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handoutMasterIdLst>
    <p:handoutMasterId r:id="rId61"/>
  </p:handoutMasterIdLst>
  <p:sldIdLst>
    <p:sldId id="435" r:id="rId2"/>
    <p:sldId id="257" r:id="rId3"/>
    <p:sldId id="391" r:id="rId4"/>
    <p:sldId id="392" r:id="rId5"/>
    <p:sldId id="393" r:id="rId6"/>
    <p:sldId id="394" r:id="rId7"/>
    <p:sldId id="395" r:id="rId8"/>
    <p:sldId id="320" r:id="rId9"/>
    <p:sldId id="322" r:id="rId10"/>
    <p:sldId id="396" r:id="rId11"/>
    <p:sldId id="436" r:id="rId12"/>
    <p:sldId id="398" r:id="rId13"/>
    <p:sldId id="399" r:id="rId14"/>
    <p:sldId id="400" r:id="rId15"/>
    <p:sldId id="437" r:id="rId16"/>
    <p:sldId id="402" r:id="rId17"/>
    <p:sldId id="401" r:id="rId18"/>
    <p:sldId id="438" r:id="rId19"/>
    <p:sldId id="403" r:id="rId20"/>
    <p:sldId id="404" r:id="rId21"/>
    <p:sldId id="439" r:id="rId22"/>
    <p:sldId id="406" r:id="rId23"/>
    <p:sldId id="440" r:id="rId24"/>
    <p:sldId id="407" r:id="rId25"/>
    <p:sldId id="408" r:id="rId26"/>
    <p:sldId id="409" r:id="rId27"/>
    <p:sldId id="410" r:id="rId28"/>
    <p:sldId id="412" r:id="rId29"/>
    <p:sldId id="413" r:id="rId30"/>
    <p:sldId id="414" r:id="rId31"/>
    <p:sldId id="415" r:id="rId32"/>
    <p:sldId id="416" r:id="rId33"/>
    <p:sldId id="417" r:id="rId34"/>
    <p:sldId id="390" r:id="rId35"/>
    <p:sldId id="418" r:id="rId36"/>
    <p:sldId id="419" r:id="rId37"/>
    <p:sldId id="420" r:id="rId38"/>
    <p:sldId id="421" r:id="rId39"/>
    <p:sldId id="422" r:id="rId40"/>
    <p:sldId id="359" r:id="rId41"/>
    <p:sldId id="423" r:id="rId42"/>
    <p:sldId id="424" r:id="rId43"/>
    <p:sldId id="425" r:id="rId44"/>
    <p:sldId id="426" r:id="rId45"/>
    <p:sldId id="427" r:id="rId46"/>
    <p:sldId id="428" r:id="rId47"/>
    <p:sldId id="429" r:id="rId48"/>
    <p:sldId id="430" r:id="rId49"/>
    <p:sldId id="431" r:id="rId50"/>
    <p:sldId id="365" r:id="rId51"/>
    <p:sldId id="367" r:id="rId52"/>
    <p:sldId id="432" r:id="rId53"/>
    <p:sldId id="433" r:id="rId54"/>
    <p:sldId id="434" r:id="rId55"/>
    <p:sldId id="368" r:id="rId56"/>
    <p:sldId id="369" r:id="rId57"/>
    <p:sldId id="441" r:id="rId58"/>
    <p:sldId id="262" r:id="rId59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99"/>
    <a:srgbClr val="CCECFF"/>
    <a:srgbClr val="CCFFCC"/>
    <a:srgbClr val="FF9300"/>
    <a:srgbClr val="99FFCC"/>
    <a:srgbClr val="0D6AB0"/>
    <a:srgbClr val="FF3300"/>
    <a:srgbClr val="006600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71" autoAdjust="0"/>
    <p:restoredTop sz="94660"/>
  </p:normalViewPr>
  <p:slideViewPr>
    <p:cSldViewPr snapToGrid="0">
      <p:cViewPr>
        <p:scale>
          <a:sx n="75" d="100"/>
          <a:sy n="75" d="100"/>
        </p:scale>
        <p:origin x="-1200" y="-138"/>
      </p:cViewPr>
      <p:guideLst>
        <p:guide orient="horz" pos="2160"/>
        <p:guide pos="384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-214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42E97B-D763-4B48-91D1-35D05A2F9D02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209B6D9-4A52-4A73-95E8-DDACFC6A4665}">
      <dgm:prSet phldrT="[文本]" custT="1"/>
      <dgm:spPr>
        <a:solidFill>
          <a:srgbClr val="FF0000"/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en-US" altLang="zh-CN" sz="3200" b="1" dirty="0" smtClean="0"/>
            <a:t>1</a:t>
          </a:r>
          <a:endParaRPr lang="zh-CN" altLang="en-US" sz="3200" b="1" dirty="0"/>
        </a:p>
      </dgm:t>
    </dgm:pt>
    <dgm:pt modelId="{5E9F74E4-8D66-47E2-AAF3-9D6E7768FBF1}" type="parTrans" cxnId="{15DC5C4F-45E9-460D-B957-F18306E71979}">
      <dgm:prSet/>
      <dgm:spPr/>
      <dgm:t>
        <a:bodyPr/>
        <a:lstStyle/>
        <a:p>
          <a:endParaRPr lang="zh-CN" altLang="en-US"/>
        </a:p>
      </dgm:t>
    </dgm:pt>
    <dgm:pt modelId="{FC9E01D2-F9CD-4EA0-85D1-628D113CE36D}" type="sibTrans" cxnId="{15DC5C4F-45E9-460D-B957-F18306E71979}">
      <dgm:prSet/>
      <dgm:spPr/>
      <dgm:t>
        <a:bodyPr/>
        <a:lstStyle/>
        <a:p>
          <a:endParaRPr lang="zh-CN" altLang="en-US"/>
        </a:p>
      </dgm:t>
    </dgm:pt>
    <dgm:pt modelId="{78827AAE-AB46-4689-9F51-6115669F999D}">
      <dgm:prSet phldrT="[文本]" custT="1"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zh-CN" altLang="en-US" sz="3200" b="1" dirty="0" smtClean="0">
              <a:ea typeface="宋体" pitchFamily="2" charset="-122"/>
            </a:rPr>
            <a:t>二维几何变换</a:t>
          </a:r>
          <a:endParaRPr lang="zh-CN" altLang="en-US" sz="3200" dirty="0"/>
        </a:p>
      </dgm:t>
    </dgm:pt>
    <dgm:pt modelId="{61B561B7-2CF2-419D-B9E3-44B4E6774016}" type="parTrans" cxnId="{B74E759A-8D21-4AC7-8527-D9D74FD1F619}">
      <dgm:prSet/>
      <dgm:spPr/>
      <dgm:t>
        <a:bodyPr/>
        <a:lstStyle/>
        <a:p>
          <a:endParaRPr lang="zh-CN" altLang="en-US"/>
        </a:p>
      </dgm:t>
    </dgm:pt>
    <dgm:pt modelId="{07CD3950-0F32-432A-A5EF-57A549BA5FB8}" type="sibTrans" cxnId="{B74E759A-8D21-4AC7-8527-D9D74FD1F619}">
      <dgm:prSet/>
      <dgm:spPr/>
      <dgm:t>
        <a:bodyPr/>
        <a:lstStyle/>
        <a:p>
          <a:endParaRPr lang="zh-CN" altLang="en-US"/>
        </a:p>
      </dgm:t>
    </dgm:pt>
    <dgm:pt modelId="{75133BFE-6B0E-4DBB-B4B9-68F66EBE2204}">
      <dgm:prSet phldrT="[文本]" custT="1"/>
      <dgm:spPr>
        <a:solidFill>
          <a:srgbClr val="FF0000"/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en-US" altLang="zh-CN" sz="3200" b="1" dirty="0" smtClean="0"/>
            <a:t>2</a:t>
          </a:r>
          <a:endParaRPr lang="zh-CN" altLang="en-US" sz="3200" b="1" dirty="0" smtClean="0"/>
        </a:p>
      </dgm:t>
    </dgm:pt>
    <dgm:pt modelId="{66EA9631-B644-4086-80AB-A9AD848F764B}" type="parTrans" cxnId="{4AC318F0-06B9-4233-8E48-B5AC2070BB78}">
      <dgm:prSet/>
      <dgm:spPr/>
      <dgm:t>
        <a:bodyPr/>
        <a:lstStyle/>
        <a:p>
          <a:endParaRPr lang="zh-CN" altLang="en-US"/>
        </a:p>
      </dgm:t>
    </dgm:pt>
    <dgm:pt modelId="{343A4E13-70C6-4471-89F1-05D34DD1D015}" type="sibTrans" cxnId="{4AC318F0-06B9-4233-8E48-B5AC2070BB78}">
      <dgm:prSet/>
      <dgm:spPr/>
      <dgm:t>
        <a:bodyPr/>
        <a:lstStyle/>
        <a:p>
          <a:endParaRPr lang="zh-CN" altLang="en-US"/>
        </a:p>
      </dgm:t>
    </dgm:pt>
    <dgm:pt modelId="{BCC917F5-5D6E-43F9-8DFE-605EB9BA8C51}">
      <dgm:prSet phldrT="[文本]"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zh-CN" altLang="en-US" b="1" dirty="0" smtClean="0">
              <a:ea typeface="宋体" pitchFamily="2" charset="-122"/>
            </a:rPr>
            <a:t>三维几何变换</a:t>
          </a:r>
          <a:endParaRPr lang="zh-CN" altLang="en-US" dirty="0"/>
        </a:p>
      </dgm:t>
    </dgm:pt>
    <dgm:pt modelId="{3F4F3ED0-D3DB-4FDF-9239-5E74D6A11E23}" type="parTrans" cxnId="{91CD3387-0379-4D45-8C53-3931111BE3C1}">
      <dgm:prSet/>
      <dgm:spPr/>
      <dgm:t>
        <a:bodyPr/>
        <a:lstStyle/>
        <a:p>
          <a:endParaRPr lang="zh-CN" altLang="en-US"/>
        </a:p>
      </dgm:t>
    </dgm:pt>
    <dgm:pt modelId="{1333E3C7-2983-4543-9287-7DBF8D04EE03}" type="sibTrans" cxnId="{91CD3387-0379-4D45-8C53-3931111BE3C1}">
      <dgm:prSet/>
      <dgm:spPr/>
      <dgm:t>
        <a:bodyPr/>
        <a:lstStyle/>
        <a:p>
          <a:endParaRPr lang="zh-CN" altLang="en-US"/>
        </a:p>
      </dgm:t>
    </dgm:pt>
    <dgm:pt modelId="{01B9DFC2-10AF-413E-A5AA-EBF1514C8013}">
      <dgm:prSet phldrT="[文本]" custT="1"/>
      <dgm:spPr>
        <a:solidFill>
          <a:srgbClr val="FF0000"/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en-US" altLang="zh-CN" sz="3200" b="1" dirty="0" smtClean="0"/>
            <a:t>3</a:t>
          </a:r>
          <a:endParaRPr lang="zh-CN" altLang="en-US" sz="3200" b="1" dirty="0" smtClean="0"/>
        </a:p>
      </dgm:t>
    </dgm:pt>
    <dgm:pt modelId="{6015DC22-E585-49E0-A4E3-C83297BF2D42}" type="parTrans" cxnId="{CAE5C91B-0EB6-45D2-932D-04D3A9C3A5E9}">
      <dgm:prSet/>
      <dgm:spPr/>
      <dgm:t>
        <a:bodyPr/>
        <a:lstStyle/>
        <a:p>
          <a:endParaRPr lang="zh-CN" altLang="en-US"/>
        </a:p>
      </dgm:t>
    </dgm:pt>
    <dgm:pt modelId="{0339FC50-165C-4671-95D2-C5B298699E3A}" type="sibTrans" cxnId="{CAE5C91B-0EB6-45D2-932D-04D3A9C3A5E9}">
      <dgm:prSet/>
      <dgm:spPr/>
      <dgm:t>
        <a:bodyPr/>
        <a:lstStyle/>
        <a:p>
          <a:endParaRPr lang="zh-CN" altLang="en-US"/>
        </a:p>
      </dgm:t>
    </dgm:pt>
    <dgm:pt modelId="{FB9FF719-AAF7-4618-A0DF-C0DC535E8332}">
      <dgm:prSet phldrT="[文本]"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zh-CN" altLang="en-US" b="1" dirty="0" smtClean="0">
              <a:ea typeface="宋体" pitchFamily="2" charset="-122"/>
            </a:rPr>
            <a:t>图形几何变换的模式</a:t>
          </a:r>
          <a:endParaRPr lang="zh-CN" altLang="en-US" dirty="0"/>
        </a:p>
      </dgm:t>
    </dgm:pt>
    <dgm:pt modelId="{6A95DB3D-0CA8-4656-8EAA-5F9142BE2A35}" type="parTrans" cxnId="{9EA4360B-48FE-411A-B381-6B2BFDCFD8D6}">
      <dgm:prSet/>
      <dgm:spPr/>
      <dgm:t>
        <a:bodyPr/>
        <a:lstStyle/>
        <a:p>
          <a:endParaRPr lang="zh-CN" altLang="en-US"/>
        </a:p>
      </dgm:t>
    </dgm:pt>
    <dgm:pt modelId="{50269F87-B0C9-46B5-9860-69274EF72462}" type="sibTrans" cxnId="{9EA4360B-48FE-411A-B381-6B2BFDCFD8D6}">
      <dgm:prSet/>
      <dgm:spPr/>
      <dgm:t>
        <a:bodyPr/>
        <a:lstStyle/>
        <a:p>
          <a:endParaRPr lang="zh-CN" altLang="en-US"/>
        </a:p>
      </dgm:t>
    </dgm:pt>
    <dgm:pt modelId="{EF71B74B-DA01-431F-B581-81DB9DC075E2}" type="pres">
      <dgm:prSet presAssocID="{1342E97B-D763-4B48-91D1-35D05A2F9D02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D8D9125-9A38-43FA-9AD5-428E6A60217B}" type="pres">
      <dgm:prSet presAssocID="{4209B6D9-4A52-4A73-95E8-DDACFC6A4665}" presName="composite" presStyleCnt="0"/>
      <dgm:spPr>
        <a:scene3d>
          <a:camera prst="orthographicFront"/>
          <a:lightRig rig="threePt" dir="t"/>
        </a:scene3d>
        <a:sp3d>
          <a:bevelT/>
        </a:sp3d>
      </dgm:spPr>
    </dgm:pt>
    <dgm:pt modelId="{7823F387-FE1A-4F5E-87F5-DCE52153C57E}" type="pres">
      <dgm:prSet presAssocID="{4209B6D9-4A52-4A73-95E8-DDACFC6A4665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64727F3-4EAE-4463-894B-B29E688BB34B}" type="pres">
      <dgm:prSet presAssocID="{4209B6D9-4A52-4A73-95E8-DDACFC6A4665}" presName="descendantText" presStyleLbl="alignAcc1" presStyleIdx="0" presStyleCnt="3" custLinFactNeighborX="2236" custLinFactNeighborY="-5062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F0D94A1-9AF7-420B-8D10-70D942618825}" type="pres">
      <dgm:prSet presAssocID="{FC9E01D2-F9CD-4EA0-85D1-628D113CE36D}" presName="sp" presStyleCnt="0"/>
      <dgm:spPr>
        <a:scene3d>
          <a:camera prst="orthographicFront"/>
          <a:lightRig rig="threePt" dir="t"/>
        </a:scene3d>
        <a:sp3d>
          <a:bevelT/>
        </a:sp3d>
      </dgm:spPr>
    </dgm:pt>
    <dgm:pt modelId="{432B8AF3-53CD-471A-963F-6E0E419BA993}" type="pres">
      <dgm:prSet presAssocID="{75133BFE-6B0E-4DBB-B4B9-68F66EBE2204}" presName="composite" presStyleCnt="0"/>
      <dgm:spPr>
        <a:scene3d>
          <a:camera prst="orthographicFront"/>
          <a:lightRig rig="threePt" dir="t"/>
        </a:scene3d>
        <a:sp3d>
          <a:bevelT/>
        </a:sp3d>
      </dgm:spPr>
    </dgm:pt>
    <dgm:pt modelId="{33B81DAA-3762-403B-B9BA-3E94C8270634}" type="pres">
      <dgm:prSet presAssocID="{75133BFE-6B0E-4DBB-B4B9-68F66EBE2204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00A019F-394D-4CDA-9674-4B91093930EB}" type="pres">
      <dgm:prSet presAssocID="{75133BFE-6B0E-4DBB-B4B9-68F66EBE2204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D6A9639-ECAF-45DF-A4C7-F3D44EB3DF0A}" type="pres">
      <dgm:prSet presAssocID="{343A4E13-70C6-4471-89F1-05D34DD1D015}" presName="sp" presStyleCnt="0"/>
      <dgm:spPr>
        <a:scene3d>
          <a:camera prst="orthographicFront"/>
          <a:lightRig rig="threePt" dir="t"/>
        </a:scene3d>
        <a:sp3d>
          <a:bevelT/>
        </a:sp3d>
      </dgm:spPr>
    </dgm:pt>
    <dgm:pt modelId="{7D22FA85-692E-409E-8623-92F04739A33E}" type="pres">
      <dgm:prSet presAssocID="{01B9DFC2-10AF-413E-A5AA-EBF1514C8013}" presName="composite" presStyleCnt="0"/>
      <dgm:spPr>
        <a:scene3d>
          <a:camera prst="orthographicFront"/>
          <a:lightRig rig="threePt" dir="t"/>
        </a:scene3d>
        <a:sp3d>
          <a:bevelT/>
        </a:sp3d>
      </dgm:spPr>
    </dgm:pt>
    <dgm:pt modelId="{EA0BF2DB-9D55-4FB3-B440-CA3D06A93F71}" type="pres">
      <dgm:prSet presAssocID="{01B9DFC2-10AF-413E-A5AA-EBF1514C8013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14A43B3-C122-4F73-9B5A-FE7021122B46}" type="pres">
      <dgm:prSet presAssocID="{01B9DFC2-10AF-413E-A5AA-EBF1514C8013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561E1B0-B1AD-4F28-A068-9E3B8239F77A}" type="presOf" srcId="{78827AAE-AB46-4689-9F51-6115669F999D}" destId="{D64727F3-4EAE-4463-894B-B29E688BB34B}" srcOrd="0" destOrd="0" presId="urn:microsoft.com/office/officeart/2005/8/layout/chevron2"/>
    <dgm:cxn modelId="{B74E759A-8D21-4AC7-8527-D9D74FD1F619}" srcId="{4209B6D9-4A52-4A73-95E8-DDACFC6A4665}" destId="{78827AAE-AB46-4689-9F51-6115669F999D}" srcOrd="0" destOrd="0" parTransId="{61B561B7-2CF2-419D-B9E3-44B4E6774016}" sibTransId="{07CD3950-0F32-432A-A5EF-57A549BA5FB8}"/>
    <dgm:cxn modelId="{92445D79-CF2D-4A54-98A3-66C522A2BA80}" type="presOf" srcId="{BCC917F5-5D6E-43F9-8DFE-605EB9BA8C51}" destId="{D00A019F-394D-4CDA-9674-4B91093930EB}" srcOrd="0" destOrd="0" presId="urn:microsoft.com/office/officeart/2005/8/layout/chevron2"/>
    <dgm:cxn modelId="{15DC5C4F-45E9-460D-B957-F18306E71979}" srcId="{1342E97B-D763-4B48-91D1-35D05A2F9D02}" destId="{4209B6D9-4A52-4A73-95E8-DDACFC6A4665}" srcOrd="0" destOrd="0" parTransId="{5E9F74E4-8D66-47E2-AAF3-9D6E7768FBF1}" sibTransId="{FC9E01D2-F9CD-4EA0-85D1-628D113CE36D}"/>
    <dgm:cxn modelId="{9EA4360B-48FE-411A-B381-6B2BFDCFD8D6}" srcId="{01B9DFC2-10AF-413E-A5AA-EBF1514C8013}" destId="{FB9FF719-AAF7-4618-A0DF-C0DC535E8332}" srcOrd="0" destOrd="0" parTransId="{6A95DB3D-0CA8-4656-8EAA-5F9142BE2A35}" sibTransId="{50269F87-B0C9-46B5-9860-69274EF72462}"/>
    <dgm:cxn modelId="{9CF2D271-7E77-4EAD-B68B-597AF33A3AB6}" type="presOf" srcId="{FB9FF719-AAF7-4618-A0DF-C0DC535E8332}" destId="{414A43B3-C122-4F73-9B5A-FE7021122B46}" srcOrd="0" destOrd="0" presId="urn:microsoft.com/office/officeart/2005/8/layout/chevron2"/>
    <dgm:cxn modelId="{384D2D61-E75F-40FE-B0B2-B276FA197A0A}" type="presOf" srcId="{75133BFE-6B0E-4DBB-B4B9-68F66EBE2204}" destId="{33B81DAA-3762-403B-B9BA-3E94C8270634}" srcOrd="0" destOrd="0" presId="urn:microsoft.com/office/officeart/2005/8/layout/chevron2"/>
    <dgm:cxn modelId="{4AC318F0-06B9-4233-8E48-B5AC2070BB78}" srcId="{1342E97B-D763-4B48-91D1-35D05A2F9D02}" destId="{75133BFE-6B0E-4DBB-B4B9-68F66EBE2204}" srcOrd="1" destOrd="0" parTransId="{66EA9631-B644-4086-80AB-A9AD848F764B}" sibTransId="{343A4E13-70C6-4471-89F1-05D34DD1D015}"/>
    <dgm:cxn modelId="{BE8019C2-9904-42F7-A56A-7DDC410F4E91}" type="presOf" srcId="{01B9DFC2-10AF-413E-A5AA-EBF1514C8013}" destId="{EA0BF2DB-9D55-4FB3-B440-CA3D06A93F71}" srcOrd="0" destOrd="0" presId="urn:microsoft.com/office/officeart/2005/8/layout/chevron2"/>
    <dgm:cxn modelId="{91CD3387-0379-4D45-8C53-3931111BE3C1}" srcId="{75133BFE-6B0E-4DBB-B4B9-68F66EBE2204}" destId="{BCC917F5-5D6E-43F9-8DFE-605EB9BA8C51}" srcOrd="0" destOrd="0" parTransId="{3F4F3ED0-D3DB-4FDF-9239-5E74D6A11E23}" sibTransId="{1333E3C7-2983-4543-9287-7DBF8D04EE03}"/>
    <dgm:cxn modelId="{23742154-A09E-44FF-9296-3854481242F6}" type="presOf" srcId="{1342E97B-D763-4B48-91D1-35D05A2F9D02}" destId="{EF71B74B-DA01-431F-B581-81DB9DC075E2}" srcOrd="0" destOrd="0" presId="urn:microsoft.com/office/officeart/2005/8/layout/chevron2"/>
    <dgm:cxn modelId="{CAE5C91B-0EB6-45D2-932D-04D3A9C3A5E9}" srcId="{1342E97B-D763-4B48-91D1-35D05A2F9D02}" destId="{01B9DFC2-10AF-413E-A5AA-EBF1514C8013}" srcOrd="2" destOrd="0" parTransId="{6015DC22-E585-49E0-A4E3-C83297BF2D42}" sibTransId="{0339FC50-165C-4671-95D2-C5B298699E3A}"/>
    <dgm:cxn modelId="{0F9D10D7-5675-43D1-A748-1A9DB89F1A38}" type="presOf" srcId="{4209B6D9-4A52-4A73-95E8-DDACFC6A4665}" destId="{7823F387-FE1A-4F5E-87F5-DCE52153C57E}" srcOrd="0" destOrd="0" presId="urn:microsoft.com/office/officeart/2005/8/layout/chevron2"/>
    <dgm:cxn modelId="{BE26328B-78C7-422D-80AE-D8AC9DA2A60B}" type="presParOf" srcId="{EF71B74B-DA01-431F-B581-81DB9DC075E2}" destId="{BD8D9125-9A38-43FA-9AD5-428E6A60217B}" srcOrd="0" destOrd="0" presId="urn:microsoft.com/office/officeart/2005/8/layout/chevron2"/>
    <dgm:cxn modelId="{4892930D-9951-4603-96DE-FBFC0A7FC0CD}" type="presParOf" srcId="{BD8D9125-9A38-43FA-9AD5-428E6A60217B}" destId="{7823F387-FE1A-4F5E-87F5-DCE52153C57E}" srcOrd="0" destOrd="0" presId="urn:microsoft.com/office/officeart/2005/8/layout/chevron2"/>
    <dgm:cxn modelId="{81D04317-5CBB-4A77-A639-D70046432FAB}" type="presParOf" srcId="{BD8D9125-9A38-43FA-9AD5-428E6A60217B}" destId="{D64727F3-4EAE-4463-894B-B29E688BB34B}" srcOrd="1" destOrd="0" presId="urn:microsoft.com/office/officeart/2005/8/layout/chevron2"/>
    <dgm:cxn modelId="{EE1E6E84-11D5-48BC-B8CD-AEB2AF47032D}" type="presParOf" srcId="{EF71B74B-DA01-431F-B581-81DB9DC075E2}" destId="{2F0D94A1-9AF7-420B-8D10-70D942618825}" srcOrd="1" destOrd="0" presId="urn:microsoft.com/office/officeart/2005/8/layout/chevron2"/>
    <dgm:cxn modelId="{AEEF1AE8-6B2E-4D2F-B040-71CFAB372B1C}" type="presParOf" srcId="{EF71B74B-DA01-431F-B581-81DB9DC075E2}" destId="{432B8AF3-53CD-471A-963F-6E0E419BA993}" srcOrd="2" destOrd="0" presId="urn:microsoft.com/office/officeart/2005/8/layout/chevron2"/>
    <dgm:cxn modelId="{0308A0B8-4545-43F7-8C37-C2BF78789BA2}" type="presParOf" srcId="{432B8AF3-53CD-471A-963F-6E0E419BA993}" destId="{33B81DAA-3762-403B-B9BA-3E94C8270634}" srcOrd="0" destOrd="0" presId="urn:microsoft.com/office/officeart/2005/8/layout/chevron2"/>
    <dgm:cxn modelId="{C75DC02C-BCDC-4AD9-93DA-AA626ABDB857}" type="presParOf" srcId="{432B8AF3-53CD-471A-963F-6E0E419BA993}" destId="{D00A019F-394D-4CDA-9674-4B91093930EB}" srcOrd="1" destOrd="0" presId="urn:microsoft.com/office/officeart/2005/8/layout/chevron2"/>
    <dgm:cxn modelId="{F9A7CC3F-6A01-4A00-BB7B-631A0986AF1E}" type="presParOf" srcId="{EF71B74B-DA01-431F-B581-81DB9DC075E2}" destId="{4D6A9639-ECAF-45DF-A4C7-F3D44EB3DF0A}" srcOrd="3" destOrd="0" presId="urn:microsoft.com/office/officeart/2005/8/layout/chevron2"/>
    <dgm:cxn modelId="{6C753EB9-55C8-40A9-AD5C-57178335A566}" type="presParOf" srcId="{EF71B74B-DA01-431F-B581-81DB9DC075E2}" destId="{7D22FA85-692E-409E-8623-92F04739A33E}" srcOrd="4" destOrd="0" presId="urn:microsoft.com/office/officeart/2005/8/layout/chevron2"/>
    <dgm:cxn modelId="{6E814845-42F0-4C73-8F32-9D5845799008}" type="presParOf" srcId="{7D22FA85-692E-409E-8623-92F04739A33E}" destId="{EA0BF2DB-9D55-4FB3-B440-CA3D06A93F71}" srcOrd="0" destOrd="0" presId="urn:microsoft.com/office/officeart/2005/8/layout/chevron2"/>
    <dgm:cxn modelId="{5A7B7585-C35E-4C01-AD8B-0D2C09B90379}" type="presParOf" srcId="{7D22FA85-692E-409E-8623-92F04739A33E}" destId="{414A43B3-C122-4F73-9B5A-FE7021122B46}" srcOrd="1" destOrd="0" presId="urn:microsoft.com/office/officeart/2005/8/layout/chevron2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342E97B-D763-4B48-91D1-35D05A2F9D02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209B6D9-4A52-4A73-95E8-DDACFC6A4665}">
      <dgm:prSet phldrT="[文本]" custT="1"/>
      <dgm:spPr>
        <a:solidFill>
          <a:srgbClr val="FF0000"/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en-US" altLang="zh-CN" sz="3200" b="1" dirty="0" smtClean="0"/>
            <a:t>1</a:t>
          </a:r>
          <a:endParaRPr lang="zh-CN" altLang="en-US" sz="3200" b="1" dirty="0"/>
        </a:p>
      </dgm:t>
    </dgm:pt>
    <dgm:pt modelId="{5E9F74E4-8D66-47E2-AAF3-9D6E7768FBF1}" type="parTrans" cxnId="{15DC5C4F-45E9-460D-B957-F18306E71979}">
      <dgm:prSet/>
      <dgm:spPr/>
      <dgm:t>
        <a:bodyPr/>
        <a:lstStyle/>
        <a:p>
          <a:endParaRPr lang="zh-CN" altLang="en-US"/>
        </a:p>
      </dgm:t>
    </dgm:pt>
    <dgm:pt modelId="{FC9E01D2-F9CD-4EA0-85D1-628D113CE36D}" type="sibTrans" cxnId="{15DC5C4F-45E9-460D-B957-F18306E71979}">
      <dgm:prSet/>
      <dgm:spPr/>
      <dgm:t>
        <a:bodyPr/>
        <a:lstStyle/>
        <a:p>
          <a:endParaRPr lang="zh-CN" altLang="en-US"/>
        </a:p>
      </dgm:t>
    </dgm:pt>
    <dgm:pt modelId="{78827AAE-AB46-4689-9F51-6115669F999D}">
      <dgm:prSet phldrT="[文本]" custT="1"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zh-CN" altLang="en-US" sz="3200" b="1" dirty="0" smtClean="0">
              <a:ea typeface="宋体" pitchFamily="2" charset="-122"/>
            </a:rPr>
            <a:t>二维几何变换</a:t>
          </a:r>
          <a:endParaRPr lang="zh-CN" altLang="en-US" sz="3200" dirty="0"/>
        </a:p>
      </dgm:t>
    </dgm:pt>
    <dgm:pt modelId="{61B561B7-2CF2-419D-B9E3-44B4E6774016}" type="parTrans" cxnId="{B74E759A-8D21-4AC7-8527-D9D74FD1F619}">
      <dgm:prSet/>
      <dgm:spPr/>
      <dgm:t>
        <a:bodyPr/>
        <a:lstStyle/>
        <a:p>
          <a:endParaRPr lang="zh-CN" altLang="en-US"/>
        </a:p>
      </dgm:t>
    </dgm:pt>
    <dgm:pt modelId="{07CD3950-0F32-432A-A5EF-57A549BA5FB8}" type="sibTrans" cxnId="{B74E759A-8D21-4AC7-8527-D9D74FD1F619}">
      <dgm:prSet/>
      <dgm:spPr/>
      <dgm:t>
        <a:bodyPr/>
        <a:lstStyle/>
        <a:p>
          <a:endParaRPr lang="zh-CN" altLang="en-US"/>
        </a:p>
      </dgm:t>
    </dgm:pt>
    <dgm:pt modelId="{75133BFE-6B0E-4DBB-B4B9-68F66EBE2204}">
      <dgm:prSet phldrT="[文本]" custT="1"/>
      <dgm:spPr>
        <a:solidFill>
          <a:srgbClr val="FF0000"/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en-US" altLang="zh-CN" sz="3200" b="1" dirty="0" smtClean="0"/>
            <a:t>2</a:t>
          </a:r>
          <a:endParaRPr lang="zh-CN" altLang="en-US" sz="3200" b="1" dirty="0" smtClean="0"/>
        </a:p>
      </dgm:t>
    </dgm:pt>
    <dgm:pt modelId="{66EA9631-B644-4086-80AB-A9AD848F764B}" type="parTrans" cxnId="{4AC318F0-06B9-4233-8E48-B5AC2070BB78}">
      <dgm:prSet/>
      <dgm:spPr/>
      <dgm:t>
        <a:bodyPr/>
        <a:lstStyle/>
        <a:p>
          <a:endParaRPr lang="zh-CN" altLang="en-US"/>
        </a:p>
      </dgm:t>
    </dgm:pt>
    <dgm:pt modelId="{343A4E13-70C6-4471-89F1-05D34DD1D015}" type="sibTrans" cxnId="{4AC318F0-06B9-4233-8E48-B5AC2070BB78}">
      <dgm:prSet/>
      <dgm:spPr/>
      <dgm:t>
        <a:bodyPr/>
        <a:lstStyle/>
        <a:p>
          <a:endParaRPr lang="zh-CN" altLang="en-US"/>
        </a:p>
      </dgm:t>
    </dgm:pt>
    <dgm:pt modelId="{BCC917F5-5D6E-43F9-8DFE-605EB9BA8C51}">
      <dgm:prSet phldrT="[文本]"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zh-CN" altLang="en-US" b="1" dirty="0" smtClean="0">
              <a:ea typeface="宋体" pitchFamily="2" charset="-122"/>
            </a:rPr>
            <a:t>三维几何变换</a:t>
          </a:r>
          <a:endParaRPr lang="zh-CN" altLang="en-US" dirty="0"/>
        </a:p>
      </dgm:t>
    </dgm:pt>
    <dgm:pt modelId="{3F4F3ED0-D3DB-4FDF-9239-5E74D6A11E23}" type="parTrans" cxnId="{91CD3387-0379-4D45-8C53-3931111BE3C1}">
      <dgm:prSet/>
      <dgm:spPr/>
      <dgm:t>
        <a:bodyPr/>
        <a:lstStyle/>
        <a:p>
          <a:endParaRPr lang="zh-CN" altLang="en-US"/>
        </a:p>
      </dgm:t>
    </dgm:pt>
    <dgm:pt modelId="{1333E3C7-2983-4543-9287-7DBF8D04EE03}" type="sibTrans" cxnId="{91CD3387-0379-4D45-8C53-3931111BE3C1}">
      <dgm:prSet/>
      <dgm:spPr/>
      <dgm:t>
        <a:bodyPr/>
        <a:lstStyle/>
        <a:p>
          <a:endParaRPr lang="zh-CN" altLang="en-US"/>
        </a:p>
      </dgm:t>
    </dgm:pt>
    <dgm:pt modelId="{01B9DFC2-10AF-413E-A5AA-EBF1514C8013}">
      <dgm:prSet phldrT="[文本]" custT="1"/>
      <dgm:spPr>
        <a:solidFill>
          <a:srgbClr val="FF0000"/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en-US" altLang="zh-CN" sz="3200" b="1" dirty="0" smtClean="0"/>
            <a:t>3</a:t>
          </a:r>
          <a:endParaRPr lang="zh-CN" altLang="en-US" sz="3200" b="1" dirty="0" smtClean="0"/>
        </a:p>
      </dgm:t>
    </dgm:pt>
    <dgm:pt modelId="{6015DC22-E585-49E0-A4E3-C83297BF2D42}" type="parTrans" cxnId="{CAE5C91B-0EB6-45D2-932D-04D3A9C3A5E9}">
      <dgm:prSet/>
      <dgm:spPr/>
      <dgm:t>
        <a:bodyPr/>
        <a:lstStyle/>
        <a:p>
          <a:endParaRPr lang="zh-CN" altLang="en-US"/>
        </a:p>
      </dgm:t>
    </dgm:pt>
    <dgm:pt modelId="{0339FC50-165C-4671-95D2-C5B298699E3A}" type="sibTrans" cxnId="{CAE5C91B-0EB6-45D2-932D-04D3A9C3A5E9}">
      <dgm:prSet/>
      <dgm:spPr/>
      <dgm:t>
        <a:bodyPr/>
        <a:lstStyle/>
        <a:p>
          <a:endParaRPr lang="zh-CN" altLang="en-US"/>
        </a:p>
      </dgm:t>
    </dgm:pt>
    <dgm:pt modelId="{FB9FF719-AAF7-4618-A0DF-C0DC535E8332}">
      <dgm:prSet phldrT="[文本]"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zh-CN" altLang="en-US" b="1" dirty="0" smtClean="0">
              <a:ea typeface="宋体" pitchFamily="2" charset="-122"/>
            </a:rPr>
            <a:t>图形几何变换的模式</a:t>
          </a:r>
          <a:endParaRPr lang="zh-CN" altLang="en-US" dirty="0"/>
        </a:p>
      </dgm:t>
    </dgm:pt>
    <dgm:pt modelId="{6A95DB3D-0CA8-4656-8EAA-5F9142BE2A35}" type="parTrans" cxnId="{9EA4360B-48FE-411A-B381-6B2BFDCFD8D6}">
      <dgm:prSet/>
      <dgm:spPr/>
      <dgm:t>
        <a:bodyPr/>
        <a:lstStyle/>
        <a:p>
          <a:endParaRPr lang="zh-CN" altLang="en-US"/>
        </a:p>
      </dgm:t>
    </dgm:pt>
    <dgm:pt modelId="{50269F87-B0C9-46B5-9860-69274EF72462}" type="sibTrans" cxnId="{9EA4360B-48FE-411A-B381-6B2BFDCFD8D6}">
      <dgm:prSet/>
      <dgm:spPr/>
      <dgm:t>
        <a:bodyPr/>
        <a:lstStyle/>
        <a:p>
          <a:endParaRPr lang="zh-CN" altLang="en-US"/>
        </a:p>
      </dgm:t>
    </dgm:pt>
    <dgm:pt modelId="{EF71B74B-DA01-431F-B581-81DB9DC075E2}" type="pres">
      <dgm:prSet presAssocID="{1342E97B-D763-4B48-91D1-35D05A2F9D02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D8D9125-9A38-43FA-9AD5-428E6A60217B}" type="pres">
      <dgm:prSet presAssocID="{4209B6D9-4A52-4A73-95E8-DDACFC6A4665}" presName="composite" presStyleCnt="0"/>
      <dgm:spPr>
        <a:scene3d>
          <a:camera prst="orthographicFront"/>
          <a:lightRig rig="threePt" dir="t"/>
        </a:scene3d>
        <a:sp3d>
          <a:bevelT/>
        </a:sp3d>
      </dgm:spPr>
    </dgm:pt>
    <dgm:pt modelId="{7823F387-FE1A-4F5E-87F5-DCE52153C57E}" type="pres">
      <dgm:prSet presAssocID="{4209B6D9-4A52-4A73-95E8-DDACFC6A4665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64727F3-4EAE-4463-894B-B29E688BB34B}" type="pres">
      <dgm:prSet presAssocID="{4209B6D9-4A52-4A73-95E8-DDACFC6A4665}" presName="descendantText" presStyleLbl="alignAcc1" presStyleIdx="0" presStyleCnt="3" custLinFactNeighborX="2236" custLinFactNeighborY="-5062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F0D94A1-9AF7-420B-8D10-70D942618825}" type="pres">
      <dgm:prSet presAssocID="{FC9E01D2-F9CD-4EA0-85D1-628D113CE36D}" presName="sp" presStyleCnt="0"/>
      <dgm:spPr>
        <a:scene3d>
          <a:camera prst="orthographicFront"/>
          <a:lightRig rig="threePt" dir="t"/>
        </a:scene3d>
        <a:sp3d>
          <a:bevelT/>
        </a:sp3d>
      </dgm:spPr>
    </dgm:pt>
    <dgm:pt modelId="{432B8AF3-53CD-471A-963F-6E0E419BA993}" type="pres">
      <dgm:prSet presAssocID="{75133BFE-6B0E-4DBB-B4B9-68F66EBE2204}" presName="composite" presStyleCnt="0"/>
      <dgm:spPr>
        <a:scene3d>
          <a:camera prst="orthographicFront"/>
          <a:lightRig rig="threePt" dir="t"/>
        </a:scene3d>
        <a:sp3d>
          <a:bevelT/>
        </a:sp3d>
      </dgm:spPr>
    </dgm:pt>
    <dgm:pt modelId="{33B81DAA-3762-403B-B9BA-3E94C8270634}" type="pres">
      <dgm:prSet presAssocID="{75133BFE-6B0E-4DBB-B4B9-68F66EBE2204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00A019F-394D-4CDA-9674-4B91093930EB}" type="pres">
      <dgm:prSet presAssocID="{75133BFE-6B0E-4DBB-B4B9-68F66EBE2204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D6A9639-ECAF-45DF-A4C7-F3D44EB3DF0A}" type="pres">
      <dgm:prSet presAssocID="{343A4E13-70C6-4471-89F1-05D34DD1D015}" presName="sp" presStyleCnt="0"/>
      <dgm:spPr>
        <a:scene3d>
          <a:camera prst="orthographicFront"/>
          <a:lightRig rig="threePt" dir="t"/>
        </a:scene3d>
        <a:sp3d>
          <a:bevelT/>
        </a:sp3d>
      </dgm:spPr>
    </dgm:pt>
    <dgm:pt modelId="{7D22FA85-692E-409E-8623-92F04739A33E}" type="pres">
      <dgm:prSet presAssocID="{01B9DFC2-10AF-413E-A5AA-EBF1514C8013}" presName="composite" presStyleCnt="0"/>
      <dgm:spPr>
        <a:scene3d>
          <a:camera prst="orthographicFront"/>
          <a:lightRig rig="threePt" dir="t"/>
        </a:scene3d>
        <a:sp3d>
          <a:bevelT/>
        </a:sp3d>
      </dgm:spPr>
    </dgm:pt>
    <dgm:pt modelId="{EA0BF2DB-9D55-4FB3-B440-CA3D06A93F71}" type="pres">
      <dgm:prSet presAssocID="{01B9DFC2-10AF-413E-A5AA-EBF1514C8013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14A43B3-C122-4F73-9B5A-FE7021122B46}" type="pres">
      <dgm:prSet presAssocID="{01B9DFC2-10AF-413E-A5AA-EBF1514C8013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AE5C91B-0EB6-45D2-932D-04D3A9C3A5E9}" srcId="{1342E97B-D763-4B48-91D1-35D05A2F9D02}" destId="{01B9DFC2-10AF-413E-A5AA-EBF1514C8013}" srcOrd="2" destOrd="0" parTransId="{6015DC22-E585-49E0-A4E3-C83297BF2D42}" sibTransId="{0339FC50-165C-4671-95D2-C5B298699E3A}"/>
    <dgm:cxn modelId="{48E03960-1FF7-4D08-93FB-732AD0E44390}" type="presOf" srcId="{01B9DFC2-10AF-413E-A5AA-EBF1514C8013}" destId="{EA0BF2DB-9D55-4FB3-B440-CA3D06A93F71}" srcOrd="0" destOrd="0" presId="urn:microsoft.com/office/officeart/2005/8/layout/chevron2"/>
    <dgm:cxn modelId="{15DC5C4F-45E9-460D-B957-F18306E71979}" srcId="{1342E97B-D763-4B48-91D1-35D05A2F9D02}" destId="{4209B6D9-4A52-4A73-95E8-DDACFC6A4665}" srcOrd="0" destOrd="0" parTransId="{5E9F74E4-8D66-47E2-AAF3-9D6E7768FBF1}" sibTransId="{FC9E01D2-F9CD-4EA0-85D1-628D113CE36D}"/>
    <dgm:cxn modelId="{747D98BC-F7CF-4877-AC44-82648D0B3AAB}" type="presOf" srcId="{1342E97B-D763-4B48-91D1-35D05A2F9D02}" destId="{EF71B74B-DA01-431F-B581-81DB9DC075E2}" srcOrd="0" destOrd="0" presId="urn:microsoft.com/office/officeart/2005/8/layout/chevron2"/>
    <dgm:cxn modelId="{B74E759A-8D21-4AC7-8527-D9D74FD1F619}" srcId="{4209B6D9-4A52-4A73-95E8-DDACFC6A4665}" destId="{78827AAE-AB46-4689-9F51-6115669F999D}" srcOrd="0" destOrd="0" parTransId="{61B561B7-2CF2-419D-B9E3-44B4E6774016}" sibTransId="{07CD3950-0F32-432A-A5EF-57A549BA5FB8}"/>
    <dgm:cxn modelId="{26975F78-5FC7-44BE-9A45-9275B9B707D0}" type="presOf" srcId="{75133BFE-6B0E-4DBB-B4B9-68F66EBE2204}" destId="{33B81DAA-3762-403B-B9BA-3E94C8270634}" srcOrd="0" destOrd="0" presId="urn:microsoft.com/office/officeart/2005/8/layout/chevron2"/>
    <dgm:cxn modelId="{C40766AA-1B92-4840-A919-414687902C34}" type="presOf" srcId="{FB9FF719-AAF7-4618-A0DF-C0DC535E8332}" destId="{414A43B3-C122-4F73-9B5A-FE7021122B46}" srcOrd="0" destOrd="0" presId="urn:microsoft.com/office/officeart/2005/8/layout/chevron2"/>
    <dgm:cxn modelId="{AA46A9BD-DD39-4E3A-AFF1-FC763ECF5C39}" type="presOf" srcId="{78827AAE-AB46-4689-9F51-6115669F999D}" destId="{D64727F3-4EAE-4463-894B-B29E688BB34B}" srcOrd="0" destOrd="0" presId="urn:microsoft.com/office/officeart/2005/8/layout/chevron2"/>
    <dgm:cxn modelId="{9EA4360B-48FE-411A-B381-6B2BFDCFD8D6}" srcId="{01B9DFC2-10AF-413E-A5AA-EBF1514C8013}" destId="{FB9FF719-AAF7-4618-A0DF-C0DC535E8332}" srcOrd="0" destOrd="0" parTransId="{6A95DB3D-0CA8-4656-8EAA-5F9142BE2A35}" sibTransId="{50269F87-B0C9-46B5-9860-69274EF72462}"/>
    <dgm:cxn modelId="{1275C4BE-BA2A-474B-AF9E-2D015C9E1838}" type="presOf" srcId="{4209B6D9-4A52-4A73-95E8-DDACFC6A4665}" destId="{7823F387-FE1A-4F5E-87F5-DCE52153C57E}" srcOrd="0" destOrd="0" presId="urn:microsoft.com/office/officeart/2005/8/layout/chevron2"/>
    <dgm:cxn modelId="{4AC318F0-06B9-4233-8E48-B5AC2070BB78}" srcId="{1342E97B-D763-4B48-91D1-35D05A2F9D02}" destId="{75133BFE-6B0E-4DBB-B4B9-68F66EBE2204}" srcOrd="1" destOrd="0" parTransId="{66EA9631-B644-4086-80AB-A9AD848F764B}" sibTransId="{343A4E13-70C6-4471-89F1-05D34DD1D015}"/>
    <dgm:cxn modelId="{91CD3387-0379-4D45-8C53-3931111BE3C1}" srcId="{75133BFE-6B0E-4DBB-B4B9-68F66EBE2204}" destId="{BCC917F5-5D6E-43F9-8DFE-605EB9BA8C51}" srcOrd="0" destOrd="0" parTransId="{3F4F3ED0-D3DB-4FDF-9239-5E74D6A11E23}" sibTransId="{1333E3C7-2983-4543-9287-7DBF8D04EE03}"/>
    <dgm:cxn modelId="{B417F371-8F85-4BE6-9364-BB6E24E3C6B1}" type="presOf" srcId="{BCC917F5-5D6E-43F9-8DFE-605EB9BA8C51}" destId="{D00A019F-394D-4CDA-9674-4B91093930EB}" srcOrd="0" destOrd="0" presId="urn:microsoft.com/office/officeart/2005/8/layout/chevron2"/>
    <dgm:cxn modelId="{705F11AD-3D52-4FD5-A18A-BED6106FC60B}" type="presParOf" srcId="{EF71B74B-DA01-431F-B581-81DB9DC075E2}" destId="{BD8D9125-9A38-43FA-9AD5-428E6A60217B}" srcOrd="0" destOrd="0" presId="urn:microsoft.com/office/officeart/2005/8/layout/chevron2"/>
    <dgm:cxn modelId="{2910E268-F2A7-4936-A5E6-31DCE7207A93}" type="presParOf" srcId="{BD8D9125-9A38-43FA-9AD5-428E6A60217B}" destId="{7823F387-FE1A-4F5E-87F5-DCE52153C57E}" srcOrd="0" destOrd="0" presId="urn:microsoft.com/office/officeart/2005/8/layout/chevron2"/>
    <dgm:cxn modelId="{CBB85C2A-BFDB-49FF-9AAF-FF28F5EFF4EC}" type="presParOf" srcId="{BD8D9125-9A38-43FA-9AD5-428E6A60217B}" destId="{D64727F3-4EAE-4463-894B-B29E688BB34B}" srcOrd="1" destOrd="0" presId="urn:microsoft.com/office/officeart/2005/8/layout/chevron2"/>
    <dgm:cxn modelId="{4454F423-D902-485F-916E-B76BB3F049AF}" type="presParOf" srcId="{EF71B74B-DA01-431F-B581-81DB9DC075E2}" destId="{2F0D94A1-9AF7-420B-8D10-70D942618825}" srcOrd="1" destOrd="0" presId="urn:microsoft.com/office/officeart/2005/8/layout/chevron2"/>
    <dgm:cxn modelId="{81EF14FA-BF03-4BB0-93BA-ECAADB8B3BC2}" type="presParOf" srcId="{EF71B74B-DA01-431F-B581-81DB9DC075E2}" destId="{432B8AF3-53CD-471A-963F-6E0E419BA993}" srcOrd="2" destOrd="0" presId="urn:microsoft.com/office/officeart/2005/8/layout/chevron2"/>
    <dgm:cxn modelId="{FB09004C-FF0F-4275-9C1E-F557A9A38DF3}" type="presParOf" srcId="{432B8AF3-53CD-471A-963F-6E0E419BA993}" destId="{33B81DAA-3762-403B-B9BA-3E94C8270634}" srcOrd="0" destOrd="0" presId="urn:microsoft.com/office/officeart/2005/8/layout/chevron2"/>
    <dgm:cxn modelId="{FE745953-9E39-409A-9F42-0B394C6D212F}" type="presParOf" srcId="{432B8AF3-53CD-471A-963F-6E0E419BA993}" destId="{D00A019F-394D-4CDA-9674-4B91093930EB}" srcOrd="1" destOrd="0" presId="urn:microsoft.com/office/officeart/2005/8/layout/chevron2"/>
    <dgm:cxn modelId="{ADC5BE28-2B38-449D-83A8-771DAE8AE1D5}" type="presParOf" srcId="{EF71B74B-DA01-431F-B581-81DB9DC075E2}" destId="{4D6A9639-ECAF-45DF-A4C7-F3D44EB3DF0A}" srcOrd="3" destOrd="0" presId="urn:microsoft.com/office/officeart/2005/8/layout/chevron2"/>
    <dgm:cxn modelId="{0AE7180E-C36A-48EC-9E76-1FE03E33EF53}" type="presParOf" srcId="{EF71B74B-DA01-431F-B581-81DB9DC075E2}" destId="{7D22FA85-692E-409E-8623-92F04739A33E}" srcOrd="4" destOrd="0" presId="urn:microsoft.com/office/officeart/2005/8/layout/chevron2"/>
    <dgm:cxn modelId="{79FB6E28-BAC0-40EA-A4A0-30764DF34656}" type="presParOf" srcId="{7D22FA85-692E-409E-8623-92F04739A33E}" destId="{EA0BF2DB-9D55-4FB3-B440-CA3D06A93F71}" srcOrd="0" destOrd="0" presId="urn:microsoft.com/office/officeart/2005/8/layout/chevron2"/>
    <dgm:cxn modelId="{72D18428-9F12-417F-9EF2-BCC8CC645920}" type="presParOf" srcId="{7D22FA85-692E-409E-8623-92F04739A33E}" destId="{414A43B3-C122-4F73-9B5A-FE7021122B46}" srcOrd="1" destOrd="0" presId="urn:microsoft.com/office/officeart/2005/8/layout/chevron2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342E97B-D763-4B48-91D1-35D05A2F9D02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209B6D9-4A52-4A73-95E8-DDACFC6A4665}">
      <dgm:prSet phldrT="[文本]" custT="1"/>
      <dgm:spPr>
        <a:solidFill>
          <a:srgbClr val="FF0000"/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en-US" altLang="zh-CN" sz="3200" b="1" dirty="0" smtClean="0"/>
            <a:t>1</a:t>
          </a:r>
          <a:endParaRPr lang="zh-CN" altLang="en-US" sz="3200" b="1" dirty="0"/>
        </a:p>
      </dgm:t>
    </dgm:pt>
    <dgm:pt modelId="{5E9F74E4-8D66-47E2-AAF3-9D6E7768FBF1}" type="parTrans" cxnId="{15DC5C4F-45E9-460D-B957-F18306E71979}">
      <dgm:prSet/>
      <dgm:spPr/>
      <dgm:t>
        <a:bodyPr/>
        <a:lstStyle/>
        <a:p>
          <a:endParaRPr lang="zh-CN" altLang="en-US"/>
        </a:p>
      </dgm:t>
    </dgm:pt>
    <dgm:pt modelId="{FC9E01D2-F9CD-4EA0-85D1-628D113CE36D}" type="sibTrans" cxnId="{15DC5C4F-45E9-460D-B957-F18306E71979}">
      <dgm:prSet/>
      <dgm:spPr/>
      <dgm:t>
        <a:bodyPr/>
        <a:lstStyle/>
        <a:p>
          <a:endParaRPr lang="zh-CN" altLang="en-US"/>
        </a:p>
      </dgm:t>
    </dgm:pt>
    <dgm:pt modelId="{78827AAE-AB46-4689-9F51-6115669F999D}">
      <dgm:prSet phldrT="[文本]" custT="1"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zh-CN" altLang="en-US" sz="3200" b="1" dirty="0" smtClean="0">
              <a:ea typeface="宋体" pitchFamily="2" charset="-122"/>
            </a:rPr>
            <a:t>二维几何变换</a:t>
          </a:r>
          <a:endParaRPr lang="zh-CN" altLang="en-US" sz="3200" dirty="0"/>
        </a:p>
      </dgm:t>
    </dgm:pt>
    <dgm:pt modelId="{61B561B7-2CF2-419D-B9E3-44B4E6774016}" type="parTrans" cxnId="{B74E759A-8D21-4AC7-8527-D9D74FD1F619}">
      <dgm:prSet/>
      <dgm:spPr/>
      <dgm:t>
        <a:bodyPr/>
        <a:lstStyle/>
        <a:p>
          <a:endParaRPr lang="zh-CN" altLang="en-US"/>
        </a:p>
      </dgm:t>
    </dgm:pt>
    <dgm:pt modelId="{07CD3950-0F32-432A-A5EF-57A549BA5FB8}" type="sibTrans" cxnId="{B74E759A-8D21-4AC7-8527-D9D74FD1F619}">
      <dgm:prSet/>
      <dgm:spPr/>
      <dgm:t>
        <a:bodyPr/>
        <a:lstStyle/>
        <a:p>
          <a:endParaRPr lang="zh-CN" altLang="en-US"/>
        </a:p>
      </dgm:t>
    </dgm:pt>
    <dgm:pt modelId="{75133BFE-6B0E-4DBB-B4B9-68F66EBE2204}">
      <dgm:prSet phldrT="[文本]" custT="1"/>
      <dgm:spPr>
        <a:solidFill>
          <a:srgbClr val="FF0000"/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en-US" altLang="zh-CN" sz="3200" b="1" dirty="0" smtClean="0"/>
            <a:t>2</a:t>
          </a:r>
          <a:endParaRPr lang="zh-CN" altLang="en-US" sz="3200" b="1" dirty="0" smtClean="0"/>
        </a:p>
      </dgm:t>
    </dgm:pt>
    <dgm:pt modelId="{66EA9631-B644-4086-80AB-A9AD848F764B}" type="parTrans" cxnId="{4AC318F0-06B9-4233-8E48-B5AC2070BB78}">
      <dgm:prSet/>
      <dgm:spPr/>
      <dgm:t>
        <a:bodyPr/>
        <a:lstStyle/>
        <a:p>
          <a:endParaRPr lang="zh-CN" altLang="en-US"/>
        </a:p>
      </dgm:t>
    </dgm:pt>
    <dgm:pt modelId="{343A4E13-70C6-4471-89F1-05D34DD1D015}" type="sibTrans" cxnId="{4AC318F0-06B9-4233-8E48-B5AC2070BB78}">
      <dgm:prSet/>
      <dgm:spPr/>
      <dgm:t>
        <a:bodyPr/>
        <a:lstStyle/>
        <a:p>
          <a:endParaRPr lang="zh-CN" altLang="en-US"/>
        </a:p>
      </dgm:t>
    </dgm:pt>
    <dgm:pt modelId="{BCC917F5-5D6E-43F9-8DFE-605EB9BA8C51}">
      <dgm:prSet phldrT="[文本]"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zh-CN" altLang="en-US" b="1" dirty="0" smtClean="0">
              <a:ea typeface="宋体" pitchFamily="2" charset="-122"/>
            </a:rPr>
            <a:t>三维几何变换</a:t>
          </a:r>
          <a:endParaRPr lang="zh-CN" altLang="en-US" dirty="0"/>
        </a:p>
      </dgm:t>
    </dgm:pt>
    <dgm:pt modelId="{3F4F3ED0-D3DB-4FDF-9239-5E74D6A11E23}" type="parTrans" cxnId="{91CD3387-0379-4D45-8C53-3931111BE3C1}">
      <dgm:prSet/>
      <dgm:spPr/>
      <dgm:t>
        <a:bodyPr/>
        <a:lstStyle/>
        <a:p>
          <a:endParaRPr lang="zh-CN" altLang="en-US"/>
        </a:p>
      </dgm:t>
    </dgm:pt>
    <dgm:pt modelId="{1333E3C7-2983-4543-9287-7DBF8D04EE03}" type="sibTrans" cxnId="{91CD3387-0379-4D45-8C53-3931111BE3C1}">
      <dgm:prSet/>
      <dgm:spPr/>
      <dgm:t>
        <a:bodyPr/>
        <a:lstStyle/>
        <a:p>
          <a:endParaRPr lang="zh-CN" altLang="en-US"/>
        </a:p>
      </dgm:t>
    </dgm:pt>
    <dgm:pt modelId="{01B9DFC2-10AF-413E-A5AA-EBF1514C8013}">
      <dgm:prSet phldrT="[文本]" custT="1"/>
      <dgm:spPr>
        <a:solidFill>
          <a:srgbClr val="FF0000"/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en-US" altLang="zh-CN" sz="3200" dirty="0" smtClean="0"/>
            <a:t>3</a:t>
          </a:r>
          <a:endParaRPr lang="zh-CN" altLang="en-US" sz="3200" dirty="0" smtClean="0"/>
        </a:p>
      </dgm:t>
    </dgm:pt>
    <dgm:pt modelId="{6015DC22-E585-49E0-A4E3-C83297BF2D42}" type="parTrans" cxnId="{CAE5C91B-0EB6-45D2-932D-04D3A9C3A5E9}">
      <dgm:prSet/>
      <dgm:spPr/>
      <dgm:t>
        <a:bodyPr/>
        <a:lstStyle/>
        <a:p>
          <a:endParaRPr lang="zh-CN" altLang="en-US"/>
        </a:p>
      </dgm:t>
    </dgm:pt>
    <dgm:pt modelId="{0339FC50-165C-4671-95D2-C5B298699E3A}" type="sibTrans" cxnId="{CAE5C91B-0EB6-45D2-932D-04D3A9C3A5E9}">
      <dgm:prSet/>
      <dgm:spPr/>
      <dgm:t>
        <a:bodyPr/>
        <a:lstStyle/>
        <a:p>
          <a:endParaRPr lang="zh-CN" altLang="en-US"/>
        </a:p>
      </dgm:t>
    </dgm:pt>
    <dgm:pt modelId="{F1BCDA44-7C31-4491-9355-0C38B42F2C67}">
      <dgm:prSet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zh-CN" altLang="en-US" b="1" smtClean="0">
              <a:ea typeface="宋体" pitchFamily="2" charset="-122"/>
            </a:rPr>
            <a:t>图形几何变换的模式</a:t>
          </a:r>
          <a:endParaRPr lang="zh-CN" altLang="en-US"/>
        </a:p>
      </dgm:t>
    </dgm:pt>
    <dgm:pt modelId="{ACB08B24-EA01-4A3E-9F60-1E9DDC774153}" type="parTrans" cxnId="{9A9100A4-A66C-43E3-9BF2-B0100FD47C15}">
      <dgm:prSet/>
      <dgm:spPr/>
      <dgm:t>
        <a:bodyPr/>
        <a:lstStyle/>
        <a:p>
          <a:endParaRPr lang="zh-CN" altLang="en-US"/>
        </a:p>
      </dgm:t>
    </dgm:pt>
    <dgm:pt modelId="{06390355-93B6-4926-9749-08F1B11CD683}" type="sibTrans" cxnId="{9A9100A4-A66C-43E3-9BF2-B0100FD47C15}">
      <dgm:prSet/>
      <dgm:spPr/>
      <dgm:t>
        <a:bodyPr/>
        <a:lstStyle/>
        <a:p>
          <a:endParaRPr lang="zh-CN" altLang="en-US"/>
        </a:p>
      </dgm:t>
    </dgm:pt>
    <dgm:pt modelId="{EF71B74B-DA01-431F-B581-81DB9DC075E2}" type="pres">
      <dgm:prSet presAssocID="{1342E97B-D763-4B48-91D1-35D05A2F9D02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D8D9125-9A38-43FA-9AD5-428E6A60217B}" type="pres">
      <dgm:prSet presAssocID="{4209B6D9-4A52-4A73-95E8-DDACFC6A4665}" presName="composite" presStyleCnt="0"/>
      <dgm:spPr>
        <a:scene3d>
          <a:camera prst="orthographicFront"/>
          <a:lightRig rig="threePt" dir="t"/>
        </a:scene3d>
        <a:sp3d>
          <a:bevelT/>
        </a:sp3d>
      </dgm:spPr>
    </dgm:pt>
    <dgm:pt modelId="{7823F387-FE1A-4F5E-87F5-DCE52153C57E}" type="pres">
      <dgm:prSet presAssocID="{4209B6D9-4A52-4A73-95E8-DDACFC6A4665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64727F3-4EAE-4463-894B-B29E688BB34B}" type="pres">
      <dgm:prSet presAssocID="{4209B6D9-4A52-4A73-95E8-DDACFC6A4665}" presName="descendantText" presStyleLbl="alignAcc1" presStyleIdx="0" presStyleCnt="3" custLinFactNeighborX="2236" custLinFactNeighborY="-5062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F0D94A1-9AF7-420B-8D10-70D942618825}" type="pres">
      <dgm:prSet presAssocID="{FC9E01D2-F9CD-4EA0-85D1-628D113CE36D}" presName="sp" presStyleCnt="0"/>
      <dgm:spPr>
        <a:scene3d>
          <a:camera prst="orthographicFront"/>
          <a:lightRig rig="threePt" dir="t"/>
        </a:scene3d>
        <a:sp3d>
          <a:bevelT/>
        </a:sp3d>
      </dgm:spPr>
    </dgm:pt>
    <dgm:pt modelId="{432B8AF3-53CD-471A-963F-6E0E419BA993}" type="pres">
      <dgm:prSet presAssocID="{75133BFE-6B0E-4DBB-B4B9-68F66EBE2204}" presName="composite" presStyleCnt="0"/>
      <dgm:spPr>
        <a:scene3d>
          <a:camera prst="orthographicFront"/>
          <a:lightRig rig="threePt" dir="t"/>
        </a:scene3d>
        <a:sp3d>
          <a:bevelT/>
        </a:sp3d>
      </dgm:spPr>
    </dgm:pt>
    <dgm:pt modelId="{33B81DAA-3762-403B-B9BA-3E94C8270634}" type="pres">
      <dgm:prSet presAssocID="{75133BFE-6B0E-4DBB-B4B9-68F66EBE2204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00A019F-394D-4CDA-9674-4B91093930EB}" type="pres">
      <dgm:prSet presAssocID="{75133BFE-6B0E-4DBB-B4B9-68F66EBE2204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D6A9639-ECAF-45DF-A4C7-F3D44EB3DF0A}" type="pres">
      <dgm:prSet presAssocID="{343A4E13-70C6-4471-89F1-05D34DD1D015}" presName="sp" presStyleCnt="0"/>
      <dgm:spPr>
        <a:scene3d>
          <a:camera prst="orthographicFront"/>
          <a:lightRig rig="threePt" dir="t"/>
        </a:scene3d>
        <a:sp3d>
          <a:bevelT/>
        </a:sp3d>
      </dgm:spPr>
    </dgm:pt>
    <dgm:pt modelId="{7D22FA85-692E-409E-8623-92F04739A33E}" type="pres">
      <dgm:prSet presAssocID="{01B9DFC2-10AF-413E-A5AA-EBF1514C8013}" presName="composite" presStyleCnt="0"/>
      <dgm:spPr>
        <a:scene3d>
          <a:camera prst="orthographicFront"/>
          <a:lightRig rig="threePt" dir="t"/>
        </a:scene3d>
        <a:sp3d>
          <a:bevelT/>
        </a:sp3d>
      </dgm:spPr>
    </dgm:pt>
    <dgm:pt modelId="{EA0BF2DB-9D55-4FB3-B440-CA3D06A93F71}" type="pres">
      <dgm:prSet presAssocID="{01B9DFC2-10AF-413E-A5AA-EBF1514C8013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14A43B3-C122-4F73-9B5A-FE7021122B46}" type="pres">
      <dgm:prSet presAssocID="{01B9DFC2-10AF-413E-A5AA-EBF1514C8013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AE5C91B-0EB6-45D2-932D-04D3A9C3A5E9}" srcId="{1342E97B-D763-4B48-91D1-35D05A2F9D02}" destId="{01B9DFC2-10AF-413E-A5AA-EBF1514C8013}" srcOrd="2" destOrd="0" parTransId="{6015DC22-E585-49E0-A4E3-C83297BF2D42}" sibTransId="{0339FC50-165C-4671-95D2-C5B298699E3A}"/>
    <dgm:cxn modelId="{15DC5C4F-45E9-460D-B957-F18306E71979}" srcId="{1342E97B-D763-4B48-91D1-35D05A2F9D02}" destId="{4209B6D9-4A52-4A73-95E8-DDACFC6A4665}" srcOrd="0" destOrd="0" parTransId="{5E9F74E4-8D66-47E2-AAF3-9D6E7768FBF1}" sibTransId="{FC9E01D2-F9CD-4EA0-85D1-628D113CE36D}"/>
    <dgm:cxn modelId="{EE1169BE-7FC3-4F06-8E5A-EB4CE7163E78}" type="presOf" srcId="{75133BFE-6B0E-4DBB-B4B9-68F66EBE2204}" destId="{33B81DAA-3762-403B-B9BA-3E94C8270634}" srcOrd="0" destOrd="0" presId="urn:microsoft.com/office/officeart/2005/8/layout/chevron2"/>
    <dgm:cxn modelId="{4AC318F0-06B9-4233-8E48-B5AC2070BB78}" srcId="{1342E97B-D763-4B48-91D1-35D05A2F9D02}" destId="{75133BFE-6B0E-4DBB-B4B9-68F66EBE2204}" srcOrd="1" destOrd="0" parTransId="{66EA9631-B644-4086-80AB-A9AD848F764B}" sibTransId="{343A4E13-70C6-4471-89F1-05D34DD1D015}"/>
    <dgm:cxn modelId="{E980B1CC-C157-4F05-86AC-C8AA73B2087C}" type="presOf" srcId="{BCC917F5-5D6E-43F9-8DFE-605EB9BA8C51}" destId="{D00A019F-394D-4CDA-9674-4B91093930EB}" srcOrd="0" destOrd="0" presId="urn:microsoft.com/office/officeart/2005/8/layout/chevron2"/>
    <dgm:cxn modelId="{B74E759A-8D21-4AC7-8527-D9D74FD1F619}" srcId="{4209B6D9-4A52-4A73-95E8-DDACFC6A4665}" destId="{78827AAE-AB46-4689-9F51-6115669F999D}" srcOrd="0" destOrd="0" parTransId="{61B561B7-2CF2-419D-B9E3-44B4E6774016}" sibTransId="{07CD3950-0F32-432A-A5EF-57A549BA5FB8}"/>
    <dgm:cxn modelId="{91CD3387-0379-4D45-8C53-3931111BE3C1}" srcId="{75133BFE-6B0E-4DBB-B4B9-68F66EBE2204}" destId="{BCC917F5-5D6E-43F9-8DFE-605EB9BA8C51}" srcOrd="0" destOrd="0" parTransId="{3F4F3ED0-D3DB-4FDF-9239-5E74D6A11E23}" sibTransId="{1333E3C7-2983-4543-9287-7DBF8D04EE03}"/>
    <dgm:cxn modelId="{5AF2EBD9-A058-4149-868F-B38B9AE899CB}" type="presOf" srcId="{01B9DFC2-10AF-413E-A5AA-EBF1514C8013}" destId="{EA0BF2DB-9D55-4FB3-B440-CA3D06A93F71}" srcOrd="0" destOrd="0" presId="urn:microsoft.com/office/officeart/2005/8/layout/chevron2"/>
    <dgm:cxn modelId="{C99EE065-88FD-4640-BBF0-EE202FE99ADF}" type="presOf" srcId="{1342E97B-D763-4B48-91D1-35D05A2F9D02}" destId="{EF71B74B-DA01-431F-B581-81DB9DC075E2}" srcOrd="0" destOrd="0" presId="urn:microsoft.com/office/officeart/2005/8/layout/chevron2"/>
    <dgm:cxn modelId="{CA8F3BB6-9338-45BB-B780-75860E78370C}" type="presOf" srcId="{F1BCDA44-7C31-4491-9355-0C38B42F2C67}" destId="{414A43B3-C122-4F73-9B5A-FE7021122B46}" srcOrd="0" destOrd="0" presId="urn:microsoft.com/office/officeart/2005/8/layout/chevron2"/>
    <dgm:cxn modelId="{9E87400C-EF09-46D0-848F-0A9A39C45886}" type="presOf" srcId="{4209B6D9-4A52-4A73-95E8-DDACFC6A4665}" destId="{7823F387-FE1A-4F5E-87F5-DCE52153C57E}" srcOrd="0" destOrd="0" presId="urn:microsoft.com/office/officeart/2005/8/layout/chevron2"/>
    <dgm:cxn modelId="{8E999362-88B7-4A38-A05F-F597E0B56EBE}" type="presOf" srcId="{78827AAE-AB46-4689-9F51-6115669F999D}" destId="{D64727F3-4EAE-4463-894B-B29E688BB34B}" srcOrd="0" destOrd="0" presId="urn:microsoft.com/office/officeart/2005/8/layout/chevron2"/>
    <dgm:cxn modelId="{9A9100A4-A66C-43E3-9BF2-B0100FD47C15}" srcId="{01B9DFC2-10AF-413E-A5AA-EBF1514C8013}" destId="{F1BCDA44-7C31-4491-9355-0C38B42F2C67}" srcOrd="0" destOrd="0" parTransId="{ACB08B24-EA01-4A3E-9F60-1E9DDC774153}" sibTransId="{06390355-93B6-4926-9749-08F1B11CD683}"/>
    <dgm:cxn modelId="{C706C909-EF5A-4D71-9765-D65758EAB223}" type="presParOf" srcId="{EF71B74B-DA01-431F-B581-81DB9DC075E2}" destId="{BD8D9125-9A38-43FA-9AD5-428E6A60217B}" srcOrd="0" destOrd="0" presId="urn:microsoft.com/office/officeart/2005/8/layout/chevron2"/>
    <dgm:cxn modelId="{A00869C1-57CF-48C1-BFAA-2AD8D3B20F23}" type="presParOf" srcId="{BD8D9125-9A38-43FA-9AD5-428E6A60217B}" destId="{7823F387-FE1A-4F5E-87F5-DCE52153C57E}" srcOrd="0" destOrd="0" presId="urn:microsoft.com/office/officeart/2005/8/layout/chevron2"/>
    <dgm:cxn modelId="{FFD0557D-C57E-480A-B333-CDFC5563AC65}" type="presParOf" srcId="{BD8D9125-9A38-43FA-9AD5-428E6A60217B}" destId="{D64727F3-4EAE-4463-894B-B29E688BB34B}" srcOrd="1" destOrd="0" presId="urn:microsoft.com/office/officeart/2005/8/layout/chevron2"/>
    <dgm:cxn modelId="{9F1C2095-163D-4C17-971B-F85099A3911F}" type="presParOf" srcId="{EF71B74B-DA01-431F-B581-81DB9DC075E2}" destId="{2F0D94A1-9AF7-420B-8D10-70D942618825}" srcOrd="1" destOrd="0" presId="urn:microsoft.com/office/officeart/2005/8/layout/chevron2"/>
    <dgm:cxn modelId="{D5C53867-343C-4CE9-A0AC-66D5BF3C2BDF}" type="presParOf" srcId="{EF71B74B-DA01-431F-B581-81DB9DC075E2}" destId="{432B8AF3-53CD-471A-963F-6E0E419BA993}" srcOrd="2" destOrd="0" presId="urn:microsoft.com/office/officeart/2005/8/layout/chevron2"/>
    <dgm:cxn modelId="{642AB250-1FED-4437-BB84-F4FA76420CA1}" type="presParOf" srcId="{432B8AF3-53CD-471A-963F-6E0E419BA993}" destId="{33B81DAA-3762-403B-B9BA-3E94C8270634}" srcOrd="0" destOrd="0" presId="urn:microsoft.com/office/officeart/2005/8/layout/chevron2"/>
    <dgm:cxn modelId="{C89F74FE-B3E6-4DA2-BC5A-6498D0E57BA4}" type="presParOf" srcId="{432B8AF3-53CD-471A-963F-6E0E419BA993}" destId="{D00A019F-394D-4CDA-9674-4B91093930EB}" srcOrd="1" destOrd="0" presId="urn:microsoft.com/office/officeart/2005/8/layout/chevron2"/>
    <dgm:cxn modelId="{F425A342-8C3B-42AC-A9CA-1AA0827F3D8E}" type="presParOf" srcId="{EF71B74B-DA01-431F-B581-81DB9DC075E2}" destId="{4D6A9639-ECAF-45DF-A4C7-F3D44EB3DF0A}" srcOrd="3" destOrd="0" presId="urn:microsoft.com/office/officeart/2005/8/layout/chevron2"/>
    <dgm:cxn modelId="{A852F5B2-1A07-4296-B69C-B21E936E7466}" type="presParOf" srcId="{EF71B74B-DA01-431F-B581-81DB9DC075E2}" destId="{7D22FA85-692E-409E-8623-92F04739A33E}" srcOrd="4" destOrd="0" presId="urn:microsoft.com/office/officeart/2005/8/layout/chevron2"/>
    <dgm:cxn modelId="{0A440B79-8730-4DBA-956E-DBFDB33BE377}" type="presParOf" srcId="{7D22FA85-692E-409E-8623-92F04739A33E}" destId="{EA0BF2DB-9D55-4FB3-B440-CA3D06A93F71}" srcOrd="0" destOrd="0" presId="urn:microsoft.com/office/officeart/2005/8/layout/chevron2"/>
    <dgm:cxn modelId="{819B30AD-DF83-40B4-B2E8-04282F197780}" type="presParOf" srcId="{7D22FA85-692E-409E-8623-92F04739A33E}" destId="{414A43B3-C122-4F73-9B5A-FE7021122B46}" srcOrd="1" destOrd="0" presId="urn:microsoft.com/office/officeart/2005/8/layout/chevron2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41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5" Type="http://schemas.openxmlformats.org/officeDocument/2006/relationships/image" Target="../media/image47.wmf"/><Relationship Id="rId4" Type="http://schemas.openxmlformats.org/officeDocument/2006/relationships/image" Target="../media/image46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image" Target="../media/image48.png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png"/><Relationship Id="rId1" Type="http://schemas.openxmlformats.org/officeDocument/2006/relationships/image" Target="../media/image52.png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6.wmf"/><Relationship Id="rId1" Type="http://schemas.openxmlformats.org/officeDocument/2006/relationships/image" Target="../media/image55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59.wmf"/><Relationship Id="rId1" Type="http://schemas.openxmlformats.org/officeDocument/2006/relationships/image" Target="../media/image5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2" Type="http://schemas.openxmlformats.org/officeDocument/2006/relationships/image" Target="../media/image71.wmf"/><Relationship Id="rId1" Type="http://schemas.openxmlformats.org/officeDocument/2006/relationships/image" Target="../media/image70.png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2" Type="http://schemas.openxmlformats.org/officeDocument/2006/relationships/image" Target="../media/image74.wmf"/><Relationship Id="rId1" Type="http://schemas.openxmlformats.org/officeDocument/2006/relationships/image" Target="../media/image73.wmf"/><Relationship Id="rId4" Type="http://schemas.openxmlformats.org/officeDocument/2006/relationships/image" Target="../media/image76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8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80.wmf"/><Relationship Id="rId1" Type="http://schemas.openxmlformats.org/officeDocument/2006/relationships/image" Target="../media/image79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3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83.wmf"/><Relationship Id="rId2" Type="http://schemas.openxmlformats.org/officeDocument/2006/relationships/image" Target="../media/image89.wmf"/><Relationship Id="rId1" Type="http://schemas.openxmlformats.org/officeDocument/2006/relationships/image" Target="../media/image88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93.wmf"/><Relationship Id="rId2" Type="http://schemas.openxmlformats.org/officeDocument/2006/relationships/image" Target="../media/image92.wmf"/><Relationship Id="rId1" Type="http://schemas.openxmlformats.org/officeDocument/2006/relationships/image" Target="../media/image91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4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6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9.wmf"/><Relationship Id="rId2" Type="http://schemas.openxmlformats.org/officeDocument/2006/relationships/image" Target="../media/image98.wmf"/><Relationship Id="rId1" Type="http://schemas.openxmlformats.org/officeDocument/2006/relationships/image" Target="../media/image97.wmf"/><Relationship Id="rId4" Type="http://schemas.openxmlformats.org/officeDocument/2006/relationships/image" Target="../media/image100.w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1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wmf"/><Relationship Id="rId2" Type="http://schemas.openxmlformats.org/officeDocument/2006/relationships/image" Target="../media/image104.wmf"/><Relationship Id="rId1" Type="http://schemas.openxmlformats.org/officeDocument/2006/relationships/image" Target="../media/image103.wmf"/><Relationship Id="rId4" Type="http://schemas.openxmlformats.org/officeDocument/2006/relationships/image" Target="../media/image106.w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8.wmf"/></Relationships>
</file>

<file path=ppt/drawings/_rels/vmlDrawing3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wmf"/><Relationship Id="rId1" Type="http://schemas.openxmlformats.org/officeDocument/2006/relationships/image" Target="../media/image111.wmf"/></Relationships>
</file>

<file path=ppt/drawings/_rels/vmlDrawing3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wmf"/><Relationship Id="rId1" Type="http://schemas.openxmlformats.org/officeDocument/2006/relationships/image" Target="../media/image113.wmf"/></Relationships>
</file>

<file path=ppt/drawings/_rels/vmlDrawing3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wmf"/><Relationship Id="rId1" Type="http://schemas.openxmlformats.org/officeDocument/2006/relationships/image" Target="../media/image11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42E6F5A0-CAAA-4694-BF48-605DCDE765BD}" type="datetimeFigureOut">
              <a:rPr lang="zh-CN" altLang="en-US"/>
              <a:pPr>
                <a:defRPr/>
              </a:pPr>
              <a:t>2017-10-12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fld id="{C75399B5-CD55-4898-9E3B-6594BFBDE6E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41775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246395-4EA7-4990-A9DD-EC6C41B3069A}" type="datetimeFigureOut">
              <a:rPr lang="zh-CN" altLang="en-US" smtClean="0"/>
              <a:t>2017-10-12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F00CA0-60E7-4C37-A63C-B2583B58B0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35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9pPr>
          </a:lstStyle>
          <a:p>
            <a:pPr eaLnBrk="1" hangingPunct="1"/>
            <a:fld id="{1D027544-D4DB-4491-8B74-EA5A309830B3}" type="slidenum">
              <a:rPr lang="zh-CN" altLang="en-US">
                <a:ea typeface="宋体" panose="02010600030101010101" pitchFamily="2" charset="-122"/>
              </a:rPr>
              <a:pPr eaLnBrk="1" hangingPunct="1"/>
              <a:t>40</a:t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8131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9pPr>
          </a:lstStyle>
          <a:p>
            <a:pPr eaLnBrk="1" hangingPunct="1"/>
            <a:r>
              <a:rPr kumimoji="1" lang="zh-CN" altLang="en-US" sz="1200">
                <a:latin typeface="Times New Roman" panose="02020603050405020304" pitchFamily="18" charset="0"/>
                <a:ea typeface="宋体" panose="02010600030101010101" pitchFamily="2" charset="-122"/>
              </a:rPr>
              <a:t>计算机图形学</a:t>
            </a:r>
          </a:p>
        </p:txBody>
      </p:sp>
      <p:sp>
        <p:nvSpPr>
          <p:cNvPr id="48132" name="Rectangle 3"/>
          <p:cNvSpPr txBox="1">
            <a:spLocks noGrp="1"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9pPr>
          </a:lstStyle>
          <a:p>
            <a:pPr algn="r" eaLnBrk="1" hangingPunct="1"/>
            <a:fld id="{6B2ED670-64B6-4DCA-90E9-A5D20817963C}" type="datetime1">
              <a:rPr kumimoji="1" lang="zh-CN" altLang="en-US" sz="1200">
                <a:latin typeface="Times New Roman" panose="02020603050405020304" pitchFamily="18" charset="0"/>
                <a:ea typeface="宋体" panose="02010600030101010101" pitchFamily="2" charset="-122"/>
              </a:rPr>
              <a:pPr algn="r" eaLnBrk="1" hangingPunct="1"/>
              <a:t>2017-10-12</a:t>
            </a:fld>
            <a:endParaRPr kumimoji="1" lang="en-US" altLang="zh-CN" sz="12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81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9764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9pPr>
          </a:lstStyle>
          <a:p>
            <a:pPr eaLnBrk="1" hangingPunct="1"/>
            <a:fld id="{1D027544-D4DB-4491-8B74-EA5A309830B3}" type="slidenum">
              <a:rPr lang="zh-CN" altLang="en-US">
                <a:ea typeface="宋体" panose="02010600030101010101" pitchFamily="2" charset="-122"/>
              </a:rPr>
              <a:pPr eaLnBrk="1" hangingPunct="1"/>
              <a:t>41</a:t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8131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9pPr>
          </a:lstStyle>
          <a:p>
            <a:pPr eaLnBrk="1" hangingPunct="1"/>
            <a:r>
              <a:rPr kumimoji="1" lang="zh-CN" altLang="en-US" sz="1200">
                <a:latin typeface="Times New Roman" panose="02020603050405020304" pitchFamily="18" charset="0"/>
                <a:ea typeface="宋体" panose="02010600030101010101" pitchFamily="2" charset="-122"/>
              </a:rPr>
              <a:t>计算机图形学</a:t>
            </a:r>
          </a:p>
        </p:txBody>
      </p:sp>
      <p:sp>
        <p:nvSpPr>
          <p:cNvPr id="48132" name="Rectangle 3"/>
          <p:cNvSpPr txBox="1">
            <a:spLocks noGrp="1"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9pPr>
          </a:lstStyle>
          <a:p>
            <a:pPr algn="r" eaLnBrk="1" hangingPunct="1"/>
            <a:fld id="{6B2ED670-64B6-4DCA-90E9-A5D20817963C}" type="datetime1">
              <a:rPr kumimoji="1" lang="zh-CN" altLang="en-US" sz="1200">
                <a:latin typeface="Times New Roman" panose="02020603050405020304" pitchFamily="18" charset="0"/>
                <a:ea typeface="宋体" panose="02010600030101010101" pitchFamily="2" charset="-122"/>
              </a:rPr>
              <a:pPr algn="r" eaLnBrk="1" hangingPunct="1"/>
              <a:t>2017-10-12</a:t>
            </a:fld>
            <a:endParaRPr kumimoji="1" lang="en-US" altLang="zh-CN" sz="12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81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89879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9pPr>
          </a:lstStyle>
          <a:p>
            <a:pPr eaLnBrk="1" hangingPunct="1"/>
            <a:fld id="{1D027544-D4DB-4491-8B74-EA5A309830B3}" type="slidenum">
              <a:rPr lang="zh-CN" altLang="en-US">
                <a:ea typeface="宋体" panose="02010600030101010101" pitchFamily="2" charset="-122"/>
              </a:rPr>
              <a:pPr eaLnBrk="1" hangingPunct="1"/>
              <a:t>42</a:t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8131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9pPr>
          </a:lstStyle>
          <a:p>
            <a:pPr eaLnBrk="1" hangingPunct="1"/>
            <a:r>
              <a:rPr kumimoji="1" lang="zh-CN" altLang="en-US" sz="1200">
                <a:latin typeface="Times New Roman" panose="02020603050405020304" pitchFamily="18" charset="0"/>
                <a:ea typeface="宋体" panose="02010600030101010101" pitchFamily="2" charset="-122"/>
              </a:rPr>
              <a:t>计算机图形学</a:t>
            </a:r>
          </a:p>
        </p:txBody>
      </p:sp>
      <p:sp>
        <p:nvSpPr>
          <p:cNvPr id="48132" name="Rectangle 3"/>
          <p:cNvSpPr txBox="1">
            <a:spLocks noGrp="1"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9pPr>
          </a:lstStyle>
          <a:p>
            <a:pPr algn="r" eaLnBrk="1" hangingPunct="1"/>
            <a:fld id="{6B2ED670-64B6-4DCA-90E9-A5D20817963C}" type="datetime1">
              <a:rPr kumimoji="1" lang="zh-CN" altLang="en-US" sz="1200">
                <a:latin typeface="Times New Roman" panose="02020603050405020304" pitchFamily="18" charset="0"/>
                <a:ea typeface="宋体" panose="02010600030101010101" pitchFamily="2" charset="-122"/>
              </a:rPr>
              <a:pPr algn="r" eaLnBrk="1" hangingPunct="1"/>
              <a:t>2017-10-12</a:t>
            </a:fld>
            <a:endParaRPr kumimoji="1" lang="en-US" altLang="zh-CN" sz="12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81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81640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9pPr>
          </a:lstStyle>
          <a:p>
            <a:pPr eaLnBrk="1" hangingPunct="1"/>
            <a:fld id="{1D027544-D4DB-4491-8B74-EA5A309830B3}" type="slidenum">
              <a:rPr lang="zh-CN" altLang="en-US">
                <a:ea typeface="宋体" panose="02010600030101010101" pitchFamily="2" charset="-122"/>
              </a:rPr>
              <a:pPr eaLnBrk="1" hangingPunct="1"/>
              <a:t>43</a:t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8131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9pPr>
          </a:lstStyle>
          <a:p>
            <a:pPr eaLnBrk="1" hangingPunct="1"/>
            <a:r>
              <a:rPr kumimoji="1" lang="zh-CN" altLang="en-US" sz="1200">
                <a:latin typeface="Times New Roman" panose="02020603050405020304" pitchFamily="18" charset="0"/>
                <a:ea typeface="宋体" panose="02010600030101010101" pitchFamily="2" charset="-122"/>
              </a:rPr>
              <a:t>计算机图形学</a:t>
            </a:r>
          </a:p>
        </p:txBody>
      </p:sp>
      <p:sp>
        <p:nvSpPr>
          <p:cNvPr id="48132" name="Rectangle 3"/>
          <p:cNvSpPr txBox="1">
            <a:spLocks noGrp="1"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9pPr>
          </a:lstStyle>
          <a:p>
            <a:pPr algn="r" eaLnBrk="1" hangingPunct="1"/>
            <a:fld id="{6B2ED670-64B6-4DCA-90E9-A5D20817963C}" type="datetime1">
              <a:rPr kumimoji="1" lang="zh-CN" altLang="en-US" sz="1200">
                <a:latin typeface="Times New Roman" panose="02020603050405020304" pitchFamily="18" charset="0"/>
                <a:ea typeface="宋体" panose="02010600030101010101" pitchFamily="2" charset="-122"/>
              </a:rPr>
              <a:pPr algn="r" eaLnBrk="1" hangingPunct="1"/>
              <a:t>2017-10-12</a:t>
            </a:fld>
            <a:endParaRPr kumimoji="1" lang="en-US" altLang="zh-CN" sz="12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81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29455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9pPr>
          </a:lstStyle>
          <a:p>
            <a:pPr eaLnBrk="1" hangingPunct="1"/>
            <a:fld id="{1D027544-D4DB-4491-8B74-EA5A309830B3}" type="slidenum">
              <a:rPr lang="zh-CN" altLang="en-US">
                <a:ea typeface="宋体" panose="02010600030101010101" pitchFamily="2" charset="-122"/>
              </a:rPr>
              <a:pPr eaLnBrk="1" hangingPunct="1"/>
              <a:t>44</a:t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8131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9pPr>
          </a:lstStyle>
          <a:p>
            <a:pPr eaLnBrk="1" hangingPunct="1"/>
            <a:r>
              <a:rPr kumimoji="1" lang="zh-CN" altLang="en-US" sz="1200">
                <a:latin typeface="Times New Roman" panose="02020603050405020304" pitchFamily="18" charset="0"/>
                <a:ea typeface="宋体" panose="02010600030101010101" pitchFamily="2" charset="-122"/>
              </a:rPr>
              <a:t>计算机图形学</a:t>
            </a:r>
          </a:p>
        </p:txBody>
      </p:sp>
      <p:sp>
        <p:nvSpPr>
          <p:cNvPr id="48132" name="Rectangle 3"/>
          <p:cNvSpPr txBox="1">
            <a:spLocks noGrp="1"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9pPr>
          </a:lstStyle>
          <a:p>
            <a:pPr algn="r" eaLnBrk="1" hangingPunct="1"/>
            <a:fld id="{6B2ED670-64B6-4DCA-90E9-A5D20817963C}" type="datetime1">
              <a:rPr kumimoji="1" lang="zh-CN" altLang="en-US" sz="1200">
                <a:latin typeface="Times New Roman" panose="02020603050405020304" pitchFamily="18" charset="0"/>
                <a:ea typeface="宋体" panose="02010600030101010101" pitchFamily="2" charset="-122"/>
              </a:rPr>
              <a:pPr algn="r" eaLnBrk="1" hangingPunct="1"/>
              <a:t>2017-10-12</a:t>
            </a:fld>
            <a:endParaRPr kumimoji="1" lang="en-US" altLang="zh-CN" sz="12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81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88260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9pPr>
          </a:lstStyle>
          <a:p>
            <a:pPr eaLnBrk="1" hangingPunct="1"/>
            <a:fld id="{1D027544-D4DB-4491-8B74-EA5A309830B3}" type="slidenum">
              <a:rPr lang="zh-CN" altLang="en-US">
                <a:ea typeface="宋体" panose="02010600030101010101" pitchFamily="2" charset="-122"/>
              </a:rPr>
              <a:pPr eaLnBrk="1" hangingPunct="1"/>
              <a:t>46</a:t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8131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9pPr>
          </a:lstStyle>
          <a:p>
            <a:pPr eaLnBrk="1" hangingPunct="1"/>
            <a:r>
              <a:rPr kumimoji="1" lang="zh-CN" altLang="en-US" sz="1200">
                <a:latin typeface="Times New Roman" panose="02020603050405020304" pitchFamily="18" charset="0"/>
                <a:ea typeface="宋体" panose="02010600030101010101" pitchFamily="2" charset="-122"/>
              </a:rPr>
              <a:t>计算机图形学</a:t>
            </a:r>
          </a:p>
        </p:txBody>
      </p:sp>
      <p:sp>
        <p:nvSpPr>
          <p:cNvPr id="48132" name="Rectangle 3"/>
          <p:cNvSpPr txBox="1">
            <a:spLocks noGrp="1"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9pPr>
          </a:lstStyle>
          <a:p>
            <a:pPr algn="r" eaLnBrk="1" hangingPunct="1"/>
            <a:fld id="{6B2ED670-64B6-4DCA-90E9-A5D20817963C}" type="datetime1">
              <a:rPr kumimoji="1" lang="zh-CN" altLang="en-US" sz="1200">
                <a:latin typeface="Times New Roman" panose="02020603050405020304" pitchFamily="18" charset="0"/>
                <a:ea typeface="宋体" panose="02010600030101010101" pitchFamily="2" charset="-122"/>
              </a:rPr>
              <a:pPr algn="r" eaLnBrk="1" hangingPunct="1"/>
              <a:t>2017-10-12</a:t>
            </a:fld>
            <a:endParaRPr kumimoji="1" lang="en-US" altLang="zh-CN" sz="12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81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2534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9pPr>
          </a:lstStyle>
          <a:p>
            <a:pPr eaLnBrk="1" hangingPunct="1"/>
            <a:fld id="{1D027544-D4DB-4491-8B74-EA5A309830B3}" type="slidenum">
              <a:rPr lang="zh-CN" altLang="en-US">
                <a:ea typeface="宋体" panose="02010600030101010101" pitchFamily="2" charset="-122"/>
              </a:rPr>
              <a:pPr eaLnBrk="1" hangingPunct="1"/>
              <a:t>47</a:t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8131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9pPr>
          </a:lstStyle>
          <a:p>
            <a:pPr eaLnBrk="1" hangingPunct="1"/>
            <a:r>
              <a:rPr kumimoji="1" lang="zh-CN" altLang="en-US" sz="1200">
                <a:latin typeface="Times New Roman" panose="02020603050405020304" pitchFamily="18" charset="0"/>
                <a:ea typeface="宋体" panose="02010600030101010101" pitchFamily="2" charset="-122"/>
              </a:rPr>
              <a:t>计算机图形学</a:t>
            </a:r>
          </a:p>
        </p:txBody>
      </p:sp>
      <p:sp>
        <p:nvSpPr>
          <p:cNvPr id="48132" name="Rectangle 3"/>
          <p:cNvSpPr txBox="1">
            <a:spLocks noGrp="1"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9pPr>
          </a:lstStyle>
          <a:p>
            <a:pPr algn="r" eaLnBrk="1" hangingPunct="1"/>
            <a:fld id="{6B2ED670-64B6-4DCA-90E9-A5D20817963C}" type="datetime1">
              <a:rPr kumimoji="1" lang="zh-CN" altLang="en-US" sz="1200">
                <a:latin typeface="Times New Roman" panose="02020603050405020304" pitchFamily="18" charset="0"/>
                <a:ea typeface="宋体" panose="02010600030101010101" pitchFamily="2" charset="-122"/>
              </a:rPr>
              <a:pPr algn="r" eaLnBrk="1" hangingPunct="1"/>
              <a:t>2017-10-12</a:t>
            </a:fld>
            <a:endParaRPr kumimoji="1" lang="en-US" altLang="zh-CN" sz="12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81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1348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jp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6699250" y="5181600"/>
            <a:ext cx="2447925" cy="360363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5" name="图片 4"/>
          <p:cNvPicPr>
            <a:picLocks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680200" y="2728913"/>
            <a:ext cx="2339975" cy="1655762"/>
          </a:xfrm>
          <a:prstGeom prst="rect">
            <a:avLst/>
          </a:prstGeom>
          <a:noFill/>
          <a:ln w="28575">
            <a:solidFill>
              <a:srgbClr val="FF9300"/>
            </a:solidFill>
            <a:miter lim="800000"/>
            <a:headEnd/>
            <a:tailEnd/>
          </a:ln>
        </p:spPr>
      </p:pic>
      <p:sp>
        <p:nvSpPr>
          <p:cNvPr id="8" name="矩形 7"/>
          <p:cNvSpPr/>
          <p:nvPr userDrawn="1"/>
        </p:nvSpPr>
        <p:spPr>
          <a:xfrm>
            <a:off x="4819650" y="6305550"/>
            <a:ext cx="1200150" cy="576263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4819650" y="0"/>
            <a:ext cx="1200150" cy="792163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0" y="2752724"/>
            <a:ext cx="4140200" cy="1651001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" name="圆角矩形 11"/>
          <p:cNvSpPr/>
          <p:nvPr userDrawn="1"/>
        </p:nvSpPr>
        <p:spPr>
          <a:xfrm>
            <a:off x="3582988" y="4546600"/>
            <a:ext cx="539750" cy="539750"/>
          </a:xfrm>
          <a:prstGeom prst="round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3" name="直接连接符 12"/>
          <p:cNvCxnSpPr/>
          <p:nvPr userDrawn="1"/>
        </p:nvCxnSpPr>
        <p:spPr>
          <a:xfrm>
            <a:off x="3409950" y="4546600"/>
            <a:ext cx="0" cy="57626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"/>
          <p:cNvSpPr txBox="1">
            <a:spLocks noChangeArrowheads="1"/>
          </p:cNvSpPr>
          <p:nvPr userDrawn="1"/>
        </p:nvSpPr>
        <p:spPr bwMode="auto">
          <a:xfrm>
            <a:off x="-165100" y="3700463"/>
            <a:ext cx="458628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Computer Graphics</a:t>
            </a:r>
          </a:p>
        </p:txBody>
      </p: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731963" y="932945"/>
            <a:ext cx="2390775" cy="1714500"/>
          </a:xfrm>
          <a:prstGeom prst="rect">
            <a:avLst/>
          </a:prstGeom>
        </p:spPr>
      </p:pic>
      <p:grpSp>
        <p:nvGrpSpPr>
          <p:cNvPr id="19" name="Group 15"/>
          <p:cNvGrpSpPr>
            <a:grpSpLocks/>
          </p:cNvGrpSpPr>
          <p:nvPr userDrawn="1"/>
        </p:nvGrpSpPr>
        <p:grpSpPr bwMode="auto">
          <a:xfrm>
            <a:off x="88900" y="6513"/>
            <a:ext cx="1282700" cy="1226218"/>
            <a:chOff x="3600" y="3675"/>
            <a:chExt cx="432" cy="432"/>
          </a:xfrm>
        </p:grpSpPr>
        <p:sp>
          <p:nvSpPr>
            <p:cNvPr id="20" name="Oval 14"/>
            <p:cNvSpPr>
              <a:spLocks noChangeArrowheads="1"/>
            </p:cNvSpPr>
            <p:nvPr userDrawn="1"/>
          </p:nvSpPr>
          <p:spPr bwMode="auto">
            <a:xfrm>
              <a:off x="3618" y="3709"/>
              <a:ext cx="396" cy="3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 smtClean="0"/>
            </a:p>
          </p:txBody>
        </p:sp>
        <p:pic>
          <p:nvPicPr>
            <p:cNvPr id="21" name="Picture 79" descr="传媒大学LOGO"/>
            <p:cNvPicPr>
              <a:picLocks noChangeAspect="1" noChangeArrowheads="1"/>
            </p:cNvPicPr>
            <p:nvPr userDrawn="1"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0" y="3675"/>
              <a:ext cx="432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210050" y="2679701"/>
            <a:ext cx="2400300" cy="17240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210050" y="4459331"/>
            <a:ext cx="2400300" cy="17145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4232275" y="899342"/>
            <a:ext cx="2390775" cy="1714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3" presetClass="entr" presetSubtype="528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5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9" grpId="0" animBg="1"/>
      <p:bldP spid="10" grpId="0" animBg="1"/>
      <p:bldP spid="12" grpId="0" animBg="1"/>
      <p:bldP spid="15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-7938" y="6042025"/>
            <a:ext cx="9188451" cy="815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6" name="Picture 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700" y="6345238"/>
            <a:ext cx="58293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9"/>
          <p:cNvSpPr txBox="1">
            <a:spLocks noChangeArrowheads="1"/>
          </p:cNvSpPr>
          <p:nvPr userDrawn="1"/>
        </p:nvSpPr>
        <p:spPr bwMode="auto">
          <a:xfrm>
            <a:off x="3722688" y="6346825"/>
            <a:ext cx="49815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Char char="n"/>
              <a:defRPr/>
            </a:pPr>
            <a:r>
              <a:rPr lang="en-US" altLang="zh-CN" sz="1400" b="1" dirty="0" smtClean="0">
                <a:solidFill>
                  <a:schemeClr val="bg1"/>
                </a:solidFill>
                <a:latin typeface="Verdana" pitchFamily="34" charset="0"/>
              </a:rPr>
              <a:t> Computer Graphics</a:t>
            </a:r>
          </a:p>
        </p:txBody>
      </p:sp>
      <p:sp>
        <p:nvSpPr>
          <p:cNvPr id="8" name="Freeform 2670"/>
          <p:cNvSpPr>
            <a:spLocks noEditPoints="1"/>
          </p:cNvSpPr>
          <p:nvPr userDrawn="1"/>
        </p:nvSpPr>
        <p:spPr bwMode="auto">
          <a:xfrm>
            <a:off x="2786063" y="6273800"/>
            <a:ext cx="403225" cy="406400"/>
          </a:xfrm>
          <a:custGeom>
            <a:avLst/>
            <a:gdLst>
              <a:gd name="T0" fmla="*/ 2147483647 w 300"/>
              <a:gd name="T1" fmla="*/ 2147483647 h 302"/>
              <a:gd name="T2" fmla="*/ 2147483647 w 300"/>
              <a:gd name="T3" fmla="*/ 2147483647 h 302"/>
              <a:gd name="T4" fmla="*/ 2147483647 w 300"/>
              <a:gd name="T5" fmla="*/ 2147483647 h 302"/>
              <a:gd name="T6" fmla="*/ 2147483647 w 300"/>
              <a:gd name="T7" fmla="*/ 2147483647 h 302"/>
              <a:gd name="T8" fmla="*/ 2147483647 w 300"/>
              <a:gd name="T9" fmla="*/ 2147483647 h 302"/>
              <a:gd name="T10" fmla="*/ 2147483647 w 300"/>
              <a:gd name="T11" fmla="*/ 2147483647 h 302"/>
              <a:gd name="T12" fmla="*/ 0 w 300"/>
              <a:gd name="T13" fmla="*/ 2147483647 h 302"/>
              <a:gd name="T14" fmla="*/ 0 w 300"/>
              <a:gd name="T15" fmla="*/ 2147483647 h 302"/>
              <a:gd name="T16" fmla="*/ 2147483647 w 300"/>
              <a:gd name="T17" fmla="*/ 2147483647 h 302"/>
              <a:gd name="T18" fmla="*/ 2147483647 w 300"/>
              <a:gd name="T19" fmla="*/ 2147483647 h 302"/>
              <a:gd name="T20" fmla="*/ 2147483647 w 300"/>
              <a:gd name="T21" fmla="*/ 2147483647 h 302"/>
              <a:gd name="T22" fmla="*/ 2147483647 w 300"/>
              <a:gd name="T23" fmla="*/ 2147483647 h 302"/>
              <a:gd name="T24" fmla="*/ 2147483647 w 300"/>
              <a:gd name="T25" fmla="*/ 0 h 302"/>
              <a:gd name="T26" fmla="*/ 2147483647 w 300"/>
              <a:gd name="T27" fmla="*/ 2147483647 h 302"/>
              <a:gd name="T28" fmla="*/ 2147483647 w 300"/>
              <a:gd name="T29" fmla="*/ 2147483647 h 302"/>
              <a:gd name="T30" fmla="*/ 2147483647 w 300"/>
              <a:gd name="T31" fmla="*/ 2147483647 h 302"/>
              <a:gd name="T32" fmla="*/ 2147483647 w 300"/>
              <a:gd name="T33" fmla="*/ 2147483647 h 302"/>
              <a:gd name="T34" fmla="*/ 2147483647 w 300"/>
              <a:gd name="T35" fmla="*/ 2147483647 h 302"/>
              <a:gd name="T36" fmla="*/ 2147483647 w 300"/>
              <a:gd name="T37" fmla="*/ 2147483647 h 302"/>
              <a:gd name="T38" fmla="*/ 2147483647 w 300"/>
              <a:gd name="T39" fmla="*/ 2147483647 h 302"/>
              <a:gd name="T40" fmla="*/ 2147483647 w 300"/>
              <a:gd name="T41" fmla="*/ 2147483647 h 302"/>
              <a:gd name="T42" fmla="*/ 2147483647 w 300"/>
              <a:gd name="T43" fmla="*/ 2147483647 h 302"/>
              <a:gd name="T44" fmla="*/ 2147483647 w 300"/>
              <a:gd name="T45" fmla="*/ 2147483647 h 302"/>
              <a:gd name="T46" fmla="*/ 2147483647 w 300"/>
              <a:gd name="T47" fmla="*/ 2147483647 h 302"/>
              <a:gd name="T48" fmla="*/ 2147483647 w 300"/>
              <a:gd name="T49" fmla="*/ 2147483647 h 302"/>
              <a:gd name="T50" fmla="*/ 2147483647 w 300"/>
              <a:gd name="T51" fmla="*/ 2147483647 h 302"/>
              <a:gd name="T52" fmla="*/ 2147483647 w 300"/>
              <a:gd name="T53" fmla="*/ 2147483647 h 302"/>
              <a:gd name="T54" fmla="*/ 2147483647 w 300"/>
              <a:gd name="T55" fmla="*/ 2147483647 h 302"/>
              <a:gd name="T56" fmla="*/ 2147483647 w 300"/>
              <a:gd name="T57" fmla="*/ 2147483647 h 302"/>
              <a:gd name="T58" fmla="*/ 2147483647 w 300"/>
              <a:gd name="T59" fmla="*/ 2147483647 h 302"/>
              <a:gd name="T60" fmla="*/ 2147483647 w 300"/>
              <a:gd name="T61" fmla="*/ 2147483647 h 302"/>
              <a:gd name="T62" fmla="*/ 2147483647 w 300"/>
              <a:gd name="T63" fmla="*/ 2147483647 h 302"/>
              <a:gd name="T64" fmla="*/ 2147483647 w 300"/>
              <a:gd name="T65" fmla="*/ 2147483647 h 302"/>
              <a:gd name="T66" fmla="*/ 2147483647 w 300"/>
              <a:gd name="T67" fmla="*/ 2147483647 h 302"/>
              <a:gd name="T68" fmla="*/ 2147483647 w 300"/>
              <a:gd name="T69" fmla="*/ 2147483647 h 302"/>
              <a:gd name="T70" fmla="*/ 2147483647 w 300"/>
              <a:gd name="T71" fmla="*/ 2147483647 h 302"/>
              <a:gd name="T72" fmla="*/ 2147483647 w 300"/>
              <a:gd name="T73" fmla="*/ 2147483647 h 302"/>
              <a:gd name="T74" fmla="*/ 2147483647 w 300"/>
              <a:gd name="T75" fmla="*/ 2147483647 h 302"/>
              <a:gd name="T76" fmla="*/ 2147483647 w 300"/>
              <a:gd name="T77" fmla="*/ 2147483647 h 302"/>
              <a:gd name="T78" fmla="*/ 2147483647 w 300"/>
              <a:gd name="T79" fmla="*/ 2147483647 h 302"/>
              <a:gd name="T80" fmla="*/ 2147483647 w 300"/>
              <a:gd name="T81" fmla="*/ 2147483647 h 302"/>
              <a:gd name="T82" fmla="*/ 2147483647 w 300"/>
              <a:gd name="T83" fmla="*/ 2147483647 h 302"/>
              <a:gd name="T84" fmla="*/ 2147483647 w 300"/>
              <a:gd name="T85" fmla="*/ 2147483647 h 302"/>
              <a:gd name="T86" fmla="*/ 2147483647 w 300"/>
              <a:gd name="T87" fmla="*/ 2147483647 h 302"/>
              <a:gd name="T88" fmla="*/ 2147483647 w 300"/>
              <a:gd name="T89" fmla="*/ 2147483647 h 302"/>
              <a:gd name="T90" fmla="*/ 2147483647 w 300"/>
              <a:gd name="T91" fmla="*/ 2147483647 h 302"/>
              <a:gd name="T92" fmla="*/ 2147483647 w 300"/>
              <a:gd name="T93" fmla="*/ 2147483647 h 302"/>
              <a:gd name="T94" fmla="*/ 2147483647 w 300"/>
              <a:gd name="T95" fmla="*/ 2147483647 h 302"/>
              <a:gd name="T96" fmla="*/ 2147483647 w 300"/>
              <a:gd name="T97" fmla="*/ 2147483647 h 302"/>
              <a:gd name="T98" fmla="*/ 2147483647 w 300"/>
              <a:gd name="T99" fmla="*/ 2147483647 h 302"/>
              <a:gd name="T100" fmla="*/ 2147483647 w 300"/>
              <a:gd name="T101" fmla="*/ 2147483647 h 302"/>
              <a:gd name="T102" fmla="*/ 2147483647 w 300"/>
              <a:gd name="T103" fmla="*/ 2147483647 h 302"/>
              <a:gd name="T104" fmla="*/ 2147483647 w 300"/>
              <a:gd name="T105" fmla="*/ 2147483647 h 302"/>
              <a:gd name="T106" fmla="*/ 2147483647 w 300"/>
              <a:gd name="T107" fmla="*/ 2147483647 h 302"/>
              <a:gd name="T108" fmla="*/ 2147483647 w 300"/>
              <a:gd name="T109" fmla="*/ 2147483647 h 302"/>
              <a:gd name="T110" fmla="*/ 2147483647 w 300"/>
              <a:gd name="T111" fmla="*/ 2147483647 h 302"/>
              <a:gd name="T112" fmla="*/ 2147483647 w 300"/>
              <a:gd name="T113" fmla="*/ 2147483647 h 302"/>
              <a:gd name="T114" fmla="*/ 2147483647 w 300"/>
              <a:gd name="T115" fmla="*/ 2147483647 h 302"/>
              <a:gd name="T116" fmla="*/ 2147483647 w 300"/>
              <a:gd name="T117" fmla="*/ 2147483647 h 302"/>
              <a:gd name="T118" fmla="*/ 2147483647 w 300"/>
              <a:gd name="T119" fmla="*/ 2147483647 h 302"/>
              <a:gd name="T120" fmla="*/ 2147483647 w 300"/>
              <a:gd name="T121" fmla="*/ 2147483647 h 302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300"/>
              <a:gd name="T184" fmla="*/ 0 h 302"/>
              <a:gd name="T185" fmla="*/ 300 w 300"/>
              <a:gd name="T186" fmla="*/ 302 h 302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300" h="302">
                <a:moveTo>
                  <a:pt x="140" y="278"/>
                </a:moveTo>
                <a:lnTo>
                  <a:pt x="140" y="278"/>
                </a:lnTo>
                <a:lnTo>
                  <a:pt x="128" y="288"/>
                </a:lnTo>
                <a:lnTo>
                  <a:pt x="114" y="296"/>
                </a:lnTo>
                <a:lnTo>
                  <a:pt x="98" y="300"/>
                </a:lnTo>
                <a:lnTo>
                  <a:pt x="82" y="302"/>
                </a:lnTo>
                <a:lnTo>
                  <a:pt x="30" y="302"/>
                </a:lnTo>
                <a:lnTo>
                  <a:pt x="18" y="300"/>
                </a:lnTo>
                <a:lnTo>
                  <a:pt x="8" y="292"/>
                </a:lnTo>
                <a:lnTo>
                  <a:pt x="2" y="284"/>
                </a:lnTo>
                <a:lnTo>
                  <a:pt x="0" y="272"/>
                </a:lnTo>
                <a:lnTo>
                  <a:pt x="0" y="218"/>
                </a:lnTo>
                <a:lnTo>
                  <a:pt x="0" y="202"/>
                </a:lnTo>
                <a:lnTo>
                  <a:pt x="6" y="188"/>
                </a:lnTo>
                <a:lnTo>
                  <a:pt x="14" y="174"/>
                </a:lnTo>
                <a:lnTo>
                  <a:pt x="24" y="160"/>
                </a:lnTo>
                <a:lnTo>
                  <a:pt x="160" y="24"/>
                </a:lnTo>
                <a:lnTo>
                  <a:pt x="172" y="14"/>
                </a:lnTo>
                <a:lnTo>
                  <a:pt x="186" y="6"/>
                </a:lnTo>
                <a:lnTo>
                  <a:pt x="202" y="2"/>
                </a:lnTo>
                <a:lnTo>
                  <a:pt x="218" y="0"/>
                </a:lnTo>
                <a:lnTo>
                  <a:pt x="234" y="2"/>
                </a:lnTo>
                <a:lnTo>
                  <a:pt x="250" y="6"/>
                </a:lnTo>
                <a:lnTo>
                  <a:pt x="264" y="14"/>
                </a:lnTo>
                <a:lnTo>
                  <a:pt x="276" y="24"/>
                </a:lnTo>
                <a:lnTo>
                  <a:pt x="288" y="38"/>
                </a:lnTo>
                <a:lnTo>
                  <a:pt x="294" y="52"/>
                </a:lnTo>
                <a:lnTo>
                  <a:pt x="300" y="66"/>
                </a:lnTo>
                <a:lnTo>
                  <a:pt x="300" y="84"/>
                </a:lnTo>
                <a:lnTo>
                  <a:pt x="300" y="100"/>
                </a:lnTo>
                <a:lnTo>
                  <a:pt x="294" y="116"/>
                </a:lnTo>
                <a:lnTo>
                  <a:pt x="288" y="130"/>
                </a:lnTo>
                <a:lnTo>
                  <a:pt x="276" y="142"/>
                </a:lnTo>
                <a:lnTo>
                  <a:pt x="140" y="278"/>
                </a:lnTo>
                <a:close/>
                <a:moveTo>
                  <a:pt x="42" y="186"/>
                </a:moveTo>
                <a:lnTo>
                  <a:pt x="42" y="186"/>
                </a:lnTo>
                <a:lnTo>
                  <a:pt x="36" y="194"/>
                </a:lnTo>
                <a:lnTo>
                  <a:pt x="32" y="202"/>
                </a:lnTo>
                <a:lnTo>
                  <a:pt x="30" y="210"/>
                </a:lnTo>
                <a:lnTo>
                  <a:pt x="30" y="218"/>
                </a:lnTo>
                <a:lnTo>
                  <a:pt x="30" y="228"/>
                </a:lnTo>
                <a:lnTo>
                  <a:pt x="38" y="226"/>
                </a:lnTo>
                <a:lnTo>
                  <a:pt x="44" y="228"/>
                </a:lnTo>
                <a:lnTo>
                  <a:pt x="52" y="230"/>
                </a:lnTo>
                <a:lnTo>
                  <a:pt x="58" y="232"/>
                </a:lnTo>
                <a:lnTo>
                  <a:pt x="64" y="238"/>
                </a:lnTo>
                <a:lnTo>
                  <a:pt x="68" y="244"/>
                </a:lnTo>
                <a:lnTo>
                  <a:pt x="72" y="250"/>
                </a:lnTo>
                <a:lnTo>
                  <a:pt x="74" y="256"/>
                </a:lnTo>
                <a:lnTo>
                  <a:pt x="74" y="264"/>
                </a:lnTo>
                <a:lnTo>
                  <a:pt x="74" y="272"/>
                </a:lnTo>
                <a:lnTo>
                  <a:pt x="82" y="272"/>
                </a:lnTo>
                <a:lnTo>
                  <a:pt x="92" y="270"/>
                </a:lnTo>
                <a:lnTo>
                  <a:pt x="100" y="268"/>
                </a:lnTo>
                <a:lnTo>
                  <a:pt x="108" y="266"/>
                </a:lnTo>
                <a:lnTo>
                  <a:pt x="116" y="260"/>
                </a:lnTo>
                <a:lnTo>
                  <a:pt x="120" y="252"/>
                </a:lnTo>
                <a:lnTo>
                  <a:pt x="124" y="244"/>
                </a:lnTo>
                <a:lnTo>
                  <a:pt x="126" y="236"/>
                </a:lnTo>
                <a:lnTo>
                  <a:pt x="128" y="226"/>
                </a:lnTo>
                <a:lnTo>
                  <a:pt x="126" y="216"/>
                </a:lnTo>
                <a:lnTo>
                  <a:pt x="124" y="206"/>
                </a:lnTo>
                <a:lnTo>
                  <a:pt x="118" y="198"/>
                </a:lnTo>
                <a:lnTo>
                  <a:pt x="112" y="190"/>
                </a:lnTo>
                <a:lnTo>
                  <a:pt x="104" y="182"/>
                </a:lnTo>
                <a:lnTo>
                  <a:pt x="94" y="178"/>
                </a:lnTo>
                <a:lnTo>
                  <a:pt x="86" y="174"/>
                </a:lnTo>
                <a:lnTo>
                  <a:pt x="74" y="174"/>
                </a:lnTo>
                <a:lnTo>
                  <a:pt x="66" y="174"/>
                </a:lnTo>
                <a:lnTo>
                  <a:pt x="58" y="176"/>
                </a:lnTo>
                <a:lnTo>
                  <a:pt x="50" y="180"/>
                </a:lnTo>
                <a:lnTo>
                  <a:pt x="42" y="186"/>
                </a:lnTo>
                <a:close/>
                <a:moveTo>
                  <a:pt x="158" y="218"/>
                </a:moveTo>
                <a:lnTo>
                  <a:pt x="256" y="120"/>
                </a:lnTo>
                <a:lnTo>
                  <a:pt x="262" y="112"/>
                </a:lnTo>
                <a:lnTo>
                  <a:pt x="266" y="104"/>
                </a:lnTo>
                <a:lnTo>
                  <a:pt x="270" y="94"/>
                </a:lnTo>
                <a:lnTo>
                  <a:pt x="270" y="84"/>
                </a:lnTo>
                <a:lnTo>
                  <a:pt x="270" y="72"/>
                </a:lnTo>
                <a:lnTo>
                  <a:pt x="266" y="64"/>
                </a:lnTo>
                <a:lnTo>
                  <a:pt x="262" y="54"/>
                </a:lnTo>
                <a:lnTo>
                  <a:pt x="256" y="46"/>
                </a:lnTo>
                <a:lnTo>
                  <a:pt x="248" y="40"/>
                </a:lnTo>
                <a:lnTo>
                  <a:pt x="238" y="34"/>
                </a:lnTo>
                <a:lnTo>
                  <a:pt x="228" y="32"/>
                </a:lnTo>
                <a:lnTo>
                  <a:pt x="218" y="30"/>
                </a:lnTo>
                <a:lnTo>
                  <a:pt x="208" y="32"/>
                </a:lnTo>
                <a:lnTo>
                  <a:pt x="198" y="34"/>
                </a:lnTo>
                <a:lnTo>
                  <a:pt x="188" y="40"/>
                </a:lnTo>
                <a:lnTo>
                  <a:pt x="180" y="46"/>
                </a:lnTo>
                <a:lnTo>
                  <a:pt x="82" y="144"/>
                </a:lnTo>
                <a:lnTo>
                  <a:pt x="96" y="146"/>
                </a:lnTo>
                <a:lnTo>
                  <a:pt x="110" y="152"/>
                </a:lnTo>
                <a:lnTo>
                  <a:pt x="122" y="158"/>
                </a:lnTo>
                <a:lnTo>
                  <a:pt x="134" y="168"/>
                </a:lnTo>
                <a:lnTo>
                  <a:pt x="142" y="180"/>
                </a:lnTo>
                <a:lnTo>
                  <a:pt x="150" y="192"/>
                </a:lnTo>
                <a:lnTo>
                  <a:pt x="154" y="204"/>
                </a:lnTo>
                <a:lnTo>
                  <a:pt x="158" y="218"/>
                </a:lnTo>
                <a:close/>
              </a:path>
            </a:pathLst>
          </a:custGeom>
          <a:gradFill rotWithShape="1">
            <a:gsLst>
              <a:gs pos="0">
                <a:srgbClr val="FF6600"/>
              </a:gs>
              <a:gs pos="100000">
                <a:srgbClr val="FF33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0" name="Group 15"/>
          <p:cNvGrpSpPr>
            <a:grpSpLocks/>
          </p:cNvGrpSpPr>
          <p:nvPr userDrawn="1"/>
        </p:nvGrpSpPr>
        <p:grpSpPr bwMode="auto">
          <a:xfrm>
            <a:off x="8418513" y="6083300"/>
            <a:ext cx="685800" cy="685800"/>
            <a:chOff x="3600" y="3675"/>
            <a:chExt cx="432" cy="432"/>
          </a:xfrm>
        </p:grpSpPr>
        <p:sp>
          <p:nvSpPr>
            <p:cNvPr id="11" name="Oval 14"/>
            <p:cNvSpPr>
              <a:spLocks noChangeArrowheads="1"/>
            </p:cNvSpPr>
            <p:nvPr userDrawn="1"/>
          </p:nvSpPr>
          <p:spPr bwMode="auto">
            <a:xfrm>
              <a:off x="3618" y="3709"/>
              <a:ext cx="396" cy="3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 smtClean="0"/>
            </a:p>
          </p:txBody>
        </p:sp>
        <p:pic>
          <p:nvPicPr>
            <p:cNvPr id="12" name="Picture 79" descr="传媒大学LOGO"/>
            <p:cNvPicPr>
              <a:picLocks noChangeAspect="1" noChangeArrowheads="1"/>
            </p:cNvPicPr>
            <p:nvPr userDrawn="1"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0" y="3675"/>
              <a:ext cx="432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7912" y="72008"/>
            <a:ext cx="7814567" cy="764704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6"/>
            <a:ext cx="8856984" cy="507342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 dirty="0"/>
          </a:p>
        </p:txBody>
      </p:sp>
      <p:sp>
        <p:nvSpPr>
          <p:cNvPr id="1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E8CE410-9059-4AC3-A388-B17696008CA7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89973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949450"/>
            <a:ext cx="1683439" cy="4806155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2273300" y="-6350"/>
            <a:ext cx="691607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1643366" y="-6350"/>
            <a:ext cx="214313" cy="6858000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矩形 14"/>
          <p:cNvSpPr>
            <a:spLocks noChangeArrowheads="1"/>
          </p:cNvSpPr>
          <p:nvPr userDrawn="1"/>
        </p:nvSpPr>
        <p:spPr bwMode="auto">
          <a:xfrm>
            <a:off x="7312025" y="346075"/>
            <a:ext cx="1501775" cy="850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12000"/>
              </a:lnSpc>
              <a:defRPr/>
            </a:pPr>
            <a:r>
              <a:rPr lang="zh-CN" altLang="en-US" sz="2800" b="1" dirty="0" smtClean="0">
                <a:solidFill>
                  <a:srgbClr val="FF9300"/>
                </a:solidFill>
                <a:latin typeface="微软雅黑" pitchFamily="34" charset="-122"/>
                <a:ea typeface="微软雅黑" pitchFamily="34" charset="-122"/>
              </a:rPr>
              <a:t>目录 </a:t>
            </a:r>
            <a:r>
              <a:rPr lang="en-US" altLang="zh-CN" sz="2800" b="1" dirty="0" smtClean="0">
                <a:solidFill>
                  <a:srgbClr val="FF9300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 algn="r" eaLnBrk="1" hangingPunct="1">
              <a:lnSpc>
                <a:spcPct val="112000"/>
              </a:lnSpc>
              <a:defRPr/>
            </a:pPr>
            <a:r>
              <a:rPr lang="en-US" altLang="zh-CN" sz="1600" dirty="0" smtClean="0">
                <a:solidFill>
                  <a:srgbClr val="7F7F7F"/>
                </a:solidFill>
              </a:rPr>
              <a:t>CONTENTS  </a:t>
            </a:r>
            <a:endParaRPr lang="zh-CN" altLang="en-US" dirty="0" smtClean="0">
              <a:solidFill>
                <a:srgbClr val="7F7F7F"/>
              </a:solidFill>
            </a:endParaRPr>
          </a:p>
        </p:txBody>
      </p:sp>
      <p:sp>
        <p:nvSpPr>
          <p:cNvPr id="5" name="TextBox 6"/>
          <p:cNvSpPr txBox="1">
            <a:spLocks noChangeArrowheads="1"/>
          </p:cNvSpPr>
          <p:nvPr userDrawn="1"/>
        </p:nvSpPr>
        <p:spPr bwMode="auto">
          <a:xfrm>
            <a:off x="2770187" y="1370807"/>
            <a:ext cx="3769641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01    </a:t>
            </a:r>
            <a:r>
              <a:rPr lang="zh-CN" altLang="en-US" sz="24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绪论</a:t>
            </a:r>
            <a:endParaRPr lang="zh-CN" altLang="en-US" sz="2400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10"/>
          <p:cNvSpPr txBox="1">
            <a:spLocks noChangeArrowheads="1"/>
          </p:cNvSpPr>
          <p:nvPr userDrawn="1"/>
        </p:nvSpPr>
        <p:spPr bwMode="auto">
          <a:xfrm>
            <a:off x="2770188" y="1928813"/>
            <a:ext cx="376964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02   </a:t>
            </a:r>
            <a:r>
              <a:rPr lang="zh-CN" altLang="en-US" sz="24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图形系统</a:t>
            </a:r>
            <a:endParaRPr lang="zh-CN" altLang="en-US" sz="2400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11"/>
          <p:cNvSpPr txBox="1">
            <a:spLocks noChangeArrowheads="1"/>
          </p:cNvSpPr>
          <p:nvPr userDrawn="1"/>
        </p:nvSpPr>
        <p:spPr bwMode="auto">
          <a:xfrm>
            <a:off x="2770187" y="2470944"/>
            <a:ext cx="3769641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03   </a:t>
            </a:r>
            <a:r>
              <a:rPr lang="zh-CN" altLang="en-US" sz="24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二维图形生成</a:t>
            </a:r>
            <a:endParaRPr lang="zh-CN" altLang="en-US" sz="2400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643366" cy="1943100"/>
          </a:xfrm>
          <a:prstGeom prst="rect">
            <a:avLst/>
          </a:prstGeom>
        </p:spPr>
      </p:pic>
      <p:sp>
        <p:nvSpPr>
          <p:cNvPr id="10" name="TextBox 11"/>
          <p:cNvSpPr txBox="1">
            <a:spLocks noChangeArrowheads="1"/>
          </p:cNvSpPr>
          <p:nvPr userDrawn="1"/>
        </p:nvSpPr>
        <p:spPr bwMode="auto">
          <a:xfrm>
            <a:off x="2770187" y="2962277"/>
            <a:ext cx="3769641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04   </a:t>
            </a:r>
            <a:r>
              <a:rPr lang="zh-CN" altLang="en-US" sz="24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图形几何变换</a:t>
            </a:r>
            <a:endParaRPr lang="zh-CN" altLang="en-US" sz="2400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1"/>
          <p:cNvSpPr txBox="1">
            <a:spLocks noChangeArrowheads="1"/>
          </p:cNvSpPr>
          <p:nvPr userDrawn="1"/>
        </p:nvSpPr>
        <p:spPr bwMode="auto">
          <a:xfrm>
            <a:off x="2770187" y="3456783"/>
            <a:ext cx="3769641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05   </a:t>
            </a:r>
            <a:r>
              <a:rPr lang="zh-CN" altLang="en-US" sz="24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二维观察</a:t>
            </a:r>
            <a:endParaRPr lang="zh-CN" altLang="en-US" sz="2400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 userDrawn="1"/>
        </p:nvSpPr>
        <p:spPr bwMode="auto">
          <a:xfrm>
            <a:off x="2770187" y="3976291"/>
            <a:ext cx="3769641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9pPr>
          </a:lstStyle>
          <a:p>
            <a:pPr eaLnBrk="1" hangingPunct="1">
              <a:defRPr/>
            </a:pPr>
            <a:r>
              <a:rPr lang="en-US" altLang="zh-CN" sz="24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06   </a:t>
            </a:r>
            <a:r>
              <a:rPr lang="zh-CN" altLang="en-US" sz="24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三维观察</a:t>
            </a:r>
            <a:endParaRPr lang="zh-CN" altLang="en-US" sz="2400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11"/>
          <p:cNvSpPr txBox="1">
            <a:spLocks noChangeArrowheads="1"/>
          </p:cNvSpPr>
          <p:nvPr userDrawn="1"/>
        </p:nvSpPr>
        <p:spPr bwMode="auto">
          <a:xfrm>
            <a:off x="2770187" y="4480125"/>
            <a:ext cx="380774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9pPr>
          </a:lstStyle>
          <a:p>
            <a:pPr eaLnBrk="1" hangingPunct="1">
              <a:defRPr/>
            </a:pPr>
            <a:r>
              <a:rPr lang="en-US" altLang="zh-CN" sz="24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07   </a:t>
            </a:r>
            <a:r>
              <a:rPr lang="zh-CN" altLang="en-US" sz="24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三维对象</a:t>
            </a:r>
            <a:endParaRPr lang="zh-CN" altLang="en-US" sz="2400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 userDrawn="1"/>
        </p:nvSpPr>
        <p:spPr bwMode="auto">
          <a:xfrm>
            <a:off x="2770187" y="4960145"/>
            <a:ext cx="3769641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9pPr>
          </a:lstStyle>
          <a:p>
            <a:pPr eaLnBrk="1" hangingPunct="1">
              <a:defRPr/>
            </a:pPr>
            <a:r>
              <a:rPr lang="en-US" altLang="zh-CN" sz="24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08   </a:t>
            </a:r>
            <a:r>
              <a:rPr lang="zh-CN" altLang="en-US" sz="24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真实感图形技术</a:t>
            </a:r>
            <a:endParaRPr lang="zh-CN" altLang="en-US" sz="2400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Box 11"/>
          <p:cNvSpPr txBox="1">
            <a:spLocks noChangeArrowheads="1"/>
          </p:cNvSpPr>
          <p:nvPr userDrawn="1"/>
        </p:nvSpPr>
        <p:spPr bwMode="auto">
          <a:xfrm>
            <a:off x="2770187" y="5494139"/>
            <a:ext cx="3769641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9pPr>
          </a:lstStyle>
          <a:p>
            <a:pPr eaLnBrk="1" hangingPunct="1">
              <a:defRPr/>
            </a:pPr>
            <a:r>
              <a:rPr lang="en-US" altLang="zh-CN" sz="24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09   </a:t>
            </a:r>
            <a:r>
              <a:rPr lang="zh-CN" altLang="en-US" sz="24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交互技术</a:t>
            </a:r>
            <a:endParaRPr lang="zh-CN" altLang="en-US" sz="2400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1"/>
          <p:cNvSpPr txBox="1">
            <a:spLocks noChangeArrowheads="1"/>
          </p:cNvSpPr>
          <p:nvPr userDrawn="1"/>
        </p:nvSpPr>
        <p:spPr bwMode="auto">
          <a:xfrm>
            <a:off x="2770186" y="5973962"/>
            <a:ext cx="3769641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9pPr>
          </a:lstStyle>
          <a:p>
            <a:pPr eaLnBrk="1" hangingPunct="1">
              <a:defRPr/>
            </a:pPr>
            <a:r>
              <a:rPr lang="en-US" altLang="zh-CN" sz="24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10   </a:t>
            </a:r>
            <a:r>
              <a:rPr lang="zh-CN" altLang="en-US" sz="24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计算机动画</a:t>
            </a:r>
            <a:endParaRPr lang="zh-CN" altLang="en-US" sz="2400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 flipH="1">
            <a:off x="9143999" y="0"/>
            <a:ext cx="4571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916446" y="0"/>
            <a:ext cx="214313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-12700" y="0"/>
            <a:ext cx="9215438" cy="4740275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Text Box 2"/>
          <p:cNvSpPr txBox="1">
            <a:spLocks noChangeArrowheads="1"/>
          </p:cNvSpPr>
          <p:nvPr userDrawn="1"/>
        </p:nvSpPr>
        <p:spPr bwMode="auto">
          <a:xfrm>
            <a:off x="2908300" y="4984750"/>
            <a:ext cx="3327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36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Arial" charset="0"/>
              </a:rPr>
              <a:t>THANKS</a:t>
            </a:r>
            <a:endParaRPr lang="zh-CN" altLang="en-US" sz="3600" b="1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  <a:sym typeface="Arial" charset="0"/>
            </a:endParaRPr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2249488" y="5700713"/>
            <a:ext cx="464502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25" y="2223295"/>
            <a:ext cx="2936875" cy="220265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269" y="2228851"/>
            <a:ext cx="2944018" cy="224890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700" y="2189982"/>
            <a:ext cx="2908300" cy="23266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2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00"/>
                            </p:stCondLst>
                            <p:childTnLst>
                              <p:par>
                                <p:cTn id="23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"/>
                            </p:stCondLst>
                            <p:childTnLst>
                              <p:par>
                                <p:cTn id="29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7912" y="72008"/>
            <a:ext cx="7814567" cy="764704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6"/>
            <a:ext cx="8856984" cy="5073427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FF9300"/>
              </a:buClr>
              <a:buFont typeface="Wingdings" panose="05000000000000000000" pitchFamily="2" charset="2"/>
              <a:buChar char="n"/>
              <a:defRPr/>
            </a:lvl1pPr>
            <a:lvl2pPr marL="685800" indent="-228600">
              <a:buClr>
                <a:srgbClr val="0D6AB0"/>
              </a:buClr>
              <a:buFont typeface="Wingdings" panose="05000000000000000000" pitchFamily="2" charset="2"/>
              <a:buChar char="p"/>
              <a:defRPr/>
            </a:lvl2pPr>
            <a:lvl4pPr marL="1600200" indent="-228600">
              <a:buFont typeface="Webdings" panose="05030102010509060703" pitchFamily="18" charset="2"/>
              <a:buChar char=""/>
              <a:defRPr/>
            </a:lvl4pPr>
            <a:lvl5pPr marL="2057400" indent="-228600">
              <a:buFont typeface="Calibri" panose="020F0502020204030204" pitchFamily="34" charset="0"/>
              <a:buChar char="−"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6338888"/>
            <a:ext cx="431800" cy="519112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431800" y="6338888"/>
            <a:ext cx="8712200" cy="519112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燕尾形 10"/>
          <p:cNvSpPr/>
          <p:nvPr userDrawn="1"/>
        </p:nvSpPr>
        <p:spPr>
          <a:xfrm>
            <a:off x="144463" y="6475413"/>
            <a:ext cx="141287" cy="246062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29" name="椭圆 11"/>
          <p:cNvSpPr>
            <a:spLocks noChangeArrowheads="1"/>
          </p:cNvSpPr>
          <p:nvPr userDrawn="1"/>
        </p:nvSpPr>
        <p:spPr bwMode="auto">
          <a:xfrm>
            <a:off x="8478838" y="6438900"/>
            <a:ext cx="360362" cy="360363"/>
          </a:xfrm>
          <a:prstGeom prst="ellipse">
            <a:avLst/>
          </a:prstGeom>
          <a:solidFill>
            <a:srgbClr val="FFFFFF">
              <a:alpha val="3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mtClean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30" name="TextBox 15"/>
          <p:cNvSpPr txBox="1">
            <a:spLocks noChangeArrowheads="1"/>
          </p:cNvSpPr>
          <p:nvPr userDrawn="1"/>
        </p:nvSpPr>
        <p:spPr bwMode="auto">
          <a:xfrm>
            <a:off x="8408988" y="6450013"/>
            <a:ext cx="48736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fld id="{FD099D76-08D0-4B6E-BCB9-DE45497CD497}" type="slidenum">
              <a:rPr lang="zh-CN" altLang="en-US" sz="1600" smtClean="0">
                <a:solidFill>
                  <a:srgbClr val="FFFF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pPr algn="ctr" eaLnBrk="1" hangingPunct="1">
                <a:defRPr/>
              </a:pPr>
              <a:t>‹#›</a:t>
            </a:fld>
            <a:r>
              <a:rPr lang="zh-CN" altLang="en-US" sz="1600" smtClean="0">
                <a:solidFill>
                  <a:srgbClr val="FFFF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</a:p>
        </p:txBody>
      </p:sp>
      <p:sp>
        <p:nvSpPr>
          <p:cNvPr id="8" name="任意多边形 7"/>
          <p:cNvSpPr/>
          <p:nvPr userDrawn="1"/>
        </p:nvSpPr>
        <p:spPr>
          <a:xfrm>
            <a:off x="431800" y="201613"/>
            <a:ext cx="647700" cy="863600"/>
          </a:xfrm>
          <a:custGeom>
            <a:avLst/>
            <a:gdLst>
              <a:gd name="connsiteX0" fmla="*/ 0 w 864000"/>
              <a:gd name="connsiteY0" fmla="*/ 0 h 864000"/>
              <a:gd name="connsiteX1" fmla="*/ 864000 w 864000"/>
              <a:gd name="connsiteY1" fmla="*/ 0 h 864000"/>
              <a:gd name="connsiteX2" fmla="*/ 864000 w 864000"/>
              <a:gd name="connsiteY2" fmla="*/ 261737 h 864000"/>
              <a:gd name="connsiteX3" fmla="*/ 751007 w 864000"/>
              <a:gd name="connsiteY3" fmla="*/ 261737 h 864000"/>
              <a:gd name="connsiteX4" fmla="*/ 751007 w 864000"/>
              <a:gd name="connsiteY4" fmla="*/ 112993 h 864000"/>
              <a:gd name="connsiteX5" fmla="*/ 112993 w 864000"/>
              <a:gd name="connsiteY5" fmla="*/ 112993 h 864000"/>
              <a:gd name="connsiteX6" fmla="*/ 112993 w 864000"/>
              <a:gd name="connsiteY6" fmla="*/ 751007 h 864000"/>
              <a:gd name="connsiteX7" fmla="*/ 246681 w 864000"/>
              <a:gd name="connsiteY7" fmla="*/ 751007 h 864000"/>
              <a:gd name="connsiteX8" fmla="*/ 246681 w 864000"/>
              <a:gd name="connsiteY8" fmla="*/ 864000 h 864000"/>
              <a:gd name="connsiteX9" fmla="*/ 0 w 864000"/>
              <a:gd name="connsiteY9" fmla="*/ 864000 h 8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64000" h="864000">
                <a:moveTo>
                  <a:pt x="0" y="0"/>
                </a:moveTo>
                <a:lnTo>
                  <a:pt x="864000" y="0"/>
                </a:lnTo>
                <a:lnTo>
                  <a:pt x="864000" y="261737"/>
                </a:lnTo>
                <a:lnTo>
                  <a:pt x="751007" y="261737"/>
                </a:lnTo>
                <a:lnTo>
                  <a:pt x="751007" y="112993"/>
                </a:lnTo>
                <a:lnTo>
                  <a:pt x="112993" y="112993"/>
                </a:lnTo>
                <a:lnTo>
                  <a:pt x="112993" y="751007"/>
                </a:lnTo>
                <a:lnTo>
                  <a:pt x="246681" y="751007"/>
                </a:lnTo>
                <a:lnTo>
                  <a:pt x="246681" y="864000"/>
                </a:lnTo>
                <a:lnTo>
                  <a:pt x="0" y="864000"/>
                </a:lnTo>
                <a:close/>
              </a:path>
            </a:pathLst>
          </a:cu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85" r:id="rId7"/>
    <p:sldLayoutId id="2147483692" r:id="rId8"/>
    <p:sldLayoutId id="2147483693" r:id="rId9"/>
    <p:sldLayoutId id="2147483694" r:id="rId10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34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37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9.png"/><Relationship Id="rId5" Type="http://schemas.openxmlformats.org/officeDocument/2006/relationships/oleObject" Target="../embeddings/oleObject23.bin"/><Relationship Id="rId4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40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41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42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12" Type="http://schemas.openxmlformats.org/officeDocument/2006/relationships/image" Target="../media/image4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4.wmf"/><Relationship Id="rId11" Type="http://schemas.openxmlformats.org/officeDocument/2006/relationships/oleObject" Target="../embeddings/oleObject32.bin"/><Relationship Id="rId5" Type="http://schemas.openxmlformats.org/officeDocument/2006/relationships/oleObject" Target="../embeddings/oleObject29.bin"/><Relationship Id="rId10" Type="http://schemas.openxmlformats.org/officeDocument/2006/relationships/image" Target="../media/image46.wmf"/><Relationship Id="rId4" Type="http://schemas.openxmlformats.org/officeDocument/2006/relationships/image" Target="../media/image43.wmf"/><Relationship Id="rId9" Type="http://schemas.openxmlformats.org/officeDocument/2006/relationships/oleObject" Target="../embeddings/oleObject31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.bin"/><Relationship Id="rId3" Type="http://schemas.openxmlformats.org/officeDocument/2006/relationships/image" Target="../media/image36.wmf"/><Relationship Id="rId7" Type="http://schemas.openxmlformats.org/officeDocument/2006/relationships/image" Target="../media/image49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34.bin"/><Relationship Id="rId5" Type="http://schemas.openxmlformats.org/officeDocument/2006/relationships/image" Target="../media/image48.png"/><Relationship Id="rId4" Type="http://schemas.openxmlformats.org/officeDocument/2006/relationships/oleObject" Target="../embeddings/oleObject33.bin"/><Relationship Id="rId9" Type="http://schemas.openxmlformats.org/officeDocument/2006/relationships/image" Target="../media/image5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51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3" Type="http://schemas.openxmlformats.org/officeDocument/2006/relationships/image" Target="../media/image36.wmf"/><Relationship Id="rId7" Type="http://schemas.openxmlformats.org/officeDocument/2006/relationships/image" Target="../media/image5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38.bin"/><Relationship Id="rId5" Type="http://schemas.openxmlformats.org/officeDocument/2006/relationships/image" Target="../media/image52.png"/><Relationship Id="rId4" Type="http://schemas.openxmlformats.org/officeDocument/2006/relationships/oleObject" Target="../embeddings/oleObject37.bin"/><Relationship Id="rId9" Type="http://schemas.openxmlformats.org/officeDocument/2006/relationships/image" Target="../media/image54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56.w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55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57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59.wmf"/><Relationship Id="rId5" Type="http://schemas.openxmlformats.org/officeDocument/2006/relationships/oleObject" Target="../embeddings/oleObject44.bin"/><Relationship Id="rId4" Type="http://schemas.openxmlformats.org/officeDocument/2006/relationships/image" Target="../media/image58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61.wmf"/><Relationship Id="rId5" Type="http://schemas.openxmlformats.org/officeDocument/2006/relationships/oleObject" Target="../embeddings/oleObject46.bin"/><Relationship Id="rId4" Type="http://schemas.openxmlformats.org/officeDocument/2006/relationships/image" Target="../media/image60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64.wmf"/><Relationship Id="rId5" Type="http://schemas.openxmlformats.org/officeDocument/2006/relationships/oleObject" Target="../embeddings/oleObject49.bin"/><Relationship Id="rId4" Type="http://schemas.openxmlformats.org/officeDocument/2006/relationships/image" Target="../media/image63.w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3" Type="http://schemas.openxmlformats.org/officeDocument/2006/relationships/oleObject" Target="../embeddings/oleObject51.bin"/><Relationship Id="rId7" Type="http://schemas.openxmlformats.org/officeDocument/2006/relationships/oleObject" Target="../embeddings/oleObject5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67.wmf"/><Relationship Id="rId5" Type="http://schemas.openxmlformats.org/officeDocument/2006/relationships/oleObject" Target="../embeddings/oleObject52.bin"/><Relationship Id="rId4" Type="http://schemas.openxmlformats.org/officeDocument/2006/relationships/image" Target="../media/image66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4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69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3" Type="http://schemas.openxmlformats.org/officeDocument/2006/relationships/oleObject" Target="../embeddings/oleObject55.bin"/><Relationship Id="rId7" Type="http://schemas.openxmlformats.org/officeDocument/2006/relationships/oleObject" Target="../embeddings/oleObject5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71.wmf"/><Relationship Id="rId5" Type="http://schemas.openxmlformats.org/officeDocument/2006/relationships/oleObject" Target="../embeddings/oleObject56.bin"/><Relationship Id="rId4" Type="http://schemas.openxmlformats.org/officeDocument/2006/relationships/image" Target="../media/image7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3" Type="http://schemas.openxmlformats.org/officeDocument/2006/relationships/oleObject" Target="../embeddings/oleObject58.bin"/><Relationship Id="rId7" Type="http://schemas.openxmlformats.org/officeDocument/2006/relationships/oleObject" Target="../embeddings/oleObject6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74.wmf"/><Relationship Id="rId5" Type="http://schemas.openxmlformats.org/officeDocument/2006/relationships/oleObject" Target="../embeddings/oleObject59.bin"/><Relationship Id="rId10" Type="http://schemas.openxmlformats.org/officeDocument/2006/relationships/image" Target="../media/image76.wmf"/><Relationship Id="rId4" Type="http://schemas.openxmlformats.org/officeDocument/2006/relationships/image" Target="../media/image73.wmf"/><Relationship Id="rId9" Type="http://schemas.openxmlformats.org/officeDocument/2006/relationships/oleObject" Target="../embeddings/oleObject61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78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80.wmf"/><Relationship Id="rId5" Type="http://schemas.openxmlformats.org/officeDocument/2006/relationships/oleObject" Target="../embeddings/oleObject64.bin"/><Relationship Id="rId4" Type="http://schemas.openxmlformats.org/officeDocument/2006/relationships/image" Target="../media/image79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wmf"/><Relationship Id="rId3" Type="http://schemas.openxmlformats.org/officeDocument/2006/relationships/image" Target="../media/image84.wmf"/><Relationship Id="rId7" Type="http://schemas.openxmlformats.org/officeDocument/2006/relationships/oleObject" Target="../embeddings/oleObject6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87.wmf"/><Relationship Id="rId5" Type="http://schemas.openxmlformats.org/officeDocument/2006/relationships/image" Target="../media/image86.wmf"/><Relationship Id="rId4" Type="http://schemas.openxmlformats.org/officeDocument/2006/relationships/image" Target="../media/image85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wmf"/><Relationship Id="rId3" Type="http://schemas.openxmlformats.org/officeDocument/2006/relationships/oleObject" Target="../embeddings/oleObject66.bin"/><Relationship Id="rId7" Type="http://schemas.openxmlformats.org/officeDocument/2006/relationships/oleObject" Target="../embeddings/oleObject6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89.wmf"/><Relationship Id="rId5" Type="http://schemas.openxmlformats.org/officeDocument/2006/relationships/oleObject" Target="../embeddings/oleObject67.bin"/><Relationship Id="rId4" Type="http://schemas.openxmlformats.org/officeDocument/2006/relationships/image" Target="../media/image88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2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0" Type="http://schemas.openxmlformats.org/officeDocument/2006/relationships/image" Target="../media/image20.wmf"/><Relationship Id="rId4" Type="http://schemas.openxmlformats.org/officeDocument/2006/relationships/image" Target="../media/image17.wmf"/><Relationship Id="rId9" Type="http://schemas.openxmlformats.org/officeDocument/2006/relationships/oleObject" Target="../embeddings/oleObject7.bin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1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9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70.bin"/><Relationship Id="rId5" Type="http://schemas.openxmlformats.org/officeDocument/2006/relationships/image" Target="../media/image91.wmf"/><Relationship Id="rId4" Type="http://schemas.openxmlformats.org/officeDocument/2006/relationships/oleObject" Target="../embeddings/oleObject69.bin"/><Relationship Id="rId9" Type="http://schemas.openxmlformats.org/officeDocument/2006/relationships/image" Target="../media/image93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94.wmf"/><Relationship Id="rId5" Type="http://schemas.openxmlformats.org/officeDocument/2006/relationships/oleObject" Target="../embeddings/oleObject72.bin"/><Relationship Id="rId4" Type="http://schemas.openxmlformats.org/officeDocument/2006/relationships/image" Target="../media/image9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5" Type="http://schemas.openxmlformats.org/officeDocument/2006/relationships/image" Target="../media/image96.wmf"/><Relationship Id="rId4" Type="http://schemas.openxmlformats.org/officeDocument/2006/relationships/oleObject" Target="../embeddings/oleObject73.bin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wmf"/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75.bin"/><Relationship Id="rId12" Type="http://schemas.openxmlformats.org/officeDocument/2006/relationships/image" Target="../media/image10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97.wmf"/><Relationship Id="rId11" Type="http://schemas.openxmlformats.org/officeDocument/2006/relationships/oleObject" Target="../embeddings/oleObject77.bin"/><Relationship Id="rId5" Type="http://schemas.openxmlformats.org/officeDocument/2006/relationships/oleObject" Target="../embeddings/oleObject74.bin"/><Relationship Id="rId10" Type="http://schemas.openxmlformats.org/officeDocument/2006/relationships/image" Target="../media/image99.wmf"/><Relationship Id="rId4" Type="http://schemas.openxmlformats.org/officeDocument/2006/relationships/audio" Target="../media/audio1.wav"/><Relationship Id="rId9" Type="http://schemas.openxmlformats.org/officeDocument/2006/relationships/oleObject" Target="../embeddings/oleObject76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5" Type="http://schemas.openxmlformats.org/officeDocument/2006/relationships/image" Target="../media/image102.jpeg"/><Relationship Id="rId4" Type="http://schemas.openxmlformats.org/officeDocument/2006/relationships/image" Target="../media/image101.w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1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04.wmf"/><Relationship Id="rId12" Type="http://schemas.openxmlformats.org/officeDocument/2006/relationships/image" Target="../media/image10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6" Type="http://schemas.openxmlformats.org/officeDocument/2006/relationships/oleObject" Target="../embeddings/oleObject80.bin"/><Relationship Id="rId11" Type="http://schemas.openxmlformats.org/officeDocument/2006/relationships/image" Target="../media/image106.wmf"/><Relationship Id="rId5" Type="http://schemas.openxmlformats.org/officeDocument/2006/relationships/image" Target="../media/image103.wmf"/><Relationship Id="rId10" Type="http://schemas.openxmlformats.org/officeDocument/2006/relationships/oleObject" Target="../embeddings/oleObject82.bin"/><Relationship Id="rId4" Type="http://schemas.openxmlformats.org/officeDocument/2006/relationships/oleObject" Target="../embeddings/oleObject79.bin"/><Relationship Id="rId9" Type="http://schemas.openxmlformats.org/officeDocument/2006/relationships/image" Target="../media/image105.w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Relationship Id="rId5" Type="http://schemas.openxmlformats.org/officeDocument/2006/relationships/image" Target="../media/image108.wmf"/><Relationship Id="rId4" Type="http://schemas.openxmlformats.org/officeDocument/2006/relationships/oleObject" Target="../embeddings/oleObject83.bin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22.wmf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112.wmf"/><Relationship Id="rId5" Type="http://schemas.openxmlformats.org/officeDocument/2006/relationships/oleObject" Target="../embeddings/oleObject85.bin"/><Relationship Id="rId4" Type="http://schemas.openxmlformats.org/officeDocument/2006/relationships/image" Target="../media/image111.w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114.wmf"/><Relationship Id="rId5" Type="http://schemas.openxmlformats.org/officeDocument/2006/relationships/oleObject" Target="../embeddings/oleObject87.bin"/><Relationship Id="rId4" Type="http://schemas.openxmlformats.org/officeDocument/2006/relationships/image" Target="../media/image113.w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114.wmf"/><Relationship Id="rId5" Type="http://schemas.openxmlformats.org/officeDocument/2006/relationships/oleObject" Target="../embeddings/oleObject89.bin"/><Relationship Id="rId4" Type="http://schemas.openxmlformats.org/officeDocument/2006/relationships/image" Target="../media/image115.wmf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image" Target="../media/image116.jpe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2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5.wmf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27.wmf"/><Relationship Id="rId4" Type="http://schemas.openxmlformats.org/officeDocument/2006/relationships/image" Target="../media/image24.wmf"/><Relationship Id="rId9" Type="http://schemas.openxmlformats.org/officeDocument/2006/relationships/oleObject" Target="../embeddings/oleObject14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9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image" Target="../media/image32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31.wmf"/><Relationship Id="rId4" Type="http://schemas.openxmlformats.org/officeDocument/2006/relationships/oleObject" Target="../embeddings/oleObject1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"/>
          <p:cNvGrpSpPr>
            <a:grpSpLocks/>
          </p:cNvGrpSpPr>
          <p:nvPr/>
        </p:nvGrpSpPr>
        <p:grpSpPr bwMode="auto">
          <a:xfrm>
            <a:off x="324130" y="5350809"/>
            <a:ext cx="3779837" cy="647700"/>
            <a:chOff x="5373175" y="2647864"/>
            <a:chExt cx="3600000" cy="648072"/>
          </a:xfrm>
        </p:grpSpPr>
        <p:sp>
          <p:nvSpPr>
            <p:cNvPr id="3" name="对角圆角矩形 2"/>
            <p:cNvSpPr/>
            <p:nvPr/>
          </p:nvSpPr>
          <p:spPr>
            <a:xfrm>
              <a:off x="5373175" y="2647864"/>
              <a:ext cx="3600000" cy="648072"/>
            </a:xfrm>
            <a:prstGeom prst="round2DiagRect">
              <a:avLst>
                <a:gd name="adj1" fmla="val 20943"/>
                <a:gd name="adj2" fmla="val 0"/>
              </a:avLst>
            </a:prstGeom>
            <a:solidFill>
              <a:srgbClr val="FF9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" name="TextBox 6"/>
            <p:cNvSpPr txBox="1">
              <a:spLocks noChangeArrowheads="1"/>
            </p:cNvSpPr>
            <p:nvPr/>
          </p:nvSpPr>
          <p:spPr bwMode="auto">
            <a:xfrm>
              <a:off x="5506479" y="2787234"/>
              <a:ext cx="346669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pPr eaLnBrk="1" hangingPunct="1"/>
              <a:r>
                <a:rPr lang="zh-CN" altLang="en-US" sz="2400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第</a:t>
              </a:r>
              <a:r>
                <a:rPr lang="en-US" altLang="zh-CN" sz="2400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r>
                <a:rPr lang="zh-CN" altLang="en-US" sz="2400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讲：图形几何变换</a:t>
              </a: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8646" y="2887594"/>
            <a:ext cx="4210050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60974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AutoShape 10" descr="http://t1.baidu.com/it/u=2792966006,3953403218&amp;fm=52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796038" y="1335018"/>
            <a:ext cx="794967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Clr>
                <a:srgbClr val="FF9300"/>
              </a:buClr>
              <a:buFont typeface="Wingdings" panose="05000000000000000000" pitchFamily="2" charset="2"/>
              <a:buChar char="n"/>
            </a:pPr>
            <a:endParaRPr lang="en-US" altLang="zh-CN" sz="2000" b="1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marL="342900" indent="-342900">
              <a:buClr>
                <a:srgbClr val="FF9300"/>
              </a:buClr>
              <a:buFont typeface="Wingdings" panose="05000000000000000000" pitchFamily="2" charset="2"/>
              <a:buChar char="n"/>
            </a:pPr>
            <a:r>
              <a:rPr lang="zh-CN" altLang="en-US" sz="20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基本</a:t>
            </a:r>
            <a:r>
              <a:rPr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</a:rPr>
              <a:t>变换的种类有：</a:t>
            </a:r>
          </a:p>
          <a:p>
            <a:pPr marL="342900" indent="-342900">
              <a:buClr>
                <a:srgbClr val="FF9300"/>
              </a:buClr>
              <a:buFont typeface="Wingdings" panose="05000000000000000000" pitchFamily="2" charset="2"/>
              <a:buChar char="n"/>
            </a:pPr>
            <a:endParaRPr lang="zh-CN" altLang="en-US" sz="2000" b="1" dirty="0">
              <a:latin typeface="宋体" panose="02010600030101010101" pitchFamily="2" charset="-122"/>
            </a:endParaRPr>
          </a:p>
          <a:p>
            <a:pPr marL="342900" indent="-342900">
              <a:buClr>
                <a:srgbClr val="FF9300"/>
              </a:buClr>
              <a:buFont typeface="Wingdings" panose="05000000000000000000" pitchFamily="2" charset="2"/>
              <a:buChar char="n"/>
            </a:pPr>
            <a:r>
              <a:rPr lang="zh-CN" altLang="en-US" sz="2800" b="1" dirty="0">
                <a:latin typeface="宋体" panose="02010600030101010101" pitchFamily="2" charset="-122"/>
              </a:rPr>
              <a:t>平移  </a:t>
            </a:r>
            <a:r>
              <a:rPr lang="en-US" altLang="zh-CN" sz="2800" b="1" dirty="0" smtClean="0">
                <a:latin typeface="宋体" panose="02010600030101010101" pitchFamily="2" charset="-122"/>
              </a:rPr>
              <a:t>Translation</a:t>
            </a:r>
            <a:r>
              <a:rPr lang="en-US" altLang="zh-CN" sz="2800" b="1" dirty="0">
                <a:latin typeface="宋体" panose="02010600030101010101" pitchFamily="2" charset="-122"/>
              </a:rPr>
              <a:t>	 </a:t>
            </a:r>
            <a:endParaRPr lang="en-US" altLang="zh-CN" sz="2800" b="1" dirty="0" smtClean="0">
              <a:latin typeface="宋体" panose="02010600030101010101" pitchFamily="2" charset="-122"/>
            </a:endParaRPr>
          </a:p>
          <a:p>
            <a:pPr marL="342900" indent="-342900">
              <a:buClr>
                <a:srgbClr val="FF9300"/>
              </a:buClr>
              <a:buFont typeface="Wingdings" panose="05000000000000000000" pitchFamily="2" charset="2"/>
              <a:buChar char="n"/>
            </a:pPr>
            <a:r>
              <a:rPr lang="zh-CN" altLang="en-US" sz="2800" b="1" dirty="0">
                <a:latin typeface="宋体" panose="02010600030101010101" pitchFamily="2" charset="-122"/>
              </a:rPr>
              <a:t>旋转  </a:t>
            </a:r>
            <a:r>
              <a:rPr lang="en-US" altLang="zh-CN" sz="2800" b="1" dirty="0" smtClean="0">
                <a:latin typeface="宋体" panose="02010600030101010101" pitchFamily="2" charset="-122"/>
              </a:rPr>
              <a:t>Rotation</a:t>
            </a:r>
          </a:p>
          <a:p>
            <a:pPr marL="342900" indent="-342900">
              <a:buClr>
                <a:srgbClr val="FF9300"/>
              </a:buClr>
              <a:buFont typeface="Wingdings" panose="05000000000000000000" pitchFamily="2" charset="2"/>
              <a:buChar char="n"/>
            </a:pPr>
            <a:r>
              <a:rPr lang="zh-CN" altLang="en-US" sz="2800" b="1" dirty="0" smtClean="0">
                <a:latin typeface="宋体" panose="02010600030101010101" pitchFamily="2" charset="-122"/>
              </a:rPr>
              <a:t>缩放  </a:t>
            </a:r>
            <a:r>
              <a:rPr lang="en-US" altLang="zh-CN" sz="2800" b="1" dirty="0" smtClean="0">
                <a:latin typeface="宋体" panose="02010600030101010101" pitchFamily="2" charset="-122"/>
              </a:rPr>
              <a:t>Scaling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marL="342900" indent="-342900">
              <a:buClr>
                <a:srgbClr val="FF9300"/>
              </a:buClr>
              <a:buFont typeface="Wingdings" panose="05000000000000000000" pitchFamily="2" charset="2"/>
              <a:buChar char="n"/>
            </a:pPr>
            <a:r>
              <a:rPr lang="zh-CN" altLang="en-US" sz="2800" b="1" dirty="0" smtClean="0">
                <a:latin typeface="宋体" panose="02010600030101010101" pitchFamily="2" charset="-122"/>
              </a:rPr>
              <a:t>反射  </a:t>
            </a:r>
            <a:r>
              <a:rPr lang="en-US" altLang="zh-CN" sz="2800" b="1" dirty="0">
                <a:latin typeface="宋体" panose="02010600030101010101" pitchFamily="2" charset="-122"/>
              </a:rPr>
              <a:t>Reflection 	 </a:t>
            </a:r>
            <a:endParaRPr lang="en-US" altLang="zh-CN" sz="2800" b="1" dirty="0" smtClean="0">
              <a:latin typeface="宋体" panose="02010600030101010101" pitchFamily="2" charset="-122"/>
            </a:endParaRPr>
          </a:p>
          <a:p>
            <a:pPr marL="342900" indent="-342900">
              <a:buClr>
                <a:srgbClr val="FF9300"/>
              </a:buClr>
              <a:buFont typeface="Wingdings" panose="05000000000000000000" pitchFamily="2" charset="2"/>
              <a:buChar char="n"/>
            </a:pPr>
            <a:r>
              <a:rPr lang="zh-CN" altLang="en-US" sz="2800" b="1" dirty="0">
                <a:latin typeface="宋体" panose="02010600030101010101" pitchFamily="2" charset="-122"/>
              </a:rPr>
              <a:t>错切  </a:t>
            </a:r>
            <a:r>
              <a:rPr lang="en-US" altLang="zh-CN" sz="2800" b="1" dirty="0">
                <a:latin typeface="宋体" panose="02010600030101010101" pitchFamily="2" charset="-122"/>
              </a:rPr>
              <a:t>Shear (Skew</a:t>
            </a:r>
            <a:r>
              <a:rPr lang="en-US" altLang="zh-CN" sz="2800" b="1" dirty="0" smtClean="0">
                <a:latin typeface="宋体" panose="02010600030101010101" pitchFamily="2" charset="-122"/>
              </a:rPr>
              <a:t>)</a:t>
            </a:r>
          </a:p>
          <a:p>
            <a:pPr marL="342900" indent="-342900">
              <a:buClr>
                <a:srgbClr val="FF9300"/>
              </a:buClr>
              <a:buFont typeface="Wingdings" panose="05000000000000000000" pitchFamily="2" charset="2"/>
              <a:buChar char="n"/>
            </a:pPr>
            <a:endParaRPr lang="en-US" altLang="zh-CN" sz="2800" b="1" dirty="0" smtClean="0">
              <a:latin typeface="宋体" panose="02010600030101010101" pitchFamily="2" charset="-122"/>
            </a:endParaRPr>
          </a:p>
          <a:p>
            <a:pPr>
              <a:buClr>
                <a:srgbClr val="FF9300"/>
              </a:buClr>
            </a:pPr>
            <a:endParaRPr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512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52463" y="468311"/>
            <a:ext cx="74029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3600" b="1" dirty="0">
                <a:latin typeface="Tahoma" panose="020B0604030504040204" pitchFamily="34" charset="0"/>
                <a:ea typeface="宋体" pitchFamily="2" charset="-122"/>
                <a:cs typeface="Tahoma" panose="020B0604030504040204" pitchFamily="34" charset="0"/>
              </a:rPr>
              <a:t>§</a:t>
            </a:r>
            <a:r>
              <a:rPr lang="en-US" altLang="zh-CN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4.1 </a:t>
            </a: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二维几何变换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964" y="904194"/>
            <a:ext cx="1545465" cy="1545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00416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AutoShape 10" descr="http://t1.baidu.com/it/u=2792966006,3953403218&amp;fm=52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541867" y="1365956"/>
            <a:ext cx="8203841" cy="423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Clr>
                <a:srgbClr val="FF9300"/>
              </a:buClr>
              <a:buFont typeface="Wingdings" panose="05000000000000000000" pitchFamily="2" charset="2"/>
              <a:buChar char="n"/>
            </a:pPr>
            <a:endParaRPr lang="en-US" altLang="zh-CN" sz="2000" b="1" dirty="0">
              <a:latin typeface="宋体" panose="02010600030101010101" pitchFamily="2" charset="-122"/>
            </a:endParaRPr>
          </a:p>
          <a:p>
            <a:pPr marL="609600" indent="-609600" eaLnBrk="1" hangingPunct="1">
              <a:buFont typeface="Wingdings" panose="05000000000000000000" pitchFamily="2" charset="2"/>
              <a:buChar char="n"/>
            </a:pPr>
            <a:r>
              <a:rPr lang="zh-CN" altLang="en-US" sz="2400" b="1" dirty="0" smtClean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平移变换</a:t>
            </a:r>
            <a:endParaRPr lang="en-US" altLang="zh-CN" sz="2000" dirty="0">
              <a:solidFill>
                <a:schemeClr val="tx2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en-US" altLang="zh-CN" sz="2000" dirty="0" smtClean="0">
                <a:solidFill>
                  <a:srgbClr val="FF0000"/>
                </a:solidFill>
                <a:ea typeface="宋体" panose="02010600030101010101" pitchFamily="2" charset="-122"/>
              </a:rPr>
              <a:t>   </a:t>
            </a:r>
            <a:r>
              <a:rPr lang="en-US" altLang="zh-CN" sz="2000" dirty="0">
                <a:solidFill>
                  <a:schemeClr val="tx2"/>
                </a:solidFill>
                <a:ea typeface="宋体" panose="02010600030101010101" pitchFamily="2" charset="-122"/>
              </a:rPr>
              <a:t>		</a:t>
            </a: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tx2"/>
                </a:solidFill>
                <a:ea typeface="宋体" panose="02010600030101010101" pitchFamily="2" charset="-122"/>
              </a:rPr>
              <a:t>  </a:t>
            </a: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endParaRPr lang="en-US" altLang="zh-CN" sz="2000" dirty="0" smtClean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endParaRPr lang="en-US" altLang="zh-CN" sz="2000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endParaRPr lang="zh-CN" altLang="en-US" sz="2000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zh-CN" altLang="en-US" sz="2000" dirty="0" smtClean="0">
                <a:solidFill>
                  <a:srgbClr val="FF0000"/>
                </a:solidFill>
                <a:ea typeface="宋体" panose="02010600030101010101" pitchFamily="2" charset="-122"/>
              </a:rPr>
              <a:t>平移变换的矩阵表示：</a:t>
            </a:r>
            <a:r>
              <a:rPr lang="zh-CN" altLang="en-US" sz="2000" dirty="0">
                <a:solidFill>
                  <a:srgbClr val="FF0000"/>
                </a:solidFill>
                <a:ea typeface="宋体" panose="02010600030101010101" pitchFamily="2" charset="-122"/>
              </a:rPr>
              <a:t>	</a:t>
            </a:r>
          </a:p>
        </p:txBody>
      </p:sp>
      <p:sp>
        <p:nvSpPr>
          <p:cNvPr id="512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52463" y="468311"/>
            <a:ext cx="74029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3600" b="1" dirty="0">
                <a:latin typeface="Tahoma" panose="020B0604030504040204" pitchFamily="34" charset="0"/>
                <a:ea typeface="宋体" pitchFamily="2" charset="-122"/>
                <a:cs typeface="Tahoma" panose="020B0604030504040204" pitchFamily="34" charset="0"/>
              </a:rPr>
              <a:t>§</a:t>
            </a:r>
            <a:r>
              <a:rPr lang="en-US" altLang="zh-CN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4.1.1 </a:t>
            </a:r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基本变换：平移变换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2819167"/>
              </p:ext>
            </p:extLst>
          </p:nvPr>
        </p:nvGraphicFramePr>
        <p:xfrm>
          <a:off x="2508250" y="2456216"/>
          <a:ext cx="4127500" cy="58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10" name="公式" r:id="rId3" imgW="1777680" imgH="253800" progId="Equation.3">
                  <p:embed/>
                </p:oleObj>
              </mc:Choice>
              <mc:Fallback>
                <p:oleObj name="公式" r:id="rId3" imgW="177768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0" y="2456216"/>
                        <a:ext cx="4127500" cy="588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2067077" y="3354373"/>
            <a:ext cx="5938647" cy="2570460"/>
            <a:chOff x="2469848" y="3924355"/>
            <a:chExt cx="5938647" cy="2570460"/>
          </a:xfrm>
        </p:grpSpPr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2469848" y="5366209"/>
              <a:ext cx="2576710" cy="1128606"/>
            </a:xfrm>
            <a:prstGeom prst="rect">
              <a:avLst/>
            </a:prstGeom>
            <a:solidFill>
              <a:srgbClr val="FFCC66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3200" i="1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P’</a:t>
              </a:r>
              <a:r>
                <a:rPr lang="en-US" altLang="zh-CN" sz="3200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=</a:t>
              </a:r>
              <a:r>
                <a:rPr lang="en-US" altLang="zh-CN" sz="3200" i="1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P</a:t>
              </a:r>
              <a:r>
                <a:rPr lang="en-US" altLang="zh-CN" sz="3200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+</a:t>
              </a:r>
              <a:r>
                <a:rPr lang="en-US" altLang="zh-CN" sz="3200" i="1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T</a:t>
              </a:r>
              <a:endParaRPr lang="zh-CN" altLang="en-US" sz="32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8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95373823"/>
                </p:ext>
              </p:extLst>
            </p:nvPr>
          </p:nvGraphicFramePr>
          <p:xfrm>
            <a:off x="3827831" y="3924355"/>
            <a:ext cx="4580664" cy="11326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11" name="公式" r:id="rId5" imgW="2057400" imgH="507960" progId="Equation.3">
                    <p:embed/>
                  </p:oleObj>
                </mc:Choice>
                <mc:Fallback>
                  <p:oleObj name="公式" r:id="rId5" imgW="2057400" imgH="5079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27831" y="3924355"/>
                          <a:ext cx="4580664" cy="11326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85517526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AutoShape 10" descr="http://t1.baidu.com/it/u=2792966006,3953403218&amp;fm=52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652463" y="1320800"/>
            <a:ext cx="8093245" cy="4281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Clr>
                <a:srgbClr val="FF9300"/>
              </a:buClr>
              <a:buFont typeface="Wingdings" panose="05000000000000000000" pitchFamily="2" charset="2"/>
              <a:buChar char="n"/>
            </a:pPr>
            <a:r>
              <a:rPr lang="zh-CN" altLang="en-US" sz="2000" b="1" dirty="0" smtClean="0">
                <a:latin typeface="宋体" panose="02010600030101010101" pitchFamily="2" charset="-122"/>
              </a:rPr>
              <a:t>平移变换</a:t>
            </a:r>
            <a:endParaRPr lang="en-US" altLang="zh-CN" sz="2000" b="1" dirty="0">
              <a:latin typeface="宋体" panose="02010600030101010101" pitchFamily="2" charset="-122"/>
            </a:endParaRPr>
          </a:p>
        </p:txBody>
      </p:sp>
      <p:sp>
        <p:nvSpPr>
          <p:cNvPr id="512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52463" y="468311"/>
            <a:ext cx="74029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3600" b="1" dirty="0">
                <a:latin typeface="Tahoma" panose="020B0604030504040204" pitchFamily="34" charset="0"/>
                <a:ea typeface="宋体" pitchFamily="2" charset="-122"/>
                <a:cs typeface="Tahoma" panose="020B0604030504040204" pitchFamily="34" charset="0"/>
              </a:rPr>
              <a:t>§</a:t>
            </a: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4.1.1 </a:t>
            </a: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基本变换：平移变换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796038" y="2568222"/>
            <a:ext cx="3124200" cy="2133600"/>
            <a:chOff x="480" y="1056"/>
            <a:chExt cx="1968" cy="1344"/>
          </a:xfrm>
        </p:grpSpPr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1680" y="1056"/>
              <a:ext cx="7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原图</a:t>
              </a:r>
            </a:p>
          </p:txBody>
        </p:sp>
        <p:pic>
          <p:nvPicPr>
            <p:cNvPr id="8" name="Picture 6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" y="1200"/>
              <a:ext cx="1344" cy="1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Line 7"/>
            <p:cNvSpPr>
              <a:spLocks noChangeShapeType="1"/>
            </p:cNvSpPr>
            <p:nvPr/>
          </p:nvSpPr>
          <p:spPr bwMode="auto">
            <a:xfrm flipV="1">
              <a:off x="480" y="1104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8"/>
            <p:cNvSpPr>
              <a:spLocks noChangeShapeType="1"/>
            </p:cNvSpPr>
            <p:nvPr/>
          </p:nvSpPr>
          <p:spPr bwMode="auto">
            <a:xfrm>
              <a:off x="480" y="2400"/>
              <a:ext cx="19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3" name="Group 4"/>
          <p:cNvGrpSpPr>
            <a:grpSpLocks/>
          </p:cNvGrpSpPr>
          <p:nvPr/>
        </p:nvGrpSpPr>
        <p:grpSpPr bwMode="auto">
          <a:xfrm>
            <a:off x="5075673" y="2042760"/>
            <a:ext cx="3556000" cy="2659063"/>
            <a:chOff x="480" y="725"/>
            <a:chExt cx="2240" cy="1675"/>
          </a:xfrm>
        </p:grpSpPr>
        <p:pic>
          <p:nvPicPr>
            <p:cNvPr id="15" name="Picture 6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6" y="725"/>
              <a:ext cx="1344" cy="1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Line 7"/>
            <p:cNvSpPr>
              <a:spLocks noChangeShapeType="1"/>
            </p:cNvSpPr>
            <p:nvPr/>
          </p:nvSpPr>
          <p:spPr bwMode="auto">
            <a:xfrm flipV="1">
              <a:off x="480" y="1104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7" name="Line 8"/>
            <p:cNvSpPr>
              <a:spLocks noChangeShapeType="1"/>
            </p:cNvSpPr>
            <p:nvPr/>
          </p:nvSpPr>
          <p:spPr bwMode="auto">
            <a:xfrm>
              <a:off x="480" y="2400"/>
              <a:ext cx="19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6361940" y="5080748"/>
            <a:ext cx="121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移动后</a:t>
            </a:r>
            <a:endParaRPr kumimoji="1"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699481" y="3666348"/>
            <a:ext cx="1063256" cy="740227"/>
            <a:chOff x="5699481" y="3666348"/>
            <a:chExt cx="1063256" cy="740227"/>
          </a:xfrm>
        </p:grpSpPr>
        <p:cxnSp>
          <p:nvCxnSpPr>
            <p:cNvPr id="3" name="直接箭头连接符 2"/>
            <p:cNvCxnSpPr/>
            <p:nvPr/>
          </p:nvCxnSpPr>
          <p:spPr>
            <a:xfrm flipV="1">
              <a:off x="5699481" y="3666348"/>
              <a:ext cx="1063256" cy="60605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文本框 3"/>
            <p:cNvSpPr txBox="1"/>
            <p:nvPr/>
          </p:nvSpPr>
          <p:spPr>
            <a:xfrm>
              <a:off x="6164168" y="4037243"/>
              <a:ext cx="4355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zh-CN" altLang="en-US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5587241" y="4184867"/>
            <a:ext cx="435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zh-CN" altLang="en-US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3"/>
          <p:cNvSpPr txBox="1"/>
          <p:nvPr/>
        </p:nvSpPr>
        <p:spPr>
          <a:xfrm>
            <a:off x="6657224" y="3690454"/>
            <a:ext cx="435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9pPr>
          </a:lstStyle>
          <a:p>
            <a:r>
              <a:rPr lang="en-US" altLang="zh-CN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P’</a:t>
            </a:r>
            <a:endParaRPr lang="zh-CN" altLang="en-US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540440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  <p:bldP spid="2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AutoShape 10" descr="http://t1.baidu.com/it/u=2792966006,3953403218&amp;fm=52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70079" y="1376588"/>
            <a:ext cx="8203841" cy="423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Clr>
                <a:srgbClr val="FF9300"/>
              </a:buClr>
              <a:buFont typeface="Wingdings" panose="05000000000000000000" pitchFamily="2" charset="2"/>
              <a:buChar char="n"/>
            </a:pPr>
            <a:r>
              <a:rPr lang="zh-CN" altLang="en-US" sz="2000" b="1" dirty="0" smtClean="0">
                <a:latin typeface="宋体" panose="02010600030101010101" pitchFamily="2" charset="-122"/>
              </a:rPr>
              <a:t>绕坐标原点的旋转变换</a:t>
            </a:r>
            <a:endParaRPr lang="en-US" altLang="zh-CN" sz="2000" b="1" dirty="0">
              <a:latin typeface="宋体" panose="02010600030101010101" pitchFamily="2" charset="-122"/>
            </a:endParaRPr>
          </a:p>
          <a:p>
            <a:pPr marL="609600" indent="-609600" eaLnBrk="1" hangingPunct="1"/>
            <a:r>
              <a:rPr lang="zh-CN" altLang="en-US" sz="2000" dirty="0" smtClean="0">
                <a:solidFill>
                  <a:srgbClr val="FF3300"/>
                </a:solidFill>
                <a:ea typeface="宋体" panose="02010600030101010101" pitchFamily="2" charset="-122"/>
              </a:rPr>
              <a:t>变换方程：</a:t>
            </a:r>
            <a:endParaRPr lang="zh-CN" altLang="en-US" sz="2000" dirty="0">
              <a:solidFill>
                <a:srgbClr val="FF3300"/>
              </a:solidFill>
              <a:ea typeface="宋体" panose="02010600030101010101" pitchFamily="2" charset="-122"/>
            </a:endParaRP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zh-CN" altLang="en-US" sz="2400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</a:t>
            </a:r>
            <a:r>
              <a:rPr lang="en-US" altLang="zh-CN" sz="2400" i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’ = </a:t>
            </a:r>
            <a:r>
              <a:rPr lang="en-US" altLang="zh-CN" sz="2400" i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cos </a:t>
            </a:r>
            <a:r>
              <a:rPr lang="en-US" altLang="zh-CN" sz="2400" i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en-US" altLang="zh-CN" sz="2400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- </a:t>
            </a:r>
            <a:r>
              <a:rPr lang="en-US" altLang="zh-CN" sz="2400" i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400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sin</a:t>
            </a:r>
            <a:r>
              <a:rPr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endParaRPr lang="en-US" altLang="zh-CN" sz="2400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</a:t>
            </a:r>
            <a:r>
              <a:rPr lang="en-US" altLang="zh-CN" sz="2400" i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400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’ </a:t>
            </a:r>
            <a:r>
              <a:rPr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sin </a:t>
            </a:r>
            <a:r>
              <a:rPr lang="en-US" altLang="zh-CN" sz="2400" i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+ </a:t>
            </a:r>
            <a:r>
              <a:rPr lang="en-US" altLang="zh-CN" sz="2400" i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cos</a:t>
            </a:r>
            <a:r>
              <a:rPr lang="en-US" altLang="zh-CN" sz="2400" i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</a:t>
            </a:r>
            <a:endParaRPr lang="en-US" altLang="zh-CN" sz="2400" i="1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endParaRPr lang="en-US" altLang="zh-CN" sz="2400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09600" indent="-609600" eaLnBrk="1" hangingPunct="1">
              <a:buClr>
                <a:srgbClr val="FF9300"/>
              </a:buClr>
              <a:buFont typeface="Wingdings" panose="05000000000000000000" pitchFamily="2" charset="2"/>
              <a:buChar char="n"/>
            </a:pPr>
            <a:r>
              <a:rPr lang="zh-CN" altLang="en-US" sz="20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旋转方程的矩阵形式为： </a:t>
            </a:r>
            <a:r>
              <a:rPr lang="en-US" altLang="zh-CN" sz="2800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’ = </a:t>
            </a:r>
            <a:r>
              <a:rPr lang="en-US" altLang="zh-CN" sz="2800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800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 </a:t>
            </a:r>
            <a:r>
              <a:rPr lang="en-US" altLang="zh-CN" sz="2800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endParaRPr lang="en-US" altLang="zh-CN" sz="2000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FF0000"/>
                </a:solidFill>
                <a:ea typeface="宋体" panose="02010600030101010101" pitchFamily="2" charset="-122"/>
              </a:rPr>
              <a:t>	</a:t>
            </a:r>
          </a:p>
        </p:txBody>
      </p:sp>
      <p:sp>
        <p:nvSpPr>
          <p:cNvPr id="512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52463" y="468311"/>
            <a:ext cx="74029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3600" b="1" dirty="0">
                <a:latin typeface="Tahoma" panose="020B0604030504040204" pitchFamily="34" charset="0"/>
                <a:ea typeface="宋体" pitchFamily="2" charset="-122"/>
                <a:cs typeface="Tahoma" panose="020B0604030504040204" pitchFamily="34" charset="0"/>
              </a:rPr>
              <a:t>§</a:t>
            </a:r>
            <a:r>
              <a:rPr lang="en-US" altLang="zh-CN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4.1.1 </a:t>
            </a:r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基本变换：旋转变换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412257" y="4026827"/>
            <a:ext cx="3883377" cy="1447800"/>
            <a:chOff x="2675466" y="4487331"/>
            <a:chExt cx="3883377" cy="1447800"/>
          </a:xfrm>
        </p:grpSpPr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2675466" y="4487331"/>
              <a:ext cx="3883377" cy="1447800"/>
            </a:xfrm>
            <a:prstGeom prst="rect">
              <a:avLst/>
            </a:prstGeom>
            <a:solidFill>
              <a:srgbClr val="FFCC66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graphicFrame>
          <p:nvGraphicFramePr>
            <p:cNvPr id="11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73124997"/>
                </p:ext>
              </p:extLst>
            </p:nvPr>
          </p:nvGraphicFramePr>
          <p:xfrm>
            <a:off x="2751493" y="4571538"/>
            <a:ext cx="3717925" cy="1260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19" name="公式" r:id="rId3" imgW="1498320" imgH="457200" progId="Equation.3">
                    <p:embed/>
                  </p:oleObj>
                </mc:Choice>
                <mc:Fallback>
                  <p:oleObj name="公式" r:id="rId3" imgW="1498320" imgH="457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51493" y="4571538"/>
                          <a:ext cx="3717925" cy="12604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" name="文本框 3"/>
          <p:cNvSpPr txBox="1"/>
          <p:nvPr/>
        </p:nvSpPr>
        <p:spPr>
          <a:xfrm>
            <a:off x="1782357" y="1841538"/>
            <a:ext cx="49688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 smtClean="0">
                <a:latin typeface="+mn-ea"/>
                <a:ea typeface="+mn-ea"/>
                <a:cs typeface="Times New Roman" panose="02020603050405020304" pitchFamily="18" charset="0"/>
              </a:rPr>
              <a:t>{</a:t>
            </a:r>
            <a:endParaRPr lang="zh-CN" altLang="en-US" sz="6600" dirty="0">
              <a:latin typeface="+mn-ea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711585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AutoShape 10" descr="http://t1.baidu.com/it/u=2792966006,3953403218&amp;fm=52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631197" y="1363332"/>
            <a:ext cx="8093245" cy="4281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Clr>
                <a:srgbClr val="FF9300"/>
              </a:buClr>
              <a:buFont typeface="Wingdings" panose="05000000000000000000" pitchFamily="2" charset="2"/>
              <a:buChar char="n"/>
            </a:pPr>
            <a:r>
              <a:rPr lang="zh-CN" altLang="en-US" sz="2000" b="1" dirty="0" smtClean="0">
                <a:latin typeface="宋体" panose="02010600030101010101" pitchFamily="2" charset="-122"/>
              </a:rPr>
              <a:t>旋转变换</a:t>
            </a:r>
            <a:endParaRPr lang="en-US" altLang="zh-CN" sz="2000" b="1" dirty="0">
              <a:latin typeface="宋体" panose="02010600030101010101" pitchFamily="2" charset="-122"/>
            </a:endParaRPr>
          </a:p>
        </p:txBody>
      </p:sp>
      <p:sp>
        <p:nvSpPr>
          <p:cNvPr id="512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52463" y="468311"/>
            <a:ext cx="74029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3600" b="1" dirty="0">
                <a:latin typeface="Tahoma" panose="020B0604030504040204" pitchFamily="34" charset="0"/>
                <a:ea typeface="宋体" pitchFamily="2" charset="-122"/>
                <a:cs typeface="Tahoma" panose="020B0604030504040204" pitchFamily="34" charset="0"/>
              </a:rPr>
              <a:t>§</a:t>
            </a: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4.1.1 </a:t>
            </a: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基本变换</a:t>
            </a:r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：旋转变换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" name="Oval 2"/>
          <p:cNvSpPr>
            <a:spLocks noChangeArrowheads="1"/>
          </p:cNvSpPr>
          <p:nvPr/>
        </p:nvSpPr>
        <p:spPr bwMode="auto">
          <a:xfrm>
            <a:off x="2438400" y="2667000"/>
            <a:ext cx="3505200" cy="3429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0" name="Line 5"/>
          <p:cNvSpPr>
            <a:spLocks noChangeShapeType="1"/>
          </p:cNvSpPr>
          <p:nvPr/>
        </p:nvSpPr>
        <p:spPr bwMode="auto">
          <a:xfrm flipV="1">
            <a:off x="4191000" y="1676400"/>
            <a:ext cx="0" cy="4724400"/>
          </a:xfrm>
          <a:prstGeom prst="line">
            <a:avLst/>
          </a:prstGeom>
          <a:noFill/>
          <a:ln w="12700">
            <a:solidFill>
              <a:srgbClr val="66FF33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Line 6"/>
          <p:cNvSpPr>
            <a:spLocks noChangeShapeType="1"/>
          </p:cNvSpPr>
          <p:nvPr/>
        </p:nvSpPr>
        <p:spPr bwMode="auto">
          <a:xfrm flipV="1">
            <a:off x="2209800" y="4419600"/>
            <a:ext cx="5410200" cy="0"/>
          </a:xfrm>
          <a:prstGeom prst="line">
            <a:avLst/>
          </a:prstGeom>
          <a:noFill/>
          <a:ln w="12700">
            <a:solidFill>
              <a:srgbClr val="66FF33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Line 7"/>
          <p:cNvSpPr>
            <a:spLocks noChangeShapeType="1"/>
          </p:cNvSpPr>
          <p:nvPr/>
        </p:nvSpPr>
        <p:spPr bwMode="auto">
          <a:xfrm flipV="1">
            <a:off x="2435580" y="1873953"/>
            <a:ext cx="4267200" cy="426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4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5102187"/>
              </p:ext>
            </p:extLst>
          </p:nvPr>
        </p:nvGraphicFramePr>
        <p:xfrm>
          <a:off x="4146452" y="1845109"/>
          <a:ext cx="2630885" cy="24852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0" name="Image" r:id="rId3" imgW="2609524" imgH="2409524" progId="Photoshop.Image.6">
                  <p:embed/>
                </p:oleObj>
              </mc:Choice>
              <mc:Fallback>
                <p:oleObj name="Image" r:id="rId3" imgW="2609524" imgH="2409524" progId="Photoshop.Image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clrChange>
                          <a:clrFrom>
                            <a:srgbClr val="FF0080"/>
                          </a:clrFrom>
                          <a:clrTo>
                            <a:srgbClr val="FF0080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6452" y="1845109"/>
                        <a:ext cx="2630885" cy="24852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Line 11"/>
          <p:cNvSpPr>
            <a:spLocks noChangeShapeType="1"/>
          </p:cNvSpPr>
          <p:nvPr/>
        </p:nvSpPr>
        <p:spPr bwMode="auto">
          <a:xfrm>
            <a:off x="1738485" y="1933219"/>
            <a:ext cx="4267200" cy="426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7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3576100"/>
              </p:ext>
            </p:extLst>
          </p:nvPr>
        </p:nvGraphicFramePr>
        <p:xfrm>
          <a:off x="1213682" y="1848424"/>
          <a:ext cx="3199186" cy="25260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1" name="Image" r:id="rId5" imgW="3161905" imgH="2457143" progId="Photoshop.Image.6">
                  <p:embed/>
                </p:oleObj>
              </mc:Choice>
              <mc:Fallback>
                <p:oleObj name="Image" r:id="rId5" imgW="3161905" imgH="2457143" progId="Photoshop.Image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clrChange>
                          <a:clrFrom>
                            <a:srgbClr val="FF0080"/>
                          </a:clrFrom>
                          <a:clrTo>
                            <a:srgbClr val="FF0080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3682" y="1848424"/>
                        <a:ext cx="3199186" cy="25260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3"/>
          <p:cNvGrpSpPr/>
          <p:nvPr/>
        </p:nvGrpSpPr>
        <p:grpSpPr>
          <a:xfrm>
            <a:off x="3723920" y="3801436"/>
            <a:ext cx="934160" cy="941388"/>
            <a:chOff x="3723920" y="3801436"/>
            <a:chExt cx="934160" cy="941388"/>
          </a:xfrm>
        </p:grpSpPr>
        <p:sp>
          <p:nvSpPr>
            <p:cNvPr id="2" name="弧形 1"/>
            <p:cNvSpPr/>
            <p:nvPr/>
          </p:nvSpPr>
          <p:spPr>
            <a:xfrm flipH="1">
              <a:off x="3723920" y="3801436"/>
              <a:ext cx="934160" cy="941388"/>
            </a:xfrm>
            <a:prstGeom prst="arc">
              <a:avLst>
                <a:gd name="adj1" fmla="val 12681246"/>
                <a:gd name="adj2" fmla="val 19518292"/>
              </a:avLst>
            </a:prstGeom>
            <a:ln w="1905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/>
            <p:cNvSpPr/>
            <p:nvPr/>
          </p:nvSpPr>
          <p:spPr>
            <a:xfrm>
              <a:off x="4006101" y="4020635"/>
              <a:ext cx="30489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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29" name="矩形 28"/>
          <p:cNvSpPr/>
          <p:nvPr/>
        </p:nvSpPr>
        <p:spPr>
          <a:xfrm>
            <a:off x="4589170" y="4012041"/>
            <a:ext cx="325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220709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AutoShape 10" descr="http://t1.baidu.com/it/u=2792966006,3953403218&amp;fm=52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70079" y="1376588"/>
            <a:ext cx="8203841" cy="423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Clr>
                <a:srgbClr val="FF9300"/>
              </a:buClr>
              <a:buFont typeface="Wingdings" panose="05000000000000000000" pitchFamily="2" charset="2"/>
              <a:buChar char="n"/>
            </a:pPr>
            <a:r>
              <a:rPr lang="zh-CN" altLang="en-US" sz="2000" b="1" dirty="0" smtClean="0">
                <a:latin typeface="宋体" panose="02010600030101010101" pitchFamily="2" charset="-122"/>
              </a:rPr>
              <a:t>以坐标原点为基准点的缩放变换</a:t>
            </a:r>
            <a:endParaRPr lang="en-US" altLang="zh-CN" sz="2000" b="1" dirty="0">
              <a:latin typeface="宋体" panose="02010600030101010101" pitchFamily="2" charset="-122"/>
            </a:endParaRPr>
          </a:p>
          <a:p>
            <a:pPr marL="609600" indent="-609600" eaLnBrk="1" hangingPunct="1"/>
            <a:r>
              <a:rPr lang="zh-CN" altLang="en-US" sz="2000" dirty="0" smtClean="0">
                <a:solidFill>
                  <a:srgbClr val="FF3300"/>
                </a:solidFill>
                <a:ea typeface="宋体" panose="02010600030101010101" pitchFamily="2" charset="-122"/>
              </a:rPr>
              <a:t>变换方程：</a:t>
            </a:r>
            <a:endParaRPr lang="zh-CN" altLang="en-US" sz="2000" dirty="0">
              <a:solidFill>
                <a:srgbClr val="FF3300"/>
              </a:solidFill>
              <a:ea typeface="宋体" panose="02010600030101010101" pitchFamily="2" charset="-122"/>
            </a:endParaRP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zh-CN" altLang="en-US" sz="2400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</a:t>
            </a:r>
            <a:r>
              <a:rPr lang="en-US" altLang="zh-CN" sz="2400" i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’ = </a:t>
            </a:r>
            <a:r>
              <a:rPr lang="en-US" altLang="zh-CN" sz="2400" i="1" dirty="0" err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 err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</a:t>
            </a:r>
            <a:r>
              <a:rPr lang="en-US" altLang="zh-CN" sz="2400" i="1" dirty="0" err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2400" i="1" baseline="-25000" dirty="0" err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endParaRPr lang="en-US" altLang="zh-CN" sz="2400" i="1" baseline="-25000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</a:t>
            </a:r>
            <a:r>
              <a:rPr lang="en-US" altLang="zh-CN" sz="2400" i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400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’ </a:t>
            </a:r>
            <a:r>
              <a:rPr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</a:t>
            </a:r>
            <a:r>
              <a:rPr lang="en-US" altLang="zh-CN" sz="2400" i="1" dirty="0" err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400" dirty="0" err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</a:t>
            </a:r>
            <a:r>
              <a:rPr lang="en-US" altLang="zh-CN" sz="2400" i="1" dirty="0" err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2400" i="1" baseline="-25000" dirty="0" err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endParaRPr lang="en-US" altLang="zh-CN" sz="2400" i="1" baseline="-25000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endParaRPr lang="en-US" altLang="zh-CN" sz="2400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09600" indent="-609600" eaLnBrk="1" hangingPunct="1">
              <a:buClr>
                <a:srgbClr val="FF9300"/>
              </a:buClr>
              <a:buFont typeface="Wingdings" panose="05000000000000000000" pitchFamily="2" charset="2"/>
              <a:buChar char="n"/>
            </a:pPr>
            <a:r>
              <a:rPr lang="zh-CN" altLang="en-US" sz="20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缩放方程的矩阵形式为： </a:t>
            </a:r>
            <a:r>
              <a:rPr lang="en-US" altLang="zh-CN" sz="2800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’ = </a:t>
            </a:r>
            <a:r>
              <a:rPr lang="en-US" altLang="zh-CN" sz="2800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2800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 </a:t>
            </a:r>
            <a:r>
              <a:rPr lang="en-US" altLang="zh-CN" sz="2800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endParaRPr lang="en-US" altLang="zh-CN" sz="2000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FF0000"/>
                </a:solidFill>
                <a:ea typeface="宋体" panose="02010600030101010101" pitchFamily="2" charset="-122"/>
              </a:rPr>
              <a:t>	</a:t>
            </a:r>
          </a:p>
        </p:txBody>
      </p:sp>
      <p:sp>
        <p:nvSpPr>
          <p:cNvPr id="512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52463" y="468311"/>
            <a:ext cx="74029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3600" b="1" dirty="0">
                <a:latin typeface="Tahoma" panose="020B0604030504040204" pitchFamily="34" charset="0"/>
                <a:ea typeface="宋体" pitchFamily="2" charset="-122"/>
                <a:cs typeface="Tahoma" panose="020B0604030504040204" pitchFamily="34" charset="0"/>
              </a:rPr>
              <a:t>§</a:t>
            </a:r>
            <a:r>
              <a:rPr lang="en-US" altLang="zh-CN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4.1.1 </a:t>
            </a:r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基本变换</a:t>
            </a: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：缩放变换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412257" y="4026827"/>
            <a:ext cx="3883377" cy="1447800"/>
            <a:chOff x="2675466" y="4487331"/>
            <a:chExt cx="3883377" cy="1447800"/>
          </a:xfrm>
        </p:grpSpPr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2675466" y="4487331"/>
              <a:ext cx="3883377" cy="1447800"/>
            </a:xfrm>
            <a:prstGeom prst="rect">
              <a:avLst/>
            </a:prstGeom>
            <a:solidFill>
              <a:srgbClr val="FFCC66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graphicFrame>
          <p:nvGraphicFramePr>
            <p:cNvPr id="11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99728445"/>
                </p:ext>
              </p:extLst>
            </p:nvPr>
          </p:nvGraphicFramePr>
          <p:xfrm>
            <a:off x="3427097" y="4502279"/>
            <a:ext cx="2363787" cy="1400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21" name="公式" r:id="rId3" imgW="952200" imgH="507960" progId="Equation.3">
                    <p:embed/>
                  </p:oleObj>
                </mc:Choice>
                <mc:Fallback>
                  <p:oleObj name="公式" r:id="rId3" imgW="952200" imgH="5079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7097" y="4502279"/>
                          <a:ext cx="2363787" cy="14001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" name="文本框 3"/>
          <p:cNvSpPr txBox="1"/>
          <p:nvPr/>
        </p:nvSpPr>
        <p:spPr>
          <a:xfrm>
            <a:off x="1782357" y="1841538"/>
            <a:ext cx="49688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 smtClean="0">
                <a:latin typeface="+mn-ea"/>
                <a:ea typeface="+mn-ea"/>
                <a:cs typeface="Times New Roman" panose="02020603050405020304" pitchFamily="18" charset="0"/>
              </a:rPr>
              <a:t>{</a:t>
            </a:r>
            <a:endParaRPr lang="zh-CN" altLang="en-US" sz="6600" dirty="0">
              <a:latin typeface="+mn-ea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932283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AutoShape 10" descr="http://t1.baidu.com/it/u=2792966006,3953403218&amp;fm=52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652463" y="1320800"/>
            <a:ext cx="8093245" cy="4281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Clr>
                <a:srgbClr val="FF9300"/>
              </a:buClr>
              <a:buFont typeface="Wingdings" panose="05000000000000000000" pitchFamily="2" charset="2"/>
              <a:buChar char="n"/>
            </a:pPr>
            <a:r>
              <a:rPr lang="zh-CN" altLang="en-US" sz="2000" b="1" dirty="0" smtClean="0">
                <a:latin typeface="宋体" panose="02010600030101010101" pitchFamily="2" charset="-122"/>
              </a:rPr>
              <a:t>一般的缩放</a:t>
            </a:r>
            <a:r>
              <a:rPr lang="zh-CN" altLang="en-US" sz="2000" b="1" dirty="0">
                <a:latin typeface="宋体" panose="02010600030101010101" pitchFamily="2" charset="-122"/>
              </a:rPr>
              <a:t>变换</a:t>
            </a:r>
            <a:endParaRPr lang="en-US" altLang="zh-CN" sz="2000" b="1" dirty="0">
              <a:latin typeface="宋体" panose="02010600030101010101" pitchFamily="2" charset="-122"/>
            </a:endParaRPr>
          </a:p>
        </p:txBody>
      </p:sp>
      <p:sp>
        <p:nvSpPr>
          <p:cNvPr id="512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52463" y="468311"/>
            <a:ext cx="74029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3600" b="1" dirty="0">
                <a:latin typeface="Tahoma" panose="020B0604030504040204" pitchFamily="34" charset="0"/>
                <a:ea typeface="宋体" pitchFamily="2" charset="-122"/>
                <a:cs typeface="Tahoma" panose="020B0604030504040204" pitchFamily="34" charset="0"/>
              </a:rPr>
              <a:t>§</a:t>
            </a: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4.1.1 </a:t>
            </a: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基本变换</a:t>
            </a:r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缩放</a:t>
            </a:r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变换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457200" y="1371600"/>
            <a:ext cx="8229600" cy="4953000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en-US" altLang="zh-CN" smtClean="0">
                <a:solidFill>
                  <a:schemeClr val="tx2"/>
                </a:solidFill>
                <a:latin typeface="HT" pitchFamily="18" charset="-122"/>
                <a:ea typeface="HT" pitchFamily="18" charset="-122"/>
              </a:rPr>
              <a:t>	</a:t>
            </a:r>
          </a:p>
        </p:txBody>
      </p:sp>
      <p:sp>
        <p:nvSpPr>
          <p:cNvPr id="17" name="Line 5"/>
          <p:cNvSpPr>
            <a:spLocks noChangeShapeType="1"/>
          </p:cNvSpPr>
          <p:nvPr/>
        </p:nvSpPr>
        <p:spPr bwMode="auto">
          <a:xfrm flipV="1">
            <a:off x="1676400" y="1905000"/>
            <a:ext cx="0" cy="1828800"/>
          </a:xfrm>
          <a:prstGeom prst="line">
            <a:avLst/>
          </a:prstGeom>
          <a:noFill/>
          <a:ln w="9525">
            <a:solidFill>
              <a:srgbClr val="0033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8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981200"/>
            <a:ext cx="17526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Line 8"/>
          <p:cNvSpPr>
            <a:spLocks noChangeShapeType="1"/>
          </p:cNvSpPr>
          <p:nvPr/>
        </p:nvSpPr>
        <p:spPr bwMode="auto">
          <a:xfrm flipV="1">
            <a:off x="1676400" y="3733800"/>
            <a:ext cx="1905000" cy="0"/>
          </a:xfrm>
          <a:prstGeom prst="line">
            <a:avLst/>
          </a:prstGeom>
          <a:noFill/>
          <a:ln w="9525">
            <a:solidFill>
              <a:srgbClr val="0033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30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981200"/>
            <a:ext cx="17526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Line 10"/>
          <p:cNvSpPr>
            <a:spLocks noChangeShapeType="1"/>
          </p:cNvSpPr>
          <p:nvPr/>
        </p:nvSpPr>
        <p:spPr bwMode="auto">
          <a:xfrm>
            <a:off x="5181600" y="2743200"/>
            <a:ext cx="3276600" cy="0"/>
          </a:xfrm>
          <a:prstGeom prst="line">
            <a:avLst/>
          </a:prstGeom>
          <a:noFill/>
          <a:ln w="9525">
            <a:solidFill>
              <a:srgbClr val="0033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Line 11"/>
          <p:cNvSpPr>
            <a:spLocks noChangeShapeType="1"/>
          </p:cNvSpPr>
          <p:nvPr/>
        </p:nvSpPr>
        <p:spPr bwMode="auto">
          <a:xfrm flipV="1">
            <a:off x="6705600" y="1600200"/>
            <a:ext cx="0" cy="2133600"/>
          </a:xfrm>
          <a:prstGeom prst="line">
            <a:avLst/>
          </a:prstGeom>
          <a:noFill/>
          <a:ln w="9525">
            <a:solidFill>
              <a:srgbClr val="0033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33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817938"/>
            <a:ext cx="2743200" cy="2312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Line 13"/>
          <p:cNvSpPr>
            <a:spLocks noChangeShapeType="1"/>
          </p:cNvSpPr>
          <p:nvPr/>
        </p:nvSpPr>
        <p:spPr bwMode="auto">
          <a:xfrm>
            <a:off x="1295400" y="5029200"/>
            <a:ext cx="3200400" cy="0"/>
          </a:xfrm>
          <a:prstGeom prst="line">
            <a:avLst/>
          </a:prstGeom>
          <a:noFill/>
          <a:ln w="9525">
            <a:solidFill>
              <a:srgbClr val="0033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" name="Line 14"/>
          <p:cNvSpPr>
            <a:spLocks noChangeShapeType="1"/>
          </p:cNvSpPr>
          <p:nvPr/>
        </p:nvSpPr>
        <p:spPr bwMode="auto">
          <a:xfrm flipV="1">
            <a:off x="2895600" y="3810000"/>
            <a:ext cx="0" cy="2590800"/>
          </a:xfrm>
          <a:prstGeom prst="line">
            <a:avLst/>
          </a:prstGeom>
          <a:noFill/>
          <a:ln w="9525">
            <a:solidFill>
              <a:srgbClr val="0033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36" name="Picture 1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3962400"/>
            <a:ext cx="2743200" cy="231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Line 16"/>
          <p:cNvSpPr>
            <a:spLocks noChangeShapeType="1"/>
          </p:cNvSpPr>
          <p:nvPr/>
        </p:nvSpPr>
        <p:spPr bwMode="auto">
          <a:xfrm>
            <a:off x="5867400" y="5943600"/>
            <a:ext cx="2590800" cy="0"/>
          </a:xfrm>
          <a:prstGeom prst="line">
            <a:avLst/>
          </a:prstGeom>
          <a:noFill/>
          <a:ln w="9525">
            <a:solidFill>
              <a:srgbClr val="0033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Line 17"/>
          <p:cNvSpPr>
            <a:spLocks noChangeShapeType="1"/>
          </p:cNvSpPr>
          <p:nvPr/>
        </p:nvSpPr>
        <p:spPr bwMode="auto">
          <a:xfrm flipV="1">
            <a:off x="5867400" y="3810000"/>
            <a:ext cx="0" cy="2133600"/>
          </a:xfrm>
          <a:prstGeom prst="line">
            <a:avLst/>
          </a:prstGeom>
          <a:noFill/>
          <a:ln w="9525">
            <a:solidFill>
              <a:srgbClr val="0033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AutoShape 20"/>
          <p:cNvSpPr>
            <a:spLocks noChangeArrowheads="1"/>
          </p:cNvSpPr>
          <p:nvPr/>
        </p:nvSpPr>
        <p:spPr bwMode="auto">
          <a:xfrm>
            <a:off x="3733800" y="2362200"/>
            <a:ext cx="1600200" cy="762000"/>
          </a:xfrm>
          <a:prstGeom prst="rightArrow">
            <a:avLst>
              <a:gd name="adj1" fmla="val 50000"/>
              <a:gd name="adj2" fmla="val 52500"/>
            </a:avLst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Translate</a:t>
            </a:r>
          </a:p>
        </p:txBody>
      </p:sp>
      <p:sp>
        <p:nvSpPr>
          <p:cNvPr id="40" name="AutoShape 21"/>
          <p:cNvSpPr>
            <a:spLocks noChangeArrowheads="1"/>
          </p:cNvSpPr>
          <p:nvPr/>
        </p:nvSpPr>
        <p:spPr bwMode="auto">
          <a:xfrm>
            <a:off x="152400" y="4648200"/>
            <a:ext cx="1447800" cy="762000"/>
          </a:xfrm>
          <a:prstGeom prst="rightArrow">
            <a:avLst>
              <a:gd name="adj1" fmla="val 50000"/>
              <a:gd name="adj2" fmla="val 47500"/>
            </a:avLst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Scale</a:t>
            </a:r>
          </a:p>
        </p:txBody>
      </p:sp>
      <p:sp>
        <p:nvSpPr>
          <p:cNvPr id="41" name="AutoShape 22"/>
          <p:cNvSpPr>
            <a:spLocks noChangeArrowheads="1"/>
          </p:cNvSpPr>
          <p:nvPr/>
        </p:nvSpPr>
        <p:spPr bwMode="auto">
          <a:xfrm>
            <a:off x="4114800" y="4724400"/>
            <a:ext cx="1371600" cy="762000"/>
          </a:xfrm>
          <a:prstGeom prst="rightArrow">
            <a:avLst>
              <a:gd name="adj1" fmla="val 50000"/>
              <a:gd name="adj2" fmla="val 45000"/>
            </a:avLst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Restore</a:t>
            </a:r>
          </a:p>
        </p:txBody>
      </p:sp>
    </p:spTree>
    <p:extLst>
      <p:ext uri="{BB962C8B-B14F-4D97-AF65-F5344CB8AC3E}">
        <p14:creationId xmlns:p14="http://schemas.microsoft.com/office/powerpoint/2010/main" val="84195975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AutoShape 10" descr="http://t1.baidu.com/it/u=2792966006,3953403218&amp;fm=52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60375" y="1422566"/>
            <a:ext cx="8251259" cy="4737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Clr>
                <a:srgbClr val="FF9300"/>
              </a:buClr>
              <a:buFont typeface="Wingdings" panose="05000000000000000000" pitchFamily="2" charset="2"/>
              <a:buChar char="n"/>
            </a:pPr>
            <a:endParaRPr lang="en-US" altLang="zh-CN" sz="2000" b="1" dirty="0">
              <a:latin typeface="宋体" panose="02010600030101010101" pitchFamily="2" charset="-122"/>
            </a:endParaRPr>
          </a:p>
          <a:p>
            <a:pPr eaLnBrk="1" hangingPunct="1"/>
            <a:r>
              <a:rPr lang="en-US" altLang="zh-CN" sz="2500" dirty="0">
                <a:solidFill>
                  <a:srgbClr val="FF3300"/>
                </a:solidFill>
                <a:ea typeface="宋体" panose="02010600030101010101" pitchFamily="2" charset="-122"/>
              </a:rPr>
              <a:t>Method:</a:t>
            </a:r>
            <a:endParaRPr lang="en-US" altLang="zh-CN" dirty="0">
              <a:solidFill>
                <a:srgbClr val="FF3300"/>
              </a:solidFill>
              <a:latin typeface="HT" pitchFamily="18" charset="-122"/>
              <a:ea typeface="HT" pitchFamily="18" charset="-122"/>
            </a:endParaRPr>
          </a:p>
          <a:p>
            <a:pPr eaLnBrk="1" hangingPunct="1"/>
            <a:endParaRPr lang="en-US" altLang="zh-CN" sz="2500" dirty="0" smtClean="0">
              <a:solidFill>
                <a:srgbClr val="FF3300"/>
              </a:solidFill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500" dirty="0" smtClean="0">
                <a:solidFill>
                  <a:srgbClr val="FF3300"/>
                </a:solidFill>
                <a:ea typeface="宋体" panose="02010600030101010101" pitchFamily="2" charset="-122"/>
              </a:rPr>
              <a:t>Implementation</a:t>
            </a:r>
            <a:r>
              <a:rPr lang="en-US" altLang="zh-CN" sz="2500" dirty="0">
                <a:solidFill>
                  <a:srgbClr val="FF3300"/>
                </a:solidFill>
                <a:ea typeface="宋体" panose="02010600030101010101" pitchFamily="2" charset="-122"/>
              </a:rPr>
              <a:t>:		</a:t>
            </a:r>
            <a:r>
              <a:rPr lang="en-US" altLang="zh-CN" sz="2500" dirty="0">
                <a:solidFill>
                  <a:schemeClr val="tx2"/>
                </a:solidFill>
                <a:ea typeface="宋体" panose="02010600030101010101" pitchFamily="2" charset="-122"/>
              </a:rPr>
              <a:t>			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1900" b="1" dirty="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lang="en-US" altLang="zh-CN" sz="1900" b="1" dirty="0" smtClean="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for</a:t>
            </a:r>
            <a:r>
              <a:rPr lang="en-US" altLang="zh-CN" sz="1900" b="1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900" b="1" dirty="0">
                <a:latin typeface="Courier New" panose="02070309020205020404" pitchFamily="49" charset="0"/>
                <a:ea typeface="宋体" panose="02010600030101010101" pitchFamily="2" charset="-122"/>
              </a:rPr>
              <a:t>( </a:t>
            </a:r>
            <a:r>
              <a:rPr lang="en-US" altLang="zh-CN" sz="1900" b="1" dirty="0" err="1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 sz="1900" b="1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900" b="1" dirty="0" err="1" smtClean="0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1900" b="1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=0;i&lt;</a:t>
            </a:r>
            <a:r>
              <a:rPr lang="en-US" altLang="zh-CN" sz="1900" b="1" dirty="0" err="1" smtClean="0">
                <a:latin typeface="Courier New" panose="02070309020205020404" pitchFamily="49" charset="0"/>
                <a:ea typeface="宋体" panose="02010600030101010101" pitchFamily="2" charset="-122"/>
              </a:rPr>
              <a:t>PN;i</a:t>
            </a:r>
            <a:r>
              <a:rPr lang="en-US" altLang="zh-CN" sz="1900" b="1" dirty="0">
                <a:latin typeface="Courier New" panose="02070309020205020404" pitchFamily="49" charset="0"/>
                <a:ea typeface="宋体" panose="02010600030101010101" pitchFamily="2" charset="-122"/>
              </a:rPr>
              <a:t>++)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1900" b="1" dirty="0">
                <a:latin typeface="Courier New" panose="02070309020205020404" pitchFamily="49" charset="0"/>
                <a:ea typeface="宋体" panose="02010600030101010101" pitchFamily="2" charset="-122"/>
              </a:rPr>
              <a:t>	{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1900" b="1" dirty="0">
                <a:solidFill>
                  <a:schemeClr val="tx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lang="en-US" altLang="zh-CN" sz="1900" b="1" dirty="0" smtClean="0">
                <a:solidFill>
                  <a:schemeClr val="tx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lang="en-US" altLang="zh-CN" sz="1900" b="1" dirty="0" smtClean="0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// </a:t>
            </a:r>
            <a:r>
              <a:rPr lang="en-US" altLang="zh-CN" sz="1900" b="1" dirty="0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translate to screen </a:t>
            </a:r>
            <a:r>
              <a:rPr lang="en-US" altLang="zh-CN" sz="1900" b="1" dirty="0" err="1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centre</a:t>
            </a:r>
            <a:r>
              <a:rPr lang="en-US" altLang="zh-CN" sz="1900" b="1" dirty="0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( 400,300)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1900" b="1" dirty="0">
                <a:latin typeface="Courier New" panose="02070309020205020404" pitchFamily="49" charset="0"/>
                <a:ea typeface="宋体" panose="02010600030101010101" pitchFamily="2" charset="-122"/>
              </a:rPr>
              <a:t>		p[</a:t>
            </a:r>
            <a:r>
              <a:rPr lang="en-US" altLang="zh-CN" sz="1900" b="1" dirty="0" err="1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1900" b="1" dirty="0">
                <a:latin typeface="Courier New" panose="02070309020205020404" pitchFamily="49" charset="0"/>
                <a:ea typeface="宋体" panose="02010600030101010101" pitchFamily="2" charset="-122"/>
              </a:rPr>
              <a:t>].x = p[</a:t>
            </a:r>
            <a:r>
              <a:rPr lang="en-US" altLang="zh-CN" sz="1900" b="1" dirty="0" err="1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1900" b="1" dirty="0">
                <a:latin typeface="Courier New" panose="02070309020205020404" pitchFamily="49" charset="0"/>
                <a:ea typeface="宋体" panose="02010600030101010101" pitchFamily="2" charset="-122"/>
              </a:rPr>
              <a:t>].x-400;  p[</a:t>
            </a:r>
            <a:r>
              <a:rPr lang="en-US" altLang="zh-CN" sz="1900" b="1" dirty="0" err="1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1900" b="1" dirty="0">
                <a:latin typeface="Courier New" panose="02070309020205020404" pitchFamily="49" charset="0"/>
                <a:ea typeface="宋体" panose="02010600030101010101" pitchFamily="2" charset="-122"/>
              </a:rPr>
              <a:t>].y = 300-p[</a:t>
            </a:r>
            <a:r>
              <a:rPr lang="en-US" altLang="zh-CN" sz="1900" b="1" dirty="0" err="1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1900" b="1" dirty="0">
                <a:latin typeface="Courier New" panose="02070309020205020404" pitchFamily="49" charset="0"/>
                <a:ea typeface="宋体" panose="02010600030101010101" pitchFamily="2" charset="-122"/>
              </a:rPr>
              <a:t>].y;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1900" b="1" dirty="0">
                <a:latin typeface="Courier New" panose="02070309020205020404" pitchFamily="49" charset="0"/>
                <a:ea typeface="宋体" panose="02010600030101010101" pitchFamily="2" charset="-122"/>
              </a:rPr>
              <a:t>		p[</a:t>
            </a:r>
            <a:r>
              <a:rPr lang="en-US" altLang="zh-CN" sz="1900" b="1" dirty="0" err="1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1900" b="1" dirty="0">
                <a:latin typeface="Courier New" panose="02070309020205020404" pitchFamily="49" charset="0"/>
                <a:ea typeface="宋体" panose="02010600030101010101" pitchFamily="2" charset="-122"/>
              </a:rPr>
              <a:t>].x = p[</a:t>
            </a:r>
            <a:r>
              <a:rPr lang="en-US" altLang="zh-CN" sz="1900" b="1" dirty="0" err="1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1900" b="1" dirty="0">
                <a:latin typeface="Courier New" panose="02070309020205020404" pitchFamily="49" charset="0"/>
                <a:ea typeface="宋体" panose="02010600030101010101" pitchFamily="2" charset="-122"/>
              </a:rPr>
              <a:t>].</a:t>
            </a:r>
            <a:r>
              <a:rPr lang="en-US" altLang="zh-CN" sz="1900" b="1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x*</a:t>
            </a:r>
            <a:r>
              <a:rPr lang="en-US" altLang="zh-CN" sz="1900" b="1" dirty="0" err="1" smtClean="0">
                <a:latin typeface="Courier New" panose="02070309020205020404" pitchFamily="49" charset="0"/>
                <a:ea typeface="宋体" panose="02010600030101010101" pitchFamily="2" charset="-122"/>
              </a:rPr>
              <a:t>ScaleX</a:t>
            </a:r>
            <a:r>
              <a:rPr lang="en-US" altLang="zh-CN" sz="1900" b="1" dirty="0">
                <a:latin typeface="Courier New" panose="02070309020205020404" pitchFamily="49" charset="0"/>
                <a:ea typeface="宋体" panose="02010600030101010101" pitchFamily="2" charset="-122"/>
              </a:rPr>
              <a:t>;  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1900" b="1" dirty="0">
                <a:latin typeface="Courier New" panose="02070309020205020404" pitchFamily="49" charset="0"/>
                <a:ea typeface="宋体" panose="02010600030101010101" pitchFamily="2" charset="-122"/>
              </a:rPr>
              <a:t>		p[</a:t>
            </a:r>
            <a:r>
              <a:rPr lang="en-US" altLang="zh-CN" sz="1900" b="1" dirty="0" err="1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1900" b="1" dirty="0">
                <a:latin typeface="Courier New" panose="02070309020205020404" pitchFamily="49" charset="0"/>
                <a:ea typeface="宋体" panose="02010600030101010101" pitchFamily="2" charset="-122"/>
              </a:rPr>
              <a:t>].y = p[</a:t>
            </a:r>
            <a:r>
              <a:rPr lang="en-US" altLang="zh-CN" sz="1900" b="1" dirty="0" err="1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1900" b="1" dirty="0">
                <a:latin typeface="Courier New" panose="02070309020205020404" pitchFamily="49" charset="0"/>
                <a:ea typeface="宋体" panose="02010600030101010101" pitchFamily="2" charset="-122"/>
              </a:rPr>
              <a:t>].</a:t>
            </a:r>
            <a:r>
              <a:rPr lang="en-US" altLang="zh-CN" sz="1900" b="1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y*</a:t>
            </a:r>
            <a:r>
              <a:rPr lang="en-US" altLang="zh-CN" sz="1900" b="1" dirty="0" err="1" smtClean="0">
                <a:latin typeface="Courier New" panose="02070309020205020404" pitchFamily="49" charset="0"/>
                <a:ea typeface="宋体" panose="02010600030101010101" pitchFamily="2" charset="-122"/>
              </a:rPr>
              <a:t>ScaleY</a:t>
            </a:r>
            <a:r>
              <a:rPr lang="en-US" altLang="zh-CN" sz="1900" b="1" dirty="0">
                <a:latin typeface="Courier New" panose="02070309020205020404" pitchFamily="49" charset="0"/>
                <a:ea typeface="宋体" panose="02010600030101010101" pitchFamily="2" charset="-122"/>
              </a:rPr>
              <a:t>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1900" b="1" dirty="0">
                <a:solidFill>
                  <a:schemeClr val="tx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	</a:t>
            </a:r>
            <a:r>
              <a:rPr lang="en-US" altLang="zh-CN" sz="1900" b="1" dirty="0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// restore the original coordinate.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1900" b="1" dirty="0">
                <a:latin typeface="Courier New" panose="02070309020205020404" pitchFamily="49" charset="0"/>
                <a:ea typeface="宋体" panose="02010600030101010101" pitchFamily="2" charset="-122"/>
              </a:rPr>
              <a:t>		p[</a:t>
            </a:r>
            <a:r>
              <a:rPr lang="en-US" altLang="zh-CN" sz="1900" b="1" dirty="0" err="1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1900" b="1" dirty="0">
                <a:latin typeface="Courier New" panose="02070309020205020404" pitchFamily="49" charset="0"/>
                <a:ea typeface="宋体" panose="02010600030101010101" pitchFamily="2" charset="-122"/>
              </a:rPr>
              <a:t>].x = p[</a:t>
            </a:r>
            <a:r>
              <a:rPr lang="en-US" altLang="zh-CN" sz="1900" b="1" dirty="0" err="1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1900" b="1" dirty="0">
                <a:latin typeface="Courier New" panose="02070309020205020404" pitchFamily="49" charset="0"/>
                <a:ea typeface="宋体" panose="02010600030101010101" pitchFamily="2" charset="-122"/>
              </a:rPr>
              <a:t>].x+400;  p[</a:t>
            </a:r>
            <a:r>
              <a:rPr lang="en-US" altLang="zh-CN" sz="1900" b="1" dirty="0" err="1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1900" b="1" dirty="0">
                <a:latin typeface="Courier New" panose="02070309020205020404" pitchFamily="49" charset="0"/>
                <a:ea typeface="宋体" panose="02010600030101010101" pitchFamily="2" charset="-122"/>
              </a:rPr>
              <a:t>].y = 300-p[</a:t>
            </a:r>
            <a:r>
              <a:rPr lang="en-US" altLang="zh-CN" sz="1900" b="1" dirty="0" err="1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1900" b="1" dirty="0">
                <a:latin typeface="Courier New" panose="02070309020205020404" pitchFamily="49" charset="0"/>
                <a:ea typeface="宋体" panose="02010600030101010101" pitchFamily="2" charset="-122"/>
              </a:rPr>
              <a:t>].y; </a:t>
            </a:r>
            <a:r>
              <a:rPr lang="en-US" altLang="zh-CN" sz="1900" b="1" dirty="0">
                <a:solidFill>
                  <a:schemeClr val="tx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</a:p>
          <a:p>
            <a:pPr lvl="1" eaLnBrk="1" hangingPunct="1"/>
            <a:r>
              <a:rPr lang="en-US" altLang="zh-CN" sz="1900" b="1" dirty="0"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lang="en-US" altLang="zh-CN" sz="1900" b="1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lang="en-US" altLang="zh-CN" sz="1900" b="1" dirty="0" smtClean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if</a:t>
            </a:r>
            <a:r>
              <a:rPr lang="en-US" altLang="zh-CN" sz="1900" b="1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900" b="1" dirty="0" err="1" smtClean="0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1900" b="1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==0)  </a:t>
            </a:r>
            <a:r>
              <a:rPr lang="en-US" altLang="zh-CN" sz="1900" b="1" dirty="0" err="1" smtClean="0">
                <a:latin typeface="Courier New" panose="02070309020205020404" pitchFamily="49" charset="0"/>
                <a:ea typeface="宋体" panose="02010600030101010101" pitchFamily="2" charset="-122"/>
              </a:rPr>
              <a:t>MoveTo</a:t>
            </a:r>
            <a:r>
              <a:rPr lang="en-US" altLang="zh-CN" sz="1900" b="1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(p[0]);</a:t>
            </a:r>
          </a:p>
          <a:p>
            <a:pPr lvl="1" eaLnBrk="1" hangingPunct="1"/>
            <a:r>
              <a:rPr lang="en-US" altLang="zh-CN" sz="1900" b="1" dirty="0"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lang="en-US" altLang="zh-CN" sz="1900" b="1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lang="en-US" altLang="zh-CN" sz="1900" b="1" dirty="0" smtClean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else </a:t>
            </a:r>
            <a:r>
              <a:rPr lang="en-US" altLang="zh-CN" sz="1900" b="1" dirty="0" err="1" smtClean="0">
                <a:latin typeface="Courier New" panose="02070309020205020404" pitchFamily="49" charset="0"/>
                <a:ea typeface="宋体" panose="02010600030101010101" pitchFamily="2" charset="-122"/>
              </a:rPr>
              <a:t>LineTo</a:t>
            </a:r>
            <a:r>
              <a:rPr lang="en-US" altLang="zh-CN" sz="1900" b="1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(p[</a:t>
            </a:r>
            <a:r>
              <a:rPr lang="en-US" altLang="zh-CN" sz="1900" b="1" dirty="0" err="1" smtClean="0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1900" b="1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]);</a:t>
            </a:r>
            <a:endParaRPr lang="en-US" altLang="zh-CN" sz="19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1900" b="1" dirty="0">
                <a:solidFill>
                  <a:schemeClr val="tx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lang="en-US" altLang="zh-CN" sz="1900" b="1" dirty="0" smtClean="0">
                <a:solidFill>
                  <a:schemeClr val="tx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  <a:endParaRPr lang="en-US" altLang="zh-CN" sz="1900" b="1" dirty="0">
              <a:solidFill>
                <a:schemeClr val="tx2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512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52463" y="468311"/>
            <a:ext cx="74029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3600" b="1" dirty="0">
                <a:latin typeface="Tahoma" panose="020B0604030504040204" pitchFamily="34" charset="0"/>
                <a:ea typeface="宋体" pitchFamily="2" charset="-122"/>
                <a:cs typeface="Tahoma" panose="020B0604030504040204" pitchFamily="34" charset="0"/>
              </a:rPr>
              <a:t>§</a:t>
            </a:r>
            <a:r>
              <a:rPr lang="en-US" altLang="zh-CN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4.1.1 </a:t>
            </a:r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基本变换：缩放变换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5934837" y="1262229"/>
            <a:ext cx="2209800" cy="1524000"/>
          </a:xfrm>
          <a:prstGeom prst="rect">
            <a:avLst/>
          </a:prstGeom>
          <a:solidFill>
            <a:srgbClr val="FFCC66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1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4312541"/>
              </p:ext>
            </p:extLst>
          </p:nvPr>
        </p:nvGraphicFramePr>
        <p:xfrm>
          <a:off x="2094613" y="1459538"/>
          <a:ext cx="1908458" cy="10210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81" name="公式" r:id="rId3" imgW="990360" imgH="482400" progId="Equation.3">
                  <p:embed/>
                </p:oleObj>
              </mc:Choice>
              <mc:Fallback>
                <p:oleObj name="公式" r:id="rId3" imgW="99036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4613" y="1459538"/>
                        <a:ext cx="1908458" cy="10210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5805739"/>
              </p:ext>
            </p:extLst>
          </p:nvPr>
        </p:nvGraphicFramePr>
        <p:xfrm>
          <a:off x="6024045" y="1459538"/>
          <a:ext cx="2031383" cy="12032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82" name="公式" r:id="rId5" imgW="952200" imgH="507960" progId="Equation.3">
                  <p:embed/>
                </p:oleObj>
              </mc:Choice>
              <mc:Fallback>
                <p:oleObj name="公式" r:id="rId5" imgW="95220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4045" y="1459538"/>
                        <a:ext cx="2031383" cy="12032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956100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AutoShape 10" descr="http://t1.baidu.com/it/u=2792966006,3953403218&amp;fm=52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70079" y="1376588"/>
            <a:ext cx="8203841" cy="423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Clr>
                <a:srgbClr val="FF9300"/>
              </a:buClr>
              <a:buFont typeface="Wingdings" panose="05000000000000000000" pitchFamily="2" charset="2"/>
              <a:buChar char="n"/>
            </a:pPr>
            <a:r>
              <a:rPr lang="zh-CN" altLang="en-US" sz="2000" b="1" dirty="0" smtClean="0">
                <a:latin typeface="宋体" panose="02010600030101010101" pitchFamily="2" charset="-122"/>
              </a:rPr>
              <a:t>相对于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轴的反射变换</a:t>
            </a:r>
            <a:endParaRPr lang="en-US" altLang="zh-CN" sz="2000" b="1" dirty="0">
              <a:latin typeface="宋体" panose="02010600030101010101" pitchFamily="2" charset="-122"/>
            </a:endParaRPr>
          </a:p>
          <a:p>
            <a:pPr marL="609600" indent="-609600" eaLnBrk="1" hangingPunct="1"/>
            <a:r>
              <a:rPr lang="zh-CN" altLang="en-US" sz="2000" dirty="0" smtClean="0">
                <a:solidFill>
                  <a:srgbClr val="FF3300"/>
                </a:solidFill>
                <a:ea typeface="宋体" panose="02010600030101010101" pitchFamily="2" charset="-122"/>
              </a:rPr>
              <a:t>变换方程：</a:t>
            </a:r>
            <a:endParaRPr lang="zh-CN" altLang="en-US" sz="2000" dirty="0">
              <a:solidFill>
                <a:srgbClr val="FF3300"/>
              </a:solidFill>
              <a:ea typeface="宋体" panose="02010600030101010101" pitchFamily="2" charset="-122"/>
            </a:endParaRP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zh-CN" altLang="en-US" sz="2400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</a:t>
            </a:r>
            <a:r>
              <a:rPr lang="en-US" altLang="zh-CN" sz="2400" i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’ = </a:t>
            </a:r>
            <a:r>
              <a:rPr lang="en-US" altLang="zh-CN" sz="2400" i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endParaRPr lang="en-US" altLang="zh-CN" sz="2400" i="1" baseline="-25000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</a:t>
            </a:r>
            <a:r>
              <a:rPr lang="en-US" altLang="zh-CN" sz="2400" i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400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’ </a:t>
            </a:r>
            <a:r>
              <a:rPr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</a:t>
            </a:r>
            <a:r>
              <a:rPr lang="en-US" altLang="zh-CN" sz="2400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en-US" altLang="zh-CN" sz="2400" i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endParaRPr lang="en-US" altLang="zh-CN" sz="2400" i="1" baseline="-25000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endParaRPr lang="en-US" altLang="zh-CN" sz="2400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09600" indent="-609600" eaLnBrk="1" hangingPunct="1">
              <a:buClr>
                <a:srgbClr val="FF9300"/>
              </a:buClr>
              <a:buFont typeface="Wingdings" panose="05000000000000000000" pitchFamily="2" charset="2"/>
              <a:buChar char="n"/>
            </a:pPr>
            <a:r>
              <a:rPr lang="zh-CN" altLang="en-US" sz="2000" b="1" dirty="0">
                <a:solidFill>
                  <a:schemeClr val="tx2"/>
                </a:solidFill>
                <a:ea typeface="宋体" panose="02010600030101010101" pitchFamily="2" charset="-122"/>
              </a:rPr>
              <a:t>反射</a:t>
            </a:r>
            <a:r>
              <a:rPr lang="zh-CN" altLang="en-US" sz="20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方程的矩阵形式为： </a:t>
            </a:r>
            <a:r>
              <a:rPr lang="en-US" altLang="zh-CN" sz="2800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’ = </a:t>
            </a:r>
            <a:r>
              <a:rPr lang="en-US" altLang="zh-CN" sz="2800" i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Rf</a:t>
            </a:r>
            <a:r>
              <a:rPr lang="en-US" altLang="zh-CN" sz="2800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 </a:t>
            </a:r>
            <a:r>
              <a:rPr lang="en-US" altLang="zh-CN" sz="2800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endParaRPr lang="en-US" altLang="zh-CN" sz="2000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FF0000"/>
                </a:solidFill>
                <a:ea typeface="宋体" panose="02010600030101010101" pitchFamily="2" charset="-122"/>
              </a:rPr>
              <a:t>	</a:t>
            </a:r>
          </a:p>
        </p:txBody>
      </p:sp>
      <p:sp>
        <p:nvSpPr>
          <p:cNvPr id="512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52463" y="468311"/>
            <a:ext cx="74029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3600" b="1" dirty="0">
                <a:latin typeface="Tahoma" panose="020B0604030504040204" pitchFamily="34" charset="0"/>
                <a:ea typeface="宋体" pitchFamily="2" charset="-122"/>
                <a:cs typeface="Tahoma" panose="020B0604030504040204" pitchFamily="34" charset="0"/>
              </a:rPr>
              <a:t>§</a:t>
            </a:r>
            <a:r>
              <a:rPr lang="en-US" altLang="zh-CN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4.1.1 </a:t>
            </a:r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基本变换：</a:t>
            </a: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反射变换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412257" y="4026827"/>
            <a:ext cx="3883377" cy="1447800"/>
            <a:chOff x="2675466" y="4487331"/>
            <a:chExt cx="3883377" cy="1447800"/>
          </a:xfrm>
        </p:grpSpPr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2675466" y="4487331"/>
              <a:ext cx="3883377" cy="1447800"/>
            </a:xfrm>
            <a:prstGeom prst="rect">
              <a:avLst/>
            </a:prstGeom>
            <a:solidFill>
              <a:srgbClr val="FFCC66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graphicFrame>
          <p:nvGraphicFramePr>
            <p:cNvPr id="11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01456704"/>
                </p:ext>
              </p:extLst>
            </p:nvPr>
          </p:nvGraphicFramePr>
          <p:xfrm>
            <a:off x="3363597" y="4572129"/>
            <a:ext cx="2490787" cy="1260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43" name="公式" r:id="rId3" imgW="1002960" imgH="457200" progId="Equation.3">
                    <p:embed/>
                  </p:oleObj>
                </mc:Choice>
                <mc:Fallback>
                  <p:oleObj name="公式" r:id="rId3" imgW="1002960" imgH="457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3597" y="4572129"/>
                          <a:ext cx="2490787" cy="12604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" name="文本框 3"/>
          <p:cNvSpPr txBox="1"/>
          <p:nvPr/>
        </p:nvSpPr>
        <p:spPr>
          <a:xfrm>
            <a:off x="1782357" y="1841538"/>
            <a:ext cx="49688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 smtClean="0">
                <a:latin typeface="+mn-ea"/>
                <a:ea typeface="+mn-ea"/>
                <a:cs typeface="Times New Roman" panose="02020603050405020304" pitchFamily="18" charset="0"/>
              </a:rPr>
              <a:t>{</a:t>
            </a:r>
            <a:endParaRPr lang="zh-CN" altLang="en-US" sz="6600" dirty="0">
              <a:latin typeface="+mn-ea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292402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AutoShape 10" descr="http://t1.baidu.com/it/u=2792966006,3953403218&amp;fm=52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93097" y="1114642"/>
            <a:ext cx="8203841" cy="423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Clr>
                <a:srgbClr val="FF9300"/>
              </a:buClr>
              <a:buFont typeface="Wingdings" panose="05000000000000000000" pitchFamily="2" charset="2"/>
              <a:buChar char="n"/>
            </a:pPr>
            <a:endParaRPr lang="en-US" altLang="zh-CN" sz="2000" b="1" dirty="0">
              <a:latin typeface="宋体" panose="02010600030101010101" pitchFamily="2" charset="-122"/>
            </a:endParaRPr>
          </a:p>
          <a:p>
            <a:pPr eaLnBrk="1" hangingPunct="1"/>
            <a:r>
              <a:rPr lang="en-US" altLang="zh-CN" sz="2400" dirty="0" smtClean="0">
                <a:solidFill>
                  <a:srgbClr val="FF0000"/>
                </a:solidFill>
                <a:ea typeface="宋体" panose="02010600030101010101" pitchFamily="2" charset="-122"/>
              </a:rPr>
              <a:t>   1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. </a:t>
            </a:r>
            <a:r>
              <a:rPr lang="zh-CN" altLang="en-US" sz="2400" dirty="0" smtClean="0">
                <a:solidFill>
                  <a:srgbClr val="FF0000"/>
                </a:solidFill>
                <a:ea typeface="宋体" panose="02010600030101010101" pitchFamily="2" charset="-122"/>
              </a:rPr>
              <a:t>关于</a:t>
            </a:r>
            <a:r>
              <a:rPr lang="en-US" altLang="zh-CN" sz="2400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en-US" sz="2400" dirty="0" smtClean="0">
                <a:solidFill>
                  <a:srgbClr val="FF0000"/>
                </a:solidFill>
                <a:ea typeface="宋体" panose="02010600030101010101" pitchFamily="2" charset="-122"/>
              </a:rPr>
              <a:t>坐标轴</a:t>
            </a:r>
            <a:r>
              <a:rPr lang="zh-CN" altLang="en-US" sz="2400" dirty="0">
                <a:solidFill>
                  <a:srgbClr val="FF0000"/>
                </a:solidFill>
                <a:ea typeface="宋体" panose="02010600030101010101" pitchFamily="2" charset="-122"/>
              </a:rPr>
              <a:t>的</a:t>
            </a:r>
            <a:r>
              <a:rPr lang="zh-CN" altLang="en-US" sz="2400" dirty="0" smtClean="0">
                <a:solidFill>
                  <a:srgbClr val="FF0000"/>
                </a:solidFill>
                <a:ea typeface="宋体" panose="02010600030101010101" pitchFamily="2" charset="-122"/>
              </a:rPr>
              <a:t>对称变换  </a:t>
            </a:r>
            <a:r>
              <a:rPr lang="en-US" altLang="zh-CN" sz="2800" i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i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’ = </a:t>
            </a:r>
            <a:r>
              <a:rPr lang="en-US" altLang="zh-CN" sz="2800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en-US" altLang="zh-CN" sz="2800" i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i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800" i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’ = </a:t>
            </a:r>
            <a:r>
              <a:rPr lang="en-US" altLang="zh-CN" sz="2800" i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 </a:t>
            </a:r>
          </a:p>
          <a:p>
            <a:pPr eaLnBrk="1" hangingPunct="1"/>
            <a:r>
              <a:rPr lang="en-US" altLang="zh-CN" sz="2800" dirty="0">
                <a:solidFill>
                  <a:schemeClr val="tx2"/>
                </a:solidFill>
                <a:ea typeface="宋体" panose="02010600030101010101" pitchFamily="2" charset="-122"/>
              </a:rPr>
              <a:t>	 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   </a:t>
            </a:r>
            <a:r>
              <a:rPr lang="en-US" altLang="zh-CN" sz="2400" dirty="0" smtClean="0">
                <a:solidFill>
                  <a:srgbClr val="FF0000"/>
                </a:solidFill>
                <a:ea typeface="宋体" panose="02010600030101010101" pitchFamily="2" charset="-122"/>
              </a:rPr>
              <a:t>2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. </a:t>
            </a:r>
            <a:r>
              <a:rPr lang="zh-CN" altLang="en-US" sz="2400" dirty="0">
                <a:solidFill>
                  <a:srgbClr val="FF0000"/>
                </a:solidFill>
                <a:ea typeface="宋体" panose="02010600030101010101" pitchFamily="2" charset="-122"/>
              </a:rPr>
              <a:t>对原点对称变换</a:t>
            </a:r>
            <a:r>
              <a:rPr lang="zh-CN" altLang="en-US" sz="2800" dirty="0">
                <a:solidFill>
                  <a:srgbClr val="FF0000"/>
                </a:solidFill>
                <a:ea typeface="宋体" panose="02010600030101010101" pitchFamily="2" charset="-122"/>
              </a:rPr>
              <a:t>	</a:t>
            </a:r>
            <a:r>
              <a:rPr lang="en-US" altLang="zh-CN" sz="2800" i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x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’ = </a:t>
            </a:r>
            <a:r>
              <a:rPr lang="en-US" altLang="zh-CN" sz="2800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en-US" altLang="zh-CN" sz="2800" i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i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800" i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’ = -</a:t>
            </a:r>
            <a:r>
              <a:rPr lang="en-US" altLang="zh-CN" sz="2800" i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2800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    3. </a:t>
            </a:r>
            <a:r>
              <a:rPr lang="zh-CN" altLang="en-US" sz="2400" dirty="0">
                <a:solidFill>
                  <a:srgbClr val="FF0000"/>
                </a:solidFill>
                <a:ea typeface="宋体" panose="02010600030101010101" pitchFamily="2" charset="-122"/>
              </a:rPr>
              <a:t>对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45°</a:t>
            </a:r>
            <a:r>
              <a:rPr lang="zh-CN" altLang="en-US" sz="2400" dirty="0">
                <a:solidFill>
                  <a:srgbClr val="FF0000"/>
                </a:solidFill>
                <a:ea typeface="宋体" panose="02010600030101010101" pitchFamily="2" charset="-122"/>
              </a:rPr>
              <a:t>线的对称变换</a:t>
            </a:r>
            <a:r>
              <a:rPr lang="zh-CN" altLang="en-US" sz="2400" dirty="0" smtClean="0">
                <a:solidFill>
                  <a:srgbClr val="FF0000"/>
                </a:solidFill>
                <a:ea typeface="宋体" panose="02010600030101010101" pitchFamily="2" charset="-122"/>
              </a:rPr>
              <a:t>等  </a:t>
            </a:r>
            <a:r>
              <a:rPr lang="en-US" altLang="zh-CN" sz="2400" i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’ = </a:t>
            </a:r>
            <a:r>
              <a:rPr lang="en-US" altLang="zh-CN" sz="2400" i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y,</a:t>
            </a:r>
            <a:r>
              <a:rPr lang="en-US" altLang="zh-CN" sz="2400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400" i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’ = </a:t>
            </a:r>
            <a:r>
              <a:rPr lang="en-US" altLang="zh-CN" sz="2400" i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endParaRPr lang="en-US" altLang="zh-CN" sz="2400" i="1" dirty="0"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2400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chemeClr val="tx2"/>
                </a:solidFill>
                <a:ea typeface="宋体" panose="02010600030101010101" pitchFamily="2" charset="-122"/>
              </a:rPr>
              <a:t>		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zh-CN" sz="1900" b="1" dirty="0">
              <a:solidFill>
                <a:srgbClr val="008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512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52463" y="468311"/>
            <a:ext cx="74029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3600" b="1" dirty="0">
                <a:latin typeface="Tahoma" panose="020B0604030504040204" pitchFamily="34" charset="0"/>
                <a:ea typeface="宋体" pitchFamily="2" charset="-122"/>
                <a:cs typeface="Tahoma" panose="020B0604030504040204" pitchFamily="34" charset="0"/>
              </a:rPr>
              <a:t>§</a:t>
            </a:r>
            <a:r>
              <a:rPr lang="en-US" altLang="zh-CN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4.1.1 </a:t>
            </a:r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基本变换：反射变换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307974" y="3919942"/>
            <a:ext cx="8293765" cy="1066800"/>
          </a:xfrm>
          <a:prstGeom prst="rect">
            <a:avLst/>
          </a:prstGeom>
          <a:solidFill>
            <a:srgbClr val="FFCC66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307975" y="4995492"/>
            <a:ext cx="175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dirty="0" smtClean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对</a:t>
            </a:r>
            <a:r>
              <a:rPr kumimoji="1" lang="en-US" altLang="zh-CN" sz="2400" i="1" dirty="0" smtClean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 </a:t>
            </a:r>
            <a:r>
              <a:rPr kumimoji="1" lang="zh-CN" altLang="en-US" sz="2400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轴对称</a:t>
            </a:r>
          </a:p>
        </p:txBody>
      </p:sp>
      <p:sp>
        <p:nvSpPr>
          <p:cNvPr id="19" name="Text Box 8"/>
          <p:cNvSpPr txBox="1">
            <a:spLocks noChangeArrowheads="1"/>
          </p:cNvSpPr>
          <p:nvPr/>
        </p:nvSpPr>
        <p:spPr bwMode="auto">
          <a:xfrm>
            <a:off x="2100040" y="5033424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dirty="0" smtClean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对</a:t>
            </a:r>
            <a:r>
              <a:rPr kumimoji="1" lang="en-US" altLang="zh-CN" sz="2400" i="1" dirty="0" smtClean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kumimoji="1" lang="zh-CN" altLang="en-US" sz="2400" dirty="0" smtClean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轴对称</a:t>
            </a:r>
            <a:endParaRPr kumimoji="1" lang="zh-CN" altLang="en-US" sz="2400" dirty="0">
              <a:solidFill>
                <a:srgbClr val="0033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" name="Text Box 9"/>
          <p:cNvSpPr txBox="1">
            <a:spLocks noChangeArrowheads="1"/>
          </p:cNvSpPr>
          <p:nvPr/>
        </p:nvSpPr>
        <p:spPr bwMode="auto">
          <a:xfrm>
            <a:off x="4009458" y="4995492"/>
            <a:ext cx="175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对原点对称</a:t>
            </a:r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5973614" y="4975683"/>
            <a:ext cx="28782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dirty="0" smtClean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对</a:t>
            </a:r>
            <a:r>
              <a:rPr kumimoji="1" lang="en-US" altLang="zh-CN" sz="2400" dirty="0" smtClean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45</a:t>
            </a:r>
            <a:r>
              <a:rPr kumimoji="1" lang="en-US" altLang="zh-CN" sz="2400" dirty="0" smtClean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</a:t>
            </a:r>
            <a:r>
              <a:rPr kumimoji="1" lang="zh-CN" altLang="en-US" sz="2400" dirty="0" smtClean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和</a:t>
            </a:r>
            <a:r>
              <a:rPr kumimoji="1" lang="en-US" altLang="zh-CN" sz="2400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135 </a:t>
            </a:r>
            <a:r>
              <a:rPr kumimoji="1" lang="zh-CN" altLang="en-US" sz="2400" dirty="0" smtClean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线</a:t>
            </a:r>
            <a:r>
              <a:rPr kumimoji="1" lang="zh-CN" altLang="en-US" sz="2400" dirty="0" smtClean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对</a:t>
            </a:r>
            <a:r>
              <a:rPr kumimoji="1" lang="zh-CN" altLang="en-US" sz="2400" dirty="0" smtClean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称</a:t>
            </a:r>
            <a:endParaRPr kumimoji="1" lang="zh-CN" altLang="en-US" sz="2400" dirty="0">
              <a:solidFill>
                <a:srgbClr val="0033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7358040"/>
              </p:ext>
            </p:extLst>
          </p:nvPr>
        </p:nvGraphicFramePr>
        <p:xfrm>
          <a:off x="7126288" y="4052888"/>
          <a:ext cx="973137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37" name="公式" r:id="rId3" imgW="698400" imgH="457200" progId="Equation.3">
                  <p:embed/>
                </p:oleObj>
              </mc:Choice>
              <mc:Fallback>
                <p:oleObj name="公式" r:id="rId3" imgW="6984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6288" y="4052888"/>
                        <a:ext cx="973137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0668789"/>
              </p:ext>
            </p:extLst>
          </p:nvPr>
        </p:nvGraphicFramePr>
        <p:xfrm>
          <a:off x="637556" y="4015776"/>
          <a:ext cx="814387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38" name="公式" r:id="rId5" imgW="583920" imgH="457200" progId="Equation.3">
                  <p:embed/>
                </p:oleObj>
              </mc:Choice>
              <mc:Fallback>
                <p:oleObj name="公式" r:id="rId5" imgW="58392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556" y="4015776"/>
                        <a:ext cx="814387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3853074"/>
              </p:ext>
            </p:extLst>
          </p:nvPr>
        </p:nvGraphicFramePr>
        <p:xfrm>
          <a:off x="2123853" y="4018097"/>
          <a:ext cx="814387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39" name="公式" r:id="rId7" imgW="583920" imgH="457200" progId="Equation.3">
                  <p:embed/>
                </p:oleObj>
              </mc:Choice>
              <mc:Fallback>
                <p:oleObj name="公式" r:id="rId7" imgW="58392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853" y="4018097"/>
                        <a:ext cx="814387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1168754"/>
              </p:ext>
            </p:extLst>
          </p:nvPr>
        </p:nvGraphicFramePr>
        <p:xfrm>
          <a:off x="4013381" y="4070293"/>
          <a:ext cx="97472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40" name="公式" r:id="rId9" imgW="698400" imgH="457200" progId="Equation.3">
                  <p:embed/>
                </p:oleObj>
              </mc:Choice>
              <mc:Fallback>
                <p:oleObj name="公式" r:id="rId9" imgW="6984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3381" y="4070293"/>
                        <a:ext cx="974725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1839897"/>
              </p:ext>
            </p:extLst>
          </p:nvPr>
        </p:nvGraphicFramePr>
        <p:xfrm>
          <a:off x="6048375" y="4035425"/>
          <a:ext cx="86677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41" name="公式" r:id="rId11" imgW="622080" imgH="457200" progId="Equation.3">
                  <p:embed/>
                </p:oleObj>
              </mc:Choice>
              <mc:Fallback>
                <p:oleObj name="公式" r:id="rId11" imgW="6220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8375" y="4035425"/>
                        <a:ext cx="866775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4913824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59957" y="1350469"/>
            <a:ext cx="4155141" cy="416859"/>
          </a:xfrm>
          <a:prstGeom prst="rect">
            <a:avLst/>
          </a:prstGeom>
          <a:solidFill>
            <a:srgbClr val="FF93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659957" y="2950669"/>
            <a:ext cx="4155141" cy="416859"/>
          </a:xfrm>
          <a:prstGeom prst="rect">
            <a:avLst/>
          </a:prstGeom>
          <a:solidFill>
            <a:srgbClr val="FF93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659956" y="1900518"/>
            <a:ext cx="4155141" cy="416859"/>
          </a:xfrm>
          <a:prstGeom prst="rect">
            <a:avLst/>
          </a:prstGeom>
          <a:solidFill>
            <a:srgbClr val="FF93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659956" y="2427989"/>
            <a:ext cx="4155141" cy="416859"/>
          </a:xfrm>
          <a:prstGeom prst="rect">
            <a:avLst/>
          </a:prstGeom>
          <a:solidFill>
            <a:srgbClr val="FF93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AutoShape 10" descr="http://t1.baidu.com/it/u=2792966006,3953403218&amp;fm=52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652463" y="1320800"/>
            <a:ext cx="8093245" cy="4281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Clr>
                <a:srgbClr val="FF9300"/>
              </a:buClr>
              <a:buFont typeface="Wingdings" panose="05000000000000000000" pitchFamily="2" charset="2"/>
              <a:buChar char="n"/>
            </a:pPr>
            <a:r>
              <a:rPr lang="zh-CN" altLang="en-US" sz="2000" b="1" dirty="0">
                <a:latin typeface="宋体" panose="02010600030101010101" pitchFamily="2" charset="-122"/>
              </a:rPr>
              <a:t>反射变换</a:t>
            </a:r>
            <a:endParaRPr lang="en-US" altLang="zh-CN" sz="2000" b="1" dirty="0">
              <a:latin typeface="宋体" panose="02010600030101010101" pitchFamily="2" charset="-122"/>
            </a:endParaRPr>
          </a:p>
        </p:txBody>
      </p:sp>
      <p:sp>
        <p:nvSpPr>
          <p:cNvPr id="512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52463" y="468311"/>
            <a:ext cx="74029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3600" b="1" dirty="0">
                <a:latin typeface="Tahoma" panose="020B0604030504040204" pitchFamily="34" charset="0"/>
                <a:ea typeface="宋体" pitchFamily="2" charset="-122"/>
                <a:cs typeface="Tahoma" panose="020B0604030504040204" pitchFamily="34" charset="0"/>
              </a:rPr>
              <a:t>§</a:t>
            </a: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4.1.1 </a:t>
            </a: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基本变换</a:t>
            </a:r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反射</a:t>
            </a:r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变换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457200" y="1371600"/>
            <a:ext cx="8229600" cy="4953000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en-US" altLang="zh-CN" smtClean="0">
                <a:solidFill>
                  <a:schemeClr val="tx2"/>
                </a:solidFill>
                <a:latin typeface="HT" pitchFamily="18" charset="-122"/>
                <a:ea typeface="HT" pitchFamily="18" charset="-122"/>
              </a:rPr>
              <a:t>	</a:t>
            </a: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>
          <a:xfrm>
            <a:off x="457200" y="1371600"/>
            <a:ext cx="8229600" cy="4953000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en-US" altLang="zh-CN" smtClean="0">
                <a:solidFill>
                  <a:schemeClr val="tx2"/>
                </a:solidFill>
                <a:latin typeface="HT" pitchFamily="18" charset="-122"/>
                <a:ea typeface="HT" pitchFamily="18" charset="-122"/>
              </a:rPr>
              <a:t>	</a:t>
            </a:r>
          </a:p>
        </p:txBody>
      </p:sp>
      <p:pic>
        <p:nvPicPr>
          <p:cNvPr id="23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209800"/>
            <a:ext cx="17526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Line 5"/>
          <p:cNvSpPr>
            <a:spLocks noChangeShapeType="1"/>
          </p:cNvSpPr>
          <p:nvPr/>
        </p:nvSpPr>
        <p:spPr bwMode="auto">
          <a:xfrm flipV="1">
            <a:off x="4343400" y="1600200"/>
            <a:ext cx="0" cy="4724400"/>
          </a:xfrm>
          <a:prstGeom prst="line">
            <a:avLst/>
          </a:prstGeom>
          <a:noFill/>
          <a:ln w="12700">
            <a:solidFill>
              <a:srgbClr val="0033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Line 6"/>
          <p:cNvSpPr>
            <a:spLocks noChangeShapeType="1"/>
          </p:cNvSpPr>
          <p:nvPr/>
        </p:nvSpPr>
        <p:spPr bwMode="auto">
          <a:xfrm flipV="1">
            <a:off x="1981200" y="3962400"/>
            <a:ext cx="4953000" cy="0"/>
          </a:xfrm>
          <a:prstGeom prst="line">
            <a:avLst/>
          </a:prstGeom>
          <a:noFill/>
          <a:ln w="12700">
            <a:solidFill>
              <a:srgbClr val="0033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6" name="Object 7"/>
          <p:cNvGraphicFramePr>
            <a:graphicFrameLocks noChangeAspect="1"/>
          </p:cNvGraphicFramePr>
          <p:nvPr/>
        </p:nvGraphicFramePr>
        <p:xfrm>
          <a:off x="4800600" y="2209800"/>
          <a:ext cx="1752600" cy="1481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16" name="位图图像" r:id="rId4" imgW="1476190" imgH="1247619" progId="Paint.Picture">
                  <p:embed/>
                </p:oleObj>
              </mc:Choice>
              <mc:Fallback>
                <p:oleObj name="位图图像" r:id="rId4" imgW="1476190" imgH="1247619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clrChange>
                          <a:clrFrom>
                            <a:srgbClr val="FF0080"/>
                          </a:clrFrom>
                          <a:clrTo>
                            <a:srgbClr val="FF0080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2209800"/>
                        <a:ext cx="1752600" cy="1481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8"/>
          <p:cNvGraphicFramePr>
            <a:graphicFrameLocks noChangeAspect="1"/>
          </p:cNvGraphicFramePr>
          <p:nvPr/>
        </p:nvGraphicFramePr>
        <p:xfrm>
          <a:off x="2057400" y="4267200"/>
          <a:ext cx="1752600" cy="1481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17" name="位图图像" r:id="rId6" imgW="1476190" imgH="1247619" progId="Paint.Picture">
                  <p:embed/>
                </p:oleObj>
              </mc:Choice>
              <mc:Fallback>
                <p:oleObj name="位图图像" r:id="rId6" imgW="1476190" imgH="1247619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clrChange>
                          <a:clrFrom>
                            <a:srgbClr val="FF0080"/>
                          </a:clrFrom>
                          <a:clrTo>
                            <a:srgbClr val="FF0080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267200"/>
                        <a:ext cx="1752600" cy="1481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9"/>
          <p:cNvGraphicFramePr>
            <a:graphicFrameLocks noChangeAspect="1"/>
          </p:cNvGraphicFramePr>
          <p:nvPr/>
        </p:nvGraphicFramePr>
        <p:xfrm>
          <a:off x="4953000" y="4267200"/>
          <a:ext cx="1828800" cy="154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18" name="位图图像" r:id="rId8" imgW="1476190" imgH="1247619" progId="Paint.Picture">
                  <p:embed/>
                </p:oleObj>
              </mc:Choice>
              <mc:Fallback>
                <p:oleObj name="位图图像" r:id="rId8" imgW="1476190" imgH="1247619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clrChange>
                          <a:clrFrom>
                            <a:srgbClr val="FF0080"/>
                          </a:clrFrom>
                          <a:clrTo>
                            <a:srgbClr val="FF0080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4267200"/>
                        <a:ext cx="1828800" cy="154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Line 10"/>
          <p:cNvSpPr>
            <a:spLocks noChangeShapeType="1"/>
          </p:cNvSpPr>
          <p:nvPr/>
        </p:nvSpPr>
        <p:spPr bwMode="auto">
          <a:xfrm>
            <a:off x="3505200" y="3124200"/>
            <a:ext cx="1676400" cy="16764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" name="Text Box 11"/>
          <p:cNvSpPr txBox="1">
            <a:spLocks noChangeArrowheads="1"/>
          </p:cNvSpPr>
          <p:nvPr/>
        </p:nvSpPr>
        <p:spPr bwMode="auto">
          <a:xfrm>
            <a:off x="1066800" y="1905000"/>
            <a:ext cx="121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原图</a:t>
            </a:r>
          </a:p>
        </p:txBody>
      </p:sp>
      <p:sp>
        <p:nvSpPr>
          <p:cNvPr id="44" name="Text Box 12"/>
          <p:cNvSpPr txBox="1">
            <a:spLocks noChangeArrowheads="1"/>
          </p:cNvSpPr>
          <p:nvPr/>
        </p:nvSpPr>
        <p:spPr bwMode="auto">
          <a:xfrm>
            <a:off x="685800" y="5638800"/>
            <a:ext cx="175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对</a:t>
            </a:r>
            <a:r>
              <a:rPr kumimoji="1"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rPr>
              <a:t>x </a:t>
            </a:r>
            <a:r>
              <a:rPr kumimoji="1"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轴对称</a:t>
            </a:r>
          </a:p>
        </p:txBody>
      </p:sp>
      <p:sp>
        <p:nvSpPr>
          <p:cNvPr id="45" name="Text Box 13"/>
          <p:cNvSpPr txBox="1">
            <a:spLocks noChangeArrowheads="1"/>
          </p:cNvSpPr>
          <p:nvPr/>
        </p:nvSpPr>
        <p:spPr bwMode="auto">
          <a:xfrm>
            <a:off x="6248400" y="1828800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对</a:t>
            </a:r>
            <a:r>
              <a:rPr kumimoji="1"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rPr>
              <a:t>y </a:t>
            </a:r>
            <a:r>
              <a:rPr kumimoji="1"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轴对称</a:t>
            </a:r>
          </a:p>
        </p:txBody>
      </p:sp>
      <p:sp>
        <p:nvSpPr>
          <p:cNvPr id="46" name="Text Box 14"/>
          <p:cNvSpPr txBox="1">
            <a:spLocks noChangeArrowheads="1"/>
          </p:cNvSpPr>
          <p:nvPr/>
        </p:nvSpPr>
        <p:spPr bwMode="auto">
          <a:xfrm>
            <a:off x="6858000" y="5562600"/>
            <a:ext cx="175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对原点对称</a:t>
            </a:r>
          </a:p>
        </p:txBody>
      </p:sp>
      <p:sp>
        <p:nvSpPr>
          <p:cNvPr id="47" name="Line 15"/>
          <p:cNvSpPr>
            <a:spLocks noChangeShapeType="1"/>
          </p:cNvSpPr>
          <p:nvPr/>
        </p:nvSpPr>
        <p:spPr bwMode="auto">
          <a:xfrm flipV="1">
            <a:off x="3581400" y="3124200"/>
            <a:ext cx="14478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Line 16"/>
          <p:cNvSpPr>
            <a:spLocks noChangeShapeType="1"/>
          </p:cNvSpPr>
          <p:nvPr/>
        </p:nvSpPr>
        <p:spPr bwMode="auto">
          <a:xfrm>
            <a:off x="3505200" y="3124200"/>
            <a:ext cx="0" cy="1752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815989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AutoShape 10" descr="http://t1.baidu.com/it/u=2792966006,3953403218&amp;fm=52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70079" y="1376588"/>
            <a:ext cx="8203841" cy="423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Clr>
                <a:srgbClr val="FF9300"/>
              </a:buClr>
              <a:buFont typeface="Wingdings" panose="05000000000000000000" pitchFamily="2" charset="2"/>
              <a:buChar char="n"/>
            </a:pPr>
            <a:r>
              <a:rPr lang="zh-CN" altLang="en-US" sz="2000" b="1" dirty="0" smtClean="0">
                <a:latin typeface="宋体" panose="02010600030101010101" pitchFamily="2" charset="-122"/>
              </a:rPr>
              <a:t>沿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方向进行错切变换</a:t>
            </a:r>
            <a:endParaRPr lang="en-US" altLang="zh-CN" sz="2000" b="1" dirty="0">
              <a:latin typeface="宋体" panose="02010600030101010101" pitchFamily="2" charset="-122"/>
            </a:endParaRPr>
          </a:p>
          <a:p>
            <a:pPr marL="609600" indent="-609600" eaLnBrk="1" hangingPunct="1"/>
            <a:r>
              <a:rPr lang="zh-CN" altLang="en-US" sz="2000" dirty="0" smtClean="0">
                <a:solidFill>
                  <a:srgbClr val="FF3300"/>
                </a:solidFill>
                <a:ea typeface="宋体" panose="02010600030101010101" pitchFamily="2" charset="-122"/>
              </a:rPr>
              <a:t>变换方程：</a:t>
            </a:r>
            <a:endParaRPr lang="zh-CN" altLang="en-US" sz="2000" dirty="0">
              <a:solidFill>
                <a:srgbClr val="FF3300"/>
              </a:solidFill>
              <a:ea typeface="宋体" panose="02010600030101010101" pitchFamily="2" charset="-122"/>
            </a:endParaRP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zh-CN" altLang="en-US" sz="2400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</a:t>
            </a:r>
            <a:r>
              <a:rPr lang="en-US" altLang="zh-CN" sz="2400" i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’ = </a:t>
            </a:r>
            <a:r>
              <a:rPr lang="en-US" altLang="zh-CN" sz="2400" i="1" dirty="0" err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x+</a:t>
            </a:r>
            <a:r>
              <a:rPr lang="en-US" altLang="zh-CN" sz="2400" i="1" dirty="0" err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sh</a:t>
            </a:r>
            <a:r>
              <a:rPr lang="en-US" altLang="zh-CN" sz="2400" i="1" baseline="-25000" dirty="0" err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x</a:t>
            </a:r>
            <a:r>
              <a:rPr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2400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</a:t>
            </a:r>
            <a:r>
              <a:rPr lang="en-US" altLang="zh-CN" sz="2400" i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y</a:t>
            </a:r>
            <a:endParaRPr lang="en-US" altLang="zh-CN" sz="2400" i="1" baseline="-25000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</a:t>
            </a:r>
            <a:r>
              <a:rPr lang="en-US" altLang="zh-CN" sz="2400" i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400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’ </a:t>
            </a:r>
            <a:r>
              <a:rPr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</a:t>
            </a:r>
            <a:r>
              <a:rPr lang="en-US" altLang="zh-CN" sz="2400" i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endParaRPr lang="en-US" altLang="zh-CN" sz="2400" i="1" baseline="-25000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endParaRPr lang="en-US" altLang="zh-CN" sz="2400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09600" indent="-609600" eaLnBrk="1" hangingPunct="1">
              <a:buClr>
                <a:srgbClr val="FF9300"/>
              </a:buClr>
              <a:buFont typeface="Wingdings" panose="05000000000000000000" pitchFamily="2" charset="2"/>
              <a:buChar char="n"/>
            </a:pPr>
            <a:r>
              <a:rPr lang="zh-CN" altLang="en-US" sz="20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错切方程的矩阵形式为： </a:t>
            </a:r>
            <a:r>
              <a:rPr lang="en-US" altLang="zh-CN" sz="2800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’ = </a:t>
            </a:r>
            <a:r>
              <a:rPr lang="en-US" altLang="zh-CN" sz="2800" i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Sh</a:t>
            </a:r>
            <a:r>
              <a:rPr lang="en-US" altLang="zh-CN" sz="2800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 </a:t>
            </a:r>
            <a:r>
              <a:rPr lang="en-US" altLang="zh-CN" sz="2800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endParaRPr lang="en-US" altLang="zh-CN" sz="2000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FF0000"/>
                </a:solidFill>
                <a:ea typeface="宋体" panose="02010600030101010101" pitchFamily="2" charset="-122"/>
              </a:rPr>
              <a:t>	</a:t>
            </a:r>
          </a:p>
        </p:txBody>
      </p:sp>
      <p:sp>
        <p:nvSpPr>
          <p:cNvPr id="512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52463" y="468311"/>
            <a:ext cx="74029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3600" b="1" dirty="0">
                <a:latin typeface="Tahoma" panose="020B0604030504040204" pitchFamily="34" charset="0"/>
                <a:ea typeface="宋体" pitchFamily="2" charset="-122"/>
                <a:cs typeface="Tahoma" panose="020B0604030504040204" pitchFamily="34" charset="0"/>
              </a:rPr>
              <a:t>§</a:t>
            </a:r>
            <a:r>
              <a:rPr lang="en-US" altLang="zh-CN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4.1.1 </a:t>
            </a:r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基本变换：错切变换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412257" y="4026827"/>
            <a:ext cx="3883377" cy="1447800"/>
            <a:chOff x="2675466" y="4487331"/>
            <a:chExt cx="3883377" cy="1447800"/>
          </a:xfrm>
        </p:grpSpPr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2675466" y="4487331"/>
              <a:ext cx="3883377" cy="1447800"/>
            </a:xfrm>
            <a:prstGeom prst="rect">
              <a:avLst/>
            </a:prstGeom>
            <a:solidFill>
              <a:srgbClr val="FFCC66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graphicFrame>
          <p:nvGraphicFramePr>
            <p:cNvPr id="11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96233684"/>
                </p:ext>
              </p:extLst>
            </p:nvPr>
          </p:nvGraphicFramePr>
          <p:xfrm>
            <a:off x="3395347" y="4572129"/>
            <a:ext cx="2427287" cy="1260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266" name="公式" r:id="rId3" imgW="977760" imgH="457200" progId="Equation.3">
                    <p:embed/>
                  </p:oleObj>
                </mc:Choice>
                <mc:Fallback>
                  <p:oleObj name="公式" r:id="rId3" imgW="977760" imgH="457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95347" y="4572129"/>
                          <a:ext cx="2427287" cy="12604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" name="文本框 3"/>
          <p:cNvSpPr txBox="1"/>
          <p:nvPr/>
        </p:nvSpPr>
        <p:spPr>
          <a:xfrm>
            <a:off x="1782357" y="1841538"/>
            <a:ext cx="49688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 smtClean="0">
                <a:latin typeface="+mn-ea"/>
                <a:ea typeface="+mn-ea"/>
                <a:cs typeface="Times New Roman" panose="02020603050405020304" pitchFamily="18" charset="0"/>
              </a:rPr>
              <a:t>{</a:t>
            </a:r>
            <a:endParaRPr lang="zh-CN" altLang="en-US" sz="6600" dirty="0">
              <a:latin typeface="+mn-ea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38148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AutoShape 10" descr="http://t1.baidu.com/it/u=2792966006,3953403218&amp;fm=52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652463" y="1320800"/>
            <a:ext cx="8339137" cy="5196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Clr>
                <a:srgbClr val="FF9300"/>
              </a:buClr>
              <a:buFont typeface="Wingdings" panose="05000000000000000000" pitchFamily="2" charset="2"/>
              <a:buChar char="n"/>
            </a:pPr>
            <a:r>
              <a:rPr lang="zh-CN" altLang="en-US" sz="2000" b="1" dirty="0">
                <a:latin typeface="宋体" panose="02010600030101010101" pitchFamily="2" charset="-122"/>
              </a:rPr>
              <a:t>错切变换</a:t>
            </a:r>
            <a:endParaRPr lang="en-US" altLang="zh-CN" sz="2000" b="1" dirty="0">
              <a:latin typeface="宋体" panose="02010600030101010101" pitchFamily="2" charset="-122"/>
            </a:endParaRPr>
          </a:p>
        </p:txBody>
      </p:sp>
      <p:sp>
        <p:nvSpPr>
          <p:cNvPr id="512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52463" y="468311"/>
            <a:ext cx="74029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3600" b="1" dirty="0">
                <a:latin typeface="Tahoma" panose="020B0604030504040204" pitchFamily="34" charset="0"/>
                <a:ea typeface="宋体" pitchFamily="2" charset="-122"/>
                <a:cs typeface="Tahoma" panose="020B0604030504040204" pitchFamily="34" charset="0"/>
              </a:rPr>
              <a:t>§</a:t>
            </a: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4.1.1 </a:t>
            </a: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基本变换</a:t>
            </a:r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错切</a:t>
            </a:r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变换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457200" y="1371600"/>
            <a:ext cx="8229600" cy="4953000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en-US" altLang="zh-CN" smtClean="0">
                <a:solidFill>
                  <a:schemeClr val="tx2"/>
                </a:solidFill>
                <a:latin typeface="HT" pitchFamily="18" charset="-122"/>
                <a:ea typeface="HT" pitchFamily="18" charset="-122"/>
              </a:rPr>
              <a:t>	</a:t>
            </a: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>
          <a:xfrm>
            <a:off x="457200" y="1371600"/>
            <a:ext cx="8229600" cy="4953000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en-US" altLang="zh-CN" smtClean="0">
                <a:solidFill>
                  <a:schemeClr val="tx2"/>
                </a:solidFill>
                <a:latin typeface="HT" pitchFamily="18" charset="-122"/>
                <a:ea typeface="HT" pitchFamily="18" charset="-122"/>
              </a:rPr>
              <a:t>	</a:t>
            </a:r>
          </a:p>
        </p:txBody>
      </p:sp>
      <p:grpSp>
        <p:nvGrpSpPr>
          <p:cNvPr id="21" name="Group 4"/>
          <p:cNvGrpSpPr>
            <a:grpSpLocks/>
          </p:cNvGrpSpPr>
          <p:nvPr/>
        </p:nvGrpSpPr>
        <p:grpSpPr bwMode="auto">
          <a:xfrm>
            <a:off x="1295400" y="1676400"/>
            <a:ext cx="3124200" cy="2133600"/>
            <a:chOff x="480" y="1056"/>
            <a:chExt cx="1968" cy="1344"/>
          </a:xfrm>
        </p:grpSpPr>
        <p:sp>
          <p:nvSpPr>
            <p:cNvPr id="29" name="Text Box 5"/>
            <p:cNvSpPr txBox="1">
              <a:spLocks noChangeArrowheads="1"/>
            </p:cNvSpPr>
            <p:nvPr/>
          </p:nvSpPr>
          <p:spPr bwMode="auto">
            <a:xfrm>
              <a:off x="1680" y="1056"/>
              <a:ext cx="7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>
                  <a:latin typeface="Times New Roman" panose="02020603050405020304" pitchFamily="18" charset="0"/>
                  <a:ea typeface="宋体" panose="02010600030101010101" pitchFamily="2" charset="-122"/>
                </a:rPr>
                <a:t>原图</a:t>
              </a:r>
            </a:p>
          </p:txBody>
        </p:sp>
        <p:pic>
          <p:nvPicPr>
            <p:cNvPr id="30" name="Picture 6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" y="1200"/>
              <a:ext cx="1344" cy="1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" name="Line 7"/>
            <p:cNvSpPr>
              <a:spLocks noChangeShapeType="1"/>
            </p:cNvSpPr>
            <p:nvPr/>
          </p:nvSpPr>
          <p:spPr bwMode="auto">
            <a:xfrm flipV="1">
              <a:off x="480" y="1104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Line 8"/>
            <p:cNvSpPr>
              <a:spLocks noChangeShapeType="1"/>
            </p:cNvSpPr>
            <p:nvPr/>
          </p:nvSpPr>
          <p:spPr bwMode="auto">
            <a:xfrm>
              <a:off x="480" y="2400"/>
              <a:ext cx="19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3" name="AutoShape 10"/>
          <p:cNvSpPr>
            <a:spLocks noChangeArrowheads="1"/>
          </p:cNvSpPr>
          <p:nvPr/>
        </p:nvSpPr>
        <p:spPr bwMode="auto">
          <a:xfrm>
            <a:off x="5029200" y="2133600"/>
            <a:ext cx="3810000" cy="1905000"/>
          </a:xfrm>
          <a:prstGeom prst="parallelogram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34" name="Object 11"/>
          <p:cNvGraphicFramePr>
            <a:graphicFrameLocks noChangeAspect="1"/>
          </p:cNvGraphicFramePr>
          <p:nvPr/>
        </p:nvGraphicFramePr>
        <p:xfrm>
          <a:off x="5638800" y="2057400"/>
          <a:ext cx="2590800" cy="203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61" name="位图图像" r:id="rId4" imgW="2943636" imgH="2371429" progId="Paint.Picture">
                  <p:embed/>
                </p:oleObj>
              </mc:Choice>
              <mc:Fallback>
                <p:oleObj name="位图图像" r:id="rId4" imgW="2943636" imgH="2371429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clrChange>
                          <a:clrFrom>
                            <a:srgbClr val="FF0080"/>
                          </a:clrFrom>
                          <a:clrTo>
                            <a:srgbClr val="FF0080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2057400"/>
                        <a:ext cx="2590800" cy="2039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Line 12"/>
          <p:cNvSpPr>
            <a:spLocks noChangeShapeType="1"/>
          </p:cNvSpPr>
          <p:nvPr/>
        </p:nvSpPr>
        <p:spPr bwMode="auto">
          <a:xfrm>
            <a:off x="5029200" y="40386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" name="Line 13"/>
          <p:cNvSpPr>
            <a:spLocks noChangeShapeType="1"/>
          </p:cNvSpPr>
          <p:nvPr/>
        </p:nvSpPr>
        <p:spPr bwMode="auto">
          <a:xfrm flipV="1">
            <a:off x="5029200" y="17526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" name="Text Box 14"/>
          <p:cNvSpPr txBox="1">
            <a:spLocks noChangeArrowheads="1"/>
          </p:cNvSpPr>
          <p:nvPr/>
        </p:nvSpPr>
        <p:spPr bwMode="auto">
          <a:xfrm>
            <a:off x="5562600" y="4343400"/>
            <a:ext cx="266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错切 </a:t>
            </a:r>
            <a:r>
              <a:rPr kumimoji="1" lang="en-US" altLang="zh-CN" sz="2400" i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sh</a:t>
            </a:r>
            <a:r>
              <a:rPr kumimoji="1" lang="en-US" altLang="zh-CN" sz="2400" i="1" baseline="-250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kumimoji="1"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tan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</a:t>
            </a:r>
            <a:endParaRPr kumimoji="1" lang="en-US" altLang="zh-CN" sz="2400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" name="AutoShape 15"/>
          <p:cNvSpPr>
            <a:spLocks/>
          </p:cNvSpPr>
          <p:nvPr/>
        </p:nvSpPr>
        <p:spPr bwMode="auto">
          <a:xfrm rot="5400000">
            <a:off x="5372100" y="1638300"/>
            <a:ext cx="228600" cy="762000"/>
          </a:xfrm>
          <a:prstGeom prst="leftBrace">
            <a:avLst>
              <a:gd name="adj1" fmla="val 2847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9" name="Arc 17"/>
          <p:cNvSpPr>
            <a:spLocks/>
          </p:cNvSpPr>
          <p:nvPr/>
        </p:nvSpPr>
        <p:spPr bwMode="auto">
          <a:xfrm flipV="1">
            <a:off x="4945063" y="3505200"/>
            <a:ext cx="385762" cy="684213"/>
          </a:xfrm>
          <a:custGeom>
            <a:avLst/>
            <a:gdLst>
              <a:gd name="T0" fmla="*/ 236192487 w 15590"/>
              <a:gd name="T1" fmla="*/ 564203103 h 21600"/>
              <a:gd name="T2" fmla="*/ 0 w 15590"/>
              <a:gd name="T3" fmla="*/ 678562929 h 21600"/>
              <a:gd name="T4" fmla="*/ 49722866 w 15590"/>
              <a:gd name="T5" fmla="*/ 0 h 21600"/>
              <a:gd name="T6" fmla="*/ 0 60000 65536"/>
              <a:gd name="T7" fmla="*/ 0 60000 65536"/>
              <a:gd name="T8" fmla="*/ 0 60000 65536"/>
              <a:gd name="T9" fmla="*/ 0 w 15590"/>
              <a:gd name="T10" fmla="*/ 0 h 21600"/>
              <a:gd name="T11" fmla="*/ 15590 w 1559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590" h="21600" fill="none" extrusionOk="0">
                <a:moveTo>
                  <a:pt x="15589" y="17750"/>
                </a:moveTo>
                <a:cubicBezTo>
                  <a:pt x="11974" y="20256"/>
                  <a:pt x="7680" y="21599"/>
                  <a:pt x="3282" y="21600"/>
                </a:cubicBezTo>
                <a:cubicBezTo>
                  <a:pt x="2183" y="21600"/>
                  <a:pt x="1086" y="21516"/>
                  <a:pt x="-1" y="21349"/>
                </a:cubicBezTo>
              </a:path>
              <a:path w="15590" h="21600" stroke="0" extrusionOk="0">
                <a:moveTo>
                  <a:pt x="15589" y="17750"/>
                </a:moveTo>
                <a:cubicBezTo>
                  <a:pt x="11974" y="20256"/>
                  <a:pt x="7680" y="21599"/>
                  <a:pt x="3282" y="21600"/>
                </a:cubicBezTo>
                <a:cubicBezTo>
                  <a:pt x="2183" y="21600"/>
                  <a:pt x="1086" y="21516"/>
                  <a:pt x="-1" y="21349"/>
                </a:cubicBezTo>
                <a:lnTo>
                  <a:pt x="3282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wrap="none" anchor="ctr"/>
          <a:lstStyle/>
          <a:p>
            <a:endParaRPr lang="zh-CN" altLang="en-US"/>
          </a:p>
        </p:txBody>
      </p:sp>
      <p:sp>
        <p:nvSpPr>
          <p:cNvPr id="40" name="Text Box 18"/>
          <p:cNvSpPr txBox="1">
            <a:spLocks noChangeArrowheads="1"/>
          </p:cNvSpPr>
          <p:nvPr/>
        </p:nvSpPr>
        <p:spPr bwMode="auto">
          <a:xfrm>
            <a:off x="4953000" y="3124200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30</a:t>
            </a:r>
            <a:r>
              <a:rPr kumimoji="1"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º</a:t>
            </a:r>
          </a:p>
        </p:txBody>
      </p:sp>
      <p:grpSp>
        <p:nvGrpSpPr>
          <p:cNvPr id="41" name="Group 19"/>
          <p:cNvGrpSpPr>
            <a:grpSpLocks/>
          </p:cNvGrpSpPr>
          <p:nvPr/>
        </p:nvGrpSpPr>
        <p:grpSpPr bwMode="auto">
          <a:xfrm>
            <a:off x="1295400" y="3886200"/>
            <a:ext cx="1905000" cy="2808288"/>
            <a:chOff x="480" y="2448"/>
            <a:chExt cx="1200" cy="1769"/>
          </a:xfrm>
        </p:grpSpPr>
        <p:graphicFrame>
          <p:nvGraphicFramePr>
            <p:cNvPr id="49" name="Object 20"/>
            <p:cNvGraphicFramePr>
              <a:graphicFrameLocks noChangeAspect="1"/>
            </p:cNvGraphicFramePr>
            <p:nvPr/>
          </p:nvGraphicFramePr>
          <p:xfrm>
            <a:off x="528" y="2544"/>
            <a:ext cx="1152" cy="14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62" name="位图图像" r:id="rId6" imgW="2305372" imgH="2657846" progId="Paint.Picture">
                    <p:embed/>
                  </p:oleObj>
                </mc:Choice>
                <mc:Fallback>
                  <p:oleObj name="位图图像" r:id="rId6" imgW="2305372" imgH="2657846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clrChange>
                            <a:clrFrom>
                              <a:srgbClr val="FF0080"/>
                            </a:clrFrom>
                            <a:clrTo>
                              <a:srgbClr val="FF0080">
                                <a:alpha val="0"/>
                              </a:srgbClr>
                            </a:clrTo>
                          </a:clrChange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2544"/>
                          <a:ext cx="1152" cy="14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" name="AutoShape 21"/>
            <p:cNvSpPr>
              <a:spLocks noChangeArrowheads="1"/>
            </p:cNvSpPr>
            <p:nvPr/>
          </p:nvSpPr>
          <p:spPr bwMode="auto">
            <a:xfrm rot="5415482">
              <a:off x="174" y="2754"/>
              <a:ext cx="1769" cy="1158"/>
            </a:xfrm>
            <a:prstGeom prst="parallelogram">
              <a:avLst>
                <a:gd name="adj" fmla="val 4411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51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5420352"/>
              </p:ext>
            </p:extLst>
          </p:nvPr>
        </p:nvGraphicFramePr>
        <p:xfrm>
          <a:off x="5081588" y="1412875"/>
          <a:ext cx="1611312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63" name="公式" r:id="rId8" imgW="888840" imgH="266400" progId="Equation.3">
                  <p:embed/>
                </p:oleObj>
              </mc:Choice>
              <mc:Fallback>
                <p:oleObj name="公式" r:id="rId8" imgW="88884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1588" y="1412875"/>
                        <a:ext cx="1611312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0987375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AutoShape 10" descr="http://t1.baidu.com/it/u=2792966006,3953403218&amp;fm=52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541867" y="1365955"/>
            <a:ext cx="8336319" cy="4939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Clr>
                <a:srgbClr val="FF9300"/>
              </a:buClr>
              <a:buFont typeface="Wingdings" panose="05000000000000000000" pitchFamily="2" charset="2"/>
              <a:buChar char="n"/>
            </a:pPr>
            <a:endParaRPr lang="en-US" altLang="zh-CN" sz="2000" b="1" dirty="0">
              <a:latin typeface="宋体" panose="02010600030101010101" pitchFamily="2" charset="-122"/>
            </a:endParaRPr>
          </a:p>
          <a:p>
            <a:pPr marL="609600" indent="-609600" eaLnBrk="1" hangingPunct="1"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齐次坐标  </a:t>
            </a:r>
            <a:r>
              <a:rPr lang="en-US" altLang="zh-CN" sz="2400" b="1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Homogeneous Coordinate</a:t>
            </a: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endParaRPr lang="en-US" altLang="zh-CN" sz="2000" dirty="0">
              <a:solidFill>
                <a:schemeClr val="tx2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FF0000"/>
                </a:solidFill>
                <a:ea typeface="宋体" panose="02010600030101010101" pitchFamily="2" charset="-122"/>
              </a:rPr>
              <a:t>二次矩阵变换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:   </a:t>
            </a:r>
            <a:r>
              <a:rPr lang="en-US" altLang="zh-CN" sz="2000" dirty="0">
                <a:solidFill>
                  <a:schemeClr val="tx2"/>
                </a:solidFill>
                <a:ea typeface="宋体" panose="02010600030101010101" pitchFamily="2" charset="-122"/>
              </a:rPr>
              <a:t>		</a:t>
            </a: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tx2"/>
                </a:solidFill>
                <a:ea typeface="宋体" panose="02010600030101010101" pitchFamily="2" charset="-122"/>
              </a:rPr>
              <a:t>  </a:t>
            </a: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endParaRPr lang="en-US" altLang="zh-CN" sz="2000" dirty="0" smtClean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endParaRPr lang="en-US" altLang="zh-CN" sz="2000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marL="609600" indent="-609600" eaLnBrk="1" hangingPunct="1">
              <a:buFont typeface="Arial" panose="020B0604020202020204" pitchFamily="34" charset="0"/>
              <a:buChar char="•"/>
            </a:pPr>
            <a:r>
              <a:rPr lang="zh-CN" altLang="en-US" sz="2000" dirty="0">
                <a:ea typeface="宋体" panose="02010600030101010101" pitchFamily="2" charset="-122"/>
              </a:rPr>
              <a:t>二次矩阵变换不能进行平移变换，所以需要齐次矩阵变换</a:t>
            </a: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endParaRPr lang="zh-CN" altLang="en-US" sz="2000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zh-CN" altLang="en-US" sz="2000" dirty="0" smtClean="0">
                <a:solidFill>
                  <a:srgbClr val="FF0000"/>
                </a:solidFill>
                <a:ea typeface="宋体" panose="02010600030101010101" pitchFamily="2" charset="-122"/>
              </a:rPr>
              <a:t>所谓齐次矩阵就是将</a:t>
            </a:r>
            <a:r>
              <a:rPr lang="en-US" altLang="zh-CN" sz="2000" dirty="0" smtClean="0">
                <a:solidFill>
                  <a:srgbClr val="FF0000"/>
                </a:solidFill>
                <a:ea typeface="宋体" panose="02010600030101010101" pitchFamily="2" charset="-122"/>
              </a:rPr>
              <a:t>2</a:t>
            </a:r>
            <a:r>
              <a:rPr lang="en-US" altLang="zh-CN" sz="2000" dirty="0" smtClean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2</a:t>
            </a:r>
            <a:r>
              <a:rPr lang="zh-CN" altLang="en-US" sz="2000" dirty="0" smtClean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矩阵扩充成</a:t>
            </a:r>
            <a:r>
              <a:rPr lang="en-US" altLang="zh-CN" sz="2000" dirty="0" smtClean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23</a:t>
            </a:r>
            <a:r>
              <a:rPr lang="zh-CN" altLang="en-US" sz="2000" dirty="0" smtClean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矩阵，变换过程如下</a:t>
            </a:r>
            <a:r>
              <a:rPr lang="zh-CN" altLang="en-US" sz="2000" dirty="0" smtClean="0">
                <a:solidFill>
                  <a:srgbClr val="FF0000"/>
                </a:solidFill>
                <a:ea typeface="宋体" panose="02010600030101010101" pitchFamily="2" charset="-122"/>
              </a:rPr>
              <a:t>：</a:t>
            </a:r>
            <a:r>
              <a:rPr lang="zh-CN" altLang="en-US" sz="2000" dirty="0">
                <a:solidFill>
                  <a:srgbClr val="FF0000"/>
                </a:solidFill>
                <a:ea typeface="宋体" panose="02010600030101010101" pitchFamily="2" charset="-122"/>
              </a:rPr>
              <a:t>	</a:t>
            </a:r>
          </a:p>
        </p:txBody>
      </p:sp>
      <p:sp>
        <p:nvSpPr>
          <p:cNvPr id="512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52463" y="468311"/>
            <a:ext cx="74029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3600" b="1" dirty="0" smtClean="0">
                <a:latin typeface="Tahoma" panose="020B0604030504040204" pitchFamily="34" charset="0"/>
                <a:ea typeface="宋体" pitchFamily="2" charset="-122"/>
                <a:cs typeface="Tahoma" panose="020B0604030504040204" pitchFamily="34" charset="0"/>
              </a:rPr>
              <a:t>§</a:t>
            </a:r>
            <a:r>
              <a:rPr lang="en-US" altLang="zh-CN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4.1.1 </a:t>
            </a: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基本变换：变换</a:t>
            </a:r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通式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/>
          </p:nvPr>
        </p:nvGraphicFramePr>
        <p:xfrm>
          <a:off x="3657600" y="2423637"/>
          <a:ext cx="1828800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08" name="Equation" r:id="rId3" imgW="787320" imgH="457200" progId="Equation.3">
                  <p:embed/>
                </p:oleObj>
              </mc:Choice>
              <mc:Fallback>
                <p:oleObj name="Equation" r:id="rId3" imgW="78732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423637"/>
                        <a:ext cx="1828800" cy="1060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2209800" y="4724400"/>
            <a:ext cx="6248400" cy="1447800"/>
            <a:chOff x="2209800" y="4724400"/>
            <a:chExt cx="6248400" cy="1447800"/>
          </a:xfrm>
        </p:grpSpPr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2209800" y="4724400"/>
              <a:ext cx="6248400" cy="1447800"/>
            </a:xfrm>
            <a:prstGeom prst="rect">
              <a:avLst/>
            </a:prstGeom>
            <a:solidFill>
              <a:srgbClr val="FFCC66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graphicFrame>
          <p:nvGraphicFramePr>
            <p:cNvPr id="8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22041160"/>
                </p:ext>
              </p:extLst>
            </p:nvPr>
          </p:nvGraphicFramePr>
          <p:xfrm>
            <a:off x="2289175" y="4854575"/>
            <a:ext cx="6167438" cy="1301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309" name="公式" r:id="rId5" imgW="3492360" imgH="736560" progId="Equation.3">
                    <p:embed/>
                  </p:oleObj>
                </mc:Choice>
                <mc:Fallback>
                  <p:oleObj name="公式" r:id="rId5" imgW="3492360" imgH="7365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89175" y="4854575"/>
                          <a:ext cx="6167438" cy="13017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69689674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AutoShape 10" descr="http://t1.baidu.com/it/u=2792966006,3953403218&amp;fm=52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541867" y="1365956"/>
            <a:ext cx="8203841" cy="423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Clr>
                <a:srgbClr val="FF9300"/>
              </a:buClr>
              <a:buFont typeface="Wingdings" panose="05000000000000000000" pitchFamily="2" charset="2"/>
              <a:buChar char="n"/>
            </a:pPr>
            <a:endParaRPr lang="en-US" altLang="zh-CN" sz="2000" b="1" dirty="0">
              <a:latin typeface="宋体" panose="02010600030101010101" pitchFamily="2" charset="-122"/>
            </a:endParaRPr>
          </a:p>
          <a:p>
            <a:pPr marL="609600" indent="-609600" eaLnBrk="1" hangingPunct="1">
              <a:buFont typeface="Wingdings" panose="05000000000000000000" pitchFamily="2" charset="2"/>
              <a:buChar char="n"/>
            </a:pPr>
            <a:r>
              <a:rPr lang="en-US" altLang="zh-CN" sz="2400" b="1" dirty="0">
                <a:solidFill>
                  <a:srgbClr val="FF3300"/>
                </a:solidFill>
                <a:ea typeface="宋体" panose="02010600030101010101" pitchFamily="2" charset="-122"/>
              </a:rPr>
              <a:t>3</a:t>
            </a:r>
            <a:r>
              <a:rPr lang="en-US" altLang="zh-CN" sz="2400" b="1" dirty="0">
                <a:solidFill>
                  <a:srgbClr val="FF33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</a:t>
            </a:r>
            <a:r>
              <a:rPr lang="en-US" altLang="zh-CN" sz="2400" b="1" dirty="0">
                <a:solidFill>
                  <a:srgbClr val="FF3300"/>
                </a:solidFill>
                <a:ea typeface="宋体" panose="02010600030101010101" pitchFamily="2" charset="-122"/>
              </a:rPr>
              <a:t>3</a:t>
            </a:r>
            <a:r>
              <a:rPr lang="zh-CN" altLang="en-US" sz="2400" b="1" dirty="0">
                <a:solidFill>
                  <a:srgbClr val="FF3300"/>
                </a:solidFill>
                <a:ea typeface="宋体" panose="02010600030101010101" pitchFamily="2" charset="-122"/>
              </a:rPr>
              <a:t>齐次变换矩阵：仿射变换</a:t>
            </a: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endParaRPr lang="zh-CN" altLang="en-US" sz="2400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zh-CN" altLang="en-US" sz="2400" dirty="0">
                <a:ea typeface="宋体" panose="02010600030101010101" pitchFamily="2" charset="-122"/>
              </a:rPr>
              <a:t>该矩阵可实现：</a:t>
            </a: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zh-CN" altLang="en-US" sz="2400" dirty="0">
                <a:ea typeface="宋体" panose="02010600030101010101" pitchFamily="2" charset="-122"/>
              </a:rPr>
              <a:t>比例、对称、错切、旋转等基本变换。</a:t>
            </a: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  n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en-US" altLang="zh-CN" sz="2400" baseline="30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T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可实现平移变换。</a:t>
            </a: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  q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en-US" altLang="zh-CN" sz="2400" baseline="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还可实现透视变换。</a:t>
            </a: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chemeClr val="tx2"/>
                </a:solidFill>
                <a:ea typeface="宋体" panose="02010600030101010101" pitchFamily="2" charset="-122"/>
              </a:rPr>
              <a:t>	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2400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chemeClr val="tx2"/>
                </a:solidFill>
                <a:ea typeface="宋体" panose="02010600030101010101" pitchFamily="2" charset="-122"/>
              </a:rPr>
              <a:t>		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zh-CN" sz="1900" b="1" dirty="0">
              <a:solidFill>
                <a:srgbClr val="008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512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52463" y="468311"/>
            <a:ext cx="74029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3600" b="1" dirty="0">
                <a:latin typeface="Tahoma" panose="020B0604030504040204" pitchFamily="34" charset="0"/>
                <a:ea typeface="宋体" pitchFamily="2" charset="-122"/>
                <a:cs typeface="Tahoma" panose="020B0604030504040204" pitchFamily="34" charset="0"/>
              </a:rPr>
              <a:t>§</a:t>
            </a:r>
            <a:r>
              <a:rPr lang="en-US" altLang="zh-CN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4.1.1 </a:t>
            </a:r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基本变换：变换通式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614553" y="3994486"/>
            <a:ext cx="4131155" cy="2133600"/>
          </a:xfrm>
          <a:prstGeom prst="rect">
            <a:avLst/>
          </a:prstGeom>
          <a:solidFill>
            <a:srgbClr val="FFCC66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  <p:grpSp>
        <p:nvGrpSpPr>
          <p:cNvPr id="12" name="Group 4"/>
          <p:cNvGrpSpPr>
            <a:grpSpLocks/>
          </p:cNvGrpSpPr>
          <p:nvPr/>
        </p:nvGrpSpPr>
        <p:grpSpPr bwMode="auto">
          <a:xfrm>
            <a:off x="4571250" y="4199144"/>
            <a:ext cx="4097803" cy="1859105"/>
            <a:chOff x="2839" y="1386"/>
            <a:chExt cx="2371" cy="985"/>
          </a:xfrm>
        </p:grpSpPr>
        <p:graphicFrame>
          <p:nvGraphicFramePr>
            <p:cNvPr id="15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88193931"/>
                </p:ext>
              </p:extLst>
            </p:nvPr>
          </p:nvGraphicFramePr>
          <p:xfrm>
            <a:off x="2839" y="1386"/>
            <a:ext cx="2371" cy="9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81" name="公式" r:id="rId3" imgW="1155600" imgH="736560" progId="Equation.3">
                    <p:embed/>
                  </p:oleObj>
                </mc:Choice>
                <mc:Fallback>
                  <p:oleObj name="公式" r:id="rId3" imgW="1155600" imgH="7365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9" y="1386"/>
                          <a:ext cx="2371" cy="9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2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Line 6"/>
            <p:cNvSpPr>
              <a:spLocks noChangeShapeType="1"/>
            </p:cNvSpPr>
            <p:nvPr/>
          </p:nvSpPr>
          <p:spPr bwMode="auto">
            <a:xfrm>
              <a:off x="3888" y="2064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Line 7"/>
            <p:cNvSpPr>
              <a:spLocks noChangeShapeType="1"/>
            </p:cNvSpPr>
            <p:nvPr/>
          </p:nvSpPr>
          <p:spPr bwMode="auto">
            <a:xfrm>
              <a:off x="4646" y="1519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5244375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AutoShape 10" descr="http://t1.baidu.com/it/u=2792966006,3953403218&amp;fm=52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541867" y="1365956"/>
            <a:ext cx="8203841" cy="423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Clr>
                <a:srgbClr val="FF9300"/>
              </a:buClr>
              <a:buFont typeface="Wingdings" panose="05000000000000000000" pitchFamily="2" charset="2"/>
              <a:buChar char="n"/>
            </a:pPr>
            <a:endParaRPr lang="en-US" altLang="zh-CN" sz="2000" b="1" dirty="0">
              <a:latin typeface="宋体" panose="02010600030101010101" pitchFamily="2" charset="-122"/>
            </a:endParaRPr>
          </a:p>
          <a:p>
            <a:pPr eaLnBrk="1" hangingPunct="1"/>
            <a:r>
              <a:rPr lang="en-US" altLang="zh-CN" sz="2400" b="1" dirty="0">
                <a:solidFill>
                  <a:srgbClr val="FF3300"/>
                </a:solidFill>
                <a:ea typeface="宋体" panose="02010600030101010101" pitchFamily="2" charset="-122"/>
              </a:rPr>
              <a:t>(1)</a:t>
            </a:r>
            <a:r>
              <a:rPr lang="zh-CN" altLang="en-US" sz="2400" b="1" dirty="0">
                <a:solidFill>
                  <a:srgbClr val="FF3300"/>
                </a:solidFill>
                <a:ea typeface="宋体" panose="02010600030101010101" pitchFamily="2" charset="-122"/>
              </a:rPr>
              <a:t>复合</a:t>
            </a:r>
            <a:r>
              <a:rPr lang="zh-CN" altLang="en-US" sz="2400" b="1" dirty="0" smtClean="0">
                <a:solidFill>
                  <a:srgbClr val="FF3300"/>
                </a:solidFill>
                <a:ea typeface="宋体" panose="02010600030101010101" pitchFamily="2" charset="-122"/>
              </a:rPr>
              <a:t>平移变换矩阵</a:t>
            </a:r>
            <a:endParaRPr lang="en-US" altLang="zh-CN" sz="2400" b="1" dirty="0" smtClean="0">
              <a:solidFill>
                <a:srgbClr val="FF3300"/>
              </a:solidFill>
              <a:ea typeface="宋体" panose="02010600030101010101" pitchFamily="2" charset="-122"/>
            </a:endParaRPr>
          </a:p>
          <a:p>
            <a:pPr eaLnBrk="1" hangingPunct="1"/>
            <a:endParaRPr lang="en-US" altLang="zh-CN" sz="2400" b="1" dirty="0">
              <a:solidFill>
                <a:srgbClr val="FF3300"/>
              </a:solidFill>
              <a:ea typeface="宋体" panose="02010600030101010101" pitchFamily="2" charset="-122"/>
            </a:endParaRPr>
          </a:p>
          <a:p>
            <a:pPr eaLnBrk="1" hangingPunct="1"/>
            <a:endParaRPr lang="en-US" altLang="zh-CN" sz="2400" b="1" dirty="0" smtClean="0">
              <a:solidFill>
                <a:srgbClr val="FF3300"/>
              </a:solidFill>
              <a:ea typeface="宋体" panose="02010600030101010101" pitchFamily="2" charset="-122"/>
            </a:endParaRPr>
          </a:p>
          <a:p>
            <a:pPr eaLnBrk="1" hangingPunct="1"/>
            <a:endParaRPr lang="en-US" altLang="zh-CN" sz="2400" b="1" dirty="0">
              <a:solidFill>
                <a:srgbClr val="FF3300"/>
              </a:solidFill>
              <a:ea typeface="宋体" panose="02010600030101010101" pitchFamily="2" charset="-122"/>
            </a:endParaRPr>
          </a:p>
          <a:p>
            <a:pPr eaLnBrk="1" hangingPunct="1"/>
            <a:endParaRPr lang="en-US" altLang="zh-CN" sz="2400" b="1" dirty="0" smtClean="0">
              <a:solidFill>
                <a:srgbClr val="FF3300"/>
              </a:solidFill>
              <a:ea typeface="宋体" panose="02010600030101010101" pitchFamily="2" charset="-122"/>
            </a:endParaRPr>
          </a:p>
          <a:p>
            <a:pPr eaLnBrk="1" hangingPunct="1"/>
            <a:endParaRPr lang="en-US" altLang="zh-CN" sz="2400" b="1" dirty="0" smtClean="0">
              <a:solidFill>
                <a:srgbClr val="FF3300"/>
              </a:solidFill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400" b="1" dirty="0" smtClean="0">
                <a:solidFill>
                  <a:srgbClr val="FF3300"/>
                </a:solidFill>
                <a:ea typeface="宋体" panose="02010600030101010101" pitchFamily="2" charset="-122"/>
              </a:rPr>
              <a:t>(3)</a:t>
            </a:r>
            <a:r>
              <a:rPr lang="zh-CN" altLang="en-US" sz="2400" b="1" dirty="0" smtClean="0">
                <a:solidFill>
                  <a:srgbClr val="FF3300"/>
                </a:solidFill>
                <a:ea typeface="宋体" panose="02010600030101010101" pitchFamily="2" charset="-122"/>
              </a:rPr>
              <a:t>复合二维缩放变换矩阵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2400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chemeClr val="tx2"/>
                </a:solidFill>
                <a:ea typeface="宋体" panose="02010600030101010101" pitchFamily="2" charset="-122"/>
              </a:rPr>
              <a:t>		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zh-CN" sz="1900" b="1" dirty="0">
              <a:solidFill>
                <a:srgbClr val="008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512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52463" y="468311"/>
            <a:ext cx="74029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3600" b="1" dirty="0">
                <a:latin typeface="Tahoma" panose="020B0604030504040204" pitchFamily="34" charset="0"/>
                <a:ea typeface="宋体" pitchFamily="2" charset="-122"/>
                <a:cs typeface="Tahoma" panose="020B0604030504040204" pitchFamily="34" charset="0"/>
              </a:rPr>
              <a:t>§</a:t>
            </a:r>
            <a:r>
              <a:rPr lang="en-US" altLang="zh-CN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4.1.2 </a:t>
            </a:r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二维复合变换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Rectangle 15"/>
          <p:cNvSpPr>
            <a:spLocks noChangeArrowheads="1"/>
          </p:cNvSpPr>
          <p:nvPr/>
        </p:nvSpPr>
        <p:spPr bwMode="auto">
          <a:xfrm>
            <a:off x="319088" y="1202620"/>
            <a:ext cx="883286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000" b="1" dirty="0">
                <a:solidFill>
                  <a:srgbClr val="FF5050"/>
                </a:solidFill>
                <a:latin typeface="宋体" panose="02010600030101010101" pitchFamily="2" charset="-122"/>
              </a:rPr>
              <a:t>复合变换</a:t>
            </a:r>
            <a:r>
              <a:rPr lang="en-US" altLang="zh-CN" sz="2000" b="1" dirty="0">
                <a:solidFill>
                  <a:srgbClr val="FF5050"/>
                </a:solidFill>
                <a:latin typeface="宋体" panose="02010600030101010101" pitchFamily="2" charset="-122"/>
              </a:rPr>
              <a:t>:</a:t>
            </a:r>
            <a:r>
              <a:rPr lang="zh-CN" altLang="en-US" sz="2000" b="1" dirty="0">
                <a:solidFill>
                  <a:srgbClr val="000000"/>
                </a:solidFill>
                <a:latin typeface="宋体" panose="02010600030101010101" pitchFamily="2" charset="-122"/>
              </a:rPr>
              <a:t>由多个基本变换的连续实施而成的复杂变换</a:t>
            </a:r>
            <a:r>
              <a:rPr lang="en-US" altLang="zh-CN" sz="2000" b="1" dirty="0">
                <a:solidFill>
                  <a:srgbClr val="000000"/>
                </a:solidFill>
                <a:latin typeface="宋体" panose="02010600030101010101" pitchFamily="2" charset="-122"/>
              </a:rPr>
              <a:t>,</a:t>
            </a:r>
            <a:r>
              <a:rPr lang="zh-CN" altLang="en-US" sz="2000" b="1" dirty="0">
                <a:solidFill>
                  <a:srgbClr val="000000"/>
                </a:solidFill>
                <a:latin typeface="宋体" panose="02010600030101010101" pitchFamily="2" charset="-122"/>
              </a:rPr>
              <a:t>又称</a:t>
            </a:r>
            <a:r>
              <a:rPr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</a:rPr>
              <a:t>基本变换的级连</a:t>
            </a:r>
            <a:r>
              <a:rPr lang="en-US" altLang="zh-CN" sz="2000" b="1" dirty="0">
                <a:solidFill>
                  <a:srgbClr val="000000"/>
                </a:solidFill>
                <a:latin typeface="宋体" panose="02010600030101010101" pitchFamily="2" charset="-122"/>
              </a:rPr>
              <a:t>.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0452435"/>
              </p:ext>
            </p:extLst>
          </p:nvPr>
        </p:nvGraphicFramePr>
        <p:xfrm>
          <a:off x="3098800" y="2092325"/>
          <a:ext cx="5683250" cy="1414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82" name="公式" r:id="rId3" imgW="2958840" imgH="736560" progId="Equation.3">
                  <p:embed/>
                </p:oleObj>
              </mc:Choice>
              <mc:Fallback>
                <p:oleObj name="公式" r:id="rId3" imgW="2958840" imgH="7365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98800" y="2092325"/>
                        <a:ext cx="5683250" cy="1414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9454831"/>
              </p:ext>
            </p:extLst>
          </p:nvPr>
        </p:nvGraphicFramePr>
        <p:xfrm>
          <a:off x="2125663" y="4527550"/>
          <a:ext cx="6878637" cy="1414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83" name="公式" r:id="rId5" imgW="3581280" imgH="736560" progId="Equation.3">
                  <p:embed/>
                </p:oleObj>
              </mc:Choice>
              <mc:Fallback>
                <p:oleObj name="公式" r:id="rId5" imgW="3581280" imgH="7365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25663" y="4527550"/>
                        <a:ext cx="6878637" cy="1414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7785821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AutoShape 10" descr="http://t1.baidu.com/it/u=2792966006,3953403218&amp;fm=52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652463" y="1144533"/>
            <a:ext cx="8321416" cy="4628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Clr>
                <a:srgbClr val="FF9300"/>
              </a:buClr>
              <a:buFont typeface="Wingdings" panose="05000000000000000000" pitchFamily="2" charset="2"/>
              <a:buChar char="n"/>
            </a:pPr>
            <a:endParaRPr lang="en-US" altLang="zh-CN" sz="2000" b="1" dirty="0">
              <a:latin typeface="宋体" panose="02010600030101010101" pitchFamily="2" charset="-122"/>
            </a:endParaRPr>
          </a:p>
          <a:p>
            <a:pPr eaLnBrk="1" hangingPunct="1"/>
            <a:r>
              <a:rPr lang="en-US" altLang="zh-CN" sz="2400" b="1" dirty="0" smtClean="0">
                <a:solidFill>
                  <a:srgbClr val="FF3300"/>
                </a:solidFill>
                <a:ea typeface="宋体" panose="02010600030101010101" pitchFamily="2" charset="-122"/>
              </a:rPr>
              <a:t>(2)</a:t>
            </a:r>
            <a:r>
              <a:rPr lang="zh-CN" altLang="en-US" sz="2400" b="1" dirty="0" smtClean="0">
                <a:solidFill>
                  <a:srgbClr val="FF3300"/>
                </a:solidFill>
                <a:ea typeface="宋体" panose="02010600030101010101" pitchFamily="2" charset="-122"/>
              </a:rPr>
              <a:t>复合二维旋转</a:t>
            </a:r>
            <a:endParaRPr lang="en-US" altLang="zh-CN" sz="2400" b="1" dirty="0" smtClean="0">
              <a:solidFill>
                <a:srgbClr val="FF3300"/>
              </a:solidFill>
              <a:ea typeface="宋体" panose="02010600030101010101" pitchFamily="2" charset="-122"/>
            </a:endParaRPr>
          </a:p>
          <a:p>
            <a:pPr eaLnBrk="1" hangingPunct="1"/>
            <a:endParaRPr lang="en-US" altLang="zh-CN" sz="2400" b="1" dirty="0">
              <a:solidFill>
                <a:srgbClr val="FF3300"/>
              </a:solidFill>
              <a:ea typeface="宋体" panose="02010600030101010101" pitchFamily="2" charset="-122"/>
            </a:endParaRPr>
          </a:p>
          <a:p>
            <a:pPr eaLnBrk="1" hangingPunct="1"/>
            <a:endParaRPr lang="en-US" altLang="zh-CN" sz="2400" b="1" dirty="0" smtClean="0">
              <a:solidFill>
                <a:srgbClr val="FF3300"/>
              </a:solidFill>
              <a:ea typeface="宋体" panose="02010600030101010101" pitchFamily="2" charset="-122"/>
            </a:endParaRPr>
          </a:p>
          <a:p>
            <a:pPr eaLnBrk="1" hangingPunct="1"/>
            <a:endParaRPr lang="en-US" altLang="zh-CN" sz="2400" b="1" dirty="0">
              <a:solidFill>
                <a:srgbClr val="FF3300"/>
              </a:solidFill>
              <a:ea typeface="宋体" panose="02010600030101010101" pitchFamily="2" charset="-122"/>
            </a:endParaRPr>
          </a:p>
          <a:p>
            <a:pPr eaLnBrk="1" hangingPunct="1"/>
            <a:endParaRPr lang="en-US" altLang="zh-CN" sz="2400" b="1" dirty="0" smtClean="0">
              <a:solidFill>
                <a:srgbClr val="FF3300"/>
              </a:solidFill>
              <a:ea typeface="宋体" panose="02010600030101010101" pitchFamily="2" charset="-122"/>
            </a:endParaRPr>
          </a:p>
          <a:p>
            <a:pPr eaLnBrk="1" hangingPunct="1"/>
            <a:endParaRPr lang="en-US" altLang="zh-CN" sz="2400" b="1" dirty="0">
              <a:solidFill>
                <a:srgbClr val="FF3300"/>
              </a:solidFill>
              <a:ea typeface="宋体" panose="02010600030101010101" pitchFamily="2" charset="-122"/>
            </a:endParaRPr>
          </a:p>
          <a:p>
            <a:pPr eaLnBrk="1" hangingPunct="1"/>
            <a:endParaRPr lang="en-US" altLang="zh-CN" sz="2400" b="1" dirty="0" smtClean="0">
              <a:solidFill>
                <a:srgbClr val="FF3300"/>
              </a:solidFill>
              <a:ea typeface="宋体" panose="02010600030101010101" pitchFamily="2" charset="-122"/>
            </a:endParaRPr>
          </a:p>
          <a:p>
            <a:pPr eaLnBrk="1" hangingPunct="1"/>
            <a:endParaRPr lang="en-US" altLang="zh-CN" sz="2400" b="1" dirty="0">
              <a:solidFill>
                <a:srgbClr val="FF3300"/>
              </a:solidFill>
              <a:ea typeface="宋体" panose="02010600030101010101" pitchFamily="2" charset="-122"/>
            </a:endParaRPr>
          </a:p>
          <a:p>
            <a:pPr eaLnBrk="1" hangingPunct="1"/>
            <a:endParaRPr lang="en-US" altLang="zh-CN" sz="2400" b="1" dirty="0" smtClean="0">
              <a:solidFill>
                <a:srgbClr val="FF3300"/>
              </a:solidFill>
              <a:ea typeface="宋体" panose="02010600030101010101" pitchFamily="2" charset="-122"/>
            </a:endParaRPr>
          </a:p>
          <a:p>
            <a:pPr eaLnBrk="1" hangingPunct="1"/>
            <a:endParaRPr lang="en-US" altLang="zh-CN" sz="2400" b="1" dirty="0">
              <a:solidFill>
                <a:srgbClr val="FF3300"/>
              </a:solidFill>
              <a:ea typeface="宋体" panose="02010600030101010101" pitchFamily="2" charset="-122"/>
            </a:endParaRPr>
          </a:p>
          <a:p>
            <a:pPr marL="342900" indent="-342900" eaLnBrk="1" hangingPunct="1">
              <a:buFont typeface="Wingdings" panose="05000000000000000000" pitchFamily="2" charset="2"/>
              <a:buChar char="n"/>
            </a:pPr>
            <a:r>
              <a:rPr lang="zh-CN" altLang="en-US" sz="2400" b="1" dirty="0" smtClean="0">
                <a:solidFill>
                  <a:srgbClr val="FF3300"/>
                </a:solidFill>
                <a:ea typeface="宋体" panose="02010600030101010101" pitchFamily="2" charset="-122"/>
              </a:rPr>
              <a:t>简化的写法： </a:t>
            </a:r>
            <a:r>
              <a:rPr lang="en-US" altLang="zh-CN" sz="3200" b="1" i="1" dirty="0" smtClean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3200" b="1" dirty="0" smtClean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’ = </a:t>
            </a:r>
            <a:r>
              <a:rPr lang="en-US" altLang="zh-CN" sz="3200" b="1" i="1" dirty="0" smtClean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3200" b="1" dirty="0" smtClean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3200" b="1" i="1" dirty="0" smtClean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en-US" altLang="zh-CN" sz="3200" b="1" baseline="-25000" dirty="0" smtClean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3200" b="1" dirty="0" smtClean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3200" b="1" i="1" dirty="0" smtClean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en-US" altLang="zh-CN" sz="3200" b="1" baseline="-25000" dirty="0" smtClean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3200" b="1" dirty="0" smtClean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3200" b="1" dirty="0" smtClean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</a:t>
            </a:r>
            <a:r>
              <a:rPr lang="en-US" altLang="zh-CN" sz="3200" b="1" i="1" dirty="0" smtClean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P</a:t>
            </a:r>
            <a:endParaRPr lang="zh-CN" altLang="en-US" sz="3200" b="1" i="1" dirty="0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endParaRPr lang="en-US" altLang="zh-CN" sz="2400" b="1" dirty="0">
              <a:solidFill>
                <a:srgbClr val="FF3300"/>
              </a:solidFill>
              <a:ea typeface="宋体" panose="02010600030101010101" pitchFamily="2" charset="-122"/>
            </a:endParaRPr>
          </a:p>
          <a:p>
            <a:pPr eaLnBrk="1" hangingPunct="1"/>
            <a:endParaRPr lang="en-US" altLang="zh-CN" sz="2400" b="1" dirty="0" smtClean="0">
              <a:solidFill>
                <a:srgbClr val="FF3300"/>
              </a:solidFill>
              <a:ea typeface="宋体" panose="02010600030101010101" pitchFamily="2" charset="-122"/>
            </a:endParaRPr>
          </a:p>
          <a:p>
            <a:pPr eaLnBrk="1" hangingPunct="1"/>
            <a:endParaRPr lang="en-US" altLang="zh-CN" sz="2400" b="1" dirty="0">
              <a:solidFill>
                <a:srgbClr val="FF3300"/>
              </a:solidFill>
              <a:ea typeface="宋体" panose="02010600030101010101" pitchFamily="2" charset="-122"/>
            </a:endParaRPr>
          </a:p>
          <a:p>
            <a:pPr eaLnBrk="1" hangingPunct="1"/>
            <a:endParaRPr lang="en-US" altLang="zh-CN" sz="2400" b="1" dirty="0" smtClean="0">
              <a:solidFill>
                <a:srgbClr val="FF3300"/>
              </a:solidFill>
              <a:ea typeface="宋体" panose="02010600030101010101" pitchFamily="2" charset="-122"/>
            </a:endParaRPr>
          </a:p>
          <a:p>
            <a:pPr eaLnBrk="1" hangingPunct="1"/>
            <a:endParaRPr lang="zh-CN" altLang="en-US" sz="2400" b="1" dirty="0" smtClean="0">
              <a:solidFill>
                <a:srgbClr val="FF3300"/>
              </a:solidFill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2400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chemeClr val="tx2"/>
                </a:solidFill>
                <a:ea typeface="宋体" panose="02010600030101010101" pitchFamily="2" charset="-122"/>
              </a:rPr>
              <a:t>		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zh-CN" sz="1900" b="1" dirty="0">
              <a:solidFill>
                <a:srgbClr val="008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512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52463" y="468311"/>
            <a:ext cx="74029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3600" b="1" dirty="0">
                <a:latin typeface="Tahoma" panose="020B0604030504040204" pitchFamily="34" charset="0"/>
                <a:ea typeface="宋体" pitchFamily="2" charset="-122"/>
                <a:cs typeface="Tahoma" panose="020B0604030504040204" pitchFamily="34" charset="0"/>
              </a:rPr>
              <a:t>§</a:t>
            </a:r>
            <a:r>
              <a:rPr lang="en-US" altLang="zh-CN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4.1.2 </a:t>
            </a:r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二维复合变换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7" name="Object 3"/>
          <p:cNvGraphicFramePr>
            <a:graphicFrameLocks noChangeAspect="1"/>
          </p:cNvGraphicFramePr>
          <p:nvPr/>
        </p:nvGraphicFramePr>
        <p:xfrm>
          <a:off x="5124450" y="4854575"/>
          <a:ext cx="1127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44" name="公式" r:id="rId3" imgW="114120" imgH="215640" progId="Equation.3">
                  <p:embed/>
                </p:oleObj>
              </mc:Choice>
              <mc:Fallback>
                <p:oleObj name="公式" r:id="rId3" imgW="114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4450" y="4854575"/>
                        <a:ext cx="112713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1982799"/>
              </p:ext>
            </p:extLst>
          </p:nvPr>
        </p:nvGraphicFramePr>
        <p:xfrm>
          <a:off x="868694" y="1929029"/>
          <a:ext cx="5686425" cy="1414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45" name="公式" r:id="rId5" imgW="2958840" imgH="736560" progId="Equation.3">
                  <p:embed/>
                </p:oleObj>
              </mc:Choice>
              <mc:Fallback>
                <p:oleObj name="公式" r:id="rId5" imgW="2958840" imgH="7365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68694" y="1929029"/>
                        <a:ext cx="5686425" cy="1414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3845436"/>
              </p:ext>
            </p:extLst>
          </p:nvPr>
        </p:nvGraphicFramePr>
        <p:xfrm>
          <a:off x="3286310" y="3547269"/>
          <a:ext cx="4635500" cy="1414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46" name="公式" r:id="rId7" imgW="2412720" imgH="736560" progId="Equation.3">
                  <p:embed/>
                </p:oleObj>
              </mc:Choice>
              <mc:Fallback>
                <p:oleObj name="公式" r:id="rId7" imgW="2412720" imgH="7365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286310" y="3547269"/>
                        <a:ext cx="4635500" cy="1414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5752406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AutoShape 10" descr="http://t1.baidu.com/it/u=2792966006,3953403218&amp;fm=52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541867" y="1365956"/>
            <a:ext cx="8203841" cy="423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zh-CN" sz="2400" b="1" dirty="0" smtClean="0">
                <a:solidFill>
                  <a:srgbClr val="FF3300"/>
                </a:solidFill>
                <a:ea typeface="宋体" panose="02010600030101010101" pitchFamily="2" charset="-122"/>
              </a:rPr>
              <a:t>【</a:t>
            </a:r>
            <a:r>
              <a:rPr lang="zh-CN" altLang="en-US" sz="2400" b="1" dirty="0" smtClean="0">
                <a:solidFill>
                  <a:srgbClr val="FF3300"/>
                </a:solidFill>
                <a:ea typeface="宋体" panose="02010600030101010101" pitchFamily="2" charset="-122"/>
              </a:rPr>
              <a:t>注意</a:t>
            </a:r>
            <a:r>
              <a:rPr lang="en-US" altLang="zh-CN" sz="2400" b="1" dirty="0" smtClean="0">
                <a:solidFill>
                  <a:srgbClr val="FF3300"/>
                </a:solidFill>
                <a:ea typeface="宋体" panose="02010600030101010101" pitchFamily="2" charset="-122"/>
              </a:rPr>
              <a:t>】</a:t>
            </a:r>
            <a:r>
              <a:rPr lang="zh-CN" altLang="en-US" sz="2400" b="1" dirty="0" smtClean="0">
                <a:solidFill>
                  <a:srgbClr val="FF3300"/>
                </a:solidFill>
                <a:ea typeface="宋体" panose="02010600030101010101" pitchFamily="2" charset="-122"/>
              </a:rPr>
              <a:t>级</a:t>
            </a:r>
            <a:r>
              <a:rPr lang="zh-CN" altLang="en-US" sz="2400" b="1" dirty="0">
                <a:solidFill>
                  <a:srgbClr val="FF3300"/>
                </a:solidFill>
                <a:ea typeface="宋体" panose="02010600030101010101" pitchFamily="2" charset="-122"/>
              </a:rPr>
              <a:t>联顺序对组合变换的影响</a:t>
            </a:r>
          </a:p>
          <a:p>
            <a:pPr eaLnBrk="1" hangingPunct="1"/>
            <a:endParaRPr lang="en-US" altLang="zh-CN" sz="2400" b="1" dirty="0">
              <a:solidFill>
                <a:srgbClr val="FF3300"/>
              </a:solidFill>
              <a:ea typeface="宋体" panose="02010600030101010101" pitchFamily="2" charset="-122"/>
            </a:endParaRPr>
          </a:p>
          <a:p>
            <a:pPr eaLnBrk="1" hangingPunct="1"/>
            <a:endParaRPr lang="en-US" altLang="zh-CN" sz="2400" b="1" dirty="0" smtClean="0">
              <a:solidFill>
                <a:srgbClr val="FF3300"/>
              </a:solidFill>
              <a:ea typeface="宋体" panose="02010600030101010101" pitchFamily="2" charset="-122"/>
            </a:endParaRPr>
          </a:p>
          <a:p>
            <a:pPr eaLnBrk="1" hangingPunct="1"/>
            <a:endParaRPr lang="en-US" altLang="zh-CN" sz="2400" b="1" dirty="0">
              <a:solidFill>
                <a:srgbClr val="FF3300"/>
              </a:solidFill>
              <a:ea typeface="宋体" panose="02010600030101010101" pitchFamily="2" charset="-122"/>
            </a:endParaRPr>
          </a:p>
          <a:p>
            <a:pPr eaLnBrk="1" hangingPunct="1"/>
            <a:endParaRPr lang="en-US" altLang="zh-CN" sz="2400" b="1" dirty="0" smtClean="0">
              <a:solidFill>
                <a:srgbClr val="FF3300"/>
              </a:solidFill>
              <a:ea typeface="宋体" panose="02010600030101010101" pitchFamily="2" charset="-122"/>
            </a:endParaRPr>
          </a:p>
          <a:p>
            <a:pPr eaLnBrk="1" hangingPunct="1"/>
            <a:endParaRPr lang="zh-CN" altLang="en-US" sz="2400" b="1" dirty="0" smtClean="0">
              <a:solidFill>
                <a:srgbClr val="FF3300"/>
              </a:solidFill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2400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chemeClr val="tx2"/>
                </a:solidFill>
                <a:ea typeface="宋体" panose="02010600030101010101" pitchFamily="2" charset="-122"/>
              </a:rPr>
              <a:t>		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zh-CN" sz="1900" b="1" dirty="0">
              <a:solidFill>
                <a:srgbClr val="008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512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52463" y="468311"/>
            <a:ext cx="74029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3600" b="1" dirty="0">
                <a:latin typeface="Tahoma" panose="020B0604030504040204" pitchFamily="34" charset="0"/>
                <a:ea typeface="宋体" pitchFamily="2" charset="-122"/>
                <a:cs typeface="Tahoma" panose="020B0604030504040204" pitchFamily="34" charset="0"/>
              </a:rPr>
              <a:t>§</a:t>
            </a:r>
            <a:r>
              <a:rPr lang="en-US" altLang="zh-CN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4.1.2 </a:t>
            </a:r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二维复合变换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1121229" y="1744132"/>
            <a:ext cx="2743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algn="ctr"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algn="ctr"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algn="ctr"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algn="ctr"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l">
              <a:buFontTx/>
              <a:buChar char="*"/>
            </a:pPr>
            <a:r>
              <a:rPr lang="en-US" altLang="zh-CN" sz="2400" b="0" dirty="0">
                <a:solidFill>
                  <a:schemeClr val="tx1"/>
                </a:solidFill>
              </a:rPr>
              <a:t> </a:t>
            </a:r>
            <a:r>
              <a:rPr lang="zh-CN" altLang="en-US" sz="2400" b="0" dirty="0">
                <a:solidFill>
                  <a:srgbClr val="0000FF"/>
                </a:solidFill>
              </a:rPr>
              <a:t>先平移</a:t>
            </a:r>
            <a:r>
              <a:rPr lang="en-US" altLang="zh-CN" sz="2400" b="0" dirty="0">
                <a:solidFill>
                  <a:srgbClr val="0000FF"/>
                </a:solidFill>
              </a:rPr>
              <a:t>,</a:t>
            </a:r>
            <a:r>
              <a:rPr lang="zh-CN" altLang="en-US" sz="2400" b="0" dirty="0">
                <a:solidFill>
                  <a:srgbClr val="0000FF"/>
                </a:solidFill>
              </a:rPr>
              <a:t>再旋转</a:t>
            </a:r>
            <a:endParaRPr lang="zh-CN" altLang="en-US" sz="2400" b="0" dirty="0">
              <a:solidFill>
                <a:schemeClr val="tx1"/>
              </a:solidFill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5312229" y="1744132"/>
            <a:ext cx="2743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algn="ctr"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algn="ctr"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algn="ctr"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algn="ctr"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l">
              <a:buFontTx/>
              <a:buChar char="*"/>
            </a:pPr>
            <a:r>
              <a:rPr lang="en-US" altLang="zh-CN" sz="2400" b="0">
                <a:solidFill>
                  <a:schemeClr val="tx1"/>
                </a:solidFill>
              </a:rPr>
              <a:t> </a:t>
            </a:r>
            <a:r>
              <a:rPr lang="zh-CN" altLang="en-US" sz="2400" b="0">
                <a:solidFill>
                  <a:srgbClr val="0000FF"/>
                </a:solidFill>
              </a:rPr>
              <a:t>先旋转</a:t>
            </a:r>
            <a:r>
              <a:rPr lang="en-US" altLang="zh-CN" sz="2400" b="0">
                <a:solidFill>
                  <a:srgbClr val="0000FF"/>
                </a:solidFill>
              </a:rPr>
              <a:t>,</a:t>
            </a:r>
            <a:r>
              <a:rPr lang="zh-CN" altLang="en-US" sz="2400" b="0">
                <a:solidFill>
                  <a:srgbClr val="0000FF"/>
                </a:solidFill>
              </a:rPr>
              <a:t>再平移</a:t>
            </a:r>
            <a:endParaRPr lang="zh-CN" altLang="en-US" sz="2400" b="0">
              <a:solidFill>
                <a:schemeClr val="tx1"/>
              </a:solidFill>
            </a:endParaRPr>
          </a:p>
        </p:txBody>
      </p:sp>
      <p:graphicFrame>
        <p:nvGraphicFramePr>
          <p:cNvPr id="1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3249118"/>
              </p:ext>
            </p:extLst>
          </p:nvPr>
        </p:nvGraphicFramePr>
        <p:xfrm>
          <a:off x="704850" y="2422525"/>
          <a:ext cx="3629025" cy="217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64" name="公式" r:id="rId3" imgW="2666880" imgH="1473120" progId="Equation.3">
                  <p:embed/>
                </p:oleObj>
              </mc:Choice>
              <mc:Fallback>
                <p:oleObj name="公式" r:id="rId3" imgW="2666880" imgH="1473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850" y="2422525"/>
                        <a:ext cx="3629025" cy="2178050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986543" y="5698034"/>
            <a:ext cx="4897437" cy="4572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>
            <a:spAutoFit/>
          </a:bodyPr>
          <a:lstStyle/>
          <a:p>
            <a:pPr marL="342900" indent="-342900" eaLnBrk="0" hangingPunct="0">
              <a:buFont typeface="Wingdings" panose="05000000000000000000" pitchFamily="2" charset="2"/>
              <a:buChar char="n"/>
            </a:pPr>
            <a:r>
              <a:rPr kumimoji="1"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级联的顺序不同</a:t>
            </a:r>
            <a:r>
              <a:rPr kumimoji="1"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,</a:t>
            </a:r>
            <a:r>
              <a:rPr kumimoji="1"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最终的图形不同</a:t>
            </a:r>
          </a:p>
        </p:txBody>
      </p:sp>
      <p:grpSp>
        <p:nvGrpSpPr>
          <p:cNvPr id="18" name="Group 7"/>
          <p:cNvGrpSpPr>
            <a:grpSpLocks/>
          </p:cNvGrpSpPr>
          <p:nvPr/>
        </p:nvGrpSpPr>
        <p:grpSpPr bwMode="auto">
          <a:xfrm>
            <a:off x="959555" y="5103784"/>
            <a:ext cx="6454775" cy="461963"/>
            <a:chOff x="640" y="3168"/>
            <a:chExt cx="4066" cy="291"/>
          </a:xfrm>
        </p:grpSpPr>
        <p:graphicFrame>
          <p:nvGraphicFramePr>
            <p:cNvPr id="1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6251303"/>
                </p:ext>
              </p:extLst>
            </p:nvPr>
          </p:nvGraphicFramePr>
          <p:xfrm>
            <a:off x="3362" y="3216"/>
            <a:ext cx="134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865" name="公式" r:id="rId5" imgW="876240" imgH="164880" progId="Equation.3">
                    <p:embed/>
                  </p:oleObj>
                </mc:Choice>
                <mc:Fallback>
                  <p:oleObj name="公式" r:id="rId5" imgW="87624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2" y="3216"/>
                          <a:ext cx="1344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" name="Rectangle 9"/>
            <p:cNvSpPr>
              <a:spLocks noChangeArrowheads="1"/>
            </p:cNvSpPr>
            <p:nvPr/>
          </p:nvSpPr>
          <p:spPr bwMode="auto">
            <a:xfrm>
              <a:off x="640" y="3168"/>
              <a:ext cx="272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342900" indent="-342900" eaLnBrk="0" hangingPunct="0">
                <a:buFont typeface="Wingdings" panose="05000000000000000000" pitchFamily="2" charset="2"/>
                <a:buChar char="n"/>
              </a:pPr>
              <a:r>
                <a:rPr kumimoji="1" lang="zh-CN" altLang="en-US" sz="2400" b="1" dirty="0">
                  <a:solidFill>
                    <a:srgbClr val="C00000"/>
                  </a:solidFill>
                  <a:latin typeface="Times New Roman" panose="02020603050405020304" pitchFamily="18" charset="0"/>
                </a:rPr>
                <a:t>由于矩阵乘法不满足交换率</a:t>
              </a:r>
              <a:r>
                <a:rPr kumimoji="1"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</a:rPr>
                <a:t>,</a:t>
              </a:r>
            </a:p>
          </p:txBody>
        </p:sp>
      </p:grpSp>
      <p:graphicFrame>
        <p:nvGraphicFramePr>
          <p:cNvPr id="1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6298584"/>
              </p:ext>
            </p:extLst>
          </p:nvPr>
        </p:nvGraphicFramePr>
        <p:xfrm>
          <a:off x="5049838" y="2455863"/>
          <a:ext cx="3627437" cy="217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66" name="公式" r:id="rId7" imgW="2666880" imgH="1473120" progId="Equation.3">
                  <p:embed/>
                </p:oleObj>
              </mc:Choice>
              <mc:Fallback>
                <p:oleObj name="公式" r:id="rId7" imgW="2666880" imgH="1473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9838" y="2455863"/>
                        <a:ext cx="3627437" cy="217805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7892791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build="p" autoUpdateAnimBg="0"/>
      <p:bldP spid="1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AutoShape 10" descr="http://t1.baidu.com/it/u=2792966006,3953403218&amp;fm=52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76596" y="1451805"/>
            <a:ext cx="8203841" cy="423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zh-CN" sz="2400" b="1" dirty="0" smtClean="0">
                <a:solidFill>
                  <a:srgbClr val="FF3300"/>
                </a:solidFill>
                <a:ea typeface="宋体" panose="02010600030101010101" pitchFamily="2" charset="-122"/>
              </a:rPr>
              <a:t>(5</a:t>
            </a:r>
            <a:r>
              <a:rPr lang="en-US" altLang="zh-CN" sz="2400" b="1" dirty="0">
                <a:solidFill>
                  <a:srgbClr val="FF3300"/>
                </a:solidFill>
                <a:ea typeface="宋体" panose="02010600030101010101" pitchFamily="2" charset="-122"/>
              </a:rPr>
              <a:t>)</a:t>
            </a:r>
            <a:r>
              <a:rPr lang="zh-CN" altLang="en-US" sz="2400" b="1" dirty="0">
                <a:solidFill>
                  <a:srgbClr val="FF3300"/>
                </a:solidFill>
                <a:ea typeface="宋体" panose="02010600030101010101" pitchFamily="2" charset="-122"/>
              </a:rPr>
              <a:t>绕平面上任意点</a:t>
            </a:r>
            <a:r>
              <a:rPr lang="en-US" altLang="zh-CN" sz="2400" b="1" i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4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 err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m,n</a:t>
            </a:r>
            <a:r>
              <a:rPr lang="en-US" altLang="zh-CN" sz="24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400" b="1" dirty="0">
                <a:solidFill>
                  <a:srgbClr val="FF3300"/>
                </a:solidFill>
                <a:ea typeface="宋体" panose="02010600030101010101" pitchFamily="2" charset="-122"/>
              </a:rPr>
              <a:t>的二维旋转变换</a:t>
            </a:r>
          </a:p>
        </p:txBody>
      </p:sp>
      <p:sp>
        <p:nvSpPr>
          <p:cNvPr id="512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52463" y="468311"/>
            <a:ext cx="74029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3600" b="1" dirty="0">
                <a:latin typeface="Tahoma" panose="020B0604030504040204" pitchFamily="34" charset="0"/>
                <a:ea typeface="宋体" pitchFamily="2" charset="-122"/>
                <a:cs typeface="Tahoma" panose="020B0604030504040204" pitchFamily="34" charset="0"/>
              </a:rPr>
              <a:t>§</a:t>
            </a:r>
            <a:r>
              <a:rPr lang="en-US" altLang="zh-CN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4.1.2 </a:t>
            </a:r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二维复合变换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6" name="Group 8"/>
          <p:cNvGrpSpPr>
            <a:grpSpLocks/>
          </p:cNvGrpSpPr>
          <p:nvPr/>
        </p:nvGrpSpPr>
        <p:grpSpPr bwMode="auto">
          <a:xfrm>
            <a:off x="652463" y="2753962"/>
            <a:ext cx="1806575" cy="1430337"/>
            <a:chOff x="96" y="593"/>
            <a:chExt cx="1138" cy="901"/>
          </a:xfrm>
        </p:grpSpPr>
        <p:sp>
          <p:nvSpPr>
            <p:cNvPr id="27" name="Line 9"/>
            <p:cNvSpPr>
              <a:spLocks noChangeShapeType="1"/>
            </p:cNvSpPr>
            <p:nvPr/>
          </p:nvSpPr>
          <p:spPr bwMode="auto">
            <a:xfrm flipV="1">
              <a:off x="240" y="636"/>
              <a:ext cx="1" cy="618"/>
            </a:xfrm>
            <a:prstGeom prst="line">
              <a:avLst/>
            </a:prstGeom>
            <a:noFill/>
            <a:ln w="30226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10"/>
            <p:cNvSpPr>
              <a:spLocks noChangeShapeType="1"/>
            </p:cNvSpPr>
            <p:nvPr/>
          </p:nvSpPr>
          <p:spPr bwMode="auto">
            <a:xfrm flipV="1">
              <a:off x="240" y="1253"/>
              <a:ext cx="855" cy="1"/>
            </a:xfrm>
            <a:prstGeom prst="line">
              <a:avLst/>
            </a:prstGeom>
            <a:noFill/>
            <a:ln w="30226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11"/>
            <p:cNvSpPr>
              <a:spLocks noChangeShapeType="1"/>
            </p:cNvSpPr>
            <p:nvPr/>
          </p:nvSpPr>
          <p:spPr bwMode="auto">
            <a:xfrm flipV="1">
              <a:off x="652" y="864"/>
              <a:ext cx="1" cy="114"/>
            </a:xfrm>
            <a:prstGeom prst="line">
              <a:avLst/>
            </a:prstGeom>
            <a:noFill/>
            <a:ln w="301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12"/>
            <p:cNvSpPr>
              <a:spLocks noChangeShapeType="1"/>
            </p:cNvSpPr>
            <p:nvPr/>
          </p:nvSpPr>
          <p:spPr bwMode="auto">
            <a:xfrm flipH="1" flipV="1">
              <a:off x="569" y="923"/>
              <a:ext cx="159" cy="1"/>
            </a:xfrm>
            <a:prstGeom prst="line">
              <a:avLst/>
            </a:prstGeom>
            <a:noFill/>
            <a:ln w="301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13"/>
            <p:cNvSpPr>
              <a:spLocks noChangeShapeType="1"/>
            </p:cNvSpPr>
            <p:nvPr/>
          </p:nvSpPr>
          <p:spPr bwMode="auto">
            <a:xfrm flipH="1">
              <a:off x="373" y="864"/>
              <a:ext cx="646" cy="294"/>
            </a:xfrm>
            <a:prstGeom prst="line">
              <a:avLst/>
            </a:prstGeom>
            <a:noFill/>
            <a:ln w="50800">
              <a:solidFill>
                <a:srgbClr val="FF5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14"/>
            <p:cNvSpPr>
              <a:spLocks noChangeArrowheads="1"/>
            </p:cNvSpPr>
            <p:nvPr/>
          </p:nvSpPr>
          <p:spPr bwMode="auto">
            <a:xfrm>
              <a:off x="444" y="762"/>
              <a:ext cx="575" cy="102"/>
            </a:xfrm>
            <a:custGeom>
              <a:avLst/>
              <a:gdLst>
                <a:gd name="T0" fmla="*/ 575 w 575"/>
                <a:gd name="T1" fmla="*/ 102 h 102"/>
                <a:gd name="T2" fmla="*/ 0 w 575"/>
                <a:gd name="T3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5" h="102">
                  <a:moveTo>
                    <a:pt x="575" y="102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508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15"/>
            <p:cNvSpPr>
              <a:spLocks noChangeArrowheads="1"/>
            </p:cNvSpPr>
            <p:nvPr/>
          </p:nvSpPr>
          <p:spPr bwMode="auto">
            <a:xfrm>
              <a:off x="372" y="762"/>
              <a:ext cx="59" cy="396"/>
            </a:xfrm>
            <a:custGeom>
              <a:avLst/>
              <a:gdLst>
                <a:gd name="T0" fmla="*/ 59 w 59"/>
                <a:gd name="T1" fmla="*/ 0 h 396"/>
                <a:gd name="T2" fmla="*/ 0 w 59"/>
                <a:gd name="T3" fmla="*/ 396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9" h="396">
                  <a:moveTo>
                    <a:pt x="59" y="0"/>
                  </a:moveTo>
                  <a:lnTo>
                    <a:pt x="0" y="396"/>
                  </a:lnTo>
                </a:path>
              </a:pathLst>
            </a:custGeom>
            <a:solidFill>
              <a:srgbClr val="FFFFFF"/>
            </a:solidFill>
            <a:ln w="508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Rectangle 16"/>
            <p:cNvSpPr>
              <a:spLocks noChangeArrowheads="1"/>
            </p:cNvSpPr>
            <p:nvPr/>
          </p:nvSpPr>
          <p:spPr bwMode="auto">
            <a:xfrm>
              <a:off x="652" y="593"/>
              <a:ext cx="58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 i="1" dirty="0">
                  <a:latin typeface="Times New Roman" panose="02020603050405020304" pitchFamily="18" charset="0"/>
                </a:rPr>
                <a:t>P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(</a:t>
              </a:r>
              <a:r>
                <a:rPr lang="en-US" altLang="zh-CN" sz="2000" b="1" i="1" dirty="0" err="1">
                  <a:latin typeface="Times New Roman" panose="02020603050405020304" pitchFamily="18" charset="0"/>
                </a:rPr>
                <a:t>m,n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35" name="Text Box 17"/>
            <p:cNvSpPr txBox="1">
              <a:spLocks noChangeArrowheads="1"/>
            </p:cNvSpPr>
            <p:nvPr/>
          </p:nvSpPr>
          <p:spPr bwMode="auto">
            <a:xfrm>
              <a:off x="96" y="120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latin typeface="Times New Roman" panose="02020603050405020304" pitchFamily="18" charset="0"/>
                </a:rPr>
                <a:t>0</a:t>
              </a:r>
            </a:p>
          </p:txBody>
        </p:sp>
      </p:grpSp>
      <p:grpSp>
        <p:nvGrpSpPr>
          <p:cNvPr id="36" name="Group 18"/>
          <p:cNvGrpSpPr>
            <a:grpSpLocks/>
          </p:cNvGrpSpPr>
          <p:nvPr/>
        </p:nvGrpSpPr>
        <p:grpSpPr bwMode="auto">
          <a:xfrm>
            <a:off x="2709863" y="2422174"/>
            <a:ext cx="2066925" cy="1381125"/>
            <a:chOff x="1392" y="384"/>
            <a:chExt cx="1302" cy="870"/>
          </a:xfrm>
        </p:grpSpPr>
        <p:sp>
          <p:nvSpPr>
            <p:cNvPr id="37" name="Line 19"/>
            <p:cNvSpPr>
              <a:spLocks noChangeShapeType="1"/>
            </p:cNvSpPr>
            <p:nvPr/>
          </p:nvSpPr>
          <p:spPr bwMode="auto">
            <a:xfrm flipV="1">
              <a:off x="1664" y="384"/>
              <a:ext cx="1" cy="630"/>
            </a:xfrm>
            <a:prstGeom prst="line">
              <a:avLst/>
            </a:prstGeom>
            <a:noFill/>
            <a:ln w="30226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Line 20"/>
            <p:cNvSpPr>
              <a:spLocks noChangeShapeType="1"/>
            </p:cNvSpPr>
            <p:nvPr/>
          </p:nvSpPr>
          <p:spPr bwMode="auto">
            <a:xfrm flipV="1">
              <a:off x="1664" y="1013"/>
              <a:ext cx="602" cy="1"/>
            </a:xfrm>
            <a:prstGeom prst="line">
              <a:avLst/>
            </a:prstGeom>
            <a:noFill/>
            <a:ln w="30226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Line 21"/>
            <p:cNvSpPr>
              <a:spLocks noChangeShapeType="1"/>
            </p:cNvSpPr>
            <p:nvPr/>
          </p:nvSpPr>
          <p:spPr bwMode="auto">
            <a:xfrm flipH="1" flipV="1">
              <a:off x="2031" y="683"/>
              <a:ext cx="76" cy="1"/>
            </a:xfrm>
            <a:prstGeom prst="line">
              <a:avLst/>
            </a:prstGeom>
            <a:noFill/>
            <a:ln w="301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Line 22"/>
            <p:cNvSpPr>
              <a:spLocks noChangeShapeType="1"/>
            </p:cNvSpPr>
            <p:nvPr/>
          </p:nvSpPr>
          <p:spPr bwMode="auto">
            <a:xfrm flipV="1">
              <a:off x="2069" y="624"/>
              <a:ext cx="1" cy="114"/>
            </a:xfrm>
            <a:prstGeom prst="line">
              <a:avLst/>
            </a:prstGeom>
            <a:noFill/>
            <a:ln w="301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Line 23"/>
            <p:cNvSpPr>
              <a:spLocks noChangeShapeType="1"/>
            </p:cNvSpPr>
            <p:nvPr/>
          </p:nvSpPr>
          <p:spPr bwMode="auto">
            <a:xfrm flipH="1">
              <a:off x="1392" y="858"/>
              <a:ext cx="50" cy="396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Line 24"/>
            <p:cNvSpPr>
              <a:spLocks noChangeShapeType="1"/>
            </p:cNvSpPr>
            <p:nvPr/>
          </p:nvSpPr>
          <p:spPr bwMode="auto">
            <a:xfrm flipH="1" flipV="1">
              <a:off x="1442" y="858"/>
              <a:ext cx="589" cy="102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Line 25"/>
            <p:cNvSpPr>
              <a:spLocks noChangeShapeType="1"/>
            </p:cNvSpPr>
            <p:nvPr/>
          </p:nvSpPr>
          <p:spPr bwMode="auto">
            <a:xfrm flipH="1">
              <a:off x="1392" y="960"/>
              <a:ext cx="639" cy="294"/>
            </a:xfrm>
            <a:prstGeom prst="line">
              <a:avLst/>
            </a:prstGeom>
            <a:noFill/>
            <a:ln w="50800">
              <a:solidFill>
                <a:srgbClr val="FF5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Rectangle 26"/>
            <p:cNvSpPr>
              <a:spLocks noChangeArrowheads="1"/>
            </p:cNvSpPr>
            <p:nvPr/>
          </p:nvSpPr>
          <p:spPr bwMode="auto">
            <a:xfrm>
              <a:off x="2112" y="491"/>
              <a:ext cx="58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 i="1" dirty="0">
                  <a:latin typeface="Times New Roman" panose="02020603050405020304" pitchFamily="18" charset="0"/>
                </a:rPr>
                <a:t>P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(</a:t>
              </a:r>
              <a:r>
                <a:rPr lang="en-US" altLang="zh-CN" sz="2000" b="1" i="1" dirty="0" err="1">
                  <a:latin typeface="Times New Roman" panose="02020603050405020304" pitchFamily="18" charset="0"/>
                </a:rPr>
                <a:t>m,n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45" name="Text Box 27"/>
            <p:cNvSpPr txBox="1">
              <a:spLocks noChangeArrowheads="1"/>
            </p:cNvSpPr>
            <p:nvPr/>
          </p:nvSpPr>
          <p:spPr bwMode="auto">
            <a:xfrm>
              <a:off x="1478" y="87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latin typeface="Times New Roman" panose="02020603050405020304" pitchFamily="18" charset="0"/>
                </a:rPr>
                <a:t>0</a:t>
              </a:r>
            </a:p>
          </p:txBody>
        </p:sp>
      </p:grpSp>
      <p:grpSp>
        <p:nvGrpSpPr>
          <p:cNvPr id="46" name="Group 28"/>
          <p:cNvGrpSpPr>
            <a:grpSpLocks/>
          </p:cNvGrpSpPr>
          <p:nvPr/>
        </p:nvGrpSpPr>
        <p:grpSpPr bwMode="auto">
          <a:xfrm>
            <a:off x="4995863" y="2345974"/>
            <a:ext cx="2003425" cy="1566863"/>
            <a:chOff x="2832" y="336"/>
            <a:chExt cx="1262" cy="987"/>
          </a:xfrm>
        </p:grpSpPr>
        <p:sp>
          <p:nvSpPr>
            <p:cNvPr id="47" name="Freeform 29"/>
            <p:cNvSpPr>
              <a:spLocks/>
            </p:cNvSpPr>
            <p:nvPr/>
          </p:nvSpPr>
          <p:spPr bwMode="auto">
            <a:xfrm>
              <a:off x="2832" y="1076"/>
              <a:ext cx="332" cy="247"/>
            </a:xfrm>
            <a:custGeom>
              <a:avLst/>
              <a:gdLst>
                <a:gd name="T0" fmla="*/ 332 w 332"/>
                <a:gd name="T1" fmla="*/ 247 h 247"/>
                <a:gd name="T2" fmla="*/ 0 w 332"/>
                <a:gd name="T3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32" h="247">
                  <a:moveTo>
                    <a:pt x="332" y="247"/>
                  </a:moveTo>
                  <a:lnTo>
                    <a:pt x="0" y="0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8" name="Group 30"/>
            <p:cNvGrpSpPr>
              <a:grpSpLocks/>
            </p:cNvGrpSpPr>
            <p:nvPr/>
          </p:nvGrpSpPr>
          <p:grpSpPr bwMode="auto">
            <a:xfrm>
              <a:off x="2834" y="336"/>
              <a:ext cx="1260" cy="984"/>
              <a:chOff x="2834" y="336"/>
              <a:chExt cx="1260" cy="984"/>
            </a:xfrm>
          </p:grpSpPr>
          <p:sp>
            <p:nvSpPr>
              <p:cNvPr id="49" name="Freeform 31"/>
              <p:cNvSpPr>
                <a:spLocks/>
              </p:cNvSpPr>
              <p:nvPr/>
            </p:nvSpPr>
            <p:spPr bwMode="auto">
              <a:xfrm>
                <a:off x="3167" y="651"/>
                <a:ext cx="57" cy="669"/>
              </a:xfrm>
              <a:custGeom>
                <a:avLst/>
                <a:gdLst>
                  <a:gd name="T0" fmla="*/ 57 w 57"/>
                  <a:gd name="T1" fmla="*/ 0 h 669"/>
                  <a:gd name="T2" fmla="*/ 0 w 57"/>
                  <a:gd name="T3" fmla="*/ 669 h 6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57" h="669">
                    <a:moveTo>
                      <a:pt x="57" y="0"/>
                    </a:moveTo>
                    <a:lnTo>
                      <a:pt x="0" y="669"/>
                    </a:lnTo>
                  </a:path>
                </a:pathLst>
              </a:custGeom>
              <a:noFill/>
              <a:ln w="38100" cmpd="sng">
                <a:solidFill>
                  <a:srgbClr val="FF5050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50" name="Group 32"/>
              <p:cNvGrpSpPr>
                <a:grpSpLocks/>
              </p:cNvGrpSpPr>
              <p:nvPr/>
            </p:nvGrpSpPr>
            <p:grpSpPr bwMode="auto">
              <a:xfrm>
                <a:off x="2834" y="336"/>
                <a:ext cx="1260" cy="864"/>
                <a:chOff x="2834" y="336"/>
                <a:chExt cx="1260" cy="864"/>
              </a:xfrm>
            </p:grpSpPr>
            <p:sp>
              <p:nvSpPr>
                <p:cNvPr id="51" name="Line 33"/>
                <p:cNvSpPr>
                  <a:spLocks noChangeShapeType="1"/>
                </p:cNvSpPr>
                <p:nvPr/>
              </p:nvSpPr>
              <p:spPr bwMode="auto">
                <a:xfrm flipV="1">
                  <a:off x="3093" y="977"/>
                  <a:ext cx="779" cy="1"/>
                </a:xfrm>
                <a:prstGeom prst="line">
                  <a:avLst/>
                </a:prstGeom>
                <a:noFill/>
                <a:ln w="30226">
                  <a:solidFill>
                    <a:srgbClr val="000000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2" name="Line 34"/>
                <p:cNvSpPr>
                  <a:spLocks noChangeShapeType="1"/>
                </p:cNvSpPr>
                <p:nvPr/>
              </p:nvSpPr>
              <p:spPr bwMode="auto">
                <a:xfrm flipV="1">
                  <a:off x="3093" y="336"/>
                  <a:ext cx="1" cy="642"/>
                </a:xfrm>
                <a:prstGeom prst="line">
                  <a:avLst/>
                </a:prstGeom>
                <a:noFill/>
                <a:ln w="30226">
                  <a:solidFill>
                    <a:srgbClr val="000000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3" name="Line 35"/>
                <p:cNvSpPr>
                  <a:spLocks noChangeShapeType="1"/>
                </p:cNvSpPr>
                <p:nvPr/>
              </p:nvSpPr>
              <p:spPr bwMode="auto">
                <a:xfrm flipH="1" flipV="1">
                  <a:off x="3422" y="641"/>
                  <a:ext cx="159" cy="1"/>
                </a:xfrm>
                <a:prstGeom prst="line">
                  <a:avLst/>
                </a:prstGeom>
                <a:noFill/>
                <a:ln w="3016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4" name="Line 36"/>
                <p:cNvSpPr>
                  <a:spLocks noChangeShapeType="1"/>
                </p:cNvSpPr>
                <p:nvPr/>
              </p:nvSpPr>
              <p:spPr bwMode="auto">
                <a:xfrm flipV="1">
                  <a:off x="3505" y="570"/>
                  <a:ext cx="1" cy="150"/>
                </a:xfrm>
                <a:prstGeom prst="line">
                  <a:avLst/>
                </a:prstGeom>
                <a:noFill/>
                <a:ln w="3016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5" name="Freeform 37"/>
                <p:cNvSpPr>
                  <a:spLocks/>
                </p:cNvSpPr>
                <p:nvPr/>
              </p:nvSpPr>
              <p:spPr bwMode="auto">
                <a:xfrm>
                  <a:off x="2834" y="648"/>
                  <a:ext cx="387" cy="432"/>
                </a:xfrm>
                <a:custGeom>
                  <a:avLst/>
                  <a:gdLst>
                    <a:gd name="T0" fmla="*/ 0 w 387"/>
                    <a:gd name="T1" fmla="*/ 432 h 432"/>
                    <a:gd name="T2" fmla="*/ 387 w 387"/>
                    <a:gd name="T3" fmla="*/ 0 h 4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387" h="432">
                      <a:moveTo>
                        <a:pt x="0" y="432"/>
                      </a:moveTo>
                      <a:lnTo>
                        <a:pt x="387" y="0"/>
                      </a:lnTo>
                    </a:path>
                  </a:pathLst>
                </a:custGeom>
                <a:noFill/>
                <a:ln w="38100" cmpd="sng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6" name="Rectangle 38"/>
                <p:cNvSpPr>
                  <a:spLocks noChangeArrowheads="1"/>
                </p:cNvSpPr>
                <p:nvPr/>
              </p:nvSpPr>
              <p:spPr bwMode="auto">
                <a:xfrm>
                  <a:off x="3512" y="395"/>
                  <a:ext cx="582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000" b="1" i="1" dirty="0">
                      <a:latin typeface="Times New Roman" panose="02020603050405020304" pitchFamily="18" charset="0"/>
                    </a:rPr>
                    <a:t>P</a:t>
                  </a:r>
                  <a:r>
                    <a:rPr lang="en-US" altLang="zh-CN" sz="2000" b="1" dirty="0">
                      <a:latin typeface="Times New Roman" panose="02020603050405020304" pitchFamily="18" charset="0"/>
                    </a:rPr>
                    <a:t>(</a:t>
                  </a:r>
                  <a:r>
                    <a:rPr lang="en-US" altLang="zh-CN" sz="2000" b="1" i="1" dirty="0" err="1">
                      <a:latin typeface="Times New Roman" panose="02020603050405020304" pitchFamily="18" charset="0"/>
                    </a:rPr>
                    <a:t>m,n</a:t>
                  </a:r>
                  <a:r>
                    <a:rPr lang="en-US" altLang="zh-CN" sz="2000" b="1" dirty="0">
                      <a:latin typeface="Times New Roman" panose="02020603050405020304" pitchFamily="18" charset="0"/>
                    </a:rPr>
                    <a:t>)</a:t>
                  </a:r>
                </a:p>
              </p:txBody>
            </p:sp>
            <p:sp>
              <p:nvSpPr>
                <p:cNvPr id="57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2936" y="912"/>
                  <a:ext cx="28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kumimoji="1" lang="en-US" altLang="zh-CN" sz="2400" b="1">
                      <a:latin typeface="Times New Roman" panose="02020603050405020304" pitchFamily="18" charset="0"/>
                    </a:rPr>
                    <a:t>0</a:t>
                  </a:r>
                </a:p>
              </p:txBody>
            </p:sp>
          </p:grpSp>
        </p:grpSp>
      </p:grpSp>
      <p:grpSp>
        <p:nvGrpSpPr>
          <p:cNvPr id="58" name="Group 40"/>
          <p:cNvGrpSpPr>
            <a:grpSpLocks/>
          </p:cNvGrpSpPr>
          <p:nvPr/>
        </p:nvGrpSpPr>
        <p:grpSpPr bwMode="auto">
          <a:xfrm>
            <a:off x="7008812" y="2364303"/>
            <a:ext cx="2143125" cy="1304925"/>
            <a:chOff x="4320" y="432"/>
            <a:chExt cx="1350" cy="822"/>
          </a:xfrm>
        </p:grpSpPr>
        <p:sp>
          <p:nvSpPr>
            <p:cNvPr id="59" name="Line 41"/>
            <p:cNvSpPr>
              <a:spLocks noChangeShapeType="1"/>
            </p:cNvSpPr>
            <p:nvPr/>
          </p:nvSpPr>
          <p:spPr bwMode="auto">
            <a:xfrm flipV="1">
              <a:off x="4512" y="432"/>
              <a:ext cx="1" cy="666"/>
            </a:xfrm>
            <a:prstGeom prst="line">
              <a:avLst/>
            </a:prstGeom>
            <a:noFill/>
            <a:ln w="30226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Line 42"/>
            <p:cNvSpPr>
              <a:spLocks noChangeShapeType="1"/>
            </p:cNvSpPr>
            <p:nvPr/>
          </p:nvSpPr>
          <p:spPr bwMode="auto">
            <a:xfrm flipV="1">
              <a:off x="4512" y="1097"/>
              <a:ext cx="798" cy="1"/>
            </a:xfrm>
            <a:prstGeom prst="line">
              <a:avLst/>
            </a:prstGeom>
            <a:noFill/>
            <a:ln w="30226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Line 43"/>
            <p:cNvSpPr>
              <a:spLocks noChangeShapeType="1"/>
            </p:cNvSpPr>
            <p:nvPr/>
          </p:nvSpPr>
          <p:spPr bwMode="auto">
            <a:xfrm flipV="1">
              <a:off x="4917" y="690"/>
              <a:ext cx="1" cy="150"/>
            </a:xfrm>
            <a:prstGeom prst="line">
              <a:avLst/>
            </a:prstGeom>
            <a:noFill/>
            <a:ln w="301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Line 44"/>
            <p:cNvSpPr>
              <a:spLocks noChangeShapeType="1"/>
            </p:cNvSpPr>
            <p:nvPr/>
          </p:nvSpPr>
          <p:spPr bwMode="auto">
            <a:xfrm flipH="1" flipV="1">
              <a:off x="4841" y="761"/>
              <a:ext cx="159" cy="1"/>
            </a:xfrm>
            <a:prstGeom prst="line">
              <a:avLst/>
            </a:prstGeom>
            <a:noFill/>
            <a:ln w="301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Line 45"/>
            <p:cNvSpPr>
              <a:spLocks noChangeShapeType="1"/>
            </p:cNvSpPr>
            <p:nvPr/>
          </p:nvSpPr>
          <p:spPr bwMode="auto">
            <a:xfrm flipH="1">
              <a:off x="4664" y="438"/>
              <a:ext cx="393" cy="426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Freeform 46"/>
            <p:cNvSpPr>
              <a:spLocks/>
            </p:cNvSpPr>
            <p:nvPr/>
          </p:nvSpPr>
          <p:spPr bwMode="auto">
            <a:xfrm>
              <a:off x="4992" y="442"/>
              <a:ext cx="64" cy="668"/>
            </a:xfrm>
            <a:custGeom>
              <a:avLst/>
              <a:gdLst>
                <a:gd name="T0" fmla="*/ 64 w 64"/>
                <a:gd name="T1" fmla="*/ 0 h 668"/>
                <a:gd name="T2" fmla="*/ 0 w 64"/>
                <a:gd name="T3" fmla="*/ 668 h 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4" h="668">
                  <a:moveTo>
                    <a:pt x="64" y="0"/>
                  </a:moveTo>
                  <a:lnTo>
                    <a:pt x="0" y="668"/>
                  </a:lnTo>
                </a:path>
              </a:pathLst>
            </a:custGeom>
            <a:noFill/>
            <a:ln w="38100" cmpd="sng">
              <a:solidFill>
                <a:srgbClr val="FF5050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" name="Freeform 47"/>
            <p:cNvSpPr>
              <a:spLocks/>
            </p:cNvSpPr>
            <p:nvPr/>
          </p:nvSpPr>
          <p:spPr bwMode="auto">
            <a:xfrm>
              <a:off x="4668" y="858"/>
              <a:ext cx="324" cy="252"/>
            </a:xfrm>
            <a:custGeom>
              <a:avLst/>
              <a:gdLst>
                <a:gd name="T0" fmla="*/ 0 w 324"/>
                <a:gd name="T1" fmla="*/ 0 h 252"/>
                <a:gd name="T2" fmla="*/ 324 w 324"/>
                <a:gd name="T3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252">
                  <a:moveTo>
                    <a:pt x="0" y="0"/>
                  </a:moveTo>
                  <a:lnTo>
                    <a:pt x="324" y="252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" name="Rectangle 48"/>
            <p:cNvSpPr>
              <a:spLocks noChangeArrowheads="1"/>
            </p:cNvSpPr>
            <p:nvPr/>
          </p:nvSpPr>
          <p:spPr bwMode="auto">
            <a:xfrm>
              <a:off x="5088" y="593"/>
              <a:ext cx="58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 i="1" dirty="0">
                  <a:latin typeface="Times New Roman" panose="02020603050405020304" pitchFamily="18" charset="0"/>
                </a:rPr>
                <a:t>P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(</a:t>
              </a:r>
              <a:r>
                <a:rPr lang="en-US" altLang="zh-CN" sz="2000" b="1" i="1" dirty="0" err="1">
                  <a:latin typeface="Times New Roman" panose="02020603050405020304" pitchFamily="18" charset="0"/>
                </a:rPr>
                <a:t>m,n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67" name="Text Box 49"/>
            <p:cNvSpPr txBox="1">
              <a:spLocks noChangeArrowheads="1"/>
            </p:cNvSpPr>
            <p:nvPr/>
          </p:nvSpPr>
          <p:spPr bwMode="auto">
            <a:xfrm>
              <a:off x="4320" y="96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latin typeface="Times New Roman" panose="02020603050405020304" pitchFamily="18" charset="0"/>
                </a:rPr>
                <a:t>0</a:t>
              </a:r>
            </a:p>
          </p:txBody>
        </p:sp>
      </p:grpSp>
      <p:sp>
        <p:nvSpPr>
          <p:cNvPr id="68" name="Text Box 50"/>
          <p:cNvSpPr txBox="1">
            <a:spLocks noChangeArrowheads="1"/>
          </p:cNvSpPr>
          <p:nvPr/>
        </p:nvSpPr>
        <p:spPr bwMode="auto">
          <a:xfrm>
            <a:off x="3167063" y="3930299"/>
            <a:ext cx="838200" cy="3968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 b="1" dirty="0" smtClean="0">
                <a:solidFill>
                  <a:srgbClr val="CC00CC"/>
                </a:solidFill>
                <a:latin typeface="Times New Roman" panose="02020603050405020304" pitchFamily="18" charset="0"/>
              </a:rPr>
              <a:t>（</a:t>
            </a:r>
            <a:r>
              <a:rPr kumimoji="1" lang="en-US" altLang="zh-CN" sz="2000" b="1" dirty="0" smtClean="0">
                <a:solidFill>
                  <a:srgbClr val="CC00CC"/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en-US" sz="2000" b="1" dirty="0">
                <a:solidFill>
                  <a:srgbClr val="CC00CC"/>
                </a:solidFill>
                <a:latin typeface="Times New Roman" panose="02020603050405020304" pitchFamily="18" charset="0"/>
              </a:rPr>
              <a:t>）</a:t>
            </a:r>
          </a:p>
        </p:txBody>
      </p:sp>
      <p:sp>
        <p:nvSpPr>
          <p:cNvPr id="69" name="Text Box 51"/>
          <p:cNvSpPr txBox="1">
            <a:spLocks noChangeArrowheads="1"/>
          </p:cNvSpPr>
          <p:nvPr/>
        </p:nvSpPr>
        <p:spPr bwMode="auto">
          <a:xfrm>
            <a:off x="5376863" y="3946174"/>
            <a:ext cx="838200" cy="3968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 b="1" dirty="0">
                <a:solidFill>
                  <a:srgbClr val="CC00CC"/>
                </a:solidFill>
                <a:latin typeface="Times New Roman" panose="02020603050405020304" pitchFamily="18" charset="0"/>
              </a:rPr>
              <a:t>（</a:t>
            </a:r>
            <a:r>
              <a:rPr kumimoji="1" lang="en-US" altLang="zh-CN" sz="2000" b="1" dirty="0">
                <a:solidFill>
                  <a:srgbClr val="CC00CC"/>
                </a:solidFill>
                <a:latin typeface="Times New Roman" panose="02020603050405020304" pitchFamily="18" charset="0"/>
              </a:rPr>
              <a:t>2</a:t>
            </a:r>
            <a:r>
              <a:rPr kumimoji="1" lang="zh-CN" altLang="en-US" sz="2000" b="1" dirty="0">
                <a:solidFill>
                  <a:srgbClr val="CC00CC"/>
                </a:solidFill>
                <a:latin typeface="Times New Roman" panose="02020603050405020304" pitchFamily="18" charset="0"/>
              </a:rPr>
              <a:t>）</a:t>
            </a:r>
          </a:p>
        </p:txBody>
      </p:sp>
      <p:sp>
        <p:nvSpPr>
          <p:cNvPr id="70" name="Text Box 52"/>
          <p:cNvSpPr txBox="1">
            <a:spLocks noChangeArrowheads="1"/>
          </p:cNvSpPr>
          <p:nvPr/>
        </p:nvSpPr>
        <p:spPr bwMode="auto">
          <a:xfrm>
            <a:off x="7662863" y="3930299"/>
            <a:ext cx="838200" cy="3968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 b="1" dirty="0">
                <a:solidFill>
                  <a:srgbClr val="CC00CC"/>
                </a:solidFill>
                <a:latin typeface="Times New Roman" panose="02020603050405020304" pitchFamily="18" charset="0"/>
              </a:rPr>
              <a:t>（</a:t>
            </a:r>
            <a:r>
              <a:rPr kumimoji="1" lang="en-US" altLang="zh-CN" sz="2000" b="1" dirty="0">
                <a:solidFill>
                  <a:srgbClr val="CC00CC"/>
                </a:solidFill>
                <a:latin typeface="Times New Roman" panose="02020603050405020304" pitchFamily="18" charset="0"/>
              </a:rPr>
              <a:t>3</a:t>
            </a:r>
            <a:r>
              <a:rPr kumimoji="1" lang="zh-CN" altLang="en-US" sz="2000" b="1" dirty="0">
                <a:solidFill>
                  <a:srgbClr val="CC00CC"/>
                </a:solidFill>
                <a:latin typeface="Times New Roman" panose="02020603050405020304" pitchFamily="18" charset="0"/>
              </a:rPr>
              <a:t>）</a:t>
            </a:r>
          </a:p>
        </p:txBody>
      </p:sp>
      <p:sp>
        <p:nvSpPr>
          <p:cNvPr id="71" name="AutoShape 53"/>
          <p:cNvSpPr>
            <a:spLocks noChangeArrowheads="1"/>
          </p:cNvSpPr>
          <p:nvPr/>
        </p:nvSpPr>
        <p:spPr bwMode="auto">
          <a:xfrm>
            <a:off x="2176463" y="3946174"/>
            <a:ext cx="838200" cy="304800"/>
          </a:xfrm>
          <a:prstGeom prst="rightArrow">
            <a:avLst>
              <a:gd name="adj1" fmla="val 50000"/>
              <a:gd name="adj2" fmla="val 687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" name="AutoShape 54"/>
          <p:cNvSpPr>
            <a:spLocks noChangeArrowheads="1"/>
          </p:cNvSpPr>
          <p:nvPr/>
        </p:nvSpPr>
        <p:spPr bwMode="auto">
          <a:xfrm rot="10800000" flipH="1">
            <a:off x="4310063" y="3946174"/>
            <a:ext cx="838200" cy="304800"/>
          </a:xfrm>
          <a:prstGeom prst="rightArrow">
            <a:avLst>
              <a:gd name="adj1" fmla="val 50000"/>
              <a:gd name="adj2" fmla="val 687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" name="AutoShape 55"/>
          <p:cNvSpPr>
            <a:spLocks noChangeArrowheads="1"/>
          </p:cNvSpPr>
          <p:nvPr/>
        </p:nvSpPr>
        <p:spPr bwMode="auto">
          <a:xfrm>
            <a:off x="6519863" y="3946174"/>
            <a:ext cx="838200" cy="304800"/>
          </a:xfrm>
          <a:prstGeom prst="rightArrow">
            <a:avLst>
              <a:gd name="adj1" fmla="val 50000"/>
              <a:gd name="adj2" fmla="val 687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830781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69" grpId="0"/>
      <p:bldP spid="70" grpId="0"/>
      <p:bldP spid="71" grpId="0" animBg="1"/>
      <p:bldP spid="72" grpId="0" animBg="1"/>
      <p:bldP spid="7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AutoShape 10" descr="http://t1.baidu.com/it/u=2792966006,3953403218&amp;fm=52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73422" y="1210340"/>
            <a:ext cx="8203841" cy="4818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buFont typeface="Wingdings" panose="05000000000000000000" pitchFamily="2" charset="2"/>
              <a:buChar char="n"/>
            </a:pPr>
            <a:r>
              <a:rPr lang="zh-CN" altLang="en-US" sz="2400" b="1" dirty="0" smtClean="0">
                <a:solidFill>
                  <a:srgbClr val="FF3300"/>
                </a:solidFill>
                <a:ea typeface="宋体" panose="02010600030101010101" pitchFamily="2" charset="-122"/>
              </a:rPr>
              <a:t>绕平</a:t>
            </a:r>
            <a:r>
              <a:rPr lang="zh-CN" altLang="en-US" sz="2400" b="1" dirty="0">
                <a:solidFill>
                  <a:srgbClr val="FF3300"/>
                </a:solidFill>
                <a:ea typeface="宋体" panose="02010600030101010101" pitchFamily="2" charset="-122"/>
              </a:rPr>
              <a:t>面上任意点</a:t>
            </a:r>
            <a:r>
              <a:rPr lang="en-US" altLang="zh-CN" sz="2400" b="1" i="1" dirty="0" smtClean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400" b="1" dirty="0" smtClean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 err="1" smtClean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x,y</a:t>
            </a:r>
            <a:r>
              <a:rPr lang="en-US" altLang="zh-CN" sz="2400" b="1" dirty="0" smtClean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400" b="1" dirty="0">
                <a:solidFill>
                  <a:srgbClr val="FF3300"/>
                </a:solidFill>
                <a:ea typeface="宋体" panose="02010600030101010101" pitchFamily="2" charset="-122"/>
              </a:rPr>
              <a:t>的二维</a:t>
            </a:r>
            <a:r>
              <a:rPr lang="zh-CN" altLang="en-US" sz="2400" b="1" dirty="0" smtClean="0">
                <a:solidFill>
                  <a:srgbClr val="FF3300"/>
                </a:solidFill>
                <a:ea typeface="宋体" panose="02010600030101010101" pitchFamily="2" charset="-122"/>
              </a:rPr>
              <a:t>旋转变换矩阵</a:t>
            </a:r>
            <a:endParaRPr lang="en-US" altLang="zh-CN" sz="2400" b="1" dirty="0" smtClean="0">
              <a:solidFill>
                <a:srgbClr val="FF3300"/>
              </a:solidFill>
              <a:ea typeface="宋体" panose="02010600030101010101" pitchFamily="2" charset="-122"/>
            </a:endParaRPr>
          </a:p>
          <a:p>
            <a:pPr marL="342900" indent="-342900" eaLnBrk="1" hangingPunct="1">
              <a:buFont typeface="Wingdings" panose="05000000000000000000" pitchFamily="2" charset="2"/>
              <a:buChar char="n"/>
            </a:pPr>
            <a:endParaRPr lang="en-US" altLang="zh-CN" sz="2400" b="1" dirty="0">
              <a:solidFill>
                <a:srgbClr val="FF3300"/>
              </a:solidFill>
              <a:ea typeface="宋体" panose="02010600030101010101" pitchFamily="2" charset="-122"/>
            </a:endParaRPr>
          </a:p>
          <a:p>
            <a:pPr marL="342900" indent="-342900" eaLnBrk="1" hangingPunct="1">
              <a:buFont typeface="Wingdings" panose="05000000000000000000" pitchFamily="2" charset="2"/>
              <a:buChar char="n"/>
            </a:pPr>
            <a:endParaRPr lang="en-US" altLang="zh-CN" sz="2400" b="1" dirty="0" smtClean="0">
              <a:solidFill>
                <a:srgbClr val="FF3300"/>
              </a:solidFill>
              <a:ea typeface="宋体" panose="02010600030101010101" pitchFamily="2" charset="-122"/>
            </a:endParaRPr>
          </a:p>
          <a:p>
            <a:pPr marL="342900" indent="-342900" eaLnBrk="1" hangingPunct="1">
              <a:buFont typeface="Wingdings" panose="05000000000000000000" pitchFamily="2" charset="2"/>
              <a:buChar char="n"/>
            </a:pPr>
            <a:endParaRPr lang="en-US" altLang="zh-CN" sz="2400" b="1" dirty="0">
              <a:solidFill>
                <a:srgbClr val="FF3300"/>
              </a:solidFill>
              <a:ea typeface="宋体" panose="02010600030101010101" pitchFamily="2" charset="-122"/>
            </a:endParaRPr>
          </a:p>
          <a:p>
            <a:pPr marL="342900" indent="-342900" eaLnBrk="1" hangingPunct="1">
              <a:buFont typeface="Wingdings" panose="05000000000000000000" pitchFamily="2" charset="2"/>
              <a:buChar char="n"/>
            </a:pPr>
            <a:endParaRPr lang="en-US" altLang="zh-CN" sz="2400" b="1" dirty="0" smtClean="0">
              <a:solidFill>
                <a:srgbClr val="FF3300"/>
              </a:solidFill>
              <a:ea typeface="宋体" panose="02010600030101010101" pitchFamily="2" charset="-122"/>
            </a:endParaRPr>
          </a:p>
          <a:p>
            <a:pPr marL="342900" indent="-342900" eaLnBrk="1" hangingPunct="1">
              <a:buFont typeface="Wingdings" panose="05000000000000000000" pitchFamily="2" charset="2"/>
              <a:buChar char="n"/>
            </a:pPr>
            <a:endParaRPr lang="en-US" altLang="zh-CN" sz="2400" b="1" dirty="0">
              <a:solidFill>
                <a:srgbClr val="FF3300"/>
              </a:solidFill>
              <a:ea typeface="宋体" panose="02010600030101010101" pitchFamily="2" charset="-122"/>
            </a:endParaRPr>
          </a:p>
          <a:p>
            <a:pPr marL="342900" indent="-342900" eaLnBrk="1" hangingPunct="1">
              <a:buFont typeface="Wingdings" panose="05000000000000000000" pitchFamily="2" charset="2"/>
              <a:buChar char="n"/>
            </a:pPr>
            <a:endParaRPr lang="en-US" altLang="zh-CN" sz="2400" b="1" dirty="0" smtClean="0">
              <a:solidFill>
                <a:srgbClr val="FF3300"/>
              </a:solidFill>
              <a:ea typeface="宋体" panose="02010600030101010101" pitchFamily="2" charset="-122"/>
            </a:endParaRPr>
          </a:p>
          <a:p>
            <a:pPr marL="342900" indent="-342900" eaLnBrk="1" hangingPunct="1">
              <a:buFont typeface="Wingdings" panose="05000000000000000000" pitchFamily="2" charset="2"/>
              <a:buChar char="n"/>
            </a:pPr>
            <a:endParaRPr lang="en-US" altLang="zh-CN" sz="2400" b="1" dirty="0">
              <a:solidFill>
                <a:srgbClr val="FF3300"/>
              </a:solidFill>
              <a:ea typeface="宋体" panose="02010600030101010101" pitchFamily="2" charset="-122"/>
            </a:endParaRPr>
          </a:p>
          <a:p>
            <a:pPr marL="342900" indent="-342900" eaLnBrk="1" hangingPunct="1">
              <a:buFont typeface="Wingdings" panose="05000000000000000000" pitchFamily="2" charset="2"/>
              <a:buChar char="n"/>
            </a:pPr>
            <a:endParaRPr lang="en-US" altLang="zh-CN" sz="2400" b="1" dirty="0" smtClean="0">
              <a:solidFill>
                <a:srgbClr val="FF3300"/>
              </a:solidFill>
              <a:ea typeface="宋体" panose="02010600030101010101" pitchFamily="2" charset="-122"/>
            </a:endParaRPr>
          </a:p>
          <a:p>
            <a:pPr marL="342900" indent="-342900" eaLnBrk="1" hangingPunct="1">
              <a:buFont typeface="Wingdings" panose="05000000000000000000" pitchFamily="2" charset="2"/>
              <a:buChar char="n"/>
            </a:pPr>
            <a:endParaRPr lang="en-US" altLang="zh-CN" sz="2400" b="1" dirty="0">
              <a:solidFill>
                <a:srgbClr val="FF3300"/>
              </a:solidFill>
              <a:ea typeface="宋体" panose="02010600030101010101" pitchFamily="2" charset="-122"/>
            </a:endParaRPr>
          </a:p>
          <a:p>
            <a:pPr marL="342900" indent="-342900" eaLnBrk="1" hangingPunct="1">
              <a:buFont typeface="Wingdings" panose="05000000000000000000" pitchFamily="2" charset="2"/>
              <a:buChar char="n"/>
            </a:pPr>
            <a:endParaRPr lang="en-US" altLang="zh-CN" sz="2400" b="1" dirty="0" smtClean="0">
              <a:solidFill>
                <a:srgbClr val="FF3300"/>
              </a:solidFill>
              <a:ea typeface="宋体" panose="02010600030101010101" pitchFamily="2" charset="-122"/>
            </a:endParaRPr>
          </a:p>
          <a:p>
            <a:pPr marL="342900" indent="-342900" eaLnBrk="1" hangingPunct="1">
              <a:buFont typeface="Wingdings" panose="05000000000000000000" pitchFamily="2" charset="2"/>
              <a:buChar char="n"/>
            </a:pPr>
            <a:endParaRPr lang="en-US" altLang="zh-CN" sz="2400" b="1" dirty="0" smtClean="0">
              <a:solidFill>
                <a:srgbClr val="FF3300"/>
              </a:solidFill>
              <a:ea typeface="宋体" panose="02010600030101010101" pitchFamily="2" charset="-122"/>
            </a:endParaRPr>
          </a:p>
        </p:txBody>
      </p:sp>
      <p:sp>
        <p:nvSpPr>
          <p:cNvPr id="512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52463" y="468311"/>
            <a:ext cx="74029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3600" b="1" dirty="0">
                <a:latin typeface="Tahoma" panose="020B0604030504040204" pitchFamily="34" charset="0"/>
                <a:ea typeface="宋体" pitchFamily="2" charset="-122"/>
                <a:cs typeface="Tahoma" panose="020B0604030504040204" pitchFamily="34" charset="0"/>
              </a:rPr>
              <a:t>§</a:t>
            </a:r>
            <a:r>
              <a:rPr lang="en-US" altLang="zh-CN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4.1.2 </a:t>
            </a:r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二维复合变换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6" name="Rectangle 4"/>
          <p:cNvSpPr>
            <a:spLocks noChangeArrowheads="1"/>
          </p:cNvSpPr>
          <p:nvPr/>
        </p:nvSpPr>
        <p:spPr bwMode="auto">
          <a:xfrm>
            <a:off x="931787" y="4574402"/>
            <a:ext cx="3729038" cy="577850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kumimoji="1" lang="en-US" altLang="zh-CN" sz="2000" b="1" dirty="0">
                <a:latin typeface="Times New Roman" panose="02020603050405020304" pitchFamily="18" charset="0"/>
              </a:rPr>
              <a:t>3. </a:t>
            </a:r>
            <a:r>
              <a:rPr kumimoji="1" lang="zh-CN" altLang="en-US" sz="2000" b="1" dirty="0">
                <a:latin typeface="Times New Roman" panose="02020603050405020304" pitchFamily="18" charset="0"/>
              </a:rPr>
              <a:t>将图形从原点平移</a:t>
            </a:r>
            <a:r>
              <a:rPr kumimoji="1" lang="zh-CN" altLang="en-US" sz="2000" b="1" dirty="0" smtClean="0">
                <a:latin typeface="Times New Roman" panose="02020603050405020304" pitchFamily="18" charset="0"/>
              </a:rPr>
              <a:t>到</a:t>
            </a:r>
            <a:r>
              <a:rPr kumimoji="1" lang="en-US" altLang="zh-CN" sz="2000" b="1" i="1" dirty="0" smtClean="0">
                <a:latin typeface="Times New Roman" panose="02020603050405020304" pitchFamily="18" charset="0"/>
              </a:rPr>
              <a:t>P</a:t>
            </a:r>
            <a:r>
              <a:rPr kumimoji="1" lang="en-US" altLang="en-US" sz="2000" b="1" dirty="0" smtClean="0">
                <a:latin typeface="Times New Roman" panose="02020603050405020304" pitchFamily="18" charset="0"/>
              </a:rPr>
              <a:t>(</a:t>
            </a:r>
            <a:r>
              <a:rPr kumimoji="1" lang="en-US" altLang="en-US" sz="2000" b="1" i="1" dirty="0" smtClean="0">
                <a:latin typeface="Times New Roman" panose="02020603050405020304" pitchFamily="18" charset="0"/>
              </a:rPr>
              <a:t>x, y</a:t>
            </a:r>
            <a:r>
              <a:rPr kumimoji="1" lang="en-US" altLang="en-US" sz="2000" b="1" dirty="0" smtClean="0">
                <a:latin typeface="Times New Roman" panose="02020603050405020304" pitchFamily="18" charset="0"/>
              </a:rPr>
              <a:t>)</a:t>
            </a:r>
            <a:endParaRPr kumimoji="1" lang="en-US" altLang="zh-CN" sz="2000" b="1" dirty="0">
              <a:latin typeface="Times New Roman" panose="02020603050405020304" pitchFamily="18" charset="0"/>
            </a:endParaRPr>
          </a:p>
        </p:txBody>
      </p:sp>
      <p:sp>
        <p:nvSpPr>
          <p:cNvPr id="78" name="Rectangle 6"/>
          <p:cNvSpPr>
            <a:spLocks noChangeArrowheads="1"/>
          </p:cNvSpPr>
          <p:nvPr/>
        </p:nvSpPr>
        <p:spPr bwMode="auto">
          <a:xfrm>
            <a:off x="931787" y="2167752"/>
            <a:ext cx="4162425" cy="396875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</p:spPr>
        <p:txBody>
          <a:bodyPr>
            <a:spAutoFit/>
          </a:bodyPr>
          <a:lstStyle/>
          <a:p>
            <a:r>
              <a:rPr kumimoji="1" lang="en-US" altLang="zh-CN" sz="2000" b="1" dirty="0">
                <a:latin typeface="Times New Roman" panose="02020603050405020304" pitchFamily="18" charset="0"/>
              </a:rPr>
              <a:t>1.</a:t>
            </a:r>
            <a:r>
              <a:rPr kumimoji="1" lang="zh-CN" altLang="en-US" sz="2000" b="1" dirty="0">
                <a:latin typeface="Times New Roman" panose="02020603050405020304" pitchFamily="18" charset="0"/>
              </a:rPr>
              <a:t>将图形从</a:t>
            </a:r>
            <a:r>
              <a:rPr kumimoji="1" lang="zh-CN" altLang="en-US" sz="2000" b="1" dirty="0" smtClean="0">
                <a:latin typeface="Times New Roman" panose="02020603050405020304" pitchFamily="18" charset="0"/>
              </a:rPr>
              <a:t>点</a:t>
            </a:r>
            <a:r>
              <a:rPr kumimoji="1" lang="en-US" altLang="zh-CN" sz="2000" b="1" i="1" dirty="0" smtClean="0">
                <a:latin typeface="Times New Roman" panose="02020603050405020304" pitchFamily="18" charset="0"/>
              </a:rPr>
              <a:t>P</a:t>
            </a:r>
            <a:r>
              <a:rPr kumimoji="1" lang="en-US" altLang="zh-CN" sz="2000" b="1" dirty="0" smtClean="0">
                <a:latin typeface="Times New Roman" panose="02020603050405020304" pitchFamily="18" charset="0"/>
              </a:rPr>
              <a:t>(</a:t>
            </a:r>
            <a:r>
              <a:rPr kumimoji="1" lang="en-US" altLang="zh-CN" sz="2000" b="1" i="1" dirty="0" err="1" smtClean="0">
                <a:latin typeface="Times New Roman" panose="02020603050405020304" pitchFamily="18" charset="0"/>
              </a:rPr>
              <a:t>x,y</a:t>
            </a:r>
            <a:r>
              <a:rPr kumimoji="1" lang="en-US" altLang="zh-CN" sz="2000" b="1" dirty="0" smtClean="0">
                <a:latin typeface="Times New Roman" panose="02020603050405020304" pitchFamily="18" charset="0"/>
              </a:rPr>
              <a:t>)</a:t>
            </a:r>
            <a:r>
              <a:rPr kumimoji="1" lang="zh-CN" altLang="en-US" sz="2000" b="1" dirty="0">
                <a:latin typeface="Times New Roman" panose="02020603050405020304" pitchFamily="18" charset="0"/>
              </a:rPr>
              <a:t>平移到原点</a:t>
            </a:r>
            <a:r>
              <a:rPr kumimoji="1" lang="en-US" altLang="zh-CN" sz="2000" b="1" dirty="0">
                <a:latin typeface="Times New Roman" panose="02020603050405020304" pitchFamily="18" charset="0"/>
              </a:rPr>
              <a:t>O</a:t>
            </a:r>
          </a:p>
        </p:txBody>
      </p:sp>
      <p:sp>
        <p:nvSpPr>
          <p:cNvPr id="79" name="Rectangle 7"/>
          <p:cNvSpPr>
            <a:spLocks noChangeArrowheads="1"/>
          </p:cNvSpPr>
          <p:nvPr/>
        </p:nvSpPr>
        <p:spPr bwMode="auto">
          <a:xfrm>
            <a:off x="931787" y="3404415"/>
            <a:ext cx="1928813" cy="396875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</p:spPr>
        <p:txBody>
          <a:bodyPr>
            <a:spAutoFit/>
          </a:bodyPr>
          <a:lstStyle/>
          <a:p>
            <a:r>
              <a:rPr kumimoji="1" lang="en-US" altLang="zh-CN" sz="2000" b="1" dirty="0">
                <a:latin typeface="Times New Roman" panose="02020603050405020304" pitchFamily="18" charset="0"/>
              </a:rPr>
              <a:t>2.</a:t>
            </a:r>
            <a:r>
              <a:rPr kumimoji="1" lang="zh-CN" altLang="en-US" sz="2000" b="1" dirty="0">
                <a:latin typeface="Times New Roman" panose="02020603050405020304" pitchFamily="18" charset="0"/>
              </a:rPr>
              <a:t>绕原点旋转</a:t>
            </a:r>
          </a:p>
        </p:txBody>
      </p:sp>
      <p:graphicFrame>
        <p:nvGraphicFramePr>
          <p:cNvPr id="1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4681245"/>
              </p:ext>
            </p:extLst>
          </p:nvPr>
        </p:nvGraphicFramePr>
        <p:xfrm>
          <a:off x="5081589" y="1628775"/>
          <a:ext cx="2584486" cy="137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26" name="公式" r:id="rId3" imgW="1320480" imgH="736560" progId="Equation.3">
                  <p:embed/>
                </p:oleObj>
              </mc:Choice>
              <mc:Fallback>
                <p:oleObj name="公式" r:id="rId3" imgW="1320480" imgH="736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1589" y="1628775"/>
                        <a:ext cx="2584486" cy="1374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8336458"/>
              </p:ext>
            </p:extLst>
          </p:nvPr>
        </p:nvGraphicFramePr>
        <p:xfrm>
          <a:off x="3508375" y="2962275"/>
          <a:ext cx="3232667" cy="137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27" name="公式" r:id="rId5" imgW="1815840" imgH="736560" progId="Equation.3">
                  <p:embed/>
                </p:oleObj>
              </mc:Choice>
              <mc:Fallback>
                <p:oleObj name="公式" r:id="rId5" imgW="1815840" imgH="736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8375" y="2962275"/>
                        <a:ext cx="3232667" cy="1374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0843711"/>
              </p:ext>
            </p:extLst>
          </p:nvPr>
        </p:nvGraphicFramePr>
        <p:xfrm>
          <a:off x="5029200" y="4337050"/>
          <a:ext cx="2359617" cy="137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28" name="公式" r:id="rId7" imgW="1193760" imgH="736560" progId="Equation.3">
                  <p:embed/>
                </p:oleObj>
              </mc:Choice>
              <mc:Fallback>
                <p:oleObj name="公式" r:id="rId7" imgW="1193760" imgH="736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4337050"/>
                        <a:ext cx="2359617" cy="1374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2155878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78" grpId="0" animBg="1"/>
      <p:bldP spid="7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AutoShape 10" descr="http://t1.baidu.com/it/u=2792966006,3953403218&amp;fm=52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652463" y="1382889"/>
            <a:ext cx="794967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Clr>
                <a:srgbClr val="FF9300"/>
              </a:buClr>
              <a:buFont typeface="Wingdings" panose="05000000000000000000" pitchFamily="2" charset="2"/>
              <a:buChar char="n"/>
            </a:pPr>
            <a:r>
              <a:rPr lang="zh-CN" altLang="en-US" sz="2000" b="1" dirty="0">
                <a:latin typeface="宋体" panose="02010600030101010101" pitchFamily="2" charset="-122"/>
              </a:rPr>
              <a:t>矢量</a:t>
            </a:r>
          </a:p>
          <a:p>
            <a:endParaRPr lang="zh-CN" altLang="en-US" dirty="0">
              <a:latin typeface="宋体" panose="02010600030101010101" pitchFamily="2" charset="-122"/>
            </a:endParaRPr>
          </a:p>
          <a:p>
            <a:endParaRPr lang="zh-CN" altLang="en-US" dirty="0">
              <a:latin typeface="宋体" panose="02010600030101010101" pitchFamily="2" charset="-122"/>
            </a:endParaRPr>
          </a:p>
          <a:p>
            <a:endParaRPr lang="zh-CN" altLang="en-US" dirty="0">
              <a:latin typeface="宋体" panose="02010600030101010101" pitchFamily="2" charset="-122"/>
            </a:endParaRPr>
          </a:p>
          <a:p>
            <a:endParaRPr lang="en-US" altLang="zh-CN" dirty="0" smtClean="0">
              <a:latin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</a:endParaRPr>
          </a:p>
          <a:p>
            <a:pPr marL="800100" lvl="1" indent="-342900">
              <a:buClr>
                <a:srgbClr val="FF9300"/>
              </a:buClr>
              <a:buFont typeface="Wingdings" panose="05000000000000000000" pitchFamily="2" charset="2"/>
              <a:buChar char="n"/>
            </a:pPr>
            <a:r>
              <a:rPr lang="zh-CN" altLang="en-US" sz="2000" b="1" dirty="0" smtClean="0">
                <a:latin typeface="宋体" panose="02010600030101010101" pitchFamily="2" charset="-122"/>
              </a:rPr>
              <a:t>矢量</a:t>
            </a:r>
            <a:r>
              <a:rPr lang="zh-CN" altLang="en-US" sz="2000" b="1" dirty="0">
                <a:latin typeface="宋体" panose="02010600030101010101" pitchFamily="2" charset="-122"/>
              </a:rPr>
              <a:t>和 </a:t>
            </a:r>
          </a:p>
          <a:p>
            <a:pPr lvl="1"/>
            <a:endParaRPr lang="en-US" altLang="zh-CN" dirty="0">
              <a:latin typeface="宋体" panose="02010600030101010101" pitchFamily="2" charset="-122"/>
            </a:endParaRPr>
          </a:p>
        </p:txBody>
      </p:sp>
      <p:sp>
        <p:nvSpPr>
          <p:cNvPr id="512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52463" y="468311"/>
            <a:ext cx="74029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  <a:cs typeface="Tahoma" panose="020B0604030504040204" pitchFamily="34" charset="0"/>
              </a:rPr>
              <a:t>变换的数学基础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5439032"/>
              </p:ext>
            </p:extLst>
          </p:nvPr>
        </p:nvGraphicFramePr>
        <p:xfrm>
          <a:off x="2590800" y="1676400"/>
          <a:ext cx="1184275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8" name="Equation" r:id="rId3" imgW="596880" imgH="711000" progId="Equation.3">
                  <p:embed/>
                </p:oleObj>
              </mc:Choice>
              <mc:Fallback>
                <p:oleObj name="Equation" r:id="rId3" imgW="59688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1676400"/>
                        <a:ext cx="1184275" cy="1397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9054948"/>
              </p:ext>
            </p:extLst>
          </p:nvPr>
        </p:nvGraphicFramePr>
        <p:xfrm>
          <a:off x="4267200" y="1676400"/>
          <a:ext cx="1065213" cy="1319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9" name="Equation" r:id="rId5" imgW="571320" imgH="711000" progId="Equation.3">
                  <p:embed/>
                </p:oleObj>
              </mc:Choice>
              <mc:Fallback>
                <p:oleObj name="Equation" r:id="rId5" imgW="57132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1676400"/>
                        <a:ext cx="1065213" cy="13192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8720956"/>
              </p:ext>
            </p:extLst>
          </p:nvPr>
        </p:nvGraphicFramePr>
        <p:xfrm>
          <a:off x="3124200" y="3733800"/>
          <a:ext cx="2192338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0" name="Equation" r:id="rId7" imgW="1104840" imgH="711000" progId="Equation.3">
                  <p:embed/>
                </p:oleObj>
              </mc:Choice>
              <mc:Fallback>
                <p:oleObj name="Equation" r:id="rId7" imgW="110484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733800"/>
                        <a:ext cx="2192338" cy="1397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9609911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AutoShape 10" descr="http://t1.baidu.com/it/u=2792966006,3953403218&amp;fm=52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73422" y="1295401"/>
            <a:ext cx="8203841" cy="423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kumimoji="1" lang="zh-CN" altLang="en-US" sz="2400" b="1" dirty="0">
                <a:latin typeface="Times New Roman" panose="02020603050405020304" pitchFamily="18" charset="0"/>
              </a:rPr>
              <a:t>绕平面上任意</a:t>
            </a:r>
            <a:r>
              <a:rPr kumimoji="1" lang="zh-CN" altLang="en-US" sz="2400" b="1" dirty="0" smtClean="0">
                <a:latin typeface="Times New Roman" panose="02020603050405020304" pitchFamily="18" charset="0"/>
              </a:rPr>
              <a:t>点 </a:t>
            </a:r>
            <a:r>
              <a:rPr kumimoji="1" lang="en-US" altLang="zh-CN" sz="2400" b="1" i="1" dirty="0" smtClean="0">
                <a:latin typeface="Times New Roman" panose="02020603050405020304" pitchFamily="18" charset="0"/>
              </a:rPr>
              <a:t>P</a:t>
            </a:r>
            <a:r>
              <a:rPr kumimoji="1" lang="en-US" altLang="zh-CN" sz="2400" b="1" dirty="0" smtClean="0">
                <a:latin typeface="Times New Roman" panose="02020603050405020304" pitchFamily="18" charset="0"/>
              </a:rPr>
              <a:t>(</a:t>
            </a:r>
            <a:r>
              <a:rPr kumimoji="1" lang="en-US" altLang="zh-CN" sz="2400" b="1" i="1" dirty="0" err="1" smtClean="0">
                <a:latin typeface="Times New Roman" panose="02020603050405020304" pitchFamily="18" charset="0"/>
              </a:rPr>
              <a:t>x</a:t>
            </a:r>
            <a:r>
              <a:rPr kumimoji="1" lang="en-US" altLang="zh-CN" sz="2400" b="1" dirty="0" err="1" smtClean="0">
                <a:latin typeface="Times New Roman" panose="02020603050405020304" pitchFamily="18" charset="0"/>
              </a:rPr>
              <a:t>,</a:t>
            </a:r>
            <a:r>
              <a:rPr kumimoji="1" lang="en-US" altLang="zh-CN" sz="2400" b="1" i="1" dirty="0" err="1" smtClean="0">
                <a:latin typeface="Times New Roman" panose="02020603050405020304" pitchFamily="18" charset="0"/>
              </a:rPr>
              <a:t>y</a:t>
            </a:r>
            <a:r>
              <a:rPr kumimoji="1" lang="en-US" altLang="zh-CN" sz="2400" b="1" dirty="0" smtClean="0">
                <a:latin typeface="Times New Roman" panose="02020603050405020304" pitchFamily="18" charset="0"/>
              </a:rPr>
              <a:t>)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的二维旋转变换的总</a:t>
            </a:r>
            <a:r>
              <a:rPr kumimoji="1" lang="zh-CN" altLang="en-US" sz="2400" b="1" dirty="0" smtClean="0">
                <a:latin typeface="Times New Roman" panose="02020603050405020304" pitchFamily="18" charset="0"/>
              </a:rPr>
              <a:t>变换矩阵</a:t>
            </a:r>
            <a:endParaRPr kumimoji="1" lang="en-US" altLang="zh-CN" sz="2400" b="1" dirty="0" smtClean="0">
              <a:latin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400" b="1" i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sz="2400" b="1" baseline="-25000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2400" b="1" i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sz="2400" b="1" baseline="-25000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400" b="1" i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sz="2400" b="1" baseline="-25000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 </a:t>
            </a:r>
            <a:r>
              <a:rPr lang="en-US" altLang="zh-CN" sz="24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</a:t>
            </a:r>
            <a:r>
              <a:rPr lang="en-US" altLang="zh-CN" sz="2400" b="1" i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4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 err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b="1" i="1" baseline="-25000" dirty="0" err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400" b="1" i="1" dirty="0" err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400" b="1" i="1" baseline="-25000" dirty="0" err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4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</a:t>
            </a:r>
            <a:r>
              <a:rPr lang="en-US" altLang="zh-CN" sz="2400" b="1" i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R</a:t>
            </a:r>
            <a:r>
              <a:rPr lang="en-US" altLang="zh-CN" sz="24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en-US" altLang="zh-CN" sz="2400" b="1" i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 </a:t>
            </a:r>
            <a:r>
              <a:rPr lang="en-US" altLang="zh-CN" sz="24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</a:t>
            </a:r>
            <a:r>
              <a:rPr lang="en-US" altLang="zh-CN" sz="2400" b="1" i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24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(-</a:t>
            </a:r>
            <a:r>
              <a:rPr lang="en-US" altLang="zh-CN" sz="2400" b="1" i="1" dirty="0" err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="1" i="1" baseline="-25000" dirty="0" err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,-</a:t>
            </a:r>
            <a:r>
              <a:rPr lang="en-US" altLang="zh-CN" sz="2400" b="1" i="1" dirty="0" err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400" b="1" i="1" baseline="-25000" dirty="0" err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 = </a:t>
            </a:r>
            <a:r>
              <a:rPr lang="en-US" altLang="zh-CN" sz="2400" b="1" i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b="1" i="1" dirty="0" err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="1" i="1" baseline="-25000" dirty="0" err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  </a:t>
            </a:r>
            <a:r>
              <a:rPr lang="en-US" altLang="zh-CN" sz="2400" b="1" i="1" dirty="0" err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400" b="1" i="1" baseline="-25000" dirty="0" err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400" b="1" i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 </a:t>
            </a:r>
            <a:r>
              <a:rPr lang="en-US" altLang="zh-CN" sz="24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zh-CN" altLang="en-US" sz="2400" b="1" dirty="0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endParaRPr kumimoji="1" lang="zh-CN" altLang="en-US" sz="2400" b="1" dirty="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2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52463" y="468311"/>
            <a:ext cx="74029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3600" b="1" dirty="0">
                <a:latin typeface="Tahoma" panose="020B0604030504040204" pitchFamily="34" charset="0"/>
                <a:ea typeface="宋体" pitchFamily="2" charset="-122"/>
                <a:cs typeface="Tahoma" panose="020B0604030504040204" pitchFamily="34" charset="0"/>
              </a:rPr>
              <a:t>§</a:t>
            </a:r>
            <a:r>
              <a:rPr lang="en-US" altLang="zh-CN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4.1.2 </a:t>
            </a:r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二维复合变换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2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1349225"/>
              </p:ext>
            </p:extLst>
          </p:nvPr>
        </p:nvGraphicFramePr>
        <p:xfrm>
          <a:off x="1176564" y="2539482"/>
          <a:ext cx="6354763" cy="309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52" name="公式" r:id="rId3" imgW="3288960" imgH="1473120" progId="Equation.3">
                  <p:embed/>
                </p:oleObj>
              </mc:Choice>
              <mc:Fallback>
                <p:oleObj name="公式" r:id="rId3" imgW="3288960" imgH="1473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6564" y="2539482"/>
                        <a:ext cx="6354763" cy="309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9148923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AutoShape 10" descr="http://t1.baidu.com/it/u=2792966006,3953403218&amp;fm=52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73422" y="1295401"/>
            <a:ext cx="8203841" cy="423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</a:pPr>
            <a:endParaRPr kumimoji="1" lang="zh-CN" altLang="en-US" sz="2400" b="1" dirty="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2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" name="Rectangle 2"/>
          <p:cNvSpPr>
            <a:spLocks noChangeArrowheads="1"/>
          </p:cNvSpPr>
          <p:nvPr/>
        </p:nvSpPr>
        <p:spPr bwMode="auto">
          <a:xfrm>
            <a:off x="240081" y="1150409"/>
            <a:ext cx="3024187" cy="533400"/>
          </a:xfrm>
          <a:prstGeom prst="rect">
            <a:avLst/>
          </a:prstGeom>
          <a:solidFill>
            <a:srgbClr val="EFEFFF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zh-CN" altLang="zh-CN" sz="2000" b="1" dirty="0">
                <a:latin typeface="Times New Roman" panose="02020603050405020304" pitchFamily="18" charset="0"/>
              </a:rPr>
              <a:t>设直线方程</a:t>
            </a:r>
            <a:r>
              <a:rPr lang="zh-CN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000" b="1" i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000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+</a:t>
            </a:r>
            <a:r>
              <a:rPr lang="en-US" altLang="zh-CN" sz="2000" b="1" i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By</a:t>
            </a:r>
            <a:r>
              <a:rPr lang="en-US" altLang="zh-CN" sz="2000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+</a:t>
            </a:r>
            <a:r>
              <a:rPr lang="en-US" altLang="zh-CN" sz="2000" b="1" i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= 0</a:t>
            </a:r>
            <a:endParaRPr lang="zh-CN" altLang="zh-CN" sz="20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1" name="Group 3"/>
          <p:cNvGrpSpPr>
            <a:grpSpLocks/>
          </p:cNvGrpSpPr>
          <p:nvPr/>
        </p:nvGrpSpPr>
        <p:grpSpPr bwMode="auto">
          <a:xfrm>
            <a:off x="4100040" y="448908"/>
            <a:ext cx="4763587" cy="3219821"/>
            <a:chOff x="782" y="491"/>
            <a:chExt cx="4150" cy="2604"/>
          </a:xfrm>
        </p:grpSpPr>
        <p:graphicFrame>
          <p:nvGraphicFramePr>
            <p:cNvPr id="22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46699517"/>
                </p:ext>
              </p:extLst>
            </p:nvPr>
          </p:nvGraphicFramePr>
          <p:xfrm>
            <a:off x="782" y="551"/>
            <a:ext cx="3072" cy="25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71" name="BMP 图象" r:id="rId3" imgW="1800476" imgH="1809524" progId="Paint.Picture">
                    <p:embed/>
                  </p:oleObj>
                </mc:Choice>
                <mc:Fallback>
                  <p:oleObj name="BMP 图象" r:id="rId3" imgW="1800476" imgH="1809524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2" y="551"/>
                          <a:ext cx="3072" cy="25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" name="Rectangle 5"/>
            <p:cNvSpPr>
              <a:spLocks noChangeArrowheads="1"/>
            </p:cNvSpPr>
            <p:nvPr/>
          </p:nvSpPr>
          <p:spPr bwMode="auto">
            <a:xfrm>
              <a:off x="3200" y="491"/>
              <a:ext cx="1732" cy="3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algn="ctr" eaLnBrk="0" hangingPunct="0"/>
              <a:r>
                <a:rPr lang="zh-CN" altLang="zh-CN" sz="2400" b="1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400" b="1" i="1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sz="2400" b="1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  <a:r>
                <a:rPr lang="en-US" altLang="zh-CN" sz="2400" b="1" i="1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</a:t>
              </a:r>
              <a:r>
                <a:rPr lang="en-US" altLang="zh-CN" sz="2400" b="1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  <a:r>
                <a:rPr lang="en-US" altLang="zh-CN" sz="2400" b="1" i="1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altLang="zh-CN" sz="2400" b="1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400" b="1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 0</a:t>
              </a:r>
              <a:endParaRPr lang="zh-CN" altLang="zh-CN" sz="2400" b="1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Rectangle 6"/>
            <p:cNvSpPr>
              <a:spLocks noChangeArrowheads="1"/>
            </p:cNvSpPr>
            <p:nvPr/>
          </p:nvSpPr>
          <p:spPr bwMode="auto">
            <a:xfrm>
              <a:off x="1214" y="2427"/>
              <a:ext cx="613" cy="3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zh-CN" altLang="zh-CN" sz="20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-</a:t>
              </a:r>
              <a:r>
                <a:rPr lang="zh-CN" altLang="zh-CN" sz="2000" b="1" i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C</a:t>
              </a:r>
              <a:r>
                <a:rPr lang="zh-CN" altLang="zh-CN" sz="20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/</a:t>
              </a:r>
              <a:r>
                <a:rPr lang="zh-CN" altLang="zh-CN" sz="2000" b="1" i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B</a:t>
              </a:r>
              <a:endParaRPr lang="zh-CN" altLang="zh-CN" sz="2000" b="1" i="1" dirty="0">
                <a:solidFill>
                  <a:schemeClr val="folHlin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5" name="Rectangle 7"/>
            <p:cNvSpPr>
              <a:spLocks noChangeArrowheads="1"/>
            </p:cNvSpPr>
            <p:nvPr/>
          </p:nvSpPr>
          <p:spPr bwMode="auto">
            <a:xfrm>
              <a:off x="1527" y="2105"/>
              <a:ext cx="732" cy="3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algn="ctr" eaLnBrk="0" hangingPunct="0"/>
              <a:r>
                <a:rPr lang="zh-CN" altLang="zh-CN" sz="20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-</a:t>
              </a:r>
              <a:r>
                <a:rPr lang="zh-CN" altLang="zh-CN" sz="2000" b="1" i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C</a:t>
              </a:r>
              <a:r>
                <a:rPr lang="zh-CN" altLang="zh-CN" sz="20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/</a:t>
              </a:r>
              <a:r>
                <a:rPr lang="zh-CN" altLang="zh-CN" sz="2000" b="1" i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A</a:t>
              </a:r>
              <a:endParaRPr lang="zh-CN" altLang="zh-CN" sz="2000" b="1" i="1" dirty="0">
                <a:solidFill>
                  <a:schemeClr val="folHlin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6" name="Rectangle 8"/>
            <p:cNvSpPr>
              <a:spLocks noChangeArrowheads="1"/>
            </p:cNvSpPr>
            <p:nvPr/>
          </p:nvSpPr>
          <p:spPr bwMode="auto">
            <a:xfrm>
              <a:off x="2847" y="1760"/>
              <a:ext cx="274" cy="3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zh-CN" altLang="zh-CN" sz="2000" b="1" i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E</a:t>
              </a:r>
              <a:endParaRPr lang="zh-CN" altLang="zh-CN" sz="2000" b="1" i="1" dirty="0">
                <a:solidFill>
                  <a:schemeClr val="folHlin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7" name="Rectangle 9"/>
            <p:cNvSpPr>
              <a:spLocks noChangeArrowheads="1"/>
            </p:cNvSpPr>
            <p:nvPr/>
          </p:nvSpPr>
          <p:spPr bwMode="auto">
            <a:xfrm>
              <a:off x="3520" y="1569"/>
              <a:ext cx="274" cy="3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zh-CN" altLang="zh-CN" sz="2000" b="1" i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F</a:t>
              </a:r>
              <a:endParaRPr lang="zh-CN" altLang="zh-CN" sz="2000" b="1" i="1" dirty="0">
                <a:solidFill>
                  <a:schemeClr val="folHlin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8" name="Rectangle 10"/>
            <p:cNvSpPr>
              <a:spLocks noChangeArrowheads="1"/>
            </p:cNvSpPr>
            <p:nvPr/>
          </p:nvSpPr>
          <p:spPr bwMode="auto">
            <a:xfrm>
              <a:off x="2579" y="559"/>
              <a:ext cx="499" cy="3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zh-CN" altLang="zh-CN" sz="2000" b="1" i="1" dirty="0" smtClean="0">
                  <a:solidFill>
                    <a:srgbClr val="000000"/>
                  </a:solidFill>
                  <a:latin typeface="宋体" panose="02010600030101010101" pitchFamily="2" charset="-122"/>
                </a:rPr>
                <a:t>F</a:t>
              </a:r>
              <a:r>
                <a:rPr lang="en-US" altLang="zh-CN" sz="2000" b="1" i="1" dirty="0" smtClean="0">
                  <a:solidFill>
                    <a:srgbClr val="000000"/>
                  </a:solidFill>
                  <a:latin typeface="宋体" panose="02010600030101010101" pitchFamily="2" charset="-122"/>
                </a:rPr>
                <a:t>’</a:t>
              </a:r>
              <a:endParaRPr lang="zh-CN" altLang="zh-CN" sz="2000" b="1" i="1" dirty="0">
                <a:solidFill>
                  <a:schemeClr val="folHlin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9" name="Rectangle 11"/>
            <p:cNvSpPr>
              <a:spLocks noChangeArrowheads="1"/>
            </p:cNvSpPr>
            <p:nvPr/>
          </p:nvSpPr>
          <p:spPr bwMode="auto">
            <a:xfrm>
              <a:off x="2288" y="1136"/>
              <a:ext cx="499" cy="3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zh-CN" altLang="zh-CN" sz="2000" b="1" i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E</a:t>
              </a:r>
              <a:r>
                <a:rPr lang="zh-CN" altLang="zh-CN" sz="2000" b="1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’</a:t>
              </a:r>
              <a:endParaRPr lang="zh-CN" altLang="zh-CN" sz="2000" b="1" i="1" dirty="0">
                <a:solidFill>
                  <a:schemeClr val="folHlin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30" name="Rectangle 12"/>
            <p:cNvSpPr>
              <a:spLocks noChangeArrowheads="1"/>
            </p:cNvSpPr>
            <p:nvPr/>
          </p:nvSpPr>
          <p:spPr bwMode="auto">
            <a:xfrm>
              <a:off x="3122" y="846"/>
              <a:ext cx="524" cy="3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algn="ctr" eaLnBrk="0" hangingPunct="0"/>
              <a:r>
                <a:rPr lang="zh-CN" altLang="zh-CN" sz="2000" b="1" i="1" dirty="0" smtClean="0">
                  <a:solidFill>
                    <a:srgbClr val="000000"/>
                  </a:solidFill>
                  <a:latin typeface="宋体" panose="02010600030101010101" pitchFamily="2" charset="-122"/>
                </a:rPr>
                <a:t>G</a:t>
              </a:r>
              <a:r>
                <a:rPr lang="en-US" altLang="zh-CN" sz="2000" b="1" i="1" dirty="0" smtClean="0">
                  <a:solidFill>
                    <a:srgbClr val="000000"/>
                  </a:solidFill>
                  <a:latin typeface="Times New Roman" panose="02020603050405020304" pitchFamily="18" charset="0"/>
                </a:rPr>
                <a:t>'</a:t>
              </a:r>
              <a:endParaRPr lang="zh-CN" altLang="zh-CN" sz="2000" b="1" i="1" dirty="0">
                <a:solidFill>
                  <a:schemeClr val="folHlin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31" name="Rectangle 13"/>
            <p:cNvSpPr>
              <a:spLocks noChangeArrowheads="1"/>
            </p:cNvSpPr>
            <p:nvPr/>
          </p:nvSpPr>
          <p:spPr bwMode="auto">
            <a:xfrm>
              <a:off x="3423" y="1086"/>
              <a:ext cx="274" cy="3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zh-CN" altLang="zh-CN" sz="2000" b="1" i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G</a:t>
              </a:r>
              <a:endParaRPr lang="zh-CN" altLang="zh-CN" sz="2000" b="1" i="1" dirty="0">
                <a:solidFill>
                  <a:schemeClr val="folHlink"/>
                </a:solidFill>
                <a:latin typeface="宋体" panose="02010600030101010101" pitchFamily="2" charset="-122"/>
              </a:endParaRPr>
            </a:p>
          </p:txBody>
        </p:sp>
      </p:grpSp>
      <p:sp>
        <p:nvSpPr>
          <p:cNvPr id="32" name="Rectangle 14"/>
          <p:cNvSpPr>
            <a:spLocks noChangeArrowheads="1"/>
          </p:cNvSpPr>
          <p:nvPr/>
        </p:nvSpPr>
        <p:spPr bwMode="auto">
          <a:xfrm>
            <a:off x="250730" y="1846263"/>
            <a:ext cx="3168650" cy="1295400"/>
          </a:xfrm>
          <a:prstGeom prst="rect">
            <a:avLst/>
          </a:prstGeom>
          <a:solidFill>
            <a:srgbClr val="EFEFFF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zh-CN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则：</a:t>
            </a:r>
            <a:r>
              <a:rPr lang="zh-CN" altLang="zh-CN" sz="2000" b="1" i="1" dirty="0">
                <a:latin typeface="Times New Roman" panose="02020603050405020304" pitchFamily="18" charset="0"/>
              </a:rPr>
              <a:t>x</a:t>
            </a:r>
            <a:r>
              <a:rPr lang="zh-CN" altLang="zh-CN" sz="2000" b="1" dirty="0">
                <a:latin typeface="Times New Roman" panose="02020603050405020304" pitchFamily="18" charset="0"/>
              </a:rPr>
              <a:t>轴上的截距为 -</a:t>
            </a:r>
            <a:r>
              <a:rPr lang="zh-CN" altLang="zh-CN" sz="2000" b="1" i="1" dirty="0">
                <a:latin typeface="Times New Roman" panose="02020603050405020304" pitchFamily="18" charset="0"/>
              </a:rPr>
              <a:t>C/A</a:t>
            </a:r>
          </a:p>
          <a:p>
            <a:pPr eaLnBrk="0" hangingPunct="0"/>
            <a:r>
              <a:rPr lang="zh-CN" altLang="zh-CN" sz="2000" b="1" dirty="0">
                <a:latin typeface="Times New Roman" panose="02020603050405020304" pitchFamily="18" charset="0"/>
              </a:rPr>
              <a:t>　　</a:t>
            </a:r>
            <a:r>
              <a:rPr lang="zh-CN" altLang="zh-CN" sz="2000" b="1" i="1" dirty="0">
                <a:latin typeface="Times New Roman" panose="02020603050405020304" pitchFamily="18" charset="0"/>
              </a:rPr>
              <a:t>y</a:t>
            </a:r>
            <a:r>
              <a:rPr lang="zh-CN" altLang="zh-CN" sz="2000" b="1" dirty="0">
                <a:latin typeface="Times New Roman" panose="02020603050405020304" pitchFamily="18" charset="0"/>
              </a:rPr>
              <a:t>轴上的截距为 -</a:t>
            </a:r>
            <a:r>
              <a:rPr lang="zh-CN" altLang="zh-CN" sz="2000" b="1" i="1" dirty="0">
                <a:latin typeface="Times New Roman" panose="02020603050405020304" pitchFamily="18" charset="0"/>
              </a:rPr>
              <a:t>C/B</a:t>
            </a:r>
          </a:p>
          <a:p>
            <a:pPr eaLnBrk="0" hangingPunct="0"/>
            <a:r>
              <a:rPr lang="zh-CN" altLang="zh-CN" sz="2000" b="1" dirty="0">
                <a:latin typeface="Times New Roman" panose="02020603050405020304" pitchFamily="18" charset="0"/>
              </a:rPr>
              <a:t>　　斜率为 -</a:t>
            </a:r>
            <a:r>
              <a:rPr lang="zh-CN" altLang="zh-CN" sz="2000" b="1" i="1" dirty="0">
                <a:latin typeface="Times New Roman" panose="02020603050405020304" pitchFamily="18" charset="0"/>
              </a:rPr>
              <a:t>A/B</a:t>
            </a:r>
            <a:endParaRPr lang="en-US" altLang="zh-CN" sz="2000" b="1" i="1" dirty="0">
              <a:latin typeface="Times New Roman" panose="02020603050405020304" pitchFamily="18" charset="0"/>
            </a:endParaRPr>
          </a:p>
        </p:txBody>
      </p:sp>
      <p:sp>
        <p:nvSpPr>
          <p:cNvPr id="34" name="Rectangle 16"/>
          <p:cNvSpPr>
            <a:spLocks noChangeArrowheads="1"/>
          </p:cNvSpPr>
          <p:nvPr/>
        </p:nvSpPr>
        <p:spPr bwMode="auto">
          <a:xfrm>
            <a:off x="4716463" y="4365625"/>
            <a:ext cx="3962400" cy="762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kumimoji="1" lang="en-US" altLang="zh-CN" sz="2000" b="1" dirty="0">
                <a:latin typeface="Times New Roman" panose="02020603050405020304" pitchFamily="18" charset="0"/>
              </a:rPr>
              <a:t>2.</a:t>
            </a:r>
            <a:r>
              <a:rPr kumimoji="1" lang="zh-CN" altLang="en-US" sz="2000" b="1" dirty="0">
                <a:latin typeface="Times New Roman" panose="02020603050405020304" pitchFamily="18" charset="0"/>
              </a:rPr>
              <a:t>让直线绕原点顺时针旋转</a:t>
            </a:r>
            <a:r>
              <a:rPr kumimoji="1" lang="zh-CN" altLang="en-US" sz="20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kumimoji="1" lang="zh-CN" altLang="en-US" sz="2000" b="1" dirty="0">
                <a:latin typeface="Times New Roman" panose="02020603050405020304" pitchFamily="18" charset="0"/>
              </a:rPr>
              <a:t>角，</a:t>
            </a:r>
          </a:p>
          <a:p>
            <a:r>
              <a:rPr kumimoji="1" lang="zh-CN" altLang="en-US" sz="2000" b="1" dirty="0">
                <a:latin typeface="Times New Roman" panose="02020603050405020304" pitchFamily="18" charset="0"/>
              </a:rPr>
              <a:t>     使之</a:t>
            </a:r>
            <a:r>
              <a:rPr kumimoji="1" lang="zh-CN" altLang="en-US" sz="2000" b="1" dirty="0" smtClean="0">
                <a:latin typeface="Times New Roman" panose="02020603050405020304" pitchFamily="18" charset="0"/>
              </a:rPr>
              <a:t>与</a:t>
            </a:r>
            <a:r>
              <a:rPr kumimoji="1" lang="en-US" altLang="zh-CN" sz="2000" b="1" i="1" dirty="0" smtClean="0">
                <a:latin typeface="Times New Roman" panose="02020603050405020304" pitchFamily="18" charset="0"/>
              </a:rPr>
              <a:t>x</a:t>
            </a:r>
            <a:r>
              <a:rPr kumimoji="1" lang="en-US" altLang="zh-CN" sz="2000" b="1" dirty="0" smtClean="0">
                <a:latin typeface="Times New Roman" panose="02020603050405020304" pitchFamily="18" charset="0"/>
              </a:rPr>
              <a:t> </a:t>
            </a:r>
            <a:r>
              <a:rPr kumimoji="1" lang="zh-CN" altLang="en-US" sz="2000" b="1" dirty="0">
                <a:latin typeface="Times New Roman" panose="02020603050405020304" pitchFamily="18" charset="0"/>
              </a:rPr>
              <a:t>轴重合</a:t>
            </a:r>
          </a:p>
        </p:txBody>
      </p:sp>
      <p:sp>
        <p:nvSpPr>
          <p:cNvPr id="36" name="Rectangle 18"/>
          <p:cNvSpPr>
            <a:spLocks noChangeArrowheads="1"/>
          </p:cNvSpPr>
          <p:nvPr/>
        </p:nvSpPr>
        <p:spPr bwMode="auto">
          <a:xfrm>
            <a:off x="990600" y="4343400"/>
            <a:ext cx="3200400" cy="838200"/>
          </a:xfrm>
          <a:prstGeom prst="rect">
            <a:avLst/>
          </a:prstGeom>
          <a:solidFill>
            <a:srgbClr val="CCECFF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kumimoji="1" lang="en-US" altLang="zh-CN" sz="2000" b="1" dirty="0">
                <a:latin typeface="Times New Roman" panose="02020603050405020304" pitchFamily="18" charset="0"/>
              </a:rPr>
              <a:t>1.</a:t>
            </a:r>
            <a:r>
              <a:rPr kumimoji="1" lang="zh-CN" altLang="en-US" sz="2000" b="1" dirty="0">
                <a:latin typeface="Times New Roman" panose="02020603050405020304" pitchFamily="18" charset="0"/>
              </a:rPr>
              <a:t>将直线</a:t>
            </a:r>
            <a:r>
              <a:rPr kumimoji="1" lang="zh-CN" altLang="en-US" sz="2000" b="1" dirty="0" smtClean="0">
                <a:latin typeface="Times New Roman" panose="02020603050405020304" pitchFamily="18" charset="0"/>
              </a:rPr>
              <a:t>沿</a:t>
            </a:r>
            <a:r>
              <a:rPr kumimoji="1" lang="en-US" altLang="zh-CN" sz="2000" b="1" i="1" dirty="0" smtClean="0">
                <a:latin typeface="Times New Roman" panose="02020603050405020304" pitchFamily="18" charset="0"/>
              </a:rPr>
              <a:t>x</a:t>
            </a:r>
            <a:r>
              <a:rPr kumimoji="1" lang="zh-CN" altLang="en-US" sz="2000" b="1" dirty="0" smtClean="0">
                <a:latin typeface="Times New Roman" panose="02020603050405020304" pitchFamily="18" charset="0"/>
              </a:rPr>
              <a:t>轴</a:t>
            </a:r>
            <a:r>
              <a:rPr kumimoji="1" lang="zh-CN" altLang="en-US" sz="2000" b="1" dirty="0">
                <a:latin typeface="Times New Roman" panose="02020603050405020304" pitchFamily="18" charset="0"/>
              </a:rPr>
              <a:t>平移</a:t>
            </a:r>
            <a:r>
              <a:rPr kumimoji="1" lang="en-US" altLang="en-US" sz="2000" b="1" i="1" dirty="0">
                <a:latin typeface="Times New Roman" panose="02020603050405020304" pitchFamily="18" charset="0"/>
              </a:rPr>
              <a:t>C/A</a:t>
            </a:r>
            <a:r>
              <a:rPr kumimoji="1" lang="en-US" altLang="en-US" sz="2000" b="1" dirty="0">
                <a:latin typeface="Times New Roman" panose="02020603050405020304" pitchFamily="18" charset="0"/>
              </a:rPr>
              <a:t>，</a:t>
            </a:r>
          </a:p>
          <a:p>
            <a:r>
              <a:rPr kumimoji="1" lang="zh-CN" altLang="en-US" sz="2000" b="1" dirty="0">
                <a:latin typeface="Times New Roman" panose="02020603050405020304" pitchFamily="18" charset="0"/>
              </a:rPr>
              <a:t>     使之过原点</a:t>
            </a:r>
          </a:p>
        </p:txBody>
      </p:sp>
      <p:sp>
        <p:nvSpPr>
          <p:cNvPr id="37" name="Rectangle 19"/>
          <p:cNvSpPr>
            <a:spLocks noChangeArrowheads="1"/>
          </p:cNvSpPr>
          <p:nvPr/>
        </p:nvSpPr>
        <p:spPr bwMode="auto">
          <a:xfrm>
            <a:off x="271577" y="3761195"/>
            <a:ext cx="5105400" cy="406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zh-CN" altLang="en-US" sz="2000" b="1" dirty="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对任意直线的对称变换</a:t>
            </a:r>
            <a:r>
              <a:rPr lang="zh-CN" altLang="en-US" sz="2000" b="1" dirty="0">
                <a:solidFill>
                  <a:srgbClr val="0000FF"/>
                </a:solidFill>
                <a:latin typeface="仿宋_GB2312" pitchFamily="49" charset="-122"/>
                <a:ea typeface="仿宋_GB2312" pitchFamily="49" charset="-122"/>
              </a:rPr>
              <a:t>可分解为以下五步</a:t>
            </a:r>
            <a:r>
              <a:rPr lang="en-US" altLang="zh-CN" sz="2000" b="1" dirty="0">
                <a:solidFill>
                  <a:srgbClr val="0000FF"/>
                </a:solidFill>
                <a:latin typeface="仿宋_GB2312" pitchFamily="49" charset="-122"/>
                <a:ea typeface="仿宋_GB2312" pitchFamily="49" charset="-122"/>
              </a:rPr>
              <a:t>:</a:t>
            </a:r>
          </a:p>
        </p:txBody>
      </p:sp>
      <p:sp>
        <p:nvSpPr>
          <p:cNvPr id="38" name="Rectangle 20"/>
          <p:cNvSpPr>
            <a:spLocks noChangeArrowheads="1"/>
          </p:cNvSpPr>
          <p:nvPr/>
        </p:nvSpPr>
        <p:spPr bwMode="auto">
          <a:xfrm>
            <a:off x="674648" y="473595"/>
            <a:ext cx="32400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en-US" altLang="zh-CN" sz="2000" b="1" dirty="0">
                <a:latin typeface="Times New Roman" panose="02020603050405020304" pitchFamily="18" charset="0"/>
              </a:rPr>
              <a:t>(6)</a:t>
            </a:r>
            <a:r>
              <a:rPr kumimoji="1" lang="zh-CN" altLang="en-US" sz="2000" b="1" dirty="0">
                <a:latin typeface="Times New Roman" panose="02020603050405020304" pitchFamily="18" charset="0"/>
              </a:rPr>
              <a:t>对任意直线的对称变换</a:t>
            </a:r>
          </a:p>
        </p:txBody>
      </p:sp>
      <p:graphicFrame>
        <p:nvGraphicFramePr>
          <p:cNvPr id="3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2930051"/>
              </p:ext>
            </p:extLst>
          </p:nvPr>
        </p:nvGraphicFramePr>
        <p:xfrm>
          <a:off x="1143031" y="5357405"/>
          <a:ext cx="2243649" cy="137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72" name="公式" r:id="rId5" imgW="1409400" imgH="736560" progId="Equation.3">
                  <p:embed/>
                </p:oleObj>
              </mc:Choice>
              <mc:Fallback>
                <p:oleObj name="公式" r:id="rId5" imgW="1409400" imgH="736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31" y="5357405"/>
                        <a:ext cx="2243649" cy="13747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9425506"/>
              </p:ext>
            </p:extLst>
          </p:nvPr>
        </p:nvGraphicFramePr>
        <p:xfrm>
          <a:off x="4514857" y="5269206"/>
          <a:ext cx="4164006" cy="137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73" name="公式" r:id="rId7" imgW="2158920" imgH="736560" progId="Equation.3">
                  <p:embed/>
                </p:oleObj>
              </mc:Choice>
              <mc:Fallback>
                <p:oleObj name="公式" r:id="rId7" imgW="2158920" imgH="736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7" y="5269206"/>
                        <a:ext cx="4164006" cy="13747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7108064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32" grpId="0" animBg="1"/>
      <p:bldP spid="34" grpId="0" animBg="1"/>
      <p:bldP spid="36" grpId="0" animBg="1" autoUpdateAnimBg="0"/>
      <p:bldP spid="3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AutoShape 10" descr="http://t1.baidu.com/it/u=2792966006,3953403218&amp;fm=52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73422" y="1295401"/>
            <a:ext cx="8203841" cy="423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</a:pPr>
            <a:endParaRPr kumimoji="1" lang="zh-CN" altLang="en-US" sz="2400" b="1" dirty="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2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8" name="Rectangle 20"/>
          <p:cNvSpPr>
            <a:spLocks noChangeArrowheads="1"/>
          </p:cNvSpPr>
          <p:nvPr/>
        </p:nvSpPr>
        <p:spPr bwMode="auto">
          <a:xfrm>
            <a:off x="986372" y="224632"/>
            <a:ext cx="32400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zh-CN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对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任意直线的对称变换</a:t>
            </a:r>
          </a:p>
        </p:txBody>
      </p:sp>
      <p:sp>
        <p:nvSpPr>
          <p:cNvPr id="39" name="Rectangle 2"/>
          <p:cNvSpPr>
            <a:spLocks noChangeArrowheads="1"/>
          </p:cNvSpPr>
          <p:nvPr/>
        </p:nvSpPr>
        <p:spPr bwMode="auto">
          <a:xfrm>
            <a:off x="533400" y="838200"/>
            <a:ext cx="3429000" cy="762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000" b="1" dirty="0">
                <a:latin typeface="Times New Roman" panose="02020603050405020304" pitchFamily="18" charset="0"/>
              </a:rPr>
              <a:t>3.</a:t>
            </a:r>
            <a:r>
              <a:rPr kumimoji="1" lang="zh-CN" altLang="en-US" sz="2000" b="1" dirty="0">
                <a:latin typeface="Times New Roman" panose="02020603050405020304" pitchFamily="18" charset="0"/>
              </a:rPr>
              <a:t>图形对直线的对称变换</a:t>
            </a:r>
          </a:p>
          <a:p>
            <a:pPr algn="ctr"/>
            <a:r>
              <a:rPr kumimoji="1" lang="zh-CN" altLang="en-US" sz="2000" b="1" dirty="0">
                <a:latin typeface="Times New Roman" panose="02020603050405020304" pitchFamily="18" charset="0"/>
              </a:rPr>
              <a:t>变成对</a:t>
            </a:r>
            <a:r>
              <a:rPr kumimoji="1" lang="en-US" altLang="en-US" sz="2000" b="1" dirty="0">
                <a:latin typeface="Times New Roman" panose="02020603050405020304" pitchFamily="18" charset="0"/>
              </a:rPr>
              <a:t>x</a:t>
            </a:r>
            <a:r>
              <a:rPr kumimoji="1" lang="zh-CN" altLang="en-US" sz="2000" b="1" dirty="0">
                <a:latin typeface="Times New Roman" panose="02020603050405020304" pitchFamily="18" charset="0"/>
              </a:rPr>
              <a:t>轴的对称变换</a:t>
            </a:r>
            <a:endParaRPr kumimoji="1" lang="zh-CN" altLang="zh-CN" sz="2000" b="1" dirty="0">
              <a:latin typeface="Times New Roman" panose="02020603050405020304" pitchFamily="18" charset="0"/>
            </a:endParaRPr>
          </a:p>
        </p:txBody>
      </p:sp>
      <p:sp>
        <p:nvSpPr>
          <p:cNvPr id="41" name="Rectangle 4"/>
          <p:cNvSpPr>
            <a:spLocks noChangeArrowheads="1"/>
          </p:cNvSpPr>
          <p:nvPr/>
        </p:nvSpPr>
        <p:spPr bwMode="auto">
          <a:xfrm>
            <a:off x="4648200" y="838200"/>
            <a:ext cx="3886200" cy="762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kumimoji="1" lang="en-US" altLang="zh-CN" sz="2000" b="1" dirty="0">
                <a:latin typeface="Times New Roman" panose="02020603050405020304" pitchFamily="18" charset="0"/>
              </a:rPr>
              <a:t>4.</a:t>
            </a:r>
            <a:r>
              <a:rPr kumimoji="1" lang="zh-CN" altLang="en-US" sz="2000" b="1" dirty="0">
                <a:latin typeface="Times New Roman" panose="02020603050405020304" pitchFamily="18" charset="0"/>
              </a:rPr>
              <a:t>让直线绕原点逆时针旋转</a:t>
            </a:r>
            <a:r>
              <a:rPr kumimoji="1" lang="zh-CN" altLang="en-US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kumimoji="1" lang="zh-CN" altLang="en-US" sz="2000" b="1" dirty="0">
                <a:latin typeface="Times New Roman" panose="02020603050405020304" pitchFamily="18" charset="0"/>
              </a:rPr>
              <a:t>角，</a:t>
            </a:r>
          </a:p>
          <a:p>
            <a:r>
              <a:rPr kumimoji="1" lang="zh-CN" altLang="en-US" sz="2000" b="1" dirty="0">
                <a:latin typeface="Times New Roman" panose="02020603050405020304" pitchFamily="18" charset="0"/>
              </a:rPr>
              <a:t>     恢复到原来的倾斜位置</a:t>
            </a:r>
          </a:p>
        </p:txBody>
      </p:sp>
      <p:sp>
        <p:nvSpPr>
          <p:cNvPr id="44" name="Rectangle 7"/>
          <p:cNvSpPr>
            <a:spLocks noChangeArrowheads="1"/>
          </p:cNvSpPr>
          <p:nvPr/>
        </p:nvSpPr>
        <p:spPr bwMode="auto">
          <a:xfrm>
            <a:off x="533400" y="3581400"/>
            <a:ext cx="3505200" cy="457200"/>
          </a:xfrm>
          <a:prstGeom prst="rect">
            <a:avLst/>
          </a:prstGeom>
          <a:solidFill>
            <a:srgbClr val="CCECFF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kumimoji="1" lang="en-US" altLang="zh-CN" sz="2000" b="1">
                <a:latin typeface="Times New Roman" panose="02020603050405020304" pitchFamily="18" charset="0"/>
              </a:rPr>
              <a:t>5.</a:t>
            </a:r>
            <a:r>
              <a:rPr kumimoji="1" lang="zh-CN" altLang="en-US" sz="2000" b="1">
                <a:latin typeface="Times New Roman" panose="02020603050405020304" pitchFamily="18" charset="0"/>
              </a:rPr>
              <a:t>将直线平移</a:t>
            </a:r>
            <a:r>
              <a:rPr kumimoji="1" lang="zh-CN" altLang="zh-CN" sz="2000" b="1">
                <a:latin typeface="Times New Roman" panose="02020603050405020304" pitchFamily="18" charset="0"/>
              </a:rPr>
              <a:t>回</a:t>
            </a:r>
            <a:r>
              <a:rPr kumimoji="1" lang="zh-CN" altLang="en-US" sz="2000" b="1">
                <a:latin typeface="Times New Roman" panose="02020603050405020304" pitchFamily="18" charset="0"/>
              </a:rPr>
              <a:t>原来的位置</a:t>
            </a:r>
          </a:p>
        </p:txBody>
      </p:sp>
      <p:sp>
        <p:nvSpPr>
          <p:cNvPr id="48" name="Rectangle 11"/>
          <p:cNvSpPr>
            <a:spLocks noChangeArrowheads="1"/>
          </p:cNvSpPr>
          <p:nvPr/>
        </p:nvSpPr>
        <p:spPr bwMode="auto">
          <a:xfrm>
            <a:off x="577850" y="4403725"/>
            <a:ext cx="1733167" cy="400110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000" b="1" dirty="0">
                <a:latin typeface="Times New Roman" panose="02020603050405020304" pitchFamily="18" charset="0"/>
              </a:rPr>
              <a:t>组合变换矩阵</a:t>
            </a:r>
          </a:p>
        </p:txBody>
      </p:sp>
      <p:graphicFrame>
        <p:nvGraphicFramePr>
          <p:cNvPr id="1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147886"/>
              </p:ext>
            </p:extLst>
          </p:nvPr>
        </p:nvGraphicFramePr>
        <p:xfrm>
          <a:off x="986372" y="1810544"/>
          <a:ext cx="1960562" cy="137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14" name="公式" r:id="rId3" imgW="1231560" imgH="736560" progId="Equation.3">
                  <p:embed/>
                </p:oleObj>
              </mc:Choice>
              <mc:Fallback>
                <p:oleObj name="公式" r:id="rId3" imgW="1231560" imgH="736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6372" y="1810544"/>
                        <a:ext cx="1960562" cy="13747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9644268"/>
              </p:ext>
            </p:extLst>
          </p:nvPr>
        </p:nvGraphicFramePr>
        <p:xfrm>
          <a:off x="4648200" y="1637523"/>
          <a:ext cx="3321050" cy="137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15" name="公式" r:id="rId5" imgW="1828800" imgH="736560" progId="Equation.3">
                  <p:embed/>
                </p:oleObj>
              </mc:Choice>
              <mc:Fallback>
                <p:oleObj name="公式" r:id="rId5" imgW="1828800" imgH="736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1637523"/>
                        <a:ext cx="3321050" cy="13747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0910459"/>
              </p:ext>
            </p:extLst>
          </p:nvPr>
        </p:nvGraphicFramePr>
        <p:xfrm>
          <a:off x="4366097" y="3229005"/>
          <a:ext cx="2303462" cy="137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16" name="公式" r:id="rId7" imgW="1447560" imgH="736560" progId="Equation.3">
                  <p:embed/>
                </p:oleObj>
              </mc:Choice>
              <mc:Fallback>
                <p:oleObj name="公式" r:id="rId7" imgW="1447560" imgH="736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6097" y="3229005"/>
                        <a:ext cx="2303462" cy="13747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553590"/>
              </p:ext>
            </p:extLst>
          </p:nvPr>
        </p:nvGraphicFramePr>
        <p:xfrm>
          <a:off x="577850" y="4858697"/>
          <a:ext cx="7956549" cy="137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17" name="公式" r:id="rId9" imgW="4356000" imgH="736560" progId="Equation.3">
                  <p:embed/>
                </p:oleObj>
              </mc:Choice>
              <mc:Fallback>
                <p:oleObj name="公式" r:id="rId9" imgW="4356000" imgH="736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850" y="4858697"/>
                        <a:ext cx="7956549" cy="13747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3246944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1" grpId="0" animBg="1"/>
      <p:bldP spid="44" grpId="0" animBg="1"/>
      <p:bldP spid="4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AutoShape 10" descr="http://t1.baidu.com/it/u=2792966006,3953403218&amp;fm=52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73422" y="1295401"/>
            <a:ext cx="8203841" cy="423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</a:pPr>
            <a:endParaRPr kumimoji="1" lang="zh-CN" altLang="en-US" sz="2400" b="1" dirty="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2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52463" y="468311"/>
            <a:ext cx="74029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  <a:cs typeface="Tahoma" panose="020B0604030504040204" pitchFamily="34" charset="0"/>
              </a:rPr>
              <a:t>关于任意轴的对称变换 </a:t>
            </a:r>
          </a:p>
        </p:txBody>
      </p:sp>
      <p:pic>
        <p:nvPicPr>
          <p:cNvPr id="20" name="Picture 3" descr="7P11"/>
          <p:cNvPicPr>
            <a:picLocks noChangeAspect="1" noChangeArrowheads="1"/>
          </p:cNvPicPr>
          <p:nvPr/>
        </p:nvPicPr>
        <p:blipFill>
          <a:blip r:embed="rId2">
            <a:lum contras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557338"/>
            <a:ext cx="8126412" cy="4594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588373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5159" y="117931"/>
            <a:ext cx="2371228" cy="263469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0096" y="432682"/>
            <a:ext cx="7815262" cy="76517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FF93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第</a:t>
            </a:r>
            <a:r>
              <a:rPr lang="en-US" altLang="zh-CN" dirty="0" smtClean="0">
                <a:solidFill>
                  <a:srgbClr val="FF93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4</a:t>
            </a:r>
            <a:r>
              <a:rPr lang="zh-CN" altLang="en-US" dirty="0" smtClean="0">
                <a:solidFill>
                  <a:srgbClr val="FF93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章：图形几何变换</a:t>
            </a:r>
            <a:endParaRPr altLang="en-US" dirty="0">
              <a:solidFill>
                <a:srgbClr val="FF9300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859274876"/>
              </p:ext>
            </p:extLst>
          </p:nvPr>
        </p:nvGraphicFramePr>
        <p:xfrm>
          <a:off x="920096" y="1895061"/>
          <a:ext cx="6748247" cy="2459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矩形 2"/>
          <p:cNvSpPr/>
          <p:nvPr/>
        </p:nvSpPr>
        <p:spPr>
          <a:xfrm>
            <a:off x="1676709" y="1899927"/>
            <a:ext cx="5745691" cy="576262"/>
          </a:xfrm>
          <a:prstGeom prst="rect">
            <a:avLst/>
          </a:prstGeom>
          <a:solidFill>
            <a:srgbClr val="FF9300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 eaLnBrk="1" hangingPunct="1">
              <a:lnSpc>
                <a:spcPct val="150000"/>
              </a:lnSpc>
              <a:defRPr/>
            </a:pPr>
            <a:endParaRPr lang="en-US" altLang="zh-CN" sz="2400" b="1" dirty="0"/>
          </a:p>
        </p:txBody>
      </p:sp>
      <p:sp>
        <p:nvSpPr>
          <p:cNvPr id="6" name="矩形 5"/>
          <p:cNvSpPr/>
          <p:nvPr/>
        </p:nvSpPr>
        <p:spPr>
          <a:xfrm>
            <a:off x="1687596" y="2662695"/>
            <a:ext cx="5745691" cy="576262"/>
          </a:xfrm>
          <a:prstGeom prst="rect">
            <a:avLst/>
          </a:prstGeom>
          <a:solidFill>
            <a:srgbClr val="FF9300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 eaLnBrk="1" hangingPunct="1">
              <a:lnSpc>
                <a:spcPct val="150000"/>
              </a:lnSpc>
              <a:defRPr/>
            </a:pPr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427771701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3" grpId="0" animBg="1"/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AutoShape 10" descr="http://t1.baidu.com/it/u=2792966006,3953403218&amp;fm=52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07975" y="1400190"/>
            <a:ext cx="8203841" cy="3714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kumimoji="1" lang="zh-CN" altLang="en-US" sz="24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（</a:t>
            </a:r>
            <a:r>
              <a:rPr kumimoji="1" lang="en-US" altLang="zh-CN" sz="24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en-US" sz="24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）</a:t>
            </a:r>
            <a:r>
              <a:rPr kumimoji="1" lang="zh-CN" altLang="en-US" sz="2400" b="1" dirty="0" smtClean="0">
                <a:solidFill>
                  <a:srgbClr val="FF3300"/>
                </a:solidFill>
                <a:latin typeface="Times New Roman" panose="02020603050405020304" pitchFamily="18" charset="0"/>
              </a:rPr>
              <a:t>平移变换</a:t>
            </a:r>
            <a:endParaRPr kumimoji="1" lang="en-US" altLang="zh-CN" sz="2400" b="1" dirty="0" smtClean="0">
              <a:solidFill>
                <a:srgbClr val="FF3300"/>
              </a:solidFill>
              <a:latin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kumimoji="1" lang="zh-CN" altLang="en-US" sz="2400" b="1" dirty="0" smtClean="0">
                <a:latin typeface="Times New Roman" panose="02020603050405020304" pitchFamily="18" charset="0"/>
              </a:rPr>
              <a:t>指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空间的立体从一个位置移动到另一位置时，其形状、大小都不发生变换的变换。</a:t>
            </a:r>
          </a:p>
          <a:p>
            <a:pPr marL="342900" indent="-342900">
              <a:buFont typeface="Wingdings" panose="05000000000000000000" pitchFamily="2" charset="2"/>
              <a:buChar char="n"/>
            </a:pPr>
            <a:endParaRPr kumimoji="1" lang="zh-CN" altLang="en-US" sz="2400" b="1" dirty="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2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52463" y="468311"/>
            <a:ext cx="74029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3600" b="1" dirty="0" smtClean="0">
                <a:latin typeface="Tahoma" panose="020B0604030504040204" pitchFamily="34" charset="0"/>
                <a:ea typeface="宋体" pitchFamily="2" charset="-122"/>
                <a:cs typeface="Tahoma" panose="020B0604030504040204" pitchFamily="34" charset="0"/>
              </a:rPr>
              <a:t>§</a:t>
            </a:r>
            <a:r>
              <a:rPr lang="en-US" altLang="zh-CN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4.3.1 </a:t>
            </a:r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三维</a:t>
            </a: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基本</a:t>
            </a:r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变换</a:t>
            </a:r>
            <a:endParaRPr lang="zh-CN" altLang="en-US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1" name="Group 5"/>
          <p:cNvGrpSpPr>
            <a:grpSpLocks/>
          </p:cNvGrpSpPr>
          <p:nvPr/>
        </p:nvGrpSpPr>
        <p:grpSpPr bwMode="auto">
          <a:xfrm>
            <a:off x="5034844" y="2595984"/>
            <a:ext cx="3695700" cy="3170238"/>
            <a:chOff x="288" y="2064"/>
            <a:chExt cx="2328" cy="1997"/>
          </a:xfrm>
        </p:grpSpPr>
        <p:sp>
          <p:nvSpPr>
            <p:cNvPr id="22" name="Line 6"/>
            <p:cNvSpPr>
              <a:spLocks noChangeShapeType="1"/>
            </p:cNvSpPr>
            <p:nvPr/>
          </p:nvSpPr>
          <p:spPr bwMode="auto">
            <a:xfrm>
              <a:off x="1008" y="3216"/>
              <a:ext cx="1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Line 7"/>
            <p:cNvSpPr>
              <a:spLocks noChangeShapeType="1"/>
            </p:cNvSpPr>
            <p:nvPr/>
          </p:nvSpPr>
          <p:spPr bwMode="auto">
            <a:xfrm flipV="1">
              <a:off x="1008" y="2112"/>
              <a:ext cx="0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Line 8"/>
            <p:cNvSpPr>
              <a:spLocks noChangeShapeType="1"/>
            </p:cNvSpPr>
            <p:nvPr/>
          </p:nvSpPr>
          <p:spPr bwMode="auto">
            <a:xfrm flipH="1">
              <a:off x="288" y="3216"/>
              <a:ext cx="72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Line 9"/>
            <p:cNvSpPr>
              <a:spLocks noChangeShapeType="1"/>
            </p:cNvSpPr>
            <p:nvPr/>
          </p:nvSpPr>
          <p:spPr bwMode="auto">
            <a:xfrm>
              <a:off x="1440" y="278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 flipV="1">
              <a:off x="1440" y="3216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Line 11"/>
            <p:cNvSpPr>
              <a:spLocks noChangeShapeType="1"/>
            </p:cNvSpPr>
            <p:nvPr/>
          </p:nvSpPr>
          <p:spPr bwMode="auto">
            <a:xfrm flipH="1">
              <a:off x="672" y="3552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Line 12"/>
            <p:cNvSpPr>
              <a:spLocks noChangeShapeType="1"/>
            </p:cNvSpPr>
            <p:nvPr/>
          </p:nvSpPr>
          <p:spPr bwMode="auto">
            <a:xfrm flipH="1" flipV="1">
              <a:off x="1008" y="2496"/>
              <a:ext cx="43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Oval 13"/>
            <p:cNvSpPr>
              <a:spLocks noChangeArrowheads="1"/>
            </p:cNvSpPr>
            <p:nvPr/>
          </p:nvSpPr>
          <p:spPr bwMode="auto">
            <a:xfrm>
              <a:off x="1408" y="2768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Line 14"/>
            <p:cNvSpPr>
              <a:spLocks noChangeShapeType="1"/>
            </p:cNvSpPr>
            <p:nvPr/>
          </p:nvSpPr>
          <p:spPr bwMode="auto">
            <a:xfrm>
              <a:off x="1728" y="2688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Line 15"/>
            <p:cNvSpPr>
              <a:spLocks noChangeShapeType="1"/>
            </p:cNvSpPr>
            <p:nvPr/>
          </p:nvSpPr>
          <p:spPr bwMode="auto">
            <a:xfrm flipV="1">
              <a:off x="1728" y="3216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Line 16"/>
            <p:cNvSpPr>
              <a:spLocks noChangeShapeType="1"/>
            </p:cNvSpPr>
            <p:nvPr/>
          </p:nvSpPr>
          <p:spPr bwMode="auto">
            <a:xfrm flipH="1">
              <a:off x="768" y="3456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Line 17"/>
            <p:cNvSpPr>
              <a:spLocks noChangeShapeType="1"/>
            </p:cNvSpPr>
            <p:nvPr/>
          </p:nvSpPr>
          <p:spPr bwMode="auto">
            <a:xfrm flipH="1" flipV="1">
              <a:off x="1008" y="2352"/>
              <a:ext cx="72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Oval 18"/>
            <p:cNvSpPr>
              <a:spLocks noChangeArrowheads="1"/>
            </p:cNvSpPr>
            <p:nvPr/>
          </p:nvSpPr>
          <p:spPr bwMode="auto">
            <a:xfrm>
              <a:off x="1696" y="2672"/>
              <a:ext cx="48" cy="48"/>
            </a:xfrm>
            <a:prstGeom prst="ellipse">
              <a:avLst/>
            </a:prstGeom>
            <a:solidFill>
              <a:srgbClr val="00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Text Box 19"/>
            <p:cNvSpPr txBox="1">
              <a:spLocks noChangeArrowheads="1"/>
            </p:cNvSpPr>
            <p:nvPr/>
          </p:nvSpPr>
          <p:spPr bwMode="auto">
            <a:xfrm>
              <a:off x="1872" y="3043"/>
              <a:ext cx="12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b="1" i="1" dirty="0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x’</a:t>
              </a:r>
            </a:p>
          </p:txBody>
        </p:sp>
        <p:sp>
          <p:nvSpPr>
            <p:cNvPr id="36" name="Text Box 20"/>
            <p:cNvSpPr txBox="1">
              <a:spLocks noChangeArrowheads="1"/>
            </p:cNvSpPr>
            <p:nvPr/>
          </p:nvSpPr>
          <p:spPr bwMode="auto">
            <a:xfrm>
              <a:off x="1632" y="3043"/>
              <a:ext cx="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b="1" i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37" name="Text Box 21"/>
            <p:cNvSpPr txBox="1">
              <a:spLocks noChangeArrowheads="1"/>
            </p:cNvSpPr>
            <p:nvPr/>
          </p:nvSpPr>
          <p:spPr bwMode="auto">
            <a:xfrm>
              <a:off x="672" y="3283"/>
              <a:ext cx="11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b="1" dirty="0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z’</a:t>
              </a:r>
            </a:p>
          </p:txBody>
        </p:sp>
        <p:sp>
          <p:nvSpPr>
            <p:cNvPr id="38" name="Text Box 22"/>
            <p:cNvSpPr txBox="1">
              <a:spLocks noChangeArrowheads="1"/>
            </p:cNvSpPr>
            <p:nvPr/>
          </p:nvSpPr>
          <p:spPr bwMode="auto">
            <a:xfrm>
              <a:off x="600" y="3408"/>
              <a:ext cx="6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z</a:t>
              </a:r>
            </a:p>
          </p:txBody>
        </p:sp>
        <p:sp>
          <p:nvSpPr>
            <p:cNvPr id="39" name="Text Box 23"/>
            <p:cNvSpPr txBox="1">
              <a:spLocks noChangeArrowheads="1"/>
            </p:cNvSpPr>
            <p:nvPr/>
          </p:nvSpPr>
          <p:spPr bwMode="auto">
            <a:xfrm>
              <a:off x="888" y="2208"/>
              <a:ext cx="113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b="1" i="1" dirty="0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y’</a:t>
              </a:r>
            </a:p>
          </p:txBody>
        </p:sp>
        <p:sp>
          <p:nvSpPr>
            <p:cNvPr id="40" name="Text Box 24"/>
            <p:cNvSpPr txBox="1">
              <a:spLocks noChangeArrowheads="1"/>
            </p:cNvSpPr>
            <p:nvPr/>
          </p:nvSpPr>
          <p:spPr bwMode="auto">
            <a:xfrm>
              <a:off x="888" y="2400"/>
              <a:ext cx="65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b="1" i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41" name="Text Box 25"/>
            <p:cNvSpPr txBox="1">
              <a:spLocks noChangeArrowheads="1"/>
            </p:cNvSpPr>
            <p:nvPr/>
          </p:nvSpPr>
          <p:spPr bwMode="auto">
            <a:xfrm>
              <a:off x="2544" y="3216"/>
              <a:ext cx="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42" name="Text Box 26"/>
            <p:cNvSpPr txBox="1">
              <a:spLocks noChangeArrowheads="1"/>
            </p:cNvSpPr>
            <p:nvPr/>
          </p:nvSpPr>
          <p:spPr bwMode="auto">
            <a:xfrm>
              <a:off x="336" y="3888"/>
              <a:ext cx="6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z</a:t>
              </a:r>
            </a:p>
          </p:txBody>
        </p:sp>
        <p:sp>
          <p:nvSpPr>
            <p:cNvPr id="43" name="Text Box 27"/>
            <p:cNvSpPr txBox="1">
              <a:spLocks noChangeArrowheads="1"/>
            </p:cNvSpPr>
            <p:nvPr/>
          </p:nvSpPr>
          <p:spPr bwMode="auto">
            <a:xfrm>
              <a:off x="1056" y="2064"/>
              <a:ext cx="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y</a:t>
              </a:r>
            </a:p>
          </p:txBody>
        </p:sp>
      </p:grpSp>
      <p:graphicFrame>
        <p:nvGraphicFramePr>
          <p:cNvPr id="4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0959859"/>
              </p:ext>
            </p:extLst>
          </p:nvPr>
        </p:nvGraphicFramePr>
        <p:xfrm>
          <a:off x="290513" y="3738563"/>
          <a:ext cx="3233737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22" name="公式" r:id="rId3" imgW="1320480" imgH="914400" progId="Equation.3">
                  <p:embed/>
                </p:oleObj>
              </mc:Choice>
              <mc:Fallback>
                <p:oleObj name="公式" r:id="rId3" imgW="132048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513" y="3738563"/>
                        <a:ext cx="3233737" cy="182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8532535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AutoShape 10" descr="http://t1.baidu.com/it/u=2792966006,3953403218&amp;fm=52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2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" name="Text Box 3"/>
          <p:cNvSpPr txBox="1">
            <a:spLocks noChangeArrowheads="1"/>
          </p:cNvSpPr>
          <p:nvPr/>
        </p:nvSpPr>
        <p:spPr bwMode="auto">
          <a:xfrm>
            <a:off x="395288" y="3716338"/>
            <a:ext cx="3581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2800" b="1" dirty="0" smtClean="0">
                <a:solidFill>
                  <a:srgbClr val="0D6AB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② </a:t>
            </a:r>
            <a:r>
              <a:rPr kumimoji="1" lang="zh-CN" altLang="en-US" sz="2800" b="1" dirty="0" smtClean="0">
                <a:solidFill>
                  <a:srgbClr val="0D6AB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轴向比例变换</a:t>
            </a:r>
          </a:p>
        </p:txBody>
      </p:sp>
      <p:sp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395288" y="1540549"/>
            <a:ext cx="287655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indent="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52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Clr>
                <a:srgbClr val="FF9300"/>
              </a:buClr>
              <a:buFont typeface="Wingdings" panose="05000000000000000000" pitchFamily="2" charset="2"/>
              <a:buChar char="n"/>
            </a:pPr>
            <a:r>
              <a:rPr kumimoji="1" lang="zh-CN" alt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变换矩阵主对角线上的元素</a:t>
            </a:r>
            <a:r>
              <a:rPr kumimoji="1" lang="en-US" altLang="zh-CN" sz="2000" b="1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kumimoji="1" lang="zh-CN" altLang="en-US" sz="2000" b="1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、</a:t>
            </a:r>
            <a:r>
              <a:rPr kumimoji="1" lang="en-US" altLang="zh-CN" sz="2000" b="1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e</a:t>
            </a:r>
            <a:r>
              <a:rPr kumimoji="1" lang="zh-CN" altLang="en-US" sz="2000" b="1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、</a:t>
            </a:r>
            <a:r>
              <a:rPr kumimoji="1" lang="en-US" altLang="zh-CN" sz="2000" b="1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j</a:t>
            </a:r>
            <a:r>
              <a:rPr kumimoji="1" lang="zh-CN" altLang="en-US" sz="2000" b="1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、</a:t>
            </a:r>
            <a:r>
              <a:rPr kumimoji="1" lang="en-US" altLang="zh-CN" sz="2000" b="1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s</a:t>
            </a:r>
            <a:r>
              <a:rPr kumimoji="1" lang="zh-CN" alt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的作用是是图形产生比例变换。</a:t>
            </a:r>
          </a:p>
        </p:txBody>
      </p:sp>
      <p:graphicFrame>
        <p:nvGraphicFramePr>
          <p:cNvPr id="2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2598941"/>
              </p:ext>
            </p:extLst>
          </p:nvPr>
        </p:nvGraphicFramePr>
        <p:xfrm>
          <a:off x="3633788" y="3519488"/>
          <a:ext cx="2919412" cy="173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96" name="Equation" r:id="rId3" imgW="1041120" imgH="914400" progId="Equation.DSMT4">
                  <p:embed/>
                </p:oleObj>
              </mc:Choice>
              <mc:Fallback>
                <p:oleObj name="Equation" r:id="rId3" imgW="104112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3788" y="3519488"/>
                        <a:ext cx="2919412" cy="1738312"/>
                      </a:xfrm>
                      <a:prstGeom prst="rect">
                        <a:avLst/>
                      </a:prstGeom>
                      <a:solidFill>
                        <a:srgbClr val="99FFCC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6172200" y="838200"/>
            <a:ext cx="2971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zh-CN" altLang="zh-CN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0&lt;</a:t>
            </a:r>
            <a:r>
              <a:rPr kumimoji="1" lang="en-US" altLang="zh-CN" sz="2000" b="1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kumimoji="1" lang="en-US" altLang="zh-CN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&lt;1</a:t>
            </a:r>
            <a:r>
              <a:rPr kumimoji="1" lang="zh-CN" alt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，为图形整体放大</a:t>
            </a:r>
          </a:p>
        </p:txBody>
      </p: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6172200" y="1230313"/>
            <a:ext cx="2720975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2000" b="1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kumimoji="1" lang="en-US" altLang="zh-CN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&gt;1</a:t>
            </a:r>
            <a:r>
              <a:rPr kumimoji="1" lang="zh-CN" alt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，为图形整体缩小</a:t>
            </a:r>
          </a:p>
        </p:txBody>
      </p:sp>
      <p:sp>
        <p:nvSpPr>
          <p:cNvPr id="26" name="Rectangle 9"/>
          <p:cNvSpPr>
            <a:spLocks noChangeArrowheads="1"/>
          </p:cNvSpPr>
          <p:nvPr/>
        </p:nvSpPr>
        <p:spPr bwMode="auto">
          <a:xfrm>
            <a:off x="6207125" y="1584325"/>
            <a:ext cx="2286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66750" indent="-666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52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000" b="1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s</a:t>
            </a:r>
            <a:r>
              <a:rPr kumimoji="1" lang="en-US" altLang="zh-CN" sz="20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&lt;0</a:t>
            </a:r>
            <a:r>
              <a:rPr kumimoji="1" lang="zh-CN" alt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，为对称变换＋比例变换</a:t>
            </a:r>
          </a:p>
        </p:txBody>
      </p:sp>
      <p:sp>
        <p:nvSpPr>
          <p:cNvPr id="27" name="Rectangle 10"/>
          <p:cNvSpPr>
            <a:spLocks noChangeArrowheads="1"/>
          </p:cNvSpPr>
          <p:nvPr/>
        </p:nvSpPr>
        <p:spPr bwMode="auto">
          <a:xfrm>
            <a:off x="6207125" y="2286000"/>
            <a:ext cx="2468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2000" b="1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kumimoji="1" lang="zh-CN" alt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＝</a:t>
            </a:r>
            <a:r>
              <a:rPr kumimoji="1" lang="en-US" altLang="zh-CN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zh-CN" alt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，为恒等变换</a:t>
            </a:r>
          </a:p>
        </p:txBody>
      </p:sp>
      <p:sp>
        <p:nvSpPr>
          <p:cNvPr id="30" name="Text Box 13"/>
          <p:cNvSpPr txBox="1">
            <a:spLocks noChangeArrowheads="1"/>
          </p:cNvSpPr>
          <p:nvPr/>
        </p:nvSpPr>
        <p:spPr bwMode="auto">
          <a:xfrm>
            <a:off x="895012" y="5541963"/>
            <a:ext cx="6705600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若</a:t>
            </a:r>
            <a:r>
              <a:rPr kumimoji="1" lang="en-US" altLang="zh-CN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a=e=j,</a:t>
            </a:r>
            <a:r>
              <a:rPr kumimoji="1" lang="zh-CN" alt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，则图形三方向的缩放比例相同</a:t>
            </a:r>
          </a:p>
        </p:txBody>
      </p:sp>
      <p:sp>
        <p:nvSpPr>
          <p:cNvPr id="31" name="Text Box 14"/>
          <p:cNvSpPr txBox="1">
            <a:spLocks noChangeArrowheads="1"/>
          </p:cNvSpPr>
          <p:nvPr/>
        </p:nvSpPr>
        <p:spPr bwMode="auto">
          <a:xfrm>
            <a:off x="895012" y="5922963"/>
            <a:ext cx="6705600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若</a:t>
            </a:r>
            <a:r>
              <a:rPr kumimoji="1" lang="en-US" altLang="zh-CN" sz="2000" b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000" b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</a:t>
            </a:r>
            <a:r>
              <a:rPr kumimoji="1" lang="en-US" altLang="zh-CN" sz="2000" b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en-US" altLang="zh-CN" sz="2000" b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</a:t>
            </a:r>
            <a:r>
              <a:rPr kumimoji="1" lang="en-US" altLang="zh-CN" sz="2000" b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kumimoji="1" lang="en-US" altLang="zh-CN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kumimoji="1" lang="zh-CN" alt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，则图形将产生类似变形</a:t>
            </a:r>
          </a:p>
        </p:txBody>
      </p:sp>
      <p:grpSp>
        <p:nvGrpSpPr>
          <p:cNvPr id="32" name="Group 15"/>
          <p:cNvGrpSpPr>
            <a:grpSpLocks/>
          </p:cNvGrpSpPr>
          <p:nvPr/>
        </p:nvGrpSpPr>
        <p:grpSpPr bwMode="auto">
          <a:xfrm>
            <a:off x="6953250" y="3429000"/>
            <a:ext cx="2114550" cy="1951038"/>
            <a:chOff x="4380" y="2160"/>
            <a:chExt cx="1332" cy="1229"/>
          </a:xfrm>
        </p:grpSpPr>
        <p:sp>
          <p:nvSpPr>
            <p:cNvPr id="33" name="Freeform 16"/>
            <p:cNvSpPr>
              <a:spLocks/>
            </p:cNvSpPr>
            <p:nvPr/>
          </p:nvSpPr>
          <p:spPr bwMode="auto">
            <a:xfrm>
              <a:off x="4608" y="3069"/>
              <a:ext cx="1083" cy="3"/>
            </a:xfrm>
            <a:custGeom>
              <a:avLst/>
              <a:gdLst>
                <a:gd name="T0" fmla="*/ 0 w 1083"/>
                <a:gd name="T1" fmla="*/ 3 h 3"/>
                <a:gd name="T2" fmla="*/ 1083 w 1083"/>
                <a:gd name="T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83" h="3">
                  <a:moveTo>
                    <a:pt x="0" y="3"/>
                  </a:moveTo>
                  <a:lnTo>
                    <a:pt x="1083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4" name="Freeform 17"/>
            <p:cNvSpPr>
              <a:spLocks/>
            </p:cNvSpPr>
            <p:nvPr/>
          </p:nvSpPr>
          <p:spPr bwMode="auto">
            <a:xfrm>
              <a:off x="4608" y="2223"/>
              <a:ext cx="1" cy="849"/>
            </a:xfrm>
            <a:custGeom>
              <a:avLst/>
              <a:gdLst>
                <a:gd name="T0" fmla="*/ 0 w 1"/>
                <a:gd name="T1" fmla="*/ 849 h 849"/>
                <a:gd name="T2" fmla="*/ 0 w 1"/>
                <a:gd name="T3" fmla="*/ 0 h 8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849">
                  <a:moveTo>
                    <a:pt x="0" y="849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5" name="Freeform 18"/>
            <p:cNvSpPr>
              <a:spLocks/>
            </p:cNvSpPr>
            <p:nvPr/>
          </p:nvSpPr>
          <p:spPr bwMode="auto">
            <a:xfrm>
              <a:off x="4380" y="3072"/>
              <a:ext cx="228" cy="228"/>
            </a:xfrm>
            <a:custGeom>
              <a:avLst/>
              <a:gdLst>
                <a:gd name="T0" fmla="*/ 228 w 228"/>
                <a:gd name="T1" fmla="*/ 0 h 228"/>
                <a:gd name="T2" fmla="*/ 0 w 228"/>
                <a:gd name="T3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8" h="228">
                  <a:moveTo>
                    <a:pt x="228" y="0"/>
                  </a:moveTo>
                  <a:lnTo>
                    <a:pt x="0" y="228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6" name="Text Box 19"/>
            <p:cNvSpPr txBox="1">
              <a:spLocks noChangeArrowheads="1"/>
            </p:cNvSpPr>
            <p:nvPr/>
          </p:nvSpPr>
          <p:spPr bwMode="auto">
            <a:xfrm>
              <a:off x="4464" y="3216"/>
              <a:ext cx="6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CC66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z</a:t>
              </a:r>
            </a:p>
          </p:txBody>
        </p:sp>
        <p:sp>
          <p:nvSpPr>
            <p:cNvPr id="37" name="Text Box 20"/>
            <p:cNvSpPr txBox="1">
              <a:spLocks noChangeArrowheads="1"/>
            </p:cNvSpPr>
            <p:nvPr/>
          </p:nvSpPr>
          <p:spPr bwMode="auto">
            <a:xfrm>
              <a:off x="5640" y="3072"/>
              <a:ext cx="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CC66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</a:p>
          </p:txBody>
        </p:sp>
        <p:sp>
          <p:nvSpPr>
            <p:cNvPr id="38" name="Text Box 21"/>
            <p:cNvSpPr txBox="1">
              <a:spLocks noChangeArrowheads="1"/>
            </p:cNvSpPr>
            <p:nvPr/>
          </p:nvSpPr>
          <p:spPr bwMode="auto">
            <a:xfrm>
              <a:off x="4656" y="2208"/>
              <a:ext cx="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CC66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</a:p>
          </p:txBody>
        </p:sp>
        <p:sp>
          <p:nvSpPr>
            <p:cNvPr id="39" name="Line 22"/>
            <p:cNvSpPr>
              <a:spLocks noChangeShapeType="1"/>
            </p:cNvSpPr>
            <p:nvPr/>
          </p:nvSpPr>
          <p:spPr bwMode="auto">
            <a:xfrm>
              <a:off x="4944" y="2592"/>
              <a:ext cx="144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0" name="Line 23"/>
            <p:cNvSpPr>
              <a:spLocks noChangeShapeType="1"/>
            </p:cNvSpPr>
            <p:nvPr/>
          </p:nvSpPr>
          <p:spPr bwMode="auto">
            <a:xfrm flipH="1">
              <a:off x="4896" y="2592"/>
              <a:ext cx="48" cy="1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1" name="Line 24"/>
            <p:cNvSpPr>
              <a:spLocks noChangeShapeType="1"/>
            </p:cNvSpPr>
            <p:nvPr/>
          </p:nvSpPr>
          <p:spPr bwMode="auto">
            <a:xfrm>
              <a:off x="4896" y="2784"/>
              <a:ext cx="192" cy="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2" name="Line 25"/>
            <p:cNvSpPr>
              <a:spLocks noChangeShapeType="1"/>
            </p:cNvSpPr>
            <p:nvPr/>
          </p:nvSpPr>
          <p:spPr bwMode="auto">
            <a:xfrm flipV="1">
              <a:off x="4608" y="2544"/>
              <a:ext cx="528" cy="52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3" name="Line 26"/>
            <p:cNvSpPr>
              <a:spLocks noChangeShapeType="1"/>
            </p:cNvSpPr>
            <p:nvPr/>
          </p:nvSpPr>
          <p:spPr bwMode="auto">
            <a:xfrm flipV="1">
              <a:off x="4608" y="2160"/>
              <a:ext cx="624" cy="9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4" name="Line 27"/>
            <p:cNvSpPr>
              <a:spLocks noChangeShapeType="1"/>
            </p:cNvSpPr>
            <p:nvPr/>
          </p:nvSpPr>
          <p:spPr bwMode="auto">
            <a:xfrm flipV="1">
              <a:off x="4608" y="2640"/>
              <a:ext cx="960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5" name="Line 28"/>
            <p:cNvSpPr>
              <a:spLocks noChangeShapeType="1"/>
            </p:cNvSpPr>
            <p:nvPr/>
          </p:nvSpPr>
          <p:spPr bwMode="auto">
            <a:xfrm flipV="1">
              <a:off x="5136" y="2160"/>
              <a:ext cx="96" cy="3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6" name="Line 29"/>
            <p:cNvSpPr>
              <a:spLocks noChangeShapeType="1"/>
            </p:cNvSpPr>
            <p:nvPr/>
          </p:nvSpPr>
          <p:spPr bwMode="auto">
            <a:xfrm>
              <a:off x="5136" y="2544"/>
              <a:ext cx="432" cy="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7" name="Line 30"/>
            <p:cNvSpPr>
              <a:spLocks noChangeShapeType="1"/>
            </p:cNvSpPr>
            <p:nvPr/>
          </p:nvSpPr>
          <p:spPr bwMode="auto">
            <a:xfrm>
              <a:off x="5232" y="2160"/>
              <a:ext cx="336" cy="4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48" name="Rectangle 31"/>
          <p:cNvSpPr txBox="1">
            <a:spLocks noChangeArrowheads="1"/>
          </p:cNvSpPr>
          <p:nvPr/>
        </p:nvSpPr>
        <p:spPr bwMode="auto">
          <a:xfrm>
            <a:off x="742064" y="858580"/>
            <a:ext cx="3200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 sz="2800" dirty="0" smtClean="0">
                <a:solidFill>
                  <a:srgbClr val="0D6AB0"/>
                </a:solidFill>
                <a:ea typeface="黑体" panose="02010609060101010101" pitchFamily="49" charset="-122"/>
              </a:rPr>
              <a:t>① </a:t>
            </a:r>
            <a:r>
              <a:rPr lang="zh-CN" altLang="en-US" sz="2800" dirty="0" smtClean="0">
                <a:solidFill>
                  <a:srgbClr val="0D6AB0"/>
                </a:solidFill>
                <a:ea typeface="黑体" panose="02010609060101010101" pitchFamily="49" charset="-122"/>
              </a:rPr>
              <a:t>全比例变换</a:t>
            </a:r>
          </a:p>
        </p:txBody>
      </p:sp>
      <p:sp>
        <p:nvSpPr>
          <p:cNvPr id="49" name="Text Box 33"/>
          <p:cNvSpPr txBox="1">
            <a:spLocks noChangeArrowheads="1"/>
          </p:cNvSpPr>
          <p:nvPr/>
        </p:nvSpPr>
        <p:spPr bwMode="auto">
          <a:xfrm>
            <a:off x="1085850" y="158750"/>
            <a:ext cx="66865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 smtClean="0">
                <a:solidFill>
                  <a:srgbClr val="FF0000"/>
                </a:solidFill>
                <a:latin typeface="+mn-ea"/>
                <a:ea typeface="+mn-ea"/>
              </a:rPr>
              <a:t>（</a:t>
            </a:r>
            <a:r>
              <a:rPr kumimoji="1" lang="en-US" altLang="zh-CN" sz="2800" b="1" dirty="0" smtClean="0">
                <a:solidFill>
                  <a:srgbClr val="FF0000"/>
                </a:solidFill>
                <a:latin typeface="+mn-ea"/>
                <a:ea typeface="+mn-ea"/>
              </a:rPr>
              <a:t>2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+mn-ea"/>
                <a:ea typeface="+mn-ea"/>
              </a:rPr>
              <a:t>）相对于原点的缩放变换（比例变换）</a:t>
            </a:r>
          </a:p>
        </p:txBody>
      </p:sp>
      <p:graphicFrame>
        <p:nvGraphicFramePr>
          <p:cNvPr id="5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8681234"/>
              </p:ext>
            </p:extLst>
          </p:nvPr>
        </p:nvGraphicFramePr>
        <p:xfrm>
          <a:off x="3238044" y="858838"/>
          <a:ext cx="2683331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97" name="公式" r:id="rId5" imgW="1282680" imgH="914400" progId="Equation.3">
                  <p:embed/>
                </p:oleObj>
              </mc:Choice>
              <mc:Fallback>
                <p:oleObj name="公式" r:id="rId5" imgW="128268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044" y="858838"/>
                        <a:ext cx="2683331" cy="182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4110678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4" grpId="0"/>
      <p:bldP spid="25" grpId="0"/>
      <p:bldP spid="26" grpId="0"/>
      <p:bldP spid="27" grpId="0"/>
      <p:bldP spid="30" grpId="0" animBg="1"/>
      <p:bldP spid="31" grpId="0" animBg="1"/>
      <p:bldP spid="48" grpId="0"/>
      <p:bldP spid="4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AutoShape 10" descr="http://t1.baidu.com/it/u=2792966006,3953403218&amp;fm=52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07975" y="1400190"/>
            <a:ext cx="8203841" cy="3714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</a:pPr>
            <a:endParaRPr kumimoji="1" lang="zh-CN" altLang="en-US" sz="2400" b="1" dirty="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2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60375" y="1215522"/>
            <a:ext cx="27261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比例变换</a:t>
            </a:r>
            <a:endParaRPr lang="zh-CN" altLang="en-US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6" name="Picture 5" descr="t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3573463"/>
            <a:ext cx="7200900" cy="304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7" descr="t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567" y="466441"/>
            <a:ext cx="5580062" cy="279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15563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AutoShape 10" descr="http://t1.baidu.com/it/u=2792966006,3953403218&amp;fm=52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07975" y="1400190"/>
            <a:ext cx="8203841" cy="3714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</a:pPr>
            <a:endParaRPr kumimoji="1" lang="zh-CN" altLang="en-US" sz="2400" b="1" dirty="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2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6" name="Text Box 2"/>
          <p:cNvSpPr txBox="1">
            <a:spLocks noChangeArrowheads="1"/>
          </p:cNvSpPr>
          <p:nvPr/>
        </p:nvSpPr>
        <p:spPr bwMode="auto">
          <a:xfrm>
            <a:off x="381000" y="1204912"/>
            <a:ext cx="822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000" b="1" dirty="0">
                <a:latin typeface="Times New Roman" panose="02020603050405020304" pitchFamily="18" charset="0"/>
              </a:rPr>
              <a:t>绕</a:t>
            </a:r>
            <a:r>
              <a:rPr kumimoji="1" lang="en-US" altLang="zh-CN" sz="2000" b="1" i="1" dirty="0">
                <a:latin typeface="Times New Roman" panose="02020603050405020304" pitchFamily="18" charset="0"/>
              </a:rPr>
              <a:t>Z</a:t>
            </a:r>
            <a:r>
              <a:rPr kumimoji="1" lang="zh-CN" altLang="en-US" sz="2000" b="1" dirty="0">
                <a:latin typeface="Times New Roman" panose="02020603050405020304" pitchFamily="18" charset="0"/>
              </a:rPr>
              <a:t>轴的二维旋转很容易推广到三维：</a:t>
            </a:r>
            <a:endParaRPr lang="zh-CN" altLang="en-US" sz="20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7" name="Text Box 3"/>
          <p:cNvSpPr txBox="1">
            <a:spLocks noChangeArrowheads="1"/>
          </p:cNvSpPr>
          <p:nvPr/>
        </p:nvSpPr>
        <p:spPr bwMode="auto">
          <a:xfrm>
            <a:off x="307974" y="3153863"/>
            <a:ext cx="286984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342900" indent="-342900">
              <a:spcBef>
                <a:spcPct val="50000"/>
              </a:spcBef>
              <a:buFont typeface="Wingdings" panose="05000000000000000000" pitchFamily="2" charset="2"/>
              <a:buChar char="n"/>
            </a:pPr>
            <a:r>
              <a:rPr kumimoji="1" lang="zh-CN" altLang="en-US" sz="2400" b="1" dirty="0">
                <a:solidFill>
                  <a:srgbClr val="FF5050"/>
                </a:solidFill>
                <a:latin typeface="Times New Roman" panose="02020603050405020304" pitchFamily="18" charset="0"/>
              </a:rPr>
              <a:t>即绕</a:t>
            </a:r>
            <a:r>
              <a:rPr kumimoji="1" lang="en-US" altLang="zh-CN" sz="2400" b="1" i="1" dirty="0">
                <a:solidFill>
                  <a:srgbClr val="FF5050"/>
                </a:solidFill>
                <a:latin typeface="Times New Roman" panose="02020603050405020304" pitchFamily="18" charset="0"/>
              </a:rPr>
              <a:t>Z</a:t>
            </a:r>
            <a:r>
              <a:rPr kumimoji="1" lang="zh-CN" altLang="en-US" sz="2400" b="1" dirty="0">
                <a:solidFill>
                  <a:srgbClr val="FF5050"/>
                </a:solidFill>
                <a:latin typeface="Times New Roman" panose="02020603050405020304" pitchFamily="18" charset="0"/>
              </a:rPr>
              <a:t>轴旋转</a:t>
            </a:r>
            <a:r>
              <a:rPr lang="zh-CN" altLang="en-US" sz="2400" b="1" i="1" dirty="0">
                <a:solidFill>
                  <a:srgbClr val="FF505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zh-CN" altLang="en-US" sz="2400" b="1" dirty="0">
                <a:solidFill>
                  <a:srgbClr val="FF505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角</a:t>
            </a:r>
          </a:p>
        </p:txBody>
      </p:sp>
      <p:sp>
        <p:nvSpPr>
          <p:cNvPr id="48" name="Rectangle 42"/>
          <p:cNvSpPr>
            <a:spLocks noGrp="1" noChangeArrowheads="1"/>
          </p:cNvSpPr>
          <p:nvPr/>
        </p:nvSpPr>
        <p:spPr bwMode="auto">
          <a:xfrm>
            <a:off x="688975" y="351187"/>
            <a:ext cx="8229600" cy="677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l"/>
            <a:r>
              <a:rPr lang="zh-CN" altLang="en-US" sz="2800" dirty="0">
                <a:solidFill>
                  <a:srgbClr val="FF0000"/>
                </a:solidFill>
                <a:latin typeface="+mn-ea"/>
                <a:ea typeface="+mn-ea"/>
              </a:rPr>
              <a:t>（</a:t>
            </a:r>
            <a:r>
              <a:rPr lang="en-US" altLang="zh-CN" sz="2800" dirty="0">
                <a:solidFill>
                  <a:srgbClr val="FF0000"/>
                </a:solidFill>
                <a:latin typeface="+mn-ea"/>
                <a:ea typeface="+mn-ea"/>
              </a:rPr>
              <a:t>3</a:t>
            </a:r>
            <a:r>
              <a:rPr lang="zh-CN" altLang="en-US" sz="2800" dirty="0">
                <a:solidFill>
                  <a:srgbClr val="FF0000"/>
                </a:solidFill>
                <a:latin typeface="+mn-ea"/>
                <a:ea typeface="+mn-ea"/>
              </a:rPr>
              <a:t>）绕三维坐标轴的旋转变换</a:t>
            </a:r>
          </a:p>
        </p:txBody>
      </p:sp>
      <p:pic>
        <p:nvPicPr>
          <p:cNvPr id="49" name="图片 4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50" y="2555874"/>
            <a:ext cx="1008063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51" name="Group 73"/>
          <p:cNvGrpSpPr>
            <a:grpSpLocks/>
          </p:cNvGrpSpPr>
          <p:nvPr/>
        </p:nvGrpSpPr>
        <p:grpSpPr bwMode="auto">
          <a:xfrm>
            <a:off x="903289" y="1690690"/>
            <a:ext cx="2651126" cy="936626"/>
            <a:chOff x="521" y="1344"/>
            <a:chExt cx="1670" cy="590"/>
          </a:xfrm>
        </p:grpSpPr>
        <p:pic>
          <p:nvPicPr>
            <p:cNvPr id="90" name="图片 89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3" y="1389"/>
              <a:ext cx="1452" cy="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1" name="图片 90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3" y="1658"/>
              <a:ext cx="1488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2" name="Rectangle 53"/>
            <p:cNvSpPr>
              <a:spLocks noChangeArrowheads="1"/>
            </p:cNvSpPr>
            <p:nvPr/>
          </p:nvSpPr>
          <p:spPr bwMode="auto">
            <a:xfrm>
              <a:off x="612" y="1344"/>
              <a:ext cx="4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r>
                <a:rPr lang="en-US" altLang="zh-CN" sz="2800">
                  <a:solidFill>
                    <a:srgbClr val="000000"/>
                  </a:solidFill>
                  <a:latin typeface="Times New Roman" panose="02020603050405020304" pitchFamily="18" charset="0"/>
                </a:rPr>
                <a:t>'</a:t>
              </a:r>
              <a:endParaRPr lang="en-US" altLang="zh-CN"/>
            </a:p>
          </p:txBody>
        </p:sp>
        <p:sp>
          <p:nvSpPr>
            <p:cNvPr id="93" name="Rectangle 59"/>
            <p:cNvSpPr>
              <a:spLocks noChangeArrowheads="1"/>
            </p:cNvSpPr>
            <p:nvPr/>
          </p:nvSpPr>
          <p:spPr bwMode="auto">
            <a:xfrm>
              <a:off x="521" y="1344"/>
              <a:ext cx="99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r>
                <a:rPr lang="en-US" altLang="zh-CN" sz="28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endParaRPr lang="en-US" altLang="zh-CN"/>
            </a:p>
          </p:txBody>
        </p:sp>
        <p:sp>
          <p:nvSpPr>
            <p:cNvPr id="94" name="Rectangle 65"/>
            <p:cNvSpPr>
              <a:spLocks noChangeArrowheads="1"/>
            </p:cNvSpPr>
            <p:nvPr/>
          </p:nvSpPr>
          <p:spPr bwMode="auto">
            <a:xfrm>
              <a:off x="654" y="1616"/>
              <a:ext cx="51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r>
                <a:rPr lang="en-US" altLang="zh-CN" sz="280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en-US" altLang="zh-CN"/>
            </a:p>
          </p:txBody>
        </p:sp>
        <p:sp>
          <p:nvSpPr>
            <p:cNvPr id="95" name="Rectangle 66"/>
            <p:cNvSpPr>
              <a:spLocks noChangeArrowheads="1"/>
            </p:cNvSpPr>
            <p:nvPr/>
          </p:nvSpPr>
          <p:spPr bwMode="auto">
            <a:xfrm>
              <a:off x="629" y="1616"/>
              <a:ext cx="4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r>
                <a:rPr lang="en-US" altLang="zh-CN" sz="2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'</a:t>
              </a:r>
              <a:endParaRPr lang="en-US" altLang="zh-CN" dirty="0"/>
            </a:p>
          </p:txBody>
        </p:sp>
        <p:sp>
          <p:nvSpPr>
            <p:cNvPr id="96" name="Rectangle 72"/>
            <p:cNvSpPr>
              <a:spLocks noChangeArrowheads="1"/>
            </p:cNvSpPr>
            <p:nvPr/>
          </p:nvSpPr>
          <p:spPr bwMode="auto">
            <a:xfrm>
              <a:off x="521" y="1616"/>
              <a:ext cx="91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r>
                <a:rPr lang="en-US" altLang="zh-CN" sz="28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y</a:t>
              </a:r>
              <a:endParaRPr lang="en-US" altLang="zh-CN"/>
            </a:p>
          </p:txBody>
        </p:sp>
      </p:grpSp>
      <p:grpSp>
        <p:nvGrpSpPr>
          <p:cNvPr id="52" name="Group 107"/>
          <p:cNvGrpSpPr>
            <a:grpSpLocks/>
          </p:cNvGrpSpPr>
          <p:nvPr/>
        </p:nvGrpSpPr>
        <p:grpSpPr bwMode="auto">
          <a:xfrm>
            <a:off x="3130550" y="2966489"/>
            <a:ext cx="2413001" cy="828675"/>
            <a:chOff x="1837" y="1729"/>
            <a:chExt cx="1520" cy="522"/>
          </a:xfrm>
        </p:grpSpPr>
        <p:sp>
          <p:nvSpPr>
            <p:cNvPr id="87" name="Text Box 4"/>
            <p:cNvSpPr txBox="1">
              <a:spLocks noChangeArrowheads="1"/>
            </p:cNvSpPr>
            <p:nvPr/>
          </p:nvSpPr>
          <p:spPr bwMode="auto">
            <a:xfrm>
              <a:off x="1882" y="1729"/>
              <a:ext cx="110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000" b="1" i="1" dirty="0">
                  <a:latin typeface="Times New Roman" panose="02020603050405020304" pitchFamily="18" charset="0"/>
                </a:rPr>
                <a:t>Z</a:t>
              </a:r>
              <a:r>
                <a:rPr kumimoji="1" lang="zh-CN" altLang="en-US" sz="2000" b="1" dirty="0">
                  <a:latin typeface="Times New Roman" panose="02020603050405020304" pitchFamily="18" charset="0"/>
                </a:rPr>
                <a:t>坐标不变</a:t>
              </a:r>
              <a:endParaRPr lang="zh-CN" altLang="en-US" sz="2000" b="1" dirty="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88" name="Rectangle 5"/>
            <p:cNvSpPr>
              <a:spLocks noChangeArrowheads="1"/>
            </p:cNvSpPr>
            <p:nvPr/>
          </p:nvSpPr>
          <p:spPr bwMode="auto">
            <a:xfrm>
              <a:off x="1882" y="2001"/>
              <a:ext cx="147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000" b="1" i="1" dirty="0">
                  <a:latin typeface="Times New Roman" panose="02020603050405020304" pitchFamily="18" charset="0"/>
                </a:rPr>
                <a:t>X</a:t>
              </a:r>
              <a:r>
                <a:rPr kumimoji="1" lang="zh-CN" altLang="en-US" sz="2000" b="1" dirty="0">
                  <a:latin typeface="Times New Roman" panose="02020603050405020304" pitchFamily="18" charset="0"/>
                </a:rPr>
                <a:t>、</a:t>
              </a:r>
              <a:r>
                <a:rPr kumimoji="1" lang="en-US" altLang="zh-CN" sz="2000" b="1" i="1" dirty="0">
                  <a:latin typeface="Times New Roman" panose="02020603050405020304" pitchFamily="18" charset="0"/>
                </a:rPr>
                <a:t>Y</a:t>
              </a:r>
              <a:r>
                <a:rPr kumimoji="1" lang="zh-CN" altLang="en-US" sz="2000" b="1" dirty="0">
                  <a:latin typeface="Times New Roman" panose="02020603050405020304" pitchFamily="18" charset="0"/>
                </a:rPr>
                <a:t>坐标发生变化</a:t>
              </a:r>
            </a:p>
          </p:txBody>
        </p:sp>
        <p:sp>
          <p:nvSpPr>
            <p:cNvPr id="89" name="AutoShape 80"/>
            <p:cNvSpPr>
              <a:spLocks/>
            </p:cNvSpPr>
            <p:nvPr/>
          </p:nvSpPr>
          <p:spPr bwMode="auto">
            <a:xfrm>
              <a:off x="1837" y="1842"/>
              <a:ext cx="45" cy="318"/>
            </a:xfrm>
            <a:prstGeom prst="leftBrace">
              <a:avLst>
                <a:gd name="adj1" fmla="val 58889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53" name="Text Box 81"/>
          <p:cNvSpPr txBox="1">
            <a:spLocks noChangeArrowheads="1"/>
          </p:cNvSpPr>
          <p:nvPr/>
        </p:nvSpPr>
        <p:spPr bwMode="auto">
          <a:xfrm>
            <a:off x="544513" y="4067174"/>
            <a:ext cx="799147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FF5050"/>
                </a:solidFill>
                <a:latin typeface="Times New Roman" panose="02020603050405020304" pitchFamily="18" charset="0"/>
              </a:rPr>
              <a:t>绕另外两个坐标轴旋转</a:t>
            </a:r>
            <a:r>
              <a:rPr lang="zh-CN" altLang="en-US" sz="2400" b="1" dirty="0">
                <a:solidFill>
                  <a:srgbClr val="FF505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变换公式可由上式坐标参数</a:t>
            </a:r>
            <a:r>
              <a:rPr lang="en-US" altLang="zh-CN" sz="2400" b="1" i="1" dirty="0">
                <a:solidFill>
                  <a:srgbClr val="FF505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en-US" sz="2400" b="1" i="1" dirty="0">
                <a:solidFill>
                  <a:srgbClr val="FF505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 b="1" i="1" dirty="0">
                <a:solidFill>
                  <a:srgbClr val="FF505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zh-CN" altLang="en-US" sz="2400" b="1" i="1" dirty="0">
                <a:solidFill>
                  <a:srgbClr val="FF505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 b="1" i="1" dirty="0">
                <a:solidFill>
                  <a:srgbClr val="FF505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zh-CN" altLang="en-US" sz="2400" b="1" dirty="0">
                <a:solidFill>
                  <a:srgbClr val="FF505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循环替换而得到，即</a:t>
            </a:r>
          </a:p>
        </p:txBody>
      </p:sp>
      <p:pic>
        <p:nvPicPr>
          <p:cNvPr id="54" name="图片 5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8700" y="4427537"/>
            <a:ext cx="3024188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55" name="Group 95"/>
          <p:cNvGrpSpPr>
            <a:grpSpLocks/>
          </p:cNvGrpSpPr>
          <p:nvPr/>
        </p:nvGrpSpPr>
        <p:grpSpPr bwMode="auto">
          <a:xfrm>
            <a:off x="1335099" y="5148269"/>
            <a:ext cx="1489077" cy="1387477"/>
            <a:chOff x="4809" y="2987"/>
            <a:chExt cx="938" cy="874"/>
          </a:xfrm>
        </p:grpSpPr>
        <p:sp>
          <p:nvSpPr>
            <p:cNvPr id="79" name="Freeform 96"/>
            <p:cNvSpPr>
              <a:spLocks/>
            </p:cNvSpPr>
            <p:nvPr/>
          </p:nvSpPr>
          <p:spPr bwMode="auto">
            <a:xfrm>
              <a:off x="4827" y="3529"/>
              <a:ext cx="223" cy="170"/>
            </a:xfrm>
            <a:custGeom>
              <a:avLst/>
              <a:gdLst>
                <a:gd name="T0" fmla="*/ 219 w 223"/>
                <a:gd name="T1" fmla="*/ 170 h 170"/>
                <a:gd name="T2" fmla="*/ 223 w 223"/>
                <a:gd name="T3" fmla="*/ 132 h 170"/>
                <a:gd name="T4" fmla="*/ 223 w 223"/>
                <a:gd name="T5" fmla="*/ 102 h 170"/>
                <a:gd name="T6" fmla="*/ 204 w 223"/>
                <a:gd name="T7" fmla="*/ 66 h 170"/>
                <a:gd name="T8" fmla="*/ 172 w 223"/>
                <a:gd name="T9" fmla="*/ 30 h 170"/>
                <a:gd name="T10" fmla="*/ 140 w 223"/>
                <a:gd name="T11" fmla="*/ 6 h 170"/>
                <a:gd name="T12" fmla="*/ 109 w 223"/>
                <a:gd name="T13" fmla="*/ 0 h 170"/>
                <a:gd name="T14" fmla="*/ 96 w 223"/>
                <a:gd name="T15" fmla="*/ 18 h 170"/>
                <a:gd name="T16" fmla="*/ 0 w 223"/>
                <a:gd name="T17" fmla="*/ 8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3" h="170">
                  <a:moveTo>
                    <a:pt x="219" y="170"/>
                  </a:moveTo>
                  <a:lnTo>
                    <a:pt x="223" y="132"/>
                  </a:lnTo>
                  <a:lnTo>
                    <a:pt x="223" y="102"/>
                  </a:lnTo>
                  <a:lnTo>
                    <a:pt x="204" y="66"/>
                  </a:lnTo>
                  <a:lnTo>
                    <a:pt x="172" y="30"/>
                  </a:lnTo>
                  <a:lnTo>
                    <a:pt x="140" y="6"/>
                  </a:lnTo>
                  <a:lnTo>
                    <a:pt x="109" y="0"/>
                  </a:lnTo>
                  <a:lnTo>
                    <a:pt x="96" y="18"/>
                  </a:lnTo>
                  <a:lnTo>
                    <a:pt x="0" y="8"/>
                  </a:lnTo>
                </a:path>
              </a:pathLst>
            </a:custGeom>
            <a:noFill/>
            <a:ln w="30226">
              <a:solidFill>
                <a:srgbClr val="FF5050"/>
              </a:solidFill>
              <a:prstDash val="solid"/>
              <a:round/>
              <a:headEnd type="none" w="med" len="med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grpSp>
          <p:nvGrpSpPr>
            <p:cNvPr id="80" name="Group 97"/>
            <p:cNvGrpSpPr>
              <a:grpSpLocks/>
            </p:cNvGrpSpPr>
            <p:nvPr/>
          </p:nvGrpSpPr>
          <p:grpSpPr bwMode="auto">
            <a:xfrm>
              <a:off x="4809" y="2987"/>
              <a:ext cx="938" cy="874"/>
              <a:chOff x="4665" y="587"/>
              <a:chExt cx="938" cy="874"/>
            </a:xfrm>
          </p:grpSpPr>
          <p:sp>
            <p:nvSpPr>
              <p:cNvPr id="81" name="Line 98"/>
              <p:cNvSpPr>
                <a:spLocks noChangeShapeType="1"/>
              </p:cNvSpPr>
              <p:nvPr/>
            </p:nvSpPr>
            <p:spPr bwMode="auto">
              <a:xfrm flipV="1">
                <a:off x="4922" y="1091"/>
                <a:ext cx="494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82" name="Freeform 99"/>
              <p:cNvSpPr>
                <a:spLocks/>
              </p:cNvSpPr>
              <p:nvPr/>
            </p:nvSpPr>
            <p:spPr bwMode="auto">
              <a:xfrm>
                <a:off x="4665" y="1092"/>
                <a:ext cx="257" cy="258"/>
              </a:xfrm>
              <a:custGeom>
                <a:avLst/>
                <a:gdLst>
                  <a:gd name="T0" fmla="*/ 257 w 257"/>
                  <a:gd name="T1" fmla="*/ 0 h 258"/>
                  <a:gd name="T2" fmla="*/ 0 w 257"/>
                  <a:gd name="T3" fmla="*/ 258 h 2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57" h="258">
                    <a:moveTo>
                      <a:pt x="257" y="0"/>
                    </a:moveTo>
                    <a:lnTo>
                      <a:pt x="0" y="258"/>
                    </a:lnTo>
                  </a:path>
                </a:pathLst>
              </a:custGeom>
              <a:solidFill>
                <a:srgbClr val="FFFFFF"/>
              </a:solidFill>
              <a:ln w="19050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sm" len="lg"/>
              </a:ln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83" name="Line 100"/>
              <p:cNvSpPr>
                <a:spLocks noChangeShapeType="1"/>
              </p:cNvSpPr>
              <p:nvPr/>
            </p:nvSpPr>
            <p:spPr bwMode="auto">
              <a:xfrm>
                <a:off x="4922" y="672"/>
                <a:ext cx="1" cy="42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triangle" w="sm" len="lg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84" name="Rectangle 101"/>
              <p:cNvSpPr>
                <a:spLocks noChangeArrowheads="1"/>
              </p:cNvSpPr>
              <p:nvPr/>
            </p:nvSpPr>
            <p:spPr bwMode="auto">
              <a:xfrm>
                <a:off x="5371" y="971"/>
                <a:ext cx="23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0" hangingPunct="0"/>
                <a:r>
                  <a:rPr lang="en-US" altLang="zh-CN" sz="2000" b="1">
                    <a:latin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</a:p>
            </p:txBody>
          </p:sp>
          <p:sp>
            <p:nvSpPr>
              <p:cNvPr id="85" name="Rectangle 102"/>
              <p:cNvSpPr>
                <a:spLocks noChangeArrowheads="1"/>
              </p:cNvSpPr>
              <p:nvPr/>
            </p:nvSpPr>
            <p:spPr bwMode="auto">
              <a:xfrm>
                <a:off x="4896" y="587"/>
                <a:ext cx="23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0" hangingPunct="0"/>
                <a:r>
                  <a:rPr lang="en-US" altLang="zh-CN" sz="2000" b="1">
                    <a:latin typeface="Times New Roman" panose="02020603050405020304" pitchFamily="18" charset="0"/>
                    <a:sym typeface="Symbol" panose="05050102010706020507" pitchFamily="18" charset="2"/>
                  </a:rPr>
                  <a:t>Y</a:t>
                </a:r>
              </a:p>
            </p:txBody>
          </p:sp>
          <p:sp>
            <p:nvSpPr>
              <p:cNvPr id="86" name="Rectangle 103"/>
              <p:cNvSpPr>
                <a:spLocks noChangeArrowheads="1"/>
              </p:cNvSpPr>
              <p:nvPr/>
            </p:nvSpPr>
            <p:spPr bwMode="auto">
              <a:xfrm>
                <a:off x="4699" y="1211"/>
                <a:ext cx="22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0" hangingPunct="0"/>
                <a:r>
                  <a:rPr lang="en-US" altLang="zh-CN" sz="2000" b="1">
                    <a:latin typeface="Times New Roman" panose="02020603050405020304" pitchFamily="18" charset="0"/>
                    <a:sym typeface="Symbol" panose="05050102010706020507" pitchFamily="18" charset="2"/>
                  </a:rPr>
                  <a:t>Z</a:t>
                </a:r>
              </a:p>
            </p:txBody>
          </p:sp>
        </p:grpSp>
      </p:grpSp>
      <p:grpSp>
        <p:nvGrpSpPr>
          <p:cNvPr id="56" name="Group 108"/>
          <p:cNvGrpSpPr>
            <a:grpSpLocks/>
          </p:cNvGrpSpPr>
          <p:nvPr/>
        </p:nvGrpSpPr>
        <p:grpSpPr bwMode="auto">
          <a:xfrm>
            <a:off x="2919414" y="5148269"/>
            <a:ext cx="2281238" cy="1387477"/>
            <a:chOff x="1791" y="3113"/>
            <a:chExt cx="1437" cy="874"/>
          </a:xfrm>
        </p:grpSpPr>
        <p:grpSp>
          <p:nvGrpSpPr>
            <p:cNvPr id="69" name="Group 86"/>
            <p:cNvGrpSpPr>
              <a:grpSpLocks/>
            </p:cNvGrpSpPr>
            <p:nvPr/>
          </p:nvGrpSpPr>
          <p:grpSpPr bwMode="auto">
            <a:xfrm>
              <a:off x="2290" y="3113"/>
              <a:ext cx="938" cy="874"/>
              <a:chOff x="4809" y="2987"/>
              <a:chExt cx="938" cy="874"/>
            </a:xfrm>
          </p:grpSpPr>
          <p:sp>
            <p:nvSpPr>
              <p:cNvPr id="71" name="Freeform 87"/>
              <p:cNvSpPr>
                <a:spLocks/>
              </p:cNvSpPr>
              <p:nvPr/>
            </p:nvSpPr>
            <p:spPr bwMode="auto">
              <a:xfrm>
                <a:off x="4827" y="3529"/>
                <a:ext cx="223" cy="170"/>
              </a:xfrm>
              <a:custGeom>
                <a:avLst/>
                <a:gdLst>
                  <a:gd name="T0" fmla="*/ 219 w 223"/>
                  <a:gd name="T1" fmla="*/ 170 h 170"/>
                  <a:gd name="T2" fmla="*/ 223 w 223"/>
                  <a:gd name="T3" fmla="*/ 132 h 170"/>
                  <a:gd name="T4" fmla="*/ 223 w 223"/>
                  <a:gd name="T5" fmla="*/ 102 h 170"/>
                  <a:gd name="T6" fmla="*/ 204 w 223"/>
                  <a:gd name="T7" fmla="*/ 66 h 170"/>
                  <a:gd name="T8" fmla="*/ 172 w 223"/>
                  <a:gd name="T9" fmla="*/ 30 h 170"/>
                  <a:gd name="T10" fmla="*/ 140 w 223"/>
                  <a:gd name="T11" fmla="*/ 6 h 170"/>
                  <a:gd name="T12" fmla="*/ 109 w 223"/>
                  <a:gd name="T13" fmla="*/ 0 h 170"/>
                  <a:gd name="T14" fmla="*/ 96 w 223"/>
                  <a:gd name="T15" fmla="*/ 18 h 170"/>
                  <a:gd name="T16" fmla="*/ 0 w 223"/>
                  <a:gd name="T17" fmla="*/ 8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3" h="170">
                    <a:moveTo>
                      <a:pt x="219" y="170"/>
                    </a:moveTo>
                    <a:lnTo>
                      <a:pt x="223" y="132"/>
                    </a:lnTo>
                    <a:lnTo>
                      <a:pt x="223" y="102"/>
                    </a:lnTo>
                    <a:lnTo>
                      <a:pt x="204" y="66"/>
                    </a:lnTo>
                    <a:lnTo>
                      <a:pt x="172" y="30"/>
                    </a:lnTo>
                    <a:lnTo>
                      <a:pt x="140" y="6"/>
                    </a:lnTo>
                    <a:lnTo>
                      <a:pt x="109" y="0"/>
                    </a:lnTo>
                    <a:lnTo>
                      <a:pt x="96" y="18"/>
                    </a:lnTo>
                    <a:lnTo>
                      <a:pt x="0" y="8"/>
                    </a:lnTo>
                  </a:path>
                </a:pathLst>
              </a:custGeom>
              <a:noFill/>
              <a:ln w="30226">
                <a:solidFill>
                  <a:srgbClr val="FF5050"/>
                </a:solidFill>
                <a:prstDash val="solid"/>
                <a:round/>
                <a:headEnd type="none" w="med" len="med"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grpSp>
            <p:nvGrpSpPr>
              <p:cNvPr id="72" name="Group 88"/>
              <p:cNvGrpSpPr>
                <a:grpSpLocks/>
              </p:cNvGrpSpPr>
              <p:nvPr/>
            </p:nvGrpSpPr>
            <p:grpSpPr bwMode="auto">
              <a:xfrm>
                <a:off x="4809" y="2987"/>
                <a:ext cx="938" cy="874"/>
                <a:chOff x="4665" y="587"/>
                <a:chExt cx="938" cy="874"/>
              </a:xfrm>
            </p:grpSpPr>
            <p:sp>
              <p:nvSpPr>
                <p:cNvPr id="73" name="Line 89"/>
                <p:cNvSpPr>
                  <a:spLocks noChangeShapeType="1"/>
                </p:cNvSpPr>
                <p:nvPr/>
              </p:nvSpPr>
              <p:spPr bwMode="auto">
                <a:xfrm flipV="1">
                  <a:off x="4922" y="1091"/>
                  <a:ext cx="494" cy="1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74" name="Freeform 90"/>
                <p:cNvSpPr>
                  <a:spLocks/>
                </p:cNvSpPr>
                <p:nvPr/>
              </p:nvSpPr>
              <p:spPr bwMode="auto">
                <a:xfrm>
                  <a:off x="4665" y="1092"/>
                  <a:ext cx="257" cy="258"/>
                </a:xfrm>
                <a:custGeom>
                  <a:avLst/>
                  <a:gdLst>
                    <a:gd name="T0" fmla="*/ 257 w 257"/>
                    <a:gd name="T1" fmla="*/ 0 h 258"/>
                    <a:gd name="T2" fmla="*/ 0 w 257"/>
                    <a:gd name="T3" fmla="*/ 258 h 2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257" h="258">
                      <a:moveTo>
                        <a:pt x="257" y="0"/>
                      </a:moveTo>
                      <a:lnTo>
                        <a:pt x="0" y="258"/>
                      </a:lnTo>
                    </a:path>
                  </a:pathLst>
                </a:custGeom>
                <a:solidFill>
                  <a:srgbClr val="FFFFFF"/>
                </a:solidFill>
                <a:ln w="19050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triangle" w="sm" len="lg"/>
                </a:ln>
              </p:spPr>
              <p:txBody>
                <a:bodyPr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75" name="Line 91"/>
                <p:cNvSpPr>
                  <a:spLocks noChangeShapeType="1"/>
                </p:cNvSpPr>
                <p:nvPr/>
              </p:nvSpPr>
              <p:spPr bwMode="auto">
                <a:xfrm>
                  <a:off x="4922" y="672"/>
                  <a:ext cx="1" cy="42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 type="triangle" w="sm" len="lg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76" name="Rectangle 92"/>
                <p:cNvSpPr>
                  <a:spLocks noChangeArrowheads="1"/>
                </p:cNvSpPr>
                <p:nvPr/>
              </p:nvSpPr>
              <p:spPr bwMode="auto">
                <a:xfrm>
                  <a:off x="5371" y="971"/>
                  <a:ext cx="232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9pPr>
                </a:lstStyle>
                <a:p>
                  <a:pPr eaLnBrk="0" hangingPunct="0"/>
                  <a:r>
                    <a:rPr lang="en-US" altLang="zh-CN" sz="2000" b="1">
                      <a:latin typeface="Times New Roman" panose="02020603050405020304" pitchFamily="18" charset="0"/>
                      <a:sym typeface="Symbol" panose="05050102010706020507" pitchFamily="18" charset="2"/>
                    </a:rPr>
                    <a:t>Y</a:t>
                  </a:r>
                </a:p>
              </p:txBody>
            </p:sp>
            <p:sp>
              <p:nvSpPr>
                <p:cNvPr id="77" name="Rectangle 93"/>
                <p:cNvSpPr>
                  <a:spLocks noChangeArrowheads="1"/>
                </p:cNvSpPr>
                <p:nvPr/>
              </p:nvSpPr>
              <p:spPr bwMode="auto">
                <a:xfrm>
                  <a:off x="4896" y="587"/>
                  <a:ext cx="223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9pPr>
                </a:lstStyle>
                <a:p>
                  <a:pPr eaLnBrk="0" hangingPunct="0"/>
                  <a:r>
                    <a:rPr lang="en-US" altLang="zh-CN" sz="2000" b="1">
                      <a:latin typeface="Times New Roman" panose="02020603050405020304" pitchFamily="18" charset="0"/>
                      <a:sym typeface="Symbol" panose="05050102010706020507" pitchFamily="18" charset="2"/>
                    </a:rPr>
                    <a:t>Z</a:t>
                  </a:r>
                </a:p>
              </p:txBody>
            </p:sp>
            <p:sp>
              <p:nvSpPr>
                <p:cNvPr id="78" name="Rectangle 94"/>
                <p:cNvSpPr>
                  <a:spLocks noChangeArrowheads="1"/>
                </p:cNvSpPr>
                <p:nvPr/>
              </p:nvSpPr>
              <p:spPr bwMode="auto">
                <a:xfrm>
                  <a:off x="4699" y="1211"/>
                  <a:ext cx="232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9pPr>
                </a:lstStyle>
                <a:p>
                  <a:pPr eaLnBrk="0" hangingPunct="0"/>
                  <a:r>
                    <a:rPr lang="en-US" altLang="zh-CN" sz="2000" b="1">
                      <a:latin typeface="Times New Roman" panose="02020603050405020304" pitchFamily="18" charset="0"/>
                      <a:sym typeface="Symbol" panose="05050102010706020507" pitchFamily="18" charset="2"/>
                    </a:rPr>
                    <a:t>X</a:t>
                  </a:r>
                </a:p>
              </p:txBody>
            </p:sp>
          </p:grpSp>
        </p:grpSp>
        <p:sp>
          <p:nvSpPr>
            <p:cNvPr id="70" name="AutoShape 104"/>
            <p:cNvSpPr>
              <a:spLocks noChangeArrowheads="1"/>
            </p:cNvSpPr>
            <p:nvPr/>
          </p:nvSpPr>
          <p:spPr bwMode="auto">
            <a:xfrm>
              <a:off x="1791" y="3521"/>
              <a:ext cx="408" cy="91"/>
            </a:xfrm>
            <a:prstGeom prst="rightArrow">
              <a:avLst>
                <a:gd name="adj1" fmla="val 50000"/>
                <a:gd name="adj2" fmla="val 11208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57" name="Group 109"/>
          <p:cNvGrpSpPr>
            <a:grpSpLocks/>
          </p:cNvGrpSpPr>
          <p:nvPr/>
        </p:nvGrpSpPr>
        <p:grpSpPr bwMode="auto">
          <a:xfrm>
            <a:off x="5368925" y="5148269"/>
            <a:ext cx="2338388" cy="1387477"/>
            <a:chOff x="3334" y="3113"/>
            <a:chExt cx="1473" cy="874"/>
          </a:xfrm>
        </p:grpSpPr>
        <p:grpSp>
          <p:nvGrpSpPr>
            <p:cNvPr id="59" name="Group 24"/>
            <p:cNvGrpSpPr>
              <a:grpSpLocks/>
            </p:cNvGrpSpPr>
            <p:nvPr/>
          </p:nvGrpSpPr>
          <p:grpSpPr bwMode="auto">
            <a:xfrm>
              <a:off x="3878" y="3113"/>
              <a:ext cx="929" cy="874"/>
              <a:chOff x="4809" y="2987"/>
              <a:chExt cx="929" cy="874"/>
            </a:xfrm>
          </p:grpSpPr>
          <p:sp>
            <p:nvSpPr>
              <p:cNvPr id="61" name="Freeform 25"/>
              <p:cNvSpPr>
                <a:spLocks/>
              </p:cNvSpPr>
              <p:nvPr/>
            </p:nvSpPr>
            <p:spPr bwMode="auto">
              <a:xfrm>
                <a:off x="4827" y="3529"/>
                <a:ext cx="223" cy="170"/>
              </a:xfrm>
              <a:custGeom>
                <a:avLst/>
                <a:gdLst>
                  <a:gd name="T0" fmla="*/ 219 w 223"/>
                  <a:gd name="T1" fmla="*/ 170 h 170"/>
                  <a:gd name="T2" fmla="*/ 223 w 223"/>
                  <a:gd name="T3" fmla="*/ 132 h 170"/>
                  <a:gd name="T4" fmla="*/ 223 w 223"/>
                  <a:gd name="T5" fmla="*/ 102 h 170"/>
                  <a:gd name="T6" fmla="*/ 204 w 223"/>
                  <a:gd name="T7" fmla="*/ 66 h 170"/>
                  <a:gd name="T8" fmla="*/ 172 w 223"/>
                  <a:gd name="T9" fmla="*/ 30 h 170"/>
                  <a:gd name="T10" fmla="*/ 140 w 223"/>
                  <a:gd name="T11" fmla="*/ 6 h 170"/>
                  <a:gd name="T12" fmla="*/ 109 w 223"/>
                  <a:gd name="T13" fmla="*/ 0 h 170"/>
                  <a:gd name="T14" fmla="*/ 96 w 223"/>
                  <a:gd name="T15" fmla="*/ 18 h 170"/>
                  <a:gd name="T16" fmla="*/ 0 w 223"/>
                  <a:gd name="T17" fmla="*/ 8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3" h="170">
                    <a:moveTo>
                      <a:pt x="219" y="170"/>
                    </a:moveTo>
                    <a:lnTo>
                      <a:pt x="223" y="132"/>
                    </a:lnTo>
                    <a:lnTo>
                      <a:pt x="223" y="102"/>
                    </a:lnTo>
                    <a:lnTo>
                      <a:pt x="204" y="66"/>
                    </a:lnTo>
                    <a:lnTo>
                      <a:pt x="172" y="30"/>
                    </a:lnTo>
                    <a:lnTo>
                      <a:pt x="140" y="6"/>
                    </a:lnTo>
                    <a:lnTo>
                      <a:pt x="109" y="0"/>
                    </a:lnTo>
                    <a:lnTo>
                      <a:pt x="96" y="18"/>
                    </a:lnTo>
                    <a:lnTo>
                      <a:pt x="0" y="8"/>
                    </a:lnTo>
                  </a:path>
                </a:pathLst>
              </a:custGeom>
              <a:noFill/>
              <a:ln w="30226">
                <a:solidFill>
                  <a:srgbClr val="FF5050"/>
                </a:solidFill>
                <a:prstDash val="solid"/>
                <a:round/>
                <a:headEnd type="none" w="med" len="med"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grpSp>
            <p:nvGrpSpPr>
              <p:cNvPr id="62" name="Group 26"/>
              <p:cNvGrpSpPr>
                <a:grpSpLocks/>
              </p:cNvGrpSpPr>
              <p:nvPr/>
            </p:nvGrpSpPr>
            <p:grpSpPr bwMode="auto">
              <a:xfrm>
                <a:off x="4809" y="2987"/>
                <a:ext cx="929" cy="874"/>
                <a:chOff x="4665" y="587"/>
                <a:chExt cx="929" cy="874"/>
              </a:xfrm>
            </p:grpSpPr>
            <p:sp>
              <p:nvSpPr>
                <p:cNvPr id="63" name="Line 27"/>
                <p:cNvSpPr>
                  <a:spLocks noChangeShapeType="1"/>
                </p:cNvSpPr>
                <p:nvPr/>
              </p:nvSpPr>
              <p:spPr bwMode="auto">
                <a:xfrm flipV="1">
                  <a:off x="4922" y="1091"/>
                  <a:ext cx="494" cy="1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64" name="Freeform 28"/>
                <p:cNvSpPr>
                  <a:spLocks/>
                </p:cNvSpPr>
                <p:nvPr/>
              </p:nvSpPr>
              <p:spPr bwMode="auto">
                <a:xfrm>
                  <a:off x="4665" y="1092"/>
                  <a:ext cx="257" cy="258"/>
                </a:xfrm>
                <a:custGeom>
                  <a:avLst/>
                  <a:gdLst>
                    <a:gd name="T0" fmla="*/ 257 w 257"/>
                    <a:gd name="T1" fmla="*/ 0 h 258"/>
                    <a:gd name="T2" fmla="*/ 0 w 257"/>
                    <a:gd name="T3" fmla="*/ 258 h 2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257" h="258">
                      <a:moveTo>
                        <a:pt x="257" y="0"/>
                      </a:moveTo>
                      <a:lnTo>
                        <a:pt x="0" y="258"/>
                      </a:lnTo>
                    </a:path>
                  </a:pathLst>
                </a:custGeom>
                <a:solidFill>
                  <a:srgbClr val="FFFFFF"/>
                </a:solidFill>
                <a:ln w="19050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triangle" w="sm" len="lg"/>
                </a:ln>
              </p:spPr>
              <p:txBody>
                <a:bodyPr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65" name="Line 29"/>
                <p:cNvSpPr>
                  <a:spLocks noChangeShapeType="1"/>
                </p:cNvSpPr>
                <p:nvPr/>
              </p:nvSpPr>
              <p:spPr bwMode="auto">
                <a:xfrm>
                  <a:off x="4922" y="672"/>
                  <a:ext cx="1" cy="42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 type="triangle" w="sm" len="lg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66" name="Rectangle 30"/>
                <p:cNvSpPr>
                  <a:spLocks noChangeArrowheads="1"/>
                </p:cNvSpPr>
                <p:nvPr/>
              </p:nvSpPr>
              <p:spPr bwMode="auto">
                <a:xfrm>
                  <a:off x="5371" y="971"/>
                  <a:ext cx="223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9pPr>
                </a:lstStyle>
                <a:p>
                  <a:pPr eaLnBrk="0" hangingPunct="0"/>
                  <a:r>
                    <a:rPr lang="en-US" altLang="zh-CN" sz="2000" b="1">
                      <a:latin typeface="Times New Roman" panose="02020603050405020304" pitchFamily="18" charset="0"/>
                      <a:sym typeface="Symbol" panose="05050102010706020507" pitchFamily="18" charset="2"/>
                    </a:rPr>
                    <a:t>Z</a:t>
                  </a:r>
                </a:p>
              </p:txBody>
            </p:sp>
            <p:sp>
              <p:nvSpPr>
                <p:cNvPr id="67" name="Rectangle 31"/>
                <p:cNvSpPr>
                  <a:spLocks noChangeArrowheads="1"/>
                </p:cNvSpPr>
                <p:nvPr/>
              </p:nvSpPr>
              <p:spPr bwMode="auto">
                <a:xfrm>
                  <a:off x="4896" y="587"/>
                  <a:ext cx="232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9pPr>
                </a:lstStyle>
                <a:p>
                  <a:pPr eaLnBrk="0" hangingPunct="0"/>
                  <a:r>
                    <a:rPr lang="en-US" altLang="zh-CN" sz="2000" b="1">
                      <a:latin typeface="Times New Roman" panose="02020603050405020304" pitchFamily="18" charset="0"/>
                      <a:sym typeface="Symbol" panose="05050102010706020507" pitchFamily="18" charset="2"/>
                    </a:rPr>
                    <a:t>X</a:t>
                  </a:r>
                </a:p>
              </p:txBody>
            </p:sp>
            <p:sp>
              <p:nvSpPr>
                <p:cNvPr id="68" name="Rectangle 32"/>
                <p:cNvSpPr>
                  <a:spLocks noChangeArrowheads="1"/>
                </p:cNvSpPr>
                <p:nvPr/>
              </p:nvSpPr>
              <p:spPr bwMode="auto">
                <a:xfrm>
                  <a:off x="4699" y="1211"/>
                  <a:ext cx="232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9pPr>
                </a:lstStyle>
                <a:p>
                  <a:pPr eaLnBrk="0" hangingPunct="0"/>
                  <a:r>
                    <a:rPr lang="en-US" altLang="zh-CN" sz="2000" b="1">
                      <a:latin typeface="Times New Roman" panose="02020603050405020304" pitchFamily="18" charset="0"/>
                      <a:sym typeface="Symbol" panose="05050102010706020507" pitchFamily="18" charset="2"/>
                    </a:rPr>
                    <a:t>Y</a:t>
                  </a:r>
                </a:p>
              </p:txBody>
            </p:sp>
          </p:grpSp>
        </p:grpSp>
        <p:sp>
          <p:nvSpPr>
            <p:cNvPr id="60" name="AutoShape 105"/>
            <p:cNvSpPr>
              <a:spLocks noChangeArrowheads="1"/>
            </p:cNvSpPr>
            <p:nvPr/>
          </p:nvSpPr>
          <p:spPr bwMode="auto">
            <a:xfrm>
              <a:off x="3334" y="3521"/>
              <a:ext cx="408" cy="91"/>
            </a:xfrm>
            <a:prstGeom prst="rightArrow">
              <a:avLst>
                <a:gd name="adj1" fmla="val 50000"/>
                <a:gd name="adj2" fmla="val 11208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58" name="AutoShape 106"/>
          <p:cNvSpPr>
            <a:spLocks/>
          </p:cNvSpPr>
          <p:nvPr/>
        </p:nvSpPr>
        <p:spPr bwMode="auto">
          <a:xfrm>
            <a:off x="688975" y="1979612"/>
            <a:ext cx="71438" cy="935037"/>
          </a:xfrm>
          <a:prstGeom prst="leftBrace">
            <a:avLst>
              <a:gd name="adj1" fmla="val 10907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graphicFrame>
        <p:nvGraphicFramePr>
          <p:cNvPr id="9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2072908"/>
              </p:ext>
            </p:extLst>
          </p:nvPr>
        </p:nvGraphicFramePr>
        <p:xfrm>
          <a:off x="4540250" y="1273178"/>
          <a:ext cx="3737988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6" name="公式" r:id="rId7" imgW="1942920" imgH="914400" progId="Equation.3">
                  <p:embed/>
                </p:oleObj>
              </mc:Choice>
              <mc:Fallback>
                <p:oleObj name="公式" r:id="rId7" imgW="194292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0250" y="1273178"/>
                        <a:ext cx="3737988" cy="182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4628073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6" grpId="0"/>
      <p:bldP spid="47" grpId="0"/>
      <p:bldP spid="53" grpId="0"/>
      <p:bldP spid="5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AutoShape 10" descr="http://t1.baidu.com/it/u=2792966006,3953403218&amp;fm=52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07976" y="1400190"/>
            <a:ext cx="7907338" cy="3714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</a:pPr>
            <a:endParaRPr kumimoji="1" lang="zh-CN" altLang="en-US" sz="2400" b="1" dirty="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2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8" name="Text Box 2"/>
          <p:cNvSpPr txBox="1">
            <a:spLocks noChangeArrowheads="1"/>
          </p:cNvSpPr>
          <p:nvPr/>
        </p:nvSpPr>
        <p:spPr bwMode="auto">
          <a:xfrm>
            <a:off x="304799" y="998538"/>
            <a:ext cx="874236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spcBef>
                <a:spcPct val="50000"/>
              </a:spcBef>
              <a:buClr>
                <a:srgbClr val="FF9300"/>
              </a:buClr>
              <a:buFont typeface="Wingdings" panose="05000000000000000000" pitchFamily="2" charset="2"/>
              <a:buChar char="n"/>
            </a:pPr>
            <a:r>
              <a:rPr kumimoji="1" lang="zh-CN" altLang="en-US" sz="2000" b="1" dirty="0">
                <a:latin typeface="Times New Roman" panose="02020603050405020304" pitchFamily="18" charset="0"/>
              </a:rPr>
              <a:t>三维旋转变换设空间立体绕一轴旋转</a:t>
            </a:r>
            <a:r>
              <a:rPr lang="zh-CN" altLang="en-US" sz="20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zh-CN" altLang="en-US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角，且</a:t>
            </a:r>
            <a:r>
              <a:rPr lang="zh-CN" altLang="en-US" sz="20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zh-CN" altLang="en-US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角的正负按右手定则决定。</a:t>
            </a:r>
          </a:p>
        </p:txBody>
      </p:sp>
      <p:sp>
        <p:nvSpPr>
          <p:cNvPr id="149" name="Text Box 3"/>
          <p:cNvSpPr txBox="1">
            <a:spLocks noChangeArrowheads="1"/>
          </p:cNvSpPr>
          <p:nvPr/>
        </p:nvSpPr>
        <p:spPr bwMode="auto">
          <a:xfrm>
            <a:off x="417513" y="1687513"/>
            <a:ext cx="2514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 dirty="0">
                <a:solidFill>
                  <a:srgbClr val="FF5050"/>
                </a:solidFill>
                <a:latin typeface="Times New Roman" panose="02020603050405020304" pitchFamily="18" charset="0"/>
              </a:rPr>
              <a:t>1.</a:t>
            </a:r>
            <a:r>
              <a:rPr kumimoji="1" lang="zh-CN" altLang="en-US" sz="2400" b="1" dirty="0">
                <a:solidFill>
                  <a:srgbClr val="FF5050"/>
                </a:solidFill>
                <a:latin typeface="Times New Roman" panose="02020603050405020304" pitchFamily="18" charset="0"/>
              </a:rPr>
              <a:t>绕</a:t>
            </a:r>
            <a:r>
              <a:rPr kumimoji="1" lang="en-US" altLang="zh-CN" sz="2400" b="1" i="1" dirty="0">
                <a:solidFill>
                  <a:srgbClr val="FF5050"/>
                </a:solidFill>
                <a:latin typeface="Times New Roman" panose="02020603050405020304" pitchFamily="18" charset="0"/>
              </a:rPr>
              <a:t>X</a:t>
            </a:r>
            <a:r>
              <a:rPr kumimoji="1" lang="zh-CN" altLang="en-US" sz="2400" b="1" dirty="0">
                <a:solidFill>
                  <a:srgbClr val="FF5050"/>
                </a:solidFill>
                <a:latin typeface="Times New Roman" panose="02020603050405020304" pitchFamily="18" charset="0"/>
              </a:rPr>
              <a:t>轴旋转</a:t>
            </a:r>
            <a:r>
              <a:rPr lang="zh-CN" altLang="en-US" sz="2400" b="1" i="1" dirty="0">
                <a:solidFill>
                  <a:srgbClr val="FF505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zh-CN" altLang="en-US" sz="2400" b="1" dirty="0">
                <a:solidFill>
                  <a:srgbClr val="FF505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角</a:t>
            </a:r>
          </a:p>
        </p:txBody>
      </p:sp>
      <p:sp>
        <p:nvSpPr>
          <p:cNvPr id="150" name="Text Box 4"/>
          <p:cNvSpPr txBox="1">
            <a:spLocks noChangeArrowheads="1"/>
          </p:cNvSpPr>
          <p:nvPr/>
        </p:nvSpPr>
        <p:spPr bwMode="auto">
          <a:xfrm>
            <a:off x="1179513" y="2144713"/>
            <a:ext cx="1752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b="1" i="1" dirty="0">
                <a:latin typeface="Times New Roman" panose="02020603050405020304" pitchFamily="18" charset="0"/>
              </a:rPr>
              <a:t>X</a:t>
            </a:r>
            <a:r>
              <a:rPr kumimoji="1" lang="zh-CN" altLang="en-US" sz="2000" b="1" dirty="0">
                <a:latin typeface="Times New Roman" panose="02020603050405020304" pitchFamily="18" charset="0"/>
              </a:rPr>
              <a:t>坐标不变</a:t>
            </a:r>
            <a:endParaRPr lang="zh-CN" altLang="en-US" sz="20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51" name="Rectangle 5"/>
          <p:cNvSpPr>
            <a:spLocks noChangeArrowheads="1"/>
          </p:cNvSpPr>
          <p:nvPr/>
        </p:nvSpPr>
        <p:spPr bwMode="auto">
          <a:xfrm>
            <a:off x="1163638" y="2525713"/>
            <a:ext cx="2327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b="1" i="1" dirty="0">
                <a:latin typeface="Times New Roman" panose="02020603050405020304" pitchFamily="18" charset="0"/>
              </a:rPr>
              <a:t>Y</a:t>
            </a:r>
            <a:r>
              <a:rPr kumimoji="1" lang="zh-CN" altLang="en-US" sz="2000" b="1" dirty="0">
                <a:latin typeface="Times New Roman" panose="02020603050405020304" pitchFamily="18" charset="0"/>
              </a:rPr>
              <a:t>、</a:t>
            </a:r>
            <a:r>
              <a:rPr kumimoji="1" lang="en-US" altLang="zh-CN" sz="2000" b="1" i="1" dirty="0">
                <a:latin typeface="Times New Roman" panose="02020603050405020304" pitchFamily="18" charset="0"/>
              </a:rPr>
              <a:t>Z</a:t>
            </a:r>
            <a:r>
              <a:rPr kumimoji="1" lang="zh-CN" altLang="en-US" sz="2000" b="1" dirty="0">
                <a:latin typeface="Times New Roman" panose="02020603050405020304" pitchFamily="18" charset="0"/>
              </a:rPr>
              <a:t>坐标发生变化</a:t>
            </a:r>
          </a:p>
        </p:txBody>
      </p:sp>
      <p:sp>
        <p:nvSpPr>
          <p:cNvPr id="153" name="Text Box 7"/>
          <p:cNvSpPr txBox="1">
            <a:spLocks noChangeArrowheads="1"/>
          </p:cNvSpPr>
          <p:nvPr/>
        </p:nvSpPr>
        <p:spPr bwMode="auto">
          <a:xfrm>
            <a:off x="417513" y="3440113"/>
            <a:ext cx="2514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 dirty="0">
                <a:solidFill>
                  <a:srgbClr val="FF5050"/>
                </a:solidFill>
                <a:latin typeface="Times New Roman" panose="02020603050405020304" pitchFamily="18" charset="0"/>
              </a:rPr>
              <a:t>2.</a:t>
            </a:r>
            <a:r>
              <a:rPr kumimoji="1" lang="zh-CN" altLang="en-US" sz="2400" b="1" dirty="0">
                <a:solidFill>
                  <a:srgbClr val="FF5050"/>
                </a:solidFill>
                <a:latin typeface="Times New Roman" panose="02020603050405020304" pitchFamily="18" charset="0"/>
              </a:rPr>
              <a:t>绕</a:t>
            </a:r>
            <a:r>
              <a:rPr kumimoji="1" lang="en-US" altLang="zh-CN" sz="2400" b="1" i="1" dirty="0">
                <a:solidFill>
                  <a:srgbClr val="FF5050"/>
                </a:solidFill>
                <a:latin typeface="Times New Roman" panose="02020603050405020304" pitchFamily="18" charset="0"/>
              </a:rPr>
              <a:t>Y</a:t>
            </a:r>
            <a:r>
              <a:rPr kumimoji="1" lang="zh-CN" altLang="en-US" sz="2400" b="1" dirty="0">
                <a:solidFill>
                  <a:srgbClr val="FF5050"/>
                </a:solidFill>
                <a:latin typeface="Times New Roman" panose="02020603050405020304" pitchFamily="18" charset="0"/>
              </a:rPr>
              <a:t>轴旋转</a:t>
            </a:r>
            <a:r>
              <a:rPr lang="zh-CN" altLang="en-US" sz="2400" b="1" i="1" dirty="0">
                <a:solidFill>
                  <a:srgbClr val="FF505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zh-CN" altLang="en-US" sz="2400" b="1" dirty="0">
                <a:solidFill>
                  <a:srgbClr val="FF505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角</a:t>
            </a:r>
          </a:p>
        </p:txBody>
      </p:sp>
      <p:sp>
        <p:nvSpPr>
          <p:cNvPr id="154" name="Text Box 8"/>
          <p:cNvSpPr txBox="1">
            <a:spLocks noChangeArrowheads="1"/>
          </p:cNvSpPr>
          <p:nvPr/>
        </p:nvSpPr>
        <p:spPr bwMode="auto">
          <a:xfrm>
            <a:off x="1179513" y="3897313"/>
            <a:ext cx="1752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b="1" i="1" dirty="0">
                <a:latin typeface="Times New Roman" panose="02020603050405020304" pitchFamily="18" charset="0"/>
              </a:rPr>
              <a:t>Y</a:t>
            </a:r>
            <a:r>
              <a:rPr kumimoji="1" lang="zh-CN" altLang="en-US" sz="2000" b="1" dirty="0">
                <a:latin typeface="Times New Roman" panose="02020603050405020304" pitchFamily="18" charset="0"/>
              </a:rPr>
              <a:t>坐标不变</a:t>
            </a:r>
            <a:endParaRPr lang="zh-CN" altLang="en-US" sz="20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55" name="Rectangle 9"/>
          <p:cNvSpPr>
            <a:spLocks noChangeArrowheads="1"/>
          </p:cNvSpPr>
          <p:nvPr/>
        </p:nvSpPr>
        <p:spPr bwMode="auto">
          <a:xfrm>
            <a:off x="1163638" y="4278313"/>
            <a:ext cx="2327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b="1" i="1" dirty="0">
                <a:latin typeface="Times New Roman" panose="02020603050405020304" pitchFamily="18" charset="0"/>
              </a:rPr>
              <a:t>X</a:t>
            </a:r>
            <a:r>
              <a:rPr kumimoji="1" lang="zh-CN" altLang="en-US" sz="2000" b="1" dirty="0">
                <a:latin typeface="Times New Roman" panose="02020603050405020304" pitchFamily="18" charset="0"/>
              </a:rPr>
              <a:t>、</a:t>
            </a:r>
            <a:r>
              <a:rPr kumimoji="1" lang="en-US" altLang="zh-CN" sz="2000" b="1" i="1" dirty="0">
                <a:latin typeface="Times New Roman" panose="02020603050405020304" pitchFamily="18" charset="0"/>
              </a:rPr>
              <a:t>Z</a:t>
            </a:r>
            <a:r>
              <a:rPr kumimoji="1" lang="zh-CN" altLang="en-US" sz="2000" b="1" dirty="0">
                <a:latin typeface="Times New Roman" panose="02020603050405020304" pitchFamily="18" charset="0"/>
              </a:rPr>
              <a:t>坐标发生变化</a:t>
            </a:r>
          </a:p>
        </p:txBody>
      </p:sp>
      <p:sp>
        <p:nvSpPr>
          <p:cNvPr id="157" name="Text Box 11"/>
          <p:cNvSpPr txBox="1">
            <a:spLocks noChangeArrowheads="1"/>
          </p:cNvSpPr>
          <p:nvPr/>
        </p:nvSpPr>
        <p:spPr bwMode="auto">
          <a:xfrm>
            <a:off x="417513" y="5148263"/>
            <a:ext cx="2514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 dirty="0">
                <a:solidFill>
                  <a:srgbClr val="FF5050"/>
                </a:solidFill>
                <a:latin typeface="Times New Roman" panose="02020603050405020304" pitchFamily="18" charset="0"/>
              </a:rPr>
              <a:t>3.</a:t>
            </a:r>
            <a:r>
              <a:rPr kumimoji="1" lang="zh-CN" altLang="en-US" sz="2400" b="1" dirty="0">
                <a:solidFill>
                  <a:srgbClr val="FF5050"/>
                </a:solidFill>
                <a:latin typeface="Times New Roman" panose="02020603050405020304" pitchFamily="18" charset="0"/>
              </a:rPr>
              <a:t>绕</a:t>
            </a:r>
            <a:r>
              <a:rPr kumimoji="1" lang="en-US" altLang="zh-CN" sz="2400" b="1" i="1" dirty="0">
                <a:solidFill>
                  <a:srgbClr val="FF5050"/>
                </a:solidFill>
                <a:latin typeface="Times New Roman" panose="02020603050405020304" pitchFamily="18" charset="0"/>
              </a:rPr>
              <a:t>Z</a:t>
            </a:r>
            <a:r>
              <a:rPr kumimoji="1" lang="zh-CN" altLang="en-US" sz="2400" b="1" dirty="0">
                <a:solidFill>
                  <a:srgbClr val="FF5050"/>
                </a:solidFill>
                <a:latin typeface="Times New Roman" panose="02020603050405020304" pitchFamily="18" charset="0"/>
              </a:rPr>
              <a:t>轴旋转</a:t>
            </a:r>
            <a:r>
              <a:rPr lang="zh-CN" altLang="en-US" sz="2400" b="1" i="1" dirty="0">
                <a:solidFill>
                  <a:srgbClr val="FF505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zh-CN" altLang="en-US" sz="2400" b="1" dirty="0">
                <a:solidFill>
                  <a:srgbClr val="FF505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角</a:t>
            </a:r>
          </a:p>
        </p:txBody>
      </p:sp>
      <p:sp>
        <p:nvSpPr>
          <p:cNvPr id="158" name="Text Box 12"/>
          <p:cNvSpPr txBox="1">
            <a:spLocks noChangeArrowheads="1"/>
          </p:cNvSpPr>
          <p:nvPr/>
        </p:nvSpPr>
        <p:spPr bwMode="auto">
          <a:xfrm>
            <a:off x="1179513" y="5605463"/>
            <a:ext cx="1752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b="1" i="1" dirty="0">
                <a:latin typeface="Times New Roman" panose="02020603050405020304" pitchFamily="18" charset="0"/>
              </a:rPr>
              <a:t>Z</a:t>
            </a:r>
            <a:r>
              <a:rPr kumimoji="1" lang="zh-CN" altLang="en-US" sz="2000" b="1" dirty="0">
                <a:latin typeface="Times New Roman" panose="02020603050405020304" pitchFamily="18" charset="0"/>
              </a:rPr>
              <a:t>坐标不变</a:t>
            </a:r>
            <a:endParaRPr lang="zh-CN" altLang="en-US" sz="20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59" name="Rectangle 13"/>
          <p:cNvSpPr>
            <a:spLocks noChangeArrowheads="1"/>
          </p:cNvSpPr>
          <p:nvPr/>
        </p:nvSpPr>
        <p:spPr bwMode="auto">
          <a:xfrm>
            <a:off x="1163638" y="5986463"/>
            <a:ext cx="23415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b="1" i="1" dirty="0">
                <a:latin typeface="Times New Roman" panose="02020603050405020304" pitchFamily="18" charset="0"/>
              </a:rPr>
              <a:t>X</a:t>
            </a:r>
            <a:r>
              <a:rPr kumimoji="1" lang="zh-CN" altLang="en-US" sz="2000" b="1" dirty="0">
                <a:latin typeface="Times New Roman" panose="02020603050405020304" pitchFamily="18" charset="0"/>
              </a:rPr>
              <a:t>、</a:t>
            </a:r>
            <a:r>
              <a:rPr kumimoji="1" lang="en-US" altLang="zh-CN" sz="2000" b="1" i="1" dirty="0">
                <a:latin typeface="Times New Roman" panose="02020603050405020304" pitchFamily="18" charset="0"/>
              </a:rPr>
              <a:t>Y</a:t>
            </a:r>
            <a:r>
              <a:rPr kumimoji="1" lang="zh-CN" altLang="en-US" sz="2000" b="1" dirty="0">
                <a:latin typeface="Times New Roman" panose="02020603050405020304" pitchFamily="18" charset="0"/>
              </a:rPr>
              <a:t>坐标发生变化</a:t>
            </a:r>
          </a:p>
        </p:txBody>
      </p:sp>
      <p:sp>
        <p:nvSpPr>
          <p:cNvPr id="188" name="Rectangle 42"/>
          <p:cNvSpPr txBox="1">
            <a:spLocks noChangeArrowheads="1"/>
          </p:cNvSpPr>
          <p:nvPr/>
        </p:nvSpPr>
        <p:spPr>
          <a:xfrm>
            <a:off x="417513" y="431439"/>
            <a:ext cx="6219825" cy="4572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9pPr>
          </a:lstStyle>
          <a:p>
            <a:r>
              <a:rPr lang="zh-CN" altLang="en-US" sz="2800" dirty="0" smtClean="0">
                <a:solidFill>
                  <a:srgbClr val="FF0000"/>
                </a:solidFill>
                <a:ea typeface="黑体" panose="02010609060101010101" pitchFamily="49" charset="-122"/>
              </a:rPr>
              <a:t>（</a:t>
            </a:r>
            <a:r>
              <a:rPr lang="en-US" altLang="zh-CN" sz="2800" dirty="0" smtClean="0">
                <a:solidFill>
                  <a:srgbClr val="FF0000"/>
                </a:solidFill>
                <a:ea typeface="黑体" panose="02010609060101010101" pitchFamily="49" charset="-122"/>
              </a:rPr>
              <a:t>3</a:t>
            </a:r>
            <a:r>
              <a:rPr lang="zh-CN" altLang="en-US" sz="2800" dirty="0" smtClean="0">
                <a:solidFill>
                  <a:srgbClr val="FF0000"/>
                </a:solidFill>
                <a:ea typeface="黑体" panose="02010609060101010101" pitchFamily="49" charset="-122"/>
              </a:rPr>
              <a:t>）绕三维坐标轴的旋转变换</a:t>
            </a:r>
            <a:endParaRPr lang="zh-CN" altLang="en-US" sz="2800" dirty="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7329488" y="1473200"/>
            <a:ext cx="1489075" cy="1387475"/>
            <a:chOff x="7329488" y="1473200"/>
            <a:chExt cx="1489075" cy="1387475"/>
          </a:xfrm>
        </p:grpSpPr>
        <p:grpSp>
          <p:nvGrpSpPr>
            <p:cNvPr id="163" name="Group 17"/>
            <p:cNvGrpSpPr>
              <a:grpSpLocks/>
            </p:cNvGrpSpPr>
            <p:nvPr/>
          </p:nvGrpSpPr>
          <p:grpSpPr bwMode="auto">
            <a:xfrm>
              <a:off x="7329488" y="1473200"/>
              <a:ext cx="1489075" cy="1387475"/>
              <a:chOff x="4665" y="587"/>
              <a:chExt cx="938" cy="874"/>
            </a:xfrm>
          </p:grpSpPr>
          <p:sp>
            <p:nvSpPr>
              <p:cNvPr id="164" name="Line 18"/>
              <p:cNvSpPr>
                <a:spLocks noChangeShapeType="1"/>
              </p:cNvSpPr>
              <p:nvPr/>
            </p:nvSpPr>
            <p:spPr bwMode="auto">
              <a:xfrm flipV="1">
                <a:off x="4922" y="1091"/>
                <a:ext cx="494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5" name="Freeform 19"/>
              <p:cNvSpPr>
                <a:spLocks/>
              </p:cNvSpPr>
              <p:nvPr/>
            </p:nvSpPr>
            <p:spPr bwMode="auto">
              <a:xfrm>
                <a:off x="4665" y="1092"/>
                <a:ext cx="257" cy="258"/>
              </a:xfrm>
              <a:custGeom>
                <a:avLst/>
                <a:gdLst>
                  <a:gd name="T0" fmla="*/ 257 w 257"/>
                  <a:gd name="T1" fmla="*/ 0 h 258"/>
                  <a:gd name="T2" fmla="*/ 0 w 257"/>
                  <a:gd name="T3" fmla="*/ 258 h 2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57" h="258">
                    <a:moveTo>
                      <a:pt x="257" y="0"/>
                    </a:moveTo>
                    <a:lnTo>
                      <a:pt x="0" y="258"/>
                    </a:lnTo>
                  </a:path>
                </a:pathLst>
              </a:custGeom>
              <a:solidFill>
                <a:srgbClr val="FFFFFF"/>
              </a:solidFill>
              <a:ln w="19050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6" name="Line 20"/>
              <p:cNvSpPr>
                <a:spLocks noChangeShapeType="1"/>
              </p:cNvSpPr>
              <p:nvPr/>
            </p:nvSpPr>
            <p:spPr bwMode="auto">
              <a:xfrm>
                <a:off x="4922" y="672"/>
                <a:ext cx="1" cy="42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triangle" w="sm" len="lg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7" name="Rectangle 21"/>
              <p:cNvSpPr>
                <a:spLocks noChangeArrowheads="1"/>
              </p:cNvSpPr>
              <p:nvPr/>
            </p:nvSpPr>
            <p:spPr bwMode="auto">
              <a:xfrm>
                <a:off x="5371" y="971"/>
                <a:ext cx="23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000" b="1">
                    <a:latin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</a:p>
            </p:txBody>
          </p:sp>
          <p:sp>
            <p:nvSpPr>
              <p:cNvPr id="168" name="Rectangle 22"/>
              <p:cNvSpPr>
                <a:spLocks noChangeArrowheads="1"/>
              </p:cNvSpPr>
              <p:nvPr/>
            </p:nvSpPr>
            <p:spPr bwMode="auto">
              <a:xfrm>
                <a:off x="4896" y="587"/>
                <a:ext cx="23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000" b="1">
                    <a:latin typeface="Times New Roman" panose="02020603050405020304" pitchFamily="18" charset="0"/>
                    <a:sym typeface="Symbol" panose="05050102010706020507" pitchFamily="18" charset="2"/>
                  </a:rPr>
                  <a:t>Y</a:t>
                </a:r>
              </a:p>
            </p:txBody>
          </p:sp>
          <p:sp>
            <p:nvSpPr>
              <p:cNvPr id="169" name="Rectangle 23"/>
              <p:cNvSpPr>
                <a:spLocks noChangeArrowheads="1"/>
              </p:cNvSpPr>
              <p:nvPr/>
            </p:nvSpPr>
            <p:spPr bwMode="auto">
              <a:xfrm>
                <a:off x="4699" y="1211"/>
                <a:ext cx="22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000" b="1">
                    <a:latin typeface="Times New Roman" panose="02020603050405020304" pitchFamily="18" charset="0"/>
                    <a:sym typeface="Symbol" panose="05050102010706020507" pitchFamily="18" charset="2"/>
                  </a:rPr>
                  <a:t>Z</a:t>
                </a:r>
              </a:p>
            </p:txBody>
          </p:sp>
        </p:grpSp>
        <p:sp>
          <p:nvSpPr>
            <p:cNvPr id="2" name="弧形 1"/>
            <p:cNvSpPr/>
            <p:nvPr/>
          </p:nvSpPr>
          <p:spPr>
            <a:xfrm>
              <a:off x="8046072" y="2144714"/>
              <a:ext cx="247029" cy="334962"/>
            </a:xfrm>
            <a:prstGeom prst="arc">
              <a:avLst>
                <a:gd name="adj1" fmla="val 2694874"/>
                <a:gd name="adj2" fmla="val 18258975"/>
              </a:avLst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7391400" y="3149600"/>
            <a:ext cx="1489075" cy="1387475"/>
            <a:chOff x="7391400" y="3149600"/>
            <a:chExt cx="1489075" cy="1387475"/>
          </a:xfrm>
        </p:grpSpPr>
        <p:grpSp>
          <p:nvGrpSpPr>
            <p:cNvPr id="180" name="Group 34"/>
            <p:cNvGrpSpPr>
              <a:grpSpLocks/>
            </p:cNvGrpSpPr>
            <p:nvPr/>
          </p:nvGrpSpPr>
          <p:grpSpPr bwMode="auto">
            <a:xfrm>
              <a:off x="7391400" y="3149600"/>
              <a:ext cx="1489075" cy="1387475"/>
              <a:chOff x="4665" y="587"/>
              <a:chExt cx="938" cy="874"/>
            </a:xfrm>
          </p:grpSpPr>
          <p:sp>
            <p:nvSpPr>
              <p:cNvPr id="182" name="Line 35"/>
              <p:cNvSpPr>
                <a:spLocks noChangeShapeType="1"/>
              </p:cNvSpPr>
              <p:nvPr/>
            </p:nvSpPr>
            <p:spPr bwMode="auto">
              <a:xfrm flipV="1">
                <a:off x="4922" y="1091"/>
                <a:ext cx="494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3" name="Freeform 36"/>
              <p:cNvSpPr>
                <a:spLocks/>
              </p:cNvSpPr>
              <p:nvPr/>
            </p:nvSpPr>
            <p:spPr bwMode="auto">
              <a:xfrm>
                <a:off x="4665" y="1092"/>
                <a:ext cx="257" cy="258"/>
              </a:xfrm>
              <a:custGeom>
                <a:avLst/>
                <a:gdLst>
                  <a:gd name="T0" fmla="*/ 257 w 257"/>
                  <a:gd name="T1" fmla="*/ 0 h 258"/>
                  <a:gd name="T2" fmla="*/ 0 w 257"/>
                  <a:gd name="T3" fmla="*/ 258 h 2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57" h="258">
                    <a:moveTo>
                      <a:pt x="257" y="0"/>
                    </a:moveTo>
                    <a:lnTo>
                      <a:pt x="0" y="258"/>
                    </a:lnTo>
                  </a:path>
                </a:pathLst>
              </a:custGeom>
              <a:solidFill>
                <a:srgbClr val="FFFFFF"/>
              </a:solidFill>
              <a:ln w="19050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" name="Line 37"/>
              <p:cNvSpPr>
                <a:spLocks noChangeShapeType="1"/>
              </p:cNvSpPr>
              <p:nvPr/>
            </p:nvSpPr>
            <p:spPr bwMode="auto">
              <a:xfrm>
                <a:off x="4922" y="672"/>
                <a:ext cx="1" cy="42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triangle" w="sm" len="lg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" name="Rectangle 38"/>
              <p:cNvSpPr>
                <a:spLocks noChangeArrowheads="1"/>
              </p:cNvSpPr>
              <p:nvPr/>
            </p:nvSpPr>
            <p:spPr bwMode="auto">
              <a:xfrm>
                <a:off x="5371" y="971"/>
                <a:ext cx="23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000" b="1">
                    <a:latin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</a:p>
            </p:txBody>
          </p:sp>
          <p:sp>
            <p:nvSpPr>
              <p:cNvPr id="186" name="Rectangle 39"/>
              <p:cNvSpPr>
                <a:spLocks noChangeArrowheads="1"/>
              </p:cNvSpPr>
              <p:nvPr/>
            </p:nvSpPr>
            <p:spPr bwMode="auto">
              <a:xfrm>
                <a:off x="4896" y="587"/>
                <a:ext cx="23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000" b="1">
                    <a:latin typeface="Times New Roman" panose="02020603050405020304" pitchFamily="18" charset="0"/>
                    <a:sym typeface="Symbol" panose="05050102010706020507" pitchFamily="18" charset="2"/>
                  </a:rPr>
                  <a:t>Y</a:t>
                </a:r>
              </a:p>
            </p:txBody>
          </p:sp>
          <p:sp>
            <p:nvSpPr>
              <p:cNvPr id="187" name="Rectangle 40"/>
              <p:cNvSpPr>
                <a:spLocks noChangeArrowheads="1"/>
              </p:cNvSpPr>
              <p:nvPr/>
            </p:nvSpPr>
            <p:spPr bwMode="auto">
              <a:xfrm>
                <a:off x="4699" y="1211"/>
                <a:ext cx="22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000" b="1">
                    <a:latin typeface="Times New Roman" panose="02020603050405020304" pitchFamily="18" charset="0"/>
                    <a:sym typeface="Symbol" panose="05050102010706020507" pitchFamily="18" charset="2"/>
                  </a:rPr>
                  <a:t>Z</a:t>
                </a:r>
              </a:p>
            </p:txBody>
          </p:sp>
        </p:grpSp>
        <p:sp>
          <p:nvSpPr>
            <p:cNvPr id="3" name="弧形 2"/>
            <p:cNvSpPr/>
            <p:nvPr/>
          </p:nvSpPr>
          <p:spPr>
            <a:xfrm>
              <a:off x="7625724" y="3499434"/>
              <a:ext cx="368300" cy="242888"/>
            </a:xfrm>
            <a:prstGeom prst="arc">
              <a:avLst>
                <a:gd name="adj1" fmla="val 20162239"/>
                <a:gd name="adj2" fmla="val 12208123"/>
              </a:avLst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7383463" y="4965911"/>
            <a:ext cx="1489075" cy="1387475"/>
            <a:chOff x="7558088" y="5029200"/>
            <a:chExt cx="1489075" cy="1387475"/>
          </a:xfrm>
        </p:grpSpPr>
        <p:grpSp>
          <p:nvGrpSpPr>
            <p:cNvPr id="172" name="Group 26"/>
            <p:cNvGrpSpPr>
              <a:grpSpLocks/>
            </p:cNvGrpSpPr>
            <p:nvPr/>
          </p:nvGrpSpPr>
          <p:grpSpPr bwMode="auto">
            <a:xfrm>
              <a:off x="7558088" y="5029200"/>
              <a:ext cx="1489075" cy="1387475"/>
              <a:chOff x="4665" y="587"/>
              <a:chExt cx="938" cy="874"/>
            </a:xfrm>
          </p:grpSpPr>
          <p:sp>
            <p:nvSpPr>
              <p:cNvPr id="173" name="Line 27"/>
              <p:cNvSpPr>
                <a:spLocks noChangeShapeType="1"/>
              </p:cNvSpPr>
              <p:nvPr/>
            </p:nvSpPr>
            <p:spPr bwMode="auto">
              <a:xfrm flipV="1">
                <a:off x="4922" y="1091"/>
                <a:ext cx="494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" name="Freeform 28"/>
              <p:cNvSpPr>
                <a:spLocks/>
              </p:cNvSpPr>
              <p:nvPr/>
            </p:nvSpPr>
            <p:spPr bwMode="auto">
              <a:xfrm>
                <a:off x="4665" y="1092"/>
                <a:ext cx="257" cy="258"/>
              </a:xfrm>
              <a:custGeom>
                <a:avLst/>
                <a:gdLst>
                  <a:gd name="T0" fmla="*/ 257 w 257"/>
                  <a:gd name="T1" fmla="*/ 0 h 258"/>
                  <a:gd name="T2" fmla="*/ 0 w 257"/>
                  <a:gd name="T3" fmla="*/ 258 h 2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57" h="258">
                    <a:moveTo>
                      <a:pt x="257" y="0"/>
                    </a:moveTo>
                    <a:lnTo>
                      <a:pt x="0" y="258"/>
                    </a:lnTo>
                  </a:path>
                </a:pathLst>
              </a:custGeom>
              <a:solidFill>
                <a:srgbClr val="FFFFFF"/>
              </a:solidFill>
              <a:ln w="19050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5" name="Line 29"/>
              <p:cNvSpPr>
                <a:spLocks noChangeShapeType="1"/>
              </p:cNvSpPr>
              <p:nvPr/>
            </p:nvSpPr>
            <p:spPr bwMode="auto">
              <a:xfrm>
                <a:off x="4922" y="672"/>
                <a:ext cx="1" cy="42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triangle" w="sm" len="lg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6" name="Rectangle 30"/>
              <p:cNvSpPr>
                <a:spLocks noChangeArrowheads="1"/>
              </p:cNvSpPr>
              <p:nvPr/>
            </p:nvSpPr>
            <p:spPr bwMode="auto">
              <a:xfrm>
                <a:off x="5371" y="971"/>
                <a:ext cx="23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000" b="1">
                    <a:latin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</a:p>
            </p:txBody>
          </p:sp>
          <p:sp>
            <p:nvSpPr>
              <p:cNvPr id="177" name="Rectangle 31"/>
              <p:cNvSpPr>
                <a:spLocks noChangeArrowheads="1"/>
              </p:cNvSpPr>
              <p:nvPr/>
            </p:nvSpPr>
            <p:spPr bwMode="auto">
              <a:xfrm>
                <a:off x="4896" y="587"/>
                <a:ext cx="23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000" b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Y</a:t>
                </a:r>
              </a:p>
            </p:txBody>
          </p:sp>
          <p:sp>
            <p:nvSpPr>
              <p:cNvPr id="178" name="Rectangle 32"/>
              <p:cNvSpPr>
                <a:spLocks noChangeArrowheads="1"/>
              </p:cNvSpPr>
              <p:nvPr/>
            </p:nvSpPr>
            <p:spPr bwMode="auto">
              <a:xfrm>
                <a:off x="4699" y="1211"/>
                <a:ext cx="22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000" b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Z</a:t>
                </a:r>
              </a:p>
            </p:txBody>
          </p:sp>
        </p:grpSp>
        <p:sp>
          <p:nvSpPr>
            <p:cNvPr id="4" name="弧形 3"/>
            <p:cNvSpPr/>
            <p:nvPr/>
          </p:nvSpPr>
          <p:spPr>
            <a:xfrm>
              <a:off x="7719532" y="5706803"/>
              <a:ext cx="337510" cy="403308"/>
            </a:xfrm>
            <a:prstGeom prst="arc">
              <a:avLst>
                <a:gd name="adj1" fmla="val 13307957"/>
                <a:gd name="adj2" fmla="val 7557336"/>
              </a:avLst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4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7784629"/>
              </p:ext>
            </p:extLst>
          </p:nvPr>
        </p:nvGraphicFramePr>
        <p:xfrm>
          <a:off x="3648075" y="1427372"/>
          <a:ext cx="3216277" cy="15735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41" name="公式" r:id="rId3" imgW="1942920" imgH="914400" progId="Equation.3">
                  <p:embed/>
                </p:oleObj>
              </mc:Choice>
              <mc:Fallback>
                <p:oleObj name="公式" r:id="rId3" imgW="194292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8075" y="1427372"/>
                        <a:ext cx="3216277" cy="15735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0901423"/>
              </p:ext>
            </p:extLst>
          </p:nvPr>
        </p:nvGraphicFramePr>
        <p:xfrm>
          <a:off x="3610461" y="3028108"/>
          <a:ext cx="3290214" cy="15885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42" name="公式" r:id="rId5" imgW="1968480" imgH="914400" progId="Equation.3">
                  <p:embed/>
                </p:oleObj>
              </mc:Choice>
              <mc:Fallback>
                <p:oleObj name="公式" r:id="rId5" imgW="196848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0461" y="3028108"/>
                        <a:ext cx="3290214" cy="15885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311682"/>
              </p:ext>
            </p:extLst>
          </p:nvPr>
        </p:nvGraphicFramePr>
        <p:xfrm>
          <a:off x="3612019" y="4675188"/>
          <a:ext cx="3240448" cy="1585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43" name="公式" r:id="rId7" imgW="1942920" imgH="914400" progId="Equation.3">
                  <p:embed/>
                </p:oleObj>
              </mc:Choice>
              <mc:Fallback>
                <p:oleObj name="公式" r:id="rId7" imgW="194292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2019" y="4675188"/>
                        <a:ext cx="3240448" cy="15853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6738018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0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9" grpId="0"/>
      <p:bldP spid="150" grpId="0"/>
      <p:bldP spid="151" grpId="0"/>
      <p:bldP spid="153" grpId="0"/>
      <p:bldP spid="154" grpId="0"/>
      <p:bldP spid="155" grpId="0"/>
      <p:bldP spid="157" grpId="0"/>
      <p:bldP spid="158" grpId="0"/>
      <p:bldP spid="15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AutoShape 10" descr="http://t1.baidu.com/it/u=2792966006,3953403218&amp;fm=52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652463" y="1382889"/>
            <a:ext cx="794967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Clr>
                <a:srgbClr val="FF9300"/>
              </a:buClr>
              <a:buFont typeface="Wingdings" panose="05000000000000000000" pitchFamily="2" charset="2"/>
              <a:buChar char="n"/>
            </a:pPr>
            <a:r>
              <a:rPr lang="zh-CN" altLang="en-US" sz="2000" b="1" dirty="0">
                <a:latin typeface="宋体" panose="02010600030101010101" pitchFamily="2" charset="-122"/>
              </a:rPr>
              <a:t>矢量的数乘 </a:t>
            </a:r>
          </a:p>
          <a:p>
            <a:pPr marL="342900" indent="-342900">
              <a:buClr>
                <a:srgbClr val="FF9300"/>
              </a:buClr>
              <a:buFont typeface="Wingdings" panose="05000000000000000000" pitchFamily="2" charset="2"/>
              <a:buChar char="n"/>
            </a:pPr>
            <a:endParaRPr lang="zh-CN" altLang="en-US" sz="2000" b="1" dirty="0">
              <a:latin typeface="宋体" panose="02010600030101010101" pitchFamily="2" charset="-122"/>
            </a:endParaRPr>
          </a:p>
          <a:p>
            <a:pPr marL="342900" indent="-342900">
              <a:buClr>
                <a:srgbClr val="FF9300"/>
              </a:buClr>
              <a:buFont typeface="Wingdings" panose="05000000000000000000" pitchFamily="2" charset="2"/>
              <a:buChar char="n"/>
            </a:pPr>
            <a:endParaRPr lang="zh-CN" altLang="en-US" sz="2000" b="1" dirty="0">
              <a:latin typeface="宋体" panose="02010600030101010101" pitchFamily="2" charset="-122"/>
            </a:endParaRPr>
          </a:p>
          <a:p>
            <a:pPr marL="342900" indent="-342900">
              <a:buClr>
                <a:srgbClr val="FF9300"/>
              </a:buClr>
              <a:buFont typeface="Wingdings" panose="05000000000000000000" pitchFamily="2" charset="2"/>
              <a:buChar char="n"/>
            </a:pPr>
            <a:endParaRPr lang="zh-CN" altLang="en-US" sz="2000" b="1" dirty="0">
              <a:latin typeface="宋体" panose="02010600030101010101" pitchFamily="2" charset="-122"/>
            </a:endParaRPr>
          </a:p>
          <a:p>
            <a:pPr marL="342900" indent="-342900">
              <a:buClr>
                <a:srgbClr val="FF9300"/>
              </a:buClr>
              <a:buFont typeface="Wingdings" panose="05000000000000000000" pitchFamily="2" charset="2"/>
              <a:buChar char="n"/>
            </a:pPr>
            <a:endParaRPr lang="en-US" altLang="zh-CN" sz="2000" b="1" dirty="0" smtClean="0">
              <a:latin typeface="宋体" panose="02010600030101010101" pitchFamily="2" charset="-122"/>
            </a:endParaRPr>
          </a:p>
          <a:p>
            <a:pPr marL="342900" indent="-342900">
              <a:buClr>
                <a:srgbClr val="FF9300"/>
              </a:buClr>
              <a:buFont typeface="Wingdings" panose="05000000000000000000" pitchFamily="2" charset="2"/>
              <a:buChar char="n"/>
            </a:pPr>
            <a:r>
              <a:rPr lang="zh-CN" altLang="en-US" sz="2000" b="1" dirty="0" smtClean="0">
                <a:latin typeface="宋体" panose="02010600030101010101" pitchFamily="2" charset="-122"/>
              </a:rPr>
              <a:t>矢量</a:t>
            </a:r>
            <a:r>
              <a:rPr lang="zh-CN" altLang="en-US" sz="2000" b="1" dirty="0">
                <a:latin typeface="宋体" panose="02010600030101010101" pitchFamily="2" charset="-122"/>
              </a:rPr>
              <a:t>的点积</a:t>
            </a:r>
          </a:p>
          <a:p>
            <a:pPr marL="342900" indent="-342900">
              <a:buClr>
                <a:srgbClr val="FF9300"/>
              </a:buClr>
              <a:buFont typeface="Wingdings" panose="05000000000000000000" pitchFamily="2" charset="2"/>
              <a:buChar char="n"/>
            </a:pPr>
            <a:endParaRPr lang="zh-CN" altLang="en-US" sz="2000" b="1" dirty="0">
              <a:latin typeface="宋体" panose="02010600030101010101" pitchFamily="2" charset="-122"/>
            </a:endParaRPr>
          </a:p>
          <a:p>
            <a:pPr marL="342900" indent="-342900">
              <a:buClr>
                <a:srgbClr val="FF9300"/>
              </a:buClr>
              <a:buFont typeface="Wingdings" panose="05000000000000000000" pitchFamily="2" charset="2"/>
              <a:buChar char="n"/>
            </a:pPr>
            <a:endParaRPr lang="en-US" altLang="zh-CN" sz="2000" b="1" dirty="0" smtClean="0">
              <a:latin typeface="宋体" panose="02010600030101010101" pitchFamily="2" charset="-122"/>
            </a:endParaRPr>
          </a:p>
          <a:p>
            <a:pPr marL="342900" indent="-342900">
              <a:buClr>
                <a:srgbClr val="FF9300"/>
              </a:buClr>
              <a:buFont typeface="Wingdings" panose="05000000000000000000" pitchFamily="2" charset="2"/>
              <a:buChar char="n"/>
            </a:pPr>
            <a:r>
              <a:rPr lang="zh-CN" altLang="en-US" sz="2000" b="1" dirty="0" smtClean="0">
                <a:latin typeface="宋体" panose="02010600030101010101" pitchFamily="2" charset="-122"/>
              </a:rPr>
              <a:t>性质</a:t>
            </a:r>
            <a:endParaRPr lang="zh-CN" altLang="en-US" sz="2000" b="1" dirty="0">
              <a:latin typeface="宋体" panose="02010600030101010101" pitchFamily="2" charset="-122"/>
            </a:endParaRPr>
          </a:p>
        </p:txBody>
      </p:sp>
      <p:sp>
        <p:nvSpPr>
          <p:cNvPr id="512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52463" y="468311"/>
            <a:ext cx="74029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  <a:cs typeface="Tahoma" panose="020B0604030504040204" pitchFamily="34" charset="0"/>
              </a:rPr>
              <a:t>变换的数学基础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8029077"/>
              </p:ext>
            </p:extLst>
          </p:nvPr>
        </p:nvGraphicFramePr>
        <p:xfrm>
          <a:off x="3728243" y="1582952"/>
          <a:ext cx="1687513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73" name="Equation" r:id="rId3" imgW="850680" imgH="711000" progId="Equation.3">
                  <p:embed/>
                </p:oleObj>
              </mc:Choice>
              <mc:Fallback>
                <p:oleObj name="Equation" r:id="rId3" imgW="85068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8243" y="1582952"/>
                        <a:ext cx="1687513" cy="1397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5535742"/>
              </p:ext>
            </p:extLst>
          </p:nvPr>
        </p:nvGraphicFramePr>
        <p:xfrm>
          <a:off x="3244850" y="3179763"/>
          <a:ext cx="3098800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74" name="公式" r:id="rId5" imgW="1562040" imgH="241200" progId="Equation.3">
                  <p:embed/>
                </p:oleObj>
              </mc:Choice>
              <mc:Fallback>
                <p:oleObj name="公式" r:id="rId5" imgW="15620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4850" y="3179763"/>
                        <a:ext cx="3098800" cy="4746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0489897"/>
              </p:ext>
            </p:extLst>
          </p:nvPr>
        </p:nvGraphicFramePr>
        <p:xfrm>
          <a:off x="3264568" y="4156165"/>
          <a:ext cx="1714500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75" name="Equation" r:id="rId7" imgW="863280" imgH="177480" progId="Equation.3">
                  <p:embed/>
                </p:oleObj>
              </mc:Choice>
              <mc:Fallback>
                <p:oleObj name="Equation" r:id="rId7" imgW="86328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4568" y="4156165"/>
                        <a:ext cx="1714500" cy="3492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0565282"/>
              </p:ext>
            </p:extLst>
          </p:nvPr>
        </p:nvGraphicFramePr>
        <p:xfrm>
          <a:off x="3264568" y="4613365"/>
          <a:ext cx="2420938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76" name="Equation" r:id="rId9" imgW="1218960" imgH="177480" progId="Equation.3">
                  <p:embed/>
                </p:oleObj>
              </mc:Choice>
              <mc:Fallback>
                <p:oleObj name="Equation" r:id="rId9" imgW="121896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4568" y="4613365"/>
                        <a:ext cx="2420938" cy="3492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0484055"/>
              </p:ext>
            </p:extLst>
          </p:nvPr>
        </p:nvGraphicFramePr>
        <p:xfrm>
          <a:off x="3264568" y="5070565"/>
          <a:ext cx="2370138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77" name="Equation" r:id="rId11" imgW="1193760" imgH="177480" progId="Equation.3">
                  <p:embed/>
                </p:oleObj>
              </mc:Choice>
              <mc:Fallback>
                <p:oleObj name="Equation" r:id="rId11" imgW="119376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4568" y="5070565"/>
                        <a:ext cx="2370138" cy="3492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8790958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52463" y="468311"/>
            <a:ext cx="74029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800" dirty="0">
                <a:solidFill>
                  <a:srgbClr val="FF0000"/>
                </a:solidFill>
                <a:ea typeface="黑体" panose="02010609060101010101" pitchFamily="49" charset="-122"/>
              </a:rPr>
              <a:t>（</a:t>
            </a:r>
            <a:r>
              <a:rPr lang="en-US" altLang="zh-CN" sz="2800" dirty="0">
                <a:solidFill>
                  <a:srgbClr val="FF0000"/>
                </a:solidFill>
                <a:ea typeface="黑体" panose="02010609060101010101" pitchFamily="49" charset="-122"/>
              </a:rPr>
              <a:t>3</a:t>
            </a:r>
            <a:r>
              <a:rPr lang="zh-CN" altLang="en-US" sz="2800" dirty="0">
                <a:solidFill>
                  <a:srgbClr val="FF0000"/>
                </a:solidFill>
                <a:ea typeface="黑体" panose="02010609060101010101" pitchFamily="49" charset="-122"/>
              </a:rPr>
              <a:t>）绕三维坐标轴的旋转变换</a:t>
            </a:r>
            <a:endParaRPr lang="zh-CN" altLang="en-US" sz="28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23333" y="1385710"/>
            <a:ext cx="8229600" cy="4525963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930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绕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轴旋转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90°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4" descr="t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335"/>
          <a:stretch>
            <a:fillRect/>
          </a:stretch>
        </p:blipFill>
        <p:spPr bwMode="auto">
          <a:xfrm>
            <a:off x="372533" y="1992134"/>
            <a:ext cx="8280400" cy="3313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289998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10444" y="990600"/>
            <a:ext cx="8229600" cy="4525963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930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914400" y="990600"/>
            <a:ext cx="27432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200" b="1">
                <a:solidFill>
                  <a:srgbClr val="FF5050"/>
                </a:solidFill>
                <a:latin typeface="Times New Roman" panose="02020603050405020304" pitchFamily="18" charset="0"/>
              </a:rPr>
              <a:t>1.</a:t>
            </a:r>
            <a:r>
              <a:rPr kumimoji="1" lang="zh-CN" altLang="en-US" sz="2200" b="1">
                <a:solidFill>
                  <a:srgbClr val="FF5050"/>
                </a:solidFill>
                <a:latin typeface="Times New Roman" panose="02020603050405020304" pitchFamily="18" charset="0"/>
              </a:rPr>
              <a:t>对</a:t>
            </a:r>
            <a:r>
              <a:rPr kumimoji="1" lang="en-US" altLang="zh-CN" sz="2200" b="1">
                <a:solidFill>
                  <a:srgbClr val="FF5050"/>
                </a:solidFill>
                <a:latin typeface="Times New Roman" panose="02020603050405020304" pitchFamily="18" charset="0"/>
              </a:rPr>
              <a:t>OXY</a:t>
            </a:r>
            <a:r>
              <a:rPr kumimoji="1" lang="zh-CN" altLang="en-US" sz="2200" b="1">
                <a:solidFill>
                  <a:srgbClr val="FF5050"/>
                </a:solidFill>
                <a:latin typeface="Times New Roman" panose="02020603050405020304" pitchFamily="18" charset="0"/>
              </a:rPr>
              <a:t>平面的反射</a:t>
            </a: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914400" y="1355725"/>
            <a:ext cx="419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762000" indent="-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52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000" b="1" dirty="0">
                <a:latin typeface="Times New Roman" panose="02020603050405020304" pitchFamily="18" charset="0"/>
              </a:rPr>
              <a:t>特点：</a:t>
            </a:r>
            <a:r>
              <a:rPr kumimoji="1" lang="en-US" altLang="zh-CN" sz="2000" b="1" i="1" dirty="0">
                <a:latin typeface="Times New Roman" panose="02020603050405020304" pitchFamily="18" charset="0"/>
              </a:rPr>
              <a:t>x y</a:t>
            </a:r>
            <a:r>
              <a:rPr kumimoji="1" lang="en-US" altLang="zh-CN" sz="2000" b="1" dirty="0">
                <a:latin typeface="Times New Roman" panose="02020603050405020304" pitchFamily="18" charset="0"/>
              </a:rPr>
              <a:t> </a:t>
            </a:r>
            <a:r>
              <a:rPr kumimoji="1" lang="zh-CN" altLang="en-US" sz="2000" b="1" dirty="0">
                <a:latin typeface="Times New Roman" panose="02020603050405020304" pitchFamily="18" charset="0"/>
              </a:rPr>
              <a:t>值不变，</a:t>
            </a:r>
            <a:r>
              <a:rPr kumimoji="1" lang="en-US" altLang="zh-CN" sz="2000" b="1" i="1" dirty="0">
                <a:latin typeface="Times New Roman" panose="02020603050405020304" pitchFamily="18" charset="0"/>
              </a:rPr>
              <a:t>z</a:t>
            </a:r>
            <a:r>
              <a:rPr kumimoji="1" lang="zh-CN" altLang="en-US" sz="2000" b="1" dirty="0">
                <a:latin typeface="Times New Roman" panose="02020603050405020304" pitchFamily="18" charset="0"/>
              </a:rPr>
              <a:t>坐标符号改变</a:t>
            </a: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914400" y="2925763"/>
            <a:ext cx="27432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200" b="1" dirty="0">
                <a:solidFill>
                  <a:srgbClr val="FF5050"/>
                </a:solidFill>
                <a:latin typeface="Times New Roman" panose="02020603050405020304" pitchFamily="18" charset="0"/>
              </a:rPr>
              <a:t>2.</a:t>
            </a:r>
            <a:r>
              <a:rPr kumimoji="1" lang="zh-CN" altLang="en-US" sz="2200" b="1" dirty="0">
                <a:solidFill>
                  <a:srgbClr val="FF5050"/>
                </a:solidFill>
                <a:latin typeface="Times New Roman" panose="02020603050405020304" pitchFamily="18" charset="0"/>
              </a:rPr>
              <a:t>对</a:t>
            </a:r>
            <a:r>
              <a:rPr kumimoji="1" lang="en-US" altLang="zh-CN" sz="2200" b="1" dirty="0">
                <a:solidFill>
                  <a:srgbClr val="FF5050"/>
                </a:solidFill>
                <a:latin typeface="Times New Roman" panose="02020603050405020304" pitchFamily="18" charset="0"/>
              </a:rPr>
              <a:t>YOZ</a:t>
            </a:r>
            <a:r>
              <a:rPr kumimoji="1" lang="zh-CN" altLang="en-US" sz="2200" b="1" dirty="0">
                <a:solidFill>
                  <a:srgbClr val="FF5050"/>
                </a:solidFill>
                <a:latin typeface="Times New Roman" panose="02020603050405020304" pitchFamily="18" charset="0"/>
              </a:rPr>
              <a:t>平面的反射</a:t>
            </a: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914400" y="3413125"/>
            <a:ext cx="419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762000" indent="-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52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000" b="1" dirty="0">
                <a:latin typeface="Times New Roman" panose="02020603050405020304" pitchFamily="18" charset="0"/>
              </a:rPr>
              <a:t>特点：</a:t>
            </a:r>
            <a:r>
              <a:rPr kumimoji="1" lang="en-US" altLang="zh-CN" sz="2000" b="1" i="1" dirty="0">
                <a:latin typeface="Times New Roman" panose="02020603050405020304" pitchFamily="18" charset="0"/>
              </a:rPr>
              <a:t>z y</a:t>
            </a:r>
            <a:r>
              <a:rPr kumimoji="1" lang="en-US" altLang="zh-CN" sz="2000" b="1" dirty="0">
                <a:latin typeface="Times New Roman" panose="02020603050405020304" pitchFamily="18" charset="0"/>
              </a:rPr>
              <a:t> </a:t>
            </a:r>
            <a:r>
              <a:rPr kumimoji="1" lang="zh-CN" altLang="en-US" sz="2000" b="1" dirty="0">
                <a:latin typeface="Times New Roman" panose="02020603050405020304" pitchFamily="18" charset="0"/>
              </a:rPr>
              <a:t>值不变，</a:t>
            </a:r>
            <a:r>
              <a:rPr kumimoji="1" lang="en-US" altLang="zh-CN" sz="2000" b="1" i="1" dirty="0">
                <a:latin typeface="Times New Roman" panose="02020603050405020304" pitchFamily="18" charset="0"/>
              </a:rPr>
              <a:t>x</a:t>
            </a:r>
            <a:r>
              <a:rPr kumimoji="1" lang="zh-CN" altLang="en-US" sz="2000" b="1" dirty="0">
                <a:latin typeface="Times New Roman" panose="02020603050405020304" pitchFamily="18" charset="0"/>
              </a:rPr>
              <a:t>坐标符号改变</a:t>
            </a:r>
          </a:p>
        </p:txBody>
      </p:sp>
      <p:sp>
        <p:nvSpPr>
          <p:cNvPr id="16" name="Text Box 10"/>
          <p:cNvSpPr txBox="1">
            <a:spLocks noChangeArrowheads="1"/>
          </p:cNvSpPr>
          <p:nvPr/>
        </p:nvSpPr>
        <p:spPr bwMode="auto">
          <a:xfrm>
            <a:off x="914400" y="4953000"/>
            <a:ext cx="27432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200" b="1" dirty="0">
                <a:solidFill>
                  <a:srgbClr val="FF5050"/>
                </a:solidFill>
                <a:latin typeface="Times New Roman" panose="02020603050405020304" pitchFamily="18" charset="0"/>
              </a:rPr>
              <a:t>3.</a:t>
            </a:r>
            <a:r>
              <a:rPr kumimoji="1" lang="zh-CN" altLang="en-US" sz="2200" b="1" dirty="0">
                <a:solidFill>
                  <a:srgbClr val="FF5050"/>
                </a:solidFill>
                <a:latin typeface="Times New Roman" panose="02020603050405020304" pitchFamily="18" charset="0"/>
              </a:rPr>
              <a:t>对</a:t>
            </a:r>
            <a:r>
              <a:rPr kumimoji="1" lang="en-US" altLang="zh-CN" sz="2200" b="1" dirty="0">
                <a:solidFill>
                  <a:srgbClr val="FF5050"/>
                </a:solidFill>
                <a:latin typeface="Times New Roman" panose="02020603050405020304" pitchFamily="18" charset="0"/>
              </a:rPr>
              <a:t>XOZ</a:t>
            </a:r>
            <a:r>
              <a:rPr kumimoji="1" lang="zh-CN" altLang="en-US" sz="2200" b="1" dirty="0">
                <a:solidFill>
                  <a:srgbClr val="FF5050"/>
                </a:solidFill>
                <a:latin typeface="Times New Roman" panose="02020603050405020304" pitchFamily="18" charset="0"/>
              </a:rPr>
              <a:t>平面的反射</a:t>
            </a:r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914400" y="5440363"/>
            <a:ext cx="3962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762000" indent="-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52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000" b="1" dirty="0">
                <a:latin typeface="Times New Roman" panose="02020603050405020304" pitchFamily="18" charset="0"/>
              </a:rPr>
              <a:t>特点：</a:t>
            </a:r>
            <a:r>
              <a:rPr kumimoji="1" lang="en-US" altLang="zh-CN" sz="2000" b="1" i="1" dirty="0">
                <a:latin typeface="Times New Roman" panose="02020603050405020304" pitchFamily="18" charset="0"/>
              </a:rPr>
              <a:t>x z</a:t>
            </a:r>
            <a:r>
              <a:rPr kumimoji="1" lang="zh-CN" altLang="en-US" sz="2000" b="1" dirty="0">
                <a:latin typeface="Times New Roman" panose="02020603050405020304" pitchFamily="18" charset="0"/>
              </a:rPr>
              <a:t>值不变，</a:t>
            </a:r>
            <a:r>
              <a:rPr kumimoji="1" lang="en-US" altLang="zh-CN" sz="2000" b="1" i="1" dirty="0">
                <a:latin typeface="Times New Roman" panose="02020603050405020304" pitchFamily="18" charset="0"/>
              </a:rPr>
              <a:t>y</a:t>
            </a:r>
            <a:r>
              <a:rPr kumimoji="1" lang="zh-CN" altLang="en-US" sz="2000" b="1" dirty="0">
                <a:latin typeface="Times New Roman" panose="02020603050405020304" pitchFamily="18" charset="0"/>
              </a:rPr>
              <a:t>坐标符号改变</a:t>
            </a:r>
          </a:p>
        </p:txBody>
      </p:sp>
      <p:sp>
        <p:nvSpPr>
          <p:cNvPr id="20" name="Rectangle 14"/>
          <p:cNvSpPr txBox="1">
            <a:spLocks noChangeArrowheads="1"/>
          </p:cNvSpPr>
          <p:nvPr/>
        </p:nvSpPr>
        <p:spPr>
          <a:xfrm>
            <a:off x="838200" y="411163"/>
            <a:ext cx="3086100" cy="439737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9pPr>
          </a:lstStyle>
          <a:p>
            <a:r>
              <a:rPr lang="zh-CN" altLang="en-US" sz="2800" smtClean="0">
                <a:solidFill>
                  <a:srgbClr val="FF0000"/>
                </a:solidFill>
                <a:ea typeface="黑体" panose="02010609060101010101" pitchFamily="49" charset="-122"/>
              </a:rPr>
              <a:t>（</a:t>
            </a:r>
            <a:r>
              <a:rPr lang="en-US" altLang="zh-CN" sz="2800" smtClean="0">
                <a:solidFill>
                  <a:srgbClr val="FF0000"/>
                </a:solidFill>
                <a:ea typeface="黑体" panose="02010609060101010101" pitchFamily="49" charset="-122"/>
              </a:rPr>
              <a:t>4</a:t>
            </a:r>
            <a:r>
              <a:rPr lang="zh-CN" altLang="en-US" sz="2800" smtClean="0">
                <a:solidFill>
                  <a:srgbClr val="FF0000"/>
                </a:solidFill>
                <a:ea typeface="黑体" panose="02010609060101010101" pitchFamily="49" charset="-122"/>
              </a:rPr>
              <a:t>）反射变换</a:t>
            </a:r>
            <a:endParaRPr lang="zh-CN" altLang="en-US" sz="280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graphicFrame>
        <p:nvGraphicFramePr>
          <p:cNvPr id="2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6068137"/>
              </p:ext>
            </p:extLst>
          </p:nvPr>
        </p:nvGraphicFramePr>
        <p:xfrm>
          <a:off x="5077721" y="547689"/>
          <a:ext cx="2924175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61" name="公式" r:id="rId4" imgW="1396800" imgH="914400" progId="Equation.3">
                  <p:embed/>
                </p:oleObj>
              </mc:Choice>
              <mc:Fallback>
                <p:oleObj name="公式" r:id="rId4" imgW="13968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7721" y="547689"/>
                        <a:ext cx="2924175" cy="182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8859581"/>
              </p:ext>
            </p:extLst>
          </p:nvPr>
        </p:nvGraphicFramePr>
        <p:xfrm>
          <a:off x="5105400" y="2516189"/>
          <a:ext cx="2924175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62" name="公式" r:id="rId6" imgW="1396800" imgH="914400" progId="Equation.3">
                  <p:embed/>
                </p:oleObj>
              </mc:Choice>
              <mc:Fallback>
                <p:oleObj name="公式" r:id="rId6" imgW="13968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2516189"/>
                        <a:ext cx="2924175" cy="182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7822635"/>
              </p:ext>
            </p:extLst>
          </p:nvPr>
        </p:nvGraphicFramePr>
        <p:xfrm>
          <a:off x="5105400" y="4556125"/>
          <a:ext cx="2924175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63" name="公式" r:id="rId8" imgW="1396800" imgH="914400" progId="Equation.3">
                  <p:embed/>
                </p:oleObj>
              </mc:Choice>
              <mc:Fallback>
                <p:oleObj name="公式" r:id="rId8" imgW="13968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4556125"/>
                        <a:ext cx="2924175" cy="182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9015986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2" grpId="0"/>
      <p:bldP spid="13" grpId="0"/>
      <p:bldP spid="16" grpId="0"/>
      <p:bldP spid="1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23333" y="1385710"/>
            <a:ext cx="8229600" cy="4525963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9300"/>
              </a:buClr>
              <a:buFont typeface="Wingdings" panose="05000000000000000000" pitchFamily="2" charset="2"/>
              <a:buChar char="n"/>
            </a:pP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2" descr="mo4_3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6946" y="917398"/>
            <a:ext cx="3455987" cy="3217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694796" y="547511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algn="ctr"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algn="ctr"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algn="ctr"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algn="ctr"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l"/>
            <a:r>
              <a:rPr lang="zh-CN" altLang="en-US" sz="2800" dirty="0">
                <a:solidFill>
                  <a:srgbClr val="FF0000"/>
                </a:solidFill>
                <a:ea typeface="黑体" panose="02010609060101010101" pitchFamily="49" charset="-122"/>
              </a:rPr>
              <a:t>（</a:t>
            </a:r>
            <a:r>
              <a:rPr lang="en-US" altLang="zh-CN" sz="2800" dirty="0">
                <a:solidFill>
                  <a:srgbClr val="FF0000"/>
                </a:solidFill>
                <a:ea typeface="黑体" panose="02010609060101010101" pitchFamily="49" charset="-122"/>
              </a:rPr>
              <a:t>5</a:t>
            </a:r>
            <a:r>
              <a:rPr lang="zh-CN" altLang="en-US" sz="2800" dirty="0">
                <a:solidFill>
                  <a:srgbClr val="FF0000"/>
                </a:solidFill>
                <a:ea typeface="黑体" panose="02010609060101010101" pitchFamily="49" charset="-122"/>
              </a:rPr>
              <a:t>）错切变换</a:t>
            </a: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443970" y="1204736"/>
            <a:ext cx="52907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buClr>
                <a:srgbClr val="FF9300"/>
              </a:buClr>
              <a:buFont typeface="Wingdings" panose="05000000000000000000" pitchFamily="2" charset="2"/>
              <a:buChar char="n"/>
            </a:pPr>
            <a:r>
              <a:rPr lang="zh-CN" altLang="en-US" sz="2400" dirty="0">
                <a:ea typeface="黑体" panose="02010609060101010101" pitchFamily="49" charset="-122"/>
              </a:rPr>
              <a:t>错切变换可以修改三维物体的形状</a:t>
            </a: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588433" y="4660723"/>
            <a:ext cx="424815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例子：沿</a:t>
            </a:r>
            <a:r>
              <a:rPr lang="en-US" altLang="zh-CN" sz="2400" i="1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轴方向错切变换矩   阵</a:t>
            </a:r>
            <a:r>
              <a:rPr lang="en-US" altLang="zh-CN" sz="24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en-US" sz="24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i="1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Z</a:t>
            </a:r>
            <a:r>
              <a:rPr lang="en-US" altLang="zh-CN" sz="24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轴方向坐标不变</a:t>
            </a:r>
          </a:p>
        </p:txBody>
      </p:sp>
      <p:graphicFrame>
        <p:nvGraphicFramePr>
          <p:cNvPr id="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4931582"/>
              </p:ext>
            </p:extLst>
          </p:nvPr>
        </p:nvGraphicFramePr>
        <p:xfrm>
          <a:off x="588433" y="2209623"/>
          <a:ext cx="3759538" cy="192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2" name="公式" r:id="rId5" imgW="2082600" imgH="914400" progId="Equation.3">
                  <p:embed/>
                </p:oleObj>
              </mc:Choice>
              <mc:Fallback>
                <p:oleObj name="公式" r:id="rId5" imgW="20826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433" y="2209623"/>
                        <a:ext cx="3759538" cy="1925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4746955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31422" y="1244779"/>
            <a:ext cx="8229600" cy="4525963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930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876300" y="530404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algn="ctr"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algn="ctr"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algn="ctr"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algn="ctr"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l"/>
            <a:r>
              <a:rPr lang="zh-CN" altLang="en-US" sz="2800" dirty="0" smtClean="0">
                <a:solidFill>
                  <a:srgbClr val="FF0000"/>
                </a:solidFill>
                <a:ea typeface="黑体" panose="02010609060101010101" pitchFamily="49" charset="-122"/>
              </a:rPr>
              <a:t>仿射变换</a:t>
            </a:r>
            <a:endParaRPr lang="zh-CN" altLang="en-US" sz="2800" dirty="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grpSp>
        <p:nvGrpSpPr>
          <p:cNvPr id="8" name="Group 3"/>
          <p:cNvGrpSpPr>
            <a:grpSpLocks/>
          </p:cNvGrpSpPr>
          <p:nvPr/>
        </p:nvGrpSpPr>
        <p:grpSpPr bwMode="auto">
          <a:xfrm>
            <a:off x="5148263" y="1268413"/>
            <a:ext cx="2908300" cy="2328862"/>
            <a:chOff x="3606" y="1026"/>
            <a:chExt cx="1832" cy="1467"/>
          </a:xfrm>
        </p:grpSpPr>
        <p:sp>
          <p:nvSpPr>
            <p:cNvPr id="9" name="Line 4"/>
            <p:cNvSpPr>
              <a:spLocks noChangeShapeType="1"/>
            </p:cNvSpPr>
            <p:nvPr/>
          </p:nvSpPr>
          <p:spPr bwMode="auto">
            <a:xfrm>
              <a:off x="5094" y="1149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5"/>
            <p:cNvSpPr>
              <a:spLocks noChangeShapeType="1"/>
            </p:cNvSpPr>
            <p:nvPr/>
          </p:nvSpPr>
          <p:spPr bwMode="auto">
            <a:xfrm>
              <a:off x="4134" y="2109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2" name="Group 6"/>
            <p:cNvGrpSpPr>
              <a:grpSpLocks noChangeAspect="1"/>
            </p:cNvGrpSpPr>
            <p:nvPr/>
          </p:nvGrpSpPr>
          <p:grpSpPr bwMode="auto">
            <a:xfrm>
              <a:off x="3606" y="1026"/>
              <a:ext cx="1832" cy="1467"/>
              <a:chOff x="3606" y="1026"/>
              <a:chExt cx="1832" cy="1467"/>
            </a:xfrm>
          </p:grpSpPr>
          <p:sp>
            <p:nvSpPr>
              <p:cNvPr id="13" name="AutoShape 7"/>
              <p:cNvSpPr>
                <a:spLocks noChangeAspect="1" noChangeArrowheads="1" noTextEdit="1"/>
              </p:cNvSpPr>
              <p:nvPr/>
            </p:nvSpPr>
            <p:spPr bwMode="auto">
              <a:xfrm>
                <a:off x="3606" y="1026"/>
                <a:ext cx="1832" cy="14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" name="Rectangle 8"/>
              <p:cNvSpPr>
                <a:spLocks noChangeArrowheads="1"/>
              </p:cNvSpPr>
              <p:nvPr/>
            </p:nvSpPr>
            <p:spPr bwMode="auto">
              <a:xfrm>
                <a:off x="5294" y="1983"/>
                <a:ext cx="95" cy="2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3100">
                    <a:solidFill>
                      <a:srgbClr val="000000"/>
                    </a:solidFill>
                    <a:latin typeface="Symbol" panose="05050102010706020507" pitchFamily="18" charset="2"/>
                  </a:rPr>
                  <a:t>ú</a:t>
                </a:r>
                <a:endParaRPr lang="en-US" altLang="zh-CN"/>
              </a:p>
            </p:txBody>
          </p:sp>
          <p:sp>
            <p:nvSpPr>
              <p:cNvPr id="15" name="Rectangle 9"/>
              <p:cNvSpPr>
                <a:spLocks noChangeArrowheads="1"/>
              </p:cNvSpPr>
              <p:nvPr/>
            </p:nvSpPr>
            <p:spPr bwMode="auto">
              <a:xfrm>
                <a:off x="5294" y="1749"/>
                <a:ext cx="95" cy="2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3100">
                    <a:solidFill>
                      <a:srgbClr val="000000"/>
                    </a:solidFill>
                    <a:latin typeface="Symbol" panose="05050102010706020507" pitchFamily="18" charset="2"/>
                  </a:rPr>
                  <a:t>ú</a:t>
                </a:r>
                <a:endParaRPr lang="en-US" altLang="zh-CN"/>
              </a:p>
            </p:txBody>
          </p:sp>
          <p:sp>
            <p:nvSpPr>
              <p:cNvPr id="16" name="Rectangle 10"/>
              <p:cNvSpPr>
                <a:spLocks noChangeArrowheads="1"/>
              </p:cNvSpPr>
              <p:nvPr/>
            </p:nvSpPr>
            <p:spPr bwMode="auto">
              <a:xfrm>
                <a:off x="5294" y="1515"/>
                <a:ext cx="95" cy="2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3100">
                    <a:solidFill>
                      <a:srgbClr val="000000"/>
                    </a:solidFill>
                    <a:latin typeface="Symbol" panose="05050102010706020507" pitchFamily="18" charset="2"/>
                  </a:rPr>
                  <a:t>ú</a:t>
                </a:r>
                <a:endParaRPr lang="en-US" altLang="zh-CN"/>
              </a:p>
            </p:txBody>
          </p:sp>
          <p:sp>
            <p:nvSpPr>
              <p:cNvPr id="17" name="Rectangle 11"/>
              <p:cNvSpPr>
                <a:spLocks noChangeArrowheads="1"/>
              </p:cNvSpPr>
              <p:nvPr/>
            </p:nvSpPr>
            <p:spPr bwMode="auto">
              <a:xfrm>
                <a:off x="5294" y="1280"/>
                <a:ext cx="95" cy="2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3100">
                    <a:solidFill>
                      <a:srgbClr val="000000"/>
                    </a:solidFill>
                    <a:latin typeface="Symbol" panose="05050102010706020507" pitchFamily="18" charset="2"/>
                  </a:rPr>
                  <a:t>ú</a:t>
                </a:r>
                <a:endParaRPr lang="en-US" altLang="zh-CN"/>
              </a:p>
            </p:txBody>
          </p:sp>
          <p:sp>
            <p:nvSpPr>
              <p:cNvPr id="18" name="Rectangle 12"/>
              <p:cNvSpPr>
                <a:spLocks noChangeArrowheads="1"/>
              </p:cNvSpPr>
              <p:nvPr/>
            </p:nvSpPr>
            <p:spPr bwMode="auto">
              <a:xfrm>
                <a:off x="5294" y="2187"/>
                <a:ext cx="95" cy="2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3100">
                    <a:solidFill>
                      <a:srgbClr val="000000"/>
                    </a:solidFill>
                    <a:latin typeface="Symbol" panose="05050102010706020507" pitchFamily="18" charset="2"/>
                  </a:rPr>
                  <a:t>û</a:t>
                </a:r>
                <a:endParaRPr lang="en-US" altLang="zh-CN"/>
              </a:p>
            </p:txBody>
          </p:sp>
          <p:sp>
            <p:nvSpPr>
              <p:cNvPr id="19" name="Rectangle 13"/>
              <p:cNvSpPr>
                <a:spLocks noChangeArrowheads="1"/>
              </p:cNvSpPr>
              <p:nvPr/>
            </p:nvSpPr>
            <p:spPr bwMode="auto">
              <a:xfrm>
                <a:off x="5294" y="1046"/>
                <a:ext cx="95" cy="2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3100">
                    <a:solidFill>
                      <a:srgbClr val="000000"/>
                    </a:solidFill>
                    <a:latin typeface="Symbol" panose="05050102010706020507" pitchFamily="18" charset="2"/>
                  </a:rPr>
                  <a:t>ù</a:t>
                </a:r>
                <a:endParaRPr lang="en-US" altLang="zh-CN"/>
              </a:p>
            </p:txBody>
          </p:sp>
          <p:sp>
            <p:nvSpPr>
              <p:cNvPr id="20" name="Rectangle 14"/>
              <p:cNvSpPr>
                <a:spLocks noChangeArrowheads="1"/>
              </p:cNvSpPr>
              <p:nvPr/>
            </p:nvSpPr>
            <p:spPr bwMode="auto">
              <a:xfrm>
                <a:off x="4044" y="1983"/>
                <a:ext cx="95" cy="2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3100">
                    <a:solidFill>
                      <a:srgbClr val="000000"/>
                    </a:solidFill>
                    <a:latin typeface="Symbol" panose="05050102010706020507" pitchFamily="18" charset="2"/>
                  </a:rPr>
                  <a:t>ê</a:t>
                </a:r>
                <a:endParaRPr lang="en-US" altLang="zh-CN"/>
              </a:p>
            </p:txBody>
          </p:sp>
          <p:sp>
            <p:nvSpPr>
              <p:cNvPr id="21" name="Rectangle 15"/>
              <p:cNvSpPr>
                <a:spLocks noChangeArrowheads="1"/>
              </p:cNvSpPr>
              <p:nvPr/>
            </p:nvSpPr>
            <p:spPr bwMode="auto">
              <a:xfrm>
                <a:off x="4044" y="1749"/>
                <a:ext cx="95" cy="2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3100">
                    <a:solidFill>
                      <a:srgbClr val="000000"/>
                    </a:solidFill>
                    <a:latin typeface="Symbol" panose="05050102010706020507" pitchFamily="18" charset="2"/>
                  </a:rPr>
                  <a:t>ê</a:t>
                </a:r>
                <a:endParaRPr lang="en-US" altLang="zh-CN"/>
              </a:p>
            </p:txBody>
          </p:sp>
          <p:sp>
            <p:nvSpPr>
              <p:cNvPr id="22" name="Rectangle 16"/>
              <p:cNvSpPr>
                <a:spLocks noChangeArrowheads="1"/>
              </p:cNvSpPr>
              <p:nvPr/>
            </p:nvSpPr>
            <p:spPr bwMode="auto">
              <a:xfrm>
                <a:off x="4044" y="1515"/>
                <a:ext cx="95" cy="2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3100">
                    <a:solidFill>
                      <a:srgbClr val="000000"/>
                    </a:solidFill>
                    <a:latin typeface="Symbol" panose="05050102010706020507" pitchFamily="18" charset="2"/>
                  </a:rPr>
                  <a:t>ê</a:t>
                </a:r>
                <a:endParaRPr lang="en-US" altLang="zh-CN"/>
              </a:p>
            </p:txBody>
          </p:sp>
          <p:sp>
            <p:nvSpPr>
              <p:cNvPr id="23" name="Rectangle 17"/>
              <p:cNvSpPr>
                <a:spLocks noChangeArrowheads="1"/>
              </p:cNvSpPr>
              <p:nvPr/>
            </p:nvSpPr>
            <p:spPr bwMode="auto">
              <a:xfrm>
                <a:off x="4044" y="1280"/>
                <a:ext cx="95" cy="2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3100">
                    <a:solidFill>
                      <a:srgbClr val="000000"/>
                    </a:solidFill>
                    <a:latin typeface="Symbol" panose="05050102010706020507" pitchFamily="18" charset="2"/>
                  </a:rPr>
                  <a:t>ê</a:t>
                </a:r>
                <a:endParaRPr lang="en-US" altLang="zh-CN"/>
              </a:p>
            </p:txBody>
          </p:sp>
          <p:sp>
            <p:nvSpPr>
              <p:cNvPr id="24" name="Rectangle 18"/>
              <p:cNvSpPr>
                <a:spLocks noChangeArrowheads="1"/>
              </p:cNvSpPr>
              <p:nvPr/>
            </p:nvSpPr>
            <p:spPr bwMode="auto">
              <a:xfrm>
                <a:off x="4044" y="2187"/>
                <a:ext cx="95" cy="2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3100">
                    <a:solidFill>
                      <a:srgbClr val="000000"/>
                    </a:solidFill>
                    <a:latin typeface="Symbol" panose="05050102010706020507" pitchFamily="18" charset="2"/>
                  </a:rPr>
                  <a:t>ë</a:t>
                </a:r>
                <a:endParaRPr lang="en-US" altLang="zh-CN"/>
              </a:p>
            </p:txBody>
          </p:sp>
          <p:sp>
            <p:nvSpPr>
              <p:cNvPr id="25" name="Rectangle 19"/>
              <p:cNvSpPr>
                <a:spLocks noChangeArrowheads="1"/>
              </p:cNvSpPr>
              <p:nvPr/>
            </p:nvSpPr>
            <p:spPr bwMode="auto">
              <a:xfrm>
                <a:off x="4044" y="1046"/>
                <a:ext cx="95" cy="2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3100">
                    <a:solidFill>
                      <a:srgbClr val="000000"/>
                    </a:solidFill>
                    <a:latin typeface="Symbol" panose="05050102010706020507" pitchFamily="18" charset="2"/>
                  </a:rPr>
                  <a:t>é</a:t>
                </a:r>
                <a:endParaRPr lang="en-US" altLang="zh-CN"/>
              </a:p>
            </p:txBody>
          </p:sp>
          <p:sp>
            <p:nvSpPr>
              <p:cNvPr id="26" name="Rectangle 20"/>
              <p:cNvSpPr>
                <a:spLocks noChangeArrowheads="1"/>
              </p:cNvSpPr>
              <p:nvPr/>
            </p:nvSpPr>
            <p:spPr bwMode="auto">
              <a:xfrm>
                <a:off x="3849" y="1575"/>
                <a:ext cx="136" cy="2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3100">
                    <a:solidFill>
                      <a:srgbClr val="000000"/>
                    </a:solidFill>
                    <a:latin typeface="Symbol" panose="05050102010706020507" pitchFamily="18" charset="2"/>
                  </a:rPr>
                  <a:t>=</a:t>
                </a:r>
                <a:endParaRPr lang="en-US" altLang="zh-CN"/>
              </a:p>
            </p:txBody>
          </p:sp>
          <p:sp>
            <p:nvSpPr>
              <p:cNvPr id="27" name="Rectangle 21"/>
              <p:cNvSpPr>
                <a:spLocks noChangeArrowheads="1"/>
              </p:cNvSpPr>
              <p:nvPr/>
            </p:nvSpPr>
            <p:spPr bwMode="auto">
              <a:xfrm>
                <a:off x="5160" y="2157"/>
                <a:ext cx="98" cy="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3100" i="1" dirty="0" smtClean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s</a:t>
                </a:r>
                <a:endParaRPr lang="en-US" altLang="zh-CN" dirty="0"/>
              </a:p>
            </p:txBody>
          </p:sp>
          <p:sp>
            <p:nvSpPr>
              <p:cNvPr id="28" name="Rectangle 22"/>
              <p:cNvSpPr>
                <a:spLocks noChangeArrowheads="1"/>
              </p:cNvSpPr>
              <p:nvPr/>
            </p:nvSpPr>
            <p:spPr bwMode="auto">
              <a:xfrm>
                <a:off x="5154" y="1790"/>
                <a:ext cx="124" cy="2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3100" i="1" dirty="0" smtClean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n</a:t>
                </a:r>
                <a:endParaRPr lang="en-US" altLang="zh-CN" dirty="0"/>
              </a:p>
            </p:txBody>
          </p:sp>
          <p:sp>
            <p:nvSpPr>
              <p:cNvPr id="29" name="Rectangle 23"/>
              <p:cNvSpPr>
                <a:spLocks noChangeArrowheads="1"/>
              </p:cNvSpPr>
              <p:nvPr/>
            </p:nvSpPr>
            <p:spPr bwMode="auto">
              <a:xfrm>
                <a:off x="5145" y="1423"/>
                <a:ext cx="181" cy="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3100" i="1" dirty="0" smtClean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m</a:t>
                </a:r>
                <a:endParaRPr lang="en-US" altLang="zh-CN" dirty="0"/>
              </a:p>
            </p:txBody>
          </p:sp>
          <p:sp>
            <p:nvSpPr>
              <p:cNvPr id="30" name="Rectangle 24"/>
              <p:cNvSpPr>
                <a:spLocks noChangeArrowheads="1"/>
              </p:cNvSpPr>
              <p:nvPr/>
            </p:nvSpPr>
            <p:spPr bwMode="auto">
              <a:xfrm>
                <a:off x="5160" y="1056"/>
                <a:ext cx="70" cy="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3100" i="1" dirty="0" smtClean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l</a:t>
                </a:r>
                <a:endParaRPr lang="en-US" altLang="zh-CN" dirty="0"/>
              </a:p>
            </p:txBody>
          </p:sp>
          <p:sp>
            <p:nvSpPr>
              <p:cNvPr id="31" name="Rectangle 25"/>
              <p:cNvSpPr>
                <a:spLocks noChangeArrowheads="1"/>
              </p:cNvSpPr>
              <p:nvPr/>
            </p:nvSpPr>
            <p:spPr bwMode="auto">
              <a:xfrm>
                <a:off x="4818" y="2157"/>
                <a:ext cx="98" cy="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3100" i="1" dirty="0" smtClean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r</a:t>
                </a:r>
                <a:endParaRPr lang="en-US" altLang="zh-CN" dirty="0"/>
              </a:p>
            </p:txBody>
          </p:sp>
          <p:sp>
            <p:nvSpPr>
              <p:cNvPr id="32" name="Rectangle 26"/>
              <p:cNvSpPr>
                <a:spLocks noChangeArrowheads="1"/>
              </p:cNvSpPr>
              <p:nvPr/>
            </p:nvSpPr>
            <p:spPr bwMode="auto">
              <a:xfrm>
                <a:off x="4864" y="1790"/>
                <a:ext cx="69" cy="2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310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j</a:t>
                </a:r>
                <a:endParaRPr lang="en-US" altLang="zh-CN"/>
              </a:p>
            </p:txBody>
          </p:sp>
          <p:sp>
            <p:nvSpPr>
              <p:cNvPr id="33" name="Rectangle 27"/>
              <p:cNvSpPr>
                <a:spLocks noChangeArrowheads="1"/>
              </p:cNvSpPr>
              <p:nvPr/>
            </p:nvSpPr>
            <p:spPr bwMode="auto">
              <a:xfrm>
                <a:off x="4841" y="1423"/>
                <a:ext cx="69" cy="2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310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f</a:t>
                </a:r>
                <a:endParaRPr lang="en-US" altLang="zh-CN"/>
              </a:p>
            </p:txBody>
          </p:sp>
          <p:sp>
            <p:nvSpPr>
              <p:cNvPr id="34" name="Rectangle 28"/>
              <p:cNvSpPr>
                <a:spLocks noChangeArrowheads="1"/>
              </p:cNvSpPr>
              <p:nvPr/>
            </p:nvSpPr>
            <p:spPr bwMode="auto">
              <a:xfrm>
                <a:off x="4822" y="1056"/>
                <a:ext cx="110" cy="2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310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c</a:t>
                </a:r>
                <a:endParaRPr lang="en-US" altLang="zh-CN"/>
              </a:p>
            </p:txBody>
          </p:sp>
          <p:sp>
            <p:nvSpPr>
              <p:cNvPr id="35" name="Rectangle 29"/>
              <p:cNvSpPr>
                <a:spLocks noChangeArrowheads="1"/>
              </p:cNvSpPr>
              <p:nvPr/>
            </p:nvSpPr>
            <p:spPr bwMode="auto">
              <a:xfrm>
                <a:off x="4454" y="2157"/>
                <a:ext cx="125" cy="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3100" i="1" dirty="0" smtClean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q</a:t>
                </a:r>
                <a:endParaRPr lang="en-US" altLang="zh-CN" dirty="0"/>
              </a:p>
            </p:txBody>
          </p:sp>
          <p:sp>
            <p:nvSpPr>
              <p:cNvPr id="36" name="Rectangle 30"/>
              <p:cNvSpPr>
                <a:spLocks noChangeArrowheads="1"/>
              </p:cNvSpPr>
              <p:nvPr/>
            </p:nvSpPr>
            <p:spPr bwMode="auto">
              <a:xfrm>
                <a:off x="4502" y="1790"/>
                <a:ext cx="69" cy="2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310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i</a:t>
                </a:r>
                <a:endParaRPr lang="en-US" altLang="zh-CN"/>
              </a:p>
            </p:txBody>
          </p:sp>
          <p:sp>
            <p:nvSpPr>
              <p:cNvPr id="37" name="Rectangle 31"/>
              <p:cNvSpPr>
                <a:spLocks noChangeArrowheads="1"/>
              </p:cNvSpPr>
              <p:nvPr/>
            </p:nvSpPr>
            <p:spPr bwMode="auto">
              <a:xfrm>
                <a:off x="4486" y="1423"/>
                <a:ext cx="110" cy="2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310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e</a:t>
                </a:r>
                <a:endParaRPr lang="en-US" altLang="zh-CN"/>
              </a:p>
            </p:txBody>
          </p:sp>
          <p:sp>
            <p:nvSpPr>
              <p:cNvPr id="38" name="Rectangle 32"/>
              <p:cNvSpPr>
                <a:spLocks noChangeArrowheads="1"/>
              </p:cNvSpPr>
              <p:nvPr/>
            </p:nvSpPr>
            <p:spPr bwMode="auto">
              <a:xfrm>
                <a:off x="4477" y="1056"/>
                <a:ext cx="124" cy="2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310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b</a:t>
                </a:r>
                <a:endParaRPr lang="en-US" altLang="zh-CN"/>
              </a:p>
            </p:txBody>
          </p:sp>
          <p:sp>
            <p:nvSpPr>
              <p:cNvPr id="39" name="Rectangle 33"/>
              <p:cNvSpPr>
                <a:spLocks noChangeArrowheads="1"/>
              </p:cNvSpPr>
              <p:nvPr/>
            </p:nvSpPr>
            <p:spPr bwMode="auto">
              <a:xfrm>
                <a:off x="4172" y="2157"/>
                <a:ext cx="125" cy="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3100" i="1" dirty="0" smtClean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p</a:t>
                </a:r>
                <a:endParaRPr lang="en-US" altLang="zh-CN" dirty="0"/>
              </a:p>
            </p:txBody>
          </p:sp>
          <p:sp>
            <p:nvSpPr>
              <p:cNvPr id="40" name="Rectangle 34"/>
              <p:cNvSpPr>
                <a:spLocks noChangeArrowheads="1"/>
              </p:cNvSpPr>
              <p:nvPr/>
            </p:nvSpPr>
            <p:spPr bwMode="auto">
              <a:xfrm>
                <a:off x="4154" y="1790"/>
                <a:ext cx="124" cy="2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310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h</a:t>
                </a:r>
                <a:endParaRPr lang="en-US" altLang="zh-CN"/>
              </a:p>
            </p:txBody>
          </p:sp>
          <p:sp>
            <p:nvSpPr>
              <p:cNvPr id="41" name="Rectangle 35"/>
              <p:cNvSpPr>
                <a:spLocks noChangeArrowheads="1"/>
              </p:cNvSpPr>
              <p:nvPr/>
            </p:nvSpPr>
            <p:spPr bwMode="auto">
              <a:xfrm>
                <a:off x="4143" y="1423"/>
                <a:ext cx="124" cy="2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310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d</a:t>
                </a:r>
                <a:endParaRPr lang="en-US" altLang="zh-CN"/>
              </a:p>
            </p:txBody>
          </p:sp>
          <p:sp>
            <p:nvSpPr>
              <p:cNvPr id="42" name="Rectangle 36"/>
              <p:cNvSpPr>
                <a:spLocks noChangeArrowheads="1"/>
              </p:cNvSpPr>
              <p:nvPr/>
            </p:nvSpPr>
            <p:spPr bwMode="auto">
              <a:xfrm>
                <a:off x="4152" y="1056"/>
                <a:ext cx="124" cy="2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310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a</a:t>
                </a:r>
                <a:endParaRPr lang="en-US" altLang="zh-CN"/>
              </a:p>
            </p:txBody>
          </p:sp>
          <p:sp>
            <p:nvSpPr>
              <p:cNvPr id="43" name="Rectangle 37"/>
              <p:cNvSpPr>
                <a:spLocks noChangeArrowheads="1"/>
              </p:cNvSpPr>
              <p:nvPr/>
            </p:nvSpPr>
            <p:spPr bwMode="auto">
              <a:xfrm>
                <a:off x="3628" y="1603"/>
                <a:ext cx="138" cy="2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310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T</a:t>
                </a:r>
                <a:endParaRPr lang="en-US" altLang="zh-CN"/>
              </a:p>
            </p:txBody>
          </p:sp>
        </p:grpSp>
      </p:grpSp>
      <p:graphicFrame>
        <p:nvGraphicFramePr>
          <p:cNvPr id="44" name="Object 38"/>
          <p:cNvGraphicFramePr>
            <a:graphicFrameLocks noChangeAspect="1"/>
          </p:cNvGraphicFramePr>
          <p:nvPr/>
        </p:nvGraphicFramePr>
        <p:xfrm>
          <a:off x="1042988" y="1916113"/>
          <a:ext cx="3097212" cy="185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3" name="公式" r:id="rId4" imgW="1231560" imgH="736560" progId="Equation.3">
                  <p:embed/>
                </p:oleObj>
              </mc:Choice>
              <mc:Fallback>
                <p:oleObj name="公式" r:id="rId4" imgW="1231560" imgH="736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916113"/>
                        <a:ext cx="3097212" cy="185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Text Box 39"/>
          <p:cNvSpPr txBox="1">
            <a:spLocks noChangeArrowheads="1"/>
          </p:cNvSpPr>
          <p:nvPr/>
        </p:nvSpPr>
        <p:spPr bwMode="auto">
          <a:xfrm>
            <a:off x="588965" y="1152525"/>
            <a:ext cx="34559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ea typeface="黑体" panose="02010609060101010101" pitchFamily="49" charset="-122"/>
              </a:rPr>
              <a:t>坐标变换形式：</a:t>
            </a:r>
          </a:p>
        </p:txBody>
      </p:sp>
      <p:sp>
        <p:nvSpPr>
          <p:cNvPr id="46" name="Text Box 40"/>
          <p:cNvSpPr txBox="1">
            <a:spLocks noChangeArrowheads="1"/>
          </p:cNvSpPr>
          <p:nvPr/>
        </p:nvSpPr>
        <p:spPr bwMode="auto">
          <a:xfrm>
            <a:off x="611187" y="4149725"/>
            <a:ext cx="816027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spcBef>
                <a:spcPct val="50000"/>
              </a:spcBef>
              <a:buClr>
                <a:srgbClr val="FF9300"/>
              </a:buClr>
              <a:buFont typeface="Wingdings" panose="05000000000000000000" pitchFamily="2" charset="2"/>
              <a:buChar char="n"/>
            </a:pPr>
            <a:r>
              <a:rPr lang="zh-CN" altLang="en-US" sz="2400" dirty="0">
                <a:ea typeface="黑体" panose="02010609060101010101" pitchFamily="49" charset="-122"/>
              </a:rPr>
              <a:t>每一个变换后的坐标都是原坐标的线性函数，具有特性：</a:t>
            </a:r>
            <a:r>
              <a:rPr lang="zh-CN" altLang="en-US" sz="2400" dirty="0">
                <a:solidFill>
                  <a:srgbClr val="0D6AB0"/>
                </a:solidFill>
                <a:ea typeface="黑体" panose="02010609060101010101" pitchFamily="49" charset="-122"/>
              </a:rPr>
              <a:t>平行线变换到平行线且有限点变换到有限点</a:t>
            </a:r>
            <a:r>
              <a:rPr lang="zh-CN" altLang="en-US" sz="2400" dirty="0">
                <a:ea typeface="黑体" panose="02010609060101010101" pitchFamily="49" charset="-122"/>
              </a:rPr>
              <a:t>。</a:t>
            </a:r>
          </a:p>
        </p:txBody>
      </p:sp>
      <p:sp>
        <p:nvSpPr>
          <p:cNvPr id="47" name="Text Box 41"/>
          <p:cNvSpPr txBox="1">
            <a:spLocks noChangeArrowheads="1"/>
          </p:cNvSpPr>
          <p:nvPr/>
        </p:nvSpPr>
        <p:spPr bwMode="auto">
          <a:xfrm>
            <a:off x="684212" y="5229225"/>
            <a:ext cx="790663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spcBef>
                <a:spcPct val="50000"/>
              </a:spcBef>
              <a:buClr>
                <a:srgbClr val="FF9300"/>
              </a:buClr>
              <a:buFont typeface="Wingdings" panose="05000000000000000000" pitchFamily="2" charset="2"/>
              <a:buChar char="n"/>
            </a:pPr>
            <a:r>
              <a:rPr lang="zh-CN" altLang="en-US" sz="2400" dirty="0">
                <a:ea typeface="黑体" panose="02010609060101010101" pitchFamily="49" charset="-122"/>
              </a:rPr>
              <a:t>平移、旋转、缩放、反射和错切都是</a:t>
            </a:r>
            <a:r>
              <a:rPr lang="zh-CN" altLang="en-US" sz="2400" dirty="0">
                <a:solidFill>
                  <a:srgbClr val="FF0000"/>
                </a:solidFill>
                <a:ea typeface="黑体" panose="02010609060101010101" pitchFamily="49" charset="-122"/>
              </a:rPr>
              <a:t>仿射变换</a:t>
            </a:r>
            <a:r>
              <a:rPr lang="zh-CN" altLang="en-US" sz="2400" dirty="0">
                <a:ea typeface="黑体" panose="02010609060101010101" pitchFamily="49" charset="-122"/>
              </a:rPr>
              <a:t>的特例。任何仿射变换总可以表示成这五种变换的组合</a:t>
            </a:r>
          </a:p>
        </p:txBody>
      </p:sp>
    </p:spTree>
    <p:extLst>
      <p:ext uri="{BB962C8B-B14F-4D97-AF65-F5344CB8AC3E}">
        <p14:creationId xmlns:p14="http://schemas.microsoft.com/office/powerpoint/2010/main" val="17162305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4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" name="对象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3115735"/>
              </p:ext>
            </p:extLst>
          </p:nvPr>
        </p:nvGraphicFramePr>
        <p:xfrm>
          <a:off x="5145088" y="1402556"/>
          <a:ext cx="1708233" cy="15744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30" name="公式" r:id="rId5" imgW="990360" imgH="914400" progId="Equation.3">
                  <p:embed/>
                </p:oleObj>
              </mc:Choice>
              <mc:Fallback>
                <p:oleObj name="公式" r:id="rId5" imgW="990360" imgH="914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145088" y="1402556"/>
                        <a:ext cx="1708233" cy="1574499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23333" y="1385710"/>
            <a:ext cx="8229600" cy="4525963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9300"/>
              </a:buClr>
              <a:buFont typeface="Wingdings" panose="05000000000000000000" pitchFamily="2" charset="2"/>
              <a:buChar char="n"/>
            </a:pP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2879725"/>
            <a:ext cx="4648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000" b="1" dirty="0">
                <a:latin typeface="Times New Roman" panose="02020603050405020304" pitchFamily="18" charset="0"/>
              </a:rPr>
              <a:t>三维图形变换矩阵通式</a:t>
            </a:r>
            <a:r>
              <a:rPr lang="zh-CN" altLang="en-US" sz="2000" b="1" dirty="0" smtClean="0">
                <a:latin typeface="Times New Roman" panose="02020603050405020304" pitchFamily="18" charset="0"/>
              </a:rPr>
              <a:t>为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4 </a:t>
            </a:r>
            <a:r>
              <a:rPr lang="en-US" altLang="zh-CN" sz="20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</a:rPr>
              <a:t>4 </a:t>
            </a:r>
            <a:r>
              <a:rPr lang="zh-CN" altLang="en-US" sz="2000" b="1" dirty="0">
                <a:latin typeface="Times New Roman" panose="02020603050405020304" pitchFamily="18" charset="0"/>
              </a:rPr>
              <a:t>方阵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5623932" y="3807606"/>
            <a:ext cx="2971800" cy="347663"/>
          </a:xfrm>
          <a:prstGeom prst="rect">
            <a:avLst/>
          </a:prstGeom>
          <a:solidFill>
            <a:srgbClr val="92D05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kumimoji="1" lang="zh-CN" altLang="en-US" sz="2000" b="1" dirty="0">
                <a:latin typeface="Times New Roman" panose="02020603050405020304" pitchFamily="18" charset="0"/>
              </a:rPr>
              <a:t>比例、反射、旋转、错切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6205033" y="4750593"/>
            <a:ext cx="1220787" cy="328613"/>
          </a:xfrm>
          <a:prstGeom prst="rect">
            <a:avLst/>
          </a:prstGeom>
          <a:solidFill>
            <a:srgbClr val="92D05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kumimoji="1" lang="zh-CN" altLang="en-US" sz="2000" b="1" dirty="0">
                <a:latin typeface="Times New Roman" panose="02020603050405020304" pitchFamily="18" charset="0"/>
              </a:rPr>
              <a:t>平移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5879041" y="5410200"/>
            <a:ext cx="1114425" cy="361950"/>
          </a:xfrm>
          <a:prstGeom prst="rect">
            <a:avLst/>
          </a:prstGeom>
          <a:solidFill>
            <a:srgbClr val="92D05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kumimoji="1" lang="zh-CN" altLang="en-US" sz="2000" b="1" dirty="0">
                <a:latin typeface="Times New Roman" panose="02020603050405020304" pitchFamily="18" charset="0"/>
              </a:rPr>
              <a:t>投影变换</a:t>
            </a: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5226050" y="6089473"/>
            <a:ext cx="1631950" cy="347662"/>
          </a:xfrm>
          <a:prstGeom prst="rect">
            <a:avLst/>
          </a:prstGeom>
          <a:solidFill>
            <a:srgbClr val="92D05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kumimoji="1" lang="zh-CN" altLang="en-US" sz="2000" b="1" dirty="0">
                <a:latin typeface="Times New Roman" panose="02020603050405020304" pitchFamily="18" charset="0"/>
              </a:rPr>
              <a:t>总体比例变换</a:t>
            </a: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730250" y="981076"/>
            <a:ext cx="5822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buClr>
                <a:srgbClr val="FF9300"/>
              </a:buClr>
              <a:buFont typeface="Wingdings" panose="05000000000000000000" pitchFamily="2" charset="2"/>
              <a:buChar char="n"/>
            </a:pPr>
            <a:r>
              <a:rPr lang="zh-CN" altLang="en-US" sz="2000" b="1" dirty="0">
                <a:latin typeface="Times New Roman" panose="02020603050405020304" pitchFamily="18" charset="0"/>
              </a:rPr>
              <a:t>空间点</a:t>
            </a:r>
            <a:r>
              <a:rPr lang="en-US" altLang="zh-CN" sz="2000" b="1" dirty="0">
                <a:latin typeface="Times New Roman" panose="02020603050405020304" pitchFamily="18" charset="0"/>
              </a:rPr>
              <a:t>[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x y z</a:t>
            </a:r>
            <a:r>
              <a:rPr lang="en-US" altLang="en-US" sz="2000" b="1" dirty="0">
                <a:latin typeface="Times New Roman" panose="02020603050405020304" pitchFamily="18" charset="0"/>
              </a:rPr>
              <a:t>] </a:t>
            </a:r>
            <a:r>
              <a:rPr lang="zh-CN" altLang="en-US" sz="2000" b="1" dirty="0">
                <a:latin typeface="Times New Roman" panose="02020603050405020304" pitchFamily="18" charset="0"/>
              </a:rPr>
              <a:t>的四维齐次坐标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       </a:t>
            </a:r>
            <a:r>
              <a:rPr lang="zh-CN" altLang="en-US" sz="2000" b="1" dirty="0" smtClean="0">
                <a:latin typeface="Times New Roman" panose="02020603050405020304" pitchFamily="18" charset="0"/>
              </a:rPr>
              <a:t>表示</a:t>
            </a:r>
            <a:endParaRPr lang="zh-CN" altLang="en-US" sz="2000" b="1" dirty="0">
              <a:latin typeface="Times New Roman" panose="02020603050405020304" pitchFamily="18" charset="0"/>
            </a:endParaRP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76200" y="1516063"/>
            <a:ext cx="2484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 dirty="0">
                <a:latin typeface="Times New Roman" panose="02020603050405020304" pitchFamily="18" charset="0"/>
              </a:rPr>
              <a:t>三维空间点的变换为</a:t>
            </a:r>
          </a:p>
        </p:txBody>
      </p: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2010989" y="2221537"/>
            <a:ext cx="2103438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r>
              <a:rPr lang="zh-CN" altLang="en-US" sz="2000" b="1" i="1" dirty="0" smtClean="0">
                <a:latin typeface="Times New Roman" panose="02020603050405020304" pitchFamily="18" charset="0"/>
              </a:rPr>
              <a:t>变换后点</a:t>
            </a:r>
            <a:r>
              <a:rPr lang="zh-CN" altLang="en-US" sz="2000" b="1" i="1" dirty="0">
                <a:latin typeface="Times New Roman" panose="02020603050405020304" pitchFamily="18" charset="0"/>
              </a:rPr>
              <a:t>的坐标</a:t>
            </a:r>
          </a:p>
        </p:txBody>
      </p:sp>
      <p:sp>
        <p:nvSpPr>
          <p:cNvPr id="17" name="Rectangle 11"/>
          <p:cNvSpPr>
            <a:spLocks noChangeArrowheads="1"/>
          </p:cNvSpPr>
          <p:nvPr/>
        </p:nvSpPr>
        <p:spPr bwMode="auto">
          <a:xfrm>
            <a:off x="6934200" y="2278063"/>
            <a:ext cx="2030413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r>
              <a:rPr lang="zh-CN" altLang="en-US" sz="2000" b="1" i="1" dirty="0" smtClean="0">
                <a:latin typeface="Times New Roman" panose="02020603050405020304" pitchFamily="18" charset="0"/>
              </a:rPr>
              <a:t>变换前点</a:t>
            </a:r>
            <a:r>
              <a:rPr lang="zh-CN" altLang="en-US" sz="2000" b="1" i="1" dirty="0">
                <a:latin typeface="Times New Roman" panose="02020603050405020304" pitchFamily="18" charset="0"/>
              </a:rPr>
              <a:t>的坐标</a:t>
            </a:r>
          </a:p>
        </p:txBody>
      </p:sp>
      <p:sp>
        <p:nvSpPr>
          <p:cNvPr id="18" name="Rectangle 12"/>
          <p:cNvSpPr>
            <a:spLocks noChangeArrowheads="1"/>
          </p:cNvSpPr>
          <p:nvPr/>
        </p:nvSpPr>
        <p:spPr bwMode="auto">
          <a:xfrm>
            <a:off x="6012386" y="3004560"/>
            <a:ext cx="2486025" cy="3968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r>
              <a:rPr lang="zh-CN" altLang="en-US" sz="2000" b="1" i="1" dirty="0">
                <a:latin typeface="Times New Roman" panose="02020603050405020304" pitchFamily="18" charset="0"/>
              </a:rPr>
              <a:t>三维图形的变换矩阵</a:t>
            </a:r>
          </a:p>
        </p:txBody>
      </p:sp>
      <p:sp>
        <p:nvSpPr>
          <p:cNvPr id="19" name="AutoShape 13"/>
          <p:cNvSpPr>
            <a:spLocks noChangeArrowheads="1"/>
          </p:cNvSpPr>
          <p:nvPr/>
        </p:nvSpPr>
        <p:spPr bwMode="auto">
          <a:xfrm>
            <a:off x="4144060" y="2082941"/>
            <a:ext cx="762000" cy="381000"/>
          </a:xfrm>
          <a:prstGeom prst="curvedRightArrow">
            <a:avLst>
              <a:gd name="adj1" fmla="val 20000"/>
              <a:gd name="adj2" fmla="val 50000"/>
              <a:gd name="adj3" fmla="val 6370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AutoShape 15"/>
          <p:cNvSpPr>
            <a:spLocks noChangeArrowheads="1"/>
          </p:cNvSpPr>
          <p:nvPr/>
        </p:nvSpPr>
        <p:spPr bwMode="auto">
          <a:xfrm>
            <a:off x="5948531" y="2649248"/>
            <a:ext cx="248356" cy="441325"/>
          </a:xfrm>
          <a:prstGeom prst="downArrow">
            <a:avLst>
              <a:gd name="adj1" fmla="val 50000"/>
              <a:gd name="adj2" fmla="val 6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graphicFrame>
        <p:nvGraphicFramePr>
          <p:cNvPr id="22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2412949"/>
              </p:ext>
            </p:extLst>
          </p:nvPr>
        </p:nvGraphicFramePr>
        <p:xfrm>
          <a:off x="3816350" y="3276600"/>
          <a:ext cx="1822450" cy="138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31" name="Equation" r:id="rId7" imgW="876240" imgH="736560" progId="Equation.DSMT4">
                  <p:embed/>
                </p:oleObj>
              </mc:Choice>
              <mc:Fallback>
                <p:oleObj name="Equation" r:id="rId7" imgW="876240" imgH="736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6350" y="3276600"/>
                        <a:ext cx="1822450" cy="1382713"/>
                      </a:xfrm>
                      <a:prstGeom prst="rect">
                        <a:avLst/>
                      </a:prstGeom>
                      <a:solidFill>
                        <a:srgbClr val="CCECFF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 Box 17"/>
          <p:cNvSpPr txBox="1">
            <a:spLocks noChangeArrowheads="1"/>
          </p:cNvSpPr>
          <p:nvPr/>
        </p:nvSpPr>
        <p:spPr bwMode="auto">
          <a:xfrm>
            <a:off x="3810000" y="4752975"/>
            <a:ext cx="1981200" cy="523220"/>
          </a:xfrm>
          <a:prstGeom prst="rect">
            <a:avLst/>
          </a:prstGeom>
          <a:solidFill>
            <a:srgbClr val="99FFCC"/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>
                <a:solidFill>
                  <a:srgbClr val="9900FF"/>
                </a:solidFill>
                <a:latin typeface="Times New Roman" panose="02020603050405020304" pitchFamily="18" charset="0"/>
              </a:rPr>
              <a:t>[</a:t>
            </a:r>
            <a:r>
              <a:rPr kumimoji="1" lang="en-US" altLang="zh-CN" sz="2800" b="1" i="1" dirty="0">
                <a:solidFill>
                  <a:srgbClr val="9900FF"/>
                </a:solidFill>
                <a:latin typeface="Times New Roman" panose="02020603050405020304" pitchFamily="18" charset="0"/>
              </a:rPr>
              <a:t>l  m  </a:t>
            </a:r>
            <a:r>
              <a:rPr kumimoji="1" lang="en-US" altLang="zh-CN" sz="2800" b="1" i="1" dirty="0" smtClean="0">
                <a:solidFill>
                  <a:srgbClr val="9900FF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 sz="2800" b="1" dirty="0" smtClean="0">
                <a:solidFill>
                  <a:srgbClr val="9900FF"/>
                </a:solidFill>
                <a:latin typeface="Times New Roman" panose="02020603050405020304" pitchFamily="18" charset="0"/>
              </a:rPr>
              <a:t>]</a:t>
            </a:r>
            <a:r>
              <a:rPr kumimoji="1" lang="en-US" altLang="zh-CN" sz="2800" b="1" i="1" baseline="30000" dirty="0" smtClean="0">
                <a:solidFill>
                  <a:srgbClr val="9900FF"/>
                </a:solidFill>
                <a:latin typeface="Times New Roman" panose="02020603050405020304" pitchFamily="18" charset="0"/>
              </a:rPr>
              <a:t>T</a:t>
            </a:r>
            <a:r>
              <a:rPr kumimoji="1" lang="en-US" altLang="zh-CN" sz="2800" b="1" dirty="0" smtClean="0">
                <a:solidFill>
                  <a:srgbClr val="9900FF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dirty="0" smtClean="0">
                <a:solidFill>
                  <a:srgbClr val="9900FF"/>
                </a:solidFill>
                <a:latin typeface="Times New Roman" panose="02020603050405020304" pitchFamily="18" charset="0"/>
              </a:rPr>
              <a:t> </a:t>
            </a:r>
            <a:endParaRPr kumimoji="1" lang="en-US" altLang="zh-CN" sz="2400" b="1" dirty="0">
              <a:solidFill>
                <a:srgbClr val="99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" name="Text Box 18"/>
          <p:cNvSpPr txBox="1">
            <a:spLocks noChangeArrowheads="1"/>
          </p:cNvSpPr>
          <p:nvPr/>
        </p:nvSpPr>
        <p:spPr bwMode="auto">
          <a:xfrm>
            <a:off x="3810000" y="5362575"/>
            <a:ext cx="1524000" cy="519113"/>
          </a:xfrm>
          <a:prstGeom prst="rect">
            <a:avLst/>
          </a:prstGeom>
          <a:solidFill>
            <a:srgbClr val="99FFCC"/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>
                <a:solidFill>
                  <a:srgbClr val="9900FF"/>
                </a:solidFill>
                <a:latin typeface="Times New Roman" panose="02020603050405020304" pitchFamily="18" charset="0"/>
              </a:rPr>
              <a:t>[</a:t>
            </a:r>
            <a:r>
              <a:rPr kumimoji="1" lang="en-US" altLang="zh-CN" sz="2800" b="1" i="1" dirty="0">
                <a:solidFill>
                  <a:srgbClr val="9900FF"/>
                </a:solidFill>
                <a:latin typeface="Times New Roman" panose="02020603050405020304" pitchFamily="18" charset="0"/>
              </a:rPr>
              <a:t>p  q  r</a:t>
            </a:r>
            <a:r>
              <a:rPr kumimoji="1" lang="en-US" altLang="zh-CN" sz="2800" b="1" dirty="0" smtClean="0">
                <a:solidFill>
                  <a:srgbClr val="9900FF"/>
                </a:solidFill>
                <a:latin typeface="Times New Roman" panose="02020603050405020304" pitchFamily="18" charset="0"/>
              </a:rPr>
              <a:t>]</a:t>
            </a:r>
            <a:endParaRPr kumimoji="1" lang="en-US" altLang="zh-CN" sz="2800" b="1" i="1" dirty="0">
              <a:solidFill>
                <a:srgbClr val="99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" name="Text Box 19"/>
          <p:cNvSpPr txBox="1">
            <a:spLocks noChangeArrowheads="1"/>
          </p:cNvSpPr>
          <p:nvPr/>
        </p:nvSpPr>
        <p:spPr bwMode="auto">
          <a:xfrm>
            <a:off x="3810000" y="5957888"/>
            <a:ext cx="564578" cy="523220"/>
          </a:xfrm>
          <a:prstGeom prst="rect">
            <a:avLst/>
          </a:prstGeom>
          <a:solidFill>
            <a:srgbClr val="99FFCC"/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2800" b="1" dirty="0">
                <a:solidFill>
                  <a:srgbClr val="9900FF"/>
                </a:solidFill>
                <a:latin typeface="Times New Roman" panose="02020603050405020304" pitchFamily="18" charset="0"/>
              </a:rPr>
              <a:t>[</a:t>
            </a:r>
            <a:r>
              <a:rPr kumimoji="1" lang="en-US" altLang="zh-CN" sz="2800" b="1" i="1" dirty="0" smtClean="0">
                <a:solidFill>
                  <a:srgbClr val="9900FF"/>
                </a:solidFill>
                <a:latin typeface="Times New Roman" panose="02020603050405020304" pitchFamily="18" charset="0"/>
              </a:rPr>
              <a:t>s</a:t>
            </a:r>
            <a:r>
              <a:rPr kumimoji="1" lang="en-US" altLang="zh-CN" sz="2800" b="1" dirty="0" smtClean="0">
                <a:solidFill>
                  <a:srgbClr val="9900FF"/>
                </a:solidFill>
                <a:latin typeface="Times New Roman" panose="02020603050405020304" pitchFamily="18" charset="0"/>
              </a:rPr>
              <a:t>]</a:t>
            </a:r>
            <a:endParaRPr kumimoji="1" lang="en-US" altLang="zh-CN" sz="2800" b="1" dirty="0">
              <a:solidFill>
                <a:srgbClr val="99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4" name="Rectangle 28"/>
          <p:cNvSpPr>
            <a:spLocks noChangeArrowheads="1"/>
          </p:cNvSpPr>
          <p:nvPr/>
        </p:nvSpPr>
        <p:spPr bwMode="auto">
          <a:xfrm>
            <a:off x="800100" y="427832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algn="ctr"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algn="ctr"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algn="ctr"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algn="ctr"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l"/>
            <a:r>
              <a:rPr lang="zh-CN" altLang="en-US" sz="2800" dirty="0" smtClean="0">
                <a:solidFill>
                  <a:srgbClr val="FF0000"/>
                </a:solidFill>
                <a:ea typeface="黑体" panose="02010609060101010101" pitchFamily="49" charset="-122"/>
              </a:rPr>
              <a:t>（</a:t>
            </a:r>
            <a:r>
              <a:rPr lang="en-US" altLang="zh-CN" sz="2800" dirty="0" smtClean="0">
                <a:solidFill>
                  <a:srgbClr val="FF0000"/>
                </a:solidFill>
                <a:ea typeface="黑体" panose="02010609060101010101" pitchFamily="49" charset="-122"/>
              </a:rPr>
              <a:t>6</a:t>
            </a:r>
            <a:r>
              <a:rPr lang="zh-CN" altLang="en-US" sz="2800" dirty="0" smtClean="0">
                <a:solidFill>
                  <a:srgbClr val="FF0000"/>
                </a:solidFill>
                <a:ea typeface="黑体" panose="02010609060101010101" pitchFamily="49" charset="-122"/>
              </a:rPr>
              <a:t>）</a:t>
            </a:r>
            <a:r>
              <a:rPr lang="zh-CN" altLang="en-US" sz="2800" dirty="0">
                <a:solidFill>
                  <a:srgbClr val="FF0000"/>
                </a:solidFill>
                <a:ea typeface="黑体" panose="02010609060101010101" pitchFamily="49" charset="-122"/>
              </a:rPr>
              <a:t>变换通式</a:t>
            </a:r>
          </a:p>
        </p:txBody>
      </p:sp>
      <p:grpSp>
        <p:nvGrpSpPr>
          <p:cNvPr id="36" name="组合 35"/>
          <p:cNvGrpSpPr/>
          <p:nvPr/>
        </p:nvGrpSpPr>
        <p:grpSpPr>
          <a:xfrm>
            <a:off x="252297" y="3772799"/>
            <a:ext cx="3248830" cy="2108889"/>
            <a:chOff x="252297" y="3772799"/>
            <a:chExt cx="3248830" cy="2108889"/>
          </a:xfrm>
        </p:grpSpPr>
        <p:graphicFrame>
          <p:nvGraphicFramePr>
            <p:cNvPr id="2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38176321"/>
                </p:ext>
              </p:extLst>
            </p:nvPr>
          </p:nvGraphicFramePr>
          <p:xfrm>
            <a:off x="252297" y="3772799"/>
            <a:ext cx="3248830" cy="21088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132" name="公式" r:id="rId9" imgW="1447560" imgH="939600" progId="Equation.3">
                    <p:embed/>
                  </p:oleObj>
                </mc:Choice>
                <mc:Fallback>
                  <p:oleObj name="公式" r:id="rId9" imgW="1447560" imgH="939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252297" y="3772799"/>
                          <a:ext cx="3248830" cy="210888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4" name="直接连接符 3"/>
            <p:cNvCxnSpPr/>
            <p:nvPr/>
          </p:nvCxnSpPr>
          <p:spPr>
            <a:xfrm>
              <a:off x="1293541" y="5362575"/>
              <a:ext cx="2102626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 flipH="1">
              <a:off x="2910468" y="3772799"/>
              <a:ext cx="11152" cy="1999351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4528657"/>
              </p:ext>
            </p:extLst>
          </p:nvPr>
        </p:nvGraphicFramePr>
        <p:xfrm>
          <a:off x="4469538" y="299546"/>
          <a:ext cx="409223" cy="140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33" name="公式" r:id="rId11" imgW="266400" imgH="914400" progId="Equation.3">
                  <p:embed/>
                </p:oleObj>
              </mc:Choice>
              <mc:Fallback>
                <p:oleObj name="公式" r:id="rId11" imgW="266400" imgH="914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469538" y="299546"/>
                        <a:ext cx="409223" cy="1403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AutoShape 13"/>
          <p:cNvSpPr>
            <a:spLocks noChangeArrowheads="1"/>
          </p:cNvSpPr>
          <p:nvPr/>
        </p:nvSpPr>
        <p:spPr bwMode="auto">
          <a:xfrm flipH="1">
            <a:off x="6993466" y="1912938"/>
            <a:ext cx="461485" cy="381000"/>
          </a:xfrm>
          <a:prstGeom prst="curvedRightArrow">
            <a:avLst>
              <a:gd name="adj1" fmla="val 20000"/>
              <a:gd name="adj2" fmla="val 50000"/>
              <a:gd name="adj3" fmla="val 6370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31391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  <p:bldP spid="10" grpId="0" animBg="1"/>
      <p:bldP spid="12" grpId="0" animBg="1"/>
      <p:bldP spid="13" grpId="0"/>
      <p:bldP spid="14" grpId="0"/>
      <p:bldP spid="16" grpId="0"/>
      <p:bldP spid="17" grpId="0"/>
      <p:bldP spid="18" grpId="0"/>
      <p:bldP spid="19" grpId="0" animBg="1"/>
      <p:bldP spid="21" grpId="0" animBg="1"/>
      <p:bldP spid="23" grpId="0" animBg="1" autoUpdateAnimBg="0"/>
      <p:bldP spid="24" grpId="0" animBg="1" autoUpdateAnimBg="0"/>
      <p:bldP spid="25" grpId="0" animBg="1" autoUpdateAnimBg="0"/>
      <p:bldP spid="3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AutoShape 10" descr="http://t1.baidu.com/it/u=2792966006,3953403218&amp;fm=52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07975" y="1400190"/>
            <a:ext cx="8203841" cy="575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kumimoji="1" lang="zh-CN" altLang="en-US" sz="24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（</a:t>
            </a:r>
            <a:r>
              <a:rPr kumimoji="1" lang="en-US" altLang="zh-CN" sz="24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en-US" sz="24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）关于任意给定点的缩放变换</a:t>
            </a:r>
          </a:p>
        </p:txBody>
      </p:sp>
      <p:sp>
        <p:nvSpPr>
          <p:cNvPr id="512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52463" y="468311"/>
            <a:ext cx="74029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3600" b="1" dirty="0" smtClean="0">
                <a:latin typeface="Tahoma" panose="020B0604030504040204" pitchFamily="34" charset="0"/>
                <a:ea typeface="宋体" pitchFamily="2" charset="-122"/>
                <a:cs typeface="Tahoma" panose="020B0604030504040204" pitchFamily="34" charset="0"/>
              </a:rPr>
              <a:t>§</a:t>
            </a:r>
            <a:r>
              <a:rPr lang="en-US" altLang="zh-CN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4.2.2</a:t>
            </a: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　三维复合</a:t>
            </a:r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变换</a:t>
            </a:r>
          </a:p>
        </p:txBody>
      </p:sp>
      <p:graphicFrame>
        <p:nvGraphicFramePr>
          <p:cNvPr id="4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3890192"/>
              </p:ext>
            </p:extLst>
          </p:nvPr>
        </p:nvGraphicFramePr>
        <p:xfrm>
          <a:off x="241300" y="2205038"/>
          <a:ext cx="8661400" cy="1490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71" name="公式" r:id="rId3" imgW="4978080" imgH="914400" progId="Equation.3">
                  <p:embed/>
                </p:oleObj>
              </mc:Choice>
              <mc:Fallback>
                <p:oleObj name="公式" r:id="rId3" imgW="497808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300" y="2205038"/>
                        <a:ext cx="8661400" cy="1490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7" name="Picture 8" descr="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1" t="4292" r="18704" b="9737"/>
          <a:stretch>
            <a:fillRect/>
          </a:stretch>
        </p:blipFill>
        <p:spPr bwMode="auto">
          <a:xfrm>
            <a:off x="460375" y="4180593"/>
            <a:ext cx="8353425" cy="172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344931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23333" y="1385710"/>
            <a:ext cx="8229600" cy="4525963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9300"/>
              </a:buClr>
              <a:buFont typeface="Wingdings" panose="05000000000000000000" pitchFamily="2" charset="2"/>
              <a:buChar char="n"/>
            </a:pP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11188" y="692150"/>
            <a:ext cx="8316912" cy="2492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例：  </a:t>
            </a:r>
            <a:r>
              <a:rPr kumimoji="1" lang="zh-CN" altLang="en-US" sz="2400" b="1" dirty="0">
                <a:latin typeface="+mn-ea"/>
                <a:ea typeface="+mn-ea"/>
              </a:rPr>
              <a:t>设三维空间中有一条任意直线，它由直线上一点</a:t>
            </a:r>
            <a:r>
              <a:rPr kumimoji="1" lang="en-US" altLang="zh-CN" sz="2400" b="1" i="1" dirty="0" smtClean="0">
                <a:latin typeface="+mn-ea"/>
                <a:ea typeface="+mn-ea"/>
              </a:rPr>
              <a:t>Q </a:t>
            </a:r>
            <a:r>
              <a:rPr kumimoji="1" lang="zh-CN" altLang="en-US" sz="2400" b="1" dirty="0" smtClean="0">
                <a:latin typeface="+mn-ea"/>
                <a:ea typeface="+mn-ea"/>
              </a:rPr>
              <a:t>和</a:t>
            </a:r>
            <a:r>
              <a:rPr kumimoji="1" lang="zh-CN" altLang="en-US" sz="2400" b="1" dirty="0">
                <a:latin typeface="+mn-ea"/>
                <a:ea typeface="+mn-ea"/>
              </a:rPr>
              <a:t>沿直线方向的单位方向向量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kumimoji="1" lang="zh-CN" altLang="en-US" sz="2400" b="1" dirty="0">
                <a:latin typeface="+mn-ea"/>
                <a:ea typeface="+mn-ea"/>
              </a:rPr>
              <a:t>确定。</a:t>
            </a:r>
            <a:r>
              <a:rPr kumimoji="1" lang="en-US" altLang="zh-CN" sz="2400" b="1" i="1" dirty="0" smtClean="0">
                <a:latin typeface="+mn-ea"/>
                <a:ea typeface="+mn-ea"/>
              </a:rPr>
              <a:t>Q </a:t>
            </a:r>
            <a:r>
              <a:rPr kumimoji="1" lang="zh-CN" altLang="en-US" sz="2400" b="1" dirty="0" smtClean="0">
                <a:latin typeface="+mn-ea"/>
                <a:ea typeface="+mn-ea"/>
              </a:rPr>
              <a:t>点</a:t>
            </a:r>
            <a:r>
              <a:rPr kumimoji="1" lang="zh-CN" altLang="en-US" sz="2400" b="1" dirty="0">
                <a:latin typeface="+mn-ea"/>
                <a:ea typeface="+mn-ea"/>
              </a:rPr>
              <a:t>坐标为        </a:t>
            </a:r>
            <a:r>
              <a:rPr kumimoji="1" lang="en-US" altLang="zh-CN" sz="2400" b="1" dirty="0">
                <a:latin typeface="+mn-ea"/>
                <a:ea typeface="+mn-ea"/>
              </a:rPr>
              <a:t>,</a:t>
            </a:r>
          </a:p>
          <a:p>
            <a:r>
              <a:rPr kumimoji="1"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kumimoji="1" lang="zh-CN" altLang="en-US" sz="2400" b="1" dirty="0">
                <a:latin typeface="+mn-ea"/>
                <a:ea typeface="+mn-ea"/>
              </a:rPr>
              <a:t>直线</a:t>
            </a:r>
            <a:r>
              <a:rPr kumimoji="1" lang="zh-CN" altLang="en-US" sz="2400" b="1" dirty="0" smtClean="0">
                <a:latin typeface="+mn-ea"/>
                <a:ea typeface="+mn-ea"/>
              </a:rPr>
              <a:t>向量</a:t>
            </a:r>
            <a:r>
              <a:rPr kumimoji="1" lang="en-US" altLang="zh-CN" sz="2400" b="1" i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kumimoji="1" lang="en-US" altLang="zh-CN" sz="2400" b="1" dirty="0" smtClean="0">
                <a:latin typeface="+mn-ea"/>
                <a:ea typeface="+mn-ea"/>
              </a:rPr>
              <a:t>=            |</a:t>
            </a:r>
            <a:r>
              <a:rPr kumimoji="1"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n|</a:t>
            </a:r>
            <a:r>
              <a:rPr kumimoji="1" lang="en-US" altLang="zh-CN" sz="2400" b="1" dirty="0" smtClean="0">
                <a:latin typeface="+mn-ea"/>
              </a:rPr>
              <a:t>=</a:t>
            </a:r>
            <a:r>
              <a:rPr kumimoji="1" lang="zh-CN" altLang="en-US" sz="2400" b="1" dirty="0" smtClean="0">
                <a:latin typeface="+mn-ea"/>
                <a:ea typeface="+mn-ea"/>
              </a:rPr>
              <a:t>               </a:t>
            </a:r>
            <a:endParaRPr kumimoji="1" lang="zh-CN" altLang="en-US" sz="2400" b="1" dirty="0">
              <a:latin typeface="+mn-ea"/>
              <a:ea typeface="+mn-ea"/>
            </a:endParaRPr>
          </a:p>
          <a:p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                  </a:t>
            </a:r>
          </a:p>
          <a:p>
            <a:pPr marL="457200" indent="-457200">
              <a:buClr>
                <a:srgbClr val="FF9300"/>
              </a:buClr>
              <a:buFont typeface="Wingdings" panose="05000000000000000000" pitchFamily="2" charset="2"/>
              <a:buChar char="n"/>
            </a:pPr>
            <a:r>
              <a:rPr kumimoji="1"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求绕</a:t>
            </a:r>
            <a:r>
              <a:rPr kumimoji="1"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这条直线旋转  角的</a:t>
            </a:r>
            <a:r>
              <a:rPr kumimoji="1" lang="zh-CN" altLang="en-US" sz="2800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旋转变换矩阵</a:t>
            </a:r>
            <a:r>
              <a:rPr kumimoji="1"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  <a:p>
            <a:pPr eaLnBrk="0" hangingPunct="0"/>
            <a:endParaRPr kumimoji="1" lang="en-US" altLang="zh-CN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8598909"/>
              </p:ext>
            </p:extLst>
          </p:nvPr>
        </p:nvGraphicFramePr>
        <p:xfrm>
          <a:off x="7061811" y="1120955"/>
          <a:ext cx="1200469" cy="4437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06" name="公式" r:id="rId4" imgW="927000" imgH="342720" progId="Equation.3">
                  <p:embed/>
                </p:oleObj>
              </mc:Choice>
              <mc:Fallback>
                <p:oleObj name="公式" r:id="rId4" imgW="92700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1811" y="1120955"/>
                        <a:ext cx="1200469" cy="44378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1045681"/>
              </p:ext>
            </p:extLst>
          </p:nvPr>
        </p:nvGraphicFramePr>
        <p:xfrm>
          <a:off x="2654823" y="1516124"/>
          <a:ext cx="1459976" cy="498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07" name="公式" r:id="rId6" imgW="1193760" imgH="406080" progId="Equation.3">
                  <p:embed/>
                </p:oleObj>
              </mc:Choice>
              <mc:Fallback>
                <p:oleObj name="公式" r:id="rId6" imgW="119376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4823" y="1516124"/>
                        <a:ext cx="1459976" cy="49858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9278937"/>
              </p:ext>
            </p:extLst>
          </p:nvPr>
        </p:nvGraphicFramePr>
        <p:xfrm>
          <a:off x="4999682" y="1481987"/>
          <a:ext cx="1968201" cy="5319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08" name="公式" r:id="rId8" imgW="1562040" imgH="419040" progId="Equation.3">
                  <p:embed/>
                </p:oleObj>
              </mc:Choice>
              <mc:Fallback>
                <p:oleObj name="公式" r:id="rId8" imgW="156204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9682" y="1481987"/>
                        <a:ext cx="1968201" cy="53197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7580652"/>
              </p:ext>
            </p:extLst>
          </p:nvPr>
        </p:nvGraphicFramePr>
        <p:xfrm>
          <a:off x="3971486" y="2221083"/>
          <a:ext cx="334963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09" name="公式" r:id="rId10" imgW="164880" imgH="228600" progId="Equation.3">
                  <p:embed/>
                </p:oleObj>
              </mc:Choice>
              <mc:Fallback>
                <p:oleObj name="公式" r:id="rId10" imgW="1648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1486" y="2221083"/>
                        <a:ext cx="334963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Picture 7" descr="t1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783" r="-26532" b="17049"/>
          <a:stretch>
            <a:fillRect/>
          </a:stretch>
        </p:blipFill>
        <p:spPr bwMode="auto">
          <a:xfrm>
            <a:off x="611188" y="3107750"/>
            <a:ext cx="7489825" cy="2881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874713" y="193498"/>
            <a:ext cx="6769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algn="ctr"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algn="ctr"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algn="ctr"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algn="ctr"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l"/>
            <a:r>
              <a:rPr lang="zh-CN" altLang="en-US" sz="2800" dirty="0">
                <a:solidFill>
                  <a:srgbClr val="FF0000"/>
                </a:solidFill>
                <a:ea typeface="黑体" panose="02010609060101010101" pitchFamily="49" charset="-122"/>
              </a:rPr>
              <a:t>（</a:t>
            </a:r>
            <a:r>
              <a:rPr lang="en-US" altLang="zh-CN" sz="2800" dirty="0">
                <a:solidFill>
                  <a:srgbClr val="FF0000"/>
                </a:solidFill>
                <a:ea typeface="黑体" panose="02010609060101010101" pitchFamily="49" charset="-122"/>
              </a:rPr>
              <a:t>2</a:t>
            </a:r>
            <a:r>
              <a:rPr lang="zh-CN" altLang="en-US" sz="2800" dirty="0">
                <a:solidFill>
                  <a:srgbClr val="FF0000"/>
                </a:solidFill>
                <a:ea typeface="黑体" panose="02010609060101010101" pitchFamily="49" charset="-122"/>
              </a:rPr>
              <a:t>）关于任意轴线的三维旋转</a:t>
            </a:r>
          </a:p>
        </p:txBody>
      </p:sp>
    </p:spTree>
    <p:extLst>
      <p:ext uri="{BB962C8B-B14F-4D97-AF65-F5344CB8AC3E}">
        <p14:creationId xmlns:p14="http://schemas.microsoft.com/office/powerpoint/2010/main" val="145435052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23333" y="1385710"/>
            <a:ext cx="8229600" cy="4525963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9300"/>
              </a:buClr>
              <a:buFont typeface="Wingdings" panose="05000000000000000000" pitchFamily="2" charset="2"/>
              <a:buChar char="n"/>
            </a:pPr>
            <a:r>
              <a:rPr kumimoji="1"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按以下五</a:t>
            </a: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步实现</a:t>
            </a:r>
            <a:r>
              <a:rPr kumimoji="1"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kumimoji="1" lang="en-US" altLang="zh-CN" sz="24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just">
              <a:buNone/>
            </a:pPr>
            <a:r>
              <a:rPr kumimoji="1" lang="en-US" altLang="zh-CN" sz="2400" b="1" dirty="0">
                <a:latin typeface="+mn-ea"/>
              </a:rPr>
              <a:t>(1</a:t>
            </a:r>
            <a:r>
              <a:rPr kumimoji="1" lang="en-US" altLang="zh-CN" sz="2400" b="1" dirty="0" smtClean="0">
                <a:latin typeface="+mn-ea"/>
              </a:rPr>
              <a:t>) </a:t>
            </a:r>
            <a:r>
              <a:rPr kumimoji="1" lang="zh-CN" altLang="en-US" sz="2400" b="1" dirty="0" smtClean="0">
                <a:latin typeface="+mn-ea"/>
              </a:rPr>
              <a:t>平移对象，使得旋转轴通过坐标原点。</a:t>
            </a:r>
            <a:endParaRPr kumimoji="1" lang="en-US" altLang="zh-CN" sz="2400" b="1" dirty="0" smtClean="0">
              <a:latin typeface="+mn-ea"/>
            </a:endParaRPr>
          </a:p>
          <a:p>
            <a:pPr marL="0" indent="0" algn="just">
              <a:buNone/>
            </a:pPr>
            <a:r>
              <a:rPr kumimoji="1" lang="en-US" altLang="zh-CN" sz="2400" b="1" dirty="0" smtClean="0">
                <a:latin typeface="+mn-ea"/>
              </a:rPr>
              <a:t>(</a:t>
            </a:r>
            <a:r>
              <a:rPr kumimoji="1" lang="en-US" altLang="zh-CN" sz="2400" b="1" dirty="0">
                <a:latin typeface="+mn-ea"/>
              </a:rPr>
              <a:t>2) </a:t>
            </a:r>
            <a:r>
              <a:rPr kumimoji="1" lang="zh-CN" altLang="en-US" sz="2400" b="1" dirty="0" smtClean="0">
                <a:latin typeface="+mn-ea"/>
              </a:rPr>
              <a:t>旋转对象，使得旋转轴与某一坐标轴重合。</a:t>
            </a:r>
            <a:endParaRPr kumimoji="1" lang="en-US" altLang="zh-CN" sz="2400" b="1" dirty="0" smtClean="0">
              <a:latin typeface="+mn-ea"/>
            </a:endParaRPr>
          </a:p>
          <a:p>
            <a:pPr lvl="1" algn="just"/>
            <a:r>
              <a:rPr kumimoji="1" lang="zh-CN" altLang="en-US" sz="2000" b="1" dirty="0" smtClean="0">
                <a:latin typeface="+mn-ea"/>
              </a:rPr>
              <a:t>如：绕</a:t>
            </a:r>
            <a:r>
              <a:rPr kumimoji="1" lang="en-US" altLang="zh-CN" sz="2000" b="1" i="1" dirty="0" smtClean="0">
                <a:latin typeface="+mn-ea"/>
              </a:rPr>
              <a:t>Y </a:t>
            </a:r>
            <a:r>
              <a:rPr kumimoji="1" lang="zh-CN" altLang="en-US" sz="2000" b="1" dirty="0" smtClean="0">
                <a:latin typeface="+mn-ea"/>
              </a:rPr>
              <a:t>轴旋转</a:t>
            </a:r>
            <a:r>
              <a:rPr kumimoji="1" lang="el-GR" altLang="zh-CN" sz="2000" b="1" i="1" dirty="0" smtClean="0">
                <a:latin typeface="+mn-ea"/>
              </a:rPr>
              <a:t>α</a:t>
            </a:r>
            <a:r>
              <a:rPr kumimoji="1" lang="zh-CN" altLang="en-US" sz="2000" b="1" dirty="0" smtClean="0">
                <a:latin typeface="+mn-ea"/>
              </a:rPr>
              <a:t>角</a:t>
            </a:r>
            <a:r>
              <a:rPr kumimoji="1" lang="zh-CN" altLang="en-US" sz="2000" b="1" dirty="0">
                <a:latin typeface="+mn-ea"/>
              </a:rPr>
              <a:t>的变换，</a:t>
            </a:r>
            <a:r>
              <a:rPr kumimoji="1" lang="zh-CN" altLang="en-US" sz="2000" b="1" dirty="0" smtClean="0">
                <a:latin typeface="+mn-ea"/>
              </a:rPr>
              <a:t>使该直线与</a:t>
            </a:r>
            <a:r>
              <a:rPr kumimoji="1" lang="en-US" altLang="zh-CN" sz="2000" b="1" i="1" dirty="0" smtClean="0">
                <a:latin typeface="+mn-ea"/>
              </a:rPr>
              <a:t>Z </a:t>
            </a:r>
            <a:r>
              <a:rPr kumimoji="1" lang="zh-CN" altLang="en-US" sz="2000" b="1" dirty="0" smtClean="0">
                <a:latin typeface="+mn-ea"/>
              </a:rPr>
              <a:t>轴重</a:t>
            </a:r>
            <a:r>
              <a:rPr kumimoji="1" lang="zh-CN" altLang="en-US" sz="2000" b="1" dirty="0">
                <a:latin typeface="+mn-ea"/>
              </a:rPr>
              <a:t>合。</a:t>
            </a:r>
          </a:p>
          <a:p>
            <a:pPr marL="0" indent="0" algn="just">
              <a:buNone/>
            </a:pPr>
            <a:r>
              <a:rPr kumimoji="1" lang="en-US" altLang="zh-CN" sz="2400" b="1" dirty="0">
                <a:latin typeface="+mn-ea"/>
              </a:rPr>
              <a:t>(3</a:t>
            </a:r>
            <a:r>
              <a:rPr kumimoji="1" lang="en-US" altLang="zh-CN" sz="2400" b="1" dirty="0" smtClean="0">
                <a:latin typeface="+mn-ea"/>
              </a:rPr>
              <a:t>)</a:t>
            </a:r>
            <a:r>
              <a:rPr kumimoji="1" lang="en-US" altLang="zh-CN" sz="2400" b="1" dirty="0">
                <a:latin typeface="+mn-ea"/>
              </a:rPr>
              <a:t> </a:t>
            </a:r>
            <a:r>
              <a:rPr kumimoji="1" lang="zh-CN" altLang="en-US" sz="2400" b="1" dirty="0" smtClean="0">
                <a:latin typeface="+mn-ea"/>
              </a:rPr>
              <a:t>绕坐标轴完成指定的旋转。</a:t>
            </a:r>
            <a:endParaRPr kumimoji="1" lang="en-US" altLang="zh-CN" sz="2400" b="1" dirty="0" smtClean="0">
              <a:latin typeface="+mn-ea"/>
            </a:endParaRPr>
          </a:p>
          <a:p>
            <a:pPr lvl="1" algn="just"/>
            <a:r>
              <a:rPr kumimoji="1" lang="zh-CN" altLang="en-US" sz="2000" b="1" dirty="0" smtClean="0">
                <a:latin typeface="+mn-ea"/>
              </a:rPr>
              <a:t>如：绕</a:t>
            </a:r>
            <a:r>
              <a:rPr kumimoji="1" lang="en-US" altLang="zh-CN" sz="2000" b="1" i="1" dirty="0" smtClean="0">
                <a:latin typeface="+mn-ea"/>
              </a:rPr>
              <a:t>Z </a:t>
            </a:r>
            <a:r>
              <a:rPr kumimoji="1" lang="zh-CN" altLang="en-US" sz="2000" b="1" dirty="0" smtClean="0">
                <a:latin typeface="+mn-ea"/>
              </a:rPr>
              <a:t>轴旋转</a:t>
            </a:r>
            <a:r>
              <a:rPr kumimoji="1" lang="el-GR" altLang="zh-CN" sz="2000" b="1" i="1" dirty="0" smtClean="0">
                <a:latin typeface="+mn-ea"/>
              </a:rPr>
              <a:t>θ</a:t>
            </a:r>
            <a:r>
              <a:rPr kumimoji="1" lang="zh-CN" altLang="en-US" sz="2000" b="1" dirty="0" smtClean="0">
                <a:latin typeface="+mn-ea"/>
              </a:rPr>
              <a:t>角</a:t>
            </a:r>
            <a:r>
              <a:rPr kumimoji="1" lang="zh-CN" altLang="en-US" sz="2000" b="1" dirty="0">
                <a:latin typeface="+mn-ea"/>
              </a:rPr>
              <a:t>的旋转变换。</a:t>
            </a:r>
          </a:p>
          <a:p>
            <a:pPr marL="0" indent="0" algn="just">
              <a:buNone/>
            </a:pPr>
            <a:r>
              <a:rPr kumimoji="1" lang="en-US" altLang="zh-CN" sz="2400" b="1" dirty="0">
                <a:latin typeface="+mn-ea"/>
              </a:rPr>
              <a:t>(4</a:t>
            </a:r>
            <a:r>
              <a:rPr kumimoji="1" lang="en-US" altLang="zh-CN" sz="2400" b="1" dirty="0" smtClean="0">
                <a:latin typeface="+mn-ea"/>
              </a:rPr>
              <a:t>)</a:t>
            </a:r>
            <a:r>
              <a:rPr kumimoji="1" lang="en-US" altLang="zh-CN" sz="2400" b="1" dirty="0">
                <a:latin typeface="+mn-ea"/>
              </a:rPr>
              <a:t> </a:t>
            </a:r>
            <a:r>
              <a:rPr kumimoji="1" lang="zh-CN" altLang="en-US" sz="2400" b="1" dirty="0" smtClean="0">
                <a:latin typeface="+mn-ea"/>
              </a:rPr>
              <a:t>利用逆旋转使旋转轴回到其原始方向。</a:t>
            </a:r>
            <a:endParaRPr kumimoji="1" lang="en-US" altLang="zh-CN" sz="2400" b="1" dirty="0" smtClean="0">
              <a:latin typeface="+mn-ea"/>
            </a:endParaRPr>
          </a:p>
          <a:p>
            <a:pPr lvl="1" algn="just"/>
            <a:r>
              <a:rPr kumimoji="1" lang="zh-CN" altLang="en-US" sz="2000" b="1" dirty="0" smtClean="0">
                <a:latin typeface="+mn-ea"/>
              </a:rPr>
              <a:t>如：做</a:t>
            </a:r>
            <a:r>
              <a:rPr kumimoji="1" lang="zh-CN" altLang="en-US" sz="2000" b="1" dirty="0">
                <a:latin typeface="+mn-ea"/>
              </a:rPr>
              <a:t>第</a:t>
            </a:r>
            <a:r>
              <a:rPr kumimoji="1" lang="en-US" altLang="zh-CN" sz="2000" b="1" dirty="0">
                <a:latin typeface="+mn-ea"/>
              </a:rPr>
              <a:t>2</a:t>
            </a:r>
            <a:r>
              <a:rPr kumimoji="1" lang="zh-CN" altLang="en-US" sz="2000" b="1" dirty="0">
                <a:latin typeface="+mn-ea"/>
              </a:rPr>
              <a:t>步的逆变换，即做绕</a:t>
            </a:r>
            <a:r>
              <a:rPr kumimoji="1" lang="en-US" altLang="zh-CN" sz="2000" b="1" dirty="0">
                <a:latin typeface="+mn-ea"/>
              </a:rPr>
              <a:t>Y</a:t>
            </a:r>
            <a:r>
              <a:rPr kumimoji="1" lang="zh-CN" altLang="en-US" sz="2000" b="1" dirty="0">
                <a:latin typeface="+mn-ea"/>
              </a:rPr>
              <a:t>轴</a:t>
            </a:r>
            <a:r>
              <a:rPr kumimoji="1" lang="en-US" altLang="zh-CN" sz="2000" b="1" dirty="0" smtClean="0">
                <a:latin typeface="+mn-ea"/>
              </a:rPr>
              <a:t>-</a:t>
            </a:r>
            <a:r>
              <a:rPr kumimoji="1" lang="el-GR" altLang="zh-CN" sz="2000" b="1" i="1" dirty="0" smtClean="0">
                <a:latin typeface="+mn-ea"/>
              </a:rPr>
              <a:t>α</a:t>
            </a:r>
            <a:r>
              <a:rPr kumimoji="1" lang="zh-CN" altLang="en-US" sz="2000" b="1" dirty="0" smtClean="0">
                <a:latin typeface="+mn-ea"/>
              </a:rPr>
              <a:t>旋转变换</a:t>
            </a:r>
            <a:endParaRPr kumimoji="1" lang="zh-CN" altLang="en-US" sz="2000" b="1" dirty="0">
              <a:latin typeface="+mn-ea"/>
            </a:endParaRPr>
          </a:p>
          <a:p>
            <a:pPr marL="0" indent="0" algn="just">
              <a:buNone/>
            </a:pPr>
            <a:r>
              <a:rPr kumimoji="1" lang="en-US" altLang="zh-CN" sz="2400" b="1" dirty="0">
                <a:latin typeface="+mn-ea"/>
              </a:rPr>
              <a:t>(5</a:t>
            </a:r>
            <a:r>
              <a:rPr kumimoji="1" lang="en-US" altLang="zh-CN" sz="2400" b="1" dirty="0" smtClean="0">
                <a:latin typeface="+mn-ea"/>
              </a:rPr>
              <a:t>)</a:t>
            </a:r>
            <a:r>
              <a:rPr kumimoji="1" lang="en-US" altLang="zh-CN" sz="2400" b="1" dirty="0">
                <a:latin typeface="+mn-ea"/>
              </a:rPr>
              <a:t> </a:t>
            </a:r>
            <a:r>
              <a:rPr kumimoji="1" lang="zh-CN" altLang="en-US" sz="2400" b="1" dirty="0" smtClean="0">
                <a:latin typeface="+mn-ea"/>
              </a:rPr>
              <a:t>利用逆平移使旋转轴回到其原始位置。</a:t>
            </a:r>
            <a:endParaRPr kumimoji="1" lang="en-US" altLang="zh-CN" sz="2400" b="1" dirty="0" smtClean="0">
              <a:latin typeface="+mn-ea"/>
            </a:endParaRPr>
          </a:p>
          <a:p>
            <a:pPr lvl="1" algn="just"/>
            <a:r>
              <a:rPr kumimoji="1" lang="zh-CN" altLang="en-US" sz="2000" b="1" dirty="0" smtClean="0">
                <a:latin typeface="+mn-ea"/>
              </a:rPr>
              <a:t>如：做</a:t>
            </a:r>
            <a:r>
              <a:rPr kumimoji="1" lang="zh-CN" altLang="en-US" sz="2000" b="1" dirty="0">
                <a:latin typeface="+mn-ea"/>
              </a:rPr>
              <a:t>第</a:t>
            </a:r>
            <a:r>
              <a:rPr kumimoji="1" lang="en-US" altLang="zh-CN" sz="2000" b="1" dirty="0">
                <a:latin typeface="+mn-ea"/>
              </a:rPr>
              <a:t>1</a:t>
            </a:r>
            <a:r>
              <a:rPr kumimoji="1" lang="zh-CN" altLang="en-US" sz="2000" b="1" dirty="0">
                <a:latin typeface="+mn-ea"/>
              </a:rPr>
              <a:t>步的逆变换，即</a:t>
            </a:r>
            <a:r>
              <a:rPr kumimoji="1" lang="zh-CN" altLang="en-US" sz="2000" b="1" dirty="0" smtClean="0">
                <a:latin typeface="+mn-ea"/>
              </a:rPr>
              <a:t>做</a:t>
            </a:r>
            <a:r>
              <a:rPr kumimoji="1" lang="en-US" altLang="zh-CN" sz="2000" b="1" dirty="0" smtClean="0">
                <a:latin typeface="+mn-ea"/>
              </a:rPr>
              <a:t>-(</a:t>
            </a:r>
            <a:r>
              <a:rPr kumimoji="1"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en-US" altLang="zh-CN" sz="20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kumimoji="1"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y</a:t>
            </a:r>
            <a:r>
              <a:rPr kumimoji="1" lang="en-US" altLang="zh-CN" sz="20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kumimoji="1"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z</a:t>
            </a:r>
            <a:r>
              <a:rPr kumimoji="1" lang="en-US" altLang="zh-CN" sz="20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kumimoji="1" lang="en-US" altLang="zh-CN" sz="2000" b="1" dirty="0" smtClean="0">
                <a:latin typeface="+mn-ea"/>
              </a:rPr>
              <a:t>)</a:t>
            </a:r>
            <a:r>
              <a:rPr kumimoji="1" lang="zh-CN" altLang="en-US" sz="2000" b="1" dirty="0" smtClean="0">
                <a:latin typeface="+mn-ea"/>
              </a:rPr>
              <a:t>平移变换</a:t>
            </a:r>
            <a:endParaRPr kumimoji="1" lang="zh-CN" altLang="en-US" sz="2000" b="1" dirty="0">
              <a:latin typeface="+mn-ea"/>
            </a:endParaRPr>
          </a:p>
          <a:p>
            <a:pPr>
              <a:buClr>
                <a:srgbClr val="FF9300"/>
              </a:buClr>
              <a:buFont typeface="Wingdings" panose="05000000000000000000" pitchFamily="2" charset="2"/>
              <a:buChar char="n"/>
            </a:pPr>
            <a:r>
              <a:rPr kumimoji="1" lang="zh-CN" altLang="en-US" sz="2400" b="1" dirty="0" smtClean="0">
                <a:latin typeface="+mn-ea"/>
              </a:rPr>
              <a:t> </a:t>
            </a:r>
            <a:endParaRPr kumimoji="1" lang="zh-CN" altLang="en-US" sz="2400" b="1" dirty="0">
              <a:latin typeface="+mn-ea"/>
            </a:endParaRP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874713" y="367669"/>
            <a:ext cx="6769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algn="ctr"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algn="ctr"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algn="ctr"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algn="ctr"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l"/>
            <a:r>
              <a:rPr lang="zh-CN" altLang="en-US" sz="2800" dirty="0">
                <a:solidFill>
                  <a:srgbClr val="FF0000"/>
                </a:solidFill>
                <a:ea typeface="黑体" panose="02010609060101010101" pitchFamily="49" charset="-122"/>
              </a:rPr>
              <a:t>（</a:t>
            </a:r>
            <a:r>
              <a:rPr lang="en-US" altLang="zh-CN" sz="2800" dirty="0">
                <a:solidFill>
                  <a:srgbClr val="FF0000"/>
                </a:solidFill>
                <a:ea typeface="黑体" panose="02010609060101010101" pitchFamily="49" charset="-122"/>
              </a:rPr>
              <a:t>2</a:t>
            </a:r>
            <a:r>
              <a:rPr lang="zh-CN" altLang="en-US" sz="2800" dirty="0">
                <a:solidFill>
                  <a:srgbClr val="FF0000"/>
                </a:solidFill>
                <a:ea typeface="黑体" panose="02010609060101010101" pitchFamily="49" charset="-122"/>
              </a:rPr>
              <a:t>）关于任意轴线的三维旋转</a:t>
            </a:r>
          </a:p>
        </p:txBody>
      </p:sp>
      <p:graphicFrame>
        <p:nvGraphicFramePr>
          <p:cNvPr id="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0695880"/>
              </p:ext>
            </p:extLst>
          </p:nvPr>
        </p:nvGraphicFramePr>
        <p:xfrm>
          <a:off x="6543221" y="1859466"/>
          <a:ext cx="1249363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4" name="公式" r:id="rId4" imgW="914400" imgH="317160" progId="Equation.3">
                  <p:embed/>
                </p:oleObj>
              </mc:Choice>
              <mc:Fallback>
                <p:oleObj name="公式" r:id="rId4" imgW="91440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3221" y="1859466"/>
                        <a:ext cx="1249363" cy="433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7055097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5159" y="117931"/>
            <a:ext cx="2371228" cy="263469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0096" y="432682"/>
            <a:ext cx="7815262" cy="76517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FF93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第</a:t>
            </a:r>
            <a:r>
              <a:rPr lang="en-US" altLang="zh-CN" dirty="0" smtClean="0">
                <a:solidFill>
                  <a:srgbClr val="FF93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4</a:t>
            </a:r>
            <a:r>
              <a:rPr lang="zh-CN" altLang="en-US" dirty="0" smtClean="0">
                <a:solidFill>
                  <a:srgbClr val="FF93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章：图形几何变换</a:t>
            </a:r>
            <a:endParaRPr altLang="en-US" dirty="0">
              <a:solidFill>
                <a:srgbClr val="FF9300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131565803"/>
              </p:ext>
            </p:extLst>
          </p:nvPr>
        </p:nvGraphicFramePr>
        <p:xfrm>
          <a:off x="920096" y="1895062"/>
          <a:ext cx="6748247" cy="25571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矩形 2"/>
          <p:cNvSpPr/>
          <p:nvPr/>
        </p:nvSpPr>
        <p:spPr>
          <a:xfrm>
            <a:off x="1676709" y="1921699"/>
            <a:ext cx="5745691" cy="576262"/>
          </a:xfrm>
          <a:prstGeom prst="rect">
            <a:avLst/>
          </a:prstGeom>
          <a:solidFill>
            <a:srgbClr val="FF9300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 eaLnBrk="1" hangingPunct="1">
              <a:lnSpc>
                <a:spcPct val="150000"/>
              </a:lnSpc>
              <a:defRPr/>
            </a:pPr>
            <a:endParaRPr lang="en-US" altLang="zh-CN" sz="2400" b="1" dirty="0"/>
          </a:p>
        </p:txBody>
      </p:sp>
      <p:sp>
        <p:nvSpPr>
          <p:cNvPr id="6" name="矩形 5"/>
          <p:cNvSpPr/>
          <p:nvPr/>
        </p:nvSpPr>
        <p:spPr>
          <a:xfrm>
            <a:off x="1698479" y="3486807"/>
            <a:ext cx="5745691" cy="576262"/>
          </a:xfrm>
          <a:prstGeom prst="rect">
            <a:avLst/>
          </a:prstGeom>
          <a:solidFill>
            <a:srgbClr val="FF9300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 eaLnBrk="1" hangingPunct="1">
              <a:lnSpc>
                <a:spcPct val="150000"/>
              </a:lnSpc>
              <a:defRPr/>
            </a:pPr>
            <a:endParaRPr lang="en-US" altLang="zh-CN" sz="2400" b="1" dirty="0"/>
          </a:p>
        </p:txBody>
      </p:sp>
      <p:sp>
        <p:nvSpPr>
          <p:cNvPr id="7" name="矩形 6"/>
          <p:cNvSpPr/>
          <p:nvPr/>
        </p:nvSpPr>
        <p:spPr>
          <a:xfrm>
            <a:off x="1687593" y="2703046"/>
            <a:ext cx="5745691" cy="576262"/>
          </a:xfrm>
          <a:prstGeom prst="rect">
            <a:avLst/>
          </a:prstGeom>
          <a:solidFill>
            <a:srgbClr val="FF9300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 eaLnBrk="1" hangingPunct="1">
              <a:lnSpc>
                <a:spcPct val="150000"/>
              </a:lnSpc>
              <a:defRPr/>
            </a:pPr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39741759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3" grpId="0" animBg="1"/>
      <p:bldP spid="6" grpId="0" animBg="1"/>
      <p:bldP spid="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652462" y="468311"/>
            <a:ext cx="79556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3600" b="1" dirty="0" smtClean="0">
                <a:latin typeface="Tahoma" panose="020B0604030504040204" pitchFamily="34" charset="0"/>
                <a:ea typeface="宋体" pitchFamily="2" charset="-122"/>
                <a:cs typeface="Tahoma" panose="020B0604030504040204" pitchFamily="34" charset="0"/>
              </a:rPr>
              <a:t>§</a:t>
            </a:r>
            <a:r>
              <a:rPr lang="en-US" altLang="zh-CN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4.4 </a:t>
            </a:r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图形</a:t>
            </a: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几何变换的模式</a:t>
            </a:r>
          </a:p>
        </p:txBody>
      </p:sp>
      <p:grpSp>
        <p:nvGrpSpPr>
          <p:cNvPr id="18" name="组合 17"/>
          <p:cNvGrpSpPr>
            <a:grpSpLocks/>
          </p:cNvGrpSpPr>
          <p:nvPr/>
        </p:nvGrpSpPr>
        <p:grpSpPr bwMode="auto">
          <a:xfrm>
            <a:off x="460374" y="2356330"/>
            <a:ext cx="5409847" cy="1723947"/>
            <a:chOff x="458199" y="1759788"/>
            <a:chExt cx="4120114" cy="2194166"/>
          </a:xfrm>
        </p:grpSpPr>
        <p:sp>
          <p:nvSpPr>
            <p:cNvPr id="19" name="矩形 18"/>
            <p:cNvSpPr/>
            <p:nvPr/>
          </p:nvSpPr>
          <p:spPr>
            <a:xfrm>
              <a:off x="490280" y="1759789"/>
              <a:ext cx="4088033" cy="2194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23" name="矩形 22"/>
            <p:cNvSpPr/>
            <p:nvPr/>
          </p:nvSpPr>
          <p:spPr>
            <a:xfrm>
              <a:off x="490280" y="1759788"/>
              <a:ext cx="4088033" cy="77773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4" name="任意多边形 23"/>
            <p:cNvSpPr/>
            <p:nvPr/>
          </p:nvSpPr>
          <p:spPr>
            <a:xfrm>
              <a:off x="490280" y="1837561"/>
              <a:ext cx="4088033" cy="576161"/>
            </a:xfrm>
            <a:custGeom>
              <a:avLst/>
              <a:gdLst>
                <a:gd name="connsiteX0" fmla="*/ 0 w 7200000"/>
                <a:gd name="connsiteY0" fmla="*/ 0 h 735989"/>
                <a:gd name="connsiteX1" fmla="*/ 7200000 w 7200000"/>
                <a:gd name="connsiteY1" fmla="*/ 0 h 735989"/>
                <a:gd name="connsiteX2" fmla="*/ 7200000 w 7200000"/>
                <a:gd name="connsiteY2" fmla="*/ 553452 h 735989"/>
                <a:gd name="connsiteX3" fmla="*/ 6878559 w 7200000"/>
                <a:gd name="connsiteY3" fmla="*/ 553452 h 735989"/>
                <a:gd name="connsiteX4" fmla="*/ 6725655 w 7200000"/>
                <a:gd name="connsiteY4" fmla="*/ 735989 h 735989"/>
                <a:gd name="connsiteX5" fmla="*/ 6725655 w 7200000"/>
                <a:gd name="connsiteY5" fmla="*/ 553452 h 735989"/>
                <a:gd name="connsiteX6" fmla="*/ 0 w 7200000"/>
                <a:gd name="connsiteY6" fmla="*/ 553452 h 735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200000" h="735989">
                  <a:moveTo>
                    <a:pt x="0" y="0"/>
                  </a:moveTo>
                  <a:lnTo>
                    <a:pt x="7200000" y="0"/>
                  </a:lnTo>
                  <a:lnTo>
                    <a:pt x="7200000" y="553452"/>
                  </a:lnTo>
                  <a:lnTo>
                    <a:pt x="6878559" y="553452"/>
                  </a:lnTo>
                  <a:lnTo>
                    <a:pt x="6725655" y="735989"/>
                  </a:lnTo>
                  <a:lnTo>
                    <a:pt x="6725655" y="553452"/>
                  </a:lnTo>
                  <a:lnTo>
                    <a:pt x="0" y="553452"/>
                  </a:ln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567927" y="2378516"/>
              <a:ext cx="3919988" cy="125351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457200" indent="-457200" eaLnBrk="1" fontAlgn="auto" hangingPunct="1">
                <a:lnSpc>
                  <a:spcPct val="12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F9300"/>
                </a:buClr>
                <a:buFont typeface="+mj-lt"/>
                <a:buAutoNum type="arabicPeriod"/>
                <a:defRPr/>
              </a:pPr>
              <a:r>
                <a:rPr lang="zh-CN" altLang="en-US" sz="20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固定坐标系模式</a:t>
              </a:r>
            </a:p>
            <a:p>
              <a:pPr marL="914400" lvl="1" indent="-457200" eaLnBrk="1" fontAlgn="auto" hangingPunct="1">
                <a:lnSpc>
                  <a:spcPct val="12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F9300"/>
                </a:buClr>
                <a:buFont typeface="Arial" panose="020B0604020202020204" pitchFamily="34" charset="0"/>
                <a:buChar char="•"/>
                <a:defRPr/>
              </a:pPr>
              <a:r>
                <a:rPr lang="zh-CN" altLang="en-US" sz="2000" kern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图形</a:t>
              </a:r>
              <a:r>
                <a:rPr lang="zh-CN" altLang="en-US" sz="2000" kern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改变</a:t>
              </a:r>
              <a:r>
                <a:rPr lang="zh-CN" altLang="en-US" sz="20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，坐标系</a:t>
              </a:r>
              <a:r>
                <a:rPr lang="zh-CN" altLang="en-US" sz="2000" kern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不变</a:t>
              </a:r>
            </a:p>
          </p:txBody>
        </p:sp>
        <p:sp>
          <p:nvSpPr>
            <p:cNvPr id="26" name="文本框 3"/>
            <p:cNvSpPr txBox="1"/>
            <p:nvPr/>
          </p:nvSpPr>
          <p:spPr>
            <a:xfrm>
              <a:off x="458199" y="1843911"/>
              <a:ext cx="219457" cy="83964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3" name="组合 32"/>
          <p:cNvGrpSpPr>
            <a:grpSpLocks/>
          </p:cNvGrpSpPr>
          <p:nvPr/>
        </p:nvGrpSpPr>
        <p:grpSpPr bwMode="auto">
          <a:xfrm>
            <a:off x="502497" y="4121322"/>
            <a:ext cx="5367724" cy="1816634"/>
            <a:chOff x="458199" y="1621957"/>
            <a:chExt cx="4120114" cy="2721020"/>
          </a:xfrm>
        </p:grpSpPr>
        <p:sp>
          <p:nvSpPr>
            <p:cNvPr id="34" name="矩形 33"/>
            <p:cNvSpPr/>
            <p:nvPr/>
          </p:nvSpPr>
          <p:spPr>
            <a:xfrm>
              <a:off x="490280" y="1621957"/>
              <a:ext cx="4088033" cy="27210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35" name="矩形 34"/>
            <p:cNvSpPr/>
            <p:nvPr/>
          </p:nvSpPr>
          <p:spPr>
            <a:xfrm>
              <a:off x="490280" y="1759788"/>
              <a:ext cx="4088033" cy="77772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6" name="任意多边形 35"/>
            <p:cNvSpPr/>
            <p:nvPr/>
          </p:nvSpPr>
          <p:spPr>
            <a:xfrm>
              <a:off x="490280" y="1837560"/>
              <a:ext cx="4088033" cy="576162"/>
            </a:xfrm>
            <a:custGeom>
              <a:avLst/>
              <a:gdLst>
                <a:gd name="connsiteX0" fmla="*/ 0 w 7200000"/>
                <a:gd name="connsiteY0" fmla="*/ 0 h 735989"/>
                <a:gd name="connsiteX1" fmla="*/ 7200000 w 7200000"/>
                <a:gd name="connsiteY1" fmla="*/ 0 h 735989"/>
                <a:gd name="connsiteX2" fmla="*/ 7200000 w 7200000"/>
                <a:gd name="connsiteY2" fmla="*/ 553452 h 735989"/>
                <a:gd name="connsiteX3" fmla="*/ 6878559 w 7200000"/>
                <a:gd name="connsiteY3" fmla="*/ 553452 h 735989"/>
                <a:gd name="connsiteX4" fmla="*/ 6725655 w 7200000"/>
                <a:gd name="connsiteY4" fmla="*/ 735989 h 735989"/>
                <a:gd name="connsiteX5" fmla="*/ 6725655 w 7200000"/>
                <a:gd name="connsiteY5" fmla="*/ 553452 h 735989"/>
                <a:gd name="connsiteX6" fmla="*/ 0 w 7200000"/>
                <a:gd name="connsiteY6" fmla="*/ 553452 h 735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200000" h="735989">
                  <a:moveTo>
                    <a:pt x="0" y="0"/>
                  </a:moveTo>
                  <a:lnTo>
                    <a:pt x="7200000" y="0"/>
                  </a:lnTo>
                  <a:lnTo>
                    <a:pt x="7200000" y="553452"/>
                  </a:lnTo>
                  <a:lnTo>
                    <a:pt x="6878559" y="553452"/>
                  </a:lnTo>
                  <a:lnTo>
                    <a:pt x="6725655" y="735989"/>
                  </a:lnTo>
                  <a:lnTo>
                    <a:pt x="6725655" y="553452"/>
                  </a:lnTo>
                  <a:lnTo>
                    <a:pt x="0" y="553452"/>
                  </a:lnTo>
                  <a:close/>
                </a:path>
              </a:pathLst>
            </a:custGeom>
            <a:solidFill>
              <a:srgbClr val="FF9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557498" y="2348649"/>
              <a:ext cx="3919989" cy="1475196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457200" indent="-457200" eaLnBrk="1" fontAlgn="auto" hangingPunct="1">
                <a:lnSpc>
                  <a:spcPct val="12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F9300"/>
                </a:buClr>
                <a:buFont typeface="+mj-lt"/>
                <a:buAutoNum type="arabicPeriod" startAt="2"/>
                <a:defRPr/>
              </a:pPr>
              <a:r>
                <a:rPr lang="zh-CN" altLang="en-US" sz="20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活动坐标系模式</a:t>
              </a:r>
            </a:p>
            <a:p>
              <a:pPr marL="800100" lvl="1" indent="-342900" eaLnBrk="1" fontAlgn="auto" hangingPunct="1">
                <a:lnSpc>
                  <a:spcPct val="12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F9300"/>
                </a:buClr>
                <a:buFont typeface="Arial" panose="020B0604020202020204" pitchFamily="34" charset="0"/>
                <a:buChar char="•"/>
                <a:defRPr/>
              </a:pPr>
              <a:r>
                <a:rPr lang="zh-CN" altLang="en-US" sz="2000" kern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图形</a:t>
              </a:r>
              <a:r>
                <a:rPr lang="zh-CN" altLang="en-US" sz="2000" kern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不变</a:t>
              </a:r>
              <a:r>
                <a:rPr lang="zh-CN" altLang="en-US" sz="20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，坐标系</a:t>
              </a:r>
              <a:r>
                <a:rPr lang="zh-CN" altLang="en-US" sz="2000" kern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改变</a:t>
              </a:r>
              <a:r>
                <a:rPr lang="zh-CN" altLang="en-US" sz="20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</a:p>
          </p:txBody>
        </p:sp>
        <p:sp>
          <p:nvSpPr>
            <p:cNvPr id="38" name="文本框 3"/>
            <p:cNvSpPr txBox="1"/>
            <p:nvPr/>
          </p:nvSpPr>
          <p:spPr>
            <a:xfrm>
              <a:off x="458199" y="1843911"/>
              <a:ext cx="145181" cy="65605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490280" y="1691779"/>
              <a:ext cx="4088033" cy="77772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27" name="Rectangle 3"/>
          <p:cNvSpPr txBox="1">
            <a:spLocks noChangeArrowheads="1"/>
          </p:cNvSpPr>
          <p:nvPr/>
        </p:nvSpPr>
        <p:spPr bwMode="auto">
          <a:xfrm>
            <a:off x="652462" y="1428044"/>
            <a:ext cx="7543800" cy="822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ct val="20000"/>
              </a:spcBef>
              <a:buClr>
                <a:srgbClr val="FF93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3200" dirty="0"/>
              <a:t>图形几何变换的两种模式：</a:t>
            </a:r>
            <a:endParaRPr lang="en-US" altLang="zh-CN" sz="3200" b="1" dirty="0">
              <a:solidFill>
                <a:srgbClr val="C00000"/>
              </a:solidFill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6040" y="1553370"/>
            <a:ext cx="280987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21962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502150" y="3730123"/>
            <a:ext cx="4358821" cy="23379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27" name="AutoShape 10" descr="http://t1.baidu.com/it/u=2792966006,3953403218&amp;fm=52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796038" y="1335018"/>
            <a:ext cx="794967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Clr>
                <a:srgbClr val="FF9300"/>
              </a:buClr>
              <a:buFont typeface="Wingdings" panose="05000000000000000000" pitchFamily="2" charset="2"/>
              <a:buChar char="n"/>
            </a:pPr>
            <a:r>
              <a:rPr lang="zh-CN" altLang="en-US" sz="2000" b="1" dirty="0">
                <a:latin typeface="宋体" panose="02010600030101010101" pitchFamily="2" charset="-122"/>
              </a:rPr>
              <a:t>矢量的长度 </a:t>
            </a:r>
          </a:p>
          <a:p>
            <a:pPr marL="342900" indent="-342900">
              <a:buClr>
                <a:srgbClr val="FF9300"/>
              </a:buClr>
              <a:buFont typeface="Wingdings" panose="05000000000000000000" pitchFamily="2" charset="2"/>
              <a:buChar char="n"/>
            </a:pPr>
            <a:endParaRPr lang="zh-CN" altLang="en-US" sz="2000" b="1" dirty="0">
              <a:latin typeface="宋体" panose="02010600030101010101" pitchFamily="2" charset="-122"/>
            </a:endParaRPr>
          </a:p>
          <a:p>
            <a:pPr marL="800100" lvl="1" indent="-342900">
              <a:buClr>
                <a:srgbClr val="FF9300"/>
              </a:buClr>
              <a:buFont typeface="Wingdings" panose="05000000000000000000" pitchFamily="2" charset="2"/>
              <a:buChar char="n"/>
            </a:pPr>
            <a:endParaRPr lang="en-US" altLang="zh-CN" sz="2000" b="1" dirty="0" smtClean="0">
              <a:latin typeface="宋体" panose="02010600030101010101" pitchFamily="2" charset="-122"/>
            </a:endParaRPr>
          </a:p>
          <a:p>
            <a:pPr marL="800100" lvl="1" indent="-342900">
              <a:buClr>
                <a:srgbClr val="FF9300"/>
              </a:buClr>
              <a:buFont typeface="Wingdings" panose="05000000000000000000" pitchFamily="2" charset="2"/>
              <a:buChar char="n"/>
            </a:pPr>
            <a:r>
              <a:rPr lang="zh-CN" altLang="en-US" sz="2000" b="1" dirty="0" smtClean="0">
                <a:latin typeface="宋体" panose="02010600030101010101" pitchFamily="2" charset="-122"/>
              </a:rPr>
              <a:t>单位</a:t>
            </a:r>
            <a:r>
              <a:rPr lang="zh-CN" altLang="en-US" sz="2000" b="1" dirty="0">
                <a:latin typeface="宋体" panose="02010600030101010101" pitchFamily="2" charset="-122"/>
              </a:rPr>
              <a:t>矢量 </a:t>
            </a:r>
          </a:p>
          <a:p>
            <a:pPr marL="342900" indent="-342900">
              <a:buClr>
                <a:srgbClr val="FF9300"/>
              </a:buClr>
              <a:buFont typeface="Wingdings" panose="05000000000000000000" pitchFamily="2" charset="2"/>
              <a:buChar char="n"/>
            </a:pPr>
            <a:endParaRPr lang="en-US" altLang="zh-CN" sz="2000" b="1" dirty="0" smtClean="0">
              <a:latin typeface="宋体" panose="02010600030101010101" pitchFamily="2" charset="-122"/>
            </a:endParaRPr>
          </a:p>
          <a:p>
            <a:pPr marL="800100" lvl="1" indent="-342900">
              <a:buClr>
                <a:srgbClr val="FF9300"/>
              </a:buClr>
              <a:buFont typeface="Wingdings" panose="05000000000000000000" pitchFamily="2" charset="2"/>
              <a:buChar char="n"/>
            </a:pPr>
            <a:r>
              <a:rPr lang="zh-CN" altLang="en-US" sz="2000" b="1" dirty="0" smtClean="0">
                <a:latin typeface="宋体" panose="02010600030101010101" pitchFamily="2" charset="-122"/>
              </a:rPr>
              <a:t>矢量</a:t>
            </a:r>
            <a:r>
              <a:rPr lang="zh-CN" altLang="en-US" sz="2000" b="1" dirty="0">
                <a:latin typeface="宋体" panose="02010600030101010101" pitchFamily="2" charset="-122"/>
              </a:rPr>
              <a:t>的夹角</a:t>
            </a:r>
          </a:p>
        </p:txBody>
      </p:sp>
      <p:sp>
        <p:nvSpPr>
          <p:cNvPr id="512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52463" y="468311"/>
            <a:ext cx="74029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  <a:cs typeface="Tahoma" panose="020B0604030504040204" pitchFamily="34" charset="0"/>
              </a:rPr>
              <a:t>变换的数学基础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3786098"/>
              </p:ext>
            </p:extLst>
          </p:nvPr>
        </p:nvGraphicFramePr>
        <p:xfrm>
          <a:off x="2635250" y="1633538"/>
          <a:ext cx="4362450" cy="59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98" name="公式" r:id="rId3" imgW="2197080" imgH="304560" progId="Equation.3">
                  <p:embed/>
                </p:oleObj>
              </mc:Choice>
              <mc:Fallback>
                <p:oleObj name="公式" r:id="rId3" imgW="219708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5250" y="1633538"/>
                        <a:ext cx="4362450" cy="5984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2718179"/>
              </p:ext>
            </p:extLst>
          </p:nvPr>
        </p:nvGraphicFramePr>
        <p:xfrm>
          <a:off x="1940491" y="3722598"/>
          <a:ext cx="2017712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99" name="公式" r:id="rId5" imgW="1015920" imgH="444240" progId="Equation.3">
                  <p:embed/>
                </p:oleObj>
              </mc:Choice>
              <mc:Fallback>
                <p:oleObj name="公式" r:id="rId5" imgW="101592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0491" y="3722598"/>
                        <a:ext cx="2017712" cy="8731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" name="Group 8"/>
          <p:cNvGrpSpPr>
            <a:grpSpLocks/>
          </p:cNvGrpSpPr>
          <p:nvPr/>
        </p:nvGrpSpPr>
        <p:grpSpPr bwMode="auto">
          <a:xfrm>
            <a:off x="4572000" y="3823062"/>
            <a:ext cx="4248150" cy="2160588"/>
            <a:chOff x="6726" y="11104"/>
            <a:chExt cx="1980" cy="1966"/>
          </a:xfrm>
          <a:solidFill>
            <a:schemeClr val="bg1"/>
          </a:solidFill>
        </p:grpSpPr>
        <p:sp>
          <p:nvSpPr>
            <p:cNvPr id="19" name="Text Box 9"/>
            <p:cNvSpPr txBox="1">
              <a:spLocks noChangeArrowheads="1"/>
            </p:cNvSpPr>
            <p:nvPr/>
          </p:nvSpPr>
          <p:spPr bwMode="auto">
            <a:xfrm>
              <a:off x="8068" y="11104"/>
              <a:ext cx="300" cy="31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just"/>
              <a:r>
                <a:rPr lang="en-US" altLang="zh-CN" sz="1400" i="1">
                  <a:latin typeface="Times New Roman" panose="02020603050405020304" pitchFamily="18" charset="0"/>
                </a:rPr>
                <a:t>U</a:t>
              </a:r>
              <a:endParaRPr lang="en-US" altLang="zh-CN" sz="1400"/>
            </a:p>
          </p:txBody>
        </p:sp>
        <p:grpSp>
          <p:nvGrpSpPr>
            <p:cNvPr id="20" name="Group 10"/>
            <p:cNvGrpSpPr>
              <a:grpSpLocks/>
            </p:cNvGrpSpPr>
            <p:nvPr/>
          </p:nvGrpSpPr>
          <p:grpSpPr bwMode="auto">
            <a:xfrm>
              <a:off x="6726" y="11312"/>
              <a:ext cx="1980" cy="1758"/>
              <a:chOff x="7737" y="1584"/>
              <a:chExt cx="1980" cy="1758"/>
            </a:xfrm>
            <a:grpFill/>
          </p:grpSpPr>
          <p:sp>
            <p:nvSpPr>
              <p:cNvPr id="21" name="Line 11"/>
              <p:cNvSpPr>
                <a:spLocks noChangeShapeType="1"/>
              </p:cNvSpPr>
              <p:nvPr/>
            </p:nvSpPr>
            <p:spPr bwMode="auto">
              <a:xfrm flipV="1">
                <a:off x="7924" y="1584"/>
                <a:ext cx="1080" cy="780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 type="stealth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" name="Line 12"/>
              <p:cNvSpPr>
                <a:spLocks noChangeShapeType="1"/>
              </p:cNvSpPr>
              <p:nvPr/>
            </p:nvSpPr>
            <p:spPr bwMode="auto">
              <a:xfrm>
                <a:off x="7917" y="2376"/>
                <a:ext cx="1620" cy="0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 type="stealth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" name="Line 13"/>
              <p:cNvSpPr>
                <a:spLocks noChangeShapeType="1"/>
              </p:cNvSpPr>
              <p:nvPr/>
            </p:nvSpPr>
            <p:spPr bwMode="auto">
              <a:xfrm>
                <a:off x="8997" y="1599"/>
                <a:ext cx="0" cy="780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" name="Text Box 14"/>
              <p:cNvSpPr txBox="1">
                <a:spLocks noChangeArrowheads="1"/>
              </p:cNvSpPr>
              <p:nvPr/>
            </p:nvSpPr>
            <p:spPr bwMode="auto">
              <a:xfrm>
                <a:off x="9357" y="2430"/>
                <a:ext cx="179" cy="342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just"/>
                <a:r>
                  <a:rPr lang="en-US" altLang="zh-CN" sz="1400" i="1">
                    <a:latin typeface="Times New Roman" panose="02020603050405020304" pitchFamily="18" charset="0"/>
                  </a:rPr>
                  <a:t>V</a:t>
                </a:r>
                <a:endParaRPr lang="en-US" altLang="zh-CN" sz="1400"/>
              </a:p>
            </p:txBody>
          </p:sp>
          <p:sp>
            <p:nvSpPr>
              <p:cNvPr id="25" name="Freeform 15"/>
              <p:cNvSpPr>
                <a:spLocks/>
              </p:cNvSpPr>
              <p:nvPr/>
            </p:nvSpPr>
            <p:spPr bwMode="auto">
              <a:xfrm>
                <a:off x="8177" y="2182"/>
                <a:ext cx="82" cy="190"/>
              </a:xfrm>
              <a:custGeom>
                <a:avLst/>
                <a:gdLst>
                  <a:gd name="T0" fmla="*/ 0 w 82"/>
                  <a:gd name="T1" fmla="*/ 0 h 190"/>
                  <a:gd name="T2" fmla="*/ 40 w 82"/>
                  <a:gd name="T3" fmla="*/ 60 h 190"/>
                  <a:gd name="T4" fmla="*/ 60 w 82"/>
                  <a:gd name="T5" fmla="*/ 90 h 190"/>
                  <a:gd name="T6" fmla="*/ 80 w 82"/>
                  <a:gd name="T7" fmla="*/ 190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2" h="190">
                    <a:moveTo>
                      <a:pt x="0" y="0"/>
                    </a:moveTo>
                    <a:cubicBezTo>
                      <a:pt x="13" y="20"/>
                      <a:pt x="27" y="40"/>
                      <a:pt x="40" y="60"/>
                    </a:cubicBezTo>
                    <a:cubicBezTo>
                      <a:pt x="47" y="70"/>
                      <a:pt x="60" y="90"/>
                      <a:pt x="60" y="90"/>
                    </a:cubicBezTo>
                    <a:cubicBezTo>
                      <a:pt x="82" y="176"/>
                      <a:pt x="80" y="143"/>
                      <a:pt x="80" y="190"/>
                    </a:cubicBezTo>
                  </a:path>
                </a:pathLst>
              </a:custGeom>
              <a:grpFill/>
              <a:ln w="9525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Text Box 16"/>
              <p:cNvSpPr txBox="1">
                <a:spLocks noChangeArrowheads="1"/>
              </p:cNvSpPr>
              <p:nvPr/>
            </p:nvSpPr>
            <p:spPr bwMode="auto">
              <a:xfrm>
                <a:off x="8287" y="2102"/>
                <a:ext cx="250" cy="23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just"/>
                <a:r>
                  <a:rPr lang="en-US" altLang="zh-CN" sz="1400" i="1">
                    <a:latin typeface="宋体" panose="02010600030101010101" pitchFamily="2" charset="-122"/>
                  </a:rPr>
                  <a:t>θ</a:t>
                </a:r>
                <a:endParaRPr lang="en-US" altLang="zh-CN" sz="1400"/>
              </a:p>
            </p:txBody>
          </p:sp>
          <p:sp>
            <p:nvSpPr>
              <p:cNvPr id="27" name="Text Box 17"/>
              <p:cNvSpPr txBox="1">
                <a:spLocks noChangeArrowheads="1"/>
              </p:cNvSpPr>
              <p:nvPr/>
            </p:nvSpPr>
            <p:spPr bwMode="auto">
              <a:xfrm>
                <a:off x="7737" y="2688"/>
                <a:ext cx="1980" cy="654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lvl="1"/>
                <a:r>
                  <a:rPr lang="en-US" altLang="zh-CN" sz="2000" b="1" i="1" dirty="0">
                    <a:solidFill>
                      <a:srgbClr val="006600"/>
                    </a:solidFill>
                    <a:latin typeface="Times New Roman" panose="02020603050405020304" pitchFamily="18" charset="0"/>
                  </a:rPr>
                  <a:t>U·V</a:t>
                </a:r>
                <a:r>
                  <a:rPr lang="zh-CN" altLang="en-US" sz="2000" b="1" dirty="0">
                    <a:solidFill>
                      <a:srgbClr val="006600"/>
                    </a:solidFill>
                    <a:latin typeface="Times New Roman" panose="02020603050405020304" pitchFamily="18" charset="0"/>
                  </a:rPr>
                  <a:t>即</a:t>
                </a:r>
                <a:r>
                  <a:rPr lang="en-US" altLang="zh-CN" sz="2000" b="1" i="1" dirty="0">
                    <a:solidFill>
                      <a:srgbClr val="006600"/>
                    </a:solidFill>
                    <a:latin typeface="Times New Roman" panose="02020603050405020304" pitchFamily="18" charset="0"/>
                  </a:rPr>
                  <a:t>U</a:t>
                </a:r>
                <a:r>
                  <a:rPr lang="zh-CN" altLang="en-US" sz="2000" b="1" dirty="0">
                    <a:solidFill>
                      <a:srgbClr val="006600"/>
                    </a:solidFill>
                    <a:latin typeface="Times New Roman" panose="02020603050405020304" pitchFamily="18" charset="0"/>
                  </a:rPr>
                  <a:t>在</a:t>
                </a:r>
                <a:r>
                  <a:rPr lang="en-US" altLang="zh-CN" sz="2000" b="1" i="1" dirty="0">
                    <a:solidFill>
                      <a:srgbClr val="006600"/>
                    </a:solidFill>
                    <a:latin typeface="Times New Roman" panose="02020603050405020304" pitchFamily="18" charset="0"/>
                  </a:rPr>
                  <a:t>V</a:t>
                </a:r>
                <a:r>
                  <a:rPr lang="zh-CN" altLang="en-US" sz="2000" b="1" dirty="0">
                    <a:solidFill>
                      <a:srgbClr val="006600"/>
                    </a:solidFill>
                    <a:latin typeface="Times New Roman" panose="02020603050405020304" pitchFamily="18" charset="0"/>
                  </a:rPr>
                  <a:t>上的投影乘以</a:t>
                </a:r>
                <a:r>
                  <a:rPr lang="en-US" altLang="zh-CN" sz="2000" b="1" i="1" dirty="0">
                    <a:solidFill>
                      <a:srgbClr val="006600"/>
                    </a:solidFill>
                    <a:latin typeface="Times New Roman" panose="02020603050405020304" pitchFamily="18" charset="0"/>
                  </a:rPr>
                  <a:t>V</a:t>
                </a:r>
                <a:r>
                  <a:rPr lang="zh-CN" altLang="en-US" sz="2000" b="1" dirty="0">
                    <a:solidFill>
                      <a:srgbClr val="006600"/>
                    </a:solidFill>
                    <a:latin typeface="Times New Roman" panose="02020603050405020304" pitchFamily="18" charset="0"/>
                  </a:rPr>
                  <a:t>的模</a:t>
                </a:r>
                <a:endParaRPr lang="zh-CN" altLang="en-US" sz="2000" b="1" dirty="0">
                  <a:solidFill>
                    <a:srgbClr val="0066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739954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AutoShape 10" descr="http://t1.baidu.com/it/u=2792966006,3953403218&amp;fm=52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79111" y="1281289"/>
            <a:ext cx="794967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lnSpc>
                <a:spcPct val="120000"/>
              </a:lnSpc>
              <a:spcBef>
                <a:spcPct val="20000"/>
              </a:spcBef>
              <a:buClr>
                <a:srgbClr val="FF93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kern="0" dirty="0">
                <a:latin typeface="黑体" panose="02010609060101010101" pitchFamily="49" charset="-122"/>
                <a:ea typeface="黑体" panose="02010609060101010101" pitchFamily="49" charset="-122"/>
              </a:rPr>
              <a:t>变换的</a:t>
            </a:r>
            <a:r>
              <a:rPr lang="zh-CN" altLang="en-US" sz="2800" b="1" kern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固定坐标系模式 </a:t>
            </a:r>
          </a:p>
          <a:p>
            <a:pPr marL="914400" lvl="1" indent="-457200">
              <a:lnSpc>
                <a:spcPct val="120000"/>
              </a:lnSpc>
              <a:spcBef>
                <a:spcPct val="20000"/>
              </a:spcBef>
              <a:buClr>
                <a:srgbClr val="FF930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800" b="1" kern="0" dirty="0">
                <a:latin typeface="黑体" panose="02010609060101010101" pitchFamily="49" charset="-122"/>
                <a:ea typeface="黑体" panose="02010609060101010101" pitchFamily="49" charset="-122"/>
              </a:rPr>
              <a:t>相对于同一个固定坐标系</a:t>
            </a:r>
          </a:p>
          <a:p>
            <a:pPr marL="914400" lvl="1" indent="-457200">
              <a:lnSpc>
                <a:spcPct val="120000"/>
              </a:lnSpc>
              <a:spcBef>
                <a:spcPct val="20000"/>
              </a:spcBef>
              <a:buClr>
                <a:srgbClr val="FF930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800" b="1" kern="0" dirty="0">
                <a:latin typeface="黑体" panose="02010609060101010101" pitchFamily="49" charset="-122"/>
                <a:ea typeface="黑体" panose="02010609060101010101" pitchFamily="49" charset="-122"/>
              </a:rPr>
              <a:t>先调用的变换先执行，后调用的变换后执行 </a:t>
            </a:r>
          </a:p>
        </p:txBody>
      </p:sp>
      <p:sp>
        <p:nvSpPr>
          <p:cNvPr id="512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52463" y="468311"/>
            <a:ext cx="74029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3600" b="1" dirty="0" smtClean="0">
                <a:latin typeface="Tahoma" panose="020B0604030504040204" pitchFamily="34" charset="0"/>
                <a:ea typeface="宋体" pitchFamily="2" charset="-122"/>
                <a:cs typeface="Tahoma" panose="020B0604030504040204" pitchFamily="34" charset="0"/>
              </a:rPr>
              <a:t>§</a:t>
            </a: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4.4 </a:t>
            </a: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图形几何变换的模式</a:t>
            </a:r>
          </a:p>
        </p:txBody>
      </p:sp>
      <p:pic>
        <p:nvPicPr>
          <p:cNvPr id="7" name="Picture 4" descr="复件 7P7"/>
          <p:cNvPicPr>
            <a:picLocks noChangeAspect="1" noChangeArrowheads="1"/>
          </p:cNvPicPr>
          <p:nvPr/>
        </p:nvPicPr>
        <p:blipFill>
          <a:blip r:embed="rId2">
            <a:lum bright="-98000" contras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3576638"/>
            <a:ext cx="8001000" cy="24749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83333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0" name="AutoShape 10" descr="http://t1.baidu.com/it/u=2792966006,3953403218&amp;fm=52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282222" y="1114641"/>
            <a:ext cx="8681155" cy="4868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50000"/>
              </a:lnSpc>
              <a:buClr>
                <a:srgbClr val="FF9300"/>
              </a:buClr>
              <a:buFont typeface="Wingdings" panose="05000000000000000000" pitchFamily="2" charset="2"/>
              <a:buChar char="n"/>
            </a:pPr>
            <a:r>
              <a:rPr kumimoji="1"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某些图形软件包提供两种图形变换模式，可方便地控制变换的次序。 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2400" b="1" dirty="0" smtClean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固定坐标系模式</a:t>
            </a:r>
            <a:r>
              <a:rPr kumimoji="1" lang="zh-CN" altLang="en-US" sz="24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kumimoji="1"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矩阵合并时，先调用的矩阵放在右边，后调用的矩阵放在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左边，也称为图形模式。</a:t>
            </a:r>
            <a:r>
              <a:rPr kumimoji="1"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这种模式的特点是每一次变换均可看成相对于原始坐标系执行的。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2400" b="1" dirty="0" smtClean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活动坐标系模式</a:t>
            </a:r>
            <a:r>
              <a:rPr kumimoji="1" lang="zh-CN" altLang="en-US" sz="24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又</a:t>
            </a:r>
            <a:r>
              <a:rPr kumimoji="1" lang="zh-CN" altLang="en-US" sz="2400" b="1" dirty="0" smtClean="0">
                <a:latin typeface="楷体_GB2312" pitchFamily="49" charset="-122"/>
                <a:ea typeface="楷体_GB2312" pitchFamily="49" charset="-122"/>
              </a:rPr>
              <a:t>称空间模式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。</a:t>
            </a:r>
            <a:r>
              <a:rPr kumimoji="1"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先调用的矩阵放在左边，后调用的矩阵放在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右边</a:t>
            </a:r>
            <a:r>
              <a:rPr kumimoji="1" lang="zh-CN" altLang="en-US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连续</a:t>
            </a:r>
            <a:r>
              <a:rPr kumimoji="1"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执行几次变换时，每一次变换均可看成是在上一次变换形成的新坐标系中进行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的。</a:t>
            </a:r>
            <a:endParaRPr lang="en-US" altLang="zh-CN" sz="2800" b="1" kern="0" dirty="0">
              <a:solidFill>
                <a:schemeClr val="accent2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52463" y="468311"/>
            <a:ext cx="74029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3600" b="1" dirty="0" smtClean="0">
                <a:latin typeface="Tahoma" panose="020B0604030504040204" pitchFamily="34" charset="0"/>
                <a:ea typeface="宋体" pitchFamily="2" charset="-122"/>
                <a:cs typeface="Tahoma" panose="020B0604030504040204" pitchFamily="34" charset="0"/>
              </a:rPr>
              <a:t>§</a:t>
            </a:r>
            <a:r>
              <a:rPr lang="en-US" altLang="zh-CN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4.4 </a:t>
            </a: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图形几何变换的模式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120625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AutoShape 10" descr="http://t1.baidu.com/it/u=2792966006,3953403218&amp;fm=52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262819" y="1196975"/>
            <a:ext cx="8504061" cy="57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lnSpc>
                <a:spcPct val="120000"/>
              </a:lnSpc>
              <a:spcBef>
                <a:spcPct val="20000"/>
              </a:spcBef>
              <a:buClr>
                <a:srgbClr val="FF93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+mn-ea"/>
                <a:ea typeface="+mn-ea"/>
              </a:rPr>
              <a:t>1</a:t>
            </a:r>
            <a:r>
              <a:rPr lang="zh-CN" altLang="en-US" sz="2400" b="1" kern="0" dirty="0">
                <a:solidFill>
                  <a:srgbClr val="FF0000"/>
                </a:solidFill>
                <a:latin typeface="+mn-ea"/>
                <a:ea typeface="+mn-ea"/>
              </a:rPr>
              <a:t>、先把图形绕</a:t>
            </a:r>
            <a:r>
              <a:rPr lang="en-US" altLang="zh-CN" sz="2400" b="1" kern="0" dirty="0">
                <a:solidFill>
                  <a:srgbClr val="FF0000"/>
                </a:solidFill>
                <a:latin typeface="+mn-ea"/>
                <a:ea typeface="+mn-ea"/>
              </a:rPr>
              <a:t>z</a:t>
            </a:r>
            <a:r>
              <a:rPr lang="zh-CN" altLang="en-US" sz="2400" b="1" kern="0" dirty="0">
                <a:solidFill>
                  <a:srgbClr val="FF0000"/>
                </a:solidFill>
                <a:latin typeface="+mn-ea"/>
                <a:ea typeface="+mn-ea"/>
              </a:rPr>
              <a:t>轴旋转</a:t>
            </a:r>
            <a:r>
              <a:rPr lang="en-US" altLang="zh-CN" sz="2400" b="1" kern="0" dirty="0">
                <a:solidFill>
                  <a:srgbClr val="FF0000"/>
                </a:solidFill>
                <a:latin typeface="+mn-ea"/>
                <a:ea typeface="+mn-ea"/>
              </a:rPr>
              <a:t>30°</a:t>
            </a:r>
            <a:r>
              <a:rPr lang="zh-CN" altLang="en-US" sz="2400" b="1" kern="0" dirty="0">
                <a:solidFill>
                  <a:srgbClr val="FF0000"/>
                </a:solidFill>
                <a:latin typeface="+mn-ea"/>
                <a:ea typeface="+mn-ea"/>
              </a:rPr>
              <a:t>，然后再沿</a:t>
            </a:r>
            <a:r>
              <a:rPr lang="en-US" altLang="zh-CN" sz="2400" b="1" kern="0" dirty="0">
                <a:solidFill>
                  <a:srgbClr val="FF0000"/>
                </a:solidFill>
                <a:latin typeface="+mn-ea"/>
                <a:ea typeface="+mn-ea"/>
              </a:rPr>
              <a:t>x</a:t>
            </a:r>
            <a:r>
              <a:rPr lang="zh-CN" altLang="en-US" sz="2400" b="1" kern="0" dirty="0">
                <a:solidFill>
                  <a:srgbClr val="FF0000"/>
                </a:solidFill>
                <a:latin typeface="+mn-ea"/>
                <a:ea typeface="+mn-ea"/>
              </a:rPr>
              <a:t>轴平移距离</a:t>
            </a:r>
            <a:r>
              <a:rPr lang="en-US" altLang="zh-CN" sz="2400" b="1" kern="0" dirty="0">
                <a:solidFill>
                  <a:srgbClr val="FF0000"/>
                </a:solidFill>
                <a:latin typeface="+mn-ea"/>
                <a:ea typeface="+mn-ea"/>
              </a:rPr>
              <a:t>7 . </a:t>
            </a:r>
          </a:p>
        </p:txBody>
      </p:sp>
      <p:sp>
        <p:nvSpPr>
          <p:cNvPr id="512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69243" y="468311"/>
            <a:ext cx="71861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固定坐标系模式</a:t>
            </a:r>
            <a:r>
              <a:rPr kumimoji="1"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kumimoji="1"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示例</a:t>
            </a:r>
          </a:p>
        </p:txBody>
      </p:sp>
      <p:graphicFrame>
        <p:nvGraphicFramePr>
          <p:cNvPr id="8" name="Object 3"/>
          <p:cNvGraphicFramePr>
            <a:graphicFrameLocks noChangeAspect="1"/>
          </p:cNvGraphicFramePr>
          <p:nvPr/>
        </p:nvGraphicFramePr>
        <p:xfrm>
          <a:off x="323850" y="1844675"/>
          <a:ext cx="5111750" cy="172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74" name="Equation" r:id="rId3" imgW="3200400" imgH="939800" progId="Equation.DSMT4">
                  <p:embed/>
                </p:oleObj>
              </mc:Choice>
              <mc:Fallback>
                <p:oleObj name="Equation" r:id="rId3" imgW="3200400" imgH="93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1844675"/>
                        <a:ext cx="5111750" cy="1728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4"/>
          <p:cNvGraphicFramePr>
            <a:graphicFrameLocks noChangeAspect="1"/>
          </p:cNvGraphicFramePr>
          <p:nvPr/>
        </p:nvGraphicFramePr>
        <p:xfrm>
          <a:off x="5435600" y="1844675"/>
          <a:ext cx="3457575" cy="172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75" r:id="rId5" imgW="2044700" imgH="939800" progId="Equation.3">
                  <p:embed/>
                </p:oleObj>
              </mc:Choice>
              <mc:Fallback>
                <p:oleObj r:id="rId5" imgW="2044700" imgH="93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1844675"/>
                        <a:ext cx="3457575" cy="1728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roup 5"/>
          <p:cNvGrpSpPr>
            <a:grpSpLocks/>
          </p:cNvGrpSpPr>
          <p:nvPr/>
        </p:nvGrpSpPr>
        <p:grpSpPr bwMode="auto">
          <a:xfrm>
            <a:off x="971550" y="3856038"/>
            <a:ext cx="1454150" cy="2087562"/>
            <a:chOff x="1980" y="4072"/>
            <a:chExt cx="1759" cy="1880"/>
          </a:xfrm>
        </p:grpSpPr>
        <p:sp>
          <p:nvSpPr>
            <p:cNvPr id="13" name="Text Box 6"/>
            <p:cNvSpPr txBox="1">
              <a:spLocks noChangeAspect="1" noChangeArrowheads="1"/>
            </p:cNvSpPr>
            <p:nvPr/>
          </p:nvSpPr>
          <p:spPr bwMode="auto">
            <a:xfrm>
              <a:off x="2585" y="5657"/>
              <a:ext cx="478" cy="2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just"/>
              <a:r>
                <a:rPr lang="en-US" altLang="zh-CN" sz="1200" smtClean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zh-CN" altLang="en-US" sz="1200" smtClean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）</a:t>
              </a:r>
            </a:p>
          </p:txBody>
        </p:sp>
        <p:grpSp>
          <p:nvGrpSpPr>
            <p:cNvPr id="14" name="Group 7"/>
            <p:cNvGrpSpPr>
              <a:grpSpLocks/>
            </p:cNvGrpSpPr>
            <p:nvPr/>
          </p:nvGrpSpPr>
          <p:grpSpPr bwMode="auto">
            <a:xfrm>
              <a:off x="1980" y="4072"/>
              <a:ext cx="1759" cy="1592"/>
              <a:chOff x="1980" y="4092"/>
              <a:chExt cx="1759" cy="1592"/>
            </a:xfrm>
          </p:grpSpPr>
          <p:grpSp>
            <p:nvGrpSpPr>
              <p:cNvPr id="16" name="Group 9"/>
              <p:cNvGrpSpPr>
                <a:grpSpLocks noChangeAspect="1"/>
              </p:cNvGrpSpPr>
              <p:nvPr/>
            </p:nvGrpSpPr>
            <p:grpSpPr bwMode="auto">
              <a:xfrm>
                <a:off x="2120" y="4174"/>
                <a:ext cx="1517" cy="1345"/>
                <a:chOff x="2340" y="8148"/>
                <a:chExt cx="2160" cy="2028"/>
              </a:xfrm>
            </p:grpSpPr>
            <p:sp>
              <p:nvSpPr>
                <p:cNvPr id="20" name="Line 10"/>
                <p:cNvSpPr>
                  <a:spLocks noChangeAspect="1" noChangeShapeType="1"/>
                </p:cNvSpPr>
                <p:nvPr/>
              </p:nvSpPr>
              <p:spPr bwMode="auto">
                <a:xfrm>
                  <a:off x="2340" y="10176"/>
                  <a:ext cx="2160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stealth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rIns="0"/>
                <a:lstStyle/>
                <a:p>
                  <a:pPr eaLnBrk="1" hangingPunct="1"/>
                  <a:endParaRPr lang="zh-CN" altLang="en-US" smtClean="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1" name="Line 11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2340" y="8148"/>
                  <a:ext cx="0" cy="2028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stealth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rIns="0"/>
                <a:lstStyle/>
                <a:p>
                  <a:pPr eaLnBrk="1" hangingPunct="1"/>
                  <a:endParaRPr lang="zh-CN" altLang="en-US" smtClean="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7" name="Text Box 12"/>
              <p:cNvSpPr txBox="1">
                <a:spLocks noChangeAspect="1" noChangeArrowheads="1"/>
              </p:cNvSpPr>
              <p:nvPr/>
            </p:nvSpPr>
            <p:spPr bwMode="auto">
              <a:xfrm>
                <a:off x="3599" y="5456"/>
                <a:ext cx="140" cy="2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just"/>
                <a:r>
                  <a:rPr lang="en-US" altLang="zh-CN" sz="1200" i="1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x</a:t>
                </a:r>
                <a:endParaRPr lang="en-US" altLang="zh-CN" sz="1200" i="1" smtClean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8" name="Text Box 13"/>
              <p:cNvSpPr txBox="1">
                <a:spLocks noChangeAspect="1" noChangeArrowheads="1"/>
              </p:cNvSpPr>
              <p:nvPr/>
            </p:nvSpPr>
            <p:spPr bwMode="auto">
              <a:xfrm>
                <a:off x="1980" y="4092"/>
                <a:ext cx="140" cy="2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just"/>
                <a:r>
                  <a:rPr lang="en-US" altLang="zh-CN" sz="1200" i="1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y</a:t>
                </a:r>
              </a:p>
            </p:txBody>
          </p:sp>
          <p:sp>
            <p:nvSpPr>
              <p:cNvPr id="19" name="Text Box 14"/>
              <p:cNvSpPr txBox="1">
                <a:spLocks noChangeArrowheads="1"/>
              </p:cNvSpPr>
              <p:nvPr/>
            </p:nvSpPr>
            <p:spPr bwMode="auto">
              <a:xfrm>
                <a:off x="2016" y="5427"/>
                <a:ext cx="120" cy="2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just"/>
                <a:r>
                  <a:rPr lang="en-US" altLang="zh-CN" sz="1200" i="1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o</a:t>
                </a:r>
              </a:p>
            </p:txBody>
          </p:sp>
          <p:sp>
            <p:nvSpPr>
              <p:cNvPr id="15" name="Freeform 8"/>
              <p:cNvSpPr>
                <a:spLocks noChangeAspect="1"/>
              </p:cNvSpPr>
              <p:nvPr/>
            </p:nvSpPr>
            <p:spPr bwMode="auto">
              <a:xfrm>
                <a:off x="2118" y="4900"/>
                <a:ext cx="379" cy="621"/>
              </a:xfrm>
              <a:custGeom>
                <a:avLst/>
                <a:gdLst>
                  <a:gd name="T0" fmla="*/ 0 w 720"/>
                  <a:gd name="T1" fmla="*/ 0 h 1092"/>
                  <a:gd name="T2" fmla="*/ 0 w 720"/>
                  <a:gd name="T3" fmla="*/ 1092 h 1092"/>
                  <a:gd name="T4" fmla="*/ 720 w 720"/>
                  <a:gd name="T5" fmla="*/ 1092 h 1092"/>
                  <a:gd name="T6" fmla="*/ 0 w 720"/>
                  <a:gd name="T7" fmla="*/ 0 h 10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20" h="1092">
                    <a:moveTo>
                      <a:pt x="0" y="0"/>
                    </a:moveTo>
                    <a:lnTo>
                      <a:pt x="0" y="1092"/>
                    </a:lnTo>
                    <a:lnTo>
                      <a:pt x="720" y="1092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rIns="0"/>
              <a:lstStyle/>
              <a:p>
                <a:pPr eaLnBrk="1" hangingPunct="1"/>
                <a:endParaRPr lang="zh-CN" altLang="en-US" smtClean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22" name="Group 15"/>
          <p:cNvGrpSpPr>
            <a:grpSpLocks/>
          </p:cNvGrpSpPr>
          <p:nvPr/>
        </p:nvGrpSpPr>
        <p:grpSpPr bwMode="auto">
          <a:xfrm>
            <a:off x="3324225" y="3716338"/>
            <a:ext cx="2039938" cy="2187575"/>
            <a:chOff x="1900" y="2531"/>
            <a:chExt cx="1285" cy="1378"/>
          </a:xfrm>
        </p:grpSpPr>
        <p:sp>
          <p:nvSpPr>
            <p:cNvPr id="23" name="Text Box 16"/>
            <p:cNvSpPr txBox="1">
              <a:spLocks noChangeAspect="1" noChangeArrowheads="1"/>
            </p:cNvSpPr>
            <p:nvPr/>
          </p:nvSpPr>
          <p:spPr bwMode="auto">
            <a:xfrm>
              <a:off x="3112" y="3572"/>
              <a:ext cx="73" cy="1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just"/>
              <a:r>
                <a:rPr lang="en-US" altLang="zh-CN" sz="1200" i="1" smtClean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endParaRPr lang="en-US" altLang="zh-CN" sz="1200" i="1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4" name="Text Box 17"/>
            <p:cNvSpPr txBox="1">
              <a:spLocks noChangeAspect="1" noChangeArrowheads="1"/>
            </p:cNvSpPr>
            <p:nvPr/>
          </p:nvSpPr>
          <p:spPr bwMode="auto">
            <a:xfrm>
              <a:off x="2295" y="2649"/>
              <a:ext cx="73" cy="1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just"/>
              <a:r>
                <a:rPr lang="en-US" altLang="zh-CN" sz="1200" i="1" smtClean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</a:p>
          </p:txBody>
        </p:sp>
        <p:sp>
          <p:nvSpPr>
            <p:cNvPr id="25" name="Text Box 18"/>
            <p:cNvSpPr txBox="1">
              <a:spLocks noChangeArrowheads="1"/>
            </p:cNvSpPr>
            <p:nvPr/>
          </p:nvSpPr>
          <p:spPr bwMode="auto">
            <a:xfrm>
              <a:off x="2275" y="3552"/>
              <a:ext cx="62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just"/>
              <a:r>
                <a:rPr lang="en-US" altLang="zh-CN" sz="1200" i="1" smtClean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o</a:t>
              </a:r>
            </a:p>
          </p:txBody>
        </p:sp>
        <p:sp>
          <p:nvSpPr>
            <p:cNvPr id="26" name="Freeform 19"/>
            <p:cNvSpPr>
              <a:spLocks noChangeAspect="1"/>
            </p:cNvSpPr>
            <p:nvPr/>
          </p:nvSpPr>
          <p:spPr bwMode="auto">
            <a:xfrm rot="19800000">
              <a:off x="2210" y="3147"/>
              <a:ext cx="197" cy="434"/>
            </a:xfrm>
            <a:custGeom>
              <a:avLst/>
              <a:gdLst>
                <a:gd name="T0" fmla="*/ 0 w 720"/>
                <a:gd name="T1" fmla="*/ 0 h 1092"/>
                <a:gd name="T2" fmla="*/ 0 w 720"/>
                <a:gd name="T3" fmla="*/ 1092 h 1092"/>
                <a:gd name="T4" fmla="*/ 720 w 720"/>
                <a:gd name="T5" fmla="*/ 1092 h 1092"/>
                <a:gd name="T6" fmla="*/ 0 w 720"/>
                <a:gd name="T7" fmla="*/ 0 h 10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0" h="1092">
                  <a:moveTo>
                    <a:pt x="0" y="0"/>
                  </a:moveTo>
                  <a:lnTo>
                    <a:pt x="0" y="1092"/>
                  </a:lnTo>
                  <a:lnTo>
                    <a:pt x="720" y="109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eaLnBrk="1" hangingPunct="1"/>
              <a:endParaRPr lang="zh-CN" altLang="en-US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27" name="Group 20"/>
            <p:cNvGrpSpPr>
              <a:grpSpLocks noChangeAspect="1"/>
            </p:cNvGrpSpPr>
            <p:nvPr/>
          </p:nvGrpSpPr>
          <p:grpSpPr bwMode="auto">
            <a:xfrm rot="19800000">
              <a:off x="2045" y="2531"/>
              <a:ext cx="790" cy="940"/>
              <a:chOff x="2340" y="8148"/>
              <a:chExt cx="2160" cy="2028"/>
            </a:xfrm>
          </p:grpSpPr>
          <p:sp>
            <p:nvSpPr>
              <p:cNvPr id="33" name="Line 21"/>
              <p:cNvSpPr>
                <a:spLocks noChangeAspect="1" noChangeShapeType="1"/>
              </p:cNvSpPr>
              <p:nvPr/>
            </p:nvSpPr>
            <p:spPr bwMode="auto">
              <a:xfrm>
                <a:off x="2340" y="10176"/>
                <a:ext cx="2160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prstDash val="dash"/>
                <a:round/>
                <a:headEnd/>
                <a:tailEnd type="stealth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rIns="0"/>
              <a:lstStyle/>
              <a:p>
                <a:pPr eaLnBrk="1" hangingPunct="1"/>
                <a:endParaRPr lang="zh-CN" altLang="en-US" smtClean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4" name="Line 22"/>
              <p:cNvSpPr>
                <a:spLocks noChangeAspect="1" noChangeShapeType="1"/>
              </p:cNvSpPr>
              <p:nvPr/>
            </p:nvSpPr>
            <p:spPr bwMode="auto">
              <a:xfrm flipV="1">
                <a:off x="2340" y="8148"/>
                <a:ext cx="0" cy="2028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prstDash val="dash"/>
                <a:round/>
                <a:headEnd/>
                <a:tailEnd type="stealth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rIns="0"/>
              <a:lstStyle/>
              <a:p>
                <a:pPr eaLnBrk="1" hangingPunct="1"/>
                <a:endParaRPr lang="zh-CN" altLang="en-US" smtClean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8" name="Group 23"/>
            <p:cNvGrpSpPr>
              <a:grpSpLocks noChangeAspect="1"/>
            </p:cNvGrpSpPr>
            <p:nvPr/>
          </p:nvGrpSpPr>
          <p:grpSpPr bwMode="auto">
            <a:xfrm>
              <a:off x="2340" y="2681"/>
              <a:ext cx="790" cy="940"/>
              <a:chOff x="2340" y="8148"/>
              <a:chExt cx="2160" cy="2028"/>
            </a:xfrm>
          </p:grpSpPr>
          <p:sp>
            <p:nvSpPr>
              <p:cNvPr id="31" name="Line 24"/>
              <p:cNvSpPr>
                <a:spLocks noChangeAspect="1" noChangeShapeType="1"/>
              </p:cNvSpPr>
              <p:nvPr/>
            </p:nvSpPr>
            <p:spPr bwMode="auto">
              <a:xfrm>
                <a:off x="2340" y="10176"/>
                <a:ext cx="216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stealth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rIns="0"/>
              <a:lstStyle/>
              <a:p>
                <a:pPr eaLnBrk="1" hangingPunct="1"/>
                <a:endParaRPr lang="zh-CN" altLang="en-US" smtClean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2" name="Line 25"/>
              <p:cNvSpPr>
                <a:spLocks noChangeAspect="1" noChangeShapeType="1"/>
              </p:cNvSpPr>
              <p:nvPr/>
            </p:nvSpPr>
            <p:spPr bwMode="auto">
              <a:xfrm flipV="1">
                <a:off x="2340" y="8148"/>
                <a:ext cx="0" cy="202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stealth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rIns="0"/>
              <a:lstStyle/>
              <a:p>
                <a:pPr eaLnBrk="1" hangingPunct="1"/>
                <a:endParaRPr lang="zh-CN" altLang="en-US" smtClean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9" name="Text Box 26"/>
            <p:cNvSpPr txBox="1">
              <a:spLocks noChangeAspect="1" noChangeArrowheads="1"/>
            </p:cNvSpPr>
            <p:nvPr/>
          </p:nvSpPr>
          <p:spPr bwMode="auto">
            <a:xfrm>
              <a:off x="1900" y="2807"/>
              <a:ext cx="157" cy="1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just"/>
              <a:r>
                <a:rPr lang="en-US" altLang="zh-CN" sz="1200" i="1" smtClean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y′</a:t>
              </a:r>
            </a:p>
          </p:txBody>
        </p:sp>
        <p:sp>
          <p:nvSpPr>
            <p:cNvPr id="30" name="Text Box 27"/>
            <p:cNvSpPr txBox="1">
              <a:spLocks noChangeAspect="1" noChangeArrowheads="1"/>
            </p:cNvSpPr>
            <p:nvPr/>
          </p:nvSpPr>
          <p:spPr bwMode="auto">
            <a:xfrm>
              <a:off x="2650" y="3723"/>
              <a:ext cx="307" cy="1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just"/>
              <a:r>
                <a:rPr lang="en-US" altLang="zh-CN" sz="1200" smtClean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r>
                <a:rPr lang="zh-CN" altLang="en-US" sz="1200" smtClean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）</a:t>
              </a:r>
            </a:p>
          </p:txBody>
        </p:sp>
      </p:grpSp>
      <p:grpSp>
        <p:nvGrpSpPr>
          <p:cNvPr id="35" name="Group 28"/>
          <p:cNvGrpSpPr>
            <a:grpSpLocks/>
          </p:cNvGrpSpPr>
          <p:nvPr/>
        </p:nvGrpSpPr>
        <p:grpSpPr bwMode="auto">
          <a:xfrm>
            <a:off x="6602413" y="3862388"/>
            <a:ext cx="2073275" cy="2144712"/>
            <a:chOff x="3553" y="2581"/>
            <a:chExt cx="1306" cy="1351"/>
          </a:xfrm>
        </p:grpSpPr>
        <p:sp>
          <p:nvSpPr>
            <p:cNvPr id="36" name="Text Box 29"/>
            <p:cNvSpPr txBox="1">
              <a:spLocks noChangeAspect="1" noChangeArrowheads="1"/>
            </p:cNvSpPr>
            <p:nvPr/>
          </p:nvSpPr>
          <p:spPr bwMode="auto">
            <a:xfrm>
              <a:off x="4018" y="3746"/>
              <a:ext cx="307" cy="1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just"/>
              <a:r>
                <a:rPr lang="en-US" altLang="zh-CN" sz="1200" smtClean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r>
                <a:rPr lang="zh-CN" altLang="en-US" sz="1200" smtClean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）</a:t>
              </a:r>
            </a:p>
          </p:txBody>
        </p:sp>
        <p:sp>
          <p:nvSpPr>
            <p:cNvPr id="37" name="Text Box 30"/>
            <p:cNvSpPr txBox="1">
              <a:spLocks noChangeAspect="1" noChangeArrowheads="1"/>
            </p:cNvSpPr>
            <p:nvPr/>
          </p:nvSpPr>
          <p:spPr bwMode="auto">
            <a:xfrm>
              <a:off x="4702" y="3052"/>
              <a:ext cx="157" cy="1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just"/>
              <a:r>
                <a:rPr lang="en-US" altLang="zh-CN" sz="1200" i="1" smtClean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x″</a:t>
              </a:r>
              <a:endParaRPr lang="en-US" altLang="zh-CN" sz="12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8" name="Text Box 31"/>
            <p:cNvSpPr txBox="1">
              <a:spLocks noChangeAspect="1" noChangeArrowheads="1"/>
            </p:cNvSpPr>
            <p:nvPr/>
          </p:nvSpPr>
          <p:spPr bwMode="auto">
            <a:xfrm>
              <a:off x="4404" y="3601"/>
              <a:ext cx="78" cy="1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just"/>
              <a:r>
                <a:rPr lang="en-US" altLang="zh-CN" sz="1200" i="1" smtClean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endParaRPr lang="en-US" altLang="zh-CN" sz="1200" i="1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9" name="Text Box 32"/>
            <p:cNvSpPr txBox="1">
              <a:spLocks noChangeAspect="1" noChangeArrowheads="1"/>
            </p:cNvSpPr>
            <p:nvPr/>
          </p:nvSpPr>
          <p:spPr bwMode="auto">
            <a:xfrm>
              <a:off x="3553" y="2581"/>
              <a:ext cx="79" cy="1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just"/>
              <a:r>
                <a:rPr lang="en-US" altLang="zh-CN" sz="1200" i="1" smtClean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</a:p>
          </p:txBody>
        </p:sp>
        <p:sp>
          <p:nvSpPr>
            <p:cNvPr id="40" name="Text Box 33"/>
            <p:cNvSpPr txBox="1">
              <a:spLocks noChangeAspect="1" noChangeArrowheads="1"/>
            </p:cNvSpPr>
            <p:nvPr/>
          </p:nvSpPr>
          <p:spPr bwMode="auto">
            <a:xfrm>
              <a:off x="3757" y="2737"/>
              <a:ext cx="158" cy="1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just"/>
              <a:r>
                <a:rPr lang="en-US" altLang="zh-CN" sz="1200" i="1" smtClean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y″</a:t>
              </a:r>
              <a:endParaRPr lang="en-US" altLang="zh-CN" sz="12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1" name="Text Box 34"/>
            <p:cNvSpPr txBox="1">
              <a:spLocks noChangeArrowheads="1"/>
            </p:cNvSpPr>
            <p:nvPr/>
          </p:nvSpPr>
          <p:spPr bwMode="auto">
            <a:xfrm>
              <a:off x="3582" y="3591"/>
              <a:ext cx="63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just"/>
              <a:r>
                <a:rPr lang="en-US" altLang="zh-CN" sz="1200" i="1" smtClean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o</a:t>
              </a:r>
            </a:p>
          </p:txBody>
        </p:sp>
        <p:sp>
          <p:nvSpPr>
            <p:cNvPr id="42" name="Line 35"/>
            <p:cNvSpPr>
              <a:spLocks noChangeAspect="1" noChangeShapeType="1"/>
            </p:cNvSpPr>
            <p:nvPr/>
          </p:nvSpPr>
          <p:spPr bwMode="auto">
            <a:xfrm rot="-1827955">
              <a:off x="3715" y="2731"/>
              <a:ext cx="0" cy="93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lgDash"/>
              <a:round/>
              <a:headEnd type="stealth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eaLnBrk="1" hangingPunct="1"/>
              <a:endParaRPr lang="zh-CN" altLang="en-US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3" name="Line 36"/>
            <p:cNvSpPr>
              <a:spLocks noChangeAspect="1" noChangeShapeType="1"/>
            </p:cNvSpPr>
            <p:nvPr/>
          </p:nvSpPr>
          <p:spPr bwMode="auto">
            <a:xfrm rot="-1827955">
              <a:off x="3896" y="3411"/>
              <a:ext cx="777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lgDash"/>
              <a:round/>
              <a:headEnd type="none" w="sm" len="med"/>
              <a:tailEnd type="stealth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eaLnBrk="1" hangingPunct="1"/>
              <a:endParaRPr lang="zh-CN" altLang="en-US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44" name="Group 37"/>
            <p:cNvGrpSpPr>
              <a:grpSpLocks noChangeAspect="1"/>
            </p:cNvGrpSpPr>
            <p:nvPr/>
          </p:nvGrpSpPr>
          <p:grpSpPr bwMode="auto">
            <a:xfrm>
              <a:off x="3582" y="2664"/>
              <a:ext cx="788" cy="942"/>
              <a:chOff x="2340" y="8148"/>
              <a:chExt cx="2160" cy="2028"/>
            </a:xfrm>
          </p:grpSpPr>
          <p:sp>
            <p:nvSpPr>
              <p:cNvPr id="46" name="Line 38"/>
              <p:cNvSpPr>
                <a:spLocks noChangeAspect="1" noChangeShapeType="1"/>
              </p:cNvSpPr>
              <p:nvPr/>
            </p:nvSpPr>
            <p:spPr bwMode="auto">
              <a:xfrm>
                <a:off x="2340" y="10176"/>
                <a:ext cx="216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stealth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rIns="0"/>
              <a:lstStyle/>
              <a:p>
                <a:pPr eaLnBrk="1" hangingPunct="1"/>
                <a:endParaRPr lang="zh-CN" altLang="en-US" smtClean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7" name="Line 39"/>
              <p:cNvSpPr>
                <a:spLocks noChangeAspect="1" noChangeShapeType="1"/>
              </p:cNvSpPr>
              <p:nvPr/>
            </p:nvSpPr>
            <p:spPr bwMode="auto">
              <a:xfrm flipV="1">
                <a:off x="2340" y="8148"/>
                <a:ext cx="0" cy="202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stealth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rIns="0"/>
              <a:lstStyle/>
              <a:p>
                <a:pPr eaLnBrk="1" hangingPunct="1"/>
                <a:endParaRPr lang="zh-CN" altLang="en-US" smtClean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45" name="Freeform 40"/>
            <p:cNvSpPr>
              <a:spLocks noChangeAspect="1"/>
            </p:cNvSpPr>
            <p:nvPr/>
          </p:nvSpPr>
          <p:spPr bwMode="auto">
            <a:xfrm rot="19800000">
              <a:off x="3824" y="3141"/>
              <a:ext cx="197" cy="434"/>
            </a:xfrm>
            <a:custGeom>
              <a:avLst/>
              <a:gdLst>
                <a:gd name="T0" fmla="*/ 0 w 720"/>
                <a:gd name="T1" fmla="*/ 0 h 1092"/>
                <a:gd name="T2" fmla="*/ 0 w 720"/>
                <a:gd name="T3" fmla="*/ 1092 h 1092"/>
                <a:gd name="T4" fmla="*/ 720 w 720"/>
                <a:gd name="T5" fmla="*/ 1092 h 1092"/>
                <a:gd name="T6" fmla="*/ 0 w 720"/>
                <a:gd name="T7" fmla="*/ 0 h 10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0" h="1092">
                  <a:moveTo>
                    <a:pt x="0" y="0"/>
                  </a:moveTo>
                  <a:lnTo>
                    <a:pt x="0" y="1092"/>
                  </a:lnTo>
                  <a:lnTo>
                    <a:pt x="720" y="109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eaLnBrk="1" hangingPunct="1"/>
              <a:endParaRPr lang="zh-CN" altLang="en-US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48" name="AutoShape 41"/>
          <p:cNvSpPr>
            <a:spLocks noChangeArrowheads="1"/>
          </p:cNvSpPr>
          <p:nvPr/>
        </p:nvSpPr>
        <p:spPr bwMode="auto">
          <a:xfrm>
            <a:off x="2484438" y="4856163"/>
            <a:ext cx="431800" cy="2159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FF00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9" name="AutoShape 42"/>
          <p:cNvSpPr>
            <a:spLocks noChangeArrowheads="1"/>
          </p:cNvSpPr>
          <p:nvPr/>
        </p:nvSpPr>
        <p:spPr bwMode="auto">
          <a:xfrm>
            <a:off x="5508625" y="4856163"/>
            <a:ext cx="503238" cy="215900"/>
          </a:xfrm>
          <a:prstGeom prst="rightArrow">
            <a:avLst>
              <a:gd name="adj1" fmla="val 50000"/>
              <a:gd name="adj2" fmla="val 58272"/>
            </a:avLst>
          </a:prstGeom>
          <a:solidFill>
            <a:srgbClr val="00FF00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0" name="Text Box 43"/>
          <p:cNvSpPr txBox="1">
            <a:spLocks noChangeArrowheads="1"/>
          </p:cNvSpPr>
          <p:nvPr/>
        </p:nvSpPr>
        <p:spPr bwMode="auto">
          <a:xfrm>
            <a:off x="3492500" y="5862638"/>
            <a:ext cx="2879725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zh-CN" altLang="en-US" sz="20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先旋转后平移</a:t>
            </a:r>
          </a:p>
        </p:txBody>
      </p:sp>
    </p:spTree>
    <p:extLst>
      <p:ext uri="{BB962C8B-B14F-4D97-AF65-F5344CB8AC3E}">
        <p14:creationId xmlns:p14="http://schemas.microsoft.com/office/powerpoint/2010/main" val="401252616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8" grpId="0" animBg="1"/>
      <p:bldP spid="49" grpId="0" animBg="1"/>
      <p:bldP spid="50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AutoShape 10" descr="http://t1.baidu.com/it/u=2792966006,3953403218&amp;fm=52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12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51" name="Group 2"/>
          <p:cNvGrpSpPr>
            <a:grpSpLocks/>
          </p:cNvGrpSpPr>
          <p:nvPr/>
        </p:nvGrpSpPr>
        <p:grpSpPr bwMode="auto">
          <a:xfrm>
            <a:off x="1331913" y="3573463"/>
            <a:ext cx="1163637" cy="1843087"/>
            <a:chOff x="975" y="2704"/>
            <a:chExt cx="733" cy="1161"/>
          </a:xfrm>
        </p:grpSpPr>
        <p:sp>
          <p:nvSpPr>
            <p:cNvPr id="52" name="Text Box 3"/>
            <p:cNvSpPr txBox="1">
              <a:spLocks noChangeAspect="1" noChangeArrowheads="1"/>
            </p:cNvSpPr>
            <p:nvPr/>
          </p:nvSpPr>
          <p:spPr bwMode="auto">
            <a:xfrm>
              <a:off x="1319" y="3654"/>
              <a:ext cx="263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lang="en-US" altLang="zh-CN" sz="1200">
                  <a:latin typeface="Times New Roman" panose="02020603050405020304" pitchFamily="18" charset="0"/>
                </a:rPr>
                <a:t>a</a:t>
              </a:r>
              <a:r>
                <a:rPr lang="zh-CN" altLang="en-US" sz="1200">
                  <a:latin typeface="Times New Roman" panose="02020603050405020304" pitchFamily="18" charset="0"/>
                </a:rPr>
                <a:t>）</a:t>
              </a:r>
            </a:p>
          </p:txBody>
        </p:sp>
        <p:grpSp>
          <p:nvGrpSpPr>
            <p:cNvPr id="53" name="Group 4"/>
            <p:cNvGrpSpPr>
              <a:grpSpLocks noChangeAspect="1"/>
            </p:cNvGrpSpPr>
            <p:nvPr/>
          </p:nvGrpSpPr>
          <p:grpSpPr bwMode="auto">
            <a:xfrm>
              <a:off x="975" y="2704"/>
              <a:ext cx="733" cy="834"/>
              <a:chOff x="2170" y="6324"/>
              <a:chExt cx="1685" cy="1494"/>
            </a:xfrm>
          </p:grpSpPr>
          <p:grpSp>
            <p:nvGrpSpPr>
              <p:cNvPr id="55" name="Group 6"/>
              <p:cNvGrpSpPr>
                <a:grpSpLocks noChangeAspect="1"/>
              </p:cNvGrpSpPr>
              <p:nvPr/>
            </p:nvGrpSpPr>
            <p:grpSpPr bwMode="auto">
              <a:xfrm>
                <a:off x="2170" y="6324"/>
                <a:ext cx="1685" cy="1494"/>
                <a:chOff x="2340" y="8148"/>
                <a:chExt cx="2160" cy="2028"/>
              </a:xfrm>
            </p:grpSpPr>
            <p:sp>
              <p:nvSpPr>
                <p:cNvPr id="56" name="Line 7"/>
                <p:cNvSpPr>
                  <a:spLocks noChangeAspect="1" noChangeShapeType="1"/>
                </p:cNvSpPr>
                <p:nvPr/>
              </p:nvSpPr>
              <p:spPr bwMode="auto">
                <a:xfrm>
                  <a:off x="2340" y="10176"/>
                  <a:ext cx="2160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stealth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rIns="0"/>
                <a:lstStyle/>
                <a:p>
                  <a:endParaRPr lang="zh-CN" altLang="en-US"/>
                </a:p>
              </p:txBody>
            </p:sp>
            <p:sp>
              <p:nvSpPr>
                <p:cNvPr id="57" name="Line 8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2340" y="8148"/>
                  <a:ext cx="0" cy="2028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stealth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rIns="0"/>
                <a:lstStyle/>
                <a:p>
                  <a:endParaRPr lang="zh-CN" altLang="en-US"/>
                </a:p>
              </p:txBody>
            </p:sp>
          </p:grpSp>
          <p:sp>
            <p:nvSpPr>
              <p:cNvPr id="54" name="Freeform 5"/>
              <p:cNvSpPr>
                <a:spLocks noChangeAspect="1"/>
              </p:cNvSpPr>
              <p:nvPr/>
            </p:nvSpPr>
            <p:spPr bwMode="auto">
              <a:xfrm>
                <a:off x="2170" y="7117"/>
                <a:ext cx="421" cy="690"/>
              </a:xfrm>
              <a:custGeom>
                <a:avLst/>
                <a:gdLst>
                  <a:gd name="T0" fmla="*/ 0 w 720"/>
                  <a:gd name="T1" fmla="*/ 0 h 1092"/>
                  <a:gd name="T2" fmla="*/ 0 w 720"/>
                  <a:gd name="T3" fmla="*/ 1092 h 1092"/>
                  <a:gd name="T4" fmla="*/ 720 w 720"/>
                  <a:gd name="T5" fmla="*/ 1092 h 1092"/>
                  <a:gd name="T6" fmla="*/ 0 w 720"/>
                  <a:gd name="T7" fmla="*/ 0 h 10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20" h="1092">
                    <a:moveTo>
                      <a:pt x="0" y="0"/>
                    </a:moveTo>
                    <a:lnTo>
                      <a:pt x="0" y="1092"/>
                    </a:lnTo>
                    <a:lnTo>
                      <a:pt x="720" y="1092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rIns="0"/>
              <a:lstStyle/>
              <a:p>
                <a:endParaRPr lang="zh-CN" altLang="en-US"/>
              </a:p>
            </p:txBody>
          </p:sp>
        </p:grpSp>
      </p:grpSp>
      <p:grpSp>
        <p:nvGrpSpPr>
          <p:cNvPr id="2" name="组合 1"/>
          <p:cNvGrpSpPr/>
          <p:nvPr/>
        </p:nvGrpSpPr>
        <p:grpSpPr>
          <a:xfrm>
            <a:off x="3851275" y="3573463"/>
            <a:ext cx="1766888" cy="1846262"/>
            <a:chOff x="3851275" y="3573463"/>
            <a:chExt cx="1766888" cy="1846262"/>
          </a:xfrm>
        </p:grpSpPr>
        <p:sp>
          <p:nvSpPr>
            <p:cNvPr id="58" name="Text Box 9"/>
            <p:cNvSpPr txBox="1">
              <a:spLocks noChangeAspect="1" noChangeArrowheads="1"/>
            </p:cNvSpPr>
            <p:nvPr/>
          </p:nvSpPr>
          <p:spPr bwMode="auto">
            <a:xfrm>
              <a:off x="4579938" y="5084763"/>
              <a:ext cx="417512" cy="3349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lang="en-US" altLang="zh-CN" sz="900" dirty="0">
                  <a:latin typeface="Times New Roman" panose="02020603050405020304" pitchFamily="18" charset="0"/>
                </a:rPr>
                <a:t>b</a:t>
              </a:r>
              <a:r>
                <a:rPr lang="zh-CN" altLang="en-US" sz="900" dirty="0">
                  <a:latin typeface="Times New Roman" panose="02020603050405020304" pitchFamily="18" charset="0"/>
                </a:rPr>
                <a:t>）</a:t>
              </a:r>
            </a:p>
          </p:txBody>
        </p:sp>
        <p:grpSp>
          <p:nvGrpSpPr>
            <p:cNvPr id="59" name="Group 10"/>
            <p:cNvGrpSpPr>
              <a:grpSpLocks/>
            </p:cNvGrpSpPr>
            <p:nvPr/>
          </p:nvGrpSpPr>
          <p:grpSpPr bwMode="auto">
            <a:xfrm>
              <a:off x="3851275" y="3573463"/>
              <a:ext cx="1766888" cy="1346200"/>
              <a:chOff x="2499" y="2191"/>
              <a:chExt cx="1113" cy="848"/>
            </a:xfrm>
          </p:grpSpPr>
          <p:grpSp>
            <p:nvGrpSpPr>
              <p:cNvPr id="60" name="Group 11"/>
              <p:cNvGrpSpPr>
                <a:grpSpLocks/>
              </p:cNvGrpSpPr>
              <p:nvPr/>
            </p:nvGrpSpPr>
            <p:grpSpPr bwMode="auto">
              <a:xfrm>
                <a:off x="2499" y="2206"/>
                <a:ext cx="731" cy="833"/>
                <a:chOff x="2499" y="2206"/>
                <a:chExt cx="731" cy="833"/>
              </a:xfrm>
            </p:grpSpPr>
            <p:sp>
              <p:nvSpPr>
                <p:cNvPr id="65" name="Line 12"/>
                <p:cNvSpPr>
                  <a:spLocks noChangeAspect="1" noChangeShapeType="1"/>
                </p:cNvSpPr>
                <p:nvPr/>
              </p:nvSpPr>
              <p:spPr bwMode="auto">
                <a:xfrm>
                  <a:off x="2499" y="3039"/>
                  <a:ext cx="731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stealth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rIns="0"/>
                <a:lstStyle/>
                <a:p>
                  <a:endParaRPr lang="zh-CN" altLang="en-US"/>
                </a:p>
              </p:txBody>
            </p:sp>
            <p:sp>
              <p:nvSpPr>
                <p:cNvPr id="66" name="Line 13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2499" y="2206"/>
                  <a:ext cx="0" cy="833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stealth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rIns="0"/>
                <a:lstStyle/>
                <a:p>
                  <a:endParaRPr lang="zh-CN" altLang="en-US"/>
                </a:p>
              </p:txBody>
            </p:sp>
          </p:grpSp>
          <p:sp>
            <p:nvSpPr>
              <p:cNvPr id="61" name="Freeform 14"/>
              <p:cNvSpPr>
                <a:spLocks noChangeAspect="1"/>
              </p:cNvSpPr>
              <p:nvPr/>
            </p:nvSpPr>
            <p:spPr bwMode="auto">
              <a:xfrm>
                <a:off x="2880" y="2652"/>
                <a:ext cx="182" cy="384"/>
              </a:xfrm>
              <a:custGeom>
                <a:avLst/>
                <a:gdLst>
                  <a:gd name="T0" fmla="*/ 0 w 720"/>
                  <a:gd name="T1" fmla="*/ 0 h 1092"/>
                  <a:gd name="T2" fmla="*/ 0 w 720"/>
                  <a:gd name="T3" fmla="*/ 1092 h 1092"/>
                  <a:gd name="T4" fmla="*/ 720 w 720"/>
                  <a:gd name="T5" fmla="*/ 1092 h 1092"/>
                  <a:gd name="T6" fmla="*/ 0 w 720"/>
                  <a:gd name="T7" fmla="*/ 0 h 10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20" h="1092">
                    <a:moveTo>
                      <a:pt x="0" y="0"/>
                    </a:moveTo>
                    <a:lnTo>
                      <a:pt x="0" y="1092"/>
                    </a:lnTo>
                    <a:lnTo>
                      <a:pt x="720" y="1092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rIns="0"/>
              <a:lstStyle/>
              <a:p>
                <a:endParaRPr lang="zh-CN" altLang="en-US"/>
              </a:p>
            </p:txBody>
          </p:sp>
          <p:grpSp>
            <p:nvGrpSpPr>
              <p:cNvPr id="62" name="Group 15"/>
              <p:cNvGrpSpPr>
                <a:grpSpLocks/>
              </p:cNvGrpSpPr>
              <p:nvPr/>
            </p:nvGrpSpPr>
            <p:grpSpPr bwMode="auto">
              <a:xfrm>
                <a:off x="2880" y="2191"/>
                <a:ext cx="732" cy="843"/>
                <a:chOff x="2880" y="2191"/>
                <a:chExt cx="732" cy="843"/>
              </a:xfrm>
            </p:grpSpPr>
            <p:sp>
              <p:nvSpPr>
                <p:cNvPr id="63" name="Line 16"/>
                <p:cNvSpPr>
                  <a:spLocks noChangeAspect="1" noChangeShapeType="1"/>
                </p:cNvSpPr>
                <p:nvPr/>
              </p:nvSpPr>
              <p:spPr bwMode="auto">
                <a:xfrm>
                  <a:off x="2880" y="3034"/>
                  <a:ext cx="732" cy="0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prstDash val="dash"/>
                  <a:round/>
                  <a:headEnd/>
                  <a:tailEnd type="stealth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rIns="0"/>
                <a:lstStyle/>
                <a:p>
                  <a:endParaRPr lang="zh-CN" altLang="en-US"/>
                </a:p>
              </p:txBody>
            </p:sp>
            <p:sp>
              <p:nvSpPr>
                <p:cNvPr id="64" name="Line 17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2880" y="2191"/>
                  <a:ext cx="0" cy="831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prstDash val="dash"/>
                  <a:round/>
                  <a:headEnd/>
                  <a:tailEnd type="stealth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rIns="0"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67" name="Group 18"/>
          <p:cNvGrpSpPr>
            <a:grpSpLocks/>
          </p:cNvGrpSpPr>
          <p:nvPr/>
        </p:nvGrpSpPr>
        <p:grpSpPr bwMode="auto">
          <a:xfrm>
            <a:off x="6638925" y="3425826"/>
            <a:ext cx="1820863" cy="1919288"/>
            <a:chOff x="3771" y="2168"/>
            <a:chExt cx="1147" cy="1209"/>
          </a:xfrm>
        </p:grpSpPr>
        <p:sp>
          <p:nvSpPr>
            <p:cNvPr id="68" name="Text Box 19"/>
            <p:cNvSpPr txBox="1">
              <a:spLocks noChangeAspect="1" noChangeArrowheads="1"/>
            </p:cNvSpPr>
            <p:nvPr/>
          </p:nvSpPr>
          <p:spPr bwMode="auto">
            <a:xfrm>
              <a:off x="3795" y="2168"/>
              <a:ext cx="66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lang="en-US" altLang="zh-CN" sz="1200" i="1">
                  <a:latin typeface="Times New Roman" panose="02020603050405020304" pitchFamily="18" charset="0"/>
                </a:rPr>
                <a:t>y</a:t>
              </a:r>
              <a:endParaRPr lang="en-US" altLang="zh-CN" sz="1200" i="1">
                <a:latin typeface="宋体" panose="02010600030101010101" pitchFamily="2" charset="-122"/>
              </a:endParaRPr>
            </a:p>
          </p:txBody>
        </p:sp>
        <p:sp>
          <p:nvSpPr>
            <p:cNvPr id="69" name="Text Box 20"/>
            <p:cNvSpPr txBox="1">
              <a:spLocks noChangeAspect="1" noChangeArrowheads="1"/>
            </p:cNvSpPr>
            <p:nvPr/>
          </p:nvSpPr>
          <p:spPr bwMode="auto">
            <a:xfrm>
              <a:off x="4579" y="3014"/>
              <a:ext cx="67" cy="1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lang="en-US" altLang="zh-CN" sz="1200" i="1"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70" name="Text Box 21"/>
            <p:cNvSpPr txBox="1">
              <a:spLocks noChangeAspect="1" noChangeArrowheads="1"/>
            </p:cNvSpPr>
            <p:nvPr/>
          </p:nvSpPr>
          <p:spPr bwMode="auto">
            <a:xfrm>
              <a:off x="4785" y="2432"/>
              <a:ext cx="133" cy="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lang="en-US" altLang="zh-CN" sz="1200" i="1">
                  <a:latin typeface="Times New Roman" panose="02020603050405020304" pitchFamily="18" charset="0"/>
                </a:rPr>
                <a:t>x″</a:t>
              </a:r>
              <a:endParaRPr lang="en-US" altLang="zh-CN" sz="1200">
                <a:latin typeface="Times New Roman" panose="02020603050405020304" pitchFamily="18" charset="0"/>
              </a:endParaRPr>
            </a:p>
          </p:txBody>
        </p:sp>
        <p:sp>
          <p:nvSpPr>
            <p:cNvPr id="71" name="Text Box 22"/>
            <p:cNvSpPr txBox="1">
              <a:spLocks noChangeArrowheads="1"/>
            </p:cNvSpPr>
            <p:nvPr/>
          </p:nvSpPr>
          <p:spPr bwMode="auto">
            <a:xfrm>
              <a:off x="3925" y="2173"/>
              <a:ext cx="105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lang="en-US" altLang="zh-CN" sz="1200" i="1">
                  <a:latin typeface="Times New Roman" panose="02020603050405020304" pitchFamily="18" charset="0"/>
                </a:rPr>
                <a:t>y″</a:t>
              </a:r>
            </a:p>
          </p:txBody>
        </p:sp>
        <p:sp>
          <p:nvSpPr>
            <p:cNvPr id="72" name="Text Box 23"/>
            <p:cNvSpPr txBox="1">
              <a:spLocks noChangeAspect="1" noChangeArrowheads="1"/>
            </p:cNvSpPr>
            <p:nvPr/>
          </p:nvSpPr>
          <p:spPr bwMode="auto">
            <a:xfrm>
              <a:off x="4167" y="3166"/>
              <a:ext cx="263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lang="en-US" altLang="zh-CN" sz="1200">
                  <a:latin typeface="Times New Roman" panose="02020603050405020304" pitchFamily="18" charset="0"/>
                </a:rPr>
                <a:t>c</a:t>
              </a:r>
              <a:r>
                <a:rPr lang="zh-CN" altLang="en-US" sz="1200">
                  <a:latin typeface="Times New Roman" panose="02020603050405020304" pitchFamily="18" charset="0"/>
                </a:rPr>
                <a:t>）</a:t>
              </a:r>
            </a:p>
          </p:txBody>
        </p:sp>
        <p:grpSp>
          <p:nvGrpSpPr>
            <p:cNvPr id="73" name="Group 24"/>
            <p:cNvGrpSpPr>
              <a:grpSpLocks noChangeAspect="1"/>
            </p:cNvGrpSpPr>
            <p:nvPr/>
          </p:nvGrpSpPr>
          <p:grpSpPr bwMode="auto">
            <a:xfrm>
              <a:off x="3857" y="2248"/>
              <a:ext cx="732" cy="835"/>
              <a:chOff x="2340" y="8148"/>
              <a:chExt cx="2160" cy="2028"/>
            </a:xfrm>
          </p:grpSpPr>
          <p:sp>
            <p:nvSpPr>
              <p:cNvPr id="78" name="Line 25"/>
              <p:cNvSpPr>
                <a:spLocks noChangeAspect="1" noChangeShapeType="1"/>
              </p:cNvSpPr>
              <p:nvPr/>
            </p:nvSpPr>
            <p:spPr bwMode="auto">
              <a:xfrm>
                <a:off x="2340" y="10176"/>
                <a:ext cx="216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stealth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rIns="0"/>
              <a:lstStyle/>
              <a:p>
                <a:endParaRPr lang="zh-CN" altLang="en-US"/>
              </a:p>
            </p:txBody>
          </p:sp>
          <p:sp>
            <p:nvSpPr>
              <p:cNvPr id="79" name="Line 26"/>
              <p:cNvSpPr>
                <a:spLocks noChangeAspect="1" noChangeShapeType="1"/>
              </p:cNvSpPr>
              <p:nvPr/>
            </p:nvSpPr>
            <p:spPr bwMode="auto">
              <a:xfrm flipV="1">
                <a:off x="2340" y="8148"/>
                <a:ext cx="0" cy="202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stealth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rIns="0"/>
              <a:lstStyle/>
              <a:p>
                <a:endParaRPr lang="zh-CN" altLang="en-US"/>
              </a:p>
            </p:txBody>
          </p:sp>
        </p:grpSp>
        <p:sp>
          <p:nvSpPr>
            <p:cNvPr id="74" name="Line 27"/>
            <p:cNvSpPr>
              <a:spLocks noChangeAspect="1" noChangeShapeType="1"/>
            </p:cNvSpPr>
            <p:nvPr/>
          </p:nvSpPr>
          <p:spPr bwMode="auto">
            <a:xfrm rot="19772045">
              <a:off x="3771" y="2836"/>
              <a:ext cx="1028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 type="none" w="sm" len="med"/>
              <a:tailEnd type="stealth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endParaRPr lang="zh-CN" altLang="en-US"/>
            </a:p>
          </p:txBody>
        </p:sp>
        <p:sp>
          <p:nvSpPr>
            <p:cNvPr id="75" name="Line 28"/>
            <p:cNvSpPr>
              <a:spLocks noChangeAspect="1" noChangeShapeType="1"/>
            </p:cNvSpPr>
            <p:nvPr/>
          </p:nvSpPr>
          <p:spPr bwMode="auto">
            <a:xfrm rot="19772045">
              <a:off x="3999" y="2302"/>
              <a:ext cx="0" cy="645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 type="stealth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endParaRPr lang="zh-CN" altLang="en-US"/>
            </a:p>
          </p:txBody>
        </p:sp>
        <p:sp>
          <p:nvSpPr>
            <p:cNvPr id="76" name="Freeform 29"/>
            <p:cNvSpPr>
              <a:spLocks noChangeAspect="1"/>
            </p:cNvSpPr>
            <p:nvPr/>
          </p:nvSpPr>
          <p:spPr bwMode="auto">
            <a:xfrm rot="19794744">
              <a:off x="4047" y="2462"/>
              <a:ext cx="197" cy="415"/>
            </a:xfrm>
            <a:custGeom>
              <a:avLst/>
              <a:gdLst>
                <a:gd name="T0" fmla="*/ 0 w 720"/>
                <a:gd name="T1" fmla="*/ 0 h 1092"/>
                <a:gd name="T2" fmla="*/ 0 w 720"/>
                <a:gd name="T3" fmla="*/ 1092 h 1092"/>
                <a:gd name="T4" fmla="*/ 720 w 720"/>
                <a:gd name="T5" fmla="*/ 1092 h 1092"/>
                <a:gd name="T6" fmla="*/ 0 w 720"/>
                <a:gd name="T7" fmla="*/ 0 h 10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0" h="1092">
                  <a:moveTo>
                    <a:pt x="0" y="0"/>
                  </a:moveTo>
                  <a:lnTo>
                    <a:pt x="0" y="1092"/>
                  </a:lnTo>
                  <a:lnTo>
                    <a:pt x="720" y="109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endParaRPr lang="zh-CN" altLang="en-US"/>
            </a:p>
          </p:txBody>
        </p:sp>
        <p:sp>
          <p:nvSpPr>
            <p:cNvPr id="77" name="Text Box 30"/>
            <p:cNvSpPr txBox="1">
              <a:spLocks noChangeArrowheads="1"/>
            </p:cNvSpPr>
            <p:nvPr/>
          </p:nvSpPr>
          <p:spPr bwMode="auto">
            <a:xfrm>
              <a:off x="3822" y="3027"/>
              <a:ext cx="58" cy="1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lang="en-US" altLang="zh-CN" sz="1200" i="1">
                  <a:latin typeface="Times New Roman" panose="02020603050405020304" pitchFamily="18" charset="0"/>
                </a:rPr>
                <a:t>o</a:t>
              </a:r>
            </a:p>
          </p:txBody>
        </p:sp>
      </p:grpSp>
      <p:sp>
        <p:nvSpPr>
          <p:cNvPr id="80" name="Text Box 31"/>
          <p:cNvSpPr txBox="1">
            <a:spLocks noChangeArrowheads="1"/>
          </p:cNvSpPr>
          <p:nvPr/>
        </p:nvSpPr>
        <p:spPr bwMode="auto">
          <a:xfrm>
            <a:off x="3548063" y="5378450"/>
            <a:ext cx="2752725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0" hangingPunct="0"/>
            <a:r>
              <a:rPr lang="zh-CN" altLang="en-US" sz="20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先</a:t>
            </a:r>
            <a:r>
              <a:rPr lang="zh-CN" altLang="en-US" sz="20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平移后旋转</a:t>
            </a:r>
          </a:p>
        </p:txBody>
      </p:sp>
      <p:sp>
        <p:nvSpPr>
          <p:cNvPr id="81" name="AutoShape 32"/>
          <p:cNvSpPr>
            <a:spLocks noChangeArrowheads="1"/>
          </p:cNvSpPr>
          <p:nvPr/>
        </p:nvSpPr>
        <p:spPr bwMode="auto">
          <a:xfrm>
            <a:off x="2771775" y="4222750"/>
            <a:ext cx="576263" cy="215900"/>
          </a:xfrm>
          <a:prstGeom prst="rightArrow">
            <a:avLst>
              <a:gd name="adj1" fmla="val 50000"/>
              <a:gd name="adj2" fmla="val 66728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" name="AutoShape 33"/>
          <p:cNvSpPr>
            <a:spLocks noChangeArrowheads="1"/>
          </p:cNvSpPr>
          <p:nvPr/>
        </p:nvSpPr>
        <p:spPr bwMode="auto">
          <a:xfrm>
            <a:off x="5651500" y="4222750"/>
            <a:ext cx="576263" cy="215900"/>
          </a:xfrm>
          <a:prstGeom prst="rightArrow">
            <a:avLst>
              <a:gd name="adj1" fmla="val 50000"/>
              <a:gd name="adj2" fmla="val 66728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83" name="Object 34"/>
          <p:cNvGraphicFramePr>
            <a:graphicFrameLocks noChangeAspect="1"/>
          </p:cNvGraphicFramePr>
          <p:nvPr/>
        </p:nvGraphicFramePr>
        <p:xfrm>
          <a:off x="144463" y="1268413"/>
          <a:ext cx="5003800" cy="187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88" name="Equation" r:id="rId3" imgW="3213000" imgH="939600" progId="Equation.DSMT4">
                  <p:embed/>
                </p:oleObj>
              </mc:Choice>
              <mc:Fallback>
                <p:oleObj name="Equation" r:id="rId3" imgW="3213000" imgH="93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463" y="1268413"/>
                        <a:ext cx="5003800" cy="1871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" name="Object 35"/>
          <p:cNvGraphicFramePr>
            <a:graphicFrameLocks noChangeAspect="1"/>
          </p:cNvGraphicFramePr>
          <p:nvPr/>
        </p:nvGraphicFramePr>
        <p:xfrm>
          <a:off x="5076825" y="1268413"/>
          <a:ext cx="4067175" cy="187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89" r:id="rId5" imgW="2425700" imgH="939800" progId="Equation.3">
                  <p:embed/>
                </p:oleObj>
              </mc:Choice>
              <mc:Fallback>
                <p:oleObj r:id="rId5" imgW="2425700" imgH="93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1268413"/>
                        <a:ext cx="4067175" cy="1871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" name="Text Box 36"/>
          <p:cNvSpPr txBox="1">
            <a:spLocks noChangeArrowheads="1"/>
          </p:cNvSpPr>
          <p:nvPr/>
        </p:nvSpPr>
        <p:spPr bwMode="auto">
          <a:xfrm>
            <a:off x="668337" y="449638"/>
            <a:ext cx="7269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、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先把图形沿</a:t>
            </a:r>
            <a:r>
              <a:rPr kumimoji="1"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x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轴平移距离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7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，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然后再绕</a:t>
            </a:r>
            <a:r>
              <a:rPr kumimoji="1"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z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轴旋转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30°.</a:t>
            </a:r>
          </a:p>
        </p:txBody>
      </p:sp>
    </p:spTree>
    <p:extLst>
      <p:ext uri="{BB962C8B-B14F-4D97-AF65-F5344CB8AC3E}">
        <p14:creationId xmlns:p14="http://schemas.microsoft.com/office/powerpoint/2010/main" val="364080684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  <p:bldP spid="81" grpId="0" animBg="1"/>
      <p:bldP spid="82" grpId="0" animBg="1"/>
      <p:bldP spid="85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AutoShape 10" descr="http://t1.baidu.com/it/u=2792966006,3953403218&amp;fm=52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5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84213" y="1196975"/>
            <a:ext cx="4392612" cy="173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kumimoji="1"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  Rotate</a:t>
            </a:r>
            <a:r>
              <a:rPr kumimoji="1"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30</a:t>
            </a:r>
            <a:r>
              <a:rPr kumimoji="1"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kumimoji="1"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kumimoji="1"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kumimoji="1"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;</a:t>
            </a:r>
            <a:r>
              <a:rPr kumimoji="1" lang="en-US" altLang="zh-CN" sz="2400" b="1" dirty="0">
                <a:latin typeface="宋体" panose="02010600030101010101" pitchFamily="2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kumimoji="1"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  Translate</a:t>
            </a:r>
            <a:r>
              <a:rPr kumimoji="1"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kumimoji="1"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kumimoji="1"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kumimoji="1"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kumimoji="1"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;</a:t>
            </a:r>
            <a:r>
              <a:rPr kumimoji="1" lang="en-US" altLang="zh-CN" sz="2400" b="1" dirty="0">
                <a:latin typeface="宋体" panose="02010600030101010101" pitchFamily="2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kumimoji="1"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draw_triangle</a:t>
            </a:r>
            <a:r>
              <a:rPr kumimoji="1"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（）</a:t>
            </a:r>
            <a:r>
              <a:rPr kumimoji="1"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;</a:t>
            </a:r>
            <a:r>
              <a:rPr kumimoji="1" lang="en-US" altLang="zh-CN" sz="2400" b="1" dirty="0">
                <a:latin typeface="宋体" panose="02010600030101010101" pitchFamily="2" charset="-122"/>
              </a:rPr>
              <a:t> </a:t>
            </a:r>
          </a:p>
        </p:txBody>
      </p:sp>
      <p:graphicFrame>
        <p:nvGraphicFramePr>
          <p:cNvPr id="7" name="Object 3"/>
          <p:cNvGraphicFramePr>
            <a:graphicFrameLocks noChangeAspect="1"/>
          </p:cNvGraphicFramePr>
          <p:nvPr/>
        </p:nvGraphicFramePr>
        <p:xfrm>
          <a:off x="71438" y="3114675"/>
          <a:ext cx="4787900" cy="175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12" r:id="rId3" imgW="2743200" imgH="939800" progId="Equation.3">
                  <p:embed/>
                </p:oleObj>
              </mc:Choice>
              <mc:Fallback>
                <p:oleObj r:id="rId3" imgW="2743200" imgH="93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8" y="3114675"/>
                        <a:ext cx="4787900" cy="1754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/>
        </p:nvGraphicFramePr>
        <p:xfrm>
          <a:off x="4787900" y="3109913"/>
          <a:ext cx="4356100" cy="175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13" r:id="rId5" imgW="2425700" imgH="939800" progId="Equation.3">
                  <p:embed/>
                </p:oleObj>
              </mc:Choice>
              <mc:Fallback>
                <p:oleObj r:id="rId5" imgW="2425700" imgH="93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3109913"/>
                        <a:ext cx="4356100" cy="175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611188" y="5157788"/>
            <a:ext cx="81375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可看成先对坐标系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oxy</a:t>
            </a:r>
            <a:r>
              <a:rPr kumimoji="1" lang="zh-CN" altLang="en-US" sz="2400" b="1">
                <a:ea typeface="楷体_GB2312" pitchFamily="49" charset="-122"/>
              </a:rPr>
              <a:t>作旋转，得到相应的坐标系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ox′y′</a:t>
            </a:r>
            <a:r>
              <a:rPr kumimoji="1" lang="zh-CN" altLang="en-US" sz="2400" b="1"/>
              <a:t>，</a:t>
            </a:r>
            <a:r>
              <a:rPr kumimoji="1" lang="zh-CN" altLang="en-US" sz="2400" b="1">
                <a:ea typeface="楷体_GB2312" pitchFamily="49" charset="-122"/>
              </a:rPr>
              <a:t>然后再相对于新坐标系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ox′y′</a:t>
            </a:r>
            <a:r>
              <a:rPr kumimoji="1" lang="zh-CN" altLang="en-US" sz="2400" b="1">
                <a:ea typeface="楷体_GB2312" pitchFamily="49" charset="-122"/>
              </a:rPr>
              <a:t>作平移得到最后结果。</a:t>
            </a: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900113" y="1484313"/>
            <a:ext cx="142875" cy="1368425"/>
          </a:xfrm>
          <a:prstGeom prst="downArrow">
            <a:avLst>
              <a:gd name="adj1" fmla="val 50000"/>
              <a:gd name="adj2" fmla="val 239444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13" name="Line 7"/>
          <p:cNvSpPr>
            <a:spLocks noChangeShapeType="1"/>
          </p:cNvSpPr>
          <p:nvPr/>
        </p:nvSpPr>
        <p:spPr bwMode="auto">
          <a:xfrm>
            <a:off x="3779838" y="1700213"/>
            <a:ext cx="2376487" cy="64928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Line 8"/>
          <p:cNvSpPr>
            <a:spLocks noChangeShapeType="1"/>
          </p:cNvSpPr>
          <p:nvPr/>
        </p:nvSpPr>
        <p:spPr bwMode="auto">
          <a:xfrm flipV="1">
            <a:off x="3708400" y="1844675"/>
            <a:ext cx="2519363" cy="288925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 flipV="1">
            <a:off x="3348037" y="1844674"/>
            <a:ext cx="2853047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6" name="Group 10"/>
          <p:cNvGrpSpPr>
            <a:grpSpLocks/>
          </p:cNvGrpSpPr>
          <p:nvPr/>
        </p:nvGrpSpPr>
        <p:grpSpPr bwMode="auto">
          <a:xfrm>
            <a:off x="4872038" y="1341438"/>
            <a:ext cx="2579687" cy="1212850"/>
            <a:chOff x="3069" y="845"/>
            <a:chExt cx="1625" cy="764"/>
          </a:xfrm>
        </p:grpSpPr>
        <p:grpSp>
          <p:nvGrpSpPr>
            <p:cNvPr id="17" name="Group 11"/>
            <p:cNvGrpSpPr>
              <a:grpSpLocks/>
            </p:cNvGrpSpPr>
            <p:nvPr/>
          </p:nvGrpSpPr>
          <p:grpSpPr bwMode="auto">
            <a:xfrm>
              <a:off x="3470" y="890"/>
              <a:ext cx="1050" cy="719"/>
              <a:chOff x="3470" y="890"/>
              <a:chExt cx="1050" cy="719"/>
            </a:xfrm>
          </p:grpSpPr>
          <p:sp>
            <p:nvSpPr>
              <p:cNvPr id="20" name="Line 12"/>
              <p:cNvSpPr>
                <a:spLocks noChangeAspect="1" noChangeShapeType="1"/>
              </p:cNvSpPr>
              <p:nvPr/>
            </p:nvSpPr>
            <p:spPr bwMode="auto">
              <a:xfrm rot="-1827955">
                <a:off x="3470" y="890"/>
                <a:ext cx="0" cy="719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dash"/>
                <a:round/>
                <a:headEnd type="stealth" w="sm" len="med"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rIns="0"/>
              <a:lstStyle/>
              <a:p>
                <a:endParaRPr lang="zh-CN" altLang="en-US"/>
              </a:p>
            </p:txBody>
          </p:sp>
          <p:sp>
            <p:nvSpPr>
              <p:cNvPr id="21" name="Line 13"/>
              <p:cNvSpPr>
                <a:spLocks noChangeAspect="1" noChangeShapeType="1"/>
              </p:cNvSpPr>
              <p:nvPr/>
            </p:nvSpPr>
            <p:spPr bwMode="auto">
              <a:xfrm rot="-1827955">
                <a:off x="3606" y="1298"/>
                <a:ext cx="914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dash"/>
                <a:round/>
                <a:headEnd type="none" w="sm" len="med"/>
                <a:tailEnd type="stealth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rIns="0"/>
              <a:lstStyle/>
              <a:p>
                <a:endParaRPr lang="zh-CN" altLang="en-US"/>
              </a:p>
            </p:txBody>
          </p:sp>
        </p:grpSp>
        <p:sp>
          <p:nvSpPr>
            <p:cNvPr id="18" name="Text Box 14"/>
            <p:cNvSpPr txBox="1">
              <a:spLocks noChangeAspect="1" noChangeArrowheads="1"/>
            </p:cNvSpPr>
            <p:nvPr/>
          </p:nvSpPr>
          <p:spPr bwMode="auto">
            <a:xfrm>
              <a:off x="4420" y="1100"/>
              <a:ext cx="274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just"/>
              <a:r>
                <a:rPr kumimoji="1" lang="en-US" altLang="zh-CN" sz="1400" b="1" i="1">
                  <a:latin typeface="Times New Roman" panose="02020603050405020304" pitchFamily="18" charset="0"/>
                </a:rPr>
                <a:t>x′</a:t>
              </a:r>
              <a:endParaRPr kumimoji="1" lang="en-US" altLang="zh-CN" sz="1400" b="1">
                <a:latin typeface="Times New Roman" panose="02020603050405020304" pitchFamily="18" charset="0"/>
              </a:endParaRPr>
            </a:p>
          </p:txBody>
        </p:sp>
        <p:sp>
          <p:nvSpPr>
            <p:cNvPr id="19" name="Text Box 15"/>
            <p:cNvSpPr txBox="1">
              <a:spLocks noChangeAspect="1" noChangeArrowheads="1"/>
            </p:cNvSpPr>
            <p:nvPr/>
          </p:nvSpPr>
          <p:spPr bwMode="auto">
            <a:xfrm>
              <a:off x="3069" y="845"/>
              <a:ext cx="247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just"/>
              <a:r>
                <a:rPr kumimoji="1" lang="en-US" altLang="zh-CN" sz="1600" b="1" i="1">
                  <a:latin typeface="Times New Roman" panose="02020603050405020304" pitchFamily="18" charset="0"/>
                </a:rPr>
                <a:t>y</a:t>
              </a:r>
              <a:r>
                <a:rPr kumimoji="1" lang="en-US" altLang="zh-CN" sz="1600" b="1">
                  <a:latin typeface="Times New Roman" panose="02020603050405020304" pitchFamily="18" charset="0"/>
                </a:rPr>
                <a:t>′</a:t>
              </a:r>
            </a:p>
          </p:txBody>
        </p:sp>
      </p:grpSp>
      <p:sp>
        <p:nvSpPr>
          <p:cNvPr id="22" name="Freeform 16"/>
          <p:cNvSpPr>
            <a:spLocks noChangeAspect="1"/>
          </p:cNvSpPr>
          <p:nvPr/>
        </p:nvSpPr>
        <p:spPr bwMode="auto">
          <a:xfrm rot="19794744">
            <a:off x="6202517" y="1242086"/>
            <a:ext cx="517525" cy="741363"/>
          </a:xfrm>
          <a:custGeom>
            <a:avLst/>
            <a:gdLst>
              <a:gd name="T0" fmla="*/ 0 w 720"/>
              <a:gd name="T1" fmla="*/ 0 h 1092"/>
              <a:gd name="T2" fmla="*/ 0 w 720"/>
              <a:gd name="T3" fmla="*/ 1092 h 1092"/>
              <a:gd name="T4" fmla="*/ 720 w 720"/>
              <a:gd name="T5" fmla="*/ 1092 h 1092"/>
              <a:gd name="T6" fmla="*/ 0 w 720"/>
              <a:gd name="T7" fmla="*/ 0 h 10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20" h="1092">
                <a:moveTo>
                  <a:pt x="0" y="0"/>
                </a:moveTo>
                <a:lnTo>
                  <a:pt x="0" y="1092"/>
                </a:lnTo>
                <a:lnTo>
                  <a:pt x="720" y="1092"/>
                </a:lnTo>
                <a:lnTo>
                  <a:pt x="0" y="0"/>
                </a:lnTo>
                <a:close/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/>
          <a:lstStyle/>
          <a:p>
            <a:endParaRPr lang="zh-CN" altLang="en-US"/>
          </a:p>
        </p:txBody>
      </p:sp>
      <p:grpSp>
        <p:nvGrpSpPr>
          <p:cNvPr id="23" name="Group 17"/>
          <p:cNvGrpSpPr>
            <a:grpSpLocks/>
          </p:cNvGrpSpPr>
          <p:nvPr/>
        </p:nvGrpSpPr>
        <p:grpSpPr bwMode="auto">
          <a:xfrm>
            <a:off x="5626100" y="1265238"/>
            <a:ext cx="1798638" cy="1460500"/>
            <a:chOff x="3544" y="797"/>
            <a:chExt cx="1133" cy="920"/>
          </a:xfrm>
        </p:grpSpPr>
        <p:sp>
          <p:nvSpPr>
            <p:cNvPr id="24" name="Line 18"/>
            <p:cNvSpPr>
              <a:spLocks noChangeAspect="1" noChangeShapeType="1"/>
            </p:cNvSpPr>
            <p:nvPr/>
          </p:nvSpPr>
          <p:spPr bwMode="auto">
            <a:xfrm>
              <a:off x="3650" y="1556"/>
              <a:ext cx="99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endParaRPr lang="zh-CN" altLang="en-US"/>
            </a:p>
          </p:txBody>
        </p:sp>
        <p:sp>
          <p:nvSpPr>
            <p:cNvPr id="25" name="Line 19"/>
            <p:cNvSpPr>
              <a:spLocks noChangeAspect="1" noChangeShapeType="1"/>
            </p:cNvSpPr>
            <p:nvPr/>
          </p:nvSpPr>
          <p:spPr bwMode="auto">
            <a:xfrm flipV="1">
              <a:off x="3650" y="819"/>
              <a:ext cx="0" cy="73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endParaRPr lang="zh-CN" altLang="en-US"/>
            </a:p>
          </p:txBody>
        </p:sp>
        <p:sp>
          <p:nvSpPr>
            <p:cNvPr id="26" name="Text Box 20"/>
            <p:cNvSpPr txBox="1">
              <a:spLocks noChangeAspect="1" noChangeArrowheads="1"/>
            </p:cNvSpPr>
            <p:nvPr/>
          </p:nvSpPr>
          <p:spPr bwMode="auto">
            <a:xfrm>
              <a:off x="4594" y="1555"/>
              <a:ext cx="83" cy="1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just"/>
              <a:r>
                <a:rPr kumimoji="1" lang="en-US" altLang="zh-CN" sz="1400" i="1">
                  <a:latin typeface="Times New Roman" panose="02020603050405020304" pitchFamily="18" charset="0"/>
                </a:rPr>
                <a:t>x</a:t>
              </a:r>
              <a:endParaRPr kumimoji="1" lang="en-US" altLang="zh-CN" sz="4000">
                <a:latin typeface="Times New Roman" panose="02020603050405020304" pitchFamily="18" charset="0"/>
              </a:endParaRPr>
            </a:p>
          </p:txBody>
        </p:sp>
        <p:sp>
          <p:nvSpPr>
            <p:cNvPr id="27" name="Text Box 21"/>
            <p:cNvSpPr txBox="1">
              <a:spLocks noChangeAspect="1" noChangeArrowheads="1"/>
            </p:cNvSpPr>
            <p:nvPr/>
          </p:nvSpPr>
          <p:spPr bwMode="auto">
            <a:xfrm>
              <a:off x="3544" y="797"/>
              <a:ext cx="106" cy="1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just"/>
              <a:r>
                <a:rPr kumimoji="1" lang="en-US" altLang="zh-CN" sz="1600" i="1">
                  <a:latin typeface="Times New Roman" panose="02020603050405020304" pitchFamily="18" charset="0"/>
                </a:rPr>
                <a:t>y</a:t>
              </a:r>
              <a:endParaRPr kumimoji="1" lang="en-US" altLang="zh-CN" sz="1600">
                <a:latin typeface="Times New Roman" panose="02020603050405020304" pitchFamily="18" charset="0"/>
              </a:endParaRPr>
            </a:p>
          </p:txBody>
        </p:sp>
        <p:sp>
          <p:nvSpPr>
            <p:cNvPr id="28" name="Text Box 22"/>
            <p:cNvSpPr txBox="1">
              <a:spLocks noChangeArrowheads="1"/>
            </p:cNvSpPr>
            <p:nvPr/>
          </p:nvSpPr>
          <p:spPr bwMode="auto">
            <a:xfrm>
              <a:off x="3591" y="1557"/>
              <a:ext cx="173" cy="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just"/>
              <a:r>
                <a:rPr kumimoji="1" lang="en-US" altLang="zh-CN" sz="1200" i="1">
                  <a:latin typeface="Times New Roman" panose="02020603050405020304" pitchFamily="18" charset="0"/>
                </a:rPr>
                <a:t>o</a:t>
              </a:r>
              <a:endParaRPr kumimoji="1" lang="en-US" altLang="zh-CN" sz="12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9" name="Group 23"/>
          <p:cNvGrpSpPr>
            <a:grpSpLocks/>
          </p:cNvGrpSpPr>
          <p:nvPr/>
        </p:nvGrpSpPr>
        <p:grpSpPr bwMode="auto">
          <a:xfrm>
            <a:off x="6156325" y="2133600"/>
            <a:ext cx="442913" cy="319088"/>
            <a:chOff x="3872" y="1343"/>
            <a:chExt cx="279" cy="201"/>
          </a:xfrm>
        </p:grpSpPr>
        <p:sp>
          <p:nvSpPr>
            <p:cNvPr id="30" name="Freeform 24"/>
            <p:cNvSpPr>
              <a:spLocks/>
            </p:cNvSpPr>
            <p:nvPr/>
          </p:nvSpPr>
          <p:spPr bwMode="auto">
            <a:xfrm>
              <a:off x="3872" y="1416"/>
              <a:ext cx="56" cy="128"/>
            </a:xfrm>
            <a:custGeom>
              <a:avLst/>
              <a:gdLst>
                <a:gd name="T0" fmla="*/ 0 w 56"/>
                <a:gd name="T1" fmla="*/ 0 h 128"/>
                <a:gd name="T2" fmla="*/ 56 w 56"/>
                <a:gd name="T3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6" h="128">
                  <a:moveTo>
                    <a:pt x="0" y="0"/>
                  </a:moveTo>
                  <a:cubicBezTo>
                    <a:pt x="47" y="31"/>
                    <a:pt x="56" y="74"/>
                    <a:pt x="56" y="12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Text Box 25"/>
            <p:cNvSpPr txBox="1">
              <a:spLocks noChangeArrowheads="1"/>
            </p:cNvSpPr>
            <p:nvPr/>
          </p:nvSpPr>
          <p:spPr bwMode="auto">
            <a:xfrm>
              <a:off x="3911" y="1343"/>
              <a:ext cx="24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400"/>
                <a:t>30</a:t>
              </a:r>
            </a:p>
          </p:txBody>
        </p:sp>
      </p:grpSp>
      <p:sp>
        <p:nvSpPr>
          <p:cNvPr id="32" name="AutoShape 26"/>
          <p:cNvSpPr>
            <a:spLocks noChangeArrowheads="1"/>
          </p:cNvSpPr>
          <p:nvPr/>
        </p:nvSpPr>
        <p:spPr bwMode="blackWhite">
          <a:xfrm>
            <a:off x="753356" y="531990"/>
            <a:ext cx="4105982" cy="504825"/>
          </a:xfrm>
          <a:prstGeom prst="roundRect">
            <a:avLst>
              <a:gd name="adj" fmla="val 9106"/>
            </a:avLst>
          </a:prstGeom>
          <a:solidFill>
            <a:srgbClr val="FF9300"/>
          </a:solidFill>
          <a:ln w="254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kumimoji="1" lang="zh-CN" altLang="en-US" sz="2800" b="1" dirty="0" smtClean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活动坐标系模式</a:t>
            </a:r>
            <a:r>
              <a:rPr kumimoji="1" lang="en-US" altLang="zh-CN" sz="2800" b="1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-</a:t>
            </a:r>
            <a:r>
              <a:rPr kumimoji="1" lang="zh-CN" altLang="en-US" sz="2800" b="1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示例</a:t>
            </a:r>
          </a:p>
        </p:txBody>
      </p:sp>
      <p:grpSp>
        <p:nvGrpSpPr>
          <p:cNvPr id="33" name="Group 27"/>
          <p:cNvGrpSpPr>
            <a:grpSpLocks/>
          </p:cNvGrpSpPr>
          <p:nvPr/>
        </p:nvGrpSpPr>
        <p:grpSpPr bwMode="auto">
          <a:xfrm>
            <a:off x="5940425" y="938213"/>
            <a:ext cx="2303463" cy="1238250"/>
            <a:chOff x="3742" y="591"/>
            <a:chExt cx="1451" cy="780"/>
          </a:xfrm>
        </p:grpSpPr>
        <p:sp>
          <p:nvSpPr>
            <p:cNvPr id="34" name="Text Box 28"/>
            <p:cNvSpPr txBox="1">
              <a:spLocks noChangeAspect="1" noChangeArrowheads="1"/>
            </p:cNvSpPr>
            <p:nvPr/>
          </p:nvSpPr>
          <p:spPr bwMode="auto">
            <a:xfrm>
              <a:off x="4857" y="951"/>
              <a:ext cx="336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just"/>
              <a:r>
                <a:rPr kumimoji="1" lang="en-US" altLang="zh-CN" sz="1600" b="1" i="1">
                  <a:latin typeface="Times New Roman" panose="02020603050405020304" pitchFamily="18" charset="0"/>
                </a:rPr>
                <a:t>x″</a:t>
              </a:r>
              <a:endParaRPr kumimoji="1" lang="en-US" altLang="zh-CN" sz="1600" b="1">
                <a:latin typeface="Times New Roman" panose="02020603050405020304" pitchFamily="18" charset="0"/>
              </a:endParaRPr>
            </a:p>
          </p:txBody>
        </p:sp>
        <p:sp>
          <p:nvSpPr>
            <p:cNvPr id="35" name="Text Box 29"/>
            <p:cNvSpPr txBox="1">
              <a:spLocks noChangeAspect="1" noChangeArrowheads="1"/>
            </p:cNvSpPr>
            <p:nvPr/>
          </p:nvSpPr>
          <p:spPr bwMode="auto">
            <a:xfrm>
              <a:off x="3742" y="591"/>
              <a:ext cx="194" cy="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just"/>
              <a:r>
                <a:rPr kumimoji="1" lang="en-US" altLang="zh-CN" sz="1600" b="1" i="1">
                  <a:latin typeface="Times New Roman" panose="02020603050405020304" pitchFamily="18" charset="0"/>
                </a:rPr>
                <a:t>y″</a:t>
              </a:r>
              <a:endParaRPr kumimoji="1" lang="en-US" altLang="zh-CN" sz="1600" b="1">
                <a:latin typeface="Times New Roman" panose="02020603050405020304" pitchFamily="18" charset="0"/>
              </a:endParaRPr>
            </a:p>
          </p:txBody>
        </p:sp>
        <p:grpSp>
          <p:nvGrpSpPr>
            <p:cNvPr id="36" name="Group 30"/>
            <p:cNvGrpSpPr>
              <a:grpSpLocks/>
            </p:cNvGrpSpPr>
            <p:nvPr/>
          </p:nvGrpSpPr>
          <p:grpSpPr bwMode="auto">
            <a:xfrm>
              <a:off x="3871" y="652"/>
              <a:ext cx="1050" cy="719"/>
              <a:chOff x="3470" y="890"/>
              <a:chExt cx="1050" cy="719"/>
            </a:xfrm>
          </p:grpSpPr>
          <p:sp>
            <p:nvSpPr>
              <p:cNvPr id="37" name="Line 31"/>
              <p:cNvSpPr>
                <a:spLocks noChangeAspect="1" noChangeShapeType="1"/>
              </p:cNvSpPr>
              <p:nvPr/>
            </p:nvSpPr>
            <p:spPr bwMode="auto">
              <a:xfrm rot="-1827955">
                <a:off x="3470" y="890"/>
                <a:ext cx="0" cy="719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dash"/>
                <a:round/>
                <a:headEnd type="stealth" w="sm" len="med"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rIns="0"/>
              <a:lstStyle/>
              <a:p>
                <a:endParaRPr lang="zh-CN" altLang="en-US"/>
              </a:p>
            </p:txBody>
          </p:sp>
          <p:sp>
            <p:nvSpPr>
              <p:cNvPr id="38" name="Line 32"/>
              <p:cNvSpPr>
                <a:spLocks noChangeAspect="1" noChangeShapeType="1"/>
              </p:cNvSpPr>
              <p:nvPr/>
            </p:nvSpPr>
            <p:spPr bwMode="auto">
              <a:xfrm rot="-1827955">
                <a:off x="3606" y="1298"/>
                <a:ext cx="914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dash"/>
                <a:round/>
                <a:headEnd type="none" w="sm" len="med"/>
                <a:tailEnd type="stealth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rIns="0"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0247626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3" grpId="0" animBg="1"/>
      <p:bldP spid="14" grpId="0" animBg="1"/>
      <p:bldP spid="15" grpId="0" animBg="1"/>
      <p:bldP spid="22" grpId="0" animBg="1"/>
      <p:bldP spid="32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AutoShape 10" descr="http://t1.baidu.com/it/u=2792966006,3953403218&amp;fm=52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5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4" name="Rectangle 2"/>
          <p:cNvSpPr txBox="1">
            <a:spLocks noChangeArrowheads="1"/>
          </p:cNvSpPr>
          <p:nvPr/>
        </p:nvSpPr>
        <p:spPr>
          <a:xfrm>
            <a:off x="460375" y="3733968"/>
            <a:ext cx="8095438" cy="2041001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9300"/>
              </a:buClr>
              <a:buFont typeface="Wingdings" panose="05000000000000000000" pitchFamily="2" charset="2"/>
              <a:buChar char="n"/>
            </a:pPr>
            <a:r>
              <a:rPr kumimoji="1" lang="en-US" altLang="zh-CN" sz="2400" b="1" dirty="0" smtClean="0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400" b="1" dirty="0" smtClean="0">
                <a:latin typeface="楷体_GB2312" pitchFamily="49" charset="-122"/>
                <a:ea typeface="楷体_GB2312" pitchFamily="49" charset="-122"/>
              </a:rPr>
              <a:t>在固定坐标系模式下，所有变换都是围绕着最初的坐标系进行的。</a:t>
            </a:r>
            <a:endParaRPr kumimoji="1" lang="en-US" altLang="zh-CN" sz="2400" b="1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rgbClr val="FF9300"/>
              </a:buClr>
              <a:buFont typeface="Wingdings" panose="05000000000000000000" pitchFamily="2" charset="2"/>
              <a:buChar char="n"/>
            </a:pPr>
            <a:endParaRPr kumimoji="1" lang="en-US" altLang="zh-CN" sz="2400" b="1" dirty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rgbClr val="FF9300"/>
              </a:buClr>
              <a:buFont typeface="Wingdings" panose="05000000000000000000" pitchFamily="2" charset="2"/>
              <a:buChar char="n"/>
            </a:pPr>
            <a:r>
              <a:rPr kumimoji="1" lang="zh-CN" altLang="en-US" sz="2400" b="1" dirty="0" smtClean="0">
                <a:latin typeface="楷体_GB2312" pitchFamily="49" charset="-122"/>
                <a:ea typeface="楷体_GB2312" pitchFamily="49" charset="-122"/>
              </a:rPr>
              <a:t> 在活动坐标系模式下，每一次变换都在新的坐标系下进行。</a:t>
            </a:r>
            <a:endParaRPr kumimoji="1" lang="zh-CN" altLang="en-US" sz="24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5" name="Text Box 33"/>
          <p:cNvSpPr txBox="1">
            <a:spLocks noChangeArrowheads="1"/>
          </p:cNvSpPr>
          <p:nvPr/>
        </p:nvSpPr>
        <p:spPr bwMode="auto">
          <a:xfrm>
            <a:off x="2615457" y="2837947"/>
            <a:ext cx="5106312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zh-CN" altLang="en-US" sz="2000" b="1" dirty="0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活动坐标系模式下，先平移后旋转</a:t>
            </a:r>
          </a:p>
        </p:txBody>
      </p:sp>
      <p:sp>
        <p:nvSpPr>
          <p:cNvPr id="76" name="AutoShape 34"/>
          <p:cNvSpPr>
            <a:spLocks noChangeArrowheads="1"/>
          </p:cNvSpPr>
          <p:nvPr/>
        </p:nvSpPr>
        <p:spPr bwMode="auto">
          <a:xfrm>
            <a:off x="2661427" y="1691229"/>
            <a:ext cx="576262" cy="215900"/>
          </a:xfrm>
          <a:prstGeom prst="rightArrow">
            <a:avLst>
              <a:gd name="adj1" fmla="val 50000"/>
              <a:gd name="adj2" fmla="val 66728"/>
            </a:avLst>
          </a:prstGeom>
          <a:solidFill>
            <a:srgbClr val="00FF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" name="AutoShape 35"/>
          <p:cNvSpPr>
            <a:spLocks noChangeArrowheads="1"/>
          </p:cNvSpPr>
          <p:nvPr/>
        </p:nvSpPr>
        <p:spPr bwMode="auto">
          <a:xfrm>
            <a:off x="5541152" y="1691229"/>
            <a:ext cx="576262" cy="215900"/>
          </a:xfrm>
          <a:prstGeom prst="rightArrow">
            <a:avLst>
              <a:gd name="adj1" fmla="val 50000"/>
              <a:gd name="adj2" fmla="val 66728"/>
            </a:avLst>
          </a:prstGeom>
          <a:solidFill>
            <a:srgbClr val="00FF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09" name="Group 2"/>
          <p:cNvGrpSpPr>
            <a:grpSpLocks/>
          </p:cNvGrpSpPr>
          <p:nvPr/>
        </p:nvGrpSpPr>
        <p:grpSpPr bwMode="auto">
          <a:xfrm>
            <a:off x="1147088" y="983998"/>
            <a:ext cx="1163637" cy="1843087"/>
            <a:chOff x="975" y="2704"/>
            <a:chExt cx="733" cy="1161"/>
          </a:xfrm>
        </p:grpSpPr>
        <p:sp>
          <p:nvSpPr>
            <p:cNvPr id="110" name="Text Box 3"/>
            <p:cNvSpPr txBox="1">
              <a:spLocks noChangeAspect="1" noChangeArrowheads="1"/>
            </p:cNvSpPr>
            <p:nvPr/>
          </p:nvSpPr>
          <p:spPr bwMode="auto">
            <a:xfrm>
              <a:off x="1319" y="3654"/>
              <a:ext cx="263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lang="en-US" altLang="zh-CN" sz="1200">
                  <a:latin typeface="Times New Roman" panose="02020603050405020304" pitchFamily="18" charset="0"/>
                </a:rPr>
                <a:t>a</a:t>
              </a:r>
              <a:r>
                <a:rPr lang="zh-CN" altLang="en-US" sz="1200">
                  <a:latin typeface="Times New Roman" panose="02020603050405020304" pitchFamily="18" charset="0"/>
                </a:rPr>
                <a:t>）</a:t>
              </a:r>
            </a:p>
          </p:txBody>
        </p:sp>
        <p:grpSp>
          <p:nvGrpSpPr>
            <p:cNvPr id="111" name="Group 4"/>
            <p:cNvGrpSpPr>
              <a:grpSpLocks noChangeAspect="1"/>
            </p:cNvGrpSpPr>
            <p:nvPr/>
          </p:nvGrpSpPr>
          <p:grpSpPr bwMode="auto">
            <a:xfrm>
              <a:off x="975" y="2704"/>
              <a:ext cx="733" cy="834"/>
              <a:chOff x="2170" y="6324"/>
              <a:chExt cx="1685" cy="1494"/>
            </a:xfrm>
          </p:grpSpPr>
          <p:grpSp>
            <p:nvGrpSpPr>
              <p:cNvPr id="112" name="Group 6"/>
              <p:cNvGrpSpPr>
                <a:grpSpLocks noChangeAspect="1"/>
              </p:cNvGrpSpPr>
              <p:nvPr/>
            </p:nvGrpSpPr>
            <p:grpSpPr bwMode="auto">
              <a:xfrm>
                <a:off x="2170" y="6324"/>
                <a:ext cx="1685" cy="1494"/>
                <a:chOff x="2340" y="8148"/>
                <a:chExt cx="2160" cy="2028"/>
              </a:xfrm>
            </p:grpSpPr>
            <p:sp>
              <p:nvSpPr>
                <p:cNvPr id="114" name="Line 7"/>
                <p:cNvSpPr>
                  <a:spLocks noChangeAspect="1" noChangeShapeType="1"/>
                </p:cNvSpPr>
                <p:nvPr/>
              </p:nvSpPr>
              <p:spPr bwMode="auto">
                <a:xfrm>
                  <a:off x="2340" y="10176"/>
                  <a:ext cx="2160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stealth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rIns="0"/>
                <a:lstStyle/>
                <a:p>
                  <a:endParaRPr lang="zh-CN" altLang="en-US"/>
                </a:p>
              </p:txBody>
            </p:sp>
            <p:sp>
              <p:nvSpPr>
                <p:cNvPr id="115" name="Line 8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2340" y="8148"/>
                  <a:ext cx="0" cy="2028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stealth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rIns="0"/>
                <a:lstStyle/>
                <a:p>
                  <a:endParaRPr lang="zh-CN" altLang="en-US"/>
                </a:p>
              </p:txBody>
            </p:sp>
          </p:grpSp>
          <p:sp>
            <p:nvSpPr>
              <p:cNvPr id="113" name="Freeform 5"/>
              <p:cNvSpPr>
                <a:spLocks noChangeAspect="1"/>
              </p:cNvSpPr>
              <p:nvPr/>
            </p:nvSpPr>
            <p:spPr bwMode="auto">
              <a:xfrm>
                <a:off x="2170" y="7117"/>
                <a:ext cx="421" cy="690"/>
              </a:xfrm>
              <a:custGeom>
                <a:avLst/>
                <a:gdLst>
                  <a:gd name="T0" fmla="*/ 0 w 720"/>
                  <a:gd name="T1" fmla="*/ 0 h 1092"/>
                  <a:gd name="T2" fmla="*/ 0 w 720"/>
                  <a:gd name="T3" fmla="*/ 1092 h 1092"/>
                  <a:gd name="T4" fmla="*/ 720 w 720"/>
                  <a:gd name="T5" fmla="*/ 1092 h 1092"/>
                  <a:gd name="T6" fmla="*/ 0 w 720"/>
                  <a:gd name="T7" fmla="*/ 0 h 10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20" h="1092">
                    <a:moveTo>
                      <a:pt x="0" y="0"/>
                    </a:moveTo>
                    <a:lnTo>
                      <a:pt x="0" y="1092"/>
                    </a:lnTo>
                    <a:lnTo>
                      <a:pt x="720" y="1092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rIns="0"/>
              <a:lstStyle/>
              <a:p>
                <a:endParaRPr lang="zh-CN" altLang="en-US"/>
              </a:p>
            </p:txBody>
          </p:sp>
        </p:grpSp>
      </p:grpSp>
      <p:grpSp>
        <p:nvGrpSpPr>
          <p:cNvPr id="116" name="组合 115"/>
          <p:cNvGrpSpPr/>
          <p:nvPr/>
        </p:nvGrpSpPr>
        <p:grpSpPr>
          <a:xfrm>
            <a:off x="3666450" y="983998"/>
            <a:ext cx="1766888" cy="1846262"/>
            <a:chOff x="3851275" y="3573463"/>
            <a:chExt cx="1766888" cy="1846262"/>
          </a:xfrm>
        </p:grpSpPr>
        <p:sp>
          <p:nvSpPr>
            <p:cNvPr id="117" name="Text Box 9"/>
            <p:cNvSpPr txBox="1">
              <a:spLocks noChangeAspect="1" noChangeArrowheads="1"/>
            </p:cNvSpPr>
            <p:nvPr/>
          </p:nvSpPr>
          <p:spPr bwMode="auto">
            <a:xfrm>
              <a:off x="4579938" y="5084763"/>
              <a:ext cx="417512" cy="3349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lang="en-US" altLang="zh-CN" sz="900" dirty="0">
                  <a:latin typeface="Times New Roman" panose="02020603050405020304" pitchFamily="18" charset="0"/>
                </a:rPr>
                <a:t>b</a:t>
              </a:r>
              <a:r>
                <a:rPr lang="zh-CN" altLang="en-US" sz="900" dirty="0">
                  <a:latin typeface="Times New Roman" panose="02020603050405020304" pitchFamily="18" charset="0"/>
                </a:rPr>
                <a:t>）</a:t>
              </a:r>
            </a:p>
          </p:txBody>
        </p:sp>
        <p:grpSp>
          <p:nvGrpSpPr>
            <p:cNvPr id="118" name="Group 10"/>
            <p:cNvGrpSpPr>
              <a:grpSpLocks/>
            </p:cNvGrpSpPr>
            <p:nvPr/>
          </p:nvGrpSpPr>
          <p:grpSpPr bwMode="auto">
            <a:xfrm>
              <a:off x="3851275" y="3573463"/>
              <a:ext cx="1766888" cy="1346200"/>
              <a:chOff x="2499" y="2191"/>
              <a:chExt cx="1113" cy="848"/>
            </a:xfrm>
          </p:grpSpPr>
          <p:grpSp>
            <p:nvGrpSpPr>
              <p:cNvPr id="119" name="Group 11"/>
              <p:cNvGrpSpPr>
                <a:grpSpLocks/>
              </p:cNvGrpSpPr>
              <p:nvPr/>
            </p:nvGrpSpPr>
            <p:grpSpPr bwMode="auto">
              <a:xfrm>
                <a:off x="2499" y="2206"/>
                <a:ext cx="731" cy="833"/>
                <a:chOff x="2499" y="2206"/>
                <a:chExt cx="731" cy="833"/>
              </a:xfrm>
            </p:grpSpPr>
            <p:sp>
              <p:nvSpPr>
                <p:cNvPr id="124" name="Line 12"/>
                <p:cNvSpPr>
                  <a:spLocks noChangeAspect="1" noChangeShapeType="1"/>
                </p:cNvSpPr>
                <p:nvPr/>
              </p:nvSpPr>
              <p:spPr bwMode="auto">
                <a:xfrm>
                  <a:off x="2499" y="3039"/>
                  <a:ext cx="731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stealth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rIns="0"/>
                <a:lstStyle/>
                <a:p>
                  <a:endParaRPr lang="zh-CN" altLang="en-US"/>
                </a:p>
              </p:txBody>
            </p:sp>
            <p:sp>
              <p:nvSpPr>
                <p:cNvPr id="125" name="Line 13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2499" y="2206"/>
                  <a:ext cx="0" cy="833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stealth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rIns="0"/>
                <a:lstStyle/>
                <a:p>
                  <a:endParaRPr lang="zh-CN" altLang="en-US"/>
                </a:p>
              </p:txBody>
            </p:sp>
          </p:grpSp>
          <p:sp>
            <p:nvSpPr>
              <p:cNvPr id="120" name="Freeform 14"/>
              <p:cNvSpPr>
                <a:spLocks noChangeAspect="1"/>
              </p:cNvSpPr>
              <p:nvPr/>
            </p:nvSpPr>
            <p:spPr bwMode="auto">
              <a:xfrm>
                <a:off x="2880" y="2652"/>
                <a:ext cx="182" cy="384"/>
              </a:xfrm>
              <a:custGeom>
                <a:avLst/>
                <a:gdLst>
                  <a:gd name="T0" fmla="*/ 0 w 720"/>
                  <a:gd name="T1" fmla="*/ 0 h 1092"/>
                  <a:gd name="T2" fmla="*/ 0 w 720"/>
                  <a:gd name="T3" fmla="*/ 1092 h 1092"/>
                  <a:gd name="T4" fmla="*/ 720 w 720"/>
                  <a:gd name="T5" fmla="*/ 1092 h 1092"/>
                  <a:gd name="T6" fmla="*/ 0 w 720"/>
                  <a:gd name="T7" fmla="*/ 0 h 10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20" h="1092">
                    <a:moveTo>
                      <a:pt x="0" y="0"/>
                    </a:moveTo>
                    <a:lnTo>
                      <a:pt x="0" y="1092"/>
                    </a:lnTo>
                    <a:lnTo>
                      <a:pt x="720" y="1092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rIns="0"/>
              <a:lstStyle/>
              <a:p>
                <a:endParaRPr lang="zh-CN" altLang="en-US"/>
              </a:p>
            </p:txBody>
          </p:sp>
          <p:grpSp>
            <p:nvGrpSpPr>
              <p:cNvPr id="121" name="Group 15"/>
              <p:cNvGrpSpPr>
                <a:grpSpLocks/>
              </p:cNvGrpSpPr>
              <p:nvPr/>
            </p:nvGrpSpPr>
            <p:grpSpPr bwMode="auto">
              <a:xfrm>
                <a:off x="2880" y="2191"/>
                <a:ext cx="732" cy="843"/>
                <a:chOff x="2880" y="2191"/>
                <a:chExt cx="732" cy="843"/>
              </a:xfrm>
            </p:grpSpPr>
            <p:sp>
              <p:nvSpPr>
                <p:cNvPr id="122" name="Line 16"/>
                <p:cNvSpPr>
                  <a:spLocks noChangeAspect="1" noChangeShapeType="1"/>
                </p:cNvSpPr>
                <p:nvPr/>
              </p:nvSpPr>
              <p:spPr bwMode="auto">
                <a:xfrm>
                  <a:off x="2880" y="3034"/>
                  <a:ext cx="732" cy="0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prstDash val="dash"/>
                  <a:round/>
                  <a:headEnd/>
                  <a:tailEnd type="stealth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rIns="0"/>
                <a:lstStyle/>
                <a:p>
                  <a:endParaRPr lang="zh-CN" altLang="en-US"/>
                </a:p>
              </p:txBody>
            </p:sp>
            <p:sp>
              <p:nvSpPr>
                <p:cNvPr id="123" name="Line 17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2880" y="2191"/>
                  <a:ext cx="0" cy="831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prstDash val="dash"/>
                  <a:round/>
                  <a:headEnd/>
                  <a:tailEnd type="stealth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rIns="0"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3" name="组合 2"/>
          <p:cNvGrpSpPr/>
          <p:nvPr/>
        </p:nvGrpSpPr>
        <p:grpSpPr>
          <a:xfrm>
            <a:off x="6363613" y="750048"/>
            <a:ext cx="2593990" cy="2144712"/>
            <a:chOff x="6363613" y="750048"/>
            <a:chExt cx="2593990" cy="2144712"/>
          </a:xfrm>
        </p:grpSpPr>
        <p:grpSp>
          <p:nvGrpSpPr>
            <p:cNvPr id="2" name="组合 1"/>
            <p:cNvGrpSpPr/>
            <p:nvPr/>
          </p:nvGrpSpPr>
          <p:grpSpPr>
            <a:xfrm>
              <a:off x="6363613" y="750048"/>
              <a:ext cx="2357438" cy="2144712"/>
              <a:chOff x="6363613" y="750048"/>
              <a:chExt cx="2357438" cy="2144712"/>
            </a:xfrm>
          </p:grpSpPr>
          <p:sp>
            <p:nvSpPr>
              <p:cNvPr id="140" name="Line 16"/>
              <p:cNvSpPr>
                <a:spLocks noChangeAspect="1" noChangeShapeType="1"/>
              </p:cNvSpPr>
              <p:nvPr/>
            </p:nvSpPr>
            <p:spPr bwMode="auto">
              <a:xfrm>
                <a:off x="7506377" y="2377235"/>
                <a:ext cx="1162050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prstDash val="dash"/>
                <a:round/>
                <a:headEnd/>
                <a:tailEnd type="stealth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rIns="0"/>
              <a:lstStyle/>
              <a:p>
                <a:endParaRPr lang="zh-CN" altLang="en-US"/>
              </a:p>
            </p:txBody>
          </p:sp>
          <p:grpSp>
            <p:nvGrpSpPr>
              <p:cNvPr id="126" name="Group 28"/>
              <p:cNvGrpSpPr>
                <a:grpSpLocks/>
              </p:cNvGrpSpPr>
              <p:nvPr/>
            </p:nvGrpSpPr>
            <p:grpSpPr bwMode="auto">
              <a:xfrm>
                <a:off x="6363613" y="750048"/>
                <a:ext cx="2357438" cy="2144712"/>
                <a:chOff x="3374" y="2581"/>
                <a:chExt cx="1485" cy="1351"/>
              </a:xfrm>
            </p:grpSpPr>
            <p:sp>
              <p:nvSpPr>
                <p:cNvPr id="127" name="Text Box 29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4018" y="3746"/>
                  <a:ext cx="307" cy="1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just"/>
                  <a:r>
                    <a:rPr lang="en-US" altLang="zh-CN" sz="1200" smtClean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c</a:t>
                  </a:r>
                  <a:r>
                    <a:rPr lang="zh-CN" altLang="en-US" sz="1200" smtClean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）</a:t>
                  </a:r>
                </a:p>
              </p:txBody>
            </p:sp>
            <p:sp>
              <p:nvSpPr>
                <p:cNvPr id="128" name="Text Box 30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4702" y="3052"/>
                  <a:ext cx="157" cy="1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just"/>
                  <a:r>
                    <a:rPr lang="en-US" altLang="zh-CN" sz="1200" i="1" dirty="0" smtClean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x″</a:t>
                  </a:r>
                  <a:endParaRPr lang="en-US" altLang="zh-CN" sz="12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29" name="Text Box 31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4404" y="3601"/>
                  <a:ext cx="78" cy="1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just"/>
                  <a:r>
                    <a:rPr lang="en-US" altLang="zh-CN" sz="1200" i="1" smtClean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x</a:t>
                  </a:r>
                  <a:endParaRPr lang="en-US" altLang="zh-CN" sz="1200" i="1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30" name="Text Box 32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3553" y="2581"/>
                  <a:ext cx="79" cy="1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just"/>
                  <a:r>
                    <a:rPr lang="en-US" altLang="zh-CN" sz="1200" i="1" smtClean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y</a:t>
                  </a:r>
                </a:p>
              </p:txBody>
            </p:sp>
            <p:sp>
              <p:nvSpPr>
                <p:cNvPr id="131" name="Text Box 33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3374" y="2737"/>
                  <a:ext cx="158" cy="1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just"/>
                  <a:r>
                    <a:rPr lang="en-US" altLang="zh-CN" sz="1200" i="1" dirty="0" smtClean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y″</a:t>
                  </a:r>
                  <a:endParaRPr lang="en-US" altLang="zh-CN" sz="12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32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3582" y="3591"/>
                  <a:ext cx="63" cy="17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just"/>
                  <a:r>
                    <a:rPr lang="en-US" altLang="zh-CN" sz="1200" i="1" smtClean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o</a:t>
                  </a:r>
                </a:p>
              </p:txBody>
            </p:sp>
            <p:sp>
              <p:nvSpPr>
                <p:cNvPr id="133" name="Line 35"/>
                <p:cNvSpPr>
                  <a:spLocks noChangeAspect="1" noChangeShapeType="1"/>
                </p:cNvSpPr>
                <p:nvPr/>
              </p:nvSpPr>
              <p:spPr bwMode="auto">
                <a:xfrm rot="-1827955">
                  <a:off x="3715" y="2731"/>
                  <a:ext cx="0" cy="934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prstDash val="lgDash"/>
                  <a:round/>
                  <a:headEnd type="stealth" w="sm" len="med"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rIns="0"/>
                <a:lstStyle/>
                <a:p>
                  <a:pPr eaLnBrk="1" hangingPunct="1"/>
                  <a:endParaRPr lang="zh-CN" altLang="en-US" smtClean="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34" name="Line 36"/>
                <p:cNvSpPr>
                  <a:spLocks noChangeAspect="1" noChangeShapeType="1"/>
                </p:cNvSpPr>
                <p:nvPr/>
              </p:nvSpPr>
              <p:spPr bwMode="auto">
                <a:xfrm rot="-1827955">
                  <a:off x="3896" y="3411"/>
                  <a:ext cx="777" cy="0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prstDash val="lgDash"/>
                  <a:round/>
                  <a:headEnd type="none" w="sm" len="med"/>
                  <a:tailEnd type="stealth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rIns="0"/>
                <a:lstStyle/>
                <a:p>
                  <a:pPr eaLnBrk="1" hangingPunct="1"/>
                  <a:endParaRPr lang="zh-CN" altLang="en-US" smtClean="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grpSp>
              <p:nvGrpSpPr>
                <p:cNvPr id="135" name="Group 37"/>
                <p:cNvGrpSpPr>
                  <a:grpSpLocks noChangeAspect="1"/>
                </p:cNvGrpSpPr>
                <p:nvPr/>
              </p:nvGrpSpPr>
              <p:grpSpPr bwMode="auto">
                <a:xfrm>
                  <a:off x="3582" y="2664"/>
                  <a:ext cx="788" cy="942"/>
                  <a:chOff x="2340" y="8148"/>
                  <a:chExt cx="2160" cy="2028"/>
                </a:xfrm>
              </p:grpSpPr>
              <p:sp>
                <p:nvSpPr>
                  <p:cNvPr id="137" name="Line 38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2340" y="10176"/>
                    <a:ext cx="2160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 type="stealth" w="sm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lIns="0" rIns="0"/>
                  <a:lstStyle/>
                  <a:p>
                    <a:pPr eaLnBrk="1" hangingPunct="1"/>
                    <a:endParaRPr lang="zh-CN" altLang="en-US" smtClean="0">
                      <a:solidFill>
                        <a:srgbClr val="0000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38" name="Line 39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2340" y="8148"/>
                    <a:ext cx="0" cy="2028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 type="stealth" w="sm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lIns="0" rIns="0"/>
                  <a:lstStyle/>
                  <a:p>
                    <a:pPr eaLnBrk="1" hangingPunct="1"/>
                    <a:endParaRPr lang="zh-CN" altLang="en-US" smtClean="0">
                      <a:solidFill>
                        <a:srgbClr val="0000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</p:grpSp>
            <p:sp>
              <p:nvSpPr>
                <p:cNvPr id="136" name="Freeform 40"/>
                <p:cNvSpPr>
                  <a:spLocks noChangeAspect="1"/>
                </p:cNvSpPr>
                <p:nvPr/>
              </p:nvSpPr>
              <p:spPr bwMode="auto">
                <a:xfrm rot="19800000">
                  <a:off x="3824" y="3141"/>
                  <a:ext cx="197" cy="434"/>
                </a:xfrm>
                <a:custGeom>
                  <a:avLst/>
                  <a:gdLst>
                    <a:gd name="T0" fmla="*/ 0 w 720"/>
                    <a:gd name="T1" fmla="*/ 0 h 1092"/>
                    <a:gd name="T2" fmla="*/ 0 w 720"/>
                    <a:gd name="T3" fmla="*/ 1092 h 1092"/>
                    <a:gd name="T4" fmla="*/ 720 w 720"/>
                    <a:gd name="T5" fmla="*/ 1092 h 1092"/>
                    <a:gd name="T6" fmla="*/ 0 w 720"/>
                    <a:gd name="T7" fmla="*/ 0 h 10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20" h="1092">
                      <a:moveTo>
                        <a:pt x="0" y="0"/>
                      </a:moveTo>
                      <a:lnTo>
                        <a:pt x="0" y="1092"/>
                      </a:lnTo>
                      <a:lnTo>
                        <a:pt x="720" y="109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28575" cap="flat" cmpd="sng">
                  <a:solidFill>
                    <a:srgbClr val="FF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rIns="0"/>
                <a:lstStyle/>
                <a:p>
                  <a:pPr eaLnBrk="1" hangingPunct="1"/>
                  <a:endParaRPr lang="zh-CN" altLang="en-US" smtClean="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39" name="Line 17"/>
              <p:cNvSpPr>
                <a:spLocks noChangeAspect="1" noChangeShapeType="1"/>
              </p:cNvSpPr>
              <p:nvPr/>
            </p:nvSpPr>
            <p:spPr bwMode="auto">
              <a:xfrm flipV="1">
                <a:off x="7277440" y="997698"/>
                <a:ext cx="0" cy="1319213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prstDash val="dash"/>
                <a:round/>
                <a:headEnd/>
                <a:tailEnd type="stealth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rIns="0"/>
              <a:lstStyle/>
              <a:p>
                <a:endParaRPr lang="zh-CN" altLang="en-US"/>
              </a:p>
            </p:txBody>
          </p:sp>
        </p:grpSp>
        <p:sp>
          <p:nvSpPr>
            <p:cNvPr id="141" name="Text Box 30"/>
            <p:cNvSpPr txBox="1">
              <a:spLocks noChangeAspect="1" noChangeArrowheads="1"/>
            </p:cNvSpPr>
            <p:nvPr/>
          </p:nvSpPr>
          <p:spPr bwMode="auto">
            <a:xfrm>
              <a:off x="8708365" y="2224324"/>
              <a:ext cx="249238" cy="2714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just"/>
              <a:r>
                <a:rPr lang="en-US" altLang="zh-CN" sz="1200" i="1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x'</a:t>
              </a:r>
              <a:endParaRPr lang="en-US" altLang="zh-CN" sz="12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2" name="Text Box 33"/>
            <p:cNvSpPr txBox="1">
              <a:spLocks noChangeAspect="1" noChangeArrowheads="1"/>
            </p:cNvSpPr>
            <p:nvPr/>
          </p:nvSpPr>
          <p:spPr bwMode="auto">
            <a:xfrm>
              <a:off x="7193875" y="809464"/>
              <a:ext cx="250825" cy="2714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just"/>
              <a:r>
                <a:rPr lang="en-US" altLang="zh-CN" sz="1200" i="1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y'</a:t>
              </a:r>
              <a:endParaRPr lang="en-US" altLang="zh-CN" sz="12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22828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2" dur="8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3" dur="8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8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9" dur="8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0" dur="8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8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uiExpand="1" build="p"/>
      <p:bldP spid="75" grpId="0"/>
      <p:bldP spid="76" grpId="0" animBg="1"/>
      <p:bldP spid="77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4" name="AutoShape 10" descr="http://t1.baidu.com/it/u=2792966006,3953403218&amp;fm=52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60375" y="1405467"/>
            <a:ext cx="8062736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lvl="0" indent="-342900" eaLnBrk="1" hangingPunct="1">
              <a:lnSpc>
                <a:spcPct val="130000"/>
              </a:lnSpc>
              <a:spcBef>
                <a:spcPct val="20000"/>
              </a:spcBef>
              <a:buClr>
                <a:srgbClr val="FF9300"/>
              </a:buClr>
              <a:buFont typeface="Wingdings" panose="05000000000000000000" pitchFamily="2" charset="2"/>
              <a:buChar char="n"/>
            </a:pPr>
            <a:r>
              <a:rPr kumimoji="1" lang="zh-CN" altLang="en-US" sz="24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在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绘图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的情况下多用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固定坐标系模式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，因为用户比较容易估计变换后的</a:t>
            </a:r>
            <a:r>
              <a:rPr kumimoji="1"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结果。</a:t>
            </a:r>
          </a:p>
          <a:p>
            <a:pPr marL="342900" lvl="0" indent="-342900" eaLnBrk="1" hangingPunct="1">
              <a:lnSpc>
                <a:spcPct val="130000"/>
              </a:lnSpc>
              <a:spcBef>
                <a:spcPct val="20000"/>
              </a:spcBef>
              <a:buClr>
                <a:srgbClr val="FF9300"/>
              </a:buClr>
              <a:buFont typeface="Wingdings" panose="05000000000000000000" pitchFamily="2" charset="2"/>
              <a:buChar char="n"/>
            </a:pPr>
            <a:r>
              <a:rPr kumimoji="1" lang="zh-CN" altLang="en-US" sz="24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整体</a:t>
            </a:r>
            <a:r>
              <a:rPr kumimoji="1"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变换的基础上再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作一些</a:t>
            </a:r>
            <a:r>
              <a:rPr kumimoji="1"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较独立的</a:t>
            </a:r>
            <a:r>
              <a:rPr kumimoji="1"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局部变换</a:t>
            </a:r>
            <a:r>
              <a:rPr kumimoji="1"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时</a:t>
            </a:r>
            <a:r>
              <a:rPr kumimoji="1" lang="en-US" altLang="zh-CN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常用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活动坐标系模式</a:t>
            </a:r>
            <a:endParaRPr kumimoji="1" lang="zh-CN" altLang="en-US" sz="2400" b="1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342900" lvl="0" indent="-342900" eaLnBrk="1" hangingPunct="1">
              <a:lnSpc>
                <a:spcPct val="130000"/>
              </a:lnSpc>
              <a:spcBef>
                <a:spcPct val="20000"/>
              </a:spcBef>
              <a:buClr>
                <a:srgbClr val="FF9300"/>
              </a:buClr>
              <a:buFont typeface="Wingdings" panose="05000000000000000000" pitchFamily="2" charset="2"/>
              <a:buChar char="n"/>
            </a:pPr>
            <a:r>
              <a:rPr kumimoji="1" lang="zh-CN" altLang="en-US" sz="24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如</a:t>
            </a:r>
            <a:r>
              <a:rPr kumimoji="1"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机械手经过变换后移动到适当位置</a:t>
            </a:r>
            <a:r>
              <a:rPr kumimoji="1" lang="en-US" altLang="zh-CN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手腕和手指的运动是相对于手臂的</a:t>
            </a:r>
            <a:r>
              <a:rPr kumimoji="1" lang="en-US" altLang="zh-CN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如果在手臂上建立了一个坐标</a:t>
            </a:r>
            <a:r>
              <a:rPr kumimoji="1" lang="en-US" altLang="zh-CN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考虑手腕手指的运动就简单多了。当手臂作移动后</a:t>
            </a:r>
            <a:r>
              <a:rPr kumimoji="1" lang="en-US" altLang="zh-CN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固定在手臂上的坐标便成为新坐标</a:t>
            </a:r>
            <a:r>
              <a:rPr kumimoji="1" lang="en-US" altLang="zh-CN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手腕和手指的运动就可以在新坐标中考虑</a:t>
            </a:r>
            <a:r>
              <a:rPr kumimoji="1" lang="en-US" altLang="zh-CN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这种多次变换的情况要用空间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模式。</a:t>
            </a:r>
            <a:endParaRPr kumimoji="1" lang="en-US" altLang="zh-CN" sz="2400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52463" y="468311"/>
            <a:ext cx="74029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  <a:cs typeface="Tahoma" panose="020B0604030504040204" pitchFamily="34" charset="0"/>
              </a:rPr>
              <a:t>不同的应用要用不同的变换模式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20823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4" name="AutoShape 10" descr="http://t1.baidu.com/it/u=2792966006,3953403218&amp;fm=52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863829" y="1405468"/>
            <a:ext cx="3659281" cy="1580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lvl="0" indent="-342900" eaLnBrk="1" hangingPunct="1">
              <a:lnSpc>
                <a:spcPct val="130000"/>
              </a:lnSpc>
              <a:spcBef>
                <a:spcPct val="20000"/>
              </a:spcBef>
              <a:buClr>
                <a:srgbClr val="FF9300"/>
              </a:buClr>
              <a:buFont typeface="Wingdings" panose="05000000000000000000" pitchFamily="2" charset="2"/>
              <a:buChar char="n"/>
            </a:pPr>
            <a:r>
              <a:rPr kumimoji="1" lang="zh-CN" altLang="en-US" sz="24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无人机模式：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考虑整体，所以是</a:t>
            </a:r>
            <a:r>
              <a:rPr kumimoji="1" lang="zh-CN" altLang="en-US" sz="24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固定坐标系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endParaRPr kumimoji="1" lang="en-US" altLang="zh-CN" sz="2400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52463" y="468311"/>
            <a:ext cx="74029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  <a:cs typeface="Tahoma" panose="020B0604030504040204" pitchFamily="34" charset="0"/>
              </a:rPr>
              <a:t>不同的应用要用不同的变换模式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75" y="1405467"/>
            <a:ext cx="4019300" cy="226085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6826" y="3545994"/>
            <a:ext cx="4058561" cy="2569055"/>
          </a:xfrm>
          <a:prstGeom prst="rect">
            <a:avLst/>
          </a:prstGeom>
        </p:spPr>
      </p:pic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31778" y="4040059"/>
            <a:ext cx="3659281" cy="1580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lvl="0" indent="-342900" eaLnBrk="1" hangingPunct="1">
              <a:lnSpc>
                <a:spcPct val="130000"/>
              </a:lnSpc>
              <a:spcBef>
                <a:spcPct val="20000"/>
              </a:spcBef>
              <a:buClr>
                <a:srgbClr val="FF9300"/>
              </a:buClr>
              <a:buFont typeface="Wingdings" panose="05000000000000000000" pitchFamily="2" charset="2"/>
              <a:buChar char="n"/>
            </a:pPr>
            <a:r>
              <a:rPr kumimoji="1" lang="zh-CN" altLang="en-US" sz="24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飞机驾驶模式：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飞行员只看到局部的变化，所以是</a:t>
            </a:r>
            <a:r>
              <a:rPr kumimoji="1" lang="zh-CN" altLang="en-US" sz="24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活动坐标系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endParaRPr kumimoji="1" lang="en-US" altLang="zh-CN" sz="2400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751607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AutoShape 10" descr="http://t1.baidu.com/it/u=2792966006,3953403218&amp;fm=52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652463" y="1382889"/>
            <a:ext cx="8225894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Clr>
                <a:srgbClr val="FF9300"/>
              </a:buClr>
              <a:buFont typeface="Wingdings" panose="05000000000000000000" pitchFamily="2" charset="2"/>
              <a:buChar char="n"/>
            </a:pPr>
            <a:r>
              <a:rPr lang="zh-CN" altLang="en-US" sz="2000" b="1" dirty="0">
                <a:latin typeface="宋体" panose="02010600030101010101" pitchFamily="2" charset="-122"/>
              </a:rPr>
              <a:t>矢量的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叉积</a:t>
            </a:r>
            <a:endParaRPr lang="en-US" altLang="zh-CN" sz="2000" b="1" dirty="0" smtClean="0">
              <a:latin typeface="宋体" panose="02010600030101010101" pitchFamily="2" charset="-122"/>
            </a:endParaRPr>
          </a:p>
          <a:p>
            <a:pPr>
              <a:buClr>
                <a:srgbClr val="FF9300"/>
              </a:buClr>
            </a:pPr>
            <a:r>
              <a:rPr lang="zh-CN" altLang="en-US" sz="2000" b="1" dirty="0" smtClean="0">
                <a:latin typeface="宋体" panose="02010600030101010101" pitchFamily="2" charset="-122"/>
              </a:rPr>
              <a:t> </a:t>
            </a:r>
            <a:endParaRPr lang="zh-CN" altLang="en-US" sz="2000" b="1" dirty="0">
              <a:latin typeface="宋体" panose="02010600030101010101" pitchFamily="2" charset="-122"/>
            </a:endParaRPr>
          </a:p>
          <a:p>
            <a:pPr marL="342900" indent="-342900">
              <a:buClr>
                <a:srgbClr val="FF9300"/>
              </a:buClr>
              <a:buFont typeface="Wingdings" panose="05000000000000000000" pitchFamily="2" charset="2"/>
              <a:buChar char="n"/>
            </a:pPr>
            <a:endParaRPr lang="en-US" altLang="zh-CN" sz="2000" b="1" dirty="0" smtClean="0">
              <a:latin typeface="宋体" panose="02010600030101010101" pitchFamily="2" charset="-122"/>
            </a:endParaRPr>
          </a:p>
          <a:p>
            <a:pPr marL="342900" indent="-342900">
              <a:buClr>
                <a:srgbClr val="FF9300"/>
              </a:buClr>
              <a:buFont typeface="Wingdings" panose="05000000000000000000" pitchFamily="2" charset="2"/>
              <a:buChar char="n"/>
            </a:pPr>
            <a:endParaRPr lang="en-US" altLang="zh-CN" sz="2000" b="1" dirty="0">
              <a:latin typeface="宋体" panose="02010600030101010101" pitchFamily="2" charset="-122"/>
            </a:endParaRPr>
          </a:p>
          <a:p>
            <a:pPr marL="342900" indent="-342900">
              <a:buClr>
                <a:srgbClr val="FF9300"/>
              </a:buClr>
              <a:buFont typeface="Wingdings" panose="05000000000000000000" pitchFamily="2" charset="2"/>
              <a:buChar char="n"/>
            </a:pPr>
            <a:endParaRPr lang="en-US" altLang="zh-CN" sz="2000" b="1" dirty="0" smtClean="0">
              <a:latin typeface="宋体" panose="02010600030101010101" pitchFamily="2" charset="-122"/>
            </a:endParaRPr>
          </a:p>
          <a:p>
            <a:pPr marL="342900" indent="-342900">
              <a:buClr>
                <a:srgbClr val="FF9300"/>
              </a:buClr>
              <a:buFont typeface="Wingdings" panose="05000000000000000000" pitchFamily="2" charset="2"/>
              <a:buChar char="n"/>
            </a:pPr>
            <a:endParaRPr lang="en-US" altLang="zh-CN" sz="2000" b="1" dirty="0" smtClean="0">
              <a:latin typeface="宋体" panose="02010600030101010101" pitchFamily="2" charset="-122"/>
            </a:endParaRPr>
          </a:p>
          <a:p>
            <a:pPr marL="342900" indent="-342900">
              <a:buClr>
                <a:srgbClr val="FF9300"/>
              </a:buClr>
              <a:buFont typeface="Wingdings" panose="05000000000000000000" pitchFamily="2" charset="2"/>
              <a:buChar char="n"/>
            </a:pPr>
            <a:r>
              <a:rPr lang="zh-CN" altLang="en-US" sz="2000" b="1" dirty="0">
                <a:latin typeface="宋体" panose="02010600030101010101" pitchFamily="2" charset="-122"/>
              </a:rPr>
              <a:t>叉乘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的性质</a:t>
            </a:r>
            <a:r>
              <a:rPr lang="zh-CN" altLang="en-US" sz="2000" b="1" dirty="0">
                <a:latin typeface="宋体" panose="02010600030101010101" pitchFamily="2" charset="-122"/>
              </a:rPr>
              <a:t>如下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:</a:t>
            </a:r>
          </a:p>
          <a:p>
            <a:pPr marL="342900" indent="-342900">
              <a:buClr>
                <a:srgbClr val="FF9300"/>
              </a:buClr>
              <a:buFont typeface="Wingdings" panose="05000000000000000000" pitchFamily="2" charset="2"/>
              <a:buChar char="n"/>
            </a:pPr>
            <a:r>
              <a:rPr lang="en-US" altLang="zh-CN" sz="2000" b="1" dirty="0" smtClean="0">
                <a:latin typeface="宋体" panose="02010600030101010101" pitchFamily="2" charset="-122"/>
              </a:rPr>
              <a:t>(</a:t>
            </a:r>
            <a:r>
              <a:rPr lang="en-US" altLang="zh-CN" sz="2000" b="1" dirty="0">
                <a:latin typeface="宋体" panose="02010600030101010101" pitchFamily="2" charset="-122"/>
              </a:rPr>
              <a:t>1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).</a:t>
            </a:r>
          </a:p>
          <a:p>
            <a:pPr marL="342900" indent="-342900">
              <a:buClr>
                <a:srgbClr val="FF9300"/>
              </a:buClr>
              <a:buFont typeface="Wingdings" panose="05000000000000000000" pitchFamily="2" charset="2"/>
              <a:buChar char="n"/>
            </a:pPr>
            <a:r>
              <a:rPr lang="en-US" altLang="zh-CN" sz="2000" b="1" dirty="0" smtClean="0">
                <a:latin typeface="宋体" panose="02010600030101010101" pitchFamily="2" charset="-122"/>
              </a:rPr>
              <a:t>(</a:t>
            </a:r>
            <a:r>
              <a:rPr lang="en-US" altLang="zh-CN" sz="2000" b="1" dirty="0">
                <a:latin typeface="宋体" panose="02010600030101010101" pitchFamily="2" charset="-122"/>
              </a:rPr>
              <a:t>2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). </a:t>
            </a: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矢量 </a:t>
            </a: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垂直于矢量</a:t>
            </a: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三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矢量的方向遵从右手系。 </a:t>
            </a:r>
          </a:p>
          <a:p>
            <a:pPr marL="342900" indent="-342900">
              <a:buClr>
                <a:srgbClr val="FF9300"/>
              </a:buClr>
              <a:buFont typeface="Wingdings" panose="05000000000000000000" pitchFamily="2" charset="2"/>
              <a:buChar char="n"/>
            </a:pPr>
            <a:endParaRPr lang="zh-CN" altLang="en-US" sz="2000" b="1" dirty="0" smtClean="0">
              <a:latin typeface="Perpetua" panose="02020502060401020303" pitchFamily="18" charset="0"/>
            </a:endParaRPr>
          </a:p>
        </p:txBody>
      </p:sp>
      <p:sp>
        <p:nvSpPr>
          <p:cNvPr id="512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52463" y="468311"/>
            <a:ext cx="74029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  <a:cs typeface="Tahoma" panose="020B0604030504040204" pitchFamily="34" charset="0"/>
              </a:rPr>
              <a:t>变换的数学基础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2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6964980"/>
              </p:ext>
            </p:extLst>
          </p:nvPr>
        </p:nvGraphicFramePr>
        <p:xfrm>
          <a:off x="2314046" y="1467555"/>
          <a:ext cx="3889375" cy="1260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28" name="公式" r:id="rId3" imgW="2273300" imgH="736600" progId="Equation.3">
                  <p:embed/>
                </p:oleObj>
              </mc:Choice>
              <mc:Fallback>
                <p:oleObj name="公式" r:id="rId3" imgW="2273300" imgH="736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4046" y="1467555"/>
                        <a:ext cx="3889375" cy="1260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2622738"/>
              </p:ext>
            </p:extLst>
          </p:nvPr>
        </p:nvGraphicFramePr>
        <p:xfrm>
          <a:off x="2170113" y="2690813"/>
          <a:ext cx="6192837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29" name="公式" r:id="rId5" imgW="3009600" imgH="241200" progId="Equation.3">
                  <p:embed/>
                </p:oleObj>
              </mc:Choice>
              <mc:Fallback>
                <p:oleObj name="公式" r:id="rId5" imgW="30096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0113" y="2690813"/>
                        <a:ext cx="6192837" cy="49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5561009"/>
              </p:ext>
            </p:extLst>
          </p:nvPr>
        </p:nvGraphicFramePr>
        <p:xfrm>
          <a:off x="1767094" y="3516489"/>
          <a:ext cx="2770187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30" name="公式" r:id="rId7" imgW="1346040" imgH="279360" progId="Equation.3">
                  <p:embed/>
                </p:oleObj>
              </mc:Choice>
              <mc:Fallback>
                <p:oleObj name="公式" r:id="rId7" imgW="134604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7094" y="3516489"/>
                        <a:ext cx="2770187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" name="Group 72"/>
          <p:cNvGrpSpPr>
            <a:grpSpLocks/>
          </p:cNvGrpSpPr>
          <p:nvPr/>
        </p:nvGrpSpPr>
        <p:grpSpPr bwMode="auto">
          <a:xfrm>
            <a:off x="4357158" y="4400284"/>
            <a:ext cx="4521199" cy="2646363"/>
            <a:chOff x="-13" y="901"/>
            <a:chExt cx="2848" cy="1667"/>
          </a:xfrm>
        </p:grpSpPr>
        <p:grpSp>
          <p:nvGrpSpPr>
            <p:cNvPr id="41" name="Group 20"/>
            <p:cNvGrpSpPr>
              <a:grpSpLocks/>
            </p:cNvGrpSpPr>
            <p:nvPr/>
          </p:nvGrpSpPr>
          <p:grpSpPr bwMode="auto">
            <a:xfrm rot="724464">
              <a:off x="503" y="1171"/>
              <a:ext cx="1562" cy="1397"/>
              <a:chOff x="830" y="1176"/>
              <a:chExt cx="1562" cy="1397"/>
            </a:xfrm>
          </p:grpSpPr>
          <p:grpSp>
            <p:nvGrpSpPr>
              <p:cNvPr id="54" name="Group 14"/>
              <p:cNvGrpSpPr>
                <a:grpSpLocks/>
              </p:cNvGrpSpPr>
              <p:nvPr/>
            </p:nvGrpSpPr>
            <p:grpSpPr bwMode="auto">
              <a:xfrm rot="-510939">
                <a:off x="830" y="1698"/>
                <a:ext cx="695" cy="875"/>
                <a:chOff x="830" y="1698"/>
                <a:chExt cx="695" cy="875"/>
              </a:xfrm>
            </p:grpSpPr>
            <p:sp>
              <p:nvSpPr>
                <p:cNvPr id="59" name="AutoShape 5"/>
                <p:cNvSpPr>
                  <a:spLocks noChangeArrowheads="1"/>
                </p:cNvSpPr>
                <p:nvPr/>
              </p:nvSpPr>
              <p:spPr bwMode="auto">
                <a:xfrm rot="-1576695">
                  <a:off x="975" y="1888"/>
                  <a:ext cx="454" cy="408"/>
                </a:xfrm>
                <a:prstGeom prst="hexagon">
                  <a:avLst>
                    <a:gd name="adj" fmla="val 27819"/>
                    <a:gd name="vf" fmla="val 115470"/>
                  </a:avLst>
                </a:prstGeom>
                <a:solidFill>
                  <a:srgbClr val="FFFF99"/>
                </a:solidFill>
                <a:ln w="19050" algn="ctr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marL="342900" indent="-342900" eaLnBrk="0" fontAlgn="base" hangingPunct="0">
                    <a:spcBef>
                      <a:spcPct val="0"/>
                    </a:spcBef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eaLnBrk="0" fontAlgn="base" hangingPunct="0">
                    <a:spcBef>
                      <a:spcPct val="0"/>
                    </a:spcBef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eaLnBrk="0" fontAlgn="base" hangingPunct="0">
                    <a:spcBef>
                      <a:spcPct val="0"/>
                    </a:spcBef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eaLnBrk="0" fontAlgn="base" hangingPunct="0">
                    <a:spcBef>
                      <a:spcPct val="0"/>
                    </a:spcBef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eaLnBrk="0" fontAlgn="base" hangingPunct="0">
                    <a:spcBef>
                      <a:spcPct val="0"/>
                    </a:spcBef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fontAlgn="ctr" hangingPunct="1">
                    <a:spcBef>
                      <a:spcPct val="20000"/>
                    </a:spcBef>
                  </a:pPr>
                  <a:endParaRPr kumimoji="0" lang="zh-CN" altLang="zh-CN" sz="2800"/>
                </a:p>
              </p:txBody>
            </p:sp>
            <p:sp>
              <p:nvSpPr>
                <p:cNvPr id="60" name="Oval 6"/>
                <p:cNvSpPr>
                  <a:spLocks noChangeArrowheads="1"/>
                </p:cNvSpPr>
                <p:nvPr/>
              </p:nvSpPr>
              <p:spPr bwMode="auto">
                <a:xfrm>
                  <a:off x="1116" y="1992"/>
                  <a:ext cx="182" cy="181"/>
                </a:xfrm>
                <a:prstGeom prst="ellipse">
                  <a:avLst/>
                </a:prstGeom>
                <a:solidFill>
                  <a:srgbClr val="ECF1BF"/>
                </a:solidFill>
                <a:ln w="19050" algn="ctr">
                  <a:solidFill>
                    <a:schemeClr val="tx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marL="342900" indent="-342900" eaLnBrk="0" fontAlgn="base" hangingPunct="0">
                    <a:spcBef>
                      <a:spcPct val="0"/>
                    </a:spcBef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eaLnBrk="0" fontAlgn="base" hangingPunct="0">
                    <a:spcBef>
                      <a:spcPct val="0"/>
                    </a:spcBef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eaLnBrk="0" fontAlgn="base" hangingPunct="0">
                    <a:spcBef>
                      <a:spcPct val="0"/>
                    </a:spcBef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eaLnBrk="0" fontAlgn="base" hangingPunct="0">
                    <a:spcBef>
                      <a:spcPct val="0"/>
                    </a:spcBef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eaLnBrk="0" fontAlgn="base" hangingPunct="0">
                    <a:spcBef>
                      <a:spcPct val="0"/>
                    </a:spcBef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fontAlgn="ctr" hangingPunct="1">
                    <a:spcBef>
                      <a:spcPct val="20000"/>
                    </a:spcBef>
                  </a:pPr>
                  <a:endParaRPr kumimoji="0" lang="zh-CN" altLang="zh-CN" sz="2800"/>
                </a:p>
              </p:txBody>
            </p:sp>
            <p:sp>
              <p:nvSpPr>
                <p:cNvPr id="61" name="Line 8"/>
                <p:cNvSpPr>
                  <a:spLocks noChangeShapeType="1"/>
                </p:cNvSpPr>
                <p:nvPr/>
              </p:nvSpPr>
              <p:spPr bwMode="auto">
                <a:xfrm rot="360000" flipH="1">
                  <a:off x="1107" y="2240"/>
                  <a:ext cx="227" cy="147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" name="Line 9"/>
                <p:cNvSpPr>
                  <a:spLocks noChangeShapeType="1"/>
                </p:cNvSpPr>
                <p:nvPr/>
              </p:nvSpPr>
              <p:spPr bwMode="auto">
                <a:xfrm rot="360000" flipH="1">
                  <a:off x="921" y="1876"/>
                  <a:ext cx="227" cy="147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" name="Freeform 10"/>
                <p:cNvSpPr>
                  <a:spLocks/>
                </p:cNvSpPr>
                <p:nvPr/>
              </p:nvSpPr>
              <p:spPr bwMode="auto">
                <a:xfrm>
                  <a:off x="830" y="1698"/>
                  <a:ext cx="673" cy="310"/>
                </a:xfrm>
                <a:custGeom>
                  <a:avLst/>
                  <a:gdLst>
                    <a:gd name="T0" fmla="*/ 84 w 673"/>
                    <a:gd name="T1" fmla="*/ 310 h 310"/>
                    <a:gd name="T2" fmla="*/ 38 w 673"/>
                    <a:gd name="T3" fmla="*/ 265 h 310"/>
                    <a:gd name="T4" fmla="*/ 310 w 673"/>
                    <a:gd name="T5" fmla="*/ 38 h 310"/>
                    <a:gd name="T6" fmla="*/ 673 w 673"/>
                    <a:gd name="T7" fmla="*/ 38 h 3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3" h="310">
                      <a:moveTo>
                        <a:pt x="84" y="310"/>
                      </a:moveTo>
                      <a:cubicBezTo>
                        <a:pt x="42" y="310"/>
                        <a:pt x="0" y="310"/>
                        <a:pt x="38" y="265"/>
                      </a:cubicBezTo>
                      <a:cubicBezTo>
                        <a:pt x="76" y="220"/>
                        <a:pt x="204" y="76"/>
                        <a:pt x="310" y="38"/>
                      </a:cubicBezTo>
                      <a:cubicBezTo>
                        <a:pt x="416" y="0"/>
                        <a:pt x="544" y="19"/>
                        <a:pt x="673" y="38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4" name="Freeform 11"/>
                <p:cNvSpPr>
                  <a:spLocks/>
                </p:cNvSpPr>
                <p:nvPr/>
              </p:nvSpPr>
              <p:spPr bwMode="auto">
                <a:xfrm rot="7322581" flipH="1">
                  <a:off x="1033" y="2082"/>
                  <a:ext cx="673" cy="310"/>
                </a:xfrm>
                <a:custGeom>
                  <a:avLst/>
                  <a:gdLst>
                    <a:gd name="T0" fmla="*/ 84 w 673"/>
                    <a:gd name="T1" fmla="*/ 310 h 310"/>
                    <a:gd name="T2" fmla="*/ 38 w 673"/>
                    <a:gd name="T3" fmla="*/ 265 h 310"/>
                    <a:gd name="T4" fmla="*/ 310 w 673"/>
                    <a:gd name="T5" fmla="*/ 38 h 310"/>
                    <a:gd name="T6" fmla="*/ 673 w 673"/>
                    <a:gd name="T7" fmla="*/ 38 h 3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3" h="310">
                      <a:moveTo>
                        <a:pt x="84" y="310"/>
                      </a:moveTo>
                      <a:cubicBezTo>
                        <a:pt x="42" y="310"/>
                        <a:pt x="0" y="310"/>
                        <a:pt x="38" y="265"/>
                      </a:cubicBezTo>
                      <a:cubicBezTo>
                        <a:pt x="76" y="220"/>
                        <a:pt x="204" y="76"/>
                        <a:pt x="310" y="38"/>
                      </a:cubicBezTo>
                      <a:cubicBezTo>
                        <a:pt x="416" y="0"/>
                        <a:pt x="544" y="19"/>
                        <a:pt x="673" y="38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55" name="Line 12"/>
              <p:cNvSpPr>
                <a:spLocks noChangeShapeType="1"/>
              </p:cNvSpPr>
              <p:nvPr/>
            </p:nvSpPr>
            <p:spPr bwMode="auto">
              <a:xfrm flipV="1">
                <a:off x="1431" y="1243"/>
                <a:ext cx="681" cy="45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" name="Line 13"/>
              <p:cNvSpPr>
                <a:spLocks noChangeShapeType="1"/>
              </p:cNvSpPr>
              <p:nvPr/>
            </p:nvSpPr>
            <p:spPr bwMode="auto">
              <a:xfrm flipV="1">
                <a:off x="1618" y="1492"/>
                <a:ext cx="681" cy="45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" name="Oval 18"/>
              <p:cNvSpPr>
                <a:spLocks noChangeArrowheads="1"/>
              </p:cNvSpPr>
              <p:nvPr/>
            </p:nvSpPr>
            <p:spPr bwMode="auto">
              <a:xfrm>
                <a:off x="2200" y="1253"/>
                <a:ext cx="136" cy="136"/>
              </a:xfrm>
              <a:prstGeom prst="ellipse">
                <a:avLst/>
              </a:prstGeom>
              <a:noFill/>
              <a:ln w="19050" algn="ctr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marL="342900" indent="-342900" eaLnBrk="0" fontAlgn="base" hangingPunct="0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eaLnBrk="0" fontAlgn="base" hangingPunct="0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eaLnBrk="0" fontAlgn="base" hangingPunct="0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eaLnBrk="0" fontAlgn="base" hangingPunct="0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eaLnBrk="0" fontAlgn="base" hangingPunct="0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ctr" hangingPunct="1">
                  <a:spcBef>
                    <a:spcPct val="20000"/>
                  </a:spcBef>
                </a:pPr>
                <a:endParaRPr kumimoji="0" lang="zh-CN" altLang="zh-CN" sz="2800"/>
              </a:p>
            </p:txBody>
          </p:sp>
          <p:sp>
            <p:nvSpPr>
              <p:cNvPr id="58" name="AutoShape 19"/>
              <p:cNvSpPr>
                <a:spLocks noChangeAspect="1" noChangeArrowheads="1"/>
              </p:cNvSpPr>
              <p:nvPr/>
            </p:nvSpPr>
            <p:spPr bwMode="auto">
              <a:xfrm rot="19620000">
                <a:off x="2124" y="1176"/>
                <a:ext cx="268" cy="312"/>
              </a:xfrm>
              <a:prstGeom prst="flowChartDisplay">
                <a:avLst/>
              </a:prstGeom>
              <a:noFill/>
              <a:ln w="19050" algn="ctr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marL="342900" indent="-342900" eaLnBrk="0" fontAlgn="base" hangingPunct="0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eaLnBrk="0" fontAlgn="base" hangingPunct="0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eaLnBrk="0" fontAlgn="base" hangingPunct="0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eaLnBrk="0" fontAlgn="base" hangingPunct="0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eaLnBrk="0" fontAlgn="base" hangingPunct="0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ctr" hangingPunct="1">
                  <a:spcBef>
                    <a:spcPct val="20000"/>
                  </a:spcBef>
                </a:pPr>
                <a:endParaRPr kumimoji="0" lang="zh-CN" altLang="zh-CN" sz="2800"/>
              </a:p>
            </p:txBody>
          </p:sp>
        </p:grpSp>
        <p:sp>
          <p:nvSpPr>
            <p:cNvPr id="42" name="Line 21"/>
            <p:cNvSpPr>
              <a:spLocks noChangeShapeType="1"/>
            </p:cNvSpPr>
            <p:nvPr/>
          </p:nvSpPr>
          <p:spPr bwMode="auto">
            <a:xfrm>
              <a:off x="820" y="1988"/>
              <a:ext cx="1769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Line 23"/>
            <p:cNvSpPr>
              <a:spLocks noChangeShapeType="1"/>
            </p:cNvSpPr>
            <p:nvPr/>
          </p:nvSpPr>
          <p:spPr bwMode="auto">
            <a:xfrm flipV="1">
              <a:off x="2045" y="990"/>
              <a:ext cx="0" cy="113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Text Box 24"/>
            <p:cNvSpPr txBox="1">
              <a:spLocks noChangeArrowheads="1"/>
            </p:cNvSpPr>
            <p:nvPr/>
          </p:nvSpPr>
          <p:spPr bwMode="auto">
            <a:xfrm>
              <a:off x="-13" y="1884"/>
              <a:ext cx="7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fontAlgn="base" hangingPunct="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eaLnBrk="0" fontAlgn="base" hangingPunct="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eaLnBrk="0" fontAlgn="base" hangingPunct="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eaLnBrk="0" fontAlgn="base" hangingPunct="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eaLnBrk="0" fontAlgn="base" hangingPunct="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fontAlgn="ctr" hangingPunct="1">
                <a:spcBef>
                  <a:spcPct val="50000"/>
                </a:spcBef>
                <a:buFontTx/>
                <a:buNone/>
              </a:pPr>
              <a:r>
                <a:rPr kumimoji="0" lang="zh-CN" altLang="en-US" sz="2000" b="1" dirty="0"/>
                <a:t>支点</a:t>
              </a:r>
              <a:r>
                <a:rPr kumimoji="0" lang="en-US" altLang="zh-CN" sz="2000" b="1" i="1" dirty="0"/>
                <a:t>O</a:t>
              </a:r>
            </a:p>
          </p:txBody>
        </p:sp>
        <p:sp>
          <p:nvSpPr>
            <p:cNvPr id="45" name="Text Box 25"/>
            <p:cNvSpPr txBox="1">
              <a:spLocks noChangeArrowheads="1"/>
            </p:cNvSpPr>
            <p:nvPr/>
          </p:nvSpPr>
          <p:spPr bwMode="auto">
            <a:xfrm>
              <a:off x="2128" y="1347"/>
              <a:ext cx="7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fontAlgn="base" hangingPunct="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eaLnBrk="0" fontAlgn="base" hangingPunct="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eaLnBrk="0" fontAlgn="base" hangingPunct="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eaLnBrk="0" fontAlgn="base" hangingPunct="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eaLnBrk="0" fontAlgn="base" hangingPunct="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fontAlgn="ctr" hangingPunct="1">
                <a:spcBef>
                  <a:spcPct val="50000"/>
                </a:spcBef>
                <a:buFontTx/>
                <a:buNone/>
              </a:pPr>
              <a:r>
                <a:rPr kumimoji="0" lang="en-US" altLang="zh-CN" sz="2000" b="1" i="1" dirty="0"/>
                <a:t>A</a:t>
              </a:r>
              <a:r>
                <a:rPr kumimoji="0" lang="zh-CN" altLang="en-US" sz="2000" b="1" dirty="0"/>
                <a:t>作用点</a:t>
              </a:r>
            </a:p>
          </p:txBody>
        </p:sp>
        <p:grpSp>
          <p:nvGrpSpPr>
            <p:cNvPr id="46" name="Group 30"/>
            <p:cNvGrpSpPr>
              <a:grpSpLocks/>
            </p:cNvGrpSpPr>
            <p:nvPr/>
          </p:nvGrpSpPr>
          <p:grpSpPr bwMode="auto">
            <a:xfrm>
              <a:off x="2020" y="901"/>
              <a:ext cx="520" cy="334"/>
              <a:chOff x="2396" y="2092"/>
              <a:chExt cx="520" cy="334"/>
            </a:xfrm>
          </p:grpSpPr>
          <p:sp>
            <p:nvSpPr>
              <p:cNvPr id="51" name="Text Box 27"/>
              <p:cNvSpPr txBox="1">
                <a:spLocks noChangeArrowheads="1"/>
              </p:cNvSpPr>
              <p:nvPr/>
            </p:nvSpPr>
            <p:spPr bwMode="auto">
              <a:xfrm>
                <a:off x="2396" y="2176"/>
                <a:ext cx="40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342900" indent="-342900" eaLnBrk="0" fontAlgn="base" hangingPunct="0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eaLnBrk="0" fontAlgn="base" hangingPunct="0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eaLnBrk="0" fontAlgn="base" hangingPunct="0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eaLnBrk="0" fontAlgn="base" hangingPunct="0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eaLnBrk="0" fontAlgn="base" hangingPunct="0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fontAlgn="ctr" hangingPunct="1">
                  <a:spcBef>
                    <a:spcPct val="50000"/>
                  </a:spcBef>
                  <a:buFontTx/>
                  <a:buNone/>
                </a:pPr>
                <a:r>
                  <a:rPr kumimoji="0" lang="zh-CN" altLang="en-US" sz="2000" b="1" dirty="0"/>
                  <a:t>力</a:t>
                </a:r>
                <a:endParaRPr kumimoji="0" lang="zh-CN" altLang="en-US" sz="2000" b="1" i="1" dirty="0"/>
              </a:p>
            </p:txBody>
          </p:sp>
          <p:graphicFrame>
            <p:nvGraphicFramePr>
              <p:cNvPr id="52" name="Object 28"/>
              <p:cNvGraphicFramePr>
                <a:graphicFrameLocks noChangeAspect="1"/>
              </p:cNvGraphicFramePr>
              <p:nvPr/>
            </p:nvGraphicFramePr>
            <p:xfrm>
              <a:off x="2844" y="2092"/>
              <a:ext cx="72" cy="1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731" name="公式" r:id="rId9" imgW="114120" imgH="215640" progId="Equation.3">
                      <p:embed/>
                    </p:oleObj>
                  </mc:Choice>
                  <mc:Fallback>
                    <p:oleObj name="公式" r:id="rId9" imgW="114120" imgH="21564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44" y="2092"/>
                            <a:ext cx="72" cy="1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3" name="Object 2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52975402"/>
                  </p:ext>
                </p:extLst>
              </p:nvPr>
            </p:nvGraphicFramePr>
            <p:xfrm>
              <a:off x="2628" y="2183"/>
              <a:ext cx="185" cy="2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732" name="Equation" r:id="rId11" imgW="164880" imgH="203040" progId="Equation.DSMT4">
                      <p:embed/>
                    </p:oleObj>
                  </mc:Choice>
                  <mc:Fallback>
                    <p:oleObj name="Equation" r:id="rId11" imgW="164880" imgH="20304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28" y="2183"/>
                            <a:ext cx="185" cy="22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 algn="ctr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47" name="Group 32"/>
            <p:cNvGrpSpPr>
              <a:grpSpLocks/>
            </p:cNvGrpSpPr>
            <p:nvPr/>
          </p:nvGrpSpPr>
          <p:grpSpPr bwMode="auto">
            <a:xfrm>
              <a:off x="820" y="1324"/>
              <a:ext cx="1543" cy="660"/>
              <a:chOff x="1156" y="1315"/>
              <a:chExt cx="1543" cy="660"/>
            </a:xfrm>
          </p:grpSpPr>
          <p:sp>
            <p:nvSpPr>
              <p:cNvPr id="49" name="Line 22"/>
              <p:cNvSpPr>
                <a:spLocks noChangeAspect="1" noChangeShapeType="1"/>
              </p:cNvSpPr>
              <p:nvPr/>
            </p:nvSpPr>
            <p:spPr bwMode="auto">
              <a:xfrm flipV="1">
                <a:off x="1156" y="1454"/>
                <a:ext cx="1225" cy="521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" name="Line 31"/>
              <p:cNvSpPr>
                <a:spLocks noChangeAspect="1" noChangeShapeType="1"/>
              </p:cNvSpPr>
              <p:nvPr/>
            </p:nvSpPr>
            <p:spPr bwMode="auto">
              <a:xfrm flipV="1">
                <a:off x="1164" y="1315"/>
                <a:ext cx="1535" cy="653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8" name="Text Box 40"/>
            <p:cNvSpPr txBox="1">
              <a:spLocks noChangeArrowheads="1"/>
            </p:cNvSpPr>
            <p:nvPr/>
          </p:nvSpPr>
          <p:spPr bwMode="auto">
            <a:xfrm>
              <a:off x="1253" y="1969"/>
              <a:ext cx="72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fontAlgn="base" hangingPunct="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eaLnBrk="0" fontAlgn="base" hangingPunct="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eaLnBrk="0" fontAlgn="base" hangingPunct="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eaLnBrk="0" fontAlgn="base" hangingPunct="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eaLnBrk="0" fontAlgn="base" hangingPunct="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ctr" hangingPunct="1">
                <a:spcBef>
                  <a:spcPct val="50000"/>
                </a:spcBef>
                <a:buFontTx/>
                <a:buNone/>
              </a:pPr>
              <a:r>
                <a:rPr kumimoji="0" lang="zh-CN" altLang="en-US" sz="2000" b="1" dirty="0"/>
                <a:t>力臂</a:t>
              </a:r>
              <a:r>
                <a:rPr kumimoji="0" lang="en-US" altLang="zh-CN" sz="2000" b="1" i="1" dirty="0"/>
                <a:t>l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52463" y="4616184"/>
            <a:ext cx="3027715" cy="2072835"/>
            <a:chOff x="652463" y="4616184"/>
            <a:chExt cx="3027715" cy="2072835"/>
          </a:xfrm>
        </p:grpSpPr>
        <p:sp>
          <p:nvSpPr>
            <p:cNvPr id="2" name="矩形 1"/>
            <p:cNvSpPr/>
            <p:nvPr/>
          </p:nvSpPr>
          <p:spPr>
            <a:xfrm>
              <a:off x="652463" y="4616184"/>
              <a:ext cx="3027715" cy="207283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5" name="Group 13"/>
            <p:cNvGrpSpPr>
              <a:grpSpLocks/>
            </p:cNvGrpSpPr>
            <p:nvPr/>
          </p:nvGrpSpPr>
          <p:grpSpPr bwMode="auto">
            <a:xfrm>
              <a:off x="854412" y="4713112"/>
              <a:ext cx="2662237" cy="1975907"/>
              <a:chOff x="3786" y="2341"/>
              <a:chExt cx="1677" cy="1094"/>
            </a:xfrm>
            <a:solidFill>
              <a:schemeClr val="bg1"/>
            </a:solidFill>
          </p:grpSpPr>
          <p:grpSp>
            <p:nvGrpSpPr>
              <p:cNvPr id="66" name="Group 14"/>
              <p:cNvGrpSpPr>
                <a:grpSpLocks/>
              </p:cNvGrpSpPr>
              <p:nvPr/>
            </p:nvGrpSpPr>
            <p:grpSpPr bwMode="auto">
              <a:xfrm>
                <a:off x="3786" y="2341"/>
                <a:ext cx="1677" cy="1094"/>
                <a:chOff x="7364" y="2423"/>
                <a:chExt cx="1791" cy="1687"/>
              </a:xfrm>
              <a:grpFill/>
            </p:grpSpPr>
            <p:grpSp>
              <p:nvGrpSpPr>
                <p:cNvPr id="71" name="Group 17"/>
                <p:cNvGrpSpPr>
                  <a:grpSpLocks/>
                </p:cNvGrpSpPr>
                <p:nvPr/>
              </p:nvGrpSpPr>
              <p:grpSpPr bwMode="auto">
                <a:xfrm>
                  <a:off x="7364" y="2423"/>
                  <a:ext cx="1791" cy="1687"/>
                  <a:chOff x="6874" y="2704"/>
                  <a:chExt cx="1791" cy="1687"/>
                </a:xfrm>
                <a:grpFill/>
              </p:grpSpPr>
              <p:sp>
                <p:nvSpPr>
                  <p:cNvPr id="72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7331" y="3360"/>
                    <a:ext cx="1330" cy="1"/>
                  </a:xfrm>
                  <a:prstGeom prst="line">
                    <a:avLst/>
                  </a:prstGeom>
                  <a:grp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" name="Line 1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222" y="3360"/>
                    <a:ext cx="443" cy="780"/>
                  </a:xfrm>
                  <a:prstGeom prst="line">
                    <a:avLst/>
                  </a:prstGeom>
                  <a:grp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6894" y="4137"/>
                    <a:ext cx="1329" cy="1"/>
                  </a:xfrm>
                  <a:prstGeom prst="line">
                    <a:avLst/>
                  </a:prstGeom>
                  <a:grpFill/>
                  <a:ln w="9525">
                    <a:solidFill>
                      <a:srgbClr val="000000"/>
                    </a:solidFill>
                    <a:round/>
                    <a:headEnd/>
                    <a:tailEnd type="stealth" w="sm" len="sm"/>
                  </a:ln>
                  <a:ex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" name="Line 2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882" y="2704"/>
                    <a:ext cx="0" cy="1436"/>
                  </a:xfrm>
                  <a:prstGeom prst="line">
                    <a:avLst/>
                  </a:prstGeom>
                  <a:grpFill/>
                  <a:ln w="9525">
                    <a:solidFill>
                      <a:srgbClr val="000000"/>
                    </a:solidFill>
                    <a:round/>
                    <a:headEnd/>
                    <a:tailEnd type="stealth" w="sm" len="sm"/>
                  </a:ln>
                  <a:ex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" name="Line 2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874" y="3360"/>
                    <a:ext cx="443" cy="780"/>
                  </a:xfrm>
                  <a:prstGeom prst="line">
                    <a:avLst/>
                  </a:prstGeom>
                  <a:grpFill/>
                  <a:ln w="9525">
                    <a:solidFill>
                      <a:srgbClr val="000000"/>
                    </a:solidFill>
                    <a:round/>
                    <a:headEnd/>
                    <a:tailEnd type="stealth" w="sm" len="sm"/>
                  </a:ln>
                  <a:ex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" name="Line 23"/>
                  <p:cNvSpPr>
                    <a:spLocks noChangeShapeType="1"/>
                  </p:cNvSpPr>
                  <p:nvPr/>
                </p:nvSpPr>
                <p:spPr bwMode="auto">
                  <a:xfrm>
                    <a:off x="7317" y="3360"/>
                    <a:ext cx="1" cy="780"/>
                  </a:xfrm>
                  <a:prstGeom prst="line">
                    <a:avLst/>
                  </a:prstGeom>
                  <a:grp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8" name="Text Box 2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988" y="2778"/>
                    <a:ext cx="435" cy="270"/>
                  </a:xfrm>
                  <a:prstGeom prst="rect">
                    <a:avLst/>
                  </a:prstGeom>
                  <a:grpFill/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/>
                  <a:lstStyle/>
                  <a:p>
                    <a:pPr algn="just"/>
                    <a:r>
                      <a:rPr lang="en-US" altLang="zh-CN" b="1" i="1">
                        <a:latin typeface="Times New Roman" panose="02020603050405020304" pitchFamily="18" charset="0"/>
                      </a:rPr>
                      <a:t>U</a:t>
                    </a:r>
                    <a:r>
                      <a:rPr lang="en-US" altLang="zh-CN" i="1">
                        <a:latin typeface="Times New Roman" panose="02020603050405020304" pitchFamily="18" charset="0"/>
                      </a:rPr>
                      <a:t>×</a:t>
                    </a:r>
                    <a:r>
                      <a:rPr lang="en-US" altLang="zh-CN" b="1" i="1">
                        <a:latin typeface="Times New Roman" panose="02020603050405020304" pitchFamily="18" charset="0"/>
                      </a:rPr>
                      <a:t>V</a:t>
                    </a:r>
                    <a:endParaRPr lang="en-US" altLang="zh-CN"/>
                  </a:p>
                </p:txBody>
              </p:sp>
              <p:sp>
                <p:nvSpPr>
                  <p:cNvPr id="79" name="Text Box 2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105" y="3115"/>
                    <a:ext cx="150" cy="250"/>
                  </a:xfrm>
                  <a:prstGeom prst="rect">
                    <a:avLst/>
                  </a:prstGeom>
                  <a:grpFill/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/>
                  <a:lstStyle/>
                  <a:p>
                    <a:pPr algn="just"/>
                    <a:r>
                      <a:rPr lang="en-US" altLang="zh-CN" b="1" i="1">
                        <a:latin typeface="Times New Roman" panose="02020603050405020304" pitchFamily="18" charset="0"/>
                      </a:rPr>
                      <a:t>V</a:t>
                    </a:r>
                    <a:endParaRPr lang="en-US" altLang="zh-CN"/>
                  </a:p>
                </p:txBody>
              </p:sp>
              <p:sp>
                <p:nvSpPr>
                  <p:cNvPr id="80" name="Text Box 2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402" y="3638"/>
                    <a:ext cx="172" cy="350"/>
                  </a:xfrm>
                  <a:prstGeom prst="rect">
                    <a:avLst/>
                  </a:prstGeom>
                  <a:grpFill/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/>
                  <a:lstStyle/>
                  <a:p>
                    <a:pPr algn="just"/>
                    <a:r>
                      <a:rPr lang="en-US" altLang="zh-CN" i="1">
                        <a:latin typeface="Times New Roman" panose="02020603050405020304" pitchFamily="18" charset="0"/>
                      </a:rPr>
                      <a:t>h</a:t>
                    </a:r>
                    <a:endParaRPr lang="en-US" altLang="zh-CN"/>
                  </a:p>
                </p:txBody>
              </p:sp>
              <p:sp>
                <p:nvSpPr>
                  <p:cNvPr id="81" name="Text Box 2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327" y="4149"/>
                    <a:ext cx="189" cy="242"/>
                  </a:xfrm>
                  <a:prstGeom prst="rect">
                    <a:avLst/>
                  </a:prstGeom>
                  <a:grpFill/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/>
                  <a:lstStyle/>
                  <a:p>
                    <a:pPr algn="just"/>
                    <a:r>
                      <a:rPr lang="en-US" altLang="zh-CN" b="1" i="1">
                        <a:latin typeface="Times New Roman" panose="02020603050405020304" pitchFamily="18" charset="0"/>
                      </a:rPr>
                      <a:t>U</a:t>
                    </a:r>
                    <a:endParaRPr lang="en-US" altLang="zh-CN"/>
                  </a:p>
                </p:txBody>
              </p:sp>
              <p:sp>
                <p:nvSpPr>
                  <p:cNvPr id="82" name="Arc 28"/>
                  <p:cNvSpPr>
                    <a:spLocks/>
                  </p:cNvSpPr>
                  <p:nvPr/>
                </p:nvSpPr>
                <p:spPr bwMode="auto">
                  <a:xfrm>
                    <a:off x="6979" y="3968"/>
                    <a:ext cx="143" cy="160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69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7616" y="3539"/>
                  <a:ext cx="167" cy="264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pPr algn="just"/>
                  <a:r>
                    <a:rPr lang="en-US" altLang="zh-CN" i="1">
                      <a:latin typeface="宋体" panose="02010600030101010101" pitchFamily="2" charset="-122"/>
                    </a:rPr>
                    <a:t>θ</a:t>
                  </a:r>
                  <a:endParaRPr lang="en-US" altLang="zh-CN" i="1">
                    <a:latin typeface="Times New Roman" panose="02020603050405020304" pitchFamily="18" charset="0"/>
                  </a:endParaRPr>
                </a:p>
                <a:p>
                  <a:endParaRPr lang="en-US" altLang="zh-CN"/>
                </a:p>
              </p:txBody>
            </p:sp>
          </p:grpSp>
          <p:sp>
            <p:nvSpPr>
              <p:cNvPr id="67" name="Line 30"/>
              <p:cNvSpPr>
                <a:spLocks noChangeShapeType="1"/>
              </p:cNvSpPr>
              <p:nvPr/>
            </p:nvSpPr>
            <p:spPr bwMode="auto">
              <a:xfrm>
                <a:off x="4197" y="2761"/>
                <a:ext cx="850" cy="503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5814222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AutoShape 10" descr="http://t1.baidu.com/it/u=2792966006,3953403218&amp;fm=52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796038" y="1335018"/>
            <a:ext cx="794967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Clr>
                <a:srgbClr val="FF9300"/>
              </a:buClr>
              <a:buFont typeface="Wingdings" panose="05000000000000000000" pitchFamily="2" charset="2"/>
              <a:buChar char="n"/>
            </a:pPr>
            <a:r>
              <a:rPr lang="zh-CN" altLang="en-US" sz="2000" b="1" dirty="0">
                <a:latin typeface="宋体" panose="02010600030101010101" pitchFamily="2" charset="-122"/>
              </a:rPr>
              <a:t>矩阵的含义</a:t>
            </a:r>
          </a:p>
          <a:p>
            <a:pPr marL="342900" indent="-342900">
              <a:buClr>
                <a:srgbClr val="FF9300"/>
              </a:buClr>
              <a:buFont typeface="Wingdings" panose="05000000000000000000" pitchFamily="2" charset="2"/>
              <a:buChar char="n"/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矩阵：由</a:t>
            </a:r>
            <a:r>
              <a:rPr lang="en-US" altLang="zh-CN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en-US" altLang="zh-CN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个数按一定位置排列的一个整体，简称</a:t>
            </a:r>
            <a:r>
              <a:rPr lang="en-US" altLang="zh-CN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en-US" altLang="zh-CN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矩阵。</a:t>
            </a:r>
          </a:p>
          <a:p>
            <a:pPr marL="342900" indent="-342900">
              <a:buClr>
                <a:srgbClr val="FF9300"/>
              </a:buClr>
              <a:buFont typeface="Wingdings" panose="05000000000000000000" pitchFamily="2" charset="2"/>
              <a:buChar char="n"/>
            </a:pPr>
            <a:endParaRPr lang="zh-CN" altLang="en-US" sz="2000" b="1" dirty="0">
              <a:latin typeface="宋体" panose="02010600030101010101" pitchFamily="2" charset="-122"/>
            </a:endParaRPr>
          </a:p>
          <a:p>
            <a:pPr marL="342900" indent="-342900">
              <a:buClr>
                <a:srgbClr val="FF9300"/>
              </a:buClr>
              <a:buFont typeface="Wingdings" panose="05000000000000000000" pitchFamily="2" charset="2"/>
              <a:buChar char="n"/>
            </a:pPr>
            <a:endParaRPr lang="zh-CN" altLang="en-US" sz="2000" b="1" dirty="0">
              <a:latin typeface="宋体" panose="02010600030101010101" pitchFamily="2" charset="-122"/>
            </a:endParaRPr>
          </a:p>
        </p:txBody>
      </p:sp>
      <p:sp>
        <p:nvSpPr>
          <p:cNvPr id="512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彩云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52463" y="468311"/>
            <a:ext cx="74029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  <a:cs typeface="Tahoma" panose="020B0604030504040204" pitchFamily="34" charset="0"/>
              </a:rPr>
              <a:t>变换的数学基础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2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9540463"/>
              </p:ext>
            </p:extLst>
          </p:nvPr>
        </p:nvGraphicFramePr>
        <p:xfrm>
          <a:off x="3299178" y="2449659"/>
          <a:ext cx="2727325" cy="178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2" name="公式" r:id="rId3" imgW="1104840" imgH="914400" progId="Equation.3">
                  <p:embed/>
                </p:oleObj>
              </mc:Choice>
              <mc:Fallback>
                <p:oleObj name="公式" r:id="rId3" imgW="110484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9178" y="2449659"/>
                        <a:ext cx="2727325" cy="17875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 Box 5"/>
          <p:cNvSpPr txBox="1">
            <a:spLocks noChangeArrowheads="1"/>
          </p:cNvSpPr>
          <p:nvPr/>
        </p:nvSpPr>
        <p:spPr bwMode="auto">
          <a:xfrm>
            <a:off x="1554162" y="4832712"/>
            <a:ext cx="6035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dirty="0">
                <a:latin typeface="Times New Roman" panose="02020603050405020304" pitchFamily="18" charset="0"/>
              </a:rPr>
              <a:t>其中，</a:t>
            </a:r>
            <a:r>
              <a:rPr kumimoji="1" lang="en-US" altLang="zh-CN" sz="2800" i="1" dirty="0" err="1">
                <a:latin typeface="Times New Roman" panose="02020603050405020304" pitchFamily="18" charset="0"/>
              </a:rPr>
              <a:t>a</a:t>
            </a:r>
            <a:r>
              <a:rPr kumimoji="1" lang="en-US" altLang="zh-CN" sz="2400" i="1" baseline="-16000" dirty="0" err="1">
                <a:latin typeface="Times New Roman" panose="02020603050405020304" pitchFamily="18" charset="0"/>
              </a:rPr>
              <a:t>ij</a:t>
            </a:r>
            <a:r>
              <a:rPr kumimoji="1" lang="zh-CN" altLang="en-US" sz="2800" dirty="0">
                <a:latin typeface="Times New Roman" panose="02020603050405020304" pitchFamily="18" charset="0"/>
              </a:rPr>
              <a:t>称为矩阵</a:t>
            </a:r>
            <a:r>
              <a:rPr kumimoji="1" lang="en-US" altLang="zh-CN" sz="2800" i="1" dirty="0">
                <a:latin typeface="Times New Roman" panose="02020603050405020304" pitchFamily="18" charset="0"/>
              </a:rPr>
              <a:t>A</a:t>
            </a:r>
            <a:r>
              <a:rPr kumimoji="1" lang="zh-CN" altLang="en-US" sz="2800" dirty="0">
                <a:latin typeface="Times New Roman" panose="02020603050405020304" pitchFamily="18" charset="0"/>
              </a:rPr>
              <a:t>的第</a:t>
            </a:r>
            <a:r>
              <a:rPr kumimoji="1" lang="en-US" altLang="zh-CN" sz="2800" i="1" dirty="0" err="1">
                <a:latin typeface="Times New Roman" panose="02020603050405020304" pitchFamily="18" charset="0"/>
              </a:rPr>
              <a:t>i</a:t>
            </a:r>
            <a:r>
              <a:rPr kumimoji="1" lang="zh-CN" altLang="zh-CN" sz="2800" dirty="0">
                <a:latin typeface="Times New Roman" panose="02020603050405020304" pitchFamily="18" charset="0"/>
              </a:rPr>
              <a:t>行第</a:t>
            </a:r>
            <a:r>
              <a:rPr kumimoji="1" lang="en-US" altLang="zh-CN" sz="2800" i="1" dirty="0">
                <a:latin typeface="Times New Roman" panose="02020603050405020304" pitchFamily="18" charset="0"/>
              </a:rPr>
              <a:t>j</a:t>
            </a:r>
            <a:r>
              <a:rPr kumimoji="1" lang="zh-CN" altLang="zh-CN" sz="2800" dirty="0">
                <a:latin typeface="Times New Roman" panose="02020603050405020304" pitchFamily="18" charset="0"/>
              </a:rPr>
              <a:t>列元素</a:t>
            </a:r>
            <a:endParaRPr kumimoji="1" lang="zh-CN" altLang="en-US" sz="24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621616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5159" y="117931"/>
            <a:ext cx="2371228" cy="263469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0096" y="432682"/>
            <a:ext cx="7815262" cy="76517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FF93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第</a:t>
            </a:r>
            <a:r>
              <a:rPr lang="en-US" altLang="zh-CN" dirty="0" smtClean="0">
                <a:solidFill>
                  <a:srgbClr val="FF93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4</a:t>
            </a:r>
            <a:r>
              <a:rPr lang="zh-CN" altLang="en-US" dirty="0" smtClean="0">
                <a:solidFill>
                  <a:srgbClr val="FF93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章：图形几何变换</a:t>
            </a:r>
            <a:endParaRPr altLang="en-US" dirty="0">
              <a:solidFill>
                <a:srgbClr val="FF9300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228808241"/>
              </p:ext>
            </p:extLst>
          </p:nvPr>
        </p:nvGraphicFramePr>
        <p:xfrm>
          <a:off x="920096" y="1916832"/>
          <a:ext cx="6748247" cy="22959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矩形 2"/>
          <p:cNvSpPr/>
          <p:nvPr/>
        </p:nvSpPr>
        <p:spPr>
          <a:xfrm>
            <a:off x="1676709" y="1910813"/>
            <a:ext cx="5745691" cy="576262"/>
          </a:xfrm>
          <a:prstGeom prst="rect">
            <a:avLst/>
          </a:prstGeom>
          <a:solidFill>
            <a:srgbClr val="FF9300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 eaLnBrk="1" hangingPunct="1">
              <a:lnSpc>
                <a:spcPct val="150000"/>
              </a:lnSpc>
              <a:defRPr/>
            </a:pPr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386477646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652463" y="468311"/>
            <a:ext cx="74029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3600" b="1" dirty="0" smtClean="0">
                <a:latin typeface="Tahoma" panose="020B0604030504040204" pitchFamily="34" charset="0"/>
                <a:ea typeface="宋体" pitchFamily="2" charset="-122"/>
                <a:cs typeface="Tahoma" panose="020B0604030504040204" pitchFamily="34" charset="0"/>
              </a:rPr>
              <a:t>§</a:t>
            </a:r>
            <a:r>
              <a:rPr lang="en-US" altLang="zh-CN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4.1 </a:t>
            </a:r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二</a:t>
            </a: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维几何变换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887413" y="1133475"/>
            <a:ext cx="3124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1.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二维平面上点的表示法</a:t>
            </a:r>
            <a:r>
              <a:rPr lang="zh-CN" altLang="en-US" sz="2000" b="1" dirty="0">
                <a:latin typeface="Times New Roman" panose="02020603050405020304" pitchFamily="18" charset="0"/>
              </a:rPr>
              <a:t>   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28600" y="2209800"/>
            <a:ext cx="873477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indent="666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52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b="1" dirty="0">
                <a:latin typeface="Times New Roman" panose="02020603050405020304" pitchFamily="18" charset="0"/>
              </a:rPr>
              <a:t>改变顶点坐标</a:t>
            </a:r>
            <a:r>
              <a:rPr lang="en-US" altLang="zh-CN" sz="2000" b="1" dirty="0">
                <a:latin typeface="Times New Roman" panose="02020603050405020304" pitchFamily="18" charset="0"/>
              </a:rPr>
              <a:t>, </a:t>
            </a:r>
            <a:r>
              <a:rPr lang="zh-CN" altLang="en-US" sz="2000" b="1" dirty="0">
                <a:latin typeface="Times New Roman" panose="02020603050405020304" pitchFamily="18" charset="0"/>
              </a:rPr>
              <a:t>也就是对向量的变换</a:t>
            </a:r>
            <a:r>
              <a:rPr lang="en-US" altLang="zh-CN" sz="2000" b="1" dirty="0">
                <a:latin typeface="Times New Roman" panose="02020603050405020304" pitchFamily="18" charset="0"/>
              </a:rPr>
              <a:t>,</a:t>
            </a:r>
            <a:r>
              <a:rPr lang="zh-CN" altLang="en-US" sz="2000" b="1" dirty="0">
                <a:latin typeface="Times New Roman" panose="02020603050405020304" pitchFamily="18" charset="0"/>
              </a:rPr>
              <a:t>向量运算必须用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矩阵运算</a:t>
            </a:r>
            <a:r>
              <a:rPr lang="zh-CN" altLang="en-US" sz="2000" b="1" dirty="0">
                <a:latin typeface="Times New Roman" panose="02020603050405020304" pitchFamily="18" charset="0"/>
              </a:rPr>
              <a:t>来实现。</a:t>
            </a:r>
          </a:p>
        </p:txBody>
      </p:sp>
      <p:sp>
        <p:nvSpPr>
          <p:cNvPr id="11" name="Line 5"/>
          <p:cNvSpPr>
            <a:spLocks noChangeShapeType="1"/>
          </p:cNvSpPr>
          <p:nvPr/>
        </p:nvSpPr>
        <p:spPr bwMode="auto">
          <a:xfrm>
            <a:off x="2384425" y="3140075"/>
            <a:ext cx="457200" cy="0"/>
          </a:xfrm>
          <a:prstGeom prst="line">
            <a:avLst/>
          </a:prstGeom>
          <a:noFill/>
          <a:ln w="38100">
            <a:solidFill>
              <a:srgbClr val="FF505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887413" y="1758950"/>
            <a:ext cx="2895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2. 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图形变换的矩阵表示</a:t>
            </a:r>
            <a:r>
              <a:rPr lang="zh-CN" altLang="en-US" sz="2000" b="1" dirty="0">
                <a:latin typeface="Times New Roman" panose="02020603050405020304" pitchFamily="18" charset="0"/>
              </a:rPr>
              <a:t>  </a:t>
            </a: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4113213" y="1128891"/>
            <a:ext cx="175721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 dirty="0">
                <a:latin typeface="Times New Roman" panose="02020603050405020304" pitchFamily="18" charset="0"/>
              </a:rPr>
              <a:t>一对坐标</a:t>
            </a:r>
            <a:r>
              <a:rPr lang="en-US" altLang="zh-CN" sz="2000" b="1" dirty="0">
                <a:latin typeface="Times New Roman" panose="02020603050405020304" pitchFamily="18" charset="0"/>
              </a:rPr>
              <a:t>(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x</a:t>
            </a:r>
            <a:r>
              <a:rPr lang="en-US" altLang="en-US" sz="2000" b="1" i="1" dirty="0" smtClean="0">
                <a:latin typeface="Times New Roman" panose="02020603050405020304" pitchFamily="18" charset="0"/>
              </a:rPr>
              <a:t>, y</a:t>
            </a:r>
            <a:r>
              <a:rPr lang="en-US" altLang="en-US" sz="2000" b="1" dirty="0">
                <a:latin typeface="Times New Roman" panose="02020603050405020304" pitchFamily="18" charset="0"/>
              </a:rPr>
              <a:t>)</a:t>
            </a:r>
            <a:endParaRPr lang="en-US" altLang="zh-CN" sz="2000" b="1" dirty="0">
              <a:latin typeface="Times New Roman" panose="02020603050405020304" pitchFamily="18" charset="0"/>
            </a:endParaRP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4087813" y="1605846"/>
            <a:ext cx="175721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 dirty="0">
                <a:latin typeface="Times New Roman" panose="02020603050405020304" pitchFamily="18" charset="0"/>
              </a:rPr>
              <a:t>一个向量</a:t>
            </a:r>
            <a:r>
              <a:rPr lang="en-US" altLang="zh-CN" sz="2000" b="1" dirty="0">
                <a:latin typeface="Times New Roman" panose="02020603050405020304" pitchFamily="18" charset="0"/>
              </a:rPr>
              <a:t>[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x </a:t>
            </a:r>
            <a:r>
              <a:rPr lang="en-US" altLang="zh-CN" sz="2000" b="1" i="1" dirty="0" smtClean="0">
                <a:latin typeface="Times New Roman" panose="02020603050405020304" pitchFamily="18" charset="0"/>
              </a:rPr>
              <a:t> y</a:t>
            </a:r>
            <a:r>
              <a:rPr lang="en-US" altLang="zh-CN" sz="2000" b="1" dirty="0">
                <a:latin typeface="Times New Roman" panose="02020603050405020304" pitchFamily="18" charset="0"/>
              </a:rPr>
              <a:t>]</a:t>
            </a:r>
          </a:p>
        </p:txBody>
      </p:sp>
      <p:sp>
        <p:nvSpPr>
          <p:cNvPr id="16" name="AutoShape 9"/>
          <p:cNvSpPr>
            <a:spLocks/>
          </p:cNvSpPr>
          <p:nvPr/>
        </p:nvSpPr>
        <p:spPr bwMode="auto">
          <a:xfrm>
            <a:off x="3935413" y="1287641"/>
            <a:ext cx="76200" cy="533400"/>
          </a:xfrm>
          <a:prstGeom prst="leftBrace">
            <a:avLst>
              <a:gd name="adj1" fmla="val 5833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Rectangle 10"/>
          <p:cNvSpPr>
            <a:spLocks noChangeArrowheads="1"/>
          </p:cNvSpPr>
          <p:nvPr/>
        </p:nvSpPr>
        <p:spPr bwMode="auto">
          <a:xfrm>
            <a:off x="838200" y="2971800"/>
            <a:ext cx="16462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 b="1" dirty="0">
                <a:solidFill>
                  <a:srgbClr val="FF5050"/>
                </a:solidFill>
                <a:latin typeface="Times New Roman" panose="02020603050405020304" pitchFamily="18" charset="0"/>
              </a:rPr>
              <a:t>设</a:t>
            </a:r>
            <a:r>
              <a:rPr lang="en-US" altLang="zh-CN" sz="2000" b="1" dirty="0">
                <a:solidFill>
                  <a:srgbClr val="FF5050"/>
                </a:solidFill>
                <a:latin typeface="Times New Roman" panose="02020603050405020304" pitchFamily="18" charset="0"/>
              </a:rPr>
              <a:t>: </a:t>
            </a:r>
            <a:r>
              <a:rPr lang="zh-CN" altLang="en-US" sz="2000" b="1" dirty="0">
                <a:solidFill>
                  <a:srgbClr val="FF5050"/>
                </a:solidFill>
                <a:latin typeface="Times New Roman" panose="02020603050405020304" pitchFamily="18" charset="0"/>
              </a:rPr>
              <a:t>点</a:t>
            </a:r>
            <a:r>
              <a:rPr lang="en-US" altLang="en-US" sz="2000" b="1" i="1" dirty="0">
                <a:solidFill>
                  <a:srgbClr val="FF5050"/>
                </a:solidFill>
                <a:latin typeface="Times New Roman" panose="02020603050405020304" pitchFamily="18" charset="0"/>
              </a:rPr>
              <a:t>P(</a:t>
            </a:r>
            <a:r>
              <a:rPr lang="en-US" altLang="en-US" sz="2000" b="1" i="1" dirty="0" err="1">
                <a:solidFill>
                  <a:srgbClr val="FF5050"/>
                </a:solidFill>
                <a:latin typeface="Times New Roman" panose="02020603050405020304" pitchFamily="18" charset="0"/>
              </a:rPr>
              <a:t>x,y</a:t>
            </a:r>
            <a:r>
              <a:rPr lang="en-US" altLang="en-US" sz="2000" b="1" i="1" dirty="0">
                <a:solidFill>
                  <a:srgbClr val="FF5050"/>
                </a:solidFill>
                <a:latin typeface="Times New Roman" panose="02020603050405020304" pitchFamily="18" charset="0"/>
              </a:rPr>
              <a:t>)</a:t>
            </a:r>
            <a:endParaRPr lang="en-US" altLang="zh-CN" sz="2000" b="1" i="1" dirty="0">
              <a:solidFill>
                <a:srgbClr val="FF505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" name="Rectangle 11"/>
          <p:cNvSpPr>
            <a:spLocks noChangeArrowheads="1"/>
          </p:cNvSpPr>
          <p:nvPr/>
        </p:nvSpPr>
        <p:spPr bwMode="auto">
          <a:xfrm>
            <a:off x="2765425" y="2971800"/>
            <a:ext cx="16621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 b="1" dirty="0">
                <a:solidFill>
                  <a:srgbClr val="FF5050"/>
                </a:solidFill>
                <a:latin typeface="Times New Roman" panose="02020603050405020304" pitchFamily="18" charset="0"/>
              </a:rPr>
              <a:t>点</a:t>
            </a:r>
            <a:r>
              <a:rPr lang="en-US" altLang="en-US" sz="2000" b="1" i="1" dirty="0">
                <a:solidFill>
                  <a:srgbClr val="FF5050"/>
                </a:solidFill>
                <a:latin typeface="Times New Roman" panose="02020603050405020304" pitchFamily="18" charset="0"/>
              </a:rPr>
              <a:t>P ’(x’, y’)</a:t>
            </a:r>
            <a:endParaRPr lang="en-US" altLang="zh-CN" sz="2000" b="1" i="1" dirty="0">
              <a:solidFill>
                <a:srgbClr val="FF505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" name="Rectangle 12"/>
          <p:cNvSpPr>
            <a:spLocks noChangeArrowheads="1"/>
          </p:cNvSpPr>
          <p:nvPr/>
        </p:nvSpPr>
        <p:spPr bwMode="auto">
          <a:xfrm>
            <a:off x="4114800" y="2971800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algn="ctr"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algn="ctr"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algn="ctr"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algn="ctr"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l"/>
            <a:r>
              <a:rPr lang="zh-CN" altLang="en-US" sz="2000" b="0" dirty="0">
                <a:solidFill>
                  <a:schemeClr val="tx1"/>
                </a:solidFill>
              </a:rPr>
              <a:t>其数学表达方法</a:t>
            </a:r>
          </a:p>
        </p:txBody>
      </p:sp>
      <p:sp>
        <p:nvSpPr>
          <p:cNvPr id="27" name="Rectangle 17"/>
          <p:cNvSpPr>
            <a:spLocks noChangeArrowheads="1"/>
          </p:cNvSpPr>
          <p:nvPr/>
        </p:nvSpPr>
        <p:spPr bwMode="auto">
          <a:xfrm>
            <a:off x="838200" y="3657600"/>
            <a:ext cx="1905000" cy="457200"/>
          </a:xfrm>
          <a:prstGeom prst="rect">
            <a:avLst/>
          </a:prstGeom>
          <a:solidFill>
            <a:srgbClr val="FFE1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algn="ctr"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algn="ctr"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algn="ctr"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algn="ctr"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l"/>
            <a:r>
              <a:rPr lang="zh-CN" altLang="en-US" sz="2000" dirty="0">
                <a:solidFill>
                  <a:srgbClr val="0D6AB0"/>
                </a:solidFill>
              </a:rPr>
              <a:t>矩阵表达方法</a:t>
            </a:r>
          </a:p>
        </p:txBody>
      </p:sp>
      <p:sp>
        <p:nvSpPr>
          <p:cNvPr id="33" name="Rectangle 23"/>
          <p:cNvSpPr>
            <a:spLocks noChangeArrowheads="1"/>
          </p:cNvSpPr>
          <p:nvPr/>
        </p:nvSpPr>
        <p:spPr bwMode="auto">
          <a:xfrm>
            <a:off x="117106" y="4182249"/>
            <a:ext cx="2367332" cy="381000"/>
          </a:xfrm>
          <a:prstGeom prst="rect">
            <a:avLst/>
          </a:prstGeom>
          <a:solidFill>
            <a:srgbClr val="E1FFF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zh-CN" altLang="en-US" sz="2000" b="1" dirty="0">
                <a:latin typeface="Times New Roman" panose="02020603050405020304" pitchFamily="18" charset="0"/>
              </a:rPr>
              <a:t>变换后的</a:t>
            </a:r>
            <a:r>
              <a:rPr kumimoji="1" lang="zh-CN" altLang="en-US" sz="2000" b="1" dirty="0" smtClean="0">
                <a:latin typeface="Times New Roman" panose="02020603050405020304" pitchFamily="18" charset="0"/>
              </a:rPr>
              <a:t>位置矢量</a:t>
            </a:r>
            <a:endParaRPr kumimoji="1" lang="zh-CN" altLang="en-US" sz="2000" b="1" dirty="0">
              <a:latin typeface="Times New Roman" panose="02020603050405020304" pitchFamily="18" charset="0"/>
            </a:endParaRPr>
          </a:p>
        </p:txBody>
      </p:sp>
      <p:sp>
        <p:nvSpPr>
          <p:cNvPr id="36" name="Rectangle 26"/>
          <p:cNvSpPr>
            <a:spLocks noChangeArrowheads="1"/>
          </p:cNvSpPr>
          <p:nvPr/>
        </p:nvSpPr>
        <p:spPr bwMode="auto">
          <a:xfrm>
            <a:off x="2719757" y="4116682"/>
            <a:ext cx="1462197" cy="355667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kumimoji="1" lang="zh-CN" altLang="en-US" sz="2400" b="1" dirty="0">
                <a:latin typeface="Times New Roman" panose="02020603050405020304" pitchFamily="18" charset="0"/>
              </a:rPr>
              <a:t>变换矩阵</a:t>
            </a:r>
          </a:p>
        </p:txBody>
      </p:sp>
      <p:sp>
        <p:nvSpPr>
          <p:cNvPr id="39" name="Rectangle 29"/>
          <p:cNvSpPr>
            <a:spLocks noChangeArrowheads="1"/>
          </p:cNvSpPr>
          <p:nvPr/>
        </p:nvSpPr>
        <p:spPr bwMode="auto">
          <a:xfrm>
            <a:off x="3935413" y="5706653"/>
            <a:ext cx="1402131" cy="381000"/>
          </a:xfrm>
          <a:prstGeom prst="rect">
            <a:avLst/>
          </a:prstGeom>
          <a:solidFill>
            <a:srgbClr val="E1FFF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zh-CN" altLang="en-US" sz="2000" b="1" dirty="0" smtClean="0">
                <a:latin typeface="Times New Roman" panose="02020603050405020304" pitchFamily="18" charset="0"/>
              </a:rPr>
              <a:t>位置矢量</a:t>
            </a:r>
            <a:endParaRPr kumimoji="1" lang="zh-CN" altLang="en-US" sz="20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4049915"/>
              </p:ext>
            </p:extLst>
          </p:nvPr>
        </p:nvGraphicFramePr>
        <p:xfrm>
          <a:off x="1661319" y="4580493"/>
          <a:ext cx="6164244" cy="1126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6" name="公式" r:id="rId4" imgW="2641320" imgH="482400" progId="Equation.3">
                  <p:embed/>
                </p:oleObj>
              </mc:Choice>
              <mc:Fallback>
                <p:oleObj name="公式" r:id="rId4" imgW="2641320" imgH="482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61319" y="4580493"/>
                        <a:ext cx="6164244" cy="1126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3212545"/>
              </p:ext>
            </p:extLst>
          </p:nvPr>
        </p:nvGraphicFramePr>
        <p:xfrm>
          <a:off x="6172200" y="2683320"/>
          <a:ext cx="1883229" cy="967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7" name="公式" r:id="rId6" imgW="939600" imgH="482400" progId="Equation.3">
                  <p:embed/>
                </p:oleObj>
              </mc:Choice>
              <mc:Fallback>
                <p:oleObj name="公式" r:id="rId6" imgW="939600" imgH="482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172200" y="2683320"/>
                        <a:ext cx="1883229" cy="9670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7262159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 animBg="1"/>
      <p:bldP spid="12" grpId="0"/>
      <p:bldP spid="13" grpId="0"/>
      <p:bldP spid="14" grpId="0"/>
      <p:bldP spid="16" grpId="0" animBg="1"/>
      <p:bldP spid="17" grpId="0" build="p" autoUpdateAnimBg="0"/>
      <p:bldP spid="18" grpId="0" build="p" autoUpdateAnimBg="0"/>
      <p:bldP spid="19" grpId="0" build="p" autoUpdateAnimBg="0"/>
      <p:bldP spid="27" grpId="0" animBg="1" autoUpdateAnimBg="0"/>
      <p:bldP spid="33" grpId="0" animBg="1"/>
      <p:bldP spid="36" grpId="0" animBg="1"/>
      <p:bldP spid="39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灰度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9537</TotalTime>
  <Words>2340</Words>
  <Application>Microsoft Office PowerPoint</Application>
  <PresentationFormat>全屏显示(4:3)</PresentationFormat>
  <Paragraphs>575</Paragraphs>
  <Slides>58</Slides>
  <Notes>7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58</vt:i4>
      </vt:variant>
    </vt:vector>
  </HeadingPairs>
  <TitlesOfParts>
    <vt:vector size="65" baseType="lpstr">
      <vt:lpstr>Office 主题</vt:lpstr>
      <vt:lpstr>Equation</vt:lpstr>
      <vt:lpstr>公式</vt:lpstr>
      <vt:lpstr>Image</vt:lpstr>
      <vt:lpstr>位图图像</vt:lpstr>
      <vt:lpstr>BMP 图象</vt:lpstr>
      <vt:lpstr>Microsoft 公式 3.0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第4章：图形几何变换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第4章：图形几何变换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第4章：图形几何变换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@teliss</dc:creator>
  <cp:lastModifiedBy>lenovo</cp:lastModifiedBy>
  <cp:revision>495</cp:revision>
  <dcterms:created xsi:type="dcterms:W3CDTF">2013-10-18T12:56:42Z</dcterms:created>
  <dcterms:modified xsi:type="dcterms:W3CDTF">2017-10-12T08:43:44Z</dcterms:modified>
</cp:coreProperties>
</file>