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7" r:id="rId3"/>
    <p:sldId id="390" r:id="rId4"/>
    <p:sldId id="391" r:id="rId5"/>
    <p:sldId id="392" r:id="rId6"/>
    <p:sldId id="320" r:id="rId7"/>
    <p:sldId id="393" r:id="rId8"/>
    <p:sldId id="394" r:id="rId9"/>
    <p:sldId id="395" r:id="rId10"/>
    <p:sldId id="396" r:id="rId11"/>
    <p:sldId id="397" r:id="rId12"/>
    <p:sldId id="399" r:id="rId13"/>
    <p:sldId id="398" r:id="rId14"/>
    <p:sldId id="400" r:id="rId15"/>
    <p:sldId id="359" r:id="rId16"/>
    <p:sldId id="402" r:id="rId17"/>
    <p:sldId id="403" r:id="rId18"/>
    <p:sldId id="404" r:id="rId19"/>
    <p:sldId id="405" r:id="rId20"/>
    <p:sldId id="408" r:id="rId21"/>
    <p:sldId id="407" r:id="rId22"/>
    <p:sldId id="406" r:id="rId23"/>
    <p:sldId id="360" r:id="rId24"/>
    <p:sldId id="409" r:id="rId25"/>
    <p:sldId id="410" r:id="rId26"/>
    <p:sldId id="411" r:id="rId27"/>
    <p:sldId id="412" r:id="rId28"/>
    <p:sldId id="413" r:id="rId29"/>
    <p:sldId id="362" r:id="rId30"/>
    <p:sldId id="361" r:id="rId31"/>
    <p:sldId id="414" r:id="rId32"/>
    <p:sldId id="416" r:id="rId33"/>
    <p:sldId id="415" r:id="rId34"/>
    <p:sldId id="417" r:id="rId35"/>
    <p:sldId id="418" r:id="rId36"/>
    <p:sldId id="419" r:id="rId37"/>
    <p:sldId id="420" r:id="rId38"/>
    <p:sldId id="421" r:id="rId39"/>
    <p:sldId id="422" r:id="rId40"/>
    <p:sldId id="423" r:id="rId41"/>
    <p:sldId id="424" r:id="rId42"/>
    <p:sldId id="365" r:id="rId43"/>
    <p:sldId id="367" r:id="rId44"/>
    <p:sldId id="425" r:id="rId45"/>
    <p:sldId id="262"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33CC"/>
    <a:srgbClr val="99CCFF"/>
    <a:srgbClr val="0D6AB0"/>
    <a:srgbClr val="FF9300"/>
    <a:srgbClr val="CCCCCC"/>
    <a:srgbClr val="006600"/>
    <a:srgbClr val="808080"/>
    <a:srgbClr val="96969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60" d="100"/>
          <a:sy n="60" d="100"/>
        </p:scale>
        <p:origin x="1428" y="84"/>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二维观察概述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二维观察流水线</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裁剪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en-US" altLang="zh-CN" b="1" dirty="0" smtClean="0">
              <a:ea typeface="宋体" pitchFamily="2" charset="-122"/>
            </a:rPr>
            <a:t>OpenGL</a:t>
          </a:r>
          <a:r>
            <a:rPr lang="zh-CN" altLang="en-US" b="1" dirty="0" smtClean="0">
              <a:ea typeface="宋体" pitchFamily="2" charset="-122"/>
            </a:rPr>
            <a:t>二维观察简介</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4">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4"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4">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4">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4">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4">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4">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4">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EE8AAABC-4C81-4BED-82A2-1CDA3D6A38E0}" type="presOf" srcId="{01B9DFC2-10AF-413E-A5AA-EBF1514C8013}" destId="{EA0BF2DB-9D55-4FB3-B440-CA3D06A93F71}"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257C6D9C-9C1D-45B4-A455-E7A97391CB9F}" srcId="{1342E97B-D763-4B48-91D1-35D05A2F9D02}" destId="{5A6A24B7-A893-443F-A2E2-6A67D9E56AE5}" srcOrd="3" destOrd="0" parTransId="{2422DAE9-BA19-47F1-B4A2-ABB6A47618C4}" sibTransId="{393982CA-9DF7-4F7C-958D-78C0B751D069}"/>
    <dgm:cxn modelId="{EAA5F1F1-C1E1-45D3-B3E3-EDD17EBD21A5}" type="presOf" srcId="{130DAB32-480A-4472-9359-314F1A3902FD}" destId="{73045727-E4A1-4D0B-9DA4-DC0A11922EBD}"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983097E5-5D74-4B5D-A51A-99EDDAF8E5CD}" type="presOf" srcId="{4209B6D9-4A52-4A73-95E8-DDACFC6A4665}" destId="{7823F387-FE1A-4F5E-87F5-DCE52153C57E}"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EA4360B-48FE-411A-B381-6B2BFDCFD8D6}" srcId="{01B9DFC2-10AF-413E-A5AA-EBF1514C8013}" destId="{FB9FF719-AAF7-4618-A0DF-C0DC535E8332}" srcOrd="0" destOrd="0" parTransId="{6A95DB3D-0CA8-4656-8EAA-5F9142BE2A35}" sibTransId="{50269F87-B0C9-46B5-9860-69274EF72462}"/>
    <dgm:cxn modelId="{3F887CC0-8273-4537-B7FC-91311893CD02}" type="presOf" srcId="{78827AAE-AB46-4689-9F51-6115669F999D}" destId="{D64727F3-4EAE-4463-894B-B29E688BB34B}" srcOrd="0" destOrd="0" presId="urn:microsoft.com/office/officeart/2005/8/layout/chevron2"/>
    <dgm:cxn modelId="{3818E367-7338-43AE-8116-424346851B5B}" type="presOf" srcId="{5A6A24B7-A893-443F-A2E2-6A67D9E56AE5}" destId="{833A12B2-CACD-4711-9840-DD33CF9E5E11}" srcOrd="0" destOrd="0" presId="urn:microsoft.com/office/officeart/2005/8/layout/chevron2"/>
    <dgm:cxn modelId="{D2790246-B22F-433F-BD50-338CDD9110EC}" type="presOf" srcId="{75133BFE-6B0E-4DBB-B4B9-68F66EBE2204}" destId="{33B81DAA-3762-403B-B9BA-3E94C8270634}" srcOrd="0" destOrd="0" presId="urn:microsoft.com/office/officeart/2005/8/layout/chevron2"/>
    <dgm:cxn modelId="{F5B6CF83-96DB-4485-A5A7-3C84C73DD57F}" type="presOf" srcId="{1342E97B-D763-4B48-91D1-35D05A2F9D02}" destId="{EF71B74B-DA01-431F-B581-81DB9DC075E2}" srcOrd="0" destOrd="0" presId="urn:microsoft.com/office/officeart/2005/8/layout/chevron2"/>
    <dgm:cxn modelId="{774DB55E-719F-4900-BA8B-C9C2BCED7A69}" type="presOf" srcId="{BCC917F5-5D6E-43F9-8DFE-605EB9BA8C51}" destId="{D00A019F-394D-4CDA-9674-4B91093930EB}" srcOrd="0" destOrd="0" presId="urn:microsoft.com/office/officeart/2005/8/layout/chevron2"/>
    <dgm:cxn modelId="{D038E681-48C3-4870-9739-17D8620FCC1F}" type="presOf" srcId="{FB9FF719-AAF7-4618-A0DF-C0DC535E8332}" destId="{414A43B3-C122-4F73-9B5A-FE7021122B46}"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D2541867-52BF-437C-A01A-D8E3DF59D6B9}" type="presParOf" srcId="{EF71B74B-DA01-431F-B581-81DB9DC075E2}" destId="{BD8D9125-9A38-43FA-9AD5-428E6A60217B}" srcOrd="0" destOrd="0" presId="urn:microsoft.com/office/officeart/2005/8/layout/chevron2"/>
    <dgm:cxn modelId="{7CF0ADBF-001D-4AFA-97F3-14ECD21C9BDB}" type="presParOf" srcId="{BD8D9125-9A38-43FA-9AD5-428E6A60217B}" destId="{7823F387-FE1A-4F5E-87F5-DCE52153C57E}" srcOrd="0" destOrd="0" presId="urn:microsoft.com/office/officeart/2005/8/layout/chevron2"/>
    <dgm:cxn modelId="{BD9E2832-62BD-4099-935C-94ABB1147C67}" type="presParOf" srcId="{BD8D9125-9A38-43FA-9AD5-428E6A60217B}" destId="{D64727F3-4EAE-4463-894B-B29E688BB34B}" srcOrd="1" destOrd="0" presId="urn:microsoft.com/office/officeart/2005/8/layout/chevron2"/>
    <dgm:cxn modelId="{99781A59-E7B9-4233-ABD1-F849D61AB7AC}" type="presParOf" srcId="{EF71B74B-DA01-431F-B581-81DB9DC075E2}" destId="{2F0D94A1-9AF7-420B-8D10-70D942618825}" srcOrd="1" destOrd="0" presId="urn:microsoft.com/office/officeart/2005/8/layout/chevron2"/>
    <dgm:cxn modelId="{C9E85F9B-8EC2-4285-9750-8091CB60939F}" type="presParOf" srcId="{EF71B74B-DA01-431F-B581-81DB9DC075E2}" destId="{432B8AF3-53CD-471A-963F-6E0E419BA993}" srcOrd="2" destOrd="0" presId="urn:microsoft.com/office/officeart/2005/8/layout/chevron2"/>
    <dgm:cxn modelId="{783BDA74-5E4C-4091-8ECE-B82FF2A70965}" type="presParOf" srcId="{432B8AF3-53CD-471A-963F-6E0E419BA993}" destId="{33B81DAA-3762-403B-B9BA-3E94C8270634}" srcOrd="0" destOrd="0" presId="urn:microsoft.com/office/officeart/2005/8/layout/chevron2"/>
    <dgm:cxn modelId="{BC8DA6B9-5E2D-4315-8109-10410C5D8A90}" type="presParOf" srcId="{432B8AF3-53CD-471A-963F-6E0E419BA993}" destId="{D00A019F-394D-4CDA-9674-4B91093930EB}" srcOrd="1" destOrd="0" presId="urn:microsoft.com/office/officeart/2005/8/layout/chevron2"/>
    <dgm:cxn modelId="{6362DFE6-4353-4904-838E-B7D414EEA649}" type="presParOf" srcId="{EF71B74B-DA01-431F-B581-81DB9DC075E2}" destId="{4D6A9639-ECAF-45DF-A4C7-F3D44EB3DF0A}" srcOrd="3" destOrd="0" presId="urn:microsoft.com/office/officeart/2005/8/layout/chevron2"/>
    <dgm:cxn modelId="{5F51EBEC-B9CE-4916-B8F3-BC2618483B4F}" type="presParOf" srcId="{EF71B74B-DA01-431F-B581-81DB9DC075E2}" destId="{7D22FA85-692E-409E-8623-92F04739A33E}" srcOrd="4" destOrd="0" presId="urn:microsoft.com/office/officeart/2005/8/layout/chevron2"/>
    <dgm:cxn modelId="{F4D6B60C-7FA3-4A09-8177-E8C2705763EB}" type="presParOf" srcId="{7D22FA85-692E-409E-8623-92F04739A33E}" destId="{EA0BF2DB-9D55-4FB3-B440-CA3D06A93F71}" srcOrd="0" destOrd="0" presId="urn:microsoft.com/office/officeart/2005/8/layout/chevron2"/>
    <dgm:cxn modelId="{2E3E7559-C790-4ACD-85FE-1EB944D87E71}" type="presParOf" srcId="{7D22FA85-692E-409E-8623-92F04739A33E}" destId="{414A43B3-C122-4F73-9B5A-FE7021122B46}" srcOrd="1" destOrd="0" presId="urn:microsoft.com/office/officeart/2005/8/layout/chevron2"/>
    <dgm:cxn modelId="{3EF2071E-995B-4F15-88D6-F95987F3B298}" type="presParOf" srcId="{EF71B74B-DA01-431F-B581-81DB9DC075E2}" destId="{5472887D-39FB-4135-B3E5-999207F4F548}" srcOrd="5" destOrd="0" presId="urn:microsoft.com/office/officeart/2005/8/layout/chevron2"/>
    <dgm:cxn modelId="{10A49770-5CA7-4855-9D1A-E8EFCFA4D820}" type="presParOf" srcId="{EF71B74B-DA01-431F-B581-81DB9DC075E2}" destId="{DD6EDEF5-FD2F-4779-930B-E908458F6B6D}" srcOrd="6" destOrd="0" presId="urn:microsoft.com/office/officeart/2005/8/layout/chevron2"/>
    <dgm:cxn modelId="{EA33E55E-BF05-4E17-8E9F-61D2103DF4FE}" type="presParOf" srcId="{DD6EDEF5-FD2F-4779-930B-E908458F6B6D}" destId="{833A12B2-CACD-4711-9840-DD33CF9E5E11}" srcOrd="0" destOrd="0" presId="urn:microsoft.com/office/officeart/2005/8/layout/chevron2"/>
    <dgm:cxn modelId="{6E556814-A32A-4C6D-AACD-7B30B4417FB4}" type="presParOf" srcId="{DD6EDEF5-FD2F-4779-930B-E908458F6B6D}" destId="{73045727-E4A1-4D0B-9DA4-DC0A11922EBD}"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二维观察概述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二维观察流水线</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裁剪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en-US" altLang="zh-CN" b="1" dirty="0" smtClean="0">
              <a:ea typeface="宋体" pitchFamily="2" charset="-122"/>
            </a:rPr>
            <a:t>OpenGL</a:t>
          </a:r>
          <a:r>
            <a:rPr lang="zh-CN" altLang="en-US" b="1" dirty="0" smtClean="0">
              <a:ea typeface="宋体" pitchFamily="2" charset="-122"/>
            </a:rPr>
            <a:t>二维观察简介</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4">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4"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4">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4">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4">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4">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4">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4">
        <dgm:presLayoutVars>
          <dgm:bulletEnabled val="1"/>
        </dgm:presLayoutVars>
      </dgm:prSet>
      <dgm:spPr/>
      <dgm:t>
        <a:bodyPr/>
        <a:lstStyle/>
        <a:p>
          <a:endParaRPr lang="zh-CN" altLang="en-US"/>
        </a:p>
      </dgm:t>
    </dgm:pt>
  </dgm:ptLst>
  <dgm:cxnLst>
    <dgm:cxn modelId="{C66666CE-C569-452D-9C64-43FEB93BC74E}" type="presOf" srcId="{130DAB32-480A-4472-9359-314F1A3902FD}" destId="{73045727-E4A1-4D0B-9DA4-DC0A11922EBD}"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7561E1B0-B1AD-4F28-A068-9E3B8239F77A}" type="presOf" srcId="{78827AAE-AB46-4689-9F51-6115669F999D}" destId="{D64727F3-4EAE-4463-894B-B29E688BB34B}" srcOrd="0" destOrd="0" presId="urn:microsoft.com/office/officeart/2005/8/layout/chevron2"/>
    <dgm:cxn modelId="{AA678DD1-1175-4B97-A48A-62C18CE6938D}" type="presOf" srcId="{5A6A24B7-A893-443F-A2E2-6A67D9E56AE5}" destId="{833A12B2-CACD-4711-9840-DD33CF9E5E11}"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92445D79-CF2D-4A54-98A3-66C522A2BA80}" type="presOf" srcId="{BCC917F5-5D6E-43F9-8DFE-605EB9BA8C51}" destId="{D00A019F-394D-4CDA-9674-4B91093930EB}"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9EA4360B-48FE-411A-B381-6B2BFDCFD8D6}" srcId="{01B9DFC2-10AF-413E-A5AA-EBF1514C8013}" destId="{FB9FF719-AAF7-4618-A0DF-C0DC535E8332}" srcOrd="0" destOrd="0" parTransId="{6A95DB3D-0CA8-4656-8EAA-5F9142BE2A35}" sibTransId="{50269F87-B0C9-46B5-9860-69274EF72462}"/>
    <dgm:cxn modelId="{9CF2D271-7E77-4EAD-B68B-597AF33A3AB6}" type="presOf" srcId="{FB9FF719-AAF7-4618-A0DF-C0DC535E8332}" destId="{414A43B3-C122-4F73-9B5A-FE7021122B46}" srcOrd="0" destOrd="0" presId="urn:microsoft.com/office/officeart/2005/8/layout/chevron2"/>
    <dgm:cxn modelId="{384D2D61-E75F-40FE-B0B2-B276FA197A0A}" type="presOf" srcId="{75133BFE-6B0E-4DBB-B4B9-68F66EBE2204}" destId="{33B81DAA-3762-403B-B9BA-3E94C8270634}"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BE8019C2-9904-42F7-A56A-7DDC410F4E91}" type="presOf" srcId="{01B9DFC2-10AF-413E-A5AA-EBF1514C8013}" destId="{EA0BF2DB-9D55-4FB3-B440-CA3D06A93F71}"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1CD3387-0379-4D45-8C53-3931111BE3C1}" srcId="{75133BFE-6B0E-4DBB-B4B9-68F66EBE2204}" destId="{BCC917F5-5D6E-43F9-8DFE-605EB9BA8C51}" srcOrd="0" destOrd="0" parTransId="{3F4F3ED0-D3DB-4FDF-9239-5E74D6A11E23}" sibTransId="{1333E3C7-2983-4543-9287-7DBF8D04EE03}"/>
    <dgm:cxn modelId="{23742154-A09E-44FF-9296-3854481242F6}" type="presOf" srcId="{1342E97B-D763-4B48-91D1-35D05A2F9D02}" destId="{EF71B74B-DA01-431F-B581-81DB9DC075E2}"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0F9D10D7-5675-43D1-A748-1A9DB89F1A38}" type="presOf" srcId="{4209B6D9-4A52-4A73-95E8-DDACFC6A4665}" destId="{7823F387-FE1A-4F5E-87F5-DCE52153C57E}" srcOrd="0" destOrd="0" presId="urn:microsoft.com/office/officeart/2005/8/layout/chevron2"/>
    <dgm:cxn modelId="{BE26328B-78C7-422D-80AE-D8AC9DA2A60B}" type="presParOf" srcId="{EF71B74B-DA01-431F-B581-81DB9DC075E2}" destId="{BD8D9125-9A38-43FA-9AD5-428E6A60217B}" srcOrd="0" destOrd="0" presId="urn:microsoft.com/office/officeart/2005/8/layout/chevron2"/>
    <dgm:cxn modelId="{4892930D-9951-4603-96DE-FBFC0A7FC0CD}" type="presParOf" srcId="{BD8D9125-9A38-43FA-9AD5-428E6A60217B}" destId="{7823F387-FE1A-4F5E-87F5-DCE52153C57E}" srcOrd="0" destOrd="0" presId="urn:microsoft.com/office/officeart/2005/8/layout/chevron2"/>
    <dgm:cxn modelId="{81D04317-5CBB-4A77-A639-D70046432FAB}" type="presParOf" srcId="{BD8D9125-9A38-43FA-9AD5-428E6A60217B}" destId="{D64727F3-4EAE-4463-894B-B29E688BB34B}" srcOrd="1" destOrd="0" presId="urn:microsoft.com/office/officeart/2005/8/layout/chevron2"/>
    <dgm:cxn modelId="{EE1E6E84-11D5-48BC-B8CD-AEB2AF47032D}" type="presParOf" srcId="{EF71B74B-DA01-431F-B581-81DB9DC075E2}" destId="{2F0D94A1-9AF7-420B-8D10-70D942618825}" srcOrd="1" destOrd="0" presId="urn:microsoft.com/office/officeart/2005/8/layout/chevron2"/>
    <dgm:cxn modelId="{AEEF1AE8-6B2E-4D2F-B040-71CFAB372B1C}" type="presParOf" srcId="{EF71B74B-DA01-431F-B581-81DB9DC075E2}" destId="{432B8AF3-53CD-471A-963F-6E0E419BA993}" srcOrd="2" destOrd="0" presId="urn:microsoft.com/office/officeart/2005/8/layout/chevron2"/>
    <dgm:cxn modelId="{0308A0B8-4545-43F7-8C37-C2BF78789BA2}" type="presParOf" srcId="{432B8AF3-53CD-471A-963F-6E0E419BA993}" destId="{33B81DAA-3762-403B-B9BA-3E94C8270634}" srcOrd="0" destOrd="0" presId="urn:microsoft.com/office/officeart/2005/8/layout/chevron2"/>
    <dgm:cxn modelId="{C75DC02C-BCDC-4AD9-93DA-AA626ABDB857}" type="presParOf" srcId="{432B8AF3-53CD-471A-963F-6E0E419BA993}" destId="{D00A019F-394D-4CDA-9674-4B91093930EB}" srcOrd="1" destOrd="0" presId="urn:microsoft.com/office/officeart/2005/8/layout/chevron2"/>
    <dgm:cxn modelId="{F9A7CC3F-6A01-4A00-BB7B-631A0986AF1E}" type="presParOf" srcId="{EF71B74B-DA01-431F-B581-81DB9DC075E2}" destId="{4D6A9639-ECAF-45DF-A4C7-F3D44EB3DF0A}" srcOrd="3" destOrd="0" presId="urn:microsoft.com/office/officeart/2005/8/layout/chevron2"/>
    <dgm:cxn modelId="{6C753EB9-55C8-40A9-AD5C-57178335A566}" type="presParOf" srcId="{EF71B74B-DA01-431F-B581-81DB9DC075E2}" destId="{7D22FA85-692E-409E-8623-92F04739A33E}" srcOrd="4" destOrd="0" presId="urn:microsoft.com/office/officeart/2005/8/layout/chevron2"/>
    <dgm:cxn modelId="{6E814845-42F0-4C73-8F32-9D5845799008}" type="presParOf" srcId="{7D22FA85-692E-409E-8623-92F04739A33E}" destId="{EA0BF2DB-9D55-4FB3-B440-CA3D06A93F71}" srcOrd="0" destOrd="0" presId="urn:microsoft.com/office/officeart/2005/8/layout/chevron2"/>
    <dgm:cxn modelId="{5A7B7585-C35E-4C01-AD8B-0D2C09B90379}" type="presParOf" srcId="{7D22FA85-692E-409E-8623-92F04739A33E}" destId="{414A43B3-C122-4F73-9B5A-FE7021122B46}" srcOrd="1" destOrd="0" presId="urn:microsoft.com/office/officeart/2005/8/layout/chevron2"/>
    <dgm:cxn modelId="{F4002E73-45BE-49B0-AF7F-8135D09C0B07}" type="presParOf" srcId="{EF71B74B-DA01-431F-B581-81DB9DC075E2}" destId="{5472887D-39FB-4135-B3E5-999207F4F548}" srcOrd="5" destOrd="0" presId="urn:microsoft.com/office/officeart/2005/8/layout/chevron2"/>
    <dgm:cxn modelId="{CAAF15F9-9E57-4536-A51F-E30C199C66C7}" type="presParOf" srcId="{EF71B74B-DA01-431F-B581-81DB9DC075E2}" destId="{DD6EDEF5-FD2F-4779-930B-E908458F6B6D}" srcOrd="6" destOrd="0" presId="urn:microsoft.com/office/officeart/2005/8/layout/chevron2"/>
    <dgm:cxn modelId="{1F4BE769-2C83-4137-B110-89C220ED756E}" type="presParOf" srcId="{DD6EDEF5-FD2F-4779-930B-E908458F6B6D}" destId="{833A12B2-CACD-4711-9840-DD33CF9E5E11}" srcOrd="0" destOrd="0" presId="urn:microsoft.com/office/officeart/2005/8/layout/chevron2"/>
    <dgm:cxn modelId="{FAE83681-9978-4018-A5D4-6634E47C1E01}" type="presParOf" srcId="{DD6EDEF5-FD2F-4779-930B-E908458F6B6D}" destId="{73045727-E4A1-4D0B-9DA4-DC0A11922EBD}"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二维观察概述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二维观察流水线</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裁剪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en-US" altLang="zh-CN" b="1" dirty="0" smtClean="0">
              <a:ea typeface="宋体" pitchFamily="2" charset="-122"/>
            </a:rPr>
            <a:t>OpenGL</a:t>
          </a:r>
          <a:r>
            <a:rPr lang="zh-CN" altLang="en-US" b="1" dirty="0" smtClean="0">
              <a:ea typeface="宋体" pitchFamily="2" charset="-122"/>
            </a:rPr>
            <a:t>二维观察简介</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4">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4"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4">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4">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4">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4">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4">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4">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E362F61B-DE02-48EC-84DC-164F579B5680}" type="presOf" srcId="{130DAB32-480A-4472-9359-314F1A3902FD}" destId="{73045727-E4A1-4D0B-9DA4-DC0A11922EBD}"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257C6D9C-9C1D-45B4-A455-E7A97391CB9F}" srcId="{1342E97B-D763-4B48-91D1-35D05A2F9D02}" destId="{5A6A24B7-A893-443F-A2E2-6A67D9E56AE5}" srcOrd="3" destOrd="0" parTransId="{2422DAE9-BA19-47F1-B4A2-ABB6A47618C4}" sibTransId="{393982CA-9DF7-4F7C-958D-78C0B751D069}"/>
    <dgm:cxn modelId="{F2398C18-5501-4864-AC98-9D2E97BB04D3}" type="presOf" srcId="{5A6A24B7-A893-443F-A2E2-6A67D9E56AE5}" destId="{833A12B2-CACD-4711-9840-DD33CF9E5E11}"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043765CE-8383-4279-ABBA-19B069D64C0A}" type="presOf" srcId="{1342E97B-D763-4B48-91D1-35D05A2F9D02}" destId="{EF71B74B-DA01-431F-B581-81DB9DC075E2}"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A993DAEA-C855-4BCE-B7AC-B80CF6C430F2}" type="presOf" srcId="{75133BFE-6B0E-4DBB-B4B9-68F66EBE2204}" destId="{33B81DAA-3762-403B-B9BA-3E94C8270634}"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44B41A4B-B1CB-4525-BDF1-D0E12023EC51}" type="presOf" srcId="{01B9DFC2-10AF-413E-A5AA-EBF1514C8013}" destId="{EA0BF2DB-9D55-4FB3-B440-CA3D06A93F71}" srcOrd="0" destOrd="0" presId="urn:microsoft.com/office/officeart/2005/8/layout/chevron2"/>
    <dgm:cxn modelId="{78D3CC51-B80F-4EA1-A3BB-49FC6B216F0D}" type="presOf" srcId="{BCC917F5-5D6E-43F9-8DFE-605EB9BA8C51}" destId="{D00A019F-394D-4CDA-9674-4B91093930EB}"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AE09B149-BB9D-40F7-8CFD-0892EC295ED2}" type="presOf" srcId="{FB9FF719-AAF7-4618-A0DF-C0DC535E8332}" destId="{414A43B3-C122-4F73-9B5A-FE7021122B46}" srcOrd="0" destOrd="0" presId="urn:microsoft.com/office/officeart/2005/8/layout/chevron2"/>
    <dgm:cxn modelId="{47FD2E20-4160-4E95-B866-02751306EF5D}" type="presOf" srcId="{4209B6D9-4A52-4A73-95E8-DDACFC6A4665}" destId="{7823F387-FE1A-4F5E-87F5-DCE52153C57E}" srcOrd="0" destOrd="0" presId="urn:microsoft.com/office/officeart/2005/8/layout/chevron2"/>
    <dgm:cxn modelId="{D62BAF28-D952-4CED-A395-A26D9EA0E4FF}" type="presOf" srcId="{78827AAE-AB46-4689-9F51-6115669F999D}" destId="{D64727F3-4EAE-4463-894B-B29E688BB34B}" srcOrd="0" destOrd="0" presId="urn:microsoft.com/office/officeart/2005/8/layout/chevron2"/>
    <dgm:cxn modelId="{0D18DE53-9C59-4F67-8098-C3F274FAC2C9}" type="presParOf" srcId="{EF71B74B-DA01-431F-B581-81DB9DC075E2}" destId="{BD8D9125-9A38-43FA-9AD5-428E6A60217B}" srcOrd="0" destOrd="0" presId="urn:microsoft.com/office/officeart/2005/8/layout/chevron2"/>
    <dgm:cxn modelId="{0B0B774E-E869-486E-94CE-D8CCA1C34BFD}" type="presParOf" srcId="{BD8D9125-9A38-43FA-9AD5-428E6A60217B}" destId="{7823F387-FE1A-4F5E-87F5-DCE52153C57E}" srcOrd="0" destOrd="0" presId="urn:microsoft.com/office/officeart/2005/8/layout/chevron2"/>
    <dgm:cxn modelId="{1A0571D2-6A9A-4ADF-A17C-417840F1ED67}" type="presParOf" srcId="{BD8D9125-9A38-43FA-9AD5-428E6A60217B}" destId="{D64727F3-4EAE-4463-894B-B29E688BB34B}" srcOrd="1" destOrd="0" presId="urn:microsoft.com/office/officeart/2005/8/layout/chevron2"/>
    <dgm:cxn modelId="{BB8350AF-505E-4B3B-A78F-8C3CA6249387}" type="presParOf" srcId="{EF71B74B-DA01-431F-B581-81DB9DC075E2}" destId="{2F0D94A1-9AF7-420B-8D10-70D942618825}" srcOrd="1" destOrd="0" presId="urn:microsoft.com/office/officeart/2005/8/layout/chevron2"/>
    <dgm:cxn modelId="{554B139C-B38B-4A4A-BD66-183AA04399D5}" type="presParOf" srcId="{EF71B74B-DA01-431F-B581-81DB9DC075E2}" destId="{432B8AF3-53CD-471A-963F-6E0E419BA993}" srcOrd="2" destOrd="0" presId="urn:microsoft.com/office/officeart/2005/8/layout/chevron2"/>
    <dgm:cxn modelId="{28604908-8BF7-40BC-BFBC-67CE93A9E3CA}" type="presParOf" srcId="{432B8AF3-53CD-471A-963F-6E0E419BA993}" destId="{33B81DAA-3762-403B-B9BA-3E94C8270634}" srcOrd="0" destOrd="0" presId="urn:microsoft.com/office/officeart/2005/8/layout/chevron2"/>
    <dgm:cxn modelId="{C131C8DF-CA54-41A8-B96F-07CF8E9FC9C0}" type="presParOf" srcId="{432B8AF3-53CD-471A-963F-6E0E419BA993}" destId="{D00A019F-394D-4CDA-9674-4B91093930EB}" srcOrd="1" destOrd="0" presId="urn:microsoft.com/office/officeart/2005/8/layout/chevron2"/>
    <dgm:cxn modelId="{F9DB28ED-389D-49DA-A308-842BAB8631B7}" type="presParOf" srcId="{EF71B74B-DA01-431F-B581-81DB9DC075E2}" destId="{4D6A9639-ECAF-45DF-A4C7-F3D44EB3DF0A}" srcOrd="3" destOrd="0" presId="urn:microsoft.com/office/officeart/2005/8/layout/chevron2"/>
    <dgm:cxn modelId="{C4135468-F8DB-4C8F-8CA7-00ECA3E89967}" type="presParOf" srcId="{EF71B74B-DA01-431F-B581-81DB9DC075E2}" destId="{7D22FA85-692E-409E-8623-92F04739A33E}" srcOrd="4" destOrd="0" presId="urn:microsoft.com/office/officeart/2005/8/layout/chevron2"/>
    <dgm:cxn modelId="{1148ABD8-4C8D-4055-A365-1518BA11D148}" type="presParOf" srcId="{7D22FA85-692E-409E-8623-92F04739A33E}" destId="{EA0BF2DB-9D55-4FB3-B440-CA3D06A93F71}" srcOrd="0" destOrd="0" presId="urn:microsoft.com/office/officeart/2005/8/layout/chevron2"/>
    <dgm:cxn modelId="{697FDA23-E6A1-4A5E-90E3-FF93D3A5B5FE}" type="presParOf" srcId="{7D22FA85-692E-409E-8623-92F04739A33E}" destId="{414A43B3-C122-4F73-9B5A-FE7021122B46}" srcOrd="1" destOrd="0" presId="urn:microsoft.com/office/officeart/2005/8/layout/chevron2"/>
    <dgm:cxn modelId="{607F6461-D82B-49E8-A6A6-9CC42059442A}" type="presParOf" srcId="{EF71B74B-DA01-431F-B581-81DB9DC075E2}" destId="{5472887D-39FB-4135-B3E5-999207F4F548}" srcOrd="5" destOrd="0" presId="urn:microsoft.com/office/officeart/2005/8/layout/chevron2"/>
    <dgm:cxn modelId="{5BEC47FB-DCA5-4C71-ABDB-DEFBB9C528F6}" type="presParOf" srcId="{EF71B74B-DA01-431F-B581-81DB9DC075E2}" destId="{DD6EDEF5-FD2F-4779-930B-E908458F6B6D}" srcOrd="6" destOrd="0" presId="urn:microsoft.com/office/officeart/2005/8/layout/chevron2"/>
    <dgm:cxn modelId="{33F5295E-69DD-4E92-BAA9-3FBAE106F307}" type="presParOf" srcId="{DD6EDEF5-FD2F-4779-930B-E908458F6B6D}" destId="{833A12B2-CACD-4711-9840-DD33CF9E5E11}" srcOrd="0" destOrd="0" presId="urn:microsoft.com/office/officeart/2005/8/layout/chevron2"/>
    <dgm:cxn modelId="{75D3C0A0-FFA2-4227-9D09-3BFB60FF01ED}" type="presParOf" srcId="{DD6EDEF5-FD2F-4779-930B-E908458F6B6D}" destId="{73045727-E4A1-4D0B-9DA4-DC0A11922EBD}"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二维观察概述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二维观察流水线</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裁剪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en-US" altLang="zh-CN" b="1" dirty="0" smtClean="0">
              <a:ea typeface="宋体" pitchFamily="2" charset="-122"/>
            </a:rPr>
            <a:t>OpenGL</a:t>
          </a:r>
          <a:r>
            <a:rPr lang="zh-CN" altLang="en-US" b="1" dirty="0" smtClean="0">
              <a:ea typeface="宋体" pitchFamily="2" charset="-122"/>
            </a:rPr>
            <a:t>二维观察简介</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4">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4"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4">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4">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4">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4">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4">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4">
        <dgm:presLayoutVars>
          <dgm:bulletEnabled val="1"/>
        </dgm:presLayoutVars>
      </dgm:prSet>
      <dgm:spPr/>
      <dgm:t>
        <a:bodyPr/>
        <a:lstStyle/>
        <a:p>
          <a:endParaRPr lang="zh-CN" altLang="en-US"/>
        </a:p>
      </dgm:t>
    </dgm:pt>
  </dgm:ptLst>
  <dgm:cxnLst>
    <dgm:cxn modelId="{257C6D9C-9C1D-45B4-A455-E7A97391CB9F}" srcId="{1342E97B-D763-4B48-91D1-35D05A2F9D02}" destId="{5A6A24B7-A893-443F-A2E2-6A67D9E56AE5}" srcOrd="3" destOrd="0" parTransId="{2422DAE9-BA19-47F1-B4A2-ABB6A47618C4}" sibTransId="{393982CA-9DF7-4F7C-958D-78C0B751D069}"/>
    <dgm:cxn modelId="{B74E759A-8D21-4AC7-8527-D9D74FD1F619}" srcId="{4209B6D9-4A52-4A73-95E8-DDACFC6A4665}" destId="{78827AAE-AB46-4689-9F51-6115669F999D}" srcOrd="0" destOrd="0" parTransId="{61B561B7-2CF2-419D-B9E3-44B4E6774016}" sibTransId="{07CD3950-0F32-432A-A5EF-57A549BA5FB8}"/>
    <dgm:cxn modelId="{15DC5C4F-45E9-460D-B957-F18306E71979}" srcId="{1342E97B-D763-4B48-91D1-35D05A2F9D02}" destId="{4209B6D9-4A52-4A73-95E8-DDACFC6A4665}" srcOrd="0" destOrd="0" parTransId="{5E9F74E4-8D66-47E2-AAF3-9D6E7768FBF1}" sibTransId="{FC9E01D2-F9CD-4EA0-85D1-628D113CE36D}"/>
    <dgm:cxn modelId="{9EA4360B-48FE-411A-B381-6B2BFDCFD8D6}" srcId="{01B9DFC2-10AF-413E-A5AA-EBF1514C8013}" destId="{FB9FF719-AAF7-4618-A0DF-C0DC535E8332}" srcOrd="0" destOrd="0" parTransId="{6A95DB3D-0CA8-4656-8EAA-5F9142BE2A35}" sibTransId="{50269F87-B0C9-46B5-9860-69274EF72462}"/>
    <dgm:cxn modelId="{D348D52C-2A3F-4C2A-8B50-02DBB872DF8D}" type="presOf" srcId="{75133BFE-6B0E-4DBB-B4B9-68F66EBE2204}" destId="{33B81DAA-3762-403B-B9BA-3E94C8270634}" srcOrd="0" destOrd="0" presId="urn:microsoft.com/office/officeart/2005/8/layout/chevron2"/>
    <dgm:cxn modelId="{3C441C55-C04A-42F4-8C7B-96B8E3B2B4AA}" type="presOf" srcId="{BCC917F5-5D6E-43F9-8DFE-605EB9BA8C51}" destId="{D00A019F-394D-4CDA-9674-4B91093930EB}" srcOrd="0" destOrd="0" presId="urn:microsoft.com/office/officeart/2005/8/layout/chevron2"/>
    <dgm:cxn modelId="{101C7E0B-C53F-40E9-AB7D-873D526879A1}" type="presOf" srcId="{1342E97B-D763-4B48-91D1-35D05A2F9D02}" destId="{EF71B74B-DA01-431F-B581-81DB9DC075E2}" srcOrd="0" destOrd="0" presId="urn:microsoft.com/office/officeart/2005/8/layout/chevron2"/>
    <dgm:cxn modelId="{4B8A2DCE-4629-4426-A458-2A30FF4038E0}" type="presOf" srcId="{130DAB32-480A-4472-9359-314F1A3902FD}" destId="{73045727-E4A1-4D0B-9DA4-DC0A11922EBD}"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ED2C51D4-D9FE-4C3C-A6E7-942B1CDA9CD8}" type="presOf" srcId="{4209B6D9-4A52-4A73-95E8-DDACFC6A4665}" destId="{7823F387-FE1A-4F5E-87F5-DCE52153C57E}"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0607C357-490B-45F1-B8C7-85EB4920E4E6}" type="presOf" srcId="{FB9FF719-AAF7-4618-A0DF-C0DC535E8332}" destId="{414A43B3-C122-4F73-9B5A-FE7021122B46}"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219FEBBD-2919-40E6-B732-91037EF0B9B5}" type="presOf" srcId="{78827AAE-AB46-4689-9F51-6115669F999D}" destId="{D64727F3-4EAE-4463-894B-B29E688BB34B}" srcOrd="0" destOrd="0" presId="urn:microsoft.com/office/officeart/2005/8/layout/chevron2"/>
    <dgm:cxn modelId="{E5169579-4313-46A0-830F-E378BDDEF986}" type="presOf" srcId="{01B9DFC2-10AF-413E-A5AA-EBF1514C8013}" destId="{EA0BF2DB-9D55-4FB3-B440-CA3D06A93F71}"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29FFCCCA-99EE-4ACF-94B5-813CCEAD53AD}" type="presOf" srcId="{5A6A24B7-A893-443F-A2E2-6A67D9E56AE5}" destId="{833A12B2-CACD-4711-9840-DD33CF9E5E11}" srcOrd="0" destOrd="0" presId="urn:microsoft.com/office/officeart/2005/8/layout/chevron2"/>
    <dgm:cxn modelId="{E354AB97-5F37-40D3-BEDC-36A0F681C646}" type="presParOf" srcId="{EF71B74B-DA01-431F-B581-81DB9DC075E2}" destId="{BD8D9125-9A38-43FA-9AD5-428E6A60217B}" srcOrd="0" destOrd="0" presId="urn:microsoft.com/office/officeart/2005/8/layout/chevron2"/>
    <dgm:cxn modelId="{400BF19E-042A-4BF2-921E-07D39F31FCCB}" type="presParOf" srcId="{BD8D9125-9A38-43FA-9AD5-428E6A60217B}" destId="{7823F387-FE1A-4F5E-87F5-DCE52153C57E}" srcOrd="0" destOrd="0" presId="urn:microsoft.com/office/officeart/2005/8/layout/chevron2"/>
    <dgm:cxn modelId="{1F7EDBAF-994F-4F5C-8690-DDD9F3297BFC}" type="presParOf" srcId="{BD8D9125-9A38-43FA-9AD5-428E6A60217B}" destId="{D64727F3-4EAE-4463-894B-B29E688BB34B}" srcOrd="1" destOrd="0" presId="urn:microsoft.com/office/officeart/2005/8/layout/chevron2"/>
    <dgm:cxn modelId="{C9ACB297-EF75-4E56-B557-B6FC136560CA}" type="presParOf" srcId="{EF71B74B-DA01-431F-B581-81DB9DC075E2}" destId="{2F0D94A1-9AF7-420B-8D10-70D942618825}" srcOrd="1" destOrd="0" presId="urn:microsoft.com/office/officeart/2005/8/layout/chevron2"/>
    <dgm:cxn modelId="{7DA9028C-6FAC-4F28-9898-00EBCE4BE0B4}" type="presParOf" srcId="{EF71B74B-DA01-431F-B581-81DB9DC075E2}" destId="{432B8AF3-53CD-471A-963F-6E0E419BA993}" srcOrd="2" destOrd="0" presId="urn:microsoft.com/office/officeart/2005/8/layout/chevron2"/>
    <dgm:cxn modelId="{B34CE620-92E2-4A04-AE5C-376C58AF4F89}" type="presParOf" srcId="{432B8AF3-53CD-471A-963F-6E0E419BA993}" destId="{33B81DAA-3762-403B-B9BA-3E94C8270634}" srcOrd="0" destOrd="0" presId="urn:microsoft.com/office/officeart/2005/8/layout/chevron2"/>
    <dgm:cxn modelId="{5FC04C7A-AEE8-4EB2-B7BE-C7CD16DD6713}" type="presParOf" srcId="{432B8AF3-53CD-471A-963F-6E0E419BA993}" destId="{D00A019F-394D-4CDA-9674-4B91093930EB}" srcOrd="1" destOrd="0" presId="urn:microsoft.com/office/officeart/2005/8/layout/chevron2"/>
    <dgm:cxn modelId="{18C57192-70DF-49DE-B7BA-FE5788019F85}" type="presParOf" srcId="{EF71B74B-DA01-431F-B581-81DB9DC075E2}" destId="{4D6A9639-ECAF-45DF-A4C7-F3D44EB3DF0A}" srcOrd="3" destOrd="0" presId="urn:microsoft.com/office/officeart/2005/8/layout/chevron2"/>
    <dgm:cxn modelId="{EE38D4E9-01B7-4846-A7CA-B3FB739825AD}" type="presParOf" srcId="{EF71B74B-DA01-431F-B581-81DB9DC075E2}" destId="{7D22FA85-692E-409E-8623-92F04739A33E}" srcOrd="4" destOrd="0" presId="urn:microsoft.com/office/officeart/2005/8/layout/chevron2"/>
    <dgm:cxn modelId="{24208EE9-01C1-4682-8DFC-1CEB0D345809}" type="presParOf" srcId="{7D22FA85-692E-409E-8623-92F04739A33E}" destId="{EA0BF2DB-9D55-4FB3-B440-CA3D06A93F71}" srcOrd="0" destOrd="0" presId="urn:microsoft.com/office/officeart/2005/8/layout/chevron2"/>
    <dgm:cxn modelId="{92198D0C-6790-42BD-B5D2-6DB5C1585F80}" type="presParOf" srcId="{7D22FA85-692E-409E-8623-92F04739A33E}" destId="{414A43B3-C122-4F73-9B5A-FE7021122B46}" srcOrd="1" destOrd="0" presId="urn:microsoft.com/office/officeart/2005/8/layout/chevron2"/>
    <dgm:cxn modelId="{FC3CA964-2941-446B-8B77-FA0D0C9A706B}" type="presParOf" srcId="{EF71B74B-DA01-431F-B581-81DB9DC075E2}" destId="{5472887D-39FB-4135-B3E5-999207F4F548}" srcOrd="5" destOrd="0" presId="urn:microsoft.com/office/officeart/2005/8/layout/chevron2"/>
    <dgm:cxn modelId="{0BE6B804-CA41-4C48-83CF-19C78D904368}" type="presParOf" srcId="{EF71B74B-DA01-431F-B581-81DB9DC075E2}" destId="{DD6EDEF5-FD2F-4779-930B-E908458F6B6D}" srcOrd="6" destOrd="0" presId="urn:microsoft.com/office/officeart/2005/8/layout/chevron2"/>
    <dgm:cxn modelId="{1A2D16BF-4537-4348-97E8-294A89B8639A}" type="presParOf" srcId="{DD6EDEF5-FD2F-4779-930B-E908458F6B6D}" destId="{833A12B2-CACD-4711-9840-DD33CF9E5E11}" srcOrd="0" destOrd="0" presId="urn:microsoft.com/office/officeart/2005/8/layout/chevron2"/>
    <dgm:cxn modelId="{933122E7-C8A6-41FA-9676-B09A662F2F12}" type="presParOf" srcId="{DD6EDEF5-FD2F-4779-930B-E908458F6B6D}" destId="{73045727-E4A1-4D0B-9DA4-DC0A11922EBD}"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42031" y="146488"/>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35863"/>
        <a:ext cx="662814" cy="284064"/>
      </dsp:txXfrm>
    </dsp:sp>
    <dsp:sp modelId="{D64727F3-4EAE-4463-894B-B29E688BB34B}">
      <dsp:nvSpPr>
        <dsp:cNvPr id="0" name=""/>
        <dsp:cNvSpPr/>
      </dsp:nvSpPr>
      <dsp:spPr>
        <a:xfrm rot="5400000">
          <a:off x="3397633" y="-2734818"/>
          <a:ext cx="615794"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二维观察概述</a:t>
          </a:r>
          <a:endParaRPr lang="zh-CN" altLang="en-US" sz="3200" kern="1200" dirty="0"/>
        </a:p>
      </dsp:txBody>
      <dsp:txXfrm rot="-5400000">
        <a:off x="662815" y="30061"/>
        <a:ext cx="6055371" cy="555672"/>
      </dsp:txXfrm>
    </dsp:sp>
    <dsp:sp modelId="{33B81DAA-3762-403B-B9BA-3E94C8270634}">
      <dsp:nvSpPr>
        <dsp:cNvPr id="0" name=""/>
        <dsp:cNvSpPr/>
      </dsp:nvSpPr>
      <dsp:spPr>
        <a:xfrm rot="5400000">
          <a:off x="-142031" y="941547"/>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30922"/>
        <a:ext cx="662814" cy="284064"/>
      </dsp:txXfrm>
    </dsp:sp>
    <dsp:sp modelId="{D00A019F-394D-4CDA-9674-4B91093930EB}">
      <dsp:nvSpPr>
        <dsp:cNvPr id="0" name=""/>
        <dsp:cNvSpPr/>
      </dsp:nvSpPr>
      <dsp:spPr>
        <a:xfrm rot="5400000">
          <a:off x="3397795" y="-1935465"/>
          <a:ext cx="615470"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b="1" kern="1200" dirty="0" smtClean="0">
              <a:ea typeface="宋体" pitchFamily="2" charset="-122"/>
            </a:rPr>
            <a:t>二维观察流水线</a:t>
          </a:r>
          <a:endParaRPr lang="zh-CN" altLang="en-US" sz="3400" kern="1200" dirty="0"/>
        </a:p>
      </dsp:txBody>
      <dsp:txXfrm rot="-5400000">
        <a:off x="662815" y="829560"/>
        <a:ext cx="6055387" cy="555380"/>
      </dsp:txXfrm>
    </dsp:sp>
    <dsp:sp modelId="{EA0BF2DB-9D55-4FB3-B440-CA3D06A93F71}">
      <dsp:nvSpPr>
        <dsp:cNvPr id="0" name=""/>
        <dsp:cNvSpPr/>
      </dsp:nvSpPr>
      <dsp:spPr>
        <a:xfrm rot="5400000">
          <a:off x="-142031" y="1736606"/>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925981"/>
        <a:ext cx="662814" cy="284064"/>
      </dsp:txXfrm>
    </dsp:sp>
    <dsp:sp modelId="{414A43B3-C122-4F73-9B5A-FE7021122B46}">
      <dsp:nvSpPr>
        <dsp:cNvPr id="0" name=""/>
        <dsp:cNvSpPr/>
      </dsp:nvSpPr>
      <dsp:spPr>
        <a:xfrm rot="5400000">
          <a:off x="3397795" y="-1140406"/>
          <a:ext cx="615470"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b="1" kern="1200" dirty="0" smtClean="0">
              <a:ea typeface="宋体" pitchFamily="2" charset="-122"/>
            </a:rPr>
            <a:t>裁剪 </a:t>
          </a:r>
          <a:endParaRPr lang="zh-CN" altLang="en-US" sz="3400" kern="1200" dirty="0"/>
        </a:p>
      </dsp:txBody>
      <dsp:txXfrm rot="-5400000">
        <a:off x="662815" y="1624619"/>
        <a:ext cx="6055387" cy="555380"/>
      </dsp:txXfrm>
    </dsp:sp>
    <dsp:sp modelId="{833A12B2-CACD-4711-9840-DD33CF9E5E11}">
      <dsp:nvSpPr>
        <dsp:cNvPr id="0" name=""/>
        <dsp:cNvSpPr/>
      </dsp:nvSpPr>
      <dsp:spPr>
        <a:xfrm rot="5400000">
          <a:off x="-142031" y="2531664"/>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721039"/>
        <a:ext cx="662814" cy="284064"/>
      </dsp:txXfrm>
    </dsp:sp>
    <dsp:sp modelId="{73045727-E4A1-4D0B-9DA4-DC0A11922EBD}">
      <dsp:nvSpPr>
        <dsp:cNvPr id="0" name=""/>
        <dsp:cNvSpPr/>
      </dsp:nvSpPr>
      <dsp:spPr>
        <a:xfrm rot="5400000">
          <a:off x="3397795" y="-345347"/>
          <a:ext cx="615470"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altLang="zh-CN" sz="3400" b="1" kern="1200" dirty="0" smtClean="0">
              <a:ea typeface="宋体" pitchFamily="2" charset="-122"/>
            </a:rPr>
            <a:t>OpenGL</a:t>
          </a:r>
          <a:r>
            <a:rPr lang="zh-CN" altLang="en-US" sz="3400" b="1" kern="1200" dirty="0" smtClean="0">
              <a:ea typeface="宋体" pitchFamily="2" charset="-122"/>
            </a:rPr>
            <a:t>二维观察简介</a:t>
          </a:r>
          <a:endParaRPr lang="zh-CN" altLang="en-US" sz="3400" kern="1200" dirty="0"/>
        </a:p>
      </dsp:txBody>
      <dsp:txXfrm rot="-5400000">
        <a:off x="662815" y="2419678"/>
        <a:ext cx="6055387" cy="555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40198" y="142663"/>
          <a:ext cx="934658" cy="654260"/>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9594"/>
        <a:ext cx="654260" cy="280398"/>
      </dsp:txXfrm>
    </dsp:sp>
    <dsp:sp modelId="{D64727F3-4EAE-4463-894B-B29E688BB34B}">
      <dsp:nvSpPr>
        <dsp:cNvPr id="0" name=""/>
        <dsp:cNvSpPr/>
      </dsp:nvSpPr>
      <dsp:spPr>
        <a:xfrm rot="5400000">
          <a:off x="3397330" y="-2743069"/>
          <a:ext cx="607847" cy="60939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二维观察概述</a:t>
          </a:r>
          <a:endParaRPr lang="zh-CN" altLang="en-US" sz="3200" kern="1200" dirty="0"/>
        </a:p>
      </dsp:txBody>
      <dsp:txXfrm rot="-5400000">
        <a:off x="654261" y="29673"/>
        <a:ext cx="6064313" cy="548501"/>
      </dsp:txXfrm>
    </dsp:sp>
    <dsp:sp modelId="{33B81DAA-3762-403B-B9BA-3E94C8270634}">
      <dsp:nvSpPr>
        <dsp:cNvPr id="0" name=""/>
        <dsp:cNvSpPr/>
      </dsp:nvSpPr>
      <dsp:spPr>
        <a:xfrm rot="5400000">
          <a:off x="-140198" y="924980"/>
          <a:ext cx="934658" cy="654260"/>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11911"/>
        <a:ext cx="654260" cy="280398"/>
      </dsp:txXfrm>
    </dsp:sp>
    <dsp:sp modelId="{D00A019F-394D-4CDA-9674-4B91093930EB}">
      <dsp:nvSpPr>
        <dsp:cNvPr id="0" name=""/>
        <dsp:cNvSpPr/>
      </dsp:nvSpPr>
      <dsp:spPr>
        <a:xfrm rot="5400000">
          <a:off x="3397489" y="-1958447"/>
          <a:ext cx="607527" cy="60939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zh-CN" altLang="en-US" sz="3300" b="1" kern="1200" dirty="0" smtClean="0">
              <a:ea typeface="宋体" pitchFamily="2" charset="-122"/>
            </a:rPr>
            <a:t>二维观察流水线</a:t>
          </a:r>
          <a:endParaRPr lang="zh-CN" altLang="en-US" sz="3300" kern="1200" dirty="0"/>
        </a:p>
      </dsp:txBody>
      <dsp:txXfrm rot="-5400000">
        <a:off x="654260" y="814439"/>
        <a:ext cx="6064329" cy="548213"/>
      </dsp:txXfrm>
    </dsp:sp>
    <dsp:sp modelId="{EA0BF2DB-9D55-4FB3-B440-CA3D06A93F71}">
      <dsp:nvSpPr>
        <dsp:cNvPr id="0" name=""/>
        <dsp:cNvSpPr/>
      </dsp:nvSpPr>
      <dsp:spPr>
        <a:xfrm rot="5400000">
          <a:off x="-140198" y="1707296"/>
          <a:ext cx="934658" cy="654260"/>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4227"/>
        <a:ext cx="654260" cy="280398"/>
      </dsp:txXfrm>
    </dsp:sp>
    <dsp:sp modelId="{414A43B3-C122-4F73-9B5A-FE7021122B46}">
      <dsp:nvSpPr>
        <dsp:cNvPr id="0" name=""/>
        <dsp:cNvSpPr/>
      </dsp:nvSpPr>
      <dsp:spPr>
        <a:xfrm rot="5400000">
          <a:off x="3397489" y="-1176131"/>
          <a:ext cx="607527" cy="60939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zh-CN" altLang="en-US" sz="3300" b="1" kern="1200" dirty="0" smtClean="0">
              <a:ea typeface="宋体" pitchFamily="2" charset="-122"/>
            </a:rPr>
            <a:t>裁剪 </a:t>
          </a:r>
          <a:endParaRPr lang="zh-CN" altLang="en-US" sz="3300" kern="1200" dirty="0"/>
        </a:p>
      </dsp:txBody>
      <dsp:txXfrm rot="-5400000">
        <a:off x="654260" y="1596755"/>
        <a:ext cx="6064329" cy="548213"/>
      </dsp:txXfrm>
    </dsp:sp>
    <dsp:sp modelId="{833A12B2-CACD-4711-9840-DD33CF9E5E11}">
      <dsp:nvSpPr>
        <dsp:cNvPr id="0" name=""/>
        <dsp:cNvSpPr/>
      </dsp:nvSpPr>
      <dsp:spPr>
        <a:xfrm rot="5400000">
          <a:off x="-140198" y="2489613"/>
          <a:ext cx="934658" cy="654260"/>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76544"/>
        <a:ext cx="654260" cy="280398"/>
      </dsp:txXfrm>
    </dsp:sp>
    <dsp:sp modelId="{73045727-E4A1-4D0B-9DA4-DC0A11922EBD}">
      <dsp:nvSpPr>
        <dsp:cNvPr id="0" name=""/>
        <dsp:cNvSpPr/>
      </dsp:nvSpPr>
      <dsp:spPr>
        <a:xfrm rot="5400000">
          <a:off x="3397489" y="-393814"/>
          <a:ext cx="607527" cy="609398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altLang="zh-CN" sz="3300" b="1" kern="1200" dirty="0" smtClean="0">
              <a:ea typeface="宋体" pitchFamily="2" charset="-122"/>
            </a:rPr>
            <a:t>OpenGL</a:t>
          </a:r>
          <a:r>
            <a:rPr lang="zh-CN" altLang="en-US" sz="3300" b="1" kern="1200" dirty="0" smtClean="0">
              <a:ea typeface="宋体" pitchFamily="2" charset="-122"/>
            </a:rPr>
            <a:t>二维观察简介</a:t>
          </a:r>
          <a:endParaRPr lang="zh-CN" altLang="en-US" sz="3300" kern="1200" dirty="0"/>
        </a:p>
      </dsp:txBody>
      <dsp:txXfrm rot="-5400000">
        <a:off x="654260" y="2379072"/>
        <a:ext cx="6064329" cy="548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42031" y="146488"/>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35863"/>
        <a:ext cx="662814" cy="284064"/>
      </dsp:txXfrm>
    </dsp:sp>
    <dsp:sp modelId="{D64727F3-4EAE-4463-894B-B29E688BB34B}">
      <dsp:nvSpPr>
        <dsp:cNvPr id="0" name=""/>
        <dsp:cNvSpPr/>
      </dsp:nvSpPr>
      <dsp:spPr>
        <a:xfrm rot="5400000">
          <a:off x="3397633" y="-2734818"/>
          <a:ext cx="615794"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二维观察概述</a:t>
          </a:r>
          <a:endParaRPr lang="zh-CN" altLang="en-US" sz="3200" kern="1200" dirty="0"/>
        </a:p>
      </dsp:txBody>
      <dsp:txXfrm rot="-5400000">
        <a:off x="662815" y="30061"/>
        <a:ext cx="6055371" cy="555672"/>
      </dsp:txXfrm>
    </dsp:sp>
    <dsp:sp modelId="{33B81DAA-3762-403B-B9BA-3E94C8270634}">
      <dsp:nvSpPr>
        <dsp:cNvPr id="0" name=""/>
        <dsp:cNvSpPr/>
      </dsp:nvSpPr>
      <dsp:spPr>
        <a:xfrm rot="5400000">
          <a:off x="-142031" y="941547"/>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30922"/>
        <a:ext cx="662814" cy="284064"/>
      </dsp:txXfrm>
    </dsp:sp>
    <dsp:sp modelId="{D00A019F-394D-4CDA-9674-4B91093930EB}">
      <dsp:nvSpPr>
        <dsp:cNvPr id="0" name=""/>
        <dsp:cNvSpPr/>
      </dsp:nvSpPr>
      <dsp:spPr>
        <a:xfrm rot="5400000">
          <a:off x="3397795" y="-1935465"/>
          <a:ext cx="615470"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b="1" kern="1200" dirty="0" smtClean="0">
              <a:ea typeface="宋体" pitchFamily="2" charset="-122"/>
            </a:rPr>
            <a:t>二维观察流水线</a:t>
          </a:r>
          <a:endParaRPr lang="zh-CN" altLang="en-US" sz="3400" kern="1200" dirty="0"/>
        </a:p>
      </dsp:txBody>
      <dsp:txXfrm rot="-5400000">
        <a:off x="662815" y="829560"/>
        <a:ext cx="6055387" cy="555380"/>
      </dsp:txXfrm>
    </dsp:sp>
    <dsp:sp modelId="{EA0BF2DB-9D55-4FB3-B440-CA3D06A93F71}">
      <dsp:nvSpPr>
        <dsp:cNvPr id="0" name=""/>
        <dsp:cNvSpPr/>
      </dsp:nvSpPr>
      <dsp:spPr>
        <a:xfrm rot="5400000">
          <a:off x="-142031" y="1736606"/>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925981"/>
        <a:ext cx="662814" cy="284064"/>
      </dsp:txXfrm>
    </dsp:sp>
    <dsp:sp modelId="{414A43B3-C122-4F73-9B5A-FE7021122B46}">
      <dsp:nvSpPr>
        <dsp:cNvPr id="0" name=""/>
        <dsp:cNvSpPr/>
      </dsp:nvSpPr>
      <dsp:spPr>
        <a:xfrm rot="5400000">
          <a:off x="3397795" y="-1140406"/>
          <a:ext cx="615470"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zh-CN" altLang="en-US" sz="3400" b="1" kern="1200" dirty="0" smtClean="0">
              <a:ea typeface="宋体" pitchFamily="2" charset="-122"/>
            </a:rPr>
            <a:t>裁剪 </a:t>
          </a:r>
          <a:endParaRPr lang="zh-CN" altLang="en-US" sz="3400" kern="1200" dirty="0"/>
        </a:p>
      </dsp:txBody>
      <dsp:txXfrm rot="-5400000">
        <a:off x="662815" y="1624619"/>
        <a:ext cx="6055387" cy="555380"/>
      </dsp:txXfrm>
    </dsp:sp>
    <dsp:sp modelId="{833A12B2-CACD-4711-9840-DD33CF9E5E11}">
      <dsp:nvSpPr>
        <dsp:cNvPr id="0" name=""/>
        <dsp:cNvSpPr/>
      </dsp:nvSpPr>
      <dsp:spPr>
        <a:xfrm rot="5400000">
          <a:off x="-142031" y="2531664"/>
          <a:ext cx="946878" cy="66281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721039"/>
        <a:ext cx="662814" cy="284064"/>
      </dsp:txXfrm>
    </dsp:sp>
    <dsp:sp modelId="{73045727-E4A1-4D0B-9DA4-DC0A11922EBD}">
      <dsp:nvSpPr>
        <dsp:cNvPr id="0" name=""/>
        <dsp:cNvSpPr/>
      </dsp:nvSpPr>
      <dsp:spPr>
        <a:xfrm rot="5400000">
          <a:off x="3397795" y="-345347"/>
          <a:ext cx="615470" cy="608543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altLang="zh-CN" sz="3400" b="1" kern="1200" dirty="0" smtClean="0">
              <a:ea typeface="宋体" pitchFamily="2" charset="-122"/>
            </a:rPr>
            <a:t>OpenGL</a:t>
          </a:r>
          <a:r>
            <a:rPr lang="zh-CN" altLang="en-US" sz="3400" b="1" kern="1200" dirty="0" smtClean="0">
              <a:ea typeface="宋体" pitchFamily="2" charset="-122"/>
            </a:rPr>
            <a:t>二维观察简介</a:t>
          </a:r>
          <a:endParaRPr lang="zh-CN" altLang="en-US" sz="3400" kern="1200" dirty="0"/>
        </a:p>
      </dsp:txBody>
      <dsp:txXfrm rot="-5400000">
        <a:off x="662815" y="2419678"/>
        <a:ext cx="6055387" cy="555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9734" y="142948"/>
          <a:ext cx="931563" cy="65209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9260"/>
        <a:ext cx="652094" cy="279469"/>
      </dsp:txXfrm>
    </dsp:sp>
    <dsp:sp modelId="{D64727F3-4EAE-4463-894B-B29E688BB34B}">
      <dsp:nvSpPr>
        <dsp:cNvPr id="0" name=""/>
        <dsp:cNvSpPr/>
      </dsp:nvSpPr>
      <dsp:spPr>
        <a:xfrm rot="5400000">
          <a:off x="3397253" y="-2745159"/>
          <a:ext cx="605834" cy="6096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二维观察概述</a:t>
          </a:r>
          <a:endParaRPr lang="zh-CN" altLang="en-US" sz="3200" kern="1200" dirty="0"/>
        </a:p>
      </dsp:txBody>
      <dsp:txXfrm rot="-5400000">
        <a:off x="652094" y="29574"/>
        <a:ext cx="6066578" cy="546686"/>
      </dsp:txXfrm>
    </dsp:sp>
    <dsp:sp modelId="{33B81DAA-3762-403B-B9BA-3E94C8270634}">
      <dsp:nvSpPr>
        <dsp:cNvPr id="0" name=""/>
        <dsp:cNvSpPr/>
      </dsp:nvSpPr>
      <dsp:spPr>
        <a:xfrm rot="5400000">
          <a:off x="-139734" y="922169"/>
          <a:ext cx="931563" cy="65209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481"/>
        <a:ext cx="652094" cy="279469"/>
      </dsp:txXfrm>
    </dsp:sp>
    <dsp:sp modelId="{D00A019F-394D-4CDA-9674-4B91093930EB}">
      <dsp:nvSpPr>
        <dsp:cNvPr id="0" name=""/>
        <dsp:cNvSpPr/>
      </dsp:nvSpPr>
      <dsp:spPr>
        <a:xfrm rot="5400000">
          <a:off x="3397412" y="-1962883"/>
          <a:ext cx="605516" cy="6096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zh-CN" altLang="en-US" sz="3300" b="1" kern="1200" dirty="0" smtClean="0">
              <a:ea typeface="宋体" pitchFamily="2" charset="-122"/>
            </a:rPr>
            <a:t>二维观察流水线</a:t>
          </a:r>
          <a:endParaRPr lang="zh-CN" altLang="en-US" sz="3300" kern="1200" dirty="0"/>
        </a:p>
      </dsp:txBody>
      <dsp:txXfrm rot="-5400000">
        <a:off x="652095" y="811993"/>
        <a:ext cx="6066593" cy="546398"/>
      </dsp:txXfrm>
    </dsp:sp>
    <dsp:sp modelId="{EA0BF2DB-9D55-4FB3-B440-CA3D06A93F71}">
      <dsp:nvSpPr>
        <dsp:cNvPr id="0" name=""/>
        <dsp:cNvSpPr/>
      </dsp:nvSpPr>
      <dsp:spPr>
        <a:xfrm rot="5400000">
          <a:off x="-139734" y="1701390"/>
          <a:ext cx="931563" cy="65209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87702"/>
        <a:ext cx="652094" cy="279469"/>
      </dsp:txXfrm>
    </dsp:sp>
    <dsp:sp modelId="{414A43B3-C122-4F73-9B5A-FE7021122B46}">
      <dsp:nvSpPr>
        <dsp:cNvPr id="0" name=""/>
        <dsp:cNvSpPr/>
      </dsp:nvSpPr>
      <dsp:spPr>
        <a:xfrm rot="5400000">
          <a:off x="3397412" y="-1183662"/>
          <a:ext cx="605516" cy="6096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zh-CN" altLang="en-US" sz="3300" b="1" kern="1200" dirty="0" smtClean="0">
              <a:ea typeface="宋体" pitchFamily="2" charset="-122"/>
            </a:rPr>
            <a:t>裁剪 </a:t>
          </a:r>
          <a:endParaRPr lang="zh-CN" altLang="en-US" sz="3300" kern="1200" dirty="0"/>
        </a:p>
      </dsp:txBody>
      <dsp:txXfrm rot="-5400000">
        <a:off x="652095" y="1591214"/>
        <a:ext cx="6066593" cy="546398"/>
      </dsp:txXfrm>
    </dsp:sp>
    <dsp:sp modelId="{833A12B2-CACD-4711-9840-DD33CF9E5E11}">
      <dsp:nvSpPr>
        <dsp:cNvPr id="0" name=""/>
        <dsp:cNvSpPr/>
      </dsp:nvSpPr>
      <dsp:spPr>
        <a:xfrm rot="5400000">
          <a:off x="-139734" y="2480611"/>
          <a:ext cx="931563" cy="652094"/>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66923"/>
        <a:ext cx="652094" cy="279469"/>
      </dsp:txXfrm>
    </dsp:sp>
    <dsp:sp modelId="{73045727-E4A1-4D0B-9DA4-DC0A11922EBD}">
      <dsp:nvSpPr>
        <dsp:cNvPr id="0" name=""/>
        <dsp:cNvSpPr/>
      </dsp:nvSpPr>
      <dsp:spPr>
        <a:xfrm rot="5400000">
          <a:off x="3397412" y="-404441"/>
          <a:ext cx="605516" cy="609615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n-US" altLang="zh-CN" sz="3300" b="1" kern="1200" dirty="0" smtClean="0">
              <a:ea typeface="宋体" pitchFamily="2" charset="-122"/>
            </a:rPr>
            <a:t>OpenGL</a:t>
          </a:r>
          <a:r>
            <a:rPr lang="zh-CN" altLang="en-US" sz="3300" b="1" kern="1200" dirty="0" smtClean="0">
              <a:ea typeface="宋体" pitchFamily="2" charset="-122"/>
            </a:rPr>
            <a:t>二维观察简介</a:t>
          </a:r>
          <a:endParaRPr lang="zh-CN" altLang="en-US" sz="3300" kern="1200" dirty="0"/>
        </a:p>
      </dsp:txBody>
      <dsp:txXfrm rot="-5400000">
        <a:off x="652095" y="2370435"/>
        <a:ext cx="6066593" cy="5463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2018/10/10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D027544-D4DB-4491-8B74-EA5A309830B3}" type="slidenum">
              <a:rPr lang="zh-CN" altLang="en-US">
                <a:ea typeface="宋体" panose="02010600030101010101" pitchFamily="2" charset="-122"/>
              </a:rPr>
              <a:pPr eaLnBrk="1" hangingPunct="1"/>
              <a:t>15</a:t>
            </a:fld>
            <a:endParaRPr lang="en-US" altLang="zh-CN">
              <a:ea typeface="宋体" panose="02010600030101010101" pitchFamily="2" charset="-122"/>
            </a:endParaRPr>
          </a:p>
        </p:txBody>
      </p:sp>
      <p:sp>
        <p:nvSpPr>
          <p:cNvPr id="48131"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1200">
                <a:latin typeface="Times New Roman" panose="02020603050405020304" pitchFamily="18" charset="0"/>
                <a:ea typeface="宋体" panose="02010600030101010101" pitchFamily="2" charset="-122"/>
              </a:rPr>
              <a:t>计算机图形学</a:t>
            </a:r>
          </a:p>
        </p:txBody>
      </p:sp>
      <p:sp>
        <p:nvSpPr>
          <p:cNvPr id="48132"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6B2ED670-64B6-4DCA-90E9-A5D20817963C}" type="datetime1">
              <a:rPr kumimoji="1" lang="zh-CN" altLang="en-US" sz="1200">
                <a:latin typeface="Times New Roman" panose="02020603050405020304" pitchFamily="18" charset="0"/>
                <a:ea typeface="宋体" panose="02010600030101010101" pitchFamily="2" charset="-122"/>
              </a:rPr>
              <a:pPr algn="r" eaLnBrk="1" hangingPunct="1"/>
              <a:t>2018/10/10</a:t>
            </a:fld>
            <a:endParaRPr kumimoji="1" lang="en-US" altLang="zh-CN" sz="1200">
              <a:latin typeface="Times New Roman" panose="02020603050405020304" pitchFamily="18" charset="0"/>
              <a:ea typeface="宋体" panose="02010600030101010101" pitchFamily="2" charset="-122"/>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799764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76200"/>
            <a:ext cx="8763000" cy="9144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311162" cy="51816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0439" y="1219200"/>
            <a:ext cx="4311162" cy="51816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461126"/>
            <a:ext cx="2133600" cy="32067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461126"/>
            <a:ext cx="2895600" cy="320675"/>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461126"/>
            <a:ext cx="2133600" cy="320675"/>
          </a:xfrm>
          <a:prstGeom prst="rect">
            <a:avLst/>
          </a:prstGeom>
          <a:ln/>
        </p:spPr>
        <p:txBody>
          <a:bodyPr/>
          <a:lstStyle>
            <a:lvl1pPr>
              <a:defRPr/>
            </a:lvl1pPr>
          </a:lstStyle>
          <a:p>
            <a:pPr>
              <a:defRPr/>
            </a:pPr>
            <a:fld id="{15EE7A9F-B435-420B-B752-8C6CC365180C}" type="slidenum">
              <a:rPr lang="zh-CN" altLang="en-US"/>
              <a:pPr>
                <a:defRPr/>
              </a:pPr>
              <a:t>‹#›</a:t>
            </a:fld>
            <a:endParaRPr lang="en-US" altLang="zh-CN"/>
          </a:p>
        </p:txBody>
      </p:sp>
    </p:spTree>
    <p:extLst>
      <p:ext uri="{BB962C8B-B14F-4D97-AF65-F5344CB8AC3E}">
        <p14:creationId xmlns:p14="http://schemas.microsoft.com/office/powerpoint/2010/main" val="279584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2" r:id="rId6"/>
    <p:sldLayoutId id="2147483694" r:id="rId7"/>
    <p:sldLayoutId id="2147483695"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23.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32.emf"/></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image" Target="../media/image35.emf"/><Relationship Id="rId5" Type="http://schemas.openxmlformats.org/officeDocument/2006/relationships/oleObject" Target="../embeddings/oleObject19.bin"/><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38.png"/><Relationship Id="rId5" Type="http://schemas.openxmlformats.org/officeDocument/2006/relationships/oleObject" Target="../embeddings/oleObject22.bin"/><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4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42.emf"/></Relationships>
</file>

<file path=ppt/slides/_rels/slide35.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44.emf"/><Relationship Id="rId5" Type="http://schemas.openxmlformats.org/officeDocument/2006/relationships/oleObject" Target="../embeddings/oleObject28.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22.vml"/><Relationship Id="rId4" Type="http://schemas.openxmlformats.org/officeDocument/2006/relationships/image" Target="../media/image4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4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324130" y="5350809"/>
            <a:ext cx="3779837" cy="647700"/>
            <a:chOff x="5373175" y="2647864"/>
            <a:chExt cx="3600000"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479" y="2787234"/>
              <a:ext cx="3466695" cy="369332"/>
            </a:xfrm>
            <a:prstGeom prst="rect">
              <a:avLst/>
            </a:prstGeom>
            <a:noFill/>
            <a:ln w="9525">
              <a:noFill/>
              <a:miter lim="800000"/>
              <a:headEnd/>
              <a:tailEnd/>
            </a:ln>
          </p:spPr>
          <p:txBody>
            <a:bodyPr lIns="0" tIns="0" rIns="0" bIns="0" anchor="ctr">
              <a:spAutoFit/>
            </a:bodyPr>
            <a:lstStyle/>
            <a:p>
              <a:pPr eaLnBrk="1" hangingPunct="1"/>
              <a:r>
                <a:rPr lang="zh-CN" altLang="en-US" sz="2400" b="1" dirty="0" smtClean="0">
                  <a:solidFill>
                    <a:srgbClr val="FF0000"/>
                  </a:solidFill>
                  <a:latin typeface="微软雅黑" pitchFamily="34" charset="-122"/>
                  <a:ea typeface="微软雅黑" pitchFamily="34" charset="-122"/>
                </a:rPr>
                <a:t>第</a:t>
              </a:r>
              <a:r>
                <a:rPr lang="en-US" altLang="zh-CN" sz="2400" b="1" dirty="0" smtClean="0">
                  <a:solidFill>
                    <a:srgbClr val="FF0000"/>
                  </a:solidFill>
                  <a:latin typeface="微软雅黑" pitchFamily="34" charset="-122"/>
                  <a:ea typeface="微软雅黑" pitchFamily="34" charset="-122"/>
                </a:rPr>
                <a:t>5</a:t>
              </a:r>
              <a:r>
                <a:rPr lang="zh-CN" altLang="en-US" sz="2400" b="1" dirty="0" smtClean="0">
                  <a:solidFill>
                    <a:srgbClr val="FF0000"/>
                  </a:solidFill>
                  <a:latin typeface="微软雅黑" pitchFamily="34" charset="-122"/>
                  <a:ea typeface="微软雅黑" pitchFamily="34" charset="-122"/>
                </a:rPr>
                <a:t>讲：</a:t>
              </a:r>
              <a:r>
                <a:rPr lang="zh-CN" altLang="en-US" sz="2400" b="1" dirty="0">
                  <a:solidFill>
                    <a:srgbClr val="FF0000"/>
                  </a:solidFill>
                  <a:latin typeface="微软雅黑" pitchFamily="34" charset="-122"/>
                  <a:ea typeface="微软雅黑" pitchFamily="34" charset="-122"/>
                </a:rPr>
                <a:t>二</a:t>
              </a:r>
              <a:r>
                <a:rPr lang="zh-CN" altLang="en-US" sz="2400" b="1" dirty="0" smtClean="0">
                  <a:solidFill>
                    <a:srgbClr val="FF0000"/>
                  </a:solidFill>
                  <a:latin typeface="微软雅黑" pitchFamily="34" charset="-122"/>
                  <a:ea typeface="微软雅黑" pitchFamily="34" charset="-122"/>
                </a:rPr>
                <a:t>维观察</a:t>
              </a:r>
              <a:endParaRPr lang="zh-CN" altLang="en-US" sz="2400" b="1" dirty="0">
                <a:solidFill>
                  <a:srgbClr val="FF0000"/>
                </a:solidFill>
                <a:latin typeface="微软雅黑" pitchFamily="34" charset="-122"/>
                <a:ea typeface="微软雅黑" pitchFamily="3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652463" y="1306553"/>
            <a:ext cx="7930445" cy="4670779"/>
          </a:xfrm>
          <a:prstGeom prst="rect">
            <a:avLst/>
          </a:prstGeom>
        </p:spPr>
        <p:txBody>
          <a:bodyPr/>
          <a:lstStyle/>
          <a:p>
            <a:pPr eaLnBrk="1" hangingPunct="1">
              <a:lnSpc>
                <a:spcPct val="120000"/>
              </a:lnSpc>
              <a:spcBef>
                <a:spcPct val="20000"/>
              </a:spcBef>
              <a:buClr>
                <a:srgbClr val="FF9300"/>
              </a:buClr>
              <a:buFont typeface="Wingdings" panose="05000000000000000000" pitchFamily="2" charset="2"/>
              <a:buChar char="n"/>
              <a:defRPr/>
            </a:pPr>
            <a:r>
              <a:rPr lang="zh-CN" altLang="en-US" b="1" dirty="0" smtClean="0">
                <a:solidFill>
                  <a:srgbClr val="FF0000"/>
                </a:solidFill>
                <a:latin typeface="Times New Roman" pitchFamily="18" charset="0"/>
              </a:rPr>
              <a:t>坐标</a:t>
            </a:r>
            <a:r>
              <a:rPr lang="zh-CN" altLang="en-US" b="1" dirty="0">
                <a:solidFill>
                  <a:srgbClr val="FF0000"/>
                </a:solidFill>
                <a:latin typeface="Times New Roman" pitchFamily="18" charset="0"/>
              </a:rPr>
              <a:t>系统之间的变换</a:t>
            </a:r>
            <a:endParaRPr lang="en-US" altLang="zh-CN" b="1" dirty="0">
              <a:solidFill>
                <a:srgbClr val="FF0000"/>
              </a:solidFill>
              <a:latin typeface="Times New Roman" pitchFamily="18" charset="0"/>
            </a:endParaRPr>
          </a:p>
          <a:p>
            <a:pPr eaLnBrk="1" hangingPunct="1">
              <a:lnSpc>
                <a:spcPct val="120000"/>
              </a:lnSpc>
              <a:spcBef>
                <a:spcPct val="20000"/>
              </a:spcBef>
              <a:buClr>
                <a:srgbClr val="FF9300"/>
              </a:buClr>
              <a:buFont typeface="Arial" panose="020B0604020202020204" pitchFamily="34" charset="0"/>
              <a:buChar char="•"/>
              <a:defRPr/>
            </a:pPr>
            <a:r>
              <a:rPr lang="zh-CN" altLang="en-US" dirty="0">
                <a:solidFill>
                  <a:srgbClr val="FF0000"/>
                </a:solidFill>
              </a:rPr>
              <a:t>关系</a:t>
            </a:r>
            <a:r>
              <a:rPr lang="zh-TW" altLang="zh-CN" dirty="0">
                <a:solidFill>
                  <a:srgbClr val="FF0000"/>
                </a:solidFill>
              </a:rPr>
              <a:t>：</a:t>
            </a:r>
            <a:r>
              <a:rPr lang="zh-TW" altLang="zh-CN" dirty="0">
                <a:latin typeface="宋体" pitchFamily="2" charset="-122"/>
                <a:ea typeface="宋体" pitchFamily="2" charset="-122"/>
              </a:rPr>
              <a:t>为创建和显示二维对象，首先在建模坐标系中定义这些对象，再将其组装定位到世界坐标系中。然后，指定视点的位置、视线方向，确定观察坐标系，根据显示要求确定投影面的方位，对物体进行投影变换，并将其变换到规范化设备坐标系中。最后，再将投影结果映射到设备坐标系下，完成其到输出设备的输出显示</a:t>
            </a:r>
            <a:r>
              <a:rPr lang="zh-CN" altLang="en-US" dirty="0" smtClean="0">
                <a:latin typeface="宋体" pitchFamily="2" charset="-122"/>
              </a:rPr>
              <a:t>。</a:t>
            </a:r>
            <a:endParaRPr lang="en-US" altLang="zh-CN" dirty="0">
              <a:solidFill>
                <a:schemeClr val="accent2"/>
              </a:solidFill>
            </a:endParaRPr>
          </a:p>
          <a:p>
            <a:pPr eaLnBrk="1" hangingPunct="1"/>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2.</a:t>
            </a:r>
            <a:r>
              <a:rPr lang="zh-CN" altLang="en-US" sz="3600" b="1" dirty="0" smtClean="0">
                <a:latin typeface="黑体" panose="02010609060101010101" pitchFamily="49" charset="-122"/>
                <a:ea typeface="黑体" panose="02010609060101010101" pitchFamily="49" charset="-122"/>
              </a:rPr>
              <a:t> 二</a:t>
            </a:r>
            <a:r>
              <a:rPr lang="zh-CN" altLang="en-US" sz="3600" b="1" dirty="0">
                <a:latin typeface="黑体" panose="02010609060101010101" pitchFamily="49" charset="-122"/>
                <a:ea typeface="黑体" panose="02010609060101010101" pitchFamily="49" charset="-122"/>
              </a:rPr>
              <a:t>维观察流水线</a:t>
            </a:r>
          </a:p>
        </p:txBody>
      </p:sp>
    </p:spTree>
    <p:extLst>
      <p:ext uri="{BB962C8B-B14F-4D97-AF65-F5344CB8AC3E}">
        <p14:creationId xmlns:p14="http://schemas.microsoft.com/office/powerpoint/2010/main" val="264369714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a:solidFill>
                  <a:srgbClr val="FF9300"/>
                </a:solidFill>
                <a:latin typeface="华文琥珀" panose="02010800040101010101" pitchFamily="2" charset="-122"/>
                <a:ea typeface="华文琥珀" panose="02010800040101010101" pitchFamily="2" charset="-122"/>
              </a:rPr>
              <a:t>5</a:t>
            </a:r>
            <a:r>
              <a:rPr lang="zh-CN" altLang="en-US" dirty="0">
                <a:solidFill>
                  <a:srgbClr val="FF9300"/>
                </a:solidFill>
                <a:latin typeface="华文琥珀" panose="02010800040101010101" pitchFamily="2" charset="-122"/>
                <a:ea typeface="华文琥珀" panose="02010800040101010101" pitchFamily="2" charset="-122"/>
              </a:rPr>
              <a:t>章：二维观察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3706106981"/>
              </p:ext>
            </p:extLst>
          </p:nvPr>
        </p:nvGraphicFramePr>
        <p:xfrm>
          <a:off x="898325" y="1916833"/>
          <a:ext cx="6748247" cy="3340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31554" y="350233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31555"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31554" y="2709584"/>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1149772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652463" y="1306553"/>
            <a:ext cx="8265759" cy="4670779"/>
          </a:xfrm>
          <a:prstGeom prst="rect">
            <a:avLst/>
          </a:prstGeom>
        </p:spPr>
        <p:txBody>
          <a:bodyPr/>
          <a:lstStyle/>
          <a:p>
            <a:pPr eaLnBrk="1" hangingPunct="1">
              <a:buClr>
                <a:srgbClr val="FF9300"/>
              </a:buClr>
              <a:buFont typeface="Wingdings" panose="05000000000000000000" pitchFamily="2" charset="2"/>
              <a:buChar char="n"/>
            </a:pPr>
            <a:r>
              <a:rPr lang="zh-CN" altLang="en-US" b="1" dirty="0">
                <a:solidFill>
                  <a:srgbClr val="0033CC"/>
                </a:solidFill>
              </a:rPr>
              <a:t>点的裁剪</a:t>
            </a:r>
            <a:endParaRPr lang="en-US" altLang="zh-CN" b="1" dirty="0">
              <a:solidFill>
                <a:srgbClr val="0033CC"/>
              </a:solidFill>
            </a:endParaRPr>
          </a:p>
          <a:p>
            <a:pPr eaLnBrk="1" hangingPunct="1">
              <a:buClr>
                <a:srgbClr val="FF9300"/>
              </a:buClr>
              <a:buFont typeface="Wingdings" panose="05000000000000000000" pitchFamily="2" charset="2"/>
              <a:buChar char="n"/>
            </a:pPr>
            <a:r>
              <a:rPr lang="zh-CN" altLang="en-US" b="1" dirty="0">
                <a:solidFill>
                  <a:srgbClr val="0033CC"/>
                </a:solidFill>
              </a:rPr>
              <a:t>线段裁剪</a:t>
            </a:r>
            <a:endParaRPr lang="en-US" altLang="zh-CN" b="1" dirty="0">
              <a:solidFill>
                <a:srgbClr val="0033CC"/>
              </a:solidFill>
            </a:endParaRPr>
          </a:p>
          <a:p>
            <a:pPr lvl="1" eaLnBrk="1" hangingPunct="1">
              <a:buClr>
                <a:srgbClr val="FF9300"/>
              </a:buClr>
            </a:pPr>
            <a:r>
              <a:rPr lang="en-US" altLang="zh-CN" sz="2800" dirty="0"/>
              <a:t>Cohen-Sutherland</a:t>
            </a:r>
          </a:p>
          <a:p>
            <a:pPr lvl="1" eaLnBrk="1" hangingPunct="1">
              <a:buClr>
                <a:srgbClr val="FF9300"/>
              </a:buClr>
            </a:pPr>
            <a:r>
              <a:rPr lang="en-US" altLang="zh-CN" sz="2800" dirty="0"/>
              <a:t>Mid-Point</a:t>
            </a:r>
          </a:p>
          <a:p>
            <a:pPr lvl="1" eaLnBrk="1" hangingPunct="1">
              <a:buClr>
                <a:srgbClr val="FF9300"/>
              </a:buClr>
            </a:pPr>
            <a:r>
              <a:rPr lang="en-US" altLang="zh-CN" sz="2800" dirty="0"/>
              <a:t>Liang-</a:t>
            </a:r>
            <a:r>
              <a:rPr lang="en-US" altLang="zh-CN" sz="2800" dirty="0" err="1"/>
              <a:t>Barsky</a:t>
            </a:r>
            <a:endParaRPr lang="en-US" altLang="zh-CN" sz="2800" dirty="0"/>
          </a:p>
          <a:p>
            <a:pPr eaLnBrk="1" hangingPunct="1">
              <a:buClr>
                <a:srgbClr val="FF9300"/>
              </a:buClr>
              <a:buFont typeface="Wingdings" panose="05000000000000000000" pitchFamily="2" charset="2"/>
              <a:buChar char="n"/>
            </a:pPr>
            <a:r>
              <a:rPr lang="zh-CN" altLang="en-US" b="1" dirty="0">
                <a:solidFill>
                  <a:srgbClr val="0033CC"/>
                </a:solidFill>
              </a:rPr>
              <a:t>多边形裁剪</a:t>
            </a:r>
            <a:endParaRPr lang="en-US" altLang="zh-CN" b="1" dirty="0">
              <a:solidFill>
                <a:srgbClr val="0033CC"/>
              </a:solidFill>
            </a:endParaRPr>
          </a:p>
          <a:p>
            <a:pPr eaLnBrk="1" hangingPunct="1">
              <a:lnSpc>
                <a:spcPct val="120000"/>
              </a:lnSpc>
              <a:spcBef>
                <a:spcPct val="20000"/>
              </a:spcBef>
              <a:buClr>
                <a:srgbClr val="FF9300"/>
              </a:buClr>
              <a:buFont typeface="Wingdings" panose="05000000000000000000" pitchFamily="2" charset="2"/>
              <a:buChar char="n"/>
              <a:defRPr/>
            </a:pPr>
            <a:endParaRPr lang="zh-CN" altLang="en-US" sz="2400" b="1" dirty="0">
              <a:latin typeface="Times New Roman" panose="02020603050405020304" pitchFamily="18" charset="0"/>
              <a:cs typeface="Times New Roman" panose="02020603050405020304" pitchFamily="18" charset="0"/>
            </a:endParaRPr>
          </a:p>
          <a:p>
            <a:pPr marL="0" indent="0" eaLnBrk="1" hangingPunct="1">
              <a:buNone/>
            </a:pPr>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Tahoma" panose="020B0604030504040204" pitchFamily="34" charset="0"/>
                <a:ea typeface="宋体" pitchFamily="2" charset="-122"/>
                <a:cs typeface="Tahoma" panose="020B0604030504040204" pitchFamily="34" charset="0"/>
              </a:rPr>
              <a:t>§</a:t>
            </a:r>
            <a:r>
              <a:rPr lang="en-US" altLang="zh-CN" sz="3600" b="1" dirty="0" smtClean="0">
                <a:latin typeface="Tahoma" panose="020B0604030504040204" pitchFamily="34" charset="0"/>
                <a:ea typeface="宋体" pitchFamily="2" charset="-122"/>
                <a:cs typeface="Tahoma" panose="020B0604030504040204" pitchFamily="34" charset="0"/>
              </a:rPr>
              <a:t>5.3. </a:t>
            </a:r>
            <a:r>
              <a:rPr lang="zh-CN" altLang="en-US" sz="3600" b="1" dirty="0" smtClean="0">
                <a:latin typeface="黑体" panose="02010609060101010101" pitchFamily="49" charset="-122"/>
                <a:ea typeface="黑体" panose="02010609060101010101" pitchFamily="49" charset="-122"/>
              </a:rPr>
              <a:t>裁剪</a:t>
            </a:r>
            <a:endParaRPr lang="zh-CN" altLang="en-US" sz="3600" b="1"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stretch>
            <a:fillRect/>
          </a:stretch>
        </p:blipFill>
        <p:spPr>
          <a:xfrm>
            <a:off x="5308953" y="687917"/>
            <a:ext cx="3448050" cy="20955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110" y="4388997"/>
            <a:ext cx="3668889" cy="1931899"/>
          </a:xfrm>
          <a:prstGeom prst="rect">
            <a:avLst/>
          </a:prstGeom>
        </p:spPr>
      </p:pic>
    </p:spTree>
    <p:extLst>
      <p:ext uri="{BB962C8B-B14F-4D97-AF65-F5344CB8AC3E}">
        <p14:creationId xmlns:p14="http://schemas.microsoft.com/office/powerpoint/2010/main" val="761042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94">
                                            <p:txEl>
                                              <p:pRg st="2" end="2"/>
                                            </p:txEl>
                                          </p:spTgt>
                                        </p:tgtEl>
                                        <p:attrNameLst>
                                          <p:attrName>style.visibility</p:attrName>
                                        </p:attrNameLst>
                                      </p:cBhvr>
                                      <p:to>
                                        <p:strVal val="visible"/>
                                      </p:to>
                                    </p:set>
                                    <p:animEffect transition="in" filter="wipe(left)">
                                      <p:cBhvr>
                                        <p:cTn id="16" dur="500"/>
                                        <p:tgtEl>
                                          <p:spTgt spid="12294">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94">
                                            <p:txEl>
                                              <p:pRg st="3" end="3"/>
                                            </p:txEl>
                                          </p:spTgt>
                                        </p:tgtEl>
                                        <p:attrNameLst>
                                          <p:attrName>style.visibility</p:attrName>
                                        </p:attrNameLst>
                                      </p:cBhvr>
                                      <p:to>
                                        <p:strVal val="visible"/>
                                      </p:to>
                                    </p:set>
                                    <p:animEffect transition="in" filter="wipe(left)">
                                      <p:cBhvr>
                                        <p:cTn id="20" dur="500"/>
                                        <p:tgtEl>
                                          <p:spTgt spid="12294">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2294">
                                            <p:txEl>
                                              <p:pRg st="4" end="4"/>
                                            </p:txEl>
                                          </p:spTgt>
                                        </p:tgtEl>
                                        <p:attrNameLst>
                                          <p:attrName>style.visibility</p:attrName>
                                        </p:attrNameLst>
                                      </p:cBhvr>
                                      <p:to>
                                        <p:strVal val="visible"/>
                                      </p:to>
                                    </p:set>
                                    <p:animEffect transition="in" filter="wipe(left)">
                                      <p:cBhvr>
                                        <p:cTn id="24" dur="500"/>
                                        <p:tgtEl>
                                          <p:spTgt spid="1229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294">
                                            <p:txEl>
                                              <p:pRg st="5" end="5"/>
                                            </p:txEl>
                                          </p:spTgt>
                                        </p:tgtEl>
                                        <p:attrNameLst>
                                          <p:attrName>style.visibility</p:attrName>
                                        </p:attrNameLst>
                                      </p:cBhvr>
                                      <p:to>
                                        <p:strVal val="visible"/>
                                      </p:to>
                                    </p:set>
                                    <p:animEffect transition="in" filter="wipe(left)">
                                      <p:cBhvr>
                                        <p:cTn id="29" dur="500"/>
                                        <p:tgtEl>
                                          <p:spTgt spid="122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652463" y="1306553"/>
            <a:ext cx="8265759" cy="4670779"/>
          </a:xfrm>
          <a:prstGeom prst="rect">
            <a:avLst/>
          </a:prstGeom>
        </p:spPr>
        <p:txBody>
          <a:bodyPr/>
          <a:lstStyle/>
          <a:p>
            <a:pPr eaLnBrk="1" hangingPunct="1">
              <a:lnSpc>
                <a:spcPct val="120000"/>
              </a:lnSpc>
              <a:spcBef>
                <a:spcPct val="20000"/>
              </a:spcBef>
              <a:buClr>
                <a:srgbClr val="FF9300"/>
              </a:buClr>
              <a:buFont typeface="Wingdings" panose="05000000000000000000" pitchFamily="2" charset="2"/>
              <a:buChar char="n"/>
              <a:defRPr/>
            </a:pPr>
            <a:r>
              <a:rPr lang="zh-CN" altLang="en-US" sz="2400" b="1" dirty="0" smtClean="0">
                <a:solidFill>
                  <a:srgbClr val="FF0000"/>
                </a:solidFill>
                <a:latin typeface="黑体" panose="02010609060101010101" pitchFamily="49" charset="-122"/>
                <a:ea typeface="黑体" panose="02010609060101010101" pitchFamily="49" charset="-122"/>
              </a:rPr>
              <a:t>多边形裁剪</a:t>
            </a:r>
            <a:endParaRPr lang="en-US" altLang="zh-CN" sz="2400" b="1" dirty="0" smtClean="0">
              <a:solidFill>
                <a:srgbClr val="FF0000"/>
              </a:solidFill>
              <a:latin typeface="黑体" panose="02010609060101010101" pitchFamily="49" charset="-122"/>
              <a:ea typeface="黑体" panose="02010609060101010101" pitchFamily="49" charset="-122"/>
            </a:endParaRPr>
          </a:p>
          <a:p>
            <a:pPr eaLnBrk="1" hangingPunct="1">
              <a:lnSpc>
                <a:spcPct val="120000"/>
              </a:lnSpc>
              <a:spcBef>
                <a:spcPct val="20000"/>
              </a:spcBef>
              <a:buClr>
                <a:srgbClr val="FF9300"/>
              </a:buClr>
              <a:defRPr/>
            </a:pPr>
            <a:r>
              <a:rPr lang="zh-CN" altLang="en-US" sz="2400" b="1" dirty="0" smtClean="0">
                <a:solidFill>
                  <a:srgbClr val="0033CC"/>
                </a:solidFill>
              </a:rPr>
              <a:t>已知</a:t>
            </a:r>
            <a:r>
              <a:rPr lang="en-US" altLang="zh-CN" sz="2400" b="1" dirty="0" smtClean="0">
                <a:solidFill>
                  <a:srgbClr val="0033CC"/>
                </a:solidFill>
              </a:rPr>
              <a:t>: </a:t>
            </a:r>
            <a:r>
              <a:rPr lang="zh-CN" altLang="en-US" sz="2400" b="1" dirty="0" smtClean="0"/>
              <a:t>矩形窗口、对象</a:t>
            </a:r>
            <a:endParaRPr lang="zh-CN" altLang="en-US" sz="2400" b="1" dirty="0"/>
          </a:p>
          <a:p>
            <a:pPr eaLnBrk="1" hangingPunct="1">
              <a:lnSpc>
                <a:spcPct val="120000"/>
              </a:lnSpc>
              <a:spcBef>
                <a:spcPct val="20000"/>
              </a:spcBef>
              <a:buClr>
                <a:srgbClr val="FF9300"/>
              </a:buClr>
              <a:defRPr/>
            </a:pPr>
            <a:r>
              <a:rPr lang="zh-CN" altLang="en-US" sz="2400" b="1" dirty="0">
                <a:solidFill>
                  <a:srgbClr val="0033CC"/>
                </a:solidFill>
              </a:rPr>
              <a:t>目标</a:t>
            </a:r>
            <a:r>
              <a:rPr lang="en-US" altLang="zh-CN" sz="2400" b="1" dirty="0" smtClean="0">
                <a:solidFill>
                  <a:srgbClr val="0033CC"/>
                </a:solidFill>
              </a:rPr>
              <a:t>: </a:t>
            </a:r>
            <a:r>
              <a:rPr lang="zh-CN" altLang="en-US" sz="2400" b="1" dirty="0" smtClean="0"/>
              <a:t>保留</a:t>
            </a:r>
            <a:r>
              <a:rPr lang="zh-CN" altLang="en-US" sz="2400" b="1" dirty="0"/>
              <a:t>窗口内对象，去掉窗口外对象</a:t>
            </a:r>
          </a:p>
          <a:p>
            <a:pPr eaLnBrk="1" hangingPunct="1">
              <a:lnSpc>
                <a:spcPct val="120000"/>
              </a:lnSpc>
              <a:spcBef>
                <a:spcPct val="20000"/>
              </a:spcBef>
              <a:buClr>
                <a:srgbClr val="FF9300"/>
              </a:buClr>
              <a:defRPr/>
            </a:pPr>
            <a:r>
              <a:rPr lang="zh-CN" altLang="en-US" sz="2400" b="1" dirty="0">
                <a:solidFill>
                  <a:srgbClr val="0033CC"/>
                </a:solidFill>
              </a:rPr>
              <a:t>约束条件</a:t>
            </a:r>
            <a:r>
              <a:rPr lang="en-US" altLang="zh-CN" sz="2400" b="1" dirty="0" smtClean="0">
                <a:solidFill>
                  <a:srgbClr val="0033CC"/>
                </a:solidFill>
              </a:rPr>
              <a:t>: </a:t>
            </a:r>
            <a:r>
              <a:rPr lang="zh-CN" altLang="en-US" sz="2400" b="1" dirty="0" smtClean="0"/>
              <a:t>效率、正确性、稳定性</a:t>
            </a:r>
            <a:endParaRPr lang="zh-CN" altLang="en-US" sz="2400" b="1" dirty="0"/>
          </a:p>
          <a:p>
            <a:pPr eaLnBrk="1" hangingPunct="1">
              <a:lnSpc>
                <a:spcPct val="120000"/>
              </a:lnSpc>
              <a:spcBef>
                <a:spcPct val="20000"/>
              </a:spcBef>
              <a:buClr>
                <a:srgbClr val="FF9300"/>
              </a:buClr>
              <a:defRPr/>
            </a:pPr>
            <a:r>
              <a:rPr lang="zh-CN" altLang="en-US" sz="2400" b="1" dirty="0">
                <a:latin typeface="Times New Roman" panose="02020603050405020304" pitchFamily="18" charset="0"/>
                <a:cs typeface="Times New Roman" panose="02020603050405020304" pitchFamily="18" charset="0"/>
              </a:rPr>
              <a:t>窗口是边与坐标轴平行的矩形，由上（</a:t>
            </a:r>
            <a:r>
              <a:rPr lang="en-US" altLang="zh-CN" sz="2400" b="1" i="1" dirty="0">
                <a:latin typeface="Times New Roman" panose="02020603050405020304" pitchFamily="18" charset="0"/>
                <a:cs typeface="Times New Roman" panose="02020603050405020304" pitchFamily="18" charset="0"/>
              </a:rPr>
              <a:t>y</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y</a:t>
            </a:r>
            <a:r>
              <a:rPr lang="en-US" altLang="zh-CN" sz="2400" b="1" i="1" baseline="-25000" dirty="0" err="1">
                <a:latin typeface="Times New Roman" panose="02020603050405020304" pitchFamily="18" charset="0"/>
                <a:cs typeface="Times New Roman" panose="02020603050405020304" pitchFamily="18" charset="0"/>
              </a:rPr>
              <a:t>t</a:t>
            </a:r>
            <a:r>
              <a:rPr lang="zh-CN" altLang="en-US" sz="2400" b="1" dirty="0">
                <a:latin typeface="Times New Roman" panose="02020603050405020304" pitchFamily="18" charset="0"/>
                <a:cs typeface="Times New Roman" panose="02020603050405020304" pitchFamily="18" charset="0"/>
              </a:rPr>
              <a:t>）、下（</a:t>
            </a:r>
            <a:r>
              <a:rPr lang="en-US" altLang="zh-CN" sz="2400" b="1" i="1" dirty="0">
                <a:latin typeface="Times New Roman" panose="02020603050405020304" pitchFamily="18" charset="0"/>
                <a:cs typeface="Times New Roman" panose="02020603050405020304" pitchFamily="18" charset="0"/>
              </a:rPr>
              <a:t>y</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y</a:t>
            </a:r>
            <a:r>
              <a:rPr lang="en-US" altLang="zh-CN" sz="2400" b="1" i="1" baseline="-25000" dirty="0" err="1">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）、左（</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i="1" baseline="-25000" dirty="0">
                <a:latin typeface="Times New Roman" panose="02020603050405020304" pitchFamily="18" charset="0"/>
                <a:cs typeface="Times New Roman" panose="02020603050405020304" pitchFamily="18" charset="0"/>
              </a:rPr>
              <a:t>l</a:t>
            </a:r>
            <a:r>
              <a:rPr lang="zh-CN" altLang="en-US" sz="2400" b="1" dirty="0">
                <a:latin typeface="Times New Roman" panose="02020603050405020304" pitchFamily="18" charset="0"/>
                <a:cs typeface="Times New Roman" panose="02020603050405020304" pitchFamily="18" charset="0"/>
              </a:rPr>
              <a:t>）、右（</a:t>
            </a:r>
            <a:r>
              <a:rPr lang="en-US" altLang="zh-CN" sz="2400" b="1" i="1" dirty="0">
                <a:latin typeface="Times New Roman" panose="02020603050405020304" pitchFamily="18" charset="0"/>
                <a:cs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x</a:t>
            </a:r>
            <a:r>
              <a:rPr lang="en-US" altLang="zh-CN" sz="2400" b="1" i="1" baseline="-25000" dirty="0" err="1">
                <a:latin typeface="Times New Roman" panose="02020603050405020304" pitchFamily="18" charset="0"/>
                <a:cs typeface="Times New Roman" panose="02020603050405020304" pitchFamily="18" charset="0"/>
              </a:rPr>
              <a:t>r</a:t>
            </a:r>
            <a:r>
              <a:rPr lang="zh-CN" altLang="en-US" sz="2400" b="1" dirty="0">
                <a:latin typeface="Times New Roman" panose="02020603050405020304" pitchFamily="18" charset="0"/>
                <a:cs typeface="Times New Roman" panose="02020603050405020304" pitchFamily="18" charset="0"/>
              </a:rPr>
              <a:t>）四条边描述</a:t>
            </a:r>
          </a:p>
          <a:p>
            <a:pPr marL="0" indent="0" eaLnBrk="1" hangingPunct="1">
              <a:buNone/>
            </a:pPr>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Tahoma" panose="020B0604030504040204" pitchFamily="34" charset="0"/>
                <a:ea typeface="宋体" pitchFamily="2" charset="-122"/>
                <a:cs typeface="Tahoma" panose="020B0604030504040204" pitchFamily="34" charset="0"/>
              </a:rPr>
              <a:t>§</a:t>
            </a:r>
            <a:r>
              <a:rPr lang="en-US" altLang="zh-CN" sz="3600" b="1" dirty="0" smtClean="0">
                <a:latin typeface="Tahoma" panose="020B0604030504040204" pitchFamily="34" charset="0"/>
                <a:ea typeface="宋体" pitchFamily="2" charset="-122"/>
                <a:cs typeface="Tahoma" panose="020B0604030504040204" pitchFamily="34" charset="0"/>
              </a:rPr>
              <a:t>5.3. </a:t>
            </a:r>
            <a:r>
              <a:rPr lang="zh-CN" altLang="en-US" sz="3600" b="1" dirty="0" smtClean="0">
                <a:latin typeface="黑体" panose="02010609060101010101" pitchFamily="49" charset="-122"/>
                <a:ea typeface="黑体" panose="02010609060101010101" pitchFamily="49" charset="-122"/>
              </a:rPr>
              <a:t>裁剪</a:t>
            </a:r>
            <a:endParaRPr lang="zh-CN" altLang="en-US" sz="3600" b="1" dirty="0">
              <a:latin typeface="黑体" panose="02010609060101010101" pitchFamily="49" charset="-122"/>
              <a:ea typeface="黑体" panose="02010609060101010101" pitchFamily="49"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691616288"/>
              </p:ext>
            </p:extLst>
          </p:nvPr>
        </p:nvGraphicFramePr>
        <p:xfrm>
          <a:off x="2968978" y="4297102"/>
          <a:ext cx="5446888" cy="2459297"/>
        </p:xfrm>
        <a:graphic>
          <a:graphicData uri="http://schemas.openxmlformats.org/presentationml/2006/ole">
            <mc:AlternateContent xmlns:mc="http://schemas.openxmlformats.org/markup-compatibility/2006">
              <mc:Choice xmlns:v="urn:schemas-microsoft-com:vml" Requires="v">
                <p:oleObj spid="_x0000_s16410" name="VISIO" r:id="rId3" imgW="4507920" imgH="2035440" progId="Visio.Drawing.11">
                  <p:embed/>
                </p:oleObj>
              </mc:Choice>
              <mc:Fallback>
                <p:oleObj name="VISIO" r:id="rId3" imgW="4507920" imgH="20354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78" y="4297102"/>
                        <a:ext cx="5446888" cy="2459297"/>
                      </a:xfrm>
                      <a:prstGeom prst="rect">
                        <a:avLst/>
                      </a:prstGeom>
                      <a:solidFill>
                        <a:srgbClr val="CCFFFF">
                          <a:alpha val="47842"/>
                        </a:srgbClr>
                      </a:solidFill>
                      <a:ln>
                        <a:noFill/>
                      </a:ln>
                    </p:spPr>
                  </p:pic>
                </p:oleObj>
              </mc:Fallback>
            </mc:AlternateContent>
          </a:graphicData>
        </a:graphic>
      </p:graphicFrame>
    </p:spTree>
    <p:extLst>
      <p:ext uri="{BB962C8B-B14F-4D97-AF65-F5344CB8AC3E}">
        <p14:creationId xmlns:p14="http://schemas.microsoft.com/office/powerpoint/2010/main" val="33604010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94">
                                            <p:txEl>
                                              <p:pRg st="2" end="2"/>
                                            </p:txEl>
                                          </p:spTgt>
                                        </p:tgtEl>
                                        <p:attrNameLst>
                                          <p:attrName>style.visibility</p:attrName>
                                        </p:attrNameLst>
                                      </p:cBhvr>
                                      <p:to>
                                        <p:strVal val="visible"/>
                                      </p:to>
                                    </p:set>
                                    <p:animEffect transition="in" filter="wipe(left)">
                                      <p:cBhvr>
                                        <p:cTn id="16" dur="500"/>
                                        <p:tgtEl>
                                          <p:spTgt spid="12294">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94">
                                            <p:txEl>
                                              <p:pRg st="3" end="3"/>
                                            </p:txEl>
                                          </p:spTgt>
                                        </p:tgtEl>
                                        <p:attrNameLst>
                                          <p:attrName>style.visibility</p:attrName>
                                        </p:attrNameLst>
                                      </p:cBhvr>
                                      <p:to>
                                        <p:strVal val="visible"/>
                                      </p:to>
                                    </p:set>
                                    <p:animEffect transition="in" filter="wipe(left)">
                                      <p:cBhvr>
                                        <p:cTn id="20" dur="500"/>
                                        <p:tgtEl>
                                          <p:spTgt spid="1229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294">
                                            <p:txEl>
                                              <p:pRg st="4" end="4"/>
                                            </p:txEl>
                                          </p:spTgt>
                                        </p:tgtEl>
                                        <p:attrNameLst>
                                          <p:attrName>style.visibility</p:attrName>
                                        </p:attrNameLst>
                                      </p:cBhvr>
                                      <p:to>
                                        <p:strVal val="visible"/>
                                      </p:to>
                                    </p:set>
                                    <p:animEffect transition="in" filter="wipe(left)">
                                      <p:cBhvr>
                                        <p:cTn id="25" dur="500"/>
                                        <p:tgtEl>
                                          <p:spTgt spid="1229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algn="just" eaLnBrk="1" hangingPunct="1">
              <a:buClr>
                <a:srgbClr val="FF9300"/>
              </a:buClr>
              <a:buFont typeface="Wingdings" panose="05000000000000000000" pitchFamily="2" charset="2"/>
              <a:buChar char="n"/>
            </a:pPr>
            <a:endParaRPr lang="en-US" altLang="zh-CN" b="1" dirty="0" smtClean="0">
              <a:ea typeface="宋体" panose="02010600030101010101" pitchFamily="2" charset="-122"/>
            </a:endParaRPr>
          </a:p>
          <a:p>
            <a:pPr algn="just" eaLnBrk="1" hangingPunct="1">
              <a:buClr>
                <a:srgbClr val="FF9300"/>
              </a:buClr>
              <a:buFont typeface="Wingdings" panose="05000000000000000000" pitchFamily="2" charset="2"/>
              <a:buChar char="n"/>
            </a:pPr>
            <a:r>
              <a:rPr lang="zh-CN" altLang="en-US" b="1" dirty="0" smtClean="0">
                <a:ea typeface="宋体" panose="02010600030101010101" pitchFamily="2" charset="-122"/>
              </a:rPr>
              <a:t>图形裁剪中最基本的问题</a:t>
            </a:r>
            <a:endParaRPr lang="en-US" altLang="zh-CN" b="1" dirty="0" smtClean="0">
              <a:ea typeface="宋体" panose="02010600030101010101" pitchFamily="2" charset="-122"/>
            </a:endParaRPr>
          </a:p>
          <a:p>
            <a:pPr lvl="1" algn="just" eaLnBrk="1" hangingPunct="1">
              <a:buClr>
                <a:srgbClr val="FF9300"/>
              </a:buCl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窗口的左下角坐标为</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L</a:t>
            </a:r>
            <a:r>
              <a:rPr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右上角坐标为</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R</a:t>
            </a:r>
            <a:r>
              <a:rPr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T</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p>
          <a:p>
            <a:pPr lvl="1">
              <a:buClr>
                <a:srgbClr val="FF9300"/>
              </a:buClr>
            </a:pP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给定点</a:t>
            </a:r>
            <a:r>
              <a:rPr lang="en-US" altLang="zh-CN" b="1" i="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x,y</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当</a:t>
            </a:r>
            <a:r>
              <a:rPr kumimoji="1"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L</a:t>
            </a:r>
            <a:r>
              <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rPr>
              <a:t> &lt;= </a:t>
            </a:r>
            <a:r>
              <a:rPr kumimoji="1" lang="en-US" altLang="zh-CN" b="1" i="1" dirty="0" smtClean="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rPr>
              <a:t> &lt;= </a:t>
            </a:r>
            <a:r>
              <a:rPr kumimoji="1"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R</a:t>
            </a:r>
            <a:r>
              <a:rPr kumimoji="1" lang="zh-CN" altLang="en-US" b="1" dirty="0" smtClean="0">
                <a:latin typeface="Times New Roman" panose="02020603050405020304" pitchFamily="18" charset="0"/>
                <a:ea typeface="宋体" panose="02010600030101010101" pitchFamily="2" charset="-122"/>
                <a:cs typeface="Times New Roman" panose="02020603050405020304" pitchFamily="18" charset="0"/>
              </a:rPr>
              <a:t>并且</a:t>
            </a:r>
            <a:r>
              <a:rPr kumimoji="1"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rPr>
              <a:t> &lt;= </a:t>
            </a:r>
            <a:r>
              <a:rPr kumimoji="1" lang="en-US" altLang="zh-CN" b="1" i="1" dirty="0" smtClean="0">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rPr>
              <a:t> &lt;= </a:t>
            </a:r>
            <a:r>
              <a:rPr kumimoji="1" lang="en-US" altLang="zh-CN" b="1" i="1" dirty="0" err="1" smtClean="0">
                <a:latin typeface="Times New Roman" panose="02020603050405020304" pitchFamily="18" charset="0"/>
                <a:ea typeface="宋体" panose="02010600030101010101" pitchFamily="2" charset="-122"/>
                <a:cs typeface="Times New Roman" panose="02020603050405020304" pitchFamily="18" charset="0"/>
              </a:rPr>
              <a:t>y</a:t>
            </a:r>
            <a:r>
              <a:rPr kumimoji="1" lang="en-US" altLang="zh-CN" b="1" i="1" baseline="-25000" dirty="0" err="1" smtClean="0">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dirty="0" smtClean="0">
                <a:latin typeface="Times New Roman" panose="02020603050405020304" pitchFamily="18" charset="0"/>
                <a:ea typeface="宋体" panose="02010600030101010101" pitchFamily="2" charset="-122"/>
                <a:cs typeface="Times New Roman" panose="02020603050405020304" pitchFamily="18" charset="0"/>
              </a:rPr>
              <a:t>保留点</a:t>
            </a:r>
            <a:r>
              <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1" dirty="0" smtClean="0">
                <a:latin typeface="Times New Roman" panose="02020603050405020304" pitchFamily="18" charset="0"/>
                <a:ea typeface="宋体" panose="02010600030101010101" pitchFamily="2" charset="-122"/>
                <a:cs typeface="Times New Roman" panose="02020603050405020304" pitchFamily="18" charset="0"/>
              </a:rPr>
              <a:t>否则忽略。</a:t>
            </a:r>
            <a:endPar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a:p>
            <a:pPr lvl="1">
              <a:buClr>
                <a:srgbClr val="FF9300"/>
              </a:buClr>
            </a:pPr>
            <a:r>
              <a:rPr kumimoji="1" lang="zh-CN" altLang="en-US" b="1" dirty="0" smtClean="0">
                <a:latin typeface="Times New Roman" panose="02020603050405020304" pitchFamily="18" charset="0"/>
                <a:ea typeface="宋体" panose="02010600030101010101" pitchFamily="2" charset="-122"/>
                <a:cs typeface="Times New Roman" panose="02020603050405020304" pitchFamily="18" charset="0"/>
              </a:rPr>
              <a:t>判断点与窗口的内外关系</a:t>
            </a:r>
            <a:endPar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a:p>
            <a:pPr lvl="1">
              <a:buClr>
                <a:srgbClr val="FF9300"/>
              </a:buClr>
            </a:pPr>
            <a:endPar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a:p>
            <a:pPr>
              <a:buClr>
                <a:srgbClr val="FF9300"/>
              </a:buClr>
              <a:buFont typeface="Wingdings" panose="05000000000000000000" pitchFamily="2" charset="2"/>
              <a:buChar char="n"/>
            </a:pPr>
            <a:r>
              <a:rPr kumimoji="1" lang="zh-CN" altLang="en-US" b="1" dirty="0" smtClean="0">
                <a:latin typeface="Times New Roman" panose="02020603050405020304" pitchFamily="18" charset="0"/>
                <a:ea typeface="宋体" panose="02010600030101010101" pitchFamily="2" charset="-122"/>
                <a:cs typeface="Times New Roman" panose="02020603050405020304" pitchFamily="18" charset="0"/>
              </a:rPr>
              <a:t>矩形窗口→多边形窗口</a:t>
            </a:r>
            <a:endParaRPr kumimoji="1"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Clr>
                <a:srgbClr val="FF9300"/>
              </a:buClr>
              <a:buNone/>
            </a:pP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en-US" altLang="zh-CN" sz="3600" b="1" dirty="0">
                <a:latin typeface="Tahoma" panose="020B0604030504040204" pitchFamily="34" charset="0"/>
                <a:cs typeface="Tahoma" panose="020B0604030504040204" pitchFamily="34" charset="0"/>
              </a:rPr>
              <a:t>§</a:t>
            </a:r>
            <a:r>
              <a:rPr lang="en-US" altLang="zh-CN" sz="3600" b="1" dirty="0" smtClean="0">
                <a:latin typeface="Tahoma" panose="020B0604030504040204" pitchFamily="34" charset="0"/>
                <a:cs typeface="Tahoma" panose="020B0604030504040204" pitchFamily="34" charset="0"/>
              </a:rPr>
              <a:t>5.3.1 </a:t>
            </a:r>
            <a:r>
              <a:rPr lang="zh-CN" altLang="en-US" sz="3600" b="1" dirty="0" smtClean="0">
                <a:latin typeface="黑体" panose="02010609060101010101" pitchFamily="49" charset="-122"/>
                <a:ea typeface="黑体" panose="02010609060101010101" pitchFamily="49" charset="-122"/>
              </a:rPr>
              <a:t>点的裁剪</a:t>
            </a: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graphicFrame>
        <p:nvGraphicFramePr>
          <p:cNvPr id="13318" name="Object 3"/>
          <p:cNvGraphicFramePr>
            <a:graphicFrameLocks noChangeAspect="1"/>
          </p:cNvGraphicFramePr>
          <p:nvPr>
            <p:extLst>
              <p:ext uri="{D42A27DB-BD31-4B8C-83A1-F6EECF244321}">
                <p14:modId xmlns:p14="http://schemas.microsoft.com/office/powerpoint/2010/main" val="926348289"/>
              </p:ext>
            </p:extLst>
          </p:nvPr>
        </p:nvGraphicFramePr>
        <p:xfrm>
          <a:off x="5274516" y="3876704"/>
          <a:ext cx="3420208" cy="2136531"/>
        </p:xfrm>
        <a:graphic>
          <a:graphicData uri="http://schemas.openxmlformats.org/presentationml/2006/ole">
            <mc:AlternateContent xmlns:mc="http://schemas.openxmlformats.org/markup-compatibility/2006">
              <mc:Choice xmlns:v="urn:schemas-microsoft-com:vml" Requires="v">
                <p:oleObj spid="_x0000_s18458" name="Visio" r:id="rId3" imgW="3686199" imgH="2305018" progId="Visio.Drawing.11">
                  <p:embed/>
                </p:oleObj>
              </mc:Choice>
              <mc:Fallback>
                <p:oleObj name="Visio" r:id="rId3" imgW="3686199" imgH="2305018" progId="Visio.Drawing.11">
                  <p:embed/>
                  <p:pic>
                    <p:nvPicPr>
                      <p:cNvPr id="0" name=""/>
                      <p:cNvPicPr>
                        <a:picLocks noChangeAspect="1" noChangeArrowheads="1"/>
                      </p:cNvPicPr>
                      <p:nvPr/>
                    </p:nvPicPr>
                    <p:blipFill>
                      <a:blip r:embed="rId4"/>
                      <a:srcRect/>
                      <a:stretch>
                        <a:fillRect/>
                      </a:stretch>
                    </p:blipFill>
                    <p:spPr bwMode="auto">
                      <a:xfrm>
                        <a:off x="5274516" y="3876704"/>
                        <a:ext cx="3420208" cy="2136531"/>
                      </a:xfrm>
                      <a:prstGeom prst="rect">
                        <a:avLst/>
                      </a:prstGeom>
                      <a:solidFill>
                        <a:srgbClr val="CCFFFF">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406336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3">
                                            <p:txEl>
                                              <p:pRg st="1" end="1"/>
                                            </p:txEl>
                                          </p:spTgt>
                                        </p:tgtEl>
                                        <p:attrNameLst>
                                          <p:attrName>style.visibility</p:attrName>
                                        </p:attrNameLst>
                                      </p:cBhvr>
                                      <p:to>
                                        <p:strVal val="visible"/>
                                      </p:to>
                                    </p:set>
                                    <p:animEffect transition="in" filter="wipe(left)">
                                      <p:cBhvr>
                                        <p:cTn id="7" dur="500"/>
                                        <p:tgtEl>
                                          <p:spTgt spid="205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53">
                                            <p:txEl>
                                              <p:pRg st="2" end="2"/>
                                            </p:txEl>
                                          </p:spTgt>
                                        </p:tgtEl>
                                        <p:attrNameLst>
                                          <p:attrName>style.visibility</p:attrName>
                                        </p:attrNameLst>
                                      </p:cBhvr>
                                      <p:to>
                                        <p:strVal val="visible"/>
                                      </p:to>
                                    </p:set>
                                    <p:animEffect transition="in" filter="wipe(left)">
                                      <p:cBhvr>
                                        <p:cTn id="10" dur="500"/>
                                        <p:tgtEl>
                                          <p:spTgt spid="205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53">
                                            <p:txEl>
                                              <p:pRg st="3" end="3"/>
                                            </p:txEl>
                                          </p:spTgt>
                                        </p:tgtEl>
                                        <p:attrNameLst>
                                          <p:attrName>style.visibility</p:attrName>
                                        </p:attrNameLst>
                                      </p:cBhvr>
                                      <p:to>
                                        <p:strVal val="visible"/>
                                      </p:to>
                                    </p:set>
                                    <p:animEffect transition="in" filter="wipe(left)">
                                      <p:cBhvr>
                                        <p:cTn id="13" dur="500"/>
                                        <p:tgtEl>
                                          <p:spTgt spid="205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53">
                                            <p:txEl>
                                              <p:pRg st="4" end="4"/>
                                            </p:txEl>
                                          </p:spTgt>
                                        </p:tgtEl>
                                        <p:attrNameLst>
                                          <p:attrName>style.visibility</p:attrName>
                                        </p:attrNameLst>
                                      </p:cBhvr>
                                      <p:to>
                                        <p:strVal val="visible"/>
                                      </p:to>
                                    </p:set>
                                    <p:animEffect transition="in" filter="wipe(left)">
                                      <p:cBhvr>
                                        <p:cTn id="16" dur="500"/>
                                        <p:tgtEl>
                                          <p:spTgt spid="2053">
                                            <p:txEl>
                                              <p:pRg st="4" end="4"/>
                                            </p:txEl>
                                          </p:spTgt>
                                        </p:tgtEl>
                                      </p:cBhvr>
                                    </p:animEffect>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fade">
                                      <p:cBhvr>
                                        <p:cTn id="20" dur="1000"/>
                                        <p:tgtEl>
                                          <p:spTgt spid="13318"/>
                                        </p:tgtEl>
                                      </p:cBhvr>
                                    </p:animEffect>
                                    <p:anim calcmode="lin" valueType="num">
                                      <p:cBhvr>
                                        <p:cTn id="21" dur="1000" fill="hold"/>
                                        <p:tgtEl>
                                          <p:spTgt spid="13318"/>
                                        </p:tgtEl>
                                        <p:attrNameLst>
                                          <p:attrName>ppt_x</p:attrName>
                                        </p:attrNameLst>
                                      </p:cBhvr>
                                      <p:tavLst>
                                        <p:tav tm="0">
                                          <p:val>
                                            <p:strVal val="#ppt_x"/>
                                          </p:val>
                                        </p:tav>
                                        <p:tav tm="100000">
                                          <p:val>
                                            <p:strVal val="#ppt_x"/>
                                          </p:val>
                                        </p:tav>
                                      </p:tavLst>
                                    </p:anim>
                                    <p:anim calcmode="lin" valueType="num">
                                      <p:cBhvr>
                                        <p:cTn id="22" dur="1000" fill="hold"/>
                                        <p:tgtEl>
                                          <p:spTgt spid="133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3">
                                            <p:txEl>
                                              <p:pRg st="6" end="6"/>
                                            </p:txEl>
                                          </p:spTgt>
                                        </p:tgtEl>
                                        <p:attrNameLst>
                                          <p:attrName>style.visibility</p:attrName>
                                        </p:attrNameLst>
                                      </p:cBhvr>
                                      <p:to>
                                        <p:strVal val="visible"/>
                                      </p:to>
                                    </p:set>
                                    <p:animEffect transition="in" filter="wipe(left)">
                                      <p:cBhvr>
                                        <p:cTn id="27" dur="500"/>
                                        <p:tgtEl>
                                          <p:spTgt spid="20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5.3.2 </a:t>
            </a:r>
            <a:r>
              <a:rPr lang="zh-CN" altLang="en-US" sz="3600" b="1" dirty="0" smtClean="0">
                <a:latin typeface="黑体" panose="02010609060101010101" pitchFamily="49" charset="-122"/>
                <a:ea typeface="黑体" panose="02010609060101010101" pitchFamily="49" charset="-122"/>
              </a:rPr>
              <a:t>直线</a:t>
            </a:r>
            <a:r>
              <a:rPr lang="zh-CN" altLang="en-US" sz="3600" b="1" dirty="0">
                <a:latin typeface="黑体" panose="02010609060101010101" pitchFamily="49" charset="-122"/>
                <a:ea typeface="黑体" panose="02010609060101010101" pitchFamily="49" charset="-122"/>
              </a:rPr>
              <a:t>段的裁剪</a:t>
            </a:r>
            <a:endParaRPr lang="zh-CN" altLang="en-US" sz="3600" dirty="0">
              <a:latin typeface="黑体" panose="02010609060101010101" pitchFamily="49" charset="-122"/>
              <a:ea typeface="黑体" panose="02010609060101010101" pitchFamily="49"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52878610"/>
              </p:ext>
            </p:extLst>
          </p:nvPr>
        </p:nvGraphicFramePr>
        <p:xfrm>
          <a:off x="1083028" y="1114642"/>
          <a:ext cx="6491817" cy="5192872"/>
        </p:xfrm>
        <a:graphic>
          <a:graphicData uri="http://schemas.openxmlformats.org/presentationml/2006/ole">
            <mc:AlternateContent xmlns:mc="http://schemas.openxmlformats.org/markup-compatibility/2006">
              <mc:Choice xmlns:v="urn:schemas-microsoft-com:vml" Requires="v">
                <p:oleObj spid="_x0000_s5170" name="Visio" r:id="rId4" imgW="2837021" imgH="2231946" progId="Visio.Drawing.11">
                  <p:embed/>
                </p:oleObj>
              </mc:Choice>
              <mc:Fallback>
                <p:oleObj name="Visio" r:id="rId4" imgW="2837021" imgH="223194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028" y="1114642"/>
                        <a:ext cx="6491817" cy="5192872"/>
                      </a:xfrm>
                      <a:prstGeom prst="rect">
                        <a:avLst/>
                      </a:prstGeom>
                      <a:noFill/>
                      <a:ln w="9525">
                        <a:solidFill>
                          <a:schemeClr val="accent2"/>
                        </a:solidFill>
                        <a:miter lim="800000"/>
                        <a:headEnd/>
                        <a:tailEnd/>
                      </a:ln>
                    </p:spPr>
                  </p:pic>
                </p:oleObj>
              </mc:Fallback>
            </mc:AlternateContent>
          </a:graphicData>
        </a:graphic>
      </p:graphicFrame>
    </p:spTree>
    <p:extLst>
      <p:ext uri="{BB962C8B-B14F-4D97-AF65-F5344CB8AC3E}">
        <p14:creationId xmlns:p14="http://schemas.microsoft.com/office/powerpoint/2010/main" val="429289998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algn="just" eaLnBrk="1" hangingPunct="1">
              <a:buClr>
                <a:srgbClr val="FF9300"/>
              </a:buClr>
              <a:buFont typeface="Wingdings" panose="05000000000000000000" pitchFamily="2" charset="2"/>
              <a:buChar char="n"/>
            </a:pPr>
            <a:r>
              <a:rPr lang="en-US" altLang="zh-CN" b="1" dirty="0" smtClean="0">
                <a:ea typeface="宋体" panose="02010600030101010101" pitchFamily="2" charset="-122"/>
              </a:rPr>
              <a:t> </a:t>
            </a:r>
            <a:r>
              <a:rPr lang="zh-CN" altLang="en-US" b="1" dirty="0" smtClean="0">
                <a:solidFill>
                  <a:srgbClr val="FF0000"/>
                </a:solidFill>
                <a:latin typeface="Times New Roman" panose="02020603050405020304" pitchFamily="18" charset="0"/>
                <a:cs typeface="Times New Roman" panose="02020603050405020304" pitchFamily="18" charset="0"/>
              </a:rPr>
              <a:t>基本</a:t>
            </a:r>
            <a:r>
              <a:rPr lang="zh-CN" altLang="en-US" b="1" dirty="0">
                <a:solidFill>
                  <a:srgbClr val="FF0000"/>
                </a:solidFill>
                <a:latin typeface="Times New Roman" panose="02020603050405020304" pitchFamily="18" charset="0"/>
                <a:cs typeface="Times New Roman" panose="02020603050405020304" pitchFamily="18" charset="0"/>
              </a:rPr>
              <a:t>思想</a:t>
            </a:r>
            <a:r>
              <a:rPr lang="zh-CN" altLang="en-US" dirty="0">
                <a:latin typeface="Times New Roman" panose="02020603050405020304" pitchFamily="18" charset="0"/>
                <a:cs typeface="Times New Roman" panose="02020603050405020304" pitchFamily="18" charset="0"/>
              </a:rPr>
              <a:t>：对每条直线段</a:t>
            </a:r>
            <a:r>
              <a:rPr lang="en-US" altLang="zh-CN" i="1" dirty="0">
                <a:latin typeface="Times New Roman" panose="02020603050405020304" pitchFamily="18" charset="0"/>
                <a:cs typeface="Times New Roman" panose="02020603050405020304" pitchFamily="18" charset="0"/>
              </a:rPr>
              <a:t>p</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p</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y</a:t>
            </a:r>
            <a:r>
              <a:rPr lang="en-US" altLang="zh-CN" baseline="-30000" dirty="0" smtClean="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分三种情况处理：</a:t>
            </a:r>
          </a:p>
          <a:p>
            <a:pPr algn="just" eaLnBrk="1" hangingPunct="1">
              <a:lnSpc>
                <a:spcPct val="150000"/>
              </a:lnSpc>
              <a:buFontTx/>
              <a:buNone/>
            </a:pPr>
            <a:r>
              <a:rPr lang="zh-CN" altLang="en-US" dirty="0"/>
              <a:t>(1)  直线段完全可见，</a:t>
            </a:r>
            <a:r>
              <a:rPr lang="zh-CN" altLang="en-US" dirty="0" smtClean="0"/>
              <a:t>“</a:t>
            </a:r>
            <a:r>
              <a:rPr lang="zh-CN" altLang="en-US" dirty="0" smtClean="0">
                <a:solidFill>
                  <a:srgbClr val="FF0000"/>
                </a:solidFill>
                <a:latin typeface="黑体" panose="02010609060101010101" pitchFamily="49" charset="-122"/>
                <a:ea typeface="黑体" panose="02010609060101010101" pitchFamily="49" charset="-122"/>
              </a:rPr>
              <a:t>取</a:t>
            </a:r>
            <a:r>
              <a:rPr lang="zh-CN" altLang="en-US" dirty="0" smtClean="0"/>
              <a:t>”</a:t>
            </a:r>
            <a:r>
              <a:rPr lang="zh-CN" altLang="en-US" dirty="0"/>
              <a:t>之。</a:t>
            </a:r>
          </a:p>
          <a:p>
            <a:pPr algn="just" eaLnBrk="1" hangingPunct="1">
              <a:lnSpc>
                <a:spcPct val="150000"/>
              </a:lnSpc>
              <a:buFontTx/>
              <a:buNone/>
            </a:pPr>
            <a:r>
              <a:rPr lang="zh-CN" altLang="en-US" dirty="0"/>
              <a:t>(2)  直线段显然不可见，</a:t>
            </a:r>
            <a:r>
              <a:rPr lang="zh-CN" altLang="en-US" dirty="0" smtClean="0"/>
              <a:t>“</a:t>
            </a:r>
            <a:r>
              <a:rPr lang="zh-CN" altLang="en-US" dirty="0" smtClean="0">
                <a:solidFill>
                  <a:srgbClr val="FF0000"/>
                </a:solidFill>
                <a:latin typeface="黑体" panose="02010609060101010101" pitchFamily="49" charset="-122"/>
                <a:ea typeface="黑体" panose="02010609060101010101" pitchFamily="49" charset="-122"/>
              </a:rPr>
              <a:t>弃</a:t>
            </a:r>
            <a:r>
              <a:rPr lang="zh-CN" altLang="en-US" dirty="0" smtClean="0"/>
              <a:t>”</a:t>
            </a:r>
            <a:r>
              <a:rPr lang="zh-CN" altLang="en-US" dirty="0"/>
              <a:t>之。</a:t>
            </a:r>
          </a:p>
          <a:p>
            <a:pPr algn="just" eaLnBrk="1" hangingPunct="1">
              <a:lnSpc>
                <a:spcPct val="150000"/>
              </a:lnSpc>
              <a:buFontTx/>
              <a:buNone/>
            </a:pPr>
            <a:r>
              <a:rPr lang="zh-CN" altLang="en-US" dirty="0"/>
              <a:t>(3) 直线段既不满足</a:t>
            </a:r>
            <a:r>
              <a:rPr lang="zh-CN" altLang="en-US" dirty="0" smtClean="0"/>
              <a:t>“</a:t>
            </a:r>
            <a:r>
              <a:rPr lang="zh-CN" altLang="en-US" dirty="0" smtClean="0">
                <a:solidFill>
                  <a:srgbClr val="FF0000"/>
                </a:solidFill>
                <a:latin typeface="黑体" panose="02010609060101010101" pitchFamily="49" charset="-122"/>
                <a:ea typeface="黑体" panose="02010609060101010101" pitchFamily="49" charset="-122"/>
              </a:rPr>
              <a:t>取</a:t>
            </a:r>
            <a:r>
              <a:rPr lang="zh-CN" altLang="en-US" dirty="0" smtClean="0"/>
              <a:t>”</a:t>
            </a:r>
            <a:r>
              <a:rPr lang="zh-CN" altLang="en-US" dirty="0"/>
              <a:t>的条件，也不满足</a:t>
            </a:r>
            <a:r>
              <a:rPr lang="zh-CN" altLang="en-US" dirty="0" smtClean="0"/>
              <a:t>“</a:t>
            </a:r>
            <a:r>
              <a:rPr lang="zh-CN" altLang="en-US" dirty="0" smtClean="0">
                <a:solidFill>
                  <a:srgbClr val="FF0000"/>
                </a:solidFill>
                <a:latin typeface="黑体" panose="02010609060101010101" pitchFamily="49" charset="-122"/>
                <a:ea typeface="黑体" panose="02010609060101010101" pitchFamily="49" charset="-122"/>
              </a:rPr>
              <a:t>弃</a:t>
            </a:r>
            <a:r>
              <a:rPr lang="zh-CN" altLang="en-US" dirty="0" smtClean="0"/>
              <a:t>”</a:t>
            </a:r>
            <a:r>
              <a:rPr lang="zh-CN" altLang="en-US" dirty="0"/>
              <a:t>的条件，需要对直线段按交点进行分段，分段后重复上述</a:t>
            </a:r>
            <a:r>
              <a:rPr lang="zh-CN" altLang="en-US" dirty="0" smtClean="0"/>
              <a:t>处理。</a:t>
            </a:r>
            <a:endParaRPr lang="zh-CN" altLang="en-US" b="1" dirty="0" smtClean="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1.  </a:t>
            </a:r>
            <a:r>
              <a:rPr lang="en-US" altLang="zh-CN" sz="3600" b="1" dirty="0">
                <a:ea typeface="黑体" panose="02010609060101010101" pitchFamily="49" charset="-122"/>
              </a:rPr>
              <a:t>Cohen-Sutherland</a:t>
            </a:r>
            <a:r>
              <a:rPr lang="zh-CN" altLang="en-US" sz="3600" b="1" dirty="0"/>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747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wipe(left)">
                                      <p:cBhvr>
                                        <p:cTn id="7" dur="500"/>
                                        <p:tgtEl>
                                          <p:spTgt spid="2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wipe(left)">
                                      <p:cBhvr>
                                        <p:cTn id="12" dur="500"/>
                                        <p:tgtEl>
                                          <p:spTgt spid="20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3">
                                            <p:txEl>
                                              <p:pRg st="2" end="2"/>
                                            </p:txEl>
                                          </p:spTgt>
                                        </p:tgtEl>
                                        <p:attrNameLst>
                                          <p:attrName>style.visibility</p:attrName>
                                        </p:attrNameLst>
                                      </p:cBhvr>
                                      <p:to>
                                        <p:strVal val="visible"/>
                                      </p:to>
                                    </p:set>
                                    <p:animEffect transition="in" filter="wipe(left)">
                                      <p:cBhvr>
                                        <p:cTn id="17" dur="500"/>
                                        <p:tgtEl>
                                          <p:spTgt spid="20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3">
                                            <p:txEl>
                                              <p:pRg st="3" end="3"/>
                                            </p:txEl>
                                          </p:spTgt>
                                        </p:tgtEl>
                                        <p:attrNameLst>
                                          <p:attrName>style.visibility</p:attrName>
                                        </p:attrNameLst>
                                      </p:cBhvr>
                                      <p:to>
                                        <p:strVal val="visible"/>
                                      </p:to>
                                    </p:set>
                                    <p:animEffect transition="in" filter="wipe(left)">
                                      <p:cBhvr>
                                        <p:cTn id="22" dur="500"/>
                                        <p:tgtEl>
                                          <p:spTgt spid="20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algn="just" eaLnBrk="1" hangingPunct="1">
              <a:lnSpc>
                <a:spcPct val="140000"/>
              </a:lnSpc>
              <a:buClr>
                <a:srgbClr val="FF9300"/>
              </a:buClr>
              <a:buFont typeface="Wingdings" panose="05000000000000000000" pitchFamily="2" charset="2"/>
              <a:buChar char="n"/>
            </a:pPr>
            <a:r>
              <a:rPr lang="zh-CN" altLang="en-US" b="1" dirty="0">
                <a:solidFill>
                  <a:srgbClr val="FF0000"/>
                </a:solidFill>
              </a:rPr>
              <a:t>编码</a:t>
            </a:r>
            <a:r>
              <a:rPr lang="zh-CN" altLang="en-US" dirty="0"/>
              <a:t>：</a:t>
            </a:r>
            <a:r>
              <a:rPr lang="zh-CN" altLang="en-US" dirty="0">
                <a:latin typeface="Times New Roman" panose="02020603050405020304" pitchFamily="18" charset="0"/>
                <a:cs typeface="Times New Roman" panose="02020603050405020304" pitchFamily="18" charset="0"/>
              </a:rPr>
              <a:t>对于任一端点(</a:t>
            </a:r>
            <a:r>
              <a:rPr lang="en-US" altLang="zh-CN" i="1" dirty="0" err="1">
                <a:latin typeface="Times New Roman" panose="02020603050405020304" pitchFamily="18" charset="0"/>
                <a:cs typeface="Times New Roman" panose="02020603050405020304" pitchFamily="18" charset="0"/>
              </a:rPr>
              <a:t>x,y</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根据其坐标所在的区域，赋予一个4位的二进制码</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p>
          <a:p>
            <a:pPr algn="just" eaLnBrk="1" hangingPunct="1">
              <a:lnSpc>
                <a:spcPct val="140000"/>
              </a:lnSpc>
              <a:buFontTx/>
              <a:buNone/>
            </a:pPr>
            <a:r>
              <a:rPr lang="zh-CN" altLang="en-US" dirty="0"/>
              <a:t>编码规则如下：</a:t>
            </a:r>
          </a:p>
          <a:p>
            <a:pPr algn="just" eaLnBrk="1" hangingPunct="1">
              <a:lnSpc>
                <a:spcPct val="140000"/>
              </a:lnSpc>
            </a:pPr>
            <a:r>
              <a:rPr lang="zh-CN" altLang="en-US" sz="2400" dirty="0">
                <a:latin typeface="Times New Roman" panose="02020603050405020304" pitchFamily="18" charset="0"/>
                <a:cs typeface="Times New Roman" panose="02020603050405020304" pitchFamily="18" charset="0"/>
              </a:rPr>
              <a:t>若</a:t>
            </a: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&lt;</a:t>
            </a:r>
            <a:r>
              <a:rPr lang="en-US" altLang="zh-CN" sz="2400" i="1" dirty="0" err="1" smtClean="0">
                <a:latin typeface="Times New Roman" panose="02020603050405020304" pitchFamily="18" charset="0"/>
                <a:cs typeface="Times New Roman" panose="02020603050405020304" pitchFamily="18" charset="0"/>
              </a:rPr>
              <a:t>x</a:t>
            </a:r>
            <a:r>
              <a:rPr lang="en-US" altLang="zh-CN" sz="2400" i="1" baseline="-25000" dirty="0" err="1" smtClean="0">
                <a:latin typeface="Times New Roman" panose="02020603050405020304" pitchFamily="18" charset="0"/>
                <a:cs typeface="Times New Roman" panose="02020603050405020304" pitchFamily="18" charset="0"/>
              </a:rPr>
              <a:t>L</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否则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a:t>
            </a:r>
          </a:p>
          <a:p>
            <a:pPr algn="just" eaLnBrk="1" hangingPunct="1">
              <a:lnSpc>
                <a:spcPct val="140000"/>
              </a:lnSpc>
            </a:pPr>
            <a:r>
              <a:rPr lang="zh-CN" altLang="en-US" sz="2400" dirty="0">
                <a:latin typeface="Times New Roman" panose="02020603050405020304" pitchFamily="18" charset="0"/>
                <a:cs typeface="Times New Roman" panose="02020603050405020304" pitchFamily="18" charset="0"/>
              </a:rPr>
              <a:t>若</a:t>
            </a:r>
            <a:r>
              <a:rPr lang="en-US" altLang="zh-CN" sz="2400" i="1" dirty="0" smtClean="0">
                <a:latin typeface="Times New Roman" panose="02020603050405020304" pitchFamily="18" charset="0"/>
                <a:cs typeface="Times New Roman" panose="02020603050405020304" pitchFamily="18" charset="0"/>
              </a:rPr>
              <a:t>x</a:t>
            </a:r>
            <a:r>
              <a:rPr lang="en-US" altLang="zh-CN" sz="2400" dirty="0" smtClean="0">
                <a:latin typeface="Times New Roman" panose="02020603050405020304" pitchFamily="18" charset="0"/>
                <a:cs typeface="Times New Roman" panose="02020603050405020304" pitchFamily="18" charset="0"/>
              </a:rPr>
              <a:t>&gt;</a:t>
            </a:r>
            <a:r>
              <a:rPr lang="en-US" altLang="zh-CN" sz="2400" i="1" dirty="0" err="1" smtClean="0">
                <a:latin typeface="Times New Roman" panose="02020603050405020304" pitchFamily="18" charset="0"/>
                <a:cs typeface="Times New Roman" panose="02020603050405020304" pitchFamily="18" charset="0"/>
              </a:rPr>
              <a:t>x</a:t>
            </a:r>
            <a:r>
              <a:rPr lang="en-US" altLang="zh-CN" sz="2400" i="1" baseline="-25000" dirty="0" err="1" smtClean="0">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否则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a:t>
            </a:r>
          </a:p>
          <a:p>
            <a:pPr algn="just" eaLnBrk="1" hangingPunct="1">
              <a:lnSpc>
                <a:spcPct val="140000"/>
              </a:lnSpc>
            </a:pPr>
            <a:r>
              <a:rPr lang="zh-CN" altLang="en-US" sz="2400" dirty="0">
                <a:latin typeface="Times New Roman" panose="02020603050405020304" pitchFamily="18" charset="0"/>
                <a:cs typeface="Times New Roman" panose="02020603050405020304" pitchFamily="18" charset="0"/>
              </a:rPr>
              <a:t>若</a:t>
            </a:r>
            <a:r>
              <a:rPr lang="en-US" altLang="zh-CN" sz="2400" i="1" dirty="0" smtClean="0">
                <a:latin typeface="Times New Roman" panose="02020603050405020304" pitchFamily="18" charset="0"/>
                <a:cs typeface="Times New Roman" panose="02020603050405020304" pitchFamily="18" charset="0"/>
              </a:rPr>
              <a:t>y</a:t>
            </a:r>
            <a:r>
              <a:rPr lang="en-US" altLang="zh-CN" sz="2400" dirty="0" smtClean="0">
                <a:latin typeface="Times New Roman" panose="02020603050405020304" pitchFamily="18" charset="0"/>
                <a:cs typeface="Times New Roman" panose="02020603050405020304" pitchFamily="18" charset="0"/>
              </a:rPr>
              <a:t>&lt;</a:t>
            </a:r>
            <a:r>
              <a:rPr lang="en-US" altLang="zh-CN" sz="2400" i="1" dirty="0" err="1" smtClean="0">
                <a:latin typeface="Times New Roman" panose="02020603050405020304" pitchFamily="18" charset="0"/>
                <a:cs typeface="Times New Roman" panose="02020603050405020304" pitchFamily="18" charset="0"/>
              </a:rPr>
              <a:t>y</a:t>
            </a:r>
            <a:r>
              <a:rPr lang="en-US" altLang="zh-CN" sz="2400" i="1" baseline="-25000" dirty="0" err="1" smtClean="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否则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=0；</a:t>
            </a:r>
          </a:p>
          <a:p>
            <a:pPr algn="just" eaLnBrk="1" hangingPunct="1">
              <a:lnSpc>
                <a:spcPct val="140000"/>
              </a:lnSpc>
            </a:pPr>
            <a:r>
              <a:rPr lang="zh-CN" altLang="en-US" sz="2400" dirty="0">
                <a:latin typeface="Times New Roman" panose="02020603050405020304" pitchFamily="18" charset="0"/>
                <a:cs typeface="Times New Roman" panose="02020603050405020304" pitchFamily="18" charset="0"/>
              </a:rPr>
              <a:t>若</a:t>
            </a:r>
            <a:r>
              <a:rPr lang="en-US" altLang="zh-CN" sz="2400" i="1" dirty="0" smtClean="0">
                <a:latin typeface="Times New Roman" panose="02020603050405020304" pitchFamily="18" charset="0"/>
                <a:cs typeface="Times New Roman" panose="02020603050405020304" pitchFamily="18" charset="0"/>
              </a:rPr>
              <a:t>y</a:t>
            </a:r>
            <a:r>
              <a:rPr lang="en-US" altLang="zh-CN" sz="2400" dirty="0" smtClean="0">
                <a:latin typeface="Times New Roman" panose="02020603050405020304" pitchFamily="18" charset="0"/>
                <a:cs typeface="Times New Roman" panose="02020603050405020304" pitchFamily="18" charset="0"/>
              </a:rPr>
              <a:t>&gt;</a:t>
            </a:r>
            <a:r>
              <a:rPr lang="en-US" altLang="zh-CN" sz="2400" i="1" dirty="0" err="1" smtClean="0">
                <a:latin typeface="Times New Roman" panose="02020603050405020304" pitchFamily="18" charset="0"/>
                <a:cs typeface="Times New Roman" panose="02020603050405020304" pitchFamily="18" charset="0"/>
              </a:rPr>
              <a:t>y</a:t>
            </a:r>
            <a:r>
              <a:rPr lang="en-US" altLang="zh-CN" sz="2400" i="1" baseline="-25000" dirty="0" err="1"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否则</a:t>
            </a:r>
            <a:r>
              <a:rPr lang="en-US" altLang="zh-CN" sz="2400" i="1" dirty="0">
                <a:latin typeface="Times New Roman" panose="02020603050405020304" pitchFamily="18" charset="0"/>
                <a:cs typeface="Times New Roman" panose="02020603050405020304" pitchFamily="18" charset="0"/>
              </a:rPr>
              <a:t>D</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=0。 </a:t>
            </a:r>
          </a:p>
          <a:p>
            <a:pPr algn="just" eaLnBrk="1" hangingPunct="1">
              <a:buClr>
                <a:srgbClr val="FF9300"/>
              </a:buClr>
              <a:buFont typeface="Wingdings" panose="05000000000000000000" pitchFamily="2" charset="2"/>
              <a:buChar char="n"/>
            </a:pPr>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1.  </a:t>
            </a:r>
            <a:r>
              <a:rPr lang="en-US" altLang="zh-CN" sz="3600" b="1" dirty="0">
                <a:ea typeface="黑体" panose="02010609060101010101" pitchFamily="49" charset="-122"/>
              </a:rPr>
              <a:t>Cohen-Sutherland</a:t>
            </a:r>
            <a:r>
              <a:rPr lang="zh-CN" altLang="en-US" sz="3600" b="1" dirty="0"/>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606305446"/>
              </p:ext>
            </p:extLst>
          </p:nvPr>
        </p:nvGraphicFramePr>
        <p:xfrm>
          <a:off x="5099403" y="2779889"/>
          <a:ext cx="3676354" cy="3135489"/>
        </p:xfrm>
        <a:graphic>
          <a:graphicData uri="http://schemas.openxmlformats.org/presentationml/2006/ole">
            <mc:AlternateContent xmlns:mc="http://schemas.openxmlformats.org/markup-compatibility/2006">
              <mc:Choice xmlns:v="urn:schemas-microsoft-com:vml" Requires="v">
                <p:oleObj spid="_x0000_s19476" name="Visio" r:id="rId3" imgW="2195423" imgH="2028645" progId="Visio.Drawing.11">
                  <p:embed/>
                </p:oleObj>
              </mc:Choice>
              <mc:Fallback>
                <p:oleObj name="Visio" r:id="rId3" imgW="2195423" imgH="20286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403" y="2779889"/>
                        <a:ext cx="3676354" cy="3135489"/>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15206705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wipe(left)">
                                      <p:cBhvr>
                                        <p:cTn id="7" dur="500"/>
                                        <p:tgtEl>
                                          <p:spTgt spid="2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wipe(left)">
                                      <p:cBhvr>
                                        <p:cTn id="12" dur="500"/>
                                        <p:tgtEl>
                                          <p:spTgt spid="20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3">
                                            <p:txEl>
                                              <p:pRg st="2" end="2"/>
                                            </p:txEl>
                                          </p:spTgt>
                                        </p:tgtEl>
                                        <p:attrNameLst>
                                          <p:attrName>style.visibility</p:attrName>
                                        </p:attrNameLst>
                                      </p:cBhvr>
                                      <p:to>
                                        <p:strVal val="visible"/>
                                      </p:to>
                                    </p:set>
                                    <p:animEffect transition="in" filter="wipe(left)">
                                      <p:cBhvr>
                                        <p:cTn id="17" dur="500"/>
                                        <p:tgtEl>
                                          <p:spTgt spid="20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3">
                                            <p:txEl>
                                              <p:pRg st="3" end="3"/>
                                            </p:txEl>
                                          </p:spTgt>
                                        </p:tgtEl>
                                        <p:attrNameLst>
                                          <p:attrName>style.visibility</p:attrName>
                                        </p:attrNameLst>
                                      </p:cBhvr>
                                      <p:to>
                                        <p:strVal val="visible"/>
                                      </p:to>
                                    </p:set>
                                    <p:animEffect transition="in" filter="wipe(left)">
                                      <p:cBhvr>
                                        <p:cTn id="22" dur="500"/>
                                        <p:tgtEl>
                                          <p:spTgt spid="20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3">
                                            <p:txEl>
                                              <p:pRg st="4" end="4"/>
                                            </p:txEl>
                                          </p:spTgt>
                                        </p:tgtEl>
                                        <p:attrNameLst>
                                          <p:attrName>style.visibility</p:attrName>
                                        </p:attrNameLst>
                                      </p:cBhvr>
                                      <p:to>
                                        <p:strVal val="visible"/>
                                      </p:to>
                                    </p:set>
                                    <p:animEffect transition="in" filter="wipe(left)">
                                      <p:cBhvr>
                                        <p:cTn id="27" dur="500"/>
                                        <p:tgtEl>
                                          <p:spTgt spid="205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3">
                                            <p:txEl>
                                              <p:pRg st="5" end="5"/>
                                            </p:txEl>
                                          </p:spTgt>
                                        </p:tgtEl>
                                        <p:attrNameLst>
                                          <p:attrName>style.visibility</p:attrName>
                                        </p:attrNameLst>
                                      </p:cBhvr>
                                      <p:to>
                                        <p:strVal val="visible"/>
                                      </p:to>
                                    </p:set>
                                    <p:animEffect transition="in" filter="wipe(left)">
                                      <p:cBhvr>
                                        <p:cTn id="32" dur="500"/>
                                        <p:tgtEl>
                                          <p:spTgt spid="205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algn="just" eaLnBrk="1" hangingPunct="1">
              <a:lnSpc>
                <a:spcPct val="110000"/>
              </a:lnSpc>
              <a:buClr>
                <a:srgbClr val="FF9300"/>
              </a:buClr>
              <a:buFont typeface="Wingdings" panose="05000000000000000000" pitchFamily="2" charset="2"/>
              <a:buChar char="n"/>
            </a:pPr>
            <a:r>
              <a:rPr lang="zh-CN" altLang="en-US" dirty="0"/>
              <a:t>裁剪一条线段时，先求出端点</a:t>
            </a:r>
            <a:r>
              <a:rPr lang="en-US" altLang="zh-CN" dirty="0"/>
              <a:t>p</a:t>
            </a:r>
            <a:r>
              <a:rPr lang="en-US" altLang="zh-CN" baseline="-30000" dirty="0"/>
              <a:t>1</a:t>
            </a:r>
            <a:r>
              <a:rPr lang="zh-CN" altLang="en-US" dirty="0"/>
              <a:t>和</a:t>
            </a:r>
            <a:r>
              <a:rPr lang="en-US" altLang="zh-CN" dirty="0"/>
              <a:t>p</a:t>
            </a:r>
            <a:r>
              <a:rPr lang="en-US" altLang="zh-CN" baseline="-30000" dirty="0"/>
              <a:t>2</a:t>
            </a:r>
            <a:r>
              <a:rPr lang="zh-CN" altLang="en-US" dirty="0"/>
              <a:t>的编码</a:t>
            </a:r>
            <a:r>
              <a:rPr lang="en-US" altLang="zh-CN" dirty="0"/>
              <a:t>code1</a:t>
            </a:r>
            <a:r>
              <a:rPr lang="zh-CN" altLang="en-US" dirty="0"/>
              <a:t>和</a:t>
            </a:r>
            <a:r>
              <a:rPr lang="en-US" altLang="zh-CN" dirty="0"/>
              <a:t>code2</a:t>
            </a:r>
            <a:r>
              <a:rPr lang="zh-CN" altLang="en-US" dirty="0"/>
              <a:t>：</a:t>
            </a:r>
          </a:p>
          <a:p>
            <a:pPr algn="just" eaLnBrk="1" hangingPunct="1">
              <a:lnSpc>
                <a:spcPct val="110000"/>
              </a:lnSpc>
              <a:buFontTx/>
              <a:buNone/>
            </a:pPr>
            <a:r>
              <a:rPr lang="zh-CN" altLang="en-US" dirty="0"/>
              <a:t>	(1)若</a:t>
            </a:r>
            <a:r>
              <a:rPr lang="en-US" altLang="zh-CN" dirty="0" smtClean="0"/>
              <a:t>code1 | code2 = 0</a:t>
            </a:r>
            <a:r>
              <a:rPr lang="en-US" altLang="zh-CN" dirty="0"/>
              <a:t>，</a:t>
            </a:r>
            <a:r>
              <a:rPr lang="zh-CN" altLang="en-US" dirty="0"/>
              <a:t>对直线段</a:t>
            </a:r>
            <a:r>
              <a:rPr lang="zh-CN" altLang="en-US" dirty="0" smtClean="0"/>
              <a:t>应</a:t>
            </a:r>
            <a:r>
              <a:rPr lang="zh-CN" altLang="en-US" b="1" dirty="0" smtClean="0">
                <a:solidFill>
                  <a:srgbClr val="FF0000"/>
                </a:solidFill>
              </a:rPr>
              <a:t>取</a:t>
            </a:r>
            <a:r>
              <a:rPr lang="zh-CN" altLang="en-US" b="1" dirty="0">
                <a:solidFill>
                  <a:srgbClr val="FF0000"/>
                </a:solidFill>
              </a:rPr>
              <a:t>之</a:t>
            </a:r>
          </a:p>
          <a:p>
            <a:pPr algn="just" eaLnBrk="1" hangingPunct="1">
              <a:lnSpc>
                <a:spcPct val="110000"/>
              </a:lnSpc>
              <a:buFontTx/>
              <a:buNone/>
            </a:pPr>
            <a:r>
              <a:rPr lang="zh-CN" altLang="en-US" dirty="0"/>
              <a:t>	(2)若</a:t>
            </a:r>
            <a:r>
              <a:rPr lang="en-US" altLang="zh-CN" dirty="0" smtClean="0"/>
              <a:t>code1 &amp; code2 != 0</a:t>
            </a:r>
            <a:r>
              <a:rPr lang="en-US" altLang="zh-CN" dirty="0"/>
              <a:t>，</a:t>
            </a:r>
            <a:r>
              <a:rPr lang="zh-CN" altLang="en-US" dirty="0"/>
              <a:t>对直线段</a:t>
            </a:r>
            <a:r>
              <a:rPr lang="zh-CN" altLang="en-US" dirty="0" smtClean="0"/>
              <a:t>可</a:t>
            </a:r>
            <a:r>
              <a:rPr lang="zh-CN" altLang="en-US" b="1" dirty="0" smtClean="0">
                <a:solidFill>
                  <a:srgbClr val="FF0000"/>
                </a:solidFill>
              </a:rPr>
              <a:t>弃</a:t>
            </a:r>
            <a:r>
              <a:rPr lang="zh-CN" altLang="en-US" b="1" dirty="0">
                <a:solidFill>
                  <a:srgbClr val="FF0000"/>
                </a:solidFill>
              </a:rPr>
              <a:t>之</a:t>
            </a:r>
          </a:p>
          <a:p>
            <a:pPr algn="just" eaLnBrk="1" hangingPunct="1">
              <a:lnSpc>
                <a:spcPct val="110000"/>
              </a:lnSpc>
              <a:buFontTx/>
              <a:buNone/>
            </a:pPr>
            <a:r>
              <a:rPr lang="zh-CN" altLang="en-US" dirty="0"/>
              <a:t>	(3)若上述两条件均不成立。则需求出直线段与窗口边界的交点。在交点处把线段一分为二，其中必有一段完全在窗口外，可以弃之。再对另一段重复进行上述处理，直到该线段完全被舍弃或者找到位于窗口内的一段线段</a:t>
            </a:r>
            <a:r>
              <a:rPr lang="zh-CN" altLang="en-US" dirty="0" smtClean="0"/>
              <a:t>为止</a:t>
            </a:r>
            <a:r>
              <a:rPr lang="zh-CN" altLang="en-US" dirty="0"/>
              <a:t>。</a:t>
            </a:r>
            <a:endParaRPr lang="en-US" altLang="zh-CN" sz="2400" dirty="0">
              <a:latin typeface="Times New Roman" panose="02020603050405020304" pitchFamily="18" charset="0"/>
              <a:cs typeface="Times New Roman" panose="02020603050405020304" pitchFamily="18" charset="0"/>
            </a:endParaRPr>
          </a:p>
          <a:p>
            <a:pPr algn="just" eaLnBrk="1" hangingPunct="1">
              <a:buClr>
                <a:srgbClr val="FF9300"/>
              </a:buClr>
              <a:buFont typeface="Wingdings" panose="05000000000000000000" pitchFamily="2" charset="2"/>
              <a:buChar char="n"/>
            </a:pPr>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1.  </a:t>
            </a:r>
            <a:r>
              <a:rPr lang="en-US" altLang="zh-CN" sz="3600" b="1" dirty="0">
                <a:ea typeface="黑体" panose="02010609060101010101" pitchFamily="49" charset="-122"/>
              </a:rPr>
              <a:t>Cohen-Sutherland</a:t>
            </a:r>
            <a:r>
              <a:rPr lang="zh-CN" altLang="en-US" sz="3600" b="1" dirty="0"/>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651884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wipe(left)">
                                      <p:cBhvr>
                                        <p:cTn id="7" dur="500"/>
                                        <p:tgtEl>
                                          <p:spTgt spid="2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wipe(left)">
                                      <p:cBhvr>
                                        <p:cTn id="12" dur="500"/>
                                        <p:tgtEl>
                                          <p:spTgt spid="20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3">
                                            <p:txEl>
                                              <p:pRg st="2" end="2"/>
                                            </p:txEl>
                                          </p:spTgt>
                                        </p:tgtEl>
                                        <p:attrNameLst>
                                          <p:attrName>style.visibility</p:attrName>
                                        </p:attrNameLst>
                                      </p:cBhvr>
                                      <p:to>
                                        <p:strVal val="visible"/>
                                      </p:to>
                                    </p:set>
                                    <p:animEffect transition="in" filter="wipe(left)">
                                      <p:cBhvr>
                                        <p:cTn id="17" dur="500"/>
                                        <p:tgtEl>
                                          <p:spTgt spid="20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3">
                                            <p:txEl>
                                              <p:pRg st="3" end="3"/>
                                            </p:txEl>
                                          </p:spTgt>
                                        </p:tgtEl>
                                        <p:attrNameLst>
                                          <p:attrName>style.visibility</p:attrName>
                                        </p:attrNameLst>
                                      </p:cBhvr>
                                      <p:to>
                                        <p:strVal val="visible"/>
                                      </p:to>
                                    </p:set>
                                    <p:animEffect transition="in" filter="wipe(left)">
                                      <p:cBhvr>
                                        <p:cTn id="22" dur="500"/>
                                        <p:tgtEl>
                                          <p:spTgt spid="20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algn="just" eaLnBrk="1" hangingPunct="1">
              <a:buClr>
                <a:srgbClr val="FF9300"/>
              </a:buClr>
              <a:buFont typeface="Wingdings" panose="05000000000000000000" pitchFamily="2" charset="2"/>
              <a:buChar char="n"/>
            </a:pPr>
            <a:r>
              <a:rPr lang="zh-CN" altLang="en-US" b="1" dirty="0">
                <a:solidFill>
                  <a:srgbClr val="FF0000"/>
                </a:solidFill>
              </a:rPr>
              <a:t>算法的步骤</a:t>
            </a:r>
            <a:r>
              <a:rPr lang="zh-CN" altLang="en-US" dirty="0">
                <a:solidFill>
                  <a:srgbClr val="FF0000"/>
                </a:solidFill>
              </a:rPr>
              <a:t>：</a:t>
            </a:r>
          </a:p>
          <a:p>
            <a:pPr algn="just" eaLnBrk="1" hangingPunct="1">
              <a:buNone/>
            </a:pP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输入</a:t>
            </a:r>
            <a:r>
              <a:rPr lang="zh-CN" altLang="en-US" sz="2400" dirty="0">
                <a:latin typeface="Times New Roman" panose="02020603050405020304" pitchFamily="18" charset="0"/>
                <a:cs typeface="Times New Roman" panose="02020603050405020304" pitchFamily="18" charset="0"/>
              </a:rPr>
              <a:t>直线段的两端点坐标：</a:t>
            </a:r>
            <a:r>
              <a:rPr lang="en-US" altLang="zh-CN" sz="2400" i="1" dirty="0">
                <a:latin typeface="Times New Roman" panose="02020603050405020304" pitchFamily="18" charset="0"/>
                <a:cs typeface="Times New Roman" panose="02020603050405020304" pitchFamily="18" charset="0"/>
              </a:rPr>
              <a:t>p</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y</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y</a:t>
            </a:r>
            <a:r>
              <a:rPr lang="en-US" altLang="zh-CN" sz="2400" baseline="-30000" dirty="0" smtClean="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以及窗口的四条边界坐标</a:t>
            </a:r>
            <a:r>
              <a:rPr lang="zh-CN" altLang="en-US" sz="2400"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y</a:t>
            </a:r>
            <a:r>
              <a:rPr lang="en-US" altLang="zh-CN" sz="2400" i="1" baseline="-25000" dirty="0" err="1" smtClean="0">
                <a:latin typeface="Times New Roman" panose="02020603050405020304" pitchFamily="18" charset="0"/>
                <a:cs typeface="Times New Roman" panose="02020603050405020304" pitchFamily="18" charset="0"/>
              </a:rPr>
              <a:t>T</a:t>
            </a:r>
            <a:r>
              <a:rPr lang="en-US" altLang="zh-CN" sz="2400" dirty="0" err="1"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y</a:t>
            </a:r>
            <a:r>
              <a:rPr lang="en-US" altLang="zh-CN" sz="2400" i="1" baseline="-25000" dirty="0" err="1" smtClean="0">
                <a:latin typeface="Times New Roman" panose="02020603050405020304" pitchFamily="18" charset="0"/>
                <a:cs typeface="Times New Roman" panose="02020603050405020304" pitchFamily="18" charset="0"/>
              </a:rPr>
              <a:t>B</a:t>
            </a:r>
            <a:r>
              <a:rPr lang="en-US" altLang="zh-CN" sz="2400" dirty="0" err="1"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x</a:t>
            </a:r>
            <a:r>
              <a:rPr lang="en-US" altLang="zh-CN" sz="2400" i="1" baseline="-25000" dirty="0" err="1"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err="1" smtClean="0">
                <a:latin typeface="Times New Roman" panose="02020603050405020304" pitchFamily="18" charset="0"/>
                <a:cs typeface="Times New Roman" panose="02020603050405020304" pitchFamily="18" charset="0"/>
              </a:rPr>
              <a:t>x</a:t>
            </a:r>
            <a:r>
              <a:rPr lang="en-US" altLang="zh-CN" sz="2400" i="1" baseline="-25000" dirty="0" err="1" smtClean="0">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对</a:t>
            </a:r>
            <a:r>
              <a:rPr lang="en-US" altLang="zh-CN" sz="2400" i="1" dirty="0" smtClean="0">
                <a:latin typeface="Times New Roman" panose="02020603050405020304" pitchFamily="18" charset="0"/>
                <a:cs typeface="Times New Roman" panose="02020603050405020304" pitchFamily="18" charset="0"/>
              </a:rPr>
              <a:t>p</a:t>
            </a:r>
            <a:r>
              <a:rPr lang="en-US" altLang="zh-CN" sz="2400" baseline="-30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r>
              <a:rPr lang="en-US" altLang="zh-CN" sz="2400" baseline="-30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进行</a:t>
            </a:r>
            <a:r>
              <a:rPr lang="zh-CN" altLang="en-US" sz="2400" b="1" dirty="0" smtClean="0">
                <a:solidFill>
                  <a:srgbClr val="FF0000"/>
                </a:solidFill>
                <a:latin typeface="Times New Roman" panose="02020603050405020304" pitchFamily="18" charset="0"/>
                <a:cs typeface="Times New Roman" panose="02020603050405020304" pitchFamily="18" charset="0"/>
              </a:rPr>
              <a:t>编码</a:t>
            </a:r>
            <a:r>
              <a:rPr lang="zh-CN" altLang="en-US" sz="2400" dirty="0" smtClean="0"/>
              <a:t>：</a:t>
            </a:r>
            <a:r>
              <a:rPr lang="zh-CN" altLang="en-US" sz="2400" dirty="0" smtClean="0">
                <a:latin typeface="Times New Roman" panose="02020603050405020304" pitchFamily="18" charset="0"/>
                <a:cs typeface="Times New Roman" panose="02020603050405020304" pitchFamily="18" charset="0"/>
              </a:rPr>
              <a:t>点</a:t>
            </a:r>
            <a:r>
              <a:rPr lang="en-US" altLang="zh-CN" sz="2400" i="1" dirty="0" smtClean="0">
                <a:latin typeface="Times New Roman" panose="02020603050405020304" pitchFamily="18" charset="0"/>
                <a:cs typeface="Times New Roman" panose="02020603050405020304" pitchFamily="18" charset="0"/>
              </a:rPr>
              <a:t>p</a:t>
            </a:r>
            <a:r>
              <a:rPr lang="en-US" altLang="zh-CN" sz="2400" baseline="-30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的编码为</a:t>
            </a:r>
            <a:r>
              <a:rPr lang="en-US" altLang="zh-CN" sz="2400" dirty="0" smtClean="0">
                <a:latin typeface="Times New Roman" panose="02020603050405020304" pitchFamily="18" charset="0"/>
                <a:cs typeface="Times New Roman" panose="02020603050405020304" pitchFamily="18" charset="0"/>
              </a:rPr>
              <a:t>code1，</a:t>
            </a:r>
            <a:r>
              <a:rPr lang="zh-CN" altLang="en-US" sz="2400" dirty="0" smtClean="0">
                <a:latin typeface="Times New Roman" panose="02020603050405020304" pitchFamily="18" charset="0"/>
                <a:cs typeface="Times New Roman" panose="02020603050405020304" pitchFamily="18" charset="0"/>
              </a:rPr>
              <a:t>点</a:t>
            </a:r>
            <a:r>
              <a:rPr lang="en-US" altLang="zh-CN" sz="2400" i="1" dirty="0" smtClean="0">
                <a:latin typeface="Times New Roman" panose="02020603050405020304" pitchFamily="18" charset="0"/>
                <a:cs typeface="Times New Roman" panose="02020603050405020304" pitchFamily="18" charset="0"/>
              </a:rPr>
              <a:t>p</a:t>
            </a:r>
            <a:r>
              <a:rPr lang="en-US" altLang="zh-CN" sz="2400" baseline="-30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的编码为</a:t>
            </a:r>
            <a:r>
              <a:rPr lang="en-US" altLang="zh-CN" sz="2400" dirty="0" smtClean="0">
                <a:latin typeface="Times New Roman" panose="02020603050405020304" pitchFamily="18" charset="0"/>
                <a:cs typeface="Times New Roman" panose="02020603050405020304" pitchFamily="18" charset="0"/>
              </a:rPr>
              <a:t>code2。</a:t>
            </a:r>
          </a:p>
          <a:p>
            <a:pPr algn="just" eaLnBrk="1" hangingPunct="1">
              <a:buNone/>
            </a:pPr>
            <a:endParaRPr lang="zh-CN" altLang="en-US" dirty="0"/>
          </a:p>
          <a:p>
            <a:pPr algn="just" eaLnBrk="1" hangingPunct="1">
              <a:buNone/>
            </a:pPr>
            <a:r>
              <a:rPr lang="zh-CN" altLang="en-US" dirty="0"/>
              <a:t> </a:t>
            </a:r>
          </a:p>
          <a:p>
            <a:pPr algn="just" eaLnBrk="1" hangingPunct="1">
              <a:buClr>
                <a:srgbClr val="FF9300"/>
              </a:buClr>
              <a:buFont typeface="Wingdings" panose="05000000000000000000" pitchFamily="2" charset="2"/>
              <a:buChar char="n"/>
            </a:pPr>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1.  </a:t>
            </a:r>
            <a:r>
              <a:rPr lang="en-US" altLang="zh-CN" sz="3600" b="1" dirty="0">
                <a:ea typeface="黑体" panose="02010609060101010101" pitchFamily="49" charset="-122"/>
              </a:rPr>
              <a:t>Cohen-Sutherland</a:t>
            </a:r>
            <a:r>
              <a:rPr lang="zh-CN" altLang="en-US" sz="3600" b="1" dirty="0"/>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63672601"/>
              </p:ext>
            </p:extLst>
          </p:nvPr>
        </p:nvGraphicFramePr>
        <p:xfrm>
          <a:off x="4386943" y="3031108"/>
          <a:ext cx="4528457" cy="3441959"/>
        </p:xfrm>
        <a:graphic>
          <a:graphicData uri="http://schemas.openxmlformats.org/presentationml/2006/ole">
            <mc:AlternateContent xmlns:mc="http://schemas.openxmlformats.org/markup-compatibility/2006">
              <mc:Choice xmlns:v="urn:schemas-microsoft-com:vml" Requires="v">
                <p:oleObj spid="_x0000_s20499" name="Visio" r:id="rId3" imgW="2464279" imgH="2028645" progId="Visio.Drawing.11">
                  <p:embed/>
                </p:oleObj>
              </mc:Choice>
              <mc:Fallback>
                <p:oleObj name="Visio" r:id="rId3" imgW="2464279" imgH="20286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6943" y="3031108"/>
                        <a:ext cx="4528457" cy="3441959"/>
                      </a:xfrm>
                      <a:prstGeom prst="rect">
                        <a:avLst/>
                      </a:prstGeom>
                      <a:solidFill>
                        <a:schemeClr val="bg1"/>
                      </a:solidFill>
                      <a:ln>
                        <a:noFill/>
                      </a:ln>
                      <a:effectLst/>
                    </p:spPr>
                  </p:pic>
                </p:oleObj>
              </mc:Fallback>
            </mc:AlternateContent>
          </a:graphicData>
        </a:graphic>
      </p:graphicFrame>
      <p:sp>
        <p:nvSpPr>
          <p:cNvPr id="6" name="AutoShape 6"/>
          <p:cNvSpPr>
            <a:spLocks noChangeArrowheads="1"/>
          </p:cNvSpPr>
          <p:nvPr/>
        </p:nvSpPr>
        <p:spPr bwMode="auto">
          <a:xfrm>
            <a:off x="3390811" y="913564"/>
            <a:ext cx="3036887" cy="707118"/>
          </a:xfrm>
          <a:prstGeom prst="wedgeRoundRectCallout">
            <a:avLst>
              <a:gd name="adj1" fmla="val -65555"/>
              <a:gd name="adj2" fmla="val 195005"/>
              <a:gd name="adj3" fmla="val 16667"/>
            </a:avLst>
          </a:prstGeom>
          <a:solidFill>
            <a:srgbClr val="99CCFF"/>
          </a:solidFill>
          <a:ln>
            <a:headEnd/>
            <a:tailEnd/>
          </a:ln>
        </p:spPr>
        <p:style>
          <a:lnRef idx="1">
            <a:schemeClr val="accent6"/>
          </a:lnRef>
          <a:fillRef idx="2">
            <a:schemeClr val="accent6"/>
          </a:fillRef>
          <a:effectRef idx="1">
            <a:schemeClr val="accent6"/>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2800" b="1" dirty="0"/>
              <a:t>如何计算编码？</a:t>
            </a:r>
          </a:p>
        </p:txBody>
      </p:sp>
      <p:sp>
        <p:nvSpPr>
          <p:cNvPr id="7" name="Rectangle 3"/>
          <p:cNvSpPr>
            <a:spLocks noGrp="1" noChangeArrowheads="1"/>
          </p:cNvSpPr>
          <p:nvPr/>
        </p:nvSpPr>
        <p:spPr>
          <a:xfrm>
            <a:off x="150933" y="3005401"/>
            <a:ext cx="4174463" cy="2796686"/>
          </a:xfrm>
          <a:prstGeom prst="rect">
            <a:avLst/>
          </a:prstGeom>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Tx/>
              <a:buNone/>
              <a:defRPr/>
            </a:pP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若</a:t>
            </a:r>
            <a:r>
              <a:rPr lang="en-US" altLang="zh-CN" sz="2400" dirty="0" smtClean="0">
                <a:latin typeface="Times New Roman" panose="02020603050405020304" pitchFamily="18" charset="0"/>
                <a:cs typeface="Times New Roman" panose="02020603050405020304" pitchFamily="18" charset="0"/>
              </a:rPr>
              <a:t>code1 | code2=0</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对直线段应简取之，转(6)；</a:t>
            </a:r>
            <a:endParaRPr lang="en-US" altLang="zh-CN" sz="2400" dirty="0">
              <a:latin typeface="Times New Roman" panose="02020603050405020304" pitchFamily="18" charset="0"/>
              <a:cs typeface="Times New Roman" panose="02020603050405020304" pitchFamily="18" charset="0"/>
            </a:endParaRPr>
          </a:p>
          <a:p>
            <a:pPr marL="87313" indent="-87313" algn="just" eaLnBrk="1" hangingPunct="1">
              <a:buFontTx/>
              <a:buNone/>
              <a:defRPr/>
            </a:pPr>
            <a:r>
              <a:rPr lang="zh-CN" altLang="en-US" sz="2400" dirty="0">
                <a:latin typeface="Times New Roman" panose="02020603050405020304" pitchFamily="18" charset="0"/>
                <a:cs typeface="Times New Roman" panose="02020603050405020304" pitchFamily="18" charset="0"/>
              </a:rPr>
              <a:t>否则，若</a:t>
            </a:r>
            <a:r>
              <a:rPr lang="en-US" altLang="zh-CN" sz="2400" dirty="0" smtClean="0">
                <a:latin typeface="Times New Roman" panose="02020603050405020304" pitchFamily="18" charset="0"/>
                <a:cs typeface="Times New Roman" panose="02020603050405020304" pitchFamily="18" charset="0"/>
              </a:rPr>
              <a:t>code1 &amp; code2 != 0</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对直线段可简弃之，转(7)；当上述两条均不满足时，进行步骤(4)。</a:t>
            </a:r>
          </a:p>
          <a:p>
            <a:pPr algn="just" eaLnBrk="1" hangingPunct="1">
              <a:buNone/>
            </a:pPr>
            <a:r>
              <a:rPr lang="zh-CN" altLang="en-US" dirty="0"/>
              <a:t> </a:t>
            </a:r>
          </a:p>
          <a:p>
            <a:pPr algn="just" eaLnBrk="1" hangingPunct="1">
              <a:buClr>
                <a:srgbClr val="FF9300"/>
              </a:buClr>
              <a:buFont typeface="Wingdings" panose="05000000000000000000" pitchFamily="2" charset="2"/>
              <a:buChar char="n"/>
            </a:pPr>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Tree>
    <p:extLst>
      <p:ext uri="{BB962C8B-B14F-4D97-AF65-F5344CB8AC3E}">
        <p14:creationId xmlns:p14="http://schemas.microsoft.com/office/powerpoint/2010/main" val="33077470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053">
                                            <p:txEl>
                                              <p:pRg st="0" end="0"/>
                                            </p:txEl>
                                          </p:spTgt>
                                        </p:tgtEl>
                                        <p:attrNameLst>
                                          <p:attrName>style.visibility</p:attrName>
                                        </p:attrNameLst>
                                      </p:cBhvr>
                                      <p:to>
                                        <p:strVal val="visible"/>
                                      </p:to>
                                    </p:set>
                                    <p:animEffect transition="in" filter="wipe(left)">
                                      <p:cBhvr>
                                        <p:cTn id="13" dur="500"/>
                                        <p:tgtEl>
                                          <p:spTgt spid="205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53">
                                            <p:txEl>
                                              <p:pRg st="1" end="1"/>
                                            </p:txEl>
                                          </p:spTgt>
                                        </p:tgtEl>
                                        <p:attrNameLst>
                                          <p:attrName>style.visibility</p:attrName>
                                        </p:attrNameLst>
                                      </p:cBhvr>
                                      <p:to>
                                        <p:strVal val="visible"/>
                                      </p:to>
                                    </p:set>
                                    <p:animEffect transition="in" filter="wipe(left)">
                                      <p:cBhvr>
                                        <p:cTn id="18" dur="500"/>
                                        <p:tgtEl>
                                          <p:spTgt spid="205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53">
                                            <p:txEl>
                                              <p:pRg st="2" end="2"/>
                                            </p:txEl>
                                          </p:spTgt>
                                        </p:tgtEl>
                                        <p:attrNameLst>
                                          <p:attrName>style.visibility</p:attrName>
                                        </p:attrNameLst>
                                      </p:cBhvr>
                                      <p:to>
                                        <p:strVal val="visible"/>
                                      </p:to>
                                    </p:set>
                                    <p:animEffect transition="in" filter="wipe(left)">
                                      <p:cBhvr>
                                        <p:cTn id="23" dur="500"/>
                                        <p:tgtEl>
                                          <p:spTgt spid="205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53">
                                            <p:txEl>
                                              <p:pRg st="4" end="4"/>
                                            </p:txEl>
                                          </p:spTgt>
                                        </p:tgtEl>
                                        <p:attrNameLst>
                                          <p:attrName>style.visibility</p:attrName>
                                        </p:attrNameLst>
                                      </p:cBhvr>
                                      <p:to>
                                        <p:strVal val="visible"/>
                                      </p:to>
                                    </p:set>
                                    <p:animEffect transition="in" filter="wipe(left)">
                                      <p:cBhvr>
                                        <p:cTn id="28" dur="500"/>
                                        <p:tgtEl>
                                          <p:spTgt spid="205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heckerboard(across)">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uiExpand="1" build="p"/>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algn="just" eaLnBrk="1" hangingPunct="1">
              <a:buNone/>
            </a:pPr>
            <a:r>
              <a:rPr lang="zh-CN" altLang="en-US" sz="2400" b="1" dirty="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)确保</a:t>
            </a:r>
            <a:r>
              <a:rPr lang="en-US" altLang="zh-CN" sz="2400" b="1" i="1" dirty="0" smtClean="0">
                <a:latin typeface="Times New Roman" panose="02020603050405020304" pitchFamily="18" charset="0"/>
                <a:cs typeface="Times New Roman" panose="02020603050405020304" pitchFamily="18" charset="0"/>
              </a:rPr>
              <a:t>p</a:t>
            </a:r>
            <a:r>
              <a:rPr lang="en-US" altLang="zh-CN" sz="2400" b="1" baseline="-30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在</a:t>
            </a:r>
            <a:r>
              <a:rPr lang="zh-CN" altLang="en-US" sz="2400" b="1" dirty="0">
                <a:latin typeface="Times New Roman" panose="02020603050405020304" pitchFamily="18" charset="0"/>
                <a:cs typeface="Times New Roman" panose="02020603050405020304" pitchFamily="18" charset="0"/>
              </a:rPr>
              <a:t>窗口外部：若</a:t>
            </a:r>
            <a:r>
              <a:rPr lang="en-US" altLang="zh-CN" sz="2400" b="1" i="1" dirty="0">
                <a:latin typeface="Times New Roman" panose="02020603050405020304" pitchFamily="18" charset="0"/>
                <a:cs typeface="Times New Roman" panose="02020603050405020304" pitchFamily="18" charset="0"/>
              </a:rPr>
              <a:t>p</a:t>
            </a:r>
            <a:r>
              <a:rPr lang="en-US" altLang="zh-CN" sz="2400" b="1" baseline="-30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在窗口内，则交换</a:t>
            </a:r>
            <a:r>
              <a:rPr lang="en-US" altLang="zh-CN" sz="2400" b="1" i="1" dirty="0">
                <a:latin typeface="Times New Roman" panose="02020603050405020304" pitchFamily="18" charset="0"/>
                <a:cs typeface="Times New Roman" panose="02020603050405020304" pitchFamily="18" charset="0"/>
              </a:rPr>
              <a:t>p</a:t>
            </a:r>
            <a:r>
              <a:rPr lang="en-US" altLang="zh-CN" sz="2400" b="1" baseline="-30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p</a:t>
            </a:r>
            <a:r>
              <a:rPr lang="en-US" altLang="zh-CN" sz="2400" b="1" baseline="-30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的坐标值和</a:t>
            </a:r>
            <a:r>
              <a:rPr lang="zh-CN" altLang="en-US" sz="2400" b="1" dirty="0" smtClean="0">
                <a:latin typeface="Times New Roman" panose="02020603050405020304" pitchFamily="18" charset="0"/>
                <a:cs typeface="Times New Roman" panose="02020603050405020304" pitchFamily="18" charset="0"/>
              </a:rPr>
              <a:t>编码。</a:t>
            </a:r>
            <a:endParaRPr lang="zh-CN" altLang="en-US" sz="2400" b="1" dirty="0">
              <a:latin typeface="Times New Roman" panose="02020603050405020304" pitchFamily="18" charset="0"/>
              <a:cs typeface="Times New Roman" panose="02020603050405020304" pitchFamily="18" charset="0"/>
            </a:endParaRPr>
          </a:p>
          <a:p>
            <a:pPr algn="just" eaLnBrk="1" hangingPunct="1">
              <a:buNone/>
            </a:pPr>
            <a:r>
              <a:rPr lang="en-US" altLang="zh-CN"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按左、右、上、下的顺序求出直线段与窗口边界的交点，并用该交点的坐标值替换</a:t>
            </a:r>
            <a:r>
              <a:rPr lang="en-US" altLang="zh-CN" sz="2400" b="1" i="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的坐标值。也即在交点</a:t>
            </a:r>
            <a:r>
              <a:rPr lang="en-US" altLang="zh-CN" sz="2400" b="1" i="1" dirty="0">
                <a:latin typeface="Times New Roman" panose="02020603050405020304" pitchFamily="18" charset="0"/>
                <a:cs typeface="Times New Roman" panose="02020603050405020304" pitchFamily="18" charset="0"/>
              </a:rPr>
              <a:t>s</a:t>
            </a:r>
            <a:r>
              <a:rPr lang="zh-CN" altLang="en-US" sz="2400" b="1" dirty="0">
                <a:latin typeface="Times New Roman" panose="02020603050405020304" pitchFamily="18" charset="0"/>
                <a:cs typeface="Times New Roman" panose="02020603050405020304" pitchFamily="18" charset="0"/>
              </a:rPr>
              <a:t>处把线段</a:t>
            </a:r>
            <a:r>
              <a:rPr lang="zh-CN" altLang="en-US" sz="2400" b="1" dirty="0" smtClean="0">
                <a:latin typeface="Times New Roman" panose="02020603050405020304" pitchFamily="18" charset="0"/>
                <a:cs typeface="Times New Roman" panose="02020603050405020304" pitchFamily="18" charset="0"/>
              </a:rPr>
              <a:t>一分为</a:t>
            </a:r>
            <a:endParaRPr lang="zh-CN" altLang="en-US" dirty="0" smtClean="0"/>
          </a:p>
          <a:p>
            <a:pPr algn="just" eaLnBrk="1" hangingPunct="1">
              <a:buClr>
                <a:srgbClr val="FF9300"/>
              </a:buClr>
              <a:buFont typeface="Wingdings" panose="05000000000000000000" pitchFamily="2" charset="2"/>
              <a:buChar char="n"/>
            </a:pPr>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1.  </a:t>
            </a:r>
            <a:r>
              <a:rPr lang="en-US" altLang="zh-CN" sz="3600" b="1" dirty="0">
                <a:ea typeface="黑体" panose="02010609060101010101" pitchFamily="49" charset="-122"/>
              </a:rPr>
              <a:t>Cohen-Sutherland</a:t>
            </a:r>
            <a:r>
              <a:rPr lang="zh-CN" altLang="en-US" sz="3600" b="1" dirty="0"/>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783786"/>
              </p:ext>
            </p:extLst>
          </p:nvPr>
        </p:nvGraphicFramePr>
        <p:xfrm>
          <a:off x="4479635" y="2928070"/>
          <a:ext cx="4528457" cy="3441959"/>
        </p:xfrm>
        <a:graphic>
          <a:graphicData uri="http://schemas.openxmlformats.org/presentationml/2006/ole">
            <mc:AlternateContent xmlns:mc="http://schemas.openxmlformats.org/markup-compatibility/2006">
              <mc:Choice xmlns:v="urn:schemas-microsoft-com:vml" Requires="v">
                <p:oleObj spid="_x0000_s21524" name="Visio" r:id="rId3" imgW="2464279" imgH="2028645" progId="Visio.Drawing.11">
                  <p:embed/>
                </p:oleObj>
              </mc:Choice>
              <mc:Fallback>
                <p:oleObj name="Visio" r:id="rId3" imgW="2464279" imgH="20286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635" y="2928070"/>
                        <a:ext cx="4528457" cy="3441959"/>
                      </a:xfrm>
                      <a:prstGeom prst="rect">
                        <a:avLst/>
                      </a:prstGeom>
                      <a:solidFill>
                        <a:schemeClr val="bg1"/>
                      </a:solidFill>
                      <a:ln>
                        <a:noFill/>
                      </a:ln>
                      <a:effectLst/>
                    </p:spPr>
                  </p:pic>
                </p:oleObj>
              </mc:Fallback>
            </mc:AlternateContent>
          </a:graphicData>
        </a:graphic>
      </p:graphicFrame>
      <p:sp>
        <p:nvSpPr>
          <p:cNvPr id="7" name="Rectangle 3"/>
          <p:cNvSpPr txBox="1">
            <a:spLocks noChangeArrowheads="1"/>
          </p:cNvSpPr>
          <p:nvPr/>
        </p:nvSpPr>
        <p:spPr>
          <a:xfrm>
            <a:off x="304799" y="2702290"/>
            <a:ext cx="4174835" cy="2648641"/>
          </a:xfrm>
          <a:prstGeom prst="rect">
            <a:avLst/>
          </a:prstGeom>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buFontTx/>
              <a:buNone/>
            </a:pPr>
            <a:r>
              <a:rPr lang="zh-CN" altLang="en-US" sz="2400" b="1" dirty="0" smtClean="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二，并去掉</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baseline="-30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这一段。考虑到</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baseline="-300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是窗口外的一点，因此可以去掉</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baseline="-30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转(2)</a:t>
            </a:r>
          </a:p>
          <a:p>
            <a:pPr algn="just" eaLnBrk="1" hangingPunct="1">
              <a:buFontTx/>
              <a:buNone/>
            </a:pP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(6)用直线扫描转换算法绘制当前的直线段</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baseline="-30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1" baseline="-300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baseline="-300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buFontTx/>
              <a:buNone/>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(7)</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算法结束。</a:t>
            </a:r>
          </a:p>
        </p:txBody>
      </p:sp>
    </p:spTree>
    <p:extLst>
      <p:ext uri="{BB962C8B-B14F-4D97-AF65-F5344CB8AC3E}">
        <p14:creationId xmlns:p14="http://schemas.microsoft.com/office/powerpoint/2010/main" val="35578475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wipe(left)">
                                      <p:cBhvr>
                                        <p:cTn id="7" dur="500"/>
                                        <p:tgtEl>
                                          <p:spTgt spid="20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3">
                                            <p:txEl>
                                              <p:pRg st="1" end="1"/>
                                            </p:txEl>
                                          </p:spTgt>
                                        </p:tgtEl>
                                        <p:attrNameLst>
                                          <p:attrName>style.visibility</p:attrName>
                                        </p:attrNameLst>
                                      </p:cBhvr>
                                      <p:to>
                                        <p:strVal val="visible"/>
                                      </p:to>
                                    </p:set>
                                    <p:animEffect transition="in" filter="wipe(left)">
                                      <p:cBhvr>
                                        <p:cTn id="12" dur="500"/>
                                        <p:tgtEl>
                                          <p:spTgt spid="205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150935" y="1188428"/>
            <a:ext cx="8826011" cy="4983773"/>
          </a:xfrm>
        </p:spPr>
        <p:txBody>
          <a:bodyPr/>
          <a:lstStyle/>
          <a:p>
            <a:pPr eaLnBrk="1" hangingPunct="1">
              <a:lnSpc>
                <a:spcPct val="120000"/>
              </a:lnSpc>
              <a:buClr>
                <a:srgbClr val="FF9300"/>
              </a:buClr>
              <a:buFont typeface="Wingdings" panose="05000000000000000000" pitchFamily="2" charset="2"/>
              <a:buChar char="n"/>
            </a:pPr>
            <a:r>
              <a:rPr lang="zh-CN" altLang="en-US" b="1" dirty="0">
                <a:solidFill>
                  <a:srgbClr val="FF0000"/>
                </a:solidFill>
              </a:rPr>
              <a:t>特点：</a:t>
            </a:r>
            <a:endParaRPr lang="en-US" altLang="zh-CN" b="1" dirty="0">
              <a:solidFill>
                <a:srgbClr val="FF0000"/>
              </a:solidFill>
            </a:endParaRPr>
          </a:p>
          <a:p>
            <a:pPr marL="514350" indent="-514350" eaLnBrk="1" hangingPunct="1">
              <a:lnSpc>
                <a:spcPct val="120000"/>
              </a:lnSpc>
              <a:buClr>
                <a:srgbClr val="FF9300"/>
              </a:buClr>
              <a:buFont typeface="+mj-lt"/>
              <a:buAutoNum type="arabicPeriod"/>
            </a:pPr>
            <a:r>
              <a:rPr lang="zh-CN" altLang="en-US" b="1" dirty="0" smtClean="0"/>
              <a:t>用编码方法快速判断线段的完全可见和显然不可见</a:t>
            </a:r>
          </a:p>
          <a:p>
            <a:pPr marL="514350" indent="-514350" eaLnBrk="1" hangingPunct="1">
              <a:lnSpc>
                <a:spcPct val="120000"/>
              </a:lnSpc>
              <a:buClr>
                <a:srgbClr val="FF9300"/>
              </a:buClr>
              <a:buFont typeface="+mj-lt"/>
              <a:buAutoNum type="arabicPeriod"/>
            </a:pPr>
            <a:r>
              <a:rPr lang="zh-CN" altLang="en-US" b="1" dirty="0" smtClean="0">
                <a:latin typeface="宋体" panose="02010600030101010101" pitchFamily="2" charset="-122"/>
              </a:rPr>
              <a:t>优点是简单，易于实现</a:t>
            </a:r>
            <a:endParaRPr lang="en-US" altLang="zh-CN" b="1" dirty="0" smtClean="0">
              <a:latin typeface="宋体" panose="02010600030101010101" pitchFamily="2" charset="-122"/>
            </a:endParaRPr>
          </a:p>
          <a:p>
            <a:pPr marL="514350" indent="-514350" eaLnBrk="1" hangingPunct="1">
              <a:lnSpc>
                <a:spcPct val="120000"/>
              </a:lnSpc>
              <a:buClr>
                <a:srgbClr val="FF9300"/>
              </a:buClr>
              <a:buFont typeface="+mj-lt"/>
              <a:buAutoNum type="arabicPeriod"/>
            </a:pPr>
            <a:r>
              <a:rPr lang="zh-CN" altLang="en-US" b="1" dirty="0" smtClean="0">
                <a:latin typeface="宋体" panose="02010600030101010101" pitchFamily="2" charset="-122"/>
              </a:rPr>
              <a:t>算法</a:t>
            </a:r>
            <a:r>
              <a:rPr lang="zh-CN" altLang="en-US" b="1" dirty="0">
                <a:latin typeface="宋体" panose="02010600030101010101" pitchFamily="2" charset="-122"/>
              </a:rPr>
              <a:t>中求交点很重要，它决定了算法的速度</a:t>
            </a:r>
            <a:endParaRPr lang="en-US" altLang="zh-CN" b="1" dirty="0">
              <a:latin typeface="宋体" panose="02010600030101010101" pitchFamily="2" charset="-122"/>
            </a:endParaRPr>
          </a:p>
          <a:p>
            <a:pPr marL="514350" indent="-514350" eaLnBrk="1" hangingPunct="1">
              <a:lnSpc>
                <a:spcPct val="120000"/>
              </a:lnSpc>
              <a:buClr>
                <a:srgbClr val="FF9300"/>
              </a:buClr>
              <a:buFont typeface="+mj-lt"/>
              <a:buAutoNum type="arabicPeriod"/>
            </a:pPr>
            <a:r>
              <a:rPr lang="zh-CN" altLang="en-US" b="1" dirty="0" smtClean="0">
                <a:latin typeface="宋体" panose="02010600030101010101" pitchFamily="2" charset="-122"/>
              </a:rPr>
              <a:t>另外，本算法对于其他形状的窗口未必同样有效</a:t>
            </a:r>
          </a:p>
          <a:p>
            <a:pPr marL="514350" indent="-514350" algn="just" eaLnBrk="1" hangingPunct="1">
              <a:buClr>
                <a:srgbClr val="FF9300"/>
              </a:buClr>
              <a:buFont typeface="+mj-lt"/>
              <a:buAutoNum type="arabicPeriod"/>
            </a:pPr>
            <a:endParaRPr lang="zh-CN" altLang="en-US" b="1"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1.  </a:t>
            </a:r>
            <a:r>
              <a:rPr lang="en-US" altLang="zh-CN" sz="3600" b="1" dirty="0">
                <a:ea typeface="黑体" panose="02010609060101010101" pitchFamily="49" charset="-122"/>
              </a:rPr>
              <a:t>Cohen-Sutherland</a:t>
            </a:r>
            <a:r>
              <a:rPr lang="zh-CN" altLang="en-US" sz="3600" b="1" dirty="0"/>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7916829"/>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type="body" sz="half" idx="1"/>
          </p:nvPr>
        </p:nvSpPr>
        <p:spPr>
          <a:xfrm>
            <a:off x="327378" y="1188428"/>
            <a:ext cx="8649568" cy="4983773"/>
          </a:xfrm>
        </p:spPr>
        <p:txBody>
          <a:bodyPr/>
          <a:lstStyle/>
          <a:p>
            <a:pPr>
              <a:buClr>
                <a:srgbClr val="FF9300"/>
              </a:buClr>
              <a:buFont typeface="Wingdings" panose="05000000000000000000" pitchFamily="2" charset="2"/>
              <a:buChar char="n"/>
            </a:pPr>
            <a:r>
              <a:rPr lang="zh-CN" altLang="en-US" dirty="0" smtClean="0">
                <a:latin typeface="+mn-ea"/>
              </a:rPr>
              <a:t>几</a:t>
            </a:r>
            <a:r>
              <a:rPr lang="zh-CN" altLang="en-US" dirty="0">
                <a:latin typeface="+mn-ea"/>
              </a:rPr>
              <a:t>位编码</a:t>
            </a:r>
            <a:r>
              <a:rPr lang="en-US" altLang="zh-CN" dirty="0">
                <a:latin typeface="+mn-ea"/>
              </a:rPr>
              <a:t>?</a:t>
            </a:r>
            <a:endParaRPr lang="zh-CN" altLang="en-US" dirty="0">
              <a:latin typeface="+mn-ea"/>
            </a:endParaRPr>
          </a:p>
          <a:p>
            <a:pPr algn="just" eaLnBrk="1" hangingPunct="1">
              <a:buClr>
                <a:srgbClr val="FF9300"/>
              </a:buClr>
              <a:buFont typeface="Wingdings" panose="05000000000000000000" pitchFamily="2" charset="2"/>
              <a:buChar char="n"/>
            </a:pPr>
            <a:endParaRPr lang="zh-CN" altLang="en-US" dirty="0" smtClean="0">
              <a:ea typeface="宋体" panose="02010600030101010101" pitchFamily="2" charset="-122"/>
            </a:endParaRPr>
          </a:p>
          <a:p>
            <a:pPr eaLnBrk="1" hangingPunct="1"/>
            <a:endParaRPr lang="zh-CN" altLang="en-US" sz="2585" dirty="0">
              <a:ea typeface="宋体" panose="02010600030101010101" pitchFamily="2" charset="-122"/>
            </a:endParaRPr>
          </a:p>
        </p:txBody>
      </p:sp>
      <p:sp>
        <p:nvSpPr>
          <p:cNvPr id="13316" name="标题 5"/>
          <p:cNvSpPr>
            <a:spLocks noGrp="1"/>
          </p:cNvSpPr>
          <p:nvPr>
            <p:ph type="title"/>
          </p:nvPr>
        </p:nvSpPr>
        <p:spPr>
          <a:xfrm>
            <a:off x="903111" y="480368"/>
            <a:ext cx="8012289" cy="510232"/>
          </a:xfrm>
        </p:spPr>
        <p:txBody>
          <a:bodyPr/>
          <a:lstStyle/>
          <a:p>
            <a:pPr lvl="0"/>
            <a:r>
              <a:rPr lang="zh-CN" altLang="en-US" sz="3600" b="1" dirty="0">
                <a:ea typeface="黑体" panose="02010609060101010101" pitchFamily="49" charset="-122"/>
              </a:rPr>
              <a:t>三维</a:t>
            </a:r>
            <a:r>
              <a:rPr lang="en-US" altLang="zh-CN" sz="3600" b="1" dirty="0" smtClean="0">
                <a:latin typeface="黑体" panose="02010609060101010101" pitchFamily="49" charset="-122"/>
                <a:ea typeface="黑体" panose="02010609060101010101" pitchFamily="49" charset="-122"/>
              </a:rPr>
              <a:t>Cohen-Sutherland</a:t>
            </a:r>
            <a:r>
              <a:rPr lang="zh-CN" altLang="en-US" sz="3600" b="1" dirty="0">
                <a:latin typeface="黑体" panose="02010609060101010101" pitchFamily="49" charset="-122"/>
                <a:ea typeface="黑体" panose="02010609060101010101" pitchFamily="49" charset="-122"/>
              </a:rPr>
              <a:t>算法</a:t>
            </a:r>
            <a:endParaRPr lang="zh-CN" altLang="en-US" sz="3600" b="1" dirty="0" smtClean="0">
              <a:latin typeface="黑体" panose="02010609060101010101" pitchFamily="49" charset="-122"/>
              <a:ea typeface="黑体" panose="02010609060101010101" pitchFamily="49" charset="-122"/>
            </a:endParaRPr>
          </a:p>
        </p:txBody>
      </p:sp>
      <p:sp>
        <p:nvSpPr>
          <p:cNvPr id="13317" name="Rectangle 4"/>
          <p:cNvSpPr>
            <a:spLocks noChangeArrowheads="1"/>
          </p:cNvSpPr>
          <p:nvPr/>
        </p:nvSpPr>
        <p:spPr bwMode="auto">
          <a:xfrm>
            <a:off x="4479635" y="47172"/>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endParaRPr kumimoji="1" lang="zh-CN" altLang="en-US" sz="2215">
              <a:solidFill>
                <a:schemeClr val="accent2"/>
              </a:solidFill>
              <a:latin typeface="宋体" panose="02010600030101010101" pitchFamily="2" charset="-122"/>
              <a:ea typeface="宋体" panose="02010600030101010101" pitchFamily="2"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63" y="1047045"/>
            <a:ext cx="4922837"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7" y="2293329"/>
            <a:ext cx="43815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2394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533400" y="1328057"/>
            <a:ext cx="8458200" cy="4844144"/>
          </a:xfrm>
          <a:prstGeom prst="rect">
            <a:avLst/>
          </a:prstGeom>
        </p:spPr>
        <p:txBody>
          <a:bodyPr/>
          <a:lstStyle/>
          <a:p>
            <a:pPr>
              <a:spcBef>
                <a:spcPct val="0"/>
              </a:spcBef>
              <a:buClr>
                <a:srgbClr val="FF9300"/>
              </a:buClr>
              <a:buFont typeface="Wingdings" panose="05000000000000000000" pitchFamily="2" charset="2"/>
              <a:buChar char="n"/>
            </a:pPr>
            <a:r>
              <a:rPr kumimoji="1" lang="zh-CN" altLang="en-US" dirty="0">
                <a:latin typeface="宋体" panose="02010600030101010101" pitchFamily="2" charset="-122"/>
              </a:rPr>
              <a:t>将裁剪线段及裁剪窗口均看作点集，那么裁剪结果即为两点集的交集</a:t>
            </a:r>
          </a:p>
          <a:p>
            <a:pPr>
              <a:spcBef>
                <a:spcPct val="0"/>
              </a:spcBef>
            </a:pPr>
            <a:r>
              <a:rPr kumimoji="1" lang="zh-CN" altLang="en-US" b="1" dirty="0">
                <a:solidFill>
                  <a:srgbClr val="FF0000"/>
                </a:solidFill>
                <a:latin typeface="宋体" panose="02010600030101010101" pitchFamily="2" charset="-122"/>
              </a:rPr>
              <a:t>问题：</a:t>
            </a:r>
            <a:r>
              <a:rPr kumimoji="1" lang="zh-CN" altLang="en-US" dirty="0">
                <a:latin typeface="宋体" panose="02010600030101010101" pitchFamily="2" charset="-122"/>
              </a:rPr>
              <a:t>裁剪窗口是二维对象，而线段是一维对象，如何求取交集</a:t>
            </a:r>
            <a:r>
              <a:rPr kumimoji="1" lang="en-US" altLang="zh-CN" dirty="0">
                <a:latin typeface="宋体" panose="02010600030101010101" pitchFamily="2" charset="-122"/>
              </a:rPr>
              <a:t>?</a:t>
            </a:r>
            <a:endParaRPr kumimoji="1" lang="zh-CN" altLang="en-US" dirty="0">
              <a:latin typeface="宋体" panose="02010600030101010101" pitchFamily="2" charset="-122"/>
            </a:endParaRPr>
          </a:p>
        </p:txBody>
      </p:sp>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4" name="矩形 13"/>
          <p:cNvSpPr/>
          <p:nvPr/>
        </p:nvSpPr>
        <p:spPr>
          <a:xfrm>
            <a:off x="652463" y="468311"/>
            <a:ext cx="7402966" cy="646331"/>
          </a:xfrm>
          <a:prstGeom prst="rect">
            <a:avLst/>
          </a:prstGeom>
        </p:spPr>
        <p:txBody>
          <a:bodyPr wrap="square">
            <a:spAutoFit/>
          </a:bodyPr>
          <a:lstStyle/>
          <a:p>
            <a:pPr eaLnBrk="1" hangingPunct="1"/>
            <a:r>
              <a:rPr lang="en-US" altLang="zh-CN" sz="3600" dirty="0" smtClean="0">
                <a:ea typeface="黑体" panose="02010609060101010101" pitchFamily="49" charset="-122"/>
              </a:rPr>
              <a:t>2. Liang-</a:t>
            </a:r>
            <a:r>
              <a:rPr lang="en-US" altLang="zh-CN" sz="3600" dirty="0" err="1" smtClean="0">
                <a:ea typeface="黑体" panose="02010609060101010101" pitchFamily="49" charset="-122"/>
              </a:rPr>
              <a:t>Barsky</a:t>
            </a:r>
            <a:r>
              <a:rPr lang="zh-CN" altLang="en-US" sz="3600" dirty="0">
                <a:ea typeface="黑体" panose="02010609060101010101" pitchFamily="49" charset="-122"/>
              </a:rPr>
              <a:t>算法</a:t>
            </a:r>
            <a:endParaRPr lang="zh-CN" altLang="en-US" sz="3600" b="1" dirty="0">
              <a:solidFill>
                <a:srgbClr val="C00000"/>
              </a:solidFill>
              <a:ea typeface="宋体" panose="02010600030101010101" pitchFamily="2" charset="-122"/>
            </a:endParaRPr>
          </a:p>
        </p:txBody>
      </p:sp>
      <p:grpSp>
        <p:nvGrpSpPr>
          <p:cNvPr id="6" name="Group 9"/>
          <p:cNvGrpSpPr>
            <a:grpSpLocks/>
          </p:cNvGrpSpPr>
          <p:nvPr/>
        </p:nvGrpSpPr>
        <p:grpSpPr bwMode="auto">
          <a:xfrm>
            <a:off x="4937353" y="2744610"/>
            <a:ext cx="3640137" cy="3460134"/>
            <a:chOff x="3552" y="757"/>
            <a:chExt cx="2208" cy="2099"/>
          </a:xfrm>
        </p:grpSpPr>
        <p:sp>
          <p:nvSpPr>
            <p:cNvPr id="7" name="Rectangle 10"/>
            <p:cNvSpPr>
              <a:spLocks noChangeArrowheads="1"/>
            </p:cNvSpPr>
            <p:nvPr/>
          </p:nvSpPr>
          <p:spPr bwMode="auto">
            <a:xfrm>
              <a:off x="4272" y="1656"/>
              <a:ext cx="768"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endParaRPr kumimoji="1" lang="zh-CN" altLang="en-US" sz="2400">
                <a:solidFill>
                  <a:schemeClr val="accent2"/>
                </a:solidFill>
                <a:latin typeface="宋体" panose="02010600030101010101" pitchFamily="2" charset="-122"/>
                <a:ea typeface="宋体" panose="02010600030101010101" pitchFamily="2" charset="-122"/>
              </a:endParaRPr>
            </a:p>
          </p:txBody>
        </p:sp>
        <p:sp>
          <p:nvSpPr>
            <p:cNvPr id="8" name="Line 11"/>
            <p:cNvSpPr>
              <a:spLocks noChangeShapeType="1"/>
            </p:cNvSpPr>
            <p:nvPr/>
          </p:nvSpPr>
          <p:spPr bwMode="auto">
            <a:xfrm flipV="1">
              <a:off x="4272" y="1080"/>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2"/>
            <p:cNvSpPr>
              <a:spLocks noChangeShapeType="1"/>
            </p:cNvSpPr>
            <p:nvPr/>
          </p:nvSpPr>
          <p:spPr bwMode="auto">
            <a:xfrm flipV="1">
              <a:off x="5040" y="1032"/>
              <a:ext cx="0" cy="17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3"/>
            <p:cNvSpPr>
              <a:spLocks noChangeShapeType="1"/>
            </p:cNvSpPr>
            <p:nvPr/>
          </p:nvSpPr>
          <p:spPr bwMode="auto">
            <a:xfrm flipH="1">
              <a:off x="3552" y="2232"/>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4"/>
            <p:cNvSpPr>
              <a:spLocks noChangeShapeType="1"/>
            </p:cNvSpPr>
            <p:nvPr/>
          </p:nvSpPr>
          <p:spPr bwMode="auto">
            <a:xfrm flipH="1">
              <a:off x="3552" y="165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5"/>
            <p:cNvSpPr>
              <a:spLocks noChangeShapeType="1"/>
            </p:cNvSpPr>
            <p:nvPr/>
          </p:nvSpPr>
          <p:spPr bwMode="auto">
            <a:xfrm flipV="1">
              <a:off x="3648" y="936"/>
              <a:ext cx="1872" cy="163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6"/>
            <p:cNvSpPr txBox="1">
              <a:spLocks noChangeArrowheads="1"/>
            </p:cNvSpPr>
            <p:nvPr/>
          </p:nvSpPr>
          <p:spPr bwMode="auto">
            <a:xfrm>
              <a:off x="3878" y="1970"/>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2400" dirty="0">
                  <a:solidFill>
                    <a:srgbClr val="0033CC"/>
                  </a:solidFill>
                  <a:ea typeface="宋体" panose="02010600030101010101" pitchFamily="2" charset="-122"/>
                </a:rPr>
                <a:t>u</a:t>
              </a:r>
              <a:r>
                <a:rPr kumimoji="1" lang="en-US" altLang="zh-CN" sz="2400" baseline="-25000" dirty="0">
                  <a:solidFill>
                    <a:srgbClr val="0033CC"/>
                  </a:solidFill>
                  <a:ea typeface="宋体" panose="02010600030101010101" pitchFamily="2" charset="-122"/>
                </a:rPr>
                <a:t>0</a:t>
              </a:r>
            </a:p>
          </p:txBody>
        </p:sp>
        <p:sp>
          <p:nvSpPr>
            <p:cNvPr id="15" name="Text Box 17"/>
            <p:cNvSpPr txBox="1">
              <a:spLocks noChangeArrowheads="1"/>
            </p:cNvSpPr>
            <p:nvPr/>
          </p:nvSpPr>
          <p:spPr bwMode="auto">
            <a:xfrm>
              <a:off x="4070" y="1826"/>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2400" dirty="0">
                  <a:solidFill>
                    <a:srgbClr val="0033CC"/>
                  </a:solidFill>
                  <a:ea typeface="宋体" panose="02010600030101010101" pitchFamily="2" charset="-122"/>
                </a:rPr>
                <a:t>u</a:t>
              </a:r>
              <a:r>
                <a:rPr kumimoji="1" lang="en-US" altLang="zh-CN" sz="2400" baseline="-25000" dirty="0">
                  <a:solidFill>
                    <a:srgbClr val="0033CC"/>
                  </a:solidFill>
                  <a:ea typeface="宋体" panose="02010600030101010101" pitchFamily="2" charset="-122"/>
                </a:rPr>
                <a:t>1</a:t>
              </a:r>
              <a:endParaRPr kumimoji="1" lang="en-US" altLang="zh-CN" dirty="0">
                <a:solidFill>
                  <a:srgbClr val="0033CC"/>
                </a:solidFill>
                <a:ea typeface="宋体" panose="02010600030101010101" pitchFamily="2" charset="-122"/>
              </a:endParaRPr>
            </a:p>
          </p:txBody>
        </p:sp>
        <p:sp>
          <p:nvSpPr>
            <p:cNvPr id="16" name="Text Box 18"/>
            <p:cNvSpPr txBox="1">
              <a:spLocks noChangeArrowheads="1"/>
            </p:cNvSpPr>
            <p:nvPr/>
          </p:nvSpPr>
          <p:spPr bwMode="auto">
            <a:xfrm>
              <a:off x="4502" y="1394"/>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2400" dirty="0">
                  <a:solidFill>
                    <a:srgbClr val="0033CC"/>
                  </a:solidFill>
                  <a:ea typeface="宋体" panose="02010600030101010101" pitchFamily="2" charset="-122"/>
                </a:rPr>
                <a:t>u</a:t>
              </a:r>
              <a:r>
                <a:rPr kumimoji="1" lang="en-US" altLang="zh-CN" sz="2400" baseline="-25000" dirty="0">
                  <a:solidFill>
                    <a:srgbClr val="0033CC"/>
                  </a:solidFill>
                  <a:ea typeface="宋体" panose="02010600030101010101" pitchFamily="2" charset="-122"/>
                </a:rPr>
                <a:t>2</a:t>
              </a:r>
            </a:p>
          </p:txBody>
        </p:sp>
        <p:sp>
          <p:nvSpPr>
            <p:cNvPr id="17" name="Text Box 19"/>
            <p:cNvSpPr txBox="1">
              <a:spLocks noChangeArrowheads="1"/>
            </p:cNvSpPr>
            <p:nvPr/>
          </p:nvSpPr>
          <p:spPr bwMode="auto">
            <a:xfrm>
              <a:off x="5030" y="1250"/>
              <a:ext cx="26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2400" dirty="0">
                  <a:solidFill>
                    <a:srgbClr val="0033CC"/>
                  </a:solidFill>
                  <a:ea typeface="宋体" panose="02010600030101010101" pitchFamily="2" charset="-122"/>
                </a:rPr>
                <a:t>u</a:t>
              </a:r>
              <a:r>
                <a:rPr kumimoji="1" lang="en-US" altLang="zh-CN" sz="2400" baseline="-25000" dirty="0">
                  <a:solidFill>
                    <a:srgbClr val="0033CC"/>
                  </a:solidFill>
                  <a:ea typeface="宋体" panose="02010600030101010101" pitchFamily="2" charset="-122"/>
                </a:rPr>
                <a:t>3</a:t>
              </a:r>
            </a:p>
          </p:txBody>
        </p:sp>
        <p:sp>
          <p:nvSpPr>
            <p:cNvPr id="18" name="Text Box 20"/>
            <p:cNvSpPr txBox="1">
              <a:spLocks noChangeArrowheads="1"/>
            </p:cNvSpPr>
            <p:nvPr/>
          </p:nvSpPr>
          <p:spPr bwMode="auto">
            <a:xfrm>
              <a:off x="3652" y="2559"/>
              <a:ext cx="18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1800" dirty="0">
                  <a:ea typeface="宋体" panose="02010600030101010101" pitchFamily="2" charset="-122"/>
                </a:rPr>
                <a:t>0</a:t>
              </a:r>
            </a:p>
          </p:txBody>
        </p:sp>
        <p:sp>
          <p:nvSpPr>
            <p:cNvPr id="19" name="Text Box 21"/>
            <p:cNvSpPr txBox="1">
              <a:spLocks noChangeArrowheads="1"/>
            </p:cNvSpPr>
            <p:nvPr/>
          </p:nvSpPr>
          <p:spPr bwMode="auto">
            <a:xfrm>
              <a:off x="5361" y="757"/>
              <a:ext cx="18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1800" dirty="0">
                  <a:ea typeface="宋体" panose="02010600030101010101" pitchFamily="2" charset="-122"/>
                </a:rPr>
                <a:t>1</a:t>
              </a:r>
            </a:p>
          </p:txBody>
        </p:sp>
      </p:grpSp>
      <p:graphicFrame>
        <p:nvGraphicFramePr>
          <p:cNvPr id="20" name="Object 22"/>
          <p:cNvGraphicFramePr>
            <a:graphicFrameLocks noChangeAspect="1"/>
          </p:cNvGraphicFramePr>
          <p:nvPr>
            <p:extLst>
              <p:ext uri="{D42A27DB-BD31-4B8C-83A1-F6EECF244321}">
                <p14:modId xmlns:p14="http://schemas.microsoft.com/office/powerpoint/2010/main" val="307393569"/>
              </p:ext>
            </p:extLst>
          </p:nvPr>
        </p:nvGraphicFramePr>
        <p:xfrm>
          <a:off x="318049" y="3117179"/>
          <a:ext cx="3852496" cy="3029847"/>
        </p:xfrm>
        <a:graphic>
          <a:graphicData uri="http://schemas.openxmlformats.org/presentationml/2006/ole">
            <mc:AlternateContent xmlns:mc="http://schemas.openxmlformats.org/markup-compatibility/2006">
              <mc:Choice xmlns:v="urn:schemas-microsoft-com:vml" Requires="v">
                <p:oleObj spid="_x0000_s22543" name="Visio" r:id="rId3" imgW="2837021" imgH="2231946" progId="Visio.Drawing.11">
                  <p:embed/>
                </p:oleObj>
              </mc:Choice>
              <mc:Fallback>
                <p:oleObj name="Visio" r:id="rId3" imgW="2837021" imgH="223194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49" y="3117179"/>
                        <a:ext cx="3852496" cy="3029847"/>
                      </a:xfrm>
                      <a:prstGeom prst="rect">
                        <a:avLst/>
                      </a:prstGeom>
                      <a:solidFill>
                        <a:schemeClr val="bg1"/>
                      </a:solidFill>
                      <a:ln w="9525">
                        <a:solidFill>
                          <a:schemeClr val="accent2"/>
                        </a:solidFill>
                        <a:miter lim="800000"/>
                        <a:headEnd/>
                        <a:tailEnd/>
                      </a:ln>
                      <a:effectLst/>
                    </p:spPr>
                  </p:pic>
                </p:oleObj>
              </mc:Fallback>
            </mc:AlternateContent>
          </a:graphicData>
        </a:graphic>
      </p:graphicFrame>
    </p:spTree>
    <p:extLst>
      <p:ext uri="{BB962C8B-B14F-4D97-AF65-F5344CB8AC3E}">
        <p14:creationId xmlns:p14="http://schemas.microsoft.com/office/powerpoint/2010/main" val="32247495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left)">
                                      <p:cBhvr>
                                        <p:cTn id="12" dur="500"/>
                                        <p:tgtEl>
                                          <p:spTgt spid="6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533400" y="1328057"/>
            <a:ext cx="8458200" cy="4844144"/>
          </a:xfrm>
          <a:prstGeom prst="rect">
            <a:avLst/>
          </a:prstGeom>
        </p:spPr>
        <p:txBody>
          <a:bodyPr/>
          <a:lstStyle/>
          <a:p>
            <a:pPr>
              <a:spcBef>
                <a:spcPct val="0"/>
              </a:spcBef>
              <a:buClr>
                <a:srgbClr val="FF9300"/>
              </a:buClr>
              <a:buFont typeface="Wingdings" panose="05000000000000000000" pitchFamily="2" charset="2"/>
              <a:buChar char="n"/>
            </a:pPr>
            <a:r>
              <a:rPr kumimoji="1" lang="zh-CN" altLang="en-US" dirty="0">
                <a:latin typeface="宋体" panose="02010600030101010101" pitchFamily="2" charset="-122"/>
              </a:rPr>
              <a:t>窗口分解：四条边界</a:t>
            </a:r>
            <a:r>
              <a:rPr kumimoji="1" lang="en-US" altLang="zh-CN" dirty="0">
                <a:latin typeface="宋体" panose="02010600030101010101" pitchFamily="2" charset="-122"/>
              </a:rPr>
              <a:t>-&gt;</a:t>
            </a:r>
            <a:r>
              <a:rPr kumimoji="1" lang="zh-CN" altLang="en-US" dirty="0">
                <a:latin typeface="宋体" panose="02010600030101010101" pitchFamily="2" charset="-122"/>
              </a:rPr>
              <a:t>两组边界</a:t>
            </a:r>
          </a:p>
        </p:txBody>
      </p:sp>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4" name="矩形 13"/>
          <p:cNvSpPr/>
          <p:nvPr/>
        </p:nvSpPr>
        <p:spPr>
          <a:xfrm>
            <a:off x="652463" y="468311"/>
            <a:ext cx="7402966" cy="646331"/>
          </a:xfrm>
          <a:prstGeom prst="rect">
            <a:avLst/>
          </a:prstGeom>
        </p:spPr>
        <p:txBody>
          <a:bodyPr wrap="square">
            <a:spAutoFit/>
          </a:bodyPr>
          <a:lstStyle/>
          <a:p>
            <a:pPr eaLnBrk="1" hangingPunct="1"/>
            <a:r>
              <a:rPr lang="en-US" altLang="zh-CN" sz="3600" dirty="0" smtClean="0">
                <a:ea typeface="黑体" panose="02010609060101010101" pitchFamily="49" charset="-122"/>
              </a:rPr>
              <a:t>2. Liang-</a:t>
            </a:r>
            <a:r>
              <a:rPr lang="en-US" altLang="zh-CN" sz="3600" dirty="0" err="1" smtClean="0">
                <a:ea typeface="黑体" panose="02010609060101010101" pitchFamily="49" charset="-122"/>
              </a:rPr>
              <a:t>Barsky</a:t>
            </a:r>
            <a:r>
              <a:rPr lang="zh-CN" altLang="en-US" sz="3600" dirty="0">
                <a:ea typeface="黑体" panose="02010609060101010101" pitchFamily="49" charset="-122"/>
              </a:rPr>
              <a:t>算法</a:t>
            </a:r>
            <a:endParaRPr lang="zh-CN" altLang="en-US" sz="3600" b="1" dirty="0">
              <a:solidFill>
                <a:srgbClr val="C00000"/>
              </a:solidFill>
              <a:ea typeface="宋体" panose="02010600030101010101" pitchFamily="2" charset="-122"/>
            </a:endParaRPr>
          </a:p>
        </p:txBody>
      </p:sp>
      <p:graphicFrame>
        <p:nvGraphicFramePr>
          <p:cNvPr id="21" name="Object 12"/>
          <p:cNvGraphicFramePr>
            <a:graphicFrameLocks noChangeAspect="1"/>
          </p:cNvGraphicFramePr>
          <p:nvPr>
            <p:extLst>
              <p:ext uri="{D42A27DB-BD31-4B8C-83A1-F6EECF244321}">
                <p14:modId xmlns:p14="http://schemas.microsoft.com/office/powerpoint/2010/main" val="199552711"/>
              </p:ext>
            </p:extLst>
          </p:nvPr>
        </p:nvGraphicFramePr>
        <p:xfrm>
          <a:off x="4463143" y="2329999"/>
          <a:ext cx="4082370" cy="3883903"/>
        </p:xfrm>
        <a:graphic>
          <a:graphicData uri="http://schemas.openxmlformats.org/presentationml/2006/ole">
            <mc:AlternateContent xmlns:mc="http://schemas.openxmlformats.org/markup-compatibility/2006">
              <mc:Choice xmlns:v="urn:schemas-microsoft-com:vml" Requires="v">
                <p:oleObj spid="_x0000_s23566" name="Visio" r:id="rId3" imgW="3121799" imgH="2969537" progId="Visio.Drawing.11">
                  <p:embed/>
                </p:oleObj>
              </mc:Choice>
              <mc:Fallback>
                <p:oleObj name="Visio" r:id="rId3" imgW="3121799" imgH="29695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143" y="2329999"/>
                        <a:ext cx="4082370" cy="3883903"/>
                      </a:xfrm>
                      <a:prstGeom prst="rect">
                        <a:avLst/>
                      </a:prstGeom>
                      <a:solidFill>
                        <a:schemeClr val="bg1"/>
                      </a:solidFill>
                      <a:ln>
                        <a:noFill/>
                      </a:ln>
                    </p:spPr>
                  </p:pic>
                </p:oleObj>
              </mc:Fallback>
            </mc:AlternateContent>
          </a:graphicData>
        </a:graphic>
      </p:graphicFrame>
      <p:sp>
        <p:nvSpPr>
          <p:cNvPr id="22" name="AutoShape 9"/>
          <p:cNvSpPr>
            <a:spLocks noChangeArrowheads="1"/>
          </p:cNvSpPr>
          <p:nvPr/>
        </p:nvSpPr>
        <p:spPr bwMode="auto">
          <a:xfrm>
            <a:off x="2623685" y="5119916"/>
            <a:ext cx="1393371" cy="584200"/>
          </a:xfrm>
          <a:prstGeom prst="wedgeRoundRectCallout">
            <a:avLst>
              <a:gd name="adj1" fmla="val 92657"/>
              <a:gd name="adj2" fmla="val -32771"/>
              <a:gd name="adj3" fmla="val 16667"/>
            </a:avLst>
          </a:prstGeom>
          <a:solidFill>
            <a:srgbClr val="FFFF99"/>
          </a:solidFill>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zh-CN" altLang="en-US" sz="2800" b="1" dirty="0"/>
              <a:t>简化？</a:t>
            </a:r>
          </a:p>
        </p:txBody>
      </p:sp>
    </p:spTree>
    <p:extLst>
      <p:ext uri="{BB962C8B-B14F-4D97-AF65-F5344CB8AC3E}">
        <p14:creationId xmlns:p14="http://schemas.microsoft.com/office/powerpoint/2010/main" val="4015090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22"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533400" y="1328057"/>
            <a:ext cx="8458200" cy="4844144"/>
          </a:xfrm>
          <a:prstGeom prst="rect">
            <a:avLst/>
          </a:prstGeom>
        </p:spPr>
        <p:txBody>
          <a:bodyPr/>
          <a:lstStyle/>
          <a:p>
            <a:pPr>
              <a:buClr>
                <a:srgbClr val="FF9300"/>
              </a:buClr>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直线</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直线与裁剪窗口的交点</a:t>
            </a:r>
            <a:r>
              <a:rPr lang="en-US" altLang="zh-CN" i="1"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p>
          <a:p>
            <a:pPr>
              <a:buClr>
                <a:srgbClr val="FF9300"/>
              </a:buClr>
              <a:buFont typeface="Wingdings" panose="05000000000000000000" pitchFamily="2" charset="2"/>
              <a:buChar char="n"/>
            </a:pP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至少部分可见的充要条件？</a:t>
            </a:r>
          </a:p>
        </p:txBody>
      </p:sp>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4" name="矩形 13"/>
          <p:cNvSpPr/>
          <p:nvPr/>
        </p:nvSpPr>
        <p:spPr>
          <a:xfrm>
            <a:off x="652463" y="468311"/>
            <a:ext cx="7402966" cy="646331"/>
          </a:xfrm>
          <a:prstGeom prst="rect">
            <a:avLst/>
          </a:prstGeom>
        </p:spPr>
        <p:txBody>
          <a:bodyPr wrap="square">
            <a:spAutoFit/>
          </a:bodyPr>
          <a:lstStyle/>
          <a:p>
            <a:pPr eaLnBrk="1" hangingPunct="1"/>
            <a:r>
              <a:rPr lang="en-US" altLang="zh-CN" sz="3600" dirty="0" smtClean="0">
                <a:ea typeface="黑体" panose="02010609060101010101" pitchFamily="49" charset="-122"/>
              </a:rPr>
              <a:t>2. Liang-</a:t>
            </a:r>
            <a:r>
              <a:rPr lang="en-US" altLang="zh-CN" sz="3600" dirty="0" err="1" smtClean="0">
                <a:ea typeface="黑体" panose="02010609060101010101" pitchFamily="49" charset="-122"/>
              </a:rPr>
              <a:t>Barsky</a:t>
            </a:r>
            <a:r>
              <a:rPr lang="zh-CN" altLang="en-US" sz="3600" dirty="0">
                <a:ea typeface="黑体" panose="02010609060101010101" pitchFamily="49" charset="-122"/>
              </a:rPr>
              <a:t>算法</a:t>
            </a:r>
            <a:endParaRPr lang="zh-CN" altLang="en-US" sz="3600" b="1" dirty="0">
              <a:solidFill>
                <a:srgbClr val="C00000"/>
              </a:solidFill>
              <a:ea typeface="宋体" panose="02010600030101010101" pitchFamily="2" charset="-122"/>
            </a:endParaRPr>
          </a:p>
        </p:txBody>
      </p:sp>
      <p:grpSp>
        <p:nvGrpSpPr>
          <p:cNvPr id="8" name="Group 53"/>
          <p:cNvGrpSpPr>
            <a:grpSpLocks/>
          </p:cNvGrpSpPr>
          <p:nvPr/>
        </p:nvGrpSpPr>
        <p:grpSpPr bwMode="auto">
          <a:xfrm>
            <a:off x="92075" y="3110596"/>
            <a:ext cx="5071609" cy="1040035"/>
            <a:chOff x="1131" y="2442"/>
            <a:chExt cx="3674" cy="952"/>
          </a:xfrm>
        </p:grpSpPr>
        <p:sp>
          <p:nvSpPr>
            <p:cNvPr id="9" name="Text Box 7"/>
            <p:cNvSpPr txBox="1">
              <a:spLocks noChangeArrowheads="1"/>
            </p:cNvSpPr>
            <p:nvPr/>
          </p:nvSpPr>
          <p:spPr bwMode="auto">
            <a:xfrm>
              <a:off x="3334" y="2792"/>
              <a:ext cx="217"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kumimoji="1" lang="en-US" altLang="zh-CN" sz="1800" dirty="0">
                  <a:solidFill>
                    <a:srgbClr val="FF0000"/>
                  </a:solidFill>
                  <a:ea typeface="宋体" panose="02010600030101010101" pitchFamily="2" charset="-122"/>
                </a:rPr>
                <a:t>0</a:t>
              </a:r>
            </a:p>
          </p:txBody>
        </p:sp>
        <p:grpSp>
          <p:nvGrpSpPr>
            <p:cNvPr id="10" name="Group 9"/>
            <p:cNvGrpSpPr>
              <a:grpSpLocks/>
            </p:cNvGrpSpPr>
            <p:nvPr/>
          </p:nvGrpSpPr>
          <p:grpSpPr bwMode="auto">
            <a:xfrm>
              <a:off x="1131" y="2442"/>
              <a:ext cx="3674" cy="915"/>
              <a:chOff x="312" y="3521"/>
              <a:chExt cx="3674" cy="915"/>
            </a:xfrm>
          </p:grpSpPr>
          <p:sp>
            <p:nvSpPr>
              <p:cNvPr id="12" name="Line 10"/>
              <p:cNvSpPr>
                <a:spLocks noChangeShapeType="1"/>
              </p:cNvSpPr>
              <p:nvPr/>
            </p:nvSpPr>
            <p:spPr bwMode="auto">
              <a:xfrm>
                <a:off x="911" y="3895"/>
                <a:ext cx="2458" cy="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13" name="Text Box 11"/>
              <p:cNvSpPr txBox="1">
                <a:spLocks noChangeArrowheads="1"/>
              </p:cNvSpPr>
              <p:nvPr/>
            </p:nvSpPr>
            <p:spPr bwMode="auto">
              <a:xfrm>
                <a:off x="653" y="3599"/>
                <a:ext cx="35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sz="2400" i="1" dirty="0">
                    <a:solidFill>
                      <a:srgbClr val="FF0000"/>
                    </a:solidFill>
                    <a:latin typeface="宋体" panose="02010600030101010101" pitchFamily="2" charset="-122"/>
                    <a:ea typeface="宋体" panose="02010600030101010101" pitchFamily="2" charset="-122"/>
                  </a:rPr>
                  <a:t>P</a:t>
                </a:r>
                <a:r>
                  <a:rPr kumimoji="1" lang="en-US" altLang="zh-CN" sz="1600" i="1" dirty="0">
                    <a:solidFill>
                      <a:srgbClr val="FF0000"/>
                    </a:solidFill>
                    <a:latin typeface="宋体" panose="02010600030101010101" pitchFamily="2" charset="-122"/>
                    <a:ea typeface="宋体" panose="02010600030101010101" pitchFamily="2" charset="-122"/>
                  </a:rPr>
                  <a:t>1</a:t>
                </a:r>
              </a:p>
            </p:txBody>
          </p:sp>
          <p:sp>
            <p:nvSpPr>
              <p:cNvPr id="15" name="Text Box 12"/>
              <p:cNvSpPr txBox="1">
                <a:spLocks noChangeArrowheads="1"/>
              </p:cNvSpPr>
              <p:nvPr/>
            </p:nvSpPr>
            <p:spPr bwMode="auto">
              <a:xfrm>
                <a:off x="3413" y="3605"/>
                <a:ext cx="35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sz="2400" i="1">
                    <a:solidFill>
                      <a:srgbClr val="FF0000"/>
                    </a:solidFill>
                    <a:latin typeface="宋体" panose="02010600030101010101" pitchFamily="2" charset="-122"/>
                    <a:ea typeface="宋体" panose="02010600030101010101" pitchFamily="2" charset="-122"/>
                  </a:rPr>
                  <a:t>P</a:t>
                </a:r>
                <a:r>
                  <a:rPr kumimoji="1" lang="en-US" altLang="zh-CN" sz="1600" i="1">
                    <a:solidFill>
                      <a:srgbClr val="FF0000"/>
                    </a:solidFill>
                    <a:latin typeface="宋体" panose="02010600030101010101" pitchFamily="2" charset="-122"/>
                    <a:ea typeface="宋体" panose="02010600030101010101" pitchFamily="2" charset="-122"/>
                  </a:rPr>
                  <a:t>2</a:t>
                </a:r>
              </a:p>
            </p:txBody>
          </p:sp>
          <p:sp>
            <p:nvSpPr>
              <p:cNvPr id="16" name="Text Box 13"/>
              <p:cNvSpPr txBox="1">
                <a:spLocks noChangeArrowheads="1"/>
              </p:cNvSpPr>
              <p:nvPr/>
            </p:nvSpPr>
            <p:spPr bwMode="auto">
              <a:xfrm>
                <a:off x="1427" y="3545"/>
                <a:ext cx="35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sz="2400" i="1" dirty="0">
                    <a:solidFill>
                      <a:srgbClr val="0033CC"/>
                    </a:solidFill>
                    <a:latin typeface="宋体" panose="02010600030101010101" pitchFamily="2" charset="-122"/>
                    <a:ea typeface="宋体" panose="02010600030101010101" pitchFamily="2" charset="-122"/>
                  </a:rPr>
                  <a:t>Q</a:t>
                </a:r>
                <a:r>
                  <a:rPr kumimoji="1" lang="en-US" altLang="zh-CN" sz="1600" i="1" dirty="0">
                    <a:solidFill>
                      <a:srgbClr val="0033CC"/>
                    </a:solidFill>
                    <a:latin typeface="宋体" panose="02010600030101010101" pitchFamily="2" charset="-122"/>
                    <a:ea typeface="宋体" panose="02010600030101010101" pitchFamily="2" charset="-122"/>
                  </a:rPr>
                  <a:t>1</a:t>
                </a:r>
              </a:p>
            </p:txBody>
          </p:sp>
          <p:sp>
            <p:nvSpPr>
              <p:cNvPr id="17" name="Text Box 14"/>
              <p:cNvSpPr txBox="1">
                <a:spLocks noChangeArrowheads="1"/>
              </p:cNvSpPr>
              <p:nvPr/>
            </p:nvSpPr>
            <p:spPr bwMode="auto">
              <a:xfrm>
                <a:off x="2491" y="3521"/>
                <a:ext cx="356"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sz="2400" i="1" dirty="0">
                    <a:solidFill>
                      <a:srgbClr val="0033CC"/>
                    </a:solidFill>
                    <a:latin typeface="宋体" panose="02010600030101010101" pitchFamily="2" charset="-122"/>
                    <a:ea typeface="宋体" panose="02010600030101010101" pitchFamily="2" charset="-122"/>
                  </a:rPr>
                  <a:t>Q</a:t>
                </a:r>
                <a:r>
                  <a:rPr kumimoji="1" lang="en-US" altLang="zh-CN" sz="1600" i="1" dirty="0">
                    <a:solidFill>
                      <a:srgbClr val="0033CC"/>
                    </a:solidFill>
                    <a:latin typeface="宋体" panose="02010600030101010101" pitchFamily="2" charset="-122"/>
                    <a:ea typeface="宋体" panose="02010600030101010101" pitchFamily="2" charset="-122"/>
                  </a:rPr>
                  <a:t>2</a:t>
                </a:r>
              </a:p>
            </p:txBody>
          </p:sp>
          <p:sp>
            <p:nvSpPr>
              <p:cNvPr id="18" name="Line 15"/>
              <p:cNvSpPr>
                <a:spLocks noChangeShapeType="1"/>
              </p:cNvSpPr>
              <p:nvPr/>
            </p:nvSpPr>
            <p:spPr bwMode="auto">
              <a:xfrm>
                <a:off x="1574" y="3862"/>
                <a:ext cx="0" cy="6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19" name="Line 16"/>
              <p:cNvSpPr>
                <a:spLocks noChangeShapeType="1"/>
              </p:cNvSpPr>
              <p:nvPr/>
            </p:nvSpPr>
            <p:spPr bwMode="auto">
              <a:xfrm>
                <a:off x="2660" y="3868"/>
                <a:ext cx="0" cy="6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lIns="92075" tIns="46038" rIns="92075" bIns="46038">
                <a:spAutoFit/>
              </a:bodyPr>
              <a:lstStyle/>
              <a:p>
                <a:endParaRPr lang="zh-CN" altLang="en-US"/>
              </a:p>
            </p:txBody>
          </p:sp>
          <p:sp>
            <p:nvSpPr>
              <p:cNvPr id="20" name="Text Box 17"/>
              <p:cNvSpPr txBox="1">
                <a:spLocks noChangeArrowheads="1"/>
              </p:cNvSpPr>
              <p:nvPr/>
            </p:nvSpPr>
            <p:spPr bwMode="auto">
              <a:xfrm>
                <a:off x="312" y="3868"/>
                <a:ext cx="67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sz="2000" i="1" dirty="0">
                    <a:ea typeface="宋体" panose="02010600030101010101" pitchFamily="2" charset="-122"/>
                    <a:cs typeface="Times New Roman" panose="02020603050405020304" pitchFamily="18" charset="0"/>
                  </a:rPr>
                  <a:t>u = 0</a:t>
                </a:r>
              </a:p>
            </p:txBody>
          </p:sp>
          <p:sp>
            <p:nvSpPr>
              <p:cNvPr id="23" name="Text Box 18"/>
              <p:cNvSpPr txBox="1">
                <a:spLocks noChangeArrowheads="1"/>
              </p:cNvSpPr>
              <p:nvPr/>
            </p:nvSpPr>
            <p:spPr bwMode="auto">
              <a:xfrm>
                <a:off x="3356" y="3907"/>
                <a:ext cx="630"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sz="2000" i="1" dirty="0">
                    <a:ea typeface="宋体" panose="02010600030101010101" pitchFamily="2" charset="-122"/>
                    <a:cs typeface="Times New Roman" panose="02020603050405020304" pitchFamily="18" charset="0"/>
                  </a:rPr>
                  <a:t>u = 1</a:t>
                </a:r>
              </a:p>
            </p:txBody>
          </p:sp>
          <p:sp>
            <p:nvSpPr>
              <p:cNvPr id="24" name="Text Box 19"/>
              <p:cNvSpPr txBox="1">
                <a:spLocks noChangeArrowheads="1"/>
              </p:cNvSpPr>
              <p:nvPr/>
            </p:nvSpPr>
            <p:spPr bwMode="auto">
              <a:xfrm>
                <a:off x="1472" y="3900"/>
                <a:ext cx="35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i="1" dirty="0">
                    <a:ea typeface="宋体" panose="02010600030101010101" pitchFamily="2" charset="-122"/>
                    <a:cs typeface="Times New Roman" panose="02020603050405020304" pitchFamily="18" charset="0"/>
                  </a:rPr>
                  <a:t>u</a:t>
                </a:r>
                <a:r>
                  <a:rPr kumimoji="1" lang="en-US" altLang="zh-CN" sz="1600" i="1" dirty="0">
                    <a:ea typeface="宋体" panose="02010600030101010101" pitchFamily="2" charset="-122"/>
                    <a:cs typeface="Times New Roman" panose="02020603050405020304" pitchFamily="18" charset="0"/>
                  </a:rPr>
                  <a:t>1</a:t>
                </a:r>
              </a:p>
            </p:txBody>
          </p:sp>
        </p:grpSp>
        <p:sp>
          <p:nvSpPr>
            <p:cNvPr id="11" name="Text Box 20"/>
            <p:cNvSpPr txBox="1">
              <a:spLocks noChangeArrowheads="1"/>
            </p:cNvSpPr>
            <p:nvPr/>
          </p:nvSpPr>
          <p:spPr bwMode="auto">
            <a:xfrm>
              <a:off x="3248" y="2858"/>
              <a:ext cx="356"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50000"/>
                </a:spcBef>
                <a:buClr>
                  <a:schemeClr val="accent2"/>
                </a:buClr>
                <a:buSzPct val="80000"/>
                <a:buFont typeface="Wingdings" panose="05000000000000000000" pitchFamily="2" charset="2"/>
                <a:buNone/>
              </a:pPr>
              <a:r>
                <a:rPr kumimoji="1" lang="en-US" altLang="zh-CN" i="1" dirty="0">
                  <a:ea typeface="宋体" panose="02010600030101010101" pitchFamily="2" charset="-122"/>
                  <a:cs typeface="Times New Roman" panose="02020603050405020304" pitchFamily="18" charset="0"/>
                </a:rPr>
                <a:t>u</a:t>
              </a:r>
              <a:r>
                <a:rPr kumimoji="1" lang="en-US" altLang="zh-CN" sz="1600" i="1" dirty="0">
                  <a:ea typeface="宋体" panose="02010600030101010101" pitchFamily="2" charset="-122"/>
                  <a:cs typeface="Times New Roman" panose="02020603050405020304" pitchFamily="18" charset="0"/>
                </a:rPr>
                <a:t>2</a:t>
              </a:r>
            </a:p>
          </p:txBody>
        </p:sp>
      </p:grpSp>
      <p:graphicFrame>
        <p:nvGraphicFramePr>
          <p:cNvPr id="25" name="Object 23"/>
          <p:cNvGraphicFramePr>
            <a:graphicFrameLocks noChangeAspect="1"/>
          </p:cNvGraphicFramePr>
          <p:nvPr>
            <p:extLst>
              <p:ext uri="{D42A27DB-BD31-4B8C-83A1-F6EECF244321}">
                <p14:modId xmlns:p14="http://schemas.microsoft.com/office/powerpoint/2010/main" val="2654661722"/>
              </p:ext>
            </p:extLst>
          </p:nvPr>
        </p:nvGraphicFramePr>
        <p:xfrm>
          <a:off x="5257067" y="2706242"/>
          <a:ext cx="3752970" cy="3570517"/>
        </p:xfrm>
        <a:graphic>
          <a:graphicData uri="http://schemas.openxmlformats.org/presentationml/2006/ole">
            <mc:AlternateContent xmlns:mc="http://schemas.openxmlformats.org/markup-compatibility/2006">
              <mc:Choice xmlns:v="urn:schemas-microsoft-com:vml" Requires="v">
                <p:oleObj spid="_x0000_s24591" name="Visio" r:id="rId3" imgW="3105198" imgH="2952734" progId="Visio.Drawing.11">
                  <p:embed/>
                </p:oleObj>
              </mc:Choice>
              <mc:Fallback>
                <p:oleObj name="Visio" r:id="rId3" imgW="3105198" imgH="2952734" progId="Visio.Drawing.11">
                  <p:embed/>
                  <p:pic>
                    <p:nvPicPr>
                      <p:cNvPr id="0" name=""/>
                      <p:cNvPicPr>
                        <a:picLocks noChangeAspect="1" noChangeArrowheads="1"/>
                      </p:cNvPicPr>
                      <p:nvPr/>
                    </p:nvPicPr>
                    <p:blipFill>
                      <a:blip r:embed="rId4"/>
                      <a:srcRect/>
                      <a:stretch>
                        <a:fillRect/>
                      </a:stretch>
                    </p:blipFill>
                    <p:spPr bwMode="auto">
                      <a:xfrm>
                        <a:off x="5257067" y="2706242"/>
                        <a:ext cx="3752970" cy="35705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149068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left)">
                                      <p:cBhvr>
                                        <p:cTn id="12" dur="500"/>
                                        <p:tgtEl>
                                          <p:spTgt spid="6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Effect transition="in" filter="wipe(left)">
                                      <p:cBhvr>
                                        <p:cTn id="17" dur="500"/>
                                        <p:tgtEl>
                                          <p:spTgt spid="6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4" name="矩形 13"/>
          <p:cNvSpPr/>
          <p:nvPr/>
        </p:nvSpPr>
        <p:spPr>
          <a:xfrm>
            <a:off x="652463" y="468311"/>
            <a:ext cx="7402966" cy="646331"/>
          </a:xfrm>
          <a:prstGeom prst="rect">
            <a:avLst/>
          </a:prstGeom>
        </p:spPr>
        <p:txBody>
          <a:bodyPr wrap="square">
            <a:spAutoFit/>
          </a:bodyPr>
          <a:lstStyle/>
          <a:p>
            <a:pPr eaLnBrk="1" hangingPunct="1"/>
            <a:r>
              <a:rPr lang="en-US" altLang="zh-CN" sz="3600" dirty="0" smtClean="0">
                <a:ea typeface="黑体" panose="02010609060101010101" pitchFamily="49" charset="-122"/>
              </a:rPr>
              <a:t>2. Liang-</a:t>
            </a:r>
            <a:r>
              <a:rPr lang="en-US" altLang="zh-CN" sz="3600" dirty="0" err="1" smtClean="0">
                <a:ea typeface="黑体" panose="02010609060101010101" pitchFamily="49" charset="-122"/>
              </a:rPr>
              <a:t>Barsky</a:t>
            </a:r>
            <a:r>
              <a:rPr lang="zh-CN" altLang="en-US" sz="3600" dirty="0">
                <a:ea typeface="黑体" panose="02010609060101010101" pitchFamily="49" charset="-122"/>
              </a:rPr>
              <a:t>算法</a:t>
            </a:r>
            <a:endParaRPr lang="zh-CN" altLang="en-US" sz="3600" b="1" dirty="0">
              <a:solidFill>
                <a:srgbClr val="C00000"/>
              </a:solidFill>
              <a:ea typeface="宋体" panose="02010600030101010101" pitchFamily="2" charset="-122"/>
            </a:endParaRPr>
          </a:p>
        </p:txBody>
      </p:sp>
      <p:graphicFrame>
        <p:nvGraphicFramePr>
          <p:cNvPr id="21" name="Object 6"/>
          <p:cNvGraphicFramePr>
            <a:graphicFrameLocks noChangeAspect="1"/>
          </p:cNvGraphicFramePr>
          <p:nvPr>
            <p:extLst>
              <p:ext uri="{D42A27DB-BD31-4B8C-83A1-F6EECF244321}">
                <p14:modId xmlns:p14="http://schemas.microsoft.com/office/powerpoint/2010/main" val="2363767713"/>
              </p:ext>
            </p:extLst>
          </p:nvPr>
        </p:nvGraphicFramePr>
        <p:xfrm>
          <a:off x="2667000" y="1924137"/>
          <a:ext cx="6456875" cy="4378692"/>
        </p:xfrm>
        <a:graphic>
          <a:graphicData uri="http://schemas.openxmlformats.org/presentationml/2006/ole">
            <mc:AlternateContent xmlns:mc="http://schemas.openxmlformats.org/markup-compatibility/2006">
              <mc:Choice xmlns:v="urn:schemas-microsoft-com:vml" Requires="v">
                <p:oleObj spid="_x0000_s25613" name="Visio" r:id="rId3" imgW="5694462" imgH="3860899" progId="Visio.Drawing.11">
                  <p:embed/>
                </p:oleObj>
              </mc:Choice>
              <mc:Fallback>
                <p:oleObj name="Visio" r:id="rId3" imgW="5694462" imgH="386089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24137"/>
                        <a:ext cx="6456875" cy="4378692"/>
                      </a:xfrm>
                      <a:prstGeom prst="rect">
                        <a:avLst/>
                      </a:prstGeom>
                      <a:solidFill>
                        <a:schemeClr val="bg1"/>
                      </a:solidFill>
                      <a:ln w="3175">
                        <a:solidFill>
                          <a:schemeClr val="bg2"/>
                        </a:solidFill>
                        <a:miter lim="800000"/>
                        <a:headEnd/>
                        <a:tailEnd/>
                      </a:ln>
                    </p:spPr>
                  </p:pic>
                </p:oleObj>
              </mc:Fallback>
            </mc:AlternateContent>
          </a:graphicData>
        </a:graphic>
      </p:graphicFrame>
      <p:sp>
        <p:nvSpPr>
          <p:cNvPr id="6149" name="Rectangle 3"/>
          <p:cNvSpPr>
            <a:spLocks noGrp="1" noChangeArrowheads="1"/>
          </p:cNvSpPr>
          <p:nvPr>
            <p:ph type="body" idx="4294967295"/>
          </p:nvPr>
        </p:nvSpPr>
        <p:spPr>
          <a:xfrm>
            <a:off x="533400" y="1328057"/>
            <a:ext cx="8458200" cy="5094514"/>
          </a:xfrm>
          <a:prstGeom prst="rect">
            <a:avLst/>
          </a:prstGeom>
        </p:spPr>
        <p:txBody>
          <a:bodyPr/>
          <a:lstStyle/>
          <a:p>
            <a:pPr>
              <a:buClr>
                <a:srgbClr val="FF9300"/>
              </a:buClr>
              <a:buFont typeface="Wingdings" panose="05000000000000000000" pitchFamily="2" charset="2"/>
              <a:buChar char="n"/>
            </a:pPr>
            <a:r>
              <a:rPr lang="en-US" altLang="zh-CN" i="1"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P</a:t>
            </a:r>
            <a:r>
              <a:rPr lang="en-US" altLang="zh-CN" baseline="-25000" dirty="0" smtClean="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至少部分可见的充要条件</a:t>
            </a:r>
            <a:r>
              <a:rPr lang="en-US" altLang="zh-CN" dirty="0" smtClean="0">
                <a:latin typeface="Times New Roman" panose="02020603050405020304" pitchFamily="18" charset="0"/>
                <a:cs typeface="Times New Roman" panose="02020603050405020304" pitchFamily="18" charset="0"/>
              </a:rPr>
              <a:t>?</a:t>
            </a: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smtClean="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smtClean="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smtClean="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smtClean="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max(</a:t>
            </a:r>
            <a:r>
              <a:rPr lang="en-US" altLang="zh-CN" i="1"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,0)&lt;=min(</a:t>
            </a:r>
            <a:r>
              <a:rPr lang="en-US" altLang="zh-CN" i="1" dirty="0">
                <a:latin typeface="Times New Roman" panose="02020603050405020304" pitchFamily="18" charset="0"/>
                <a:cs typeface="Times New Roman" panose="02020603050405020304" pitchFamily="18" charset="0"/>
              </a:rPr>
              <a:t>u</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,1)</a:t>
            </a: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4157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9">
                                            <p:txEl>
                                              <p:pRg st="9" end="9"/>
                                            </p:txEl>
                                          </p:spTgt>
                                        </p:tgtEl>
                                        <p:attrNameLst>
                                          <p:attrName>style.visibility</p:attrName>
                                        </p:attrNameLst>
                                      </p:cBhvr>
                                      <p:to>
                                        <p:strVal val="visible"/>
                                      </p:to>
                                    </p:set>
                                    <p:animEffect transition="in" filter="wipe(left)">
                                      <p:cBhvr>
                                        <p:cTn id="12" dur="500"/>
                                        <p:tgtEl>
                                          <p:spTgt spid="6149">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4" name="矩形 13"/>
          <p:cNvSpPr/>
          <p:nvPr/>
        </p:nvSpPr>
        <p:spPr>
          <a:xfrm>
            <a:off x="652463" y="468311"/>
            <a:ext cx="7402966" cy="646331"/>
          </a:xfrm>
          <a:prstGeom prst="rect">
            <a:avLst/>
          </a:prstGeom>
        </p:spPr>
        <p:txBody>
          <a:bodyPr wrap="square">
            <a:spAutoFit/>
          </a:bodyPr>
          <a:lstStyle/>
          <a:p>
            <a:pPr eaLnBrk="1" hangingPunct="1"/>
            <a:r>
              <a:rPr lang="en-US" altLang="zh-CN" sz="3600" dirty="0" smtClean="0">
                <a:ea typeface="黑体" panose="02010609060101010101" pitchFamily="49" charset="-122"/>
              </a:rPr>
              <a:t>2. Liang-</a:t>
            </a:r>
            <a:r>
              <a:rPr lang="en-US" altLang="zh-CN" sz="3600" dirty="0" err="1" smtClean="0">
                <a:ea typeface="黑体" panose="02010609060101010101" pitchFamily="49" charset="-122"/>
              </a:rPr>
              <a:t>Barsky</a:t>
            </a:r>
            <a:r>
              <a:rPr lang="zh-CN" altLang="en-US" sz="3600" dirty="0">
                <a:ea typeface="黑体" panose="02010609060101010101" pitchFamily="49" charset="-122"/>
              </a:rPr>
              <a:t>算法</a:t>
            </a:r>
            <a:endParaRPr lang="zh-CN" altLang="en-US" sz="3600" b="1" dirty="0">
              <a:solidFill>
                <a:srgbClr val="C00000"/>
              </a:solidFill>
              <a:ea typeface="宋体" panose="02010600030101010101" pitchFamily="2" charset="-122"/>
            </a:endParaRPr>
          </a:p>
        </p:txBody>
      </p:sp>
      <p:sp>
        <p:nvSpPr>
          <p:cNvPr id="6149" name="Rectangle 3"/>
          <p:cNvSpPr>
            <a:spLocks noGrp="1" noChangeArrowheads="1"/>
          </p:cNvSpPr>
          <p:nvPr>
            <p:ph type="body" idx="4294967295"/>
          </p:nvPr>
        </p:nvSpPr>
        <p:spPr>
          <a:xfrm>
            <a:off x="533400" y="1328057"/>
            <a:ext cx="8458200" cy="1306286"/>
          </a:xfrm>
          <a:prstGeom prst="rect">
            <a:avLst/>
          </a:prstGeom>
        </p:spPr>
        <p:txBody>
          <a:bodyPr/>
          <a:lstStyle/>
          <a:p>
            <a:pPr>
              <a:spcBef>
                <a:spcPct val="0"/>
              </a:spcBef>
              <a:buClr>
                <a:srgbClr val="FF9300"/>
              </a:buClr>
              <a:buFont typeface="Wingdings" panose="05000000000000000000" pitchFamily="2" charset="2"/>
              <a:buChar char="n"/>
            </a:pPr>
            <a:r>
              <a:rPr kumimoji="1" lang="zh-CN" altLang="en-US" dirty="0">
                <a:latin typeface="宋体" panose="02010600030101010101" pitchFamily="2" charset="-122"/>
              </a:rPr>
              <a:t>回到二维情形</a:t>
            </a:r>
            <a:r>
              <a:rPr kumimoji="1" lang="en-US" altLang="zh-CN" dirty="0">
                <a:latin typeface="宋体" panose="02010600030101010101" pitchFamily="2" charset="-122"/>
              </a:rPr>
              <a:t>:</a:t>
            </a: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graphicFrame>
        <p:nvGraphicFramePr>
          <p:cNvPr id="7" name="Object 16"/>
          <p:cNvGraphicFramePr>
            <a:graphicFrameLocks noChangeAspect="1"/>
          </p:cNvGraphicFramePr>
          <p:nvPr>
            <p:extLst>
              <p:ext uri="{D42A27DB-BD31-4B8C-83A1-F6EECF244321}">
                <p14:modId xmlns:p14="http://schemas.microsoft.com/office/powerpoint/2010/main" val="2321666294"/>
              </p:ext>
            </p:extLst>
          </p:nvPr>
        </p:nvGraphicFramePr>
        <p:xfrm>
          <a:off x="4572000" y="2182181"/>
          <a:ext cx="4185558" cy="3815804"/>
        </p:xfrm>
        <a:graphic>
          <a:graphicData uri="http://schemas.openxmlformats.org/presentationml/2006/ole">
            <mc:AlternateContent xmlns:mc="http://schemas.openxmlformats.org/markup-compatibility/2006">
              <mc:Choice xmlns:v="urn:schemas-microsoft-com:vml" Requires="v">
                <p:oleObj spid="_x0000_s26648" name="Visio" r:id="rId3" imgW="3457932" imgH="3154561" progId="Visio.Drawing.11">
                  <p:embed/>
                </p:oleObj>
              </mc:Choice>
              <mc:Fallback>
                <p:oleObj name="Visio" r:id="rId3" imgW="3457932" imgH="315456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82181"/>
                        <a:ext cx="4185558" cy="3815804"/>
                      </a:xfrm>
                      <a:prstGeom prst="rect">
                        <a:avLst/>
                      </a:prstGeom>
                      <a:noFill/>
                      <a:ln w="9525">
                        <a:solidFill>
                          <a:schemeClr val="bg2"/>
                        </a:solidFill>
                        <a:miter lim="800000"/>
                        <a:headEnd/>
                        <a:tailEnd/>
                      </a:ln>
                    </p:spPr>
                  </p:pic>
                </p:oleObj>
              </mc:Fallback>
            </mc:AlternateContent>
          </a:graphicData>
        </a:graphic>
      </p:graphicFrame>
      <p:graphicFrame>
        <p:nvGraphicFramePr>
          <p:cNvPr id="8" name="Object 19"/>
          <p:cNvGraphicFramePr>
            <a:graphicFrameLocks noChangeAspect="1"/>
          </p:cNvGraphicFramePr>
          <p:nvPr>
            <p:extLst>
              <p:ext uri="{D42A27DB-BD31-4B8C-83A1-F6EECF244321}">
                <p14:modId xmlns:p14="http://schemas.microsoft.com/office/powerpoint/2010/main" val="3728935608"/>
              </p:ext>
            </p:extLst>
          </p:nvPr>
        </p:nvGraphicFramePr>
        <p:xfrm>
          <a:off x="152401" y="2187575"/>
          <a:ext cx="3951288" cy="3758928"/>
        </p:xfrm>
        <a:graphic>
          <a:graphicData uri="http://schemas.openxmlformats.org/presentationml/2006/ole">
            <mc:AlternateContent xmlns:mc="http://schemas.openxmlformats.org/markup-compatibility/2006">
              <mc:Choice xmlns:v="urn:schemas-microsoft-com:vml" Requires="v">
                <p:oleObj spid="_x0000_s26649" name="Visio" r:id="rId5" imgW="3121799" imgH="2969537" progId="Visio.Drawing.11">
                  <p:embed/>
                </p:oleObj>
              </mc:Choice>
              <mc:Fallback>
                <p:oleObj name="Visio" r:id="rId5" imgW="3121799" imgH="2969537"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1" y="2187575"/>
                        <a:ext cx="3951288" cy="3758928"/>
                      </a:xfrm>
                      <a:prstGeom prst="rect">
                        <a:avLst/>
                      </a:prstGeom>
                      <a:noFill/>
                      <a:ln w="9525">
                        <a:solidFill>
                          <a:schemeClr val="bg2"/>
                        </a:solidFill>
                        <a:miter lim="800000"/>
                        <a:headEnd/>
                        <a:tailEnd/>
                      </a:ln>
                    </p:spPr>
                  </p:pic>
                </p:oleObj>
              </mc:Fallback>
            </mc:AlternateContent>
          </a:graphicData>
        </a:graphic>
      </p:graphicFrame>
    </p:spTree>
    <p:extLst>
      <p:ext uri="{BB962C8B-B14F-4D97-AF65-F5344CB8AC3E}">
        <p14:creationId xmlns:p14="http://schemas.microsoft.com/office/powerpoint/2010/main" val="39618356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4" name="矩形 13"/>
          <p:cNvSpPr/>
          <p:nvPr/>
        </p:nvSpPr>
        <p:spPr>
          <a:xfrm>
            <a:off x="652463" y="468311"/>
            <a:ext cx="7402966" cy="646331"/>
          </a:xfrm>
          <a:prstGeom prst="rect">
            <a:avLst/>
          </a:prstGeom>
        </p:spPr>
        <p:txBody>
          <a:bodyPr wrap="square">
            <a:spAutoFit/>
          </a:bodyPr>
          <a:lstStyle/>
          <a:p>
            <a:pPr eaLnBrk="1" hangingPunct="1"/>
            <a:r>
              <a:rPr lang="en-US" altLang="zh-CN" sz="3600" dirty="0" smtClean="0">
                <a:ea typeface="黑体" panose="02010609060101010101" pitchFamily="49" charset="-122"/>
              </a:rPr>
              <a:t>2. Liang-</a:t>
            </a:r>
            <a:r>
              <a:rPr lang="en-US" altLang="zh-CN" sz="3600" dirty="0" err="1" smtClean="0">
                <a:ea typeface="黑体" panose="02010609060101010101" pitchFamily="49" charset="-122"/>
              </a:rPr>
              <a:t>Barsky</a:t>
            </a:r>
            <a:r>
              <a:rPr lang="zh-CN" altLang="en-US" sz="3600" dirty="0">
                <a:ea typeface="黑体" panose="02010609060101010101" pitchFamily="49" charset="-122"/>
              </a:rPr>
              <a:t>算法</a:t>
            </a:r>
            <a:endParaRPr lang="zh-CN" altLang="en-US" sz="3600" b="1" dirty="0">
              <a:solidFill>
                <a:srgbClr val="C00000"/>
              </a:solidFill>
              <a:ea typeface="宋体" panose="02010600030101010101" pitchFamily="2" charset="-122"/>
            </a:endParaRPr>
          </a:p>
        </p:txBody>
      </p:sp>
      <p:sp>
        <p:nvSpPr>
          <p:cNvPr id="6149" name="Rectangle 3"/>
          <p:cNvSpPr>
            <a:spLocks noGrp="1" noChangeArrowheads="1"/>
          </p:cNvSpPr>
          <p:nvPr>
            <p:ph type="body" idx="4294967295"/>
          </p:nvPr>
        </p:nvSpPr>
        <p:spPr>
          <a:xfrm>
            <a:off x="533400" y="1328057"/>
            <a:ext cx="8458200" cy="1752600"/>
          </a:xfrm>
          <a:prstGeom prst="rect">
            <a:avLst/>
          </a:prstGeom>
        </p:spPr>
        <p:txBody>
          <a:bodyPr/>
          <a:lstStyle/>
          <a:p>
            <a:pPr>
              <a:spcBef>
                <a:spcPct val="0"/>
              </a:spcBef>
              <a:buClr>
                <a:srgbClr val="FF9300"/>
              </a:buClr>
              <a:buFont typeface="Wingdings" panose="05000000000000000000" pitchFamily="2" charset="2"/>
              <a:buChar char="n"/>
            </a:pPr>
            <a:r>
              <a:rPr kumimoji="1" lang="zh-CN" altLang="en-US" dirty="0" smtClean="0">
                <a:latin typeface="Times New Roman" panose="02020603050405020304" pitchFamily="18" charset="0"/>
                <a:cs typeface="Times New Roman" panose="02020603050405020304" pitchFamily="18" charset="0"/>
              </a:rPr>
              <a:t>设</a:t>
            </a:r>
            <a:r>
              <a:rPr kumimoji="1" lang="zh-CN" altLang="en-US" dirty="0">
                <a:latin typeface="Times New Roman" panose="02020603050405020304" pitchFamily="18" charset="0"/>
                <a:cs typeface="Times New Roman" panose="02020603050405020304" pitchFamily="18" charset="0"/>
              </a:rPr>
              <a:t>要裁剪线段</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0</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及其与窗口交点</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A,B,C,D</a:t>
            </a:r>
          </a:p>
          <a:p>
            <a:pPr lvl="1">
              <a:spcBef>
                <a:spcPct val="0"/>
              </a:spcBef>
              <a:buClr>
                <a:srgbClr val="FF9300"/>
              </a:buClr>
            </a:pPr>
            <a:r>
              <a:rPr kumimoji="1" lang="zh-CN" altLang="en-US" b="1" dirty="0">
                <a:solidFill>
                  <a:srgbClr val="FF0000"/>
                </a:solidFill>
                <a:latin typeface="Times New Roman" panose="02020603050405020304" pitchFamily="18" charset="0"/>
                <a:cs typeface="Times New Roman" panose="02020603050405020304" pitchFamily="18" charset="0"/>
              </a:rPr>
              <a:t>思想</a:t>
            </a:r>
            <a:r>
              <a:rPr kumimoji="1" lang="en-US" altLang="zh-CN" b="1" dirty="0">
                <a:solidFill>
                  <a:srgbClr val="FF0000"/>
                </a:solidFill>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从</a:t>
            </a:r>
            <a:r>
              <a:rPr kumimoji="1" lang="en-US" altLang="zh-CN" i="1" dirty="0">
                <a:latin typeface="Times New Roman" panose="02020603050405020304" pitchFamily="18" charset="0"/>
                <a:cs typeface="Times New Roman" panose="02020603050405020304" pitchFamily="18" charset="0"/>
              </a:rPr>
              <a:t>A</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B</a:t>
            </a:r>
            <a:r>
              <a:rPr kumimoji="1" lang="zh-CN" altLang="en-US" dirty="0">
                <a:latin typeface="Times New Roman" panose="02020603050405020304" pitchFamily="18" charset="0"/>
                <a:cs typeface="Times New Roman" panose="02020603050405020304" pitchFamily="18" charset="0"/>
              </a:rPr>
              <a:t>和</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0</a:t>
            </a:r>
            <a:r>
              <a:rPr kumimoji="1" lang="zh-CN" altLang="en-US" dirty="0">
                <a:latin typeface="Times New Roman" panose="02020603050405020304" pitchFamily="18" charset="0"/>
                <a:cs typeface="Times New Roman" panose="02020603050405020304" pitchFamily="18" charset="0"/>
              </a:rPr>
              <a:t>三点中找出最靠近的</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1</a:t>
            </a:r>
            <a:r>
              <a:rPr kumimoji="1" lang="zh-CN" altLang="en-US" dirty="0">
                <a:latin typeface="Times New Roman" panose="02020603050405020304" pitchFamily="18" charset="0"/>
                <a:cs typeface="Times New Roman" panose="02020603050405020304" pitchFamily="18" charset="0"/>
              </a:rPr>
              <a:t>点</a:t>
            </a: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0</a:t>
            </a:r>
            <a:endParaRPr kumimoji="1" lang="en-US" altLang="zh-CN" dirty="0">
              <a:latin typeface="Times New Roman" panose="02020603050405020304" pitchFamily="18" charset="0"/>
              <a:cs typeface="Times New Roman" panose="02020603050405020304" pitchFamily="18" charset="0"/>
            </a:endParaRPr>
          </a:p>
          <a:p>
            <a:pPr lvl="1">
              <a:spcBef>
                <a:spcPct val="0"/>
              </a:spcBef>
              <a:buClr>
                <a:srgbClr val="FF9300"/>
              </a:buClr>
            </a:pPr>
            <a:r>
              <a:rPr kumimoji="1" lang="zh-CN" altLang="en-US" dirty="0">
                <a:latin typeface="Times New Roman" panose="02020603050405020304" pitchFamily="18" charset="0"/>
                <a:cs typeface="Times New Roman" panose="02020603050405020304" pitchFamily="18" charset="0"/>
              </a:rPr>
              <a:t>从</a:t>
            </a:r>
            <a:r>
              <a:rPr kumimoji="1" lang="en-US" altLang="zh-CN" i="1" dirty="0" smtClean="0">
                <a:latin typeface="Times New Roman" panose="02020603050405020304" pitchFamily="18" charset="0"/>
                <a:cs typeface="Times New Roman" panose="02020603050405020304" pitchFamily="18" charset="0"/>
              </a:rPr>
              <a:t>C</a:t>
            </a:r>
            <a:r>
              <a:rPr kumimoji="1" lang="zh-CN" altLang="en-US" dirty="0" smtClean="0">
                <a:latin typeface="Times New Roman" panose="02020603050405020304" pitchFamily="18" charset="0"/>
                <a:cs typeface="Times New Roman" panose="02020603050405020304" pitchFamily="18" charset="0"/>
              </a:rPr>
              <a:t>、</a:t>
            </a:r>
            <a:r>
              <a:rPr kumimoji="1" lang="en-US" altLang="zh-CN" i="1" dirty="0" smtClean="0">
                <a:latin typeface="Times New Roman" panose="02020603050405020304" pitchFamily="18" charset="0"/>
                <a:cs typeface="Times New Roman" panose="02020603050405020304" pitchFamily="18" charset="0"/>
              </a:rPr>
              <a:t>D</a:t>
            </a:r>
            <a:r>
              <a:rPr kumimoji="1" lang="zh-CN" altLang="en-US" dirty="0">
                <a:latin typeface="Times New Roman" panose="02020603050405020304" pitchFamily="18" charset="0"/>
                <a:cs typeface="Times New Roman" panose="02020603050405020304" pitchFamily="18" charset="0"/>
              </a:rPr>
              <a:t>和</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1</a:t>
            </a:r>
            <a:r>
              <a:rPr kumimoji="1" lang="zh-CN" altLang="en-US" dirty="0">
                <a:latin typeface="Times New Roman" panose="02020603050405020304" pitchFamily="18" charset="0"/>
                <a:cs typeface="Times New Roman" panose="02020603050405020304" pitchFamily="18" charset="0"/>
              </a:rPr>
              <a:t>中找出最靠近</a:t>
            </a:r>
            <a:r>
              <a:rPr kumimoji="1" lang="en-US" altLang="zh-CN" i="1" dirty="0">
                <a:latin typeface="Times New Roman" panose="02020603050405020304" pitchFamily="18" charset="0"/>
                <a:cs typeface="Times New Roman" panose="02020603050405020304" pitchFamily="18" charset="0"/>
              </a:rPr>
              <a:t>P</a:t>
            </a:r>
            <a:r>
              <a:rPr kumimoji="1" lang="en-US" altLang="zh-CN" baseline="-25000" dirty="0">
                <a:latin typeface="Times New Roman" panose="02020603050405020304" pitchFamily="18" charset="0"/>
                <a:cs typeface="Times New Roman" panose="02020603050405020304" pitchFamily="18" charset="0"/>
              </a:rPr>
              <a:t>0</a:t>
            </a:r>
            <a:r>
              <a:rPr kumimoji="1" lang="zh-CN" altLang="en-US" dirty="0">
                <a:latin typeface="Times New Roman" panose="02020603050405020304" pitchFamily="18" charset="0"/>
                <a:cs typeface="Times New Roman" panose="02020603050405020304" pitchFamily="18" charset="0"/>
              </a:rPr>
              <a:t>的点</a:t>
            </a: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C</a:t>
            </a:r>
          </a:p>
          <a:p>
            <a:pPr>
              <a:spcBef>
                <a:spcPct val="0"/>
              </a:spcBef>
              <a:buClr>
                <a:srgbClr val="FF9300"/>
              </a:buClr>
              <a:buFont typeface="Wingdings" panose="05000000000000000000" pitchFamily="2" charset="2"/>
              <a:buChar char="n"/>
            </a:pPr>
            <a:r>
              <a:rPr kumimoji="1" lang="zh-CN" altLang="en-US" dirty="0">
                <a:latin typeface="Times New Roman" panose="02020603050405020304" pitchFamily="18" charset="0"/>
                <a:cs typeface="Times New Roman" panose="02020603050405020304" pitchFamily="18" charset="0"/>
              </a:rPr>
              <a:t>裁剪结果</a:t>
            </a:r>
            <a:r>
              <a:rPr kumimoji="1" lang="en-US" altLang="zh-CN" dirty="0">
                <a:latin typeface="Times New Roman" panose="02020603050405020304" pitchFamily="18" charset="0"/>
                <a:cs typeface="Times New Roman" panose="02020603050405020304" pitchFamily="18" charset="0"/>
              </a:rPr>
              <a:t>: </a:t>
            </a:r>
            <a:r>
              <a:rPr kumimoji="1" lang="en-US" altLang="zh-CN" i="1" dirty="0" smtClean="0">
                <a:latin typeface="Times New Roman" panose="02020603050405020304" pitchFamily="18" charset="0"/>
                <a:cs typeface="Times New Roman" panose="02020603050405020304" pitchFamily="18" charset="0"/>
              </a:rPr>
              <a:t>P</a:t>
            </a:r>
            <a:r>
              <a:rPr kumimoji="1" lang="en-US" altLang="zh-CN" baseline="-25000" dirty="0" smtClean="0">
                <a:latin typeface="Times New Roman" panose="02020603050405020304" pitchFamily="18" charset="0"/>
                <a:cs typeface="Times New Roman" panose="02020603050405020304" pitchFamily="18" charset="0"/>
              </a:rPr>
              <a:t>0</a:t>
            </a:r>
            <a:r>
              <a:rPr kumimoji="1" lang="en-US" altLang="zh-CN" i="1" dirty="0" smtClean="0">
                <a:latin typeface="Times New Roman" panose="02020603050405020304" pitchFamily="18" charset="0"/>
                <a:cs typeface="Times New Roman" panose="02020603050405020304" pitchFamily="18" charset="0"/>
              </a:rPr>
              <a:t>C</a:t>
            </a:r>
            <a:endParaRPr kumimoji="1" lang="en-US" altLang="zh-CN" i="1"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a:buClr>
                <a:srgbClr val="FF93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pic>
        <p:nvPicPr>
          <p:cNvPr id="9" name="Picture 5" descr="Liang_Bars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970" y="2738380"/>
            <a:ext cx="4001861" cy="34229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AutoShape 10"/>
          <p:cNvSpPr>
            <a:spLocks noChangeArrowheads="1"/>
          </p:cNvSpPr>
          <p:nvPr/>
        </p:nvSpPr>
        <p:spPr bwMode="auto">
          <a:xfrm>
            <a:off x="652463" y="3444876"/>
            <a:ext cx="2928937" cy="579438"/>
          </a:xfrm>
          <a:prstGeom prst="wedgeRoundRectCallout">
            <a:avLst>
              <a:gd name="adj1" fmla="val 48411"/>
              <a:gd name="adj2" fmla="val -121275"/>
              <a:gd name="adj3" fmla="val 16667"/>
            </a:avLst>
          </a:prstGeom>
          <a:solidFill>
            <a:srgbClr val="FFFF99"/>
          </a:solidFill>
          <a:ln>
            <a:headEnd/>
            <a:tailEnd/>
          </a:ln>
        </p:spPr>
        <p:style>
          <a:lnRef idx="1">
            <a:schemeClr val="accent2"/>
          </a:lnRef>
          <a:fillRef idx="2">
            <a:schemeClr val="accent2"/>
          </a:fillRef>
          <a:effectRef idx="1">
            <a:schemeClr val="accent2"/>
          </a:effectRef>
          <a:fontRef idx="minor">
            <a:schemeClr val="dk1"/>
          </a:fontRef>
        </p:style>
        <p:txBody>
          <a:bodyPr lIns="92075" tIns="46038" rIns="92075" bIns="46038"/>
          <a:lstStyle/>
          <a:p>
            <a:pPr algn="ctr" eaLnBrk="1" hangingPunct="1">
              <a:spcBef>
                <a:spcPct val="50000"/>
              </a:spcBef>
              <a:buClr>
                <a:schemeClr val="accent2"/>
              </a:buClr>
              <a:buSzPct val="80000"/>
              <a:buFont typeface="Wingdings" pitchFamily="2" charset="2"/>
              <a:buNone/>
              <a:defRPr/>
            </a:pPr>
            <a:r>
              <a:rPr lang="en-US" altLang="zh-CN" sz="2800" i="1" dirty="0">
                <a:latin typeface="Times New Roman" panose="02020603050405020304" pitchFamily="18" charset="0"/>
                <a:ea typeface="宋体" pitchFamily="2" charset="-122"/>
                <a:cs typeface="Times New Roman" panose="02020603050405020304" pitchFamily="18" charset="0"/>
              </a:rPr>
              <a:t>A</a:t>
            </a:r>
            <a:r>
              <a:rPr lang="en-US" altLang="zh-CN" sz="2800" dirty="0" smtClean="0">
                <a:latin typeface="Times New Roman" panose="02020603050405020304" pitchFamily="18" charset="0"/>
                <a:ea typeface="宋体" pitchFamily="2" charset="-122"/>
                <a:cs typeface="Times New Roman" panose="02020603050405020304" pitchFamily="18" charset="0"/>
              </a:rPr>
              <a:t>, </a:t>
            </a:r>
            <a:r>
              <a:rPr lang="en-US" altLang="zh-CN" sz="2800" i="1" dirty="0" smtClean="0">
                <a:latin typeface="Times New Roman" panose="02020603050405020304" pitchFamily="18" charset="0"/>
                <a:ea typeface="宋体" pitchFamily="2" charset="-122"/>
                <a:cs typeface="Times New Roman" panose="02020603050405020304" pitchFamily="18" charset="0"/>
              </a:rPr>
              <a:t>B</a:t>
            </a:r>
            <a:r>
              <a:rPr lang="en-US" altLang="zh-CN" sz="2800" dirty="0" smtClean="0">
                <a:latin typeface="Times New Roman" panose="02020603050405020304" pitchFamily="18" charset="0"/>
                <a:ea typeface="宋体" pitchFamily="2" charset="-122"/>
                <a:cs typeface="Times New Roman" panose="02020603050405020304" pitchFamily="18" charset="0"/>
              </a:rPr>
              <a:t>, </a:t>
            </a:r>
            <a:r>
              <a:rPr lang="en-US" altLang="zh-CN" sz="2800" i="1" dirty="0" smtClean="0">
                <a:latin typeface="Times New Roman" panose="02020603050405020304" pitchFamily="18" charset="0"/>
                <a:ea typeface="宋体" pitchFamily="2" charset="-122"/>
                <a:cs typeface="Times New Roman" panose="02020603050405020304" pitchFamily="18" charset="0"/>
              </a:rPr>
              <a:t>P</a:t>
            </a:r>
            <a:r>
              <a:rPr lang="en-US" altLang="zh-CN" sz="2800" baseline="-25000" dirty="0" smtClean="0">
                <a:latin typeface="Times New Roman" panose="02020603050405020304" pitchFamily="18" charset="0"/>
                <a:ea typeface="宋体" pitchFamily="2" charset="-122"/>
                <a:cs typeface="Times New Roman" panose="02020603050405020304" pitchFamily="18" charset="0"/>
              </a:rPr>
              <a:t>0 </a:t>
            </a:r>
            <a:r>
              <a:rPr lang="zh-CN" altLang="en-US" sz="2800" dirty="0">
                <a:latin typeface="Times New Roman" panose="02020603050405020304" pitchFamily="18" charset="0"/>
                <a:cs typeface="Times New Roman" panose="02020603050405020304" pitchFamily="18" charset="0"/>
              </a:rPr>
              <a:t>在一起</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4592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627063" y="1230086"/>
            <a:ext cx="4038600" cy="685800"/>
          </a:xfrm>
          <a:prstGeom prst="rect">
            <a:avLst/>
          </a:prstGeom>
        </p:spPr>
        <p:txBody>
          <a:bodyPr/>
          <a:lstStyle/>
          <a:p>
            <a:pPr eaLnBrk="1" hangingPunct="1">
              <a:buFont typeface="Wingdings" panose="05000000000000000000" pitchFamily="2" charset="2"/>
              <a:buChar char="n"/>
            </a:pPr>
            <a:r>
              <a:rPr lang="zh-CN" altLang="en-US" b="1" dirty="0">
                <a:solidFill>
                  <a:srgbClr val="C00000"/>
                </a:solidFill>
              </a:rPr>
              <a:t>问题的提出： </a:t>
            </a:r>
          </a:p>
          <a:p>
            <a:pPr eaLnBrk="1" hangingPunct="1"/>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Tahoma" panose="020B0604030504040204" pitchFamily="34" charset="0"/>
                <a:cs typeface="Tahoma" panose="020B0604030504040204" pitchFamily="34" charset="0"/>
              </a:rPr>
              <a:t>§</a:t>
            </a:r>
            <a:r>
              <a:rPr lang="en-US" altLang="zh-CN" sz="3600" b="1" dirty="0" smtClean="0">
                <a:latin typeface="Tahoma" panose="020B0604030504040204" pitchFamily="34" charset="0"/>
                <a:cs typeface="Tahoma" panose="020B0604030504040204" pitchFamily="34" charset="0"/>
              </a:rPr>
              <a:t>5.3.3 </a:t>
            </a:r>
            <a:r>
              <a:rPr lang="zh-CN" altLang="en-US" sz="3600" b="1" dirty="0" smtClean="0">
                <a:latin typeface="黑体" panose="02010609060101010101" pitchFamily="49" charset="-122"/>
                <a:ea typeface="黑体" panose="02010609060101010101" pitchFamily="49" charset="-122"/>
              </a:rPr>
              <a:t>多边形</a:t>
            </a:r>
            <a:r>
              <a:rPr lang="zh-CN" altLang="en-US" sz="3600" b="1" dirty="0">
                <a:latin typeface="黑体" panose="02010609060101010101" pitchFamily="49" charset="-122"/>
                <a:ea typeface="黑体" panose="02010609060101010101" pitchFamily="49" charset="-122"/>
              </a:rPr>
              <a:t>的裁剪</a:t>
            </a:r>
            <a:endParaRPr lang="zh-CN" altLang="en-US" sz="3600" dirty="0">
              <a:latin typeface="黑体" panose="02010609060101010101" pitchFamily="49" charset="-122"/>
              <a:ea typeface="黑体" panose="02010609060101010101" pitchFamily="49" charset="-122"/>
            </a:endParaRPr>
          </a:p>
        </p:txBody>
      </p:sp>
      <p:graphicFrame>
        <p:nvGraphicFramePr>
          <p:cNvPr id="9" name="Object 9"/>
          <p:cNvGraphicFramePr>
            <a:graphicFrameLocks noChangeAspect="1"/>
          </p:cNvGraphicFramePr>
          <p:nvPr>
            <p:extLst>
              <p:ext uri="{D42A27DB-BD31-4B8C-83A1-F6EECF244321}">
                <p14:modId xmlns:p14="http://schemas.microsoft.com/office/powerpoint/2010/main" val="2622376208"/>
              </p:ext>
            </p:extLst>
          </p:nvPr>
        </p:nvGraphicFramePr>
        <p:xfrm>
          <a:off x="5340350" y="4062413"/>
          <a:ext cx="2917825" cy="2397125"/>
        </p:xfrm>
        <a:graphic>
          <a:graphicData uri="http://schemas.openxmlformats.org/presentationml/2006/ole">
            <mc:AlternateContent xmlns:mc="http://schemas.openxmlformats.org/markup-compatibility/2006">
              <mc:Choice xmlns:v="urn:schemas-microsoft-com:vml" Requires="v">
                <p:oleObj spid="_x0000_s27686" name="Visio" r:id="rId3" imgW="1496020" imgH="1225987" progId="Visio.Drawing.11">
                  <p:embed/>
                </p:oleObj>
              </mc:Choice>
              <mc:Fallback>
                <p:oleObj name="Visio" r:id="rId3" imgW="1496020" imgH="122598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0350" y="4062413"/>
                        <a:ext cx="2917825" cy="2397125"/>
                      </a:xfrm>
                      <a:prstGeom prst="rect">
                        <a:avLst/>
                      </a:prstGeom>
                      <a:solidFill>
                        <a:schemeClr val="bg1"/>
                      </a:solidFill>
                      <a:ln>
                        <a:noFill/>
                      </a:ln>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925701246"/>
              </p:ext>
            </p:extLst>
          </p:nvPr>
        </p:nvGraphicFramePr>
        <p:xfrm>
          <a:off x="5327650" y="1219200"/>
          <a:ext cx="2890838" cy="2762250"/>
        </p:xfrm>
        <a:graphic>
          <a:graphicData uri="http://schemas.openxmlformats.org/presentationml/2006/ole">
            <mc:AlternateContent xmlns:mc="http://schemas.openxmlformats.org/markup-compatibility/2006">
              <mc:Choice xmlns:v="urn:schemas-microsoft-com:vml" Requires="v">
                <p:oleObj spid="_x0000_s27687" name="Visio" r:id="rId5" imgW="1496020" imgH="1423928" progId="Visio.Drawing.11">
                  <p:embed/>
                </p:oleObj>
              </mc:Choice>
              <mc:Fallback>
                <p:oleObj name="Visio" r:id="rId5" imgW="1496020" imgH="142392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7650" y="1219200"/>
                        <a:ext cx="2890838" cy="2762250"/>
                      </a:xfrm>
                      <a:prstGeom prst="rect">
                        <a:avLst/>
                      </a:prstGeom>
                      <a:solidFill>
                        <a:schemeClr val="bg1"/>
                      </a:solidFill>
                      <a:ln>
                        <a:noFill/>
                      </a:ln>
                    </p:spPr>
                  </p:pic>
                </p:oleObj>
              </mc:Fallback>
            </mc:AlternateContent>
          </a:graphicData>
        </a:graphic>
      </p:graphicFrame>
      <p:graphicFrame>
        <p:nvGraphicFramePr>
          <p:cNvPr id="12" name="Object 13"/>
          <p:cNvGraphicFramePr>
            <a:graphicFrameLocks noChangeAspect="1"/>
          </p:cNvGraphicFramePr>
          <p:nvPr>
            <p:extLst>
              <p:ext uri="{D42A27DB-BD31-4B8C-83A1-F6EECF244321}">
                <p14:modId xmlns:p14="http://schemas.microsoft.com/office/powerpoint/2010/main" val="3115433611"/>
              </p:ext>
            </p:extLst>
          </p:nvPr>
        </p:nvGraphicFramePr>
        <p:xfrm>
          <a:off x="627063" y="2239963"/>
          <a:ext cx="3738562" cy="3127375"/>
        </p:xfrm>
        <a:graphic>
          <a:graphicData uri="http://schemas.openxmlformats.org/presentationml/2006/ole">
            <mc:AlternateContent xmlns:mc="http://schemas.openxmlformats.org/markup-compatibility/2006">
              <mc:Choice xmlns:v="urn:schemas-microsoft-com:vml" Requires="v">
                <p:oleObj spid="_x0000_s27688" name="Visio" r:id="rId7" imgW="2206942" imgH="1846897" progId="Visio.Drawing.11">
                  <p:embed/>
                </p:oleObj>
              </mc:Choice>
              <mc:Fallback>
                <p:oleObj name="Visio" r:id="rId7" imgW="2206942" imgH="1846897"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063" y="2239963"/>
                        <a:ext cx="3738562" cy="3127375"/>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4290424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5</a:t>
            </a:r>
            <a:r>
              <a:rPr lang="zh-CN" altLang="en-US" dirty="0" smtClean="0">
                <a:solidFill>
                  <a:srgbClr val="FF9300"/>
                </a:solidFill>
                <a:latin typeface="华文琥珀" panose="02010800040101010101" pitchFamily="2" charset="-122"/>
                <a:ea typeface="华文琥珀" panose="02010800040101010101" pitchFamily="2" charset="-122"/>
              </a:rPr>
              <a:t>章：二维观察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229178551"/>
              </p:ext>
            </p:extLst>
          </p:nvPr>
        </p:nvGraphicFramePr>
        <p:xfrm>
          <a:off x="920096" y="1916833"/>
          <a:ext cx="6748247" cy="3340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65422"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12263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2000" y="1143000"/>
            <a:ext cx="7851422" cy="2142067"/>
          </a:xfrm>
          <a:prstGeom prst="rect">
            <a:avLst/>
          </a:prstGeom>
        </p:spPr>
        <p:txBody>
          <a:bodyPr/>
          <a:lstStyle/>
          <a:p>
            <a:pPr>
              <a:buClr>
                <a:srgbClr val="FF9300"/>
              </a:buClr>
              <a:buFont typeface="Wingdings" panose="05000000000000000000" pitchFamily="2" charset="2"/>
              <a:buChar char="n"/>
            </a:pPr>
            <a:r>
              <a:rPr lang="zh-CN" altLang="en-US" b="1" dirty="0">
                <a:solidFill>
                  <a:srgbClr val="FF0000"/>
                </a:solidFill>
              </a:rPr>
              <a:t>错觉：</a:t>
            </a:r>
            <a:r>
              <a:rPr lang="zh-CN" altLang="en-US" dirty="0"/>
              <a:t>直线段裁剪的组合？</a:t>
            </a:r>
          </a:p>
          <a:p>
            <a:pPr>
              <a:buClr>
                <a:srgbClr val="FF9300"/>
              </a:buClr>
              <a:buFont typeface="Wingdings" panose="05000000000000000000" pitchFamily="2" charset="2"/>
              <a:buChar char="n"/>
            </a:pPr>
            <a:r>
              <a:rPr lang="zh-CN" altLang="en-US" b="1" dirty="0">
                <a:solidFill>
                  <a:srgbClr val="FF0000"/>
                </a:solidFill>
              </a:rPr>
              <a:t>新的问题：</a:t>
            </a:r>
            <a:r>
              <a:rPr lang="zh-CN" altLang="en-US" dirty="0"/>
              <a:t>边界不再封闭，需要用窗口边界的恰当部分来封闭它</a:t>
            </a:r>
            <a:endParaRPr lang="en-US" altLang="zh-CN" dirty="0"/>
          </a:p>
          <a:p>
            <a:pPr>
              <a:buClr>
                <a:srgbClr val="FF9300"/>
              </a:buClr>
              <a:buFont typeface="Wingdings" panose="05000000000000000000" pitchFamily="2" charset="2"/>
              <a:buChar char="n"/>
            </a:pPr>
            <a:r>
              <a:rPr lang="zh-CN" altLang="en-US" dirty="0"/>
              <a:t>如何确定封闭边界？</a:t>
            </a: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Tahoma" panose="020B0604030504040204" pitchFamily="34" charset="0"/>
                <a:cs typeface="Tahoma" panose="020B0604030504040204" pitchFamily="34" charset="0"/>
              </a:rPr>
              <a:t>§5.3.3 </a:t>
            </a:r>
            <a:r>
              <a:rPr lang="zh-CN" altLang="en-US" sz="3600" b="1" dirty="0">
                <a:latin typeface="黑体" panose="02010609060101010101" pitchFamily="49" charset="-122"/>
                <a:ea typeface="黑体" panose="02010609060101010101" pitchFamily="49" charset="-122"/>
              </a:rPr>
              <a:t>多边形的裁剪</a:t>
            </a:r>
            <a:endParaRPr lang="zh-CN" altLang="en-US" sz="3600" dirty="0">
              <a:latin typeface="黑体" panose="02010609060101010101" pitchFamily="49" charset="-122"/>
              <a:ea typeface="黑体" panose="02010609060101010101" pitchFamily="49" charset="-122"/>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1978436751"/>
              </p:ext>
            </p:extLst>
          </p:nvPr>
        </p:nvGraphicFramePr>
        <p:xfrm>
          <a:off x="4577997" y="3035124"/>
          <a:ext cx="3832225" cy="2959709"/>
        </p:xfrm>
        <a:graphic>
          <a:graphicData uri="http://schemas.openxmlformats.org/presentationml/2006/ole">
            <mc:AlternateContent xmlns:mc="http://schemas.openxmlformats.org/markup-compatibility/2006">
              <mc:Choice xmlns:v="urn:schemas-microsoft-com:vml" Requires="v">
                <p:oleObj spid="_x0000_s28698" name="位图图像" r:id="rId3" imgW="2553056" imgH="1971950" progId="Paint.Picture">
                  <p:embed/>
                </p:oleObj>
              </mc:Choice>
              <mc:Fallback>
                <p:oleObj name="位图图像" r:id="rId3" imgW="2553056" imgH="197195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7997" y="3035124"/>
                        <a:ext cx="3832225" cy="2959709"/>
                      </a:xfrm>
                      <a:prstGeom prst="rect">
                        <a:avLst/>
                      </a:prstGeom>
                      <a:solidFill>
                        <a:schemeClr val="accent1"/>
                      </a:solidFill>
                      <a:ln>
                        <a:noFill/>
                      </a:ln>
                      <a:effectLst/>
                    </p:spPr>
                  </p:pic>
                </p:oleObj>
              </mc:Fallback>
            </mc:AlternateContent>
          </a:graphicData>
        </a:graphic>
      </p:graphicFrame>
      <p:graphicFrame>
        <p:nvGraphicFramePr>
          <p:cNvPr id="13" name="Object 4"/>
          <p:cNvGraphicFramePr>
            <a:graphicFrameLocks noChangeAspect="1"/>
          </p:cNvGraphicFramePr>
          <p:nvPr>
            <p:extLst>
              <p:ext uri="{D42A27DB-BD31-4B8C-83A1-F6EECF244321}">
                <p14:modId xmlns:p14="http://schemas.microsoft.com/office/powerpoint/2010/main" val="1573810889"/>
              </p:ext>
            </p:extLst>
          </p:nvPr>
        </p:nvGraphicFramePr>
        <p:xfrm>
          <a:off x="460375" y="3382074"/>
          <a:ext cx="3964235" cy="2612759"/>
        </p:xfrm>
        <a:graphic>
          <a:graphicData uri="http://schemas.openxmlformats.org/presentationml/2006/ole">
            <mc:AlternateContent xmlns:mc="http://schemas.openxmlformats.org/markup-compatibility/2006">
              <mc:Choice xmlns:v="urn:schemas-microsoft-com:vml" Requires="v">
                <p:oleObj spid="_x0000_s28699" name="位图图像" r:id="rId5" imgW="2629267" imgH="1733333" progId="Paint.Picture">
                  <p:embed/>
                </p:oleObj>
              </mc:Choice>
              <mc:Fallback>
                <p:oleObj name="位图图像" r:id="rId5" imgW="2629267" imgH="1733333"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3382074"/>
                        <a:ext cx="3964235" cy="2612759"/>
                      </a:xfrm>
                      <a:prstGeom prst="rect">
                        <a:avLst/>
                      </a:prstGeom>
                      <a:solidFill>
                        <a:schemeClr val="accent1"/>
                      </a:solidFill>
                      <a:ln>
                        <a:noFill/>
                      </a:ln>
                      <a:effectLst/>
                    </p:spPr>
                  </p:pic>
                </p:oleObj>
              </mc:Fallback>
            </mc:AlternateContent>
          </a:graphicData>
        </a:graphic>
      </p:graphicFrame>
    </p:spTree>
    <p:extLst>
      <p:ext uri="{BB962C8B-B14F-4D97-AF65-F5344CB8AC3E}">
        <p14:creationId xmlns:p14="http://schemas.microsoft.com/office/powerpoint/2010/main" val="26378919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294">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229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5352" y="1267178"/>
            <a:ext cx="7851422" cy="2142067"/>
          </a:xfrm>
          <a:prstGeom prst="rect">
            <a:avLst/>
          </a:prstGeom>
        </p:spPr>
        <p:txBody>
          <a:bodyPr/>
          <a:lstStyle/>
          <a:p>
            <a:pPr>
              <a:buClr>
                <a:srgbClr val="FF9300"/>
              </a:buClr>
              <a:buFont typeface="Wingdings" panose="05000000000000000000" pitchFamily="2" charset="2"/>
              <a:buChar char="n"/>
            </a:pPr>
            <a:r>
              <a:rPr lang="zh-CN" altLang="en-US" b="1" dirty="0">
                <a:solidFill>
                  <a:srgbClr val="FF0000"/>
                </a:solidFill>
              </a:rPr>
              <a:t>分割处理策略</a:t>
            </a:r>
            <a:r>
              <a:rPr lang="zh-CN" altLang="en-US" dirty="0"/>
              <a:t>：将多边形关于矩形窗口的裁剪分解为多边形关于窗口四边所在直线的裁剪。</a:t>
            </a:r>
          </a:p>
          <a:p>
            <a:pPr>
              <a:buClr>
                <a:srgbClr val="FF9300"/>
              </a:buClr>
              <a:buFont typeface="Wingdings" panose="05000000000000000000" pitchFamily="2" charset="2"/>
              <a:buChar char="n"/>
            </a:pPr>
            <a:r>
              <a:rPr lang="zh-CN" altLang="en-US" b="1" dirty="0">
                <a:solidFill>
                  <a:srgbClr val="FF0000"/>
                </a:solidFill>
              </a:rPr>
              <a:t>流水线过程</a:t>
            </a:r>
            <a:r>
              <a:rPr lang="en-US" altLang="zh-CN" sz="2400" b="1" dirty="0"/>
              <a:t>(</a:t>
            </a:r>
            <a:r>
              <a:rPr lang="zh-CN" altLang="en-US" sz="2400" b="1" dirty="0"/>
              <a:t>左上右下</a:t>
            </a:r>
            <a:r>
              <a:rPr lang="en-US" altLang="zh-CN" sz="2400" b="1" dirty="0"/>
              <a:t>)</a:t>
            </a:r>
            <a:r>
              <a:rPr lang="zh-CN" altLang="en-US" b="1" dirty="0"/>
              <a:t>：</a:t>
            </a:r>
            <a:r>
              <a:rPr lang="zh-CN" altLang="en-US" sz="2400" dirty="0"/>
              <a:t>前边的结果是后边的输入</a:t>
            </a:r>
            <a:r>
              <a:rPr lang="zh-CN" altLang="en-US" dirty="0"/>
              <a:t>。</a:t>
            </a:r>
            <a:endParaRPr lang="en-US" altLang="zh-CN"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602480156"/>
              </p:ext>
            </p:extLst>
          </p:nvPr>
        </p:nvGraphicFramePr>
        <p:xfrm>
          <a:off x="1591733" y="2773750"/>
          <a:ext cx="6845830" cy="3557023"/>
        </p:xfrm>
        <a:graphic>
          <a:graphicData uri="http://schemas.openxmlformats.org/presentationml/2006/ole">
            <mc:AlternateContent xmlns:mc="http://schemas.openxmlformats.org/markup-compatibility/2006">
              <mc:Choice xmlns:v="urn:schemas-microsoft-com:vml" Requires="v">
                <p:oleObj spid="_x0000_s29709" name="BMP 图象" r:id="rId3" imgW="6419048" imgH="3333333" progId="PBrush">
                  <p:embed/>
                </p:oleObj>
              </mc:Choice>
              <mc:Fallback>
                <p:oleObj name="BMP 图象" r:id="rId3" imgW="6419048" imgH="3333333"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733" y="2773750"/>
                        <a:ext cx="6845830" cy="35570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23348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5352" y="1267178"/>
            <a:ext cx="7851422" cy="2142067"/>
          </a:xfrm>
          <a:prstGeom prst="rect">
            <a:avLst/>
          </a:prstGeom>
        </p:spPr>
        <p:txBody>
          <a:bodyPr/>
          <a:lstStyle/>
          <a:p>
            <a:pPr algn="just">
              <a:buClr>
                <a:srgbClr val="FF9300"/>
              </a:buClr>
              <a:buFont typeface="Wingdings" panose="05000000000000000000" pitchFamily="2" charset="2"/>
              <a:buChar char="n"/>
            </a:pPr>
            <a:r>
              <a:rPr lang="zh-CN" altLang="en-US" b="1" dirty="0"/>
              <a:t>基本</a:t>
            </a:r>
            <a:r>
              <a:rPr lang="zh-CN" altLang="en-US" b="1" dirty="0" smtClean="0"/>
              <a:t>思想</a:t>
            </a: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6" name="Object 3"/>
          <p:cNvGraphicFramePr>
            <a:graphicFrameLocks noChangeAspect="1"/>
          </p:cNvGraphicFramePr>
          <p:nvPr/>
        </p:nvGraphicFramePr>
        <p:xfrm>
          <a:off x="246342" y="1941690"/>
          <a:ext cx="8288058" cy="4113670"/>
        </p:xfrm>
        <a:graphic>
          <a:graphicData uri="http://schemas.openxmlformats.org/presentationml/2006/ole">
            <mc:AlternateContent xmlns:mc="http://schemas.openxmlformats.org/markup-compatibility/2006">
              <mc:Choice xmlns:v="urn:schemas-microsoft-com:vml" Requires="v">
                <p:oleObj spid="_x0000_s30733" name="Visio" r:id="rId3" imgW="4786560" imgH="2576160" progId="Visio.Drawing.11">
                  <p:embed/>
                </p:oleObj>
              </mc:Choice>
              <mc:Fallback>
                <p:oleObj name="Visio" r:id="rId3" imgW="4786560" imgH="2576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42" y="1941690"/>
                        <a:ext cx="8288058" cy="4113670"/>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29924503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5352" y="1267178"/>
            <a:ext cx="7851422" cy="2142067"/>
          </a:xfrm>
          <a:prstGeom prst="rect">
            <a:avLst/>
          </a:prstGeom>
        </p:spPr>
        <p:txBody>
          <a:bodyPr/>
          <a:lstStyle/>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44591443"/>
              </p:ext>
            </p:extLst>
          </p:nvPr>
        </p:nvGraphicFramePr>
        <p:xfrm>
          <a:off x="307975" y="1688476"/>
          <a:ext cx="8530167" cy="4476846"/>
        </p:xfrm>
        <a:graphic>
          <a:graphicData uri="http://schemas.openxmlformats.org/presentationml/2006/ole">
            <mc:AlternateContent xmlns:mc="http://schemas.openxmlformats.org/markup-compatibility/2006">
              <mc:Choice xmlns:v="urn:schemas-microsoft-com:vml" Requires="v">
                <p:oleObj spid="_x0000_s31757" name="Visio" r:id="rId3" imgW="4212000" imgH="2396160" progId="Visio.Drawing.11">
                  <p:embed/>
                </p:oleObj>
              </mc:Choice>
              <mc:Fallback>
                <p:oleObj name="Visio" r:id="rId3" imgW="4212000" imgH="23961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1688476"/>
                        <a:ext cx="8530167" cy="4476846"/>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9399916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5352" y="1267178"/>
            <a:ext cx="7851422" cy="2142067"/>
          </a:xfrm>
          <a:prstGeom prst="rect">
            <a:avLst/>
          </a:prstGeom>
        </p:spPr>
        <p:txBody>
          <a:bodyPr/>
          <a:lstStyle/>
          <a:p>
            <a:pPr algn="just">
              <a:buClr>
                <a:srgbClr val="FF9300"/>
              </a:buClr>
              <a:buFont typeface="Wingdings" panose="05000000000000000000" pitchFamily="2" charset="2"/>
              <a:buChar char="n"/>
            </a:pPr>
            <a:r>
              <a:rPr lang="zh-CN" altLang="en-US" dirty="0"/>
              <a:t>基本思想是一次用窗口的一条边裁剪多边形</a:t>
            </a:r>
          </a:p>
          <a:p>
            <a:pPr algn="just">
              <a:buClr>
                <a:srgbClr val="FF9300"/>
              </a:buClr>
              <a:buFont typeface="Wingdings" panose="05000000000000000000" pitchFamily="2" charset="2"/>
              <a:buChar char="n"/>
            </a:pPr>
            <a:r>
              <a:rPr lang="zh-CN" altLang="en-US" dirty="0"/>
              <a:t>考虑窗口的一条边以及延长线构成的裁剪线该线把平面分成两个部分</a:t>
            </a:r>
            <a:r>
              <a:rPr lang="en-US" altLang="zh-CN" dirty="0"/>
              <a:t>:</a:t>
            </a:r>
            <a:r>
              <a:rPr lang="zh-CN" altLang="en-US" dirty="0"/>
              <a:t>可见一侧；不可见一侧</a:t>
            </a:r>
          </a:p>
          <a:p>
            <a:pPr algn="just">
              <a:buClr>
                <a:srgbClr val="FF9300"/>
              </a:buClr>
              <a:buFont typeface="Wingdings" panose="05000000000000000000" pitchFamily="2" charset="2"/>
              <a:buChar char="n"/>
            </a:pPr>
            <a:r>
              <a:rPr lang="zh-CN" altLang="en-US" dirty="0"/>
              <a:t>多边形的各条边的两端点</a:t>
            </a:r>
            <a:r>
              <a:rPr lang="en-US" altLang="zh-CN" dirty="0"/>
              <a:t>S</a:t>
            </a:r>
            <a:r>
              <a:rPr lang="zh-CN" altLang="en-US" dirty="0"/>
              <a:t>、</a:t>
            </a:r>
            <a:r>
              <a:rPr lang="en-US" altLang="zh-CN" dirty="0"/>
              <a:t>P</a:t>
            </a:r>
            <a:r>
              <a:rPr lang="zh-CN" altLang="en-US" dirty="0"/>
              <a:t>。它们与裁剪线的位置关系只有四种</a:t>
            </a:r>
          </a:p>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6" name="Object 4"/>
          <p:cNvGraphicFramePr>
            <a:graphicFrameLocks noGrp="1" noChangeAspect="1"/>
          </p:cNvGraphicFramePr>
          <p:nvPr>
            <p:ph sz="half" idx="4294967295"/>
            <p:extLst>
              <p:ext uri="{D42A27DB-BD31-4B8C-83A1-F6EECF244321}">
                <p14:modId xmlns:p14="http://schemas.microsoft.com/office/powerpoint/2010/main" val="3069259135"/>
              </p:ext>
            </p:extLst>
          </p:nvPr>
        </p:nvGraphicFramePr>
        <p:xfrm>
          <a:off x="257175" y="3666949"/>
          <a:ext cx="8520210" cy="2598383"/>
        </p:xfrm>
        <a:graphic>
          <a:graphicData uri="http://schemas.openxmlformats.org/presentationml/2006/ole">
            <mc:AlternateContent xmlns:mc="http://schemas.openxmlformats.org/markup-compatibility/2006">
              <mc:Choice xmlns:v="urn:schemas-microsoft-com:vml" Requires="v">
                <p:oleObj spid="_x0000_s32781" name="Visio" r:id="rId3" imgW="4190849" imgH="1209530" progId="Visio.Drawing.11">
                  <p:embed/>
                </p:oleObj>
              </mc:Choice>
              <mc:Fallback>
                <p:oleObj name="Visio" r:id="rId3" imgW="4190849" imgH="120953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 y="3666949"/>
                        <a:ext cx="8520210" cy="2598383"/>
                      </a:xfrm>
                      <a:prstGeom prst="rect">
                        <a:avLst/>
                      </a:prstGeom>
                      <a:solidFill>
                        <a:schemeClr val="bg1"/>
                      </a:solidFill>
                      <a:ln w="9525">
                        <a:solidFill>
                          <a:schemeClr val="bg2"/>
                        </a:solidFill>
                        <a:miter lim="800000"/>
                        <a:headEnd/>
                        <a:tailEnd/>
                      </a:ln>
                      <a:effectLst/>
                    </p:spPr>
                  </p:pic>
                </p:oleObj>
              </mc:Fallback>
            </mc:AlternateContent>
          </a:graphicData>
        </a:graphic>
      </p:graphicFrame>
    </p:spTree>
    <p:extLst>
      <p:ext uri="{BB962C8B-B14F-4D97-AF65-F5344CB8AC3E}">
        <p14:creationId xmlns:p14="http://schemas.microsoft.com/office/powerpoint/2010/main" val="36192975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wipe(left)">
                                      <p:cBhvr>
                                        <p:cTn id="17" dur="500"/>
                                        <p:tgtEl>
                                          <p:spTgt spid="122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460375" y="4041422"/>
            <a:ext cx="7851422" cy="1919112"/>
          </a:xfrm>
          <a:prstGeom prst="rect">
            <a:avLst/>
          </a:prstGeom>
        </p:spPr>
        <p:txBody>
          <a:bodyPr/>
          <a:lstStyle/>
          <a:p>
            <a:pPr algn="just">
              <a:buClr>
                <a:srgbClr val="FF9300"/>
              </a:buClr>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输出点</a:t>
            </a:r>
            <a:r>
              <a:rPr lang="en-US" altLang="zh-CN" dirty="0">
                <a:latin typeface="Times New Roman" panose="02020603050405020304" pitchFamily="18" charset="0"/>
                <a:cs typeface="Times New Roman" panose="02020603050405020304" pitchFamily="18" charset="0"/>
              </a:rPr>
              <a:t>P</a:t>
            </a:r>
          </a:p>
          <a:p>
            <a:pPr algn="just">
              <a:buClr>
                <a:srgbClr val="FF9300"/>
              </a:buClr>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无输出</a:t>
            </a:r>
          </a:p>
          <a:p>
            <a:pPr algn="just">
              <a:buClr>
                <a:srgbClr val="FF9300"/>
              </a:buClr>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输出交点</a:t>
            </a:r>
            <a:r>
              <a:rPr lang="en-US" altLang="zh-CN" dirty="0">
                <a:latin typeface="Times New Roman" panose="02020603050405020304" pitchFamily="18" charset="0"/>
                <a:cs typeface="Times New Roman" panose="02020603050405020304" pitchFamily="18" charset="0"/>
              </a:rPr>
              <a:t>I</a:t>
            </a:r>
          </a:p>
          <a:p>
            <a:pPr algn="just">
              <a:buClr>
                <a:srgbClr val="FF9300"/>
              </a:buClr>
              <a:buFont typeface="Wingdings" panose="05000000000000000000" pitchFamily="2" charset="2"/>
              <a:buChar char="n"/>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输出交点</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和点</a:t>
            </a:r>
            <a:r>
              <a:rPr lang="en-US" altLang="zh-CN" dirty="0">
                <a:latin typeface="Times New Roman" panose="02020603050405020304" pitchFamily="18" charset="0"/>
                <a:cs typeface="Times New Roman" panose="02020603050405020304" pitchFamily="18" charset="0"/>
              </a:rPr>
              <a:t>P</a:t>
            </a:r>
          </a:p>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7" name="Object 13"/>
          <p:cNvGraphicFramePr>
            <a:graphicFrameLocks noChangeAspect="1"/>
          </p:cNvGraphicFramePr>
          <p:nvPr>
            <p:extLst>
              <p:ext uri="{D42A27DB-BD31-4B8C-83A1-F6EECF244321}">
                <p14:modId xmlns:p14="http://schemas.microsoft.com/office/powerpoint/2010/main" val="2918687930"/>
              </p:ext>
            </p:extLst>
          </p:nvPr>
        </p:nvGraphicFramePr>
        <p:xfrm>
          <a:off x="490538" y="1165225"/>
          <a:ext cx="1394706" cy="2838178"/>
        </p:xfrm>
        <a:graphic>
          <a:graphicData uri="http://schemas.openxmlformats.org/presentationml/2006/ole">
            <mc:AlternateContent xmlns:mc="http://schemas.openxmlformats.org/markup-compatibility/2006">
              <mc:Choice xmlns:v="urn:schemas-microsoft-com:vml" Requires="v">
                <p:oleObj spid="_x0000_s33838" name="Visio" r:id="rId3" imgW="564654" imgH="1139726" progId="Visio.Drawing.11">
                  <p:embed/>
                </p:oleObj>
              </mc:Choice>
              <mc:Fallback>
                <p:oleObj name="Visio" r:id="rId3" imgW="564654" imgH="11397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1165225"/>
                        <a:ext cx="1394706" cy="2838178"/>
                      </a:xfrm>
                      <a:prstGeom prst="rect">
                        <a:avLst/>
                      </a:prstGeom>
                      <a:solidFill>
                        <a:schemeClr val="bg1"/>
                      </a:solidFill>
                      <a:ln w="9525">
                        <a:solidFill>
                          <a:schemeClr val="bg2"/>
                        </a:solidFill>
                        <a:miter lim="800000"/>
                        <a:headEnd/>
                        <a:tailEnd/>
                      </a:ln>
                    </p:spPr>
                  </p:pic>
                </p:oleObj>
              </mc:Fallback>
            </mc:AlternateContent>
          </a:graphicData>
        </a:graphic>
      </p:graphicFrame>
      <p:graphicFrame>
        <p:nvGraphicFramePr>
          <p:cNvPr id="8" name="Object 12"/>
          <p:cNvGraphicFramePr>
            <a:graphicFrameLocks noChangeAspect="1"/>
          </p:cNvGraphicFramePr>
          <p:nvPr>
            <p:extLst>
              <p:ext uri="{D42A27DB-BD31-4B8C-83A1-F6EECF244321}">
                <p14:modId xmlns:p14="http://schemas.microsoft.com/office/powerpoint/2010/main" val="301665974"/>
              </p:ext>
            </p:extLst>
          </p:nvPr>
        </p:nvGraphicFramePr>
        <p:xfrm>
          <a:off x="2090738" y="1165225"/>
          <a:ext cx="1793276" cy="2838178"/>
        </p:xfrm>
        <a:graphic>
          <a:graphicData uri="http://schemas.openxmlformats.org/presentationml/2006/ole">
            <mc:AlternateContent xmlns:mc="http://schemas.openxmlformats.org/markup-compatibility/2006">
              <mc:Choice xmlns:v="urn:schemas-microsoft-com:vml" Requires="v">
                <p:oleObj spid="_x0000_s33839" name="Visio" r:id="rId5" imgW="705088" imgH="1115556" progId="Visio.Drawing.11">
                  <p:embed/>
                </p:oleObj>
              </mc:Choice>
              <mc:Fallback>
                <p:oleObj name="Visio" r:id="rId5" imgW="705088" imgH="111555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8" y="1165225"/>
                        <a:ext cx="1793276" cy="2838178"/>
                      </a:xfrm>
                      <a:prstGeom prst="rect">
                        <a:avLst/>
                      </a:prstGeom>
                      <a:solidFill>
                        <a:schemeClr val="bg1"/>
                      </a:solidFill>
                      <a:ln w="9525">
                        <a:solidFill>
                          <a:schemeClr val="bg2"/>
                        </a:solidFill>
                        <a:miter lim="800000"/>
                        <a:headEnd/>
                        <a:tailEnd/>
                      </a:ln>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1503160609"/>
              </p:ext>
            </p:extLst>
          </p:nvPr>
        </p:nvGraphicFramePr>
        <p:xfrm>
          <a:off x="4262763" y="1165225"/>
          <a:ext cx="1686481" cy="2842884"/>
        </p:xfrm>
        <a:graphic>
          <a:graphicData uri="http://schemas.openxmlformats.org/presentationml/2006/ole">
            <mc:AlternateContent xmlns:mc="http://schemas.openxmlformats.org/markup-compatibility/2006">
              <mc:Choice xmlns:v="urn:schemas-microsoft-com:vml" Requires="v">
                <p:oleObj spid="_x0000_s33840" name="Visio" r:id="rId7" imgW="667583" imgH="1123890" progId="Visio.Drawing.11">
                  <p:embed/>
                </p:oleObj>
              </mc:Choice>
              <mc:Fallback>
                <p:oleObj name="Visio" r:id="rId7" imgW="667583" imgH="112389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2763" y="1165225"/>
                        <a:ext cx="1686481" cy="2842884"/>
                      </a:xfrm>
                      <a:prstGeom prst="rect">
                        <a:avLst/>
                      </a:prstGeom>
                      <a:solidFill>
                        <a:schemeClr val="bg1"/>
                      </a:solidFill>
                      <a:ln w="9525">
                        <a:solidFill>
                          <a:schemeClr val="bg2"/>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484129537"/>
              </p:ext>
            </p:extLst>
          </p:nvPr>
        </p:nvGraphicFramePr>
        <p:xfrm>
          <a:off x="6327992" y="1165224"/>
          <a:ext cx="1822585" cy="2834971"/>
        </p:xfrm>
        <a:graphic>
          <a:graphicData uri="http://schemas.openxmlformats.org/presentationml/2006/ole">
            <mc:AlternateContent xmlns:mc="http://schemas.openxmlformats.org/markup-compatibility/2006">
              <mc:Choice xmlns:v="urn:schemas-microsoft-com:vml" Requires="v">
                <p:oleObj spid="_x0000_s33841" name="Visio" r:id="rId9" imgW="750927" imgH="1168896" progId="Visio.Drawing.11">
                  <p:embed/>
                </p:oleObj>
              </mc:Choice>
              <mc:Fallback>
                <p:oleObj name="Visio" r:id="rId9" imgW="750927" imgH="1168896"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7992" y="1165224"/>
                        <a:ext cx="1822585" cy="2834971"/>
                      </a:xfrm>
                      <a:prstGeom prst="rect">
                        <a:avLst/>
                      </a:prstGeom>
                      <a:solidFill>
                        <a:schemeClr val="bg1"/>
                      </a:solidFill>
                      <a:ln w="9525">
                        <a:solidFill>
                          <a:schemeClr val="bg2"/>
                        </a:solidFill>
                        <a:miter lim="800000"/>
                        <a:headEnd/>
                        <a:tailEnd/>
                      </a:ln>
                    </p:spPr>
                  </p:pic>
                </p:oleObj>
              </mc:Fallback>
            </mc:AlternateContent>
          </a:graphicData>
        </a:graphic>
      </p:graphicFrame>
    </p:spTree>
    <p:extLst>
      <p:ext uri="{BB962C8B-B14F-4D97-AF65-F5344CB8AC3E}">
        <p14:creationId xmlns:p14="http://schemas.microsoft.com/office/powerpoint/2010/main" val="1192673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294">
                                            <p:txEl>
                                              <p:pRg st="0" end="0"/>
                                            </p:txEl>
                                          </p:spTgt>
                                        </p:tgtEl>
                                        <p:attrNameLst>
                                          <p:attrName>style.visibility</p:attrName>
                                        </p:attrNameLst>
                                      </p:cBhvr>
                                      <p:to>
                                        <p:strVal val="visible"/>
                                      </p:to>
                                    </p:set>
                                    <p:animEffect transition="in" filter="wipe(left)">
                                      <p:cBhvr>
                                        <p:cTn id="24" dur="500"/>
                                        <p:tgtEl>
                                          <p:spTgt spid="1229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294">
                                            <p:txEl>
                                              <p:pRg st="1" end="1"/>
                                            </p:txEl>
                                          </p:spTgt>
                                        </p:tgtEl>
                                        <p:attrNameLst>
                                          <p:attrName>style.visibility</p:attrName>
                                        </p:attrNameLst>
                                      </p:cBhvr>
                                      <p:to>
                                        <p:strVal val="visible"/>
                                      </p:to>
                                    </p:set>
                                    <p:animEffect transition="in" filter="wipe(left)">
                                      <p:cBhvr>
                                        <p:cTn id="29" dur="500"/>
                                        <p:tgtEl>
                                          <p:spTgt spid="1229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294">
                                            <p:txEl>
                                              <p:pRg st="2" end="2"/>
                                            </p:txEl>
                                          </p:spTgt>
                                        </p:tgtEl>
                                        <p:attrNameLst>
                                          <p:attrName>style.visibility</p:attrName>
                                        </p:attrNameLst>
                                      </p:cBhvr>
                                      <p:to>
                                        <p:strVal val="visible"/>
                                      </p:to>
                                    </p:set>
                                    <p:animEffect transition="in" filter="wipe(left)">
                                      <p:cBhvr>
                                        <p:cTn id="34" dur="500"/>
                                        <p:tgtEl>
                                          <p:spTgt spid="1229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294">
                                            <p:txEl>
                                              <p:pRg st="3" end="3"/>
                                            </p:txEl>
                                          </p:spTgt>
                                        </p:tgtEl>
                                        <p:attrNameLst>
                                          <p:attrName>style.visibility</p:attrName>
                                        </p:attrNameLst>
                                      </p:cBhvr>
                                      <p:to>
                                        <p:strVal val="visible"/>
                                      </p:to>
                                    </p:set>
                                    <p:animEffect transition="in" filter="wipe(left)">
                                      <p:cBhvr>
                                        <p:cTn id="39" dur="500"/>
                                        <p:tgtEl>
                                          <p:spTgt spid="122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460375" y="1219200"/>
            <a:ext cx="7851422" cy="982133"/>
          </a:xfrm>
          <a:prstGeom prst="rect">
            <a:avLst/>
          </a:prstGeom>
        </p:spPr>
        <p:txBody>
          <a:bodyPr/>
          <a:lstStyle/>
          <a:p>
            <a:r>
              <a:rPr lang="en-US" altLang="zh-CN" dirty="0"/>
              <a:t>Example</a:t>
            </a:r>
          </a:p>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12" name="Object 4"/>
          <p:cNvGraphicFramePr>
            <a:graphicFrameLocks noGrp="1" noChangeAspect="1"/>
          </p:cNvGraphicFramePr>
          <p:nvPr>
            <p:ph sz="half" idx="4294967295"/>
            <p:extLst>
              <p:ext uri="{D42A27DB-BD31-4B8C-83A1-F6EECF244321}">
                <p14:modId xmlns:p14="http://schemas.microsoft.com/office/powerpoint/2010/main" val="3094723742"/>
              </p:ext>
            </p:extLst>
          </p:nvPr>
        </p:nvGraphicFramePr>
        <p:xfrm>
          <a:off x="165591" y="2469268"/>
          <a:ext cx="8866752" cy="3321931"/>
        </p:xfrm>
        <a:graphic>
          <a:graphicData uri="http://schemas.openxmlformats.org/presentationml/2006/ole">
            <mc:AlternateContent xmlns:mc="http://schemas.openxmlformats.org/markup-compatibility/2006">
              <mc:Choice xmlns:v="urn:schemas-microsoft-com:vml" Requires="v">
                <p:oleObj spid="_x0000_s34829" name="Visio" r:id="rId3" imgW="7657207" imgH="2866608" progId="Visio.Drawing.11">
                  <p:embed/>
                </p:oleObj>
              </mc:Choice>
              <mc:Fallback>
                <p:oleObj name="Visio" r:id="rId3" imgW="7657207" imgH="286660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91" y="2469268"/>
                        <a:ext cx="8866752" cy="33219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115129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460375" y="1219200"/>
            <a:ext cx="7851422" cy="982133"/>
          </a:xfrm>
          <a:prstGeom prst="rect">
            <a:avLst/>
          </a:prstGeom>
        </p:spPr>
        <p:txBody>
          <a:bodyPr/>
          <a:lstStyle/>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329088423"/>
              </p:ext>
            </p:extLst>
          </p:nvPr>
        </p:nvGraphicFramePr>
        <p:xfrm>
          <a:off x="155575" y="2305890"/>
          <a:ext cx="8892016" cy="3586909"/>
        </p:xfrm>
        <a:graphic>
          <a:graphicData uri="http://schemas.openxmlformats.org/presentationml/2006/ole">
            <mc:AlternateContent xmlns:mc="http://schemas.openxmlformats.org/markup-compatibility/2006">
              <mc:Choice xmlns:v="urn:schemas-microsoft-com:vml" Requires="v">
                <p:oleObj spid="_x0000_s35853" name="Visio" r:id="rId3" imgW="3876480" imgH="1693440" progId="Visio.Drawing.11">
                  <p:embed/>
                </p:oleObj>
              </mc:Choice>
              <mc:Fallback>
                <p:oleObj name="Visio" r:id="rId3" imgW="3876480" imgH="16934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305890"/>
                        <a:ext cx="8892016" cy="358690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384091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460375" y="1219200"/>
            <a:ext cx="8469136" cy="1399822"/>
          </a:xfrm>
          <a:prstGeom prst="rect">
            <a:avLst/>
          </a:prstGeom>
        </p:spPr>
        <p:txBody>
          <a:bodyPr/>
          <a:lstStyle/>
          <a:p>
            <a:pPr algn="just">
              <a:buClr>
                <a:srgbClr val="FF9300"/>
              </a:buClr>
              <a:buFont typeface="Wingdings" panose="05000000000000000000" pitchFamily="2" charset="2"/>
              <a:buChar char="n"/>
            </a:pPr>
            <a:r>
              <a:rPr kumimoji="1" lang="zh-CN" altLang="en-US" dirty="0">
                <a:solidFill>
                  <a:srgbClr val="000000"/>
                </a:solidFill>
                <a:latin typeface="宋体" panose="02010600030101010101" pitchFamily="2" charset="-122"/>
              </a:rPr>
              <a:t>字符也是图元的一种，它在输出过程中，同样需要进行裁剪，字符的裁剪有多种策略，依赖于字符的生成及存储方式和具体应用的要求，有三种。</a:t>
            </a:r>
          </a:p>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pSp>
        <p:nvGrpSpPr>
          <p:cNvPr id="7" name="组合 6"/>
          <p:cNvGrpSpPr>
            <a:grpSpLocks/>
          </p:cNvGrpSpPr>
          <p:nvPr/>
        </p:nvGrpSpPr>
        <p:grpSpPr bwMode="auto">
          <a:xfrm>
            <a:off x="652463" y="3160594"/>
            <a:ext cx="7757759" cy="2325806"/>
            <a:chOff x="458199" y="1759788"/>
            <a:chExt cx="4120114" cy="2352036"/>
          </a:xfrm>
        </p:grpSpPr>
        <p:sp>
          <p:nvSpPr>
            <p:cNvPr id="8" name="矩形 7"/>
            <p:cNvSpPr/>
            <p:nvPr/>
          </p:nvSpPr>
          <p:spPr>
            <a:xfrm>
              <a:off x="490280" y="1759790"/>
              <a:ext cx="4088033" cy="235203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9" name="矩形 8"/>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任意多边形 10"/>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561057" y="2491494"/>
              <a:ext cx="3919989" cy="1182222"/>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采用字符串方式进行裁剪时，将包围字符串的外接矩形对窗口作裁剪。当字符串外接矩形整个在窗口内时予以显示，否则不显示。</a:t>
              </a:r>
            </a:p>
          </p:txBody>
        </p:sp>
        <p:sp>
          <p:nvSpPr>
            <p:cNvPr id="13" name="文本框 3"/>
            <p:cNvSpPr txBox="1"/>
            <p:nvPr/>
          </p:nvSpPr>
          <p:spPr>
            <a:xfrm>
              <a:off x="458199" y="1843911"/>
              <a:ext cx="784262" cy="466872"/>
            </a:xfrm>
            <a:prstGeom prst="rect">
              <a:avLst/>
            </a:prstGeom>
            <a:noFill/>
          </p:spPr>
          <p:txBody>
            <a:bodyPr wrap="none">
              <a:spAutoFit/>
            </a:bodyPr>
            <a:lstStyle/>
            <a:p>
              <a:pPr eaLnBrk="1" fontAlgn="auto" hangingPunct="1">
                <a:spcBef>
                  <a:spcPts val="0"/>
                </a:spcBef>
                <a:spcAft>
                  <a:spcPts val="0"/>
                </a:spcAft>
                <a:defRPr/>
              </a:pPr>
              <a:r>
                <a:rPr lang="en-US" altLang="zh-CN" sz="2400" b="1" kern="0" dirty="0">
                  <a:solidFill>
                    <a:schemeClr val="tx1">
                      <a:lumMod val="75000"/>
                      <a:lumOff val="25000"/>
                    </a:schemeClr>
                  </a:solidFill>
                  <a:latin typeface="微软雅黑" pitchFamily="34" charset="-122"/>
                  <a:ea typeface="微软雅黑" pitchFamily="34" charset="-122"/>
                </a:rPr>
                <a:t>1. </a:t>
              </a:r>
              <a:r>
                <a:rPr lang="zh-CN" altLang="en-US" sz="2400" b="1" kern="0" dirty="0">
                  <a:solidFill>
                    <a:schemeClr val="tx1">
                      <a:lumMod val="75000"/>
                      <a:lumOff val="25000"/>
                    </a:schemeClr>
                  </a:solidFill>
                  <a:latin typeface="微软雅黑" pitchFamily="34" charset="-122"/>
                  <a:ea typeface="微软雅黑" pitchFamily="34" charset="-122"/>
                </a:rPr>
                <a:t>字符串</a:t>
              </a:r>
            </a:p>
          </p:txBody>
        </p:sp>
      </p:grpSp>
    </p:spTree>
    <p:extLst>
      <p:ext uri="{BB962C8B-B14F-4D97-AF65-F5344CB8AC3E}">
        <p14:creationId xmlns:p14="http://schemas.microsoft.com/office/powerpoint/2010/main" val="351964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 calcmode="lin" valueType="num">
                                      <p:cBhvr>
                                        <p:cTn id="14" dur="500" fill="hold"/>
                                        <p:tgtEl>
                                          <p:spTgt spid="7"/>
                                        </p:tgtEl>
                                        <p:attrNameLst>
                                          <p:attrName>ppt_x</p:attrName>
                                        </p:attrNameLst>
                                      </p:cBhvr>
                                      <p:tavLst>
                                        <p:tav tm="0">
                                          <p:val>
                                            <p:fltVal val="0.5"/>
                                          </p:val>
                                        </p:tav>
                                        <p:tav tm="100000">
                                          <p:val>
                                            <p:strVal val="#ppt_x"/>
                                          </p:val>
                                        </p:tav>
                                      </p:tavLst>
                                    </p:anim>
                                    <p:anim calcmode="lin" valueType="num">
                                      <p:cBhvr>
                                        <p:cTn id="15"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460375" y="1219200"/>
            <a:ext cx="8469136" cy="1399822"/>
          </a:xfrm>
          <a:prstGeom prst="rect">
            <a:avLst/>
          </a:prstGeom>
        </p:spPr>
        <p:txBody>
          <a:bodyPr/>
          <a:lstStyle/>
          <a:p>
            <a:pPr algn="just">
              <a:buClr>
                <a:srgbClr val="FF9300"/>
              </a:buClr>
              <a:buFont typeface="Wingdings" panose="05000000000000000000" pitchFamily="2" charset="2"/>
              <a:buChar char="n"/>
            </a:pPr>
            <a:endParaRPr kumimoji="1" lang="zh-CN" altLang="en-US" dirty="0">
              <a:solidFill>
                <a:srgbClr val="000000"/>
              </a:solidFill>
              <a:latin typeface="宋体" panose="02010600030101010101" pitchFamily="2" charset="-122"/>
            </a:endParaRPr>
          </a:p>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pSp>
        <p:nvGrpSpPr>
          <p:cNvPr id="14" name="组合 13"/>
          <p:cNvGrpSpPr>
            <a:grpSpLocks/>
          </p:cNvGrpSpPr>
          <p:nvPr/>
        </p:nvGrpSpPr>
        <p:grpSpPr bwMode="auto">
          <a:xfrm>
            <a:off x="460375" y="1465734"/>
            <a:ext cx="7737740" cy="1864489"/>
            <a:chOff x="458199" y="1759788"/>
            <a:chExt cx="4120114" cy="2583189"/>
          </a:xfrm>
        </p:grpSpPr>
        <p:sp>
          <p:nvSpPr>
            <p:cNvPr id="15" name="矩形 14"/>
            <p:cNvSpPr/>
            <p:nvPr/>
          </p:nvSpPr>
          <p:spPr>
            <a:xfrm>
              <a:off x="490280" y="1759788"/>
              <a:ext cx="4088033" cy="258318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6" name="矩形 15"/>
            <p:cNvSpPr/>
            <p:nvPr/>
          </p:nvSpPr>
          <p:spPr>
            <a:xfrm>
              <a:off x="490280" y="1759788"/>
              <a:ext cx="4088033" cy="77772"/>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任意多边形 16"/>
            <p:cNvSpPr/>
            <p:nvPr/>
          </p:nvSpPr>
          <p:spPr>
            <a:xfrm>
              <a:off x="490280" y="1837560"/>
              <a:ext cx="4088033" cy="576162"/>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557498" y="2348647"/>
              <a:ext cx="3919989" cy="1445777"/>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采用字符方式进行裁剪时，将包围字符的外接矩形对窗口作裁剪，如某个字符外接矩形整个落在窗口内予以显示，否则不显示。     </a:t>
              </a:r>
            </a:p>
          </p:txBody>
        </p:sp>
        <p:sp>
          <p:nvSpPr>
            <p:cNvPr id="19" name="文本框 3"/>
            <p:cNvSpPr txBox="1"/>
            <p:nvPr/>
          </p:nvSpPr>
          <p:spPr>
            <a:xfrm>
              <a:off x="458199" y="1843910"/>
              <a:ext cx="950173" cy="570952"/>
            </a:xfrm>
            <a:prstGeom prst="rect">
              <a:avLst/>
            </a:prstGeom>
            <a:noFill/>
          </p:spPr>
          <p:txBody>
            <a:bodyPr wrap="none">
              <a:spAutoFit/>
            </a:bodyPr>
            <a:lstStyle/>
            <a:p>
              <a:pPr eaLnBrk="1" fontAlgn="auto" hangingPunct="1">
                <a:spcBef>
                  <a:spcPts val="0"/>
                </a:spcBef>
                <a:spcAft>
                  <a:spcPts val="0"/>
                </a:spcAft>
                <a:defRPr/>
              </a:pPr>
              <a:r>
                <a:rPr lang="en-US" altLang="zh-CN" sz="2400" b="1" kern="0" dirty="0">
                  <a:solidFill>
                    <a:schemeClr val="tx1">
                      <a:lumMod val="75000"/>
                      <a:lumOff val="25000"/>
                    </a:schemeClr>
                  </a:solidFill>
                  <a:latin typeface="微软雅黑" pitchFamily="34" charset="-122"/>
                  <a:ea typeface="微软雅黑" pitchFamily="34" charset="-122"/>
                </a:rPr>
                <a:t>2. </a:t>
              </a:r>
              <a:r>
                <a:rPr lang="zh-CN" altLang="en-US" sz="2400" b="1" kern="0" dirty="0">
                  <a:solidFill>
                    <a:schemeClr val="tx1">
                      <a:lumMod val="75000"/>
                      <a:lumOff val="25000"/>
                    </a:schemeClr>
                  </a:solidFill>
                  <a:latin typeface="微软雅黑" pitchFamily="34" charset="-122"/>
                  <a:ea typeface="微软雅黑" pitchFamily="34" charset="-122"/>
                </a:rPr>
                <a:t>基于字符</a:t>
              </a:r>
            </a:p>
          </p:txBody>
        </p:sp>
      </p:grpSp>
      <p:pic>
        <p:nvPicPr>
          <p:cNvPr id="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78" y="3429706"/>
            <a:ext cx="6773334" cy="2797892"/>
          </a:xfrm>
          <a:prstGeom prst="rect">
            <a:avLst/>
          </a:prstGeom>
          <a:solidFill>
            <a:srgbClr val="FFFFFF"/>
          </a:solidFill>
          <a:ln w="38100" cmpd="dbl">
            <a:solidFill>
              <a:schemeClr val="bg1"/>
            </a:solidFill>
            <a:miter lim="800000"/>
            <a:headEnd/>
            <a:tailEnd/>
          </a:ln>
        </p:spPr>
      </p:pic>
    </p:spTree>
    <p:extLst>
      <p:ext uri="{BB962C8B-B14F-4D97-AF65-F5344CB8AC3E}">
        <p14:creationId xmlns:p14="http://schemas.microsoft.com/office/powerpoint/2010/main" val="35037294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ppt_x</p:attrName>
                                        </p:attrNameLst>
                                      </p:cBhvr>
                                      <p:tavLst>
                                        <p:tav tm="0">
                                          <p:val>
                                            <p:fltVal val="0.5"/>
                                          </p:val>
                                        </p:tav>
                                        <p:tav tm="100000">
                                          <p:val>
                                            <p:strVal val="#ppt_x"/>
                                          </p:val>
                                        </p:tav>
                                      </p:tavLst>
                                    </p:anim>
                                    <p:anim calcmode="lin" valueType="num">
                                      <p:cBhvr>
                                        <p:cTn id="10" dur="500" fill="hold"/>
                                        <p:tgtEl>
                                          <p:spTgt spid="1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52462" y="468311"/>
            <a:ext cx="7955643"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5.1 </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二</a:t>
            </a:r>
            <a:r>
              <a:rPr lang="zh-CN" altLang="en-US" sz="3600" b="1" dirty="0">
                <a:latin typeface="黑体" panose="02010609060101010101" pitchFamily="49" charset="-122"/>
                <a:ea typeface="黑体" panose="02010609060101010101" pitchFamily="49" charset="-122"/>
                <a:cs typeface="Tahoma" panose="020B0604030504040204" pitchFamily="34" charset="0"/>
              </a:rPr>
              <a:t>维观察概述</a:t>
            </a:r>
          </a:p>
        </p:txBody>
      </p:sp>
      <p:grpSp>
        <p:nvGrpSpPr>
          <p:cNvPr id="18" name="组合 17"/>
          <p:cNvGrpSpPr>
            <a:grpSpLocks/>
          </p:cNvGrpSpPr>
          <p:nvPr/>
        </p:nvGrpSpPr>
        <p:grpSpPr bwMode="auto">
          <a:xfrm>
            <a:off x="761999" y="1704256"/>
            <a:ext cx="5240112" cy="1075499"/>
            <a:chOff x="458198" y="1666757"/>
            <a:chExt cx="4120115" cy="2445065"/>
          </a:xfrm>
        </p:grpSpPr>
        <p:sp>
          <p:nvSpPr>
            <p:cNvPr id="19" name="矩形 18"/>
            <p:cNvSpPr/>
            <p:nvPr/>
          </p:nvSpPr>
          <p:spPr>
            <a:xfrm>
              <a:off x="490280" y="1666757"/>
              <a:ext cx="4088033" cy="244506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矩形 22"/>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555062" y="2612217"/>
              <a:ext cx="3919989" cy="978422"/>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二维场景中要显示的部分</a:t>
              </a:r>
            </a:p>
          </p:txBody>
        </p:sp>
        <p:sp>
          <p:nvSpPr>
            <p:cNvPr id="26" name="文本框 3"/>
            <p:cNvSpPr txBox="1"/>
            <p:nvPr/>
          </p:nvSpPr>
          <p:spPr>
            <a:xfrm>
              <a:off x="458198" y="1843911"/>
              <a:ext cx="1664260" cy="839648"/>
            </a:xfrm>
            <a:prstGeom prst="rect">
              <a:avLst/>
            </a:prstGeom>
            <a:noFill/>
          </p:spPr>
          <p:txBody>
            <a:bodyPr wrap="squar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窗口 </a:t>
              </a:r>
              <a:r>
                <a:rPr lang="en-US" altLang="zh-CN" b="1" kern="0" dirty="0" smtClean="0">
                  <a:solidFill>
                    <a:schemeClr val="tx1">
                      <a:lumMod val="75000"/>
                      <a:lumOff val="25000"/>
                    </a:schemeClr>
                  </a:solidFill>
                  <a:latin typeface="微软雅黑" pitchFamily="34" charset="-122"/>
                  <a:ea typeface="微软雅黑" pitchFamily="34" charset="-122"/>
                </a:rPr>
                <a:t>Window</a:t>
              </a:r>
            </a:p>
          </p:txBody>
        </p:sp>
      </p:grpSp>
      <p:grpSp>
        <p:nvGrpSpPr>
          <p:cNvPr id="33" name="组合 32"/>
          <p:cNvGrpSpPr>
            <a:grpSpLocks/>
          </p:cNvGrpSpPr>
          <p:nvPr/>
        </p:nvGrpSpPr>
        <p:grpSpPr bwMode="auto">
          <a:xfrm>
            <a:off x="756739" y="2959975"/>
            <a:ext cx="5242493" cy="1084376"/>
            <a:chOff x="458198" y="1621957"/>
            <a:chExt cx="4120115" cy="2721020"/>
          </a:xfrm>
        </p:grpSpPr>
        <p:sp>
          <p:nvSpPr>
            <p:cNvPr id="34" name="矩形 33"/>
            <p:cNvSpPr/>
            <p:nvPr/>
          </p:nvSpPr>
          <p:spPr>
            <a:xfrm>
              <a:off x="490280" y="1621957"/>
              <a:ext cx="4088033" cy="27210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5" name="矩形 34"/>
            <p:cNvSpPr/>
            <p:nvPr/>
          </p:nvSpPr>
          <p:spPr>
            <a:xfrm>
              <a:off x="490280" y="1759788"/>
              <a:ext cx="4088033" cy="77772"/>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任意多边形 35"/>
            <p:cNvSpPr/>
            <p:nvPr/>
          </p:nvSpPr>
          <p:spPr>
            <a:xfrm>
              <a:off x="490280" y="1837560"/>
              <a:ext cx="4088033" cy="576162"/>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557498" y="2516403"/>
              <a:ext cx="3919863" cy="1158454"/>
            </a:xfrm>
            <a:prstGeom prst="rect">
              <a:avLst/>
            </a:prstGeom>
          </p:spPr>
          <p:txBody>
            <a:bodyPr wrap="square">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将窗口映射到显示设备上的坐标区域</a:t>
              </a:r>
            </a:p>
          </p:txBody>
        </p:sp>
        <p:sp>
          <p:nvSpPr>
            <p:cNvPr id="38" name="文本框 3"/>
            <p:cNvSpPr txBox="1"/>
            <p:nvPr/>
          </p:nvSpPr>
          <p:spPr>
            <a:xfrm>
              <a:off x="458198" y="1843912"/>
              <a:ext cx="1490198" cy="926763"/>
            </a:xfrm>
            <a:prstGeom prst="rect">
              <a:avLst/>
            </a:prstGeom>
            <a:noFill/>
          </p:spPr>
          <p:txBody>
            <a:bodyPr wrap="squar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视区 </a:t>
              </a:r>
              <a:r>
                <a:rPr lang="en-US" altLang="zh-CN" b="1" kern="0" dirty="0" smtClean="0">
                  <a:solidFill>
                    <a:schemeClr val="tx1">
                      <a:lumMod val="75000"/>
                      <a:lumOff val="25000"/>
                    </a:schemeClr>
                  </a:solidFill>
                  <a:latin typeface="微软雅黑" pitchFamily="34" charset="-122"/>
                  <a:ea typeface="微软雅黑" pitchFamily="34" charset="-122"/>
                </a:rPr>
                <a:t>Viewport</a:t>
              </a:r>
              <a:endParaRPr lang="zh-CN" altLang="en-US" b="1" kern="0" dirty="0">
                <a:solidFill>
                  <a:schemeClr val="tx1">
                    <a:lumMod val="75000"/>
                    <a:lumOff val="25000"/>
                  </a:schemeClr>
                </a:solidFill>
                <a:latin typeface="微软雅黑" pitchFamily="34" charset="-122"/>
                <a:ea typeface="微软雅黑" pitchFamily="34" charset="-122"/>
              </a:endParaRPr>
            </a:p>
          </p:txBody>
        </p:sp>
      </p:grpSp>
      <p:sp>
        <p:nvSpPr>
          <p:cNvPr id="22" name="Rectangle 3"/>
          <p:cNvSpPr txBox="1">
            <a:spLocks noChangeArrowheads="1"/>
          </p:cNvSpPr>
          <p:nvPr/>
        </p:nvSpPr>
        <p:spPr>
          <a:xfrm>
            <a:off x="762000" y="1142999"/>
            <a:ext cx="4038600" cy="442565"/>
          </a:xfrm>
          <a:prstGeom prst="rect">
            <a:avLst/>
          </a:prstGeom>
        </p:spPr>
        <p:txBody>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Char char="n"/>
            </a:pPr>
            <a:r>
              <a:rPr lang="zh-CN" altLang="en-US" b="1" dirty="0">
                <a:solidFill>
                  <a:srgbClr val="C00000"/>
                </a:solidFill>
              </a:rPr>
              <a:t>窗口与</a:t>
            </a:r>
            <a:r>
              <a:rPr lang="zh-CN" altLang="en-US" b="1" dirty="0" smtClean="0">
                <a:solidFill>
                  <a:srgbClr val="C00000"/>
                </a:solidFill>
              </a:rPr>
              <a:t>视区</a:t>
            </a:r>
            <a:endParaRPr lang="zh-CN" altLang="en-US" b="1" dirty="0">
              <a:solidFill>
                <a:srgbClr val="C00000"/>
              </a:solidFill>
            </a:endParaRPr>
          </a:p>
        </p:txBody>
      </p:sp>
      <p:graphicFrame>
        <p:nvGraphicFramePr>
          <p:cNvPr id="28" name="对象 2"/>
          <p:cNvGraphicFramePr>
            <a:graphicFrameLocks noChangeAspect="1"/>
          </p:cNvGraphicFramePr>
          <p:nvPr>
            <p:extLst>
              <p:ext uri="{D42A27DB-BD31-4B8C-83A1-F6EECF244321}">
                <p14:modId xmlns:p14="http://schemas.microsoft.com/office/powerpoint/2010/main" val="3856940162"/>
              </p:ext>
            </p:extLst>
          </p:nvPr>
        </p:nvGraphicFramePr>
        <p:xfrm>
          <a:off x="1358900" y="4134663"/>
          <a:ext cx="6883400" cy="2362200"/>
        </p:xfrm>
        <a:graphic>
          <a:graphicData uri="http://schemas.openxmlformats.org/presentationml/2006/ole">
            <mc:AlternateContent xmlns:mc="http://schemas.openxmlformats.org/markup-compatibility/2006">
              <mc:Choice xmlns:v="urn:schemas-microsoft-com:vml" Requires="v">
                <p:oleObj spid="_x0000_s13340" name="Visio" r:id="rId3" imgW="5553099" imgH="1904968" progId="Visio.Drawing.11">
                  <p:embed/>
                </p:oleObj>
              </mc:Choice>
              <mc:Fallback>
                <p:oleObj name="Visio" r:id="rId3" imgW="5553099" imgH="1904968" progId="Visio.Drawing.11">
                  <p:embed/>
                  <p:pic>
                    <p:nvPicPr>
                      <p:cNvPr id="0" name=""/>
                      <p:cNvPicPr>
                        <a:picLocks noChangeAspect="1" noChangeArrowheads="1"/>
                      </p:cNvPicPr>
                      <p:nvPr/>
                    </p:nvPicPr>
                    <p:blipFill>
                      <a:blip r:embed="rId4"/>
                      <a:srcRect/>
                      <a:stretch>
                        <a:fillRect/>
                      </a:stretch>
                    </p:blipFill>
                    <p:spPr bwMode="auto">
                      <a:xfrm>
                        <a:off x="1358900" y="4134663"/>
                        <a:ext cx="6883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95787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52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 calcmode="lin" valueType="num">
                                      <p:cBhvr>
                                        <p:cTn id="13" dur="500" fill="hold"/>
                                        <p:tgtEl>
                                          <p:spTgt spid="18"/>
                                        </p:tgtEl>
                                        <p:attrNameLst>
                                          <p:attrName>ppt_x</p:attrName>
                                        </p:attrNameLst>
                                      </p:cBhvr>
                                      <p:tavLst>
                                        <p:tav tm="0">
                                          <p:val>
                                            <p:fltVal val="0.5"/>
                                          </p:val>
                                        </p:tav>
                                        <p:tav tm="100000">
                                          <p:val>
                                            <p:strVal val="#ppt_x"/>
                                          </p:val>
                                        </p:tav>
                                      </p:tavLst>
                                    </p:anim>
                                    <p:anim calcmode="lin" valueType="num">
                                      <p:cBhvr>
                                        <p:cTn id="14"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528"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 calcmode="lin" valueType="num">
                                      <p:cBhvr>
                                        <p:cTn id="21" dur="500" fill="hold"/>
                                        <p:tgtEl>
                                          <p:spTgt spid="33"/>
                                        </p:tgtEl>
                                        <p:attrNameLst>
                                          <p:attrName>ppt_x</p:attrName>
                                        </p:attrNameLst>
                                      </p:cBhvr>
                                      <p:tavLst>
                                        <p:tav tm="0">
                                          <p:val>
                                            <p:fltVal val="0.5"/>
                                          </p:val>
                                        </p:tav>
                                        <p:tav tm="100000">
                                          <p:val>
                                            <p:strVal val="#ppt_x"/>
                                          </p:val>
                                        </p:tav>
                                      </p:tavLst>
                                    </p:anim>
                                    <p:anim calcmode="lin" valueType="num">
                                      <p:cBhvr>
                                        <p:cTn id="22" dur="500" fill="hold"/>
                                        <p:tgtEl>
                                          <p:spTgt spid="33"/>
                                        </p:tgtEl>
                                        <p:attrNameLst>
                                          <p:attrName>ppt_y</p:attrName>
                                        </p:attrNameLst>
                                      </p:cBhvr>
                                      <p:tavLst>
                                        <p:tav tm="0">
                                          <p:val>
                                            <p:fltVal val="0.5"/>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460375" y="1219200"/>
            <a:ext cx="8469136" cy="1399822"/>
          </a:xfrm>
          <a:prstGeom prst="rect">
            <a:avLst/>
          </a:prstGeom>
        </p:spPr>
        <p:txBody>
          <a:bodyPr/>
          <a:lstStyle/>
          <a:p>
            <a:pPr algn="just">
              <a:buClr>
                <a:srgbClr val="FF9300"/>
              </a:buClr>
              <a:buFont typeface="Wingdings" panose="05000000000000000000" pitchFamily="2" charset="2"/>
              <a:buChar char="n"/>
            </a:pPr>
            <a:endParaRPr kumimoji="1" lang="zh-CN" altLang="en-US" dirty="0">
              <a:solidFill>
                <a:srgbClr val="000000"/>
              </a:solidFill>
              <a:latin typeface="宋体" panose="02010600030101010101" pitchFamily="2" charset="-122"/>
            </a:endParaRPr>
          </a:p>
          <a:p>
            <a:pPr algn="just">
              <a:buClr>
                <a:srgbClr val="FF9300"/>
              </a:buClr>
              <a:buFont typeface="Wingdings" panose="05000000000000000000" pitchFamily="2" charset="2"/>
              <a:buChar char="n"/>
            </a:pPr>
            <a:endParaRPr lang="zh-CN" altLang="en-US" dirty="0"/>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1. Sutherland-Hodgeman</a:t>
            </a:r>
            <a:r>
              <a:rPr lang="zh-CN" altLang="en-US" sz="3600" b="1" dirty="0">
                <a:latin typeface="黑体" panose="02010609060101010101" pitchFamily="49" charset="-122"/>
                <a:ea typeface="黑体" panose="02010609060101010101" pitchFamily="49" charset="-122"/>
                <a:cs typeface="Tahoma" panose="020B0604030504040204" pitchFamily="34" charset="0"/>
              </a:rPr>
              <a:t>算法</a:t>
            </a:r>
            <a:endParaRPr lang="zh-CN" altLang="en-US" sz="3600" dirty="0">
              <a:latin typeface="黑体" panose="02010609060101010101" pitchFamily="49" charset="-122"/>
              <a:ea typeface="黑体" panose="02010609060101010101" pitchFamily="49" charset="-122"/>
            </a:endParaRPr>
          </a:p>
        </p:txBody>
      </p:sp>
      <p:grpSp>
        <p:nvGrpSpPr>
          <p:cNvPr id="12" name="组合 11"/>
          <p:cNvGrpSpPr>
            <a:grpSpLocks/>
          </p:cNvGrpSpPr>
          <p:nvPr/>
        </p:nvGrpSpPr>
        <p:grpSpPr bwMode="auto">
          <a:xfrm>
            <a:off x="307975" y="1404794"/>
            <a:ext cx="8463492" cy="2273089"/>
            <a:chOff x="458199" y="1759787"/>
            <a:chExt cx="4120114" cy="2943153"/>
          </a:xfrm>
        </p:grpSpPr>
        <p:sp>
          <p:nvSpPr>
            <p:cNvPr id="13" name="矩形 12"/>
            <p:cNvSpPr/>
            <p:nvPr/>
          </p:nvSpPr>
          <p:spPr>
            <a:xfrm>
              <a:off x="490280" y="1759787"/>
              <a:ext cx="4088033" cy="294315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1" name="矩形 20"/>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557498" y="2348647"/>
              <a:ext cx="3919989" cy="2231619"/>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对于</a:t>
              </a:r>
              <a:r>
                <a:rPr lang="zh-CN" altLang="en-US" sz="2000" b="1" kern="0" dirty="0">
                  <a:solidFill>
                    <a:srgbClr val="FF0000"/>
                  </a:solidFill>
                  <a:latin typeface="微软雅黑" panose="020B0503020204020204" pitchFamily="34" charset="-122"/>
                  <a:ea typeface="微软雅黑" panose="020B0503020204020204" pitchFamily="34" charset="-122"/>
                </a:rPr>
                <a:t>点阵字符</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，构成字符的最小元素为象素，此时字符的裁剪转化为点裁剪。</a:t>
              </a:r>
            </a:p>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对于</a:t>
              </a:r>
              <a:r>
                <a:rPr lang="zh-CN" altLang="en-US" sz="2000" b="1" kern="0" dirty="0">
                  <a:solidFill>
                    <a:srgbClr val="FF0000"/>
                  </a:solidFill>
                  <a:latin typeface="微软雅黑" panose="020B0503020204020204" pitchFamily="34" charset="-122"/>
                  <a:ea typeface="微软雅黑" panose="020B0503020204020204" pitchFamily="34" charset="-122"/>
                </a:rPr>
                <a:t>矢量字符</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，构成字符的最小元素是直线段（笔画），这样字符的裁剪就转化成了线裁剪。          </a:t>
              </a:r>
            </a:p>
          </p:txBody>
        </p:sp>
        <p:sp>
          <p:nvSpPr>
            <p:cNvPr id="24" name="文本框 3"/>
            <p:cNvSpPr txBox="1"/>
            <p:nvPr/>
          </p:nvSpPr>
          <p:spPr>
            <a:xfrm>
              <a:off x="458199" y="1843911"/>
              <a:ext cx="2150460" cy="597755"/>
            </a:xfrm>
            <a:prstGeom prst="rect">
              <a:avLst/>
            </a:prstGeom>
            <a:noFill/>
          </p:spPr>
          <p:txBody>
            <a:bodyPr wrap="none">
              <a:spAutoFit/>
            </a:bodyPr>
            <a:lstStyle/>
            <a:p>
              <a:pPr eaLnBrk="1" fontAlgn="auto" hangingPunct="1">
                <a:spcBef>
                  <a:spcPts val="0"/>
                </a:spcBef>
                <a:spcAft>
                  <a:spcPts val="0"/>
                </a:spcAft>
                <a:defRPr/>
              </a:pPr>
              <a:r>
                <a:rPr lang="en-US" altLang="zh-CN" sz="2400" b="1" kern="0" dirty="0">
                  <a:solidFill>
                    <a:schemeClr val="tx1">
                      <a:lumMod val="75000"/>
                      <a:lumOff val="25000"/>
                    </a:schemeClr>
                  </a:solidFill>
                  <a:latin typeface="微软雅黑" pitchFamily="34" charset="-122"/>
                  <a:ea typeface="微软雅黑" pitchFamily="34" charset="-122"/>
                </a:rPr>
                <a:t>3. </a:t>
              </a:r>
              <a:r>
                <a:rPr lang="zh-CN" altLang="en-US" sz="2400" b="1" kern="0" dirty="0">
                  <a:solidFill>
                    <a:schemeClr val="tx1">
                      <a:lumMod val="75000"/>
                      <a:lumOff val="25000"/>
                    </a:schemeClr>
                  </a:solidFill>
                  <a:latin typeface="微软雅黑" pitchFamily="34" charset="-122"/>
                  <a:ea typeface="微软雅黑" pitchFamily="34" charset="-122"/>
                </a:rPr>
                <a:t>基于构成字符的基本图素</a:t>
              </a:r>
            </a:p>
          </p:txBody>
        </p:sp>
      </p:grpSp>
      <p:pic>
        <p:nvPicPr>
          <p:cNvPr id="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13" y="3806825"/>
            <a:ext cx="6659209" cy="2580519"/>
          </a:xfrm>
          <a:prstGeom prst="rect">
            <a:avLst/>
          </a:prstGeom>
          <a:solidFill>
            <a:srgbClr val="FFFFFF"/>
          </a:solidFill>
          <a:ln w="38100" cmpd="dbl"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3614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a:solidFill>
                  <a:srgbClr val="FF9300"/>
                </a:solidFill>
                <a:latin typeface="华文琥珀" panose="02010800040101010101" pitchFamily="2" charset="-122"/>
                <a:ea typeface="华文琥珀" panose="02010800040101010101" pitchFamily="2" charset="-122"/>
              </a:rPr>
              <a:t>5</a:t>
            </a:r>
            <a:r>
              <a:rPr lang="zh-CN" altLang="en-US" dirty="0">
                <a:solidFill>
                  <a:srgbClr val="FF9300"/>
                </a:solidFill>
                <a:latin typeface="华文琥珀" panose="02010800040101010101" pitchFamily="2" charset="-122"/>
                <a:ea typeface="华文琥珀" panose="02010800040101010101" pitchFamily="2" charset="-122"/>
              </a:rPr>
              <a:t>章：二维观察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3382689217"/>
              </p:ext>
            </p:extLst>
          </p:nvPr>
        </p:nvGraphicFramePr>
        <p:xfrm>
          <a:off x="898325" y="1916832"/>
          <a:ext cx="6748247" cy="3275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31554" y="4281275"/>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31555"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31554" y="2709584"/>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8" name="矩形 7"/>
          <p:cNvSpPr/>
          <p:nvPr/>
        </p:nvSpPr>
        <p:spPr>
          <a:xfrm>
            <a:off x="1631553" y="350508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19162679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277044" y="1371599"/>
            <a:ext cx="8589912" cy="4453467"/>
          </a:xfrm>
          <a:prstGeom prst="rect">
            <a:avLst/>
          </a:prstGeom>
          <a:noFill/>
          <a:ln w="9525">
            <a:noFill/>
            <a:miter lim="800000"/>
            <a:headEnd/>
            <a:tailEnd/>
          </a:ln>
        </p:spPr>
        <p:txBody>
          <a:bodyPr/>
          <a:lstStyle/>
          <a:p>
            <a:pPr eaLnBrk="1" hangingPunct="1">
              <a:lnSpc>
                <a:spcPct val="120000"/>
              </a:lnSpc>
              <a:spcBef>
                <a:spcPct val="20000"/>
              </a:spcBef>
              <a:defRPr/>
            </a:pPr>
            <a:r>
              <a:rPr lang="en-US" altLang="zh-CN" sz="2800" b="1" dirty="0">
                <a:solidFill>
                  <a:srgbClr val="FF0000"/>
                </a:solidFill>
                <a:latin typeface="Times New Roman" pitchFamily="18" charset="0"/>
                <a:ea typeface="宋体" pitchFamily="2" charset="-122"/>
              </a:rPr>
              <a:t>1</a:t>
            </a:r>
            <a:r>
              <a:rPr lang="zh-CN" altLang="en-US" sz="2800" b="1" dirty="0">
                <a:solidFill>
                  <a:srgbClr val="FF0000"/>
                </a:solidFill>
                <a:latin typeface="Times New Roman" pitchFamily="18" charset="0"/>
                <a:ea typeface="宋体" pitchFamily="2" charset="-122"/>
              </a:rPr>
              <a:t>、视口变化</a:t>
            </a:r>
            <a:endParaRPr lang="en-US" altLang="zh-CN" sz="2800" b="1" dirty="0">
              <a:solidFill>
                <a:srgbClr val="FF0000"/>
              </a:solidFill>
              <a:latin typeface="Times New Roman" pitchFamily="18" charset="0"/>
              <a:ea typeface="宋体" pitchFamily="2" charset="-122"/>
            </a:endParaRPr>
          </a:p>
          <a:p>
            <a:pPr marL="457200" indent="-457200" eaLnBrk="1" hangingPunct="1">
              <a:lnSpc>
                <a:spcPct val="120000"/>
              </a:lnSpc>
              <a:spcBef>
                <a:spcPct val="20000"/>
              </a:spcBef>
              <a:buClr>
                <a:srgbClr val="FF9300"/>
              </a:buClr>
              <a:buFont typeface="Wingdings" panose="05000000000000000000" pitchFamily="2" charset="2"/>
              <a:buChar char="n"/>
              <a:defRPr/>
            </a:pPr>
            <a:r>
              <a:rPr lang="en-US" altLang="zh-CN" sz="2800" dirty="0">
                <a:latin typeface="宋体" pitchFamily="2" charset="-122"/>
                <a:ea typeface="宋体" pitchFamily="2" charset="-122"/>
              </a:rPr>
              <a:t>OpenGL</a:t>
            </a:r>
            <a:r>
              <a:rPr lang="zh-TW" altLang="zh-CN" sz="2800" dirty="0">
                <a:latin typeface="宋体" pitchFamily="2" charset="-122"/>
                <a:ea typeface="宋体" pitchFamily="2" charset="-122"/>
              </a:rPr>
              <a:t>中通常都要指定视点变换、模型变换、投影变换这几种变换的矩阵</a:t>
            </a:r>
            <a:r>
              <a:rPr lang="zh-CN" altLang="en-US" sz="2800" dirty="0">
                <a:latin typeface="宋体" pitchFamily="2" charset="-122"/>
                <a:ea typeface="宋体" pitchFamily="2" charset="-122"/>
              </a:rPr>
              <a:t>。</a:t>
            </a:r>
            <a:endParaRPr lang="en-US" altLang="zh-TW" sz="2800" dirty="0">
              <a:latin typeface="宋体" pitchFamily="2" charset="-122"/>
              <a:ea typeface="宋体" pitchFamily="2" charset="-122"/>
            </a:endParaRPr>
          </a:p>
          <a:p>
            <a:pPr marL="457200" indent="-457200" eaLnBrk="1" hangingPunct="1">
              <a:lnSpc>
                <a:spcPct val="120000"/>
              </a:lnSpc>
              <a:spcBef>
                <a:spcPct val="20000"/>
              </a:spcBef>
              <a:buClr>
                <a:srgbClr val="FF9300"/>
              </a:buClr>
              <a:buFont typeface="Wingdings" panose="05000000000000000000" pitchFamily="2" charset="2"/>
              <a:buChar char="n"/>
              <a:defRPr/>
            </a:pPr>
            <a:r>
              <a:rPr lang="zh-TW" altLang="zh-CN" sz="2800" dirty="0">
                <a:latin typeface="宋体" pitchFamily="2" charset="-122"/>
                <a:ea typeface="宋体" pitchFamily="2" charset="-122"/>
              </a:rPr>
              <a:t>函数</a:t>
            </a:r>
            <a:r>
              <a:rPr lang="en-US" altLang="zh-CN" sz="2800" dirty="0" err="1">
                <a:solidFill>
                  <a:srgbClr val="C00000"/>
                </a:solidFill>
                <a:latin typeface="宋体" pitchFamily="2" charset="-122"/>
                <a:ea typeface="宋体" pitchFamily="2" charset="-122"/>
              </a:rPr>
              <a:t>glMatrixMode</a:t>
            </a:r>
            <a:r>
              <a:rPr lang="en-US" altLang="zh-CN" sz="2800" dirty="0">
                <a:latin typeface="宋体" pitchFamily="2" charset="-122"/>
                <a:ea typeface="宋体" pitchFamily="2" charset="-122"/>
              </a:rPr>
              <a:t>( </a:t>
            </a:r>
            <a:r>
              <a:rPr lang="en-US" altLang="zh-CN" sz="2800" dirty="0" err="1">
                <a:latin typeface="宋体" pitchFamily="2" charset="-122"/>
                <a:ea typeface="宋体" pitchFamily="2" charset="-122"/>
              </a:rPr>
              <a:t>GLenum</a:t>
            </a:r>
            <a:r>
              <a:rPr lang="en-US" altLang="zh-CN" sz="2800" dirty="0">
                <a:latin typeface="宋体" pitchFamily="2" charset="-122"/>
                <a:ea typeface="宋体" pitchFamily="2" charset="-122"/>
              </a:rPr>
              <a:t> mode )</a:t>
            </a:r>
            <a:r>
              <a:rPr lang="zh-TW" altLang="zh-CN" sz="2800" dirty="0">
                <a:latin typeface="宋体" pitchFamily="2" charset="-122"/>
                <a:ea typeface="宋体" pitchFamily="2" charset="-122"/>
              </a:rPr>
              <a:t>来设定当前矩阵操作</a:t>
            </a:r>
            <a:r>
              <a:rPr lang="zh-CN" altLang="zh-CN" sz="2800" dirty="0">
                <a:latin typeface="宋体" pitchFamily="2" charset="-122"/>
                <a:ea typeface="宋体" pitchFamily="2" charset="-122"/>
              </a:rPr>
              <a:t>这三类矩阵所</a:t>
            </a:r>
            <a:r>
              <a:rPr lang="zh-TW" altLang="zh-CN" sz="2800" dirty="0">
                <a:latin typeface="宋体" pitchFamily="2" charset="-122"/>
                <a:ea typeface="宋体" pitchFamily="2" charset="-122"/>
              </a:rPr>
              <a:t>对应类型的矩阵堆栈，参数</a:t>
            </a:r>
            <a:r>
              <a:rPr lang="en-US" altLang="zh-CN" sz="2800" dirty="0">
                <a:latin typeface="宋体" pitchFamily="2" charset="-122"/>
                <a:ea typeface="宋体" pitchFamily="2" charset="-122"/>
              </a:rPr>
              <a:t>mode</a:t>
            </a:r>
            <a:r>
              <a:rPr lang="zh-TW" altLang="zh-CN" sz="2800" dirty="0">
                <a:latin typeface="宋体" pitchFamily="2" charset="-122"/>
                <a:ea typeface="宋体" pitchFamily="2" charset="-122"/>
              </a:rPr>
              <a:t>取值可以为</a:t>
            </a:r>
            <a:r>
              <a:rPr lang="en-US" altLang="zh-CN" sz="2800" dirty="0">
                <a:latin typeface="宋体" pitchFamily="2" charset="-122"/>
                <a:ea typeface="宋体" pitchFamily="2" charset="-122"/>
              </a:rPr>
              <a:t>GL_MODELVIEW, GL_PROJECTION, </a:t>
            </a:r>
            <a:r>
              <a:rPr lang="zh-TW" altLang="zh-CN" sz="2800" dirty="0">
                <a:latin typeface="宋体" pitchFamily="2" charset="-122"/>
                <a:ea typeface="宋体" pitchFamily="2" charset="-122"/>
              </a:rPr>
              <a:t>和</a:t>
            </a:r>
            <a:r>
              <a:rPr lang="en-US" altLang="zh-CN" sz="2800" dirty="0">
                <a:latin typeface="宋体" pitchFamily="2" charset="-122"/>
                <a:ea typeface="宋体" pitchFamily="2" charset="-122"/>
              </a:rPr>
              <a:t>GL_TEXTURE</a:t>
            </a:r>
            <a:r>
              <a:rPr lang="zh-TW" altLang="zh-CN" sz="2800" dirty="0">
                <a:latin typeface="宋体" pitchFamily="2" charset="-122"/>
                <a:ea typeface="宋体" pitchFamily="2" charset="-122"/>
              </a:rPr>
              <a:t>，分别对应于</a:t>
            </a:r>
            <a:r>
              <a:rPr lang="zh-CN" altLang="zh-CN" sz="2800" dirty="0">
                <a:latin typeface="宋体" pitchFamily="2" charset="-122"/>
                <a:ea typeface="宋体" pitchFamily="2" charset="-122"/>
              </a:rPr>
              <a:t>上述</a:t>
            </a:r>
            <a:r>
              <a:rPr lang="zh-TW" altLang="zh-CN" sz="2800" dirty="0">
                <a:latin typeface="宋体" pitchFamily="2" charset="-122"/>
                <a:ea typeface="宋体" pitchFamily="2" charset="-122"/>
              </a:rPr>
              <a:t>模型视图、投影变换和纹理映射</a:t>
            </a:r>
            <a:r>
              <a:rPr lang="zh-CN" altLang="zh-CN" sz="2800" dirty="0">
                <a:latin typeface="宋体" pitchFamily="2" charset="-122"/>
                <a:ea typeface="宋体" pitchFamily="2" charset="-122"/>
              </a:rPr>
              <a:t>三类</a:t>
            </a:r>
            <a:r>
              <a:rPr lang="zh-TW" altLang="zh-CN" sz="2800" dirty="0">
                <a:latin typeface="宋体" pitchFamily="2" charset="-122"/>
                <a:ea typeface="宋体" pitchFamily="2" charset="-122"/>
              </a:rPr>
              <a:t>矩阵</a:t>
            </a:r>
            <a:r>
              <a:rPr lang="zh-CN" altLang="en-US" sz="2800" dirty="0">
                <a:latin typeface="宋体" pitchFamily="2" charset="-122"/>
                <a:ea typeface="宋体" pitchFamily="2" charset="-122"/>
              </a:rPr>
              <a:t>。</a:t>
            </a:r>
            <a:endParaRPr lang="en-US" altLang="zh-CN" sz="2800" dirty="0">
              <a:latin typeface="Times New Roman" pitchFamily="18" charset="0"/>
              <a:ea typeface="宋体" pitchFamily="2" charset="-122"/>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5.4 </a:t>
            </a:r>
            <a:r>
              <a:rPr lang="en-US" altLang="zh-CN" sz="3600" b="1" dirty="0">
                <a:latin typeface="黑体" panose="02010609060101010101" pitchFamily="49" charset="-122"/>
                <a:ea typeface="黑体" panose="02010609060101010101" pitchFamily="49" charset="-122"/>
              </a:rPr>
              <a:t>OpenGL</a:t>
            </a:r>
            <a:r>
              <a:rPr lang="zh-CN" altLang="en-US" sz="3600" b="1" dirty="0">
                <a:latin typeface="黑体" panose="02010609060101010101" pitchFamily="49" charset="-122"/>
                <a:ea typeface="黑体" panose="02010609060101010101" pitchFamily="49" charset="-122"/>
              </a:rPr>
              <a:t>二维</a:t>
            </a:r>
            <a:r>
              <a:rPr lang="zh-CN" altLang="en-US" sz="3600" b="1" dirty="0" smtClean="0">
                <a:latin typeface="黑体" panose="02010609060101010101" pitchFamily="49" charset="-122"/>
                <a:ea typeface="黑体" panose="02010609060101010101" pitchFamily="49" charset="-122"/>
              </a:rPr>
              <a:t>观察</a:t>
            </a:r>
            <a:endParaRPr lang="zh-CN"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8333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0"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26571" y="1461910"/>
            <a:ext cx="8033658" cy="5091289"/>
          </a:xfrm>
          <a:prstGeom prst="rect">
            <a:avLst/>
          </a:prstGeom>
          <a:noFill/>
          <a:ln w="9525">
            <a:noFill/>
            <a:miter lim="800000"/>
            <a:headEnd/>
            <a:tailEnd/>
          </a:ln>
        </p:spPr>
        <p:txBody>
          <a:bodyPr/>
          <a:lstStyle/>
          <a:p>
            <a:pPr marL="457200" indent="-457200">
              <a:lnSpc>
                <a:spcPct val="110000"/>
              </a:lnSpc>
              <a:buClr>
                <a:srgbClr val="FF9300"/>
              </a:buClr>
              <a:buFont typeface="Wingdings" panose="05000000000000000000" pitchFamily="2" charset="2"/>
              <a:buChar char="n"/>
            </a:pPr>
            <a:r>
              <a:rPr lang="zh-TW" altLang="zh-CN" sz="2800" dirty="0" smtClean="0">
                <a:latin typeface="宋体" panose="02010600030101010101" pitchFamily="2" charset="-122"/>
                <a:ea typeface="宋体" panose="02010600030101010101" pitchFamily="2" charset="-122"/>
              </a:rPr>
              <a:t>视区</a:t>
            </a:r>
            <a:r>
              <a:rPr lang="zh-TW" altLang="zh-CN" sz="2800" dirty="0">
                <a:latin typeface="宋体" panose="02010600030101010101" pitchFamily="2" charset="-122"/>
                <a:ea typeface="宋体" panose="02010600030101010101" pitchFamily="2" charset="-122"/>
              </a:rPr>
              <a:t>函数的任务是将经过几何变换、投影变换和裁剪变换后的物体显示于屏幕窗口内指定的视区内</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OpenGL</a:t>
            </a:r>
            <a:r>
              <a:rPr lang="zh-TW" altLang="zh-CN" sz="2800" dirty="0">
                <a:latin typeface="宋体" panose="02010600030101010101" pitchFamily="2" charset="-122"/>
                <a:ea typeface="宋体" panose="02010600030101010101" pitchFamily="2" charset="-122"/>
              </a:rPr>
              <a:t>中的视区函数是：</a:t>
            </a:r>
            <a:r>
              <a:rPr lang="en-US" altLang="zh-CN" sz="2800" dirty="0" err="1">
                <a:solidFill>
                  <a:srgbClr val="C00000"/>
                </a:solidFill>
                <a:latin typeface="宋体" panose="02010600030101010101" pitchFamily="2" charset="-122"/>
                <a:ea typeface="宋体" panose="02010600030101010101" pitchFamily="2" charset="-122"/>
              </a:rPr>
              <a:t>glViewport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Glint </a:t>
            </a:r>
            <a:r>
              <a:rPr lang="en-US" altLang="zh-CN" sz="2800" dirty="0" err="1">
                <a:latin typeface="宋体" panose="02010600030101010101" pitchFamily="2" charset="-122"/>
                <a:ea typeface="宋体" panose="02010600030101010101" pitchFamily="2" charset="-122"/>
              </a:rPr>
              <a:t>x,GLint</a:t>
            </a:r>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y,GLsizei</a:t>
            </a:r>
            <a:r>
              <a:rPr lang="en-US" altLang="zh-CN" sz="2800" dirty="0">
                <a:latin typeface="宋体" panose="02010600030101010101" pitchFamily="2" charset="-122"/>
                <a:ea typeface="宋体" panose="02010600030101010101" pitchFamily="2" charset="-122"/>
              </a:rPr>
              <a:t> width, </a:t>
            </a:r>
            <a:r>
              <a:rPr lang="en-US" altLang="zh-CN" sz="2800" dirty="0" err="1">
                <a:latin typeface="宋体" panose="02010600030101010101" pitchFamily="2" charset="-122"/>
                <a:ea typeface="宋体" panose="02010600030101010101" pitchFamily="2" charset="-122"/>
              </a:rPr>
              <a:t>GLsizei</a:t>
            </a:r>
            <a:r>
              <a:rPr lang="en-US" altLang="zh-CN" sz="2800" dirty="0">
                <a:latin typeface="宋体" panose="02010600030101010101" pitchFamily="2" charset="-122"/>
                <a:ea typeface="宋体" panose="02010600030101010101" pitchFamily="2" charset="-122"/>
              </a:rPr>
              <a:t> height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a:t>
            </a:r>
            <a:endParaRPr lang="zh-CN" altLang="zh-CN" sz="2800" dirty="0">
              <a:latin typeface="宋体" panose="02010600030101010101" pitchFamily="2" charset="-122"/>
              <a:ea typeface="宋体" panose="02010600030101010101" pitchFamily="2" charset="-122"/>
            </a:endParaRPr>
          </a:p>
          <a:p>
            <a:pPr marL="457200" indent="-457200">
              <a:lnSpc>
                <a:spcPct val="120000"/>
              </a:lnSpc>
              <a:buClr>
                <a:srgbClr val="FF9300"/>
              </a:buClr>
              <a:buFont typeface="Wingdings" panose="05000000000000000000" pitchFamily="2" charset="2"/>
              <a:buChar char="n"/>
            </a:pPr>
            <a:r>
              <a:rPr lang="en-US" altLang="zh-CN" sz="2800" dirty="0">
                <a:latin typeface="宋体" panose="02010600030101010101" pitchFamily="2" charset="-122"/>
                <a:ea typeface="宋体" panose="02010600030101010101" pitchFamily="2" charset="-122"/>
              </a:rPr>
              <a:t>x, y</a:t>
            </a:r>
            <a:r>
              <a:rPr lang="zh-TW" altLang="zh-CN" sz="2800" dirty="0">
                <a:latin typeface="宋体" panose="02010600030101010101" pitchFamily="2" charset="-122"/>
                <a:ea typeface="宋体" panose="02010600030101010101" pitchFamily="2" charset="-122"/>
              </a:rPr>
              <a:t>用于指定视区左下角点的坐标，它与显示窗口的左下角对应。参数</a:t>
            </a:r>
            <a:r>
              <a:rPr lang="en-US" altLang="zh-CN" sz="2800" dirty="0">
                <a:latin typeface="宋体" panose="02010600030101010101" pitchFamily="2" charset="-122"/>
                <a:ea typeface="宋体" panose="02010600030101010101" pitchFamily="2" charset="-122"/>
              </a:rPr>
              <a:t>width</a:t>
            </a:r>
            <a:r>
              <a:rPr lang="zh-TW" altLang="zh-CN" sz="2800" dirty="0">
                <a:latin typeface="宋体" panose="02010600030101010101" pitchFamily="2" charset="-122"/>
                <a:ea typeface="宋体" panose="02010600030101010101" pitchFamily="2" charset="-122"/>
              </a:rPr>
              <a:t>和</a:t>
            </a:r>
            <a:r>
              <a:rPr lang="en-US" altLang="zh-CN" sz="2800" dirty="0">
                <a:latin typeface="宋体" panose="02010600030101010101" pitchFamily="2" charset="-122"/>
                <a:ea typeface="宋体" panose="02010600030101010101" pitchFamily="2" charset="-122"/>
              </a:rPr>
              <a:t>height</a:t>
            </a:r>
            <a:r>
              <a:rPr lang="zh-TW" altLang="zh-CN" sz="2800" dirty="0">
                <a:latin typeface="宋体" panose="02010600030101010101" pitchFamily="2" charset="-122"/>
                <a:ea typeface="宋体" panose="02010600030101010101" pitchFamily="2" charset="-122"/>
              </a:rPr>
              <a:t>分别是视口的宽度和高度。缺省时是屏幕窗口的实际尺寸大小。所有这些值都是以像素为单位，全为整型数。</a:t>
            </a:r>
            <a:endParaRPr lang="zh-CN" altLang="en-US" sz="2800" dirty="0">
              <a:latin typeface="宋体" panose="02010600030101010101" pitchFamily="2" charset="-122"/>
              <a:ea typeface="宋体" panose="02010600030101010101" pitchFamily="2" charset="-122"/>
            </a:endParaRPr>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5.4 OpenGL</a:t>
            </a:r>
            <a:r>
              <a:rPr lang="zh-CN" altLang="en-US" sz="3600" b="1" dirty="0">
                <a:latin typeface="黑体" panose="02010609060101010101" pitchFamily="49" charset="-122"/>
                <a:ea typeface="黑体" panose="02010609060101010101" pitchFamily="49" charset="-122"/>
              </a:rPr>
              <a:t>二维观察</a:t>
            </a:r>
          </a:p>
        </p:txBody>
      </p:sp>
    </p:spTree>
    <p:extLst>
      <p:ext uri="{BB962C8B-B14F-4D97-AF65-F5344CB8AC3E}">
        <p14:creationId xmlns:p14="http://schemas.microsoft.com/office/powerpoint/2010/main" val="2151206255"/>
      </p:ext>
    </p:extLst>
  </p:cSld>
  <p:clrMapOvr>
    <a:masterClrMapping/>
  </p:clrMapOvr>
  <p:transition spd="slow">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0"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26571" y="1461910"/>
            <a:ext cx="5562600" cy="4361947"/>
          </a:xfrm>
          <a:prstGeom prst="rect">
            <a:avLst/>
          </a:prstGeom>
          <a:noFill/>
          <a:ln w="9525">
            <a:noFill/>
            <a:miter lim="800000"/>
            <a:headEnd/>
            <a:tailEnd/>
          </a:ln>
        </p:spPr>
        <p:txBody>
          <a:bodyPr/>
          <a:lstStyle/>
          <a:p>
            <a:pPr marL="457200" indent="-457200">
              <a:lnSpc>
                <a:spcPct val="110000"/>
              </a:lnSpc>
              <a:buClr>
                <a:srgbClr val="FF9300"/>
              </a:buClr>
              <a:buFont typeface="Wingdings" panose="05000000000000000000" pitchFamily="2" charset="2"/>
              <a:buChar char="n"/>
            </a:pPr>
            <a:r>
              <a:rPr lang="zh-CN" altLang="en-US" sz="2800" b="1" dirty="0">
                <a:solidFill>
                  <a:srgbClr val="FF0000"/>
                </a:solidFill>
                <a:latin typeface="宋体" panose="02010600030101010101" pitchFamily="2" charset="-122"/>
                <a:ea typeface="宋体" panose="02010600030101010101" pitchFamily="2" charset="-122"/>
              </a:rPr>
              <a:t>三角形绘制与显示</a:t>
            </a:r>
          </a:p>
          <a:p>
            <a:pPr marL="457200" indent="-457200">
              <a:lnSpc>
                <a:spcPct val="110000"/>
              </a:lnSpc>
              <a:buClr>
                <a:srgbClr val="FF9300"/>
              </a:buClr>
              <a:buFont typeface="Wingdings" panose="05000000000000000000" pitchFamily="2" charset="2"/>
              <a:buChar char="n"/>
            </a:pPr>
            <a:r>
              <a:rPr lang="zh-CN" altLang="en-US" sz="2800" dirty="0">
                <a:latin typeface="宋体" panose="02010600030101010101" pitchFamily="2" charset="-122"/>
                <a:ea typeface="宋体" panose="02010600030101010101" pitchFamily="2" charset="-122"/>
              </a:rPr>
              <a:t>程序中定义了两个视口，分别显示两个不同颜色的三角形，其中一个视区定义在显示窗口的左半区，显示蓝色三角形，另一个视区定义在右半区，显示红色三角形。同时，在显示红色三角形时加了一个旋转变换。</a:t>
            </a:r>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5.4 OpenGL</a:t>
            </a:r>
            <a:r>
              <a:rPr lang="zh-CN" altLang="en-US" sz="3600" b="1" dirty="0">
                <a:latin typeface="黑体" panose="02010609060101010101" pitchFamily="49" charset="-122"/>
                <a:ea typeface="黑体" panose="02010609060101010101" pitchFamily="49" charset="-122"/>
              </a:rPr>
              <a:t>二维观察</a:t>
            </a: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672" y="2581639"/>
            <a:ext cx="333533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356644"/>
      </p:ext>
    </p:extLst>
  </p:cSld>
  <p:clrMapOvr>
    <a:masterClrMapping/>
  </p:clrMapOvr>
  <p:transition spd="slow">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body" idx="4294967295"/>
          </p:nvPr>
        </p:nvSpPr>
        <p:spPr>
          <a:xfrm>
            <a:off x="838199" y="457200"/>
            <a:ext cx="8125179" cy="6333066"/>
          </a:xfrm>
          <a:prstGeom prst="rect">
            <a:avLst/>
          </a:prstGeom>
          <a:noFill/>
        </p:spPr>
        <p:txBody>
          <a:bodyPr/>
          <a:lstStyle/>
          <a:p>
            <a:pPr eaLnBrk="1" hangingPunct="1">
              <a:buClr>
                <a:srgbClr val="FF9300"/>
              </a:buClr>
              <a:buFont typeface="Wingdings" panose="05000000000000000000" pitchFamily="2" charset="2"/>
              <a:buChar char="n"/>
            </a:pPr>
            <a:r>
              <a:rPr lang="zh-CN" altLang="en-US" sz="2400" b="1" dirty="0" smtClean="0">
                <a:solidFill>
                  <a:srgbClr val="FF0000"/>
                </a:solidFill>
                <a:latin typeface="黑体" panose="02010609060101010101" pitchFamily="49" charset="-122"/>
                <a:ea typeface="黑体" panose="02010609060101010101" pitchFamily="49" charset="-122"/>
              </a:rPr>
              <a:t>窗口  </a:t>
            </a:r>
            <a:r>
              <a:rPr lang="en-US" altLang="zh-CN" sz="2400" b="1" dirty="0" smtClean="0">
                <a:solidFill>
                  <a:srgbClr val="FF0000"/>
                </a:solidFill>
                <a:latin typeface="黑体" panose="02010609060101010101" pitchFamily="49" charset="-122"/>
                <a:ea typeface="黑体" panose="02010609060101010101" pitchFamily="49" charset="-122"/>
              </a:rPr>
              <a:t>Window </a:t>
            </a:r>
            <a:r>
              <a:rPr lang="en-US" altLang="zh-CN" sz="2400" b="1" dirty="0" smtClean="0">
                <a:latin typeface="+mn-ea"/>
              </a:rPr>
              <a:t>: </a:t>
            </a:r>
            <a:r>
              <a:rPr lang="zh-CN" altLang="en-US" sz="2400" b="1" dirty="0" smtClean="0">
                <a:latin typeface="+mn-ea"/>
              </a:rPr>
              <a:t>世界坐标系中可见的矩形部分</a:t>
            </a:r>
          </a:p>
          <a:p>
            <a:pPr eaLnBrk="1" hangingPunct="1">
              <a:buClr>
                <a:srgbClr val="FF9300"/>
              </a:buClr>
              <a:buFont typeface="Wingdings" panose="05000000000000000000" pitchFamily="2" charset="2"/>
              <a:buChar char="n"/>
            </a:pPr>
            <a:r>
              <a:rPr lang="zh-CN" altLang="en-US" sz="2400" b="1" dirty="0" smtClean="0">
                <a:solidFill>
                  <a:srgbClr val="FF0000"/>
                </a:solidFill>
                <a:latin typeface="黑体" panose="02010609060101010101" pitchFamily="49" charset="-122"/>
                <a:ea typeface="黑体" panose="02010609060101010101" pitchFamily="49" charset="-122"/>
              </a:rPr>
              <a:t>视区  </a:t>
            </a:r>
            <a:r>
              <a:rPr lang="en-US" altLang="zh-CN" sz="2400" b="1" dirty="0" smtClean="0">
                <a:solidFill>
                  <a:srgbClr val="FF0000"/>
                </a:solidFill>
                <a:latin typeface="黑体" panose="02010609060101010101" pitchFamily="49" charset="-122"/>
                <a:ea typeface="黑体" panose="02010609060101010101" pitchFamily="49" charset="-122"/>
              </a:rPr>
              <a:t>Viewport </a:t>
            </a:r>
            <a:r>
              <a:rPr lang="zh-CN" altLang="en-US" sz="2400" b="1" dirty="0" smtClean="0">
                <a:latin typeface="+mn-ea"/>
              </a:rPr>
              <a:t>：设备坐标系中可见的矩形部分</a:t>
            </a:r>
          </a:p>
        </p:txBody>
      </p:sp>
      <p:graphicFrame>
        <p:nvGraphicFramePr>
          <p:cNvPr id="7170" name="Object 3"/>
          <p:cNvGraphicFramePr>
            <a:graphicFrameLocks noChangeAspect="1"/>
          </p:cNvGraphicFramePr>
          <p:nvPr/>
        </p:nvGraphicFramePr>
        <p:xfrm>
          <a:off x="4514850" y="1720850"/>
          <a:ext cx="114300" cy="215900"/>
        </p:xfrm>
        <a:graphic>
          <a:graphicData uri="http://schemas.openxmlformats.org/presentationml/2006/ole">
            <mc:AlternateContent xmlns:mc="http://schemas.openxmlformats.org/markup-compatibility/2006">
              <mc:Choice xmlns:v="urn:schemas-microsoft-com:vml" Requires="v">
                <p:oleObj spid="_x0000_s14407"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1720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408" name="Equation" r:id="rId5" imgW="114120" imgH="215640" progId="Equation.3">
                  <p:embed/>
                </p:oleObj>
              </mc:Choice>
              <mc:Fallback>
                <p:oleObj name="Equation" r:id="rId5"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4" name="Picture 5" descr="BL00381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200" y="1772354"/>
            <a:ext cx="22860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BL00381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86200" y="1391354"/>
            <a:ext cx="46482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7"/>
          <p:cNvSpPr txBox="1">
            <a:spLocks noChangeArrowheads="1"/>
          </p:cNvSpPr>
          <p:nvPr/>
        </p:nvSpPr>
        <p:spPr bwMode="auto">
          <a:xfrm>
            <a:off x="1066800" y="3448754"/>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HT" pitchFamily="18" charset="-122"/>
              </a:rPr>
              <a:t>窗口未变而视区变</a:t>
            </a:r>
          </a:p>
        </p:txBody>
      </p:sp>
      <p:pic>
        <p:nvPicPr>
          <p:cNvPr id="7177" name="Picture 8" descr="BL00381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 y="4058354"/>
            <a:ext cx="281940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 Box 9"/>
          <p:cNvSpPr txBox="1">
            <a:spLocks noChangeArrowheads="1"/>
          </p:cNvSpPr>
          <p:nvPr/>
        </p:nvSpPr>
        <p:spPr bwMode="auto">
          <a:xfrm>
            <a:off x="1066800" y="5734754"/>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latin typeface="Times New Roman" panose="02020603050405020304" pitchFamily="18" charset="0"/>
                <a:ea typeface="HT" pitchFamily="18" charset="-122"/>
              </a:rPr>
              <a:t>视区相同而窗口不同</a:t>
            </a:r>
          </a:p>
        </p:txBody>
      </p:sp>
      <p:graphicFrame>
        <p:nvGraphicFramePr>
          <p:cNvPr id="7172" name="Object 10"/>
          <p:cNvGraphicFramePr>
            <a:graphicFrameLocks noChangeAspect="1"/>
          </p:cNvGraphicFramePr>
          <p:nvPr>
            <p:extLst>
              <p:ext uri="{D42A27DB-BD31-4B8C-83A1-F6EECF244321}">
                <p14:modId xmlns:p14="http://schemas.microsoft.com/office/powerpoint/2010/main" val="1467059910"/>
              </p:ext>
            </p:extLst>
          </p:nvPr>
        </p:nvGraphicFramePr>
        <p:xfrm>
          <a:off x="4572000" y="4058354"/>
          <a:ext cx="2895600" cy="1709738"/>
        </p:xfrm>
        <a:graphic>
          <a:graphicData uri="http://schemas.openxmlformats.org/presentationml/2006/ole">
            <mc:AlternateContent xmlns:mc="http://schemas.openxmlformats.org/markup-compatibility/2006">
              <mc:Choice xmlns:v="urn:schemas-microsoft-com:vml" Requires="v">
                <p:oleObj spid="_x0000_s14409" name="位图图像" r:id="rId7" imgW="2419048" imgH="1428949" progId="Paint.Picture">
                  <p:embed/>
                </p:oleObj>
              </mc:Choice>
              <mc:Fallback>
                <p:oleObj name="位图图像" r:id="rId7" imgW="2419048" imgH="1428949" progId="Paint.Picture">
                  <p:embed/>
                  <p:pic>
                    <p:nvPicPr>
                      <p:cNvPr id="0" name=""/>
                      <p:cNvPicPr>
                        <a:picLocks noChangeAspect="1" noChangeArrowheads="1"/>
                      </p:cNvPicPr>
                      <p:nvPr/>
                    </p:nvPicPr>
                    <p:blipFill>
                      <a:blip r:embed="rId8">
                        <a:clrChange>
                          <a:clrFrom>
                            <a:srgbClr val="808080"/>
                          </a:clrFrom>
                          <a:clrTo>
                            <a:srgbClr val="808080">
                              <a:alpha val="0"/>
                            </a:srgbClr>
                          </a:clrTo>
                        </a:clrChange>
                        <a:extLst>
                          <a:ext uri="{28A0092B-C50C-407E-A947-70E740481C1C}">
                            <a14:useLocalDpi xmlns:a14="http://schemas.microsoft.com/office/drawing/2010/main" val="0"/>
                          </a:ext>
                        </a:extLst>
                      </a:blip>
                      <a:srcRect/>
                      <a:stretch>
                        <a:fillRect/>
                      </a:stretch>
                    </p:blipFill>
                    <p:spPr bwMode="auto">
                      <a:xfrm>
                        <a:off x="4572000" y="4058354"/>
                        <a:ext cx="2895600" cy="170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192335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a:solidFill>
                  <a:srgbClr val="FF9300"/>
                </a:solidFill>
                <a:latin typeface="华文琥珀" panose="02010800040101010101" pitchFamily="2" charset="-122"/>
                <a:ea typeface="华文琥珀" panose="02010800040101010101" pitchFamily="2" charset="-122"/>
              </a:rPr>
              <a:t>5</a:t>
            </a:r>
            <a:r>
              <a:rPr lang="zh-CN" altLang="en-US" dirty="0">
                <a:solidFill>
                  <a:srgbClr val="FF9300"/>
                </a:solidFill>
                <a:latin typeface="华文琥珀" panose="02010800040101010101" pitchFamily="2" charset="-122"/>
                <a:ea typeface="华文琥珀" panose="02010800040101010101" pitchFamily="2" charset="-122"/>
              </a:rPr>
              <a:t>章：二维观察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1076026799"/>
              </p:ext>
            </p:extLst>
          </p:nvPr>
        </p:nvGraphicFramePr>
        <p:xfrm>
          <a:off x="898325" y="1916833"/>
          <a:ext cx="6748247" cy="3286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31555" y="2722065"/>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31555"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647764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1999" y="1142999"/>
            <a:ext cx="7704667" cy="1419579"/>
          </a:xfrm>
          <a:prstGeom prst="rect">
            <a:avLst/>
          </a:prstGeom>
        </p:spPr>
        <p:txBody>
          <a:bodyPr/>
          <a:lstStyle/>
          <a:p>
            <a:pPr eaLnBrk="1" hangingPunct="1">
              <a:buFont typeface="Wingdings" panose="05000000000000000000" pitchFamily="2" charset="2"/>
              <a:buChar char="n"/>
            </a:pPr>
            <a:r>
              <a:rPr lang="zh-CN" altLang="en-US" b="1" dirty="0" smtClean="0">
                <a:solidFill>
                  <a:srgbClr val="C00000"/>
                </a:solidFill>
                <a:ea typeface="宋体" panose="02010600030101010101" pitchFamily="2" charset="-122"/>
              </a:rPr>
              <a:t>输入设备</a:t>
            </a:r>
            <a:endParaRPr lang="en-US" altLang="zh-CN" b="1" dirty="0" smtClean="0">
              <a:solidFill>
                <a:srgbClr val="C00000"/>
              </a:solidFill>
              <a:ea typeface="宋体" panose="02010600030101010101" pitchFamily="2" charset="-122"/>
            </a:endParaRPr>
          </a:p>
          <a:p>
            <a:pPr eaLnBrk="1" hangingPunct="1"/>
            <a:r>
              <a:rPr lang="zh-CN" altLang="en-US" b="1" dirty="0"/>
              <a:t>二维观察的简单流程</a:t>
            </a:r>
            <a:r>
              <a:rPr lang="en-US" altLang="zh-CN" b="1" dirty="0"/>
              <a:t>-----</a:t>
            </a:r>
            <a:r>
              <a:rPr lang="zh-CN" altLang="en-US" b="1" dirty="0"/>
              <a:t>二维观察流水线</a:t>
            </a:r>
          </a:p>
          <a:p>
            <a:pPr eaLnBrk="1" hangingPunct="1"/>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2.</a:t>
            </a:r>
            <a:r>
              <a:rPr lang="zh-CN" altLang="en-US" sz="3600" b="1" dirty="0" smtClean="0">
                <a:latin typeface="黑体" panose="02010609060101010101" pitchFamily="49" charset="-122"/>
                <a:ea typeface="黑体" panose="02010609060101010101" pitchFamily="49" charset="-122"/>
              </a:rPr>
              <a:t> 二</a:t>
            </a:r>
            <a:r>
              <a:rPr lang="zh-CN" altLang="en-US" sz="3600" b="1" dirty="0">
                <a:latin typeface="黑体" panose="02010609060101010101" pitchFamily="49" charset="-122"/>
                <a:ea typeface="黑体" panose="02010609060101010101" pitchFamily="49" charset="-122"/>
              </a:rPr>
              <a:t>维观察流水线</a:t>
            </a:r>
          </a:p>
        </p:txBody>
      </p:sp>
      <p:graphicFrame>
        <p:nvGraphicFramePr>
          <p:cNvPr id="9" name="对象 4"/>
          <p:cNvGraphicFramePr>
            <a:graphicFrameLocks noChangeAspect="1"/>
          </p:cNvGraphicFramePr>
          <p:nvPr>
            <p:extLst>
              <p:ext uri="{D42A27DB-BD31-4B8C-83A1-F6EECF244321}">
                <p14:modId xmlns:p14="http://schemas.microsoft.com/office/powerpoint/2010/main" val="2359058851"/>
              </p:ext>
            </p:extLst>
          </p:nvPr>
        </p:nvGraphicFramePr>
        <p:xfrm>
          <a:off x="0" y="2562578"/>
          <a:ext cx="9021763" cy="1514475"/>
        </p:xfrm>
        <a:graphic>
          <a:graphicData uri="http://schemas.openxmlformats.org/presentationml/2006/ole">
            <mc:AlternateContent xmlns:mc="http://schemas.openxmlformats.org/markup-compatibility/2006">
              <mc:Choice xmlns:v="urn:schemas-microsoft-com:vml" Requires="v">
                <p:oleObj spid="_x0000_s15385" name="Visio" r:id="rId3" imgW="5819799" imgH="971405" progId="Visio.Drawing.11">
                  <p:embed/>
                </p:oleObj>
              </mc:Choice>
              <mc:Fallback>
                <p:oleObj name="Visio" r:id="rId3" imgW="5819799" imgH="971405" progId="Visio.Drawing.11">
                  <p:embed/>
                  <p:pic>
                    <p:nvPicPr>
                      <p:cNvPr id="0" name=""/>
                      <p:cNvPicPr>
                        <a:picLocks noChangeAspect="1" noChangeArrowheads="1"/>
                      </p:cNvPicPr>
                      <p:nvPr/>
                    </p:nvPicPr>
                    <p:blipFill>
                      <a:blip r:embed="rId4"/>
                      <a:srcRect/>
                      <a:stretch>
                        <a:fillRect/>
                      </a:stretch>
                    </p:blipFill>
                    <p:spPr bwMode="auto">
                      <a:xfrm>
                        <a:off x="0" y="2562578"/>
                        <a:ext cx="9021763"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3"/>
          <p:cNvSpPr txBox="1">
            <a:spLocks noChangeArrowheads="1"/>
          </p:cNvSpPr>
          <p:nvPr/>
        </p:nvSpPr>
        <p:spPr bwMode="auto">
          <a:xfrm>
            <a:off x="0" y="4543375"/>
            <a:ext cx="9009856" cy="156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120000"/>
              </a:lnSpc>
              <a:buFontTx/>
              <a:buNone/>
              <a:defRPr/>
            </a:pPr>
            <a:r>
              <a:rPr lang="en-US" altLang="zh-CN" b="1" dirty="0" smtClean="0">
                <a:latin typeface="黑体" panose="02010609060101010101" pitchFamily="49" charset="-122"/>
                <a:ea typeface="黑体" panose="02010609060101010101" pitchFamily="49" charset="-122"/>
              </a:rPr>
              <a:t>1</a:t>
            </a:r>
            <a:r>
              <a:rPr lang="zh-CN" altLang="en-US" b="1" dirty="0" smtClean="0">
                <a:latin typeface="黑体" panose="02010609060101010101" pitchFamily="49" charset="-122"/>
                <a:ea typeface="黑体" panose="02010609060101010101" pitchFamily="49" charset="-122"/>
              </a:rPr>
              <a:t>、坐标系统</a:t>
            </a:r>
            <a:endParaRPr lang="en-US" altLang="zh-CN" b="1" dirty="0" smtClean="0">
              <a:latin typeface="黑体" panose="02010609060101010101" pitchFamily="49" charset="-122"/>
              <a:ea typeface="黑体" panose="02010609060101010101" pitchFamily="49" charset="-122"/>
            </a:endParaRPr>
          </a:p>
          <a:p>
            <a:pPr eaLnBrk="1" hangingPunct="1">
              <a:lnSpc>
                <a:spcPct val="120000"/>
              </a:lnSpc>
              <a:buClr>
                <a:srgbClr val="FF9300"/>
              </a:buClr>
              <a:buFont typeface="Wingdings" panose="05000000000000000000" pitchFamily="2" charset="2"/>
              <a:buChar char="n"/>
              <a:defRPr/>
            </a:pPr>
            <a:r>
              <a:rPr lang="zh-CN" altLang="en-US" sz="2800" dirty="0" smtClean="0">
                <a:ea typeface="宋体" pitchFamily="2" charset="-122"/>
              </a:rPr>
              <a:t>建模坐标系</a:t>
            </a:r>
            <a:r>
              <a:rPr lang="en-US" altLang="zh-CN" sz="2800" dirty="0" smtClean="0">
                <a:ea typeface="宋体" pitchFamily="2" charset="-122"/>
              </a:rPr>
              <a:t>---</a:t>
            </a:r>
            <a:r>
              <a:rPr lang="zh-CN" altLang="en-US" sz="2800" dirty="0" smtClean="0">
                <a:ea typeface="宋体" pitchFamily="2" charset="-122"/>
              </a:rPr>
              <a:t>世界坐标系</a:t>
            </a:r>
            <a:r>
              <a:rPr lang="en-US" altLang="zh-CN" sz="2800" dirty="0" smtClean="0">
                <a:ea typeface="宋体" pitchFamily="2" charset="-122"/>
              </a:rPr>
              <a:t>---</a:t>
            </a:r>
            <a:r>
              <a:rPr lang="zh-CN" altLang="en-US" sz="2800" dirty="0" smtClean="0">
                <a:ea typeface="宋体" pitchFamily="2" charset="-122"/>
              </a:rPr>
              <a:t>观察坐标系</a:t>
            </a:r>
            <a:r>
              <a:rPr lang="en-US" altLang="zh-CN" sz="2800" dirty="0" smtClean="0">
                <a:ea typeface="宋体" pitchFamily="2" charset="-122"/>
              </a:rPr>
              <a:t>----</a:t>
            </a:r>
            <a:r>
              <a:rPr lang="zh-CN" altLang="en-US" sz="2800" dirty="0" smtClean="0">
                <a:ea typeface="宋体" pitchFamily="2" charset="-122"/>
              </a:rPr>
              <a:t>设备坐标系</a:t>
            </a:r>
            <a:endParaRPr lang="en-US" altLang="zh-TW" sz="2800" dirty="0" smtClean="0"/>
          </a:p>
        </p:txBody>
      </p:sp>
    </p:spTree>
    <p:extLst>
      <p:ext uri="{BB962C8B-B14F-4D97-AF65-F5344CB8AC3E}">
        <p14:creationId xmlns:p14="http://schemas.microsoft.com/office/powerpoint/2010/main" val="40797875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294">
                                            <p:txEl>
                                              <p:pRg st="1" end="1"/>
                                            </p:txEl>
                                          </p:spTgt>
                                        </p:tgtEl>
                                        <p:attrNameLst>
                                          <p:attrName>style.visibility</p:attrName>
                                        </p:attrNameLst>
                                      </p:cBhvr>
                                      <p:to>
                                        <p:strVal val="visible"/>
                                      </p:to>
                                    </p:set>
                                    <p:animEffect transition="in" filter="wipe(left)">
                                      <p:cBhvr>
                                        <p:cTn id="11" dur="500"/>
                                        <p:tgtEl>
                                          <p:spTgt spid="1229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1999" y="1142999"/>
            <a:ext cx="7704667" cy="4670779"/>
          </a:xfrm>
          <a:prstGeom prst="rect">
            <a:avLst/>
          </a:prstGeom>
        </p:spPr>
        <p:txBody>
          <a:bodyPr/>
          <a:lstStyle/>
          <a:p>
            <a:pPr eaLnBrk="1" hangingPunct="1">
              <a:buFont typeface="Wingdings" panose="05000000000000000000" pitchFamily="2" charset="2"/>
              <a:buChar char="n"/>
            </a:pPr>
            <a:r>
              <a:rPr lang="en-US" altLang="zh-CN" b="1" dirty="0">
                <a:solidFill>
                  <a:srgbClr val="C00000"/>
                </a:solidFill>
              </a:rPr>
              <a:t>1</a:t>
            </a:r>
            <a:r>
              <a:rPr lang="zh-CN" altLang="en-US" b="1" dirty="0">
                <a:solidFill>
                  <a:srgbClr val="C00000"/>
                </a:solidFill>
              </a:rPr>
              <a:t>、坐标系统</a:t>
            </a:r>
          </a:p>
          <a:p>
            <a:pPr eaLnBrk="1" hangingPunct="1">
              <a:lnSpc>
                <a:spcPct val="120000"/>
              </a:lnSpc>
              <a:buClr>
                <a:srgbClr val="FF9300"/>
              </a:buClr>
              <a:buFont typeface="Wingdings" panose="05000000000000000000" pitchFamily="2" charset="2"/>
              <a:buChar char="n"/>
            </a:pPr>
            <a:r>
              <a:rPr lang="zh-CN" altLang="en-US" b="1" dirty="0">
                <a:solidFill>
                  <a:srgbClr val="0033CC"/>
                </a:solidFill>
              </a:rPr>
              <a:t>建模坐标系：</a:t>
            </a:r>
            <a:r>
              <a:rPr lang="zh-TW" altLang="zh-CN" dirty="0"/>
              <a:t>局部坐标系，</a:t>
            </a:r>
            <a:r>
              <a:rPr lang="zh-CN" altLang="en-US" dirty="0"/>
              <a:t>每一个对象参考自身的特征点而建立</a:t>
            </a:r>
            <a:r>
              <a:rPr lang="zh-TW" altLang="zh-CN" dirty="0"/>
              <a:t>的平面直角坐标系</a:t>
            </a:r>
            <a:r>
              <a:rPr lang="zh-CN" altLang="en-US" dirty="0"/>
              <a:t>。</a:t>
            </a:r>
            <a:endParaRPr lang="en-US" altLang="zh-CN" dirty="0">
              <a:solidFill>
                <a:schemeClr val="accent2"/>
              </a:solidFill>
            </a:endParaRPr>
          </a:p>
          <a:p>
            <a:pPr eaLnBrk="1" hangingPunct="1">
              <a:lnSpc>
                <a:spcPct val="120000"/>
              </a:lnSpc>
              <a:buClr>
                <a:srgbClr val="FF9300"/>
              </a:buClr>
              <a:buFont typeface="Wingdings" panose="05000000000000000000" pitchFamily="2" charset="2"/>
              <a:buChar char="n"/>
            </a:pPr>
            <a:r>
              <a:rPr lang="zh-CN" altLang="en-US" b="1" dirty="0">
                <a:solidFill>
                  <a:srgbClr val="0033CC"/>
                </a:solidFill>
              </a:rPr>
              <a:t>世界坐标系：</a:t>
            </a:r>
            <a:r>
              <a:rPr lang="zh-TW" altLang="zh-CN" dirty="0"/>
              <a:t>全局坐标系，</a:t>
            </a:r>
            <a:r>
              <a:rPr lang="zh-CN" altLang="en-US" dirty="0"/>
              <a:t>所有对象统一的</a:t>
            </a:r>
            <a:r>
              <a:rPr lang="zh-TW" altLang="zh-CN" dirty="0"/>
              <a:t>平面直角坐标</a:t>
            </a:r>
            <a:r>
              <a:rPr lang="zh-TW" altLang="zh-CN" dirty="0" smtClean="0"/>
              <a:t>系</a:t>
            </a:r>
            <a:r>
              <a:rPr lang="zh-CN" altLang="en-US" dirty="0"/>
              <a:t>。</a:t>
            </a:r>
            <a:endParaRPr lang="en-US" altLang="zh-CN" dirty="0" smtClean="0"/>
          </a:p>
          <a:p>
            <a:pPr eaLnBrk="1" hangingPunct="1">
              <a:lnSpc>
                <a:spcPct val="120000"/>
              </a:lnSpc>
              <a:buClr>
                <a:srgbClr val="FF9300"/>
              </a:buClr>
              <a:buFont typeface="Wingdings" panose="05000000000000000000" pitchFamily="2" charset="2"/>
              <a:buChar char="n"/>
            </a:pPr>
            <a:endParaRPr lang="en-US" altLang="zh-CN" dirty="0">
              <a:solidFill>
                <a:schemeClr val="accent2"/>
              </a:solidFill>
            </a:endParaRPr>
          </a:p>
          <a:p>
            <a:pPr eaLnBrk="1" hangingPunct="1"/>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2.</a:t>
            </a:r>
            <a:r>
              <a:rPr lang="zh-CN" altLang="en-US" sz="3600" b="1" dirty="0" smtClean="0">
                <a:latin typeface="黑体" panose="02010609060101010101" pitchFamily="49" charset="-122"/>
                <a:ea typeface="黑体" panose="02010609060101010101" pitchFamily="49" charset="-122"/>
              </a:rPr>
              <a:t> 二</a:t>
            </a:r>
            <a:r>
              <a:rPr lang="zh-CN" altLang="en-US" sz="3600" b="1" dirty="0">
                <a:latin typeface="黑体" panose="02010609060101010101" pitchFamily="49" charset="-122"/>
                <a:ea typeface="黑体" panose="02010609060101010101" pitchFamily="49" charset="-122"/>
              </a:rPr>
              <a:t>维观察流水线</a:t>
            </a:r>
          </a:p>
        </p:txBody>
      </p:sp>
      <p:grpSp>
        <p:nvGrpSpPr>
          <p:cNvPr id="7" name="组合 6"/>
          <p:cNvGrpSpPr>
            <a:grpSpLocks/>
          </p:cNvGrpSpPr>
          <p:nvPr/>
        </p:nvGrpSpPr>
        <p:grpSpPr bwMode="auto">
          <a:xfrm>
            <a:off x="761999" y="4311567"/>
            <a:ext cx="7543270" cy="1500544"/>
            <a:chOff x="458199" y="1759788"/>
            <a:chExt cx="4120114" cy="2665437"/>
          </a:xfrm>
        </p:grpSpPr>
        <p:sp>
          <p:nvSpPr>
            <p:cNvPr id="8" name="矩形 7"/>
            <p:cNvSpPr/>
            <p:nvPr/>
          </p:nvSpPr>
          <p:spPr>
            <a:xfrm>
              <a:off x="490280" y="1759788"/>
              <a:ext cx="4088033" cy="266543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矩形 11"/>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任意多边形 12"/>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57498" y="2348647"/>
              <a:ext cx="3919989" cy="1476112"/>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b="1" dirty="0"/>
                <a:t>从建模坐标到世界坐标，</a:t>
              </a:r>
              <a:r>
                <a:rPr lang="zh-TW" altLang="zh-CN" sz="2000" b="1" dirty="0"/>
                <a:t>实质上是一个将物体从</a:t>
              </a:r>
              <a:r>
                <a:rPr lang="zh-TW" altLang="zh-CN" sz="2000" b="1" dirty="0">
                  <a:solidFill>
                    <a:srgbClr val="FF0000"/>
                  </a:solidFill>
                </a:rPr>
                <a:t>局部空间</a:t>
              </a:r>
              <a:r>
                <a:rPr lang="zh-TW" altLang="zh-CN" sz="2000" b="1" dirty="0"/>
                <a:t>组合</a:t>
              </a:r>
              <a:r>
                <a:rPr lang="zh-CN" altLang="zh-CN" sz="2000" b="1" dirty="0"/>
                <a:t>、</a:t>
              </a:r>
              <a:r>
                <a:rPr lang="zh-TW" altLang="zh-CN" sz="2000" b="1" dirty="0"/>
                <a:t>装配到</a:t>
              </a:r>
              <a:r>
                <a:rPr lang="zh-TW" altLang="zh-CN" sz="2000" b="1" dirty="0">
                  <a:solidFill>
                    <a:srgbClr val="FF0000"/>
                  </a:solidFill>
                </a:rPr>
                <a:t>世界空间</a:t>
              </a:r>
              <a:r>
                <a:rPr lang="zh-TW" altLang="zh-CN" sz="2000" b="1" dirty="0"/>
                <a:t>的变换过程</a:t>
              </a:r>
              <a:r>
                <a:rPr lang="zh-TW" altLang="zh-CN" sz="2000" b="1" dirty="0" smtClean="0"/>
                <a:t>。</a:t>
              </a:r>
              <a:endParaRPr lang="en-US" altLang="zh-TW" sz="2000" b="1" dirty="0"/>
            </a:p>
          </p:txBody>
        </p:sp>
        <p:sp>
          <p:nvSpPr>
            <p:cNvPr id="15" name="文本框 3"/>
            <p:cNvSpPr txBox="1"/>
            <p:nvPr/>
          </p:nvSpPr>
          <p:spPr>
            <a:xfrm>
              <a:off x="458199" y="1843911"/>
              <a:ext cx="145160" cy="656050"/>
            </a:xfrm>
            <a:prstGeom prst="rect">
              <a:avLst/>
            </a:prstGeom>
            <a:noFill/>
          </p:spPr>
          <p:txBody>
            <a:bodyPr wrap="none">
              <a:spAutoFit/>
            </a:bodyPr>
            <a:lstStyle/>
            <a:p>
              <a:pPr eaLnBrk="1" fontAlgn="auto" hangingPunct="1">
                <a:spcBef>
                  <a:spcPts val="0"/>
                </a:spcBef>
                <a:spcAft>
                  <a:spcPts val="0"/>
                </a:spcAft>
                <a:defRPr/>
              </a:pPr>
              <a:endParaRPr lang="zh-CN" altLang="en-US" b="1" kern="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93574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wipe(left)">
                                      <p:cBhvr>
                                        <p:cTn id="17" dur="500"/>
                                        <p:tgtEl>
                                          <p:spTgt spid="122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 calcmode="lin" valueType="num">
                                      <p:cBhvr>
                                        <p:cTn id="24" dur="500" fill="hold"/>
                                        <p:tgtEl>
                                          <p:spTgt spid="7"/>
                                        </p:tgtEl>
                                        <p:attrNameLst>
                                          <p:attrName>ppt_x</p:attrName>
                                        </p:attrNameLst>
                                      </p:cBhvr>
                                      <p:tavLst>
                                        <p:tav tm="0">
                                          <p:val>
                                            <p:fltVal val="0.5"/>
                                          </p:val>
                                        </p:tav>
                                        <p:tav tm="100000">
                                          <p:val>
                                            <p:strVal val="#ppt_x"/>
                                          </p:val>
                                        </p:tav>
                                      </p:tavLst>
                                    </p:anim>
                                    <p:anim calcmode="lin" valueType="num">
                                      <p:cBhvr>
                                        <p:cTn id="25" dur="500" fill="hold"/>
                                        <p:tgtEl>
                                          <p:spTgt spid="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652463" y="1306553"/>
            <a:ext cx="7930445" cy="4670779"/>
          </a:xfrm>
          <a:prstGeom prst="rect">
            <a:avLst/>
          </a:prstGeom>
        </p:spPr>
        <p:txBody>
          <a:bodyPr/>
          <a:lstStyle/>
          <a:p>
            <a:pPr eaLnBrk="1" hangingPunct="1">
              <a:lnSpc>
                <a:spcPct val="120000"/>
              </a:lnSpc>
              <a:buClr>
                <a:srgbClr val="FF9300"/>
              </a:buClr>
              <a:buFont typeface="Wingdings" panose="05000000000000000000" pitchFamily="2" charset="2"/>
              <a:buChar char="n"/>
            </a:pPr>
            <a:r>
              <a:rPr lang="zh-CN" altLang="en-US" b="1" dirty="0" smtClean="0">
                <a:solidFill>
                  <a:srgbClr val="0033CC"/>
                </a:solidFill>
              </a:rPr>
              <a:t>观察</a:t>
            </a:r>
            <a:r>
              <a:rPr lang="zh-CN" altLang="en-US" b="1" dirty="0">
                <a:solidFill>
                  <a:srgbClr val="0033CC"/>
                </a:solidFill>
              </a:rPr>
              <a:t>坐标系：</a:t>
            </a:r>
            <a:r>
              <a:rPr lang="zh-TW" altLang="zh-CN" dirty="0"/>
              <a:t>用户可根据图形显示的要求定义观察区域与观察方向</a:t>
            </a:r>
            <a:r>
              <a:rPr lang="zh-CN" altLang="en-US" dirty="0"/>
              <a:t>而</a:t>
            </a:r>
            <a:r>
              <a:rPr lang="zh-TW" altLang="zh-CN" dirty="0"/>
              <a:t>得到</a:t>
            </a:r>
            <a:r>
              <a:rPr lang="zh-CN" altLang="en-US" dirty="0"/>
              <a:t>的坐标系。</a:t>
            </a:r>
            <a:r>
              <a:rPr lang="zh-TW" altLang="zh-CN" dirty="0"/>
              <a:t>完成从观察者角度对整个世界坐标系内的对象进行重新定位和描述</a:t>
            </a:r>
            <a:r>
              <a:rPr lang="zh-CN" altLang="en-US" dirty="0"/>
              <a:t>。</a:t>
            </a:r>
            <a:endParaRPr lang="en-US" altLang="zh-CN" dirty="0">
              <a:solidFill>
                <a:schemeClr val="accent2"/>
              </a:solidFill>
            </a:endParaRPr>
          </a:p>
          <a:p>
            <a:pPr eaLnBrk="1" hangingPunct="1">
              <a:lnSpc>
                <a:spcPct val="120000"/>
              </a:lnSpc>
              <a:buClr>
                <a:srgbClr val="FF9300"/>
              </a:buClr>
              <a:buFont typeface="Wingdings" panose="05000000000000000000" pitchFamily="2" charset="2"/>
              <a:buChar char="n"/>
            </a:pPr>
            <a:r>
              <a:rPr lang="zh-CN" altLang="en-US" b="1" dirty="0">
                <a:solidFill>
                  <a:srgbClr val="0033CC"/>
                </a:solidFill>
              </a:rPr>
              <a:t>规范化设备坐标系：</a:t>
            </a:r>
            <a:r>
              <a:rPr lang="zh-TW" altLang="zh-CN" dirty="0"/>
              <a:t>既独立于</a:t>
            </a:r>
            <a:r>
              <a:rPr lang="zh-CN" altLang="en-US" dirty="0"/>
              <a:t>具体</a:t>
            </a:r>
            <a:r>
              <a:rPr lang="zh-TW" altLang="zh-CN" dirty="0"/>
              <a:t>设备，又可容易地转变成设备坐标系</a:t>
            </a:r>
            <a:r>
              <a:rPr lang="zh-CN" altLang="en-US" dirty="0"/>
              <a:t>的中间坐标系</a:t>
            </a:r>
            <a:r>
              <a:rPr lang="zh-CN" altLang="en-US" dirty="0">
                <a:solidFill>
                  <a:schemeClr val="accent2"/>
                </a:solidFill>
              </a:rPr>
              <a:t>。</a:t>
            </a:r>
            <a:endParaRPr lang="en-US" altLang="zh-TW" dirty="0">
              <a:solidFill>
                <a:schemeClr val="accent2"/>
              </a:solidFill>
              <a:ea typeface="宋体" panose="02010600030101010101" pitchFamily="2" charset="-122"/>
            </a:endParaRPr>
          </a:p>
          <a:p>
            <a:pPr eaLnBrk="1" hangingPunct="1">
              <a:lnSpc>
                <a:spcPct val="120000"/>
              </a:lnSpc>
              <a:buClr>
                <a:srgbClr val="FF9300"/>
              </a:buClr>
              <a:buFont typeface="Wingdings" panose="05000000000000000000" pitchFamily="2" charset="2"/>
              <a:buChar char="n"/>
            </a:pPr>
            <a:r>
              <a:rPr lang="zh-CN" altLang="en-US" b="1" dirty="0">
                <a:solidFill>
                  <a:srgbClr val="0033CC"/>
                </a:solidFill>
              </a:rPr>
              <a:t>设备坐标系：</a:t>
            </a:r>
            <a:r>
              <a:rPr lang="zh-TW" altLang="zh-CN" dirty="0"/>
              <a:t>与特定的输出设备相联系，其坐标是离散的整数值</a:t>
            </a:r>
            <a:r>
              <a:rPr lang="zh-CN" altLang="en-US" dirty="0" smtClean="0"/>
              <a:t>。</a:t>
            </a:r>
            <a:endParaRPr lang="en-US" altLang="zh-CN" dirty="0" smtClean="0"/>
          </a:p>
          <a:p>
            <a:pPr eaLnBrk="1" hangingPunct="1">
              <a:lnSpc>
                <a:spcPct val="120000"/>
              </a:lnSpc>
              <a:buClr>
                <a:srgbClr val="FF9300"/>
              </a:buClr>
              <a:buFont typeface="Wingdings" panose="05000000000000000000" pitchFamily="2" charset="2"/>
              <a:buChar char="n"/>
            </a:pPr>
            <a:endParaRPr lang="en-US" altLang="zh-CN" dirty="0">
              <a:solidFill>
                <a:schemeClr val="accent2"/>
              </a:solidFill>
            </a:endParaRPr>
          </a:p>
          <a:p>
            <a:pPr eaLnBrk="1" hangingPunct="1"/>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2.</a:t>
            </a:r>
            <a:r>
              <a:rPr lang="zh-CN" altLang="en-US" sz="3600" b="1" dirty="0" smtClean="0">
                <a:latin typeface="黑体" panose="02010609060101010101" pitchFamily="49" charset="-122"/>
                <a:ea typeface="黑体" panose="02010609060101010101" pitchFamily="49" charset="-122"/>
              </a:rPr>
              <a:t> 二</a:t>
            </a:r>
            <a:r>
              <a:rPr lang="zh-CN" altLang="en-US" sz="3600" b="1" dirty="0">
                <a:latin typeface="黑体" panose="02010609060101010101" pitchFamily="49" charset="-122"/>
                <a:ea typeface="黑体" panose="02010609060101010101" pitchFamily="49" charset="-122"/>
              </a:rPr>
              <a:t>维观察流水线</a:t>
            </a:r>
          </a:p>
        </p:txBody>
      </p:sp>
    </p:spTree>
    <p:extLst>
      <p:ext uri="{BB962C8B-B14F-4D97-AF65-F5344CB8AC3E}">
        <p14:creationId xmlns:p14="http://schemas.microsoft.com/office/powerpoint/2010/main" val="3772082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4">
                                            <p:txEl>
                                              <p:pRg st="1" end="1"/>
                                            </p:txEl>
                                          </p:spTgt>
                                        </p:tgtEl>
                                        <p:attrNameLst>
                                          <p:attrName>style.visibility</p:attrName>
                                        </p:attrNameLst>
                                      </p:cBhvr>
                                      <p:to>
                                        <p:strVal val="visible"/>
                                      </p:to>
                                    </p:set>
                                    <p:animEffect transition="in" filter="wipe(left)">
                                      <p:cBhvr>
                                        <p:cTn id="12" dur="500"/>
                                        <p:tgtEl>
                                          <p:spTgt spid="122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wipe(left)">
                                      <p:cBhvr>
                                        <p:cTn id="17" dur="500"/>
                                        <p:tgtEl>
                                          <p:spTgt spid="122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7027</TotalTime>
  <Words>1921</Words>
  <Application>Microsoft Office PowerPoint</Application>
  <PresentationFormat>全屏显示(4:3)</PresentationFormat>
  <Paragraphs>220</Paragraphs>
  <Slides>45</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45</vt:i4>
      </vt:variant>
    </vt:vector>
  </HeadingPairs>
  <TitlesOfParts>
    <vt:vector size="68" baseType="lpstr">
      <vt:lpstr>Arial Unicode MS</vt:lpstr>
      <vt:lpstr>HT</vt:lpstr>
      <vt:lpstr>新細明體</vt:lpstr>
      <vt:lpstr>方正综艺简体</vt:lpstr>
      <vt:lpstr>黑体</vt:lpstr>
      <vt:lpstr>华文彩云</vt:lpstr>
      <vt:lpstr>华文琥珀</vt:lpstr>
      <vt:lpstr>宋体</vt:lpstr>
      <vt:lpstr>微软雅黑</vt:lpstr>
      <vt:lpstr>Arial</vt:lpstr>
      <vt:lpstr>Calibri</vt:lpstr>
      <vt:lpstr>Calibri Light</vt:lpstr>
      <vt:lpstr>Impact</vt:lpstr>
      <vt:lpstr>Tahoma</vt:lpstr>
      <vt:lpstr>Times New Roman</vt:lpstr>
      <vt:lpstr>Verdana</vt:lpstr>
      <vt:lpstr>Wingdings</vt:lpstr>
      <vt:lpstr>Office 主题</vt:lpstr>
      <vt:lpstr>Visio</vt:lpstr>
      <vt:lpstr>Equation</vt:lpstr>
      <vt:lpstr>位图图像</vt:lpstr>
      <vt:lpstr>VISIO</vt:lpstr>
      <vt:lpstr>BMP 图象</vt:lpstr>
      <vt:lpstr>PowerPoint 演示文稿</vt:lpstr>
      <vt:lpstr>PowerPoint 演示文稿</vt:lpstr>
      <vt:lpstr>第5章：二维观察</vt:lpstr>
      <vt:lpstr>PowerPoint 演示文稿</vt:lpstr>
      <vt:lpstr>PowerPoint 演示文稿</vt:lpstr>
      <vt:lpstr>第5章：二维观察</vt:lpstr>
      <vt:lpstr>PowerPoint 演示文稿</vt:lpstr>
      <vt:lpstr>PowerPoint 演示文稿</vt:lpstr>
      <vt:lpstr>PowerPoint 演示文稿</vt:lpstr>
      <vt:lpstr>PowerPoint 演示文稿</vt:lpstr>
      <vt:lpstr>第5章：二维观察</vt:lpstr>
      <vt:lpstr>PowerPoint 演示文稿</vt:lpstr>
      <vt:lpstr>PowerPoint 演示文稿</vt:lpstr>
      <vt:lpstr>§5.3.1 点的裁剪</vt:lpstr>
      <vt:lpstr>PowerPoint 演示文稿</vt:lpstr>
      <vt:lpstr>1.  Cohen-Sutherland算法</vt:lpstr>
      <vt:lpstr>1.  Cohen-Sutherland算法</vt:lpstr>
      <vt:lpstr>1.  Cohen-Sutherland算法</vt:lpstr>
      <vt:lpstr>1.  Cohen-Sutherland算法</vt:lpstr>
      <vt:lpstr>1.  Cohen-Sutherland算法</vt:lpstr>
      <vt:lpstr>1.  Cohen-Sutherland算法</vt:lpstr>
      <vt:lpstr>三维Cohen-Sutherland算法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第5章：二维观察</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Yan Ming</cp:lastModifiedBy>
  <cp:revision>395</cp:revision>
  <dcterms:created xsi:type="dcterms:W3CDTF">2013-10-18T12:56:42Z</dcterms:created>
  <dcterms:modified xsi:type="dcterms:W3CDTF">2018-10-10T12:35:51Z</dcterms:modified>
</cp:coreProperties>
</file>