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390" r:id="rId4"/>
    <p:sldId id="499" r:id="rId5"/>
    <p:sldId id="498" r:id="rId6"/>
    <p:sldId id="497" r:id="rId7"/>
    <p:sldId id="427" r:id="rId8"/>
    <p:sldId id="500" r:id="rId9"/>
    <p:sldId id="501" r:id="rId10"/>
    <p:sldId id="502" r:id="rId11"/>
    <p:sldId id="503" r:id="rId12"/>
    <p:sldId id="504" r:id="rId13"/>
    <p:sldId id="505" r:id="rId14"/>
    <p:sldId id="507" r:id="rId15"/>
    <p:sldId id="506" r:id="rId16"/>
    <p:sldId id="508" r:id="rId17"/>
    <p:sldId id="509" r:id="rId18"/>
    <p:sldId id="510" r:id="rId19"/>
    <p:sldId id="511" r:id="rId20"/>
    <p:sldId id="512" r:id="rId21"/>
    <p:sldId id="513" r:id="rId22"/>
    <p:sldId id="514" r:id="rId23"/>
    <p:sldId id="515" r:id="rId24"/>
    <p:sldId id="516" r:id="rId25"/>
    <p:sldId id="517" r:id="rId26"/>
    <p:sldId id="518" r:id="rId27"/>
    <p:sldId id="519" r:id="rId28"/>
    <p:sldId id="520" r:id="rId29"/>
    <p:sldId id="536" r:id="rId30"/>
    <p:sldId id="521" r:id="rId31"/>
    <p:sldId id="522" r:id="rId32"/>
    <p:sldId id="537" r:id="rId33"/>
    <p:sldId id="538" r:id="rId34"/>
    <p:sldId id="539" r:id="rId35"/>
    <p:sldId id="540" r:id="rId36"/>
    <p:sldId id="541" r:id="rId37"/>
    <p:sldId id="523" r:id="rId38"/>
    <p:sldId id="524" r:id="rId39"/>
    <p:sldId id="525" r:id="rId40"/>
    <p:sldId id="526" r:id="rId41"/>
    <p:sldId id="262"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0000FF"/>
    <a:srgbClr val="FFFF99"/>
    <a:srgbClr val="006600"/>
    <a:srgbClr val="0033CC"/>
    <a:srgbClr val="99CCFF"/>
    <a:srgbClr val="993300"/>
    <a:srgbClr val="CC6600"/>
    <a:srgbClr val="FF5050"/>
    <a:srgbClr val="0D6A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autoAdjust="0"/>
    <p:restoredTop sz="95501" autoAdjust="0"/>
  </p:normalViewPr>
  <p:slideViewPr>
    <p:cSldViewPr snapToGrid="0">
      <p:cViewPr varScale="1">
        <p:scale>
          <a:sx n="60" d="100"/>
          <a:sy n="60" d="100"/>
        </p:scale>
        <p:origin x="1428" y="56"/>
      </p:cViewPr>
      <p:guideLst>
        <p:guide orient="horz" pos="2160"/>
        <p:guide pos="3840"/>
        <p:guide pos="2880"/>
      </p:guideLst>
    </p:cSldViewPr>
  </p:slideViewPr>
  <p:notesTextViewPr>
    <p:cViewPr>
      <p:scale>
        <a:sx n="1" d="1"/>
        <a:sy n="1" d="1"/>
      </p:scale>
      <p:origin x="0" y="0"/>
    </p:cViewPr>
  </p:notesTextViewPr>
  <p:notesViewPr>
    <p:cSldViewPr snapToGrid="0">
      <p:cViewPr varScale="1">
        <p:scale>
          <a:sx n="51" d="100"/>
          <a:sy n="51"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三维对象概述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三维实体表示基础</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三维实体表示方法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t>三次参数曲线</a:t>
          </a:r>
          <a:endParaRPr lang="zh-CN" altLang="en-US" b="1"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lang="zh-CN" altLang="en-US" b="1" dirty="0" smtClean="0"/>
            <a:t>双三次参数曲面</a:t>
          </a:r>
          <a:endParaRPr lang="zh-CN" altLang="en-US" b="1" dirty="0"/>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91CD3387-0379-4D45-8C53-3931111BE3C1}" srcId="{75133BFE-6B0E-4DBB-B4B9-68F66EBE2204}" destId="{BCC917F5-5D6E-43F9-8DFE-605EB9BA8C51}" srcOrd="0" destOrd="0" parTransId="{3F4F3ED0-D3DB-4FDF-9239-5E74D6A11E23}" sibTransId="{1333E3C7-2983-4543-9287-7DBF8D04EE03}"/>
    <dgm:cxn modelId="{D2790246-B22F-433F-BD50-338CDD9110EC}" type="presOf" srcId="{75133BFE-6B0E-4DBB-B4B9-68F66EBE2204}" destId="{33B81DAA-3762-403B-B9BA-3E94C8270634}"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C4586522-8EBD-4303-B8FF-096024F7DB0F}" srcId="{1342E97B-D763-4B48-91D1-35D05A2F9D02}" destId="{C95C317D-1527-4D19-A400-132D9BBC44D5}" srcOrd="4" destOrd="0" parTransId="{41BD0BA2-4D6F-4DEC-99F0-12965799F204}" sibTransId="{21904EBD-E6EB-491B-BC20-D2EE819DE6F9}"/>
    <dgm:cxn modelId="{257C6D9C-9C1D-45B4-A455-E7A97391CB9F}" srcId="{1342E97B-D763-4B48-91D1-35D05A2F9D02}" destId="{5A6A24B7-A893-443F-A2E2-6A67D9E56AE5}" srcOrd="3" destOrd="0" parTransId="{2422DAE9-BA19-47F1-B4A2-ABB6A47618C4}" sibTransId="{393982CA-9DF7-4F7C-958D-78C0B751D069}"/>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774DB55E-719F-4900-BA8B-C9C2BCED7A69}" type="presOf" srcId="{BCC917F5-5D6E-43F9-8DFE-605EB9BA8C51}" destId="{D00A019F-394D-4CDA-9674-4B91093930EB}" srcOrd="0" destOrd="0" presId="urn:microsoft.com/office/officeart/2005/8/layout/chevron2"/>
    <dgm:cxn modelId="{EAA5F1F1-C1E1-45D3-B3E3-EDD17EBD21A5}" type="presOf" srcId="{130DAB32-480A-4472-9359-314F1A3902FD}" destId="{73045727-E4A1-4D0B-9DA4-DC0A11922EBD}"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3F887CC0-8273-4537-B7FC-91311893CD02}" type="presOf" srcId="{78827AAE-AB46-4689-9F51-6115669F999D}" destId="{D64727F3-4EAE-4463-894B-B29E688BB34B}" srcOrd="0" destOrd="0" presId="urn:microsoft.com/office/officeart/2005/8/layout/chevron2"/>
    <dgm:cxn modelId="{853298A7-CA6E-4FFA-942C-FCA422011146}" type="presOf" srcId="{C95C317D-1527-4D19-A400-132D9BBC44D5}" destId="{EE844909-3B3E-4808-BB2C-96ADC17F31D6}" srcOrd="0" destOrd="0" presId="urn:microsoft.com/office/officeart/2005/8/layout/chevron2"/>
    <dgm:cxn modelId="{983097E5-5D74-4B5D-A51A-99EDDAF8E5CD}" type="presOf" srcId="{4209B6D9-4A52-4A73-95E8-DDACFC6A4665}" destId="{7823F387-FE1A-4F5E-87F5-DCE52153C57E}" srcOrd="0" destOrd="0" presId="urn:microsoft.com/office/officeart/2005/8/layout/chevron2"/>
    <dgm:cxn modelId="{3818E367-7338-43AE-8116-424346851B5B}" type="presOf" srcId="{5A6A24B7-A893-443F-A2E2-6A67D9E56AE5}" destId="{833A12B2-CACD-4711-9840-DD33CF9E5E11}" srcOrd="0" destOrd="0" presId="urn:microsoft.com/office/officeart/2005/8/layout/chevron2"/>
    <dgm:cxn modelId="{A4A4AEC2-351C-459A-A7A1-3501A5956E32}" type="presOf" srcId="{34D820D2-8A50-4C64-948F-76EE5C5295D0}" destId="{D9028DEE-3953-45DB-AB3F-6570E1C41D20}" srcOrd="0" destOrd="0" presId="urn:microsoft.com/office/officeart/2005/8/layout/chevron2"/>
    <dgm:cxn modelId="{F5B6CF83-96DB-4485-A5A7-3C84C73DD57F}" type="presOf" srcId="{1342E97B-D763-4B48-91D1-35D05A2F9D02}" destId="{EF71B74B-DA01-431F-B581-81DB9DC075E2}" srcOrd="0" destOrd="0" presId="urn:microsoft.com/office/officeart/2005/8/layout/chevron2"/>
    <dgm:cxn modelId="{EE8AAABC-4C81-4BED-82A2-1CDA3D6A38E0}" type="presOf" srcId="{01B9DFC2-10AF-413E-A5AA-EBF1514C8013}" destId="{EA0BF2DB-9D55-4FB3-B440-CA3D06A93F71}"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4AC318F0-06B9-4233-8E48-B5AC2070BB78}" srcId="{1342E97B-D763-4B48-91D1-35D05A2F9D02}" destId="{75133BFE-6B0E-4DBB-B4B9-68F66EBE2204}" srcOrd="1" destOrd="0" parTransId="{66EA9631-B644-4086-80AB-A9AD848F764B}" sibTransId="{343A4E13-70C6-4471-89F1-05D34DD1D015}"/>
    <dgm:cxn modelId="{9F3A4E0E-D1E4-4047-990C-5B47A9E8B3FF}" srcId="{5A6A24B7-A893-443F-A2E2-6A67D9E56AE5}" destId="{130DAB32-480A-4472-9359-314F1A3902FD}" srcOrd="0" destOrd="0" parTransId="{9D8095F4-3F3A-426F-8C88-85AC18C77464}" sibTransId="{ECD65C48-A5A3-4C1E-B152-466ACDE9D67B}"/>
    <dgm:cxn modelId="{D038E681-48C3-4870-9739-17D8620FCC1F}" type="presOf" srcId="{FB9FF719-AAF7-4618-A0DF-C0DC535E8332}" destId="{414A43B3-C122-4F73-9B5A-FE7021122B46}" srcOrd="0" destOrd="0" presId="urn:microsoft.com/office/officeart/2005/8/layout/chevron2"/>
    <dgm:cxn modelId="{D2541867-52BF-437C-A01A-D8E3DF59D6B9}" type="presParOf" srcId="{EF71B74B-DA01-431F-B581-81DB9DC075E2}" destId="{BD8D9125-9A38-43FA-9AD5-428E6A60217B}" srcOrd="0" destOrd="0" presId="urn:microsoft.com/office/officeart/2005/8/layout/chevron2"/>
    <dgm:cxn modelId="{7CF0ADBF-001D-4AFA-97F3-14ECD21C9BDB}" type="presParOf" srcId="{BD8D9125-9A38-43FA-9AD5-428E6A60217B}" destId="{7823F387-FE1A-4F5E-87F5-DCE52153C57E}" srcOrd="0" destOrd="0" presId="urn:microsoft.com/office/officeart/2005/8/layout/chevron2"/>
    <dgm:cxn modelId="{BD9E2832-62BD-4099-935C-94ABB1147C67}" type="presParOf" srcId="{BD8D9125-9A38-43FA-9AD5-428E6A60217B}" destId="{D64727F3-4EAE-4463-894B-B29E688BB34B}" srcOrd="1" destOrd="0" presId="urn:microsoft.com/office/officeart/2005/8/layout/chevron2"/>
    <dgm:cxn modelId="{99781A59-E7B9-4233-ABD1-F849D61AB7AC}" type="presParOf" srcId="{EF71B74B-DA01-431F-B581-81DB9DC075E2}" destId="{2F0D94A1-9AF7-420B-8D10-70D942618825}" srcOrd="1" destOrd="0" presId="urn:microsoft.com/office/officeart/2005/8/layout/chevron2"/>
    <dgm:cxn modelId="{C9E85F9B-8EC2-4285-9750-8091CB60939F}" type="presParOf" srcId="{EF71B74B-DA01-431F-B581-81DB9DC075E2}" destId="{432B8AF3-53CD-471A-963F-6E0E419BA993}" srcOrd="2" destOrd="0" presId="urn:microsoft.com/office/officeart/2005/8/layout/chevron2"/>
    <dgm:cxn modelId="{783BDA74-5E4C-4091-8ECE-B82FF2A70965}" type="presParOf" srcId="{432B8AF3-53CD-471A-963F-6E0E419BA993}" destId="{33B81DAA-3762-403B-B9BA-3E94C8270634}" srcOrd="0" destOrd="0" presId="urn:microsoft.com/office/officeart/2005/8/layout/chevron2"/>
    <dgm:cxn modelId="{BC8DA6B9-5E2D-4315-8109-10410C5D8A90}" type="presParOf" srcId="{432B8AF3-53CD-471A-963F-6E0E419BA993}" destId="{D00A019F-394D-4CDA-9674-4B91093930EB}" srcOrd="1" destOrd="0" presId="urn:microsoft.com/office/officeart/2005/8/layout/chevron2"/>
    <dgm:cxn modelId="{6362DFE6-4353-4904-838E-B7D414EEA649}" type="presParOf" srcId="{EF71B74B-DA01-431F-B581-81DB9DC075E2}" destId="{4D6A9639-ECAF-45DF-A4C7-F3D44EB3DF0A}" srcOrd="3" destOrd="0" presId="urn:microsoft.com/office/officeart/2005/8/layout/chevron2"/>
    <dgm:cxn modelId="{5F51EBEC-B9CE-4916-B8F3-BC2618483B4F}" type="presParOf" srcId="{EF71B74B-DA01-431F-B581-81DB9DC075E2}" destId="{7D22FA85-692E-409E-8623-92F04739A33E}" srcOrd="4" destOrd="0" presId="urn:microsoft.com/office/officeart/2005/8/layout/chevron2"/>
    <dgm:cxn modelId="{F4D6B60C-7FA3-4A09-8177-E8C2705763EB}" type="presParOf" srcId="{7D22FA85-692E-409E-8623-92F04739A33E}" destId="{EA0BF2DB-9D55-4FB3-B440-CA3D06A93F71}" srcOrd="0" destOrd="0" presId="urn:microsoft.com/office/officeart/2005/8/layout/chevron2"/>
    <dgm:cxn modelId="{2E3E7559-C790-4ACD-85FE-1EB944D87E71}" type="presParOf" srcId="{7D22FA85-692E-409E-8623-92F04739A33E}" destId="{414A43B3-C122-4F73-9B5A-FE7021122B46}" srcOrd="1" destOrd="0" presId="urn:microsoft.com/office/officeart/2005/8/layout/chevron2"/>
    <dgm:cxn modelId="{3EF2071E-995B-4F15-88D6-F95987F3B298}" type="presParOf" srcId="{EF71B74B-DA01-431F-B581-81DB9DC075E2}" destId="{5472887D-39FB-4135-B3E5-999207F4F548}" srcOrd="5" destOrd="0" presId="urn:microsoft.com/office/officeart/2005/8/layout/chevron2"/>
    <dgm:cxn modelId="{10A49770-5CA7-4855-9D1A-E8EFCFA4D820}" type="presParOf" srcId="{EF71B74B-DA01-431F-B581-81DB9DC075E2}" destId="{DD6EDEF5-FD2F-4779-930B-E908458F6B6D}" srcOrd="6" destOrd="0" presId="urn:microsoft.com/office/officeart/2005/8/layout/chevron2"/>
    <dgm:cxn modelId="{EA33E55E-BF05-4E17-8E9F-61D2103DF4FE}" type="presParOf" srcId="{DD6EDEF5-FD2F-4779-930B-E908458F6B6D}" destId="{833A12B2-CACD-4711-9840-DD33CF9E5E11}" srcOrd="0" destOrd="0" presId="urn:microsoft.com/office/officeart/2005/8/layout/chevron2"/>
    <dgm:cxn modelId="{6E556814-A32A-4C6D-AACD-7B30B4417FB4}" type="presParOf" srcId="{DD6EDEF5-FD2F-4779-930B-E908458F6B6D}" destId="{73045727-E4A1-4D0B-9DA4-DC0A11922EBD}" srcOrd="1" destOrd="0" presId="urn:microsoft.com/office/officeart/2005/8/layout/chevron2"/>
    <dgm:cxn modelId="{F4939549-2499-4923-9466-E25662826AB6}" type="presParOf" srcId="{EF71B74B-DA01-431F-B581-81DB9DC075E2}" destId="{72423EE9-0DF9-43C3-B2D9-AC86C515BDE7}" srcOrd="7" destOrd="0" presId="urn:microsoft.com/office/officeart/2005/8/layout/chevron2"/>
    <dgm:cxn modelId="{9ED471B4-B1A8-4DA7-BD80-3200B1799871}" type="presParOf" srcId="{EF71B74B-DA01-431F-B581-81DB9DC075E2}" destId="{429BF1F9-5E50-4336-92C1-E56713560E5B}" srcOrd="8" destOrd="0" presId="urn:microsoft.com/office/officeart/2005/8/layout/chevron2"/>
    <dgm:cxn modelId="{428AB54B-A655-4F21-96B8-BD938DE48D02}" type="presParOf" srcId="{429BF1F9-5E50-4336-92C1-E56713560E5B}" destId="{EE844909-3B3E-4808-BB2C-96ADC17F31D6}" srcOrd="0" destOrd="0" presId="urn:microsoft.com/office/officeart/2005/8/layout/chevron2"/>
    <dgm:cxn modelId="{036CEA9D-8EB2-4CCC-9451-35DBC0BBE010}"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三维对象概述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三维实体表示基础</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三维实体表示方法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t>三次参数曲线</a:t>
          </a:r>
          <a:endParaRPr lang="zh-CN" altLang="en-US" b="1"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lang="zh-CN" altLang="en-US" b="1" dirty="0" smtClean="0"/>
            <a:t>双三次参数曲面</a:t>
          </a:r>
          <a:endParaRPr lang="zh-CN" altLang="en-US" b="1" dirty="0"/>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C0A4FB5C-2CFD-4E0E-A5E4-B296FEFABD19}" type="presOf" srcId="{C95C317D-1527-4D19-A400-132D9BBC44D5}" destId="{EE844909-3B3E-4808-BB2C-96ADC17F31D6}" srcOrd="0" destOrd="0" presId="urn:microsoft.com/office/officeart/2005/8/layout/chevron2"/>
    <dgm:cxn modelId="{F3A15991-8D8A-4CA9-95BF-F162510C86E1}" type="presOf" srcId="{4209B6D9-4A52-4A73-95E8-DDACFC6A4665}" destId="{7823F387-FE1A-4F5E-87F5-DCE52153C57E}" srcOrd="0" destOrd="0" presId="urn:microsoft.com/office/officeart/2005/8/layout/chevron2"/>
    <dgm:cxn modelId="{4B229B02-5EA8-4DF1-952B-CDB3AFBBC5B2}" srcId="{C95C317D-1527-4D19-A400-132D9BBC44D5}" destId="{34D820D2-8A50-4C64-948F-76EE5C5295D0}" srcOrd="0" destOrd="0" parTransId="{5E081DD1-2884-4F2B-B588-C396AFC568DD}" sibTransId="{732A9022-1E88-40EC-B086-D6F5E3453DBE}"/>
    <dgm:cxn modelId="{FC1AE304-7D5A-4F6C-874A-9EC97730658D}" type="presOf" srcId="{5A6A24B7-A893-443F-A2E2-6A67D9E56AE5}" destId="{833A12B2-CACD-4711-9840-DD33CF9E5E11}" srcOrd="0" destOrd="0" presId="urn:microsoft.com/office/officeart/2005/8/layout/chevron2"/>
    <dgm:cxn modelId="{D64204A9-9914-4EF2-A793-28D4A28116DA}" type="presOf" srcId="{BCC917F5-5D6E-43F9-8DFE-605EB9BA8C51}" destId="{D00A019F-394D-4CDA-9674-4B91093930EB}" srcOrd="0" destOrd="0" presId="urn:microsoft.com/office/officeart/2005/8/layout/chevron2"/>
    <dgm:cxn modelId="{15DC5C4F-45E9-460D-B957-F18306E71979}" srcId="{1342E97B-D763-4B48-91D1-35D05A2F9D02}" destId="{4209B6D9-4A52-4A73-95E8-DDACFC6A4665}" srcOrd="0" destOrd="0" parTransId="{5E9F74E4-8D66-47E2-AAF3-9D6E7768FBF1}" sibTransId="{FC9E01D2-F9CD-4EA0-85D1-628D113CE36D}"/>
    <dgm:cxn modelId="{00D33224-1F17-42B7-8689-9E2F1CC9C70E}" type="presOf" srcId="{75133BFE-6B0E-4DBB-B4B9-68F66EBE2204}" destId="{33B81DAA-3762-403B-B9BA-3E94C8270634}"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B74E759A-8D21-4AC7-8527-D9D74FD1F619}" srcId="{4209B6D9-4A52-4A73-95E8-DDACFC6A4665}" destId="{78827AAE-AB46-4689-9F51-6115669F999D}" srcOrd="0" destOrd="0" parTransId="{61B561B7-2CF2-419D-B9E3-44B4E6774016}" sibTransId="{07CD3950-0F32-432A-A5EF-57A549BA5FB8}"/>
    <dgm:cxn modelId="{0D98B302-F9D9-4007-A4D3-495E1E606CCF}" type="presOf" srcId="{1342E97B-D763-4B48-91D1-35D05A2F9D02}" destId="{EF71B74B-DA01-431F-B581-81DB9DC075E2}" srcOrd="0" destOrd="0" presId="urn:microsoft.com/office/officeart/2005/8/layout/chevron2"/>
    <dgm:cxn modelId="{4492C7CE-699D-4DCA-9A55-9ECC2BDF3092}" type="presOf" srcId="{78827AAE-AB46-4689-9F51-6115669F999D}" destId="{D64727F3-4EAE-4463-894B-B29E688BB34B}" srcOrd="0" destOrd="0" presId="urn:microsoft.com/office/officeart/2005/8/layout/chevron2"/>
    <dgm:cxn modelId="{6EF87768-C1EA-4B33-B1BF-6E826EEE1951}" type="presOf" srcId="{130DAB32-480A-4472-9359-314F1A3902FD}" destId="{73045727-E4A1-4D0B-9DA4-DC0A11922EBD}"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9EA4360B-48FE-411A-B381-6B2BFDCFD8D6}" srcId="{01B9DFC2-10AF-413E-A5AA-EBF1514C8013}" destId="{FB9FF719-AAF7-4618-A0DF-C0DC535E8332}" srcOrd="0" destOrd="0" parTransId="{6A95DB3D-0CA8-4656-8EAA-5F9142BE2A35}" sibTransId="{50269F87-B0C9-46B5-9860-69274EF72462}"/>
    <dgm:cxn modelId="{89F04609-F42B-44ED-838C-95B058C28800}" type="presOf" srcId="{34D820D2-8A50-4C64-948F-76EE5C5295D0}" destId="{D9028DEE-3953-45DB-AB3F-6570E1C41D20}" srcOrd="0" destOrd="0" presId="urn:microsoft.com/office/officeart/2005/8/layout/chevron2"/>
    <dgm:cxn modelId="{C4586522-8EBD-4303-B8FF-096024F7DB0F}" srcId="{1342E97B-D763-4B48-91D1-35D05A2F9D02}" destId="{C95C317D-1527-4D19-A400-132D9BBC44D5}" srcOrd="4" destOrd="0" parTransId="{41BD0BA2-4D6F-4DEC-99F0-12965799F204}" sibTransId="{21904EBD-E6EB-491B-BC20-D2EE819DE6F9}"/>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09DC677E-EC09-4104-8BBA-A9D25A944ED1}" type="presOf" srcId="{FB9FF719-AAF7-4618-A0DF-C0DC535E8332}" destId="{414A43B3-C122-4F73-9B5A-FE7021122B46}" srcOrd="0" destOrd="0" presId="urn:microsoft.com/office/officeart/2005/8/layout/chevron2"/>
    <dgm:cxn modelId="{51D0A86A-29D0-44F8-9741-1D7D3224AF27}" type="presOf" srcId="{01B9DFC2-10AF-413E-A5AA-EBF1514C8013}" destId="{EA0BF2DB-9D55-4FB3-B440-CA3D06A93F71}" srcOrd="0" destOrd="0" presId="urn:microsoft.com/office/officeart/2005/8/layout/chevron2"/>
    <dgm:cxn modelId="{C9DFDF16-63F4-462F-AD2C-6F095CC8EC8F}" type="presParOf" srcId="{EF71B74B-DA01-431F-B581-81DB9DC075E2}" destId="{BD8D9125-9A38-43FA-9AD5-428E6A60217B}" srcOrd="0" destOrd="0" presId="urn:microsoft.com/office/officeart/2005/8/layout/chevron2"/>
    <dgm:cxn modelId="{458085BA-F155-471B-979E-5CFC07BEDEDB}" type="presParOf" srcId="{BD8D9125-9A38-43FA-9AD5-428E6A60217B}" destId="{7823F387-FE1A-4F5E-87F5-DCE52153C57E}" srcOrd="0" destOrd="0" presId="urn:microsoft.com/office/officeart/2005/8/layout/chevron2"/>
    <dgm:cxn modelId="{90336B9E-16AB-4E62-BAA0-F86CE4646AC1}" type="presParOf" srcId="{BD8D9125-9A38-43FA-9AD5-428E6A60217B}" destId="{D64727F3-4EAE-4463-894B-B29E688BB34B}" srcOrd="1" destOrd="0" presId="urn:microsoft.com/office/officeart/2005/8/layout/chevron2"/>
    <dgm:cxn modelId="{41BADC54-BB09-47D6-9296-34E3EA7AA066}" type="presParOf" srcId="{EF71B74B-DA01-431F-B581-81DB9DC075E2}" destId="{2F0D94A1-9AF7-420B-8D10-70D942618825}" srcOrd="1" destOrd="0" presId="urn:microsoft.com/office/officeart/2005/8/layout/chevron2"/>
    <dgm:cxn modelId="{E6794EB9-10D3-4CF4-868D-E16E15602F89}" type="presParOf" srcId="{EF71B74B-DA01-431F-B581-81DB9DC075E2}" destId="{432B8AF3-53CD-471A-963F-6E0E419BA993}" srcOrd="2" destOrd="0" presId="urn:microsoft.com/office/officeart/2005/8/layout/chevron2"/>
    <dgm:cxn modelId="{9EF486C4-C901-41ED-94A7-A1F5B4FCDF74}" type="presParOf" srcId="{432B8AF3-53CD-471A-963F-6E0E419BA993}" destId="{33B81DAA-3762-403B-B9BA-3E94C8270634}" srcOrd="0" destOrd="0" presId="urn:microsoft.com/office/officeart/2005/8/layout/chevron2"/>
    <dgm:cxn modelId="{D4CC3178-7148-4575-A942-BE5B8D547F94}" type="presParOf" srcId="{432B8AF3-53CD-471A-963F-6E0E419BA993}" destId="{D00A019F-394D-4CDA-9674-4B91093930EB}" srcOrd="1" destOrd="0" presId="urn:microsoft.com/office/officeart/2005/8/layout/chevron2"/>
    <dgm:cxn modelId="{47305D45-93A5-469F-9890-1F78E5713ADC}" type="presParOf" srcId="{EF71B74B-DA01-431F-B581-81DB9DC075E2}" destId="{4D6A9639-ECAF-45DF-A4C7-F3D44EB3DF0A}" srcOrd="3" destOrd="0" presId="urn:microsoft.com/office/officeart/2005/8/layout/chevron2"/>
    <dgm:cxn modelId="{060856D4-9151-42EF-839D-1655A394B395}" type="presParOf" srcId="{EF71B74B-DA01-431F-B581-81DB9DC075E2}" destId="{7D22FA85-692E-409E-8623-92F04739A33E}" srcOrd="4" destOrd="0" presId="urn:microsoft.com/office/officeart/2005/8/layout/chevron2"/>
    <dgm:cxn modelId="{81170919-ED0A-4A1A-BA6E-09A0FFBD668D}" type="presParOf" srcId="{7D22FA85-692E-409E-8623-92F04739A33E}" destId="{EA0BF2DB-9D55-4FB3-B440-CA3D06A93F71}" srcOrd="0" destOrd="0" presId="urn:microsoft.com/office/officeart/2005/8/layout/chevron2"/>
    <dgm:cxn modelId="{BBAF4E51-A23C-42FD-A096-EC95E8F96775}" type="presParOf" srcId="{7D22FA85-692E-409E-8623-92F04739A33E}" destId="{414A43B3-C122-4F73-9B5A-FE7021122B46}" srcOrd="1" destOrd="0" presId="urn:microsoft.com/office/officeart/2005/8/layout/chevron2"/>
    <dgm:cxn modelId="{3142EADD-9EF8-4D7F-8DB3-F4427FA4A468}" type="presParOf" srcId="{EF71B74B-DA01-431F-B581-81DB9DC075E2}" destId="{5472887D-39FB-4135-B3E5-999207F4F548}" srcOrd="5" destOrd="0" presId="urn:microsoft.com/office/officeart/2005/8/layout/chevron2"/>
    <dgm:cxn modelId="{2555DE32-1BED-4DD8-B39B-A4461C7A3385}" type="presParOf" srcId="{EF71B74B-DA01-431F-B581-81DB9DC075E2}" destId="{DD6EDEF5-FD2F-4779-930B-E908458F6B6D}" srcOrd="6" destOrd="0" presId="urn:microsoft.com/office/officeart/2005/8/layout/chevron2"/>
    <dgm:cxn modelId="{68CA3A4B-632D-4D15-89EA-89F28AF95C97}" type="presParOf" srcId="{DD6EDEF5-FD2F-4779-930B-E908458F6B6D}" destId="{833A12B2-CACD-4711-9840-DD33CF9E5E11}" srcOrd="0" destOrd="0" presId="urn:microsoft.com/office/officeart/2005/8/layout/chevron2"/>
    <dgm:cxn modelId="{D94D56B4-4890-437F-87F8-E00162DE2AAF}" type="presParOf" srcId="{DD6EDEF5-FD2F-4779-930B-E908458F6B6D}" destId="{73045727-E4A1-4D0B-9DA4-DC0A11922EBD}" srcOrd="1" destOrd="0" presId="urn:microsoft.com/office/officeart/2005/8/layout/chevron2"/>
    <dgm:cxn modelId="{74163B59-EE64-4463-944F-F78FCE12D92F}" type="presParOf" srcId="{EF71B74B-DA01-431F-B581-81DB9DC075E2}" destId="{72423EE9-0DF9-43C3-B2D9-AC86C515BDE7}" srcOrd="7" destOrd="0" presId="urn:microsoft.com/office/officeart/2005/8/layout/chevron2"/>
    <dgm:cxn modelId="{CD1D3A6E-9576-4F7A-BF42-10BE43A99918}" type="presParOf" srcId="{EF71B74B-DA01-431F-B581-81DB9DC075E2}" destId="{429BF1F9-5E50-4336-92C1-E56713560E5B}" srcOrd="8" destOrd="0" presId="urn:microsoft.com/office/officeart/2005/8/layout/chevron2"/>
    <dgm:cxn modelId="{5330D5BD-32CE-4052-AFBF-CA51A0DDC6E4}" type="presParOf" srcId="{429BF1F9-5E50-4336-92C1-E56713560E5B}" destId="{EE844909-3B3E-4808-BB2C-96ADC17F31D6}" srcOrd="0" destOrd="0" presId="urn:microsoft.com/office/officeart/2005/8/layout/chevron2"/>
    <dgm:cxn modelId="{306FF70B-298F-4681-86BF-303977D78662}"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42E97B-D763-4B48-91D1-35D05A2F9D02}"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4209B6D9-4A52-4A73-95E8-DDACFC6A4665}">
      <dgm:prSet phldrT="[文本]" custT="1"/>
      <dgm:spPr>
        <a:solidFill>
          <a:srgbClr val="FF0000"/>
        </a:solidFill>
        <a:scene3d>
          <a:camera prst="orthographicFront"/>
          <a:lightRig rig="threePt" dir="t"/>
        </a:scene3d>
        <a:sp3d>
          <a:bevelT/>
        </a:sp3d>
      </dgm:spPr>
      <dgm:t>
        <a:bodyPr/>
        <a:lstStyle/>
        <a:p>
          <a:r>
            <a:rPr lang="en-US" altLang="zh-CN" sz="3200" b="1" dirty="0" smtClean="0"/>
            <a:t>1</a:t>
          </a:r>
          <a:endParaRPr lang="zh-CN" altLang="en-US" sz="3200" b="1" dirty="0"/>
        </a:p>
      </dgm:t>
    </dgm:pt>
    <dgm:pt modelId="{5E9F74E4-8D66-47E2-AAF3-9D6E7768FBF1}" type="parTrans" cxnId="{15DC5C4F-45E9-460D-B957-F18306E71979}">
      <dgm:prSet/>
      <dgm:spPr/>
      <dgm:t>
        <a:bodyPr/>
        <a:lstStyle/>
        <a:p>
          <a:endParaRPr lang="zh-CN" altLang="en-US"/>
        </a:p>
      </dgm:t>
    </dgm:pt>
    <dgm:pt modelId="{FC9E01D2-F9CD-4EA0-85D1-628D113CE36D}" type="sibTrans" cxnId="{15DC5C4F-45E9-460D-B957-F18306E71979}">
      <dgm:prSet/>
      <dgm:spPr/>
      <dgm:t>
        <a:bodyPr/>
        <a:lstStyle/>
        <a:p>
          <a:endParaRPr lang="zh-CN" altLang="en-US"/>
        </a:p>
      </dgm:t>
    </dgm:pt>
    <dgm:pt modelId="{78827AAE-AB46-4689-9F51-6115669F999D}">
      <dgm:prSet phldrT="[文本]" custT="1"/>
      <dgm:spPr>
        <a:scene3d>
          <a:camera prst="orthographicFront"/>
          <a:lightRig rig="threePt" dir="t"/>
        </a:scene3d>
        <a:sp3d>
          <a:bevelT/>
        </a:sp3d>
      </dgm:spPr>
      <dgm:t>
        <a:bodyPr/>
        <a:lstStyle/>
        <a:p>
          <a:r>
            <a:rPr lang="zh-CN" altLang="en-US" sz="3200" b="1" dirty="0" smtClean="0">
              <a:ea typeface="宋体" pitchFamily="2" charset="-122"/>
            </a:rPr>
            <a:t>三维对象概述</a:t>
          </a:r>
          <a:endParaRPr lang="zh-CN" altLang="en-US" sz="3200" dirty="0"/>
        </a:p>
      </dgm:t>
    </dgm:pt>
    <dgm:pt modelId="{61B561B7-2CF2-419D-B9E3-44B4E6774016}" type="parTrans" cxnId="{B74E759A-8D21-4AC7-8527-D9D74FD1F619}">
      <dgm:prSet/>
      <dgm:spPr/>
      <dgm:t>
        <a:bodyPr/>
        <a:lstStyle/>
        <a:p>
          <a:endParaRPr lang="zh-CN" altLang="en-US"/>
        </a:p>
      </dgm:t>
    </dgm:pt>
    <dgm:pt modelId="{07CD3950-0F32-432A-A5EF-57A549BA5FB8}" type="sibTrans" cxnId="{B74E759A-8D21-4AC7-8527-D9D74FD1F619}">
      <dgm:prSet/>
      <dgm:spPr/>
      <dgm:t>
        <a:bodyPr/>
        <a:lstStyle/>
        <a:p>
          <a:endParaRPr lang="zh-CN" altLang="en-US"/>
        </a:p>
      </dgm:t>
    </dgm:pt>
    <dgm:pt modelId="{75133BFE-6B0E-4DBB-B4B9-68F66EBE2204}">
      <dgm:prSet phldrT="[文本]" custT="1"/>
      <dgm:spPr>
        <a:solidFill>
          <a:srgbClr val="FF0000"/>
        </a:solidFill>
        <a:scene3d>
          <a:camera prst="orthographicFront"/>
          <a:lightRig rig="threePt" dir="t"/>
        </a:scene3d>
        <a:sp3d>
          <a:bevelT/>
        </a:sp3d>
      </dgm:spPr>
      <dgm:t>
        <a:bodyPr/>
        <a:lstStyle/>
        <a:p>
          <a:r>
            <a:rPr lang="en-US" altLang="zh-CN" sz="3200" b="1" dirty="0" smtClean="0"/>
            <a:t>2</a:t>
          </a:r>
          <a:endParaRPr lang="zh-CN" altLang="en-US" sz="3200" b="1" dirty="0" smtClean="0"/>
        </a:p>
      </dgm:t>
    </dgm:pt>
    <dgm:pt modelId="{66EA9631-B644-4086-80AB-A9AD848F764B}" type="parTrans" cxnId="{4AC318F0-06B9-4233-8E48-B5AC2070BB78}">
      <dgm:prSet/>
      <dgm:spPr/>
      <dgm:t>
        <a:bodyPr/>
        <a:lstStyle/>
        <a:p>
          <a:endParaRPr lang="zh-CN" altLang="en-US"/>
        </a:p>
      </dgm:t>
    </dgm:pt>
    <dgm:pt modelId="{343A4E13-70C6-4471-89F1-05D34DD1D015}" type="sibTrans" cxnId="{4AC318F0-06B9-4233-8E48-B5AC2070BB78}">
      <dgm:prSet/>
      <dgm:spPr/>
      <dgm:t>
        <a:bodyPr/>
        <a:lstStyle/>
        <a:p>
          <a:endParaRPr lang="zh-CN" altLang="en-US"/>
        </a:p>
      </dgm:t>
    </dgm:pt>
    <dgm:pt modelId="{BCC917F5-5D6E-43F9-8DFE-605EB9BA8C51}">
      <dgm:prSet phldrT="[文本]"/>
      <dgm:spPr>
        <a:scene3d>
          <a:camera prst="orthographicFront"/>
          <a:lightRig rig="threePt" dir="t"/>
        </a:scene3d>
        <a:sp3d>
          <a:bevelT/>
        </a:sp3d>
      </dgm:spPr>
      <dgm:t>
        <a:bodyPr/>
        <a:lstStyle/>
        <a:p>
          <a:r>
            <a:rPr lang="zh-CN" altLang="en-US" b="1" dirty="0" smtClean="0">
              <a:ea typeface="宋体" pitchFamily="2" charset="-122"/>
            </a:rPr>
            <a:t>三维实体表示基础</a:t>
          </a:r>
          <a:endParaRPr lang="zh-CN" altLang="en-US" dirty="0"/>
        </a:p>
      </dgm:t>
    </dgm:pt>
    <dgm:pt modelId="{3F4F3ED0-D3DB-4FDF-9239-5E74D6A11E23}" type="parTrans" cxnId="{91CD3387-0379-4D45-8C53-3931111BE3C1}">
      <dgm:prSet/>
      <dgm:spPr/>
      <dgm:t>
        <a:bodyPr/>
        <a:lstStyle/>
        <a:p>
          <a:endParaRPr lang="zh-CN" altLang="en-US"/>
        </a:p>
      </dgm:t>
    </dgm:pt>
    <dgm:pt modelId="{1333E3C7-2983-4543-9287-7DBF8D04EE03}" type="sibTrans" cxnId="{91CD3387-0379-4D45-8C53-3931111BE3C1}">
      <dgm:prSet/>
      <dgm:spPr/>
      <dgm:t>
        <a:bodyPr/>
        <a:lstStyle/>
        <a:p>
          <a:endParaRPr lang="zh-CN" altLang="en-US"/>
        </a:p>
      </dgm:t>
    </dgm:pt>
    <dgm:pt modelId="{01B9DFC2-10AF-413E-A5AA-EBF1514C8013}">
      <dgm:prSet phldrT="[文本]" custT="1"/>
      <dgm:spPr>
        <a:solidFill>
          <a:srgbClr val="FF0000"/>
        </a:solidFill>
        <a:scene3d>
          <a:camera prst="orthographicFront"/>
          <a:lightRig rig="threePt" dir="t"/>
        </a:scene3d>
        <a:sp3d>
          <a:bevelT/>
        </a:sp3d>
      </dgm:spPr>
      <dgm:t>
        <a:bodyPr/>
        <a:lstStyle/>
        <a:p>
          <a:r>
            <a:rPr lang="en-US" altLang="zh-CN" sz="3200" dirty="0" smtClean="0"/>
            <a:t>3</a:t>
          </a:r>
          <a:endParaRPr lang="zh-CN" altLang="en-US" sz="3200" dirty="0" smtClean="0"/>
        </a:p>
      </dgm:t>
    </dgm:pt>
    <dgm:pt modelId="{6015DC22-E585-49E0-A4E3-C83297BF2D42}" type="parTrans" cxnId="{CAE5C91B-0EB6-45D2-932D-04D3A9C3A5E9}">
      <dgm:prSet/>
      <dgm:spPr/>
      <dgm:t>
        <a:bodyPr/>
        <a:lstStyle/>
        <a:p>
          <a:endParaRPr lang="zh-CN" altLang="en-US"/>
        </a:p>
      </dgm:t>
    </dgm:pt>
    <dgm:pt modelId="{0339FC50-165C-4671-95D2-C5B298699E3A}" type="sibTrans" cxnId="{CAE5C91B-0EB6-45D2-932D-04D3A9C3A5E9}">
      <dgm:prSet/>
      <dgm:spPr/>
      <dgm:t>
        <a:bodyPr/>
        <a:lstStyle/>
        <a:p>
          <a:endParaRPr lang="zh-CN" altLang="en-US"/>
        </a:p>
      </dgm:t>
    </dgm:pt>
    <dgm:pt modelId="{FB9FF719-AAF7-4618-A0DF-C0DC535E8332}">
      <dgm:prSet phldrT="[文本]"/>
      <dgm:spPr>
        <a:scene3d>
          <a:camera prst="orthographicFront"/>
          <a:lightRig rig="threePt" dir="t"/>
        </a:scene3d>
        <a:sp3d>
          <a:bevelT/>
        </a:sp3d>
      </dgm:spPr>
      <dgm:t>
        <a:bodyPr/>
        <a:lstStyle/>
        <a:p>
          <a:r>
            <a:rPr lang="zh-CN" altLang="en-US" b="1" dirty="0" smtClean="0">
              <a:ea typeface="宋体" pitchFamily="2" charset="-122"/>
            </a:rPr>
            <a:t>三维实体表示方法 </a:t>
          </a:r>
          <a:endParaRPr lang="zh-CN" altLang="en-US" dirty="0"/>
        </a:p>
      </dgm:t>
    </dgm:pt>
    <dgm:pt modelId="{6A95DB3D-0CA8-4656-8EAA-5F9142BE2A35}" type="parTrans" cxnId="{9EA4360B-48FE-411A-B381-6B2BFDCFD8D6}">
      <dgm:prSet/>
      <dgm:spPr/>
      <dgm:t>
        <a:bodyPr/>
        <a:lstStyle/>
        <a:p>
          <a:endParaRPr lang="zh-CN" altLang="en-US"/>
        </a:p>
      </dgm:t>
    </dgm:pt>
    <dgm:pt modelId="{50269F87-B0C9-46B5-9860-69274EF72462}" type="sibTrans" cxnId="{9EA4360B-48FE-411A-B381-6B2BFDCFD8D6}">
      <dgm:prSet/>
      <dgm:spPr/>
      <dgm:t>
        <a:bodyPr/>
        <a:lstStyle/>
        <a:p>
          <a:endParaRPr lang="zh-CN" altLang="en-US"/>
        </a:p>
      </dgm:t>
    </dgm:pt>
    <dgm:pt modelId="{5A6A24B7-A893-443F-A2E2-6A67D9E56AE5}">
      <dgm:prSet custT="1"/>
      <dgm:spPr>
        <a:solidFill>
          <a:srgbClr val="FF0000"/>
        </a:solidFill>
        <a:scene3d>
          <a:camera prst="orthographicFront"/>
          <a:lightRig rig="threePt" dir="t"/>
        </a:scene3d>
        <a:sp3d>
          <a:bevelT/>
        </a:sp3d>
      </dgm:spPr>
      <dgm:t>
        <a:bodyPr/>
        <a:lstStyle/>
        <a:p>
          <a:r>
            <a:rPr lang="en-US" altLang="zh-CN" sz="3200" dirty="0" smtClean="0"/>
            <a:t>4</a:t>
          </a:r>
          <a:endParaRPr lang="zh-CN" altLang="en-US" sz="3200" dirty="0" smtClean="0"/>
        </a:p>
      </dgm:t>
    </dgm:pt>
    <dgm:pt modelId="{2422DAE9-BA19-47F1-B4A2-ABB6A47618C4}" type="parTrans" cxnId="{257C6D9C-9C1D-45B4-A455-E7A97391CB9F}">
      <dgm:prSet/>
      <dgm:spPr/>
      <dgm:t>
        <a:bodyPr/>
        <a:lstStyle/>
        <a:p>
          <a:endParaRPr lang="zh-CN" altLang="en-US"/>
        </a:p>
      </dgm:t>
    </dgm:pt>
    <dgm:pt modelId="{393982CA-9DF7-4F7C-958D-78C0B751D069}" type="sibTrans" cxnId="{257C6D9C-9C1D-45B4-A455-E7A97391CB9F}">
      <dgm:prSet/>
      <dgm:spPr/>
      <dgm:t>
        <a:bodyPr/>
        <a:lstStyle/>
        <a:p>
          <a:endParaRPr lang="zh-CN" altLang="en-US"/>
        </a:p>
      </dgm:t>
    </dgm:pt>
    <dgm:pt modelId="{130DAB32-480A-4472-9359-314F1A3902FD}">
      <dgm:prSet/>
      <dgm:spPr>
        <a:scene3d>
          <a:camera prst="orthographicFront"/>
          <a:lightRig rig="threePt" dir="t"/>
        </a:scene3d>
        <a:sp3d>
          <a:bevelT/>
        </a:sp3d>
      </dgm:spPr>
      <dgm:t>
        <a:bodyPr/>
        <a:lstStyle/>
        <a:p>
          <a:r>
            <a:rPr lang="zh-CN" altLang="en-US" b="1" dirty="0" smtClean="0"/>
            <a:t>三次参数曲线</a:t>
          </a:r>
          <a:endParaRPr lang="zh-CN" altLang="en-US" b="1" dirty="0"/>
        </a:p>
      </dgm:t>
    </dgm:pt>
    <dgm:pt modelId="{9D8095F4-3F3A-426F-8C88-85AC18C77464}" type="parTrans" cxnId="{9F3A4E0E-D1E4-4047-990C-5B47A9E8B3FF}">
      <dgm:prSet/>
      <dgm:spPr/>
      <dgm:t>
        <a:bodyPr/>
        <a:lstStyle/>
        <a:p>
          <a:endParaRPr lang="zh-CN" altLang="en-US"/>
        </a:p>
      </dgm:t>
    </dgm:pt>
    <dgm:pt modelId="{ECD65C48-A5A3-4C1E-B152-466ACDE9D67B}" type="sibTrans" cxnId="{9F3A4E0E-D1E4-4047-990C-5B47A9E8B3FF}">
      <dgm:prSet/>
      <dgm:spPr/>
      <dgm:t>
        <a:bodyPr/>
        <a:lstStyle/>
        <a:p>
          <a:endParaRPr lang="zh-CN" altLang="en-US"/>
        </a:p>
      </dgm:t>
    </dgm:pt>
    <dgm:pt modelId="{C95C317D-1527-4D19-A400-132D9BBC44D5}">
      <dgm:prSet custT="1"/>
      <dgm:spPr>
        <a:solidFill>
          <a:srgbClr val="FF0000"/>
        </a:solidFill>
        <a:scene3d>
          <a:camera prst="orthographicFront"/>
          <a:lightRig rig="threePt" dir="t"/>
        </a:scene3d>
        <a:sp3d>
          <a:bevelT/>
        </a:sp3d>
      </dgm:spPr>
      <dgm:t>
        <a:bodyPr/>
        <a:lstStyle/>
        <a:p>
          <a:r>
            <a:rPr lang="en-US" altLang="zh-CN" sz="3200" dirty="0" smtClean="0"/>
            <a:t>5</a:t>
          </a:r>
          <a:endParaRPr lang="zh-CN" altLang="en-US" sz="3200" dirty="0" smtClean="0"/>
        </a:p>
      </dgm:t>
    </dgm:pt>
    <dgm:pt modelId="{41BD0BA2-4D6F-4DEC-99F0-12965799F204}" type="parTrans" cxnId="{C4586522-8EBD-4303-B8FF-096024F7DB0F}">
      <dgm:prSet/>
      <dgm:spPr/>
      <dgm:t>
        <a:bodyPr/>
        <a:lstStyle/>
        <a:p>
          <a:endParaRPr lang="zh-CN" altLang="en-US"/>
        </a:p>
      </dgm:t>
    </dgm:pt>
    <dgm:pt modelId="{21904EBD-E6EB-491B-BC20-D2EE819DE6F9}" type="sibTrans" cxnId="{C4586522-8EBD-4303-B8FF-096024F7DB0F}">
      <dgm:prSet/>
      <dgm:spPr/>
      <dgm:t>
        <a:bodyPr/>
        <a:lstStyle/>
        <a:p>
          <a:endParaRPr lang="zh-CN" altLang="en-US"/>
        </a:p>
      </dgm:t>
    </dgm:pt>
    <dgm:pt modelId="{34D820D2-8A50-4C64-948F-76EE5C5295D0}">
      <dgm:prSet/>
      <dgm:spPr/>
      <dgm:t>
        <a:bodyPr/>
        <a:lstStyle/>
        <a:p>
          <a:r>
            <a:rPr lang="zh-CN" altLang="en-US" b="1" dirty="0" smtClean="0"/>
            <a:t>双三次参数曲面</a:t>
          </a:r>
          <a:endParaRPr lang="zh-CN" altLang="en-US" b="1" dirty="0"/>
        </a:p>
      </dgm:t>
    </dgm:pt>
    <dgm:pt modelId="{5E081DD1-2884-4F2B-B588-C396AFC568DD}" type="parTrans" cxnId="{4B229B02-5EA8-4DF1-952B-CDB3AFBBC5B2}">
      <dgm:prSet/>
      <dgm:spPr/>
      <dgm:t>
        <a:bodyPr/>
        <a:lstStyle/>
        <a:p>
          <a:endParaRPr lang="zh-CN" altLang="en-US"/>
        </a:p>
      </dgm:t>
    </dgm:pt>
    <dgm:pt modelId="{732A9022-1E88-40EC-B086-D6F5E3453DBE}" type="sibTrans" cxnId="{4B229B02-5EA8-4DF1-952B-CDB3AFBBC5B2}">
      <dgm:prSet/>
      <dgm:spPr/>
      <dgm:t>
        <a:bodyPr/>
        <a:lstStyle/>
        <a:p>
          <a:endParaRPr lang="zh-CN" altLang="en-US"/>
        </a:p>
      </dgm:t>
    </dgm:pt>
    <dgm:pt modelId="{EF71B74B-DA01-431F-B581-81DB9DC075E2}" type="pres">
      <dgm:prSet presAssocID="{1342E97B-D763-4B48-91D1-35D05A2F9D02}" presName="linearFlow" presStyleCnt="0">
        <dgm:presLayoutVars>
          <dgm:dir/>
          <dgm:animLvl val="lvl"/>
          <dgm:resizeHandles val="exact"/>
        </dgm:presLayoutVars>
      </dgm:prSet>
      <dgm:spPr/>
      <dgm:t>
        <a:bodyPr/>
        <a:lstStyle/>
        <a:p>
          <a:endParaRPr lang="zh-CN" altLang="en-US"/>
        </a:p>
      </dgm:t>
    </dgm:pt>
    <dgm:pt modelId="{BD8D9125-9A38-43FA-9AD5-428E6A60217B}" type="pres">
      <dgm:prSet presAssocID="{4209B6D9-4A52-4A73-95E8-DDACFC6A4665}" presName="composite" presStyleCnt="0"/>
      <dgm:spPr>
        <a:scene3d>
          <a:camera prst="orthographicFront"/>
          <a:lightRig rig="threePt" dir="t"/>
        </a:scene3d>
        <a:sp3d>
          <a:bevelT/>
        </a:sp3d>
      </dgm:spPr>
    </dgm:pt>
    <dgm:pt modelId="{7823F387-FE1A-4F5E-87F5-DCE52153C57E}" type="pres">
      <dgm:prSet presAssocID="{4209B6D9-4A52-4A73-95E8-DDACFC6A4665}" presName="parentText" presStyleLbl="alignNode1" presStyleIdx="0" presStyleCnt="5">
        <dgm:presLayoutVars>
          <dgm:chMax val="1"/>
          <dgm:bulletEnabled val="1"/>
        </dgm:presLayoutVars>
      </dgm:prSet>
      <dgm:spPr/>
      <dgm:t>
        <a:bodyPr/>
        <a:lstStyle/>
        <a:p>
          <a:endParaRPr lang="zh-CN" altLang="en-US"/>
        </a:p>
      </dgm:t>
    </dgm:pt>
    <dgm:pt modelId="{D64727F3-4EAE-4463-894B-B29E688BB34B}" type="pres">
      <dgm:prSet presAssocID="{4209B6D9-4A52-4A73-95E8-DDACFC6A4665}" presName="descendantText" presStyleLbl="alignAcc1" presStyleIdx="0" presStyleCnt="5" custLinFactNeighborX="2236" custLinFactNeighborY="-50625">
        <dgm:presLayoutVars>
          <dgm:bulletEnabled val="1"/>
        </dgm:presLayoutVars>
      </dgm:prSet>
      <dgm:spPr/>
      <dgm:t>
        <a:bodyPr/>
        <a:lstStyle/>
        <a:p>
          <a:endParaRPr lang="zh-CN" altLang="en-US"/>
        </a:p>
      </dgm:t>
    </dgm:pt>
    <dgm:pt modelId="{2F0D94A1-9AF7-420B-8D10-70D942618825}" type="pres">
      <dgm:prSet presAssocID="{FC9E01D2-F9CD-4EA0-85D1-628D113CE36D}" presName="sp" presStyleCnt="0"/>
      <dgm:spPr>
        <a:scene3d>
          <a:camera prst="orthographicFront"/>
          <a:lightRig rig="threePt" dir="t"/>
        </a:scene3d>
        <a:sp3d>
          <a:bevelT/>
        </a:sp3d>
      </dgm:spPr>
    </dgm:pt>
    <dgm:pt modelId="{432B8AF3-53CD-471A-963F-6E0E419BA993}" type="pres">
      <dgm:prSet presAssocID="{75133BFE-6B0E-4DBB-B4B9-68F66EBE2204}" presName="composite" presStyleCnt="0"/>
      <dgm:spPr>
        <a:scene3d>
          <a:camera prst="orthographicFront"/>
          <a:lightRig rig="threePt" dir="t"/>
        </a:scene3d>
        <a:sp3d>
          <a:bevelT/>
        </a:sp3d>
      </dgm:spPr>
    </dgm:pt>
    <dgm:pt modelId="{33B81DAA-3762-403B-B9BA-3E94C8270634}" type="pres">
      <dgm:prSet presAssocID="{75133BFE-6B0E-4DBB-B4B9-68F66EBE2204}" presName="parentText" presStyleLbl="alignNode1" presStyleIdx="1" presStyleCnt="5">
        <dgm:presLayoutVars>
          <dgm:chMax val="1"/>
          <dgm:bulletEnabled val="1"/>
        </dgm:presLayoutVars>
      </dgm:prSet>
      <dgm:spPr/>
      <dgm:t>
        <a:bodyPr/>
        <a:lstStyle/>
        <a:p>
          <a:endParaRPr lang="zh-CN" altLang="en-US"/>
        </a:p>
      </dgm:t>
    </dgm:pt>
    <dgm:pt modelId="{D00A019F-394D-4CDA-9674-4B91093930EB}" type="pres">
      <dgm:prSet presAssocID="{75133BFE-6B0E-4DBB-B4B9-68F66EBE2204}" presName="descendantText" presStyleLbl="alignAcc1" presStyleIdx="1" presStyleCnt="5">
        <dgm:presLayoutVars>
          <dgm:bulletEnabled val="1"/>
        </dgm:presLayoutVars>
      </dgm:prSet>
      <dgm:spPr/>
      <dgm:t>
        <a:bodyPr/>
        <a:lstStyle/>
        <a:p>
          <a:endParaRPr lang="zh-CN" altLang="en-US"/>
        </a:p>
      </dgm:t>
    </dgm:pt>
    <dgm:pt modelId="{4D6A9639-ECAF-45DF-A4C7-F3D44EB3DF0A}" type="pres">
      <dgm:prSet presAssocID="{343A4E13-70C6-4471-89F1-05D34DD1D015}" presName="sp" presStyleCnt="0"/>
      <dgm:spPr>
        <a:scene3d>
          <a:camera prst="orthographicFront"/>
          <a:lightRig rig="threePt" dir="t"/>
        </a:scene3d>
        <a:sp3d>
          <a:bevelT/>
        </a:sp3d>
      </dgm:spPr>
    </dgm:pt>
    <dgm:pt modelId="{7D22FA85-692E-409E-8623-92F04739A33E}" type="pres">
      <dgm:prSet presAssocID="{01B9DFC2-10AF-413E-A5AA-EBF1514C8013}" presName="composite" presStyleCnt="0"/>
      <dgm:spPr>
        <a:scene3d>
          <a:camera prst="orthographicFront"/>
          <a:lightRig rig="threePt" dir="t"/>
        </a:scene3d>
        <a:sp3d>
          <a:bevelT/>
        </a:sp3d>
      </dgm:spPr>
    </dgm:pt>
    <dgm:pt modelId="{EA0BF2DB-9D55-4FB3-B440-CA3D06A93F71}" type="pres">
      <dgm:prSet presAssocID="{01B9DFC2-10AF-413E-A5AA-EBF1514C8013}" presName="parentText" presStyleLbl="alignNode1" presStyleIdx="2" presStyleCnt="5">
        <dgm:presLayoutVars>
          <dgm:chMax val="1"/>
          <dgm:bulletEnabled val="1"/>
        </dgm:presLayoutVars>
      </dgm:prSet>
      <dgm:spPr/>
      <dgm:t>
        <a:bodyPr/>
        <a:lstStyle/>
        <a:p>
          <a:endParaRPr lang="zh-CN" altLang="en-US"/>
        </a:p>
      </dgm:t>
    </dgm:pt>
    <dgm:pt modelId="{414A43B3-C122-4F73-9B5A-FE7021122B46}" type="pres">
      <dgm:prSet presAssocID="{01B9DFC2-10AF-413E-A5AA-EBF1514C8013}" presName="descendantText" presStyleLbl="alignAcc1" presStyleIdx="2" presStyleCnt="5">
        <dgm:presLayoutVars>
          <dgm:bulletEnabled val="1"/>
        </dgm:presLayoutVars>
      </dgm:prSet>
      <dgm:spPr/>
      <dgm:t>
        <a:bodyPr/>
        <a:lstStyle/>
        <a:p>
          <a:endParaRPr lang="zh-CN" altLang="en-US"/>
        </a:p>
      </dgm:t>
    </dgm:pt>
    <dgm:pt modelId="{5472887D-39FB-4135-B3E5-999207F4F548}" type="pres">
      <dgm:prSet presAssocID="{0339FC50-165C-4671-95D2-C5B298699E3A}" presName="sp" presStyleCnt="0"/>
      <dgm:spPr>
        <a:scene3d>
          <a:camera prst="orthographicFront"/>
          <a:lightRig rig="threePt" dir="t"/>
        </a:scene3d>
        <a:sp3d>
          <a:bevelT/>
        </a:sp3d>
      </dgm:spPr>
    </dgm:pt>
    <dgm:pt modelId="{DD6EDEF5-FD2F-4779-930B-E908458F6B6D}" type="pres">
      <dgm:prSet presAssocID="{5A6A24B7-A893-443F-A2E2-6A67D9E56AE5}" presName="composite" presStyleCnt="0"/>
      <dgm:spPr>
        <a:scene3d>
          <a:camera prst="orthographicFront"/>
          <a:lightRig rig="threePt" dir="t"/>
        </a:scene3d>
        <a:sp3d>
          <a:bevelT/>
        </a:sp3d>
      </dgm:spPr>
    </dgm:pt>
    <dgm:pt modelId="{833A12B2-CACD-4711-9840-DD33CF9E5E11}" type="pres">
      <dgm:prSet presAssocID="{5A6A24B7-A893-443F-A2E2-6A67D9E56AE5}" presName="parentText" presStyleLbl="alignNode1" presStyleIdx="3" presStyleCnt="5">
        <dgm:presLayoutVars>
          <dgm:chMax val="1"/>
          <dgm:bulletEnabled val="1"/>
        </dgm:presLayoutVars>
      </dgm:prSet>
      <dgm:spPr/>
      <dgm:t>
        <a:bodyPr/>
        <a:lstStyle/>
        <a:p>
          <a:endParaRPr lang="zh-CN" altLang="en-US"/>
        </a:p>
      </dgm:t>
    </dgm:pt>
    <dgm:pt modelId="{73045727-E4A1-4D0B-9DA4-DC0A11922EBD}" type="pres">
      <dgm:prSet presAssocID="{5A6A24B7-A893-443F-A2E2-6A67D9E56AE5}" presName="descendantText" presStyleLbl="alignAcc1" presStyleIdx="3" presStyleCnt="5">
        <dgm:presLayoutVars>
          <dgm:bulletEnabled val="1"/>
        </dgm:presLayoutVars>
      </dgm:prSet>
      <dgm:spPr/>
      <dgm:t>
        <a:bodyPr/>
        <a:lstStyle/>
        <a:p>
          <a:endParaRPr lang="zh-CN" altLang="en-US"/>
        </a:p>
      </dgm:t>
    </dgm:pt>
    <dgm:pt modelId="{72423EE9-0DF9-43C3-B2D9-AC86C515BDE7}" type="pres">
      <dgm:prSet presAssocID="{393982CA-9DF7-4F7C-958D-78C0B751D069}" presName="sp" presStyleCnt="0"/>
      <dgm:spPr>
        <a:scene3d>
          <a:camera prst="orthographicFront"/>
          <a:lightRig rig="threePt" dir="t"/>
        </a:scene3d>
        <a:sp3d>
          <a:bevelT/>
        </a:sp3d>
      </dgm:spPr>
    </dgm:pt>
    <dgm:pt modelId="{429BF1F9-5E50-4336-92C1-E56713560E5B}" type="pres">
      <dgm:prSet presAssocID="{C95C317D-1527-4D19-A400-132D9BBC44D5}" presName="composite" presStyleCnt="0"/>
      <dgm:spPr/>
    </dgm:pt>
    <dgm:pt modelId="{EE844909-3B3E-4808-BB2C-96ADC17F31D6}" type="pres">
      <dgm:prSet presAssocID="{C95C317D-1527-4D19-A400-132D9BBC44D5}" presName="parentText" presStyleLbl="alignNode1" presStyleIdx="4" presStyleCnt="5">
        <dgm:presLayoutVars>
          <dgm:chMax val="1"/>
          <dgm:bulletEnabled val="1"/>
        </dgm:presLayoutVars>
      </dgm:prSet>
      <dgm:spPr/>
      <dgm:t>
        <a:bodyPr/>
        <a:lstStyle/>
        <a:p>
          <a:endParaRPr lang="zh-CN" altLang="en-US"/>
        </a:p>
      </dgm:t>
    </dgm:pt>
    <dgm:pt modelId="{D9028DEE-3953-45DB-AB3F-6570E1C41D20}" type="pres">
      <dgm:prSet presAssocID="{C95C317D-1527-4D19-A400-132D9BBC44D5}" presName="descendantText" presStyleLbl="alignAcc1" presStyleIdx="4" presStyleCnt="5">
        <dgm:presLayoutVars>
          <dgm:bulletEnabled val="1"/>
        </dgm:presLayoutVars>
      </dgm:prSet>
      <dgm:spPr/>
      <dgm:t>
        <a:bodyPr/>
        <a:lstStyle/>
        <a:p>
          <a:endParaRPr lang="zh-CN" altLang="en-US"/>
        </a:p>
      </dgm:t>
    </dgm:pt>
  </dgm:ptLst>
  <dgm:cxnLst>
    <dgm:cxn modelId="{CAE5C91B-0EB6-45D2-932D-04D3A9C3A5E9}" srcId="{1342E97B-D763-4B48-91D1-35D05A2F9D02}" destId="{01B9DFC2-10AF-413E-A5AA-EBF1514C8013}" srcOrd="2" destOrd="0" parTransId="{6015DC22-E585-49E0-A4E3-C83297BF2D42}" sibTransId="{0339FC50-165C-4671-95D2-C5B298699E3A}"/>
    <dgm:cxn modelId="{4B229B02-5EA8-4DF1-952B-CDB3AFBBC5B2}" srcId="{C95C317D-1527-4D19-A400-132D9BBC44D5}" destId="{34D820D2-8A50-4C64-948F-76EE5C5295D0}" srcOrd="0" destOrd="0" parTransId="{5E081DD1-2884-4F2B-B588-C396AFC568DD}" sibTransId="{732A9022-1E88-40EC-B086-D6F5E3453DBE}"/>
    <dgm:cxn modelId="{15DC5C4F-45E9-460D-B957-F18306E71979}" srcId="{1342E97B-D763-4B48-91D1-35D05A2F9D02}" destId="{4209B6D9-4A52-4A73-95E8-DDACFC6A4665}" srcOrd="0" destOrd="0" parTransId="{5E9F74E4-8D66-47E2-AAF3-9D6E7768FBF1}" sibTransId="{FC9E01D2-F9CD-4EA0-85D1-628D113CE36D}"/>
    <dgm:cxn modelId="{F3FC470B-CC40-4013-9394-3D7D2DBC0E2D}" type="presOf" srcId="{130DAB32-480A-4472-9359-314F1A3902FD}" destId="{73045727-E4A1-4D0B-9DA4-DC0A11922EBD}" srcOrd="0" destOrd="0" presId="urn:microsoft.com/office/officeart/2005/8/layout/chevron2"/>
    <dgm:cxn modelId="{6793F9E2-D268-44CE-B3FC-03A49C665780}" type="presOf" srcId="{5A6A24B7-A893-443F-A2E2-6A67D9E56AE5}" destId="{833A12B2-CACD-4711-9840-DD33CF9E5E11}" srcOrd="0" destOrd="0" presId="urn:microsoft.com/office/officeart/2005/8/layout/chevron2"/>
    <dgm:cxn modelId="{257C6D9C-9C1D-45B4-A455-E7A97391CB9F}" srcId="{1342E97B-D763-4B48-91D1-35D05A2F9D02}" destId="{5A6A24B7-A893-443F-A2E2-6A67D9E56AE5}" srcOrd="3" destOrd="0" parTransId="{2422DAE9-BA19-47F1-B4A2-ABB6A47618C4}" sibTransId="{393982CA-9DF7-4F7C-958D-78C0B751D069}"/>
    <dgm:cxn modelId="{3CFA7D2C-5A09-459E-BC73-4BB27C040154}" type="presOf" srcId="{C95C317D-1527-4D19-A400-132D9BBC44D5}" destId="{EE844909-3B3E-4808-BB2C-96ADC17F31D6}" srcOrd="0" destOrd="0" presId="urn:microsoft.com/office/officeart/2005/8/layout/chevron2"/>
    <dgm:cxn modelId="{B74E759A-8D21-4AC7-8527-D9D74FD1F619}" srcId="{4209B6D9-4A52-4A73-95E8-DDACFC6A4665}" destId="{78827AAE-AB46-4689-9F51-6115669F999D}" srcOrd="0" destOrd="0" parTransId="{61B561B7-2CF2-419D-B9E3-44B4E6774016}" sibTransId="{07CD3950-0F32-432A-A5EF-57A549BA5FB8}"/>
    <dgm:cxn modelId="{96C49D6A-189B-40EE-B6AD-0D13DAC416BA}" type="presOf" srcId="{1342E97B-D763-4B48-91D1-35D05A2F9D02}" destId="{EF71B74B-DA01-431F-B581-81DB9DC075E2}" srcOrd="0" destOrd="0" presId="urn:microsoft.com/office/officeart/2005/8/layout/chevron2"/>
    <dgm:cxn modelId="{9F3A4E0E-D1E4-4047-990C-5B47A9E8B3FF}" srcId="{5A6A24B7-A893-443F-A2E2-6A67D9E56AE5}" destId="{130DAB32-480A-4472-9359-314F1A3902FD}" srcOrd="0" destOrd="0" parTransId="{9D8095F4-3F3A-426F-8C88-85AC18C77464}" sibTransId="{ECD65C48-A5A3-4C1E-B152-466ACDE9D67B}"/>
    <dgm:cxn modelId="{D35F6AA8-5ED6-49EA-8B8A-51E8256C29CD}" type="presOf" srcId="{78827AAE-AB46-4689-9F51-6115669F999D}" destId="{D64727F3-4EAE-4463-894B-B29E688BB34B}" srcOrd="0" destOrd="0" presId="urn:microsoft.com/office/officeart/2005/8/layout/chevron2"/>
    <dgm:cxn modelId="{CE2E984A-C7C0-407C-BB10-2964F4B00D4B}" type="presOf" srcId="{FB9FF719-AAF7-4618-A0DF-C0DC535E8332}" destId="{414A43B3-C122-4F73-9B5A-FE7021122B46}" srcOrd="0" destOrd="0" presId="urn:microsoft.com/office/officeart/2005/8/layout/chevron2"/>
    <dgm:cxn modelId="{9EA4360B-48FE-411A-B381-6B2BFDCFD8D6}" srcId="{01B9DFC2-10AF-413E-A5AA-EBF1514C8013}" destId="{FB9FF719-AAF7-4618-A0DF-C0DC535E8332}" srcOrd="0" destOrd="0" parTransId="{6A95DB3D-0CA8-4656-8EAA-5F9142BE2A35}" sibTransId="{50269F87-B0C9-46B5-9860-69274EF72462}"/>
    <dgm:cxn modelId="{D4F1CB5B-EEE7-411C-9FB0-A9E5EBD952B4}" type="presOf" srcId="{75133BFE-6B0E-4DBB-B4B9-68F66EBE2204}" destId="{33B81DAA-3762-403B-B9BA-3E94C8270634}" srcOrd="0" destOrd="0" presId="urn:microsoft.com/office/officeart/2005/8/layout/chevron2"/>
    <dgm:cxn modelId="{4F8D8E26-AE8B-40AC-8E46-C5EA3AA6B492}" type="presOf" srcId="{4209B6D9-4A52-4A73-95E8-DDACFC6A4665}" destId="{7823F387-FE1A-4F5E-87F5-DCE52153C57E}" srcOrd="0" destOrd="0" presId="urn:microsoft.com/office/officeart/2005/8/layout/chevron2"/>
    <dgm:cxn modelId="{9EF36F1F-68D4-4165-8766-AB6B5676C6BC}" type="presOf" srcId="{BCC917F5-5D6E-43F9-8DFE-605EB9BA8C51}" destId="{D00A019F-394D-4CDA-9674-4B91093930EB}" srcOrd="0" destOrd="0" presId="urn:microsoft.com/office/officeart/2005/8/layout/chevron2"/>
    <dgm:cxn modelId="{C4586522-8EBD-4303-B8FF-096024F7DB0F}" srcId="{1342E97B-D763-4B48-91D1-35D05A2F9D02}" destId="{C95C317D-1527-4D19-A400-132D9BBC44D5}" srcOrd="4" destOrd="0" parTransId="{41BD0BA2-4D6F-4DEC-99F0-12965799F204}" sibTransId="{21904EBD-E6EB-491B-BC20-D2EE819DE6F9}"/>
    <dgm:cxn modelId="{4AC318F0-06B9-4233-8E48-B5AC2070BB78}" srcId="{1342E97B-D763-4B48-91D1-35D05A2F9D02}" destId="{75133BFE-6B0E-4DBB-B4B9-68F66EBE2204}" srcOrd="1" destOrd="0" parTransId="{66EA9631-B644-4086-80AB-A9AD848F764B}" sibTransId="{343A4E13-70C6-4471-89F1-05D34DD1D015}"/>
    <dgm:cxn modelId="{91CD3387-0379-4D45-8C53-3931111BE3C1}" srcId="{75133BFE-6B0E-4DBB-B4B9-68F66EBE2204}" destId="{BCC917F5-5D6E-43F9-8DFE-605EB9BA8C51}" srcOrd="0" destOrd="0" parTransId="{3F4F3ED0-D3DB-4FDF-9239-5E74D6A11E23}" sibTransId="{1333E3C7-2983-4543-9287-7DBF8D04EE03}"/>
    <dgm:cxn modelId="{270C1961-4FC1-4D8F-A7B7-4AB518DE8BDC}" type="presOf" srcId="{34D820D2-8A50-4C64-948F-76EE5C5295D0}" destId="{D9028DEE-3953-45DB-AB3F-6570E1C41D20}" srcOrd="0" destOrd="0" presId="urn:microsoft.com/office/officeart/2005/8/layout/chevron2"/>
    <dgm:cxn modelId="{9919F368-2FFC-4AFA-A72D-34254834A97A}" type="presOf" srcId="{01B9DFC2-10AF-413E-A5AA-EBF1514C8013}" destId="{EA0BF2DB-9D55-4FB3-B440-CA3D06A93F71}" srcOrd="0" destOrd="0" presId="urn:microsoft.com/office/officeart/2005/8/layout/chevron2"/>
    <dgm:cxn modelId="{F1E50959-47F9-4C67-BCBB-71E40B177FBE}" type="presParOf" srcId="{EF71B74B-DA01-431F-B581-81DB9DC075E2}" destId="{BD8D9125-9A38-43FA-9AD5-428E6A60217B}" srcOrd="0" destOrd="0" presId="urn:microsoft.com/office/officeart/2005/8/layout/chevron2"/>
    <dgm:cxn modelId="{ED575A3B-55BE-4839-8D99-816E9565DF1D}" type="presParOf" srcId="{BD8D9125-9A38-43FA-9AD5-428E6A60217B}" destId="{7823F387-FE1A-4F5E-87F5-DCE52153C57E}" srcOrd="0" destOrd="0" presId="urn:microsoft.com/office/officeart/2005/8/layout/chevron2"/>
    <dgm:cxn modelId="{BDD659D2-0C7F-4873-88FA-87915F56A689}" type="presParOf" srcId="{BD8D9125-9A38-43FA-9AD5-428E6A60217B}" destId="{D64727F3-4EAE-4463-894B-B29E688BB34B}" srcOrd="1" destOrd="0" presId="urn:microsoft.com/office/officeart/2005/8/layout/chevron2"/>
    <dgm:cxn modelId="{C632D3F6-7948-47CD-B263-E66534DEBCCD}" type="presParOf" srcId="{EF71B74B-DA01-431F-B581-81DB9DC075E2}" destId="{2F0D94A1-9AF7-420B-8D10-70D942618825}" srcOrd="1" destOrd="0" presId="urn:microsoft.com/office/officeart/2005/8/layout/chevron2"/>
    <dgm:cxn modelId="{CF6E25CF-1F71-4C56-98D3-25AE99613091}" type="presParOf" srcId="{EF71B74B-DA01-431F-B581-81DB9DC075E2}" destId="{432B8AF3-53CD-471A-963F-6E0E419BA993}" srcOrd="2" destOrd="0" presId="urn:microsoft.com/office/officeart/2005/8/layout/chevron2"/>
    <dgm:cxn modelId="{D4B84891-CBBF-4230-BA04-B46358BC97D5}" type="presParOf" srcId="{432B8AF3-53CD-471A-963F-6E0E419BA993}" destId="{33B81DAA-3762-403B-B9BA-3E94C8270634}" srcOrd="0" destOrd="0" presId="urn:microsoft.com/office/officeart/2005/8/layout/chevron2"/>
    <dgm:cxn modelId="{A746CF23-FF43-46F7-9FE2-C61F18FA7ADF}" type="presParOf" srcId="{432B8AF3-53CD-471A-963F-6E0E419BA993}" destId="{D00A019F-394D-4CDA-9674-4B91093930EB}" srcOrd="1" destOrd="0" presId="urn:microsoft.com/office/officeart/2005/8/layout/chevron2"/>
    <dgm:cxn modelId="{8B37C3D6-F2C2-4E22-82BC-D9580A1B87C0}" type="presParOf" srcId="{EF71B74B-DA01-431F-B581-81DB9DC075E2}" destId="{4D6A9639-ECAF-45DF-A4C7-F3D44EB3DF0A}" srcOrd="3" destOrd="0" presId="urn:microsoft.com/office/officeart/2005/8/layout/chevron2"/>
    <dgm:cxn modelId="{D06F7115-D8A9-4A08-ADC6-ACF265701C86}" type="presParOf" srcId="{EF71B74B-DA01-431F-B581-81DB9DC075E2}" destId="{7D22FA85-692E-409E-8623-92F04739A33E}" srcOrd="4" destOrd="0" presId="urn:microsoft.com/office/officeart/2005/8/layout/chevron2"/>
    <dgm:cxn modelId="{1C48960E-50BD-482C-97D6-FE4789E9F0F8}" type="presParOf" srcId="{7D22FA85-692E-409E-8623-92F04739A33E}" destId="{EA0BF2DB-9D55-4FB3-B440-CA3D06A93F71}" srcOrd="0" destOrd="0" presId="urn:microsoft.com/office/officeart/2005/8/layout/chevron2"/>
    <dgm:cxn modelId="{F36663D6-E3C3-4C73-84DB-9570F67EC714}" type="presParOf" srcId="{7D22FA85-692E-409E-8623-92F04739A33E}" destId="{414A43B3-C122-4F73-9B5A-FE7021122B46}" srcOrd="1" destOrd="0" presId="urn:microsoft.com/office/officeart/2005/8/layout/chevron2"/>
    <dgm:cxn modelId="{0E5069D6-D45E-4850-AAA8-1A72CB32ED81}" type="presParOf" srcId="{EF71B74B-DA01-431F-B581-81DB9DC075E2}" destId="{5472887D-39FB-4135-B3E5-999207F4F548}" srcOrd="5" destOrd="0" presId="urn:microsoft.com/office/officeart/2005/8/layout/chevron2"/>
    <dgm:cxn modelId="{5D5D1894-29E9-4AB0-8444-3F2CF5757BC2}" type="presParOf" srcId="{EF71B74B-DA01-431F-B581-81DB9DC075E2}" destId="{DD6EDEF5-FD2F-4779-930B-E908458F6B6D}" srcOrd="6" destOrd="0" presId="urn:microsoft.com/office/officeart/2005/8/layout/chevron2"/>
    <dgm:cxn modelId="{AD659E29-BF2C-4123-A65B-D73CC3A597FF}" type="presParOf" srcId="{DD6EDEF5-FD2F-4779-930B-E908458F6B6D}" destId="{833A12B2-CACD-4711-9840-DD33CF9E5E11}" srcOrd="0" destOrd="0" presId="urn:microsoft.com/office/officeart/2005/8/layout/chevron2"/>
    <dgm:cxn modelId="{E74B5ADF-D264-4C17-B4DE-321B4E92FAB2}" type="presParOf" srcId="{DD6EDEF5-FD2F-4779-930B-E908458F6B6D}" destId="{73045727-E4A1-4D0B-9DA4-DC0A11922EBD}" srcOrd="1" destOrd="0" presId="urn:microsoft.com/office/officeart/2005/8/layout/chevron2"/>
    <dgm:cxn modelId="{F814CCB0-4F69-4431-838D-E7FC8E5FCA95}" type="presParOf" srcId="{EF71B74B-DA01-431F-B581-81DB9DC075E2}" destId="{72423EE9-0DF9-43C3-B2D9-AC86C515BDE7}" srcOrd="7" destOrd="0" presId="urn:microsoft.com/office/officeart/2005/8/layout/chevron2"/>
    <dgm:cxn modelId="{BC9548BB-DE6D-46B7-AF64-82E0F15344A2}" type="presParOf" srcId="{EF71B74B-DA01-431F-B581-81DB9DC075E2}" destId="{429BF1F9-5E50-4336-92C1-E56713560E5B}" srcOrd="8" destOrd="0" presId="urn:microsoft.com/office/officeart/2005/8/layout/chevron2"/>
    <dgm:cxn modelId="{0EF8F8D9-83E7-4D2C-9AD7-732CA8FBA02B}" type="presParOf" srcId="{429BF1F9-5E50-4336-92C1-E56713560E5B}" destId="{EE844909-3B3E-4808-BB2C-96ADC17F31D6}" srcOrd="0" destOrd="0" presId="urn:microsoft.com/office/officeart/2005/8/layout/chevron2"/>
    <dgm:cxn modelId="{9E2D3A78-4989-4D00-9291-0320D6B014D6}" type="presParOf" srcId="{429BF1F9-5E50-4336-92C1-E56713560E5B}" destId="{D9028DEE-3953-45DB-AB3F-6570E1C41D20}" srcOrd="1" destOrd="0" presId="urn:microsoft.com/office/officeart/2005/8/layout/chevron2"/>
  </dgm:cxnLst>
  <dgm:bg>
    <a:noFill/>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三维对象概述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三维实体表示基础</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三维实体表示方法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三次参数曲线</a:t>
          </a:r>
          <a:endParaRPr lang="zh-CN" altLang="en-US" sz="3200" b="1" kern="1200" dirty="0"/>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双三次参数曲面</a:t>
          </a:r>
          <a:endParaRPr lang="zh-CN" altLang="en-US" sz="3200" b="1" kern="1200" dirty="0"/>
        </a:p>
      </dsp:txBody>
      <dsp:txXfrm rot="-5400000">
        <a:off x="634875" y="3182129"/>
        <a:ext cx="6084593" cy="5319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三维对象概述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三维实体表示基础</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三维实体表示方法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三次参数曲线</a:t>
          </a:r>
          <a:endParaRPr lang="zh-CN" altLang="en-US" sz="3200" b="1" kern="1200" dirty="0"/>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双三次参数曲面</a:t>
          </a:r>
          <a:endParaRPr lang="zh-CN" altLang="en-US" sz="3200" b="1" kern="1200" dirty="0"/>
        </a:p>
      </dsp:txBody>
      <dsp:txXfrm rot="-5400000">
        <a:off x="634875" y="3182129"/>
        <a:ext cx="6084593" cy="5319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3F387-FE1A-4F5E-87F5-DCE52153C57E}">
      <dsp:nvSpPr>
        <dsp:cNvPr id="0" name=""/>
        <dsp:cNvSpPr/>
      </dsp:nvSpPr>
      <dsp:spPr>
        <a:xfrm rot="5400000">
          <a:off x="-136044" y="139728"/>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1</a:t>
          </a:r>
          <a:endParaRPr lang="zh-CN" altLang="en-US" sz="3200" b="1" kern="1200" dirty="0"/>
        </a:p>
      </dsp:txBody>
      <dsp:txXfrm rot="-5400000">
        <a:off x="1" y="321122"/>
        <a:ext cx="634875" cy="272089"/>
      </dsp:txXfrm>
    </dsp:sp>
    <dsp:sp modelId="{D64727F3-4EAE-4463-894B-B29E688BB34B}">
      <dsp:nvSpPr>
        <dsp:cNvPr id="0" name=""/>
        <dsp:cNvSpPr/>
      </dsp:nvSpPr>
      <dsp:spPr>
        <a:xfrm rot="5400000">
          <a:off x="3396642" y="-2761767"/>
          <a:ext cx="58983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三维对象概述</a:t>
          </a:r>
          <a:endParaRPr lang="zh-CN" altLang="en-US" sz="3200" kern="1200" dirty="0"/>
        </a:p>
      </dsp:txBody>
      <dsp:txXfrm rot="-5400000">
        <a:off x="634876" y="28792"/>
        <a:ext cx="6084578" cy="532251"/>
      </dsp:txXfrm>
    </dsp:sp>
    <dsp:sp modelId="{33B81DAA-3762-403B-B9BA-3E94C8270634}">
      <dsp:nvSpPr>
        <dsp:cNvPr id="0" name=""/>
        <dsp:cNvSpPr/>
      </dsp:nvSpPr>
      <dsp:spPr>
        <a:xfrm rot="5400000">
          <a:off x="-136044" y="927145"/>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b="1" kern="1200" dirty="0" smtClean="0"/>
            <a:t>2</a:t>
          </a:r>
          <a:endParaRPr lang="zh-CN" altLang="en-US" sz="3200" b="1" kern="1200" dirty="0" smtClean="0"/>
        </a:p>
      </dsp:txBody>
      <dsp:txXfrm rot="-5400000">
        <a:off x="1" y="1108539"/>
        <a:ext cx="634875" cy="272089"/>
      </dsp:txXfrm>
    </dsp:sp>
    <dsp:sp modelId="{D00A019F-394D-4CDA-9674-4B91093930EB}">
      <dsp:nvSpPr>
        <dsp:cNvPr id="0" name=""/>
        <dsp:cNvSpPr/>
      </dsp:nvSpPr>
      <dsp:spPr>
        <a:xfrm rot="5400000">
          <a:off x="3396797" y="-1970821"/>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三维实体表示基础</a:t>
          </a:r>
          <a:endParaRPr lang="zh-CN" altLang="en-US" sz="3200" kern="1200" dirty="0"/>
        </a:p>
      </dsp:txBody>
      <dsp:txXfrm rot="-5400000">
        <a:off x="634875" y="819879"/>
        <a:ext cx="6084593" cy="531971"/>
      </dsp:txXfrm>
    </dsp:sp>
    <dsp:sp modelId="{EA0BF2DB-9D55-4FB3-B440-CA3D06A93F71}">
      <dsp:nvSpPr>
        <dsp:cNvPr id="0" name=""/>
        <dsp:cNvSpPr/>
      </dsp:nvSpPr>
      <dsp:spPr>
        <a:xfrm rot="5400000">
          <a:off x="-136044" y="1714562"/>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3</a:t>
          </a:r>
          <a:endParaRPr lang="zh-CN" altLang="en-US" sz="3200" kern="1200" dirty="0" smtClean="0"/>
        </a:p>
      </dsp:txBody>
      <dsp:txXfrm rot="-5400000">
        <a:off x="1" y="1895956"/>
        <a:ext cx="634875" cy="272089"/>
      </dsp:txXfrm>
    </dsp:sp>
    <dsp:sp modelId="{414A43B3-C122-4F73-9B5A-FE7021122B46}">
      <dsp:nvSpPr>
        <dsp:cNvPr id="0" name=""/>
        <dsp:cNvSpPr/>
      </dsp:nvSpPr>
      <dsp:spPr>
        <a:xfrm rot="5400000">
          <a:off x="3396797" y="-1183404"/>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ea typeface="宋体" pitchFamily="2" charset="-122"/>
            </a:rPr>
            <a:t>三维实体表示方法 </a:t>
          </a:r>
          <a:endParaRPr lang="zh-CN" altLang="en-US" sz="3200" kern="1200" dirty="0"/>
        </a:p>
      </dsp:txBody>
      <dsp:txXfrm rot="-5400000">
        <a:off x="634875" y="1607296"/>
        <a:ext cx="6084593" cy="531971"/>
      </dsp:txXfrm>
    </dsp:sp>
    <dsp:sp modelId="{833A12B2-CACD-4711-9840-DD33CF9E5E11}">
      <dsp:nvSpPr>
        <dsp:cNvPr id="0" name=""/>
        <dsp:cNvSpPr/>
      </dsp:nvSpPr>
      <dsp:spPr>
        <a:xfrm rot="5400000">
          <a:off x="-136044" y="2501979"/>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4</a:t>
          </a:r>
          <a:endParaRPr lang="zh-CN" altLang="en-US" sz="3200" kern="1200" dirty="0" smtClean="0"/>
        </a:p>
      </dsp:txBody>
      <dsp:txXfrm rot="-5400000">
        <a:off x="1" y="2683373"/>
        <a:ext cx="634875" cy="272089"/>
      </dsp:txXfrm>
    </dsp:sp>
    <dsp:sp modelId="{73045727-E4A1-4D0B-9DA4-DC0A11922EBD}">
      <dsp:nvSpPr>
        <dsp:cNvPr id="0" name=""/>
        <dsp:cNvSpPr/>
      </dsp:nvSpPr>
      <dsp:spPr>
        <a:xfrm rot="5400000">
          <a:off x="3396797" y="-395987"/>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三次参数曲线</a:t>
          </a:r>
          <a:endParaRPr lang="zh-CN" altLang="en-US" sz="3200" b="1" kern="1200" dirty="0"/>
        </a:p>
      </dsp:txBody>
      <dsp:txXfrm rot="-5400000">
        <a:off x="634875" y="2394713"/>
        <a:ext cx="6084593" cy="531971"/>
      </dsp:txXfrm>
    </dsp:sp>
    <dsp:sp modelId="{EE844909-3B3E-4808-BB2C-96ADC17F31D6}">
      <dsp:nvSpPr>
        <dsp:cNvPr id="0" name=""/>
        <dsp:cNvSpPr/>
      </dsp:nvSpPr>
      <dsp:spPr>
        <a:xfrm rot="5400000">
          <a:off x="-136044" y="3289396"/>
          <a:ext cx="906964" cy="634875"/>
        </a:xfrm>
        <a:prstGeom prst="chevron">
          <a:avLst/>
        </a:prstGeom>
        <a:solidFill>
          <a:srgbClr val="FF0000"/>
        </a:solidFill>
        <a:ln w="12700" cap="flat" cmpd="sng" algn="ctr">
          <a:solidFill>
            <a:schemeClr val="accent1">
              <a:hueOff val="0"/>
              <a:satOff val="0"/>
              <a:lumOff val="0"/>
              <a:alphaOff val="0"/>
            </a:schemeClr>
          </a:solidFill>
          <a:prstDash val="solid"/>
          <a:miter lim="800000"/>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altLang="zh-CN" sz="3200" kern="1200" dirty="0" smtClean="0"/>
            <a:t>5</a:t>
          </a:r>
          <a:endParaRPr lang="zh-CN" altLang="en-US" sz="3200" kern="1200" dirty="0" smtClean="0"/>
        </a:p>
      </dsp:txBody>
      <dsp:txXfrm rot="-5400000">
        <a:off x="1" y="3470790"/>
        <a:ext cx="634875" cy="272089"/>
      </dsp:txXfrm>
    </dsp:sp>
    <dsp:sp modelId="{D9028DEE-3953-45DB-AB3F-6570E1C41D20}">
      <dsp:nvSpPr>
        <dsp:cNvPr id="0" name=""/>
        <dsp:cNvSpPr/>
      </dsp:nvSpPr>
      <dsp:spPr>
        <a:xfrm rot="5400000">
          <a:off x="3396797" y="391429"/>
          <a:ext cx="589527" cy="611337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smtClean="0"/>
            <a:t>双三次参数曲面</a:t>
          </a:r>
          <a:endParaRPr lang="zh-CN" altLang="en-US" sz="3200" b="1" kern="1200" dirty="0"/>
        </a:p>
      </dsp:txBody>
      <dsp:txXfrm rot="-5400000">
        <a:off x="634875" y="3182129"/>
        <a:ext cx="6084593" cy="53197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42E6F5A0-CAAA-4694-BF48-605DCDE765BD}" type="datetimeFigureOut">
              <a:rPr lang="zh-CN" altLang="en-US"/>
              <a:pPr>
                <a:defRPr/>
              </a:pPr>
              <a:t>2018/10/31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ea typeface="宋体" pitchFamily="2" charset="-122"/>
              </a:defRPr>
            </a:lvl1pPr>
          </a:lstStyle>
          <a:p>
            <a:pPr>
              <a:defRPr/>
            </a:pPr>
            <a:fld id="{C75399B5-CD55-4898-9E3B-6594BFBDE6E1}" type="slidenum">
              <a:rPr lang="zh-CN" altLang="en-US"/>
              <a:pPr>
                <a:defRPr/>
              </a:pPr>
              <a:t>‹#›</a:t>
            </a:fld>
            <a:endParaRPr lang="zh-CN" altLang="en-US"/>
          </a:p>
        </p:txBody>
      </p:sp>
    </p:spTree>
    <p:extLst>
      <p:ext uri="{BB962C8B-B14F-4D97-AF65-F5344CB8AC3E}">
        <p14:creationId xmlns:p14="http://schemas.microsoft.com/office/powerpoint/2010/main" val="1734177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246395-4EA7-4990-A9DD-EC6C41B3069A}" type="datetimeFigureOut">
              <a:rPr lang="zh-CN" altLang="en-US" smtClean="0"/>
              <a:t>2018/10/31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F00CA0-60E7-4C37-A63C-B2583B58B074}" type="slidenum">
              <a:rPr lang="zh-CN" altLang="en-US" smtClean="0"/>
              <a:t>‹#›</a:t>
            </a:fld>
            <a:endParaRPr lang="zh-CN" altLang="en-US"/>
          </a:p>
        </p:txBody>
      </p:sp>
    </p:spTree>
    <p:extLst>
      <p:ext uri="{BB962C8B-B14F-4D97-AF65-F5344CB8AC3E}">
        <p14:creationId xmlns:p14="http://schemas.microsoft.com/office/powerpoint/2010/main" val="9123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p:cNvSpPr/>
          <p:nvPr userDrawn="1"/>
        </p:nvSpPr>
        <p:spPr>
          <a:xfrm>
            <a:off x="6699250" y="5181600"/>
            <a:ext cx="2447925" cy="3603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 name="图片 4"/>
          <p:cNvPicPr>
            <a:picLocks/>
          </p:cNvPicPr>
          <p:nvPr userDrawn="1"/>
        </p:nvPicPr>
        <p:blipFill>
          <a:blip r:embed="rId2"/>
          <a:srcRect/>
          <a:stretch>
            <a:fillRect/>
          </a:stretch>
        </p:blipFill>
        <p:spPr bwMode="auto">
          <a:xfrm>
            <a:off x="6680200" y="2728913"/>
            <a:ext cx="2339975" cy="1655762"/>
          </a:xfrm>
          <a:prstGeom prst="rect">
            <a:avLst/>
          </a:prstGeom>
          <a:noFill/>
          <a:ln w="28575">
            <a:solidFill>
              <a:srgbClr val="FF9300"/>
            </a:solidFill>
            <a:miter lim="800000"/>
            <a:headEnd/>
            <a:tailEnd/>
          </a:ln>
        </p:spPr>
      </p:pic>
      <p:sp>
        <p:nvSpPr>
          <p:cNvPr id="8" name="矩形 7"/>
          <p:cNvSpPr/>
          <p:nvPr userDrawn="1"/>
        </p:nvSpPr>
        <p:spPr>
          <a:xfrm>
            <a:off x="4819650" y="6305550"/>
            <a:ext cx="1200150" cy="5762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4819650" y="0"/>
            <a:ext cx="1200150" cy="792163"/>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0" y="2752724"/>
            <a:ext cx="4140200" cy="1651001"/>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圆角矩形 11"/>
          <p:cNvSpPr/>
          <p:nvPr userDrawn="1"/>
        </p:nvSpPr>
        <p:spPr>
          <a:xfrm>
            <a:off x="3582988" y="4546600"/>
            <a:ext cx="539750" cy="539750"/>
          </a:xfrm>
          <a:prstGeom prst="round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3" name="直接连接符 12"/>
          <p:cNvCxnSpPr/>
          <p:nvPr userDrawn="1"/>
        </p:nvCxnSpPr>
        <p:spPr>
          <a:xfrm>
            <a:off x="3409950" y="4546600"/>
            <a:ext cx="0" cy="576263"/>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
          <p:cNvSpPr txBox="1">
            <a:spLocks noChangeArrowheads="1"/>
          </p:cNvSpPr>
          <p:nvPr userDrawn="1"/>
        </p:nvSpPr>
        <p:spPr bwMode="auto">
          <a:xfrm>
            <a:off x="-165100" y="3700463"/>
            <a:ext cx="45862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200" b="1" dirty="0" smtClean="0">
                <a:solidFill>
                  <a:schemeClr val="bg1"/>
                </a:solidFill>
                <a:effectLst>
                  <a:outerShdw blurRad="38100" dist="38100" dir="2700000" algn="tl">
                    <a:srgbClr val="000000">
                      <a:alpha val="43137"/>
                    </a:srgbClr>
                  </a:outerShdw>
                </a:effectLst>
              </a:rPr>
              <a:t>Computer Graphics</a:t>
            </a:r>
          </a:p>
        </p:txBody>
      </p:sp>
      <p:pic>
        <p:nvPicPr>
          <p:cNvPr id="16" name="图片 15"/>
          <p:cNvPicPr>
            <a:picLocks noChangeAspect="1"/>
          </p:cNvPicPr>
          <p:nvPr userDrawn="1"/>
        </p:nvPicPr>
        <p:blipFill>
          <a:blip r:embed="rId3"/>
          <a:stretch>
            <a:fillRect/>
          </a:stretch>
        </p:blipFill>
        <p:spPr>
          <a:xfrm>
            <a:off x="1731963" y="932945"/>
            <a:ext cx="2390775" cy="1714500"/>
          </a:xfrm>
          <a:prstGeom prst="rect">
            <a:avLst/>
          </a:prstGeom>
        </p:spPr>
      </p:pic>
      <p:grpSp>
        <p:nvGrpSpPr>
          <p:cNvPr id="19" name="Group 15"/>
          <p:cNvGrpSpPr>
            <a:grpSpLocks/>
          </p:cNvGrpSpPr>
          <p:nvPr userDrawn="1"/>
        </p:nvGrpSpPr>
        <p:grpSpPr bwMode="auto">
          <a:xfrm>
            <a:off x="88900" y="6513"/>
            <a:ext cx="1282700" cy="1226218"/>
            <a:chOff x="3600" y="3675"/>
            <a:chExt cx="432" cy="432"/>
          </a:xfrm>
        </p:grpSpPr>
        <p:sp>
          <p:nvSpPr>
            <p:cNvPr id="20"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21" name="Picture 79" descr="传媒大学LOGO"/>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7" name="图片 16"/>
          <p:cNvPicPr>
            <a:picLocks noChangeAspect="1"/>
          </p:cNvPicPr>
          <p:nvPr userDrawn="1"/>
        </p:nvPicPr>
        <p:blipFill>
          <a:blip r:embed="rId5"/>
          <a:stretch>
            <a:fillRect/>
          </a:stretch>
        </p:blipFill>
        <p:spPr>
          <a:xfrm>
            <a:off x="4210050" y="2679701"/>
            <a:ext cx="2400300" cy="1724025"/>
          </a:xfrm>
          <a:prstGeom prst="rect">
            <a:avLst/>
          </a:prstGeom>
        </p:spPr>
      </p:pic>
      <p:sp>
        <p:nvSpPr>
          <p:cNvPr id="11" name="TextBox 23"/>
          <p:cNvSpPr txBox="1">
            <a:spLocks noChangeArrowheads="1"/>
          </p:cNvSpPr>
          <p:nvPr userDrawn="1"/>
        </p:nvSpPr>
        <p:spPr bwMode="auto">
          <a:xfrm>
            <a:off x="88900" y="2920494"/>
            <a:ext cx="539115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zh-CN" altLang="en-US" sz="5400" b="1" dirty="0" smtClean="0">
                <a:solidFill>
                  <a:schemeClr val="bg1"/>
                </a:solidFill>
                <a:effectLst>
                  <a:outerShdw blurRad="38100" dist="38100" dir="2700000" algn="tl">
                    <a:srgbClr val="000000">
                      <a:alpha val="43137"/>
                    </a:srgbClr>
                  </a:outerShdw>
                </a:effectLst>
                <a:latin typeface="方正综艺简体" panose="03000509000000000000" pitchFamily="65" charset="-122"/>
                <a:ea typeface="方正综艺简体" panose="03000509000000000000" pitchFamily="65" charset="-122"/>
              </a:rPr>
              <a:t>计算机图形学</a:t>
            </a:r>
          </a:p>
        </p:txBody>
      </p:sp>
      <p:pic>
        <p:nvPicPr>
          <p:cNvPr id="3" name="图片 2"/>
          <p:cNvPicPr>
            <a:picLocks noChangeAspect="1"/>
          </p:cNvPicPr>
          <p:nvPr userDrawn="1"/>
        </p:nvPicPr>
        <p:blipFill>
          <a:blip r:embed="rId6"/>
          <a:stretch>
            <a:fillRect/>
          </a:stretch>
        </p:blipFill>
        <p:spPr>
          <a:xfrm>
            <a:off x="4210050" y="4459331"/>
            <a:ext cx="2400300" cy="1714500"/>
          </a:xfrm>
          <a:prstGeom prst="rect">
            <a:avLst/>
          </a:prstGeom>
        </p:spPr>
      </p:pic>
      <p:pic>
        <p:nvPicPr>
          <p:cNvPr id="6" name="图片 5"/>
          <p:cNvPicPr>
            <a:picLocks noChangeAspect="1"/>
          </p:cNvPicPr>
          <p:nvPr userDrawn="1"/>
        </p:nvPicPr>
        <p:blipFill>
          <a:blip r:embed="rId7"/>
          <a:stretch>
            <a:fillRect/>
          </a:stretch>
        </p:blipFill>
        <p:spPr>
          <a:xfrm>
            <a:off x="4232275" y="899342"/>
            <a:ext cx="2390775" cy="1714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up)">
                                      <p:cBhvr>
                                        <p:cTn id="10" dur="500"/>
                                        <p:tgtEl>
                                          <p:spTgt spid="9"/>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3" presetClass="entr" presetSubtype="528"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 calcmode="lin" valueType="num">
                                      <p:cBhvr>
                                        <p:cTn id="21" dur="500" fill="hold"/>
                                        <p:tgtEl>
                                          <p:spTgt spid="5"/>
                                        </p:tgtEl>
                                        <p:attrNameLst>
                                          <p:attrName>ppt_x</p:attrName>
                                        </p:attrNameLst>
                                      </p:cBhvr>
                                      <p:tavLst>
                                        <p:tav tm="0">
                                          <p:val>
                                            <p:fltVal val="0.5"/>
                                          </p:val>
                                        </p:tav>
                                        <p:tav tm="100000">
                                          <p:val>
                                            <p:strVal val="#ppt_x"/>
                                          </p:val>
                                        </p:tav>
                                      </p:tavLst>
                                    </p:anim>
                                    <p:anim calcmode="lin" valueType="num">
                                      <p:cBhvr>
                                        <p:cTn id="22" dur="500" fill="hold"/>
                                        <p:tgtEl>
                                          <p:spTgt spid="5"/>
                                        </p:tgtEl>
                                        <p:attrNameLst>
                                          <p:attrName>ppt_y</p:attrName>
                                        </p:attrNameLst>
                                      </p:cBhvr>
                                      <p:tavLst>
                                        <p:tav tm="0">
                                          <p:val>
                                            <p:fltVal val="0.5"/>
                                          </p:val>
                                        </p:tav>
                                        <p:tav tm="100000">
                                          <p:val>
                                            <p:strVal val="#ppt_y"/>
                                          </p:val>
                                        </p:tav>
                                      </p:tavLst>
                                    </p:anim>
                                  </p:childTnLst>
                                </p:cTn>
                              </p:par>
                              <p:par>
                                <p:cTn id="23" presetID="25" presetClass="entr" presetSubtype="0" fill="hold" grpId="0" nodeType="withEffect">
                                  <p:stCondLst>
                                    <p:cond delay="75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26" dur="25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27" dur="250" accel="50000" fill="hold">
                                          <p:stCondLst>
                                            <p:cond delay="250"/>
                                          </p:stCondLst>
                                        </p:cTn>
                                        <p:tgtEl>
                                          <p:spTgt spid="11"/>
                                        </p:tgtEl>
                                        <p:attrNameLst>
                                          <p:attrName>ppt_w</p:attrName>
                                        </p:attrNameLst>
                                      </p:cBhvr>
                                      <p:tavLst>
                                        <p:tav tm="0">
                                          <p:val>
                                            <p:strVal val="#ppt_w*.05"/>
                                          </p:val>
                                        </p:tav>
                                        <p:tav tm="100000">
                                          <p:val>
                                            <p:strVal val="#ppt_w"/>
                                          </p:val>
                                        </p:tav>
                                      </p:tavLst>
                                    </p:anim>
                                    <p:anim calcmode="lin" valueType="num">
                                      <p:cBhvr>
                                        <p:cTn id="28" dur="500" fill="hold"/>
                                        <p:tgtEl>
                                          <p:spTgt spid="11"/>
                                        </p:tgtEl>
                                        <p:attrNameLst>
                                          <p:attrName>ppt_h</p:attrName>
                                        </p:attrNameLst>
                                      </p:cBhvr>
                                      <p:tavLst>
                                        <p:tav tm="0">
                                          <p:val>
                                            <p:strVal val="#ppt_h"/>
                                          </p:val>
                                        </p:tav>
                                        <p:tav tm="100000">
                                          <p:val>
                                            <p:strVal val="#ppt_h"/>
                                          </p:val>
                                        </p:tav>
                                      </p:tavLst>
                                    </p:anim>
                                    <p:anim calcmode="lin" valueType="num">
                                      <p:cBhvr>
                                        <p:cTn id="29" dur="25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0" dur="25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1" dur="250" accel="50000" fill="hold">
                                          <p:stCondLst>
                                            <p:cond delay="250"/>
                                          </p:stCondLst>
                                        </p:cTn>
                                        <p:tgtEl>
                                          <p:spTgt spid="11"/>
                                        </p:tgtEl>
                                        <p:attrNameLst>
                                          <p:attrName>ppt_y</p:attrName>
                                        </p:attrNameLst>
                                      </p:cBhvr>
                                      <p:tavLst>
                                        <p:tav tm="0">
                                          <p:val>
                                            <p:strVal val="#ppt_y+.1"/>
                                          </p:val>
                                        </p:tav>
                                        <p:tav tm="100000">
                                          <p:val>
                                            <p:strVal val="#ppt_y"/>
                                          </p:val>
                                        </p:tav>
                                      </p:tavLst>
                                    </p:anim>
                                    <p:animEffect transition="in" filter="fade">
                                      <p:cBhvr>
                                        <p:cTn id="32" dur="500" decel="50000">
                                          <p:stCondLst>
                                            <p:cond delay="0"/>
                                          </p:stCondLst>
                                        </p:cTn>
                                        <p:tgtEl>
                                          <p:spTgt spid="11"/>
                                        </p:tgtEl>
                                      </p:cBhvr>
                                    </p:animEffect>
                                  </p:childTnLst>
                                </p:cTn>
                              </p:par>
                              <p:par>
                                <p:cTn id="33" presetID="2" presetClass="entr" presetSubtype="4" fill="hold" grpId="0" nodeType="withEffect">
                                  <p:stCondLst>
                                    <p:cond delay="80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5" presetClass="entr" presetSubtype="0" fill="hold" grpId="0" nodeType="withEffect">
                                  <p:stCondLst>
                                    <p:cond delay="5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ppt_w</p:attrName>
                                        </p:attrNameLst>
                                      </p:cBhvr>
                                      <p:tavLst>
                                        <p:tav tm="0" fmla="#ppt_w*sin(2.5*pi*$)">
                                          <p:val>
                                            <p:fltVal val="0"/>
                                          </p:val>
                                        </p:tav>
                                        <p:tav tm="100000">
                                          <p:val>
                                            <p:fltVal val="1"/>
                                          </p:val>
                                        </p:tav>
                                      </p:tavLst>
                                    </p:anim>
                                    <p:anim calcmode="lin" valueType="num">
                                      <p:cBhvr>
                                        <p:cTn id="41" dur="500" fill="hold"/>
                                        <p:tgtEl>
                                          <p:spTgt spid="12"/>
                                        </p:tgtEl>
                                        <p:attrNameLst>
                                          <p:attrName>ppt_h</p:attrName>
                                        </p:attrNameLst>
                                      </p:cBhvr>
                                      <p:tavLst>
                                        <p:tav tm="0">
                                          <p:val>
                                            <p:strVal val="#ppt_h"/>
                                          </p:val>
                                        </p:tav>
                                        <p:tav tm="100000">
                                          <p:val>
                                            <p:strVal val="#ppt_h"/>
                                          </p:val>
                                        </p:tav>
                                      </p:tavLst>
                                    </p:anim>
                                  </p:childTnLst>
                                </p:cTn>
                              </p:par>
                              <p:par>
                                <p:cTn id="42" presetID="22" presetClass="entr" presetSubtype="4" fill="hold" nodeType="withEffect">
                                  <p:stCondLst>
                                    <p:cond delay="600"/>
                                  </p:stCondLst>
                                  <p:childTnLst>
                                    <p:set>
                                      <p:cBhvr>
                                        <p:cTn id="43" dur="1" fill="hold">
                                          <p:stCondLst>
                                            <p:cond delay="0"/>
                                          </p:stCondLst>
                                        </p:cTn>
                                        <p:tgtEl>
                                          <p:spTgt spid="13"/>
                                        </p:tgtEl>
                                        <p:attrNameLst>
                                          <p:attrName>style.visibility</p:attrName>
                                        </p:attrNameLst>
                                      </p:cBhvr>
                                      <p:to>
                                        <p:strVal val="visible"/>
                                      </p:to>
                                    </p:set>
                                    <p:animEffect transition="in" filter="wipe(down)">
                                      <p:cBhvr>
                                        <p:cTn id="44" dur="500"/>
                                        <p:tgtEl>
                                          <p:spTgt spid="13"/>
                                        </p:tgtEl>
                                      </p:cBhvr>
                                    </p:animEffect>
                                  </p:childTnLst>
                                </p:cTn>
                              </p:par>
                              <p:par>
                                <p:cTn id="45" presetID="23" presetClass="entr" presetSubtype="16" fill="hold" nodeType="withEffect">
                                  <p:stCondLst>
                                    <p:cond delay="60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childTnLst>
                                </p:cTn>
                              </p:par>
                              <p:par>
                                <p:cTn id="49" presetID="23" presetClass="entr" presetSubtype="16" fill="hold" nodeType="withEffect">
                                  <p:stCondLst>
                                    <p:cond delay="600"/>
                                  </p:stCondLst>
                                  <p:childTnLst>
                                    <p:set>
                                      <p:cBhvr>
                                        <p:cTn id="50" dur="1" fill="hold">
                                          <p:stCondLst>
                                            <p:cond delay="0"/>
                                          </p:stCondLst>
                                        </p:cTn>
                                        <p:tgtEl>
                                          <p:spTgt spid="6"/>
                                        </p:tgtEl>
                                        <p:attrNameLst>
                                          <p:attrName>style.visibility</p:attrName>
                                        </p:attrNameLst>
                                      </p:cBhvr>
                                      <p:to>
                                        <p:strVal val="visible"/>
                                      </p:to>
                                    </p:set>
                                    <p:anim calcmode="lin" valueType="num">
                                      <p:cBhvr>
                                        <p:cTn id="51" dur="500" fill="hold"/>
                                        <p:tgtEl>
                                          <p:spTgt spid="6"/>
                                        </p:tgtEl>
                                        <p:attrNameLst>
                                          <p:attrName>ppt_w</p:attrName>
                                        </p:attrNameLst>
                                      </p:cBhvr>
                                      <p:tavLst>
                                        <p:tav tm="0">
                                          <p:val>
                                            <p:fltVal val="0"/>
                                          </p:val>
                                        </p:tav>
                                        <p:tav tm="100000">
                                          <p:val>
                                            <p:strVal val="#ppt_w"/>
                                          </p:val>
                                        </p:tav>
                                      </p:tavLst>
                                    </p:anim>
                                    <p:anim calcmode="lin" valueType="num">
                                      <p:cBhvr>
                                        <p:cTn id="52" dur="500" fill="hold"/>
                                        <p:tgtEl>
                                          <p:spTgt spid="6"/>
                                        </p:tgtEl>
                                        <p:attrNameLst>
                                          <p:attrName>ppt_h</p:attrName>
                                        </p:attrNameLst>
                                      </p:cBhvr>
                                      <p:tavLst>
                                        <p:tav tm="0">
                                          <p:val>
                                            <p:fltVal val="0"/>
                                          </p:val>
                                        </p:tav>
                                        <p:tav tm="100000">
                                          <p:val>
                                            <p:strVal val="#ppt_h"/>
                                          </p:val>
                                        </p:tav>
                                      </p:tavLst>
                                    </p:anim>
                                  </p:childTnLst>
                                </p:cTn>
                              </p:par>
                              <p:par>
                                <p:cTn id="53" presetID="23" presetClass="entr" presetSubtype="16" fill="hold" nodeType="withEffect">
                                  <p:stCondLst>
                                    <p:cond delay="60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childTnLst>
                                </p:cTn>
                              </p:par>
                              <p:par>
                                <p:cTn id="57" presetID="53" presetClass="entr" presetSubtype="16" fill="hold" nodeType="withEffect">
                                  <p:stCondLst>
                                    <p:cond delay="600"/>
                                  </p:stCondLst>
                                  <p:childTnLst>
                                    <p:set>
                                      <p:cBhvr>
                                        <p:cTn id="58" dur="1" fill="hold">
                                          <p:stCondLst>
                                            <p:cond delay="0"/>
                                          </p:stCondLst>
                                        </p:cTn>
                                        <p:tgtEl>
                                          <p:spTgt spid="17"/>
                                        </p:tgtEl>
                                        <p:attrNameLst>
                                          <p:attrName>style.visibility</p:attrName>
                                        </p:attrNameLst>
                                      </p:cBhvr>
                                      <p:to>
                                        <p:strVal val="visible"/>
                                      </p:to>
                                    </p:set>
                                    <p:anim calcmode="lin" valueType="num">
                                      <p:cBhvr>
                                        <p:cTn id="59" dur="500" fill="hold"/>
                                        <p:tgtEl>
                                          <p:spTgt spid="17"/>
                                        </p:tgtEl>
                                        <p:attrNameLst>
                                          <p:attrName>ppt_w</p:attrName>
                                        </p:attrNameLst>
                                      </p:cBhvr>
                                      <p:tavLst>
                                        <p:tav tm="0">
                                          <p:val>
                                            <p:fltVal val="0"/>
                                          </p:val>
                                        </p:tav>
                                        <p:tav tm="100000">
                                          <p:val>
                                            <p:strVal val="#ppt_w"/>
                                          </p:val>
                                        </p:tav>
                                      </p:tavLst>
                                    </p:anim>
                                    <p:anim calcmode="lin" valueType="num">
                                      <p:cBhvr>
                                        <p:cTn id="60" dur="500" fill="hold"/>
                                        <p:tgtEl>
                                          <p:spTgt spid="17"/>
                                        </p:tgtEl>
                                        <p:attrNameLst>
                                          <p:attrName>ppt_h</p:attrName>
                                        </p:attrNameLst>
                                      </p:cBhvr>
                                      <p:tavLst>
                                        <p:tav tm="0">
                                          <p:val>
                                            <p:fltVal val="0"/>
                                          </p:val>
                                        </p:tav>
                                        <p:tav tm="100000">
                                          <p:val>
                                            <p:strVal val="#ppt_h"/>
                                          </p:val>
                                        </p:tav>
                                      </p:tavLst>
                                    </p:anim>
                                    <p:animEffect transition="in" filter="fade">
                                      <p:cBhvr>
                                        <p:cTn id="6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2" grpId="0" animBg="1"/>
      <p:bldP spid="15"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9" name="图片 18"/>
          <p:cNvPicPr>
            <a:picLocks noChangeAspect="1"/>
          </p:cNvPicPr>
          <p:nvPr userDrawn="1"/>
        </p:nvPicPr>
        <p:blipFill>
          <a:blip r:embed="rId2"/>
          <a:stretch>
            <a:fillRect/>
          </a:stretch>
        </p:blipFill>
        <p:spPr>
          <a:xfrm>
            <a:off x="0" y="1949450"/>
            <a:ext cx="1683439" cy="4806155"/>
          </a:xfrm>
          <a:prstGeom prst="rect">
            <a:avLst/>
          </a:prstGeom>
        </p:spPr>
      </p:pic>
      <p:sp>
        <p:nvSpPr>
          <p:cNvPr id="2" name="矩形 1"/>
          <p:cNvSpPr/>
          <p:nvPr userDrawn="1"/>
        </p:nvSpPr>
        <p:spPr>
          <a:xfrm>
            <a:off x="2273300" y="-6350"/>
            <a:ext cx="691607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1643366" y="-6350"/>
            <a:ext cx="214313" cy="6858000"/>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矩形 14"/>
          <p:cNvSpPr>
            <a:spLocks noChangeArrowheads="1"/>
          </p:cNvSpPr>
          <p:nvPr userDrawn="1"/>
        </p:nvSpPr>
        <p:spPr bwMode="auto">
          <a:xfrm>
            <a:off x="7312025" y="346075"/>
            <a:ext cx="1501775" cy="850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r" eaLnBrk="1" hangingPunct="1">
              <a:lnSpc>
                <a:spcPct val="112000"/>
              </a:lnSpc>
              <a:defRPr/>
            </a:pPr>
            <a:r>
              <a:rPr lang="zh-CN" altLang="en-US" sz="2800" b="1" dirty="0" smtClean="0">
                <a:solidFill>
                  <a:srgbClr val="FF9300"/>
                </a:solidFill>
                <a:latin typeface="微软雅黑" pitchFamily="34" charset="-122"/>
                <a:ea typeface="微软雅黑" pitchFamily="34" charset="-122"/>
              </a:rPr>
              <a:t>目录 </a:t>
            </a:r>
            <a:r>
              <a:rPr lang="en-US" altLang="zh-CN" sz="2800" b="1" dirty="0" smtClean="0">
                <a:solidFill>
                  <a:srgbClr val="FF9300"/>
                </a:solidFill>
                <a:latin typeface="微软雅黑" pitchFamily="34" charset="-122"/>
                <a:ea typeface="微软雅黑" pitchFamily="34" charset="-122"/>
              </a:rPr>
              <a:t> </a:t>
            </a:r>
          </a:p>
          <a:p>
            <a:pPr algn="r" eaLnBrk="1" hangingPunct="1">
              <a:lnSpc>
                <a:spcPct val="112000"/>
              </a:lnSpc>
              <a:defRPr/>
            </a:pPr>
            <a:r>
              <a:rPr lang="en-US" altLang="zh-CN" sz="1600" dirty="0" smtClean="0">
                <a:solidFill>
                  <a:srgbClr val="7F7F7F"/>
                </a:solidFill>
              </a:rPr>
              <a:t>CONTENTS  </a:t>
            </a:r>
            <a:endParaRPr lang="zh-CN" altLang="en-US" dirty="0" smtClean="0">
              <a:solidFill>
                <a:srgbClr val="7F7F7F"/>
              </a:solidFill>
            </a:endParaRPr>
          </a:p>
        </p:txBody>
      </p:sp>
      <p:sp>
        <p:nvSpPr>
          <p:cNvPr id="5" name="TextBox 6"/>
          <p:cNvSpPr txBox="1">
            <a:spLocks noChangeArrowheads="1"/>
          </p:cNvSpPr>
          <p:nvPr userDrawn="1"/>
        </p:nvSpPr>
        <p:spPr bwMode="auto">
          <a:xfrm>
            <a:off x="2770187" y="1370807"/>
            <a:ext cx="3769641"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01    </a:t>
            </a:r>
            <a:r>
              <a:rPr lang="zh-CN" altLang="en-US" sz="2400" dirty="0" smtClean="0">
                <a:solidFill>
                  <a:srgbClr val="595959"/>
                </a:solidFill>
                <a:latin typeface="Impact" pitchFamily="34" charset="0"/>
                <a:ea typeface="微软雅黑" pitchFamily="34" charset="-122"/>
              </a:rPr>
              <a:t>绪论</a:t>
            </a:r>
            <a:endParaRPr lang="zh-CN" altLang="en-US" sz="2400" dirty="0" smtClean="0">
              <a:solidFill>
                <a:srgbClr val="595959"/>
              </a:solidFill>
              <a:latin typeface="微软雅黑" pitchFamily="34" charset="-122"/>
              <a:ea typeface="微软雅黑" pitchFamily="34" charset="-122"/>
            </a:endParaRPr>
          </a:p>
        </p:txBody>
      </p:sp>
      <p:sp>
        <p:nvSpPr>
          <p:cNvPr id="6" name="TextBox 10"/>
          <p:cNvSpPr txBox="1">
            <a:spLocks noChangeArrowheads="1"/>
          </p:cNvSpPr>
          <p:nvPr userDrawn="1"/>
        </p:nvSpPr>
        <p:spPr bwMode="auto">
          <a:xfrm>
            <a:off x="2770188" y="1928813"/>
            <a:ext cx="376964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02   </a:t>
            </a:r>
            <a:r>
              <a:rPr lang="zh-CN" altLang="en-US" sz="2400" dirty="0" smtClean="0">
                <a:solidFill>
                  <a:srgbClr val="595959"/>
                </a:solidFill>
                <a:latin typeface="Impact" pitchFamily="34" charset="0"/>
                <a:ea typeface="微软雅黑" pitchFamily="34" charset="-122"/>
              </a:rPr>
              <a:t>图形系统</a:t>
            </a:r>
            <a:endParaRPr lang="zh-CN" altLang="en-US" sz="2400" dirty="0" smtClean="0">
              <a:solidFill>
                <a:srgbClr val="595959"/>
              </a:solidFill>
              <a:latin typeface="微软雅黑" pitchFamily="34" charset="-122"/>
              <a:ea typeface="微软雅黑" pitchFamily="34" charset="-122"/>
            </a:endParaRPr>
          </a:p>
        </p:txBody>
      </p:sp>
      <p:sp>
        <p:nvSpPr>
          <p:cNvPr id="7" name="TextBox 11"/>
          <p:cNvSpPr txBox="1">
            <a:spLocks noChangeArrowheads="1"/>
          </p:cNvSpPr>
          <p:nvPr userDrawn="1"/>
        </p:nvSpPr>
        <p:spPr bwMode="auto">
          <a:xfrm>
            <a:off x="2770187" y="2470944"/>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03   </a:t>
            </a:r>
            <a:r>
              <a:rPr lang="zh-CN" altLang="en-US" sz="2400" dirty="0" smtClean="0">
                <a:solidFill>
                  <a:srgbClr val="595959"/>
                </a:solidFill>
                <a:latin typeface="Impact" pitchFamily="34" charset="0"/>
                <a:ea typeface="微软雅黑" pitchFamily="34" charset="-122"/>
              </a:rPr>
              <a:t>二维图形生成</a:t>
            </a:r>
            <a:endParaRPr lang="zh-CN" altLang="en-US" sz="2400" dirty="0" smtClean="0">
              <a:solidFill>
                <a:srgbClr val="595959"/>
              </a:solidFill>
              <a:latin typeface="微软雅黑" pitchFamily="34" charset="-122"/>
              <a:ea typeface="微软雅黑" pitchFamily="34" charset="-122"/>
            </a:endParaRPr>
          </a:p>
        </p:txBody>
      </p:sp>
      <p:pic>
        <p:nvPicPr>
          <p:cNvPr id="9" name="图片 8"/>
          <p:cNvPicPr>
            <a:picLocks noChangeAspect="1"/>
          </p:cNvPicPr>
          <p:nvPr userDrawn="1"/>
        </p:nvPicPr>
        <p:blipFill>
          <a:blip r:embed="rId3"/>
          <a:stretch>
            <a:fillRect/>
          </a:stretch>
        </p:blipFill>
        <p:spPr>
          <a:xfrm>
            <a:off x="0" y="0"/>
            <a:ext cx="1643366" cy="1943100"/>
          </a:xfrm>
          <a:prstGeom prst="rect">
            <a:avLst/>
          </a:prstGeom>
        </p:spPr>
      </p:pic>
      <p:sp>
        <p:nvSpPr>
          <p:cNvPr id="10" name="TextBox 11"/>
          <p:cNvSpPr txBox="1">
            <a:spLocks noChangeArrowheads="1"/>
          </p:cNvSpPr>
          <p:nvPr userDrawn="1"/>
        </p:nvSpPr>
        <p:spPr bwMode="auto">
          <a:xfrm>
            <a:off x="2770187" y="2962277"/>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04   </a:t>
            </a:r>
            <a:r>
              <a:rPr lang="zh-CN" altLang="en-US" sz="2400" dirty="0" smtClean="0">
                <a:solidFill>
                  <a:srgbClr val="595959"/>
                </a:solidFill>
                <a:latin typeface="Impact" pitchFamily="34" charset="0"/>
                <a:ea typeface="微软雅黑" pitchFamily="34" charset="-122"/>
              </a:rPr>
              <a:t>图形几何变换</a:t>
            </a:r>
            <a:endParaRPr lang="zh-CN" altLang="en-US" sz="2400" dirty="0" smtClean="0">
              <a:solidFill>
                <a:srgbClr val="595959"/>
              </a:solidFill>
              <a:latin typeface="微软雅黑" pitchFamily="34" charset="-122"/>
              <a:ea typeface="微软雅黑" pitchFamily="34" charset="-122"/>
            </a:endParaRPr>
          </a:p>
        </p:txBody>
      </p:sp>
      <p:sp>
        <p:nvSpPr>
          <p:cNvPr id="11" name="TextBox 11"/>
          <p:cNvSpPr txBox="1">
            <a:spLocks noChangeArrowheads="1"/>
          </p:cNvSpPr>
          <p:nvPr userDrawn="1"/>
        </p:nvSpPr>
        <p:spPr bwMode="auto">
          <a:xfrm>
            <a:off x="2770187" y="3456783"/>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1" hangingPunct="1">
              <a:defRPr/>
            </a:pPr>
            <a:r>
              <a:rPr lang="en-US" altLang="zh-CN" sz="2400" dirty="0" smtClean="0">
                <a:solidFill>
                  <a:srgbClr val="595959"/>
                </a:solidFill>
                <a:latin typeface="Impact" pitchFamily="34" charset="0"/>
                <a:ea typeface="微软雅黑" pitchFamily="34" charset="-122"/>
              </a:rPr>
              <a:t>05   </a:t>
            </a:r>
            <a:r>
              <a:rPr lang="zh-CN" altLang="en-US" sz="2400" dirty="0" smtClean="0">
                <a:solidFill>
                  <a:srgbClr val="595959"/>
                </a:solidFill>
                <a:latin typeface="Impact" pitchFamily="34" charset="0"/>
                <a:ea typeface="微软雅黑" pitchFamily="34" charset="-122"/>
              </a:rPr>
              <a:t>二维观察</a:t>
            </a:r>
            <a:endParaRPr lang="zh-CN" altLang="en-US" sz="2400" dirty="0" smtClean="0">
              <a:solidFill>
                <a:srgbClr val="595959"/>
              </a:solidFill>
              <a:latin typeface="微软雅黑" pitchFamily="34" charset="-122"/>
              <a:ea typeface="微软雅黑" pitchFamily="34" charset="-122"/>
            </a:endParaRPr>
          </a:p>
        </p:txBody>
      </p:sp>
      <p:sp>
        <p:nvSpPr>
          <p:cNvPr id="12" name="TextBox 11"/>
          <p:cNvSpPr txBox="1">
            <a:spLocks noChangeArrowheads="1"/>
          </p:cNvSpPr>
          <p:nvPr userDrawn="1"/>
        </p:nvSpPr>
        <p:spPr bwMode="auto">
          <a:xfrm>
            <a:off x="2770187" y="3976291"/>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06   </a:t>
            </a:r>
            <a:r>
              <a:rPr lang="zh-CN" altLang="en-US" sz="2400" dirty="0" smtClean="0">
                <a:solidFill>
                  <a:srgbClr val="595959"/>
                </a:solidFill>
                <a:latin typeface="Impact" pitchFamily="34" charset="0"/>
                <a:ea typeface="微软雅黑" pitchFamily="34" charset="-122"/>
              </a:rPr>
              <a:t>三维观察</a:t>
            </a:r>
            <a:endParaRPr lang="zh-CN" altLang="en-US" sz="2400" dirty="0" smtClean="0">
              <a:solidFill>
                <a:srgbClr val="595959"/>
              </a:solidFill>
              <a:latin typeface="微软雅黑" pitchFamily="34" charset="-122"/>
              <a:ea typeface="微软雅黑" pitchFamily="34" charset="-122"/>
            </a:endParaRPr>
          </a:p>
        </p:txBody>
      </p:sp>
      <p:sp>
        <p:nvSpPr>
          <p:cNvPr id="13" name="TextBox 11"/>
          <p:cNvSpPr txBox="1">
            <a:spLocks noChangeArrowheads="1"/>
          </p:cNvSpPr>
          <p:nvPr userDrawn="1"/>
        </p:nvSpPr>
        <p:spPr bwMode="auto">
          <a:xfrm>
            <a:off x="2770187" y="4480125"/>
            <a:ext cx="380774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07   </a:t>
            </a:r>
            <a:r>
              <a:rPr lang="zh-CN" altLang="en-US" sz="2400" dirty="0" smtClean="0">
                <a:solidFill>
                  <a:srgbClr val="595959"/>
                </a:solidFill>
                <a:latin typeface="Impact" pitchFamily="34" charset="0"/>
                <a:ea typeface="微软雅黑" pitchFamily="34" charset="-122"/>
              </a:rPr>
              <a:t>三维对象</a:t>
            </a:r>
            <a:endParaRPr lang="zh-CN" altLang="en-US" sz="2400" dirty="0" smtClean="0">
              <a:solidFill>
                <a:srgbClr val="595959"/>
              </a:solidFill>
              <a:latin typeface="微软雅黑" pitchFamily="34" charset="-122"/>
              <a:ea typeface="微软雅黑" pitchFamily="34" charset="-122"/>
            </a:endParaRPr>
          </a:p>
        </p:txBody>
      </p:sp>
      <p:sp>
        <p:nvSpPr>
          <p:cNvPr id="14" name="TextBox 11"/>
          <p:cNvSpPr txBox="1">
            <a:spLocks noChangeArrowheads="1"/>
          </p:cNvSpPr>
          <p:nvPr userDrawn="1"/>
        </p:nvSpPr>
        <p:spPr bwMode="auto">
          <a:xfrm>
            <a:off x="2770187" y="4960145"/>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08   </a:t>
            </a:r>
            <a:r>
              <a:rPr lang="zh-CN" altLang="en-US" sz="2400" dirty="0" smtClean="0">
                <a:solidFill>
                  <a:srgbClr val="595959"/>
                </a:solidFill>
                <a:latin typeface="Impact" pitchFamily="34" charset="0"/>
                <a:ea typeface="微软雅黑" pitchFamily="34" charset="-122"/>
              </a:rPr>
              <a:t>真实感图形技术</a:t>
            </a:r>
            <a:endParaRPr lang="zh-CN" altLang="en-US" sz="2400" dirty="0" smtClean="0">
              <a:solidFill>
                <a:srgbClr val="595959"/>
              </a:solidFill>
              <a:latin typeface="微软雅黑" pitchFamily="34" charset="-122"/>
              <a:ea typeface="微软雅黑" pitchFamily="34" charset="-122"/>
            </a:endParaRPr>
          </a:p>
        </p:txBody>
      </p:sp>
      <p:sp>
        <p:nvSpPr>
          <p:cNvPr id="15" name="TextBox 11"/>
          <p:cNvSpPr txBox="1">
            <a:spLocks noChangeArrowheads="1"/>
          </p:cNvSpPr>
          <p:nvPr userDrawn="1"/>
        </p:nvSpPr>
        <p:spPr bwMode="auto">
          <a:xfrm>
            <a:off x="2770187" y="5494139"/>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09   </a:t>
            </a:r>
            <a:r>
              <a:rPr lang="zh-CN" altLang="en-US" sz="2400" dirty="0" smtClean="0">
                <a:solidFill>
                  <a:srgbClr val="595959"/>
                </a:solidFill>
                <a:latin typeface="Impact" pitchFamily="34" charset="0"/>
                <a:ea typeface="微软雅黑" pitchFamily="34" charset="-122"/>
              </a:rPr>
              <a:t>交互技术</a:t>
            </a:r>
            <a:endParaRPr lang="zh-CN" altLang="en-US" sz="2400" dirty="0" smtClean="0">
              <a:solidFill>
                <a:srgbClr val="595959"/>
              </a:solidFill>
              <a:latin typeface="微软雅黑" pitchFamily="34" charset="-122"/>
              <a:ea typeface="微软雅黑" pitchFamily="34" charset="-122"/>
            </a:endParaRPr>
          </a:p>
        </p:txBody>
      </p:sp>
      <p:sp>
        <p:nvSpPr>
          <p:cNvPr id="16" name="TextBox 11"/>
          <p:cNvSpPr txBox="1">
            <a:spLocks noChangeArrowheads="1"/>
          </p:cNvSpPr>
          <p:nvPr userDrawn="1"/>
        </p:nvSpPr>
        <p:spPr bwMode="auto">
          <a:xfrm>
            <a:off x="2770186" y="5973962"/>
            <a:ext cx="3769641"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a:lstStyle>
          <a:p>
            <a:pPr eaLnBrk="1" hangingPunct="1">
              <a:defRPr/>
            </a:pPr>
            <a:r>
              <a:rPr lang="en-US" altLang="zh-CN" sz="2400" dirty="0" smtClean="0">
                <a:solidFill>
                  <a:srgbClr val="595959"/>
                </a:solidFill>
                <a:latin typeface="Impact" pitchFamily="34" charset="0"/>
                <a:ea typeface="微软雅黑" pitchFamily="34" charset="-122"/>
              </a:rPr>
              <a:t>10   </a:t>
            </a:r>
            <a:r>
              <a:rPr lang="zh-CN" altLang="en-US" sz="2400" dirty="0" smtClean="0">
                <a:solidFill>
                  <a:srgbClr val="595959"/>
                </a:solidFill>
                <a:latin typeface="Impact" pitchFamily="34" charset="0"/>
                <a:ea typeface="微软雅黑" pitchFamily="34" charset="-122"/>
              </a:rPr>
              <a:t>计算机动画</a:t>
            </a:r>
            <a:endParaRPr lang="zh-CN" altLang="en-US" sz="2400" dirty="0" smtClean="0">
              <a:solidFill>
                <a:srgbClr val="595959"/>
              </a:solidFill>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矩形 1"/>
          <p:cNvSpPr/>
          <p:nvPr userDrawn="1"/>
        </p:nvSpPr>
        <p:spPr>
          <a:xfrm flipH="1">
            <a:off x="9143999" y="0"/>
            <a:ext cx="4571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p:cNvSpPr/>
          <p:nvPr userDrawn="1"/>
        </p:nvSpPr>
        <p:spPr>
          <a:xfrm>
            <a:off x="916446" y="0"/>
            <a:ext cx="214313"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标题 1"/>
          <p:cNvSpPr>
            <a:spLocks noGrp="1"/>
          </p:cNvSpPr>
          <p:nvPr>
            <p:ph type="title"/>
          </p:nvPr>
        </p:nvSpPr>
        <p:spPr>
          <a:xfrm>
            <a:off x="877728" y="523786"/>
            <a:ext cx="7405217" cy="629013"/>
          </a:xfrm>
          <a:prstGeom prst="rect">
            <a:avLst/>
          </a:prstGeo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93511" y="1569155"/>
            <a:ext cx="8393029" cy="4173185"/>
          </a:xfrm>
          <a:prstGeom prst="rect">
            <a:avLst/>
          </a:prstGeom>
        </p:spPr>
        <p:txBody>
          <a:bodyPr/>
          <a:lstStyle>
            <a:lvl1pPr marL="457200" indent="-457200">
              <a:buClr>
                <a:srgbClr val="FF9300"/>
              </a:buClr>
              <a:buFont typeface="Wingdings" panose="05000000000000000000" pitchFamily="2" charset="2"/>
              <a:buChar char="n"/>
              <a:defRPr/>
            </a:lvl1pPr>
            <a:lvl2pPr marL="685800" indent="-228600">
              <a:buClr>
                <a:srgbClr val="FF9300"/>
              </a:buClr>
              <a:buFont typeface="Wingdings" panose="05000000000000000000" pitchFamily="2" charset="2"/>
              <a:buChar char="l"/>
              <a:defRPr/>
            </a:lvl2pPr>
            <a:lvl4pPr marL="1657350" indent="-285750">
              <a:buClr>
                <a:srgbClr val="FF9300"/>
              </a:buClr>
              <a:buFont typeface="Wingdings" panose="05000000000000000000" pitchFamily="2" charset="2"/>
              <a:buChar char=""/>
              <a:defRPr/>
            </a:lvl4pPr>
            <a:lvl5pPr marL="2057400" indent="-228600">
              <a:buClr>
                <a:srgbClr val="FF9300"/>
              </a:buClr>
              <a:buFont typeface="Calibri" panose="020F0502020204030204" pitchFamily="34" charset="0"/>
              <a:buChar cha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矩形 1"/>
          <p:cNvSpPr/>
          <p:nvPr userDrawn="1"/>
        </p:nvSpPr>
        <p:spPr>
          <a:xfrm>
            <a:off x="-12700" y="0"/>
            <a:ext cx="9215438" cy="4740275"/>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Text Box 2"/>
          <p:cNvSpPr txBox="1">
            <a:spLocks noChangeArrowheads="1"/>
          </p:cNvSpPr>
          <p:nvPr userDrawn="1"/>
        </p:nvSpPr>
        <p:spPr bwMode="auto">
          <a:xfrm>
            <a:off x="2908300" y="4984750"/>
            <a:ext cx="332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r>
              <a:rPr lang="en-US" altLang="zh-CN" sz="3600" b="1" dirty="0" smtClean="0">
                <a:solidFill>
                  <a:srgbClr val="595959"/>
                </a:solidFill>
                <a:latin typeface="微软雅黑" pitchFamily="34" charset="-122"/>
                <a:ea typeface="微软雅黑" pitchFamily="34" charset="-122"/>
                <a:sym typeface="Arial" charset="0"/>
              </a:rPr>
              <a:t>THANKS</a:t>
            </a:r>
            <a:endParaRPr lang="zh-CN" altLang="en-US" sz="3600" b="1" dirty="0" smtClean="0">
              <a:solidFill>
                <a:srgbClr val="595959"/>
              </a:solidFill>
              <a:latin typeface="微软雅黑" pitchFamily="34" charset="-122"/>
              <a:ea typeface="微软雅黑" pitchFamily="34" charset="-122"/>
              <a:sym typeface="Arial" charset="0"/>
            </a:endParaRPr>
          </a:p>
        </p:txBody>
      </p:sp>
      <p:cxnSp>
        <p:nvCxnSpPr>
          <p:cNvPr id="4" name="直接连接符 3"/>
          <p:cNvCxnSpPr/>
          <p:nvPr userDrawn="1"/>
        </p:nvCxnSpPr>
        <p:spPr>
          <a:xfrm>
            <a:off x="2249488" y="5700713"/>
            <a:ext cx="464502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9225" y="2223295"/>
            <a:ext cx="2936875" cy="2202656"/>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166269" y="2228851"/>
            <a:ext cx="2944018" cy="2248903"/>
          </a:xfrm>
          <a:prstGeom prst="rect">
            <a:avLst/>
          </a:prstGeom>
        </p:spPr>
      </p:pic>
      <p:pic>
        <p:nvPicPr>
          <p:cNvPr id="10" name="图片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235700" y="2189982"/>
            <a:ext cx="2908300" cy="23266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4"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49" presetClass="entr" presetSubtype="0" decel="100000" fill="hold" grpId="0" nodeType="withEffect">
                                  <p:stCondLst>
                                    <p:cond delay="20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par>
                                <p:cTn id="17" presetID="52" presetClass="entr" presetSubtype="0" fill="hold" nodeType="withEffect">
                                  <p:stCondLst>
                                    <p:cond delay="200"/>
                                  </p:stCondLst>
                                  <p:childTnLst>
                                    <p:set>
                                      <p:cBhvr>
                                        <p:cTn id="18" dur="1" fill="hold">
                                          <p:stCondLst>
                                            <p:cond delay="0"/>
                                          </p:stCondLst>
                                        </p:cTn>
                                        <p:tgtEl>
                                          <p:spTgt spid="8"/>
                                        </p:tgtEl>
                                        <p:attrNameLst>
                                          <p:attrName>style.visibility</p:attrName>
                                        </p:attrNameLst>
                                      </p:cBhvr>
                                      <p:to>
                                        <p:strVal val="visible"/>
                                      </p:to>
                                    </p:set>
                                    <p:animScale>
                                      <p:cBhvr>
                                        <p:cTn id="19" dur="5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500" decel="50000" fill="hold">
                                          <p:stCondLst>
                                            <p:cond delay="0"/>
                                          </p:stCondLst>
                                        </p:cTn>
                                        <p:tgtEl>
                                          <p:spTgt spid="8"/>
                                        </p:tgtEl>
                                        <p:attrNameLst>
                                          <p:attrName>ppt_x</p:attrName>
                                          <p:attrName>ppt_y</p:attrName>
                                        </p:attrNameLst>
                                      </p:cBhvr>
                                    </p:animMotion>
                                    <p:animEffect transition="in" filter="fade">
                                      <p:cBhvr>
                                        <p:cTn id="21" dur="500"/>
                                        <p:tgtEl>
                                          <p:spTgt spid="8"/>
                                        </p:tgtEl>
                                      </p:cBhvr>
                                    </p:animEffect>
                                  </p:childTnLst>
                                </p:cTn>
                              </p:par>
                            </p:childTnLst>
                          </p:cTn>
                        </p:par>
                        <p:par>
                          <p:cTn id="22" fill="hold">
                            <p:stCondLst>
                              <p:cond delay="700"/>
                            </p:stCondLst>
                            <p:childTnLst>
                              <p:par>
                                <p:cTn id="23" presetID="52" presetClass="entr" presetSubtype="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Scale>
                                      <p:cBhvr>
                                        <p:cTn id="25" dur="5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500" decel="50000" fill="hold">
                                          <p:stCondLst>
                                            <p:cond delay="0"/>
                                          </p:stCondLst>
                                        </p:cTn>
                                        <p:tgtEl>
                                          <p:spTgt spid="9"/>
                                        </p:tgtEl>
                                        <p:attrNameLst>
                                          <p:attrName>ppt_x</p:attrName>
                                          <p:attrName>ppt_y</p:attrName>
                                        </p:attrNameLst>
                                      </p:cBhvr>
                                    </p:animMotion>
                                    <p:animEffect transition="in" filter="fade">
                                      <p:cBhvr>
                                        <p:cTn id="27" dur="500"/>
                                        <p:tgtEl>
                                          <p:spTgt spid="9"/>
                                        </p:tgtEl>
                                      </p:cBhvr>
                                    </p:animEffect>
                                  </p:childTnLst>
                                </p:cTn>
                              </p:par>
                            </p:childTnLst>
                          </p:cTn>
                        </p:par>
                        <p:par>
                          <p:cTn id="28" fill="hold">
                            <p:stCondLst>
                              <p:cond delay="1200"/>
                            </p:stCondLst>
                            <p:childTnLst>
                              <p:par>
                                <p:cTn id="29" presetID="52" presetClass="entr" presetSubtype="0" fill="hold" nodeType="afterEffect">
                                  <p:stCondLst>
                                    <p:cond delay="0"/>
                                  </p:stCondLst>
                                  <p:childTnLst>
                                    <p:set>
                                      <p:cBhvr>
                                        <p:cTn id="30" dur="1" fill="hold">
                                          <p:stCondLst>
                                            <p:cond delay="0"/>
                                          </p:stCondLst>
                                        </p:cTn>
                                        <p:tgtEl>
                                          <p:spTgt spid="10"/>
                                        </p:tgtEl>
                                        <p:attrNameLst>
                                          <p:attrName>style.visibility</p:attrName>
                                        </p:attrNameLst>
                                      </p:cBhvr>
                                      <p:to>
                                        <p:strVal val="visible"/>
                                      </p:to>
                                    </p:set>
                                    <p:animScale>
                                      <p:cBhvr>
                                        <p:cTn id="31" dur="5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500" decel="50000" fill="hold">
                                          <p:stCondLst>
                                            <p:cond delay="0"/>
                                          </p:stCondLst>
                                        </p:cTn>
                                        <p:tgtEl>
                                          <p:spTgt spid="10"/>
                                        </p:tgtEl>
                                        <p:attrNameLst>
                                          <p:attrName>ppt_x</p:attrName>
                                          <p:attrName>ppt_y</p:attrName>
                                        </p:attrNameLst>
                                      </p:cBhvr>
                                    </p:animMotion>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6553200" y="6245225"/>
            <a:ext cx="2133600" cy="476250"/>
          </a:xfrm>
          <a:prstGeom prst="rect">
            <a:avLst/>
          </a:prstGeom>
        </p:spPr>
        <p:txBody>
          <a:bodyPr/>
          <a:lstStyle>
            <a:lvl1pPr>
              <a:defRPr/>
            </a:lvl1pPr>
          </a:lstStyle>
          <a:p>
            <a:fld id="{30D58EA0-D51E-491D-BD8B-F3138B30F8C4}" type="slidenum">
              <a:rPr lang="en-US" altLang="zh-CN"/>
              <a:pPr/>
              <a:t>‹#›</a:t>
            </a:fld>
            <a:endParaRPr lang="en-US" altLang="zh-CN"/>
          </a:p>
        </p:txBody>
      </p:sp>
    </p:spTree>
    <p:extLst>
      <p:ext uri="{BB962C8B-B14F-4D97-AF65-F5344CB8AC3E}">
        <p14:creationId xmlns:p14="http://schemas.microsoft.com/office/powerpoint/2010/main" val="34895683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5" name="矩形 4"/>
          <p:cNvSpPr/>
          <p:nvPr userDrawn="1"/>
        </p:nvSpPr>
        <p:spPr>
          <a:xfrm>
            <a:off x="-7938" y="6042025"/>
            <a:ext cx="9188451"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6"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14700" y="6345238"/>
            <a:ext cx="5829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9"/>
          <p:cNvSpPr txBox="1">
            <a:spLocks noChangeArrowheads="1"/>
          </p:cNvSpPr>
          <p:nvPr userDrawn="1"/>
        </p:nvSpPr>
        <p:spPr bwMode="auto">
          <a:xfrm>
            <a:off x="3722688" y="6346825"/>
            <a:ext cx="49815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defRPr/>
            </a:pPr>
            <a:r>
              <a:rPr lang="en-US" altLang="zh-CN" sz="1400" b="1" dirty="0" smtClean="0">
                <a:solidFill>
                  <a:schemeClr val="bg1"/>
                </a:solidFill>
                <a:latin typeface="Verdana" pitchFamily="34" charset="0"/>
              </a:rPr>
              <a:t> Computer Graphics</a:t>
            </a:r>
          </a:p>
        </p:txBody>
      </p:sp>
      <p:sp>
        <p:nvSpPr>
          <p:cNvPr id="8" name="Freeform 2670"/>
          <p:cNvSpPr>
            <a:spLocks noEditPoints="1"/>
          </p:cNvSpPr>
          <p:nvPr userDrawn="1"/>
        </p:nvSpPr>
        <p:spPr bwMode="auto">
          <a:xfrm>
            <a:off x="2786063" y="6273800"/>
            <a:ext cx="403225" cy="406400"/>
          </a:xfrm>
          <a:custGeom>
            <a:avLst/>
            <a:gdLst>
              <a:gd name="T0" fmla="*/ 2147483647 w 300"/>
              <a:gd name="T1" fmla="*/ 2147483647 h 302"/>
              <a:gd name="T2" fmla="*/ 2147483647 w 300"/>
              <a:gd name="T3" fmla="*/ 2147483647 h 302"/>
              <a:gd name="T4" fmla="*/ 2147483647 w 300"/>
              <a:gd name="T5" fmla="*/ 2147483647 h 302"/>
              <a:gd name="T6" fmla="*/ 2147483647 w 300"/>
              <a:gd name="T7" fmla="*/ 2147483647 h 302"/>
              <a:gd name="T8" fmla="*/ 2147483647 w 300"/>
              <a:gd name="T9" fmla="*/ 2147483647 h 302"/>
              <a:gd name="T10" fmla="*/ 2147483647 w 300"/>
              <a:gd name="T11" fmla="*/ 2147483647 h 302"/>
              <a:gd name="T12" fmla="*/ 0 w 300"/>
              <a:gd name="T13" fmla="*/ 2147483647 h 302"/>
              <a:gd name="T14" fmla="*/ 0 w 300"/>
              <a:gd name="T15" fmla="*/ 2147483647 h 302"/>
              <a:gd name="T16" fmla="*/ 2147483647 w 300"/>
              <a:gd name="T17" fmla="*/ 2147483647 h 302"/>
              <a:gd name="T18" fmla="*/ 2147483647 w 300"/>
              <a:gd name="T19" fmla="*/ 2147483647 h 302"/>
              <a:gd name="T20" fmla="*/ 2147483647 w 300"/>
              <a:gd name="T21" fmla="*/ 2147483647 h 302"/>
              <a:gd name="T22" fmla="*/ 2147483647 w 300"/>
              <a:gd name="T23" fmla="*/ 2147483647 h 302"/>
              <a:gd name="T24" fmla="*/ 2147483647 w 300"/>
              <a:gd name="T25" fmla="*/ 0 h 302"/>
              <a:gd name="T26" fmla="*/ 2147483647 w 300"/>
              <a:gd name="T27" fmla="*/ 2147483647 h 302"/>
              <a:gd name="T28" fmla="*/ 2147483647 w 300"/>
              <a:gd name="T29" fmla="*/ 2147483647 h 302"/>
              <a:gd name="T30" fmla="*/ 2147483647 w 300"/>
              <a:gd name="T31" fmla="*/ 2147483647 h 302"/>
              <a:gd name="T32" fmla="*/ 2147483647 w 300"/>
              <a:gd name="T33" fmla="*/ 2147483647 h 302"/>
              <a:gd name="T34" fmla="*/ 2147483647 w 300"/>
              <a:gd name="T35" fmla="*/ 2147483647 h 302"/>
              <a:gd name="T36" fmla="*/ 2147483647 w 300"/>
              <a:gd name="T37" fmla="*/ 2147483647 h 302"/>
              <a:gd name="T38" fmla="*/ 2147483647 w 300"/>
              <a:gd name="T39" fmla="*/ 2147483647 h 302"/>
              <a:gd name="T40" fmla="*/ 2147483647 w 300"/>
              <a:gd name="T41" fmla="*/ 2147483647 h 302"/>
              <a:gd name="T42" fmla="*/ 2147483647 w 300"/>
              <a:gd name="T43" fmla="*/ 2147483647 h 302"/>
              <a:gd name="T44" fmla="*/ 2147483647 w 300"/>
              <a:gd name="T45" fmla="*/ 2147483647 h 302"/>
              <a:gd name="T46" fmla="*/ 2147483647 w 300"/>
              <a:gd name="T47" fmla="*/ 2147483647 h 302"/>
              <a:gd name="T48" fmla="*/ 2147483647 w 300"/>
              <a:gd name="T49" fmla="*/ 2147483647 h 302"/>
              <a:gd name="T50" fmla="*/ 2147483647 w 300"/>
              <a:gd name="T51" fmla="*/ 2147483647 h 302"/>
              <a:gd name="T52" fmla="*/ 2147483647 w 300"/>
              <a:gd name="T53" fmla="*/ 2147483647 h 302"/>
              <a:gd name="T54" fmla="*/ 2147483647 w 300"/>
              <a:gd name="T55" fmla="*/ 2147483647 h 302"/>
              <a:gd name="T56" fmla="*/ 2147483647 w 300"/>
              <a:gd name="T57" fmla="*/ 2147483647 h 302"/>
              <a:gd name="T58" fmla="*/ 2147483647 w 300"/>
              <a:gd name="T59" fmla="*/ 2147483647 h 302"/>
              <a:gd name="T60" fmla="*/ 2147483647 w 300"/>
              <a:gd name="T61" fmla="*/ 2147483647 h 302"/>
              <a:gd name="T62" fmla="*/ 2147483647 w 300"/>
              <a:gd name="T63" fmla="*/ 2147483647 h 302"/>
              <a:gd name="T64" fmla="*/ 2147483647 w 300"/>
              <a:gd name="T65" fmla="*/ 2147483647 h 302"/>
              <a:gd name="T66" fmla="*/ 2147483647 w 300"/>
              <a:gd name="T67" fmla="*/ 2147483647 h 302"/>
              <a:gd name="T68" fmla="*/ 2147483647 w 300"/>
              <a:gd name="T69" fmla="*/ 2147483647 h 302"/>
              <a:gd name="T70" fmla="*/ 2147483647 w 300"/>
              <a:gd name="T71" fmla="*/ 2147483647 h 302"/>
              <a:gd name="T72" fmla="*/ 2147483647 w 300"/>
              <a:gd name="T73" fmla="*/ 2147483647 h 302"/>
              <a:gd name="T74" fmla="*/ 2147483647 w 300"/>
              <a:gd name="T75" fmla="*/ 2147483647 h 302"/>
              <a:gd name="T76" fmla="*/ 2147483647 w 300"/>
              <a:gd name="T77" fmla="*/ 2147483647 h 302"/>
              <a:gd name="T78" fmla="*/ 2147483647 w 300"/>
              <a:gd name="T79" fmla="*/ 2147483647 h 302"/>
              <a:gd name="T80" fmla="*/ 2147483647 w 300"/>
              <a:gd name="T81" fmla="*/ 2147483647 h 302"/>
              <a:gd name="T82" fmla="*/ 2147483647 w 300"/>
              <a:gd name="T83" fmla="*/ 2147483647 h 302"/>
              <a:gd name="T84" fmla="*/ 2147483647 w 300"/>
              <a:gd name="T85" fmla="*/ 2147483647 h 302"/>
              <a:gd name="T86" fmla="*/ 2147483647 w 300"/>
              <a:gd name="T87" fmla="*/ 2147483647 h 302"/>
              <a:gd name="T88" fmla="*/ 2147483647 w 300"/>
              <a:gd name="T89" fmla="*/ 2147483647 h 302"/>
              <a:gd name="T90" fmla="*/ 2147483647 w 300"/>
              <a:gd name="T91" fmla="*/ 2147483647 h 302"/>
              <a:gd name="T92" fmla="*/ 2147483647 w 300"/>
              <a:gd name="T93" fmla="*/ 2147483647 h 302"/>
              <a:gd name="T94" fmla="*/ 2147483647 w 300"/>
              <a:gd name="T95" fmla="*/ 2147483647 h 302"/>
              <a:gd name="T96" fmla="*/ 2147483647 w 300"/>
              <a:gd name="T97" fmla="*/ 2147483647 h 302"/>
              <a:gd name="T98" fmla="*/ 2147483647 w 300"/>
              <a:gd name="T99" fmla="*/ 2147483647 h 302"/>
              <a:gd name="T100" fmla="*/ 2147483647 w 300"/>
              <a:gd name="T101" fmla="*/ 2147483647 h 302"/>
              <a:gd name="T102" fmla="*/ 2147483647 w 300"/>
              <a:gd name="T103" fmla="*/ 2147483647 h 302"/>
              <a:gd name="T104" fmla="*/ 2147483647 w 300"/>
              <a:gd name="T105" fmla="*/ 2147483647 h 302"/>
              <a:gd name="T106" fmla="*/ 2147483647 w 300"/>
              <a:gd name="T107" fmla="*/ 2147483647 h 302"/>
              <a:gd name="T108" fmla="*/ 2147483647 w 300"/>
              <a:gd name="T109" fmla="*/ 2147483647 h 302"/>
              <a:gd name="T110" fmla="*/ 2147483647 w 300"/>
              <a:gd name="T111" fmla="*/ 2147483647 h 302"/>
              <a:gd name="T112" fmla="*/ 2147483647 w 300"/>
              <a:gd name="T113" fmla="*/ 2147483647 h 302"/>
              <a:gd name="T114" fmla="*/ 2147483647 w 300"/>
              <a:gd name="T115" fmla="*/ 2147483647 h 302"/>
              <a:gd name="T116" fmla="*/ 2147483647 w 300"/>
              <a:gd name="T117" fmla="*/ 2147483647 h 302"/>
              <a:gd name="T118" fmla="*/ 2147483647 w 300"/>
              <a:gd name="T119" fmla="*/ 2147483647 h 302"/>
              <a:gd name="T120" fmla="*/ 2147483647 w 300"/>
              <a:gd name="T121" fmla="*/ 2147483647 h 302"/>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300"/>
              <a:gd name="T184" fmla="*/ 0 h 302"/>
              <a:gd name="T185" fmla="*/ 300 w 300"/>
              <a:gd name="T186" fmla="*/ 302 h 302"/>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300" h="302">
                <a:moveTo>
                  <a:pt x="140" y="278"/>
                </a:moveTo>
                <a:lnTo>
                  <a:pt x="140" y="278"/>
                </a:lnTo>
                <a:lnTo>
                  <a:pt x="128" y="288"/>
                </a:lnTo>
                <a:lnTo>
                  <a:pt x="114" y="296"/>
                </a:lnTo>
                <a:lnTo>
                  <a:pt x="98" y="300"/>
                </a:lnTo>
                <a:lnTo>
                  <a:pt x="82" y="302"/>
                </a:lnTo>
                <a:lnTo>
                  <a:pt x="30" y="302"/>
                </a:lnTo>
                <a:lnTo>
                  <a:pt x="18" y="300"/>
                </a:lnTo>
                <a:lnTo>
                  <a:pt x="8" y="292"/>
                </a:lnTo>
                <a:lnTo>
                  <a:pt x="2" y="284"/>
                </a:lnTo>
                <a:lnTo>
                  <a:pt x="0" y="272"/>
                </a:lnTo>
                <a:lnTo>
                  <a:pt x="0" y="218"/>
                </a:lnTo>
                <a:lnTo>
                  <a:pt x="0" y="202"/>
                </a:lnTo>
                <a:lnTo>
                  <a:pt x="6" y="188"/>
                </a:lnTo>
                <a:lnTo>
                  <a:pt x="14" y="174"/>
                </a:lnTo>
                <a:lnTo>
                  <a:pt x="24" y="160"/>
                </a:lnTo>
                <a:lnTo>
                  <a:pt x="160" y="24"/>
                </a:lnTo>
                <a:lnTo>
                  <a:pt x="172" y="14"/>
                </a:lnTo>
                <a:lnTo>
                  <a:pt x="186" y="6"/>
                </a:lnTo>
                <a:lnTo>
                  <a:pt x="202" y="2"/>
                </a:lnTo>
                <a:lnTo>
                  <a:pt x="218" y="0"/>
                </a:lnTo>
                <a:lnTo>
                  <a:pt x="234" y="2"/>
                </a:lnTo>
                <a:lnTo>
                  <a:pt x="250" y="6"/>
                </a:lnTo>
                <a:lnTo>
                  <a:pt x="264" y="14"/>
                </a:lnTo>
                <a:lnTo>
                  <a:pt x="276" y="24"/>
                </a:lnTo>
                <a:lnTo>
                  <a:pt x="288" y="38"/>
                </a:lnTo>
                <a:lnTo>
                  <a:pt x="294" y="52"/>
                </a:lnTo>
                <a:lnTo>
                  <a:pt x="300" y="66"/>
                </a:lnTo>
                <a:lnTo>
                  <a:pt x="300" y="84"/>
                </a:lnTo>
                <a:lnTo>
                  <a:pt x="300" y="100"/>
                </a:lnTo>
                <a:lnTo>
                  <a:pt x="294" y="116"/>
                </a:lnTo>
                <a:lnTo>
                  <a:pt x="288" y="130"/>
                </a:lnTo>
                <a:lnTo>
                  <a:pt x="276" y="142"/>
                </a:lnTo>
                <a:lnTo>
                  <a:pt x="140" y="278"/>
                </a:lnTo>
                <a:close/>
                <a:moveTo>
                  <a:pt x="42" y="186"/>
                </a:moveTo>
                <a:lnTo>
                  <a:pt x="42" y="186"/>
                </a:lnTo>
                <a:lnTo>
                  <a:pt x="36" y="194"/>
                </a:lnTo>
                <a:lnTo>
                  <a:pt x="32" y="202"/>
                </a:lnTo>
                <a:lnTo>
                  <a:pt x="30" y="210"/>
                </a:lnTo>
                <a:lnTo>
                  <a:pt x="30" y="218"/>
                </a:lnTo>
                <a:lnTo>
                  <a:pt x="30" y="228"/>
                </a:lnTo>
                <a:lnTo>
                  <a:pt x="38" y="226"/>
                </a:lnTo>
                <a:lnTo>
                  <a:pt x="44" y="228"/>
                </a:lnTo>
                <a:lnTo>
                  <a:pt x="52" y="230"/>
                </a:lnTo>
                <a:lnTo>
                  <a:pt x="58" y="232"/>
                </a:lnTo>
                <a:lnTo>
                  <a:pt x="64" y="238"/>
                </a:lnTo>
                <a:lnTo>
                  <a:pt x="68" y="244"/>
                </a:lnTo>
                <a:lnTo>
                  <a:pt x="72" y="250"/>
                </a:lnTo>
                <a:lnTo>
                  <a:pt x="74" y="256"/>
                </a:lnTo>
                <a:lnTo>
                  <a:pt x="74" y="264"/>
                </a:lnTo>
                <a:lnTo>
                  <a:pt x="74" y="272"/>
                </a:lnTo>
                <a:lnTo>
                  <a:pt x="82" y="272"/>
                </a:lnTo>
                <a:lnTo>
                  <a:pt x="92" y="270"/>
                </a:lnTo>
                <a:lnTo>
                  <a:pt x="100" y="268"/>
                </a:lnTo>
                <a:lnTo>
                  <a:pt x="108" y="266"/>
                </a:lnTo>
                <a:lnTo>
                  <a:pt x="116" y="260"/>
                </a:lnTo>
                <a:lnTo>
                  <a:pt x="120" y="252"/>
                </a:lnTo>
                <a:lnTo>
                  <a:pt x="124" y="244"/>
                </a:lnTo>
                <a:lnTo>
                  <a:pt x="126" y="236"/>
                </a:lnTo>
                <a:lnTo>
                  <a:pt x="128" y="226"/>
                </a:lnTo>
                <a:lnTo>
                  <a:pt x="126" y="216"/>
                </a:lnTo>
                <a:lnTo>
                  <a:pt x="124" y="206"/>
                </a:lnTo>
                <a:lnTo>
                  <a:pt x="118" y="198"/>
                </a:lnTo>
                <a:lnTo>
                  <a:pt x="112" y="190"/>
                </a:lnTo>
                <a:lnTo>
                  <a:pt x="104" y="182"/>
                </a:lnTo>
                <a:lnTo>
                  <a:pt x="94" y="178"/>
                </a:lnTo>
                <a:lnTo>
                  <a:pt x="86" y="174"/>
                </a:lnTo>
                <a:lnTo>
                  <a:pt x="74" y="174"/>
                </a:lnTo>
                <a:lnTo>
                  <a:pt x="66" y="174"/>
                </a:lnTo>
                <a:lnTo>
                  <a:pt x="58" y="176"/>
                </a:lnTo>
                <a:lnTo>
                  <a:pt x="50" y="180"/>
                </a:lnTo>
                <a:lnTo>
                  <a:pt x="42" y="186"/>
                </a:lnTo>
                <a:close/>
                <a:moveTo>
                  <a:pt x="158" y="218"/>
                </a:moveTo>
                <a:lnTo>
                  <a:pt x="256" y="120"/>
                </a:lnTo>
                <a:lnTo>
                  <a:pt x="262" y="112"/>
                </a:lnTo>
                <a:lnTo>
                  <a:pt x="266" y="104"/>
                </a:lnTo>
                <a:lnTo>
                  <a:pt x="270" y="94"/>
                </a:lnTo>
                <a:lnTo>
                  <a:pt x="270" y="84"/>
                </a:lnTo>
                <a:lnTo>
                  <a:pt x="270" y="72"/>
                </a:lnTo>
                <a:lnTo>
                  <a:pt x="266" y="64"/>
                </a:lnTo>
                <a:lnTo>
                  <a:pt x="262" y="54"/>
                </a:lnTo>
                <a:lnTo>
                  <a:pt x="256" y="46"/>
                </a:lnTo>
                <a:lnTo>
                  <a:pt x="248" y="40"/>
                </a:lnTo>
                <a:lnTo>
                  <a:pt x="238" y="34"/>
                </a:lnTo>
                <a:lnTo>
                  <a:pt x="228" y="32"/>
                </a:lnTo>
                <a:lnTo>
                  <a:pt x="218" y="30"/>
                </a:lnTo>
                <a:lnTo>
                  <a:pt x="208" y="32"/>
                </a:lnTo>
                <a:lnTo>
                  <a:pt x="198" y="34"/>
                </a:lnTo>
                <a:lnTo>
                  <a:pt x="188" y="40"/>
                </a:lnTo>
                <a:lnTo>
                  <a:pt x="180" y="46"/>
                </a:lnTo>
                <a:lnTo>
                  <a:pt x="82" y="144"/>
                </a:lnTo>
                <a:lnTo>
                  <a:pt x="96" y="146"/>
                </a:lnTo>
                <a:lnTo>
                  <a:pt x="110" y="152"/>
                </a:lnTo>
                <a:lnTo>
                  <a:pt x="122" y="158"/>
                </a:lnTo>
                <a:lnTo>
                  <a:pt x="134" y="168"/>
                </a:lnTo>
                <a:lnTo>
                  <a:pt x="142" y="180"/>
                </a:lnTo>
                <a:lnTo>
                  <a:pt x="150" y="192"/>
                </a:lnTo>
                <a:lnTo>
                  <a:pt x="154" y="204"/>
                </a:lnTo>
                <a:lnTo>
                  <a:pt x="158" y="218"/>
                </a:lnTo>
                <a:close/>
              </a:path>
            </a:pathLst>
          </a:custGeom>
          <a:gradFill rotWithShape="1">
            <a:gsLst>
              <a:gs pos="0">
                <a:srgbClr val="FF6600"/>
              </a:gs>
              <a:gs pos="100000">
                <a:srgbClr val="FF3300"/>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 name="Group 15"/>
          <p:cNvGrpSpPr>
            <a:grpSpLocks/>
          </p:cNvGrpSpPr>
          <p:nvPr userDrawn="1"/>
        </p:nvGrpSpPr>
        <p:grpSpPr bwMode="auto">
          <a:xfrm>
            <a:off x="8418513" y="6083300"/>
            <a:ext cx="685800" cy="685800"/>
            <a:chOff x="3600" y="3675"/>
            <a:chExt cx="432" cy="432"/>
          </a:xfrm>
        </p:grpSpPr>
        <p:sp>
          <p:nvSpPr>
            <p:cNvPr id="11" name="Oval 14"/>
            <p:cNvSpPr>
              <a:spLocks noChangeArrowheads="1"/>
            </p:cNvSpPr>
            <p:nvPr userDrawn="1"/>
          </p:nvSpPr>
          <p:spPr bwMode="auto">
            <a:xfrm>
              <a:off x="3618" y="3709"/>
              <a:ext cx="396" cy="380"/>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endParaRPr lang="zh-CN" altLang="en-US" sz="2400" smtClean="0"/>
            </a:p>
          </p:txBody>
        </p:sp>
        <p:pic>
          <p:nvPicPr>
            <p:cNvPr id="12" name="Picture 79" descr="传媒大学LOGO"/>
            <p:cNvPicPr>
              <a:picLocks noChangeAspect="1" noChangeArrowheads="1"/>
            </p:cNvPicPr>
            <p:nvPr userDrawn="1"/>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 y="3675"/>
              <a:ext cx="43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标题 1"/>
          <p:cNvSpPr>
            <a:spLocks noGrp="1"/>
          </p:cNvSpPr>
          <p:nvPr>
            <p:ph type="title"/>
          </p:nvPr>
        </p:nvSpPr>
        <p:spPr>
          <a:xfrm>
            <a:off x="1077912" y="72008"/>
            <a:ext cx="7814567" cy="764704"/>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79512" y="1052736"/>
            <a:ext cx="8856984" cy="507342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3" name="Rectangle 4"/>
          <p:cNvSpPr>
            <a:spLocks noGrp="1" noChangeArrowheads="1"/>
          </p:cNvSpPr>
          <p:nvPr>
            <p:ph type="dt" sz="half" idx="10"/>
          </p:nvPr>
        </p:nvSpPr>
        <p:spPr>
          <a:xfrm>
            <a:off x="457200" y="6245225"/>
            <a:ext cx="2133600" cy="476250"/>
          </a:xfrm>
          <a:prstGeom prst="rect">
            <a:avLst/>
          </a:prstGeom>
        </p:spPr>
        <p:txBody>
          <a:bodyPr/>
          <a:lstStyle>
            <a:lvl1pPr>
              <a:defRPr/>
            </a:lvl1pPr>
          </a:lstStyle>
          <a:p>
            <a:pPr>
              <a:defRPr/>
            </a:pPr>
            <a:endParaRPr lang="zh-CN" altLang="zh-CN"/>
          </a:p>
        </p:txBody>
      </p:sp>
      <p:sp>
        <p:nvSpPr>
          <p:cNvPr id="1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pPr>
              <a:defRPr/>
            </a:pPr>
            <a:endParaRPr lang="zh-CN" altLang="zh-CN" dirty="0"/>
          </a:p>
        </p:txBody>
      </p:sp>
      <p:sp>
        <p:nvSpPr>
          <p:cNvPr id="1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3E8CE410-9059-4AC3-A388-B17696008CA7}" type="slidenum">
              <a:rPr lang="zh-CN" altLang="zh-CN"/>
              <a:pPr/>
              <a:t>‹#›</a:t>
            </a:fld>
            <a:endParaRPr lang="zh-CN" altLang="zh-CN"/>
          </a:p>
        </p:txBody>
      </p:sp>
    </p:spTree>
    <p:extLst>
      <p:ext uri="{BB962C8B-B14F-4D97-AF65-F5344CB8AC3E}">
        <p14:creationId xmlns:p14="http://schemas.microsoft.com/office/powerpoint/2010/main" val="40899736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81200" y="350838"/>
            <a:ext cx="6781800" cy="563562"/>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371600"/>
            <a:ext cx="4038600" cy="49530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71600"/>
            <a:ext cx="4038600" cy="49530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xfrm>
            <a:off x="457200" y="6480175"/>
            <a:ext cx="762000" cy="292100"/>
          </a:xfrm>
          <a:prstGeom prst="rect">
            <a:avLst/>
          </a:prstGeom>
          <a:ln/>
        </p:spPr>
        <p:txBody>
          <a:bodyPr/>
          <a:lstStyle>
            <a:lvl1pPr>
              <a:defRPr/>
            </a:lvl1pPr>
          </a:lstStyle>
          <a:p>
            <a:fld id="{A4503657-7F66-4D98-97A6-B0984EA4D46B}" type="slidenum">
              <a:rPr lang="zh-CN" altLang="en-US"/>
              <a:pPr/>
              <a:t>‹#›</a:t>
            </a:fld>
            <a:endParaRPr lang="en-US" altLang="zh-CN"/>
          </a:p>
        </p:txBody>
      </p:sp>
    </p:spTree>
    <p:extLst>
      <p:ext uri="{BB962C8B-B14F-4D97-AF65-F5344CB8AC3E}">
        <p14:creationId xmlns:p14="http://schemas.microsoft.com/office/powerpoint/2010/main" val="1764953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7" name="矩形 6"/>
          <p:cNvSpPr/>
          <p:nvPr userDrawn="1"/>
        </p:nvSpPr>
        <p:spPr>
          <a:xfrm>
            <a:off x="0" y="6338888"/>
            <a:ext cx="431800" cy="519112"/>
          </a:xfrm>
          <a:prstGeom prst="rect">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p:nvPr userDrawn="1"/>
        </p:nvSpPr>
        <p:spPr>
          <a:xfrm>
            <a:off x="431800" y="6338888"/>
            <a:ext cx="8712200" cy="519112"/>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燕尾形 10"/>
          <p:cNvSpPr/>
          <p:nvPr userDrawn="1"/>
        </p:nvSpPr>
        <p:spPr>
          <a:xfrm>
            <a:off x="144463" y="6475413"/>
            <a:ext cx="141287" cy="246062"/>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029" name="椭圆 11"/>
          <p:cNvSpPr>
            <a:spLocks noChangeArrowheads="1"/>
          </p:cNvSpPr>
          <p:nvPr userDrawn="1"/>
        </p:nvSpPr>
        <p:spPr bwMode="auto">
          <a:xfrm>
            <a:off x="8478838" y="6438900"/>
            <a:ext cx="360362" cy="360363"/>
          </a:xfrm>
          <a:prstGeom prst="ellipse">
            <a:avLst/>
          </a:prstGeom>
          <a:solidFill>
            <a:srgbClr val="FFFFFF">
              <a:alpha val="34901"/>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endParaRPr lang="zh-CN" altLang="en-US" smtClean="0">
              <a:solidFill>
                <a:srgbClr val="FFFFFF"/>
              </a:solidFill>
              <a:latin typeface="微软雅黑" pitchFamily="34" charset="-122"/>
              <a:ea typeface="微软雅黑" pitchFamily="34" charset="-122"/>
            </a:endParaRPr>
          </a:p>
        </p:txBody>
      </p:sp>
      <p:sp>
        <p:nvSpPr>
          <p:cNvPr id="1030" name="TextBox 15"/>
          <p:cNvSpPr txBox="1">
            <a:spLocks noChangeArrowheads="1"/>
          </p:cNvSpPr>
          <p:nvPr userDrawn="1"/>
        </p:nvSpPr>
        <p:spPr bwMode="auto">
          <a:xfrm>
            <a:off x="8408988" y="6450013"/>
            <a:ext cx="4873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algn="ctr" eaLnBrk="1" hangingPunct="1">
              <a:defRPr/>
            </a:pPr>
            <a:fld id="{FD099D76-08D0-4B6E-BCB9-DE45497CD497}" type="slidenum">
              <a:rPr lang="zh-CN" altLang="en-US" sz="1600" smtClean="0">
                <a:solidFill>
                  <a:srgbClr val="FFFFFF"/>
                </a:solidFill>
                <a:latin typeface="Arial Unicode MS" pitchFamily="34" charset="-122"/>
                <a:ea typeface="Arial Unicode MS" pitchFamily="34" charset="-122"/>
                <a:cs typeface="Arial Unicode MS" pitchFamily="34" charset="-122"/>
              </a:rPr>
              <a:pPr algn="ctr" eaLnBrk="1" hangingPunct="1">
                <a:defRPr/>
              </a:pPr>
              <a:t>‹#›</a:t>
            </a:fld>
            <a:r>
              <a:rPr lang="zh-CN" altLang="en-US" sz="1600" smtClean="0">
                <a:solidFill>
                  <a:srgbClr val="FFFFFF"/>
                </a:solidFill>
                <a:latin typeface="Arial Unicode MS" pitchFamily="34" charset="-122"/>
                <a:ea typeface="Arial Unicode MS" pitchFamily="34" charset="-122"/>
                <a:cs typeface="Arial Unicode MS" pitchFamily="34" charset="-122"/>
              </a:rPr>
              <a:t> </a:t>
            </a:r>
          </a:p>
        </p:txBody>
      </p:sp>
      <p:sp>
        <p:nvSpPr>
          <p:cNvPr id="8" name="任意多边形 7"/>
          <p:cNvSpPr/>
          <p:nvPr userDrawn="1"/>
        </p:nvSpPr>
        <p:spPr>
          <a:xfrm>
            <a:off x="431800" y="201613"/>
            <a:ext cx="647700" cy="863600"/>
          </a:xfrm>
          <a:custGeom>
            <a:avLst/>
            <a:gdLst>
              <a:gd name="connsiteX0" fmla="*/ 0 w 864000"/>
              <a:gd name="connsiteY0" fmla="*/ 0 h 864000"/>
              <a:gd name="connsiteX1" fmla="*/ 864000 w 864000"/>
              <a:gd name="connsiteY1" fmla="*/ 0 h 864000"/>
              <a:gd name="connsiteX2" fmla="*/ 864000 w 864000"/>
              <a:gd name="connsiteY2" fmla="*/ 261737 h 864000"/>
              <a:gd name="connsiteX3" fmla="*/ 751007 w 864000"/>
              <a:gd name="connsiteY3" fmla="*/ 261737 h 864000"/>
              <a:gd name="connsiteX4" fmla="*/ 751007 w 864000"/>
              <a:gd name="connsiteY4" fmla="*/ 112993 h 864000"/>
              <a:gd name="connsiteX5" fmla="*/ 112993 w 864000"/>
              <a:gd name="connsiteY5" fmla="*/ 112993 h 864000"/>
              <a:gd name="connsiteX6" fmla="*/ 112993 w 864000"/>
              <a:gd name="connsiteY6" fmla="*/ 751007 h 864000"/>
              <a:gd name="connsiteX7" fmla="*/ 246681 w 864000"/>
              <a:gd name="connsiteY7" fmla="*/ 751007 h 864000"/>
              <a:gd name="connsiteX8" fmla="*/ 246681 w 864000"/>
              <a:gd name="connsiteY8" fmla="*/ 864000 h 864000"/>
              <a:gd name="connsiteX9" fmla="*/ 0 w 864000"/>
              <a:gd name="connsiteY9" fmla="*/ 86400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64000" h="864000">
                <a:moveTo>
                  <a:pt x="0" y="0"/>
                </a:moveTo>
                <a:lnTo>
                  <a:pt x="864000" y="0"/>
                </a:lnTo>
                <a:lnTo>
                  <a:pt x="864000" y="261737"/>
                </a:lnTo>
                <a:lnTo>
                  <a:pt x="751007" y="261737"/>
                </a:lnTo>
                <a:lnTo>
                  <a:pt x="751007" y="112993"/>
                </a:lnTo>
                <a:lnTo>
                  <a:pt x="112993" y="112993"/>
                </a:lnTo>
                <a:lnTo>
                  <a:pt x="112993" y="751007"/>
                </a:lnTo>
                <a:lnTo>
                  <a:pt x="246681" y="751007"/>
                </a:lnTo>
                <a:lnTo>
                  <a:pt x="246681" y="864000"/>
                </a:lnTo>
                <a:lnTo>
                  <a:pt x="0" y="864000"/>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85" r:id="rId5"/>
    <p:sldLayoutId id="2147483692" r:id="rId6"/>
    <p:sldLayoutId id="2147483696" r:id="rId7"/>
    <p:sldLayoutId id="2147483694" r:id="rId8"/>
    <p:sldLayoutId id="2147483697" r:id="rId9"/>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a:grpSpLocks/>
          </p:cNvGrpSpPr>
          <p:nvPr/>
        </p:nvGrpSpPr>
        <p:grpSpPr bwMode="auto">
          <a:xfrm>
            <a:off x="324130" y="5350809"/>
            <a:ext cx="3779837" cy="647700"/>
            <a:chOff x="5373175" y="2647864"/>
            <a:chExt cx="3600000" cy="648072"/>
          </a:xfrm>
        </p:grpSpPr>
        <p:sp>
          <p:nvSpPr>
            <p:cNvPr id="3" name="对角圆角矩形 2"/>
            <p:cNvSpPr/>
            <p:nvPr/>
          </p:nvSpPr>
          <p:spPr>
            <a:xfrm>
              <a:off x="5373175" y="2647864"/>
              <a:ext cx="3600000" cy="648072"/>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TextBox 6"/>
            <p:cNvSpPr txBox="1">
              <a:spLocks noChangeArrowheads="1"/>
            </p:cNvSpPr>
            <p:nvPr/>
          </p:nvSpPr>
          <p:spPr bwMode="auto">
            <a:xfrm>
              <a:off x="5506479" y="2787234"/>
              <a:ext cx="3466695" cy="369332"/>
            </a:xfrm>
            <a:prstGeom prst="rect">
              <a:avLst/>
            </a:prstGeom>
            <a:noFill/>
            <a:ln w="9525">
              <a:noFill/>
              <a:miter lim="800000"/>
              <a:headEnd/>
              <a:tailEnd/>
            </a:ln>
          </p:spPr>
          <p:txBody>
            <a:bodyPr lIns="0" tIns="0" rIns="0" bIns="0" anchor="ctr">
              <a:spAutoFit/>
            </a:bodyPr>
            <a:lstStyle/>
            <a:p>
              <a:pPr eaLnBrk="1" hangingPunct="1"/>
              <a:r>
                <a:rPr lang="zh-CN" altLang="en-US" sz="2400" b="1" dirty="0" smtClean="0">
                  <a:solidFill>
                    <a:srgbClr val="FF0000"/>
                  </a:solidFill>
                  <a:latin typeface="微软雅黑" pitchFamily="34" charset="-122"/>
                  <a:ea typeface="微软雅黑" pitchFamily="34" charset="-122"/>
                </a:rPr>
                <a:t>第</a:t>
              </a:r>
              <a:r>
                <a:rPr lang="en-US" altLang="zh-CN" sz="2400" b="1" dirty="0" smtClean="0">
                  <a:solidFill>
                    <a:srgbClr val="FF0000"/>
                  </a:solidFill>
                  <a:latin typeface="微软雅黑" pitchFamily="34" charset="-122"/>
                  <a:ea typeface="微软雅黑" pitchFamily="34" charset="-122"/>
                </a:rPr>
                <a:t>7</a:t>
              </a:r>
              <a:r>
                <a:rPr lang="zh-CN" altLang="en-US" sz="2400" b="1" dirty="0" smtClean="0">
                  <a:solidFill>
                    <a:srgbClr val="FF0000"/>
                  </a:solidFill>
                  <a:latin typeface="微软雅黑" pitchFamily="34" charset="-122"/>
                  <a:ea typeface="微软雅黑" pitchFamily="34" charset="-122"/>
                </a:rPr>
                <a:t>讲：三维对象</a:t>
              </a:r>
              <a:endParaRPr lang="zh-CN" altLang="en-US" sz="2400" b="1" dirty="0">
                <a:solidFill>
                  <a:srgbClr val="FF0000"/>
                </a:solidFill>
                <a:latin typeface="微软雅黑" pitchFamily="34" charset="-122"/>
                <a:ea typeface="微软雅黑" pitchFamily="34" charset="-122"/>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环</a:t>
            </a:r>
            <a:r>
              <a:rPr lang="zh-CN" altLang="en-US" sz="2400" b="1" dirty="0"/>
              <a:t>是由</a:t>
            </a:r>
            <a:r>
              <a:rPr lang="zh-CN" altLang="en-US" sz="2400" b="1" dirty="0">
                <a:solidFill>
                  <a:srgbClr val="0033CC"/>
                </a:solidFill>
              </a:rPr>
              <a:t>有向边</a:t>
            </a:r>
            <a:r>
              <a:rPr lang="zh-CN" altLang="en-US" sz="2400" b="1" dirty="0"/>
              <a:t>顺序组成的面的边界</a:t>
            </a:r>
            <a:r>
              <a:rPr lang="zh-CN" altLang="en-US" sz="2400" b="1" dirty="0" smtClean="0"/>
              <a:t>。</a:t>
            </a:r>
            <a:endParaRPr lang="en-US" altLang="zh-CN" sz="2400" b="1" dirty="0" smtClean="0"/>
          </a:p>
          <a:p>
            <a:pPr marL="342900" indent="-342900" eaLnBrk="1" hangingPunct="1">
              <a:buClr>
                <a:srgbClr val="FF9300"/>
              </a:buClr>
              <a:buFont typeface="Wingdings" panose="05000000000000000000" pitchFamily="2" charset="2"/>
              <a:buChar char="n"/>
              <a:defRPr/>
            </a:pPr>
            <a:r>
              <a:rPr lang="zh-CN" altLang="en-US" sz="2400" b="1" dirty="0" smtClean="0"/>
              <a:t>环</a:t>
            </a:r>
            <a:r>
              <a:rPr lang="zh-CN" altLang="en-US" sz="2400" b="1" dirty="0"/>
              <a:t>的边界不能自相交。环又分为</a:t>
            </a:r>
            <a:r>
              <a:rPr lang="zh-CN" altLang="en-US" sz="2400" b="1" dirty="0">
                <a:solidFill>
                  <a:srgbClr val="0033CC"/>
                </a:solidFill>
              </a:rPr>
              <a:t>内环</a:t>
            </a:r>
            <a:r>
              <a:rPr lang="zh-CN" altLang="en-US" sz="2400" b="1" dirty="0"/>
              <a:t>和</a:t>
            </a:r>
            <a:r>
              <a:rPr lang="zh-CN" altLang="en-US" sz="2400" b="1" dirty="0">
                <a:solidFill>
                  <a:srgbClr val="0033CC"/>
                </a:solidFill>
              </a:rPr>
              <a:t>外环</a:t>
            </a:r>
            <a:r>
              <a:rPr lang="zh-CN" altLang="en-US" sz="2400" b="1" dirty="0"/>
              <a:t>，内环用来表示多边形中的孔，外环表示多边形的外部边界。不包含内环的外环即可以表示普通多边形</a:t>
            </a:r>
            <a:r>
              <a:rPr lang="zh-CN" altLang="en-US" sz="2400" b="1" dirty="0" smtClean="0"/>
              <a:t>。</a:t>
            </a:r>
            <a:endParaRPr lang="en-US" altLang="zh-CN" sz="2400" b="1" dirty="0" smtClean="0"/>
          </a:p>
          <a:p>
            <a:pPr marL="342900" indent="-342900" eaLnBrk="1" hangingPunct="1">
              <a:buClr>
                <a:srgbClr val="FF9300"/>
              </a:buClr>
              <a:buFont typeface="Wingdings" panose="05000000000000000000" pitchFamily="2" charset="2"/>
              <a:buChar char="n"/>
              <a:defRPr/>
            </a:pPr>
            <a:r>
              <a:rPr lang="zh-CN" altLang="en-US" sz="2400" b="1" dirty="0" smtClean="0"/>
              <a:t>一般</a:t>
            </a:r>
            <a:r>
              <a:rPr lang="zh-CN" altLang="en-US" sz="2400" b="1" dirty="0"/>
              <a:t>规定，内环的边为顺时针排列，外环的边为逆时针排列，因此，无论内环或外环，环边的</a:t>
            </a:r>
            <a:r>
              <a:rPr lang="zh-CN" altLang="en-US" sz="2400" b="1" dirty="0">
                <a:solidFill>
                  <a:srgbClr val="0033CC"/>
                </a:solidFill>
              </a:rPr>
              <a:t>左侧</a:t>
            </a:r>
            <a:r>
              <a:rPr lang="zh-CN" altLang="en-US" sz="2400" b="1" dirty="0"/>
              <a:t>总是面向环的内部。</a:t>
            </a:r>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7.2.1 </a:t>
            </a:r>
            <a:r>
              <a:rPr lang="zh-CN" altLang="en-US" sz="2000" dirty="0" smtClean="0">
                <a:solidFill>
                  <a:schemeClr val="bg1"/>
                </a:solidFill>
                <a:latin typeface="微软雅黑" pitchFamily="34" charset="-122"/>
                <a:ea typeface="微软雅黑" panose="020B0503020204020204" pitchFamily="34" charset="-122"/>
              </a:rPr>
              <a:t>基本几何元素</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pSp>
        <p:nvGrpSpPr>
          <p:cNvPr id="8" name="Group 26"/>
          <p:cNvGrpSpPr>
            <a:grpSpLocks/>
          </p:cNvGrpSpPr>
          <p:nvPr/>
        </p:nvGrpSpPr>
        <p:grpSpPr bwMode="auto">
          <a:xfrm>
            <a:off x="1044575" y="4325339"/>
            <a:ext cx="3527425" cy="1960563"/>
            <a:chOff x="2608" y="2931"/>
            <a:chExt cx="2222" cy="1235"/>
          </a:xfrm>
        </p:grpSpPr>
        <p:grpSp>
          <p:nvGrpSpPr>
            <p:cNvPr id="9" name="Group 5"/>
            <p:cNvGrpSpPr>
              <a:grpSpLocks/>
            </p:cNvGrpSpPr>
            <p:nvPr/>
          </p:nvGrpSpPr>
          <p:grpSpPr bwMode="auto">
            <a:xfrm>
              <a:off x="2608" y="2931"/>
              <a:ext cx="1622" cy="1235"/>
              <a:chOff x="3458" y="3125"/>
              <a:chExt cx="3600" cy="2309"/>
            </a:xfrm>
          </p:grpSpPr>
          <p:grpSp>
            <p:nvGrpSpPr>
              <p:cNvPr id="12" name="Group 6"/>
              <p:cNvGrpSpPr>
                <a:grpSpLocks/>
              </p:cNvGrpSpPr>
              <p:nvPr/>
            </p:nvGrpSpPr>
            <p:grpSpPr bwMode="auto">
              <a:xfrm>
                <a:off x="3458" y="3125"/>
                <a:ext cx="3600" cy="2309"/>
                <a:chOff x="3458" y="3125"/>
                <a:chExt cx="3600" cy="2309"/>
              </a:xfrm>
            </p:grpSpPr>
            <p:sp>
              <p:nvSpPr>
                <p:cNvPr id="23" name="Line 7"/>
                <p:cNvSpPr>
                  <a:spLocks noChangeShapeType="1"/>
                </p:cNvSpPr>
                <p:nvPr/>
              </p:nvSpPr>
              <p:spPr bwMode="auto">
                <a:xfrm flipH="1">
                  <a:off x="3458" y="3125"/>
                  <a:ext cx="626" cy="1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8"/>
                <p:cNvSpPr>
                  <a:spLocks noChangeShapeType="1"/>
                </p:cNvSpPr>
                <p:nvPr/>
              </p:nvSpPr>
              <p:spPr bwMode="auto">
                <a:xfrm>
                  <a:off x="3458" y="4212"/>
                  <a:ext cx="313" cy="10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9"/>
                <p:cNvSpPr>
                  <a:spLocks noChangeShapeType="1"/>
                </p:cNvSpPr>
                <p:nvPr/>
              </p:nvSpPr>
              <p:spPr bwMode="auto">
                <a:xfrm>
                  <a:off x="3771" y="5299"/>
                  <a:ext cx="1721" cy="1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Line 10"/>
                <p:cNvSpPr>
                  <a:spLocks noChangeShapeType="1"/>
                </p:cNvSpPr>
                <p:nvPr/>
              </p:nvSpPr>
              <p:spPr bwMode="auto">
                <a:xfrm flipV="1">
                  <a:off x="5492" y="4212"/>
                  <a:ext cx="1566" cy="12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7" name="Line 11"/>
                <p:cNvSpPr>
                  <a:spLocks noChangeShapeType="1"/>
                </p:cNvSpPr>
                <p:nvPr/>
              </p:nvSpPr>
              <p:spPr bwMode="auto">
                <a:xfrm flipH="1" flipV="1">
                  <a:off x="6588" y="3396"/>
                  <a:ext cx="470" cy="81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Line 12"/>
                <p:cNvSpPr>
                  <a:spLocks noChangeShapeType="1"/>
                </p:cNvSpPr>
                <p:nvPr/>
              </p:nvSpPr>
              <p:spPr bwMode="auto">
                <a:xfrm flipH="1">
                  <a:off x="5179" y="3396"/>
                  <a:ext cx="140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 name="Line 13"/>
                <p:cNvSpPr>
                  <a:spLocks noChangeShapeType="1"/>
                </p:cNvSpPr>
                <p:nvPr/>
              </p:nvSpPr>
              <p:spPr bwMode="auto">
                <a:xfrm flipH="1" flipV="1">
                  <a:off x="4084" y="3125"/>
                  <a:ext cx="1095" cy="27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3" name="Line 14"/>
              <p:cNvSpPr>
                <a:spLocks noChangeShapeType="1"/>
              </p:cNvSpPr>
              <p:nvPr/>
            </p:nvSpPr>
            <p:spPr bwMode="auto">
              <a:xfrm>
                <a:off x="4084" y="3804"/>
                <a:ext cx="62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5"/>
              <p:cNvSpPr>
                <a:spLocks noChangeShapeType="1"/>
              </p:cNvSpPr>
              <p:nvPr/>
            </p:nvSpPr>
            <p:spPr bwMode="auto">
              <a:xfrm flipH="1">
                <a:off x="4240" y="4076"/>
                <a:ext cx="470" cy="5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6"/>
              <p:cNvSpPr>
                <a:spLocks noChangeShapeType="1"/>
              </p:cNvSpPr>
              <p:nvPr/>
            </p:nvSpPr>
            <p:spPr bwMode="auto">
              <a:xfrm flipH="1" flipV="1">
                <a:off x="3771" y="4347"/>
                <a:ext cx="469"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7"/>
              <p:cNvSpPr>
                <a:spLocks noChangeShapeType="1"/>
              </p:cNvSpPr>
              <p:nvPr/>
            </p:nvSpPr>
            <p:spPr bwMode="auto">
              <a:xfrm flipV="1">
                <a:off x="3771" y="3804"/>
                <a:ext cx="313" cy="54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Line 18"/>
              <p:cNvSpPr>
                <a:spLocks noChangeShapeType="1"/>
              </p:cNvSpPr>
              <p:nvPr/>
            </p:nvSpPr>
            <p:spPr bwMode="auto">
              <a:xfrm flipV="1">
                <a:off x="4866" y="4076"/>
                <a:ext cx="313" cy="4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19"/>
              <p:cNvSpPr>
                <a:spLocks noChangeShapeType="1"/>
              </p:cNvSpPr>
              <p:nvPr/>
            </p:nvSpPr>
            <p:spPr bwMode="auto">
              <a:xfrm flipV="1">
                <a:off x="5179" y="3532"/>
                <a:ext cx="470" cy="5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20"/>
              <p:cNvSpPr>
                <a:spLocks noChangeShapeType="1"/>
              </p:cNvSpPr>
              <p:nvPr/>
            </p:nvSpPr>
            <p:spPr bwMode="auto">
              <a:xfrm>
                <a:off x="5649" y="3532"/>
                <a:ext cx="78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21"/>
              <p:cNvSpPr>
                <a:spLocks noChangeShapeType="1"/>
              </p:cNvSpPr>
              <p:nvPr/>
            </p:nvSpPr>
            <p:spPr bwMode="auto">
              <a:xfrm flipH="1">
                <a:off x="5962" y="3804"/>
                <a:ext cx="470" cy="81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22"/>
              <p:cNvSpPr>
                <a:spLocks noChangeShapeType="1"/>
              </p:cNvSpPr>
              <p:nvPr/>
            </p:nvSpPr>
            <p:spPr bwMode="auto">
              <a:xfrm flipH="1">
                <a:off x="5179" y="4619"/>
                <a:ext cx="78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23"/>
              <p:cNvSpPr>
                <a:spLocks noChangeShapeType="1"/>
              </p:cNvSpPr>
              <p:nvPr/>
            </p:nvSpPr>
            <p:spPr bwMode="auto">
              <a:xfrm flipH="1" flipV="1">
                <a:off x="4866" y="4483"/>
                <a:ext cx="313"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 name="AutoShape 24"/>
            <p:cNvSpPr>
              <a:spLocks noChangeArrowheads="1"/>
            </p:cNvSpPr>
            <p:nvPr/>
          </p:nvSpPr>
          <p:spPr bwMode="auto">
            <a:xfrm>
              <a:off x="4160" y="2931"/>
              <a:ext cx="625" cy="363"/>
            </a:xfrm>
            <a:prstGeom prst="wedgeRoundRectCallout">
              <a:avLst>
                <a:gd name="adj1" fmla="val -44398"/>
                <a:gd name="adj2" fmla="val 90222"/>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800">
                  <a:solidFill>
                    <a:srgbClr val="FF0000"/>
                  </a:solidFill>
                  <a:latin typeface="Times New Roman" panose="02020603050405020304" pitchFamily="18" charset="0"/>
                </a:rPr>
                <a:t>外环</a:t>
              </a:r>
              <a:endParaRPr lang="zh-CN" altLang="en-US" sz="1800">
                <a:solidFill>
                  <a:srgbClr val="FF0000"/>
                </a:solidFill>
              </a:endParaRPr>
            </a:p>
          </p:txBody>
        </p:sp>
        <p:sp>
          <p:nvSpPr>
            <p:cNvPr id="11" name="AutoShape 25"/>
            <p:cNvSpPr>
              <a:spLocks noChangeArrowheads="1"/>
            </p:cNvSpPr>
            <p:nvPr/>
          </p:nvSpPr>
          <p:spPr bwMode="auto">
            <a:xfrm>
              <a:off x="4160" y="3730"/>
              <a:ext cx="670" cy="363"/>
            </a:xfrm>
            <a:prstGeom prst="wedgeRoundRectCallout">
              <a:avLst>
                <a:gd name="adj1" fmla="val -109486"/>
                <a:gd name="adj2" fmla="val -64000"/>
                <a:gd name="adj3" fmla="val 16667"/>
              </a:avLst>
            </a:prstGeom>
            <a:solidFill>
              <a:schemeClr val="accent1"/>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1800">
                  <a:solidFill>
                    <a:srgbClr val="FF0000"/>
                  </a:solidFill>
                  <a:latin typeface="Times New Roman" panose="02020603050405020304" pitchFamily="18" charset="0"/>
                </a:rPr>
                <a:t>内环</a:t>
              </a:r>
              <a:endParaRPr lang="zh-CN" altLang="en-US" sz="1800">
                <a:solidFill>
                  <a:srgbClr val="FF0000"/>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7616" y="4325339"/>
            <a:ext cx="4152101" cy="2212185"/>
          </a:xfrm>
          <a:prstGeom prst="rect">
            <a:avLst/>
          </a:prstGeom>
        </p:spPr>
      </p:pic>
    </p:spTree>
    <p:extLst>
      <p:ext uri="{BB962C8B-B14F-4D97-AF65-F5344CB8AC3E}">
        <p14:creationId xmlns:p14="http://schemas.microsoft.com/office/powerpoint/2010/main" val="340118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par>
                          <p:cTn id="29" fill="hold">
                            <p:stCondLst>
                              <p:cond delay="500"/>
                            </p:stCondLst>
                            <p:childTnLst>
                              <p:par>
                                <p:cTn id="30" presetID="42" presetClass="entr" presetSubtype="0"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体</a:t>
            </a:r>
            <a:r>
              <a:rPr lang="zh-CN" altLang="en-US" sz="2400" b="1" dirty="0">
                <a:latin typeface="+mn-ea"/>
                <a:ea typeface="+mn-ea"/>
              </a:rPr>
              <a:t>是三维几何元素，是由</a:t>
            </a:r>
            <a:r>
              <a:rPr lang="zh-CN" altLang="en-US" sz="2400" b="1" dirty="0">
                <a:solidFill>
                  <a:srgbClr val="0033CC"/>
                </a:solidFill>
                <a:latin typeface="+mn-ea"/>
                <a:ea typeface="+mn-ea"/>
              </a:rPr>
              <a:t>封闭</a:t>
            </a:r>
            <a:r>
              <a:rPr lang="zh-CN" altLang="en-US" sz="2400" b="1" dirty="0">
                <a:latin typeface="+mn-ea"/>
                <a:ea typeface="+mn-ea"/>
              </a:rPr>
              <a:t>的表面围成的空间</a:t>
            </a:r>
            <a:r>
              <a:rPr lang="zh-CN" altLang="en-US" sz="2400" b="1" dirty="0" smtClean="0">
                <a:latin typeface="+mn-ea"/>
                <a:ea typeface="+mn-ea"/>
              </a:rPr>
              <a:t>。</a:t>
            </a:r>
            <a:endParaRPr lang="en-US" altLang="zh-CN" sz="2400" b="1" dirty="0" smtClean="0">
              <a:latin typeface="+mn-ea"/>
              <a:ea typeface="+mn-ea"/>
            </a:endParaRPr>
          </a:p>
          <a:p>
            <a:pPr marL="342900" indent="-342900" eaLnBrk="1" hangingPunct="1">
              <a:buClr>
                <a:srgbClr val="FF9300"/>
              </a:buClr>
              <a:buFont typeface="Wingdings" panose="05000000000000000000" pitchFamily="2" charset="2"/>
              <a:buChar char="n"/>
              <a:defRPr/>
            </a:pPr>
            <a:r>
              <a:rPr lang="zh-CN" altLang="en-US" sz="2400" b="1" dirty="0" smtClean="0">
                <a:latin typeface="+mn-ea"/>
                <a:ea typeface="+mn-ea"/>
              </a:rPr>
              <a:t>体</a:t>
            </a:r>
            <a:r>
              <a:rPr lang="zh-CN" altLang="en-US" sz="2400" b="1" dirty="0">
                <a:latin typeface="+mn-ea"/>
                <a:ea typeface="+mn-ea"/>
              </a:rPr>
              <a:t>可以是简单体元，也可以是复杂形体，前者如四面体、三棱柱、圆柱、圆锥、长方体</a:t>
            </a:r>
            <a:r>
              <a:rPr lang="zh-CN" altLang="en-US" sz="2400" b="1">
                <a:latin typeface="+mn-ea"/>
                <a:ea typeface="+mn-ea"/>
              </a:rPr>
              <a:t>等</a:t>
            </a:r>
            <a:r>
              <a:rPr lang="zh-CN" altLang="en-US" sz="2400" b="1" smtClean="0">
                <a:latin typeface="+mn-ea"/>
                <a:ea typeface="+mn-ea"/>
              </a:rPr>
              <a:t>。 </a:t>
            </a:r>
            <a:endParaRPr lang="zh-CN" altLang="en-US" sz="2400" b="1" dirty="0">
              <a:latin typeface="+mn-ea"/>
              <a:ea typeface="+mn-ea"/>
            </a:endParaRPr>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7.2.1 </a:t>
            </a:r>
            <a:r>
              <a:rPr lang="zh-CN" altLang="en-US" sz="2000" dirty="0" smtClean="0">
                <a:solidFill>
                  <a:schemeClr val="bg1"/>
                </a:solidFill>
                <a:latin typeface="微软雅黑" pitchFamily="34" charset="-122"/>
                <a:ea typeface="微软雅黑" panose="020B0503020204020204" pitchFamily="34" charset="-122"/>
              </a:rPr>
              <a:t>基本几何元素</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367" y="3402453"/>
            <a:ext cx="3687814" cy="283291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473" y="3194260"/>
            <a:ext cx="4054806" cy="3041105"/>
          </a:xfrm>
          <a:prstGeom prst="rect">
            <a:avLst/>
          </a:prstGeom>
        </p:spPr>
      </p:pic>
    </p:spTree>
    <p:extLst>
      <p:ext uri="{BB962C8B-B14F-4D97-AF65-F5344CB8AC3E}">
        <p14:creationId xmlns:p14="http://schemas.microsoft.com/office/powerpoint/2010/main" val="314193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par>
                          <p:cTn id="24" fill="hold">
                            <p:stCondLst>
                              <p:cond delay="500"/>
                            </p:stCondLst>
                            <p:childTnLst>
                              <p:par>
                                <p:cTn id="25" presetID="2" presetClass="entr" presetSubtype="4"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42" presetClass="entr" presetSubtype="0" fill="hold" nodeType="after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anim calcmode="lin" valueType="num">
                                      <p:cBhvr>
                                        <p:cTn id="33" dur="1000" fill="hold"/>
                                        <p:tgtEl>
                                          <p:spTgt spid="5"/>
                                        </p:tgtEl>
                                        <p:attrNameLst>
                                          <p:attrName>ppt_x</p:attrName>
                                        </p:attrNameLst>
                                      </p:cBhvr>
                                      <p:tavLst>
                                        <p:tav tm="0">
                                          <p:val>
                                            <p:strVal val="#ppt_x"/>
                                          </p:val>
                                        </p:tav>
                                        <p:tav tm="100000">
                                          <p:val>
                                            <p:strVal val="#ppt_x"/>
                                          </p:val>
                                        </p:tav>
                                      </p:tavLst>
                                    </p:anim>
                                    <p:anim calcmode="lin" valueType="num">
                                      <p:cBhvr>
                                        <p:cTn id="3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几何信息</a:t>
            </a:r>
            <a:r>
              <a:rPr lang="zh-CN" altLang="en-US" sz="2400" b="1" dirty="0"/>
              <a:t>，用来描述物体的位置和大小 。</a:t>
            </a:r>
          </a:p>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拓扑信息</a:t>
            </a:r>
            <a:r>
              <a:rPr lang="zh-CN" altLang="en-US" sz="2400" b="1" dirty="0"/>
              <a:t>，用来描述点、棱边及面片之间的邻接关系，具体表现为棱边及面片的数据结构指向顶点的指针。</a:t>
            </a:r>
          </a:p>
          <a:p>
            <a:pPr marL="342900" indent="-342900" eaLnBrk="1" hangingPunct="1">
              <a:buClr>
                <a:srgbClr val="FF9300"/>
              </a:buClr>
              <a:buFont typeface="Wingdings" panose="05000000000000000000" pitchFamily="2" charset="2"/>
              <a:buChar char="n"/>
              <a:defRPr/>
            </a:pPr>
            <a:r>
              <a:rPr lang="zh-CN" altLang="en-US" sz="2400" b="1" dirty="0"/>
              <a:t>对于用空间平面片表示其外部边界的三维</a:t>
            </a:r>
            <a:r>
              <a:rPr lang="zh-CN" altLang="en-US" sz="2400" b="1" dirty="0" smtClean="0"/>
              <a:t>物体（以下</a:t>
            </a:r>
            <a:r>
              <a:rPr lang="zh-CN" altLang="en-US" sz="2400" b="1" dirty="0"/>
              <a:t>简称平面</a:t>
            </a:r>
            <a:r>
              <a:rPr lang="zh-CN" altLang="en-US" sz="2400" b="1" dirty="0" smtClean="0"/>
              <a:t>物体）而言</a:t>
            </a:r>
            <a:r>
              <a:rPr lang="zh-CN" altLang="en-US" sz="2400" b="1" dirty="0"/>
              <a:t>，其点、边、面片之间的相互邻接关系有</a:t>
            </a:r>
            <a:r>
              <a:rPr lang="en-US" altLang="zh-CN" sz="2400" b="1" dirty="0"/>
              <a:t>9</a:t>
            </a:r>
            <a:r>
              <a:rPr lang="zh-CN" altLang="en-US" sz="2400" b="1" dirty="0"/>
              <a:t>种，即</a:t>
            </a:r>
            <a:r>
              <a:rPr lang="zh-CN" altLang="en-US" sz="2400" b="1" dirty="0">
                <a:solidFill>
                  <a:srgbClr val="0033CC"/>
                </a:solidFill>
              </a:rPr>
              <a:t>点→点</a:t>
            </a:r>
            <a:r>
              <a:rPr lang="zh-CN" altLang="en-US" sz="2400" b="1" dirty="0"/>
              <a:t>、</a:t>
            </a:r>
            <a:r>
              <a:rPr lang="zh-CN" altLang="en-US" sz="2400" b="1" dirty="0">
                <a:solidFill>
                  <a:srgbClr val="0033CC"/>
                </a:solidFill>
              </a:rPr>
              <a:t>点→边</a:t>
            </a:r>
            <a:r>
              <a:rPr lang="zh-CN" altLang="en-US" sz="2400" b="1" dirty="0"/>
              <a:t>、</a:t>
            </a:r>
            <a:r>
              <a:rPr lang="zh-CN" altLang="en-US" sz="2400" b="1" dirty="0">
                <a:solidFill>
                  <a:srgbClr val="0033CC"/>
                </a:solidFill>
              </a:rPr>
              <a:t>点→面</a:t>
            </a:r>
            <a:r>
              <a:rPr lang="zh-CN" altLang="en-US" sz="2400" b="1" dirty="0"/>
              <a:t>、</a:t>
            </a:r>
            <a:r>
              <a:rPr lang="zh-CN" altLang="en-US" sz="2400" b="1" dirty="0">
                <a:solidFill>
                  <a:srgbClr val="0033CC"/>
                </a:solidFill>
              </a:rPr>
              <a:t>边→点</a:t>
            </a:r>
            <a:r>
              <a:rPr lang="zh-CN" altLang="en-US" sz="2400" b="1" dirty="0"/>
              <a:t>、</a:t>
            </a:r>
            <a:r>
              <a:rPr lang="zh-CN" altLang="en-US" sz="2400" b="1" dirty="0">
                <a:solidFill>
                  <a:srgbClr val="0033CC"/>
                </a:solidFill>
              </a:rPr>
              <a:t>边→边</a:t>
            </a:r>
            <a:r>
              <a:rPr lang="zh-CN" altLang="en-US" sz="2400" b="1" dirty="0"/>
              <a:t>、</a:t>
            </a:r>
            <a:r>
              <a:rPr lang="zh-CN" altLang="en-US" sz="2400" b="1" dirty="0">
                <a:solidFill>
                  <a:srgbClr val="0033CC"/>
                </a:solidFill>
              </a:rPr>
              <a:t>边→面</a:t>
            </a:r>
            <a:r>
              <a:rPr lang="zh-CN" altLang="en-US" sz="2400" b="1" dirty="0"/>
              <a:t>、</a:t>
            </a:r>
            <a:r>
              <a:rPr lang="zh-CN" altLang="en-US" sz="2400" b="1" dirty="0">
                <a:solidFill>
                  <a:srgbClr val="0033CC"/>
                </a:solidFill>
              </a:rPr>
              <a:t>面→点</a:t>
            </a:r>
            <a:r>
              <a:rPr lang="zh-CN" altLang="en-US" sz="2400" b="1" dirty="0"/>
              <a:t>、</a:t>
            </a:r>
            <a:r>
              <a:rPr lang="zh-CN" altLang="en-US" sz="2400" b="1" dirty="0">
                <a:solidFill>
                  <a:srgbClr val="0033CC"/>
                </a:solidFill>
              </a:rPr>
              <a:t>面→边</a:t>
            </a:r>
            <a:r>
              <a:rPr lang="zh-CN" altLang="en-US" sz="2400" b="1" dirty="0"/>
              <a:t>、</a:t>
            </a:r>
            <a:r>
              <a:rPr lang="zh-CN" altLang="en-US" sz="2400" b="1" dirty="0">
                <a:solidFill>
                  <a:srgbClr val="0033CC"/>
                </a:solidFill>
              </a:rPr>
              <a:t>面→面</a:t>
            </a:r>
            <a:r>
              <a:rPr lang="zh-CN" altLang="en-US" sz="2400" b="1" dirty="0"/>
              <a:t>。至少需要以上这</a:t>
            </a:r>
            <a:r>
              <a:rPr lang="en-US" altLang="zh-CN" sz="2400" b="1" dirty="0"/>
              <a:t>9</a:t>
            </a:r>
            <a:r>
              <a:rPr lang="zh-CN" altLang="en-US" sz="2400" b="1" dirty="0"/>
              <a:t>种关系中的</a:t>
            </a:r>
            <a:r>
              <a:rPr lang="en-US" altLang="zh-CN" sz="2400" b="1" dirty="0"/>
              <a:t>2</a:t>
            </a:r>
            <a:r>
              <a:rPr lang="zh-CN" altLang="en-US" sz="2400" b="1" dirty="0"/>
              <a:t>种的组合才能完整地构建一个平面物体 ，因此共有</a:t>
            </a:r>
          </a:p>
          <a:p>
            <a:pPr marL="342900" indent="-342900" eaLnBrk="1" hangingPunct="1">
              <a:buClr>
                <a:srgbClr val="FF9300"/>
              </a:buClr>
              <a:buFont typeface="Wingdings" panose="05000000000000000000" pitchFamily="2" charset="2"/>
              <a:buChar char="n"/>
              <a:defRPr/>
            </a:pPr>
            <a:endParaRPr lang="en-US" altLang="zh-CN" sz="2400" b="1" dirty="0" smtClean="0"/>
          </a:p>
          <a:p>
            <a:pPr marL="342900" indent="-342900" eaLnBrk="1" hangingPunct="1">
              <a:buClr>
                <a:srgbClr val="FF9300"/>
              </a:buClr>
              <a:buFont typeface="Wingdings" panose="05000000000000000000" pitchFamily="2" charset="2"/>
              <a:buChar char="n"/>
              <a:defRPr/>
            </a:pPr>
            <a:endParaRPr lang="zh-CN" altLang="en-US" sz="2400" b="1" dirty="0"/>
          </a:p>
          <a:p>
            <a:pPr eaLnBrk="1" hangingPunct="1">
              <a:buClr>
                <a:srgbClr val="FF9300"/>
              </a:buClr>
              <a:defRPr/>
            </a:pPr>
            <a:r>
              <a:rPr lang="zh-CN" altLang="en-US" sz="2400" b="1" dirty="0" smtClean="0"/>
              <a:t>  表示方法（或数据结构）。</a:t>
            </a:r>
            <a:endParaRPr lang="zh-CN" altLang="en-US" sz="2400" b="1" dirty="0">
              <a:latin typeface="+mn-ea"/>
              <a:ea typeface="+mn-ea"/>
            </a:endParaRPr>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7.2.2 </a:t>
            </a:r>
            <a:r>
              <a:rPr lang="zh-CN" altLang="en-US" sz="2000" dirty="0" smtClean="0">
                <a:solidFill>
                  <a:schemeClr val="bg1"/>
                </a:solidFill>
                <a:latin typeface="微软雅黑" pitchFamily="34" charset="-122"/>
                <a:ea typeface="微软雅黑" panose="020B0503020204020204" pitchFamily="34" charset="-122"/>
              </a:rPr>
              <a:t>几何信息与拓扑信息</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816871827"/>
              </p:ext>
            </p:extLst>
          </p:nvPr>
        </p:nvGraphicFramePr>
        <p:xfrm>
          <a:off x="3408458" y="4862283"/>
          <a:ext cx="3350151" cy="519305"/>
        </p:xfrm>
        <a:graphic>
          <a:graphicData uri="http://schemas.openxmlformats.org/presentationml/2006/ole">
            <mc:AlternateContent xmlns:mc="http://schemas.openxmlformats.org/markup-compatibility/2006">
              <mc:Choice xmlns:v="urn:schemas-microsoft-com:vml" Requires="v">
                <p:oleObj spid="_x0000_s71710" name="公式" r:id="rId3" imgW="1536700" imgH="241300" progId="Equation.3">
                  <p:embed/>
                </p:oleObj>
              </mc:Choice>
              <mc:Fallback>
                <p:oleObj name="公式" r:id="rId3" imgW="153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8458" y="4862283"/>
                        <a:ext cx="3350151" cy="51930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6755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145471">
                                            <p:txEl>
                                              <p:pRg st="5" end="5"/>
                                            </p:txEl>
                                          </p:spTgt>
                                        </p:tgtEl>
                                        <p:attrNameLst>
                                          <p:attrName>style.visibility</p:attrName>
                                        </p:attrNameLst>
                                      </p:cBhvr>
                                      <p:to>
                                        <p:strVal val="visible"/>
                                      </p:to>
                                    </p:set>
                                    <p:animEffect transition="in" filter="wipe(left)">
                                      <p:cBhvr>
                                        <p:cTn id="32" dur="500"/>
                                        <p:tgtEl>
                                          <p:spTgt spid="145471">
                                            <p:txEl>
                                              <p:pRg st="5" end="5"/>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zh-CN" altLang="en-US" sz="2400" b="1" dirty="0"/>
              <a:t>一个有效的实体应具有的性质如下：</a:t>
            </a:r>
          </a:p>
          <a:p>
            <a:pPr eaLnBrk="1" hangingPunct="1">
              <a:lnSpc>
                <a:spcPct val="110000"/>
              </a:lnSpc>
              <a:buFont typeface="Wingdings" panose="05000000000000000000" pitchFamily="2" charset="2"/>
              <a:buNone/>
              <a:defRPr/>
            </a:pPr>
            <a:r>
              <a:rPr lang="en-US" altLang="zh-CN" sz="2400" b="1" dirty="0"/>
              <a:t>(1)</a:t>
            </a:r>
            <a:r>
              <a:rPr lang="zh-CN" altLang="en-US" sz="2400" b="1" dirty="0">
                <a:solidFill>
                  <a:srgbClr val="FF0000"/>
                </a:solidFill>
              </a:rPr>
              <a:t>刚性</a:t>
            </a:r>
            <a:r>
              <a:rPr lang="zh-CN" altLang="en-US" sz="2400" b="1" dirty="0"/>
              <a:t>。一个实体必须有不变的形状。</a:t>
            </a:r>
          </a:p>
          <a:p>
            <a:pPr eaLnBrk="1" hangingPunct="1">
              <a:lnSpc>
                <a:spcPct val="110000"/>
              </a:lnSpc>
              <a:buFont typeface="Wingdings" panose="05000000000000000000" pitchFamily="2" charset="2"/>
              <a:buNone/>
              <a:defRPr/>
            </a:pPr>
            <a:r>
              <a:rPr lang="en-US" altLang="zh-CN" sz="2400" b="1" dirty="0"/>
              <a:t>(2)</a:t>
            </a:r>
            <a:r>
              <a:rPr lang="zh-CN" altLang="en-US" sz="2400" b="1" dirty="0">
                <a:solidFill>
                  <a:srgbClr val="FF0000"/>
                </a:solidFill>
              </a:rPr>
              <a:t>具有封闭的边界</a:t>
            </a:r>
            <a:r>
              <a:rPr lang="zh-CN" altLang="en-US" sz="2400" b="1" dirty="0"/>
              <a:t>，根据其边界可将空间分为内部和外部两部分。</a:t>
            </a:r>
          </a:p>
          <a:p>
            <a:pPr eaLnBrk="1" hangingPunct="1">
              <a:lnSpc>
                <a:spcPct val="110000"/>
              </a:lnSpc>
              <a:buFont typeface="Wingdings" panose="05000000000000000000" pitchFamily="2" charset="2"/>
              <a:buNone/>
              <a:defRPr/>
            </a:pPr>
            <a:r>
              <a:rPr lang="en-US" altLang="zh-CN" sz="2400" b="1" dirty="0"/>
              <a:t>(3)</a:t>
            </a:r>
            <a:r>
              <a:rPr lang="zh-CN" altLang="en-US" sz="2400" b="1" dirty="0">
                <a:solidFill>
                  <a:srgbClr val="FF0000"/>
                </a:solidFill>
              </a:rPr>
              <a:t>内部连通</a:t>
            </a:r>
            <a:r>
              <a:rPr lang="zh-CN" altLang="en-US" sz="2400" b="1" dirty="0"/>
              <a:t>。</a:t>
            </a:r>
          </a:p>
          <a:p>
            <a:pPr eaLnBrk="1" hangingPunct="1">
              <a:lnSpc>
                <a:spcPct val="110000"/>
              </a:lnSpc>
              <a:buFont typeface="Wingdings" panose="05000000000000000000" pitchFamily="2" charset="2"/>
              <a:buNone/>
              <a:defRPr/>
            </a:pPr>
            <a:r>
              <a:rPr lang="en-US" altLang="zh-CN" sz="2400" b="1" dirty="0"/>
              <a:t>(4)</a:t>
            </a:r>
            <a:r>
              <a:rPr lang="zh-CN" altLang="en-US" sz="2400" b="1" dirty="0">
                <a:solidFill>
                  <a:srgbClr val="FF0000"/>
                </a:solidFill>
              </a:rPr>
              <a:t>占据有限的空间</a:t>
            </a:r>
            <a:r>
              <a:rPr lang="zh-CN" altLang="en-US" sz="2400" b="1" dirty="0"/>
              <a:t>。</a:t>
            </a:r>
          </a:p>
          <a:p>
            <a:pPr eaLnBrk="1" hangingPunct="1">
              <a:lnSpc>
                <a:spcPct val="110000"/>
              </a:lnSpc>
              <a:buFont typeface="Wingdings" panose="05000000000000000000" pitchFamily="2" charset="2"/>
              <a:buNone/>
              <a:defRPr/>
            </a:pPr>
            <a:r>
              <a:rPr lang="en-US" altLang="zh-CN" sz="2400" b="1" dirty="0"/>
              <a:t>(5)</a:t>
            </a:r>
            <a:r>
              <a:rPr lang="zh-CN" altLang="en-US" sz="2400" b="1" dirty="0"/>
              <a:t>经过集合运算后，仍然是</a:t>
            </a:r>
            <a:r>
              <a:rPr lang="zh-CN" altLang="en-US" sz="2400" b="1" dirty="0">
                <a:solidFill>
                  <a:srgbClr val="FF0000"/>
                </a:solidFill>
              </a:rPr>
              <a:t>有效的实体</a:t>
            </a:r>
            <a:r>
              <a:rPr lang="zh-CN" altLang="en-US" sz="2400" b="1" dirty="0" smtClean="0"/>
              <a:t>。</a:t>
            </a:r>
            <a:endParaRPr lang="en-US" altLang="zh-CN" sz="2400" b="1" dirty="0" smtClean="0"/>
          </a:p>
          <a:p>
            <a:pPr eaLnBrk="1" hangingPunct="1">
              <a:lnSpc>
                <a:spcPct val="110000"/>
              </a:lnSpc>
              <a:buFont typeface="Wingdings" panose="05000000000000000000" pitchFamily="2" charset="2"/>
              <a:buNone/>
              <a:defRPr/>
            </a:pPr>
            <a:endParaRPr lang="zh-CN" altLang="en-US" sz="2400" b="1" dirty="0"/>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7.2.3 </a:t>
            </a:r>
            <a:r>
              <a:rPr lang="zh-CN" altLang="en-US" sz="2000" dirty="0" smtClean="0">
                <a:solidFill>
                  <a:schemeClr val="bg1"/>
                </a:solidFill>
                <a:latin typeface="微软雅黑" pitchFamily="34" charset="-122"/>
                <a:ea typeface="微软雅黑" panose="020B0503020204020204" pitchFamily="34" charset="-122"/>
              </a:rPr>
              <a:t>几何造型模型</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pSp>
        <p:nvGrpSpPr>
          <p:cNvPr id="9" name="组合 8"/>
          <p:cNvGrpSpPr>
            <a:grpSpLocks/>
          </p:cNvGrpSpPr>
          <p:nvPr/>
        </p:nvGrpSpPr>
        <p:grpSpPr bwMode="auto">
          <a:xfrm>
            <a:off x="600245" y="5009914"/>
            <a:ext cx="7981434" cy="1549913"/>
            <a:chOff x="458199" y="1759786"/>
            <a:chExt cx="4589208" cy="2753133"/>
          </a:xfrm>
        </p:grpSpPr>
        <p:sp>
          <p:nvSpPr>
            <p:cNvPr id="10" name="矩形 9"/>
            <p:cNvSpPr/>
            <p:nvPr/>
          </p:nvSpPr>
          <p:spPr>
            <a:xfrm>
              <a:off x="490279" y="1759786"/>
              <a:ext cx="4557128" cy="2753133"/>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1" name="矩形 10"/>
            <p:cNvSpPr/>
            <p:nvPr/>
          </p:nvSpPr>
          <p:spPr>
            <a:xfrm>
              <a:off x="490280" y="1759788"/>
              <a:ext cx="4557127" cy="281427"/>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任意多边形 11"/>
            <p:cNvSpPr/>
            <p:nvPr/>
          </p:nvSpPr>
          <p:spPr>
            <a:xfrm>
              <a:off x="490280" y="1901023"/>
              <a:ext cx="4557127" cy="658073"/>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3" name="矩形 12"/>
            <p:cNvSpPr/>
            <p:nvPr/>
          </p:nvSpPr>
          <p:spPr>
            <a:xfrm>
              <a:off x="557498" y="2348647"/>
              <a:ext cx="4460105" cy="1968149"/>
            </a:xfrm>
            <a:prstGeom prst="rect">
              <a:avLst/>
            </a:prstGeom>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zh-CN" altLang="en-US" sz="2000" b="1" dirty="0">
                  <a:solidFill>
                    <a:srgbClr val="0033CC"/>
                  </a:solidFill>
                </a:rPr>
                <a:t>实体模型是最完善的模型定义，它能够表达</a:t>
              </a:r>
              <a:r>
                <a:rPr lang="zh-CN" altLang="en-US" sz="2000" b="1" dirty="0">
                  <a:solidFill>
                    <a:srgbClr val="FF0000"/>
                  </a:solidFill>
                </a:rPr>
                <a:t>全部的形状信息</a:t>
              </a:r>
              <a:r>
                <a:rPr lang="zh-CN" altLang="en-US" sz="2000" b="1" dirty="0">
                  <a:solidFill>
                    <a:srgbClr val="0033CC"/>
                  </a:solidFill>
                </a:rPr>
                <a:t>，如物体位置、面积、长度、体积、拓扑关联等，同时也定义了物体的并、交、差集合运算和欧拉运算等。</a:t>
              </a:r>
            </a:p>
          </p:txBody>
        </p:sp>
        <p:sp>
          <p:nvSpPr>
            <p:cNvPr id="14" name="文本框 3"/>
            <p:cNvSpPr txBox="1"/>
            <p:nvPr/>
          </p:nvSpPr>
          <p:spPr>
            <a:xfrm>
              <a:off x="458199" y="1843911"/>
              <a:ext cx="145181" cy="656049"/>
            </a:xfrm>
            <a:prstGeom prst="rect">
              <a:avLst/>
            </a:prstGeom>
            <a:noFill/>
          </p:spPr>
          <p:txBody>
            <a:bodyPr wrap="none">
              <a:spAutoFit/>
            </a:bodyPr>
            <a:lstStyle/>
            <a:p>
              <a:pPr eaLnBrk="1" fontAlgn="auto" hangingPunct="1">
                <a:spcBef>
                  <a:spcPts val="0"/>
                </a:spcBef>
                <a:spcAft>
                  <a:spcPts val="0"/>
                </a:spcAft>
                <a:defRPr/>
              </a:pPr>
              <a:endParaRPr lang="zh-CN" altLang="en-US" b="1" kern="0" dirty="0">
                <a:solidFill>
                  <a:schemeClr val="tx1">
                    <a:lumMod val="75000"/>
                    <a:lumOff val="25000"/>
                  </a:schemeClr>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03469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45471">
                                            <p:txEl>
                                              <p:pRg st="0" end="0"/>
                                            </p:txEl>
                                          </p:spTgt>
                                        </p:tgtEl>
                                        <p:attrNameLst>
                                          <p:attrName>style.visibility</p:attrName>
                                        </p:attrNameLst>
                                      </p:cBhvr>
                                      <p:to>
                                        <p:strVal val="visible"/>
                                      </p:to>
                                    </p:set>
                                    <p:animEffect transition="in" filter="wipe(left)">
                                      <p:cBhvr>
                                        <p:cTn id="17" dur="500"/>
                                        <p:tgtEl>
                                          <p:spTgt spid="1454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5471">
                                            <p:txEl>
                                              <p:pRg st="1" end="1"/>
                                            </p:txEl>
                                          </p:spTgt>
                                        </p:tgtEl>
                                        <p:attrNameLst>
                                          <p:attrName>style.visibility</p:attrName>
                                        </p:attrNameLst>
                                      </p:cBhvr>
                                      <p:to>
                                        <p:strVal val="visible"/>
                                      </p:to>
                                    </p:set>
                                    <p:animEffect transition="in" filter="wipe(left)">
                                      <p:cBhvr>
                                        <p:cTn id="22" dur="500"/>
                                        <p:tgtEl>
                                          <p:spTgt spid="1454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5471">
                                            <p:txEl>
                                              <p:pRg st="2" end="2"/>
                                            </p:txEl>
                                          </p:spTgt>
                                        </p:tgtEl>
                                        <p:attrNameLst>
                                          <p:attrName>style.visibility</p:attrName>
                                        </p:attrNameLst>
                                      </p:cBhvr>
                                      <p:to>
                                        <p:strVal val="visible"/>
                                      </p:to>
                                    </p:set>
                                    <p:animEffect transition="in" filter="wipe(left)">
                                      <p:cBhvr>
                                        <p:cTn id="27" dur="500"/>
                                        <p:tgtEl>
                                          <p:spTgt spid="1454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5471">
                                            <p:txEl>
                                              <p:pRg st="3" end="3"/>
                                            </p:txEl>
                                          </p:spTgt>
                                        </p:tgtEl>
                                        <p:attrNameLst>
                                          <p:attrName>style.visibility</p:attrName>
                                        </p:attrNameLst>
                                      </p:cBhvr>
                                      <p:to>
                                        <p:strVal val="visible"/>
                                      </p:to>
                                    </p:set>
                                    <p:animEffect transition="in" filter="wipe(left)">
                                      <p:cBhvr>
                                        <p:cTn id="32" dur="500"/>
                                        <p:tgtEl>
                                          <p:spTgt spid="1454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5471">
                                            <p:txEl>
                                              <p:pRg st="4" end="4"/>
                                            </p:txEl>
                                          </p:spTgt>
                                        </p:tgtEl>
                                        <p:attrNameLst>
                                          <p:attrName>style.visibility</p:attrName>
                                        </p:attrNameLst>
                                      </p:cBhvr>
                                      <p:to>
                                        <p:strVal val="visible"/>
                                      </p:to>
                                    </p:set>
                                    <p:animEffect transition="in" filter="wipe(left)">
                                      <p:cBhvr>
                                        <p:cTn id="37" dur="500"/>
                                        <p:tgtEl>
                                          <p:spTgt spid="145471">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5471">
                                            <p:txEl>
                                              <p:pRg st="5" end="5"/>
                                            </p:txEl>
                                          </p:spTgt>
                                        </p:tgtEl>
                                        <p:attrNameLst>
                                          <p:attrName>style.visibility</p:attrName>
                                        </p:attrNameLst>
                                      </p:cBhvr>
                                      <p:to>
                                        <p:strVal val="visible"/>
                                      </p:to>
                                    </p:set>
                                    <p:animEffect transition="in" filter="wipe(left)">
                                      <p:cBhvr>
                                        <p:cTn id="42" dur="500"/>
                                        <p:tgtEl>
                                          <p:spTgt spid="145471">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3" presetClass="entr" presetSubtype="528"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500" fill="hold"/>
                                        <p:tgtEl>
                                          <p:spTgt spid="9"/>
                                        </p:tgtEl>
                                        <p:attrNameLst>
                                          <p:attrName>ppt_w</p:attrName>
                                        </p:attrNameLst>
                                      </p:cBhvr>
                                      <p:tavLst>
                                        <p:tav tm="0">
                                          <p:val>
                                            <p:fltVal val="0"/>
                                          </p:val>
                                        </p:tav>
                                        <p:tav tm="100000">
                                          <p:val>
                                            <p:strVal val="#ppt_w"/>
                                          </p:val>
                                        </p:tav>
                                      </p:tavLst>
                                    </p:anim>
                                    <p:anim calcmode="lin" valueType="num">
                                      <p:cBhvr>
                                        <p:cTn id="48" dur="500" fill="hold"/>
                                        <p:tgtEl>
                                          <p:spTgt spid="9"/>
                                        </p:tgtEl>
                                        <p:attrNameLst>
                                          <p:attrName>ppt_h</p:attrName>
                                        </p:attrNameLst>
                                      </p:cBhvr>
                                      <p:tavLst>
                                        <p:tav tm="0">
                                          <p:val>
                                            <p:fltVal val="0"/>
                                          </p:val>
                                        </p:tav>
                                        <p:tav tm="100000">
                                          <p:val>
                                            <p:strVal val="#ppt_h"/>
                                          </p:val>
                                        </p:tav>
                                      </p:tavLst>
                                    </p:anim>
                                    <p:anim calcmode="lin" valueType="num">
                                      <p:cBhvr>
                                        <p:cTn id="49" dur="500" fill="hold"/>
                                        <p:tgtEl>
                                          <p:spTgt spid="9"/>
                                        </p:tgtEl>
                                        <p:attrNameLst>
                                          <p:attrName>ppt_x</p:attrName>
                                        </p:attrNameLst>
                                      </p:cBhvr>
                                      <p:tavLst>
                                        <p:tav tm="0">
                                          <p:val>
                                            <p:fltVal val="0.5"/>
                                          </p:val>
                                        </p:tav>
                                        <p:tav tm="100000">
                                          <p:val>
                                            <p:strVal val="#ppt_x"/>
                                          </p:val>
                                        </p:tav>
                                      </p:tavLst>
                                    </p:anim>
                                    <p:anim calcmode="lin" valueType="num">
                                      <p:cBhvr>
                                        <p:cTn id="50" dur="50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7</a:t>
            </a:r>
            <a:r>
              <a:rPr lang="zh-CN" altLang="en-US" dirty="0" smtClean="0">
                <a:solidFill>
                  <a:srgbClr val="FF9300"/>
                </a:solidFill>
                <a:latin typeface="华文琥珀" panose="02010800040101010101" pitchFamily="2" charset="-122"/>
                <a:ea typeface="华文琥珀" panose="02010800040101010101" pitchFamily="2" charset="-122"/>
              </a:rPr>
              <a:t>章：三维对象</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6308" y="269827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6308" y="19100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eaLnBrk="1" hangingPunct="1">
              <a:lnSpc>
                <a:spcPct val="150000"/>
              </a:lnSpc>
              <a:defRPr/>
            </a:pPr>
            <a:endParaRPr lang="en-US" altLang="zh-CN" sz="2400" b="1" dirty="0"/>
          </a:p>
        </p:txBody>
      </p:sp>
      <p:sp>
        <p:nvSpPr>
          <p:cNvPr id="7" name="矩形 6"/>
          <p:cNvSpPr/>
          <p:nvPr/>
        </p:nvSpPr>
        <p:spPr>
          <a:xfrm>
            <a:off x="1676307" y="3486812"/>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3924010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7.3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表示方法</a:t>
            </a:r>
            <a:endParaRPr lang="zh-CN" altLang="en-US" sz="3200" dirty="0">
              <a:latin typeface="黑体" panose="02010609060101010101" pitchFamily="49" charset="-122"/>
              <a:ea typeface="黑体" panose="02010609060101010101" pitchFamily="49" charset="-122"/>
              <a:cs typeface="Tahoma" panose="020B0604030504040204" pitchFamily="34" charset="0"/>
            </a:endParaRP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边界表示</a:t>
            </a:r>
            <a:r>
              <a:rPr lang="zh-CN" altLang="en-US" sz="2400" b="1" dirty="0"/>
              <a:t>是通过描述实体的边界来表示实体的方法，它是描述实体的最常用的方法。</a:t>
            </a:r>
          </a:p>
          <a:p>
            <a:pPr marL="342900" indent="-342900" eaLnBrk="1" hangingPunct="1">
              <a:lnSpc>
                <a:spcPct val="110000"/>
              </a:lnSpc>
              <a:buClr>
                <a:srgbClr val="FF9300"/>
              </a:buClr>
              <a:buFont typeface="Wingdings" panose="05000000000000000000" pitchFamily="2" charset="2"/>
              <a:buChar char="n"/>
              <a:defRPr/>
            </a:pPr>
            <a:r>
              <a:rPr lang="zh-CN" altLang="en-US" sz="2400" b="1" dirty="0">
                <a:solidFill>
                  <a:srgbClr val="FF0000"/>
                </a:solidFill>
              </a:rPr>
              <a:t>平面多面体</a:t>
            </a:r>
            <a:r>
              <a:rPr lang="zh-CN" altLang="en-US" sz="2400" b="1" dirty="0"/>
              <a:t>是应用最广泛的实体表示</a:t>
            </a:r>
            <a:r>
              <a:rPr lang="zh-CN" altLang="en-US" sz="2400" b="1" dirty="0" smtClean="0"/>
              <a:t>法（也</a:t>
            </a:r>
            <a:r>
              <a:rPr lang="zh-CN" altLang="en-US" sz="2400" b="1" dirty="0"/>
              <a:t>可以用曲面表示物体的</a:t>
            </a:r>
            <a:r>
              <a:rPr lang="zh-CN" altLang="en-US" sz="2400" b="1" dirty="0" smtClean="0"/>
              <a:t>边界），</a:t>
            </a:r>
            <a:r>
              <a:rPr lang="zh-CN" altLang="en-US" sz="2400" b="1" dirty="0"/>
              <a:t>其边界为平面多边形。平面多面体也可以用来近似平滑曲面。</a:t>
            </a:r>
          </a:p>
          <a:p>
            <a:pPr marL="342900" indent="-342900" eaLnBrk="1" hangingPunct="1">
              <a:lnSpc>
                <a:spcPct val="110000"/>
              </a:lnSpc>
              <a:buClr>
                <a:srgbClr val="FF9300"/>
              </a:buClr>
              <a:buFont typeface="Wingdings" panose="05000000000000000000" pitchFamily="2" charset="2"/>
              <a:buChar char="n"/>
              <a:defRPr/>
            </a:pPr>
            <a:r>
              <a:rPr lang="zh-CN" altLang="en-US" sz="2400" b="1" dirty="0">
                <a:solidFill>
                  <a:srgbClr val="FF0000"/>
                </a:solidFill>
              </a:rPr>
              <a:t>平面多面体</a:t>
            </a:r>
            <a:r>
              <a:rPr lang="zh-CN" altLang="en-US" sz="2400" b="1" dirty="0"/>
              <a:t>主要用</a:t>
            </a:r>
            <a:r>
              <a:rPr lang="zh-CN" altLang="en-US" sz="2400" b="1" dirty="0">
                <a:solidFill>
                  <a:srgbClr val="0033CC"/>
                </a:solidFill>
              </a:rPr>
              <a:t>顶点的坐标</a:t>
            </a:r>
            <a:r>
              <a:rPr lang="zh-CN" altLang="en-US" sz="2400" b="1" dirty="0"/>
              <a:t>来表示几何信息，用点、边、多边形之间的索引关系来表示</a:t>
            </a:r>
            <a:r>
              <a:rPr lang="zh-CN" altLang="en-US" sz="2400" b="1" dirty="0">
                <a:solidFill>
                  <a:srgbClr val="0033CC"/>
                </a:solidFill>
              </a:rPr>
              <a:t>拓扑信息</a:t>
            </a:r>
            <a:r>
              <a:rPr lang="zh-CN" altLang="en-US" sz="2400" b="1" dirty="0"/>
              <a:t>，便于图形中信息的查找。</a:t>
            </a:r>
          </a:p>
          <a:p>
            <a:pPr marL="342900" indent="-342900" eaLnBrk="1" hangingPunct="1">
              <a:lnSpc>
                <a:spcPct val="110000"/>
              </a:lnSpc>
              <a:buClr>
                <a:srgbClr val="FF9300"/>
              </a:buClr>
              <a:buFont typeface="Wingdings" panose="05000000000000000000" pitchFamily="2" charset="2"/>
              <a:buChar char="n"/>
              <a:defRPr/>
            </a:pPr>
            <a:r>
              <a:rPr lang="zh-CN" altLang="en-US" sz="2400" b="1" dirty="0"/>
              <a:t>可以用</a:t>
            </a:r>
            <a:r>
              <a:rPr lang="zh-CN" altLang="en-US" sz="2400" b="1" dirty="0">
                <a:solidFill>
                  <a:srgbClr val="0033CC"/>
                </a:solidFill>
              </a:rPr>
              <a:t>点、边、面片</a:t>
            </a:r>
            <a:r>
              <a:rPr lang="zh-CN" altLang="en-US" sz="2400" b="1" dirty="0"/>
              <a:t>三者之间共</a:t>
            </a:r>
            <a:r>
              <a:rPr lang="en-US" altLang="zh-CN" sz="2400" b="1" dirty="0"/>
              <a:t>9</a:t>
            </a:r>
            <a:r>
              <a:rPr lang="zh-CN" altLang="en-US" sz="2400" b="1" dirty="0"/>
              <a:t>种索引关系来表示平面多面体的拓扑关系</a:t>
            </a:r>
            <a:r>
              <a:rPr lang="zh-CN" altLang="en-US" sz="2400" b="1" dirty="0" smtClean="0"/>
              <a:t>。</a:t>
            </a:r>
            <a:endParaRPr lang="zh-CN" altLang="en-US" sz="2400" b="1" dirty="0"/>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860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5471">
                                            <p:txEl>
                                              <p:pRg st="3" end="3"/>
                                            </p:txEl>
                                          </p:spTgt>
                                        </p:tgtEl>
                                        <p:attrNameLst>
                                          <p:attrName>style.visibility</p:attrName>
                                        </p:attrNameLst>
                                      </p:cBhvr>
                                      <p:to>
                                        <p:strVal val="visible"/>
                                      </p:to>
                                    </p:set>
                                    <p:animEffect transition="in" filter="wipe(left)">
                                      <p:cBhvr>
                                        <p:cTn id="33" dur="500"/>
                                        <p:tgtEl>
                                          <p:spTgt spid="1454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7.3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表示方法</a:t>
            </a:r>
            <a:endParaRPr lang="zh-CN" altLang="en-US" sz="3200" dirty="0">
              <a:latin typeface="黑体" panose="02010609060101010101" pitchFamily="49" charset="-122"/>
              <a:ea typeface="黑体" panose="02010609060101010101" pitchFamily="49" charset="-122"/>
              <a:cs typeface="Tahoma" panose="020B0604030504040204" pitchFamily="34" charset="0"/>
            </a:endParaRP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442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zh-CN" altLang="en-US" sz="2400" b="1" dirty="0">
                <a:latin typeface="+mn-ea"/>
                <a:ea typeface="+mn-ea"/>
              </a:rPr>
              <a:t>实体的边界能够</a:t>
            </a:r>
            <a:r>
              <a:rPr lang="zh-CN" altLang="en-US" sz="2400" b="1" dirty="0">
                <a:solidFill>
                  <a:srgbClr val="FF0000"/>
                </a:solidFill>
                <a:latin typeface="+mn-ea"/>
                <a:ea typeface="+mn-ea"/>
              </a:rPr>
              <a:t>唯一</a:t>
            </a:r>
            <a:r>
              <a:rPr lang="zh-CN" altLang="en-US" sz="2400" b="1" dirty="0">
                <a:latin typeface="+mn-ea"/>
                <a:ea typeface="+mn-ea"/>
              </a:rPr>
              <a:t>定义一个实体，即一个实体是否合法只要对其边界的拓扑关系进行判断就可以了。实体的边界需要满足以下条件：</a:t>
            </a:r>
          </a:p>
          <a:p>
            <a:pPr marL="914400" lvl="1" indent="-457200" eaLnBrk="1" hangingPunct="1">
              <a:lnSpc>
                <a:spcPct val="110000"/>
              </a:lnSpc>
              <a:buClr>
                <a:srgbClr val="FF9300"/>
              </a:buClr>
              <a:buFont typeface="Arial" panose="020B0604020202020204" pitchFamily="34" charset="0"/>
              <a:buChar char="•"/>
              <a:defRPr/>
            </a:pPr>
            <a:r>
              <a:rPr lang="en-US" altLang="zh-CN" sz="2000" b="1" dirty="0" smtClean="0">
                <a:latin typeface="+mn-ea"/>
                <a:ea typeface="+mn-ea"/>
              </a:rPr>
              <a:t>(</a:t>
            </a:r>
            <a:r>
              <a:rPr lang="en-US" altLang="zh-CN" sz="2000" b="1" dirty="0">
                <a:latin typeface="+mn-ea"/>
                <a:ea typeface="+mn-ea"/>
              </a:rPr>
              <a:t>1)</a:t>
            </a:r>
            <a:r>
              <a:rPr lang="zh-CN" altLang="en-US" sz="2000" b="1" dirty="0">
                <a:latin typeface="+mn-ea"/>
                <a:ea typeface="+mn-ea"/>
              </a:rPr>
              <a:t>每条邻边必须要有两个已知坐标的端点；</a:t>
            </a:r>
          </a:p>
          <a:p>
            <a:pPr marL="914400" lvl="1" indent="-457200" eaLnBrk="1" hangingPunct="1">
              <a:lnSpc>
                <a:spcPct val="110000"/>
              </a:lnSpc>
              <a:buClr>
                <a:srgbClr val="FF9300"/>
              </a:buClr>
              <a:buFont typeface="Arial" panose="020B0604020202020204" pitchFamily="34" charset="0"/>
              <a:buChar char="•"/>
              <a:defRPr/>
            </a:pPr>
            <a:r>
              <a:rPr lang="en-US" altLang="zh-CN" sz="2000" b="1" dirty="0" smtClean="0">
                <a:latin typeface="+mn-ea"/>
                <a:ea typeface="+mn-ea"/>
              </a:rPr>
              <a:t>(</a:t>
            </a:r>
            <a:r>
              <a:rPr lang="en-US" altLang="zh-CN" sz="2000" b="1" dirty="0">
                <a:latin typeface="+mn-ea"/>
                <a:ea typeface="+mn-ea"/>
              </a:rPr>
              <a:t>2)</a:t>
            </a:r>
            <a:r>
              <a:rPr lang="zh-CN" altLang="en-US" sz="2000" b="1" dirty="0">
                <a:latin typeface="+mn-ea"/>
                <a:ea typeface="+mn-ea"/>
              </a:rPr>
              <a:t>每条边只能被两个面共享；</a:t>
            </a:r>
          </a:p>
          <a:p>
            <a:pPr marL="914400" lvl="1" indent="-457200" eaLnBrk="1" hangingPunct="1">
              <a:lnSpc>
                <a:spcPct val="110000"/>
              </a:lnSpc>
              <a:buClr>
                <a:srgbClr val="FF9300"/>
              </a:buClr>
              <a:buFont typeface="Arial" panose="020B0604020202020204" pitchFamily="34" charset="0"/>
              <a:buChar char="•"/>
              <a:defRPr/>
            </a:pPr>
            <a:r>
              <a:rPr lang="en-US" altLang="zh-CN" sz="2000" b="1" dirty="0" smtClean="0">
                <a:latin typeface="+mn-ea"/>
                <a:ea typeface="+mn-ea"/>
              </a:rPr>
              <a:t>(</a:t>
            </a:r>
            <a:r>
              <a:rPr lang="en-US" altLang="zh-CN" sz="2000" b="1" dirty="0">
                <a:latin typeface="+mn-ea"/>
                <a:ea typeface="+mn-ea"/>
              </a:rPr>
              <a:t>3)</a:t>
            </a:r>
            <a:r>
              <a:rPr lang="zh-CN" altLang="en-US" sz="2000" b="1" dirty="0">
                <a:latin typeface="+mn-ea"/>
                <a:ea typeface="+mn-ea"/>
              </a:rPr>
              <a:t>每个顶点至少被三个面或三个边所共享</a:t>
            </a:r>
            <a:r>
              <a:rPr lang="zh-CN" altLang="en-US" sz="2000" b="1" dirty="0" smtClean="0">
                <a:latin typeface="+mn-ea"/>
                <a:ea typeface="+mn-ea"/>
              </a:rPr>
              <a:t>；</a:t>
            </a:r>
            <a:endParaRPr lang="en-US" altLang="zh-CN" sz="2000" b="1" dirty="0" smtClean="0">
              <a:latin typeface="+mn-ea"/>
              <a:ea typeface="+mn-ea"/>
            </a:endParaRPr>
          </a:p>
          <a:p>
            <a:pPr marL="342900" indent="-342900" eaLnBrk="1" hangingPunct="1">
              <a:lnSpc>
                <a:spcPct val="110000"/>
              </a:lnSpc>
              <a:buClr>
                <a:srgbClr val="FF9300"/>
              </a:buClr>
              <a:buFont typeface="Wingdings" panose="05000000000000000000" pitchFamily="2" charset="2"/>
              <a:buChar char="n"/>
              <a:defRPr/>
            </a:pPr>
            <a:r>
              <a:rPr lang="zh-CN" altLang="en-US" sz="2400" b="1" dirty="0" smtClean="0">
                <a:latin typeface="+mn-ea"/>
                <a:ea typeface="+mn-ea"/>
              </a:rPr>
              <a:t>边界表示</a:t>
            </a:r>
            <a:r>
              <a:rPr lang="zh-CN" altLang="en-US" sz="2400" b="1" dirty="0">
                <a:latin typeface="+mn-ea"/>
                <a:ea typeface="+mn-ea"/>
              </a:rPr>
              <a:t>的</a:t>
            </a:r>
            <a:r>
              <a:rPr lang="zh-CN" altLang="en-US" sz="2400" b="1" dirty="0">
                <a:solidFill>
                  <a:srgbClr val="FF0000"/>
                </a:solidFill>
                <a:latin typeface="+mn-ea"/>
                <a:ea typeface="+mn-ea"/>
              </a:rPr>
              <a:t>优点</a:t>
            </a:r>
            <a:r>
              <a:rPr lang="zh-CN" altLang="en-US" sz="2400" b="1" dirty="0" smtClean="0">
                <a:latin typeface="+mn-ea"/>
                <a:ea typeface="+mn-ea"/>
              </a:rPr>
              <a:t>在于：</a:t>
            </a:r>
            <a:endParaRPr lang="en-US" altLang="zh-CN" sz="2400" b="1" dirty="0" smtClean="0">
              <a:latin typeface="+mn-ea"/>
              <a:ea typeface="+mn-ea"/>
            </a:endParaRPr>
          </a:p>
          <a:p>
            <a:pPr marL="800100" lvl="1" indent="-342900" eaLnBrk="1" hangingPunct="1">
              <a:lnSpc>
                <a:spcPct val="110000"/>
              </a:lnSpc>
              <a:buClr>
                <a:srgbClr val="FF9300"/>
              </a:buClr>
              <a:buFont typeface="Arial" panose="020B0604020202020204" pitchFamily="34" charset="0"/>
              <a:buChar char="•"/>
              <a:defRPr/>
            </a:pPr>
            <a:r>
              <a:rPr lang="zh-CN" altLang="en-US" sz="2000" b="1" dirty="0" smtClean="0">
                <a:latin typeface="+mn-ea"/>
                <a:ea typeface="+mn-ea"/>
              </a:rPr>
              <a:t>能够</a:t>
            </a:r>
            <a:r>
              <a:rPr lang="zh-CN" altLang="en-US" sz="2000" b="1" dirty="0">
                <a:solidFill>
                  <a:srgbClr val="0033CC"/>
                </a:solidFill>
                <a:latin typeface="+mn-ea"/>
                <a:ea typeface="+mn-ea"/>
              </a:rPr>
              <a:t>显式地</a:t>
            </a:r>
            <a:r>
              <a:rPr lang="zh-CN" altLang="en-US" sz="2000" b="1" dirty="0">
                <a:latin typeface="+mn-ea"/>
                <a:ea typeface="+mn-ea"/>
              </a:rPr>
              <a:t>表示形体边界</a:t>
            </a:r>
            <a:r>
              <a:rPr lang="zh-CN" altLang="en-US" sz="2000" b="1" dirty="0" smtClean="0">
                <a:latin typeface="+mn-ea"/>
                <a:ea typeface="+mn-ea"/>
              </a:rPr>
              <a:t>，绘制</a:t>
            </a:r>
            <a:r>
              <a:rPr lang="zh-CN" altLang="en-US" sz="2000" b="1" dirty="0">
                <a:latin typeface="+mn-ea"/>
                <a:ea typeface="+mn-ea"/>
              </a:rPr>
              <a:t>时能快速计算法向和光照效果，算法简单</a:t>
            </a:r>
            <a:r>
              <a:rPr lang="zh-CN" altLang="en-US" sz="2000" b="1" dirty="0" smtClean="0">
                <a:latin typeface="+mn-ea"/>
                <a:ea typeface="+mn-ea"/>
              </a:rPr>
              <a:t>；</a:t>
            </a:r>
            <a:endParaRPr lang="en-US" altLang="zh-CN" sz="2000" b="1" dirty="0" smtClean="0">
              <a:latin typeface="+mn-ea"/>
              <a:ea typeface="+mn-ea"/>
            </a:endParaRPr>
          </a:p>
          <a:p>
            <a:pPr marL="800100" lvl="1" indent="-342900" eaLnBrk="1" hangingPunct="1">
              <a:lnSpc>
                <a:spcPct val="110000"/>
              </a:lnSpc>
              <a:buClr>
                <a:srgbClr val="FF9300"/>
              </a:buClr>
              <a:buFont typeface="Arial" panose="020B0604020202020204" pitchFamily="34" charset="0"/>
              <a:buChar char="•"/>
              <a:defRPr/>
            </a:pPr>
            <a:r>
              <a:rPr lang="zh-CN" altLang="en-US" sz="2000" b="1" dirty="0" smtClean="0">
                <a:latin typeface="+mn-ea"/>
                <a:ea typeface="+mn-ea"/>
              </a:rPr>
              <a:t>在</a:t>
            </a:r>
            <a:r>
              <a:rPr lang="zh-CN" altLang="en-US" sz="2000" b="1" dirty="0">
                <a:latin typeface="+mn-ea"/>
                <a:ea typeface="+mn-ea"/>
              </a:rPr>
              <a:t>不改变拓扑关系的前提下便于</a:t>
            </a:r>
            <a:r>
              <a:rPr lang="zh-CN" altLang="en-US" sz="2000" b="1" dirty="0">
                <a:solidFill>
                  <a:srgbClr val="0033CC"/>
                </a:solidFill>
                <a:latin typeface="+mn-ea"/>
                <a:ea typeface="+mn-ea"/>
              </a:rPr>
              <a:t>局部几何变换</a:t>
            </a:r>
            <a:r>
              <a:rPr lang="zh-CN" altLang="en-US" sz="2000" b="1" dirty="0" smtClean="0">
                <a:latin typeface="+mn-ea"/>
                <a:ea typeface="+mn-ea"/>
              </a:rPr>
              <a:t>；</a:t>
            </a:r>
            <a:endParaRPr lang="en-US" altLang="zh-CN" sz="2000" b="1" dirty="0" smtClean="0">
              <a:latin typeface="+mn-ea"/>
              <a:ea typeface="+mn-ea"/>
            </a:endParaRPr>
          </a:p>
          <a:p>
            <a:pPr marL="800100" lvl="1" indent="-342900" eaLnBrk="1" hangingPunct="1">
              <a:lnSpc>
                <a:spcPct val="110000"/>
              </a:lnSpc>
              <a:buClr>
                <a:srgbClr val="FF9300"/>
              </a:buClr>
              <a:buFont typeface="Arial" panose="020B0604020202020204" pitchFamily="34" charset="0"/>
              <a:buChar char="•"/>
              <a:defRPr/>
            </a:pPr>
            <a:r>
              <a:rPr lang="zh-CN" altLang="en-US" sz="2000" b="1" dirty="0" smtClean="0">
                <a:latin typeface="+mn-ea"/>
                <a:ea typeface="+mn-ea"/>
              </a:rPr>
              <a:t>便于</a:t>
            </a:r>
            <a:r>
              <a:rPr lang="zh-CN" altLang="en-US" sz="2000" b="1" dirty="0">
                <a:latin typeface="+mn-ea"/>
                <a:ea typeface="+mn-ea"/>
              </a:rPr>
              <a:t>多个形体做并、交、差等</a:t>
            </a:r>
            <a:r>
              <a:rPr lang="zh-CN" altLang="en-US" sz="2000" b="1" dirty="0">
                <a:solidFill>
                  <a:srgbClr val="0033CC"/>
                </a:solidFill>
                <a:latin typeface="+mn-ea"/>
                <a:ea typeface="+mn-ea"/>
              </a:rPr>
              <a:t>集合运算</a:t>
            </a:r>
            <a:r>
              <a:rPr lang="zh-CN" altLang="en-US" sz="2000" b="1" dirty="0" smtClean="0">
                <a:latin typeface="+mn-ea"/>
                <a:ea typeface="+mn-ea"/>
              </a:rPr>
              <a:t>；</a:t>
            </a:r>
            <a:endParaRPr lang="en-US" altLang="zh-CN" sz="2000" b="1" dirty="0" smtClean="0">
              <a:latin typeface="+mn-ea"/>
              <a:ea typeface="+mn-ea"/>
            </a:endParaRPr>
          </a:p>
          <a:p>
            <a:pPr marL="800100" lvl="1" indent="-342900" eaLnBrk="1" hangingPunct="1">
              <a:lnSpc>
                <a:spcPct val="110000"/>
              </a:lnSpc>
              <a:buClr>
                <a:srgbClr val="FF9300"/>
              </a:buClr>
              <a:buFont typeface="Arial" panose="020B0604020202020204" pitchFamily="34" charset="0"/>
              <a:buChar char="•"/>
              <a:defRPr/>
            </a:pPr>
            <a:r>
              <a:rPr lang="zh-CN" altLang="en-US" sz="2000" b="1" dirty="0" smtClean="0">
                <a:latin typeface="+mn-ea"/>
                <a:ea typeface="+mn-ea"/>
              </a:rPr>
              <a:t>可用</a:t>
            </a:r>
            <a:r>
              <a:rPr lang="zh-CN" altLang="en-US" sz="2000" b="1" dirty="0">
                <a:latin typeface="+mn-ea"/>
                <a:ea typeface="+mn-ea"/>
              </a:rPr>
              <a:t>欧拉公式来判断实体的</a:t>
            </a:r>
            <a:r>
              <a:rPr lang="zh-CN" altLang="en-US" sz="2000" b="1" dirty="0">
                <a:solidFill>
                  <a:srgbClr val="0033CC"/>
                </a:solidFill>
                <a:latin typeface="+mn-ea"/>
                <a:ea typeface="+mn-ea"/>
              </a:rPr>
              <a:t>有效正</a:t>
            </a:r>
            <a:r>
              <a:rPr lang="zh-CN" altLang="en-US" sz="2000" b="1" dirty="0" smtClean="0">
                <a:solidFill>
                  <a:srgbClr val="0033CC"/>
                </a:solidFill>
                <a:latin typeface="+mn-ea"/>
                <a:ea typeface="+mn-ea"/>
              </a:rPr>
              <a:t>则</a:t>
            </a:r>
            <a:r>
              <a:rPr lang="zh-CN" altLang="en-US" sz="2000" b="1" dirty="0">
                <a:solidFill>
                  <a:srgbClr val="0033CC"/>
                </a:solidFill>
                <a:latin typeface="+mn-ea"/>
                <a:ea typeface="+mn-ea"/>
              </a:rPr>
              <a:t>性</a:t>
            </a:r>
            <a:r>
              <a:rPr lang="zh-CN" altLang="en-US" sz="2000" b="1" dirty="0" smtClean="0"/>
              <a:t>。</a:t>
            </a:r>
            <a:endParaRPr lang="zh-CN" altLang="en-US" sz="2000" b="1" dirty="0"/>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440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5471">
                                            <p:txEl>
                                              <p:pRg st="3" end="3"/>
                                            </p:txEl>
                                          </p:spTgt>
                                        </p:tgtEl>
                                        <p:attrNameLst>
                                          <p:attrName>style.visibility</p:attrName>
                                        </p:attrNameLst>
                                      </p:cBhvr>
                                      <p:to>
                                        <p:strVal val="visible"/>
                                      </p:to>
                                    </p:set>
                                    <p:animEffect transition="in" filter="wipe(left)">
                                      <p:cBhvr>
                                        <p:cTn id="33" dur="500"/>
                                        <p:tgtEl>
                                          <p:spTgt spid="145471">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45471">
                                            <p:txEl>
                                              <p:pRg st="4" end="4"/>
                                            </p:txEl>
                                          </p:spTgt>
                                        </p:tgtEl>
                                        <p:attrNameLst>
                                          <p:attrName>style.visibility</p:attrName>
                                        </p:attrNameLst>
                                      </p:cBhvr>
                                      <p:to>
                                        <p:strVal val="visible"/>
                                      </p:to>
                                    </p:set>
                                    <p:animEffect transition="in" filter="wipe(left)">
                                      <p:cBhvr>
                                        <p:cTn id="38" dur="500"/>
                                        <p:tgtEl>
                                          <p:spTgt spid="145471">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45471">
                                            <p:txEl>
                                              <p:pRg st="5" end="5"/>
                                            </p:txEl>
                                          </p:spTgt>
                                        </p:tgtEl>
                                        <p:attrNameLst>
                                          <p:attrName>style.visibility</p:attrName>
                                        </p:attrNameLst>
                                      </p:cBhvr>
                                      <p:to>
                                        <p:strVal val="visible"/>
                                      </p:to>
                                    </p:set>
                                    <p:animEffect transition="in" filter="wipe(left)">
                                      <p:cBhvr>
                                        <p:cTn id="43" dur="500"/>
                                        <p:tgtEl>
                                          <p:spTgt spid="145471">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5471">
                                            <p:txEl>
                                              <p:pRg st="6" end="6"/>
                                            </p:txEl>
                                          </p:spTgt>
                                        </p:tgtEl>
                                        <p:attrNameLst>
                                          <p:attrName>style.visibility</p:attrName>
                                        </p:attrNameLst>
                                      </p:cBhvr>
                                      <p:to>
                                        <p:strVal val="visible"/>
                                      </p:to>
                                    </p:set>
                                    <p:animEffect transition="in" filter="wipe(left)">
                                      <p:cBhvr>
                                        <p:cTn id="48" dur="500"/>
                                        <p:tgtEl>
                                          <p:spTgt spid="145471">
                                            <p:txEl>
                                              <p:pRg st="6" end="6"/>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5471">
                                            <p:txEl>
                                              <p:pRg st="7" end="7"/>
                                            </p:txEl>
                                          </p:spTgt>
                                        </p:tgtEl>
                                        <p:attrNameLst>
                                          <p:attrName>style.visibility</p:attrName>
                                        </p:attrNameLst>
                                      </p:cBhvr>
                                      <p:to>
                                        <p:strVal val="visible"/>
                                      </p:to>
                                    </p:set>
                                    <p:animEffect transition="in" filter="wipe(left)">
                                      <p:cBhvr>
                                        <p:cTn id="53" dur="500"/>
                                        <p:tgtEl>
                                          <p:spTgt spid="145471">
                                            <p:txEl>
                                              <p:pRg st="7" end="7"/>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5471">
                                            <p:txEl>
                                              <p:pRg st="8" end="8"/>
                                            </p:txEl>
                                          </p:spTgt>
                                        </p:tgtEl>
                                        <p:attrNameLst>
                                          <p:attrName>style.visibility</p:attrName>
                                        </p:attrNameLst>
                                      </p:cBhvr>
                                      <p:to>
                                        <p:strVal val="visible"/>
                                      </p:to>
                                    </p:set>
                                    <p:animEffect transition="in" filter="wipe(left)">
                                      <p:cBhvr>
                                        <p:cTn id="58" dur="500"/>
                                        <p:tgtEl>
                                          <p:spTgt spid="1454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7.3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表示方法</a:t>
            </a:r>
            <a:endParaRPr lang="zh-CN" altLang="en-US" sz="3200" dirty="0">
              <a:latin typeface="黑体" panose="02010609060101010101" pitchFamily="49" charset="-122"/>
              <a:ea typeface="黑体" panose="02010609060101010101" pitchFamily="49" charset="-122"/>
              <a:cs typeface="Tahoma" panose="020B0604030504040204" pitchFamily="34" charset="0"/>
            </a:endParaRP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3316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en-US" altLang="zh-CN" sz="2400" b="1" dirty="0">
                <a:solidFill>
                  <a:srgbClr val="FF0000"/>
                </a:solidFill>
                <a:latin typeface="+mn-ea"/>
                <a:ea typeface="+mn-ea"/>
              </a:rPr>
              <a:t>1.</a:t>
            </a:r>
            <a:r>
              <a:rPr lang="zh-CN" altLang="en-US" sz="2400" b="1" dirty="0">
                <a:solidFill>
                  <a:srgbClr val="FF0000"/>
                </a:solidFill>
                <a:latin typeface="+mn-ea"/>
                <a:ea typeface="+mn-ea"/>
              </a:rPr>
              <a:t>欧拉公式</a:t>
            </a:r>
          </a:p>
          <a:p>
            <a:pPr marL="342900" indent="-342900" eaLnBrk="1" hangingPunct="1">
              <a:lnSpc>
                <a:spcPct val="110000"/>
              </a:lnSpc>
              <a:buClr>
                <a:srgbClr val="FF9300"/>
              </a:buClr>
              <a:buFont typeface="Wingdings" panose="05000000000000000000" pitchFamily="2" charset="2"/>
              <a:buChar char="n"/>
              <a:defRPr/>
            </a:pPr>
            <a:r>
              <a:rPr lang="zh-CN" altLang="en-US" sz="2400" b="1" dirty="0" smtClean="0">
                <a:latin typeface="+mn-ea"/>
                <a:ea typeface="+mn-ea"/>
              </a:rPr>
              <a:t>简单</a:t>
            </a:r>
            <a:r>
              <a:rPr lang="zh-CN" altLang="en-US" sz="2400" b="1" dirty="0">
                <a:latin typeface="+mn-ea"/>
                <a:ea typeface="+mn-ea"/>
              </a:rPr>
              <a:t>多面体是指那些经过连续的几何形变可以变换为一个球的多面体，即这种多面体不存在贯穿多面体的孔。设简单多面体的</a:t>
            </a:r>
            <a:r>
              <a:rPr lang="zh-CN" altLang="en-US" sz="2400" b="1" dirty="0">
                <a:solidFill>
                  <a:srgbClr val="0033CC"/>
                </a:solidFill>
                <a:latin typeface="+mn-ea"/>
                <a:ea typeface="+mn-ea"/>
              </a:rPr>
              <a:t>顶点数</a:t>
            </a:r>
            <a:r>
              <a:rPr lang="zh-CN" altLang="en-US" sz="2400" b="1" dirty="0">
                <a:latin typeface="+mn-ea"/>
                <a:ea typeface="+mn-ea"/>
              </a:rPr>
              <a:t>、</a:t>
            </a:r>
            <a:r>
              <a:rPr lang="zh-CN" altLang="en-US" sz="2400" b="1" dirty="0">
                <a:solidFill>
                  <a:srgbClr val="0033CC"/>
                </a:solidFill>
                <a:latin typeface="+mn-ea"/>
                <a:ea typeface="+mn-ea"/>
              </a:rPr>
              <a:t>边数</a:t>
            </a:r>
            <a:r>
              <a:rPr lang="zh-CN" altLang="en-US" sz="2400" b="1" dirty="0">
                <a:latin typeface="+mn-ea"/>
                <a:ea typeface="+mn-ea"/>
              </a:rPr>
              <a:t>和</a:t>
            </a:r>
            <a:r>
              <a:rPr lang="zh-CN" altLang="en-US" sz="2400" b="1" dirty="0">
                <a:solidFill>
                  <a:srgbClr val="0033CC"/>
                </a:solidFill>
                <a:latin typeface="+mn-ea"/>
                <a:ea typeface="+mn-ea"/>
              </a:rPr>
              <a:t>面数</a:t>
            </a:r>
            <a:r>
              <a:rPr lang="zh-CN" altLang="en-US" sz="2400" b="1" dirty="0">
                <a:latin typeface="+mn-ea"/>
                <a:ea typeface="+mn-ea"/>
              </a:rPr>
              <a:t>分别用</a:t>
            </a:r>
            <a:r>
              <a:rPr lang="en-US" altLang="zh-CN" sz="2400" i="1" dirty="0">
                <a:latin typeface="Times New Roman" panose="02020603050405020304" pitchFamily="18" charset="0"/>
                <a:ea typeface="+mn-ea"/>
                <a:cs typeface="Times New Roman" panose="02020603050405020304" pitchFamily="18" charset="0"/>
              </a:rPr>
              <a:t>V</a:t>
            </a:r>
            <a:r>
              <a:rPr lang="zh-CN" altLang="en-US" sz="2400" i="1"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E</a:t>
            </a:r>
            <a:r>
              <a:rPr lang="zh-CN" altLang="en-US" sz="2400" i="1" dirty="0">
                <a:latin typeface="Times New Roman" panose="02020603050405020304" pitchFamily="18" charset="0"/>
                <a:ea typeface="+mn-ea"/>
                <a:cs typeface="Times New Roman" panose="02020603050405020304" pitchFamily="18" charset="0"/>
              </a:rPr>
              <a:t>、</a:t>
            </a:r>
            <a:r>
              <a:rPr lang="en-US" altLang="zh-CN" sz="2400" i="1" dirty="0">
                <a:latin typeface="Times New Roman" panose="02020603050405020304" pitchFamily="18" charset="0"/>
                <a:ea typeface="+mn-ea"/>
                <a:cs typeface="Times New Roman" panose="02020603050405020304" pitchFamily="18" charset="0"/>
              </a:rPr>
              <a:t>F</a:t>
            </a:r>
            <a:r>
              <a:rPr lang="zh-CN" altLang="en-US" sz="2400" b="1" dirty="0">
                <a:latin typeface="+mn-ea"/>
                <a:ea typeface="+mn-ea"/>
              </a:rPr>
              <a:t>表示，则存在如下关系：</a:t>
            </a:r>
          </a:p>
          <a:p>
            <a:pPr marL="342900" indent="-342900" eaLnBrk="1" hangingPunct="1">
              <a:lnSpc>
                <a:spcPct val="110000"/>
              </a:lnSpc>
              <a:buClr>
                <a:srgbClr val="FF9300"/>
              </a:buClr>
              <a:buFont typeface="Wingdings" panose="05000000000000000000" pitchFamily="2" charset="2"/>
              <a:buChar char="n"/>
              <a:defRPr/>
            </a:pPr>
            <a:endParaRPr lang="zh-CN" altLang="en-US" sz="2400" b="1" dirty="0">
              <a:latin typeface="+mn-ea"/>
              <a:ea typeface="+mn-ea"/>
            </a:endParaRPr>
          </a:p>
          <a:p>
            <a:pPr marL="342900" indent="-342900" eaLnBrk="1" hangingPunct="1">
              <a:lnSpc>
                <a:spcPct val="110000"/>
              </a:lnSpc>
              <a:buClr>
                <a:srgbClr val="FF9300"/>
              </a:buClr>
              <a:buFont typeface="Wingdings" panose="05000000000000000000" pitchFamily="2" charset="2"/>
              <a:buChar char="n"/>
              <a:defRPr/>
            </a:pPr>
            <a:r>
              <a:rPr lang="zh-CN" altLang="en-US" sz="2400" b="1" dirty="0" smtClean="0">
                <a:latin typeface="+mn-ea"/>
                <a:ea typeface="+mn-ea"/>
              </a:rPr>
              <a:t>该</a:t>
            </a:r>
            <a:r>
              <a:rPr lang="zh-CN" altLang="en-US" sz="2400" b="1" dirty="0">
                <a:latin typeface="+mn-ea"/>
                <a:ea typeface="+mn-ea"/>
              </a:rPr>
              <a:t>公式说明了简单多面体中顶点数、边数及面数的关系。它是检查实体有效性的一个必要条件，而不是充分条件。</a:t>
            </a:r>
            <a:endParaRPr lang="zh-CN" altLang="en-US" sz="2000" b="1" dirty="0"/>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4054054885"/>
              </p:ext>
            </p:extLst>
          </p:nvPr>
        </p:nvGraphicFramePr>
        <p:xfrm>
          <a:off x="3326005" y="3828740"/>
          <a:ext cx="2171412" cy="435602"/>
        </p:xfrm>
        <a:graphic>
          <a:graphicData uri="http://schemas.openxmlformats.org/presentationml/2006/ole">
            <mc:AlternateContent xmlns:mc="http://schemas.openxmlformats.org/markup-compatibility/2006">
              <mc:Choice xmlns:v="urn:schemas-microsoft-com:vml" Requires="v">
                <p:oleObj spid="_x0000_s72730" name="公式" r:id="rId3" imgW="901309" imgH="177723" progId="Equation.3">
                  <p:embed/>
                </p:oleObj>
              </mc:Choice>
              <mc:Fallback>
                <p:oleObj name="公式" r:id="rId3" imgW="901309" imgH="17772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005" y="3828740"/>
                        <a:ext cx="2171412" cy="4356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24388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5471">
                                            <p:txEl>
                                              <p:pRg st="3" end="3"/>
                                            </p:txEl>
                                          </p:spTgt>
                                        </p:tgtEl>
                                        <p:attrNameLst>
                                          <p:attrName>style.visibility</p:attrName>
                                        </p:attrNameLst>
                                      </p:cBhvr>
                                      <p:to>
                                        <p:strVal val="visible"/>
                                      </p:to>
                                    </p:set>
                                    <p:animEffect transition="in" filter="wipe(left)">
                                      <p:cBhvr>
                                        <p:cTn id="32" dur="500"/>
                                        <p:tgtEl>
                                          <p:spTgt spid="1454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7.3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表示方法</a:t>
            </a:r>
            <a:endParaRPr lang="zh-CN" altLang="en-US" sz="3200" dirty="0">
              <a:latin typeface="黑体" panose="02010609060101010101" pitchFamily="49" charset="-122"/>
              <a:ea typeface="黑体" panose="02010609060101010101" pitchFamily="49" charset="-122"/>
              <a:cs typeface="Tahoma" panose="020B0604030504040204" pitchFamily="34" charset="0"/>
            </a:endParaRP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83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lnSpc>
                <a:spcPct val="110000"/>
              </a:lnSpc>
              <a:buClr>
                <a:srgbClr val="FF9300"/>
              </a:buClr>
              <a:buFont typeface="Wingdings" panose="05000000000000000000" pitchFamily="2" charset="2"/>
              <a:buChar char="n"/>
              <a:defRPr/>
            </a:pPr>
            <a:r>
              <a:rPr lang="zh-CN" altLang="en-US" sz="2400" b="1" dirty="0" smtClean="0">
                <a:latin typeface="+mn-ea"/>
                <a:ea typeface="+mn-ea"/>
              </a:rPr>
              <a:t>某些</a:t>
            </a:r>
            <a:r>
              <a:rPr lang="zh-CN" altLang="en-US" sz="2400" b="1" dirty="0">
                <a:latin typeface="+mn-ea"/>
                <a:ea typeface="+mn-ea"/>
              </a:rPr>
              <a:t>图形可能满足欧拉公式，但并不符合实体的定义 。</a:t>
            </a:r>
          </a:p>
          <a:p>
            <a:pPr marL="342900" indent="-342900" eaLnBrk="1" hangingPunct="1">
              <a:lnSpc>
                <a:spcPct val="110000"/>
              </a:lnSpc>
              <a:buClr>
                <a:srgbClr val="FF9300"/>
              </a:buClr>
              <a:buFont typeface="Wingdings" panose="05000000000000000000" pitchFamily="2" charset="2"/>
              <a:buChar char="n"/>
              <a:defRPr/>
            </a:pPr>
            <a:endParaRPr lang="zh-CN" altLang="en-US" sz="2000" b="1" dirty="0"/>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pSp>
        <p:nvGrpSpPr>
          <p:cNvPr id="8" name="Group 4"/>
          <p:cNvGrpSpPr>
            <a:grpSpLocks noChangeAspect="1"/>
          </p:cNvGrpSpPr>
          <p:nvPr/>
        </p:nvGrpSpPr>
        <p:grpSpPr bwMode="auto">
          <a:xfrm>
            <a:off x="2784146" y="2905934"/>
            <a:ext cx="2879725" cy="2498725"/>
            <a:chOff x="3135" y="4417"/>
            <a:chExt cx="2035" cy="1767"/>
          </a:xfrm>
        </p:grpSpPr>
        <p:sp>
          <p:nvSpPr>
            <p:cNvPr id="9" name="AutoShape 5"/>
            <p:cNvSpPr>
              <a:spLocks noChangeAspect="1" noChangeArrowheads="1"/>
            </p:cNvSpPr>
            <p:nvPr/>
          </p:nvSpPr>
          <p:spPr bwMode="auto">
            <a:xfrm>
              <a:off x="3135" y="4417"/>
              <a:ext cx="2035" cy="1767"/>
            </a:xfrm>
            <a:prstGeom prst="rect">
              <a:avLst/>
            </a:prstGeom>
            <a:solidFill>
              <a:srgbClr val="BBE0E3"/>
            </a:solidFill>
            <a:ln w="9525">
              <a:solidFill>
                <a:srgbClr val="BBE0E3"/>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10" name="Group 6"/>
            <p:cNvGrpSpPr>
              <a:grpSpLocks/>
            </p:cNvGrpSpPr>
            <p:nvPr/>
          </p:nvGrpSpPr>
          <p:grpSpPr bwMode="auto">
            <a:xfrm>
              <a:off x="3135" y="4417"/>
              <a:ext cx="2035" cy="1767"/>
              <a:chOff x="3135" y="4417"/>
              <a:chExt cx="2035" cy="1767"/>
            </a:xfrm>
          </p:grpSpPr>
          <p:grpSp>
            <p:nvGrpSpPr>
              <p:cNvPr id="11" name="Group 7"/>
              <p:cNvGrpSpPr>
                <a:grpSpLocks/>
              </p:cNvGrpSpPr>
              <p:nvPr/>
            </p:nvGrpSpPr>
            <p:grpSpPr bwMode="auto">
              <a:xfrm>
                <a:off x="3605" y="4689"/>
                <a:ext cx="1565" cy="1495"/>
                <a:chOff x="3605" y="4689"/>
                <a:chExt cx="1565" cy="1495"/>
              </a:xfrm>
            </p:grpSpPr>
            <p:sp>
              <p:nvSpPr>
                <p:cNvPr id="15" name="Rectangle 8"/>
                <p:cNvSpPr>
                  <a:spLocks noChangeArrowheads="1"/>
                </p:cNvSpPr>
                <p:nvPr/>
              </p:nvSpPr>
              <p:spPr bwMode="auto">
                <a:xfrm>
                  <a:off x="3605" y="5097"/>
                  <a:ext cx="1095" cy="1087"/>
                </a:xfrm>
                <a:prstGeom prst="rect">
                  <a:avLst/>
                </a:prstGeom>
                <a:noFill/>
                <a:ln w="9525">
                  <a:solidFill>
                    <a:srgbClr val="000000"/>
                  </a:solidFill>
                  <a:miter lim="800000"/>
                  <a:headEnd/>
                  <a:tailEnd/>
                </a:ln>
                <a:extLst>
                  <a:ext uri="{909E8E84-426E-40DD-AFC4-6F175D3DCCD1}">
                    <a14:hiddenFill xmlns:a14="http://schemas.microsoft.com/office/drawing/2010/main">
                      <a:solidFill>
                        <a:schemeClr val="accent1"/>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6" name="Rectangle 9"/>
                <p:cNvSpPr>
                  <a:spLocks noChangeArrowheads="1"/>
                </p:cNvSpPr>
                <p:nvPr/>
              </p:nvSpPr>
              <p:spPr bwMode="auto">
                <a:xfrm>
                  <a:off x="4074" y="4689"/>
                  <a:ext cx="1096" cy="10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Line 10"/>
                <p:cNvSpPr>
                  <a:spLocks noChangeShapeType="1"/>
                </p:cNvSpPr>
                <p:nvPr/>
              </p:nvSpPr>
              <p:spPr bwMode="auto">
                <a:xfrm flipV="1">
                  <a:off x="3605" y="4689"/>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8" name="Line 11"/>
                <p:cNvSpPr>
                  <a:spLocks noChangeShapeType="1"/>
                </p:cNvSpPr>
                <p:nvPr/>
              </p:nvSpPr>
              <p:spPr bwMode="auto">
                <a:xfrm flipH="1">
                  <a:off x="4700" y="4689"/>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9" name="Line 12"/>
                <p:cNvSpPr>
                  <a:spLocks noChangeShapeType="1"/>
                </p:cNvSpPr>
                <p:nvPr/>
              </p:nvSpPr>
              <p:spPr bwMode="auto">
                <a:xfrm flipH="1">
                  <a:off x="4700" y="5776"/>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20" name="Line 13"/>
                <p:cNvSpPr>
                  <a:spLocks noChangeShapeType="1"/>
                </p:cNvSpPr>
                <p:nvPr/>
              </p:nvSpPr>
              <p:spPr bwMode="auto">
                <a:xfrm flipH="1">
                  <a:off x="3605" y="5776"/>
                  <a:ext cx="469"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2" name="Line 14"/>
              <p:cNvSpPr>
                <a:spLocks noChangeShapeType="1"/>
              </p:cNvSpPr>
              <p:nvPr/>
            </p:nvSpPr>
            <p:spPr bwMode="auto">
              <a:xfrm flipH="1" flipV="1">
                <a:off x="3135" y="4825"/>
                <a:ext cx="470"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Line 15"/>
              <p:cNvSpPr>
                <a:spLocks noChangeShapeType="1"/>
              </p:cNvSpPr>
              <p:nvPr/>
            </p:nvSpPr>
            <p:spPr bwMode="auto">
              <a:xfrm flipV="1">
                <a:off x="3135" y="4417"/>
                <a:ext cx="470" cy="40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sp>
            <p:nvSpPr>
              <p:cNvPr id="14" name="Line 16"/>
              <p:cNvSpPr>
                <a:spLocks noChangeShapeType="1"/>
              </p:cNvSpPr>
              <p:nvPr/>
            </p:nvSpPr>
            <p:spPr bwMode="auto">
              <a:xfrm flipH="1" flipV="1">
                <a:off x="3605" y="4417"/>
                <a:ext cx="469" cy="2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pSp>
      </p:grpSp>
      <p:sp>
        <p:nvSpPr>
          <p:cNvPr id="21" name="Text Box 17"/>
          <p:cNvSpPr txBox="1">
            <a:spLocks noChangeArrowheads="1"/>
          </p:cNvSpPr>
          <p:nvPr/>
        </p:nvSpPr>
        <p:spPr bwMode="auto">
          <a:xfrm>
            <a:off x="2152420" y="5740410"/>
            <a:ext cx="525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V=10</a:t>
            </a:r>
            <a:r>
              <a:rPr kumimoji="0" lang="zh-CN" altLang="en-US"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E=15</a:t>
            </a:r>
            <a:r>
              <a:rPr kumimoji="0" lang="zh-CN" altLang="en-US"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a:t>
            </a:r>
            <a:r>
              <a:rPr kumimoji="0" lang="en-US" altLang="zh-CN"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F=7</a:t>
            </a:r>
            <a:r>
              <a:rPr kumimoji="0" lang="zh-CN" altLang="en-US" sz="1800" b="1" i="0" u="none" strike="noStrike" kern="1200" cap="none" spc="0" normalizeH="0" baseline="0" noProof="0" dirty="0">
                <a:ln>
                  <a:noFill/>
                </a:ln>
                <a:solidFill>
                  <a:srgbClr val="0033CC"/>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，显然满足欧拉公式 。</a:t>
            </a:r>
          </a:p>
        </p:txBody>
      </p:sp>
    </p:spTree>
    <p:extLst>
      <p:ext uri="{BB962C8B-B14F-4D97-AF65-F5344CB8AC3E}">
        <p14:creationId xmlns:p14="http://schemas.microsoft.com/office/powerpoint/2010/main" val="124539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left)">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lnSpc>
                <a:spcPct val="130000"/>
              </a:lnSpc>
              <a:buClr>
                <a:srgbClr val="FF9300"/>
              </a:buClr>
              <a:buFont typeface="Wingdings" panose="05000000000000000000" pitchFamily="2" charset="2"/>
              <a:buChar char="n"/>
              <a:defRPr/>
            </a:pPr>
            <a:r>
              <a:rPr lang="zh-CN" altLang="en-US" sz="2400" b="1" dirty="0" smtClean="0"/>
              <a:t>对于非简单多面体，以上欧拉公式不再成立，为此引入另外三个参数：形体表面上的孔数（</a:t>
            </a:r>
            <a:r>
              <a:rPr lang="en-US" altLang="zh-CN" sz="2400" b="1" i="1" dirty="0" smtClean="0"/>
              <a:t>H</a:t>
            </a:r>
            <a:r>
              <a:rPr lang="zh-CN" altLang="en-US" sz="2400" b="1" dirty="0" smtClean="0"/>
              <a:t>）、穿透多面体的洞数（</a:t>
            </a:r>
            <a:r>
              <a:rPr lang="en-US" altLang="zh-CN" sz="2400" b="1" i="1" dirty="0" smtClean="0"/>
              <a:t>G</a:t>
            </a:r>
            <a:r>
              <a:rPr lang="zh-CN" altLang="en-US" sz="2400" b="1" dirty="0" smtClean="0"/>
              <a:t>）、独立不相连接的多面体数（</a:t>
            </a:r>
            <a:r>
              <a:rPr lang="en-US" altLang="zh-CN" sz="2400" b="1" i="1" dirty="0" smtClean="0"/>
              <a:t>C</a:t>
            </a:r>
            <a:r>
              <a:rPr lang="zh-CN" altLang="en-US" sz="2400" b="1" dirty="0" smtClean="0"/>
              <a:t>），则非简单多面体能满足下面的关系：</a:t>
            </a:r>
          </a:p>
          <a:p>
            <a:pPr eaLnBrk="1" hangingPunct="1">
              <a:buClr>
                <a:srgbClr val="FF9300"/>
              </a:buClr>
              <a:buFont typeface="Wingdings" panose="05000000000000000000" pitchFamily="2" charset="2"/>
              <a:buChar char="n"/>
              <a:defRPr/>
            </a:pPr>
            <a:endParaRPr lang="zh-CN" altLang="en-US" sz="2400" b="1" dirty="0" smtClean="0"/>
          </a:p>
          <a:p>
            <a:pPr eaLnBrk="1" hangingPunct="1">
              <a:buClr>
                <a:srgbClr val="FF9300"/>
              </a:buClr>
              <a:buFont typeface="Wingdings" panose="05000000000000000000" pitchFamily="2" charset="2"/>
              <a:buChar char="n"/>
              <a:defRPr/>
            </a:pPr>
            <a:r>
              <a:rPr lang="zh-CN" altLang="en-US" sz="2400" b="1" dirty="0" smtClean="0"/>
              <a:t>这是扩展以后的欧拉公式，它反映了点、边、面、孔、洞、体数目之间的关系。需要注意的是，扩展后的欧拉公式也只能作为检查实体有效性的必要条件，不是充分条件。</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8437" name="Object 4"/>
          <p:cNvGraphicFramePr>
            <a:graphicFrameLocks noChangeAspect="1"/>
          </p:cNvGraphicFramePr>
          <p:nvPr>
            <p:extLst>
              <p:ext uri="{D42A27DB-BD31-4B8C-83A1-F6EECF244321}">
                <p14:modId xmlns:p14="http://schemas.microsoft.com/office/powerpoint/2010/main" val="705310261"/>
              </p:ext>
            </p:extLst>
          </p:nvPr>
        </p:nvGraphicFramePr>
        <p:xfrm>
          <a:off x="2511840" y="3920214"/>
          <a:ext cx="3637167" cy="441015"/>
        </p:xfrm>
        <a:graphic>
          <a:graphicData uri="http://schemas.openxmlformats.org/presentationml/2006/ole">
            <mc:AlternateContent xmlns:mc="http://schemas.openxmlformats.org/markup-compatibility/2006">
              <mc:Choice xmlns:v="urn:schemas-microsoft-com:vml" Requires="v">
                <p:oleObj spid="_x0000_s73754" name="公式" r:id="rId3" imgW="1651000" imgH="203200" progId="Equation.3">
                  <p:embed/>
                </p:oleObj>
              </mc:Choice>
              <mc:Fallback>
                <p:oleObj name="公式" r:id="rId3" imgW="16510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1840" y="3920214"/>
                        <a:ext cx="3637167" cy="441015"/>
                      </a:xfrm>
                      <a:prstGeom prst="rect">
                        <a:avLst/>
                      </a:prstGeom>
                      <a:noFill/>
                      <a:ln>
                        <a:noFill/>
                      </a:ln>
                    </p:spPr>
                  </p:pic>
                </p:oleObj>
              </mc:Fallback>
            </mc:AlternateContent>
          </a:graphicData>
        </a:graphic>
      </p:graphicFrame>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334103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7"/>
                                        </p:tgtEl>
                                        <p:attrNameLst>
                                          <p:attrName>style.visibility</p:attrName>
                                        </p:attrNameLst>
                                      </p:cBhvr>
                                      <p:to>
                                        <p:strVal val="visible"/>
                                      </p:to>
                                    </p:set>
                                    <p:animEffect transition="in" filter="wipe(left)">
                                      <p:cBhvr>
                                        <p:cTn id="11" dur="500"/>
                                        <p:tgtEl>
                                          <p:spTgt spid="1843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left)">
                                      <p:cBhvr>
                                        <p:cTn id="16"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59957" y="1350469"/>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2659956" y="343125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2659956" y="1896591"/>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2659955" y="241638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6" name="矩形 5"/>
          <p:cNvSpPr/>
          <p:nvPr/>
        </p:nvSpPr>
        <p:spPr>
          <a:xfrm>
            <a:off x="2659955" y="2935308"/>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dirty="0"/>
          </a:p>
        </p:txBody>
      </p:sp>
      <p:sp>
        <p:nvSpPr>
          <p:cNvPr id="7" name="矩形 6"/>
          <p:cNvSpPr/>
          <p:nvPr/>
        </p:nvSpPr>
        <p:spPr>
          <a:xfrm>
            <a:off x="2659954" y="444612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nvSpPr>
        <p:spPr>
          <a:xfrm>
            <a:off x="2659953" y="3955633"/>
            <a:ext cx="4155141" cy="416859"/>
          </a:xfrm>
          <a:prstGeom prst="rect">
            <a:avLst/>
          </a:prstGeom>
          <a:solidFill>
            <a:srgbClr val="FF9300">
              <a:alpha val="2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50"/>
                                        <p:tgtEl>
                                          <p:spTgt spid="2"/>
                                        </p:tgtEl>
                                      </p:cBhvr>
                                    </p:animEffect>
                                  </p:childTnLst>
                                </p:cTn>
                              </p:par>
                            </p:childTnLst>
                          </p:cTn>
                        </p:par>
                        <p:par>
                          <p:cTn id="8" fill="hold">
                            <p:stCondLst>
                              <p:cond delay="250"/>
                            </p:stCondLst>
                            <p:childTnLst>
                              <p:par>
                                <p:cTn id="9" presetID="22"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250"/>
                                        <p:tgtEl>
                                          <p:spTgt spid="4"/>
                                        </p:tgtEl>
                                      </p:cBhvr>
                                    </p:animEffect>
                                  </p:childTnLst>
                                </p:cTn>
                              </p:par>
                            </p:childTnLst>
                          </p:cTn>
                        </p:par>
                        <p:par>
                          <p:cTn id="12" fill="hold">
                            <p:stCondLst>
                              <p:cond delay="5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250"/>
                                        <p:tgtEl>
                                          <p:spTgt spid="5"/>
                                        </p:tgtEl>
                                      </p:cBhvr>
                                    </p:animEffect>
                                  </p:childTnLst>
                                </p:cTn>
                              </p:par>
                            </p:childTnLst>
                          </p:cTn>
                        </p:par>
                        <p:par>
                          <p:cTn id="16" fill="hold">
                            <p:stCondLst>
                              <p:cond delay="750"/>
                            </p:stCondLst>
                            <p:childTnLst>
                              <p:par>
                                <p:cTn id="17" presetID="22" presetClass="entr" presetSubtype="1"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250"/>
                                        <p:tgtEl>
                                          <p:spTgt spid="6"/>
                                        </p:tgtEl>
                                      </p:cBhvr>
                                    </p:animEffect>
                                  </p:childTnLst>
                                </p:cTn>
                              </p:par>
                            </p:childTnLst>
                          </p:cTn>
                        </p:par>
                        <p:par>
                          <p:cTn id="20" fill="hold">
                            <p:stCondLst>
                              <p:cond delay="1000"/>
                            </p:stCondLst>
                            <p:childTnLst>
                              <p:par>
                                <p:cTn id="21" presetID="22" presetClass="entr" presetSubtype="1"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250"/>
                                        <p:tgtEl>
                                          <p:spTgt spid="3"/>
                                        </p:tgtEl>
                                      </p:cBhvr>
                                    </p:animEffect>
                                  </p:childTnLst>
                                </p:cTn>
                              </p:par>
                            </p:childTnLst>
                          </p:cTn>
                        </p:par>
                        <p:par>
                          <p:cTn id="24" fill="hold">
                            <p:stCondLst>
                              <p:cond delay="1250"/>
                            </p:stCondLst>
                            <p:childTnLst>
                              <p:par>
                                <p:cTn id="25" presetID="22" presetClass="entr" presetSubtype="1"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25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Text Box 6"/>
          <p:cNvSpPr txBox="1">
            <a:spLocks noChangeArrowheads="1"/>
          </p:cNvSpPr>
          <p:nvPr/>
        </p:nvSpPr>
        <p:spPr bwMode="auto">
          <a:xfrm>
            <a:off x="1006475" y="2816225"/>
            <a:ext cx="19415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defRPr/>
            </a:pPr>
            <a:r>
              <a:rPr lang="en-US" altLang="zh-CN" sz="1800" b="1" dirty="0">
                <a:solidFill>
                  <a:srgbClr val="FF0000"/>
                </a:solidFill>
                <a:effectLst>
                  <a:outerShdw blurRad="38100" dist="38100" dir="2700000" algn="tl">
                    <a:srgbClr val="C0C0C0"/>
                  </a:outerShdw>
                </a:effectLst>
                <a:latin typeface="Times New Roman" panose="02020603050405020304" pitchFamily="18" charset="0"/>
              </a:rPr>
              <a:t>V=8, E=12, F=6</a:t>
            </a:r>
            <a:endParaRPr lang="en-US" altLang="zh-CN" sz="1800" b="1" dirty="0">
              <a:solidFill>
                <a:srgbClr val="FF0000"/>
              </a:solidFill>
              <a:effectLst>
                <a:outerShdw blurRad="38100" dist="38100" dir="2700000" algn="tl">
                  <a:srgbClr val="C0C0C0"/>
                </a:outerShdw>
              </a:effectLst>
            </a:endParaRPr>
          </a:p>
        </p:txBody>
      </p:sp>
      <p:grpSp>
        <p:nvGrpSpPr>
          <p:cNvPr id="19459" name="Group 8"/>
          <p:cNvGrpSpPr>
            <a:grpSpLocks/>
          </p:cNvGrpSpPr>
          <p:nvPr/>
        </p:nvGrpSpPr>
        <p:grpSpPr bwMode="auto">
          <a:xfrm>
            <a:off x="3532188" y="627063"/>
            <a:ext cx="2330450" cy="1516062"/>
            <a:chOff x="4866" y="9802"/>
            <a:chExt cx="1879" cy="1223"/>
          </a:xfrm>
        </p:grpSpPr>
        <p:sp>
          <p:nvSpPr>
            <p:cNvPr id="19546" name="Line 9"/>
            <p:cNvSpPr>
              <a:spLocks noChangeShapeType="1"/>
            </p:cNvSpPr>
            <p:nvPr/>
          </p:nvSpPr>
          <p:spPr bwMode="auto">
            <a:xfrm flipH="1">
              <a:off x="4866" y="9802"/>
              <a:ext cx="939"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7" name="Line 10"/>
            <p:cNvSpPr>
              <a:spLocks noChangeShapeType="1"/>
            </p:cNvSpPr>
            <p:nvPr/>
          </p:nvSpPr>
          <p:spPr bwMode="auto">
            <a:xfrm>
              <a:off x="5805" y="9802"/>
              <a:ext cx="157" cy="6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8" name="Line 11"/>
            <p:cNvSpPr>
              <a:spLocks noChangeShapeType="1"/>
            </p:cNvSpPr>
            <p:nvPr/>
          </p:nvSpPr>
          <p:spPr bwMode="auto">
            <a:xfrm>
              <a:off x="4866" y="10753"/>
              <a:ext cx="78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9" name="Line 12"/>
            <p:cNvSpPr>
              <a:spLocks noChangeShapeType="1"/>
            </p:cNvSpPr>
            <p:nvPr/>
          </p:nvSpPr>
          <p:spPr bwMode="auto">
            <a:xfrm flipH="1">
              <a:off x="5649" y="9802"/>
              <a:ext cx="156"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Line 13"/>
            <p:cNvSpPr>
              <a:spLocks noChangeShapeType="1"/>
            </p:cNvSpPr>
            <p:nvPr/>
          </p:nvSpPr>
          <p:spPr bwMode="auto">
            <a:xfrm>
              <a:off x="5805" y="9802"/>
              <a:ext cx="940"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 name="Line 14"/>
            <p:cNvSpPr>
              <a:spLocks noChangeShapeType="1"/>
            </p:cNvSpPr>
            <p:nvPr/>
          </p:nvSpPr>
          <p:spPr bwMode="auto">
            <a:xfrm flipH="1">
              <a:off x="5649" y="10753"/>
              <a:ext cx="1096"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2" name="Line 15"/>
            <p:cNvSpPr>
              <a:spLocks noChangeShapeType="1"/>
            </p:cNvSpPr>
            <p:nvPr/>
          </p:nvSpPr>
          <p:spPr bwMode="auto">
            <a:xfrm flipH="1">
              <a:off x="4866" y="10482"/>
              <a:ext cx="1096" cy="2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53" name="Line 16"/>
            <p:cNvSpPr>
              <a:spLocks noChangeShapeType="1"/>
            </p:cNvSpPr>
            <p:nvPr/>
          </p:nvSpPr>
          <p:spPr bwMode="auto">
            <a:xfrm>
              <a:off x="5962" y="10482"/>
              <a:ext cx="783" cy="2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60" name="Group 17"/>
          <p:cNvGrpSpPr>
            <a:grpSpLocks/>
          </p:cNvGrpSpPr>
          <p:nvPr/>
        </p:nvGrpSpPr>
        <p:grpSpPr bwMode="auto">
          <a:xfrm>
            <a:off x="6562725" y="458788"/>
            <a:ext cx="2330450" cy="2189162"/>
            <a:chOff x="7214" y="9395"/>
            <a:chExt cx="1878" cy="1766"/>
          </a:xfrm>
        </p:grpSpPr>
        <p:grpSp>
          <p:nvGrpSpPr>
            <p:cNvPr id="19533" name="Group 18"/>
            <p:cNvGrpSpPr>
              <a:grpSpLocks/>
            </p:cNvGrpSpPr>
            <p:nvPr/>
          </p:nvGrpSpPr>
          <p:grpSpPr bwMode="auto">
            <a:xfrm>
              <a:off x="7214" y="9395"/>
              <a:ext cx="1878" cy="1088"/>
              <a:chOff x="4866" y="9802"/>
              <a:chExt cx="1879" cy="1223"/>
            </a:xfrm>
          </p:grpSpPr>
          <p:sp>
            <p:nvSpPr>
              <p:cNvPr id="19538" name="Line 19"/>
              <p:cNvSpPr>
                <a:spLocks noChangeShapeType="1"/>
              </p:cNvSpPr>
              <p:nvPr/>
            </p:nvSpPr>
            <p:spPr bwMode="auto">
              <a:xfrm flipH="1">
                <a:off x="4866" y="9802"/>
                <a:ext cx="939"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9" name="Line 20"/>
              <p:cNvSpPr>
                <a:spLocks noChangeShapeType="1"/>
              </p:cNvSpPr>
              <p:nvPr/>
            </p:nvSpPr>
            <p:spPr bwMode="auto">
              <a:xfrm>
                <a:off x="5805" y="9802"/>
                <a:ext cx="157" cy="68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0" name="Line 21"/>
              <p:cNvSpPr>
                <a:spLocks noChangeShapeType="1"/>
              </p:cNvSpPr>
              <p:nvPr/>
            </p:nvSpPr>
            <p:spPr bwMode="auto">
              <a:xfrm>
                <a:off x="4866" y="10753"/>
                <a:ext cx="783"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1" name="Line 22"/>
              <p:cNvSpPr>
                <a:spLocks noChangeShapeType="1"/>
              </p:cNvSpPr>
              <p:nvPr/>
            </p:nvSpPr>
            <p:spPr bwMode="auto">
              <a:xfrm flipH="1">
                <a:off x="5649" y="9802"/>
                <a:ext cx="156"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2" name="Line 23"/>
              <p:cNvSpPr>
                <a:spLocks noChangeShapeType="1"/>
              </p:cNvSpPr>
              <p:nvPr/>
            </p:nvSpPr>
            <p:spPr bwMode="auto">
              <a:xfrm>
                <a:off x="5805" y="9802"/>
                <a:ext cx="940"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3" name="Line 24"/>
              <p:cNvSpPr>
                <a:spLocks noChangeShapeType="1"/>
              </p:cNvSpPr>
              <p:nvPr/>
            </p:nvSpPr>
            <p:spPr bwMode="auto">
              <a:xfrm flipH="1">
                <a:off x="5649" y="10753"/>
                <a:ext cx="1096"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4" name="Line 25"/>
              <p:cNvSpPr>
                <a:spLocks noChangeShapeType="1"/>
              </p:cNvSpPr>
              <p:nvPr/>
            </p:nvSpPr>
            <p:spPr bwMode="auto">
              <a:xfrm flipH="1">
                <a:off x="4866" y="10482"/>
                <a:ext cx="1096" cy="2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5" name="Line 26"/>
              <p:cNvSpPr>
                <a:spLocks noChangeShapeType="1"/>
              </p:cNvSpPr>
              <p:nvPr/>
            </p:nvSpPr>
            <p:spPr bwMode="auto">
              <a:xfrm>
                <a:off x="5962" y="10482"/>
                <a:ext cx="783" cy="27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34" name="Line 27"/>
            <p:cNvSpPr>
              <a:spLocks noChangeShapeType="1"/>
            </p:cNvSpPr>
            <p:nvPr/>
          </p:nvSpPr>
          <p:spPr bwMode="auto">
            <a:xfrm>
              <a:off x="7214" y="10210"/>
              <a:ext cx="783"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5" name="Line 28"/>
            <p:cNvSpPr>
              <a:spLocks noChangeShapeType="1"/>
            </p:cNvSpPr>
            <p:nvPr/>
          </p:nvSpPr>
          <p:spPr bwMode="auto">
            <a:xfrm>
              <a:off x="7997" y="10482"/>
              <a:ext cx="0" cy="6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6" name="Line 29"/>
            <p:cNvSpPr>
              <a:spLocks noChangeShapeType="1"/>
            </p:cNvSpPr>
            <p:nvPr/>
          </p:nvSpPr>
          <p:spPr bwMode="auto">
            <a:xfrm flipH="1">
              <a:off x="7997" y="10210"/>
              <a:ext cx="1095" cy="95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7" name="Line 30"/>
            <p:cNvSpPr>
              <a:spLocks noChangeShapeType="1"/>
            </p:cNvSpPr>
            <p:nvPr/>
          </p:nvSpPr>
          <p:spPr bwMode="auto">
            <a:xfrm flipH="1">
              <a:off x="7997" y="10074"/>
              <a:ext cx="313" cy="10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7" name="Text Box 31"/>
          <p:cNvSpPr txBox="1">
            <a:spLocks noChangeArrowheads="1"/>
          </p:cNvSpPr>
          <p:nvPr/>
        </p:nvSpPr>
        <p:spPr bwMode="auto">
          <a:xfrm>
            <a:off x="3919538" y="2816225"/>
            <a:ext cx="1943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defRPr/>
            </a:pPr>
            <a:r>
              <a:rPr lang="en-US" altLang="zh-CN" sz="1800" b="1">
                <a:solidFill>
                  <a:srgbClr val="FF0000"/>
                </a:solidFill>
                <a:effectLst>
                  <a:outerShdw blurRad="38100" dist="38100" dir="2700000" algn="tl">
                    <a:srgbClr val="C0C0C0"/>
                  </a:outerShdw>
                </a:effectLst>
                <a:latin typeface="Times New Roman" panose="02020603050405020304" pitchFamily="18" charset="0"/>
              </a:rPr>
              <a:t>V=5, E=8, F=5</a:t>
            </a:r>
            <a:endParaRPr lang="en-US" altLang="zh-CN" sz="1800" b="1">
              <a:solidFill>
                <a:srgbClr val="FF0000"/>
              </a:solidFill>
              <a:effectLst>
                <a:outerShdw blurRad="38100" dist="38100" dir="2700000" algn="tl">
                  <a:srgbClr val="C0C0C0"/>
                </a:outerShdw>
              </a:effectLst>
            </a:endParaRPr>
          </a:p>
        </p:txBody>
      </p:sp>
      <p:sp>
        <p:nvSpPr>
          <p:cNvPr id="19488" name="Text Box 32"/>
          <p:cNvSpPr txBox="1">
            <a:spLocks noChangeArrowheads="1"/>
          </p:cNvSpPr>
          <p:nvPr/>
        </p:nvSpPr>
        <p:spPr bwMode="auto">
          <a:xfrm>
            <a:off x="6638925" y="2816225"/>
            <a:ext cx="19431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defRPr/>
            </a:pPr>
            <a:r>
              <a:rPr lang="en-US" altLang="zh-CN" sz="1800" b="1">
                <a:solidFill>
                  <a:srgbClr val="FF0000"/>
                </a:solidFill>
                <a:effectLst>
                  <a:outerShdw blurRad="38100" dist="38100" dir="2700000" algn="tl">
                    <a:srgbClr val="C0C0C0"/>
                  </a:outerShdw>
                </a:effectLst>
                <a:latin typeface="Times New Roman" panose="02020603050405020304" pitchFamily="18" charset="0"/>
              </a:rPr>
              <a:t>V=6, E=12, F=8</a:t>
            </a:r>
            <a:endParaRPr lang="en-US" altLang="zh-CN" sz="1800" b="1">
              <a:solidFill>
                <a:srgbClr val="FF0000"/>
              </a:solidFill>
              <a:effectLst>
                <a:outerShdw blurRad="38100" dist="38100" dir="2700000" algn="tl">
                  <a:srgbClr val="C0C0C0"/>
                </a:outerShdw>
              </a:effectLst>
            </a:endParaRPr>
          </a:p>
        </p:txBody>
      </p:sp>
      <p:grpSp>
        <p:nvGrpSpPr>
          <p:cNvPr id="19463" name="Group 33"/>
          <p:cNvGrpSpPr>
            <a:grpSpLocks/>
          </p:cNvGrpSpPr>
          <p:nvPr/>
        </p:nvGrpSpPr>
        <p:grpSpPr bwMode="auto">
          <a:xfrm>
            <a:off x="1114063" y="3827463"/>
            <a:ext cx="2719388" cy="1851025"/>
            <a:chOff x="2412" y="4949"/>
            <a:chExt cx="2520" cy="1716"/>
          </a:xfrm>
        </p:grpSpPr>
        <p:grpSp>
          <p:nvGrpSpPr>
            <p:cNvPr id="19519" name="Group 34"/>
            <p:cNvGrpSpPr>
              <a:grpSpLocks/>
            </p:cNvGrpSpPr>
            <p:nvPr/>
          </p:nvGrpSpPr>
          <p:grpSpPr bwMode="auto">
            <a:xfrm>
              <a:off x="2412" y="4949"/>
              <a:ext cx="2520" cy="1716"/>
              <a:chOff x="2412" y="4949"/>
              <a:chExt cx="2520" cy="1716"/>
            </a:xfrm>
          </p:grpSpPr>
          <p:sp>
            <p:nvSpPr>
              <p:cNvPr id="19527" name="Rectangle 35"/>
              <p:cNvSpPr>
                <a:spLocks noChangeArrowheads="1"/>
              </p:cNvSpPr>
              <p:nvPr/>
            </p:nvSpPr>
            <p:spPr bwMode="auto">
              <a:xfrm>
                <a:off x="2412" y="5573"/>
                <a:ext cx="1620" cy="10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8" name="Line 36"/>
              <p:cNvSpPr>
                <a:spLocks noChangeShapeType="1"/>
              </p:cNvSpPr>
              <p:nvPr/>
            </p:nvSpPr>
            <p:spPr bwMode="auto">
              <a:xfrm flipV="1">
                <a:off x="2412" y="4949"/>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9" name="Line 37"/>
              <p:cNvSpPr>
                <a:spLocks noChangeShapeType="1"/>
              </p:cNvSpPr>
              <p:nvPr/>
            </p:nvSpPr>
            <p:spPr bwMode="auto">
              <a:xfrm flipV="1">
                <a:off x="4032" y="4949"/>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0" name="Line 38"/>
              <p:cNvSpPr>
                <a:spLocks noChangeShapeType="1"/>
              </p:cNvSpPr>
              <p:nvPr/>
            </p:nvSpPr>
            <p:spPr bwMode="auto">
              <a:xfrm flipV="1">
                <a:off x="4032" y="6041"/>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1" name="Line 39"/>
              <p:cNvSpPr>
                <a:spLocks noChangeShapeType="1"/>
              </p:cNvSpPr>
              <p:nvPr/>
            </p:nvSpPr>
            <p:spPr bwMode="auto">
              <a:xfrm flipV="1">
                <a:off x="2412" y="6041"/>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2" name="Rectangle 40"/>
              <p:cNvSpPr>
                <a:spLocks noChangeArrowheads="1"/>
              </p:cNvSpPr>
              <p:nvPr/>
            </p:nvSpPr>
            <p:spPr bwMode="auto">
              <a:xfrm>
                <a:off x="3312" y="4949"/>
                <a:ext cx="1620" cy="10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9520" name="Group 41"/>
            <p:cNvGrpSpPr>
              <a:grpSpLocks/>
            </p:cNvGrpSpPr>
            <p:nvPr/>
          </p:nvGrpSpPr>
          <p:grpSpPr bwMode="auto">
            <a:xfrm>
              <a:off x="3492" y="5105"/>
              <a:ext cx="720" cy="780"/>
              <a:chOff x="2412" y="4949"/>
              <a:chExt cx="2520" cy="1716"/>
            </a:xfrm>
          </p:grpSpPr>
          <p:sp>
            <p:nvSpPr>
              <p:cNvPr id="19521" name="Rectangle 42"/>
              <p:cNvSpPr>
                <a:spLocks noChangeArrowheads="1"/>
              </p:cNvSpPr>
              <p:nvPr/>
            </p:nvSpPr>
            <p:spPr bwMode="auto">
              <a:xfrm>
                <a:off x="2412" y="5573"/>
                <a:ext cx="1620" cy="109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522" name="Line 43"/>
              <p:cNvSpPr>
                <a:spLocks noChangeShapeType="1"/>
              </p:cNvSpPr>
              <p:nvPr/>
            </p:nvSpPr>
            <p:spPr bwMode="auto">
              <a:xfrm flipV="1">
                <a:off x="2412" y="4949"/>
                <a:ext cx="90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3" name="Line 44"/>
              <p:cNvSpPr>
                <a:spLocks noChangeShapeType="1"/>
              </p:cNvSpPr>
              <p:nvPr/>
            </p:nvSpPr>
            <p:spPr bwMode="auto">
              <a:xfrm flipV="1">
                <a:off x="4032" y="4949"/>
                <a:ext cx="90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4" name="Line 45"/>
              <p:cNvSpPr>
                <a:spLocks noChangeShapeType="1"/>
              </p:cNvSpPr>
              <p:nvPr/>
            </p:nvSpPr>
            <p:spPr bwMode="auto">
              <a:xfrm flipV="1">
                <a:off x="4032" y="6041"/>
                <a:ext cx="90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5" name="Line 46"/>
              <p:cNvSpPr>
                <a:spLocks noChangeShapeType="1"/>
              </p:cNvSpPr>
              <p:nvPr/>
            </p:nvSpPr>
            <p:spPr bwMode="auto">
              <a:xfrm flipV="1">
                <a:off x="2412" y="6041"/>
                <a:ext cx="90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26" name="Rectangle 47"/>
              <p:cNvSpPr>
                <a:spLocks noChangeArrowheads="1"/>
              </p:cNvSpPr>
              <p:nvPr/>
            </p:nvSpPr>
            <p:spPr bwMode="auto">
              <a:xfrm>
                <a:off x="3312" y="4949"/>
                <a:ext cx="1620" cy="109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9464" name="Group 48"/>
          <p:cNvGrpSpPr>
            <a:grpSpLocks/>
          </p:cNvGrpSpPr>
          <p:nvPr/>
        </p:nvGrpSpPr>
        <p:grpSpPr bwMode="auto">
          <a:xfrm>
            <a:off x="4794153" y="3714528"/>
            <a:ext cx="3497262" cy="1851025"/>
            <a:chOff x="5292" y="4949"/>
            <a:chExt cx="3240" cy="1716"/>
          </a:xfrm>
        </p:grpSpPr>
        <p:grpSp>
          <p:nvGrpSpPr>
            <p:cNvPr id="19474" name="Group 49"/>
            <p:cNvGrpSpPr>
              <a:grpSpLocks/>
            </p:cNvGrpSpPr>
            <p:nvPr/>
          </p:nvGrpSpPr>
          <p:grpSpPr bwMode="auto">
            <a:xfrm>
              <a:off x="5292" y="4949"/>
              <a:ext cx="3240" cy="1716"/>
              <a:chOff x="5292" y="4949"/>
              <a:chExt cx="3240" cy="1716"/>
            </a:xfrm>
          </p:grpSpPr>
          <p:sp>
            <p:nvSpPr>
              <p:cNvPr id="19505" name="Line 50"/>
              <p:cNvSpPr>
                <a:spLocks noChangeShapeType="1"/>
              </p:cNvSpPr>
              <p:nvPr/>
            </p:nvSpPr>
            <p:spPr bwMode="auto">
              <a:xfrm flipV="1">
                <a:off x="5292" y="4949"/>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6" name="Line 51"/>
              <p:cNvSpPr>
                <a:spLocks noChangeShapeType="1"/>
              </p:cNvSpPr>
              <p:nvPr/>
            </p:nvSpPr>
            <p:spPr bwMode="auto">
              <a:xfrm flipV="1">
                <a:off x="7632" y="4949"/>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7" name="Line 52"/>
              <p:cNvSpPr>
                <a:spLocks noChangeShapeType="1"/>
              </p:cNvSpPr>
              <p:nvPr/>
            </p:nvSpPr>
            <p:spPr bwMode="auto">
              <a:xfrm flipV="1">
                <a:off x="7632" y="6041"/>
                <a:ext cx="90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8" name="Line 53"/>
              <p:cNvSpPr>
                <a:spLocks noChangeShapeType="1"/>
              </p:cNvSpPr>
              <p:nvPr/>
            </p:nvSpPr>
            <p:spPr bwMode="auto">
              <a:xfrm flipV="1">
                <a:off x="5292" y="6041"/>
                <a:ext cx="900" cy="62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509" name="Group 54"/>
              <p:cNvGrpSpPr>
                <a:grpSpLocks/>
              </p:cNvGrpSpPr>
              <p:nvPr/>
            </p:nvGrpSpPr>
            <p:grpSpPr bwMode="auto">
              <a:xfrm>
                <a:off x="5292" y="5573"/>
                <a:ext cx="2340" cy="1092"/>
                <a:chOff x="5292" y="5573"/>
                <a:chExt cx="2340" cy="1092"/>
              </a:xfrm>
            </p:grpSpPr>
            <p:sp>
              <p:nvSpPr>
                <p:cNvPr id="19515" name="Line 55"/>
                <p:cNvSpPr>
                  <a:spLocks noChangeShapeType="1"/>
                </p:cNvSpPr>
                <p:nvPr/>
              </p:nvSpPr>
              <p:spPr bwMode="auto">
                <a:xfrm>
                  <a:off x="5292" y="5573"/>
                  <a:ext cx="2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6" name="Line 56"/>
                <p:cNvSpPr>
                  <a:spLocks noChangeShapeType="1"/>
                </p:cNvSpPr>
                <p:nvPr/>
              </p:nvSpPr>
              <p:spPr bwMode="auto">
                <a:xfrm>
                  <a:off x="7632" y="5573"/>
                  <a:ext cx="0" cy="1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7" name="Line 57"/>
                <p:cNvSpPr>
                  <a:spLocks noChangeShapeType="1"/>
                </p:cNvSpPr>
                <p:nvPr/>
              </p:nvSpPr>
              <p:spPr bwMode="auto">
                <a:xfrm flipH="1">
                  <a:off x="5292" y="6665"/>
                  <a:ext cx="2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8" name="Line 58"/>
                <p:cNvSpPr>
                  <a:spLocks noChangeShapeType="1"/>
                </p:cNvSpPr>
                <p:nvPr/>
              </p:nvSpPr>
              <p:spPr bwMode="auto">
                <a:xfrm flipV="1">
                  <a:off x="5292" y="5573"/>
                  <a:ext cx="0" cy="1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510" name="Group 59"/>
              <p:cNvGrpSpPr>
                <a:grpSpLocks/>
              </p:cNvGrpSpPr>
              <p:nvPr/>
            </p:nvGrpSpPr>
            <p:grpSpPr bwMode="auto">
              <a:xfrm>
                <a:off x="6192" y="4949"/>
                <a:ext cx="2340" cy="1092"/>
                <a:chOff x="5292" y="5573"/>
                <a:chExt cx="2340" cy="1092"/>
              </a:xfrm>
            </p:grpSpPr>
            <p:sp>
              <p:nvSpPr>
                <p:cNvPr id="19511" name="Line 60"/>
                <p:cNvSpPr>
                  <a:spLocks noChangeShapeType="1"/>
                </p:cNvSpPr>
                <p:nvPr/>
              </p:nvSpPr>
              <p:spPr bwMode="auto">
                <a:xfrm>
                  <a:off x="5292" y="5573"/>
                  <a:ext cx="23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2" name="Line 61"/>
                <p:cNvSpPr>
                  <a:spLocks noChangeShapeType="1"/>
                </p:cNvSpPr>
                <p:nvPr/>
              </p:nvSpPr>
              <p:spPr bwMode="auto">
                <a:xfrm>
                  <a:off x="7632" y="5573"/>
                  <a:ext cx="0" cy="10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3" name="Line 62"/>
                <p:cNvSpPr>
                  <a:spLocks noChangeShapeType="1"/>
                </p:cNvSpPr>
                <p:nvPr/>
              </p:nvSpPr>
              <p:spPr bwMode="auto">
                <a:xfrm flipH="1">
                  <a:off x="5292" y="6665"/>
                  <a:ext cx="23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14" name="Line 63"/>
                <p:cNvSpPr>
                  <a:spLocks noChangeShapeType="1"/>
                </p:cNvSpPr>
                <p:nvPr/>
              </p:nvSpPr>
              <p:spPr bwMode="auto">
                <a:xfrm flipV="1">
                  <a:off x="5292" y="5573"/>
                  <a:ext cx="0"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475" name="Group 64"/>
            <p:cNvGrpSpPr>
              <a:grpSpLocks/>
            </p:cNvGrpSpPr>
            <p:nvPr/>
          </p:nvGrpSpPr>
          <p:grpSpPr bwMode="auto">
            <a:xfrm>
              <a:off x="6192" y="5105"/>
              <a:ext cx="721" cy="1248"/>
              <a:chOff x="6371" y="5105"/>
              <a:chExt cx="721" cy="1248"/>
            </a:xfrm>
          </p:grpSpPr>
          <p:sp>
            <p:nvSpPr>
              <p:cNvPr id="19491" name="Line 65"/>
              <p:cNvSpPr>
                <a:spLocks noChangeShapeType="1"/>
              </p:cNvSpPr>
              <p:nvPr/>
            </p:nvSpPr>
            <p:spPr bwMode="auto">
              <a:xfrm flipV="1">
                <a:off x="6371" y="5105"/>
                <a:ext cx="20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2" name="Line 66"/>
              <p:cNvSpPr>
                <a:spLocks noChangeShapeType="1"/>
              </p:cNvSpPr>
              <p:nvPr/>
            </p:nvSpPr>
            <p:spPr bwMode="auto">
              <a:xfrm flipV="1">
                <a:off x="6891" y="5105"/>
                <a:ext cx="20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3" name="Line 67"/>
              <p:cNvSpPr>
                <a:spLocks noChangeShapeType="1"/>
              </p:cNvSpPr>
              <p:nvPr/>
            </p:nvSpPr>
            <p:spPr bwMode="auto">
              <a:xfrm flipV="1">
                <a:off x="6891" y="6159"/>
                <a:ext cx="200" cy="1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4" name="Line 68"/>
              <p:cNvSpPr>
                <a:spLocks noChangeShapeType="1"/>
              </p:cNvSpPr>
              <p:nvPr/>
            </p:nvSpPr>
            <p:spPr bwMode="auto">
              <a:xfrm flipV="1">
                <a:off x="6371" y="6159"/>
                <a:ext cx="200" cy="1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95" name="Group 69"/>
              <p:cNvGrpSpPr>
                <a:grpSpLocks/>
              </p:cNvGrpSpPr>
              <p:nvPr/>
            </p:nvGrpSpPr>
            <p:grpSpPr bwMode="auto">
              <a:xfrm>
                <a:off x="6551" y="5105"/>
                <a:ext cx="541" cy="1092"/>
                <a:chOff x="6551" y="5105"/>
                <a:chExt cx="541" cy="1092"/>
              </a:xfrm>
            </p:grpSpPr>
            <p:sp>
              <p:nvSpPr>
                <p:cNvPr id="19501" name="Line 70"/>
                <p:cNvSpPr>
                  <a:spLocks noChangeShapeType="1"/>
                </p:cNvSpPr>
                <p:nvPr/>
              </p:nvSpPr>
              <p:spPr bwMode="auto">
                <a:xfrm>
                  <a:off x="6551" y="5105"/>
                  <a:ext cx="5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2" name="Line 71"/>
                <p:cNvSpPr>
                  <a:spLocks noChangeShapeType="1"/>
                </p:cNvSpPr>
                <p:nvPr/>
              </p:nvSpPr>
              <p:spPr bwMode="auto">
                <a:xfrm>
                  <a:off x="709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3" name="Line 72"/>
                <p:cNvSpPr>
                  <a:spLocks noChangeShapeType="1"/>
                </p:cNvSpPr>
                <p:nvPr/>
              </p:nvSpPr>
              <p:spPr bwMode="auto">
                <a:xfrm>
                  <a:off x="655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4" name="Line 73"/>
                <p:cNvSpPr>
                  <a:spLocks noChangeShapeType="1"/>
                </p:cNvSpPr>
                <p:nvPr/>
              </p:nvSpPr>
              <p:spPr bwMode="auto">
                <a:xfrm>
                  <a:off x="6552" y="6197"/>
                  <a:ext cx="5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96" name="Group 74"/>
              <p:cNvGrpSpPr>
                <a:grpSpLocks/>
              </p:cNvGrpSpPr>
              <p:nvPr/>
            </p:nvGrpSpPr>
            <p:grpSpPr bwMode="auto">
              <a:xfrm>
                <a:off x="6372" y="5261"/>
                <a:ext cx="541" cy="1092"/>
                <a:chOff x="6551" y="5105"/>
                <a:chExt cx="541" cy="1092"/>
              </a:xfrm>
            </p:grpSpPr>
            <p:sp>
              <p:nvSpPr>
                <p:cNvPr id="19497" name="Line 75"/>
                <p:cNvSpPr>
                  <a:spLocks noChangeShapeType="1"/>
                </p:cNvSpPr>
                <p:nvPr/>
              </p:nvSpPr>
              <p:spPr bwMode="auto">
                <a:xfrm>
                  <a:off x="6551" y="5105"/>
                  <a:ext cx="5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8" name="Line 76"/>
                <p:cNvSpPr>
                  <a:spLocks noChangeShapeType="1"/>
                </p:cNvSpPr>
                <p:nvPr/>
              </p:nvSpPr>
              <p:spPr bwMode="auto">
                <a:xfrm>
                  <a:off x="709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9" name="Line 77"/>
                <p:cNvSpPr>
                  <a:spLocks noChangeShapeType="1"/>
                </p:cNvSpPr>
                <p:nvPr/>
              </p:nvSpPr>
              <p:spPr bwMode="auto">
                <a:xfrm>
                  <a:off x="655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00" name="Line 78"/>
                <p:cNvSpPr>
                  <a:spLocks noChangeShapeType="1"/>
                </p:cNvSpPr>
                <p:nvPr/>
              </p:nvSpPr>
              <p:spPr bwMode="auto">
                <a:xfrm>
                  <a:off x="6552" y="6197"/>
                  <a:ext cx="5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476" name="Group 79"/>
            <p:cNvGrpSpPr>
              <a:grpSpLocks/>
            </p:cNvGrpSpPr>
            <p:nvPr/>
          </p:nvGrpSpPr>
          <p:grpSpPr bwMode="auto">
            <a:xfrm>
              <a:off x="7092" y="5105"/>
              <a:ext cx="721" cy="662"/>
              <a:chOff x="8712" y="5261"/>
              <a:chExt cx="721" cy="662"/>
            </a:xfrm>
          </p:grpSpPr>
          <p:sp>
            <p:nvSpPr>
              <p:cNvPr id="19477" name="Line 80"/>
              <p:cNvSpPr>
                <a:spLocks noChangeShapeType="1"/>
              </p:cNvSpPr>
              <p:nvPr/>
            </p:nvSpPr>
            <p:spPr bwMode="auto">
              <a:xfrm flipV="1">
                <a:off x="8712" y="5261"/>
                <a:ext cx="20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81"/>
              <p:cNvSpPr>
                <a:spLocks noChangeShapeType="1"/>
              </p:cNvSpPr>
              <p:nvPr/>
            </p:nvSpPr>
            <p:spPr bwMode="auto">
              <a:xfrm flipV="1">
                <a:off x="9232" y="5261"/>
                <a:ext cx="200" cy="19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82"/>
              <p:cNvSpPr>
                <a:spLocks noChangeShapeType="1"/>
              </p:cNvSpPr>
              <p:nvPr/>
            </p:nvSpPr>
            <p:spPr bwMode="auto">
              <a:xfrm flipV="1">
                <a:off x="9232" y="5691"/>
                <a:ext cx="200" cy="1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83"/>
              <p:cNvSpPr>
                <a:spLocks noChangeShapeType="1"/>
              </p:cNvSpPr>
              <p:nvPr/>
            </p:nvSpPr>
            <p:spPr bwMode="auto">
              <a:xfrm flipV="1">
                <a:off x="8712" y="5729"/>
                <a:ext cx="200" cy="19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9481" name="Group 84"/>
              <p:cNvGrpSpPr>
                <a:grpSpLocks/>
              </p:cNvGrpSpPr>
              <p:nvPr/>
            </p:nvGrpSpPr>
            <p:grpSpPr bwMode="auto">
              <a:xfrm>
                <a:off x="8892" y="5261"/>
                <a:ext cx="541" cy="468"/>
                <a:chOff x="6551" y="5105"/>
                <a:chExt cx="541" cy="1092"/>
              </a:xfrm>
            </p:grpSpPr>
            <p:sp>
              <p:nvSpPr>
                <p:cNvPr id="4" name="Line 85"/>
                <p:cNvSpPr>
                  <a:spLocks noChangeShapeType="1"/>
                </p:cNvSpPr>
                <p:nvPr/>
              </p:nvSpPr>
              <p:spPr bwMode="auto">
                <a:xfrm>
                  <a:off x="6551" y="5105"/>
                  <a:ext cx="5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 name="Line 86"/>
                <p:cNvSpPr>
                  <a:spLocks noChangeShapeType="1"/>
                </p:cNvSpPr>
                <p:nvPr/>
              </p:nvSpPr>
              <p:spPr bwMode="auto">
                <a:xfrm>
                  <a:off x="709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9" name="Line 87"/>
                <p:cNvSpPr>
                  <a:spLocks noChangeShapeType="1"/>
                </p:cNvSpPr>
                <p:nvPr/>
              </p:nvSpPr>
              <p:spPr bwMode="auto">
                <a:xfrm>
                  <a:off x="655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90" name="Line 88"/>
                <p:cNvSpPr>
                  <a:spLocks noChangeShapeType="1"/>
                </p:cNvSpPr>
                <p:nvPr/>
              </p:nvSpPr>
              <p:spPr bwMode="auto">
                <a:xfrm>
                  <a:off x="6552" y="6197"/>
                  <a:ext cx="5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482" name="Group 89"/>
              <p:cNvGrpSpPr>
                <a:grpSpLocks/>
              </p:cNvGrpSpPr>
              <p:nvPr/>
            </p:nvGrpSpPr>
            <p:grpSpPr bwMode="auto">
              <a:xfrm>
                <a:off x="8713" y="5417"/>
                <a:ext cx="541" cy="468"/>
                <a:chOff x="6551" y="5105"/>
                <a:chExt cx="541" cy="1092"/>
              </a:xfrm>
            </p:grpSpPr>
            <p:sp>
              <p:nvSpPr>
                <p:cNvPr id="19483" name="Line 90"/>
                <p:cNvSpPr>
                  <a:spLocks noChangeShapeType="1"/>
                </p:cNvSpPr>
                <p:nvPr/>
              </p:nvSpPr>
              <p:spPr bwMode="auto">
                <a:xfrm>
                  <a:off x="6551" y="5105"/>
                  <a:ext cx="54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91"/>
                <p:cNvSpPr>
                  <a:spLocks noChangeShapeType="1"/>
                </p:cNvSpPr>
                <p:nvPr/>
              </p:nvSpPr>
              <p:spPr bwMode="auto">
                <a:xfrm>
                  <a:off x="709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92"/>
                <p:cNvSpPr>
                  <a:spLocks noChangeShapeType="1"/>
                </p:cNvSpPr>
                <p:nvPr/>
              </p:nvSpPr>
              <p:spPr bwMode="auto">
                <a:xfrm>
                  <a:off x="6551" y="5105"/>
                  <a:ext cx="1" cy="10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93"/>
                <p:cNvSpPr>
                  <a:spLocks noChangeShapeType="1"/>
                </p:cNvSpPr>
                <p:nvPr/>
              </p:nvSpPr>
              <p:spPr bwMode="auto">
                <a:xfrm>
                  <a:off x="6552" y="6197"/>
                  <a:ext cx="54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19550" name="Text Box 94"/>
          <p:cNvSpPr txBox="1">
            <a:spLocks noChangeArrowheads="1"/>
          </p:cNvSpPr>
          <p:nvPr/>
        </p:nvSpPr>
        <p:spPr bwMode="auto">
          <a:xfrm>
            <a:off x="4328899" y="5857240"/>
            <a:ext cx="388461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en-US" altLang="zh-CN" sz="1800" b="1">
                <a:solidFill>
                  <a:srgbClr val="FF0000"/>
                </a:solidFill>
                <a:effectLst>
                  <a:outerShdw blurRad="38100" dist="38100" dir="2700000" algn="tl">
                    <a:srgbClr val="C0C0C0"/>
                  </a:outerShdw>
                </a:effectLst>
                <a:latin typeface="Times New Roman" panose="02020603050405020304" pitchFamily="18" charset="0"/>
              </a:rPr>
              <a:t>V=24, E=36, F=15,C=1,G=1,H=3</a:t>
            </a:r>
            <a:endParaRPr lang="en-US" altLang="zh-CN" sz="1800" b="1">
              <a:solidFill>
                <a:srgbClr val="FF0000"/>
              </a:solidFill>
              <a:effectLst>
                <a:outerShdw blurRad="38100" dist="38100" dir="2700000" algn="tl">
                  <a:srgbClr val="C0C0C0"/>
                </a:outerShdw>
              </a:effectLst>
            </a:endParaRPr>
          </a:p>
        </p:txBody>
      </p:sp>
      <p:sp>
        <p:nvSpPr>
          <p:cNvPr id="19551" name="Text Box 95"/>
          <p:cNvSpPr txBox="1">
            <a:spLocks noChangeArrowheads="1"/>
          </p:cNvSpPr>
          <p:nvPr/>
        </p:nvSpPr>
        <p:spPr bwMode="auto">
          <a:xfrm>
            <a:off x="725126" y="5709083"/>
            <a:ext cx="3108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en-US" altLang="zh-CN" sz="1800" b="1" dirty="0">
                <a:solidFill>
                  <a:srgbClr val="FF0000"/>
                </a:solidFill>
                <a:effectLst>
                  <a:outerShdw blurRad="38100" dist="38100" dir="2700000" algn="tl">
                    <a:srgbClr val="C0C0C0"/>
                  </a:outerShdw>
                </a:effectLst>
                <a:latin typeface="Times New Roman" panose="02020603050405020304" pitchFamily="18" charset="0"/>
              </a:rPr>
              <a:t>V=16, E=24, F=11,C=1,G=0,H=1</a:t>
            </a:r>
            <a:endParaRPr lang="en-US" altLang="zh-CN" sz="1800" b="1" dirty="0">
              <a:solidFill>
                <a:srgbClr val="FF0000"/>
              </a:solidFill>
              <a:effectLst>
                <a:outerShdw blurRad="38100" dist="38100" dir="2700000" algn="tl">
                  <a:srgbClr val="C0C0C0"/>
                </a:outerShdw>
              </a:effectLst>
            </a:endParaRPr>
          </a:p>
        </p:txBody>
      </p:sp>
      <p:grpSp>
        <p:nvGrpSpPr>
          <p:cNvPr id="19467" name="Group 102"/>
          <p:cNvGrpSpPr>
            <a:grpSpLocks/>
          </p:cNvGrpSpPr>
          <p:nvPr/>
        </p:nvGrpSpPr>
        <p:grpSpPr bwMode="auto">
          <a:xfrm>
            <a:off x="900113" y="908050"/>
            <a:ext cx="1727200" cy="1296988"/>
            <a:chOff x="567" y="572"/>
            <a:chExt cx="1088" cy="817"/>
          </a:xfrm>
        </p:grpSpPr>
        <p:sp>
          <p:nvSpPr>
            <p:cNvPr id="19468" name="Rectangle 96"/>
            <p:cNvSpPr>
              <a:spLocks noChangeArrowheads="1"/>
            </p:cNvSpPr>
            <p:nvPr/>
          </p:nvSpPr>
          <p:spPr bwMode="auto">
            <a:xfrm>
              <a:off x="567" y="754"/>
              <a:ext cx="862"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9" name="Rectangle 97"/>
            <p:cNvSpPr>
              <a:spLocks noChangeArrowheads="1"/>
            </p:cNvSpPr>
            <p:nvPr/>
          </p:nvSpPr>
          <p:spPr bwMode="auto">
            <a:xfrm>
              <a:off x="793" y="572"/>
              <a:ext cx="862" cy="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70" name="Line 98"/>
            <p:cNvSpPr>
              <a:spLocks noChangeShapeType="1"/>
            </p:cNvSpPr>
            <p:nvPr/>
          </p:nvSpPr>
          <p:spPr bwMode="auto">
            <a:xfrm flipV="1">
              <a:off x="567" y="572"/>
              <a:ext cx="226"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1" name="Line 99"/>
            <p:cNvSpPr>
              <a:spLocks noChangeShapeType="1"/>
            </p:cNvSpPr>
            <p:nvPr/>
          </p:nvSpPr>
          <p:spPr bwMode="auto">
            <a:xfrm flipH="1">
              <a:off x="1429" y="572"/>
              <a:ext cx="226"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2" name="Line 100"/>
            <p:cNvSpPr>
              <a:spLocks noChangeShapeType="1"/>
            </p:cNvSpPr>
            <p:nvPr/>
          </p:nvSpPr>
          <p:spPr bwMode="auto">
            <a:xfrm flipH="1">
              <a:off x="1429" y="1207"/>
              <a:ext cx="226"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73" name="Line 101"/>
            <p:cNvSpPr>
              <a:spLocks noChangeShapeType="1"/>
            </p:cNvSpPr>
            <p:nvPr/>
          </p:nvSpPr>
          <p:spPr bwMode="auto">
            <a:xfrm flipH="1">
              <a:off x="567" y="1207"/>
              <a:ext cx="226"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51634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9467"/>
                                        </p:tgtEl>
                                        <p:attrNameLst>
                                          <p:attrName>style.visibility</p:attrName>
                                        </p:attrNameLst>
                                      </p:cBhvr>
                                      <p:to>
                                        <p:strVal val="visible"/>
                                      </p:to>
                                    </p:set>
                                    <p:animEffect transition="in" filter="fade">
                                      <p:cBhvr>
                                        <p:cTn id="7" dur="1000"/>
                                        <p:tgtEl>
                                          <p:spTgt spid="19467"/>
                                        </p:tgtEl>
                                      </p:cBhvr>
                                    </p:animEffect>
                                    <p:anim calcmode="lin" valueType="num">
                                      <p:cBhvr>
                                        <p:cTn id="8" dur="1000" fill="hold"/>
                                        <p:tgtEl>
                                          <p:spTgt spid="19467"/>
                                        </p:tgtEl>
                                        <p:attrNameLst>
                                          <p:attrName>ppt_x</p:attrName>
                                        </p:attrNameLst>
                                      </p:cBhvr>
                                      <p:tavLst>
                                        <p:tav tm="0">
                                          <p:val>
                                            <p:strVal val="#ppt_x"/>
                                          </p:val>
                                        </p:tav>
                                        <p:tav tm="100000">
                                          <p:val>
                                            <p:strVal val="#ppt_x"/>
                                          </p:val>
                                        </p:tav>
                                      </p:tavLst>
                                    </p:anim>
                                    <p:anim calcmode="lin" valueType="num">
                                      <p:cBhvr>
                                        <p:cTn id="9" dur="1000" fill="hold"/>
                                        <p:tgtEl>
                                          <p:spTgt spid="1946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9459"/>
                                        </p:tgtEl>
                                        <p:attrNameLst>
                                          <p:attrName>style.visibility</p:attrName>
                                        </p:attrNameLst>
                                      </p:cBhvr>
                                      <p:to>
                                        <p:strVal val="visible"/>
                                      </p:to>
                                    </p:set>
                                    <p:animEffect transition="in" filter="fade">
                                      <p:cBhvr>
                                        <p:cTn id="12" dur="1000"/>
                                        <p:tgtEl>
                                          <p:spTgt spid="19459"/>
                                        </p:tgtEl>
                                      </p:cBhvr>
                                    </p:animEffect>
                                    <p:anim calcmode="lin" valueType="num">
                                      <p:cBhvr>
                                        <p:cTn id="13" dur="1000" fill="hold"/>
                                        <p:tgtEl>
                                          <p:spTgt spid="19459"/>
                                        </p:tgtEl>
                                        <p:attrNameLst>
                                          <p:attrName>ppt_x</p:attrName>
                                        </p:attrNameLst>
                                      </p:cBhvr>
                                      <p:tavLst>
                                        <p:tav tm="0">
                                          <p:val>
                                            <p:strVal val="#ppt_x"/>
                                          </p:val>
                                        </p:tav>
                                        <p:tav tm="100000">
                                          <p:val>
                                            <p:strVal val="#ppt_x"/>
                                          </p:val>
                                        </p:tav>
                                      </p:tavLst>
                                    </p:anim>
                                    <p:anim calcmode="lin" valueType="num">
                                      <p:cBhvr>
                                        <p:cTn id="14" dur="1000" fill="hold"/>
                                        <p:tgtEl>
                                          <p:spTgt spid="1945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fade">
                                      <p:cBhvr>
                                        <p:cTn id="17" dur="1000"/>
                                        <p:tgtEl>
                                          <p:spTgt spid="19460"/>
                                        </p:tgtEl>
                                      </p:cBhvr>
                                    </p:animEffect>
                                    <p:anim calcmode="lin" valueType="num">
                                      <p:cBhvr>
                                        <p:cTn id="18" dur="1000" fill="hold"/>
                                        <p:tgtEl>
                                          <p:spTgt spid="19460"/>
                                        </p:tgtEl>
                                        <p:attrNameLst>
                                          <p:attrName>ppt_x</p:attrName>
                                        </p:attrNameLst>
                                      </p:cBhvr>
                                      <p:tavLst>
                                        <p:tav tm="0">
                                          <p:val>
                                            <p:strVal val="#ppt_x"/>
                                          </p:val>
                                        </p:tav>
                                        <p:tav tm="100000">
                                          <p:val>
                                            <p:strVal val="#ppt_x"/>
                                          </p:val>
                                        </p:tav>
                                      </p:tavLst>
                                    </p:anim>
                                    <p:anim calcmode="lin" valueType="num">
                                      <p:cBhvr>
                                        <p:cTn id="19" dur="1000" fill="hold"/>
                                        <p:tgtEl>
                                          <p:spTgt spid="1946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9462"/>
                                        </p:tgtEl>
                                        <p:attrNameLst>
                                          <p:attrName>style.visibility</p:attrName>
                                        </p:attrNameLst>
                                      </p:cBhvr>
                                      <p:to>
                                        <p:strVal val="visible"/>
                                      </p:to>
                                    </p:set>
                                    <p:animEffect transition="in" filter="wipe(left)">
                                      <p:cBhvr>
                                        <p:cTn id="23" dur="500"/>
                                        <p:tgtEl>
                                          <p:spTgt spid="19462"/>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9487"/>
                                        </p:tgtEl>
                                        <p:attrNameLst>
                                          <p:attrName>style.visibility</p:attrName>
                                        </p:attrNameLst>
                                      </p:cBhvr>
                                      <p:to>
                                        <p:strVal val="visible"/>
                                      </p:to>
                                    </p:set>
                                    <p:animEffect transition="in" filter="wipe(left)">
                                      <p:cBhvr>
                                        <p:cTn id="27" dur="500"/>
                                        <p:tgtEl>
                                          <p:spTgt spid="19487"/>
                                        </p:tgtEl>
                                      </p:cBhvr>
                                    </p:animEffect>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19488"/>
                                        </p:tgtEl>
                                        <p:attrNameLst>
                                          <p:attrName>style.visibility</p:attrName>
                                        </p:attrNameLst>
                                      </p:cBhvr>
                                      <p:to>
                                        <p:strVal val="visible"/>
                                      </p:to>
                                    </p:set>
                                    <p:animEffect transition="in" filter="wipe(left)">
                                      <p:cBhvr>
                                        <p:cTn id="31" dur="500"/>
                                        <p:tgtEl>
                                          <p:spTgt spid="19488"/>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463"/>
                                        </p:tgtEl>
                                        <p:attrNameLst>
                                          <p:attrName>style.visibility</p:attrName>
                                        </p:attrNameLst>
                                      </p:cBhvr>
                                      <p:to>
                                        <p:strVal val="visible"/>
                                      </p:to>
                                    </p:set>
                                    <p:animEffect transition="in" filter="fade">
                                      <p:cBhvr>
                                        <p:cTn id="36" dur="1000"/>
                                        <p:tgtEl>
                                          <p:spTgt spid="19463"/>
                                        </p:tgtEl>
                                      </p:cBhvr>
                                    </p:animEffect>
                                    <p:anim calcmode="lin" valueType="num">
                                      <p:cBhvr>
                                        <p:cTn id="37" dur="1000" fill="hold"/>
                                        <p:tgtEl>
                                          <p:spTgt spid="19463"/>
                                        </p:tgtEl>
                                        <p:attrNameLst>
                                          <p:attrName>ppt_x</p:attrName>
                                        </p:attrNameLst>
                                      </p:cBhvr>
                                      <p:tavLst>
                                        <p:tav tm="0">
                                          <p:val>
                                            <p:strVal val="#ppt_x"/>
                                          </p:val>
                                        </p:tav>
                                        <p:tav tm="100000">
                                          <p:val>
                                            <p:strVal val="#ppt_x"/>
                                          </p:val>
                                        </p:tav>
                                      </p:tavLst>
                                    </p:anim>
                                    <p:anim calcmode="lin" valueType="num">
                                      <p:cBhvr>
                                        <p:cTn id="38" dur="1000" fill="hold"/>
                                        <p:tgtEl>
                                          <p:spTgt spid="19463"/>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9464"/>
                                        </p:tgtEl>
                                        <p:attrNameLst>
                                          <p:attrName>style.visibility</p:attrName>
                                        </p:attrNameLst>
                                      </p:cBhvr>
                                      <p:to>
                                        <p:strVal val="visible"/>
                                      </p:to>
                                    </p:set>
                                    <p:animEffect transition="in" filter="fade">
                                      <p:cBhvr>
                                        <p:cTn id="41" dur="1000"/>
                                        <p:tgtEl>
                                          <p:spTgt spid="19464"/>
                                        </p:tgtEl>
                                      </p:cBhvr>
                                    </p:animEffect>
                                    <p:anim calcmode="lin" valueType="num">
                                      <p:cBhvr>
                                        <p:cTn id="42" dur="1000" fill="hold"/>
                                        <p:tgtEl>
                                          <p:spTgt spid="19464"/>
                                        </p:tgtEl>
                                        <p:attrNameLst>
                                          <p:attrName>ppt_x</p:attrName>
                                        </p:attrNameLst>
                                      </p:cBhvr>
                                      <p:tavLst>
                                        <p:tav tm="0">
                                          <p:val>
                                            <p:strVal val="#ppt_x"/>
                                          </p:val>
                                        </p:tav>
                                        <p:tav tm="100000">
                                          <p:val>
                                            <p:strVal val="#ppt_x"/>
                                          </p:val>
                                        </p:tav>
                                      </p:tavLst>
                                    </p:anim>
                                    <p:anim calcmode="lin" valueType="num">
                                      <p:cBhvr>
                                        <p:cTn id="43" dur="1000" fill="hold"/>
                                        <p:tgtEl>
                                          <p:spTgt spid="19464"/>
                                        </p:tgtEl>
                                        <p:attrNameLst>
                                          <p:attrName>ppt_y</p:attrName>
                                        </p:attrNameLst>
                                      </p:cBhvr>
                                      <p:tavLst>
                                        <p:tav tm="0">
                                          <p:val>
                                            <p:strVal val="#ppt_y+.1"/>
                                          </p:val>
                                        </p:tav>
                                        <p:tav tm="100000">
                                          <p:val>
                                            <p:strVal val="#ppt_y"/>
                                          </p:val>
                                        </p:tav>
                                      </p:tavLst>
                                    </p:anim>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19551"/>
                                        </p:tgtEl>
                                        <p:attrNameLst>
                                          <p:attrName>style.visibility</p:attrName>
                                        </p:attrNameLst>
                                      </p:cBhvr>
                                      <p:to>
                                        <p:strVal val="visible"/>
                                      </p:to>
                                    </p:set>
                                    <p:animEffect transition="in" filter="wipe(left)">
                                      <p:cBhvr>
                                        <p:cTn id="47" dur="500"/>
                                        <p:tgtEl>
                                          <p:spTgt spid="19551"/>
                                        </p:tgtEl>
                                      </p:cBhvr>
                                    </p:animEffect>
                                  </p:childTnLst>
                                </p:cTn>
                              </p:par>
                            </p:childTnLst>
                          </p:cTn>
                        </p:par>
                        <p:par>
                          <p:cTn id="48" fill="hold">
                            <p:stCondLst>
                              <p:cond delay="1500"/>
                            </p:stCondLst>
                            <p:childTnLst>
                              <p:par>
                                <p:cTn id="49" presetID="22" presetClass="entr" presetSubtype="8" fill="hold" grpId="0" nodeType="afterEffect">
                                  <p:stCondLst>
                                    <p:cond delay="0"/>
                                  </p:stCondLst>
                                  <p:childTnLst>
                                    <p:set>
                                      <p:cBhvr>
                                        <p:cTn id="50" dur="1" fill="hold">
                                          <p:stCondLst>
                                            <p:cond delay="0"/>
                                          </p:stCondLst>
                                        </p:cTn>
                                        <p:tgtEl>
                                          <p:spTgt spid="19550"/>
                                        </p:tgtEl>
                                        <p:attrNameLst>
                                          <p:attrName>style.visibility</p:attrName>
                                        </p:attrNameLst>
                                      </p:cBhvr>
                                      <p:to>
                                        <p:strVal val="visible"/>
                                      </p:to>
                                    </p:set>
                                    <p:animEffect transition="in" filter="wipe(left)">
                                      <p:cBhvr>
                                        <p:cTn id="51" dur="500"/>
                                        <p:tgtEl>
                                          <p:spTgt spid="19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87" grpId="0"/>
      <p:bldP spid="19488" grpId="0"/>
      <p:bldP spid="19550" grpId="0"/>
      <p:bldP spid="195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65936" y="1235354"/>
            <a:ext cx="8856984" cy="5073427"/>
          </a:xfrm>
        </p:spPr>
        <p:txBody>
          <a:bodyPr/>
          <a:lstStyle/>
          <a:p>
            <a:pPr algn="just" eaLnBrk="1" hangingPunct="1">
              <a:lnSpc>
                <a:spcPct val="80000"/>
              </a:lnSpc>
              <a:buNone/>
              <a:defRPr/>
            </a:pPr>
            <a:r>
              <a:rPr lang="en-US" altLang="zh-CN" sz="2400" b="1" dirty="0" smtClean="0">
                <a:solidFill>
                  <a:srgbClr val="FF0000"/>
                </a:solidFill>
                <a:latin typeface="+mn-ea"/>
              </a:rPr>
              <a:t>2.</a:t>
            </a:r>
            <a:r>
              <a:rPr lang="zh-CN" altLang="en-US" sz="2400" b="1" dirty="0" smtClean="0">
                <a:solidFill>
                  <a:srgbClr val="FF0000"/>
                </a:solidFill>
                <a:latin typeface="+mn-ea"/>
              </a:rPr>
              <a:t>边界表示的常用数据结构</a:t>
            </a:r>
            <a:endParaRPr lang="en-US" altLang="zh-CN" sz="2400" dirty="0" smtClean="0"/>
          </a:p>
          <a:p>
            <a:pPr eaLnBrk="1" hangingPunct="1">
              <a:lnSpc>
                <a:spcPct val="80000"/>
              </a:lnSpc>
              <a:buFontTx/>
              <a:buNone/>
              <a:defRPr/>
            </a:pPr>
            <a:r>
              <a:rPr lang="en-US" altLang="zh-CN" sz="2400" b="1" dirty="0" smtClean="0">
                <a:solidFill>
                  <a:srgbClr val="0000FF"/>
                </a:solidFill>
                <a:latin typeface="Courier New" panose="02070309020205020404" pitchFamily="49" charset="0"/>
                <a:cs typeface="Courier New" panose="02070309020205020404" pitchFamily="49" charset="0"/>
              </a:rPr>
              <a:t>#include</a:t>
            </a:r>
            <a:r>
              <a:rPr lang="en-US" altLang="zh-CN" sz="2400" b="1" dirty="0" smtClean="0">
                <a:latin typeface="Courier New" panose="02070309020205020404" pitchFamily="49" charset="0"/>
                <a:cs typeface="Courier New" panose="02070309020205020404" pitchFamily="49" charset="0"/>
              </a:rPr>
              <a:t>&lt;vector&gt;</a:t>
            </a:r>
          </a:p>
          <a:p>
            <a:pPr eaLnBrk="1" hangingPunct="1">
              <a:lnSpc>
                <a:spcPct val="80000"/>
              </a:lnSpc>
              <a:buFontTx/>
              <a:buNone/>
              <a:defRPr/>
            </a:pPr>
            <a:r>
              <a:rPr lang="en-US" altLang="zh-CN" sz="2400" b="1" dirty="0" smtClean="0">
                <a:solidFill>
                  <a:srgbClr val="0000FF"/>
                </a:solidFill>
                <a:latin typeface="Courier New" panose="02070309020205020404" pitchFamily="49" charset="0"/>
                <a:cs typeface="Courier New" panose="02070309020205020404" pitchFamily="49" charset="0"/>
              </a:rPr>
              <a:t>using </a:t>
            </a:r>
            <a:r>
              <a:rPr lang="en-US" altLang="zh-CN" sz="2400" b="1" dirty="0">
                <a:solidFill>
                  <a:srgbClr val="0000FF"/>
                </a:solidFill>
                <a:latin typeface="Courier New" panose="02070309020205020404" pitchFamily="49" charset="0"/>
                <a:cs typeface="Courier New" panose="02070309020205020404" pitchFamily="49" charset="0"/>
              </a:rPr>
              <a:t>namespace</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eaLnBrk="1" hangingPunct="1">
              <a:lnSpc>
                <a:spcPct val="80000"/>
              </a:lnSpc>
              <a:buFontTx/>
              <a:buNone/>
              <a:defRPr/>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Point</a:t>
            </a:r>
          </a:p>
          <a:p>
            <a:pPr eaLnBrk="1" hangingPunct="1">
              <a:lnSpc>
                <a:spcPct val="80000"/>
              </a:lnSpc>
              <a:buFontTx/>
              <a:buNone/>
              <a:defRPr/>
            </a:pPr>
            <a:r>
              <a:rPr lang="en-US" altLang="zh-CN" sz="2400" b="1" dirty="0">
                <a:latin typeface="Courier New" panose="02070309020205020404" pitchFamily="49" charset="0"/>
                <a:cs typeface="Courier New" panose="02070309020205020404" pitchFamily="49" charset="0"/>
              </a:rPr>
              <a:t>{</a:t>
            </a:r>
          </a:p>
          <a:p>
            <a:pPr eaLnBrk="1" hangingPunct="1">
              <a:lnSpc>
                <a:spcPct val="80000"/>
              </a:lnSpc>
              <a:buFontTx/>
              <a:buNone/>
              <a:defRPr/>
            </a:pPr>
            <a:r>
              <a:rPr lang="en-US" altLang="zh-CN"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id;  </a:t>
            </a:r>
            <a:r>
              <a:rPr lang="en-US" altLang="zh-CN" sz="2400" b="1" dirty="0">
                <a:solidFill>
                  <a:srgbClr val="006600"/>
                </a:solidFill>
              </a:rPr>
              <a:t>//</a:t>
            </a:r>
            <a:r>
              <a:rPr lang="zh-CN" altLang="en-US" sz="2400" b="1" dirty="0">
                <a:solidFill>
                  <a:srgbClr val="006600"/>
                </a:solidFill>
              </a:rPr>
              <a:t>顶点编号，有时可以不要该成员</a:t>
            </a:r>
          </a:p>
          <a:p>
            <a:pPr eaLnBrk="1" hangingPunct="1">
              <a:lnSpc>
                <a:spcPct val="80000"/>
              </a:lnSpc>
              <a:buFontTx/>
              <a:buNone/>
              <a:defRPr/>
            </a:pPr>
            <a:r>
              <a:rPr lang="zh-CN" altLang="en-US"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x;   </a:t>
            </a:r>
            <a:r>
              <a:rPr lang="en-US" altLang="zh-CN" sz="2400" b="1" dirty="0">
                <a:solidFill>
                  <a:srgbClr val="006600"/>
                </a:solidFill>
              </a:rPr>
              <a:t>//</a:t>
            </a:r>
            <a:r>
              <a:rPr lang="zh-CN" altLang="en-US" sz="2400" b="1" dirty="0">
                <a:solidFill>
                  <a:srgbClr val="006600"/>
                </a:solidFill>
              </a:rPr>
              <a:t>横坐标</a:t>
            </a:r>
          </a:p>
          <a:p>
            <a:pPr eaLnBrk="1" hangingPunct="1">
              <a:lnSpc>
                <a:spcPct val="80000"/>
              </a:lnSpc>
              <a:buFontTx/>
              <a:buNone/>
              <a:defRPr/>
            </a:pPr>
            <a:r>
              <a:rPr lang="zh-CN" altLang="en-US" sz="2400" b="1" dirty="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y;   </a:t>
            </a:r>
            <a:r>
              <a:rPr lang="en-US" altLang="zh-CN" sz="2400" b="1" dirty="0">
                <a:solidFill>
                  <a:srgbClr val="006600"/>
                </a:solidFill>
              </a:rPr>
              <a:t>//</a:t>
            </a:r>
            <a:r>
              <a:rPr lang="zh-CN" altLang="en-US" sz="2400" b="1" dirty="0">
                <a:solidFill>
                  <a:srgbClr val="006600"/>
                </a:solidFill>
              </a:rPr>
              <a:t>纵坐标</a:t>
            </a:r>
          </a:p>
          <a:p>
            <a:pPr eaLnBrk="1" hangingPunct="1">
              <a:lnSpc>
                <a:spcPct val="80000"/>
              </a:lnSpc>
              <a:buFontTx/>
              <a:buNone/>
              <a:defRPr/>
            </a:pPr>
            <a:r>
              <a:rPr lang="en-US" altLang="zh-CN" sz="2400" b="1" dirty="0">
                <a:latin typeface="Courier New" panose="02070309020205020404" pitchFamily="49" charset="0"/>
                <a:cs typeface="Courier New" panose="02070309020205020404" pitchFamily="49" charset="0"/>
              </a:rPr>
              <a:t>}</a:t>
            </a:r>
          </a:p>
          <a:p>
            <a:pPr eaLnBrk="1" hangingPunct="1">
              <a:lnSpc>
                <a:spcPct val="80000"/>
              </a:lnSpc>
              <a:buFontTx/>
              <a:buNone/>
              <a:defRPr/>
            </a:pPr>
            <a:r>
              <a:rPr lang="en-US" altLang="zh-CN" sz="2400" b="1" dirty="0">
                <a:solidFill>
                  <a:srgbClr val="0000FF"/>
                </a:solidFill>
                <a:latin typeface="Courier New" panose="02070309020205020404" pitchFamily="49" charset="0"/>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&lt;Point&gt; Points; </a:t>
            </a:r>
            <a:r>
              <a:rPr lang="en-US" altLang="zh-CN" sz="2400" dirty="0">
                <a:solidFill>
                  <a:srgbClr val="FFFF00"/>
                </a:solidFill>
              </a:rPr>
              <a:t> </a:t>
            </a:r>
            <a:r>
              <a:rPr lang="en-US" altLang="zh-CN" sz="2400" b="1" dirty="0">
                <a:solidFill>
                  <a:srgbClr val="006600"/>
                </a:solidFill>
              </a:rPr>
              <a:t>//</a:t>
            </a:r>
            <a:r>
              <a:rPr lang="zh-CN" altLang="en-US" sz="2400" b="1" dirty="0">
                <a:solidFill>
                  <a:srgbClr val="006600"/>
                </a:solidFill>
              </a:rPr>
              <a:t>存放</a:t>
            </a:r>
            <a:r>
              <a:rPr lang="en-US" altLang="zh-CN" sz="2400" b="1" dirty="0">
                <a:solidFill>
                  <a:srgbClr val="006600"/>
                </a:solidFill>
              </a:rPr>
              <a:t>Point</a:t>
            </a:r>
            <a:r>
              <a:rPr lang="zh-CN" altLang="en-US" sz="2400" b="1" dirty="0">
                <a:solidFill>
                  <a:srgbClr val="006600"/>
                </a:solidFill>
              </a:rPr>
              <a:t>对象的动态数组</a:t>
            </a:r>
            <a:endParaRPr lang="zh-CN" altLang="en-US" sz="2400" b="1" dirty="0" smtClean="0">
              <a:solidFill>
                <a:srgbClr val="006600"/>
              </a:solidFill>
            </a:endParaRP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306472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wipe(left)">
                                      <p:cBhvr>
                                        <p:cTn id="10" dur="500"/>
                                        <p:tgtEl>
                                          <p:spTgt spid="18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wipe(left)">
                                      <p:cBhvr>
                                        <p:cTn id="13" dur="500"/>
                                        <p:tgtEl>
                                          <p:spTgt spid="18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wipe(left)">
                                      <p:cBhvr>
                                        <p:cTn id="16" dur="500"/>
                                        <p:tgtEl>
                                          <p:spTgt spid="184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wipe(left)">
                                      <p:cBhvr>
                                        <p:cTn id="19" dur="500"/>
                                        <p:tgtEl>
                                          <p:spTgt spid="184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wipe(left)">
                                      <p:cBhvr>
                                        <p:cTn id="22" dur="500"/>
                                        <p:tgtEl>
                                          <p:spTgt spid="184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wipe(left)">
                                      <p:cBhvr>
                                        <p:cTn id="25" dur="500"/>
                                        <p:tgtEl>
                                          <p:spTgt spid="184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wipe(left)">
                                      <p:cBhvr>
                                        <p:cTn id="28" dur="500"/>
                                        <p:tgtEl>
                                          <p:spTgt spid="1843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wipe(left)">
                                      <p:cBhvr>
                                        <p:cTn id="31" dur="500"/>
                                        <p:tgtEl>
                                          <p:spTgt spid="1843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wipe(left)">
                                      <p:cBhvr>
                                        <p:cTn id="34"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028401"/>
            <a:ext cx="8856984" cy="5073427"/>
          </a:xfrm>
        </p:spPr>
        <p:txBody>
          <a:bodyPr/>
          <a:lstStyle/>
          <a:p>
            <a:pPr algn="just" eaLnBrk="1" hangingPunct="1">
              <a:lnSpc>
                <a:spcPct val="80000"/>
              </a:lnSpc>
              <a:buNone/>
              <a:defRPr/>
            </a:pPr>
            <a:r>
              <a:rPr lang="en-US" altLang="zh-CN" sz="2400" b="1" dirty="0">
                <a:solidFill>
                  <a:srgbClr val="0000FF"/>
                </a:solidFill>
                <a:latin typeface="Courier New" panose="02070309020205020404" pitchFamily="49" charset="0"/>
                <a:cs typeface="Courier New" panose="02070309020205020404" pitchFamily="49" charset="0"/>
              </a:rPr>
              <a:t>class</a:t>
            </a:r>
            <a:r>
              <a:rPr lang="en-US" altLang="zh-CN" sz="2400" b="1" dirty="0">
                <a:latin typeface="Courier New" panose="02070309020205020404" pitchFamily="49" charset="0"/>
                <a:cs typeface="Courier New" panose="02070309020205020404" pitchFamily="49" charset="0"/>
              </a:rPr>
              <a:t> Edge</a:t>
            </a:r>
          </a:p>
          <a:p>
            <a:pPr algn="just" eaLnBrk="1" hangingPunct="1">
              <a:lnSpc>
                <a:spcPct val="80000"/>
              </a:lnSpc>
              <a:buNone/>
              <a:defRPr/>
            </a:pPr>
            <a:r>
              <a:rPr lang="en-US" altLang="zh-CN" sz="2400" b="1" dirty="0">
                <a:latin typeface="Courier New" panose="02070309020205020404" pitchFamily="49" charset="0"/>
                <a:cs typeface="Courier New" panose="02070309020205020404" pitchFamily="49" charset="0"/>
              </a:rPr>
              <a:t>{</a:t>
            </a:r>
          </a:p>
          <a:p>
            <a:pPr algn="just" eaLnBrk="1" hangingPunct="1">
              <a:lnSpc>
                <a:spcPct val="80000"/>
              </a:lnSpc>
              <a:buNone/>
              <a:defRPr/>
            </a:pPr>
            <a:r>
              <a:rPr lang="en-US" altLang="zh-CN" sz="2400" b="1" dirty="0" smtClean="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edge_id</a:t>
            </a:r>
            <a:r>
              <a:rPr lang="en-US" altLang="zh-CN" sz="2400" b="1" dirty="0">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r>
              <a:rPr lang="en-US" altLang="zh-CN" sz="2400" b="1" dirty="0">
                <a:solidFill>
                  <a:srgbClr val="006600"/>
                </a:solidFill>
                <a:latin typeface="+mn-ea"/>
              </a:rPr>
              <a:t>//</a:t>
            </a:r>
            <a:r>
              <a:rPr lang="zh-CN" altLang="en-US" sz="2400" b="1" dirty="0">
                <a:solidFill>
                  <a:srgbClr val="006600"/>
                </a:solidFill>
                <a:latin typeface="+mn-ea"/>
              </a:rPr>
              <a:t>边的编号，有时可以不要该成员</a:t>
            </a:r>
          </a:p>
          <a:p>
            <a:pPr algn="just" eaLnBrk="1" hangingPunct="1">
              <a:lnSpc>
                <a:spcPct val="80000"/>
              </a:lnSpc>
              <a:buNone/>
              <a:defRPr/>
            </a:pPr>
            <a:r>
              <a:rPr lang="zh-CN" altLang="en-US" sz="2400" b="1" dirty="0" smtClean="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BeginPoint</a:t>
            </a:r>
            <a:r>
              <a:rPr lang="en-US" altLang="zh-CN" sz="2400" b="1" dirty="0" smtClean="0">
                <a:latin typeface="Courier New" panose="02070309020205020404" pitchFamily="49" charset="0"/>
                <a:cs typeface="Courier New" panose="02070309020205020404" pitchFamily="49" charset="0"/>
              </a:rPr>
              <a:t>; </a:t>
            </a:r>
          </a:p>
          <a:p>
            <a:pPr algn="just" eaLnBrk="1" hangingPunct="1">
              <a:lnSpc>
                <a:spcPct val="80000"/>
              </a:lnSpc>
              <a:buNone/>
              <a:defRPr/>
            </a:pPr>
            <a:r>
              <a:rPr lang="en-US" altLang="zh-CN" sz="2400" b="1" dirty="0" smtClean="0">
                <a:solidFill>
                  <a:srgbClr val="006600"/>
                </a:solidFill>
                <a:latin typeface="+mn-ea"/>
              </a:rPr>
              <a:t>//</a:t>
            </a:r>
            <a:r>
              <a:rPr lang="zh-CN" altLang="en-US" sz="2400" b="1" dirty="0">
                <a:solidFill>
                  <a:srgbClr val="006600"/>
                </a:solidFill>
                <a:latin typeface="+mn-ea"/>
              </a:rPr>
              <a:t>为指向</a:t>
            </a:r>
            <a:r>
              <a:rPr lang="en-US" altLang="zh-CN" sz="2400" b="1" dirty="0">
                <a:solidFill>
                  <a:srgbClr val="006600"/>
                </a:solidFill>
                <a:latin typeface="+mn-ea"/>
              </a:rPr>
              <a:t>Points</a:t>
            </a:r>
            <a:r>
              <a:rPr lang="zh-CN" altLang="en-US" sz="2400" b="1" dirty="0">
                <a:solidFill>
                  <a:srgbClr val="006600"/>
                </a:solidFill>
                <a:latin typeface="+mn-ea"/>
              </a:rPr>
              <a:t>数组中对应边的起点的元素的索引</a:t>
            </a:r>
          </a:p>
          <a:p>
            <a:pPr algn="just" eaLnBrk="1" hangingPunct="1">
              <a:lnSpc>
                <a:spcPct val="80000"/>
              </a:lnSpc>
              <a:buNone/>
              <a:defRPr/>
            </a:pPr>
            <a:r>
              <a:rPr lang="zh-CN" altLang="en-US" sz="2400" b="1" dirty="0" smtClean="0">
                <a:solidFill>
                  <a:srgbClr val="FF0000"/>
                </a:solidFill>
                <a:latin typeface="+mn-ea"/>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EndPoint</a:t>
            </a:r>
            <a:r>
              <a:rPr lang="en-US" altLang="zh-CN" sz="2400" b="1" dirty="0">
                <a:latin typeface="Courier New" panose="02070309020205020404" pitchFamily="49" charset="0"/>
                <a:cs typeface="Courier New" panose="02070309020205020404" pitchFamily="49" charset="0"/>
              </a:rPr>
              <a:t>; </a:t>
            </a:r>
            <a:endParaRPr lang="en-US" altLang="zh-CN" sz="2400" b="1" dirty="0" smtClean="0">
              <a:latin typeface="Courier New" panose="02070309020205020404" pitchFamily="49" charset="0"/>
              <a:cs typeface="Courier New" panose="02070309020205020404" pitchFamily="49" charset="0"/>
            </a:endParaRPr>
          </a:p>
          <a:p>
            <a:pPr algn="just" eaLnBrk="1" hangingPunct="1">
              <a:lnSpc>
                <a:spcPct val="80000"/>
              </a:lnSpc>
              <a:buNone/>
              <a:defRPr/>
            </a:pPr>
            <a:r>
              <a:rPr lang="en-US" altLang="zh-CN" sz="2400" b="1" dirty="0" smtClean="0">
                <a:solidFill>
                  <a:srgbClr val="006600"/>
                </a:solidFill>
                <a:latin typeface="+mn-ea"/>
              </a:rPr>
              <a:t>//</a:t>
            </a:r>
            <a:r>
              <a:rPr lang="zh-CN" altLang="en-US" sz="2400" b="1" dirty="0">
                <a:solidFill>
                  <a:srgbClr val="006600"/>
                </a:solidFill>
                <a:latin typeface="+mn-ea"/>
              </a:rPr>
              <a:t>为指向</a:t>
            </a:r>
            <a:r>
              <a:rPr lang="en-US" altLang="zh-CN" sz="2400" b="1" dirty="0">
                <a:solidFill>
                  <a:srgbClr val="006600"/>
                </a:solidFill>
                <a:latin typeface="+mn-ea"/>
              </a:rPr>
              <a:t>Points</a:t>
            </a:r>
            <a:r>
              <a:rPr lang="zh-CN" altLang="en-US" sz="2400" b="1" dirty="0">
                <a:solidFill>
                  <a:srgbClr val="006600"/>
                </a:solidFill>
                <a:latin typeface="+mn-ea"/>
              </a:rPr>
              <a:t>数组中对应边的终点的元素的索引</a:t>
            </a:r>
          </a:p>
          <a:p>
            <a:pPr algn="just" eaLnBrk="1" hangingPunct="1">
              <a:lnSpc>
                <a:spcPct val="80000"/>
              </a:lnSpc>
              <a:buNone/>
              <a:defRPr/>
            </a:pPr>
            <a:r>
              <a:rPr lang="zh-CN" altLang="en-US" sz="2400" b="1" dirty="0" smtClean="0">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LeftFacet</a:t>
            </a:r>
            <a:r>
              <a:rPr lang="en-US" altLang="zh-CN" sz="2400" b="1" dirty="0">
                <a:latin typeface="Courier New" panose="02070309020205020404" pitchFamily="49" charset="0"/>
                <a:cs typeface="Courier New" panose="02070309020205020404" pitchFamily="49" charset="0"/>
              </a:rPr>
              <a:t>; </a:t>
            </a:r>
            <a:endParaRPr lang="en-US" altLang="zh-CN" sz="2400" b="1" dirty="0" smtClean="0">
              <a:latin typeface="Courier New" panose="02070309020205020404" pitchFamily="49" charset="0"/>
              <a:cs typeface="Courier New" panose="02070309020205020404" pitchFamily="49" charset="0"/>
            </a:endParaRPr>
          </a:p>
          <a:p>
            <a:pPr algn="just" eaLnBrk="1" hangingPunct="1">
              <a:lnSpc>
                <a:spcPct val="80000"/>
              </a:lnSpc>
              <a:buNone/>
              <a:defRPr/>
            </a:pPr>
            <a:r>
              <a:rPr lang="en-US" altLang="zh-CN" sz="2400" b="1" dirty="0" smtClean="0">
                <a:solidFill>
                  <a:srgbClr val="006600"/>
                </a:solidFill>
                <a:latin typeface="+mn-ea"/>
              </a:rPr>
              <a:t>//</a:t>
            </a:r>
            <a:r>
              <a:rPr lang="zh-CN" altLang="en-US" sz="2400" b="1" dirty="0">
                <a:solidFill>
                  <a:srgbClr val="006600"/>
                </a:solidFill>
                <a:latin typeface="+mn-ea"/>
              </a:rPr>
              <a:t>为指向</a:t>
            </a:r>
            <a:r>
              <a:rPr lang="en-US" altLang="zh-CN" sz="2400" b="1" dirty="0">
                <a:solidFill>
                  <a:srgbClr val="006600"/>
                </a:solidFill>
                <a:latin typeface="+mn-ea"/>
              </a:rPr>
              <a:t>Facets</a:t>
            </a:r>
            <a:r>
              <a:rPr lang="zh-CN" altLang="en-US" sz="2400" b="1" dirty="0">
                <a:solidFill>
                  <a:srgbClr val="006600"/>
                </a:solidFill>
                <a:latin typeface="+mn-ea"/>
              </a:rPr>
              <a:t>数组中对应此边左侧邻面的元素索引</a:t>
            </a:r>
          </a:p>
          <a:p>
            <a:pPr algn="just" eaLnBrk="1" hangingPunct="1">
              <a:lnSpc>
                <a:spcPct val="80000"/>
              </a:lnSpc>
              <a:buNone/>
              <a:defRPr/>
            </a:pPr>
            <a:r>
              <a:rPr lang="zh-CN" altLang="en-US" sz="2400" b="1" dirty="0">
                <a:solidFill>
                  <a:srgbClr val="FF0000"/>
                </a:solidFill>
                <a:latin typeface="+mn-ea"/>
              </a:rPr>
              <a:t> </a:t>
            </a:r>
            <a:r>
              <a:rPr lang="en-US" altLang="zh-CN" sz="2400" b="1" dirty="0" err="1" smtClean="0">
                <a:solidFill>
                  <a:srgbClr val="0000FF"/>
                </a:solidFill>
                <a:latin typeface="Courier New" panose="02070309020205020404" pitchFamily="49" charset="0"/>
                <a:cs typeface="Courier New" panose="02070309020205020404" pitchFamily="49" charset="0"/>
              </a:rPr>
              <a:t>int</a:t>
            </a:r>
            <a:r>
              <a:rPr lang="en-US" altLang="zh-CN" sz="2400" b="1" dirty="0" smtClean="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RightFacet</a:t>
            </a:r>
            <a:r>
              <a:rPr lang="en-US" altLang="zh-CN" sz="2400" b="1" dirty="0">
                <a:latin typeface="Courier New" panose="02070309020205020404" pitchFamily="49" charset="0"/>
                <a:cs typeface="Courier New" panose="02070309020205020404" pitchFamily="49" charset="0"/>
              </a:rPr>
              <a:t>; </a:t>
            </a:r>
            <a:endParaRPr lang="en-US" altLang="zh-CN" sz="2400" b="1" dirty="0" smtClean="0">
              <a:latin typeface="Courier New" panose="02070309020205020404" pitchFamily="49" charset="0"/>
              <a:cs typeface="Courier New" panose="02070309020205020404" pitchFamily="49" charset="0"/>
            </a:endParaRPr>
          </a:p>
          <a:p>
            <a:pPr algn="just" eaLnBrk="1" hangingPunct="1">
              <a:lnSpc>
                <a:spcPct val="80000"/>
              </a:lnSpc>
              <a:buNone/>
              <a:defRPr/>
            </a:pPr>
            <a:r>
              <a:rPr lang="en-US" altLang="zh-CN" sz="2400" b="1" dirty="0" smtClean="0">
                <a:solidFill>
                  <a:srgbClr val="006600"/>
                </a:solidFill>
                <a:latin typeface="+mn-ea"/>
              </a:rPr>
              <a:t>//</a:t>
            </a:r>
            <a:r>
              <a:rPr lang="zh-CN" altLang="en-US" sz="2400" b="1" dirty="0">
                <a:solidFill>
                  <a:srgbClr val="006600"/>
                </a:solidFill>
                <a:latin typeface="+mn-ea"/>
              </a:rPr>
              <a:t>为指向</a:t>
            </a:r>
            <a:r>
              <a:rPr lang="en-US" altLang="zh-CN" sz="2400" b="1" dirty="0">
                <a:solidFill>
                  <a:srgbClr val="006600"/>
                </a:solidFill>
                <a:latin typeface="+mn-ea"/>
              </a:rPr>
              <a:t>Facets</a:t>
            </a:r>
            <a:r>
              <a:rPr lang="zh-CN" altLang="en-US" sz="2400" b="1" dirty="0">
                <a:solidFill>
                  <a:srgbClr val="006600"/>
                </a:solidFill>
                <a:latin typeface="+mn-ea"/>
              </a:rPr>
              <a:t>数组中对应此边右侧邻面的元素索引</a:t>
            </a:r>
          </a:p>
          <a:p>
            <a:pPr algn="just" eaLnBrk="1" hangingPunct="1">
              <a:lnSpc>
                <a:spcPct val="80000"/>
              </a:lnSpc>
              <a:buNone/>
              <a:defRPr/>
            </a:pPr>
            <a:r>
              <a:rPr lang="en-US" altLang="zh-CN" sz="2400" b="1" dirty="0">
                <a:latin typeface="Courier New" panose="02070309020205020404" pitchFamily="49" charset="0"/>
                <a:cs typeface="Courier New" panose="02070309020205020404" pitchFamily="49" charset="0"/>
              </a:rPr>
              <a:t>}</a:t>
            </a:r>
          </a:p>
          <a:p>
            <a:pPr algn="just" eaLnBrk="1" hangingPunct="1">
              <a:lnSpc>
                <a:spcPct val="80000"/>
              </a:lnSpc>
              <a:buNone/>
              <a:defRPr/>
            </a:pPr>
            <a:r>
              <a:rPr lang="en-US" altLang="zh-CN" sz="2400" b="1" dirty="0">
                <a:solidFill>
                  <a:srgbClr val="0000FF"/>
                </a:solidFill>
                <a:latin typeface="Courier New" panose="02070309020205020404" pitchFamily="49" charset="0"/>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&lt;Edge&gt; Edges; </a:t>
            </a:r>
            <a:r>
              <a:rPr lang="en-US" altLang="zh-CN" sz="2400" b="1" dirty="0">
                <a:solidFill>
                  <a:srgbClr val="FF0000"/>
                </a:solidFill>
                <a:latin typeface="+mn-ea"/>
              </a:rPr>
              <a:t> </a:t>
            </a:r>
            <a:r>
              <a:rPr lang="en-US" altLang="zh-CN" sz="2400" b="1" dirty="0">
                <a:solidFill>
                  <a:srgbClr val="006600"/>
                </a:solidFill>
                <a:latin typeface="+mn-ea"/>
              </a:rPr>
              <a:t>//</a:t>
            </a:r>
            <a:r>
              <a:rPr lang="zh-CN" altLang="en-US" sz="2400" b="1" dirty="0">
                <a:solidFill>
                  <a:srgbClr val="006600"/>
                </a:solidFill>
                <a:latin typeface="+mn-ea"/>
              </a:rPr>
              <a:t>存放</a:t>
            </a:r>
            <a:r>
              <a:rPr lang="en-US" altLang="zh-CN" sz="2400" b="1" dirty="0">
                <a:solidFill>
                  <a:srgbClr val="006600"/>
                </a:solidFill>
                <a:latin typeface="+mn-ea"/>
              </a:rPr>
              <a:t>Edge</a:t>
            </a:r>
            <a:r>
              <a:rPr lang="zh-CN" altLang="en-US" sz="2400" b="1" dirty="0">
                <a:solidFill>
                  <a:srgbClr val="006600"/>
                </a:solidFill>
                <a:latin typeface="+mn-ea"/>
              </a:rPr>
              <a:t>对象的动态数组</a:t>
            </a:r>
            <a:endParaRPr lang="zh-CN" altLang="en-US" sz="2400" b="1" dirty="0" smtClean="0">
              <a:solidFill>
                <a:srgbClr val="006600"/>
              </a:solidFill>
            </a:endParaRP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422282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wipe(left)">
                                      <p:cBhvr>
                                        <p:cTn id="10" dur="500"/>
                                        <p:tgtEl>
                                          <p:spTgt spid="18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wipe(left)">
                                      <p:cBhvr>
                                        <p:cTn id="13" dur="500"/>
                                        <p:tgtEl>
                                          <p:spTgt spid="18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wipe(left)">
                                      <p:cBhvr>
                                        <p:cTn id="16" dur="500"/>
                                        <p:tgtEl>
                                          <p:spTgt spid="184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wipe(left)">
                                      <p:cBhvr>
                                        <p:cTn id="19" dur="500"/>
                                        <p:tgtEl>
                                          <p:spTgt spid="184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wipe(left)">
                                      <p:cBhvr>
                                        <p:cTn id="22" dur="500"/>
                                        <p:tgtEl>
                                          <p:spTgt spid="184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wipe(left)">
                                      <p:cBhvr>
                                        <p:cTn id="25" dur="500"/>
                                        <p:tgtEl>
                                          <p:spTgt spid="18435">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8435">
                                            <p:txEl>
                                              <p:pRg st="7" end="7"/>
                                            </p:txEl>
                                          </p:spTgt>
                                        </p:tgtEl>
                                        <p:attrNameLst>
                                          <p:attrName>style.visibility</p:attrName>
                                        </p:attrNameLst>
                                      </p:cBhvr>
                                      <p:to>
                                        <p:strVal val="visible"/>
                                      </p:to>
                                    </p:set>
                                    <p:animEffect transition="in" filter="wipe(left)">
                                      <p:cBhvr>
                                        <p:cTn id="28" dur="500"/>
                                        <p:tgtEl>
                                          <p:spTgt spid="18435">
                                            <p:txEl>
                                              <p:pRg st="7" end="7"/>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8435">
                                            <p:txEl>
                                              <p:pRg st="8" end="8"/>
                                            </p:txEl>
                                          </p:spTgt>
                                        </p:tgtEl>
                                        <p:attrNameLst>
                                          <p:attrName>style.visibility</p:attrName>
                                        </p:attrNameLst>
                                      </p:cBhvr>
                                      <p:to>
                                        <p:strVal val="visible"/>
                                      </p:to>
                                    </p:set>
                                    <p:animEffect transition="in" filter="wipe(left)">
                                      <p:cBhvr>
                                        <p:cTn id="31" dur="500"/>
                                        <p:tgtEl>
                                          <p:spTgt spid="18435">
                                            <p:txEl>
                                              <p:pRg st="8" end="8"/>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8435">
                                            <p:txEl>
                                              <p:pRg st="9" end="9"/>
                                            </p:txEl>
                                          </p:spTgt>
                                        </p:tgtEl>
                                        <p:attrNameLst>
                                          <p:attrName>style.visibility</p:attrName>
                                        </p:attrNameLst>
                                      </p:cBhvr>
                                      <p:to>
                                        <p:strVal val="visible"/>
                                      </p:to>
                                    </p:set>
                                    <p:animEffect transition="in" filter="wipe(left)">
                                      <p:cBhvr>
                                        <p:cTn id="34" dur="500"/>
                                        <p:tgtEl>
                                          <p:spTgt spid="18435">
                                            <p:txEl>
                                              <p:pRg st="9" end="9"/>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18435">
                                            <p:txEl>
                                              <p:pRg st="10" end="10"/>
                                            </p:txEl>
                                          </p:spTgt>
                                        </p:tgtEl>
                                        <p:attrNameLst>
                                          <p:attrName>style.visibility</p:attrName>
                                        </p:attrNameLst>
                                      </p:cBhvr>
                                      <p:to>
                                        <p:strVal val="visible"/>
                                      </p:to>
                                    </p:set>
                                    <p:animEffect transition="in" filter="wipe(left)">
                                      <p:cBhvr>
                                        <p:cTn id="37" dur="500"/>
                                        <p:tgtEl>
                                          <p:spTgt spid="18435">
                                            <p:txEl>
                                              <p:pRg st="10" end="10"/>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18435">
                                            <p:txEl>
                                              <p:pRg st="11" end="11"/>
                                            </p:txEl>
                                          </p:spTgt>
                                        </p:tgtEl>
                                        <p:attrNameLst>
                                          <p:attrName>style.visibility</p:attrName>
                                        </p:attrNameLst>
                                      </p:cBhvr>
                                      <p:to>
                                        <p:strVal val="visible"/>
                                      </p:to>
                                    </p:set>
                                    <p:animEffect transition="in" filter="wipe(left)">
                                      <p:cBhvr>
                                        <p:cTn id="40" dur="500"/>
                                        <p:tgtEl>
                                          <p:spTgt spid="18435">
                                            <p:txEl>
                                              <p:pRg st="11" end="11"/>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18435">
                                            <p:txEl>
                                              <p:pRg st="12" end="12"/>
                                            </p:txEl>
                                          </p:spTgt>
                                        </p:tgtEl>
                                        <p:attrNameLst>
                                          <p:attrName>style.visibility</p:attrName>
                                        </p:attrNameLst>
                                      </p:cBhvr>
                                      <p:to>
                                        <p:strVal val="visible"/>
                                      </p:to>
                                    </p:set>
                                    <p:animEffect transition="in" filter="wipe(left)">
                                      <p:cBhvr>
                                        <p:cTn id="43" dur="500"/>
                                        <p:tgtEl>
                                          <p:spTgt spid="1843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0" y="1139239"/>
            <a:ext cx="9011478" cy="3883336"/>
          </a:xfrm>
        </p:spPr>
        <p:txBody>
          <a:bodyPr/>
          <a:lstStyle/>
          <a:p>
            <a:pPr algn="just" eaLnBrk="1" hangingPunct="1">
              <a:lnSpc>
                <a:spcPct val="80000"/>
              </a:lnSpc>
              <a:buNone/>
              <a:defRPr/>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Facet</a:t>
            </a:r>
          </a:p>
          <a:p>
            <a:pPr algn="just" eaLnBrk="1" hangingPunct="1">
              <a:lnSpc>
                <a:spcPct val="80000"/>
              </a:lnSpc>
              <a:buNone/>
              <a:defRPr/>
            </a:pPr>
            <a:r>
              <a:rPr lang="en-US" altLang="zh-CN" sz="2400" b="1" dirty="0">
                <a:latin typeface="Courier New" panose="02070309020205020404" pitchFamily="49" charset="0"/>
                <a:cs typeface="Courier New" panose="02070309020205020404" pitchFamily="49" charset="0"/>
              </a:rPr>
              <a:t>{</a:t>
            </a:r>
          </a:p>
          <a:p>
            <a:pPr algn="just" eaLnBrk="1" hangingPunct="1">
              <a:lnSpc>
                <a:spcPct val="80000"/>
              </a:lnSpc>
              <a:buNone/>
              <a:defRPr/>
            </a:pP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vertices;  </a:t>
            </a:r>
            <a:r>
              <a:rPr lang="en-US" altLang="zh-CN" sz="2400" b="1" dirty="0">
                <a:solidFill>
                  <a:srgbClr val="006600"/>
                </a:solidFill>
                <a:latin typeface="Courier New" panose="02070309020205020404" pitchFamily="49" charset="0"/>
                <a:cs typeface="Courier New" panose="02070309020205020404" pitchFamily="49" charset="0"/>
              </a:rPr>
              <a:t>//</a:t>
            </a:r>
            <a:r>
              <a:rPr lang="zh-CN" altLang="en-US" sz="2400" b="1" dirty="0">
                <a:solidFill>
                  <a:srgbClr val="006600"/>
                </a:solidFill>
                <a:latin typeface="Courier New" panose="02070309020205020404" pitchFamily="49" charset="0"/>
                <a:cs typeface="Courier New" panose="02070309020205020404" pitchFamily="49" charset="0"/>
              </a:rPr>
              <a:t>该面片边界顶点序列数组</a:t>
            </a:r>
            <a:r>
              <a:rPr lang="zh-CN" altLang="en-US" sz="2400" b="1" dirty="0" smtClean="0">
                <a:solidFill>
                  <a:srgbClr val="006600"/>
                </a:solidFill>
                <a:latin typeface="Courier New" panose="02070309020205020404" pitchFamily="49" charset="0"/>
                <a:cs typeface="Courier New" panose="02070309020205020404" pitchFamily="49" charset="0"/>
              </a:rPr>
              <a:t>，      </a:t>
            </a:r>
            <a:r>
              <a:rPr lang="en-US" altLang="zh-CN" sz="2400" b="1" dirty="0" smtClean="0">
                <a:solidFill>
                  <a:srgbClr val="006600"/>
                </a:solidFill>
                <a:latin typeface="Courier New" panose="02070309020205020404" pitchFamily="49" charset="0"/>
                <a:cs typeface="Courier New" panose="02070309020205020404" pitchFamily="49" charset="0"/>
              </a:rPr>
              <a:t>			// </a:t>
            </a:r>
            <a:r>
              <a:rPr lang="zh-CN" altLang="en-US" sz="2400" b="1" dirty="0" smtClean="0">
                <a:solidFill>
                  <a:srgbClr val="006600"/>
                </a:solidFill>
                <a:latin typeface="Courier New" panose="02070309020205020404" pitchFamily="49" charset="0"/>
                <a:cs typeface="Courier New" panose="02070309020205020404" pitchFamily="49" charset="0"/>
              </a:rPr>
              <a:t>其</a:t>
            </a:r>
            <a:r>
              <a:rPr lang="zh-CN" altLang="en-US" sz="2400" b="1" dirty="0">
                <a:solidFill>
                  <a:srgbClr val="006600"/>
                </a:solidFill>
                <a:latin typeface="Courier New" panose="02070309020205020404" pitchFamily="49" charset="0"/>
                <a:cs typeface="Courier New" panose="02070309020205020404" pitchFamily="49" charset="0"/>
              </a:rPr>
              <a:t>元素值为指向</a:t>
            </a:r>
            <a:r>
              <a:rPr lang="en-US" altLang="zh-CN" sz="2400" b="1" dirty="0">
                <a:solidFill>
                  <a:srgbClr val="006600"/>
                </a:solidFill>
                <a:latin typeface="Courier New" panose="02070309020205020404" pitchFamily="49" charset="0"/>
                <a:cs typeface="Courier New" panose="02070309020205020404" pitchFamily="49" charset="0"/>
              </a:rPr>
              <a:t>Points</a:t>
            </a:r>
            <a:r>
              <a:rPr lang="zh-CN" altLang="en-US" sz="2400" b="1" dirty="0">
                <a:solidFill>
                  <a:srgbClr val="006600"/>
                </a:solidFill>
                <a:latin typeface="Courier New" panose="02070309020205020404" pitchFamily="49" charset="0"/>
                <a:cs typeface="Courier New" panose="02070309020205020404" pitchFamily="49" charset="0"/>
              </a:rPr>
              <a:t>数组的指针</a:t>
            </a:r>
          </a:p>
          <a:p>
            <a:pPr algn="just" eaLnBrk="1" hangingPunct="1">
              <a:lnSpc>
                <a:spcPct val="80000"/>
              </a:lnSpc>
              <a:buNone/>
              <a:defRPr/>
            </a:pPr>
            <a:r>
              <a:rPr lang="zh-CN" altLang="en-US" sz="2400" b="1" dirty="0">
                <a:latin typeface="Courier New" panose="02070309020205020404" pitchFamily="49" charset="0"/>
                <a:cs typeface="Courier New" panose="02070309020205020404" pitchFamily="49" charset="0"/>
              </a:rPr>
              <a:t> </a:t>
            </a:r>
            <a:r>
              <a:rPr lang="en-US" altLang="zh-CN" sz="2400" b="1" dirty="0" smtClean="0">
                <a:latin typeface="Courier New" panose="02070309020205020404" pitchFamily="49" charset="0"/>
                <a:cs typeface="Courier New" panose="02070309020205020404" pitchFamily="49" charset="0"/>
              </a:rPr>
              <a:t>	   </a:t>
            </a:r>
            <a:r>
              <a:rPr lang="en-US" altLang="zh-CN" sz="2400" b="1" dirty="0" smtClean="0">
                <a:solidFill>
                  <a:srgbClr val="0000FF"/>
                </a:solidFill>
                <a:latin typeface="Courier New" panose="02070309020205020404" pitchFamily="49" charset="0"/>
                <a:cs typeface="Courier New" panose="02070309020205020404" pitchFamily="49" charset="0"/>
              </a:rPr>
              <a:t>vector</a:t>
            </a:r>
            <a:r>
              <a:rPr lang="en-US" altLang="zh-CN" sz="2400" b="1" dirty="0" smtClean="0">
                <a:latin typeface="Courier New" panose="02070309020205020404" pitchFamily="49" charset="0"/>
                <a:cs typeface="Courier New" panose="02070309020205020404" pitchFamily="49" charset="0"/>
              </a:rPr>
              <a:t>&lt;</a:t>
            </a:r>
            <a:r>
              <a:rPr lang="en-US" altLang="zh-CN" sz="2400" b="1" dirty="0" err="1" smtClean="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edges;    </a:t>
            </a:r>
            <a:r>
              <a:rPr lang="zh-CN" altLang="en-US" sz="2400" b="1" dirty="0" smtClean="0">
                <a:solidFill>
                  <a:srgbClr val="006600"/>
                </a:solidFill>
                <a:latin typeface="Courier New" panose="02070309020205020404" pitchFamily="49" charset="0"/>
                <a:cs typeface="Courier New" panose="02070309020205020404" pitchFamily="49" charset="0"/>
              </a:rPr>
              <a:t> </a:t>
            </a:r>
            <a:r>
              <a:rPr lang="en-US" altLang="zh-CN" sz="2400" b="1" dirty="0">
                <a:solidFill>
                  <a:srgbClr val="006600"/>
                </a:solidFill>
                <a:latin typeface="Courier New" panose="02070309020205020404" pitchFamily="49" charset="0"/>
                <a:cs typeface="Courier New" panose="02070309020205020404" pitchFamily="49" charset="0"/>
              </a:rPr>
              <a:t>//</a:t>
            </a:r>
            <a:r>
              <a:rPr lang="zh-CN" altLang="en-US" sz="2400" b="1" dirty="0">
                <a:solidFill>
                  <a:srgbClr val="006600"/>
                </a:solidFill>
                <a:latin typeface="Courier New" panose="02070309020205020404" pitchFamily="49" charset="0"/>
                <a:cs typeface="Courier New" panose="02070309020205020404" pitchFamily="49" charset="0"/>
              </a:rPr>
              <a:t>该面片各边的数组</a:t>
            </a:r>
            <a:r>
              <a:rPr lang="zh-CN" altLang="en-US" sz="2400" b="1" dirty="0" smtClean="0">
                <a:solidFill>
                  <a:srgbClr val="006600"/>
                </a:solidFill>
                <a:latin typeface="Courier New" panose="02070309020205020404" pitchFamily="49" charset="0"/>
                <a:cs typeface="Courier New" panose="02070309020205020404" pitchFamily="49" charset="0"/>
              </a:rPr>
              <a:t>，</a:t>
            </a:r>
            <a:endParaRPr lang="en-US" altLang="zh-CN" sz="2400" b="1" dirty="0" smtClean="0">
              <a:solidFill>
                <a:srgbClr val="006600"/>
              </a:solidFill>
              <a:latin typeface="Courier New" panose="02070309020205020404" pitchFamily="49" charset="0"/>
              <a:cs typeface="Courier New" panose="02070309020205020404" pitchFamily="49" charset="0"/>
            </a:endParaRPr>
          </a:p>
          <a:p>
            <a:pPr algn="just" eaLnBrk="1" hangingPunct="1">
              <a:lnSpc>
                <a:spcPct val="80000"/>
              </a:lnSpc>
              <a:buNone/>
              <a:defRPr/>
            </a:pPr>
            <a:r>
              <a:rPr lang="en-US" altLang="zh-CN" sz="2400" b="1" dirty="0">
                <a:solidFill>
                  <a:srgbClr val="006600"/>
                </a:solidFill>
                <a:latin typeface="Courier New" panose="02070309020205020404" pitchFamily="49" charset="0"/>
                <a:cs typeface="Courier New" panose="02070309020205020404" pitchFamily="49" charset="0"/>
              </a:rPr>
              <a:t>	</a:t>
            </a:r>
            <a:r>
              <a:rPr lang="en-US" altLang="zh-CN" sz="2400" b="1" dirty="0" smtClean="0">
                <a:solidFill>
                  <a:srgbClr val="006600"/>
                </a:solidFill>
                <a:latin typeface="Courier New" panose="02070309020205020404" pitchFamily="49" charset="0"/>
                <a:cs typeface="Courier New" panose="02070309020205020404" pitchFamily="49" charset="0"/>
              </a:rPr>
              <a:t>			// </a:t>
            </a:r>
            <a:r>
              <a:rPr lang="zh-CN" altLang="en-US" sz="2400" b="1" dirty="0" smtClean="0">
                <a:solidFill>
                  <a:srgbClr val="006600"/>
                </a:solidFill>
                <a:latin typeface="Courier New" panose="02070309020205020404" pitchFamily="49" charset="0"/>
                <a:cs typeface="Courier New" panose="02070309020205020404" pitchFamily="49" charset="0"/>
              </a:rPr>
              <a:t>其</a:t>
            </a:r>
            <a:r>
              <a:rPr lang="zh-CN" altLang="en-US" sz="2400" b="1" dirty="0">
                <a:solidFill>
                  <a:srgbClr val="006600"/>
                </a:solidFill>
                <a:latin typeface="Courier New" panose="02070309020205020404" pitchFamily="49" charset="0"/>
                <a:cs typeface="Courier New" panose="02070309020205020404" pitchFamily="49" charset="0"/>
              </a:rPr>
              <a:t>元素值为指向</a:t>
            </a:r>
            <a:r>
              <a:rPr lang="en-US" altLang="zh-CN" sz="2400" b="1" dirty="0">
                <a:solidFill>
                  <a:srgbClr val="006600"/>
                </a:solidFill>
                <a:latin typeface="Courier New" panose="02070309020205020404" pitchFamily="49" charset="0"/>
                <a:cs typeface="Courier New" panose="02070309020205020404" pitchFamily="49" charset="0"/>
              </a:rPr>
              <a:t>Edges</a:t>
            </a:r>
            <a:r>
              <a:rPr lang="zh-CN" altLang="en-US" sz="2400" b="1" dirty="0">
                <a:solidFill>
                  <a:srgbClr val="006600"/>
                </a:solidFill>
                <a:latin typeface="Courier New" panose="02070309020205020404" pitchFamily="49" charset="0"/>
                <a:cs typeface="Courier New" panose="02070309020205020404" pitchFamily="49" charset="0"/>
              </a:rPr>
              <a:t>数组的指针</a:t>
            </a:r>
          </a:p>
          <a:p>
            <a:pPr algn="just" eaLnBrk="1" hangingPunct="1">
              <a:lnSpc>
                <a:spcPct val="80000"/>
              </a:lnSpc>
              <a:buNone/>
              <a:defRPr/>
            </a:pPr>
            <a:r>
              <a:rPr lang="en-US" altLang="zh-CN" sz="2400" b="1" dirty="0" smtClean="0">
                <a:latin typeface="Courier New" panose="02070309020205020404" pitchFamily="49" charset="0"/>
                <a:cs typeface="Courier New" panose="02070309020205020404" pitchFamily="49" charset="0"/>
              </a:rPr>
              <a:t>}</a:t>
            </a:r>
            <a:endParaRPr lang="en-US" altLang="zh-CN" sz="2400" b="1" dirty="0">
              <a:latin typeface="Courier New" panose="02070309020205020404" pitchFamily="49" charset="0"/>
              <a:cs typeface="Courier New" panose="02070309020205020404" pitchFamily="49" charset="0"/>
            </a:endParaRPr>
          </a:p>
          <a:p>
            <a:pPr algn="just" eaLnBrk="1" hangingPunct="1">
              <a:lnSpc>
                <a:spcPct val="80000"/>
              </a:lnSpc>
              <a:buNone/>
              <a:defRPr/>
            </a:pPr>
            <a:r>
              <a:rPr lang="en-US" altLang="zh-CN" sz="2400" b="1" dirty="0">
                <a:solidFill>
                  <a:srgbClr val="0000FF"/>
                </a:solidFill>
                <a:latin typeface="Courier New" panose="02070309020205020404" pitchFamily="49" charset="0"/>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&lt;Facet&gt; Facets</a:t>
            </a:r>
            <a:r>
              <a:rPr lang="zh-CN" altLang="en-US" sz="2400" b="1" dirty="0">
                <a:latin typeface="Courier New" panose="02070309020205020404" pitchFamily="49" charset="0"/>
                <a:cs typeface="Courier New" panose="02070309020205020404" pitchFamily="49" charset="0"/>
              </a:rPr>
              <a:t>；</a:t>
            </a:r>
            <a:r>
              <a:rPr lang="en-US" altLang="zh-CN" sz="2400" b="1" dirty="0">
                <a:solidFill>
                  <a:srgbClr val="006600"/>
                </a:solidFill>
                <a:latin typeface="Courier New" panose="02070309020205020404" pitchFamily="49" charset="0"/>
                <a:cs typeface="Courier New" panose="02070309020205020404" pitchFamily="49" charset="0"/>
              </a:rPr>
              <a:t>//</a:t>
            </a:r>
            <a:r>
              <a:rPr lang="zh-CN" altLang="en-US" sz="2400" b="1" dirty="0">
                <a:solidFill>
                  <a:srgbClr val="006600"/>
                </a:solidFill>
                <a:latin typeface="Courier New" panose="02070309020205020404" pitchFamily="49" charset="0"/>
                <a:cs typeface="Courier New" panose="02070309020205020404" pitchFamily="49" charset="0"/>
              </a:rPr>
              <a:t>存放</a:t>
            </a:r>
            <a:r>
              <a:rPr lang="en-US" altLang="zh-CN" sz="2400" b="1" dirty="0">
                <a:solidFill>
                  <a:srgbClr val="006600"/>
                </a:solidFill>
                <a:latin typeface="Courier New" panose="02070309020205020404" pitchFamily="49" charset="0"/>
                <a:cs typeface="Courier New" panose="02070309020205020404" pitchFamily="49" charset="0"/>
              </a:rPr>
              <a:t>Facet</a:t>
            </a:r>
            <a:r>
              <a:rPr lang="zh-CN" altLang="en-US" sz="2400" b="1" dirty="0">
                <a:solidFill>
                  <a:srgbClr val="006600"/>
                </a:solidFill>
                <a:latin typeface="Courier New" panose="02070309020205020404" pitchFamily="49" charset="0"/>
                <a:cs typeface="Courier New" panose="02070309020205020404" pitchFamily="49" charset="0"/>
              </a:rPr>
              <a:t>对象的动态数组</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622845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wipe(left)">
                                      <p:cBhvr>
                                        <p:cTn id="10" dur="500"/>
                                        <p:tgtEl>
                                          <p:spTgt spid="18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wipe(left)">
                                      <p:cBhvr>
                                        <p:cTn id="13" dur="500"/>
                                        <p:tgtEl>
                                          <p:spTgt spid="18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wipe(left)">
                                      <p:cBhvr>
                                        <p:cTn id="16" dur="500"/>
                                        <p:tgtEl>
                                          <p:spTgt spid="184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wipe(left)">
                                      <p:cBhvr>
                                        <p:cTn id="19" dur="500"/>
                                        <p:tgtEl>
                                          <p:spTgt spid="18435">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wipe(left)">
                                      <p:cBhvr>
                                        <p:cTn id="22" dur="500"/>
                                        <p:tgtEl>
                                          <p:spTgt spid="18435">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8435">
                                            <p:txEl>
                                              <p:pRg st="6" end="6"/>
                                            </p:txEl>
                                          </p:spTgt>
                                        </p:tgtEl>
                                        <p:attrNameLst>
                                          <p:attrName>style.visibility</p:attrName>
                                        </p:attrNameLst>
                                      </p:cBhvr>
                                      <p:to>
                                        <p:strVal val="visible"/>
                                      </p:to>
                                    </p:set>
                                    <p:animEffect transition="in" filter="wipe(left)">
                                      <p:cBhvr>
                                        <p:cTn id="25" dur="500"/>
                                        <p:tgtEl>
                                          <p:spTgt spid="18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2"/>
            <a:ext cx="8856984" cy="4006484"/>
          </a:xfrm>
        </p:spPr>
        <p:txBody>
          <a:bodyPr/>
          <a:lstStyle/>
          <a:p>
            <a:pPr eaLnBrk="1" hangingPunct="1">
              <a:lnSpc>
                <a:spcPct val="140000"/>
              </a:lnSpc>
              <a:buFontTx/>
              <a:buNone/>
              <a:defRPr/>
            </a:pPr>
            <a:r>
              <a:rPr lang="en-US" altLang="zh-CN" sz="2400" b="1" dirty="0">
                <a:solidFill>
                  <a:srgbClr val="FF0000"/>
                </a:solidFill>
              </a:rPr>
              <a:t>(1) </a:t>
            </a:r>
            <a:r>
              <a:rPr lang="zh-CN" altLang="en-US" sz="2400" b="1" dirty="0">
                <a:solidFill>
                  <a:srgbClr val="FF0000"/>
                </a:solidFill>
              </a:rPr>
              <a:t>翼边数据结构</a:t>
            </a:r>
            <a:r>
              <a:rPr lang="en-US" altLang="zh-CN" sz="2400" b="1" dirty="0">
                <a:solidFill>
                  <a:srgbClr val="FF0000"/>
                </a:solidFill>
              </a:rPr>
              <a:t>(Winged Edges Structure)</a:t>
            </a:r>
          </a:p>
          <a:p>
            <a:pPr eaLnBrk="1" hangingPunct="1">
              <a:lnSpc>
                <a:spcPct val="100000"/>
              </a:lnSpc>
              <a:buClr>
                <a:srgbClr val="CC6600"/>
              </a:buClr>
              <a:buFont typeface="Wingdings" panose="05000000000000000000" pitchFamily="2" charset="2"/>
              <a:buChar char="n"/>
              <a:defRPr/>
            </a:pPr>
            <a:r>
              <a:rPr lang="en-US" altLang="zh-CN" sz="2400" dirty="0"/>
              <a:t> </a:t>
            </a:r>
            <a:r>
              <a:rPr lang="zh-CN" altLang="en-US" sz="2400" b="1" dirty="0" smtClean="0"/>
              <a:t>翼</a:t>
            </a:r>
            <a:r>
              <a:rPr lang="zh-CN" altLang="en-US" sz="2400" b="1" dirty="0"/>
              <a:t>边数据结构最早由美国</a:t>
            </a:r>
            <a:r>
              <a:rPr lang="en-US" altLang="zh-CN" sz="2400" b="1" dirty="0"/>
              <a:t>Stanford</a:t>
            </a:r>
            <a:r>
              <a:rPr lang="zh-CN" altLang="en-US" sz="2400" b="1" dirty="0"/>
              <a:t>大学的</a:t>
            </a:r>
            <a:r>
              <a:rPr lang="en-US" altLang="zh-CN" sz="2400" b="1" dirty="0" err="1"/>
              <a:t>B.G.Baumgart</a:t>
            </a:r>
            <a:r>
              <a:rPr lang="zh-CN" altLang="en-US" sz="2400" b="1" dirty="0"/>
              <a:t>等人提出来的。这种数据结构以边为核心，每条边的记录中设置指向其两顶点、左右两个邻面、上下左右四条邻边的</a:t>
            </a:r>
            <a:r>
              <a:rPr lang="zh-CN" altLang="en-US" sz="2400" b="1" dirty="0" smtClean="0">
                <a:solidFill>
                  <a:srgbClr val="0000FF"/>
                </a:solidFill>
              </a:rPr>
              <a:t>指针</a:t>
            </a:r>
            <a:r>
              <a:rPr lang="zh-CN" altLang="en-US" sz="2400" b="1" dirty="0" smtClean="0"/>
              <a:t>。</a:t>
            </a:r>
            <a:r>
              <a:rPr lang="zh-CN" altLang="en-US" sz="2400" b="1" dirty="0"/>
              <a:t>而每个顶点的记录都设置指向以它作为端点的某一条边。每一个面的记录设置指向其一条边的指针</a:t>
            </a:r>
            <a:r>
              <a:rPr lang="zh-CN" altLang="en-US" sz="2400" b="1" dirty="0" smtClean="0"/>
              <a:t>。</a:t>
            </a:r>
            <a:endParaRPr lang="en-US" altLang="zh-CN" sz="2400" b="1" dirty="0" smtClean="0"/>
          </a:p>
          <a:p>
            <a:pPr eaLnBrk="1" hangingPunct="1">
              <a:lnSpc>
                <a:spcPct val="100000"/>
              </a:lnSpc>
              <a:buClr>
                <a:srgbClr val="CC6600"/>
              </a:buClr>
              <a:buFont typeface="Wingdings" panose="05000000000000000000" pitchFamily="2" charset="2"/>
              <a:buChar char="n"/>
              <a:defRPr/>
            </a:pPr>
            <a:r>
              <a:rPr lang="zh-CN" altLang="en-US" sz="2400" b="1" dirty="0" smtClean="0"/>
              <a:t>翼</a:t>
            </a:r>
            <a:r>
              <a:rPr lang="zh-CN" altLang="en-US" sz="2400" b="1" dirty="0"/>
              <a:t>边数据结构便于快速而又简便地查找图形中各元素之间的拓扑关系，但它的存储信息量大，存储内容重复。</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273873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4"/>
          <p:cNvGrpSpPr>
            <a:grpSpLocks/>
          </p:cNvGrpSpPr>
          <p:nvPr/>
        </p:nvGrpSpPr>
        <p:grpSpPr bwMode="auto">
          <a:xfrm>
            <a:off x="1908175" y="333375"/>
            <a:ext cx="5327650" cy="4503738"/>
            <a:chOff x="3739" y="8619"/>
            <a:chExt cx="3781" cy="3199"/>
          </a:xfrm>
        </p:grpSpPr>
        <p:sp>
          <p:nvSpPr>
            <p:cNvPr id="24581" name="Text Box 5"/>
            <p:cNvSpPr txBox="1">
              <a:spLocks noChangeArrowheads="1"/>
            </p:cNvSpPr>
            <p:nvPr/>
          </p:nvSpPr>
          <p:spPr bwMode="auto">
            <a:xfrm>
              <a:off x="5575" y="9711"/>
              <a:ext cx="540" cy="1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dirty="0">
                  <a:solidFill>
                    <a:srgbClr val="FF0000"/>
                  </a:solidFill>
                  <a:effectLst>
                    <a:outerShdw blurRad="38100" dist="38100" dir="2700000" algn="tl">
                      <a:srgbClr val="C0C0C0"/>
                    </a:outerShdw>
                  </a:effectLst>
                  <a:latin typeface="Times New Roman" panose="02020603050405020304" pitchFamily="18" charset="0"/>
                </a:rPr>
                <a:t>棱</a:t>
              </a:r>
            </a:p>
            <a:p>
              <a:pPr algn="ctr" eaLnBrk="1" hangingPunct="1">
                <a:defRPr/>
              </a:pPr>
              <a:endParaRPr lang="zh-CN" altLang="en-US" sz="2000" b="1" dirty="0">
                <a:solidFill>
                  <a:srgbClr val="FF0000"/>
                </a:solidFill>
                <a:effectLst>
                  <a:outerShdw blurRad="38100" dist="38100" dir="2700000" algn="tl">
                    <a:srgbClr val="C0C0C0"/>
                  </a:outerShdw>
                </a:effectLst>
                <a:latin typeface="Times New Roman" panose="02020603050405020304" pitchFamily="18" charset="0"/>
              </a:endParaRPr>
            </a:p>
            <a:p>
              <a:pPr algn="ctr" eaLnBrk="1" hangingPunct="1">
                <a:defRPr/>
              </a:pPr>
              <a:r>
                <a:rPr lang="zh-CN" altLang="en-US" sz="2000" b="1" dirty="0">
                  <a:solidFill>
                    <a:srgbClr val="FF0000"/>
                  </a:solidFill>
                  <a:effectLst>
                    <a:outerShdw blurRad="38100" dist="38100" dir="2700000" algn="tl">
                      <a:srgbClr val="C0C0C0"/>
                    </a:outerShdw>
                  </a:effectLst>
                  <a:latin typeface="Times New Roman" panose="02020603050405020304" pitchFamily="18" charset="0"/>
                </a:rPr>
                <a:t>边</a:t>
              </a:r>
              <a:endParaRPr lang="zh-CN" altLang="en-US" sz="2000" b="1" dirty="0">
                <a:solidFill>
                  <a:srgbClr val="FF0000"/>
                </a:solidFill>
                <a:effectLst>
                  <a:outerShdw blurRad="38100" dist="38100" dir="2700000" algn="tl">
                    <a:srgbClr val="C0C0C0"/>
                  </a:outerShdw>
                </a:effectLst>
              </a:endParaRPr>
            </a:p>
          </p:txBody>
        </p:sp>
        <p:sp>
          <p:nvSpPr>
            <p:cNvPr id="24582" name="Text Box 6"/>
            <p:cNvSpPr txBox="1">
              <a:spLocks noChangeArrowheads="1"/>
            </p:cNvSpPr>
            <p:nvPr/>
          </p:nvSpPr>
          <p:spPr bwMode="auto">
            <a:xfrm>
              <a:off x="5215" y="8773"/>
              <a:ext cx="791"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终点</a:t>
              </a:r>
              <a:endParaRPr lang="zh-CN" altLang="en-US" sz="2000" b="1">
                <a:solidFill>
                  <a:srgbClr val="FF0000"/>
                </a:solidFill>
                <a:effectLst>
                  <a:outerShdw blurRad="38100" dist="38100" dir="2700000" algn="tl">
                    <a:srgbClr val="C0C0C0"/>
                  </a:outerShdw>
                </a:effectLst>
              </a:endParaRPr>
            </a:p>
          </p:txBody>
        </p:sp>
        <p:sp>
          <p:nvSpPr>
            <p:cNvPr id="24583" name="Text Box 7"/>
            <p:cNvSpPr txBox="1">
              <a:spLocks noChangeArrowheads="1"/>
            </p:cNvSpPr>
            <p:nvPr/>
          </p:nvSpPr>
          <p:spPr bwMode="auto">
            <a:xfrm>
              <a:off x="4315" y="9086"/>
              <a:ext cx="79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左上边</a:t>
              </a:r>
              <a:endParaRPr lang="zh-CN" altLang="en-US" sz="2000" b="1">
                <a:solidFill>
                  <a:srgbClr val="FF0000"/>
                </a:solidFill>
                <a:effectLst>
                  <a:outerShdw blurRad="38100" dist="38100" dir="2700000" algn="tl">
                    <a:srgbClr val="C0C0C0"/>
                  </a:outerShdw>
                </a:effectLst>
              </a:endParaRPr>
            </a:p>
          </p:txBody>
        </p:sp>
        <p:sp>
          <p:nvSpPr>
            <p:cNvPr id="2" name="Line 8"/>
            <p:cNvSpPr>
              <a:spLocks noChangeShapeType="1"/>
            </p:cNvSpPr>
            <p:nvPr/>
          </p:nvSpPr>
          <p:spPr bwMode="auto">
            <a:xfrm flipH="1">
              <a:off x="4315" y="11115"/>
              <a:ext cx="126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4" name="Line 9"/>
            <p:cNvSpPr>
              <a:spLocks noChangeShapeType="1"/>
            </p:cNvSpPr>
            <p:nvPr/>
          </p:nvSpPr>
          <p:spPr bwMode="auto">
            <a:xfrm>
              <a:off x="5575" y="11115"/>
              <a:ext cx="144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86" name="Text Box 10"/>
            <p:cNvSpPr txBox="1">
              <a:spLocks noChangeArrowheads="1"/>
            </p:cNvSpPr>
            <p:nvPr/>
          </p:nvSpPr>
          <p:spPr bwMode="auto">
            <a:xfrm>
              <a:off x="5215" y="11426"/>
              <a:ext cx="79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起点</a:t>
              </a:r>
              <a:endParaRPr lang="zh-CN" altLang="en-US" sz="2000" b="1">
                <a:solidFill>
                  <a:srgbClr val="FF0000"/>
                </a:solidFill>
                <a:effectLst>
                  <a:outerShdw blurRad="38100" dist="38100" dir="2700000" algn="tl">
                    <a:srgbClr val="C0C0C0"/>
                  </a:outerShdw>
                </a:effectLst>
              </a:endParaRPr>
            </a:p>
          </p:txBody>
        </p:sp>
        <p:sp>
          <p:nvSpPr>
            <p:cNvPr id="24587" name="Text Box 11"/>
            <p:cNvSpPr txBox="1">
              <a:spLocks noChangeArrowheads="1"/>
            </p:cNvSpPr>
            <p:nvPr/>
          </p:nvSpPr>
          <p:spPr bwMode="auto">
            <a:xfrm>
              <a:off x="4315" y="10958"/>
              <a:ext cx="791"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左下边</a:t>
              </a:r>
              <a:endParaRPr lang="zh-CN" altLang="en-US" sz="2000" b="1">
                <a:solidFill>
                  <a:srgbClr val="FF0000"/>
                </a:solidFill>
                <a:effectLst>
                  <a:outerShdw blurRad="38100" dist="38100" dir="2700000" algn="tl">
                    <a:srgbClr val="C0C0C0"/>
                  </a:outerShdw>
                </a:effectLst>
              </a:endParaRPr>
            </a:p>
          </p:txBody>
        </p:sp>
        <p:sp>
          <p:nvSpPr>
            <p:cNvPr id="24588" name="Text Box 12"/>
            <p:cNvSpPr txBox="1">
              <a:spLocks noChangeArrowheads="1"/>
            </p:cNvSpPr>
            <p:nvPr/>
          </p:nvSpPr>
          <p:spPr bwMode="auto">
            <a:xfrm>
              <a:off x="6116" y="10958"/>
              <a:ext cx="79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右下边</a:t>
              </a:r>
              <a:endParaRPr lang="zh-CN" altLang="en-US" sz="2000" b="1">
                <a:solidFill>
                  <a:srgbClr val="FF0000"/>
                </a:solidFill>
                <a:effectLst>
                  <a:outerShdw blurRad="38100" dist="38100" dir="2700000" algn="tl">
                    <a:srgbClr val="C0C0C0"/>
                  </a:outerShdw>
                </a:effectLst>
              </a:endParaRPr>
            </a:p>
          </p:txBody>
        </p:sp>
        <p:sp>
          <p:nvSpPr>
            <p:cNvPr id="24589" name="Text Box 13"/>
            <p:cNvSpPr txBox="1">
              <a:spLocks noChangeArrowheads="1"/>
            </p:cNvSpPr>
            <p:nvPr/>
          </p:nvSpPr>
          <p:spPr bwMode="auto">
            <a:xfrm>
              <a:off x="6476" y="8930"/>
              <a:ext cx="791"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右上边</a:t>
              </a:r>
              <a:endParaRPr lang="zh-CN" altLang="en-US" sz="2000" b="1">
                <a:solidFill>
                  <a:srgbClr val="FF0000"/>
                </a:solidFill>
                <a:effectLst>
                  <a:outerShdw blurRad="38100" dist="38100" dir="2700000" algn="tl">
                    <a:srgbClr val="C0C0C0"/>
                  </a:outerShdw>
                </a:effectLst>
              </a:endParaRPr>
            </a:p>
          </p:txBody>
        </p:sp>
        <p:sp>
          <p:nvSpPr>
            <p:cNvPr id="24590" name="Text Box 14"/>
            <p:cNvSpPr txBox="1">
              <a:spLocks noChangeArrowheads="1"/>
            </p:cNvSpPr>
            <p:nvPr/>
          </p:nvSpPr>
          <p:spPr bwMode="auto">
            <a:xfrm>
              <a:off x="3739" y="10023"/>
              <a:ext cx="1261"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dirty="0">
                  <a:solidFill>
                    <a:srgbClr val="FF0000"/>
                  </a:solidFill>
                  <a:effectLst>
                    <a:outerShdw blurRad="38100" dist="38100" dir="2700000" algn="tl">
                      <a:srgbClr val="C0C0C0"/>
                    </a:outerShdw>
                  </a:effectLst>
                  <a:latin typeface="Times New Roman" panose="02020603050405020304" pitchFamily="18" charset="0"/>
                </a:rPr>
                <a:t>左侧多边形</a:t>
              </a:r>
              <a:endParaRPr lang="zh-CN" altLang="en-US" sz="2000" b="1" dirty="0">
                <a:solidFill>
                  <a:srgbClr val="FF0000"/>
                </a:solidFill>
                <a:effectLst>
                  <a:outerShdw blurRad="38100" dist="38100" dir="2700000" algn="tl">
                    <a:srgbClr val="C0C0C0"/>
                  </a:outerShdw>
                </a:effectLst>
              </a:endParaRPr>
            </a:p>
          </p:txBody>
        </p:sp>
        <p:sp>
          <p:nvSpPr>
            <p:cNvPr id="24591" name="Text Box 15"/>
            <p:cNvSpPr txBox="1">
              <a:spLocks noChangeArrowheads="1"/>
            </p:cNvSpPr>
            <p:nvPr/>
          </p:nvSpPr>
          <p:spPr bwMode="auto">
            <a:xfrm>
              <a:off x="6260" y="9943"/>
              <a:ext cx="1260"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eaLnBrk="1" hangingPunct="1">
                <a:defRPr/>
              </a:pPr>
              <a:r>
                <a:rPr lang="zh-CN" altLang="en-US" sz="2000" b="1">
                  <a:solidFill>
                    <a:srgbClr val="FF0000"/>
                  </a:solidFill>
                  <a:effectLst>
                    <a:outerShdw blurRad="38100" dist="38100" dir="2700000" algn="tl">
                      <a:srgbClr val="C0C0C0"/>
                    </a:outerShdw>
                  </a:effectLst>
                  <a:latin typeface="Times New Roman" panose="02020603050405020304" pitchFamily="18" charset="0"/>
                </a:rPr>
                <a:t>右侧多边形</a:t>
              </a:r>
              <a:endParaRPr lang="zh-CN" altLang="en-US" sz="2000" b="1">
                <a:solidFill>
                  <a:srgbClr val="FF0000"/>
                </a:solidFill>
                <a:effectLst>
                  <a:outerShdw blurRad="38100" dist="38100" dir="2700000" algn="tl">
                    <a:srgbClr val="C0C0C0"/>
                  </a:outerShdw>
                </a:effectLst>
              </a:endParaRPr>
            </a:p>
          </p:txBody>
        </p:sp>
        <p:grpSp>
          <p:nvGrpSpPr>
            <p:cNvPr id="3" name="Group 16"/>
            <p:cNvGrpSpPr>
              <a:grpSpLocks/>
            </p:cNvGrpSpPr>
            <p:nvPr/>
          </p:nvGrpSpPr>
          <p:grpSpPr bwMode="auto">
            <a:xfrm>
              <a:off x="4315" y="8619"/>
              <a:ext cx="2521" cy="2496"/>
              <a:chOff x="4315" y="8619"/>
              <a:chExt cx="2521" cy="2496"/>
            </a:xfrm>
          </p:grpSpPr>
          <p:sp>
            <p:nvSpPr>
              <p:cNvPr id="24592" name="Line 17"/>
              <p:cNvSpPr>
                <a:spLocks noChangeShapeType="1"/>
              </p:cNvSpPr>
              <p:nvPr/>
            </p:nvSpPr>
            <p:spPr bwMode="auto">
              <a:xfrm>
                <a:off x="4315" y="8619"/>
                <a:ext cx="1260" cy="7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3" name="Line 18"/>
              <p:cNvSpPr>
                <a:spLocks noChangeShapeType="1"/>
              </p:cNvSpPr>
              <p:nvPr/>
            </p:nvSpPr>
            <p:spPr bwMode="auto">
              <a:xfrm flipV="1">
                <a:off x="5575" y="8619"/>
                <a:ext cx="1261" cy="7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594" name="Line 19"/>
              <p:cNvSpPr>
                <a:spLocks noChangeShapeType="1"/>
              </p:cNvSpPr>
              <p:nvPr/>
            </p:nvSpPr>
            <p:spPr bwMode="auto">
              <a:xfrm>
                <a:off x="5575" y="9399"/>
                <a:ext cx="0" cy="17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4596" name="Text Box 20"/>
          <p:cNvSpPr txBox="1">
            <a:spLocks noChangeArrowheads="1"/>
          </p:cNvSpPr>
          <p:nvPr/>
        </p:nvSpPr>
        <p:spPr bwMode="auto">
          <a:xfrm>
            <a:off x="3066675" y="5366822"/>
            <a:ext cx="3457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2000" b="1" dirty="0">
                <a:effectLst>
                  <a:outerShdw blurRad="38100" dist="38100" dir="2700000" algn="tl">
                    <a:srgbClr val="C0C0C0"/>
                  </a:outerShdw>
                </a:effectLst>
              </a:rPr>
              <a:t>翼边数据结构</a:t>
            </a:r>
          </a:p>
        </p:txBody>
      </p:sp>
    </p:spTree>
    <p:extLst>
      <p:ext uri="{BB962C8B-B14F-4D97-AF65-F5344CB8AC3E}">
        <p14:creationId xmlns:p14="http://schemas.microsoft.com/office/powerpoint/2010/main" val="1986186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3632411"/>
          </a:xfrm>
        </p:spPr>
        <p:txBody>
          <a:bodyPr/>
          <a:lstStyle/>
          <a:p>
            <a:pPr eaLnBrk="1" hangingPunct="1">
              <a:lnSpc>
                <a:spcPct val="140000"/>
              </a:lnSpc>
              <a:buFontTx/>
              <a:buNone/>
              <a:defRPr/>
            </a:pPr>
            <a:r>
              <a:rPr lang="en-US" altLang="zh-CN" sz="2400" b="1" dirty="0" smtClean="0">
                <a:solidFill>
                  <a:srgbClr val="FF0000"/>
                </a:solidFill>
              </a:rPr>
              <a:t>(</a:t>
            </a:r>
            <a:r>
              <a:rPr lang="en-US" altLang="zh-CN" sz="2400" b="1" dirty="0">
                <a:solidFill>
                  <a:srgbClr val="FF0000"/>
                </a:solidFill>
              </a:rPr>
              <a:t>2)</a:t>
            </a:r>
            <a:r>
              <a:rPr lang="zh-CN" altLang="en-US" sz="2400" b="1" dirty="0">
                <a:solidFill>
                  <a:srgbClr val="FF0000"/>
                </a:solidFill>
              </a:rPr>
              <a:t>对称数据结构</a:t>
            </a:r>
            <a:r>
              <a:rPr lang="en-US" altLang="zh-CN" sz="2400" b="1" dirty="0">
                <a:solidFill>
                  <a:srgbClr val="FF0000"/>
                </a:solidFill>
              </a:rPr>
              <a:t>(Symmetrical Structure)</a:t>
            </a:r>
          </a:p>
          <a:p>
            <a:pPr eaLnBrk="1" hangingPunct="1">
              <a:lnSpc>
                <a:spcPct val="100000"/>
              </a:lnSpc>
              <a:buClr>
                <a:srgbClr val="CC6600"/>
              </a:buClr>
              <a:buFont typeface="Wingdings" panose="05000000000000000000" pitchFamily="2" charset="2"/>
              <a:buChar char="n"/>
              <a:defRPr/>
            </a:pPr>
            <a:r>
              <a:rPr lang="zh-CN" altLang="en-US" sz="2400" b="1" dirty="0" smtClean="0"/>
              <a:t>对称</a:t>
            </a:r>
            <a:r>
              <a:rPr lang="zh-CN" altLang="en-US" sz="2400" b="1" dirty="0"/>
              <a:t>数据结构中，显示地存放了</a:t>
            </a:r>
            <a:r>
              <a:rPr lang="zh-CN" altLang="en-US" sz="2400" b="1" dirty="0">
                <a:solidFill>
                  <a:srgbClr val="0000FF"/>
                </a:solidFill>
              </a:rPr>
              <a:t>面→边</a:t>
            </a:r>
            <a:r>
              <a:rPr lang="zh-CN" altLang="en-US" sz="2400" b="1" dirty="0"/>
              <a:t>、</a:t>
            </a:r>
            <a:r>
              <a:rPr lang="zh-CN" altLang="en-US" sz="2400" b="1" dirty="0">
                <a:solidFill>
                  <a:srgbClr val="0000FF"/>
                </a:solidFill>
              </a:rPr>
              <a:t>边→面</a:t>
            </a:r>
            <a:r>
              <a:rPr lang="zh-CN" altLang="en-US" sz="2400" b="1" dirty="0"/>
              <a:t>、</a:t>
            </a:r>
            <a:r>
              <a:rPr lang="zh-CN" altLang="en-US" sz="2400" b="1" dirty="0">
                <a:solidFill>
                  <a:srgbClr val="0000FF"/>
                </a:solidFill>
              </a:rPr>
              <a:t>边→点</a:t>
            </a:r>
            <a:r>
              <a:rPr lang="zh-CN" altLang="en-US" sz="2400" b="1" dirty="0"/>
              <a:t>、</a:t>
            </a:r>
            <a:r>
              <a:rPr lang="zh-CN" altLang="en-US" sz="2400" b="1" dirty="0">
                <a:solidFill>
                  <a:srgbClr val="0000FF"/>
                </a:solidFill>
              </a:rPr>
              <a:t>点→边</a:t>
            </a:r>
            <a:r>
              <a:rPr lang="zh-CN" altLang="en-US" sz="2400" b="1" dirty="0"/>
              <a:t>的</a:t>
            </a:r>
            <a:r>
              <a:rPr lang="en-US" altLang="zh-CN" sz="2400" b="1" dirty="0"/>
              <a:t>4</a:t>
            </a:r>
            <a:r>
              <a:rPr lang="zh-CN" altLang="en-US" sz="2400" b="1" dirty="0"/>
              <a:t>种拓扑关系，每个面记录中设置了指向它所有边的指针，同样，每条边记录中也设置了指向它两个邻面的指针和两个顶点的指针，每个点设置以它为端点的所有边的指针。这种数据结构的空间复杂度为</a:t>
            </a:r>
            <a:r>
              <a:rPr lang="en-US" altLang="zh-CN" sz="2400" b="1" dirty="0"/>
              <a:t>6E</a:t>
            </a:r>
            <a:r>
              <a:rPr lang="zh-CN" altLang="en-US" sz="2400" b="1" dirty="0"/>
              <a:t>，</a:t>
            </a:r>
            <a:r>
              <a:rPr lang="en-US" altLang="zh-CN" sz="2400" b="1" dirty="0"/>
              <a:t>E</a:t>
            </a:r>
            <a:r>
              <a:rPr lang="zh-CN" altLang="en-US" sz="2400" b="1" dirty="0"/>
              <a:t>为实体中的边数。</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7.3.1 </a:t>
            </a:r>
            <a:r>
              <a:rPr lang="zh-CN" altLang="en-US" sz="2000" dirty="0" smtClean="0">
                <a:solidFill>
                  <a:schemeClr val="bg1"/>
                </a:solidFill>
                <a:latin typeface="微软雅黑" pitchFamily="34" charset="-122"/>
                <a:ea typeface="微软雅黑" panose="020B0503020204020204" pitchFamily="34" charset="-122"/>
              </a:rPr>
              <a:t>边界表示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404282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036571"/>
            <a:ext cx="8856984" cy="5073427"/>
          </a:xfrm>
        </p:spPr>
        <p:txBody>
          <a:bodyPr/>
          <a:lstStyle/>
          <a:p>
            <a:pPr eaLnBrk="1" hangingPunct="1">
              <a:lnSpc>
                <a:spcPct val="140000"/>
              </a:lnSpc>
              <a:buFontTx/>
              <a:buNone/>
              <a:defRPr/>
            </a:pPr>
            <a:r>
              <a:rPr lang="en-US" altLang="zh-CN" sz="2400" b="1" dirty="0" smtClean="0">
                <a:solidFill>
                  <a:srgbClr val="FF0000"/>
                </a:solidFill>
              </a:rPr>
              <a:t>(</a:t>
            </a:r>
            <a:r>
              <a:rPr lang="en-US" altLang="zh-CN" sz="2400" b="1" dirty="0">
                <a:solidFill>
                  <a:srgbClr val="FF0000"/>
                </a:solidFill>
              </a:rPr>
              <a:t>3)</a:t>
            </a:r>
            <a:r>
              <a:rPr lang="zh-CN" altLang="en-US" sz="2400" b="1" dirty="0">
                <a:solidFill>
                  <a:srgbClr val="FF0000"/>
                </a:solidFill>
              </a:rPr>
              <a:t>半边数据结构</a:t>
            </a:r>
            <a:r>
              <a:rPr lang="en-US" altLang="zh-CN" sz="2400" b="1" dirty="0">
                <a:solidFill>
                  <a:srgbClr val="FF0000"/>
                </a:solidFill>
              </a:rPr>
              <a:t>(Half Edge Structure)</a:t>
            </a:r>
          </a:p>
          <a:p>
            <a:pPr eaLnBrk="1" hangingPunct="1">
              <a:lnSpc>
                <a:spcPct val="100000"/>
              </a:lnSpc>
              <a:buClr>
                <a:srgbClr val="CC6600"/>
              </a:buClr>
              <a:buFont typeface="Wingdings" panose="05000000000000000000" pitchFamily="2" charset="2"/>
              <a:buChar char="n"/>
              <a:defRPr/>
            </a:pPr>
            <a:r>
              <a:rPr lang="zh-CN" altLang="en-US" sz="2400" b="1" dirty="0"/>
              <a:t>是</a:t>
            </a:r>
            <a:r>
              <a:rPr lang="en-US" altLang="zh-CN" sz="2400" b="1" dirty="0"/>
              <a:t>20</a:t>
            </a:r>
            <a:r>
              <a:rPr lang="zh-CN" altLang="en-US" sz="2400" b="1" dirty="0"/>
              <a:t>世纪</a:t>
            </a:r>
            <a:r>
              <a:rPr lang="en-US" altLang="zh-CN" sz="2400" b="1" dirty="0"/>
              <a:t>80</a:t>
            </a:r>
            <a:r>
              <a:rPr lang="zh-CN" altLang="en-US" sz="2400" b="1" dirty="0"/>
              <a:t>年代提出的一种多面体表示方法。</a:t>
            </a:r>
          </a:p>
          <a:p>
            <a:pPr eaLnBrk="1" hangingPunct="1">
              <a:lnSpc>
                <a:spcPct val="100000"/>
              </a:lnSpc>
              <a:buClr>
                <a:srgbClr val="CC6600"/>
              </a:buClr>
              <a:buFont typeface="Wingdings" panose="05000000000000000000" pitchFamily="2" charset="2"/>
              <a:buChar char="n"/>
              <a:defRPr/>
            </a:pPr>
            <a:r>
              <a:rPr lang="zh-CN" altLang="en-US" sz="2400" b="1" dirty="0"/>
              <a:t>该结构也是以边为核心，只是每一条边被表示成拓扑意义下的方向相反的两条“</a:t>
            </a:r>
            <a:r>
              <a:rPr lang="zh-CN" altLang="en-US" sz="2400" b="1" dirty="0">
                <a:solidFill>
                  <a:srgbClr val="0000FF"/>
                </a:solidFill>
              </a:rPr>
              <a:t>半边</a:t>
            </a:r>
            <a:r>
              <a:rPr lang="zh-CN" altLang="en-US" sz="2400" b="1" dirty="0"/>
              <a:t>”。</a:t>
            </a:r>
          </a:p>
          <a:p>
            <a:pPr eaLnBrk="1" hangingPunct="1">
              <a:lnSpc>
                <a:spcPct val="100000"/>
              </a:lnSpc>
              <a:buClr>
                <a:srgbClr val="CC6600"/>
              </a:buClr>
              <a:buFont typeface="Wingdings" panose="05000000000000000000" pitchFamily="2" charset="2"/>
              <a:buChar char="n"/>
              <a:defRPr/>
            </a:pPr>
            <a:r>
              <a:rPr lang="zh-CN" altLang="en-US" sz="2400" b="1" dirty="0"/>
              <a:t>半边数据结构在拓扑上是由</a:t>
            </a:r>
            <a:r>
              <a:rPr lang="zh-CN" altLang="en-US" sz="2400" b="1" dirty="0">
                <a:solidFill>
                  <a:srgbClr val="0000FF"/>
                </a:solidFill>
              </a:rPr>
              <a:t>体</a:t>
            </a:r>
            <a:r>
              <a:rPr lang="en-US" altLang="zh-CN" sz="2400" b="1" dirty="0">
                <a:solidFill>
                  <a:srgbClr val="0000FF"/>
                </a:solidFill>
              </a:rPr>
              <a:t>-</a:t>
            </a:r>
            <a:r>
              <a:rPr lang="zh-CN" altLang="en-US" sz="2400" b="1" dirty="0">
                <a:solidFill>
                  <a:srgbClr val="0000FF"/>
                </a:solidFill>
              </a:rPr>
              <a:t>面</a:t>
            </a:r>
            <a:r>
              <a:rPr lang="en-US" altLang="zh-CN" sz="2400" b="1" dirty="0">
                <a:solidFill>
                  <a:srgbClr val="0000FF"/>
                </a:solidFill>
              </a:rPr>
              <a:t>-</a:t>
            </a:r>
            <a:r>
              <a:rPr lang="zh-CN" altLang="en-US" sz="2400" b="1" dirty="0">
                <a:solidFill>
                  <a:srgbClr val="0000FF"/>
                </a:solidFill>
              </a:rPr>
              <a:t>环</a:t>
            </a:r>
            <a:r>
              <a:rPr lang="en-US" altLang="zh-CN" sz="2400" b="1" dirty="0">
                <a:solidFill>
                  <a:srgbClr val="0000FF"/>
                </a:solidFill>
              </a:rPr>
              <a:t>-</a:t>
            </a:r>
            <a:r>
              <a:rPr lang="zh-CN" altLang="en-US" sz="2400" b="1" dirty="0">
                <a:solidFill>
                  <a:srgbClr val="0000FF"/>
                </a:solidFill>
              </a:rPr>
              <a:t>半边</a:t>
            </a:r>
            <a:r>
              <a:rPr lang="en-US" altLang="zh-CN" sz="2400" b="1" dirty="0">
                <a:solidFill>
                  <a:srgbClr val="0000FF"/>
                </a:solidFill>
              </a:rPr>
              <a:t>-</a:t>
            </a:r>
            <a:r>
              <a:rPr lang="zh-CN" altLang="en-US" sz="2400" b="1" dirty="0">
                <a:solidFill>
                  <a:srgbClr val="0000FF"/>
                </a:solidFill>
              </a:rPr>
              <a:t>顶点</a:t>
            </a:r>
            <a:r>
              <a:rPr lang="en-US" altLang="zh-CN" sz="2400" b="1" dirty="0"/>
              <a:t>5</a:t>
            </a:r>
            <a:r>
              <a:rPr lang="zh-CN" altLang="en-US" sz="2400" b="1" dirty="0"/>
              <a:t>个层次构成的层次结构，即实体由多边形</a:t>
            </a:r>
            <a:r>
              <a:rPr lang="en-US" altLang="zh-CN" sz="2400" b="1" dirty="0"/>
              <a:t>(</a:t>
            </a:r>
            <a:r>
              <a:rPr lang="zh-CN" altLang="en-US" sz="2400" b="1" dirty="0"/>
              <a:t>面</a:t>
            </a:r>
            <a:r>
              <a:rPr lang="en-US" altLang="zh-CN" sz="2400" b="1" dirty="0"/>
              <a:t>)</a:t>
            </a:r>
            <a:r>
              <a:rPr lang="zh-CN" altLang="en-US" sz="2400" b="1" dirty="0"/>
              <a:t>的组合来表示，而多边形由外环及内环组合而成，环又是半边构成的序列，每条半边又由两个顶点构成。</a:t>
            </a:r>
          </a:p>
          <a:p>
            <a:pPr eaLnBrk="1" hangingPunct="1">
              <a:lnSpc>
                <a:spcPct val="100000"/>
              </a:lnSpc>
              <a:buClr>
                <a:srgbClr val="CC6600"/>
              </a:buClr>
              <a:buFont typeface="Wingdings" panose="05000000000000000000" pitchFamily="2" charset="2"/>
              <a:buChar char="n"/>
              <a:defRPr/>
            </a:pPr>
            <a:r>
              <a:rPr lang="zh-CN" altLang="en-US" sz="2400" b="1" dirty="0"/>
              <a:t>可以规定，所有的外环均为逆时针顺序，内环均为顺时针顺序。</a:t>
            </a:r>
          </a:p>
          <a:p>
            <a:pPr eaLnBrk="1" hangingPunct="1">
              <a:lnSpc>
                <a:spcPct val="100000"/>
              </a:lnSpc>
              <a:buClr>
                <a:srgbClr val="CC6600"/>
              </a:buClr>
              <a:buFont typeface="Wingdings" panose="05000000000000000000" pitchFamily="2" charset="2"/>
              <a:buChar char="n"/>
              <a:defRPr/>
            </a:pPr>
            <a:r>
              <a:rPr lang="zh-CN" altLang="en-US" sz="2400" b="1" dirty="0"/>
              <a:t>“半边”的使用显著增强了图形的拓扑属性和层次感，使图形表示和图元查找十分方便。</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75133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Effect transition="in" filter="wipe(left)">
                                      <p:cBhvr>
                                        <p:cTn id="11" dur="500"/>
                                        <p:tgtEl>
                                          <p:spTgt spid="1843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435">
                                            <p:txEl>
                                              <p:pRg st="2" end="2"/>
                                            </p:txEl>
                                          </p:spTgt>
                                        </p:tgtEl>
                                        <p:attrNameLst>
                                          <p:attrName>style.visibility</p:attrName>
                                        </p:attrNameLst>
                                      </p:cBhvr>
                                      <p:to>
                                        <p:strVal val="visible"/>
                                      </p:to>
                                    </p:set>
                                    <p:animEffect transition="in" filter="wipe(left)">
                                      <p:cBhvr>
                                        <p:cTn id="16" dur="500"/>
                                        <p:tgtEl>
                                          <p:spTgt spid="1843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wipe(left)">
                                      <p:cBhvr>
                                        <p:cTn id="21" dur="500"/>
                                        <p:tgtEl>
                                          <p:spTgt spid="18435">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8435">
                                            <p:txEl>
                                              <p:pRg st="4" end="4"/>
                                            </p:txEl>
                                          </p:spTgt>
                                        </p:tgtEl>
                                        <p:attrNameLst>
                                          <p:attrName>style.visibility</p:attrName>
                                        </p:attrNameLst>
                                      </p:cBhvr>
                                      <p:to>
                                        <p:strVal val="visible"/>
                                      </p:to>
                                    </p:set>
                                    <p:animEffect transition="in" filter="wipe(left)">
                                      <p:cBhvr>
                                        <p:cTn id="26" dur="500"/>
                                        <p:tgtEl>
                                          <p:spTgt spid="1843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8435">
                                            <p:txEl>
                                              <p:pRg st="5" end="5"/>
                                            </p:txEl>
                                          </p:spTgt>
                                        </p:tgtEl>
                                        <p:attrNameLst>
                                          <p:attrName>style.visibility</p:attrName>
                                        </p:attrNameLst>
                                      </p:cBhvr>
                                      <p:to>
                                        <p:strVal val="visible"/>
                                      </p:to>
                                    </p:set>
                                    <p:animEffect transition="in" filter="wipe(left)">
                                      <p:cBhvr>
                                        <p:cTn id="31" dur="5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lnSpc>
                <a:spcPct val="100000"/>
              </a:lnSpc>
              <a:buClr>
                <a:srgbClr val="CC6600"/>
              </a:buClr>
              <a:buFont typeface="Wingdings" panose="05000000000000000000" pitchFamily="2" charset="2"/>
              <a:buChar char="n"/>
              <a:defRPr/>
            </a:pPr>
            <a:r>
              <a:rPr lang="zh-CN" altLang="en-US" sz="2400" b="1" dirty="0" smtClean="0">
                <a:solidFill>
                  <a:srgbClr val="FF0000"/>
                </a:solidFill>
                <a:latin typeface="黑体" panose="02010609060101010101" pitchFamily="49" charset="-122"/>
                <a:ea typeface="黑体" panose="02010609060101010101" pitchFamily="49" charset="-122"/>
              </a:rPr>
              <a:t>扫描</a:t>
            </a:r>
            <a:r>
              <a:rPr lang="zh-CN" altLang="en-US" sz="2400" b="1" dirty="0">
                <a:solidFill>
                  <a:srgbClr val="FF0000"/>
                </a:solidFill>
                <a:latin typeface="黑体" panose="02010609060101010101" pitchFamily="49" charset="-122"/>
                <a:ea typeface="黑体" panose="02010609060101010101" pitchFamily="49" charset="-122"/>
              </a:rPr>
              <a:t>表示法</a:t>
            </a:r>
            <a:r>
              <a:rPr lang="zh-CN" altLang="en-US" sz="2400" b="1" dirty="0"/>
              <a:t>是一种应用很广泛的三维物体表示方法，其基本原理是将空间中的一个点、一条边或一个面沿某一路径扫描，用得到的扫描轨迹来表示三维物体。扫描表示法需要定义扫描的物体及扫描运动的轨迹。扫描方法主要有三种：</a:t>
            </a:r>
            <a:r>
              <a:rPr lang="zh-CN" altLang="en-US" sz="2400" b="1" dirty="0">
                <a:solidFill>
                  <a:srgbClr val="0000FF"/>
                </a:solidFill>
              </a:rPr>
              <a:t>平移扫描</a:t>
            </a:r>
            <a:r>
              <a:rPr lang="zh-CN" altLang="en-US" sz="2400" b="1" dirty="0"/>
              <a:t>、</a:t>
            </a:r>
            <a:r>
              <a:rPr lang="zh-CN" altLang="en-US" sz="2400" b="1" dirty="0">
                <a:solidFill>
                  <a:srgbClr val="0000FF"/>
                </a:solidFill>
              </a:rPr>
              <a:t>旋转扫描</a:t>
            </a:r>
            <a:r>
              <a:rPr lang="zh-CN" altLang="en-US" sz="2400" b="1" dirty="0"/>
              <a:t>和</a:t>
            </a:r>
            <a:r>
              <a:rPr lang="zh-CN" altLang="en-US" sz="2400" b="1" dirty="0">
                <a:solidFill>
                  <a:srgbClr val="0000FF"/>
                </a:solidFill>
              </a:rPr>
              <a:t>广义扫描</a:t>
            </a:r>
            <a:r>
              <a:rPr lang="zh-CN" altLang="en-US" sz="2400" b="1" dirty="0"/>
              <a:t>。</a:t>
            </a:r>
          </a:p>
          <a:p>
            <a:pPr eaLnBrk="1" hangingPunct="1">
              <a:lnSpc>
                <a:spcPct val="100000"/>
              </a:lnSpc>
              <a:buClr>
                <a:srgbClr val="CC6600"/>
              </a:buClr>
              <a:buFont typeface="Wingdings" panose="05000000000000000000" pitchFamily="2" charset="2"/>
              <a:buChar char="n"/>
              <a:defRPr/>
            </a:pPr>
            <a:r>
              <a:rPr lang="zh-CN" altLang="en-US" sz="2400" b="1" dirty="0">
                <a:solidFill>
                  <a:srgbClr val="FF0000"/>
                </a:solidFill>
              </a:rPr>
              <a:t>平移扫描</a:t>
            </a:r>
            <a:r>
              <a:rPr lang="zh-CN" altLang="en-US" sz="2400" b="1" dirty="0"/>
              <a:t>指物体沿某一直线方向平移一定距离</a:t>
            </a:r>
          </a:p>
          <a:p>
            <a:pPr eaLnBrk="1" hangingPunct="1">
              <a:lnSpc>
                <a:spcPct val="100000"/>
              </a:lnSpc>
              <a:buClr>
                <a:srgbClr val="CC6600"/>
              </a:buClr>
              <a:buFont typeface="Wingdings" panose="05000000000000000000" pitchFamily="2" charset="2"/>
              <a:buChar char="n"/>
              <a:defRPr/>
            </a:pPr>
            <a:r>
              <a:rPr lang="zh-CN" altLang="en-US" sz="2400" b="1" dirty="0">
                <a:solidFill>
                  <a:srgbClr val="FF0000"/>
                </a:solidFill>
              </a:rPr>
              <a:t>旋转扫描</a:t>
            </a:r>
            <a:r>
              <a:rPr lang="zh-CN" altLang="en-US" sz="2400" b="1" dirty="0"/>
              <a:t>指物体围绕某一轴线旋转一定角度</a:t>
            </a:r>
          </a:p>
          <a:p>
            <a:pPr eaLnBrk="1" hangingPunct="1">
              <a:lnSpc>
                <a:spcPct val="100000"/>
              </a:lnSpc>
              <a:buClr>
                <a:srgbClr val="CC6600"/>
              </a:buClr>
              <a:buFont typeface="Wingdings" panose="05000000000000000000" pitchFamily="2" charset="2"/>
              <a:buChar char="n"/>
              <a:defRPr/>
            </a:pPr>
            <a:r>
              <a:rPr lang="zh-CN" altLang="en-US" sz="2400" b="1" dirty="0">
                <a:solidFill>
                  <a:srgbClr val="FF0000"/>
                </a:solidFill>
              </a:rPr>
              <a:t>广义扫描</a:t>
            </a:r>
            <a:r>
              <a:rPr lang="zh-CN" altLang="en-US" sz="2400" b="1" dirty="0"/>
              <a:t>指物体沿某一空间曲线扫描一定距离</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7.3.2 </a:t>
            </a:r>
            <a:r>
              <a:rPr lang="zh-CN" altLang="en-US" sz="2000" dirty="0" smtClean="0">
                <a:solidFill>
                  <a:schemeClr val="bg1"/>
                </a:solidFill>
                <a:latin typeface="微软雅黑" pitchFamily="34" charset="-122"/>
                <a:ea typeface="微软雅黑" panose="020B0503020204020204" pitchFamily="34" charset="-122"/>
              </a:rPr>
              <a:t>扫描表示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180496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7.3.2 </a:t>
            </a:r>
            <a:r>
              <a:rPr lang="zh-CN" altLang="en-US" sz="2000" dirty="0" smtClean="0">
                <a:solidFill>
                  <a:schemeClr val="bg1"/>
                </a:solidFill>
                <a:latin typeface="微软雅黑" pitchFamily="34" charset="-122"/>
                <a:ea typeface="微软雅黑" panose="020B0503020204020204" pitchFamily="34" charset="-122"/>
              </a:rPr>
              <a:t>扫描表示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grpSp>
        <p:nvGrpSpPr>
          <p:cNvPr id="7" name="Group 9"/>
          <p:cNvGrpSpPr>
            <a:grpSpLocks/>
          </p:cNvGrpSpPr>
          <p:nvPr/>
        </p:nvGrpSpPr>
        <p:grpSpPr bwMode="auto">
          <a:xfrm>
            <a:off x="142875" y="1936495"/>
            <a:ext cx="8281988" cy="1943100"/>
            <a:chOff x="249" y="2931"/>
            <a:chExt cx="5217" cy="1224"/>
          </a:xfrm>
        </p:grpSpPr>
        <p:sp>
          <p:nvSpPr>
            <p:cNvPr id="8" name="Rectangle 8"/>
            <p:cNvSpPr>
              <a:spLocks noChangeArrowheads="1"/>
            </p:cNvSpPr>
            <p:nvPr/>
          </p:nvSpPr>
          <p:spPr bwMode="auto">
            <a:xfrm>
              <a:off x="249" y="2931"/>
              <a:ext cx="5217" cy="1224"/>
            </a:xfrm>
            <a:prstGeom prst="rect">
              <a:avLst/>
            </a:prstGeom>
            <a:solidFill>
              <a:schemeClr val="bg1"/>
            </a:solidFill>
            <a:ln w="9525">
              <a:solidFill>
                <a:schemeClr val="tx1"/>
              </a:solidFill>
              <a:miter lim="800000"/>
              <a:headEnd/>
              <a:tailEnd/>
            </a:ln>
            <a:effectLst>
              <a:outerShdw dist="107763" dir="2700000" algn="ctr" rotWithShape="0">
                <a:schemeClr val="tx1">
                  <a:alpha val="50000"/>
                </a:schemeClr>
              </a:outerShdw>
            </a:effectLst>
          </p:spPr>
          <p:txBody>
            <a:bodyPr wrap="none" anchor="ct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 y="3385"/>
              <a:ext cx="822"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p:cNvPicPr>
              <a:picLocks noChangeAspect="1" noChangeArrowheads="1"/>
            </p:cNvPicPr>
            <p:nvPr/>
          </p:nvPicPr>
          <p:blipFill>
            <a:blip r:embed="rId3">
              <a:extLst>
                <a:ext uri="{28A0092B-C50C-407E-A947-70E740481C1C}">
                  <a14:useLocalDpi xmlns:a14="http://schemas.microsoft.com/office/drawing/2010/main" val="0"/>
                </a:ext>
              </a:extLst>
            </a:blip>
            <a:srcRect l="9544" t="50217" r="52713" b="13252"/>
            <a:stretch>
              <a:fillRect/>
            </a:stretch>
          </p:blipFill>
          <p:spPr bwMode="auto">
            <a:xfrm>
              <a:off x="1429" y="3158"/>
              <a:ext cx="1254" cy="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9" y="3113"/>
              <a:ext cx="498" cy="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p:cNvPicPr>
              <a:picLocks noChangeAspect="1" noChangeArrowheads="1"/>
            </p:cNvPicPr>
            <p:nvPr/>
          </p:nvPicPr>
          <p:blipFill>
            <a:blip r:embed="rId3">
              <a:extLst>
                <a:ext uri="{28A0092B-C50C-407E-A947-70E740481C1C}">
                  <a14:useLocalDpi xmlns:a14="http://schemas.microsoft.com/office/drawing/2010/main" val="0"/>
                </a:ext>
              </a:extLst>
            </a:blip>
            <a:srcRect l="53795" t="50217" r="11464" b="13252"/>
            <a:stretch>
              <a:fillRect/>
            </a:stretch>
          </p:blipFill>
          <p:spPr bwMode="auto">
            <a:xfrm>
              <a:off x="4150" y="3067"/>
              <a:ext cx="1158" cy="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3" name="Group 4"/>
          <p:cNvGrpSpPr>
            <a:grpSpLocks/>
          </p:cNvGrpSpPr>
          <p:nvPr/>
        </p:nvGrpSpPr>
        <p:grpSpPr bwMode="auto">
          <a:xfrm>
            <a:off x="3419475" y="4192928"/>
            <a:ext cx="5724525" cy="2474912"/>
            <a:chOff x="0" y="2761"/>
            <a:chExt cx="3606" cy="1559"/>
          </a:xfrm>
        </p:grpSpPr>
        <p:sp>
          <p:nvSpPr>
            <p:cNvPr id="14" name="AutoShape 5"/>
            <p:cNvSpPr>
              <a:spLocks noChangeAspect="1" noChangeArrowheads="1"/>
            </p:cNvSpPr>
            <p:nvPr/>
          </p:nvSpPr>
          <p:spPr bwMode="auto">
            <a:xfrm>
              <a:off x="0" y="2761"/>
              <a:ext cx="3606" cy="1559"/>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15" name="Text Box 6"/>
            <p:cNvSpPr txBox="1">
              <a:spLocks noChangeArrowheads="1"/>
            </p:cNvSpPr>
            <p:nvPr/>
          </p:nvSpPr>
          <p:spPr bwMode="auto">
            <a:xfrm>
              <a:off x="568" y="4009"/>
              <a:ext cx="3032" cy="22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zh-CN" altLang="en-US" sz="1400">
                <a:solidFill>
                  <a:schemeClr val="accent2"/>
                </a:solidFill>
                <a:ea typeface="宋体" panose="02010600030101010101" pitchFamily="2" charset="-122"/>
              </a:endParaRPr>
            </a:p>
          </p:txBody>
        </p:sp>
        <p:grpSp>
          <p:nvGrpSpPr>
            <p:cNvPr id="16" name="Group 7"/>
            <p:cNvGrpSpPr>
              <a:grpSpLocks/>
            </p:cNvGrpSpPr>
            <p:nvPr/>
          </p:nvGrpSpPr>
          <p:grpSpPr bwMode="auto">
            <a:xfrm>
              <a:off x="189" y="2843"/>
              <a:ext cx="1516" cy="821"/>
              <a:chOff x="2160" y="11483"/>
              <a:chExt cx="2880" cy="1560"/>
            </a:xfrm>
          </p:grpSpPr>
          <p:pic>
            <p:nvPicPr>
              <p:cNvPr id="23" name="Picture 8" descr="未命名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0" y="11483"/>
                <a:ext cx="2700" cy="156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Line 9"/>
              <p:cNvSpPr>
                <a:spLocks noChangeShapeType="1"/>
              </p:cNvSpPr>
              <p:nvPr/>
            </p:nvSpPr>
            <p:spPr bwMode="auto">
              <a:xfrm>
                <a:off x="2565" y="12419"/>
                <a:ext cx="36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5" name="Text Box 10"/>
              <p:cNvSpPr txBox="1">
                <a:spLocks noChangeArrowheads="1"/>
              </p:cNvSpPr>
              <p:nvPr/>
            </p:nvSpPr>
            <p:spPr bwMode="auto">
              <a:xfrm>
                <a:off x="2160" y="12017"/>
                <a:ext cx="720" cy="46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1400">
                    <a:latin typeface="Times New Roman" panose="02020603050405020304" pitchFamily="18" charset="0"/>
                    <a:ea typeface="宋体" panose="02010600030101010101" pitchFamily="2" charset="-122"/>
                  </a:rPr>
                  <a:t>基面</a:t>
                </a:r>
                <a:endParaRPr lang="zh-CN" altLang="en-US" sz="1400">
                  <a:ea typeface="宋体" panose="02010600030101010101" pitchFamily="2" charset="-122"/>
                </a:endParaRPr>
              </a:p>
            </p:txBody>
          </p:sp>
        </p:grpSp>
        <p:grpSp>
          <p:nvGrpSpPr>
            <p:cNvPr id="17" name="Group 11"/>
            <p:cNvGrpSpPr>
              <a:grpSpLocks/>
            </p:cNvGrpSpPr>
            <p:nvPr/>
          </p:nvGrpSpPr>
          <p:grpSpPr bwMode="auto">
            <a:xfrm>
              <a:off x="1927" y="2761"/>
              <a:ext cx="1421" cy="985"/>
              <a:chOff x="6480" y="11327"/>
              <a:chExt cx="2700" cy="1872"/>
            </a:xfrm>
          </p:grpSpPr>
          <p:pic>
            <p:nvPicPr>
              <p:cNvPr id="20" name="Picture 12" descr="未命名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80" y="11327"/>
                <a:ext cx="2700" cy="1872"/>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Line 13"/>
              <p:cNvSpPr>
                <a:spLocks noChangeShapeType="1"/>
              </p:cNvSpPr>
              <p:nvPr/>
            </p:nvSpPr>
            <p:spPr bwMode="auto">
              <a:xfrm>
                <a:off x="6855" y="12308"/>
                <a:ext cx="360" cy="312"/>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2" name="Text Box 14"/>
              <p:cNvSpPr txBox="1">
                <a:spLocks noChangeArrowheads="1"/>
              </p:cNvSpPr>
              <p:nvPr/>
            </p:nvSpPr>
            <p:spPr bwMode="auto">
              <a:xfrm>
                <a:off x="6480" y="11936"/>
                <a:ext cx="720" cy="46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1400">
                    <a:latin typeface="Times New Roman" panose="02020603050405020304" pitchFamily="18" charset="0"/>
                    <a:ea typeface="宋体" panose="02010600030101010101" pitchFamily="2" charset="-122"/>
                  </a:rPr>
                  <a:t>基面</a:t>
                </a:r>
                <a:endParaRPr lang="zh-CN" altLang="en-US" sz="1400">
                  <a:ea typeface="宋体" panose="02010600030101010101" pitchFamily="2" charset="-122"/>
                </a:endParaRPr>
              </a:p>
            </p:txBody>
          </p:sp>
        </p:grpSp>
        <p:sp>
          <p:nvSpPr>
            <p:cNvPr id="18" name="Text Box 15"/>
            <p:cNvSpPr txBox="1">
              <a:spLocks noChangeArrowheads="1"/>
            </p:cNvSpPr>
            <p:nvPr/>
          </p:nvSpPr>
          <p:spPr bwMode="auto">
            <a:xfrm>
              <a:off x="474" y="3664"/>
              <a:ext cx="1136" cy="24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a:latin typeface="Times New Roman" panose="02020603050405020304" pitchFamily="18" charset="0"/>
                  <a:ea typeface="宋体" panose="02010600030101010101" pitchFamily="2" charset="-122"/>
                </a:rPr>
                <a:t>(a) </a:t>
              </a:r>
              <a:r>
                <a:rPr lang="zh-CN" altLang="en-US" sz="1400">
                  <a:latin typeface="Times New Roman" panose="02020603050405020304" pitchFamily="18" charset="0"/>
                  <a:ea typeface="宋体" panose="02010600030101010101" pitchFamily="2" charset="-122"/>
                </a:rPr>
                <a:t>等截面扫描</a:t>
              </a:r>
              <a:endParaRPr lang="zh-CN" altLang="en-US" sz="1400">
                <a:ea typeface="宋体" panose="02010600030101010101" pitchFamily="2" charset="-122"/>
              </a:endParaRPr>
            </a:p>
          </p:txBody>
        </p:sp>
        <p:sp>
          <p:nvSpPr>
            <p:cNvPr id="19" name="Text Box 16"/>
            <p:cNvSpPr txBox="1">
              <a:spLocks noChangeArrowheads="1"/>
            </p:cNvSpPr>
            <p:nvPr/>
          </p:nvSpPr>
          <p:spPr bwMode="auto">
            <a:xfrm>
              <a:off x="2154" y="3664"/>
              <a:ext cx="1042" cy="246"/>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zh-CN" sz="1400">
                  <a:latin typeface="Times New Roman" panose="02020603050405020304" pitchFamily="18" charset="0"/>
                  <a:ea typeface="宋体" panose="02010600030101010101" pitchFamily="2" charset="-122"/>
                </a:rPr>
                <a:t>(b) </a:t>
              </a:r>
              <a:r>
                <a:rPr lang="zh-CN" altLang="en-US" sz="1400">
                  <a:latin typeface="Times New Roman" panose="02020603050405020304" pitchFamily="18" charset="0"/>
                  <a:ea typeface="宋体" panose="02010600030101010101" pitchFamily="2" charset="-122"/>
                </a:rPr>
                <a:t>变截面扫描</a:t>
              </a:r>
              <a:endParaRPr lang="zh-CN" altLang="en-US" sz="1400">
                <a:ea typeface="宋体" panose="02010600030101010101" pitchFamily="2" charset="-122"/>
              </a:endParaRPr>
            </a:p>
          </p:txBody>
        </p:sp>
      </p:grpSp>
      <p:sp>
        <p:nvSpPr>
          <p:cNvPr id="3" name="文本框 2"/>
          <p:cNvSpPr txBox="1"/>
          <p:nvPr/>
        </p:nvSpPr>
        <p:spPr>
          <a:xfrm>
            <a:off x="102943" y="3550467"/>
            <a:ext cx="1304925" cy="369332"/>
          </a:xfrm>
          <a:prstGeom prst="rect">
            <a:avLst/>
          </a:prstGeom>
          <a:noFill/>
        </p:spPr>
        <p:txBody>
          <a:bodyPr wrap="square" rtlCol="0">
            <a:spAutoFit/>
          </a:bodyPr>
          <a:lstStyle/>
          <a:p>
            <a:r>
              <a:rPr lang="zh-CN" altLang="en-US" b="1" dirty="0" smtClean="0">
                <a:solidFill>
                  <a:srgbClr val="C00000"/>
                </a:solidFill>
              </a:rPr>
              <a:t>平移扫描</a:t>
            </a:r>
            <a:endParaRPr lang="zh-CN" altLang="en-US" b="1" dirty="0">
              <a:solidFill>
                <a:srgbClr val="C00000"/>
              </a:solidFill>
            </a:endParaRPr>
          </a:p>
        </p:txBody>
      </p:sp>
      <p:sp>
        <p:nvSpPr>
          <p:cNvPr id="26" name="文本占位符 25"/>
          <p:cNvSpPr txBox="1">
            <a:spLocks noGrp="1"/>
          </p:cNvSpPr>
          <p:nvPr>
            <p:ph type="body" idx="1"/>
          </p:nvPr>
        </p:nvSpPr>
        <p:spPr>
          <a:xfrm>
            <a:off x="142875" y="1951038"/>
            <a:ext cx="8858250" cy="480131"/>
          </a:xfrm>
          <a:prstGeom prst="rect">
            <a:avLst/>
          </a:prstGeom>
          <a:noFill/>
        </p:spPr>
        <p:txBody>
          <a:bodyPr wrap="square" rtlCol="0">
            <a:spAutoFit/>
          </a:bodyPr>
          <a:lstStyle/>
          <a:p>
            <a:pPr marL="0" indent="0">
              <a:buNone/>
            </a:pPr>
            <a:endParaRPr lang="zh-CN" altLang="en-US" b="1" dirty="0">
              <a:solidFill>
                <a:srgbClr val="C00000"/>
              </a:solidFill>
            </a:endParaRPr>
          </a:p>
        </p:txBody>
      </p:sp>
      <p:sp>
        <p:nvSpPr>
          <p:cNvPr id="27" name="文本框 26"/>
          <p:cNvSpPr txBox="1"/>
          <p:nvPr/>
        </p:nvSpPr>
        <p:spPr>
          <a:xfrm>
            <a:off x="4093066" y="3526083"/>
            <a:ext cx="1304925" cy="369332"/>
          </a:xfrm>
          <a:prstGeom prst="rect">
            <a:avLst/>
          </a:prstGeom>
          <a:noFill/>
        </p:spPr>
        <p:txBody>
          <a:bodyPr wrap="square" rtlCol="0">
            <a:spAutoFit/>
          </a:bodyPr>
          <a:lstStyle/>
          <a:p>
            <a:r>
              <a:rPr lang="zh-CN" altLang="en-US" b="1" dirty="0" smtClean="0">
                <a:solidFill>
                  <a:srgbClr val="C00000"/>
                </a:solidFill>
              </a:rPr>
              <a:t>旋转扫描</a:t>
            </a:r>
            <a:endParaRPr lang="zh-CN" altLang="en-US" b="1" dirty="0">
              <a:solidFill>
                <a:srgbClr val="C00000"/>
              </a:solidFill>
            </a:endParaRPr>
          </a:p>
        </p:txBody>
      </p:sp>
      <p:sp>
        <p:nvSpPr>
          <p:cNvPr id="28" name="文本框 27"/>
          <p:cNvSpPr txBox="1"/>
          <p:nvPr/>
        </p:nvSpPr>
        <p:spPr>
          <a:xfrm>
            <a:off x="2625724" y="5369864"/>
            <a:ext cx="1304925" cy="369332"/>
          </a:xfrm>
          <a:prstGeom prst="rect">
            <a:avLst/>
          </a:prstGeom>
          <a:noFill/>
        </p:spPr>
        <p:txBody>
          <a:bodyPr wrap="square" rtlCol="0">
            <a:spAutoFit/>
          </a:bodyPr>
          <a:lstStyle/>
          <a:p>
            <a:r>
              <a:rPr lang="zh-CN" altLang="en-US" b="1" dirty="0" smtClean="0">
                <a:solidFill>
                  <a:srgbClr val="C00000"/>
                </a:solidFill>
              </a:rPr>
              <a:t>广义扫描</a:t>
            </a:r>
            <a:endParaRPr lang="zh-CN" altLang="en-US" b="1" dirty="0">
              <a:solidFill>
                <a:srgbClr val="C00000"/>
              </a:solidFill>
            </a:endParaRPr>
          </a:p>
        </p:txBody>
      </p:sp>
    </p:spTree>
    <p:extLst>
      <p:ext uri="{BB962C8B-B14F-4D97-AF65-F5344CB8AC3E}">
        <p14:creationId xmlns:p14="http://schemas.microsoft.com/office/powerpoint/2010/main" val="115046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7</a:t>
            </a:r>
            <a:r>
              <a:rPr lang="zh-CN" altLang="en-US" dirty="0" smtClean="0">
                <a:solidFill>
                  <a:srgbClr val="FF9300"/>
                </a:solidFill>
                <a:latin typeface="华文琥珀" panose="02010800040101010101" pitchFamily="2" charset="-122"/>
                <a:ea typeface="华文琥珀" panose="02010800040101010101" pitchFamily="2" charset="-122"/>
              </a:rPr>
              <a:t>章：三维对象</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ext uri="{D42A27DB-BD31-4B8C-83A1-F6EECF244321}">
                <p14:modId xmlns:p14="http://schemas.microsoft.com/office/powerpoint/2010/main" val="986698941"/>
              </p:ext>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6308" y="191439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8122636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lnSpc>
                <a:spcPct val="110000"/>
              </a:lnSpc>
              <a:buClr>
                <a:srgbClr val="CC6600"/>
              </a:buClr>
              <a:buFont typeface="Wingdings" panose="05000000000000000000" pitchFamily="2" charset="2"/>
              <a:buChar char="n"/>
              <a:defRPr/>
            </a:pPr>
            <a:r>
              <a:rPr lang="zh-CN" altLang="en-US" sz="2400" b="1" dirty="0" smtClean="0"/>
              <a:t>基本</a:t>
            </a:r>
            <a:r>
              <a:rPr lang="zh-CN" altLang="en-US" sz="2400" b="1" dirty="0"/>
              <a:t>思想是将简单实体</a:t>
            </a:r>
            <a:r>
              <a:rPr lang="en-US" altLang="zh-CN" sz="2400" b="1" dirty="0"/>
              <a:t>(</a:t>
            </a:r>
            <a:r>
              <a:rPr lang="zh-CN" altLang="en-US" sz="2400" b="1" dirty="0"/>
              <a:t>又称体素</a:t>
            </a:r>
            <a:r>
              <a:rPr lang="en-US" altLang="zh-CN" sz="2400" b="1" dirty="0"/>
              <a:t>)</a:t>
            </a:r>
            <a:r>
              <a:rPr lang="zh-CN" altLang="en-US" sz="2400" b="1" dirty="0"/>
              <a:t>通过集合运算组合成所需要的物体。</a:t>
            </a:r>
          </a:p>
          <a:p>
            <a:pPr eaLnBrk="1" hangingPunct="1">
              <a:lnSpc>
                <a:spcPct val="110000"/>
              </a:lnSpc>
              <a:buClr>
                <a:srgbClr val="CC6600"/>
              </a:buClr>
              <a:buFont typeface="Wingdings" panose="05000000000000000000" pitchFamily="2" charset="2"/>
              <a:buChar char="n"/>
              <a:defRPr/>
            </a:pPr>
            <a:r>
              <a:rPr lang="zh-CN" altLang="en-US" sz="2400" b="1" dirty="0"/>
              <a:t>常用的体素可以通过边界表示法和扫描表示法生成，如长方体、正四面体、圆柱体、圆锥体、圆台体、八面体、轮胎体、球体等。</a:t>
            </a:r>
          </a:p>
          <a:p>
            <a:pPr eaLnBrk="1" hangingPunct="1">
              <a:lnSpc>
                <a:spcPct val="110000"/>
              </a:lnSpc>
              <a:buClr>
                <a:srgbClr val="CC6600"/>
              </a:buClr>
              <a:buFont typeface="Wingdings" panose="05000000000000000000" pitchFamily="2" charset="2"/>
              <a:buChar char="n"/>
              <a:defRPr/>
            </a:pPr>
            <a:r>
              <a:rPr lang="zh-CN" altLang="en-US" sz="2400" b="1" dirty="0"/>
              <a:t>体素还可以由多个半空间的集合运算来表示，半空间指一个无限大的平面将三维空间分成两个无限的区域。由多个基本体素集合运算得到的实体也可以作为构造更复杂形体的体素。</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7.3.3 </a:t>
            </a:r>
            <a:r>
              <a:rPr lang="zh-CN" altLang="en-US" sz="2000" dirty="0" smtClean="0">
                <a:solidFill>
                  <a:schemeClr val="bg1"/>
                </a:solidFill>
                <a:latin typeface="微软雅黑" pitchFamily="34" charset="-122"/>
                <a:ea typeface="微软雅黑" panose="020B0503020204020204" pitchFamily="34" charset="-122"/>
              </a:rPr>
              <a:t>构造实体几何表示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53338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4118604" cy="3796686"/>
          </a:xfrm>
        </p:spPr>
        <p:txBody>
          <a:bodyPr/>
          <a:lstStyle/>
          <a:p>
            <a:pPr eaLnBrk="1" hangingPunct="1">
              <a:lnSpc>
                <a:spcPct val="110000"/>
              </a:lnSpc>
              <a:buClr>
                <a:srgbClr val="CC6600"/>
              </a:buClr>
              <a:buFont typeface="Wingdings" panose="05000000000000000000" pitchFamily="2" charset="2"/>
              <a:buChar char="n"/>
              <a:defRPr/>
            </a:pPr>
            <a:r>
              <a:rPr lang="en-US" altLang="zh-CN" sz="2400" b="1" dirty="0"/>
              <a:t>CSG</a:t>
            </a:r>
            <a:r>
              <a:rPr lang="zh-CN" altLang="en-US" sz="2400" b="1" dirty="0"/>
              <a:t>法中集合运算的实现过程可以用一棵</a:t>
            </a:r>
            <a:r>
              <a:rPr lang="zh-CN" altLang="en-US" sz="2400" b="1" dirty="0" smtClean="0"/>
              <a:t>二叉树（称</a:t>
            </a:r>
            <a:r>
              <a:rPr lang="en-US" altLang="zh-CN" sz="2400" b="1" dirty="0"/>
              <a:t>CSG</a:t>
            </a:r>
            <a:r>
              <a:rPr lang="zh-CN" altLang="en-US" sz="2400" b="1" dirty="0" smtClean="0"/>
              <a:t>树）来描述，</a:t>
            </a:r>
            <a:r>
              <a:rPr lang="zh-CN" altLang="en-US" sz="2400" b="1" dirty="0"/>
              <a:t>二叉树的叶子结点表示体素或者几何变换的参数，非终端结点表示施加于其子结点上的实体集合运算或几何变换。二叉树的根结点表示的就是集合运算的最终结果。</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7.3.3 </a:t>
            </a:r>
            <a:r>
              <a:rPr lang="zh-CN" altLang="en-US" sz="2000" dirty="0" smtClean="0">
                <a:solidFill>
                  <a:schemeClr val="bg1"/>
                </a:solidFill>
                <a:latin typeface="微软雅黑" pitchFamily="34" charset="-122"/>
                <a:ea typeface="微软雅黑" panose="020B0503020204020204" pitchFamily="34" charset="-122"/>
              </a:rPr>
              <a:t>构造实体几何表示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grpSp>
        <p:nvGrpSpPr>
          <p:cNvPr id="7" name="Group 109"/>
          <p:cNvGrpSpPr>
            <a:grpSpLocks/>
          </p:cNvGrpSpPr>
          <p:nvPr/>
        </p:nvGrpSpPr>
        <p:grpSpPr bwMode="auto">
          <a:xfrm>
            <a:off x="4262112" y="2210367"/>
            <a:ext cx="4752975" cy="3068637"/>
            <a:chOff x="1383" y="2387"/>
            <a:chExt cx="2994" cy="1933"/>
          </a:xfrm>
        </p:grpSpPr>
        <p:sp>
          <p:nvSpPr>
            <p:cNvPr id="8" name="Rectangle 108"/>
            <p:cNvSpPr>
              <a:spLocks noChangeArrowheads="1"/>
            </p:cNvSpPr>
            <p:nvPr/>
          </p:nvSpPr>
          <p:spPr bwMode="auto">
            <a:xfrm>
              <a:off x="1383" y="2387"/>
              <a:ext cx="2994" cy="1933"/>
            </a:xfrm>
            <a:prstGeom prst="rect">
              <a:avLst/>
            </a:prstGeom>
            <a:solidFill>
              <a:schemeClr val="accent1"/>
            </a:solidFill>
            <a:ln w="9525">
              <a:solidFill>
                <a:schemeClr val="tx1"/>
              </a:solidFill>
              <a:miter lim="800000"/>
              <a:headEnd/>
              <a:tailEnd/>
            </a:ln>
            <a:effectLst>
              <a:outerShdw dist="107763" dir="2700000" algn="ctr" rotWithShape="0">
                <a:schemeClr val="tx1">
                  <a:alpha val="50000"/>
                </a:schemeClr>
              </a:outerShdw>
            </a:effectLst>
          </p:spPr>
          <p:txBody>
            <a:bodyPr wrap="none" anchor="ct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grpSp>
          <p:nvGrpSpPr>
            <p:cNvPr id="9" name="Group 4"/>
            <p:cNvGrpSpPr>
              <a:grpSpLocks/>
            </p:cNvGrpSpPr>
            <p:nvPr/>
          </p:nvGrpSpPr>
          <p:grpSpPr bwMode="auto">
            <a:xfrm>
              <a:off x="1519" y="2475"/>
              <a:ext cx="2632" cy="1712"/>
              <a:chOff x="505" y="3734"/>
              <a:chExt cx="7199" cy="4986"/>
            </a:xfrm>
          </p:grpSpPr>
          <p:grpSp>
            <p:nvGrpSpPr>
              <p:cNvPr id="10" name="Group 5"/>
              <p:cNvGrpSpPr>
                <a:grpSpLocks/>
              </p:cNvGrpSpPr>
              <p:nvPr/>
            </p:nvGrpSpPr>
            <p:grpSpPr bwMode="auto">
              <a:xfrm>
                <a:off x="505" y="7569"/>
                <a:ext cx="2146" cy="822"/>
                <a:chOff x="4212" y="3114"/>
                <a:chExt cx="3781" cy="1560"/>
              </a:xfrm>
            </p:grpSpPr>
            <p:sp>
              <p:nvSpPr>
                <p:cNvPr id="107" name="Rectangle 6"/>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108" name="Line 7"/>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9" name="Line 8"/>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0" name="Line 9"/>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1" name="Line 10"/>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12" name="Line 11"/>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11" name="Group 12"/>
              <p:cNvGrpSpPr>
                <a:grpSpLocks/>
              </p:cNvGrpSpPr>
              <p:nvPr/>
            </p:nvGrpSpPr>
            <p:grpSpPr bwMode="auto">
              <a:xfrm>
                <a:off x="2955" y="7553"/>
                <a:ext cx="306" cy="545"/>
                <a:chOff x="4392" y="2958"/>
                <a:chExt cx="360" cy="624"/>
              </a:xfrm>
            </p:grpSpPr>
            <p:sp>
              <p:nvSpPr>
                <p:cNvPr id="103" name="Oval 13"/>
                <p:cNvSpPr>
                  <a:spLocks noChangeArrowheads="1"/>
                </p:cNvSpPr>
                <p:nvPr/>
              </p:nvSpPr>
              <p:spPr bwMode="auto">
                <a:xfrm>
                  <a:off x="4392" y="2958"/>
                  <a:ext cx="359"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104" name="Oval 14"/>
                <p:cNvSpPr>
                  <a:spLocks noChangeArrowheads="1"/>
                </p:cNvSpPr>
                <p:nvPr/>
              </p:nvSpPr>
              <p:spPr bwMode="auto">
                <a:xfrm>
                  <a:off x="4392" y="3495"/>
                  <a:ext cx="360"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105" name="Line 15"/>
                <p:cNvSpPr>
                  <a:spLocks noChangeShapeType="1"/>
                </p:cNvSpPr>
                <p:nvPr/>
              </p:nvSpPr>
              <p:spPr bwMode="auto">
                <a:xfrm flipV="1">
                  <a:off x="4392"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6" name="Line 16"/>
                <p:cNvSpPr>
                  <a:spLocks noChangeShapeType="1"/>
                </p:cNvSpPr>
                <p:nvPr/>
              </p:nvSpPr>
              <p:spPr bwMode="auto">
                <a:xfrm flipV="1">
                  <a:off x="4751"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12" name="Text Box 17"/>
              <p:cNvSpPr txBox="1">
                <a:spLocks noChangeArrowheads="1"/>
              </p:cNvSpPr>
              <p:nvPr/>
            </p:nvSpPr>
            <p:spPr bwMode="auto">
              <a:xfrm>
                <a:off x="5406" y="7157"/>
                <a:ext cx="7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000">
                    <a:latin typeface="Times New Roman" panose="02020603050405020304" pitchFamily="18" charset="0"/>
                  </a:rPr>
                  <a:t>并</a:t>
                </a:r>
                <a:endParaRPr lang="zh-CN" altLang="en-US" sz="1800"/>
              </a:p>
            </p:txBody>
          </p:sp>
          <p:grpSp>
            <p:nvGrpSpPr>
              <p:cNvPr id="13" name="Group 18"/>
              <p:cNvGrpSpPr>
                <a:grpSpLocks/>
              </p:cNvGrpSpPr>
              <p:nvPr/>
            </p:nvGrpSpPr>
            <p:grpSpPr bwMode="auto">
              <a:xfrm>
                <a:off x="5559" y="8253"/>
                <a:ext cx="1226" cy="412"/>
                <a:chOff x="4212" y="3114"/>
                <a:chExt cx="3781" cy="1560"/>
              </a:xfrm>
            </p:grpSpPr>
            <p:sp>
              <p:nvSpPr>
                <p:cNvPr id="97" name="Rectangle 19"/>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98" name="Line 20"/>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9" name="Line 21"/>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0" name="Line 22"/>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1" name="Line 23"/>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02" name="Line 24"/>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14" name="Group 25"/>
              <p:cNvGrpSpPr>
                <a:grpSpLocks/>
              </p:cNvGrpSpPr>
              <p:nvPr/>
            </p:nvGrpSpPr>
            <p:grpSpPr bwMode="auto">
              <a:xfrm>
                <a:off x="4640" y="8108"/>
                <a:ext cx="370" cy="612"/>
                <a:chOff x="7632" y="3270"/>
                <a:chExt cx="726" cy="1404"/>
              </a:xfrm>
            </p:grpSpPr>
            <p:sp>
              <p:nvSpPr>
                <p:cNvPr id="93" name="Oval 26"/>
                <p:cNvSpPr>
                  <a:spLocks noChangeArrowheads="1"/>
                </p:cNvSpPr>
                <p:nvPr/>
              </p:nvSpPr>
              <p:spPr bwMode="auto">
                <a:xfrm>
                  <a:off x="7632" y="3270"/>
                  <a:ext cx="723"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94" name="Oval 27"/>
                <p:cNvSpPr>
                  <a:spLocks noChangeArrowheads="1"/>
                </p:cNvSpPr>
                <p:nvPr/>
              </p:nvSpPr>
              <p:spPr bwMode="auto">
                <a:xfrm>
                  <a:off x="7632" y="4518"/>
                  <a:ext cx="726"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95" name="Line 28"/>
                <p:cNvSpPr>
                  <a:spLocks noChangeShapeType="1"/>
                </p:cNvSpPr>
                <p:nvPr/>
              </p:nvSpPr>
              <p:spPr bwMode="auto">
                <a:xfrm flipV="1">
                  <a:off x="7632"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6" name="Line 29"/>
                <p:cNvSpPr>
                  <a:spLocks noChangeShapeType="1"/>
                </p:cNvSpPr>
                <p:nvPr/>
              </p:nvSpPr>
              <p:spPr bwMode="auto">
                <a:xfrm flipV="1">
                  <a:off x="8355"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sp>
            <p:nvSpPr>
              <p:cNvPr id="15" name="Line 30"/>
              <p:cNvSpPr>
                <a:spLocks noChangeShapeType="1"/>
              </p:cNvSpPr>
              <p:nvPr/>
            </p:nvSpPr>
            <p:spPr bwMode="auto">
              <a:xfrm flipV="1">
                <a:off x="4947" y="7294"/>
                <a:ext cx="612"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Line 31"/>
              <p:cNvSpPr>
                <a:spLocks noChangeShapeType="1"/>
              </p:cNvSpPr>
              <p:nvPr/>
            </p:nvSpPr>
            <p:spPr bwMode="auto">
              <a:xfrm>
                <a:off x="5559" y="7294"/>
                <a:ext cx="613"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nvGrpSpPr>
              <p:cNvPr id="17" name="Group 32"/>
              <p:cNvGrpSpPr>
                <a:grpSpLocks/>
              </p:cNvGrpSpPr>
              <p:nvPr/>
            </p:nvGrpSpPr>
            <p:grpSpPr bwMode="auto">
              <a:xfrm>
                <a:off x="5104" y="6330"/>
                <a:ext cx="1225" cy="826"/>
                <a:chOff x="7164" y="6227"/>
                <a:chExt cx="1439" cy="943"/>
              </a:xfrm>
            </p:grpSpPr>
            <p:grpSp>
              <p:nvGrpSpPr>
                <p:cNvPr id="81" name="Group 33"/>
                <p:cNvGrpSpPr>
                  <a:grpSpLocks/>
                </p:cNvGrpSpPr>
                <p:nvPr/>
              </p:nvGrpSpPr>
              <p:grpSpPr bwMode="auto">
                <a:xfrm>
                  <a:off x="7164" y="6702"/>
                  <a:ext cx="1439" cy="468"/>
                  <a:chOff x="4212" y="3114"/>
                  <a:chExt cx="3781" cy="1560"/>
                </a:xfrm>
              </p:grpSpPr>
              <p:sp>
                <p:nvSpPr>
                  <p:cNvPr id="87" name="Rectangle 34"/>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88" name="Line 35"/>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9" name="Line 36"/>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0" name="Line 37"/>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1" name="Line 38"/>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92" name="Line 39"/>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82" name="Group 40"/>
                <p:cNvGrpSpPr>
                  <a:grpSpLocks/>
                </p:cNvGrpSpPr>
                <p:nvPr/>
              </p:nvGrpSpPr>
              <p:grpSpPr bwMode="auto">
                <a:xfrm>
                  <a:off x="7704" y="6227"/>
                  <a:ext cx="360" cy="621"/>
                  <a:chOff x="7632" y="3270"/>
                  <a:chExt cx="726" cy="1404"/>
                </a:xfrm>
              </p:grpSpPr>
              <p:sp>
                <p:nvSpPr>
                  <p:cNvPr id="83" name="Oval 41"/>
                  <p:cNvSpPr>
                    <a:spLocks noChangeArrowheads="1"/>
                  </p:cNvSpPr>
                  <p:nvPr/>
                </p:nvSpPr>
                <p:spPr bwMode="auto">
                  <a:xfrm>
                    <a:off x="7632" y="3270"/>
                    <a:ext cx="723"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84" name="Oval 42"/>
                  <p:cNvSpPr>
                    <a:spLocks noChangeArrowheads="1"/>
                  </p:cNvSpPr>
                  <p:nvPr/>
                </p:nvSpPr>
                <p:spPr bwMode="auto">
                  <a:xfrm>
                    <a:off x="7632" y="4518"/>
                    <a:ext cx="726"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85" name="Line 43"/>
                  <p:cNvSpPr>
                    <a:spLocks noChangeShapeType="1"/>
                  </p:cNvSpPr>
                  <p:nvPr/>
                </p:nvSpPr>
                <p:spPr bwMode="auto">
                  <a:xfrm flipV="1">
                    <a:off x="7632"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6" name="Line 44"/>
                  <p:cNvSpPr>
                    <a:spLocks noChangeShapeType="1"/>
                  </p:cNvSpPr>
                  <p:nvPr/>
                </p:nvSpPr>
                <p:spPr bwMode="auto">
                  <a:xfrm flipV="1">
                    <a:off x="8355"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grpSp>
            <p:nvGrpSpPr>
              <p:cNvPr id="18" name="Group 45"/>
              <p:cNvGrpSpPr>
                <a:grpSpLocks/>
              </p:cNvGrpSpPr>
              <p:nvPr/>
            </p:nvGrpSpPr>
            <p:grpSpPr bwMode="auto">
              <a:xfrm>
                <a:off x="1884" y="6747"/>
                <a:ext cx="1226" cy="684"/>
                <a:chOff x="1584" y="7170"/>
                <a:chExt cx="1440" cy="780"/>
              </a:xfrm>
            </p:grpSpPr>
            <p:sp>
              <p:nvSpPr>
                <p:cNvPr id="79" name="Line 46"/>
                <p:cNvSpPr>
                  <a:spLocks noChangeShapeType="1"/>
                </p:cNvSpPr>
                <p:nvPr/>
              </p:nvSpPr>
              <p:spPr bwMode="auto">
                <a:xfrm flipV="1">
                  <a:off x="1584" y="7170"/>
                  <a:ext cx="7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0" name="Line 47"/>
                <p:cNvSpPr>
                  <a:spLocks noChangeShapeType="1"/>
                </p:cNvSpPr>
                <p:nvPr/>
              </p:nvSpPr>
              <p:spPr bwMode="auto">
                <a:xfrm>
                  <a:off x="2304" y="7170"/>
                  <a:ext cx="72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19" name="Group 48"/>
              <p:cNvGrpSpPr>
                <a:grpSpLocks/>
              </p:cNvGrpSpPr>
              <p:nvPr/>
            </p:nvGrpSpPr>
            <p:grpSpPr bwMode="auto">
              <a:xfrm>
                <a:off x="1730" y="5936"/>
                <a:ext cx="1684" cy="719"/>
                <a:chOff x="1404" y="6236"/>
                <a:chExt cx="1980" cy="818"/>
              </a:xfrm>
            </p:grpSpPr>
            <p:grpSp>
              <p:nvGrpSpPr>
                <p:cNvPr id="67" name="Group 49"/>
                <p:cNvGrpSpPr>
                  <a:grpSpLocks/>
                </p:cNvGrpSpPr>
                <p:nvPr/>
              </p:nvGrpSpPr>
              <p:grpSpPr bwMode="auto">
                <a:xfrm>
                  <a:off x="1404" y="6236"/>
                  <a:ext cx="1980" cy="818"/>
                  <a:chOff x="4212" y="3114"/>
                  <a:chExt cx="3781" cy="1560"/>
                </a:xfrm>
              </p:grpSpPr>
              <p:sp>
                <p:nvSpPr>
                  <p:cNvPr id="73" name="Rectangle 50"/>
                  <p:cNvSpPr>
                    <a:spLocks noChangeArrowheads="1"/>
                  </p:cNvSpPr>
                  <p:nvPr/>
                </p:nvSpPr>
                <p:spPr bwMode="auto">
                  <a:xfrm>
                    <a:off x="4212" y="3894"/>
                    <a:ext cx="2340" cy="7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74" name="Line 51"/>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5" name="Line 52"/>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6" name="Line 53"/>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7" name="Line 54"/>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8" name="Line 55"/>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68" name="Group 56"/>
                <p:cNvGrpSpPr>
                  <a:grpSpLocks/>
                </p:cNvGrpSpPr>
                <p:nvPr/>
              </p:nvGrpSpPr>
              <p:grpSpPr bwMode="auto">
                <a:xfrm>
                  <a:off x="1776" y="6536"/>
                  <a:ext cx="181" cy="430"/>
                  <a:chOff x="4392" y="2958"/>
                  <a:chExt cx="360" cy="624"/>
                </a:xfrm>
              </p:grpSpPr>
              <p:sp>
                <p:nvSpPr>
                  <p:cNvPr id="69" name="Oval 57"/>
                  <p:cNvSpPr>
                    <a:spLocks noChangeArrowheads="1"/>
                  </p:cNvSpPr>
                  <p:nvPr/>
                </p:nvSpPr>
                <p:spPr bwMode="auto">
                  <a:xfrm>
                    <a:off x="4392" y="2958"/>
                    <a:ext cx="359"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70" name="Oval 58"/>
                  <p:cNvSpPr>
                    <a:spLocks noChangeArrowheads="1"/>
                  </p:cNvSpPr>
                  <p:nvPr/>
                </p:nvSpPr>
                <p:spPr bwMode="auto">
                  <a:xfrm>
                    <a:off x="4392" y="3495"/>
                    <a:ext cx="360"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71" name="Line 59"/>
                  <p:cNvSpPr>
                    <a:spLocks noChangeShapeType="1"/>
                  </p:cNvSpPr>
                  <p:nvPr/>
                </p:nvSpPr>
                <p:spPr bwMode="auto">
                  <a:xfrm flipV="1">
                    <a:off x="4392"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2" name="Line 60"/>
                  <p:cNvSpPr>
                    <a:spLocks noChangeShapeType="1"/>
                  </p:cNvSpPr>
                  <p:nvPr/>
                </p:nvSpPr>
                <p:spPr bwMode="auto">
                  <a:xfrm flipV="1">
                    <a:off x="4751"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grpSp>
            <p:nvGrpSpPr>
              <p:cNvPr id="20" name="Group 61"/>
              <p:cNvGrpSpPr>
                <a:grpSpLocks/>
              </p:cNvGrpSpPr>
              <p:nvPr/>
            </p:nvGrpSpPr>
            <p:grpSpPr bwMode="auto">
              <a:xfrm>
                <a:off x="3261" y="3734"/>
                <a:ext cx="2145" cy="1099"/>
                <a:chOff x="3743" y="3419"/>
                <a:chExt cx="3779" cy="1723"/>
              </a:xfrm>
            </p:grpSpPr>
            <p:grpSp>
              <p:nvGrpSpPr>
                <p:cNvPr id="42" name="Group 62"/>
                <p:cNvGrpSpPr>
                  <a:grpSpLocks/>
                </p:cNvGrpSpPr>
                <p:nvPr/>
              </p:nvGrpSpPr>
              <p:grpSpPr bwMode="auto">
                <a:xfrm>
                  <a:off x="3743" y="3894"/>
                  <a:ext cx="3779" cy="1248"/>
                  <a:chOff x="4212" y="3114"/>
                  <a:chExt cx="3781" cy="1560"/>
                </a:xfrm>
              </p:grpSpPr>
              <p:sp>
                <p:nvSpPr>
                  <p:cNvPr id="61" name="Rectangle 63"/>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62" name="Line 64"/>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3" name="Line 65"/>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4" name="Line 66"/>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5" name="Line 67"/>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6" name="Line 68"/>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43" name="Group 69"/>
                <p:cNvGrpSpPr>
                  <a:grpSpLocks/>
                </p:cNvGrpSpPr>
                <p:nvPr/>
              </p:nvGrpSpPr>
              <p:grpSpPr bwMode="auto">
                <a:xfrm>
                  <a:off x="4464" y="4367"/>
                  <a:ext cx="343" cy="660"/>
                  <a:chOff x="4392" y="2958"/>
                  <a:chExt cx="360" cy="624"/>
                </a:xfrm>
              </p:grpSpPr>
              <p:sp>
                <p:nvSpPr>
                  <p:cNvPr id="57" name="Oval 70"/>
                  <p:cNvSpPr>
                    <a:spLocks noChangeArrowheads="1"/>
                  </p:cNvSpPr>
                  <p:nvPr/>
                </p:nvSpPr>
                <p:spPr bwMode="auto">
                  <a:xfrm>
                    <a:off x="4392" y="2958"/>
                    <a:ext cx="359"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58" name="Oval 71"/>
                  <p:cNvSpPr>
                    <a:spLocks noChangeArrowheads="1"/>
                  </p:cNvSpPr>
                  <p:nvPr/>
                </p:nvSpPr>
                <p:spPr bwMode="auto">
                  <a:xfrm>
                    <a:off x="4392" y="3495"/>
                    <a:ext cx="360" cy="87"/>
                  </a:xfrm>
                  <a:prstGeom prst="ellipse">
                    <a:avLst/>
                  </a:pr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59" name="Line 72"/>
                  <p:cNvSpPr>
                    <a:spLocks noChangeShapeType="1"/>
                  </p:cNvSpPr>
                  <p:nvPr/>
                </p:nvSpPr>
                <p:spPr bwMode="auto">
                  <a:xfrm flipV="1">
                    <a:off x="4392"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0" name="Line 73"/>
                  <p:cNvSpPr>
                    <a:spLocks noChangeShapeType="1"/>
                  </p:cNvSpPr>
                  <p:nvPr/>
                </p:nvSpPr>
                <p:spPr bwMode="auto">
                  <a:xfrm flipV="1">
                    <a:off x="4751" y="3045"/>
                    <a:ext cx="1" cy="5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44" name="Group 74"/>
                <p:cNvGrpSpPr>
                  <a:grpSpLocks/>
                </p:cNvGrpSpPr>
                <p:nvPr/>
              </p:nvGrpSpPr>
              <p:grpSpPr bwMode="auto">
                <a:xfrm>
                  <a:off x="5544" y="3419"/>
                  <a:ext cx="1439" cy="943"/>
                  <a:chOff x="7164" y="6227"/>
                  <a:chExt cx="1439" cy="943"/>
                </a:xfrm>
              </p:grpSpPr>
              <p:grpSp>
                <p:nvGrpSpPr>
                  <p:cNvPr id="45" name="Group 75"/>
                  <p:cNvGrpSpPr>
                    <a:grpSpLocks/>
                  </p:cNvGrpSpPr>
                  <p:nvPr/>
                </p:nvGrpSpPr>
                <p:grpSpPr bwMode="auto">
                  <a:xfrm>
                    <a:off x="7164" y="6702"/>
                    <a:ext cx="1439" cy="468"/>
                    <a:chOff x="4212" y="3114"/>
                    <a:chExt cx="3781" cy="1560"/>
                  </a:xfrm>
                </p:grpSpPr>
                <p:sp>
                  <p:nvSpPr>
                    <p:cNvPr id="51" name="Rectangle 76"/>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52" name="Line 77"/>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3" name="Line 78"/>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4" name="Line 79"/>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5" name="Line 80"/>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6" name="Line 81"/>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46" name="Group 82"/>
                  <p:cNvGrpSpPr>
                    <a:grpSpLocks/>
                  </p:cNvGrpSpPr>
                  <p:nvPr/>
                </p:nvGrpSpPr>
                <p:grpSpPr bwMode="auto">
                  <a:xfrm>
                    <a:off x="7704" y="6227"/>
                    <a:ext cx="360" cy="621"/>
                    <a:chOff x="7632" y="3270"/>
                    <a:chExt cx="726" cy="1404"/>
                  </a:xfrm>
                </p:grpSpPr>
                <p:sp>
                  <p:nvSpPr>
                    <p:cNvPr id="47" name="Oval 83"/>
                    <p:cNvSpPr>
                      <a:spLocks noChangeArrowheads="1"/>
                    </p:cNvSpPr>
                    <p:nvPr/>
                  </p:nvSpPr>
                  <p:spPr bwMode="auto">
                    <a:xfrm>
                      <a:off x="7632" y="3270"/>
                      <a:ext cx="723"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48" name="Oval 84"/>
                    <p:cNvSpPr>
                      <a:spLocks noChangeArrowheads="1"/>
                    </p:cNvSpPr>
                    <p:nvPr/>
                  </p:nvSpPr>
                  <p:spPr bwMode="auto">
                    <a:xfrm>
                      <a:off x="7632" y="4518"/>
                      <a:ext cx="726"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49" name="Line 85"/>
                    <p:cNvSpPr>
                      <a:spLocks noChangeShapeType="1"/>
                    </p:cNvSpPr>
                    <p:nvPr/>
                  </p:nvSpPr>
                  <p:spPr bwMode="auto">
                    <a:xfrm flipV="1">
                      <a:off x="7632"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0" name="Line 86"/>
                    <p:cNvSpPr>
                      <a:spLocks noChangeShapeType="1"/>
                    </p:cNvSpPr>
                    <p:nvPr/>
                  </p:nvSpPr>
                  <p:spPr bwMode="auto">
                    <a:xfrm flipV="1">
                      <a:off x="8355"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grpSp>
          <p:sp>
            <p:nvSpPr>
              <p:cNvPr id="21" name="Text Box 87"/>
              <p:cNvSpPr txBox="1">
                <a:spLocks noChangeArrowheads="1"/>
              </p:cNvSpPr>
              <p:nvPr/>
            </p:nvSpPr>
            <p:spPr bwMode="auto">
              <a:xfrm>
                <a:off x="6602" y="6823"/>
                <a:ext cx="11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000">
                    <a:latin typeface="Times New Roman" panose="02020603050405020304" pitchFamily="18" charset="0"/>
                  </a:rPr>
                  <a:t>平移距离</a:t>
                </a:r>
                <a:endParaRPr lang="zh-CN" altLang="en-US" sz="1800"/>
              </a:p>
            </p:txBody>
          </p:sp>
          <p:grpSp>
            <p:nvGrpSpPr>
              <p:cNvPr id="22" name="Group 88"/>
              <p:cNvGrpSpPr>
                <a:grpSpLocks/>
              </p:cNvGrpSpPr>
              <p:nvPr/>
            </p:nvGrpSpPr>
            <p:grpSpPr bwMode="auto">
              <a:xfrm>
                <a:off x="6023" y="5242"/>
                <a:ext cx="1225" cy="828"/>
                <a:chOff x="7164" y="6227"/>
                <a:chExt cx="1439" cy="943"/>
              </a:xfrm>
            </p:grpSpPr>
            <p:grpSp>
              <p:nvGrpSpPr>
                <p:cNvPr id="30" name="Group 89"/>
                <p:cNvGrpSpPr>
                  <a:grpSpLocks/>
                </p:cNvGrpSpPr>
                <p:nvPr/>
              </p:nvGrpSpPr>
              <p:grpSpPr bwMode="auto">
                <a:xfrm>
                  <a:off x="7164" y="6702"/>
                  <a:ext cx="1439" cy="468"/>
                  <a:chOff x="4212" y="3114"/>
                  <a:chExt cx="3781" cy="1560"/>
                </a:xfrm>
              </p:grpSpPr>
              <p:sp>
                <p:nvSpPr>
                  <p:cNvPr id="36" name="Rectangle 90"/>
                  <p:cNvSpPr>
                    <a:spLocks noChangeArrowheads="1"/>
                  </p:cNvSpPr>
                  <p:nvPr/>
                </p:nvSpPr>
                <p:spPr bwMode="auto">
                  <a:xfrm>
                    <a:off x="4212" y="3894"/>
                    <a:ext cx="234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37" name="Line 91"/>
                  <p:cNvSpPr>
                    <a:spLocks noChangeShapeType="1"/>
                  </p:cNvSpPr>
                  <p:nvPr/>
                </p:nvSpPr>
                <p:spPr bwMode="auto">
                  <a:xfrm flipV="1">
                    <a:off x="4212" y="3114"/>
                    <a:ext cx="180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8" name="Line 92"/>
                  <p:cNvSpPr>
                    <a:spLocks noChangeShapeType="1"/>
                  </p:cNvSpPr>
                  <p:nvPr/>
                </p:nvSpPr>
                <p:spPr bwMode="auto">
                  <a:xfrm flipV="1">
                    <a:off x="6552" y="3114"/>
                    <a:ext cx="1440" cy="78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9" name="Line 93"/>
                  <p:cNvSpPr>
                    <a:spLocks noChangeShapeType="1"/>
                  </p:cNvSpPr>
                  <p:nvPr/>
                </p:nvSpPr>
                <p:spPr bwMode="auto">
                  <a:xfrm flipV="1">
                    <a:off x="6552" y="3738"/>
                    <a:ext cx="144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0" name="Line 94"/>
                  <p:cNvSpPr>
                    <a:spLocks noChangeShapeType="1"/>
                  </p:cNvSpPr>
                  <p:nvPr/>
                </p:nvSpPr>
                <p:spPr bwMode="auto">
                  <a:xfrm>
                    <a:off x="6012" y="3114"/>
                    <a:ext cx="198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1" name="Line 95"/>
                  <p:cNvSpPr>
                    <a:spLocks noChangeShapeType="1"/>
                  </p:cNvSpPr>
                  <p:nvPr/>
                </p:nvSpPr>
                <p:spPr bwMode="auto">
                  <a:xfrm>
                    <a:off x="7992" y="3114"/>
                    <a:ext cx="1"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nvGrpSpPr>
                <p:cNvPr id="31" name="Group 96"/>
                <p:cNvGrpSpPr>
                  <a:grpSpLocks/>
                </p:cNvGrpSpPr>
                <p:nvPr/>
              </p:nvGrpSpPr>
              <p:grpSpPr bwMode="auto">
                <a:xfrm>
                  <a:off x="7704" y="6227"/>
                  <a:ext cx="360" cy="621"/>
                  <a:chOff x="7632" y="3270"/>
                  <a:chExt cx="726" cy="1404"/>
                </a:xfrm>
              </p:grpSpPr>
              <p:sp>
                <p:nvSpPr>
                  <p:cNvPr id="32" name="Oval 97"/>
                  <p:cNvSpPr>
                    <a:spLocks noChangeArrowheads="1"/>
                  </p:cNvSpPr>
                  <p:nvPr/>
                </p:nvSpPr>
                <p:spPr bwMode="auto">
                  <a:xfrm>
                    <a:off x="7632" y="3270"/>
                    <a:ext cx="723"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33" name="Oval 98"/>
                  <p:cNvSpPr>
                    <a:spLocks noChangeArrowheads="1"/>
                  </p:cNvSpPr>
                  <p:nvPr/>
                </p:nvSpPr>
                <p:spPr bwMode="auto">
                  <a:xfrm>
                    <a:off x="7632" y="4518"/>
                    <a:ext cx="726" cy="15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eaLnBrk="1" hangingPunct="1"/>
                    <a:endParaRPr lang="zh-CN" altLang="en-US"/>
                  </a:p>
                </p:txBody>
              </p:sp>
              <p:sp>
                <p:nvSpPr>
                  <p:cNvPr id="34" name="Line 99"/>
                  <p:cNvSpPr>
                    <a:spLocks noChangeShapeType="1"/>
                  </p:cNvSpPr>
                  <p:nvPr/>
                </p:nvSpPr>
                <p:spPr bwMode="auto">
                  <a:xfrm flipV="1">
                    <a:off x="7632"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5" name="Line 100"/>
                  <p:cNvSpPr>
                    <a:spLocks noChangeShapeType="1"/>
                  </p:cNvSpPr>
                  <p:nvPr/>
                </p:nvSpPr>
                <p:spPr bwMode="auto">
                  <a:xfrm flipV="1">
                    <a:off x="8355" y="3426"/>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
            <p:nvSpPr>
              <p:cNvPr id="23" name="Line 101"/>
              <p:cNvSpPr>
                <a:spLocks noChangeShapeType="1"/>
              </p:cNvSpPr>
              <p:nvPr/>
            </p:nvSpPr>
            <p:spPr bwMode="auto">
              <a:xfrm flipV="1">
                <a:off x="6172" y="6200"/>
                <a:ext cx="460"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4" name="Line 102"/>
              <p:cNvSpPr>
                <a:spLocks noChangeShapeType="1"/>
              </p:cNvSpPr>
              <p:nvPr/>
            </p:nvSpPr>
            <p:spPr bwMode="auto">
              <a:xfrm>
                <a:off x="6632" y="6200"/>
                <a:ext cx="459" cy="4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Line 103"/>
              <p:cNvSpPr>
                <a:spLocks noChangeShapeType="1"/>
              </p:cNvSpPr>
              <p:nvPr/>
            </p:nvSpPr>
            <p:spPr bwMode="auto">
              <a:xfrm flipV="1">
                <a:off x="3261" y="4969"/>
                <a:ext cx="1073" cy="82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6" name="Line 104"/>
              <p:cNvSpPr>
                <a:spLocks noChangeShapeType="1"/>
              </p:cNvSpPr>
              <p:nvPr/>
            </p:nvSpPr>
            <p:spPr bwMode="auto">
              <a:xfrm flipH="1" flipV="1">
                <a:off x="4793" y="4969"/>
                <a:ext cx="1073"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7" name="Text Box 105"/>
              <p:cNvSpPr txBox="1">
                <a:spLocks noChangeArrowheads="1"/>
              </p:cNvSpPr>
              <p:nvPr/>
            </p:nvSpPr>
            <p:spPr bwMode="auto">
              <a:xfrm>
                <a:off x="6478" y="6063"/>
                <a:ext cx="7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000">
                    <a:latin typeface="Times New Roman" panose="02020603050405020304" pitchFamily="18" charset="0"/>
                  </a:rPr>
                  <a:t>平移</a:t>
                </a:r>
                <a:endParaRPr lang="zh-CN" altLang="en-US" sz="1800"/>
              </a:p>
            </p:txBody>
          </p:sp>
          <p:sp>
            <p:nvSpPr>
              <p:cNvPr id="28" name="Text Box 106"/>
              <p:cNvSpPr txBox="1">
                <a:spLocks noChangeArrowheads="1"/>
              </p:cNvSpPr>
              <p:nvPr/>
            </p:nvSpPr>
            <p:spPr bwMode="auto">
              <a:xfrm>
                <a:off x="2649" y="6679"/>
                <a:ext cx="7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000">
                    <a:latin typeface="Times New Roman" panose="02020603050405020304" pitchFamily="18" charset="0"/>
                  </a:rPr>
                  <a:t>差</a:t>
                </a:r>
                <a:endParaRPr lang="zh-CN" altLang="en-US" sz="1800"/>
              </a:p>
            </p:txBody>
          </p:sp>
          <p:sp>
            <p:nvSpPr>
              <p:cNvPr id="29" name="Text Box 107"/>
              <p:cNvSpPr txBox="1">
                <a:spLocks noChangeArrowheads="1"/>
              </p:cNvSpPr>
              <p:nvPr/>
            </p:nvSpPr>
            <p:spPr bwMode="auto">
              <a:xfrm>
                <a:off x="4671" y="4695"/>
                <a:ext cx="76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a:lstStyle>
              <a:p>
                <a:pPr algn="ctr" eaLnBrk="1" hangingPunct="1"/>
                <a:r>
                  <a:rPr lang="zh-CN" altLang="en-US" sz="1000">
                    <a:latin typeface="Times New Roman" panose="02020603050405020304" pitchFamily="18" charset="0"/>
                  </a:rPr>
                  <a:t>并</a:t>
                </a:r>
                <a:endParaRPr lang="zh-CN" altLang="en-US" sz="1800"/>
              </a:p>
            </p:txBody>
          </p:sp>
        </p:grpSp>
      </p:grpSp>
    </p:spTree>
    <p:extLst>
      <p:ext uri="{BB962C8B-B14F-4D97-AF65-F5344CB8AC3E}">
        <p14:creationId xmlns:p14="http://schemas.microsoft.com/office/powerpoint/2010/main" val="42332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775854" y="526472"/>
            <a:ext cx="7987145" cy="616527"/>
          </a:xfrm>
        </p:spPr>
        <p:txBody>
          <a:bodyPr/>
          <a:lstStyle/>
          <a:p>
            <a:r>
              <a:rPr lang="zh-CN" altLang="en-US" sz="3200" b="1" dirty="0" smtClean="0">
                <a:ea typeface="宋体" panose="02010600030101010101" pitchFamily="2" charset="-122"/>
              </a:rPr>
              <a:t>数据模型</a:t>
            </a:r>
            <a:r>
              <a:rPr lang="en-US" altLang="zh-CN" sz="3200" b="1" dirty="0" smtClean="0">
                <a:ea typeface="宋体" panose="02010600030101010101" pitchFamily="2" charset="-122"/>
              </a:rPr>
              <a:t>——</a:t>
            </a:r>
            <a:r>
              <a:rPr lang="zh-CN" altLang="en-US" sz="3200" b="1" dirty="0" smtClean="0">
                <a:ea typeface="宋体" panose="02010600030101010101" pitchFamily="2" charset="-122"/>
              </a:rPr>
              <a:t>构造实体几何表示</a:t>
            </a:r>
          </a:p>
        </p:txBody>
      </p:sp>
      <p:sp>
        <p:nvSpPr>
          <p:cNvPr id="61443" name="Rectangle 3"/>
          <p:cNvSpPr>
            <a:spLocks noGrp="1" noChangeArrowheads="1"/>
          </p:cNvSpPr>
          <p:nvPr>
            <p:ph type="body" idx="1"/>
          </p:nvPr>
        </p:nvSpPr>
        <p:spPr>
          <a:xfrm>
            <a:off x="457199" y="1371600"/>
            <a:ext cx="8305799" cy="3768436"/>
          </a:xfrm>
        </p:spPr>
        <p:txBody>
          <a:bodyPr/>
          <a:lstStyle/>
          <a:p>
            <a:pPr>
              <a:buClr>
                <a:srgbClr val="C00000"/>
              </a:buClr>
              <a:buFont typeface="Wingdings" panose="05000000000000000000" pitchFamily="2" charset="2"/>
              <a:buChar char="n"/>
            </a:pPr>
            <a:r>
              <a:rPr lang="en-US" altLang="zh-CN" b="1" dirty="0" smtClean="0">
                <a:ea typeface="宋体" panose="02010600030101010101" pitchFamily="2" charset="-122"/>
              </a:rPr>
              <a:t>Constructive Solid </a:t>
            </a:r>
            <a:r>
              <a:rPr lang="en-US" altLang="zh-CN" b="1" dirty="0" err="1" smtClean="0">
                <a:ea typeface="宋体" panose="02010600030101010101" pitchFamily="2" charset="-122"/>
              </a:rPr>
              <a:t>Gemetry</a:t>
            </a:r>
            <a:r>
              <a:rPr lang="zh-CN" altLang="en-US" b="1" dirty="0" smtClean="0">
                <a:ea typeface="宋体" panose="02010600030101010101" pitchFamily="2" charset="-122"/>
              </a:rPr>
              <a:t>，简称</a:t>
            </a:r>
            <a:r>
              <a:rPr lang="en-US" altLang="zh-CN" b="1" dirty="0" smtClean="0">
                <a:ea typeface="宋体" panose="02010600030101010101" pitchFamily="2" charset="-122"/>
              </a:rPr>
              <a:t>CSG</a:t>
            </a:r>
          </a:p>
          <a:p>
            <a:pPr>
              <a:buClr>
                <a:srgbClr val="C00000"/>
              </a:buClr>
              <a:buFont typeface="Wingdings" panose="05000000000000000000" pitchFamily="2" charset="2"/>
              <a:buChar char="n"/>
            </a:pPr>
            <a:r>
              <a:rPr lang="zh-CN" altLang="en-US" b="1" dirty="0" smtClean="0">
                <a:ea typeface="宋体" panose="02010600030101010101" pitchFamily="2" charset="-122"/>
              </a:rPr>
              <a:t>采用单一的“建筑块”形式的实体造型方法，由两个物体的</a:t>
            </a:r>
            <a:r>
              <a:rPr lang="zh-CN" altLang="en-US" b="1" dirty="0" smtClean="0">
                <a:solidFill>
                  <a:srgbClr val="FF3300"/>
                </a:solidFill>
                <a:ea typeface="宋体" panose="02010600030101010101" pitchFamily="2" charset="-122"/>
              </a:rPr>
              <a:t>正则集合</a:t>
            </a:r>
            <a:r>
              <a:rPr lang="zh-CN" altLang="en-US" b="1" dirty="0" smtClean="0">
                <a:ea typeface="宋体" panose="02010600030101010101" pitchFamily="2" charset="-122"/>
              </a:rPr>
              <a:t>操作生成新的物体</a:t>
            </a:r>
          </a:p>
          <a:p>
            <a:pPr lvl="1">
              <a:buClr>
                <a:srgbClr val="C00000"/>
              </a:buClr>
            </a:pPr>
            <a:r>
              <a:rPr lang="zh-CN" altLang="en-US" b="1" dirty="0" smtClean="0">
                <a:ea typeface="宋体" panose="02010600030101010101" pitchFamily="2" charset="-122"/>
              </a:rPr>
              <a:t>并（</a:t>
            </a:r>
            <a:r>
              <a:rPr lang="en-US" altLang="zh-CN" b="1" dirty="0" smtClean="0">
                <a:ea typeface="宋体" panose="02010600030101010101" pitchFamily="2" charset="-122"/>
              </a:rPr>
              <a:t>union</a:t>
            </a:r>
            <a:r>
              <a:rPr lang="zh-CN" altLang="en-US" b="1" dirty="0" smtClean="0">
                <a:ea typeface="宋体" panose="02010600030101010101" pitchFamily="2" charset="-122"/>
              </a:rPr>
              <a:t>）</a:t>
            </a:r>
          </a:p>
          <a:p>
            <a:pPr lvl="1">
              <a:buClr>
                <a:srgbClr val="C00000"/>
              </a:buClr>
            </a:pPr>
            <a:r>
              <a:rPr lang="zh-CN" altLang="en-US" b="1" dirty="0" smtClean="0">
                <a:ea typeface="宋体" panose="02010600030101010101" pitchFamily="2" charset="-122"/>
              </a:rPr>
              <a:t>交（</a:t>
            </a:r>
            <a:r>
              <a:rPr lang="en-US" altLang="zh-CN" b="1" dirty="0" smtClean="0">
                <a:ea typeface="宋体" panose="02010600030101010101" pitchFamily="2" charset="-122"/>
              </a:rPr>
              <a:t>intersection</a:t>
            </a:r>
            <a:r>
              <a:rPr lang="zh-CN" altLang="en-US" b="1" dirty="0" smtClean="0">
                <a:ea typeface="宋体" panose="02010600030101010101" pitchFamily="2" charset="-122"/>
              </a:rPr>
              <a:t>）</a:t>
            </a:r>
          </a:p>
          <a:p>
            <a:pPr lvl="1">
              <a:buClr>
                <a:srgbClr val="C00000"/>
              </a:buClr>
            </a:pPr>
            <a:r>
              <a:rPr lang="zh-CN" altLang="en-US" b="1" dirty="0" smtClean="0">
                <a:ea typeface="宋体" panose="02010600030101010101" pitchFamily="2" charset="-122"/>
              </a:rPr>
              <a:t>差（</a:t>
            </a:r>
            <a:r>
              <a:rPr lang="en-US" altLang="zh-CN" b="1" dirty="0" smtClean="0">
                <a:ea typeface="宋体" panose="02010600030101010101" pitchFamily="2" charset="-122"/>
              </a:rPr>
              <a:t>difference</a:t>
            </a:r>
            <a:r>
              <a:rPr lang="zh-CN" altLang="en-US" b="1" dirty="0" smtClean="0">
                <a:ea typeface="宋体" panose="02010600030101010101" pitchFamily="2" charset="-122"/>
              </a:rPr>
              <a:t>）</a:t>
            </a:r>
          </a:p>
          <a:p>
            <a:pPr lvl="1">
              <a:buClr>
                <a:srgbClr val="C00000"/>
              </a:buClr>
            </a:pPr>
            <a:endParaRPr lang="zh-CN" altLang="en-US" b="1" dirty="0" smtClean="0">
              <a:ea typeface="宋体" panose="02010600030101010101" pitchFamily="2" charset="-122"/>
            </a:endParaRPr>
          </a:p>
        </p:txBody>
      </p:sp>
    </p:spTree>
    <p:extLst>
      <p:ext uri="{BB962C8B-B14F-4D97-AF65-F5344CB8AC3E}">
        <p14:creationId xmlns:p14="http://schemas.microsoft.com/office/powerpoint/2010/main" val="3899408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862566" y="491056"/>
            <a:ext cx="8056418" cy="708026"/>
          </a:xfrm>
        </p:spPr>
        <p:txBody>
          <a:bodyPr/>
          <a:lstStyle/>
          <a:p>
            <a:r>
              <a:rPr lang="zh-CN" altLang="en-US" sz="3200" b="1" dirty="0" smtClean="0">
                <a:latin typeface="黑体" panose="02010609060101010101" pitchFamily="49" charset="-122"/>
                <a:ea typeface="黑体" panose="02010609060101010101" pitchFamily="49" charset="-122"/>
              </a:rPr>
              <a:t>数据模型</a:t>
            </a:r>
            <a:r>
              <a:rPr lang="en-US" altLang="zh-CN" sz="3200" b="1" dirty="0" smtClean="0">
                <a:latin typeface="黑体" panose="02010609060101010101" pitchFamily="49" charset="-122"/>
                <a:ea typeface="黑体" panose="02010609060101010101" pitchFamily="49" charset="-122"/>
              </a:rPr>
              <a:t>——</a:t>
            </a:r>
            <a:r>
              <a:rPr lang="zh-CN" altLang="en-US" sz="3200" b="1" dirty="0" smtClean="0">
                <a:latin typeface="黑体" panose="02010609060101010101" pitchFamily="49" charset="-122"/>
                <a:ea typeface="黑体" panose="02010609060101010101" pitchFamily="49" charset="-122"/>
              </a:rPr>
              <a:t>构造实体几何表示</a:t>
            </a:r>
          </a:p>
        </p:txBody>
      </p:sp>
      <p:sp>
        <p:nvSpPr>
          <p:cNvPr id="62467" name="Rectangle 3"/>
          <p:cNvSpPr>
            <a:spLocks noGrp="1" noChangeArrowheads="1"/>
          </p:cNvSpPr>
          <p:nvPr>
            <p:ph type="body" sz="half" idx="1"/>
          </p:nvPr>
        </p:nvSpPr>
        <p:spPr>
          <a:xfrm>
            <a:off x="107950" y="1268413"/>
            <a:ext cx="8842375" cy="749300"/>
          </a:xfrm>
        </p:spPr>
        <p:txBody>
          <a:bodyPr/>
          <a:lstStyle/>
          <a:p>
            <a:pPr>
              <a:buClr>
                <a:srgbClr val="FF9300"/>
              </a:buClr>
              <a:buFont typeface="Wingdings" panose="05000000000000000000" pitchFamily="2" charset="2"/>
              <a:buChar char="n"/>
            </a:pPr>
            <a:r>
              <a:rPr lang="zh-CN" altLang="en-US" sz="2400" b="1" dirty="0" smtClean="0">
                <a:ea typeface="宋体" panose="02010600030101010101" pitchFamily="2" charset="-122"/>
              </a:rPr>
              <a:t>普通的集合运算会产生悬边、悬面等低于三维的形体 </a:t>
            </a:r>
          </a:p>
          <a:p>
            <a:pPr lvl="1">
              <a:buClr>
                <a:srgbClr val="FF9300"/>
              </a:buClr>
              <a:buFont typeface="Wingdings" panose="05000000000000000000" pitchFamily="2" charset="2"/>
              <a:buChar char="n"/>
            </a:pPr>
            <a:endParaRPr lang="zh-CN" altLang="en-US" sz="2000" b="1" dirty="0" smtClean="0">
              <a:ea typeface="宋体" panose="02010600030101010101" pitchFamily="2" charset="-122"/>
            </a:endParaRPr>
          </a:p>
        </p:txBody>
      </p:sp>
      <p:sp>
        <p:nvSpPr>
          <p:cNvPr id="62468" name="Rectangle 4"/>
          <p:cNvSpPr>
            <a:spLocks noRot="1" noChangeArrowheads="1"/>
          </p:cNvSpPr>
          <p:nvPr/>
        </p:nvSpPr>
        <p:spPr bwMode="auto">
          <a:xfrm>
            <a:off x="126271" y="5075826"/>
            <a:ext cx="8659812"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lr>
                <a:schemeClr val="hlink"/>
              </a:buClr>
              <a:buFont typeface="Wingdings" panose="05000000000000000000" pitchFamily="2" charset="2"/>
              <a:buChar char="v"/>
              <a:defRPr sz="2800" b="1">
                <a:solidFill>
                  <a:schemeClr val="tx1"/>
                </a:solidFill>
                <a:latin typeface="Verdana" panose="020B0604030504040204" pitchFamily="34" charset="0"/>
              </a:defRPr>
            </a:lvl1pPr>
            <a:lvl2pPr marL="742950" indent="-285750" eaLnBrk="0" hangingPunct="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eaLnBrk="0" hangingPunct="0">
              <a:spcBef>
                <a:spcPct val="20000"/>
              </a:spcBef>
              <a:buClr>
                <a:schemeClr val="tx1"/>
              </a:buClr>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rgbClr val="FF0000"/>
              </a:buClr>
            </a:pPr>
            <a:r>
              <a:rPr lang="zh-CN" altLang="en-US" sz="2400" dirty="0">
                <a:ea typeface="宋体" panose="02010600030101010101" pitchFamily="2" charset="-122"/>
              </a:rPr>
              <a:t>正则集合运算保证集合运算的结果仍是一个正则形体即丢弃悬边、悬面等 </a:t>
            </a:r>
          </a:p>
        </p:txBody>
      </p:sp>
      <p:grpSp>
        <p:nvGrpSpPr>
          <p:cNvPr id="62469" name="Group 5"/>
          <p:cNvGrpSpPr>
            <a:grpSpLocks/>
          </p:cNvGrpSpPr>
          <p:nvPr/>
        </p:nvGrpSpPr>
        <p:grpSpPr bwMode="auto">
          <a:xfrm>
            <a:off x="439305" y="2025170"/>
            <a:ext cx="7873422" cy="2726939"/>
            <a:chOff x="1322" y="1888"/>
            <a:chExt cx="3372" cy="998"/>
          </a:xfrm>
        </p:grpSpPr>
        <p:sp>
          <p:nvSpPr>
            <p:cNvPr id="62470" name="AutoShape 6"/>
            <p:cNvSpPr>
              <a:spLocks noChangeAspect="1" noChangeArrowheads="1"/>
            </p:cNvSpPr>
            <p:nvPr/>
          </p:nvSpPr>
          <p:spPr bwMode="auto">
            <a:xfrm>
              <a:off x="1322" y="1888"/>
              <a:ext cx="3372" cy="99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62471" name="Group 7"/>
            <p:cNvGrpSpPr>
              <a:grpSpLocks/>
            </p:cNvGrpSpPr>
            <p:nvPr/>
          </p:nvGrpSpPr>
          <p:grpSpPr bwMode="auto">
            <a:xfrm>
              <a:off x="1466" y="1888"/>
              <a:ext cx="786" cy="582"/>
              <a:chOff x="1980" y="5148"/>
              <a:chExt cx="1965" cy="1455"/>
            </a:xfrm>
          </p:grpSpPr>
          <p:sp>
            <p:nvSpPr>
              <p:cNvPr id="62501" name="Rectangle 8"/>
              <p:cNvSpPr>
                <a:spLocks noChangeArrowheads="1"/>
              </p:cNvSpPr>
              <p:nvPr/>
            </p:nvSpPr>
            <p:spPr bwMode="auto">
              <a:xfrm>
                <a:off x="3435" y="5667"/>
                <a:ext cx="360" cy="936"/>
              </a:xfrm>
              <a:prstGeom prst="rect">
                <a:avLst/>
              </a:prstGeom>
              <a:solidFill>
                <a:srgbClr val="FFFF99"/>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nvGrpSpPr>
              <p:cNvPr id="62502" name="Group 9"/>
              <p:cNvGrpSpPr>
                <a:grpSpLocks/>
              </p:cNvGrpSpPr>
              <p:nvPr/>
            </p:nvGrpSpPr>
            <p:grpSpPr bwMode="auto">
              <a:xfrm>
                <a:off x="1980" y="5511"/>
                <a:ext cx="1080" cy="1092"/>
                <a:chOff x="1980" y="3015"/>
                <a:chExt cx="1080" cy="1092"/>
              </a:xfrm>
            </p:grpSpPr>
            <p:grpSp>
              <p:nvGrpSpPr>
                <p:cNvPr id="62505" name="Group 10"/>
                <p:cNvGrpSpPr>
                  <a:grpSpLocks/>
                </p:cNvGrpSpPr>
                <p:nvPr/>
              </p:nvGrpSpPr>
              <p:grpSpPr bwMode="auto">
                <a:xfrm>
                  <a:off x="1980" y="3015"/>
                  <a:ext cx="1080" cy="1092"/>
                  <a:chOff x="1980" y="3015"/>
                  <a:chExt cx="1080" cy="1092"/>
                </a:xfrm>
              </p:grpSpPr>
              <p:sp>
                <p:nvSpPr>
                  <p:cNvPr id="62512" name="Rectangle 11"/>
                  <p:cNvSpPr>
                    <a:spLocks noChangeArrowheads="1"/>
                  </p:cNvSpPr>
                  <p:nvPr/>
                </p:nvSpPr>
                <p:spPr bwMode="auto">
                  <a:xfrm>
                    <a:off x="1980" y="3015"/>
                    <a:ext cx="540" cy="1092"/>
                  </a:xfrm>
                  <a:prstGeom prst="rect">
                    <a:avLst/>
                  </a:prstGeom>
                  <a:solidFill>
                    <a:srgbClr val="FFFF99"/>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513" name="Rectangle 12"/>
                  <p:cNvSpPr>
                    <a:spLocks noChangeArrowheads="1"/>
                  </p:cNvSpPr>
                  <p:nvPr/>
                </p:nvSpPr>
                <p:spPr bwMode="auto">
                  <a:xfrm>
                    <a:off x="2520" y="3483"/>
                    <a:ext cx="540" cy="624"/>
                  </a:xfrm>
                  <a:prstGeom prst="rect">
                    <a:avLst/>
                  </a:prstGeom>
                  <a:solidFill>
                    <a:srgbClr val="FFFF99"/>
                  </a:solidFill>
                  <a:ln w="3175" cap="rnd">
                    <a:solidFill>
                      <a:srgbClr val="FFFFFF"/>
                    </a:solidFill>
                    <a:prstDash val="sysDot"/>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62506" name="Line 13"/>
                <p:cNvSpPr>
                  <a:spLocks noChangeShapeType="1"/>
                </p:cNvSpPr>
                <p:nvPr/>
              </p:nvSpPr>
              <p:spPr bwMode="auto">
                <a:xfrm>
                  <a:off x="1980" y="3015"/>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14"/>
                <p:cNvSpPr>
                  <a:spLocks noChangeShapeType="1"/>
                </p:cNvSpPr>
                <p:nvPr/>
              </p:nvSpPr>
              <p:spPr bwMode="auto">
                <a:xfrm>
                  <a:off x="1980" y="410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15"/>
                <p:cNvSpPr>
                  <a:spLocks noChangeShapeType="1"/>
                </p:cNvSpPr>
                <p:nvPr/>
              </p:nvSpPr>
              <p:spPr bwMode="auto">
                <a:xfrm>
                  <a:off x="3060" y="348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9" name="Line 16"/>
                <p:cNvSpPr>
                  <a:spLocks noChangeShapeType="1"/>
                </p:cNvSpPr>
                <p:nvPr/>
              </p:nvSpPr>
              <p:spPr bwMode="auto">
                <a:xfrm>
                  <a:off x="1980" y="3015"/>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Line 17"/>
                <p:cNvSpPr>
                  <a:spLocks noChangeShapeType="1"/>
                </p:cNvSpPr>
                <p:nvPr/>
              </p:nvSpPr>
              <p:spPr bwMode="auto">
                <a:xfrm>
                  <a:off x="2520" y="30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1" name="Line 18"/>
                <p:cNvSpPr>
                  <a:spLocks noChangeShapeType="1"/>
                </p:cNvSpPr>
                <p:nvPr/>
              </p:nvSpPr>
              <p:spPr bwMode="auto">
                <a:xfrm>
                  <a:off x="2520" y="348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503" name="Text Box 19"/>
              <p:cNvSpPr txBox="1">
                <a:spLocks noChangeArrowheads="1"/>
              </p:cNvSpPr>
              <p:nvPr/>
            </p:nvSpPr>
            <p:spPr bwMode="auto">
              <a:xfrm>
                <a:off x="2010" y="5148"/>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A</a:t>
                </a:r>
                <a:endParaRPr lang="en-US" altLang="zh-CN">
                  <a:ea typeface="宋体" panose="02010600030101010101" pitchFamily="2" charset="-122"/>
                </a:endParaRPr>
              </a:p>
            </p:txBody>
          </p:sp>
          <p:sp>
            <p:nvSpPr>
              <p:cNvPr id="62504" name="Text Box 20"/>
              <p:cNvSpPr txBox="1">
                <a:spLocks noChangeArrowheads="1"/>
              </p:cNvSpPr>
              <p:nvPr/>
            </p:nvSpPr>
            <p:spPr bwMode="auto">
              <a:xfrm>
                <a:off x="3405" y="5328"/>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B</a:t>
                </a:r>
                <a:endParaRPr lang="en-US" altLang="zh-CN">
                  <a:ea typeface="宋体" panose="02010600030101010101" pitchFamily="2" charset="-122"/>
                </a:endParaRPr>
              </a:p>
            </p:txBody>
          </p:sp>
        </p:grpSp>
        <p:grpSp>
          <p:nvGrpSpPr>
            <p:cNvPr id="62472" name="Group 21"/>
            <p:cNvGrpSpPr>
              <a:grpSpLocks/>
            </p:cNvGrpSpPr>
            <p:nvPr/>
          </p:nvGrpSpPr>
          <p:grpSpPr bwMode="auto">
            <a:xfrm>
              <a:off x="2618" y="1890"/>
              <a:ext cx="432" cy="580"/>
              <a:chOff x="5220" y="5154"/>
              <a:chExt cx="1080" cy="1449"/>
            </a:xfrm>
          </p:grpSpPr>
          <p:grpSp>
            <p:nvGrpSpPr>
              <p:cNvPr id="62486" name="Group 22"/>
              <p:cNvGrpSpPr>
                <a:grpSpLocks/>
              </p:cNvGrpSpPr>
              <p:nvPr/>
            </p:nvGrpSpPr>
            <p:grpSpPr bwMode="auto">
              <a:xfrm>
                <a:off x="5220" y="5511"/>
                <a:ext cx="1080" cy="1092"/>
                <a:chOff x="5220" y="3015"/>
                <a:chExt cx="1080" cy="1092"/>
              </a:xfrm>
            </p:grpSpPr>
            <p:grpSp>
              <p:nvGrpSpPr>
                <p:cNvPr id="62489" name="Group 23"/>
                <p:cNvGrpSpPr>
                  <a:grpSpLocks/>
                </p:cNvGrpSpPr>
                <p:nvPr/>
              </p:nvGrpSpPr>
              <p:grpSpPr bwMode="auto">
                <a:xfrm>
                  <a:off x="5220" y="3015"/>
                  <a:ext cx="1080" cy="1092"/>
                  <a:chOff x="1980" y="3015"/>
                  <a:chExt cx="1080" cy="1092"/>
                </a:xfrm>
              </p:grpSpPr>
              <p:grpSp>
                <p:nvGrpSpPr>
                  <p:cNvPr id="62492" name="Group 24"/>
                  <p:cNvGrpSpPr>
                    <a:grpSpLocks/>
                  </p:cNvGrpSpPr>
                  <p:nvPr/>
                </p:nvGrpSpPr>
                <p:grpSpPr bwMode="auto">
                  <a:xfrm>
                    <a:off x="1980" y="3015"/>
                    <a:ext cx="1080" cy="1092"/>
                    <a:chOff x="1980" y="3015"/>
                    <a:chExt cx="1080" cy="1092"/>
                  </a:xfrm>
                </p:grpSpPr>
                <p:sp>
                  <p:nvSpPr>
                    <p:cNvPr id="62499" name="Rectangle 25"/>
                    <p:cNvSpPr>
                      <a:spLocks noChangeArrowheads="1"/>
                    </p:cNvSpPr>
                    <p:nvPr/>
                  </p:nvSpPr>
                  <p:spPr bwMode="auto">
                    <a:xfrm>
                      <a:off x="1980" y="3015"/>
                      <a:ext cx="540" cy="1092"/>
                    </a:xfrm>
                    <a:prstGeom prst="rect">
                      <a:avLst/>
                    </a:prstGeom>
                    <a:solidFill>
                      <a:srgbClr val="FFFF99"/>
                    </a:solidFill>
                    <a:ln w="9525">
                      <a:solidFill>
                        <a:srgbClr val="FFFFFF"/>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500" name="Rectangle 26"/>
                    <p:cNvSpPr>
                      <a:spLocks noChangeArrowheads="1"/>
                    </p:cNvSpPr>
                    <p:nvPr/>
                  </p:nvSpPr>
                  <p:spPr bwMode="auto">
                    <a:xfrm>
                      <a:off x="2520" y="3483"/>
                      <a:ext cx="540" cy="624"/>
                    </a:xfrm>
                    <a:prstGeom prst="rect">
                      <a:avLst/>
                    </a:prstGeom>
                    <a:solidFill>
                      <a:srgbClr val="FFFF99"/>
                    </a:solidFill>
                    <a:ln w="3175" cap="rnd">
                      <a:solidFill>
                        <a:srgbClr val="FFFFFF"/>
                      </a:solidFill>
                      <a:prstDash val="sysDot"/>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62493" name="Line 27"/>
                  <p:cNvSpPr>
                    <a:spLocks noChangeShapeType="1"/>
                  </p:cNvSpPr>
                  <p:nvPr/>
                </p:nvSpPr>
                <p:spPr bwMode="auto">
                  <a:xfrm>
                    <a:off x="1980" y="3015"/>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4" name="Line 28"/>
                  <p:cNvSpPr>
                    <a:spLocks noChangeShapeType="1"/>
                  </p:cNvSpPr>
                  <p:nvPr/>
                </p:nvSpPr>
                <p:spPr bwMode="auto">
                  <a:xfrm>
                    <a:off x="1980" y="4107"/>
                    <a:ext cx="10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5" name="Line 29"/>
                  <p:cNvSpPr>
                    <a:spLocks noChangeShapeType="1"/>
                  </p:cNvSpPr>
                  <p:nvPr/>
                </p:nvSpPr>
                <p:spPr bwMode="auto">
                  <a:xfrm>
                    <a:off x="3060" y="3483"/>
                    <a:ext cx="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6" name="Line 30"/>
                  <p:cNvSpPr>
                    <a:spLocks noChangeShapeType="1"/>
                  </p:cNvSpPr>
                  <p:nvPr/>
                </p:nvSpPr>
                <p:spPr bwMode="auto">
                  <a:xfrm>
                    <a:off x="1980" y="3015"/>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7" name="Line 31"/>
                  <p:cNvSpPr>
                    <a:spLocks noChangeShapeType="1"/>
                  </p:cNvSpPr>
                  <p:nvPr/>
                </p:nvSpPr>
                <p:spPr bwMode="auto">
                  <a:xfrm>
                    <a:off x="2520" y="3015"/>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Line 32"/>
                  <p:cNvSpPr>
                    <a:spLocks noChangeShapeType="1"/>
                  </p:cNvSpPr>
                  <p:nvPr/>
                </p:nvSpPr>
                <p:spPr bwMode="auto">
                  <a:xfrm>
                    <a:off x="2520" y="3483"/>
                    <a:ext cx="5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90" name="Rectangle 33"/>
                <p:cNvSpPr>
                  <a:spLocks noChangeArrowheads="1"/>
                </p:cNvSpPr>
                <p:nvPr/>
              </p:nvSpPr>
              <p:spPr bwMode="auto">
                <a:xfrm>
                  <a:off x="5760" y="3171"/>
                  <a:ext cx="360" cy="936"/>
                </a:xfrm>
                <a:prstGeom prst="rect">
                  <a:avLst/>
                </a:prstGeom>
                <a:solidFill>
                  <a:srgbClr val="FFFF99"/>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491" name="Rectangle 34"/>
                <p:cNvSpPr>
                  <a:spLocks noChangeArrowheads="1"/>
                </p:cNvSpPr>
                <p:nvPr/>
              </p:nvSpPr>
              <p:spPr bwMode="auto">
                <a:xfrm>
                  <a:off x="5760" y="3483"/>
                  <a:ext cx="360" cy="624"/>
                </a:xfrm>
                <a:prstGeom prst="rect">
                  <a:avLst/>
                </a:prstGeom>
                <a:solidFill>
                  <a:srgbClr val="FFFF99"/>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grpSp>
          <p:sp>
            <p:nvSpPr>
              <p:cNvPr id="62487" name="Text Box 35"/>
              <p:cNvSpPr txBox="1">
                <a:spLocks noChangeArrowheads="1"/>
              </p:cNvSpPr>
              <p:nvPr/>
            </p:nvSpPr>
            <p:spPr bwMode="auto">
              <a:xfrm>
                <a:off x="5250" y="5154"/>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A</a:t>
                </a:r>
                <a:endParaRPr lang="en-US" altLang="zh-CN">
                  <a:ea typeface="宋体" panose="02010600030101010101" pitchFamily="2" charset="-122"/>
                </a:endParaRPr>
              </a:p>
            </p:txBody>
          </p:sp>
          <p:sp>
            <p:nvSpPr>
              <p:cNvPr id="62488" name="Text Box 36"/>
              <p:cNvSpPr txBox="1">
                <a:spLocks noChangeArrowheads="1"/>
              </p:cNvSpPr>
              <p:nvPr/>
            </p:nvSpPr>
            <p:spPr bwMode="auto">
              <a:xfrm>
                <a:off x="5730" y="5325"/>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B</a:t>
                </a:r>
                <a:endParaRPr lang="en-US" altLang="zh-CN">
                  <a:ea typeface="宋体" panose="02010600030101010101" pitchFamily="2" charset="-122"/>
                </a:endParaRPr>
              </a:p>
            </p:txBody>
          </p:sp>
        </p:grpSp>
        <p:sp>
          <p:nvSpPr>
            <p:cNvPr id="62473" name="Text Box 37"/>
            <p:cNvSpPr txBox="1">
              <a:spLocks noChangeArrowheads="1"/>
            </p:cNvSpPr>
            <p:nvPr/>
          </p:nvSpPr>
          <p:spPr bwMode="auto">
            <a:xfrm>
              <a:off x="3122" y="2577"/>
              <a:ext cx="847" cy="21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1200">
                  <a:latin typeface="Times New Roman" panose="02020603050405020304" pitchFamily="18" charset="0"/>
                  <a:ea typeface="宋体" panose="02010600030101010101" pitchFamily="2" charset="-122"/>
                </a:rPr>
                <a:t>普通集合的交</a:t>
              </a:r>
              <a:endParaRPr lang="zh-CN" altLang="en-US" sz="1200">
                <a:ea typeface="宋体" panose="02010600030101010101" pitchFamily="2" charset="-122"/>
              </a:endParaRPr>
            </a:p>
          </p:txBody>
        </p:sp>
        <p:sp>
          <p:nvSpPr>
            <p:cNvPr id="62474" name="Text Box 38"/>
            <p:cNvSpPr txBox="1">
              <a:spLocks noChangeArrowheads="1"/>
            </p:cNvSpPr>
            <p:nvPr/>
          </p:nvSpPr>
          <p:spPr bwMode="auto">
            <a:xfrm>
              <a:off x="3842" y="2581"/>
              <a:ext cx="720" cy="18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1200">
                  <a:latin typeface="Times New Roman" panose="02020603050405020304" pitchFamily="18" charset="0"/>
                  <a:ea typeface="宋体" panose="02010600030101010101" pitchFamily="2" charset="-122"/>
                </a:rPr>
                <a:t>正则集合的交</a:t>
              </a:r>
              <a:endParaRPr lang="zh-CN" altLang="en-US" sz="1200">
                <a:ea typeface="宋体" panose="02010600030101010101" pitchFamily="2" charset="-122"/>
              </a:endParaRPr>
            </a:p>
          </p:txBody>
        </p:sp>
        <p:grpSp>
          <p:nvGrpSpPr>
            <p:cNvPr id="62475" name="Group 39"/>
            <p:cNvGrpSpPr>
              <a:grpSpLocks/>
            </p:cNvGrpSpPr>
            <p:nvPr/>
          </p:nvGrpSpPr>
          <p:grpSpPr bwMode="auto">
            <a:xfrm>
              <a:off x="4094" y="2075"/>
              <a:ext cx="216" cy="395"/>
              <a:chOff x="8190" y="5616"/>
              <a:chExt cx="540" cy="987"/>
            </a:xfrm>
          </p:grpSpPr>
          <p:sp>
            <p:nvSpPr>
              <p:cNvPr id="62484" name="Rectangle 40"/>
              <p:cNvSpPr>
                <a:spLocks noChangeArrowheads="1"/>
              </p:cNvSpPr>
              <p:nvPr/>
            </p:nvSpPr>
            <p:spPr bwMode="auto">
              <a:xfrm>
                <a:off x="8235" y="5979"/>
                <a:ext cx="360" cy="624"/>
              </a:xfrm>
              <a:prstGeom prst="rect">
                <a:avLst/>
              </a:prstGeom>
              <a:solidFill>
                <a:srgbClr val="FFFF99"/>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485" name="Text Box 41"/>
              <p:cNvSpPr txBox="1">
                <a:spLocks noChangeArrowheads="1"/>
              </p:cNvSpPr>
              <p:nvPr/>
            </p:nvSpPr>
            <p:spPr bwMode="auto">
              <a:xfrm>
                <a:off x="8190" y="5616"/>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C</a:t>
                </a:r>
                <a:endParaRPr lang="en-US" altLang="zh-CN">
                  <a:ea typeface="宋体" panose="02010600030101010101" pitchFamily="2" charset="-122"/>
                </a:endParaRPr>
              </a:p>
            </p:txBody>
          </p:sp>
        </p:grpSp>
        <p:grpSp>
          <p:nvGrpSpPr>
            <p:cNvPr id="62476" name="Group 42"/>
            <p:cNvGrpSpPr>
              <a:grpSpLocks/>
            </p:cNvGrpSpPr>
            <p:nvPr/>
          </p:nvGrpSpPr>
          <p:grpSpPr bwMode="auto">
            <a:xfrm>
              <a:off x="3410" y="1950"/>
              <a:ext cx="438" cy="520"/>
              <a:chOff x="6480" y="5304"/>
              <a:chExt cx="1095" cy="1299"/>
            </a:xfrm>
          </p:grpSpPr>
          <p:grpSp>
            <p:nvGrpSpPr>
              <p:cNvPr id="62477" name="Group 43"/>
              <p:cNvGrpSpPr>
                <a:grpSpLocks/>
              </p:cNvGrpSpPr>
              <p:nvPr/>
            </p:nvGrpSpPr>
            <p:grpSpPr bwMode="auto">
              <a:xfrm>
                <a:off x="6480" y="5304"/>
                <a:ext cx="1095" cy="1299"/>
                <a:chOff x="6480" y="5304"/>
                <a:chExt cx="1095" cy="1299"/>
              </a:xfrm>
            </p:grpSpPr>
            <p:grpSp>
              <p:nvGrpSpPr>
                <p:cNvPr id="62479" name="Group 44"/>
                <p:cNvGrpSpPr>
                  <a:grpSpLocks/>
                </p:cNvGrpSpPr>
                <p:nvPr/>
              </p:nvGrpSpPr>
              <p:grpSpPr bwMode="auto">
                <a:xfrm>
                  <a:off x="6480" y="5667"/>
                  <a:ext cx="360" cy="936"/>
                  <a:chOff x="7560" y="3171"/>
                  <a:chExt cx="360" cy="936"/>
                </a:xfrm>
              </p:grpSpPr>
              <p:sp>
                <p:nvSpPr>
                  <p:cNvPr id="62482" name="Rectangle 45"/>
                  <p:cNvSpPr>
                    <a:spLocks noChangeArrowheads="1"/>
                  </p:cNvSpPr>
                  <p:nvPr/>
                </p:nvSpPr>
                <p:spPr bwMode="auto">
                  <a:xfrm>
                    <a:off x="7560" y="3483"/>
                    <a:ext cx="360" cy="624"/>
                  </a:xfrm>
                  <a:prstGeom prst="rect">
                    <a:avLst/>
                  </a:prstGeom>
                  <a:solidFill>
                    <a:srgbClr val="FFFF99"/>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
                <p:nvSpPr>
                  <p:cNvPr id="62483" name="Line 46"/>
                  <p:cNvSpPr>
                    <a:spLocks noChangeShapeType="1"/>
                  </p:cNvSpPr>
                  <p:nvPr/>
                </p:nvSpPr>
                <p:spPr bwMode="auto">
                  <a:xfrm>
                    <a:off x="7560" y="3171"/>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2480" name="Text Box 47"/>
                <p:cNvSpPr txBox="1">
                  <a:spLocks noChangeArrowheads="1"/>
                </p:cNvSpPr>
                <p:nvPr/>
              </p:nvSpPr>
              <p:spPr bwMode="auto">
                <a:xfrm>
                  <a:off x="6855" y="5304"/>
                  <a:ext cx="72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zh-CN" altLang="en-US" sz="1200">
                      <a:latin typeface="Times New Roman" panose="02020603050405020304" pitchFamily="18" charset="0"/>
                      <a:ea typeface="宋体" panose="02010600030101010101" pitchFamily="2" charset="-122"/>
                    </a:rPr>
                    <a:t>悬边</a:t>
                  </a:r>
                  <a:endParaRPr lang="zh-CN" altLang="en-US" sz="1200">
                    <a:ea typeface="宋体" panose="02010600030101010101" pitchFamily="2" charset="-122"/>
                  </a:endParaRPr>
                </a:p>
              </p:txBody>
            </p:sp>
            <p:sp>
              <p:nvSpPr>
                <p:cNvPr id="62481" name="Line 48"/>
                <p:cNvSpPr>
                  <a:spLocks noChangeShapeType="1"/>
                </p:cNvSpPr>
                <p:nvPr/>
              </p:nvSpPr>
              <p:spPr bwMode="auto">
                <a:xfrm flipH="1">
                  <a:off x="6540" y="5616"/>
                  <a:ext cx="360" cy="156"/>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62478" name="Text Box 49"/>
              <p:cNvSpPr txBox="1">
                <a:spLocks noChangeArrowheads="1"/>
              </p:cNvSpPr>
              <p:nvPr/>
            </p:nvSpPr>
            <p:spPr bwMode="auto">
              <a:xfrm>
                <a:off x="6480" y="5616"/>
                <a:ext cx="540" cy="4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zh-CN" sz="900">
                    <a:latin typeface="Times New Roman" panose="02020603050405020304" pitchFamily="18" charset="0"/>
                    <a:ea typeface="宋体" panose="02010600030101010101" pitchFamily="2" charset="-122"/>
                  </a:rPr>
                  <a:t>C</a:t>
                </a:r>
                <a:endParaRPr lang="en-US" altLang="zh-CN">
                  <a:ea typeface="宋体" panose="02010600030101010101" pitchFamily="2" charset="-122"/>
                </a:endParaRPr>
              </a:p>
            </p:txBody>
          </p:sp>
        </p:grpSp>
      </p:grpSp>
    </p:spTree>
    <p:extLst>
      <p:ext uri="{BB962C8B-B14F-4D97-AF65-F5344CB8AC3E}">
        <p14:creationId xmlns:p14="http://schemas.microsoft.com/office/powerpoint/2010/main" val="3107133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image0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2514600"/>
            <a:ext cx="3429000" cy="251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ext Box 3"/>
          <p:cNvSpPr txBox="1">
            <a:spLocks noChangeArrowheads="1"/>
          </p:cNvSpPr>
          <p:nvPr/>
        </p:nvSpPr>
        <p:spPr bwMode="auto">
          <a:xfrm>
            <a:off x="2438400" y="30480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buFont typeface="Times New Roman" panose="02020603050405020304" pitchFamily="18" charset="0"/>
              <a:buChar char="§"/>
            </a:pPr>
            <a:r>
              <a:rPr kumimoji="1" lang="zh-CN" altLang="en-US" sz="3600" dirty="0">
                <a:latin typeface="黑体" panose="02010609060101010101" pitchFamily="49" charset="-122"/>
                <a:ea typeface="黑体" panose="02010609060101010101" pitchFamily="49" charset="-122"/>
              </a:rPr>
              <a:t> 构造实体几何</a:t>
            </a:r>
            <a:r>
              <a:rPr kumimoji="1" lang="en-US" altLang="zh-CN" sz="3600" dirty="0">
                <a:latin typeface="黑体" panose="02010609060101010101" pitchFamily="49" charset="-122"/>
                <a:ea typeface="黑体" panose="02010609060101010101" pitchFamily="49" charset="-122"/>
              </a:rPr>
              <a:t>CSG</a:t>
            </a:r>
          </a:p>
        </p:txBody>
      </p:sp>
      <p:pic>
        <p:nvPicPr>
          <p:cNvPr id="63492" name="Picture 4" descr="image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514600"/>
            <a:ext cx="34290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5"/>
          <p:cNvSpPr txBox="1">
            <a:spLocks noChangeArrowheads="1"/>
          </p:cNvSpPr>
          <p:nvPr/>
        </p:nvSpPr>
        <p:spPr bwMode="auto">
          <a:xfrm>
            <a:off x="914400" y="54102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Union (</a:t>
            </a:r>
            <a:r>
              <a:rPr kumimoji="1" lang="zh-CN" altLang="en-US" sz="2400">
                <a:latin typeface="Times New Roman" panose="02020603050405020304" pitchFamily="18" charset="0"/>
                <a:ea typeface="宋体" panose="02010600030101010101" pitchFamily="2" charset="-122"/>
              </a:rPr>
              <a:t>并运算</a:t>
            </a:r>
            <a:r>
              <a:rPr kumimoji="1" lang="en-US" altLang="zh-CN" sz="2400">
                <a:latin typeface="Times New Roman" panose="02020603050405020304" pitchFamily="18" charset="0"/>
                <a:ea typeface="宋体" panose="02010600030101010101" pitchFamily="2" charset="-122"/>
              </a:rPr>
              <a:t>)</a:t>
            </a:r>
          </a:p>
        </p:txBody>
      </p:sp>
      <p:sp>
        <p:nvSpPr>
          <p:cNvPr id="63494" name="Text Box 6"/>
          <p:cNvSpPr txBox="1">
            <a:spLocks noChangeArrowheads="1"/>
          </p:cNvSpPr>
          <p:nvPr/>
        </p:nvSpPr>
        <p:spPr bwMode="auto">
          <a:xfrm>
            <a:off x="5105400" y="54102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Subtraction (</a:t>
            </a:r>
            <a:r>
              <a:rPr kumimoji="1" lang="zh-CN" altLang="en-US" sz="2400">
                <a:latin typeface="Times New Roman" panose="02020603050405020304" pitchFamily="18" charset="0"/>
                <a:ea typeface="宋体" panose="02010600030101010101" pitchFamily="2" charset="-122"/>
              </a:rPr>
              <a:t>减运算</a:t>
            </a:r>
            <a:r>
              <a:rPr kumimoji="1" lang="en-US" altLang="zh-CN" sz="2400">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513720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2133600" y="38100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buFont typeface="Times New Roman" panose="02020603050405020304" pitchFamily="18" charset="0"/>
              <a:buChar char="§"/>
            </a:pPr>
            <a:r>
              <a:rPr kumimoji="1" lang="zh-CN" altLang="en-US" sz="3600" dirty="0">
                <a:latin typeface="黑体" panose="02010609060101010101" pitchFamily="49" charset="-122"/>
                <a:ea typeface="黑体" panose="02010609060101010101" pitchFamily="49" charset="-122"/>
              </a:rPr>
              <a:t> 构造实体几何</a:t>
            </a:r>
            <a:r>
              <a:rPr kumimoji="1" lang="en-US" altLang="zh-CN" sz="3600" dirty="0">
                <a:latin typeface="黑体" panose="02010609060101010101" pitchFamily="49" charset="-122"/>
                <a:ea typeface="黑体" panose="02010609060101010101" pitchFamily="49" charset="-122"/>
              </a:rPr>
              <a:t>CSG</a:t>
            </a:r>
          </a:p>
        </p:txBody>
      </p:sp>
      <p:pic>
        <p:nvPicPr>
          <p:cNvPr id="64515" name="Picture 3" descr="image0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55813"/>
            <a:ext cx="2895600" cy="219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6" name="Picture 4" descr="image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2057400"/>
            <a:ext cx="28194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 Box 5"/>
          <p:cNvSpPr txBox="1">
            <a:spLocks noChangeArrowheads="1"/>
          </p:cNvSpPr>
          <p:nvPr/>
        </p:nvSpPr>
        <p:spPr bwMode="auto">
          <a:xfrm>
            <a:off x="2895600" y="4800600"/>
            <a:ext cx="3335338"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kumimoji="1" lang="en-US" altLang="zh-CN" sz="2400">
                <a:latin typeface="Times New Roman" panose="02020603050405020304" pitchFamily="18" charset="0"/>
                <a:ea typeface="宋体" panose="02010600030101010101" pitchFamily="2" charset="-122"/>
              </a:rPr>
              <a:t>Intersection</a:t>
            </a:r>
            <a:r>
              <a:rPr kumimoji="1" lang="zh-CN" altLang="en-US" sz="2400">
                <a:latin typeface="Times New Roman" panose="02020603050405020304" pitchFamily="18" charset="0"/>
                <a:ea typeface="宋体" panose="02010600030101010101" pitchFamily="2" charset="-122"/>
              </a:rPr>
              <a:t>（交运算）</a:t>
            </a:r>
          </a:p>
        </p:txBody>
      </p:sp>
      <p:sp>
        <p:nvSpPr>
          <p:cNvPr id="64518" name="AutoShape 6"/>
          <p:cNvSpPr>
            <a:spLocks noChangeArrowheads="1"/>
          </p:cNvSpPr>
          <p:nvPr/>
        </p:nvSpPr>
        <p:spPr bwMode="auto">
          <a:xfrm>
            <a:off x="3886200" y="3048000"/>
            <a:ext cx="990600" cy="381000"/>
          </a:xfrm>
          <a:prstGeom prst="rightArrow">
            <a:avLst>
              <a:gd name="adj1" fmla="val 50000"/>
              <a:gd name="adj2" fmla="val 6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647978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2362200" y="381000"/>
            <a:ext cx="64008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spcBef>
                <a:spcPct val="50000"/>
              </a:spcBef>
              <a:buFont typeface="Times New Roman" panose="02020603050405020304" pitchFamily="18" charset="0"/>
              <a:buChar char="§"/>
            </a:pPr>
            <a:r>
              <a:rPr kumimoji="1" lang="zh-CN" altLang="en-US" sz="3600" dirty="0">
                <a:latin typeface="黑体" panose="02010609060101010101" pitchFamily="49" charset="-122"/>
                <a:ea typeface="黑体" panose="02010609060101010101" pitchFamily="49" charset="-122"/>
              </a:rPr>
              <a:t> 构造实体几何</a:t>
            </a:r>
            <a:r>
              <a:rPr kumimoji="1" lang="en-US" altLang="zh-CN" sz="3600" dirty="0">
                <a:latin typeface="黑体" panose="02010609060101010101" pitchFamily="49" charset="-122"/>
                <a:ea typeface="黑体" panose="02010609060101010101" pitchFamily="49" charset="-122"/>
              </a:rPr>
              <a:t>CSG</a:t>
            </a:r>
          </a:p>
        </p:txBody>
      </p:sp>
      <p:sp>
        <p:nvSpPr>
          <p:cNvPr id="65539" name="Text Box 3"/>
          <p:cNvSpPr txBox="1">
            <a:spLocks noChangeArrowheads="1"/>
          </p:cNvSpPr>
          <p:nvPr/>
        </p:nvSpPr>
        <p:spPr bwMode="auto">
          <a:xfrm>
            <a:off x="2895600" y="4800600"/>
            <a:ext cx="26670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kumimoji="1" lang="en-US" altLang="zh-CN" sz="2400">
                <a:latin typeface="Times New Roman" panose="02020603050405020304" pitchFamily="18" charset="0"/>
                <a:ea typeface="宋体" panose="02010600030101010101" pitchFamily="2" charset="-122"/>
              </a:rPr>
              <a:t>Cut</a:t>
            </a:r>
            <a:r>
              <a:rPr kumimoji="1" lang="zh-CN" altLang="en-US" sz="2400">
                <a:latin typeface="Times New Roman" panose="02020603050405020304" pitchFamily="18" charset="0"/>
                <a:ea typeface="宋体" panose="02010600030101010101" pitchFamily="2" charset="-122"/>
              </a:rPr>
              <a:t>（删减）</a:t>
            </a:r>
          </a:p>
        </p:txBody>
      </p:sp>
      <p:sp>
        <p:nvSpPr>
          <p:cNvPr id="65540" name="AutoShape 4"/>
          <p:cNvSpPr>
            <a:spLocks noChangeArrowheads="1"/>
          </p:cNvSpPr>
          <p:nvPr/>
        </p:nvSpPr>
        <p:spPr bwMode="auto">
          <a:xfrm>
            <a:off x="3886200" y="3048000"/>
            <a:ext cx="990600" cy="381000"/>
          </a:xfrm>
          <a:prstGeom prst="rightArrow">
            <a:avLst>
              <a:gd name="adj1" fmla="val 50000"/>
              <a:gd name="adj2" fmla="val 65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en-US">
              <a:ea typeface="宋体" panose="02010600030101010101" pitchFamily="2" charset="-122"/>
            </a:endParaRPr>
          </a:p>
        </p:txBody>
      </p:sp>
      <p:pic>
        <p:nvPicPr>
          <p:cNvPr id="65541" name="Picture 5" descr="image0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362200"/>
            <a:ext cx="2895600" cy="214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6" descr="image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2362200"/>
            <a:ext cx="28956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5289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87016" y="1265171"/>
            <a:ext cx="8856984" cy="5073427"/>
          </a:xfrm>
        </p:spPr>
        <p:txBody>
          <a:bodyPr/>
          <a:lstStyle/>
          <a:p>
            <a:pPr eaLnBrk="1" hangingPunct="1">
              <a:buFont typeface="Wingdings" panose="05000000000000000000" pitchFamily="2" charset="2"/>
              <a:buChar char="n"/>
              <a:defRPr/>
            </a:pPr>
            <a:r>
              <a:rPr lang="en-US" altLang="zh-CN" sz="2400" b="1" dirty="0">
                <a:solidFill>
                  <a:srgbClr val="C00000"/>
                </a:solidFill>
              </a:rPr>
              <a:t>CSG</a:t>
            </a:r>
            <a:r>
              <a:rPr lang="zh-CN" altLang="en-US" sz="2400" b="1" dirty="0">
                <a:solidFill>
                  <a:srgbClr val="C00000"/>
                </a:solidFill>
              </a:rPr>
              <a:t>法的优点：</a:t>
            </a:r>
            <a:r>
              <a:rPr lang="zh-CN" altLang="en-US" sz="2400" b="1" dirty="0"/>
              <a:t>①覆盖域广泛；②输入方便，可直观地构造复杂形体；③数据结构简单，数据量小，用一棵二叉树即可表示；④形体的有效性可由实体集合运算得以自动保证。</a:t>
            </a:r>
          </a:p>
          <a:p>
            <a:pPr eaLnBrk="1" hangingPunct="1">
              <a:buFont typeface="Wingdings" panose="05000000000000000000" pitchFamily="2" charset="2"/>
              <a:buChar char="n"/>
              <a:defRPr/>
            </a:pPr>
            <a:r>
              <a:rPr lang="en-US" altLang="zh-CN" sz="2400" b="1" dirty="0" smtClean="0">
                <a:solidFill>
                  <a:srgbClr val="C00000"/>
                </a:solidFill>
              </a:rPr>
              <a:t>CSG</a:t>
            </a:r>
            <a:r>
              <a:rPr lang="zh-CN" altLang="en-US" sz="2400" b="1" dirty="0">
                <a:solidFill>
                  <a:srgbClr val="C00000"/>
                </a:solidFill>
              </a:rPr>
              <a:t>法也有其缺点：</a:t>
            </a:r>
          </a:p>
          <a:p>
            <a:pPr eaLnBrk="1" hangingPunct="1">
              <a:buClr>
                <a:srgbClr val="CC6600"/>
              </a:buClr>
              <a:buFont typeface="Wingdings" panose="05000000000000000000" pitchFamily="2" charset="2"/>
              <a:buChar char="n"/>
              <a:defRPr/>
            </a:pPr>
            <a:r>
              <a:rPr lang="en-US" altLang="zh-CN" sz="2400" b="1" dirty="0"/>
              <a:t>CSG</a:t>
            </a:r>
            <a:r>
              <a:rPr lang="zh-CN" altLang="en-US" sz="2400" b="1" dirty="0"/>
              <a:t>法中的体素有很多是由参数和表面方程表示的。用表面方程及参数表示易于求交点，方便了集合运算，但运算后的中间结果就很难用方程及参数表示了，即增加了进一步参与集合运算的难度。不过，可以将集合运算的中间结果转化为边界表示，再进行集合运算和显示输出。</a:t>
            </a:r>
          </a:p>
          <a:p>
            <a:pPr eaLnBrk="1" hangingPunct="1">
              <a:buClr>
                <a:srgbClr val="CC6600"/>
              </a:buClr>
              <a:buFont typeface="Wingdings" panose="05000000000000000000" pitchFamily="2" charset="2"/>
              <a:buChar char="n"/>
              <a:defRPr/>
            </a:pPr>
            <a:r>
              <a:rPr lang="en-US" altLang="zh-CN" sz="2400" b="1" dirty="0"/>
              <a:t>CSG</a:t>
            </a:r>
            <a:r>
              <a:rPr lang="zh-CN" altLang="en-US" sz="2400" b="1" dirty="0"/>
              <a:t>法中集合运算会破坏原有的点、边、面的显式拓扑关系。</a:t>
            </a:r>
          </a:p>
          <a:p>
            <a:pPr eaLnBrk="1" hangingPunct="1">
              <a:buClr>
                <a:srgbClr val="CC6600"/>
              </a:buClr>
              <a:buFont typeface="Wingdings" panose="05000000000000000000" pitchFamily="2" charset="2"/>
              <a:buChar char="n"/>
              <a:defRPr/>
            </a:pPr>
            <a:r>
              <a:rPr lang="en-US" altLang="zh-CN" sz="2400" b="1" dirty="0"/>
              <a:t>CSG</a:t>
            </a:r>
            <a:r>
              <a:rPr lang="zh-CN" altLang="en-US" sz="2400" b="1" dirty="0"/>
              <a:t>法的体素只是有限的几种形状，对体素不能做局部变形操作，使</a:t>
            </a:r>
            <a:r>
              <a:rPr lang="en-US" altLang="zh-CN" sz="2400" b="1" dirty="0"/>
              <a:t>CSG</a:t>
            </a:r>
            <a:r>
              <a:rPr lang="zh-CN" altLang="en-US" sz="2400" b="1" dirty="0"/>
              <a:t>的表示能力受到限制。</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184071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435">
                                            <p:txEl>
                                              <p:pRg st="4" end="4"/>
                                            </p:txEl>
                                          </p:spTgt>
                                        </p:tgtEl>
                                        <p:attrNameLst>
                                          <p:attrName>style.visibility</p:attrName>
                                        </p:attrNameLst>
                                      </p:cBhvr>
                                      <p:to>
                                        <p:strVal val="visible"/>
                                      </p:to>
                                    </p:set>
                                    <p:animEffect transition="in" filter="wipe(left)">
                                      <p:cBhvr>
                                        <p:cTn id="27" dur="500"/>
                                        <p:tgtEl>
                                          <p:spTgt spid="18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lnSpc>
                <a:spcPct val="100000"/>
              </a:lnSpc>
              <a:buClr>
                <a:srgbClr val="CC66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空间细分表示法</a:t>
            </a:r>
            <a:r>
              <a:rPr lang="zh-CN" altLang="en-US" sz="2400" b="1" dirty="0">
                <a:latin typeface="+mn-ea"/>
              </a:rPr>
              <a:t>包括</a:t>
            </a:r>
            <a:r>
              <a:rPr lang="zh-CN" altLang="en-US" sz="2400" b="1" dirty="0">
                <a:solidFill>
                  <a:srgbClr val="0000FF"/>
                </a:solidFill>
                <a:latin typeface="+mn-ea"/>
              </a:rPr>
              <a:t>体素表示法</a:t>
            </a:r>
            <a:r>
              <a:rPr lang="zh-CN" altLang="en-US" sz="2400" b="1" dirty="0">
                <a:latin typeface="+mn-ea"/>
              </a:rPr>
              <a:t>、</a:t>
            </a:r>
            <a:r>
              <a:rPr lang="zh-CN" altLang="en-US" sz="2400" b="1" dirty="0">
                <a:solidFill>
                  <a:srgbClr val="0000FF"/>
                </a:solidFill>
                <a:latin typeface="+mn-ea"/>
              </a:rPr>
              <a:t>八叉树表示法</a:t>
            </a:r>
            <a:r>
              <a:rPr lang="zh-CN" altLang="en-US" sz="2400" b="1" dirty="0">
                <a:latin typeface="+mn-ea"/>
              </a:rPr>
              <a:t>等。</a:t>
            </a:r>
          </a:p>
          <a:p>
            <a:pPr eaLnBrk="1" hangingPunct="1">
              <a:lnSpc>
                <a:spcPct val="100000"/>
              </a:lnSpc>
              <a:buClr>
                <a:srgbClr val="CC6600"/>
              </a:buClr>
              <a:buFont typeface="Wingdings" panose="05000000000000000000" pitchFamily="2" charset="2"/>
              <a:buChar char="n"/>
              <a:defRPr/>
            </a:pPr>
            <a:r>
              <a:rPr lang="zh-CN" altLang="en-US" sz="2400" b="1" dirty="0">
                <a:latin typeface="+mn-ea"/>
              </a:rPr>
              <a:t>在体素表示法中，实体所占有的空间被划分为均匀的小立方体，即小立方体构成三维矩阵。</a:t>
            </a:r>
          </a:p>
          <a:p>
            <a:pPr eaLnBrk="1" hangingPunct="1">
              <a:lnSpc>
                <a:spcPct val="100000"/>
              </a:lnSpc>
              <a:buClr>
                <a:srgbClr val="CC6600"/>
              </a:buClr>
              <a:buFont typeface="Wingdings" panose="05000000000000000000" pitchFamily="2" charset="2"/>
              <a:buChar char="n"/>
              <a:defRPr/>
            </a:pPr>
            <a:r>
              <a:rPr lang="zh-CN" altLang="en-US" sz="2400" b="1" dirty="0">
                <a:latin typeface="+mn-ea"/>
              </a:rPr>
              <a:t>小立方体也可以称作体素</a:t>
            </a:r>
            <a:r>
              <a:rPr lang="en-US" altLang="zh-CN" sz="2400" b="1" dirty="0">
                <a:latin typeface="+mn-ea"/>
              </a:rPr>
              <a:t>(voxel)</a:t>
            </a:r>
            <a:r>
              <a:rPr lang="zh-CN" altLang="en-US" sz="2400" b="1" dirty="0">
                <a:latin typeface="+mn-ea"/>
              </a:rPr>
              <a:t>，这里的体素类似于图像中的像素</a:t>
            </a:r>
            <a:r>
              <a:rPr lang="en-US" altLang="zh-CN" sz="2400" b="1" dirty="0">
                <a:latin typeface="+mn-ea"/>
              </a:rPr>
              <a:t>(pixel)</a:t>
            </a:r>
            <a:r>
              <a:rPr lang="zh-CN" altLang="en-US" sz="2400" b="1" dirty="0">
                <a:latin typeface="+mn-ea"/>
              </a:rPr>
              <a:t>。如果事先给定体素的大小，则可以把体素抽象化为它的中心点。用体素表示的空间也被称作三维位图。</a:t>
            </a:r>
          </a:p>
          <a:p>
            <a:pPr eaLnBrk="1" hangingPunct="1">
              <a:lnSpc>
                <a:spcPct val="100000"/>
              </a:lnSpc>
              <a:buClr>
                <a:srgbClr val="CC6600"/>
              </a:buClr>
              <a:buFont typeface="Wingdings" panose="05000000000000000000" pitchFamily="2" charset="2"/>
              <a:buChar char="n"/>
              <a:defRPr/>
            </a:pPr>
            <a:r>
              <a:rPr lang="zh-CN" altLang="en-US" sz="2400" b="1" dirty="0">
                <a:latin typeface="+mn-ea"/>
              </a:rPr>
              <a:t>体素表示法常用于物体的</a:t>
            </a:r>
            <a:r>
              <a:rPr lang="en-US" altLang="zh-CN" sz="2400" b="1" dirty="0">
                <a:latin typeface="+mn-ea"/>
              </a:rPr>
              <a:t>CT</a:t>
            </a:r>
            <a:r>
              <a:rPr lang="zh-CN" altLang="en-US" sz="2400" b="1" dirty="0">
                <a:latin typeface="+mn-ea"/>
              </a:rPr>
              <a:t>或</a:t>
            </a:r>
            <a:r>
              <a:rPr lang="en-US" altLang="zh-CN" sz="2400" b="1" dirty="0">
                <a:latin typeface="+mn-ea"/>
              </a:rPr>
              <a:t>MRI</a:t>
            </a:r>
            <a:r>
              <a:rPr lang="zh-CN" altLang="en-US" sz="2400" b="1" dirty="0">
                <a:latin typeface="+mn-ea"/>
              </a:rPr>
              <a:t>图像的三维重建。</a:t>
            </a:r>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7.3.4 </a:t>
            </a:r>
            <a:r>
              <a:rPr lang="zh-CN" altLang="en-US" sz="2000" dirty="0" smtClean="0">
                <a:solidFill>
                  <a:schemeClr val="bg1"/>
                </a:solidFill>
                <a:latin typeface="微软雅黑" pitchFamily="34" charset="-122"/>
                <a:ea typeface="微软雅黑" panose="020B0503020204020204" pitchFamily="34" charset="-122"/>
              </a:rPr>
              <a:t>空间细分表示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spTree>
    <p:extLst>
      <p:ext uri="{BB962C8B-B14F-4D97-AF65-F5344CB8AC3E}">
        <p14:creationId xmlns:p14="http://schemas.microsoft.com/office/powerpoint/2010/main" val="357238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wipe(left)">
                                      <p:cBhvr>
                                        <p:cTn id="12" dur="500"/>
                                        <p:tgtEl>
                                          <p:spTgt spid="18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5">
                                            <p:txEl>
                                              <p:pRg st="2" end="2"/>
                                            </p:txEl>
                                          </p:spTgt>
                                        </p:tgtEl>
                                        <p:attrNameLst>
                                          <p:attrName>style.visibility</p:attrName>
                                        </p:attrNameLst>
                                      </p:cBhvr>
                                      <p:to>
                                        <p:strVal val="visible"/>
                                      </p:to>
                                    </p:set>
                                    <p:animEffect transition="in" filter="wipe(left)">
                                      <p:cBhvr>
                                        <p:cTn id="17" dur="500"/>
                                        <p:tgtEl>
                                          <p:spTgt spid="18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5">
                                            <p:txEl>
                                              <p:pRg st="3" end="3"/>
                                            </p:txEl>
                                          </p:spTgt>
                                        </p:tgtEl>
                                        <p:attrNameLst>
                                          <p:attrName>style.visibility</p:attrName>
                                        </p:attrNameLst>
                                      </p:cBhvr>
                                      <p:to>
                                        <p:strVal val="visible"/>
                                      </p:to>
                                    </p:set>
                                    <p:animEffect transition="in" filter="wipe(left)">
                                      <p:cBhvr>
                                        <p:cTn id="22" dur="500"/>
                                        <p:tgtEl>
                                          <p:spTgt spid="18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05769" y="507437"/>
            <a:ext cx="7814567" cy="764704"/>
          </a:xfrm>
        </p:spPr>
        <p:txBody>
          <a:bodyPr/>
          <a:lstStyle/>
          <a:p>
            <a:pPr eaLnBrk="1" hangingPunct="1">
              <a:defRPr/>
            </a:pPr>
            <a:r>
              <a:rPr lang="zh-CN" altLang="en-US" dirty="0">
                <a:solidFill>
                  <a:prstClr val="black"/>
                </a:solidFill>
                <a:latin typeface="Tahoma" panose="020B0604030504040204" pitchFamily="34" charset="0"/>
                <a:cs typeface="Tahoma" panose="020B0604030504040204" pitchFamily="34" charset="0"/>
              </a:rPr>
              <a:t>§ </a:t>
            </a:r>
            <a:r>
              <a:rPr lang="en-US" altLang="zh-CN"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三维实体表示方法</a:t>
            </a:r>
            <a:endParaRPr lang="en-US" altLang="zh-CN" dirty="0" smtClean="0"/>
          </a:p>
        </p:txBody>
      </p:sp>
      <p:pic>
        <p:nvPicPr>
          <p:cNvPr id="32771" name="Picture 5" descr="无标题"/>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205038"/>
            <a:ext cx="26416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descr="pict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052" y="2057400"/>
            <a:ext cx="3960812"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 Box 7"/>
          <p:cNvSpPr txBox="1">
            <a:spLocks noChangeArrowheads="1"/>
          </p:cNvSpPr>
          <p:nvPr/>
        </p:nvSpPr>
        <p:spPr bwMode="auto">
          <a:xfrm>
            <a:off x="1741260" y="5550694"/>
            <a:ext cx="8747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rgbClr val="FF0000"/>
                </a:solidFill>
              </a:rPr>
              <a:t>体素法</a:t>
            </a:r>
          </a:p>
        </p:txBody>
      </p:sp>
      <p:sp>
        <p:nvSpPr>
          <p:cNvPr id="32774" name="Text Box 8"/>
          <p:cNvSpPr txBox="1">
            <a:spLocks noChangeArrowheads="1"/>
          </p:cNvSpPr>
          <p:nvPr/>
        </p:nvSpPr>
        <p:spPr bwMode="auto">
          <a:xfrm>
            <a:off x="6300107" y="5472113"/>
            <a:ext cx="11049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solidFill>
                  <a:srgbClr val="FF0000"/>
                </a:solidFill>
              </a:rPr>
              <a:t>八叉树法</a:t>
            </a:r>
          </a:p>
        </p:txBody>
      </p:sp>
    </p:spTree>
    <p:extLst>
      <p:ext uri="{BB962C8B-B14F-4D97-AF65-F5344CB8AC3E}">
        <p14:creationId xmlns:p14="http://schemas.microsoft.com/office/powerpoint/2010/main" val="904836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52462" y="468311"/>
            <a:ext cx="7955643" cy="1200329"/>
          </a:xfrm>
          <a:prstGeom prst="rect">
            <a:avLst/>
          </a:prstGeom>
        </p:spPr>
        <p:txBody>
          <a:bodyPr wrap="square">
            <a:spAutoFit/>
          </a:bodyPr>
          <a:lstStyle/>
          <a:p>
            <a:r>
              <a:rPr lang="zh-CN" altLang="en-US" sz="3600" b="1" dirty="0" smtClean="0">
                <a:latin typeface="Tahoma" panose="020B0604030504040204" pitchFamily="34" charset="0"/>
                <a:ea typeface="宋体" pitchFamily="2" charset="-122"/>
                <a:cs typeface="Tahoma" panose="020B0604030504040204" pitchFamily="34" charset="0"/>
              </a:rPr>
              <a:t>§</a:t>
            </a:r>
            <a:r>
              <a:rPr lang="en-US" altLang="zh-CN" sz="3600" b="1" dirty="0" smtClean="0">
                <a:latin typeface="黑体" panose="02010609060101010101" pitchFamily="49" charset="-122"/>
                <a:ea typeface="黑体" panose="02010609060101010101" pitchFamily="49" charset="-122"/>
              </a:rPr>
              <a:t>7.1 </a:t>
            </a:r>
            <a:r>
              <a:rPr lang="zh-CN" altLang="en-US" sz="3600" b="1" dirty="0">
                <a:latin typeface="黑体" panose="02010609060101010101" pitchFamily="49" charset="-122"/>
                <a:ea typeface="黑体" panose="02010609060101010101" pitchFamily="49" charset="-122"/>
              </a:rPr>
              <a:t>三维对象概述</a:t>
            </a:r>
            <a:endParaRPr lang="zh-CN" altLang="en-US" sz="3600" b="1" dirty="0">
              <a:latin typeface="黑体" panose="02010609060101010101" pitchFamily="49" charset="-122"/>
              <a:ea typeface="黑体" panose="02010609060101010101" pitchFamily="49" charset="-122"/>
              <a:cs typeface="Tahoma" panose="020B0604030504040204" pitchFamily="34" charset="0"/>
            </a:endParaRPr>
          </a:p>
          <a:p>
            <a:pPr lvl="0"/>
            <a:endParaRPr lang="zh-CN" altLang="en-US" sz="3600" dirty="0">
              <a:latin typeface="黑体" panose="02010609060101010101" pitchFamily="49" charset="-122"/>
              <a:ea typeface="黑体" panose="02010609060101010101" pitchFamily="49" charset="-122"/>
            </a:endParaRPr>
          </a:p>
        </p:txBody>
      </p:sp>
      <p:grpSp>
        <p:nvGrpSpPr>
          <p:cNvPr id="18" name="组合 17"/>
          <p:cNvGrpSpPr>
            <a:grpSpLocks/>
          </p:cNvGrpSpPr>
          <p:nvPr/>
        </p:nvGrpSpPr>
        <p:grpSpPr bwMode="auto">
          <a:xfrm>
            <a:off x="257175" y="1708620"/>
            <a:ext cx="5151621" cy="1575500"/>
            <a:chOff x="458199" y="1759786"/>
            <a:chExt cx="4152195" cy="3070089"/>
          </a:xfrm>
        </p:grpSpPr>
        <p:sp>
          <p:nvSpPr>
            <p:cNvPr id="19" name="矩形 18"/>
            <p:cNvSpPr/>
            <p:nvPr/>
          </p:nvSpPr>
          <p:spPr>
            <a:xfrm>
              <a:off x="490280" y="1759786"/>
              <a:ext cx="4120114" cy="3070089"/>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57498" y="2348647"/>
              <a:ext cx="3919989" cy="2339014"/>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是根据物体的</a:t>
              </a:r>
              <a:r>
                <a:rPr lang="zh-CN" altLang="en-US" sz="2000" kern="0" dirty="0">
                  <a:solidFill>
                    <a:srgbClr val="FF0000"/>
                  </a:solidFill>
                  <a:latin typeface="微软雅黑" panose="020B0503020204020204" pitchFamily="34" charset="-122"/>
                  <a:ea typeface="微软雅黑" panose="020B0503020204020204" pitchFamily="34" charset="-122"/>
                </a:rPr>
                <a:t>几何结构</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和</a:t>
              </a:r>
              <a:r>
                <a:rPr lang="zh-CN" altLang="en-US" sz="2000" kern="0" dirty="0">
                  <a:solidFill>
                    <a:srgbClr val="FF0000"/>
                  </a:solidFill>
                  <a:latin typeface="微软雅黑" panose="020B0503020204020204" pitchFamily="34" charset="-122"/>
                  <a:ea typeface="微软雅黑" panose="020B0503020204020204" pitchFamily="34" charset="-122"/>
                </a:rPr>
                <a:t>拓扑关系</a:t>
              </a:r>
              <a:r>
                <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rPr>
                <a:t>等信息定义而成的</a:t>
              </a:r>
              <a:r>
                <a:rPr lang="zh-CN" altLang="en-US" sz="2000" kern="0" dirty="0" smtClean="0">
                  <a:solidFill>
                    <a:schemeClr val="tx1">
                      <a:lumMod val="65000"/>
                      <a:lumOff val="35000"/>
                    </a:schemeClr>
                  </a:solidFill>
                  <a:latin typeface="微软雅黑" panose="020B0503020204020204" pitchFamily="34" charset="-122"/>
                  <a:ea typeface="微软雅黑" panose="020B0503020204020204" pitchFamily="34" charset="-122"/>
                </a:rPr>
                <a:t>模型。</a:t>
              </a:r>
              <a:r>
                <a:rPr lang="zh-CN" altLang="en-US" sz="2000" kern="0" dirty="0" smtClean="0">
                  <a:solidFill>
                    <a:srgbClr val="0033CC"/>
                  </a:solidFill>
                  <a:latin typeface="微软雅黑" panose="020B0503020204020204" pitchFamily="34" charset="-122"/>
                  <a:ea typeface="微软雅黑" panose="020B0503020204020204" pitchFamily="34" charset="-122"/>
                </a:rPr>
                <a:t>通常</a:t>
              </a:r>
              <a:r>
                <a:rPr lang="zh-CN" altLang="en-US" sz="2000" kern="0" dirty="0">
                  <a:solidFill>
                    <a:srgbClr val="0033CC"/>
                  </a:solidFill>
                  <a:latin typeface="微软雅黑" panose="020B0503020204020204" pitchFamily="34" charset="-122"/>
                  <a:ea typeface="微软雅黑" panose="020B0503020204020204" pitchFamily="34" charset="-122"/>
                </a:rPr>
                <a:t>用来表达具有多面体结构的机械零件、建筑物等</a:t>
              </a:r>
              <a:r>
                <a:rPr lang="zh-CN" altLang="en-US" sz="2000" kern="0" dirty="0" smtClean="0">
                  <a:solidFill>
                    <a:srgbClr val="0033CC"/>
                  </a:solidFill>
                  <a:latin typeface="微软雅黑" panose="020B0503020204020204" pitchFamily="34" charset="-122"/>
                  <a:ea typeface="微软雅黑" panose="020B0503020204020204" pitchFamily="34" charset="-122"/>
                </a:rPr>
                <a:t>。</a:t>
              </a:r>
              <a:endParaRPr lang="zh-CN" altLang="en-US" sz="2000" kern="0" dirty="0">
                <a:solidFill>
                  <a:srgbClr val="0033CC"/>
                </a:solidFill>
                <a:latin typeface="微软雅黑" panose="020B0503020204020204" pitchFamily="34" charset="-122"/>
                <a:ea typeface="微软雅黑" panose="020B0503020204020204" pitchFamily="34" charset="-122"/>
              </a:endParaRPr>
            </a:p>
          </p:txBody>
        </p:sp>
        <p:sp>
          <p:nvSpPr>
            <p:cNvPr id="26" name="文本框 3"/>
            <p:cNvSpPr txBox="1"/>
            <p:nvPr/>
          </p:nvSpPr>
          <p:spPr>
            <a:xfrm>
              <a:off x="458199" y="1843911"/>
              <a:ext cx="871178" cy="719697"/>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实体造型</a:t>
              </a:r>
            </a:p>
          </p:txBody>
        </p:sp>
      </p:grpSp>
      <p:grpSp>
        <p:nvGrpSpPr>
          <p:cNvPr id="33" name="组合 32"/>
          <p:cNvGrpSpPr>
            <a:grpSpLocks/>
          </p:cNvGrpSpPr>
          <p:nvPr/>
        </p:nvGrpSpPr>
        <p:grpSpPr bwMode="auto">
          <a:xfrm>
            <a:off x="254793" y="4078482"/>
            <a:ext cx="5242492" cy="1423420"/>
            <a:chOff x="458199" y="1759788"/>
            <a:chExt cx="4120114" cy="2528440"/>
          </a:xfrm>
        </p:grpSpPr>
        <p:sp>
          <p:nvSpPr>
            <p:cNvPr id="34" name="矩形 33"/>
            <p:cNvSpPr/>
            <p:nvPr/>
          </p:nvSpPr>
          <p:spPr>
            <a:xfrm>
              <a:off x="490280" y="1759788"/>
              <a:ext cx="4088033" cy="252844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 name="矩形 34"/>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任意多边形 35"/>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557498" y="2348647"/>
              <a:ext cx="3919989" cy="820062"/>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b="1" dirty="0" smtClean="0"/>
                <a:t>根据</a:t>
              </a:r>
              <a:r>
                <a:rPr lang="zh-CN" altLang="en-US" sz="2000" b="1" dirty="0"/>
                <a:t>物体表面的</a:t>
              </a:r>
              <a:r>
                <a:rPr lang="zh-CN" altLang="en-US" sz="2000" b="1" dirty="0">
                  <a:solidFill>
                    <a:srgbClr val="FF0000"/>
                  </a:solidFill>
                </a:rPr>
                <a:t>几何模型</a:t>
              </a:r>
              <a:r>
                <a:rPr lang="zh-CN" altLang="en-US" sz="2000" b="1" dirty="0"/>
                <a:t>来表示物体</a:t>
              </a:r>
              <a:r>
                <a:rPr lang="zh-CN" altLang="en-US" sz="2000" dirty="0"/>
                <a:t>。</a:t>
              </a: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8" name="文本框 3"/>
            <p:cNvSpPr txBox="1"/>
            <p:nvPr/>
          </p:nvSpPr>
          <p:spPr>
            <a:xfrm>
              <a:off x="458199" y="1843911"/>
              <a:ext cx="870782" cy="656049"/>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表面模型</a:t>
              </a:r>
            </a:p>
          </p:txBody>
        </p:sp>
      </p:grpSp>
      <p:sp>
        <p:nvSpPr>
          <p:cNvPr id="27" name="TextBox 3"/>
          <p:cNvSpPr txBox="1">
            <a:spLocks noChangeArrowheads="1"/>
          </p:cNvSpPr>
          <p:nvPr/>
        </p:nvSpPr>
        <p:spPr bwMode="auto">
          <a:xfrm>
            <a:off x="294826" y="1056979"/>
            <a:ext cx="7291387" cy="646331"/>
          </a:xfrm>
          <a:prstGeom prst="rect">
            <a:avLst/>
          </a:prstGeom>
          <a:noFill/>
          <a:ln w="9525">
            <a:noFill/>
            <a:miter lim="800000"/>
            <a:headEnd/>
            <a:tailEnd/>
          </a:ln>
        </p:spPr>
        <p:txBody>
          <a:bodyPr>
            <a:spAutoFit/>
          </a:bodyPr>
          <a:lstStyle/>
          <a:p>
            <a:pPr marL="342900" indent="-342900" eaLnBrk="1" hangingPunct="1">
              <a:lnSpc>
                <a:spcPct val="150000"/>
              </a:lnSpc>
              <a:buFont typeface="Wingdings" panose="05000000000000000000" pitchFamily="2" charset="2"/>
              <a:buChar char="n"/>
            </a:pPr>
            <a:r>
              <a:rPr kumimoji="1" lang="zh-CN" altLang="en-US" sz="2400" b="1" dirty="0">
                <a:solidFill>
                  <a:srgbClr val="FF6600"/>
                </a:solidFill>
                <a:latin typeface="微软雅黑" pitchFamily="34" charset="-122"/>
                <a:ea typeface="微软雅黑" pitchFamily="34" charset="-122"/>
              </a:rPr>
              <a:t>造型模型可以分为两类：</a:t>
            </a:r>
          </a:p>
        </p:txBody>
      </p:sp>
      <p:pic>
        <p:nvPicPr>
          <p:cNvPr id="28" name="Picture 4"/>
          <p:cNvPicPr>
            <a:picLocks noChangeAspect="1" noChangeArrowheads="1"/>
          </p:cNvPicPr>
          <p:nvPr/>
        </p:nvPicPr>
        <p:blipFill>
          <a:blip r:embed="rId2">
            <a:extLst>
              <a:ext uri="{28A0092B-C50C-407E-A947-70E740481C1C}">
                <a14:useLocalDpi xmlns:a14="http://schemas.microsoft.com/office/drawing/2010/main" val="0"/>
              </a:ext>
            </a:extLst>
          </a:blip>
          <a:srcRect l="59383" t="66444" r="26221" b="16209"/>
          <a:stretch>
            <a:fillRect/>
          </a:stretch>
        </p:blipFill>
        <p:spPr bwMode="auto">
          <a:xfrm>
            <a:off x="5942692" y="180788"/>
            <a:ext cx="2665413" cy="2398712"/>
          </a:xfrm>
          <a:prstGeom prst="rect">
            <a:avLst/>
          </a:prstGeom>
          <a:noFill/>
          <a:ln w="9525">
            <a:solidFill>
              <a:schemeClr val="tx1"/>
            </a:solidFill>
            <a:miter lim="800000"/>
            <a:headEnd/>
            <a:tailEnd/>
          </a:ln>
          <a:effectLst>
            <a:outerShdw dist="107763" dir="2700000" algn="ctr" rotWithShape="0">
              <a:schemeClr val="tx1">
                <a:alpha val="50000"/>
              </a:schemeClr>
            </a:outerShdw>
          </a:effectLst>
          <a:extLst>
            <a:ext uri="{909E8E84-426E-40DD-AFC4-6F175D3DCCD1}">
              <a14:hiddenFill xmlns:a14="http://schemas.microsoft.com/office/drawing/2010/main">
                <a:solidFill>
                  <a:srgbClr val="FFFFFF"/>
                </a:solidFill>
              </a14:hiddenFill>
            </a:ext>
          </a:extLst>
        </p:spPr>
      </p:pic>
      <p:pic>
        <p:nvPicPr>
          <p:cNvPr id="29" name="Picture 5" descr="car"/>
          <p:cNvPicPr>
            <a:picLocks noChangeAspect="1" noChangeArrowheads="1"/>
          </p:cNvPicPr>
          <p:nvPr/>
        </p:nvPicPr>
        <p:blipFill>
          <a:blip r:embed="rId3">
            <a:lum bright="18000" contrast="20000"/>
            <a:extLst>
              <a:ext uri="{28A0092B-C50C-407E-A947-70E740481C1C}">
                <a14:useLocalDpi xmlns:a14="http://schemas.microsoft.com/office/drawing/2010/main" val="0"/>
              </a:ext>
            </a:extLst>
          </a:blip>
          <a:srcRect/>
          <a:stretch>
            <a:fillRect/>
          </a:stretch>
        </p:blipFill>
        <p:spPr bwMode="auto">
          <a:xfrm>
            <a:off x="5670843" y="2402826"/>
            <a:ext cx="3324427" cy="2220682"/>
          </a:xfrm>
          <a:prstGeom prst="rect">
            <a:avLst/>
          </a:prstGeom>
          <a:noFill/>
          <a:ln>
            <a:noFill/>
          </a:ln>
          <a:effectLst>
            <a:outerShdw dist="107763" dir="2700000" algn="ctr" rotWithShape="0">
              <a:schemeClr val="tx1">
                <a:alpha val="50000"/>
              </a:scheme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8" descr="2008522175659"/>
          <p:cNvPicPr>
            <a:picLocks noChangeAspect="1" noChangeArrowheads="1"/>
          </p:cNvPicPr>
          <p:nvPr/>
        </p:nvPicPr>
        <p:blipFill>
          <a:blip r:embed="rId4">
            <a:grayscl/>
            <a:biLevel thresh="50000"/>
            <a:extLst>
              <a:ext uri="{28A0092B-C50C-407E-A947-70E740481C1C}">
                <a14:useLocalDpi xmlns:a14="http://schemas.microsoft.com/office/drawing/2010/main" val="0"/>
              </a:ext>
            </a:extLst>
          </a:blip>
          <a:srcRect t="14342" r="2361" b="2414"/>
          <a:stretch>
            <a:fillRect/>
          </a:stretch>
        </p:blipFill>
        <p:spPr bwMode="auto">
          <a:xfrm>
            <a:off x="5307093" y="4122265"/>
            <a:ext cx="2790825" cy="1866900"/>
          </a:xfrm>
          <a:prstGeom prst="rect">
            <a:avLst/>
          </a:prstGeom>
          <a:noFill/>
          <a:ln w="9525">
            <a:solidFill>
              <a:schemeClr val="tx1"/>
            </a:solidFill>
            <a:miter lim="800000"/>
            <a:headEnd/>
            <a:tailEnd/>
          </a:ln>
          <a:effectLst>
            <a:outerShdw blurRad="50800" dist="1016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4088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p:val>
                                            <p:fltVal val="0.5"/>
                                          </p:val>
                                        </p:tav>
                                        <p:tav tm="100000">
                                          <p:val>
                                            <p:strVal val="#ppt_x"/>
                                          </p:val>
                                        </p:tav>
                                      </p:tavLst>
                                    </p:anim>
                                    <p:anim calcmode="lin" valueType="num">
                                      <p:cBhvr>
                                        <p:cTn id="10" dur="500" fill="hold"/>
                                        <p:tgtEl>
                                          <p:spTgt spid="18"/>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33"/>
                                        </p:tgtEl>
                                        <p:attrNameLst>
                                          <p:attrName>style.visibility</p:attrName>
                                        </p:attrNameLst>
                                      </p:cBhvr>
                                      <p:to>
                                        <p:strVal val="visible"/>
                                      </p:to>
                                    </p:set>
                                    <p:anim calcmode="lin" valueType="num">
                                      <p:cBhvr>
                                        <p:cTn id="14" dur="500" fill="hold"/>
                                        <p:tgtEl>
                                          <p:spTgt spid="33"/>
                                        </p:tgtEl>
                                        <p:attrNameLst>
                                          <p:attrName>ppt_w</p:attrName>
                                        </p:attrNameLst>
                                      </p:cBhvr>
                                      <p:tavLst>
                                        <p:tav tm="0">
                                          <p:val>
                                            <p:fltVal val="0"/>
                                          </p:val>
                                        </p:tav>
                                        <p:tav tm="100000">
                                          <p:val>
                                            <p:strVal val="#ppt_w"/>
                                          </p:val>
                                        </p:tav>
                                      </p:tavLst>
                                    </p:anim>
                                    <p:anim calcmode="lin" valueType="num">
                                      <p:cBhvr>
                                        <p:cTn id="15" dur="500" fill="hold"/>
                                        <p:tgtEl>
                                          <p:spTgt spid="33"/>
                                        </p:tgtEl>
                                        <p:attrNameLst>
                                          <p:attrName>ppt_h</p:attrName>
                                        </p:attrNameLst>
                                      </p:cBhvr>
                                      <p:tavLst>
                                        <p:tav tm="0">
                                          <p:val>
                                            <p:fltVal val="0"/>
                                          </p:val>
                                        </p:tav>
                                        <p:tav tm="100000">
                                          <p:val>
                                            <p:strVal val="#ppt_h"/>
                                          </p:val>
                                        </p:tav>
                                      </p:tavLst>
                                    </p:anim>
                                    <p:anim calcmode="lin" valueType="num">
                                      <p:cBhvr>
                                        <p:cTn id="16" dur="500" fill="hold"/>
                                        <p:tgtEl>
                                          <p:spTgt spid="33"/>
                                        </p:tgtEl>
                                        <p:attrNameLst>
                                          <p:attrName>ppt_x</p:attrName>
                                        </p:attrNameLst>
                                      </p:cBhvr>
                                      <p:tavLst>
                                        <p:tav tm="0">
                                          <p:val>
                                            <p:fltVal val="0.5"/>
                                          </p:val>
                                        </p:tav>
                                        <p:tav tm="100000">
                                          <p:val>
                                            <p:strVal val="#ppt_x"/>
                                          </p:val>
                                        </p:tav>
                                      </p:tavLst>
                                    </p:anim>
                                    <p:anim calcmode="lin" valueType="num">
                                      <p:cBhvr>
                                        <p:cTn id="17" dur="500" fill="hold"/>
                                        <p:tgtEl>
                                          <p:spTgt spid="33"/>
                                        </p:tgtEl>
                                        <p:attrNameLst>
                                          <p:attrName>ppt_y</p:attrName>
                                        </p:attrNameLst>
                                      </p:cBhvr>
                                      <p:tavLst>
                                        <p:tav tm="0">
                                          <p:val>
                                            <p:fltVal val="0.5"/>
                                          </p:val>
                                        </p:tav>
                                        <p:tav tm="100000">
                                          <p:val>
                                            <p:strVal val="#ppt_y"/>
                                          </p:val>
                                        </p:tav>
                                      </p:tavLst>
                                    </p:anim>
                                  </p:childTnLst>
                                </p:cTn>
                              </p:par>
                            </p:childTnLst>
                          </p:cTn>
                        </p:par>
                        <p:par>
                          <p:cTn id="18" fill="hold">
                            <p:stCondLst>
                              <p:cond delay="1000"/>
                            </p:stCondLst>
                            <p:childTnLst>
                              <p:par>
                                <p:cTn id="19" presetID="42" presetClass="entr" presetSubtype="0" fill="hold"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par>
                          <p:cTn id="24" fill="hold">
                            <p:stCondLst>
                              <p:cond delay="2000"/>
                            </p:stCondLst>
                            <p:childTnLst>
                              <p:par>
                                <p:cTn id="25" presetID="42"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childTnLst>
                          </p:cTn>
                        </p:par>
                        <p:par>
                          <p:cTn id="30" fill="hold">
                            <p:stCondLst>
                              <p:cond delay="3000"/>
                            </p:stCondLst>
                            <p:childTnLst>
                              <p:par>
                                <p:cTn id="31" presetID="42" presetClass="entr" presetSubtype="0" fill="hold" nodeType="after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1000"/>
                                        <p:tgtEl>
                                          <p:spTgt spid="30"/>
                                        </p:tgtEl>
                                      </p:cBhvr>
                                    </p:animEffect>
                                    <p:anim calcmode="lin" valueType="num">
                                      <p:cBhvr>
                                        <p:cTn id="34" dur="1000" fill="hold"/>
                                        <p:tgtEl>
                                          <p:spTgt spid="30"/>
                                        </p:tgtEl>
                                        <p:attrNameLst>
                                          <p:attrName>ppt_x</p:attrName>
                                        </p:attrNameLst>
                                      </p:cBhvr>
                                      <p:tavLst>
                                        <p:tav tm="0">
                                          <p:val>
                                            <p:strVal val="#ppt_x"/>
                                          </p:val>
                                        </p:tav>
                                        <p:tav tm="100000">
                                          <p:val>
                                            <p:strVal val="#ppt_x"/>
                                          </p:val>
                                        </p:tav>
                                      </p:tavLst>
                                    </p:anim>
                                    <p:anim calcmode="lin" valueType="num">
                                      <p:cBhvr>
                                        <p:cTn id="35"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43508" y="1950971"/>
            <a:ext cx="8856984" cy="5073427"/>
          </a:xfrm>
        </p:spPr>
        <p:txBody>
          <a:bodyPr/>
          <a:lstStyle/>
          <a:p>
            <a:pPr eaLnBrk="1" hangingPunct="1">
              <a:lnSpc>
                <a:spcPct val="110000"/>
              </a:lnSpc>
              <a:buClr>
                <a:srgbClr val="CC6600"/>
              </a:buClr>
              <a:buFont typeface="Wingdings" panose="05000000000000000000" pitchFamily="2" charset="2"/>
              <a:buChar char="n"/>
              <a:defRPr/>
            </a:pPr>
            <a:r>
              <a:rPr lang="en-US" altLang="zh-CN" sz="2400" b="1" dirty="0" smtClean="0"/>
              <a:t> </a:t>
            </a:r>
            <a:endParaRPr lang="zh-CN" altLang="en-US" sz="2400" b="1" dirty="0"/>
          </a:p>
        </p:txBody>
      </p:sp>
      <p:sp>
        <p:nvSpPr>
          <p:cNvPr id="18436" name="Rectangle 5"/>
          <p:cNvSpPr>
            <a:spLocks noChangeArrowheads="1"/>
          </p:cNvSpPr>
          <p:nvPr/>
        </p:nvSpPr>
        <p:spPr bwMode="auto">
          <a:xfrm>
            <a:off x="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对角圆角矩形 5"/>
          <p:cNvSpPr/>
          <p:nvPr/>
        </p:nvSpPr>
        <p:spPr>
          <a:xfrm>
            <a:off x="251676" y="1320697"/>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7.3.4 </a:t>
            </a:r>
            <a:r>
              <a:rPr lang="zh-CN" altLang="en-US" sz="2000" dirty="0" smtClean="0">
                <a:solidFill>
                  <a:schemeClr val="bg1"/>
                </a:solidFill>
                <a:latin typeface="微软雅黑" pitchFamily="34" charset="-122"/>
                <a:ea typeface="微软雅黑" panose="020B0503020204020204" pitchFamily="34" charset="-122"/>
              </a:rPr>
              <a:t>空间细分表示</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87145" y="374534"/>
            <a:ext cx="7814567" cy="764704"/>
          </a:xfrm>
        </p:spPr>
        <p:txBody>
          <a:bodyPr/>
          <a:lstStyle/>
          <a:p>
            <a:pPr lvl="0">
              <a:lnSpc>
                <a:spcPct val="100000"/>
              </a:lnSpc>
            </a:pPr>
            <a:r>
              <a:rPr lang="zh-CN" altLang="en-US" sz="3200" dirty="0">
                <a:solidFill>
                  <a:prstClr val="black"/>
                </a:solidFill>
                <a:latin typeface="Tahoma" panose="020B0604030504040204" pitchFamily="34" charset="0"/>
                <a:cs typeface="Tahoma" panose="020B0604030504040204" pitchFamily="34" charset="0"/>
              </a:rPr>
              <a:t>§ </a:t>
            </a:r>
            <a:r>
              <a:rPr lang="en-US" altLang="zh-CN" sz="3200" dirty="0">
                <a:solidFill>
                  <a:prstClr val="black"/>
                </a:solidFill>
                <a:latin typeface="黑体" panose="02010609060101010101" pitchFamily="49" charset="-122"/>
                <a:ea typeface="黑体" panose="02010609060101010101" pitchFamily="49" charset="-122"/>
                <a:cs typeface="Tahoma" panose="020B0604030504040204" pitchFamily="34" charset="0"/>
              </a:rPr>
              <a:t>7.3 </a:t>
            </a:r>
            <a:r>
              <a:rPr lang="zh-CN" altLang="en-US" sz="3200" dirty="0">
                <a:solidFill>
                  <a:prstClr val="black"/>
                </a:solidFill>
                <a:latin typeface="黑体" panose="02010609060101010101" pitchFamily="49" charset="-122"/>
                <a:ea typeface="黑体" panose="02010609060101010101" pitchFamily="49" charset="-122"/>
                <a:cs typeface="Tahoma" panose="020B0604030504040204" pitchFamily="34" charset="0"/>
              </a:rPr>
              <a:t>三维实体表示</a:t>
            </a:r>
            <a:r>
              <a:rPr lang="zh-CN" altLang="en-US" sz="3200" dirty="0" smtClean="0">
                <a:solidFill>
                  <a:prstClr val="black"/>
                </a:solidFill>
                <a:latin typeface="黑体" panose="02010609060101010101" pitchFamily="49" charset="-122"/>
                <a:ea typeface="黑体" panose="02010609060101010101" pitchFamily="49" charset="-122"/>
                <a:cs typeface="Tahoma" panose="020B0604030504040204" pitchFamily="34" charset="0"/>
              </a:rPr>
              <a:t>方法</a:t>
            </a:r>
            <a:endParaRPr lang="zh-CN" altLang="en-US" dirty="0"/>
          </a:p>
        </p:txBody>
      </p:sp>
      <p:pic>
        <p:nvPicPr>
          <p:cNvPr id="7"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059" t="24609" r="26172" b="20270"/>
          <a:stretch>
            <a:fillRect/>
          </a:stretch>
        </p:blipFill>
        <p:spPr bwMode="auto">
          <a:xfrm>
            <a:off x="684213" y="2133600"/>
            <a:ext cx="3097212"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5"/>
          <p:cNvGrpSpPr>
            <a:grpSpLocks/>
          </p:cNvGrpSpPr>
          <p:nvPr/>
        </p:nvGrpSpPr>
        <p:grpSpPr bwMode="auto">
          <a:xfrm>
            <a:off x="4284663" y="2852738"/>
            <a:ext cx="4343400" cy="2079625"/>
            <a:chOff x="2232" y="4362"/>
            <a:chExt cx="6840" cy="3276"/>
          </a:xfrm>
        </p:grpSpPr>
        <p:grpSp>
          <p:nvGrpSpPr>
            <p:cNvPr id="9" name="Group 6"/>
            <p:cNvGrpSpPr>
              <a:grpSpLocks/>
            </p:cNvGrpSpPr>
            <p:nvPr/>
          </p:nvGrpSpPr>
          <p:grpSpPr bwMode="auto">
            <a:xfrm>
              <a:off x="2232" y="4362"/>
              <a:ext cx="6660" cy="1454"/>
              <a:chOff x="2232" y="4362"/>
              <a:chExt cx="6660" cy="1454"/>
            </a:xfrm>
          </p:grpSpPr>
          <p:sp>
            <p:nvSpPr>
              <p:cNvPr id="44" name="Oval 7"/>
              <p:cNvSpPr>
                <a:spLocks noChangeArrowheads="1"/>
              </p:cNvSpPr>
              <p:nvPr/>
            </p:nvSpPr>
            <p:spPr bwMode="auto">
              <a:xfrm>
                <a:off x="5472" y="4362"/>
                <a:ext cx="360" cy="359"/>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5" name="Rectangle 8"/>
              <p:cNvSpPr>
                <a:spLocks noChangeArrowheads="1"/>
              </p:cNvSpPr>
              <p:nvPr/>
            </p:nvSpPr>
            <p:spPr bwMode="auto">
              <a:xfrm>
                <a:off x="2232" y="5454"/>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6" name="Rectangle 9"/>
              <p:cNvSpPr>
                <a:spLocks noChangeArrowheads="1"/>
              </p:cNvSpPr>
              <p:nvPr/>
            </p:nvSpPr>
            <p:spPr bwMode="auto">
              <a:xfrm>
                <a:off x="3131" y="5454"/>
                <a:ext cx="364"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 name="Rectangle 10"/>
              <p:cNvSpPr>
                <a:spLocks noChangeArrowheads="1"/>
              </p:cNvSpPr>
              <p:nvPr/>
            </p:nvSpPr>
            <p:spPr bwMode="auto">
              <a:xfrm>
                <a:off x="4032" y="5454"/>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8" name="Rectangle 11"/>
              <p:cNvSpPr>
                <a:spLocks noChangeArrowheads="1"/>
              </p:cNvSpPr>
              <p:nvPr/>
            </p:nvSpPr>
            <p:spPr bwMode="auto">
              <a:xfrm>
                <a:off x="4931" y="5454"/>
                <a:ext cx="361"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 name="Rectangle 12"/>
              <p:cNvSpPr>
                <a:spLocks noChangeArrowheads="1"/>
              </p:cNvSpPr>
              <p:nvPr/>
            </p:nvSpPr>
            <p:spPr bwMode="auto">
              <a:xfrm>
                <a:off x="6732" y="5454"/>
                <a:ext cx="360" cy="362"/>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 name="Rectangle 13"/>
              <p:cNvSpPr>
                <a:spLocks noChangeArrowheads="1"/>
              </p:cNvSpPr>
              <p:nvPr/>
            </p:nvSpPr>
            <p:spPr bwMode="auto">
              <a:xfrm>
                <a:off x="7632" y="5454"/>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Rectangle 14"/>
              <p:cNvSpPr>
                <a:spLocks noChangeArrowheads="1"/>
              </p:cNvSpPr>
              <p:nvPr/>
            </p:nvSpPr>
            <p:spPr bwMode="auto">
              <a:xfrm>
                <a:off x="8532" y="5454"/>
                <a:ext cx="360" cy="361"/>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 name="Oval 15"/>
              <p:cNvSpPr>
                <a:spLocks noChangeArrowheads="1"/>
              </p:cNvSpPr>
              <p:nvPr/>
            </p:nvSpPr>
            <p:spPr bwMode="auto">
              <a:xfrm>
                <a:off x="5832" y="5454"/>
                <a:ext cx="362" cy="361"/>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 name="Line 16"/>
              <p:cNvSpPr>
                <a:spLocks noChangeShapeType="1"/>
              </p:cNvSpPr>
              <p:nvPr/>
            </p:nvSpPr>
            <p:spPr bwMode="auto">
              <a:xfrm flipV="1">
                <a:off x="2592" y="4674"/>
                <a:ext cx="28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 name="Line 17"/>
              <p:cNvSpPr>
                <a:spLocks noChangeShapeType="1"/>
              </p:cNvSpPr>
              <p:nvPr/>
            </p:nvSpPr>
            <p:spPr bwMode="auto">
              <a:xfrm flipV="1">
                <a:off x="3491" y="4674"/>
                <a:ext cx="2161"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 name="Line 18"/>
              <p:cNvSpPr>
                <a:spLocks noChangeShapeType="1"/>
              </p:cNvSpPr>
              <p:nvPr/>
            </p:nvSpPr>
            <p:spPr bwMode="auto">
              <a:xfrm flipV="1">
                <a:off x="4392" y="4674"/>
                <a:ext cx="12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9"/>
              <p:cNvSpPr>
                <a:spLocks noChangeShapeType="1"/>
              </p:cNvSpPr>
              <p:nvPr/>
            </p:nvSpPr>
            <p:spPr bwMode="auto">
              <a:xfrm flipV="1">
                <a:off x="5292" y="4674"/>
                <a:ext cx="3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20"/>
              <p:cNvSpPr>
                <a:spLocks noChangeShapeType="1"/>
              </p:cNvSpPr>
              <p:nvPr/>
            </p:nvSpPr>
            <p:spPr bwMode="auto">
              <a:xfrm flipH="1" flipV="1">
                <a:off x="5652" y="4674"/>
                <a:ext cx="36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21"/>
              <p:cNvSpPr>
                <a:spLocks noChangeShapeType="1"/>
              </p:cNvSpPr>
              <p:nvPr/>
            </p:nvSpPr>
            <p:spPr bwMode="auto">
              <a:xfrm flipH="1" flipV="1">
                <a:off x="5652" y="4674"/>
                <a:ext cx="10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22"/>
              <p:cNvSpPr>
                <a:spLocks noChangeShapeType="1"/>
              </p:cNvSpPr>
              <p:nvPr/>
            </p:nvSpPr>
            <p:spPr bwMode="auto">
              <a:xfrm flipH="1" flipV="1">
                <a:off x="5652" y="4674"/>
                <a:ext cx="19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23"/>
              <p:cNvSpPr>
                <a:spLocks noChangeShapeType="1"/>
              </p:cNvSpPr>
              <p:nvPr/>
            </p:nvSpPr>
            <p:spPr bwMode="auto">
              <a:xfrm flipH="1" flipV="1">
                <a:off x="5652" y="4674"/>
                <a:ext cx="2880" cy="7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24"/>
            <p:cNvGrpSpPr>
              <a:grpSpLocks/>
            </p:cNvGrpSpPr>
            <p:nvPr/>
          </p:nvGrpSpPr>
          <p:grpSpPr bwMode="auto">
            <a:xfrm>
              <a:off x="3132" y="6390"/>
              <a:ext cx="5940" cy="312"/>
              <a:chOff x="3132" y="6390"/>
              <a:chExt cx="6660" cy="361"/>
            </a:xfrm>
          </p:grpSpPr>
          <p:sp>
            <p:nvSpPr>
              <p:cNvPr id="36" name="Rectangle 25"/>
              <p:cNvSpPr>
                <a:spLocks noChangeArrowheads="1"/>
              </p:cNvSpPr>
              <p:nvPr/>
            </p:nvSpPr>
            <p:spPr bwMode="auto">
              <a:xfrm>
                <a:off x="3132" y="6390"/>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 name="Rectangle 26"/>
              <p:cNvSpPr>
                <a:spLocks noChangeArrowheads="1"/>
              </p:cNvSpPr>
              <p:nvPr/>
            </p:nvSpPr>
            <p:spPr bwMode="auto">
              <a:xfrm>
                <a:off x="4032" y="6390"/>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8" name="Rectangle 27"/>
              <p:cNvSpPr>
                <a:spLocks noChangeArrowheads="1"/>
              </p:cNvSpPr>
              <p:nvPr/>
            </p:nvSpPr>
            <p:spPr bwMode="auto">
              <a:xfrm>
                <a:off x="5832" y="6390"/>
                <a:ext cx="362" cy="361"/>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Rectangle 28"/>
              <p:cNvSpPr>
                <a:spLocks noChangeArrowheads="1"/>
              </p:cNvSpPr>
              <p:nvPr/>
            </p:nvSpPr>
            <p:spPr bwMode="auto">
              <a:xfrm>
                <a:off x="6732" y="6390"/>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0" name="Rectangle 29"/>
              <p:cNvSpPr>
                <a:spLocks noChangeArrowheads="1"/>
              </p:cNvSpPr>
              <p:nvPr/>
            </p:nvSpPr>
            <p:spPr bwMode="auto">
              <a:xfrm>
                <a:off x="7632" y="6390"/>
                <a:ext cx="360" cy="361"/>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 name="Rectangle 30"/>
              <p:cNvSpPr>
                <a:spLocks noChangeArrowheads="1"/>
              </p:cNvSpPr>
              <p:nvPr/>
            </p:nvSpPr>
            <p:spPr bwMode="auto">
              <a:xfrm>
                <a:off x="8531" y="6390"/>
                <a:ext cx="362" cy="361"/>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 name="Rectangle 31"/>
              <p:cNvSpPr>
                <a:spLocks noChangeArrowheads="1"/>
              </p:cNvSpPr>
              <p:nvPr/>
            </p:nvSpPr>
            <p:spPr bwMode="auto">
              <a:xfrm>
                <a:off x="9432" y="6390"/>
                <a:ext cx="360" cy="361"/>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 name="Oval 32"/>
              <p:cNvSpPr>
                <a:spLocks noChangeArrowheads="1"/>
              </p:cNvSpPr>
              <p:nvPr/>
            </p:nvSpPr>
            <p:spPr bwMode="auto">
              <a:xfrm>
                <a:off x="4932" y="6390"/>
                <a:ext cx="362" cy="361"/>
              </a:xfrm>
              <a:prstGeom prst="ellipse">
                <a:avLst/>
              </a:prstGeom>
              <a:solidFill>
                <a:srgbClr val="FFFFFF"/>
              </a:solidFill>
              <a:ln w="9525">
                <a:solidFill>
                  <a:srgbClr val="000000"/>
                </a:solidFill>
                <a:round/>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11" name="Group 33"/>
            <p:cNvGrpSpPr>
              <a:grpSpLocks/>
            </p:cNvGrpSpPr>
            <p:nvPr/>
          </p:nvGrpSpPr>
          <p:grpSpPr bwMode="auto">
            <a:xfrm>
              <a:off x="2592" y="7326"/>
              <a:ext cx="4680" cy="312"/>
              <a:chOff x="2412" y="7014"/>
              <a:chExt cx="5400" cy="360"/>
            </a:xfrm>
          </p:grpSpPr>
          <p:sp>
            <p:nvSpPr>
              <p:cNvPr id="28" name="Rectangle 34"/>
              <p:cNvSpPr>
                <a:spLocks noChangeArrowheads="1"/>
              </p:cNvSpPr>
              <p:nvPr/>
            </p:nvSpPr>
            <p:spPr bwMode="auto">
              <a:xfrm>
                <a:off x="3132" y="7014"/>
                <a:ext cx="36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 name="Rectangle 35"/>
              <p:cNvSpPr>
                <a:spLocks noChangeArrowheads="1"/>
              </p:cNvSpPr>
              <p:nvPr/>
            </p:nvSpPr>
            <p:spPr bwMode="auto">
              <a:xfrm>
                <a:off x="3852" y="7014"/>
                <a:ext cx="360" cy="360"/>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Rectangle 36"/>
              <p:cNvSpPr>
                <a:spLocks noChangeArrowheads="1"/>
              </p:cNvSpPr>
              <p:nvPr/>
            </p:nvSpPr>
            <p:spPr bwMode="auto">
              <a:xfrm>
                <a:off x="2412" y="7014"/>
                <a:ext cx="36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Rectangle 37"/>
              <p:cNvSpPr>
                <a:spLocks noChangeArrowheads="1"/>
              </p:cNvSpPr>
              <p:nvPr/>
            </p:nvSpPr>
            <p:spPr bwMode="auto">
              <a:xfrm>
                <a:off x="5292" y="7014"/>
                <a:ext cx="360" cy="360"/>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Rectangle 38"/>
              <p:cNvSpPr>
                <a:spLocks noChangeArrowheads="1"/>
              </p:cNvSpPr>
              <p:nvPr/>
            </p:nvSpPr>
            <p:spPr bwMode="auto">
              <a:xfrm>
                <a:off x="6732" y="7014"/>
                <a:ext cx="36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 name="Rectangle 39"/>
              <p:cNvSpPr>
                <a:spLocks noChangeArrowheads="1"/>
              </p:cNvSpPr>
              <p:nvPr/>
            </p:nvSpPr>
            <p:spPr bwMode="auto">
              <a:xfrm>
                <a:off x="6012" y="7014"/>
                <a:ext cx="36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 name="Rectangle 40"/>
              <p:cNvSpPr>
                <a:spLocks noChangeArrowheads="1"/>
              </p:cNvSpPr>
              <p:nvPr/>
            </p:nvSpPr>
            <p:spPr bwMode="auto">
              <a:xfrm>
                <a:off x="4572" y="7014"/>
                <a:ext cx="360" cy="360"/>
              </a:xfrm>
              <a:prstGeom prst="rect">
                <a:avLst/>
              </a:prstGeom>
              <a:solidFill>
                <a:srgbClr val="000000"/>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5" name="Rectangle 41"/>
              <p:cNvSpPr>
                <a:spLocks noChangeArrowheads="1"/>
              </p:cNvSpPr>
              <p:nvPr/>
            </p:nvSpPr>
            <p:spPr bwMode="auto">
              <a:xfrm>
                <a:off x="7452" y="7014"/>
                <a:ext cx="360" cy="360"/>
              </a:xfrm>
              <a:prstGeom prst="rect">
                <a:avLst/>
              </a:prstGeom>
              <a:solidFill>
                <a:srgbClr val="FFFFFF"/>
              </a:solidFill>
              <a:ln w="9525">
                <a:solidFill>
                  <a:srgbClr val="000000"/>
                </a:solidFill>
                <a:miter lim="800000"/>
                <a:headEnd/>
                <a:tailEnd/>
              </a:ln>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12" name="Line 42"/>
            <p:cNvSpPr>
              <a:spLocks noChangeShapeType="1"/>
            </p:cNvSpPr>
            <p:nvPr/>
          </p:nvSpPr>
          <p:spPr bwMode="auto">
            <a:xfrm flipH="1">
              <a:off x="3312" y="5766"/>
              <a:ext cx="27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Line 43"/>
            <p:cNvSpPr>
              <a:spLocks noChangeShapeType="1"/>
            </p:cNvSpPr>
            <p:nvPr/>
          </p:nvSpPr>
          <p:spPr bwMode="auto">
            <a:xfrm flipH="1">
              <a:off x="4212" y="5766"/>
              <a:ext cx="18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Line 44"/>
            <p:cNvSpPr>
              <a:spLocks noChangeShapeType="1"/>
            </p:cNvSpPr>
            <p:nvPr/>
          </p:nvSpPr>
          <p:spPr bwMode="auto">
            <a:xfrm flipV="1">
              <a:off x="4932" y="5766"/>
              <a:ext cx="10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Line 45"/>
            <p:cNvSpPr>
              <a:spLocks noChangeShapeType="1"/>
            </p:cNvSpPr>
            <p:nvPr/>
          </p:nvSpPr>
          <p:spPr bwMode="auto">
            <a:xfrm flipV="1">
              <a:off x="5832" y="5766"/>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Line 46"/>
            <p:cNvSpPr>
              <a:spLocks noChangeShapeType="1"/>
            </p:cNvSpPr>
            <p:nvPr/>
          </p:nvSpPr>
          <p:spPr bwMode="auto">
            <a:xfrm flipH="1" flipV="1">
              <a:off x="6012" y="5766"/>
              <a:ext cx="3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47"/>
            <p:cNvSpPr>
              <a:spLocks noChangeShapeType="1"/>
            </p:cNvSpPr>
            <p:nvPr/>
          </p:nvSpPr>
          <p:spPr bwMode="auto">
            <a:xfrm flipH="1" flipV="1">
              <a:off x="6012" y="5766"/>
              <a:ext cx="10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48"/>
            <p:cNvSpPr>
              <a:spLocks noChangeShapeType="1"/>
            </p:cNvSpPr>
            <p:nvPr/>
          </p:nvSpPr>
          <p:spPr bwMode="auto">
            <a:xfrm flipH="1" flipV="1">
              <a:off x="6012" y="5766"/>
              <a:ext cx="19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49"/>
            <p:cNvSpPr>
              <a:spLocks noChangeShapeType="1"/>
            </p:cNvSpPr>
            <p:nvPr/>
          </p:nvSpPr>
          <p:spPr bwMode="auto">
            <a:xfrm flipH="1" flipV="1">
              <a:off x="6012" y="5766"/>
              <a:ext cx="27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50"/>
            <p:cNvSpPr>
              <a:spLocks noChangeShapeType="1"/>
            </p:cNvSpPr>
            <p:nvPr/>
          </p:nvSpPr>
          <p:spPr bwMode="auto">
            <a:xfrm flipH="1">
              <a:off x="2772" y="6702"/>
              <a:ext cx="21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51"/>
            <p:cNvSpPr>
              <a:spLocks noChangeShapeType="1"/>
            </p:cNvSpPr>
            <p:nvPr/>
          </p:nvSpPr>
          <p:spPr bwMode="auto">
            <a:xfrm flipH="1">
              <a:off x="3492" y="6702"/>
              <a:ext cx="14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Line 52"/>
            <p:cNvSpPr>
              <a:spLocks noChangeShapeType="1"/>
            </p:cNvSpPr>
            <p:nvPr/>
          </p:nvSpPr>
          <p:spPr bwMode="auto">
            <a:xfrm flipH="1">
              <a:off x="4032" y="670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53"/>
            <p:cNvSpPr>
              <a:spLocks noChangeShapeType="1"/>
            </p:cNvSpPr>
            <p:nvPr/>
          </p:nvSpPr>
          <p:spPr bwMode="auto">
            <a:xfrm flipH="1">
              <a:off x="4752" y="6702"/>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Line 54"/>
            <p:cNvSpPr>
              <a:spLocks noChangeShapeType="1"/>
            </p:cNvSpPr>
            <p:nvPr/>
          </p:nvSpPr>
          <p:spPr bwMode="auto">
            <a:xfrm flipH="1" flipV="1">
              <a:off x="4932" y="6702"/>
              <a:ext cx="18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Line 55"/>
            <p:cNvSpPr>
              <a:spLocks noChangeShapeType="1"/>
            </p:cNvSpPr>
            <p:nvPr/>
          </p:nvSpPr>
          <p:spPr bwMode="auto">
            <a:xfrm flipH="1" flipV="1">
              <a:off x="4932" y="6702"/>
              <a:ext cx="90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56"/>
            <p:cNvSpPr>
              <a:spLocks noChangeShapeType="1"/>
            </p:cNvSpPr>
            <p:nvPr/>
          </p:nvSpPr>
          <p:spPr bwMode="auto">
            <a:xfrm>
              <a:off x="4932" y="6702"/>
              <a:ext cx="144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57"/>
            <p:cNvSpPr>
              <a:spLocks noChangeShapeType="1"/>
            </p:cNvSpPr>
            <p:nvPr/>
          </p:nvSpPr>
          <p:spPr bwMode="auto">
            <a:xfrm>
              <a:off x="4932" y="6702"/>
              <a:ext cx="2160" cy="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1" name="Text Box 58"/>
          <p:cNvSpPr txBox="1">
            <a:spLocks noChangeArrowheads="1"/>
          </p:cNvSpPr>
          <p:nvPr/>
        </p:nvSpPr>
        <p:spPr bwMode="auto">
          <a:xfrm>
            <a:off x="2843213" y="5539657"/>
            <a:ext cx="35670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eaLnBrk="1" hangingPunct="1"/>
            <a:r>
              <a:rPr lang="zh-CN" altLang="en-US" sz="1800" b="1" dirty="0"/>
              <a:t>八叉树模型及八叉树编码</a:t>
            </a:r>
            <a:r>
              <a:rPr lang="zh-CN" altLang="en-US" sz="1800" b="1" dirty="0" smtClean="0"/>
              <a:t>示意图</a:t>
            </a:r>
            <a:endParaRPr lang="zh-CN" altLang="en-US" sz="1800" b="1" dirty="0"/>
          </a:p>
        </p:txBody>
      </p:sp>
    </p:spTree>
    <p:extLst>
      <p:ext uri="{BB962C8B-B14F-4D97-AF65-F5344CB8AC3E}">
        <p14:creationId xmlns:p14="http://schemas.microsoft.com/office/powerpoint/2010/main" val="320332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wipe(left)">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58944" y="529632"/>
            <a:ext cx="4979143" cy="537648"/>
          </a:xfrm>
          <a:prstGeom prst="rect">
            <a:avLst/>
          </a:prstGeom>
        </p:spPr>
        <p:txBody>
          <a:bodyPr wrap="square">
            <a:spAutoFit/>
          </a:bodyPr>
          <a:lstStyle/>
          <a:p>
            <a:pPr>
              <a:lnSpc>
                <a:spcPct val="80000"/>
              </a:lnSpc>
              <a:buClr>
                <a:srgbClr val="FF9300"/>
              </a:buClr>
              <a:buFont typeface="Wingdings" panose="05000000000000000000" pitchFamily="2" charset="2"/>
              <a:buChar char="n"/>
            </a:pPr>
            <a:r>
              <a:rPr lang="zh-CN" altLang="en-US" sz="3600" b="1" dirty="0">
                <a:solidFill>
                  <a:srgbClr val="FF0000"/>
                </a:solidFill>
                <a:latin typeface="黑体" panose="02010609060101010101" pitchFamily="49" charset="-122"/>
                <a:ea typeface="黑体" panose="02010609060101010101" pitchFamily="49" charset="-122"/>
              </a:rPr>
              <a:t>表面模型又包括两种</a:t>
            </a:r>
            <a:r>
              <a:rPr lang="en-US" altLang="zh-CN" sz="3600" b="1" dirty="0">
                <a:solidFill>
                  <a:srgbClr val="FF0000"/>
                </a:solidFill>
                <a:latin typeface="黑体" panose="02010609060101010101" pitchFamily="49" charset="-122"/>
                <a:ea typeface="黑体" panose="02010609060101010101" pitchFamily="49" charset="-122"/>
              </a:rPr>
              <a:t>:</a:t>
            </a:r>
          </a:p>
        </p:txBody>
      </p:sp>
      <p:grpSp>
        <p:nvGrpSpPr>
          <p:cNvPr id="18" name="组合 17"/>
          <p:cNvGrpSpPr>
            <a:grpSpLocks/>
          </p:cNvGrpSpPr>
          <p:nvPr/>
        </p:nvGrpSpPr>
        <p:grpSpPr bwMode="auto">
          <a:xfrm>
            <a:off x="253999" y="1241649"/>
            <a:ext cx="5240111" cy="2215199"/>
            <a:chOff x="458199" y="1494489"/>
            <a:chExt cx="4120114" cy="5036085"/>
          </a:xfrm>
        </p:grpSpPr>
        <p:sp>
          <p:nvSpPr>
            <p:cNvPr id="19" name="矩形 18"/>
            <p:cNvSpPr/>
            <p:nvPr/>
          </p:nvSpPr>
          <p:spPr>
            <a:xfrm>
              <a:off x="471039" y="1494489"/>
              <a:ext cx="4104778" cy="384754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23" name="矩形 22"/>
            <p:cNvSpPr/>
            <p:nvPr/>
          </p:nvSpPr>
          <p:spPr>
            <a:xfrm>
              <a:off x="490280" y="1854281"/>
              <a:ext cx="4088033" cy="77774"/>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4" name="任意多边形 23"/>
            <p:cNvSpPr/>
            <p:nvPr/>
          </p:nvSpPr>
          <p:spPr>
            <a:xfrm>
              <a:off x="487784" y="2025220"/>
              <a:ext cx="4088033" cy="576160"/>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矩形 24"/>
            <p:cNvSpPr/>
            <p:nvPr/>
          </p:nvSpPr>
          <p:spPr>
            <a:xfrm>
              <a:off x="555062" y="2612217"/>
              <a:ext cx="3919989" cy="3918357"/>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dirty="0" smtClean="0">
                  <a:latin typeface="微软雅黑" panose="020B0503020204020204" pitchFamily="34" charset="-122"/>
                  <a:ea typeface="微软雅黑" panose="020B0503020204020204" pitchFamily="34" charset="-122"/>
                </a:rPr>
                <a:t>由</a:t>
              </a:r>
              <a:r>
                <a:rPr lang="zh-CN" altLang="en-US" sz="2000" dirty="0">
                  <a:latin typeface="微软雅黑" panose="020B0503020204020204" pitchFamily="34" charset="-122"/>
                  <a:ea typeface="微软雅黑" panose="020B0503020204020204" pitchFamily="34" charset="-122"/>
                </a:rPr>
                <a:t>模拟物体或现象形状的数学模型插值生成的模型，主要用于表达飞机、导弹和轮船的外壳</a:t>
              </a:r>
              <a:r>
                <a:rPr lang="zh-CN" altLang="en-US" sz="2000">
                  <a:latin typeface="微软雅黑" panose="020B0503020204020204" pitchFamily="34" charset="-122"/>
                  <a:ea typeface="微软雅黑" panose="020B0503020204020204" pitchFamily="34" charset="-122"/>
                </a:rPr>
                <a:t>等</a:t>
              </a:r>
              <a:r>
                <a:rPr lang="zh-CN" altLang="en-US" sz="2000" smtClean="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endParaRPr lang="zh-CN" altLang="en-US" sz="2000" kern="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6" name="文本框 3"/>
            <p:cNvSpPr txBox="1"/>
            <p:nvPr/>
          </p:nvSpPr>
          <p:spPr>
            <a:xfrm>
              <a:off x="458199" y="1843911"/>
              <a:ext cx="1597159" cy="839648"/>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自由曲线曲面造型</a:t>
              </a:r>
            </a:p>
          </p:txBody>
        </p:sp>
      </p:grpSp>
      <p:grpSp>
        <p:nvGrpSpPr>
          <p:cNvPr id="33" name="组合 32"/>
          <p:cNvGrpSpPr>
            <a:grpSpLocks/>
          </p:cNvGrpSpPr>
          <p:nvPr/>
        </p:nvGrpSpPr>
        <p:grpSpPr bwMode="auto">
          <a:xfrm>
            <a:off x="254793" y="3026383"/>
            <a:ext cx="5242492" cy="1650849"/>
            <a:chOff x="458199" y="1597714"/>
            <a:chExt cx="4120114" cy="2932426"/>
          </a:xfrm>
        </p:grpSpPr>
        <p:sp>
          <p:nvSpPr>
            <p:cNvPr id="34" name="矩形 33"/>
            <p:cNvSpPr/>
            <p:nvPr/>
          </p:nvSpPr>
          <p:spPr>
            <a:xfrm>
              <a:off x="490281" y="1597714"/>
              <a:ext cx="4083042" cy="293242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35" name="矩形 34"/>
            <p:cNvSpPr/>
            <p:nvPr/>
          </p:nvSpPr>
          <p:spPr>
            <a:xfrm>
              <a:off x="490280" y="1751955"/>
              <a:ext cx="4088033" cy="97468"/>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任意多边形 35"/>
            <p:cNvSpPr/>
            <p:nvPr/>
          </p:nvSpPr>
          <p:spPr>
            <a:xfrm>
              <a:off x="490280" y="1922016"/>
              <a:ext cx="4088033" cy="576162"/>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7" name="矩形 36"/>
            <p:cNvSpPr/>
            <p:nvPr/>
          </p:nvSpPr>
          <p:spPr>
            <a:xfrm>
              <a:off x="557498" y="2348647"/>
              <a:ext cx="3919989" cy="213216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latin typeface="微软雅黑" panose="020B0503020204020204" pitchFamily="34" charset="-122"/>
                  <a:ea typeface="微软雅黑" panose="020B0503020204020204" pitchFamily="34" charset="-122"/>
                </a:rPr>
                <a:t>由物体表面的采样点连接成三角面片表达的模型，通常用于表达地形表面、人体结构以及各种复杂的自然现象表面</a:t>
              </a:r>
              <a:r>
                <a:rPr lang="zh-CN" altLang="en-US" sz="2000" kern="0" dirty="0" smtClean="0">
                  <a:latin typeface="微软雅黑" panose="020B0503020204020204" pitchFamily="34" charset="-122"/>
                  <a:ea typeface="微软雅黑" panose="020B0503020204020204" pitchFamily="34" charset="-122"/>
                </a:rPr>
                <a:t>。</a:t>
              </a:r>
              <a:endParaRPr lang="zh-CN" altLang="en-US" sz="2000" kern="0" dirty="0">
                <a:latin typeface="微软雅黑" panose="020B0503020204020204" pitchFamily="34" charset="-122"/>
                <a:ea typeface="微软雅黑" panose="020B0503020204020204" pitchFamily="34" charset="-122"/>
              </a:endParaRPr>
            </a:p>
          </p:txBody>
        </p:sp>
        <p:sp>
          <p:nvSpPr>
            <p:cNvPr id="38" name="文本框 3"/>
            <p:cNvSpPr txBox="1"/>
            <p:nvPr/>
          </p:nvSpPr>
          <p:spPr>
            <a:xfrm>
              <a:off x="458199" y="1843911"/>
              <a:ext cx="870782" cy="656050"/>
            </a:xfrm>
            <a:prstGeom prst="rect">
              <a:avLst/>
            </a:prstGeom>
            <a:noFill/>
          </p:spPr>
          <p:txBody>
            <a:bodyPr wrap="none">
              <a:spAutoFit/>
            </a:bodyPr>
            <a:lstStyle/>
            <a:p>
              <a:pPr eaLnBrk="1" fontAlgn="auto" hangingPunct="1">
                <a:spcBef>
                  <a:spcPts val="0"/>
                </a:spcBef>
                <a:spcAft>
                  <a:spcPts val="0"/>
                </a:spcAft>
                <a:defRPr/>
              </a:pPr>
              <a:r>
                <a:rPr lang="zh-CN" altLang="en-US" b="1" kern="0" dirty="0">
                  <a:solidFill>
                    <a:schemeClr val="tx1">
                      <a:lumMod val="75000"/>
                      <a:lumOff val="25000"/>
                    </a:schemeClr>
                  </a:solidFill>
                  <a:latin typeface="微软雅黑" pitchFamily="34" charset="-122"/>
                  <a:ea typeface="微软雅黑" pitchFamily="34" charset="-122"/>
                </a:rPr>
                <a:t>面片模型</a:t>
              </a:r>
            </a:p>
          </p:txBody>
        </p:sp>
      </p:grpSp>
      <p:grpSp>
        <p:nvGrpSpPr>
          <p:cNvPr id="39" name="组合 38"/>
          <p:cNvGrpSpPr>
            <a:grpSpLocks/>
          </p:cNvGrpSpPr>
          <p:nvPr/>
        </p:nvGrpSpPr>
        <p:grpSpPr bwMode="auto">
          <a:xfrm>
            <a:off x="247649" y="4754699"/>
            <a:ext cx="5243286" cy="1500544"/>
            <a:chOff x="458199" y="1759788"/>
            <a:chExt cx="4120114" cy="2665437"/>
          </a:xfrm>
        </p:grpSpPr>
        <p:sp>
          <p:nvSpPr>
            <p:cNvPr id="40" name="矩形 39"/>
            <p:cNvSpPr/>
            <p:nvPr/>
          </p:nvSpPr>
          <p:spPr>
            <a:xfrm>
              <a:off x="490280" y="1759788"/>
              <a:ext cx="4088033" cy="2665437"/>
            </a:xfrm>
            <a:prstGeom prst="rect">
              <a:avLst/>
            </a:prstGeo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41" name="矩形 40"/>
            <p:cNvSpPr/>
            <p:nvPr/>
          </p:nvSpPr>
          <p:spPr>
            <a:xfrm>
              <a:off x="490280" y="1759788"/>
              <a:ext cx="4088033" cy="7777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2" name="任意多边形 41"/>
            <p:cNvSpPr/>
            <p:nvPr/>
          </p:nvSpPr>
          <p:spPr>
            <a:xfrm>
              <a:off x="490280" y="1837561"/>
              <a:ext cx="4088033" cy="576161"/>
            </a:xfrm>
            <a:custGeom>
              <a:avLst/>
              <a:gdLst>
                <a:gd name="connsiteX0" fmla="*/ 0 w 7200000"/>
                <a:gd name="connsiteY0" fmla="*/ 0 h 735989"/>
                <a:gd name="connsiteX1" fmla="*/ 7200000 w 7200000"/>
                <a:gd name="connsiteY1" fmla="*/ 0 h 735989"/>
                <a:gd name="connsiteX2" fmla="*/ 7200000 w 7200000"/>
                <a:gd name="connsiteY2" fmla="*/ 553452 h 735989"/>
                <a:gd name="connsiteX3" fmla="*/ 6878559 w 7200000"/>
                <a:gd name="connsiteY3" fmla="*/ 553452 h 735989"/>
                <a:gd name="connsiteX4" fmla="*/ 6725655 w 7200000"/>
                <a:gd name="connsiteY4" fmla="*/ 735989 h 735989"/>
                <a:gd name="connsiteX5" fmla="*/ 6725655 w 7200000"/>
                <a:gd name="connsiteY5" fmla="*/ 553452 h 735989"/>
                <a:gd name="connsiteX6" fmla="*/ 0 w 7200000"/>
                <a:gd name="connsiteY6" fmla="*/ 553452 h 735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00000" h="735989">
                  <a:moveTo>
                    <a:pt x="0" y="0"/>
                  </a:moveTo>
                  <a:lnTo>
                    <a:pt x="7200000" y="0"/>
                  </a:lnTo>
                  <a:lnTo>
                    <a:pt x="7200000" y="553452"/>
                  </a:lnTo>
                  <a:lnTo>
                    <a:pt x="6878559" y="553452"/>
                  </a:lnTo>
                  <a:lnTo>
                    <a:pt x="6725655" y="735989"/>
                  </a:lnTo>
                  <a:lnTo>
                    <a:pt x="6725655" y="553452"/>
                  </a:lnTo>
                  <a:lnTo>
                    <a:pt x="0" y="553452"/>
                  </a:lnTo>
                  <a:close/>
                </a:path>
              </a:pathLst>
            </a:custGeom>
            <a:solidFill>
              <a:srgbClr val="99C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3" name="矩形 42"/>
            <p:cNvSpPr/>
            <p:nvPr/>
          </p:nvSpPr>
          <p:spPr>
            <a:xfrm>
              <a:off x="557498" y="2348647"/>
              <a:ext cx="3919989" cy="1476111"/>
            </a:xfrm>
            <a:prstGeom prst="rect">
              <a:avLst/>
            </a:prstGeom>
          </p:spPr>
          <p:txBody>
            <a:bodyPr>
              <a:spAutoFit/>
            </a:bodyPr>
            <a:lstStyle/>
            <a:p>
              <a:pPr marL="342900" indent="-342900" eaLnBrk="1" fontAlgn="auto" hangingPunct="1">
                <a:lnSpc>
                  <a:spcPct val="120000"/>
                </a:lnSpc>
                <a:spcBef>
                  <a:spcPts val="600"/>
                </a:spcBef>
                <a:spcAft>
                  <a:spcPts val="600"/>
                </a:spcAft>
                <a:buClr>
                  <a:srgbClr val="FF9300"/>
                </a:buClr>
                <a:buFont typeface="Wingdings" panose="05000000000000000000" pitchFamily="2" charset="2"/>
                <a:buChar char="n"/>
                <a:defRPr/>
              </a:pPr>
              <a:r>
                <a:rPr lang="zh-CN" altLang="en-US" sz="2000" kern="0" dirty="0">
                  <a:solidFill>
                    <a:srgbClr val="0000FF"/>
                  </a:solidFill>
                  <a:latin typeface="微软雅黑" panose="020B0503020204020204" pitchFamily="34" charset="-122"/>
                  <a:ea typeface="微软雅黑" panose="020B0503020204020204" pitchFamily="34" charset="-122"/>
                </a:rPr>
                <a:t>在实际应用中，可以要将各类造型方法相结合来生成复杂的三维场景表达。</a:t>
              </a:r>
            </a:p>
          </p:txBody>
        </p:sp>
        <p:sp>
          <p:nvSpPr>
            <p:cNvPr id="44" name="文本框 3"/>
            <p:cNvSpPr txBox="1"/>
            <p:nvPr/>
          </p:nvSpPr>
          <p:spPr>
            <a:xfrm>
              <a:off x="458199" y="1843911"/>
              <a:ext cx="199273" cy="656050"/>
            </a:xfrm>
            <a:prstGeom prst="rect">
              <a:avLst/>
            </a:prstGeom>
            <a:noFill/>
          </p:spPr>
          <p:txBody>
            <a:bodyPr wrap="none">
              <a:spAutoFit/>
            </a:bodyPr>
            <a:lstStyle/>
            <a:p>
              <a:pPr eaLnBrk="1" fontAlgn="auto" hangingPunct="1">
                <a:spcBef>
                  <a:spcPts val="0"/>
                </a:spcBef>
                <a:spcAft>
                  <a:spcPts val="0"/>
                </a:spcAft>
                <a:defRPr/>
              </a:pPr>
              <a:r>
                <a:rPr lang="zh-CN" altLang="en-US" b="1" kern="0" dirty="0" smtClean="0">
                  <a:solidFill>
                    <a:schemeClr val="tx1">
                      <a:lumMod val="75000"/>
                      <a:lumOff val="25000"/>
                    </a:schemeClr>
                  </a:solidFill>
                  <a:latin typeface="微软雅黑" pitchFamily="34" charset="-122"/>
                  <a:ea typeface="微软雅黑" pitchFamily="34" charset="-122"/>
                </a:rPr>
                <a:t> </a:t>
              </a:r>
              <a:endParaRPr lang="zh-CN" altLang="en-US" b="1" kern="0" dirty="0">
                <a:solidFill>
                  <a:schemeClr val="tx1">
                    <a:lumMod val="75000"/>
                    <a:lumOff val="25000"/>
                  </a:schemeClr>
                </a:solidFill>
                <a:latin typeface="微软雅黑" pitchFamily="34" charset="-122"/>
                <a:ea typeface="微软雅黑" pitchFamily="34" charset="-122"/>
              </a:endParaRPr>
            </a:p>
          </p:txBody>
        </p:sp>
      </p:gr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8087" y="264200"/>
            <a:ext cx="3515922" cy="2479000"/>
          </a:xfrm>
          <a:prstGeom prst="rect">
            <a:avLst/>
          </a:prstGeom>
          <a:ln>
            <a:solidFill>
              <a:schemeClr val="tx1"/>
            </a:solidFill>
          </a:ln>
        </p:spPr>
      </p:pic>
      <p:pic>
        <p:nvPicPr>
          <p:cNvPr id="28" name="Picture 8" descr="2008522175659"/>
          <p:cNvPicPr>
            <a:picLocks noChangeAspect="1" noChangeArrowheads="1"/>
          </p:cNvPicPr>
          <p:nvPr/>
        </p:nvPicPr>
        <p:blipFill>
          <a:blip r:embed="rId3">
            <a:grayscl/>
            <a:biLevel thresh="50000"/>
            <a:extLst>
              <a:ext uri="{28A0092B-C50C-407E-A947-70E740481C1C}">
                <a14:useLocalDpi xmlns:a14="http://schemas.microsoft.com/office/drawing/2010/main" val="0"/>
              </a:ext>
            </a:extLst>
          </a:blip>
          <a:srcRect t="14342" r="2361" b="2414"/>
          <a:stretch>
            <a:fillRect/>
          </a:stretch>
        </p:blipFill>
        <p:spPr bwMode="auto">
          <a:xfrm>
            <a:off x="5538087" y="3116951"/>
            <a:ext cx="3556627" cy="237917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8425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 calcmode="lin" valueType="num">
                                      <p:cBhvr>
                                        <p:cTn id="9" dur="500" fill="hold"/>
                                        <p:tgtEl>
                                          <p:spTgt spid="18"/>
                                        </p:tgtEl>
                                        <p:attrNameLst>
                                          <p:attrName>ppt_x</p:attrName>
                                        </p:attrNameLst>
                                      </p:cBhvr>
                                      <p:tavLst>
                                        <p:tav tm="0">
                                          <p:val>
                                            <p:fltVal val="0.5"/>
                                          </p:val>
                                        </p:tav>
                                        <p:tav tm="100000">
                                          <p:val>
                                            <p:strVal val="#ppt_x"/>
                                          </p:val>
                                        </p:tav>
                                      </p:tavLst>
                                    </p:anim>
                                    <p:anim calcmode="lin" valueType="num">
                                      <p:cBhvr>
                                        <p:cTn id="10" dur="500" fill="hold"/>
                                        <p:tgtEl>
                                          <p:spTgt spid="18"/>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 calcmode="lin" valueType="num">
                                      <p:cBhvr>
                                        <p:cTn id="17" dur="500" fill="hold"/>
                                        <p:tgtEl>
                                          <p:spTgt spid="33"/>
                                        </p:tgtEl>
                                        <p:attrNameLst>
                                          <p:attrName>ppt_x</p:attrName>
                                        </p:attrNameLst>
                                      </p:cBhvr>
                                      <p:tavLst>
                                        <p:tav tm="0">
                                          <p:val>
                                            <p:fltVal val="0.5"/>
                                          </p:val>
                                        </p:tav>
                                        <p:tav tm="100000">
                                          <p:val>
                                            <p:strVal val="#ppt_x"/>
                                          </p:val>
                                        </p:tav>
                                      </p:tavLst>
                                    </p:anim>
                                    <p:anim calcmode="lin" valueType="num">
                                      <p:cBhvr>
                                        <p:cTn id="18" dur="500" fill="hold"/>
                                        <p:tgtEl>
                                          <p:spTgt spid="33"/>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42"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1000"/>
                                        <p:tgtEl>
                                          <p:spTgt spid="22"/>
                                        </p:tgtEl>
                                      </p:cBhvr>
                                    </p:animEffect>
                                    <p:anim calcmode="lin" valueType="num">
                                      <p:cBhvr>
                                        <p:cTn id="23" dur="1000" fill="hold"/>
                                        <p:tgtEl>
                                          <p:spTgt spid="22"/>
                                        </p:tgtEl>
                                        <p:attrNameLst>
                                          <p:attrName>ppt_x</p:attrName>
                                        </p:attrNameLst>
                                      </p:cBhvr>
                                      <p:tavLst>
                                        <p:tav tm="0">
                                          <p:val>
                                            <p:strVal val="#ppt_x"/>
                                          </p:val>
                                        </p:tav>
                                        <p:tav tm="100000">
                                          <p:val>
                                            <p:strVal val="#ppt_x"/>
                                          </p:val>
                                        </p:tav>
                                      </p:tavLst>
                                    </p:anim>
                                    <p:anim calcmode="lin" valueType="num">
                                      <p:cBhvr>
                                        <p:cTn id="24" dur="1000" fill="hold"/>
                                        <p:tgtEl>
                                          <p:spTgt spid="22"/>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42"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anim calcmode="lin" valueType="num">
                                      <p:cBhvr>
                                        <p:cTn id="29" dur="1000" fill="hold"/>
                                        <p:tgtEl>
                                          <p:spTgt spid="28"/>
                                        </p:tgtEl>
                                        <p:attrNameLst>
                                          <p:attrName>ppt_x</p:attrName>
                                        </p:attrNameLst>
                                      </p:cBhvr>
                                      <p:tavLst>
                                        <p:tav tm="0">
                                          <p:val>
                                            <p:strVal val="#ppt_x"/>
                                          </p:val>
                                        </p:tav>
                                        <p:tav tm="100000">
                                          <p:val>
                                            <p:strVal val="#ppt_x"/>
                                          </p:val>
                                        </p:tav>
                                      </p:tavLst>
                                    </p:anim>
                                    <p:anim calcmode="lin" valueType="num">
                                      <p:cBhvr>
                                        <p:cTn id="30"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left)">
                                      <p:cBhvr>
                                        <p:cTn id="3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605159" y="117931"/>
            <a:ext cx="2371228" cy="2634697"/>
          </a:xfrm>
          <a:prstGeom prst="rect">
            <a:avLst/>
          </a:prstGeom>
        </p:spPr>
      </p:pic>
      <p:sp>
        <p:nvSpPr>
          <p:cNvPr id="2" name="标题 1"/>
          <p:cNvSpPr>
            <a:spLocks noGrp="1"/>
          </p:cNvSpPr>
          <p:nvPr>
            <p:ph type="title"/>
          </p:nvPr>
        </p:nvSpPr>
        <p:spPr>
          <a:xfrm>
            <a:off x="920096" y="432682"/>
            <a:ext cx="7815262" cy="765175"/>
          </a:xfrm>
        </p:spPr>
        <p:txBody>
          <a:bodyPr/>
          <a:lstStyle/>
          <a:p>
            <a:pPr eaLnBrk="1" fontAlgn="auto" hangingPunct="1">
              <a:spcAft>
                <a:spcPts val="0"/>
              </a:spcAft>
              <a:defRPr/>
            </a:pPr>
            <a:r>
              <a:rPr lang="zh-CN" altLang="en-US" dirty="0" smtClean="0">
                <a:solidFill>
                  <a:srgbClr val="FF9300"/>
                </a:solidFill>
                <a:latin typeface="华文琥珀" panose="02010800040101010101" pitchFamily="2" charset="-122"/>
                <a:ea typeface="华文琥珀" panose="02010800040101010101" pitchFamily="2" charset="-122"/>
              </a:rPr>
              <a:t>第</a:t>
            </a:r>
            <a:r>
              <a:rPr lang="en-US" altLang="zh-CN" dirty="0" smtClean="0">
                <a:solidFill>
                  <a:srgbClr val="FF9300"/>
                </a:solidFill>
                <a:latin typeface="华文琥珀" panose="02010800040101010101" pitchFamily="2" charset="-122"/>
                <a:ea typeface="华文琥珀" panose="02010800040101010101" pitchFamily="2" charset="-122"/>
              </a:rPr>
              <a:t>7</a:t>
            </a:r>
            <a:r>
              <a:rPr lang="zh-CN" altLang="en-US" dirty="0" smtClean="0">
                <a:solidFill>
                  <a:srgbClr val="FF9300"/>
                </a:solidFill>
                <a:latin typeface="华文琥珀" panose="02010800040101010101" pitchFamily="2" charset="-122"/>
                <a:ea typeface="华文琥珀" panose="02010800040101010101" pitchFamily="2" charset="-122"/>
              </a:rPr>
              <a:t>章：三维对象</a:t>
            </a:r>
            <a:endParaRPr altLang="en-US" dirty="0">
              <a:solidFill>
                <a:srgbClr val="FF9300"/>
              </a:solidFill>
              <a:latin typeface="华文琥珀" panose="02010800040101010101" pitchFamily="2" charset="-122"/>
              <a:ea typeface="华文琥珀" panose="02010800040101010101" pitchFamily="2" charset="-122"/>
            </a:endParaRPr>
          </a:p>
        </p:txBody>
      </p:sp>
      <p:graphicFrame>
        <p:nvGraphicFramePr>
          <p:cNvPr id="5" name="图示 4"/>
          <p:cNvGraphicFramePr/>
          <p:nvPr>
            <p:extLst/>
          </p:nvPr>
        </p:nvGraphicFramePr>
        <p:xfrm>
          <a:off x="920096" y="1916832"/>
          <a:ext cx="6748247"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矩形 2"/>
          <p:cNvSpPr/>
          <p:nvPr/>
        </p:nvSpPr>
        <p:spPr>
          <a:xfrm>
            <a:off x="1676308" y="2698278"/>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lnSpc>
                <a:spcPct val="150000"/>
              </a:lnSpc>
              <a:defRPr/>
            </a:pPr>
            <a:endParaRPr lang="en-US" altLang="zh-CN" sz="2400" b="1" dirty="0"/>
          </a:p>
        </p:txBody>
      </p:sp>
      <p:sp>
        <p:nvSpPr>
          <p:cNvPr id="6" name="矩形 5"/>
          <p:cNvSpPr/>
          <p:nvPr/>
        </p:nvSpPr>
        <p:spPr>
          <a:xfrm>
            <a:off x="1676308" y="1910007"/>
            <a:ext cx="5745691" cy="576262"/>
          </a:xfrm>
          <a:prstGeom prst="rect">
            <a:avLst/>
          </a:prstGeom>
          <a:solidFill>
            <a:srgbClr val="FF93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just" eaLnBrk="1" hangingPunct="1">
              <a:lnSpc>
                <a:spcPct val="150000"/>
              </a:lnSpc>
              <a:defRPr/>
            </a:pPr>
            <a:endParaRPr lang="en-US" altLang="zh-CN" sz="2400" b="1" dirty="0"/>
          </a:p>
        </p:txBody>
      </p:sp>
    </p:spTree>
    <p:extLst>
      <p:ext uri="{BB962C8B-B14F-4D97-AF65-F5344CB8AC3E}">
        <p14:creationId xmlns:p14="http://schemas.microsoft.com/office/powerpoint/2010/main" val="39600149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3"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11" name="Rectangle 3"/>
          <p:cNvSpPr>
            <a:spLocks noChangeArrowheads="1"/>
          </p:cNvSpPr>
          <p:nvPr/>
        </p:nvSpPr>
        <p:spPr bwMode="auto">
          <a:xfrm>
            <a:off x="564697" y="1172817"/>
            <a:ext cx="8201616" cy="84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marL="457200" indent="-457200" algn="l">
              <a:buClr>
                <a:srgbClr val="CC6600"/>
              </a:buClr>
              <a:buFont typeface="Wingdings" panose="05000000000000000000" pitchFamily="2" charset="2"/>
              <a:buChar char="n"/>
            </a:pPr>
            <a:r>
              <a:rPr lang="zh-CN" altLang="en-US" sz="2800" b="0" dirty="0">
                <a:solidFill>
                  <a:srgbClr val="CC6600"/>
                </a:solidFill>
                <a:ea typeface="黑体" panose="02010609060101010101" pitchFamily="49" charset="-122"/>
              </a:rPr>
              <a:t>大多数复杂的图形需要采用一组由</a:t>
            </a:r>
            <a:r>
              <a:rPr lang="zh-CN" altLang="en-US" sz="2800" b="0" dirty="0">
                <a:solidFill>
                  <a:srgbClr val="FF0000"/>
                </a:solidFill>
                <a:ea typeface="黑体" panose="02010609060101010101" pitchFamily="49" charset="-122"/>
              </a:rPr>
              <a:t>简单几何元素</a:t>
            </a:r>
            <a:r>
              <a:rPr lang="zh-CN" altLang="en-US" sz="2800" b="0" dirty="0">
                <a:solidFill>
                  <a:srgbClr val="CC6600"/>
                </a:solidFill>
                <a:ea typeface="黑体" panose="02010609060101010101" pitchFamily="49" charset="-122"/>
              </a:rPr>
              <a:t>构成的集合来表示 。</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564697" y="2916202"/>
            <a:ext cx="7694090" cy="208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1" hangingPunct="1">
              <a:lnSpc>
                <a:spcPct val="90000"/>
              </a:lnSpc>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点</a:t>
            </a:r>
            <a:r>
              <a:rPr lang="zh-CN" altLang="en-US" sz="2400" b="1" dirty="0">
                <a:latin typeface="Times New Roman" panose="02020603050405020304" pitchFamily="18" charset="0"/>
                <a:cs typeface="Times New Roman" panose="02020603050405020304" pitchFamily="18" charset="0"/>
              </a:rPr>
              <a:t>是最基本的</a:t>
            </a:r>
            <a:r>
              <a:rPr lang="zh-CN" altLang="en-US" sz="2400" b="1" dirty="0">
                <a:solidFill>
                  <a:srgbClr val="0033CC"/>
                </a:solidFill>
                <a:latin typeface="Times New Roman" panose="02020603050405020304" pitchFamily="18" charset="0"/>
                <a:cs typeface="Times New Roman" panose="02020603050405020304" pitchFamily="18" charset="0"/>
              </a:rPr>
              <a:t>零维</a:t>
            </a:r>
            <a:r>
              <a:rPr lang="zh-CN" altLang="en-US" sz="2400" b="1" dirty="0">
                <a:latin typeface="Times New Roman" panose="02020603050405020304" pitchFamily="18" charset="0"/>
                <a:cs typeface="Times New Roman" panose="02020603050405020304" pitchFamily="18" charset="0"/>
              </a:rPr>
              <a:t>几何元素。</a:t>
            </a:r>
          </a:p>
          <a:p>
            <a:pPr marL="342900" indent="-342900" algn="just" eaLnBrk="1" hangingPunct="1">
              <a:lnSpc>
                <a:spcPct val="90000"/>
              </a:lnSpc>
              <a:buFont typeface="Wingdings" panose="05000000000000000000" pitchFamily="2" charset="2"/>
              <a:buChar char="n"/>
              <a:defRPr/>
            </a:pPr>
            <a:r>
              <a:rPr lang="zh-CN" altLang="en-US" sz="2400" b="1" dirty="0">
                <a:latin typeface="Times New Roman" panose="02020603050405020304" pitchFamily="18" charset="0"/>
                <a:cs typeface="Times New Roman" panose="02020603050405020304" pitchFamily="18" charset="0"/>
              </a:rPr>
              <a:t>二维空间中的点用二维坐标</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i="1" dirty="0" smtClean="0">
                <a:latin typeface="Times New Roman" panose="02020603050405020304" pitchFamily="18" charset="0"/>
                <a:cs typeface="Times New Roman" panose="02020603050405020304" pitchFamily="18" charset="0"/>
              </a:rPr>
              <a:t>, y</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来定义，主要表现为</a:t>
            </a:r>
            <a:r>
              <a:rPr lang="zh-CN" altLang="en-US" sz="2400" b="1" dirty="0">
                <a:solidFill>
                  <a:srgbClr val="0033CC"/>
                </a:solidFill>
                <a:latin typeface="Times New Roman" panose="02020603050405020304" pitchFamily="18" charset="0"/>
                <a:cs typeface="Times New Roman" panose="02020603050405020304" pitchFamily="18" charset="0"/>
              </a:rPr>
              <a:t>孤立点</a:t>
            </a:r>
            <a:r>
              <a:rPr lang="zh-CN" altLang="en-US" sz="2400" b="1" dirty="0">
                <a:latin typeface="Times New Roman" panose="02020603050405020304" pitchFamily="18" charset="0"/>
                <a:cs typeface="Times New Roman" panose="02020603050405020304" pitchFamily="18" charset="0"/>
              </a:rPr>
              <a:t>、线段的</a:t>
            </a:r>
            <a:r>
              <a:rPr lang="zh-CN" altLang="en-US" sz="2400" b="1" dirty="0">
                <a:solidFill>
                  <a:srgbClr val="0033CC"/>
                </a:solidFill>
                <a:latin typeface="Times New Roman" panose="02020603050405020304" pitchFamily="18" charset="0"/>
                <a:cs typeface="Times New Roman" panose="02020603050405020304" pitchFamily="18" charset="0"/>
              </a:rPr>
              <a:t>端点</a:t>
            </a:r>
            <a:r>
              <a:rPr lang="zh-CN" altLang="en-US" sz="2400" b="1" dirty="0">
                <a:latin typeface="Times New Roman" panose="02020603050405020304" pitchFamily="18" charset="0"/>
                <a:cs typeface="Times New Roman" panose="02020603050405020304" pitchFamily="18" charset="0"/>
              </a:rPr>
              <a:t>、线段的</a:t>
            </a:r>
            <a:r>
              <a:rPr lang="zh-CN" altLang="en-US" sz="2400" b="1" dirty="0">
                <a:solidFill>
                  <a:srgbClr val="0033CC"/>
                </a:solidFill>
                <a:latin typeface="Times New Roman" panose="02020603050405020304" pitchFamily="18" charset="0"/>
                <a:cs typeface="Times New Roman" panose="02020603050405020304" pitchFamily="18" charset="0"/>
              </a:rPr>
              <a:t>交点</a:t>
            </a:r>
            <a:r>
              <a:rPr lang="zh-CN" altLang="en-US" sz="2400" b="1" dirty="0">
                <a:latin typeface="Times New Roman" panose="02020603050405020304" pitchFamily="18" charset="0"/>
                <a:cs typeface="Times New Roman" panose="02020603050405020304" pitchFamily="18" charset="0"/>
              </a:rPr>
              <a:t>和多边形的</a:t>
            </a:r>
            <a:r>
              <a:rPr lang="zh-CN" altLang="en-US" sz="2400" b="1" dirty="0">
                <a:solidFill>
                  <a:srgbClr val="0033CC"/>
                </a:solidFill>
                <a:latin typeface="Times New Roman" panose="02020603050405020304" pitchFamily="18" charset="0"/>
                <a:cs typeface="Times New Roman" panose="02020603050405020304" pitchFamily="18" charset="0"/>
              </a:rPr>
              <a:t>顶点</a:t>
            </a:r>
            <a:r>
              <a:rPr lang="zh-CN" altLang="en-US" sz="2400" b="1" dirty="0">
                <a:latin typeface="Times New Roman" panose="02020603050405020304" pitchFamily="18" charset="0"/>
                <a:cs typeface="Times New Roman" panose="02020603050405020304" pitchFamily="18" charset="0"/>
              </a:rPr>
              <a:t>；</a:t>
            </a:r>
          </a:p>
          <a:p>
            <a:pPr marL="342900" indent="-342900" algn="just" eaLnBrk="1" hangingPunct="1">
              <a:lnSpc>
                <a:spcPct val="90000"/>
              </a:lnSpc>
              <a:buFont typeface="Wingdings" panose="05000000000000000000" pitchFamily="2" charset="2"/>
              <a:buChar char="n"/>
              <a:defRPr/>
            </a:pPr>
            <a:r>
              <a:rPr lang="zh-CN" altLang="en-US" sz="2400" b="1" dirty="0">
                <a:latin typeface="Times New Roman" panose="02020603050405020304" pitchFamily="18" charset="0"/>
                <a:cs typeface="Times New Roman" panose="02020603050405020304" pitchFamily="18" charset="0"/>
              </a:rPr>
              <a:t>三维空间中的点用三维坐标</a:t>
            </a: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b="1" i="1" dirty="0" smtClean="0">
                <a:latin typeface="Times New Roman" panose="02020603050405020304" pitchFamily="18" charset="0"/>
                <a:cs typeface="Times New Roman" panose="02020603050405020304" pitchFamily="18" charset="0"/>
              </a:rPr>
              <a:t>, y, z</a:t>
            </a:r>
            <a:r>
              <a:rPr lang="en-US" altLang="zh-CN" sz="2400" b="1" dirty="0">
                <a:latin typeface="Times New Roman" panose="02020603050405020304" pitchFamily="18" charset="0"/>
                <a:cs typeface="Times New Roman" panose="02020603050405020304" pitchFamily="18" charset="0"/>
              </a:rPr>
              <a:t>)</a:t>
            </a:r>
            <a:r>
              <a:rPr lang="zh-CN" altLang="en-US" sz="2400" b="1" dirty="0">
                <a:latin typeface="Times New Roman" panose="02020603050405020304" pitchFamily="18" charset="0"/>
                <a:cs typeface="Times New Roman" panose="02020603050405020304" pitchFamily="18" charset="0"/>
              </a:rPr>
              <a:t>来表示，主要表现为</a:t>
            </a:r>
            <a:r>
              <a:rPr lang="zh-CN" altLang="en-US" sz="2400" b="1" dirty="0">
                <a:solidFill>
                  <a:srgbClr val="0033CC"/>
                </a:solidFill>
                <a:latin typeface="Times New Roman" panose="02020603050405020304" pitchFamily="18" charset="0"/>
                <a:cs typeface="Times New Roman" panose="02020603050405020304" pitchFamily="18" charset="0"/>
              </a:rPr>
              <a:t>孤立点</a:t>
            </a:r>
            <a:r>
              <a:rPr lang="zh-CN" altLang="en-US" sz="2400" b="1" dirty="0">
                <a:latin typeface="Times New Roman" panose="02020603050405020304" pitchFamily="18" charset="0"/>
                <a:cs typeface="Times New Roman" panose="02020603050405020304" pitchFamily="18" charset="0"/>
              </a:rPr>
              <a:t>、线段的</a:t>
            </a:r>
            <a:r>
              <a:rPr lang="zh-CN" altLang="en-US" sz="2400" b="1" dirty="0">
                <a:solidFill>
                  <a:srgbClr val="0033CC"/>
                </a:solidFill>
                <a:latin typeface="Times New Roman" panose="02020603050405020304" pitchFamily="18" charset="0"/>
                <a:cs typeface="Times New Roman" panose="02020603050405020304" pitchFamily="18" charset="0"/>
              </a:rPr>
              <a:t>端点</a:t>
            </a:r>
            <a:r>
              <a:rPr lang="zh-CN" altLang="en-US" sz="2400" b="1" dirty="0">
                <a:latin typeface="Times New Roman" panose="02020603050405020304" pitchFamily="18" charset="0"/>
                <a:cs typeface="Times New Roman" panose="02020603050405020304" pitchFamily="18" charset="0"/>
              </a:rPr>
              <a:t>、多面体或三维空间多边形的</a:t>
            </a:r>
            <a:r>
              <a:rPr lang="zh-CN" altLang="en-US" sz="2400" b="1" dirty="0">
                <a:solidFill>
                  <a:srgbClr val="0033CC"/>
                </a:solidFill>
                <a:latin typeface="Times New Roman" panose="02020603050405020304" pitchFamily="18" charset="0"/>
                <a:cs typeface="Times New Roman" panose="02020603050405020304" pitchFamily="18" charset="0"/>
              </a:rPr>
              <a:t>顶点</a:t>
            </a:r>
            <a:r>
              <a:rPr lang="zh-CN" altLang="en-US" sz="2400" b="1" dirty="0">
                <a:latin typeface="Times New Roman" panose="02020603050405020304" pitchFamily="18" charset="0"/>
                <a:cs typeface="Times New Roman" panose="02020603050405020304" pitchFamily="18" charset="0"/>
              </a:rPr>
              <a:t>。 </a:t>
            </a:r>
          </a:p>
        </p:txBody>
      </p:sp>
      <p:sp>
        <p:nvSpPr>
          <p:cNvPr id="7" name="对角圆角矩形 6"/>
          <p:cNvSpPr/>
          <p:nvPr/>
        </p:nvSpPr>
        <p:spPr>
          <a:xfrm>
            <a:off x="674894" y="2177292"/>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7.2.1 </a:t>
            </a:r>
            <a:r>
              <a:rPr lang="zh-CN" altLang="en-US" sz="2000" dirty="0" smtClean="0">
                <a:solidFill>
                  <a:schemeClr val="bg1"/>
                </a:solidFill>
                <a:latin typeface="微软雅黑" pitchFamily="34" charset="-122"/>
                <a:ea typeface="微软雅黑" panose="020B0503020204020204" pitchFamily="34" charset="-122"/>
              </a:rPr>
              <a:t>基本几何元素</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076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564697" y="2041557"/>
            <a:ext cx="7973016" cy="276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边</a:t>
            </a:r>
            <a:r>
              <a:rPr lang="zh-CN" altLang="en-US" sz="2400" b="1" dirty="0"/>
              <a:t>是是</a:t>
            </a:r>
            <a:r>
              <a:rPr lang="zh-CN" altLang="en-US" sz="2400" b="1" dirty="0">
                <a:solidFill>
                  <a:srgbClr val="0033CC"/>
                </a:solidFill>
              </a:rPr>
              <a:t>一维</a:t>
            </a:r>
            <a:r>
              <a:rPr lang="zh-CN" altLang="en-US" sz="2400" b="1" dirty="0"/>
              <a:t>几何元素。</a:t>
            </a:r>
          </a:p>
          <a:p>
            <a:pPr marL="342900" indent="-342900" eaLnBrk="1" hangingPunct="1">
              <a:buClr>
                <a:srgbClr val="FF9300"/>
              </a:buClr>
              <a:buFont typeface="Wingdings" panose="05000000000000000000" pitchFamily="2" charset="2"/>
              <a:buChar char="n"/>
              <a:defRPr/>
            </a:pPr>
            <a:r>
              <a:rPr lang="zh-CN" altLang="en-US" sz="2400" b="1" dirty="0"/>
              <a:t>一条边由其</a:t>
            </a:r>
            <a:r>
              <a:rPr lang="zh-CN" altLang="en-US" sz="2400" b="1" dirty="0">
                <a:solidFill>
                  <a:srgbClr val="0033CC"/>
                </a:solidFill>
              </a:rPr>
              <a:t>两个端点</a:t>
            </a:r>
            <a:r>
              <a:rPr lang="zh-CN" altLang="en-US" sz="2400" b="1" dirty="0"/>
              <a:t>来确定。</a:t>
            </a:r>
          </a:p>
          <a:p>
            <a:pPr marL="342900" indent="-342900" eaLnBrk="1" hangingPunct="1">
              <a:buClr>
                <a:srgbClr val="FF9300"/>
              </a:buClr>
              <a:buFont typeface="Wingdings" panose="05000000000000000000" pitchFamily="2" charset="2"/>
              <a:buChar char="n"/>
              <a:defRPr/>
            </a:pPr>
            <a:r>
              <a:rPr lang="zh-CN" altLang="en-US" sz="2400" b="1" dirty="0"/>
              <a:t>二维空间中的边表现为直线段和多边形的</a:t>
            </a:r>
            <a:r>
              <a:rPr lang="zh-CN" altLang="en-US" sz="2400" b="1" dirty="0">
                <a:solidFill>
                  <a:srgbClr val="0033CC"/>
                </a:solidFill>
              </a:rPr>
              <a:t>边</a:t>
            </a:r>
            <a:r>
              <a:rPr lang="zh-CN" altLang="en-US" sz="2400" b="1" dirty="0"/>
              <a:t>。</a:t>
            </a:r>
          </a:p>
          <a:p>
            <a:pPr marL="342900" indent="-342900" eaLnBrk="1" hangingPunct="1">
              <a:buClr>
                <a:srgbClr val="FF9300"/>
              </a:buClr>
              <a:buFont typeface="Wingdings" panose="05000000000000000000" pitchFamily="2" charset="2"/>
              <a:buChar char="n"/>
              <a:defRPr/>
            </a:pPr>
            <a:r>
              <a:rPr lang="zh-CN" altLang="en-US" sz="2400" b="1" dirty="0"/>
              <a:t>三维空间中的边主要表现为三维空间线段、三维形体的棱边或空间多边形的</a:t>
            </a:r>
            <a:r>
              <a:rPr lang="zh-CN" altLang="en-US" sz="2400" b="1" dirty="0">
                <a:solidFill>
                  <a:srgbClr val="0033CC"/>
                </a:solidFill>
              </a:rPr>
              <a:t>边界</a:t>
            </a:r>
            <a:r>
              <a:rPr lang="zh-CN" altLang="en-US" sz="2400" b="1" dirty="0"/>
              <a:t>。</a:t>
            </a:r>
          </a:p>
          <a:p>
            <a:pPr marL="342900" indent="-342900" eaLnBrk="1" hangingPunct="1">
              <a:buClr>
                <a:srgbClr val="FF9300"/>
              </a:buClr>
              <a:buFont typeface="Wingdings" panose="05000000000000000000" pitchFamily="2" charset="2"/>
              <a:buChar char="n"/>
              <a:defRPr/>
            </a:pPr>
            <a:r>
              <a:rPr lang="zh-CN" altLang="en-US" sz="2400" b="1" dirty="0"/>
              <a:t>折线及自由曲线都是由直线段拼接而成的，但一般不直接用边来表示，而是用</a:t>
            </a:r>
            <a:r>
              <a:rPr lang="zh-CN" altLang="en-US" sz="2400" b="1" dirty="0">
                <a:solidFill>
                  <a:srgbClr val="0033CC"/>
                </a:solidFill>
              </a:rPr>
              <a:t>顶点序列</a:t>
            </a:r>
            <a:r>
              <a:rPr lang="zh-CN" altLang="en-US" sz="2400" b="1" dirty="0"/>
              <a:t>来表示。</a:t>
            </a:r>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7.2.1 </a:t>
            </a:r>
            <a:r>
              <a:rPr lang="zh-CN" altLang="en-US" sz="2000" dirty="0" smtClean="0">
                <a:solidFill>
                  <a:schemeClr val="bg1"/>
                </a:solidFill>
                <a:latin typeface="微软雅黑" pitchFamily="34" charset="-122"/>
                <a:ea typeface="微软雅黑" panose="020B0503020204020204" pitchFamily="34" charset="-122"/>
              </a:rPr>
              <a:t>基本几何元素</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grpSp>
        <p:nvGrpSpPr>
          <p:cNvPr id="8" name="Group 6"/>
          <p:cNvGrpSpPr>
            <a:grpSpLocks/>
          </p:cNvGrpSpPr>
          <p:nvPr/>
        </p:nvGrpSpPr>
        <p:grpSpPr bwMode="auto">
          <a:xfrm>
            <a:off x="1062866" y="4994100"/>
            <a:ext cx="2160587" cy="1371600"/>
            <a:chOff x="2675" y="3940"/>
            <a:chExt cx="2348" cy="1494"/>
          </a:xfrm>
        </p:grpSpPr>
        <p:sp>
          <p:nvSpPr>
            <p:cNvPr id="9" name="Line 7"/>
            <p:cNvSpPr>
              <a:spLocks noChangeShapeType="1"/>
            </p:cNvSpPr>
            <p:nvPr/>
          </p:nvSpPr>
          <p:spPr bwMode="auto">
            <a:xfrm flipV="1">
              <a:off x="2675" y="4347"/>
              <a:ext cx="313" cy="680"/>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flipV="1">
              <a:off x="2988" y="3940"/>
              <a:ext cx="626" cy="407"/>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a:off x="3614" y="3940"/>
              <a:ext cx="626" cy="136"/>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4240" y="4076"/>
              <a:ext cx="1" cy="543"/>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11"/>
            <p:cNvSpPr>
              <a:spLocks noChangeShapeType="1"/>
            </p:cNvSpPr>
            <p:nvPr/>
          </p:nvSpPr>
          <p:spPr bwMode="auto">
            <a:xfrm flipH="1">
              <a:off x="3927" y="4619"/>
              <a:ext cx="313" cy="544"/>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2"/>
            <p:cNvSpPr>
              <a:spLocks noChangeShapeType="1"/>
            </p:cNvSpPr>
            <p:nvPr/>
          </p:nvSpPr>
          <p:spPr bwMode="auto">
            <a:xfrm>
              <a:off x="3927" y="5163"/>
              <a:ext cx="626" cy="271"/>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5" name="Line 13"/>
            <p:cNvSpPr>
              <a:spLocks noChangeShapeType="1"/>
            </p:cNvSpPr>
            <p:nvPr/>
          </p:nvSpPr>
          <p:spPr bwMode="auto">
            <a:xfrm flipV="1">
              <a:off x="4553" y="4619"/>
              <a:ext cx="470" cy="815"/>
            </a:xfrm>
            <a:prstGeom prst="line">
              <a:avLst/>
            </a:prstGeom>
            <a:noFill/>
            <a:ln w="9525">
              <a:solidFill>
                <a:schemeClr val="tx1"/>
              </a:solidFill>
              <a:round/>
              <a:headEnd type="oval" w="med" len="med"/>
              <a:tailEnd type="oval"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6" name="Freeform 14"/>
          <p:cNvSpPr>
            <a:spLocks/>
          </p:cNvSpPr>
          <p:nvPr/>
        </p:nvSpPr>
        <p:spPr bwMode="auto">
          <a:xfrm>
            <a:off x="5061572" y="4853772"/>
            <a:ext cx="2160587" cy="1439863"/>
          </a:xfrm>
          <a:custGeom>
            <a:avLst/>
            <a:gdLst>
              <a:gd name="T0" fmla="*/ 0 w 2700"/>
              <a:gd name="T1" fmla="*/ 999905 h 1872"/>
              <a:gd name="T2" fmla="*/ 288078 w 2700"/>
              <a:gd name="T3" fmla="*/ 399962 h 1872"/>
              <a:gd name="T4" fmla="*/ 864235 w 2700"/>
              <a:gd name="T5" fmla="*/ 39996 h 1872"/>
              <a:gd name="T6" fmla="*/ 1440391 w 2700"/>
              <a:gd name="T7" fmla="*/ 159985 h 1872"/>
              <a:gd name="T8" fmla="*/ 1440391 w 2700"/>
              <a:gd name="T9" fmla="*/ 639939 h 1872"/>
              <a:gd name="T10" fmla="*/ 1152313 w 2700"/>
              <a:gd name="T11" fmla="*/ 1119893 h 1872"/>
              <a:gd name="T12" fmla="*/ 1728470 w 2700"/>
              <a:gd name="T13" fmla="*/ 1359871 h 1872"/>
              <a:gd name="T14" fmla="*/ 2160587 w 2700"/>
              <a:gd name="T15" fmla="*/ 639939 h 18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00" h="1872">
                <a:moveTo>
                  <a:pt x="0" y="1300"/>
                </a:moveTo>
                <a:cubicBezTo>
                  <a:pt x="90" y="1014"/>
                  <a:pt x="180" y="728"/>
                  <a:pt x="360" y="520"/>
                </a:cubicBezTo>
                <a:cubicBezTo>
                  <a:pt x="540" y="312"/>
                  <a:pt x="840" y="104"/>
                  <a:pt x="1080" y="52"/>
                </a:cubicBezTo>
                <a:cubicBezTo>
                  <a:pt x="1320" y="0"/>
                  <a:pt x="1680" y="78"/>
                  <a:pt x="1800" y="208"/>
                </a:cubicBezTo>
                <a:cubicBezTo>
                  <a:pt x="1920" y="338"/>
                  <a:pt x="1860" y="624"/>
                  <a:pt x="1800" y="832"/>
                </a:cubicBezTo>
                <a:cubicBezTo>
                  <a:pt x="1740" y="1040"/>
                  <a:pt x="1380" y="1300"/>
                  <a:pt x="1440" y="1456"/>
                </a:cubicBezTo>
                <a:cubicBezTo>
                  <a:pt x="1500" y="1612"/>
                  <a:pt x="1950" y="1872"/>
                  <a:pt x="2160" y="1768"/>
                </a:cubicBezTo>
                <a:cubicBezTo>
                  <a:pt x="2370" y="1664"/>
                  <a:pt x="2460" y="1014"/>
                  <a:pt x="2700" y="832"/>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extLst>
      <p:ext uri="{BB962C8B-B14F-4D97-AF65-F5344CB8AC3E}">
        <p14:creationId xmlns:p14="http://schemas.microsoft.com/office/powerpoint/2010/main" val="851854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45471">
                                            <p:txEl>
                                              <p:pRg st="0" end="0"/>
                                            </p:txEl>
                                          </p:spTgt>
                                        </p:tgtEl>
                                        <p:attrNameLst>
                                          <p:attrName>style.visibility</p:attrName>
                                        </p:attrNameLst>
                                      </p:cBhvr>
                                      <p:to>
                                        <p:strVal val="visible"/>
                                      </p:to>
                                    </p:set>
                                    <p:animEffect transition="in" filter="wipe(left)">
                                      <p:cBhvr>
                                        <p:cTn id="17" dur="500"/>
                                        <p:tgtEl>
                                          <p:spTgt spid="1454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5471">
                                            <p:txEl>
                                              <p:pRg st="1" end="1"/>
                                            </p:txEl>
                                          </p:spTgt>
                                        </p:tgtEl>
                                        <p:attrNameLst>
                                          <p:attrName>style.visibility</p:attrName>
                                        </p:attrNameLst>
                                      </p:cBhvr>
                                      <p:to>
                                        <p:strVal val="visible"/>
                                      </p:to>
                                    </p:set>
                                    <p:animEffect transition="in" filter="wipe(left)">
                                      <p:cBhvr>
                                        <p:cTn id="22" dur="500"/>
                                        <p:tgtEl>
                                          <p:spTgt spid="14547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5471">
                                            <p:txEl>
                                              <p:pRg st="2" end="2"/>
                                            </p:txEl>
                                          </p:spTgt>
                                        </p:tgtEl>
                                        <p:attrNameLst>
                                          <p:attrName>style.visibility</p:attrName>
                                        </p:attrNameLst>
                                      </p:cBhvr>
                                      <p:to>
                                        <p:strVal val="visible"/>
                                      </p:to>
                                    </p:set>
                                    <p:animEffect transition="in" filter="wipe(left)">
                                      <p:cBhvr>
                                        <p:cTn id="27" dur="500"/>
                                        <p:tgtEl>
                                          <p:spTgt spid="14547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5471">
                                            <p:txEl>
                                              <p:pRg st="3" end="3"/>
                                            </p:txEl>
                                          </p:spTgt>
                                        </p:tgtEl>
                                        <p:attrNameLst>
                                          <p:attrName>style.visibility</p:attrName>
                                        </p:attrNameLst>
                                      </p:cBhvr>
                                      <p:to>
                                        <p:strVal val="visible"/>
                                      </p:to>
                                    </p:set>
                                    <p:animEffect transition="in" filter="wipe(left)">
                                      <p:cBhvr>
                                        <p:cTn id="32" dur="500"/>
                                        <p:tgtEl>
                                          <p:spTgt spid="145471">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5471">
                                            <p:txEl>
                                              <p:pRg st="4" end="4"/>
                                            </p:txEl>
                                          </p:spTgt>
                                        </p:tgtEl>
                                        <p:attrNameLst>
                                          <p:attrName>style.visibility</p:attrName>
                                        </p:attrNameLst>
                                      </p:cBhvr>
                                      <p:to>
                                        <p:strVal val="visible"/>
                                      </p:to>
                                    </p:set>
                                    <p:animEffect transition="in" filter="wipe(left)">
                                      <p:cBhvr>
                                        <p:cTn id="37" dur="500"/>
                                        <p:tgtEl>
                                          <p:spTgt spid="1454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903515" y="478971"/>
            <a:ext cx="7257824" cy="5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panose="020B0604020202020204" pitchFamily="34" charset="0"/>
                <a:ea typeface="楷体_GB2312" pitchFamily="49" charset="-122"/>
              </a:defRPr>
            </a:lvl1pPr>
            <a:lvl2pPr algn="ctr">
              <a:defRPr sz="4400" b="1">
                <a:solidFill>
                  <a:schemeClr val="tx2"/>
                </a:solidFill>
                <a:latin typeface="Arial" panose="020B0604020202020204" pitchFamily="34" charset="0"/>
                <a:ea typeface="楷体_GB2312" pitchFamily="49" charset="-122"/>
              </a:defRPr>
            </a:lvl2pPr>
            <a:lvl3pPr algn="ctr">
              <a:defRPr sz="4400" b="1">
                <a:solidFill>
                  <a:schemeClr val="tx2"/>
                </a:solidFill>
                <a:latin typeface="Arial" panose="020B0604020202020204" pitchFamily="34" charset="0"/>
                <a:ea typeface="楷体_GB2312" pitchFamily="49" charset="-122"/>
              </a:defRPr>
            </a:lvl3pPr>
            <a:lvl4pPr algn="ctr">
              <a:defRPr sz="4400" b="1">
                <a:solidFill>
                  <a:schemeClr val="tx2"/>
                </a:solidFill>
                <a:latin typeface="Arial" panose="020B0604020202020204" pitchFamily="34" charset="0"/>
                <a:ea typeface="楷体_GB2312" pitchFamily="49" charset="-122"/>
              </a:defRPr>
            </a:lvl4pPr>
            <a:lvl5pPr algn="ctr">
              <a:defRPr sz="4400" b="1">
                <a:solidFill>
                  <a:schemeClr val="tx2"/>
                </a:solidFill>
                <a:latin typeface="Arial" panose="020B0604020202020204" pitchFamily="34" charset="0"/>
                <a:ea typeface="楷体_GB2312" pitchFamily="49" charset="-122"/>
              </a:defRPr>
            </a:lvl5pPr>
            <a:lvl6pPr marL="457200" algn="ctr" fontAlgn="base">
              <a:spcBef>
                <a:spcPct val="0"/>
              </a:spcBef>
              <a:spcAft>
                <a:spcPct val="0"/>
              </a:spcAft>
              <a:defRPr sz="4400" b="1">
                <a:solidFill>
                  <a:schemeClr val="tx2"/>
                </a:solidFill>
                <a:latin typeface="Arial" panose="020B0604020202020204" pitchFamily="34" charset="0"/>
                <a:ea typeface="楷体_GB2312" pitchFamily="49" charset="-122"/>
              </a:defRPr>
            </a:lvl6pPr>
            <a:lvl7pPr marL="914400" algn="ctr" fontAlgn="base">
              <a:spcBef>
                <a:spcPct val="0"/>
              </a:spcBef>
              <a:spcAft>
                <a:spcPct val="0"/>
              </a:spcAft>
              <a:defRPr sz="4400" b="1">
                <a:solidFill>
                  <a:schemeClr val="tx2"/>
                </a:solidFill>
                <a:latin typeface="Arial" panose="020B0604020202020204" pitchFamily="34" charset="0"/>
                <a:ea typeface="楷体_GB2312" pitchFamily="49" charset="-122"/>
              </a:defRPr>
            </a:lvl7pPr>
            <a:lvl8pPr marL="1371600" algn="ctr" fontAlgn="base">
              <a:spcBef>
                <a:spcPct val="0"/>
              </a:spcBef>
              <a:spcAft>
                <a:spcPct val="0"/>
              </a:spcAft>
              <a:defRPr sz="4400" b="1">
                <a:solidFill>
                  <a:schemeClr val="tx2"/>
                </a:solidFill>
                <a:latin typeface="Arial" panose="020B0604020202020204" pitchFamily="34" charset="0"/>
                <a:ea typeface="楷体_GB2312" pitchFamily="49" charset="-122"/>
              </a:defRPr>
            </a:lvl8pPr>
            <a:lvl9pPr marL="1828800" algn="ctr" fontAlgn="base">
              <a:spcBef>
                <a:spcPct val="0"/>
              </a:spcBef>
              <a:spcAft>
                <a:spcPct val="0"/>
              </a:spcAft>
              <a:defRPr sz="4400" b="1">
                <a:solidFill>
                  <a:schemeClr val="tx2"/>
                </a:solidFill>
                <a:latin typeface="Arial" panose="020B0604020202020204" pitchFamily="34" charset="0"/>
                <a:ea typeface="楷体_GB2312" pitchFamily="49" charset="-122"/>
              </a:defRPr>
            </a:lvl9pPr>
          </a:lstStyle>
          <a:p>
            <a:pPr lvl="0" algn="l"/>
            <a:r>
              <a:rPr lang="zh-CN" altLang="en-US" sz="3200" dirty="0">
                <a:latin typeface="Tahoma" panose="020B0604030504040204" pitchFamily="34" charset="0"/>
                <a:ea typeface="宋体" pitchFamily="2" charset="-122"/>
                <a:cs typeface="Tahoma" panose="020B0604030504040204" pitchFamily="34" charset="0"/>
              </a:rPr>
              <a:t>§ </a:t>
            </a:r>
            <a:r>
              <a:rPr lang="en-US" altLang="zh-CN" sz="3200" dirty="0" smtClean="0">
                <a:latin typeface="黑体" panose="02010609060101010101" pitchFamily="49" charset="-122"/>
                <a:ea typeface="黑体" panose="02010609060101010101" pitchFamily="49" charset="-122"/>
                <a:cs typeface="Tahoma" panose="020B0604030504040204" pitchFamily="34" charset="0"/>
              </a:rPr>
              <a:t>7.2 </a:t>
            </a:r>
            <a:r>
              <a:rPr lang="zh-CN" altLang="en-US" sz="3200" dirty="0" smtClean="0">
                <a:latin typeface="黑体" panose="02010609060101010101" pitchFamily="49" charset="-122"/>
                <a:ea typeface="黑体" panose="02010609060101010101" pitchFamily="49" charset="-122"/>
                <a:cs typeface="Tahoma" panose="020B0604030504040204" pitchFamily="34" charset="0"/>
              </a:rPr>
              <a:t>三维</a:t>
            </a:r>
            <a:r>
              <a:rPr lang="zh-CN" altLang="en-US" sz="3200" dirty="0">
                <a:latin typeface="黑体" panose="02010609060101010101" pitchFamily="49" charset="-122"/>
                <a:ea typeface="黑体" panose="02010609060101010101" pitchFamily="49" charset="-122"/>
                <a:cs typeface="Tahoma" panose="020B0604030504040204" pitchFamily="34" charset="0"/>
              </a:rPr>
              <a:t>实体表示基础</a:t>
            </a:r>
          </a:p>
        </p:txBody>
      </p:sp>
      <p:sp>
        <p:nvSpPr>
          <p:cNvPr id="145469" name="Rectangle 61"/>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5471" name="Text Box 63"/>
          <p:cNvSpPr txBox="1">
            <a:spLocks noChangeArrowheads="1"/>
          </p:cNvSpPr>
          <p:nvPr/>
        </p:nvSpPr>
        <p:spPr bwMode="auto">
          <a:xfrm>
            <a:off x="455367" y="1895787"/>
            <a:ext cx="827119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1" hangingPunct="1">
              <a:buClr>
                <a:srgbClr val="FF9300"/>
              </a:buClr>
              <a:buFont typeface="Wingdings" panose="05000000000000000000" pitchFamily="2" charset="2"/>
              <a:buChar char="n"/>
              <a:defRPr/>
            </a:pPr>
            <a:r>
              <a:rPr lang="zh-CN" altLang="en-US" sz="2400" b="1" dirty="0">
                <a:solidFill>
                  <a:srgbClr val="FF0000"/>
                </a:solidFill>
                <a:latin typeface="黑体" panose="02010609060101010101" pitchFamily="49" charset="-122"/>
                <a:ea typeface="黑体" panose="02010609060101010101" pitchFamily="49" charset="-122"/>
              </a:rPr>
              <a:t>面</a:t>
            </a:r>
            <a:r>
              <a:rPr lang="zh-CN" altLang="en-US" sz="2400" b="1" dirty="0"/>
              <a:t>是</a:t>
            </a:r>
            <a:r>
              <a:rPr lang="zh-CN" altLang="en-US" sz="2400" b="1" dirty="0">
                <a:solidFill>
                  <a:srgbClr val="0033CC"/>
                </a:solidFill>
              </a:rPr>
              <a:t>二维</a:t>
            </a:r>
            <a:r>
              <a:rPr lang="zh-CN" altLang="en-US" sz="2400" b="1" dirty="0"/>
              <a:t>几何元素，包括多边形和带孔的区域。其中后者可以用外环加内环来组合表示，也可以用简单多边形拼接而成。</a:t>
            </a:r>
          </a:p>
          <a:p>
            <a:pPr marL="342900" indent="-342900" eaLnBrk="1" hangingPunct="1">
              <a:buClr>
                <a:srgbClr val="FF9300"/>
              </a:buClr>
              <a:buFont typeface="Wingdings" panose="05000000000000000000" pitchFamily="2" charset="2"/>
              <a:buChar char="n"/>
              <a:defRPr/>
            </a:pPr>
            <a:r>
              <a:rPr lang="zh-CN" altLang="en-US" sz="2400" b="1" dirty="0"/>
              <a:t>在二维空间中，非自相交的多边形可以用其</a:t>
            </a:r>
            <a:r>
              <a:rPr lang="zh-CN" altLang="en-US" sz="2400" b="1" dirty="0">
                <a:solidFill>
                  <a:srgbClr val="0033CC"/>
                </a:solidFill>
              </a:rPr>
              <a:t>顶点序列</a:t>
            </a:r>
            <a:r>
              <a:rPr lang="zh-CN" altLang="en-US" sz="2400" b="1" dirty="0"/>
              <a:t>来表示。</a:t>
            </a:r>
          </a:p>
          <a:p>
            <a:pPr marL="342900" indent="-342900" eaLnBrk="1" hangingPunct="1">
              <a:buClr>
                <a:srgbClr val="FF9300"/>
              </a:buClr>
              <a:buFont typeface="Wingdings" panose="05000000000000000000" pitchFamily="2" charset="2"/>
              <a:buChar char="n"/>
              <a:defRPr/>
            </a:pPr>
            <a:r>
              <a:rPr lang="zh-CN" altLang="en-US" sz="2400" b="1" dirty="0"/>
              <a:t>在三维空间中，一般要将除三角形外的复杂多边形用</a:t>
            </a:r>
            <a:r>
              <a:rPr lang="zh-CN" altLang="en-US" sz="2400" b="1" dirty="0">
                <a:solidFill>
                  <a:srgbClr val="0033CC"/>
                </a:solidFill>
              </a:rPr>
              <a:t>三角形面片</a:t>
            </a:r>
            <a:r>
              <a:rPr lang="zh-CN" altLang="en-US" sz="2400" b="1" dirty="0"/>
              <a:t>来拼接，以保证一个小面片内的各顶点能处在同一平面内。</a:t>
            </a:r>
          </a:p>
          <a:p>
            <a:pPr marL="342900" indent="-342900" eaLnBrk="1" hangingPunct="1">
              <a:buClr>
                <a:srgbClr val="FF9300"/>
              </a:buClr>
              <a:buFont typeface="Wingdings" panose="05000000000000000000" pitchFamily="2" charset="2"/>
              <a:buChar char="n"/>
              <a:defRPr/>
            </a:pPr>
            <a:r>
              <a:rPr lang="zh-CN" altLang="en-US" sz="2400" b="1" dirty="0"/>
              <a:t>对于二次曲面和三次曲面，先要按照采样间隔将曲面离散化为相互拼接的简单平面片，再进行绘制。三维空间中的面片可以计算法矢量，可用于消隐和生成光照。</a:t>
            </a:r>
          </a:p>
        </p:txBody>
      </p:sp>
      <p:sp>
        <p:nvSpPr>
          <p:cNvPr id="7" name="对角圆角矩形 6"/>
          <p:cNvSpPr/>
          <p:nvPr/>
        </p:nvSpPr>
        <p:spPr>
          <a:xfrm>
            <a:off x="564697" y="1197218"/>
            <a:ext cx="7164388" cy="510207"/>
          </a:xfrm>
          <a:prstGeom prst="round2DiagRect">
            <a:avLst>
              <a:gd name="adj1" fmla="val 20943"/>
              <a:gd name="adj2" fmla="val 0"/>
            </a:avLst>
          </a:prstGeom>
          <a:solidFill>
            <a:srgbClr val="FF93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r>
              <a:rPr lang="en-US" altLang="zh-CN" sz="2000" dirty="0" smtClean="0">
                <a:solidFill>
                  <a:schemeClr val="bg1"/>
                </a:solidFill>
                <a:latin typeface="微软雅黑" pitchFamily="34" charset="-122"/>
                <a:ea typeface="微软雅黑" panose="020B0503020204020204" pitchFamily="34" charset="-122"/>
              </a:rPr>
              <a:t>7.2.1 </a:t>
            </a:r>
            <a:r>
              <a:rPr lang="zh-CN" altLang="en-US" sz="2000" dirty="0" smtClean="0">
                <a:solidFill>
                  <a:schemeClr val="bg1"/>
                </a:solidFill>
                <a:latin typeface="微软雅黑" pitchFamily="34" charset="-122"/>
                <a:ea typeface="微软雅黑" panose="020B0503020204020204" pitchFamily="34" charset="-122"/>
              </a:rPr>
              <a:t>基本几何元素</a:t>
            </a:r>
            <a:endParaRPr lang="zh-CN" altLang="en-US" sz="2000" kern="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230762" y="1197218"/>
            <a:ext cx="2495795" cy="3585912"/>
          </a:xfrm>
          <a:prstGeom prst="rect">
            <a:avLst/>
          </a:prstGeom>
        </p:spPr>
      </p:pic>
    </p:spTree>
    <p:extLst>
      <p:ext uri="{BB962C8B-B14F-4D97-AF65-F5344CB8AC3E}">
        <p14:creationId xmlns:p14="http://schemas.microsoft.com/office/powerpoint/2010/main" val="25081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down)">
                                      <p:cBhvr>
                                        <p:cTn id="8" dur="500"/>
                                        <p:tgtEl>
                                          <p:spTgt spid="7"/>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p:tgtEl>
                                          <p:spTgt spid="7">
                                            <p:txEl>
                                              <p:pRg st="0" end="0"/>
                                            </p:txEl>
                                          </p:spTgt>
                                        </p:tgtEl>
                                        <p:attrNameLst>
                                          <p:attrName>ppt_x</p:attrName>
                                        </p:attrNameLst>
                                      </p:cBhvr>
                                      <p:tavLst>
                                        <p:tav tm="0">
                                          <p:val>
                                            <p:strVal val="#ppt_x-#ppt_w*1.125000"/>
                                          </p:val>
                                        </p:tav>
                                        <p:tav tm="100000">
                                          <p:val>
                                            <p:strVal val="#ppt_x"/>
                                          </p:val>
                                        </p:tav>
                                      </p:tavLst>
                                    </p:anim>
                                    <p:animEffect transition="in" filter="wipe(right)">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5471">
                                            <p:txEl>
                                              <p:pRg st="0" end="0"/>
                                            </p:txEl>
                                          </p:spTgt>
                                        </p:tgtEl>
                                        <p:attrNameLst>
                                          <p:attrName>style.visibility</p:attrName>
                                        </p:attrNameLst>
                                      </p:cBhvr>
                                      <p:to>
                                        <p:strVal val="visible"/>
                                      </p:to>
                                    </p:set>
                                    <p:animEffect transition="in" filter="wipe(left)">
                                      <p:cBhvr>
                                        <p:cTn id="18" dur="500"/>
                                        <p:tgtEl>
                                          <p:spTgt spid="14547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5471">
                                            <p:txEl>
                                              <p:pRg st="1" end="1"/>
                                            </p:txEl>
                                          </p:spTgt>
                                        </p:tgtEl>
                                        <p:attrNameLst>
                                          <p:attrName>style.visibility</p:attrName>
                                        </p:attrNameLst>
                                      </p:cBhvr>
                                      <p:to>
                                        <p:strVal val="visible"/>
                                      </p:to>
                                    </p:set>
                                    <p:animEffect transition="in" filter="wipe(left)">
                                      <p:cBhvr>
                                        <p:cTn id="23" dur="500"/>
                                        <p:tgtEl>
                                          <p:spTgt spid="145471">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5471">
                                            <p:txEl>
                                              <p:pRg st="2" end="2"/>
                                            </p:txEl>
                                          </p:spTgt>
                                        </p:tgtEl>
                                        <p:attrNameLst>
                                          <p:attrName>style.visibility</p:attrName>
                                        </p:attrNameLst>
                                      </p:cBhvr>
                                      <p:to>
                                        <p:strVal val="visible"/>
                                      </p:to>
                                    </p:set>
                                    <p:animEffect transition="in" filter="wipe(left)">
                                      <p:cBhvr>
                                        <p:cTn id="28" dur="500"/>
                                        <p:tgtEl>
                                          <p:spTgt spid="145471">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5471">
                                            <p:txEl>
                                              <p:pRg st="3" end="3"/>
                                            </p:txEl>
                                          </p:spTgt>
                                        </p:tgtEl>
                                        <p:attrNameLst>
                                          <p:attrName>style.visibility</p:attrName>
                                        </p:attrNameLst>
                                      </p:cBhvr>
                                      <p:to>
                                        <p:strVal val="visible"/>
                                      </p:to>
                                    </p:set>
                                    <p:animEffect transition="in" filter="wipe(left)">
                                      <p:cBhvr>
                                        <p:cTn id="33" dur="500"/>
                                        <p:tgtEl>
                                          <p:spTgt spid="145471">
                                            <p:txEl>
                                              <p:pRg st="3" end="3"/>
                                            </p:txEl>
                                          </p:spTgt>
                                        </p:tgtEl>
                                      </p:cBhvr>
                                    </p:animEffect>
                                  </p:childTnLst>
                                </p:cTn>
                              </p:par>
                            </p:childTnLst>
                          </p:cTn>
                        </p:par>
                        <p:par>
                          <p:cTn id="34" fill="hold">
                            <p:stCondLst>
                              <p:cond delay="500"/>
                            </p:stCondLst>
                            <p:childTnLst>
                              <p:par>
                                <p:cTn id="35" presetID="2" presetClass="entr" presetSubtype="2"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灰度">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9734</TotalTime>
  <Words>3008</Words>
  <Application>Microsoft Office PowerPoint</Application>
  <PresentationFormat>全屏显示(4:3)</PresentationFormat>
  <Paragraphs>264</Paragraphs>
  <Slides>41</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41</vt:i4>
      </vt:variant>
    </vt:vector>
  </HeadingPairs>
  <TitlesOfParts>
    <vt:vector size="58" baseType="lpstr">
      <vt:lpstr>Arial Unicode MS</vt:lpstr>
      <vt:lpstr>方正综艺简体</vt:lpstr>
      <vt:lpstr>黑体</vt:lpstr>
      <vt:lpstr>华文琥珀</vt:lpstr>
      <vt:lpstr>宋体</vt:lpstr>
      <vt:lpstr>微软雅黑</vt:lpstr>
      <vt:lpstr>Arial</vt:lpstr>
      <vt:lpstr>Calibri</vt:lpstr>
      <vt:lpstr>Calibri Light</vt:lpstr>
      <vt:lpstr>Courier New</vt:lpstr>
      <vt:lpstr>Impact</vt:lpstr>
      <vt:lpstr>Tahoma</vt:lpstr>
      <vt:lpstr>Times New Roman</vt:lpstr>
      <vt:lpstr>Verdana</vt:lpstr>
      <vt:lpstr>Wingdings</vt:lpstr>
      <vt:lpstr>Office 主题</vt:lpstr>
      <vt:lpstr>公式</vt:lpstr>
      <vt:lpstr>PowerPoint 演示文稿</vt:lpstr>
      <vt:lpstr>PowerPoint 演示文稿</vt:lpstr>
      <vt:lpstr>第7章：三维对象</vt:lpstr>
      <vt:lpstr>PowerPoint 演示文稿</vt:lpstr>
      <vt:lpstr>PowerPoint 演示文稿</vt:lpstr>
      <vt:lpstr>第7章：三维对象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第7章：三维对象</vt:lpstr>
      <vt:lpstr>PowerPoint 演示文稿</vt:lpstr>
      <vt:lpstr>PowerPoint 演示文稿</vt:lpstr>
      <vt:lpstr>PowerPoint 演示文稿</vt:lpstr>
      <vt:lpstr>PowerPoint 演示文稿</vt:lpstr>
      <vt:lpstr>§ 7.3 三维实体表示方法</vt:lpstr>
      <vt:lpstr>PowerPoint 演示文稿</vt:lpstr>
      <vt:lpstr>§ 7.3 三维实体表示方法</vt:lpstr>
      <vt:lpstr>§ 7.3 三维实体表示方法</vt:lpstr>
      <vt:lpstr>§ 7.3 三维实体表示方法</vt:lpstr>
      <vt:lpstr>§ 7.3 三维实体表示方法</vt:lpstr>
      <vt:lpstr>PowerPoint 演示文稿</vt:lpstr>
      <vt:lpstr>§ 7.3 三维实体表示方法</vt:lpstr>
      <vt:lpstr>§ 7.3 三维实体表示方法</vt:lpstr>
      <vt:lpstr>§ 7.3 三维实体表示方法</vt:lpstr>
      <vt:lpstr>§ 7.3 三维实体表示方法</vt:lpstr>
      <vt:lpstr>§ 7.3 三维实体表示方法</vt:lpstr>
      <vt:lpstr>§ 7.3 三维实体表示方法</vt:lpstr>
      <vt:lpstr>数据模型——构造实体几何表示</vt:lpstr>
      <vt:lpstr>数据模型——构造实体几何表示</vt:lpstr>
      <vt:lpstr>PowerPoint 演示文稿</vt:lpstr>
      <vt:lpstr>PowerPoint 演示文稿</vt:lpstr>
      <vt:lpstr>PowerPoint 演示文稿</vt:lpstr>
      <vt:lpstr>§ 7.3 三维实体表示方法</vt:lpstr>
      <vt:lpstr>§ 7.3 三维实体表示方法</vt:lpstr>
      <vt:lpstr>§ 7.3 三维实体表示方法</vt:lpstr>
      <vt:lpstr>§ 7.3 三维实体表示方法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@teliss</dc:creator>
  <cp:lastModifiedBy>Yan Ming</cp:lastModifiedBy>
  <cp:revision>525</cp:revision>
  <dcterms:created xsi:type="dcterms:W3CDTF">2013-10-18T12:56:42Z</dcterms:created>
  <dcterms:modified xsi:type="dcterms:W3CDTF">2018-10-31T12:17:35Z</dcterms:modified>
</cp:coreProperties>
</file>