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7"/>
  </p:notesMasterIdLst>
  <p:handoutMasterIdLst>
    <p:handoutMasterId r:id="rId88"/>
  </p:handoutMasterIdLst>
  <p:sldIdLst>
    <p:sldId id="1096" r:id="rId2"/>
    <p:sldId id="1105" r:id="rId3"/>
    <p:sldId id="697" r:id="rId4"/>
    <p:sldId id="913" r:id="rId5"/>
    <p:sldId id="914" r:id="rId6"/>
    <p:sldId id="915" r:id="rId7"/>
    <p:sldId id="916" r:id="rId8"/>
    <p:sldId id="917" r:id="rId9"/>
    <p:sldId id="918" r:id="rId10"/>
    <p:sldId id="919" r:id="rId11"/>
    <p:sldId id="920" r:id="rId12"/>
    <p:sldId id="921" r:id="rId13"/>
    <p:sldId id="922" r:id="rId14"/>
    <p:sldId id="923" r:id="rId15"/>
    <p:sldId id="926" r:id="rId16"/>
    <p:sldId id="1006" r:id="rId17"/>
    <p:sldId id="1041" r:id="rId18"/>
    <p:sldId id="1106" r:id="rId19"/>
    <p:sldId id="1107" r:id="rId20"/>
    <p:sldId id="1035" r:id="rId21"/>
    <p:sldId id="1108" r:id="rId22"/>
    <p:sldId id="759" r:id="rId23"/>
    <p:sldId id="754" r:id="rId24"/>
    <p:sldId id="936" r:id="rId25"/>
    <p:sldId id="895" r:id="rId26"/>
    <p:sldId id="601" r:id="rId27"/>
    <p:sldId id="1055" r:id="rId28"/>
    <p:sldId id="1056" r:id="rId29"/>
    <p:sldId id="1057" r:id="rId30"/>
    <p:sldId id="1058" r:id="rId31"/>
    <p:sldId id="1059" r:id="rId32"/>
    <p:sldId id="1061" r:id="rId33"/>
    <p:sldId id="1062" r:id="rId34"/>
    <p:sldId id="1063" r:id="rId35"/>
    <p:sldId id="1064" r:id="rId36"/>
    <p:sldId id="1065" r:id="rId37"/>
    <p:sldId id="1066" r:id="rId38"/>
    <p:sldId id="1122" r:id="rId39"/>
    <p:sldId id="1067" r:id="rId40"/>
    <p:sldId id="1068" r:id="rId41"/>
    <p:sldId id="1070" r:id="rId42"/>
    <p:sldId id="1071" r:id="rId43"/>
    <p:sldId id="855" r:id="rId44"/>
    <p:sldId id="950" r:id="rId45"/>
    <p:sldId id="951" r:id="rId46"/>
    <p:sldId id="1072" r:id="rId47"/>
    <p:sldId id="953" r:id="rId48"/>
    <p:sldId id="954" r:id="rId49"/>
    <p:sldId id="869" r:id="rId50"/>
    <p:sldId id="955" r:id="rId51"/>
    <p:sldId id="956" r:id="rId52"/>
    <p:sldId id="1073" r:id="rId53"/>
    <p:sldId id="1074" r:id="rId54"/>
    <p:sldId id="1032" r:id="rId55"/>
    <p:sldId id="1218" r:id="rId56"/>
    <p:sldId id="1219" r:id="rId57"/>
    <p:sldId id="1220" r:id="rId58"/>
    <p:sldId id="1221" r:id="rId59"/>
    <p:sldId id="1222" r:id="rId60"/>
    <p:sldId id="1223" r:id="rId61"/>
    <p:sldId id="1224" r:id="rId62"/>
    <p:sldId id="1225" r:id="rId63"/>
    <p:sldId id="1226" r:id="rId64"/>
    <p:sldId id="1227" r:id="rId65"/>
    <p:sldId id="1228" r:id="rId66"/>
    <p:sldId id="1229" r:id="rId67"/>
    <p:sldId id="1230" r:id="rId68"/>
    <p:sldId id="1231" r:id="rId69"/>
    <p:sldId id="1232" r:id="rId70"/>
    <p:sldId id="1233" r:id="rId71"/>
    <p:sldId id="1234" r:id="rId72"/>
    <p:sldId id="1235" r:id="rId73"/>
    <p:sldId id="1236" r:id="rId74"/>
    <p:sldId id="1259" r:id="rId75"/>
    <p:sldId id="1238" r:id="rId76"/>
    <p:sldId id="1239" r:id="rId77"/>
    <p:sldId id="1240" r:id="rId78"/>
    <p:sldId id="1241" r:id="rId79"/>
    <p:sldId id="1242" r:id="rId80"/>
    <p:sldId id="1243" r:id="rId81"/>
    <p:sldId id="1244" r:id="rId82"/>
    <p:sldId id="1245" r:id="rId83"/>
    <p:sldId id="1246" r:id="rId84"/>
    <p:sldId id="1247" r:id="rId85"/>
    <p:sldId id="1248" r:id="rId86"/>
  </p:sldIdLst>
  <p:sldSz cx="9906000" cy="6858000" type="A4"/>
  <p:notesSz cx="9774238" cy="66484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5">
          <p15:clr>
            <a:srgbClr val="A4A3A4"/>
          </p15:clr>
        </p15:guide>
        <p15:guide id="2" pos="30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2C376C"/>
    <a:srgbClr val="CDD2ED"/>
    <a:srgbClr val="FF0000"/>
    <a:srgbClr val="FF66FF"/>
    <a:srgbClr val="FF3399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81" autoAdjust="0"/>
    <p:restoredTop sz="94660" autoAdjust="0"/>
  </p:normalViewPr>
  <p:slideViewPr>
    <p:cSldViewPr>
      <p:cViewPr varScale="1">
        <p:scale>
          <a:sx n="78" d="100"/>
          <a:sy n="78" d="100"/>
        </p:scale>
        <p:origin x="114" y="4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0258"/>
    </p:cViewPr>
  </p:sorterViewPr>
  <p:notesViewPr>
    <p:cSldViewPr>
      <p:cViewPr varScale="1">
        <p:scale>
          <a:sx n="82" d="100"/>
          <a:sy n="82" d="100"/>
        </p:scale>
        <p:origin x="-540" y="-72"/>
      </p:cViewPr>
      <p:guideLst>
        <p:guide orient="horz" pos="2095"/>
        <p:guide pos="30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40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10.wmf"/><Relationship Id="rId7" Type="http://schemas.openxmlformats.org/officeDocument/2006/relationships/image" Target="../media/image78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.wmf"/><Relationship Id="rId1" Type="http://schemas.openxmlformats.org/officeDocument/2006/relationships/image" Target="../media/image115.wmf"/><Relationship Id="rId4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5.wmf"/><Relationship Id="rId2" Type="http://schemas.openxmlformats.org/officeDocument/2006/relationships/image" Target="../media/image150.wmf"/><Relationship Id="rId1" Type="http://schemas.openxmlformats.org/officeDocument/2006/relationships/image" Target="../media/image117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11" Type="http://schemas.openxmlformats.org/officeDocument/2006/relationships/image" Target="../media/image200.wmf"/><Relationship Id="rId5" Type="http://schemas.openxmlformats.org/officeDocument/2006/relationships/image" Target="../media/image194.wmf"/><Relationship Id="rId10" Type="http://schemas.openxmlformats.org/officeDocument/2006/relationships/image" Target="../media/image199.wmf"/><Relationship Id="rId4" Type="http://schemas.openxmlformats.org/officeDocument/2006/relationships/image" Target="../media/image193.wmf"/><Relationship Id="rId9" Type="http://schemas.openxmlformats.org/officeDocument/2006/relationships/image" Target="../media/image19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74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4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109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198.wmf"/><Relationship Id="rId1" Type="http://schemas.openxmlformats.org/officeDocument/2006/relationships/image" Target="../media/image218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220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4" Type="http://schemas.openxmlformats.org/officeDocument/2006/relationships/image" Target="../media/image23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wmf"/><Relationship Id="rId4" Type="http://schemas.openxmlformats.org/officeDocument/2006/relationships/image" Target="../media/image236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12" Type="http://schemas.openxmlformats.org/officeDocument/2006/relationships/image" Target="../media/image248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11" Type="http://schemas.openxmlformats.org/officeDocument/2006/relationships/image" Target="../media/image247.wmf"/><Relationship Id="rId5" Type="http://schemas.openxmlformats.org/officeDocument/2006/relationships/image" Target="../media/image242.wmf"/><Relationship Id="rId10" Type="http://schemas.openxmlformats.org/officeDocument/2006/relationships/image" Target="../media/image246.wmf"/><Relationship Id="rId4" Type="http://schemas.openxmlformats.org/officeDocument/2006/relationships/image" Target="../media/image241.wmf"/><Relationship Id="rId9" Type="http://schemas.openxmlformats.org/officeDocument/2006/relationships/image" Target="../media/image2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image" Target="../media/image251.wmf"/><Relationship Id="rId7" Type="http://schemas.openxmlformats.org/officeDocument/2006/relationships/image" Target="../media/image255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263.wmf"/><Relationship Id="rId6" Type="http://schemas.openxmlformats.org/officeDocument/2006/relationships/image" Target="../media/image267.wmf"/><Relationship Id="rId5" Type="http://schemas.openxmlformats.org/officeDocument/2006/relationships/image" Target="../media/image266.wmf"/><Relationship Id="rId4" Type="http://schemas.openxmlformats.org/officeDocument/2006/relationships/image" Target="../media/image24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wmf"/><Relationship Id="rId3" Type="http://schemas.openxmlformats.org/officeDocument/2006/relationships/image" Target="../media/image270.wmf"/><Relationship Id="rId7" Type="http://schemas.openxmlformats.org/officeDocument/2006/relationships/image" Target="../media/image274.wmf"/><Relationship Id="rId2" Type="http://schemas.openxmlformats.org/officeDocument/2006/relationships/image" Target="../media/image269.wmf"/><Relationship Id="rId1" Type="http://schemas.openxmlformats.org/officeDocument/2006/relationships/image" Target="../media/image268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image" Target="../media/image276.wmf"/><Relationship Id="rId1" Type="http://schemas.openxmlformats.org/officeDocument/2006/relationships/image" Target="../media/image274.wmf"/><Relationship Id="rId4" Type="http://schemas.openxmlformats.org/officeDocument/2006/relationships/image" Target="../media/image277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wmf"/><Relationship Id="rId3" Type="http://schemas.openxmlformats.org/officeDocument/2006/relationships/image" Target="../media/image280.wmf"/><Relationship Id="rId7" Type="http://schemas.openxmlformats.org/officeDocument/2006/relationships/image" Target="../media/image284.wmf"/><Relationship Id="rId2" Type="http://schemas.openxmlformats.org/officeDocument/2006/relationships/image" Target="../media/image279.wmf"/><Relationship Id="rId1" Type="http://schemas.openxmlformats.org/officeDocument/2006/relationships/image" Target="../media/image278.wmf"/><Relationship Id="rId6" Type="http://schemas.openxmlformats.org/officeDocument/2006/relationships/image" Target="../media/image283.wmf"/><Relationship Id="rId5" Type="http://schemas.openxmlformats.org/officeDocument/2006/relationships/image" Target="../media/image282.wmf"/><Relationship Id="rId4" Type="http://schemas.openxmlformats.org/officeDocument/2006/relationships/image" Target="../media/image281.wmf"/><Relationship Id="rId9" Type="http://schemas.openxmlformats.org/officeDocument/2006/relationships/image" Target="../media/image286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2" Type="http://schemas.openxmlformats.org/officeDocument/2006/relationships/image" Target="../media/image270.wmf"/><Relationship Id="rId1" Type="http://schemas.openxmlformats.org/officeDocument/2006/relationships/image" Target="../media/image287.wmf"/><Relationship Id="rId6" Type="http://schemas.openxmlformats.org/officeDocument/2006/relationships/image" Target="../media/image291.wmf"/><Relationship Id="rId11" Type="http://schemas.openxmlformats.org/officeDocument/2006/relationships/image" Target="../media/image296.wmf"/><Relationship Id="rId5" Type="http://schemas.openxmlformats.org/officeDocument/2006/relationships/image" Target="../media/image290.wmf"/><Relationship Id="rId10" Type="http://schemas.openxmlformats.org/officeDocument/2006/relationships/image" Target="../media/image295.wmf"/><Relationship Id="rId4" Type="http://schemas.openxmlformats.org/officeDocument/2006/relationships/image" Target="../media/image289.wmf"/><Relationship Id="rId9" Type="http://schemas.openxmlformats.org/officeDocument/2006/relationships/image" Target="../media/image29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5" Type="http://schemas.openxmlformats.org/officeDocument/2006/relationships/image" Target="../media/image301.wmf"/><Relationship Id="rId4" Type="http://schemas.openxmlformats.org/officeDocument/2006/relationships/image" Target="../media/image300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3" Type="http://schemas.openxmlformats.org/officeDocument/2006/relationships/image" Target="../media/image267.wmf"/><Relationship Id="rId7" Type="http://schemas.openxmlformats.org/officeDocument/2006/relationships/image" Target="../media/image255.wmf"/><Relationship Id="rId2" Type="http://schemas.openxmlformats.org/officeDocument/2006/relationships/image" Target="../media/image265.wmf"/><Relationship Id="rId1" Type="http://schemas.openxmlformats.org/officeDocument/2006/relationships/image" Target="../media/image302.wmf"/><Relationship Id="rId6" Type="http://schemas.openxmlformats.org/officeDocument/2006/relationships/image" Target="../media/image254.wmf"/><Relationship Id="rId11" Type="http://schemas.openxmlformats.org/officeDocument/2006/relationships/image" Target="../media/image258.wmf"/><Relationship Id="rId5" Type="http://schemas.openxmlformats.org/officeDocument/2006/relationships/image" Target="../media/image303.wmf"/><Relationship Id="rId10" Type="http://schemas.openxmlformats.org/officeDocument/2006/relationships/image" Target="../media/image306.wmf"/><Relationship Id="rId4" Type="http://schemas.openxmlformats.org/officeDocument/2006/relationships/image" Target="../media/image252.wmf"/><Relationship Id="rId9" Type="http://schemas.openxmlformats.org/officeDocument/2006/relationships/image" Target="../media/image305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wmf"/><Relationship Id="rId13" Type="http://schemas.openxmlformats.org/officeDocument/2006/relationships/image" Target="../media/image303.wmf"/><Relationship Id="rId3" Type="http://schemas.openxmlformats.org/officeDocument/2006/relationships/image" Target="../media/image309.wmf"/><Relationship Id="rId7" Type="http://schemas.openxmlformats.org/officeDocument/2006/relationships/image" Target="../media/image283.wmf"/><Relationship Id="rId12" Type="http://schemas.openxmlformats.org/officeDocument/2006/relationships/image" Target="../media/image316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11" Type="http://schemas.openxmlformats.org/officeDocument/2006/relationships/image" Target="../media/image315.wmf"/><Relationship Id="rId5" Type="http://schemas.openxmlformats.org/officeDocument/2006/relationships/image" Target="../media/image311.wmf"/><Relationship Id="rId10" Type="http://schemas.openxmlformats.org/officeDocument/2006/relationships/image" Target="../media/image284.wmf"/><Relationship Id="rId4" Type="http://schemas.openxmlformats.org/officeDocument/2006/relationships/image" Target="../media/image310.wmf"/><Relationship Id="rId9" Type="http://schemas.openxmlformats.org/officeDocument/2006/relationships/image" Target="../media/image314.wmf"/><Relationship Id="rId14" Type="http://schemas.openxmlformats.org/officeDocument/2006/relationships/image" Target="../media/image3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wmf"/><Relationship Id="rId2" Type="http://schemas.openxmlformats.org/officeDocument/2006/relationships/image" Target="../media/image319.wmf"/><Relationship Id="rId1" Type="http://schemas.openxmlformats.org/officeDocument/2006/relationships/image" Target="../media/image318.wmf"/></Relationships>
</file>

<file path=ppt/drawings/_rels/vmlDrawing6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12" Type="http://schemas.openxmlformats.org/officeDocument/2006/relationships/image" Target="../media/image332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11" Type="http://schemas.openxmlformats.org/officeDocument/2006/relationships/image" Target="../media/image331.wmf"/><Relationship Id="rId5" Type="http://schemas.openxmlformats.org/officeDocument/2006/relationships/image" Target="../media/image325.wmf"/><Relationship Id="rId10" Type="http://schemas.openxmlformats.org/officeDocument/2006/relationships/image" Target="../media/image330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/Relationships>
</file>

<file path=ppt/drawings/_rels/vmlDrawing6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wmf"/><Relationship Id="rId3" Type="http://schemas.openxmlformats.org/officeDocument/2006/relationships/image" Target="../media/image336.wmf"/><Relationship Id="rId7" Type="http://schemas.openxmlformats.org/officeDocument/2006/relationships/image" Target="../media/image340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9" Type="http://schemas.openxmlformats.org/officeDocument/2006/relationships/image" Target="../media/image342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3" Type="http://schemas.openxmlformats.org/officeDocument/2006/relationships/image" Target="../media/image345.wmf"/><Relationship Id="rId7" Type="http://schemas.openxmlformats.org/officeDocument/2006/relationships/image" Target="../media/image348.wmf"/><Relationship Id="rId2" Type="http://schemas.openxmlformats.org/officeDocument/2006/relationships/image" Target="../media/image344.wmf"/><Relationship Id="rId1" Type="http://schemas.openxmlformats.org/officeDocument/2006/relationships/image" Target="../media/image343.wmf"/><Relationship Id="rId6" Type="http://schemas.openxmlformats.org/officeDocument/2006/relationships/image" Target="../media/image347.wmf"/><Relationship Id="rId5" Type="http://schemas.openxmlformats.org/officeDocument/2006/relationships/image" Target="../media/image252.wmf"/><Relationship Id="rId4" Type="http://schemas.openxmlformats.org/officeDocument/2006/relationships/image" Target="../media/image346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/Relationships>
</file>

<file path=ppt/drawings/_rels/vmlDrawing6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wmf"/><Relationship Id="rId3" Type="http://schemas.openxmlformats.org/officeDocument/2006/relationships/image" Target="../media/image361.wmf"/><Relationship Id="rId7" Type="http://schemas.openxmlformats.org/officeDocument/2006/relationships/image" Target="../media/image365.wmf"/><Relationship Id="rId2" Type="http://schemas.openxmlformats.org/officeDocument/2006/relationships/image" Target="../media/image354.wmf"/><Relationship Id="rId1" Type="http://schemas.openxmlformats.org/officeDocument/2006/relationships/image" Target="../media/image360.wmf"/><Relationship Id="rId6" Type="http://schemas.openxmlformats.org/officeDocument/2006/relationships/image" Target="../media/image364.wmf"/><Relationship Id="rId5" Type="http://schemas.openxmlformats.org/officeDocument/2006/relationships/image" Target="../media/image363.wmf"/><Relationship Id="rId10" Type="http://schemas.openxmlformats.org/officeDocument/2006/relationships/image" Target="../media/image368.wmf"/><Relationship Id="rId4" Type="http://schemas.openxmlformats.org/officeDocument/2006/relationships/image" Target="../media/image362.wmf"/><Relationship Id="rId9" Type="http://schemas.openxmlformats.org/officeDocument/2006/relationships/image" Target="../media/image367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wmf"/><Relationship Id="rId2" Type="http://schemas.openxmlformats.org/officeDocument/2006/relationships/image" Target="../media/image355.wmf"/><Relationship Id="rId1" Type="http://schemas.openxmlformats.org/officeDocument/2006/relationships/image" Target="../media/image369.wmf"/><Relationship Id="rId5" Type="http://schemas.openxmlformats.org/officeDocument/2006/relationships/image" Target="../media/image372.wmf"/><Relationship Id="rId4" Type="http://schemas.openxmlformats.org/officeDocument/2006/relationships/image" Target="../media/image371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5.wmf"/><Relationship Id="rId2" Type="http://schemas.openxmlformats.org/officeDocument/2006/relationships/image" Target="../media/image374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5" Type="http://schemas.openxmlformats.org/officeDocument/2006/relationships/image" Target="../media/image377.wmf"/><Relationship Id="rId4" Type="http://schemas.openxmlformats.org/officeDocument/2006/relationships/image" Target="../media/image376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wmf"/><Relationship Id="rId3" Type="http://schemas.openxmlformats.org/officeDocument/2006/relationships/image" Target="../media/image245.wmf"/><Relationship Id="rId7" Type="http://schemas.openxmlformats.org/officeDocument/2006/relationships/image" Target="../media/image384.wmf"/><Relationship Id="rId2" Type="http://schemas.openxmlformats.org/officeDocument/2006/relationships/image" Target="../media/image380.wmf"/><Relationship Id="rId1" Type="http://schemas.openxmlformats.org/officeDocument/2006/relationships/image" Target="../media/image379.wmf"/><Relationship Id="rId6" Type="http://schemas.openxmlformats.org/officeDocument/2006/relationships/image" Target="../media/image383.wmf"/><Relationship Id="rId11" Type="http://schemas.openxmlformats.org/officeDocument/2006/relationships/image" Target="../media/image255.wmf"/><Relationship Id="rId5" Type="http://schemas.openxmlformats.org/officeDocument/2006/relationships/image" Target="../media/image382.wmf"/><Relationship Id="rId10" Type="http://schemas.openxmlformats.org/officeDocument/2006/relationships/image" Target="../media/image386.wmf"/><Relationship Id="rId4" Type="http://schemas.openxmlformats.org/officeDocument/2006/relationships/image" Target="../media/image381.wmf"/><Relationship Id="rId9" Type="http://schemas.openxmlformats.org/officeDocument/2006/relationships/image" Target="../media/image252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3" Type="http://schemas.openxmlformats.org/officeDocument/2006/relationships/image" Target="../media/image389.wmf"/><Relationship Id="rId7" Type="http://schemas.openxmlformats.org/officeDocument/2006/relationships/image" Target="../media/image272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6" Type="http://schemas.openxmlformats.org/officeDocument/2006/relationships/image" Target="../media/image390.wmf"/><Relationship Id="rId5" Type="http://schemas.openxmlformats.org/officeDocument/2006/relationships/image" Target="../media/image270.wmf"/><Relationship Id="rId10" Type="http://schemas.openxmlformats.org/officeDocument/2006/relationships/image" Target="../media/image392.wmf"/><Relationship Id="rId4" Type="http://schemas.openxmlformats.org/officeDocument/2006/relationships/image" Target="../media/image269.wmf"/><Relationship Id="rId9" Type="http://schemas.openxmlformats.org/officeDocument/2006/relationships/image" Target="../media/image39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7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wmf"/><Relationship Id="rId3" Type="http://schemas.openxmlformats.org/officeDocument/2006/relationships/image" Target="../media/image270.wmf"/><Relationship Id="rId7" Type="http://schemas.openxmlformats.org/officeDocument/2006/relationships/image" Target="../media/image281.wmf"/><Relationship Id="rId2" Type="http://schemas.openxmlformats.org/officeDocument/2006/relationships/image" Target="../media/image394.wmf"/><Relationship Id="rId1" Type="http://schemas.openxmlformats.org/officeDocument/2006/relationships/image" Target="../media/image393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395.wmf"/></Relationships>
</file>

<file path=ppt/drawings/_rels/vmlDrawing7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3" Type="http://schemas.openxmlformats.org/officeDocument/2006/relationships/image" Target="../media/image287.wmf"/><Relationship Id="rId7" Type="http://schemas.openxmlformats.org/officeDocument/2006/relationships/image" Target="../media/image291.wmf"/><Relationship Id="rId2" Type="http://schemas.openxmlformats.org/officeDocument/2006/relationships/image" Target="../media/image397.wmf"/><Relationship Id="rId1" Type="http://schemas.openxmlformats.org/officeDocument/2006/relationships/image" Target="../media/image396.wmf"/><Relationship Id="rId6" Type="http://schemas.openxmlformats.org/officeDocument/2006/relationships/image" Target="../media/image290.wmf"/><Relationship Id="rId11" Type="http://schemas.openxmlformats.org/officeDocument/2006/relationships/image" Target="../media/image295.wmf"/><Relationship Id="rId5" Type="http://schemas.openxmlformats.org/officeDocument/2006/relationships/image" Target="../media/image289.wmf"/><Relationship Id="rId10" Type="http://schemas.openxmlformats.org/officeDocument/2006/relationships/image" Target="../media/image294.wmf"/><Relationship Id="rId4" Type="http://schemas.openxmlformats.org/officeDocument/2006/relationships/image" Target="../media/image270.wmf"/><Relationship Id="rId9" Type="http://schemas.openxmlformats.org/officeDocument/2006/relationships/image" Target="../media/image293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wmf"/><Relationship Id="rId2" Type="http://schemas.openxmlformats.org/officeDocument/2006/relationships/image" Target="../media/image252.wmf"/><Relationship Id="rId1" Type="http://schemas.openxmlformats.org/officeDocument/2006/relationships/image" Target="../media/image38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192713" y="6234113"/>
            <a:ext cx="4235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88561" tIns="43503" rIns="88561" bIns="43503" anchor="b"/>
          <a:lstStyle>
            <a:lvl1pPr defTabSz="8953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47675" defTabSz="8953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95350" defTabSz="8953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43025" defTabSz="8953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789113" defTabSz="89535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246313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703513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160713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617913" defTabSz="895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9DFEF6F2-6CB3-4BED-97DE-154DA4CCFB65}" type="slidenum">
              <a:rPr lang="zh-CN" altLang="en-US" sz="1200" b="0" smtClean="0"/>
              <a:pPr algn="r">
                <a:defRPr/>
              </a:pPr>
              <a:t>‹#›</a:t>
            </a:fld>
            <a:endParaRPr lang="en-US" altLang="zh-CN" sz="1200" b="0" smtClean="0"/>
          </a:p>
        </p:txBody>
      </p:sp>
    </p:spTree>
    <p:extLst>
      <p:ext uri="{BB962C8B-B14F-4D97-AF65-F5344CB8AC3E}">
        <p14:creationId xmlns:p14="http://schemas.microsoft.com/office/powerpoint/2010/main" val="175087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86100" y="498475"/>
            <a:ext cx="3602038" cy="2493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1750" y="3159125"/>
            <a:ext cx="7170738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89492" tIns="44746" rIns="89492" bIns="44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16663"/>
            <a:ext cx="42354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89492" tIns="44746" rIns="89492" bIns="44746" numCol="1" anchor="b" anchorCtr="0" compatLnSpc="1">
            <a:prstTxWarp prst="textNoShape">
              <a:avLst/>
            </a:prstTxWarp>
          </a:bodyPr>
          <a:lstStyle>
            <a:lvl1pPr defTabSz="8953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Confidential, for review only</a:t>
            </a:r>
            <a:r>
              <a:rPr lang="en-US" altLang="en-US"/>
              <a:t>Borland</a:t>
            </a:r>
          </a:p>
        </p:txBody>
      </p:sp>
      <p:sp>
        <p:nvSpPr>
          <p:cNvPr id="108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38788" y="6316663"/>
            <a:ext cx="423545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89492" tIns="44746" rIns="89492" bIns="44746" numCol="1" anchor="b" anchorCtr="0" compatLnSpc="1">
            <a:prstTxWarp prst="textNoShape">
              <a:avLst/>
            </a:prstTxWarp>
          </a:bodyPr>
          <a:lstStyle>
            <a:lvl1pPr algn="r" defTabSz="89535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3512E0-0D9C-4CA3-81C6-526758538A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420806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22250" indent="-222250" algn="l" rtl="0" eaLnBrk="0" fontAlgn="base" hangingPunct="0">
      <a:lnSpc>
        <a:spcPct val="90000"/>
      </a:lnSpc>
      <a:spcBef>
        <a:spcPct val="2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520700" indent="-184150" algn="l" rtl="0" eaLnBrk="0" fontAlgn="base" hangingPunct="0">
      <a:lnSpc>
        <a:spcPct val="90000"/>
      </a:lnSpc>
      <a:spcBef>
        <a:spcPct val="20000"/>
      </a:spcBef>
      <a:spcAft>
        <a:spcPct val="0"/>
      </a:spcAft>
      <a:buSzPct val="100000"/>
      <a:buChar char="-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Confidential, for review only</a:t>
            </a:r>
            <a:r>
              <a:rPr lang="en-US" altLang="en-US" sz="1200">
                <a:latin typeface="Arial" panose="020B0604020202020204" pitchFamily="34" charset="0"/>
              </a:rPr>
              <a:t>Borland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3FD0416-6488-4CCB-BF09-D31924B55688}" type="slidenum">
              <a:rPr lang="zh-CN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/>
              <a:t>在数学分析中我们用</a:t>
            </a:r>
            <a:r>
              <a:rPr lang="en-US" altLang="zh-CN" smtClean="0"/>
              <a:t>y=f(x)</a:t>
            </a:r>
            <a:r>
              <a:rPr lang="zh-CN" altLang="en-US" smtClean="0"/>
              <a:t>描述一条平面曲线，但在实际问题中，函数</a:t>
            </a:r>
            <a:r>
              <a:rPr lang="en-US" altLang="zh-CN" smtClean="0"/>
              <a:t>y=f(x)</a:t>
            </a:r>
            <a:r>
              <a:rPr lang="zh-CN" altLang="en-US" smtClean="0"/>
              <a:t>往往是通过实验观测得到的一组数据来给出的，即在某个区间[</a:t>
            </a:r>
            <a:r>
              <a:rPr lang="en-US" altLang="zh-CN" smtClean="0"/>
              <a:t>a,b]</a:t>
            </a:r>
            <a:r>
              <a:rPr lang="zh-CN" altLang="en-US" smtClean="0"/>
              <a:t>上给出一系列点的函数值</a:t>
            </a:r>
            <a:r>
              <a:rPr lang="en-US" altLang="zh-CN" smtClean="0"/>
              <a:t>yi=f(xi)，</a:t>
            </a:r>
            <a:r>
              <a:rPr lang="zh-CN" altLang="en-US" smtClean="0"/>
              <a:t>或者给出一个函数表，如何通过这些对应关系去找函数</a:t>
            </a:r>
            <a:r>
              <a:rPr lang="en-US" altLang="zh-CN" smtClean="0"/>
              <a:t>f(x)</a:t>
            </a:r>
            <a:r>
              <a:rPr lang="zh-CN" altLang="en-US" smtClean="0"/>
              <a:t>的近似表达式呢？就可以利用插值。</a:t>
            </a:r>
          </a:p>
          <a:p>
            <a:r>
              <a:rPr lang="zh-CN" altLang="en-US" smtClean="0"/>
              <a:t>简单的说，插值的目的就是根据给定的数据表，寻找一个解析形式的函数</a:t>
            </a:r>
            <a:r>
              <a:rPr lang="en-US" altLang="zh-CN" smtClean="0"/>
              <a:t>p(x)，</a:t>
            </a:r>
            <a:r>
              <a:rPr lang="zh-CN" altLang="en-US" smtClean="0"/>
              <a:t>近似代替</a:t>
            </a:r>
            <a:r>
              <a:rPr lang="en-US" altLang="zh-CN" smtClean="0"/>
              <a:t>f(x)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0771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Confidential, for review only</a:t>
            </a:r>
            <a:r>
              <a:rPr lang="en-US" altLang="en-US" sz="1200">
                <a:latin typeface="Arial" panose="020B0604020202020204" pitchFamily="34" charset="0"/>
              </a:rPr>
              <a:t>Borland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C44C544-8D19-46FC-83F2-2629CEBC5037}" type="slidenum">
              <a:rPr lang="zh-CN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3157538"/>
            <a:ext cx="7818438" cy="2992437"/>
          </a:xfrm>
          <a:noFill/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089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Confidential, for review only</a:t>
            </a:r>
            <a:r>
              <a:rPr lang="en-US" altLang="en-US" sz="1200">
                <a:latin typeface="Arial" panose="020B0604020202020204" pitchFamily="34" charset="0"/>
              </a:rPr>
              <a:t>Borland</a:t>
            </a:r>
          </a:p>
        </p:txBody>
      </p:sp>
      <p:sp>
        <p:nvSpPr>
          <p:cNvPr id="1372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F4F0493-8682-4093-BE56-C2B772F4A88F}" type="slidenum">
              <a:rPr lang="zh-CN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7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338" y="3157538"/>
            <a:ext cx="7167562" cy="29924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64465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Arial" panose="020B0604020202020204" pitchFamily="34" charset="0"/>
              </a:rPr>
              <a:t>Confidential, for review only</a:t>
            </a:r>
            <a:r>
              <a:rPr lang="en-US" altLang="en-US" sz="1200">
                <a:latin typeface="Arial" panose="020B0604020202020204" pitchFamily="34" charset="0"/>
              </a:rPr>
              <a:t>Borland</a:t>
            </a:r>
          </a:p>
        </p:txBody>
      </p:sp>
      <p:sp>
        <p:nvSpPr>
          <p:cNvPr id="1392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953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9535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DA85736-8EE4-49EB-9CC5-139FA56CDF0F}" type="slidenum">
              <a:rPr lang="zh-CN" altLang="en-US" sz="1200"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9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338" y="3157538"/>
            <a:ext cx="7167562" cy="2992437"/>
          </a:xfrm>
          <a:noFill/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97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orlandTit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8153400" y="6248400"/>
            <a:ext cx="17526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2146300" y="3505200"/>
            <a:ext cx="5745163" cy="97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  <a:defRPr sz="3200">
                <a:solidFill>
                  <a:srgbClr val="C1C4DD"/>
                </a:solidFill>
              </a:defRPr>
            </a:lvl1pPr>
          </a:lstStyle>
          <a:p>
            <a:pPr lvl="0"/>
            <a:r>
              <a:rPr lang="en-US" altLang="en-US" noProof="0" smtClean="0"/>
              <a:t>Speaker’s Name,</a:t>
            </a:r>
          </a:p>
          <a:p>
            <a:pPr lvl="0"/>
            <a:r>
              <a:rPr lang="en-US" altLang="en-US" noProof="0" smtClean="0"/>
              <a:t>Speaker’s Title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096963" y="2136775"/>
            <a:ext cx="7608887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>
              <a:lnSpc>
                <a:spcPct val="95000"/>
              </a:lnSpc>
              <a:buClr>
                <a:schemeClr val="folHlink"/>
              </a:buClr>
              <a:buSzPct val="95000"/>
              <a:defRPr sz="62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82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55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9775" y="365125"/>
            <a:ext cx="2135188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5633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58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1038" y="365125"/>
            <a:ext cx="8543925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64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8543925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1038" y="4076700"/>
            <a:ext cx="8543925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0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825625"/>
            <a:ext cx="4195763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4076700"/>
            <a:ext cx="4195763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28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438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195762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825625"/>
            <a:ext cx="419576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413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7281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1298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4852988" y="2967038"/>
            <a:ext cx="196850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8763" indent="-258763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SzPct val="60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9288" indent="-261938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249238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-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416050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04988" indent="-260350" algn="l" defTabSz="814388" rtl="0" eaLnBrk="0" fontAlgn="base" hangingPunct="0">
        <a:lnSpc>
          <a:spcPct val="90000"/>
        </a:lnSpc>
        <a:spcBef>
          <a:spcPct val="35000"/>
        </a:spcBef>
        <a:spcAft>
          <a:spcPct val="0"/>
        </a:spcAft>
        <a:buClr>
          <a:srgbClr val="27305F"/>
        </a:buClr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11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9.wmf"/><Relationship Id="rId11" Type="http://schemas.openxmlformats.org/officeDocument/2006/relationships/image" Target="../media/image61.wmf"/><Relationship Id="rId5" Type="http://schemas.openxmlformats.org/officeDocument/2006/relationships/oleObject" Target="../embeddings/oleObject64.bin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7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6.bin"/><Relationship Id="rId18" Type="http://schemas.openxmlformats.org/officeDocument/2006/relationships/oleObject" Target="../embeddings/oleObject79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9.wmf"/><Relationship Id="rId17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8.wmf"/><Relationship Id="rId19" Type="http://schemas.openxmlformats.org/officeDocument/2006/relationships/image" Target="../media/image72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9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9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3.bin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9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01.wmf"/><Relationship Id="rId3" Type="http://schemas.openxmlformats.org/officeDocument/2006/relationships/oleObject" Target="../embeddings/oleObject105.bin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0.wmf"/><Relationship Id="rId5" Type="http://schemas.openxmlformats.org/officeDocument/2006/relationships/image" Target="../media/image102.jpeg"/><Relationship Id="rId10" Type="http://schemas.openxmlformats.org/officeDocument/2006/relationships/oleObject" Target="../embeddings/oleObject108.bin"/><Relationship Id="rId4" Type="http://schemas.openxmlformats.org/officeDocument/2006/relationships/image" Target="../media/image97.wmf"/><Relationship Id="rId9" Type="http://schemas.openxmlformats.org/officeDocument/2006/relationships/image" Target="../media/image9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0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08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7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28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2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55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5.bin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5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6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6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6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6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7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4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8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88.w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99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197.w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6.wmf"/><Relationship Id="rId20" Type="http://schemas.openxmlformats.org/officeDocument/2006/relationships/image" Target="../media/image198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00.w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193.w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95.wmf"/><Relationship Id="rId22" Type="http://schemas.openxmlformats.org/officeDocument/2006/relationships/image" Target="../media/image19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01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06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21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25.bin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09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2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13.w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1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1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109.wmf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3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0" Type="http://schemas.openxmlformats.org/officeDocument/2006/relationships/image" Target="../media/image220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2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gi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40.bin"/><Relationship Id="rId4" Type="http://schemas.openxmlformats.org/officeDocument/2006/relationships/image" Target="../media/image225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13" Type="http://schemas.openxmlformats.org/officeDocument/2006/relationships/image" Target="../media/image230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7.wmf"/><Relationship Id="rId12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42.bin"/><Relationship Id="rId11" Type="http://schemas.openxmlformats.org/officeDocument/2006/relationships/image" Target="../media/image229.wmf"/><Relationship Id="rId5" Type="http://schemas.openxmlformats.org/officeDocument/2006/relationships/image" Target="../media/image232.wmf"/><Relationship Id="rId10" Type="http://schemas.openxmlformats.org/officeDocument/2006/relationships/oleObject" Target="../embeddings/oleObject244.bin"/><Relationship Id="rId4" Type="http://schemas.openxmlformats.org/officeDocument/2006/relationships/image" Target="../media/image231.wmf"/><Relationship Id="rId9" Type="http://schemas.openxmlformats.org/officeDocument/2006/relationships/image" Target="../media/image228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3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34.wmf"/><Relationship Id="rId12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36.wmf"/><Relationship Id="rId5" Type="http://schemas.openxmlformats.org/officeDocument/2006/relationships/image" Target="../media/image233.w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3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245.wmf"/><Relationship Id="rId26" Type="http://schemas.openxmlformats.org/officeDocument/2006/relationships/image" Target="../media/image248.wmf"/><Relationship Id="rId3" Type="http://schemas.openxmlformats.org/officeDocument/2006/relationships/oleObject" Target="../embeddings/oleObject251.bin"/><Relationship Id="rId21" Type="http://schemas.openxmlformats.org/officeDocument/2006/relationships/oleObject" Target="../embeddings/oleObject260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58.bin"/><Relationship Id="rId25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55.bin"/><Relationship Id="rId24" Type="http://schemas.openxmlformats.org/officeDocument/2006/relationships/image" Target="../media/image247.wmf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23" Type="http://schemas.openxmlformats.org/officeDocument/2006/relationships/oleObject" Target="../embeddings/oleObject261.bin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243.wmf"/><Relationship Id="rId22" Type="http://schemas.openxmlformats.org/officeDocument/2006/relationships/image" Target="../media/image24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oleObject" Target="../embeddings/oleObject268.bin"/><Relationship Id="rId18" Type="http://schemas.openxmlformats.org/officeDocument/2006/relationships/image" Target="../media/image256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12" Type="http://schemas.openxmlformats.org/officeDocument/2006/relationships/image" Target="../media/image253.wmf"/><Relationship Id="rId17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267.bin"/><Relationship Id="rId5" Type="http://schemas.openxmlformats.org/officeDocument/2006/relationships/oleObject" Target="../embeddings/oleObject264.bin"/><Relationship Id="rId15" Type="http://schemas.openxmlformats.org/officeDocument/2006/relationships/oleObject" Target="../embeddings/oleObject269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266.bin"/><Relationship Id="rId14" Type="http://schemas.openxmlformats.org/officeDocument/2006/relationships/image" Target="../media/image254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76.bin"/><Relationship Id="rId3" Type="http://schemas.openxmlformats.org/officeDocument/2006/relationships/oleObject" Target="../embeddings/oleObject271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75.bin"/><Relationship Id="rId5" Type="http://schemas.openxmlformats.org/officeDocument/2006/relationships/oleObject" Target="../embeddings/oleObject272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62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64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5" Type="http://schemas.openxmlformats.org/officeDocument/2006/relationships/oleObject" Target="../embeddings/oleObject283.bin"/><Relationship Id="rId10" Type="http://schemas.openxmlformats.org/officeDocument/2006/relationships/image" Target="../media/image246.wmf"/><Relationship Id="rId4" Type="http://schemas.openxmlformats.org/officeDocument/2006/relationships/image" Target="../media/image263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67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75.wmf"/><Relationship Id="rId3" Type="http://schemas.openxmlformats.org/officeDocument/2006/relationships/oleObject" Target="../embeddings/oleObject284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72.w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4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269.w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271.wmf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7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oleObject" Target="../embeddings/oleObject292.bin"/><Relationship Id="rId7" Type="http://schemas.openxmlformats.org/officeDocument/2006/relationships/oleObject" Target="../embeddings/oleObject2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96.bin"/><Relationship Id="rId5" Type="http://schemas.openxmlformats.org/officeDocument/2006/relationships/oleObject" Target="../embeddings/oleObject293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295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85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282.wmf"/><Relationship Id="rId17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4.wmf"/><Relationship Id="rId20" Type="http://schemas.openxmlformats.org/officeDocument/2006/relationships/image" Target="../media/image286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79.w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10" Type="http://schemas.openxmlformats.org/officeDocument/2006/relationships/image" Target="../media/image281.wmf"/><Relationship Id="rId19" Type="http://schemas.openxmlformats.org/officeDocument/2006/relationships/oleObject" Target="../embeddings/oleObject305.bin"/><Relationship Id="rId4" Type="http://schemas.openxmlformats.org/officeDocument/2006/relationships/image" Target="../media/image278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83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wmf"/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293.wmf"/><Relationship Id="rId3" Type="http://schemas.openxmlformats.org/officeDocument/2006/relationships/oleObject" Target="../embeddings/oleObject306.bin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8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wmf"/><Relationship Id="rId20" Type="http://schemas.openxmlformats.org/officeDocument/2006/relationships/image" Target="../media/image294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296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314.bin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291.wmf"/><Relationship Id="rId22" Type="http://schemas.openxmlformats.org/officeDocument/2006/relationships/image" Target="../media/image295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317.bin"/><Relationship Id="rId7" Type="http://schemas.openxmlformats.org/officeDocument/2006/relationships/oleObject" Target="../embeddings/oleObject319.bin"/><Relationship Id="rId12" Type="http://schemas.openxmlformats.org/officeDocument/2006/relationships/image" Target="../media/image3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98.wmf"/><Relationship Id="rId11" Type="http://schemas.openxmlformats.org/officeDocument/2006/relationships/oleObject" Target="../embeddings/oleObject321.bin"/><Relationship Id="rId5" Type="http://schemas.openxmlformats.org/officeDocument/2006/relationships/oleObject" Target="../embeddings/oleObject318.bin"/><Relationship Id="rId10" Type="http://schemas.openxmlformats.org/officeDocument/2006/relationships/image" Target="../media/image300.w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2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304.wmf"/><Relationship Id="rId3" Type="http://schemas.openxmlformats.org/officeDocument/2006/relationships/oleObject" Target="../embeddings/oleObject322.bin"/><Relationship Id="rId21" Type="http://schemas.openxmlformats.org/officeDocument/2006/relationships/oleObject" Target="../embeddings/oleObject331.bin"/><Relationship Id="rId7" Type="http://schemas.openxmlformats.org/officeDocument/2006/relationships/oleObject" Target="../embeddings/oleObject324.bin"/><Relationship Id="rId12" Type="http://schemas.openxmlformats.org/officeDocument/2006/relationships/image" Target="../media/image303.wmf"/><Relationship Id="rId1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20" Type="http://schemas.openxmlformats.org/officeDocument/2006/relationships/image" Target="../media/image305.w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326.bin"/><Relationship Id="rId24" Type="http://schemas.openxmlformats.org/officeDocument/2006/relationships/image" Target="../media/image258.wmf"/><Relationship Id="rId5" Type="http://schemas.openxmlformats.org/officeDocument/2006/relationships/oleObject" Target="../embeddings/oleObject323.bin"/><Relationship Id="rId15" Type="http://schemas.openxmlformats.org/officeDocument/2006/relationships/oleObject" Target="../embeddings/oleObject328.bin"/><Relationship Id="rId23" Type="http://schemas.openxmlformats.org/officeDocument/2006/relationships/oleObject" Target="../embeddings/oleObject332.bin"/><Relationship Id="rId10" Type="http://schemas.openxmlformats.org/officeDocument/2006/relationships/image" Target="../media/image252.wmf"/><Relationship Id="rId19" Type="http://schemas.openxmlformats.org/officeDocument/2006/relationships/oleObject" Target="../embeddings/oleObject330.bin"/><Relationship Id="rId4" Type="http://schemas.openxmlformats.org/officeDocument/2006/relationships/image" Target="../media/image302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254.wmf"/><Relationship Id="rId22" Type="http://schemas.openxmlformats.org/officeDocument/2006/relationships/image" Target="../media/image306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338.bin"/><Relationship Id="rId18" Type="http://schemas.openxmlformats.org/officeDocument/2006/relationships/image" Target="../media/image313.wmf"/><Relationship Id="rId26" Type="http://schemas.openxmlformats.org/officeDocument/2006/relationships/image" Target="../media/image316.wmf"/><Relationship Id="rId3" Type="http://schemas.openxmlformats.org/officeDocument/2006/relationships/oleObject" Target="../embeddings/oleObject333.bin"/><Relationship Id="rId21" Type="http://schemas.openxmlformats.org/officeDocument/2006/relationships/oleObject" Target="../embeddings/oleObject342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340.bin"/><Relationship Id="rId25" Type="http://schemas.openxmlformats.org/officeDocument/2006/relationships/oleObject" Target="../embeddings/oleObject3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3.wmf"/><Relationship Id="rId20" Type="http://schemas.openxmlformats.org/officeDocument/2006/relationships/image" Target="../media/image314.wmf"/><Relationship Id="rId29" Type="http://schemas.openxmlformats.org/officeDocument/2006/relationships/oleObject" Target="../embeddings/oleObject346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08.wmf"/><Relationship Id="rId11" Type="http://schemas.openxmlformats.org/officeDocument/2006/relationships/oleObject" Target="../embeddings/oleObject337.bin"/><Relationship Id="rId24" Type="http://schemas.openxmlformats.org/officeDocument/2006/relationships/image" Target="../media/image315.wmf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23" Type="http://schemas.openxmlformats.org/officeDocument/2006/relationships/oleObject" Target="../embeddings/oleObject343.bin"/><Relationship Id="rId28" Type="http://schemas.openxmlformats.org/officeDocument/2006/relationships/image" Target="../media/image303.wmf"/><Relationship Id="rId10" Type="http://schemas.openxmlformats.org/officeDocument/2006/relationships/image" Target="../media/image310.wmf"/><Relationship Id="rId19" Type="http://schemas.openxmlformats.org/officeDocument/2006/relationships/oleObject" Target="../embeddings/oleObject341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12.wmf"/><Relationship Id="rId22" Type="http://schemas.openxmlformats.org/officeDocument/2006/relationships/image" Target="../media/image284.wmf"/><Relationship Id="rId27" Type="http://schemas.openxmlformats.org/officeDocument/2006/relationships/oleObject" Target="../embeddings/oleObject345.bin"/><Relationship Id="rId30" Type="http://schemas.openxmlformats.org/officeDocument/2006/relationships/image" Target="../media/image3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8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0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48.bin"/><Relationship Id="rId4" Type="http://schemas.openxmlformats.org/officeDocument/2006/relationships/image" Target="../media/image318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28.wmf"/><Relationship Id="rId26" Type="http://schemas.openxmlformats.org/officeDocument/2006/relationships/image" Target="../media/image332.wmf"/><Relationship Id="rId3" Type="http://schemas.openxmlformats.org/officeDocument/2006/relationships/oleObject" Target="../embeddings/oleObject350.bin"/><Relationship Id="rId21" Type="http://schemas.openxmlformats.org/officeDocument/2006/relationships/oleObject" Target="../embeddings/oleObject359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57.bin"/><Relationship Id="rId25" Type="http://schemas.openxmlformats.org/officeDocument/2006/relationships/oleObject" Target="../embeddings/oleObject3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54.bin"/><Relationship Id="rId24" Type="http://schemas.openxmlformats.org/officeDocument/2006/relationships/image" Target="../media/image331.wmf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23" Type="http://schemas.openxmlformats.org/officeDocument/2006/relationships/oleObject" Target="../embeddings/oleObject360.bin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58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341.wmf"/><Relationship Id="rId3" Type="http://schemas.openxmlformats.org/officeDocument/2006/relationships/oleObject" Target="../embeddings/oleObject362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338.wmf"/><Relationship Id="rId17" Type="http://schemas.openxmlformats.org/officeDocument/2006/relationships/oleObject" Target="../embeddings/oleObject36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0.wmf"/><Relationship Id="rId20" Type="http://schemas.openxmlformats.org/officeDocument/2006/relationships/image" Target="../media/image342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35.wmf"/><Relationship Id="rId11" Type="http://schemas.openxmlformats.org/officeDocument/2006/relationships/oleObject" Target="../embeddings/oleObject366.bin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334.w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339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349.wmf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10" Type="http://schemas.openxmlformats.org/officeDocument/2006/relationships/image" Target="../media/image346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347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image" Target="../media/image358.wmf"/><Relationship Id="rId18" Type="http://schemas.openxmlformats.org/officeDocument/2006/relationships/image" Target="../media/image355.wmf"/><Relationship Id="rId3" Type="http://schemas.openxmlformats.org/officeDocument/2006/relationships/oleObject" Target="../embeddings/oleObject379.bin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57.wmf"/><Relationship Id="rId1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4.w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351.wmf"/><Relationship Id="rId11" Type="http://schemas.openxmlformats.org/officeDocument/2006/relationships/image" Target="../media/image356.wmf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3.bin"/><Relationship Id="rId10" Type="http://schemas.openxmlformats.org/officeDocument/2006/relationships/image" Target="../media/image353.wmf"/><Relationship Id="rId4" Type="http://schemas.openxmlformats.org/officeDocument/2006/relationships/image" Target="../media/image350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59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390.bin"/><Relationship Id="rId18" Type="http://schemas.openxmlformats.org/officeDocument/2006/relationships/image" Target="../media/image366.wmf"/><Relationship Id="rId3" Type="http://schemas.openxmlformats.org/officeDocument/2006/relationships/oleObject" Target="../embeddings/oleObject385.bin"/><Relationship Id="rId21" Type="http://schemas.openxmlformats.org/officeDocument/2006/relationships/oleObject" Target="../embeddings/oleObject394.bin"/><Relationship Id="rId7" Type="http://schemas.openxmlformats.org/officeDocument/2006/relationships/oleObject" Target="../embeddings/oleObject387.bin"/><Relationship Id="rId12" Type="http://schemas.openxmlformats.org/officeDocument/2006/relationships/image" Target="../media/image363.wmf"/><Relationship Id="rId17" Type="http://schemas.openxmlformats.org/officeDocument/2006/relationships/oleObject" Target="../embeddings/oleObject3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5.wmf"/><Relationship Id="rId20" Type="http://schemas.openxmlformats.org/officeDocument/2006/relationships/image" Target="../media/image367.wmf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89.bin"/><Relationship Id="rId5" Type="http://schemas.openxmlformats.org/officeDocument/2006/relationships/oleObject" Target="../embeddings/oleObject386.bin"/><Relationship Id="rId15" Type="http://schemas.openxmlformats.org/officeDocument/2006/relationships/oleObject" Target="../embeddings/oleObject391.bin"/><Relationship Id="rId10" Type="http://schemas.openxmlformats.org/officeDocument/2006/relationships/image" Target="../media/image362.wmf"/><Relationship Id="rId19" Type="http://schemas.openxmlformats.org/officeDocument/2006/relationships/oleObject" Target="../embeddings/oleObject393.bin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388.bin"/><Relationship Id="rId14" Type="http://schemas.openxmlformats.org/officeDocument/2006/relationships/image" Target="../media/image364.wmf"/><Relationship Id="rId22" Type="http://schemas.openxmlformats.org/officeDocument/2006/relationships/image" Target="../media/image368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wmf"/><Relationship Id="rId3" Type="http://schemas.openxmlformats.org/officeDocument/2006/relationships/oleObject" Target="../embeddings/oleObject395.bin"/><Relationship Id="rId7" Type="http://schemas.openxmlformats.org/officeDocument/2006/relationships/oleObject" Target="../embeddings/oleObject397.bin"/><Relationship Id="rId12" Type="http://schemas.openxmlformats.org/officeDocument/2006/relationships/image" Target="../media/image3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55.wmf"/><Relationship Id="rId11" Type="http://schemas.openxmlformats.org/officeDocument/2006/relationships/oleObject" Target="../embeddings/oleObject399.bin"/><Relationship Id="rId5" Type="http://schemas.openxmlformats.org/officeDocument/2006/relationships/oleObject" Target="../embeddings/oleObject396.bin"/><Relationship Id="rId10" Type="http://schemas.openxmlformats.org/officeDocument/2006/relationships/image" Target="../media/image371.wmf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98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wmf"/><Relationship Id="rId13" Type="http://schemas.openxmlformats.org/officeDocument/2006/relationships/oleObject" Target="../embeddings/oleObject405.bin"/><Relationship Id="rId3" Type="http://schemas.openxmlformats.org/officeDocument/2006/relationships/oleObject" Target="../embeddings/oleObject400.bin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3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401.bin"/><Relationship Id="rId10" Type="http://schemas.openxmlformats.org/officeDocument/2006/relationships/image" Target="../media/image376.wmf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378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385.wmf"/><Relationship Id="rId3" Type="http://schemas.openxmlformats.org/officeDocument/2006/relationships/oleObject" Target="../embeddings/oleObject406.bin"/><Relationship Id="rId21" Type="http://schemas.openxmlformats.org/officeDocument/2006/relationships/oleObject" Target="../embeddings/oleObject415.bin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382.wmf"/><Relationship Id="rId17" Type="http://schemas.openxmlformats.org/officeDocument/2006/relationships/oleObject" Target="../embeddings/oleObject4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4.wmf"/><Relationship Id="rId20" Type="http://schemas.openxmlformats.org/officeDocument/2006/relationships/image" Target="../media/image252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80.wmf"/><Relationship Id="rId11" Type="http://schemas.openxmlformats.org/officeDocument/2006/relationships/oleObject" Target="../embeddings/oleObject410.bin"/><Relationship Id="rId24" Type="http://schemas.openxmlformats.org/officeDocument/2006/relationships/image" Target="../media/image255.wmf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23" Type="http://schemas.openxmlformats.org/officeDocument/2006/relationships/oleObject" Target="../embeddings/oleObject416.bin"/><Relationship Id="rId10" Type="http://schemas.openxmlformats.org/officeDocument/2006/relationships/image" Target="../media/image381.wmf"/><Relationship Id="rId19" Type="http://schemas.openxmlformats.org/officeDocument/2006/relationships/oleObject" Target="../embeddings/oleObject414.bin"/><Relationship Id="rId4" Type="http://schemas.openxmlformats.org/officeDocument/2006/relationships/image" Target="../media/image379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383.wmf"/><Relationship Id="rId22" Type="http://schemas.openxmlformats.org/officeDocument/2006/relationships/image" Target="../media/image386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273.wmf"/><Relationship Id="rId3" Type="http://schemas.openxmlformats.org/officeDocument/2006/relationships/oleObject" Target="../embeddings/oleObject417.bin"/><Relationship Id="rId21" Type="http://schemas.openxmlformats.org/officeDocument/2006/relationships/oleObject" Target="../embeddings/oleObject426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4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20" Type="http://schemas.openxmlformats.org/officeDocument/2006/relationships/image" Target="../media/image391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425.bin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390.wmf"/><Relationship Id="rId22" Type="http://schemas.openxmlformats.org/officeDocument/2006/relationships/image" Target="../media/image392.w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13" Type="http://schemas.openxmlformats.org/officeDocument/2006/relationships/oleObject" Target="../embeddings/oleObject432.bin"/><Relationship Id="rId18" Type="http://schemas.openxmlformats.org/officeDocument/2006/relationships/image" Target="../media/image282.wmf"/><Relationship Id="rId3" Type="http://schemas.openxmlformats.org/officeDocument/2006/relationships/oleObject" Target="../embeddings/oleObject427.bin"/><Relationship Id="rId7" Type="http://schemas.openxmlformats.org/officeDocument/2006/relationships/oleObject" Target="../embeddings/oleObject429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4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1" Type="http://schemas.openxmlformats.org/officeDocument/2006/relationships/vmlDrawing" Target="../drawings/vmlDrawing70.vml"/><Relationship Id="rId6" Type="http://schemas.openxmlformats.org/officeDocument/2006/relationships/image" Target="../media/image394.wmf"/><Relationship Id="rId11" Type="http://schemas.openxmlformats.org/officeDocument/2006/relationships/oleObject" Target="../embeddings/oleObject431.bin"/><Relationship Id="rId5" Type="http://schemas.openxmlformats.org/officeDocument/2006/relationships/oleObject" Target="../embeddings/oleObject428.bin"/><Relationship Id="rId15" Type="http://schemas.openxmlformats.org/officeDocument/2006/relationships/oleObject" Target="../embeddings/oleObject433.bin"/><Relationship Id="rId10" Type="http://schemas.openxmlformats.org/officeDocument/2006/relationships/image" Target="../media/image395.wmf"/><Relationship Id="rId4" Type="http://schemas.openxmlformats.org/officeDocument/2006/relationships/image" Target="../media/image393.wmf"/><Relationship Id="rId9" Type="http://schemas.openxmlformats.org/officeDocument/2006/relationships/oleObject" Target="../embeddings/oleObject430.bin"/><Relationship Id="rId14" Type="http://schemas.openxmlformats.org/officeDocument/2006/relationships/image" Target="../media/image280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oleObject" Target="../embeddings/oleObject440.bin"/><Relationship Id="rId18" Type="http://schemas.openxmlformats.org/officeDocument/2006/relationships/image" Target="../media/image292.wmf"/><Relationship Id="rId3" Type="http://schemas.openxmlformats.org/officeDocument/2006/relationships/oleObject" Target="../embeddings/oleObject435.bin"/><Relationship Id="rId21" Type="http://schemas.openxmlformats.org/officeDocument/2006/relationships/oleObject" Target="../embeddings/oleObject444.bin"/><Relationship Id="rId7" Type="http://schemas.openxmlformats.org/officeDocument/2006/relationships/oleObject" Target="../embeddings/oleObject437.bin"/><Relationship Id="rId12" Type="http://schemas.openxmlformats.org/officeDocument/2006/relationships/image" Target="../media/image289.wmf"/><Relationship Id="rId17" Type="http://schemas.openxmlformats.org/officeDocument/2006/relationships/oleObject" Target="../embeddings/oleObject4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1.wmf"/><Relationship Id="rId20" Type="http://schemas.openxmlformats.org/officeDocument/2006/relationships/image" Target="../media/image293.wmf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97.wmf"/><Relationship Id="rId11" Type="http://schemas.openxmlformats.org/officeDocument/2006/relationships/oleObject" Target="../embeddings/oleObject439.bin"/><Relationship Id="rId24" Type="http://schemas.openxmlformats.org/officeDocument/2006/relationships/image" Target="../media/image295.wmf"/><Relationship Id="rId5" Type="http://schemas.openxmlformats.org/officeDocument/2006/relationships/oleObject" Target="../embeddings/oleObject436.bin"/><Relationship Id="rId15" Type="http://schemas.openxmlformats.org/officeDocument/2006/relationships/oleObject" Target="../embeddings/oleObject441.bin"/><Relationship Id="rId23" Type="http://schemas.openxmlformats.org/officeDocument/2006/relationships/oleObject" Target="../embeddings/oleObject445.bin"/><Relationship Id="rId10" Type="http://schemas.openxmlformats.org/officeDocument/2006/relationships/image" Target="../media/image270.wmf"/><Relationship Id="rId19" Type="http://schemas.openxmlformats.org/officeDocument/2006/relationships/oleObject" Target="../embeddings/oleObject443.bin"/><Relationship Id="rId4" Type="http://schemas.openxmlformats.org/officeDocument/2006/relationships/image" Target="../media/image396.wmf"/><Relationship Id="rId9" Type="http://schemas.openxmlformats.org/officeDocument/2006/relationships/oleObject" Target="../embeddings/oleObject438.bin"/><Relationship Id="rId14" Type="http://schemas.openxmlformats.org/officeDocument/2006/relationships/image" Target="../media/image290.wmf"/><Relationship Id="rId22" Type="http://schemas.openxmlformats.org/officeDocument/2006/relationships/image" Target="../media/image294.wm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oleObject" Target="../embeddings/oleObject446.bin"/><Relationship Id="rId7" Type="http://schemas.openxmlformats.org/officeDocument/2006/relationships/oleObject" Target="../embeddings/oleObject4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447.bin"/><Relationship Id="rId4" Type="http://schemas.openxmlformats.org/officeDocument/2006/relationships/image" Target="../media/image38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6919" y="984740"/>
            <a:ext cx="8915400" cy="5715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600" b="0" dirty="0" smtClean="0">
                <a:solidFill>
                  <a:srgbClr val="FF0000"/>
                </a:solidFill>
                <a:ea typeface="楷体_GB2312" pitchFamily="49" charset="-122"/>
              </a:rPr>
              <a:t>插值法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44488" y="1557338"/>
            <a:ext cx="9020175" cy="470058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defTabSz="914400" eaLnBrk="1" hangingPunct="1"/>
            <a:r>
              <a:rPr lang="zh-CN" altLang="en-US" sz="3200" b="0" smtClean="0">
                <a:latin typeface="楷体_GB2312" pitchFamily="49" charset="-122"/>
                <a:ea typeface="楷体_GB2312" pitchFamily="49" charset="-122"/>
              </a:rPr>
              <a:t>插值法是一种古老的数学方法，早在一千多年前的隋唐时期定制</a:t>
            </a:r>
            <a:r>
              <a:rPr lang="zh-CN" altLang="en-US" sz="3200" b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历法</a:t>
            </a:r>
            <a:r>
              <a:rPr lang="zh-CN" altLang="en-US" sz="3200" b="0" smtClean="0">
                <a:latin typeface="楷体_GB2312" pitchFamily="49" charset="-122"/>
                <a:ea typeface="楷体_GB2312" pitchFamily="49" charset="-122"/>
              </a:rPr>
              <a:t>时就广泛应用了二次插值。刘焯将等距节点的二次插值应用于天文计算。</a:t>
            </a:r>
          </a:p>
          <a:p>
            <a:pPr marL="469900" indent="-469900" defTabSz="914400" eaLnBrk="1" hangingPunct="1"/>
            <a:r>
              <a:rPr lang="zh-CN" altLang="en-US" sz="3200" b="0" smtClean="0">
                <a:latin typeface="楷体_GB2312" pitchFamily="49" charset="-122"/>
                <a:ea typeface="楷体_GB2312" pitchFamily="49" charset="-122"/>
              </a:rPr>
              <a:t>插值理论却是在</a:t>
            </a:r>
            <a:r>
              <a:rPr lang="en-US" altLang="zh-CN" sz="3200" b="0" smtClean="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3200" b="0" smtClean="0">
                <a:latin typeface="楷体_GB2312" pitchFamily="49" charset="-122"/>
                <a:ea typeface="楷体_GB2312" pitchFamily="49" charset="-122"/>
              </a:rPr>
              <a:t>世纪微积分产生后才逐步发展起来的，</a:t>
            </a:r>
            <a:r>
              <a:rPr lang="en-US" altLang="zh-CN" sz="3200" b="0" smtClean="0">
                <a:latin typeface="楷体_GB2312" pitchFamily="49" charset="-122"/>
                <a:ea typeface="楷体_GB2312" pitchFamily="49" charset="-122"/>
              </a:rPr>
              <a:t>Newton</a:t>
            </a:r>
            <a:r>
              <a:rPr lang="zh-CN" altLang="en-US" sz="3200" b="0" smtClean="0">
                <a:latin typeface="楷体_GB2312" pitchFamily="49" charset="-122"/>
                <a:ea typeface="楷体_GB2312" pitchFamily="49" charset="-122"/>
              </a:rPr>
              <a:t>插值公式理论是当时的重要成果。</a:t>
            </a:r>
          </a:p>
          <a:p>
            <a:pPr marL="469900" indent="-469900" defTabSz="914400" eaLnBrk="1" hangingPunct="1"/>
            <a:r>
              <a:rPr lang="zh-CN" altLang="en-US" sz="3200" b="0" smtClean="0">
                <a:latin typeface="楷体_GB2312" pitchFamily="49" charset="-122"/>
                <a:ea typeface="楷体_GB2312" pitchFamily="49" charset="-122"/>
              </a:rPr>
              <a:t>由于计算机的使用以及航空、造船、精密仪器的加工，插值法在理论和实践上都得到进一步发展，获得了广泛的应用。</a:t>
            </a:r>
          </a:p>
        </p:txBody>
      </p:sp>
      <p:sp>
        <p:nvSpPr>
          <p:cNvPr id="2" name="矩形 1"/>
          <p:cNvSpPr/>
          <p:nvPr/>
        </p:nvSpPr>
        <p:spPr>
          <a:xfrm>
            <a:off x="3115058" y="61410"/>
            <a:ext cx="3663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插值与拟合</a:t>
            </a:r>
            <a:endParaRPr lang="zh-CN" alt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  <p:bldP spid="71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57150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线性插值的几何意义:用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通过点        和       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的直线近似地代替曲线 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=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由解析几何知道,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这条直线用点斜式表示为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35267" name="Object 3"/>
          <p:cNvGraphicFramePr>
            <a:graphicFrameLocks noChangeAspect="1"/>
          </p:cNvGraphicFramePr>
          <p:nvPr/>
        </p:nvGraphicFramePr>
        <p:xfrm>
          <a:off x="1600200" y="1196975"/>
          <a:ext cx="14081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r:id="rId3" imgW="812447" imgH="228501" progId="Equation.3">
                  <p:embed/>
                </p:oleObj>
              </mc:Choice>
              <mc:Fallback>
                <p:oleObj r:id="rId3" imgW="8124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96975"/>
                        <a:ext cx="14081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69" name="Object 5"/>
          <p:cNvGraphicFramePr>
            <a:graphicFrameLocks noChangeAspect="1"/>
          </p:cNvGraphicFramePr>
          <p:nvPr/>
        </p:nvGraphicFramePr>
        <p:xfrm>
          <a:off x="3352800" y="1163638"/>
          <a:ext cx="144780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r:id="rId5" imgW="787058" imgH="215806" progId="Equation.3">
                  <p:embed/>
                </p:oleObj>
              </mc:Choice>
              <mc:Fallback>
                <p:oleObj r:id="rId5" imgW="78705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163638"/>
                        <a:ext cx="144780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71" name="Object 7"/>
          <p:cNvGraphicFramePr>
            <a:graphicFrameLocks noChangeAspect="1"/>
          </p:cNvGraphicFramePr>
          <p:nvPr/>
        </p:nvGraphicFramePr>
        <p:xfrm>
          <a:off x="528638" y="3443288"/>
          <a:ext cx="38179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7" imgW="1688367" imgH="431613" progId="Equation.DSMT4">
                  <p:embed/>
                </p:oleObj>
              </mc:Choice>
              <mc:Fallback>
                <p:oleObj name="Equation" r:id="rId7" imgW="1688367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443288"/>
                        <a:ext cx="38179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73" name="Object 9"/>
          <p:cNvGraphicFramePr>
            <a:graphicFrameLocks noChangeAspect="1"/>
          </p:cNvGraphicFramePr>
          <p:nvPr/>
        </p:nvGraphicFramePr>
        <p:xfrm>
          <a:off x="5257800" y="3441700"/>
          <a:ext cx="35798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9" imgW="1765300" imgH="431800" progId="Equation.DSMT4">
                  <p:embed/>
                </p:oleObj>
              </mc:Choice>
              <mc:Fallback>
                <p:oleObj name="Equation" r:id="rId9" imgW="17653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441700"/>
                        <a:ext cx="35798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275" name="AutoShape 11"/>
          <p:cNvSpPr>
            <a:spLocks noChangeArrowheads="1"/>
          </p:cNvSpPr>
          <p:nvPr/>
        </p:nvSpPr>
        <p:spPr bwMode="auto">
          <a:xfrm>
            <a:off x="4419600" y="3733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35276" name="Object 12"/>
          <p:cNvGraphicFramePr>
            <a:graphicFrameLocks noChangeAspect="1"/>
          </p:cNvGraphicFramePr>
          <p:nvPr/>
        </p:nvGraphicFramePr>
        <p:xfrm>
          <a:off x="4648200" y="4572000"/>
          <a:ext cx="4191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r:id="rId11" imgW="2032000" imgH="444500" progId="Equation.3">
                  <p:embed/>
                </p:oleObj>
              </mc:Choice>
              <mc:Fallback>
                <p:oleObj r:id="rId11" imgW="20320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41910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78" name="Object 14"/>
          <p:cNvGraphicFramePr>
            <a:graphicFrameLocks noChangeAspect="1"/>
          </p:cNvGraphicFramePr>
          <p:nvPr/>
        </p:nvGraphicFramePr>
        <p:xfrm>
          <a:off x="3048000" y="5562600"/>
          <a:ext cx="3124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r:id="rId13" imgW="1397000" imgH="228600" progId="Equation.3">
                  <p:embed/>
                </p:oleObj>
              </mc:Choice>
              <mc:Fallback>
                <p:oleObj r:id="rId13" imgW="1397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0"/>
                        <a:ext cx="3124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80" name="Object 16"/>
          <p:cNvGraphicFramePr>
            <a:graphicFrameLocks noChangeAspect="1"/>
          </p:cNvGraphicFramePr>
          <p:nvPr/>
        </p:nvGraphicFramePr>
        <p:xfrm>
          <a:off x="3048000" y="6019800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5" r:id="rId15" imgW="1371600" imgH="228600" progId="Equation.3">
                  <p:embed/>
                </p:oleObj>
              </mc:Choice>
              <mc:Fallback>
                <p:oleObj r:id="rId15" imgW="13716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019800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5282" name="Object 18"/>
          <p:cNvGraphicFramePr>
            <a:graphicFrameLocks noChangeAspect="1"/>
          </p:cNvGraphicFramePr>
          <p:nvPr/>
        </p:nvGraphicFramePr>
        <p:xfrm>
          <a:off x="6858000" y="5943600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r:id="rId17" imgW="977900" imgH="228600" progId="Equation.3">
                  <p:embed/>
                </p:oleObj>
              </mc:Choice>
              <mc:Fallback>
                <p:oleObj r:id="rId17" imgW="9779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943600"/>
                        <a:ext cx="2286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284" name="Text Box 20"/>
          <p:cNvSpPr txBox="1">
            <a:spLocks noChangeArrowheads="1"/>
          </p:cNvSpPr>
          <p:nvPr/>
        </p:nvSpPr>
        <p:spPr bwMode="auto">
          <a:xfrm>
            <a:off x="609600" y="4800600"/>
            <a:ext cx="3657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为了便于推广，记 </a:t>
            </a:r>
          </a:p>
        </p:txBody>
      </p:sp>
      <p:sp>
        <p:nvSpPr>
          <p:cNvPr id="1035285" name="Text Box 21"/>
          <p:cNvSpPr txBox="1">
            <a:spLocks noChangeArrowheads="1"/>
          </p:cNvSpPr>
          <p:nvPr/>
        </p:nvSpPr>
        <p:spPr bwMode="auto">
          <a:xfrm>
            <a:off x="533400" y="5410200"/>
            <a:ext cx="24384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这是一次函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数,且有性质 </a:t>
            </a:r>
          </a:p>
        </p:txBody>
      </p:sp>
      <p:graphicFrame>
        <p:nvGraphicFramePr>
          <p:cNvPr id="1035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921216"/>
              </p:ext>
            </p:extLst>
          </p:nvPr>
        </p:nvGraphicFramePr>
        <p:xfrm>
          <a:off x="4575175" y="769938"/>
          <a:ext cx="4640263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Picture" r:id="rId19" imgW="2057400" imgH="986040" progId="Word.Picture.8">
                  <p:embed/>
                </p:oleObj>
              </mc:Choice>
              <mc:Fallback>
                <p:oleObj name="Picture" r:id="rId19" imgW="2057400" imgH="986040" progId="Word.Picture.8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769938"/>
                        <a:ext cx="4640263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3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03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3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3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3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03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6" grpId="0"/>
      <p:bldP spid="1035275" grpId="0" animBg="1"/>
      <p:bldP spid="1035284" grpId="0"/>
      <p:bldP spid="10352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04800" y="4024313"/>
            <a:ext cx="9112696" cy="26765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8763" marR="0" indent="-258763" algn="l" defTabSz="814388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36291" name="Object 3"/>
          <p:cNvGraphicFramePr>
            <a:graphicFrameLocks noChangeAspect="1"/>
          </p:cNvGraphicFramePr>
          <p:nvPr/>
        </p:nvGraphicFramePr>
        <p:xfrm>
          <a:off x="1600200" y="304800"/>
          <a:ext cx="54102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r:id="rId3" imgW="1574800" imgH="457200" progId="Equation.3">
                  <p:embed/>
                </p:oleObj>
              </mc:Choice>
              <mc:Fallback>
                <p:oleObj r:id="rId3" imgW="1574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"/>
                        <a:ext cx="54102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3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001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与      称为线性插值基函数。且有</a:t>
            </a:r>
            <a:r>
              <a:rPr lang="zh-CN" altLang="en-US"/>
              <a:t> </a:t>
            </a:r>
          </a:p>
        </p:txBody>
      </p:sp>
      <p:graphicFrame>
        <p:nvGraphicFramePr>
          <p:cNvPr id="1036294" name="Object 6"/>
          <p:cNvGraphicFramePr>
            <a:graphicFrameLocks noChangeAspect="1"/>
          </p:cNvGraphicFramePr>
          <p:nvPr/>
        </p:nvGraphicFramePr>
        <p:xfrm>
          <a:off x="533400" y="1295400"/>
          <a:ext cx="781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r:id="rId5" imgW="342751" imgH="228501" progId="Equation.3">
                  <p:embed/>
                </p:oleObj>
              </mc:Choice>
              <mc:Fallback>
                <p:oleObj r:id="rId5" imgW="342751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7810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6" name="Object 8"/>
          <p:cNvGraphicFramePr>
            <a:graphicFrameLocks noChangeAspect="1"/>
          </p:cNvGraphicFramePr>
          <p:nvPr/>
        </p:nvGraphicFramePr>
        <p:xfrm>
          <a:off x="1981200" y="1295400"/>
          <a:ext cx="685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r:id="rId7" imgW="330057" imgH="215806" progId="Equation.3">
                  <p:embed/>
                </p:oleObj>
              </mc:Choice>
              <mc:Fallback>
                <p:oleObj r:id="rId7" imgW="33005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685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298" name="Object 10"/>
          <p:cNvGraphicFramePr>
            <a:graphicFrameLocks noChangeAspect="1"/>
          </p:cNvGraphicFramePr>
          <p:nvPr/>
        </p:nvGraphicFramePr>
        <p:xfrm>
          <a:off x="1752600" y="1828800"/>
          <a:ext cx="3657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7" r:id="rId9" imgW="1841500" imgH="558800" progId="Equation.3">
                  <p:embed/>
                </p:oleObj>
              </mc:Choice>
              <mc:Fallback>
                <p:oleObj r:id="rId9" imgW="1841500" imgH="55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3657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00" name="Text Box 12"/>
          <p:cNvSpPr txBox="1">
            <a:spLocks noChangeArrowheads="1"/>
          </p:cNvSpPr>
          <p:nvPr/>
        </p:nvSpPr>
        <p:spPr bwMode="auto">
          <a:xfrm>
            <a:off x="304800" y="2971800"/>
            <a:ext cx="9296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于是线性插值函数可以表示为与基函数的线性组合 </a:t>
            </a:r>
          </a:p>
        </p:txBody>
      </p:sp>
      <p:graphicFrame>
        <p:nvGraphicFramePr>
          <p:cNvPr id="1036301" name="Object 13"/>
          <p:cNvGraphicFramePr>
            <a:graphicFrameLocks noChangeAspect="1"/>
          </p:cNvGraphicFramePr>
          <p:nvPr/>
        </p:nvGraphicFramePr>
        <p:xfrm>
          <a:off x="1725613" y="3429000"/>
          <a:ext cx="37877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Equation" r:id="rId11" imgW="1460500" imgH="228600" progId="Equation.DSMT4">
                  <p:embed/>
                </p:oleObj>
              </mc:Choice>
              <mc:Fallback>
                <p:oleObj name="Equation" r:id="rId11" imgW="14605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3429000"/>
                        <a:ext cx="37877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03" name="Text Box 15"/>
          <p:cNvSpPr txBox="1">
            <a:spLocks noChangeArrowheads="1"/>
          </p:cNvSpPr>
          <p:nvPr/>
        </p:nvSpPr>
        <p:spPr bwMode="auto">
          <a:xfrm>
            <a:off x="381000" y="4114800"/>
            <a:ext cx="8915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已知          ,         ,  求 </a:t>
            </a:r>
          </a:p>
        </p:txBody>
      </p:sp>
      <p:graphicFrame>
        <p:nvGraphicFramePr>
          <p:cNvPr id="1036304" name="Object 16"/>
          <p:cNvGraphicFramePr>
            <a:graphicFrameLocks noChangeAspect="1"/>
          </p:cNvGraphicFramePr>
          <p:nvPr/>
        </p:nvGraphicFramePr>
        <p:xfrm>
          <a:off x="2362200" y="4114800"/>
          <a:ext cx="1447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9" r:id="rId13" imgW="672808" imgH="228501" progId="Equation.3">
                  <p:embed/>
                </p:oleObj>
              </mc:Choice>
              <mc:Fallback>
                <p:oleObj r:id="rId13" imgW="67280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1447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6" name="Object 18"/>
          <p:cNvGraphicFramePr>
            <a:graphicFrameLocks noChangeAspect="1"/>
          </p:cNvGraphicFramePr>
          <p:nvPr/>
        </p:nvGraphicFramePr>
        <p:xfrm>
          <a:off x="4191000" y="4038600"/>
          <a:ext cx="14478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r:id="rId15" imgW="647419" imgH="215806" progId="Equation.3">
                  <p:embed/>
                </p:oleObj>
              </mc:Choice>
              <mc:Fallback>
                <p:oleObj r:id="rId15" imgW="647419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038600"/>
                        <a:ext cx="14478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08" name="Object 20"/>
          <p:cNvGraphicFramePr>
            <a:graphicFrameLocks noChangeAspect="1"/>
          </p:cNvGraphicFramePr>
          <p:nvPr/>
        </p:nvGraphicFramePr>
        <p:xfrm>
          <a:off x="6934200" y="4025900"/>
          <a:ext cx="144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r:id="rId17" imgW="622030" imgH="241195" progId="Equation.3">
                  <p:embed/>
                </p:oleObj>
              </mc:Choice>
              <mc:Fallback>
                <p:oleObj r:id="rId17" imgW="622030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25900"/>
                        <a:ext cx="1447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310" name="Text Box 22"/>
          <p:cNvSpPr txBox="1">
            <a:spLocks noChangeArrowheads="1"/>
          </p:cNvSpPr>
          <p:nvPr/>
        </p:nvSpPr>
        <p:spPr bwMode="auto">
          <a:xfrm>
            <a:off x="381000" y="4648200"/>
            <a:ext cx="9296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解: 这里</a:t>
            </a:r>
            <a:r>
              <a:rPr lang="en-US" altLang="zh-CN" i="1"/>
              <a:t>x</a:t>
            </a:r>
            <a:r>
              <a:rPr lang="en-US" altLang="zh-CN" baseline="-30000"/>
              <a:t>0</a:t>
            </a:r>
            <a:r>
              <a:rPr lang="en-US" altLang="zh-CN"/>
              <a:t>=100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 i="1"/>
              <a:t>y</a:t>
            </a:r>
            <a:r>
              <a:rPr lang="en-US" altLang="zh-CN" baseline="-30000"/>
              <a:t>0</a:t>
            </a:r>
            <a:r>
              <a:rPr lang="en-US" altLang="zh-CN"/>
              <a:t>=10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 i="1"/>
              <a:t>x</a:t>
            </a:r>
            <a:r>
              <a:rPr lang="en-US" altLang="zh-CN" baseline="-30000"/>
              <a:t>1</a:t>
            </a:r>
            <a:r>
              <a:rPr lang="en-US" altLang="zh-CN"/>
              <a:t>=121</a:t>
            </a:r>
            <a:r>
              <a:rPr lang="en-US" altLang="zh-CN">
                <a:latin typeface="宋体" panose="02010600030101010101" pitchFamily="2" charset="-122"/>
              </a:rPr>
              <a:t>，</a:t>
            </a:r>
            <a:r>
              <a:rPr lang="en-US" altLang="zh-CN" i="1"/>
              <a:t>y</a:t>
            </a:r>
            <a:r>
              <a:rPr lang="en-US" altLang="zh-CN" baseline="-30000"/>
              <a:t>1</a:t>
            </a:r>
            <a:r>
              <a:rPr lang="en-US" altLang="zh-CN"/>
              <a:t>=11, 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利用线性插值</a:t>
            </a:r>
            <a:r>
              <a:rPr lang="zh-CN" altLang="en-US" sz="320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36311" name="Object 23"/>
          <p:cNvGraphicFramePr>
            <a:graphicFrameLocks noChangeAspect="1"/>
          </p:cNvGraphicFramePr>
          <p:nvPr/>
        </p:nvGraphicFramePr>
        <p:xfrm>
          <a:off x="1630363" y="5181600"/>
          <a:ext cx="557688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19" imgW="2286000" imgH="393480" progId="Equation.DSMT4">
                  <p:embed/>
                </p:oleObj>
              </mc:Choice>
              <mc:Fallback>
                <p:oleObj name="Equation" r:id="rId19" imgW="2286000" imgH="3934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181600"/>
                        <a:ext cx="5576887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6313" name="Object 25"/>
          <p:cNvGraphicFramePr>
            <a:graphicFrameLocks noChangeAspect="1"/>
          </p:cNvGraphicFramePr>
          <p:nvPr/>
        </p:nvGraphicFramePr>
        <p:xfrm>
          <a:off x="1676400" y="6080125"/>
          <a:ext cx="4343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21" imgW="1765300" imgH="254000" progId="Equation.DSMT4">
                  <p:embed/>
                </p:oleObj>
              </mc:Choice>
              <mc:Fallback>
                <p:oleObj name="Equation" r:id="rId21" imgW="1765300" imgH="2540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80125"/>
                        <a:ext cx="43434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3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3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3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3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03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3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3" grpId="0"/>
      <p:bldP spid="1036300" grpId="0"/>
      <p:bldP spid="1036303" grpId="0"/>
      <p:bldP spid="10363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915400" cy="624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（2）抛物插值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抛物插值又称二次插值，它也是常用的代数插值之一。设已知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在三个互异点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baseline="-30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baseline="-30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x</a:t>
            </a:r>
            <a:r>
              <a:rPr lang="en-US" altLang="zh-CN" baseline="-300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的函数值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baseline="-30000" dirty="0">
                <a:latin typeface="+mn-lt"/>
                <a:ea typeface="黑体" panose="02010609060101010101" pitchFamily="49" charset="-122"/>
              </a:rPr>
              <a:t>0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baseline="-30000" dirty="0">
                <a:latin typeface="+mn-lt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，</a:t>
            </a:r>
            <a:r>
              <a:rPr lang="en-US" altLang="zh-CN" i="1" dirty="0">
                <a:latin typeface="+mn-lt"/>
                <a:ea typeface="黑体" panose="02010609060101010101" pitchFamily="49" charset="-122"/>
              </a:rPr>
              <a:t>y</a:t>
            </a:r>
            <a:r>
              <a:rPr lang="en-US" altLang="zh-CN" baseline="-30000" dirty="0">
                <a:latin typeface="+mn-lt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+mn-lt"/>
                <a:ea typeface="黑体" panose="02010609060101010101" pitchFamily="49" charset="-122"/>
              </a:rPr>
              <a:t>，</a:t>
            </a:r>
            <a:r>
              <a:rPr lang="zh-CN" altLang="en-US" dirty="0">
                <a:latin typeface="+mn-lt"/>
                <a:ea typeface="黑体" panose="02010609060101010101" pitchFamily="49" charset="-122"/>
              </a:rPr>
              <a:t>要构造次数不超过二次的多项式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使满足二次插值条件：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这就是二次插值问题。其几何意义是用经过</a:t>
            </a:r>
            <a:r>
              <a:rPr lang="zh-CN" altLang="en-US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个点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                  的抛物线          近似代替曲线</a:t>
            </a:r>
          </a:p>
          <a:p>
            <a:pPr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         ,如下图所示。因此也称之为抛物插值。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37315" name="Object 3"/>
          <p:cNvGraphicFramePr>
            <a:graphicFrameLocks noChangeAspect="1"/>
          </p:cNvGraphicFramePr>
          <p:nvPr/>
        </p:nvGraphicFramePr>
        <p:xfrm>
          <a:off x="2244725" y="2895600"/>
          <a:ext cx="38909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3" imgW="1384300" imgH="241300" progId="Equation.DSMT4">
                  <p:embed/>
                </p:oleObj>
              </mc:Choice>
              <mc:Fallback>
                <p:oleObj name="Equation" r:id="rId3" imgW="13843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2895600"/>
                        <a:ext cx="38909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7" name="Object 5"/>
          <p:cNvGraphicFramePr>
            <a:graphicFrameLocks noChangeAspect="1"/>
          </p:cNvGraphicFramePr>
          <p:nvPr/>
        </p:nvGraphicFramePr>
        <p:xfrm>
          <a:off x="2176463" y="4038600"/>
          <a:ext cx="41068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5" imgW="1524000" imgH="228600" progId="Equation.DSMT4">
                  <p:embed/>
                </p:oleObj>
              </mc:Choice>
              <mc:Fallback>
                <p:oleObj name="Equation" r:id="rId5" imgW="1524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4038600"/>
                        <a:ext cx="41068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19" name="Object 7"/>
          <p:cNvGraphicFramePr>
            <a:graphicFrameLocks noChangeAspect="1"/>
          </p:cNvGraphicFramePr>
          <p:nvPr/>
        </p:nvGraphicFramePr>
        <p:xfrm>
          <a:off x="381000" y="5334000"/>
          <a:ext cx="3124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r:id="rId7" imgW="1524000" imgH="228600" progId="Equation.3">
                  <p:embed/>
                </p:oleObj>
              </mc:Choice>
              <mc:Fallback>
                <p:oleObj r:id="rId7" imgW="1524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31242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1" name="Object 9"/>
          <p:cNvGraphicFramePr>
            <a:graphicFrameLocks noChangeAspect="1"/>
          </p:cNvGraphicFramePr>
          <p:nvPr/>
        </p:nvGraphicFramePr>
        <p:xfrm>
          <a:off x="5211763" y="5329238"/>
          <a:ext cx="15414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Equation" r:id="rId9" imgW="622030" imgH="228501" progId="Equation.DSMT4">
                  <p:embed/>
                </p:oleObj>
              </mc:Choice>
              <mc:Fallback>
                <p:oleObj name="Equation" r:id="rId9" imgW="622030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329238"/>
                        <a:ext cx="15414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3" name="Object 11"/>
          <p:cNvGraphicFramePr>
            <a:graphicFrameLocks noChangeAspect="1"/>
          </p:cNvGraphicFramePr>
          <p:nvPr/>
        </p:nvGraphicFramePr>
        <p:xfrm>
          <a:off x="457200" y="6019800"/>
          <a:ext cx="13716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r:id="rId11" imgW="583947" imgH="203112" progId="Equation.3">
                  <p:embed/>
                </p:oleObj>
              </mc:Choice>
              <mc:Fallback>
                <p:oleObj r:id="rId11" imgW="583947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19800"/>
                        <a:ext cx="13716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7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37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37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37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37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3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9119"/>
              </p:ext>
            </p:extLst>
          </p:nvPr>
        </p:nvGraphicFramePr>
        <p:xfrm>
          <a:off x="4343400" y="360363"/>
          <a:ext cx="5029200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Picture" r:id="rId3" imgW="2743200" imgH="1579320" progId="Word.Picture.8">
                  <p:embed/>
                </p:oleObj>
              </mc:Choice>
              <mc:Fallback>
                <p:oleObj name="Picture" r:id="rId3" imgW="2743200" imgH="157932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0363"/>
                        <a:ext cx="5029200" cy="291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0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43434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ea typeface="黑体" panose="02010609060101010101" pitchFamily="49" charset="-122"/>
              </a:rPr>
              <a:t>L</a:t>
            </a:r>
            <a:r>
              <a:rPr lang="en-US" altLang="zh-CN" baseline="-25000" dirty="0">
                <a:ea typeface="黑体" panose="02010609060101010101" pitchFamily="49" charset="-122"/>
              </a:rPr>
              <a:t>2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的参数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直接由插值条件决定，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即         满足下面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的代数方程组：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38341" name="Object 5"/>
          <p:cNvGraphicFramePr>
            <a:graphicFrameLocks noChangeAspect="1"/>
          </p:cNvGraphicFramePr>
          <p:nvPr/>
        </p:nvGraphicFramePr>
        <p:xfrm>
          <a:off x="2438400" y="4572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r:id="rId5" imgW="571252" imgH="228501" progId="Equation.3">
                  <p:embed/>
                </p:oleObj>
              </mc:Choice>
              <mc:Fallback>
                <p:oleObj r:id="rId5" imgW="571252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486521"/>
              </p:ext>
            </p:extLst>
          </p:nvPr>
        </p:nvGraphicFramePr>
        <p:xfrm>
          <a:off x="920552" y="1637109"/>
          <a:ext cx="1600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r:id="rId7" imgW="571252" imgH="228501" progId="Equation.3">
                  <p:embed/>
                </p:oleObj>
              </mc:Choice>
              <mc:Fallback>
                <p:oleObj r:id="rId7" imgW="571252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1637109"/>
                        <a:ext cx="1600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5" name="Object 9"/>
          <p:cNvGraphicFramePr>
            <a:graphicFrameLocks noChangeAspect="1"/>
          </p:cNvGraphicFramePr>
          <p:nvPr/>
        </p:nvGraphicFramePr>
        <p:xfrm>
          <a:off x="762000" y="3352800"/>
          <a:ext cx="350520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r:id="rId8" imgW="1447800" imgH="787400" progId="Equation.3">
                  <p:embed/>
                </p:oleObj>
              </mc:Choice>
              <mc:Fallback>
                <p:oleObj r:id="rId8" imgW="1447800" imgH="787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3505200" cy="191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7" name="Object 11"/>
          <p:cNvGraphicFramePr>
            <a:graphicFrameLocks noChangeAspect="1"/>
          </p:cNvGraphicFramePr>
          <p:nvPr/>
        </p:nvGraphicFramePr>
        <p:xfrm>
          <a:off x="6781800" y="3352800"/>
          <a:ext cx="2133600" cy="193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r:id="rId10" imgW="812800" imgH="736600" progId="Equation.3">
                  <p:embed/>
                </p:oleObj>
              </mc:Choice>
              <mc:Fallback>
                <p:oleObj r:id="rId10" imgW="812800" imgH="73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2133600" cy="193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9" name="AutoShape 13"/>
          <p:cNvSpPr>
            <a:spLocks noChangeArrowheads="1"/>
          </p:cNvSpPr>
          <p:nvPr/>
        </p:nvSpPr>
        <p:spPr bwMode="auto">
          <a:xfrm>
            <a:off x="4495800" y="3124200"/>
            <a:ext cx="2286000" cy="24384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8350" name="Text Box 14"/>
          <p:cNvSpPr txBox="1">
            <a:spLocks noChangeArrowheads="1"/>
          </p:cNvSpPr>
          <p:nvPr/>
        </p:nvSpPr>
        <p:spPr bwMode="auto">
          <a:xfrm>
            <a:off x="4419600" y="3657542"/>
            <a:ext cx="2133600" cy="122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该三元一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次方程组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的系数矩阵</a:t>
            </a:r>
            <a:r>
              <a:rPr lang="zh-CN" altLang="en-US" sz="2400" dirty="0"/>
              <a:t> </a:t>
            </a:r>
          </a:p>
        </p:txBody>
      </p:sp>
      <p:sp>
        <p:nvSpPr>
          <p:cNvPr id="1038351" name="Text Box 15"/>
          <p:cNvSpPr txBox="1">
            <a:spLocks noChangeArrowheads="1"/>
          </p:cNvSpPr>
          <p:nvPr/>
        </p:nvSpPr>
        <p:spPr bwMode="auto">
          <a:xfrm>
            <a:off x="954476" y="5508914"/>
            <a:ext cx="84582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该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行列式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是范德蒙行列式，当              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时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方程组的解唯一。 </a:t>
            </a:r>
          </a:p>
        </p:txBody>
      </p:sp>
      <p:graphicFrame>
        <p:nvGraphicFramePr>
          <p:cNvPr id="1038352" name="Object 16"/>
          <p:cNvGraphicFramePr>
            <a:graphicFrameLocks noChangeAspect="1"/>
          </p:cNvGraphicFramePr>
          <p:nvPr/>
        </p:nvGraphicFramePr>
        <p:xfrm>
          <a:off x="5791200" y="5486400"/>
          <a:ext cx="2286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r:id="rId12" imgW="774364" imgH="228501" progId="Equation.3">
                  <p:embed/>
                </p:oleObj>
              </mc:Choice>
              <mc:Fallback>
                <p:oleObj r:id="rId12" imgW="774364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2286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3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0" grpId="0"/>
      <p:bldP spid="1038349" grpId="0" animBg="1"/>
      <p:bldP spid="1038350" grpId="0"/>
      <p:bldP spid="10383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991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为了与下一节的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Lagrange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插值公式比较,仿线性插值,用基函数的方法求解方程组。先考察一个特殊的二次插值问题：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  求二次式      ,使其满足条件：</a:t>
            </a:r>
            <a:r>
              <a:rPr lang="zh-CN" altLang="en-US" dirty="0"/>
              <a:t> </a:t>
            </a:r>
          </a:p>
        </p:txBody>
      </p:sp>
      <p:graphicFrame>
        <p:nvGraphicFramePr>
          <p:cNvPr id="1039363" name="Object 3"/>
          <p:cNvGraphicFramePr>
            <a:graphicFrameLocks noChangeAspect="1"/>
          </p:cNvGraphicFramePr>
          <p:nvPr/>
        </p:nvGraphicFramePr>
        <p:xfrm>
          <a:off x="2362200" y="187325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r:id="rId3" imgW="342751" imgH="228501" progId="Equation.3">
                  <p:embed/>
                </p:oleObj>
              </mc:Choice>
              <mc:Fallback>
                <p:oleObj r:id="rId3" imgW="342751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73250"/>
                        <a:ext cx="76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5" name="Object 5"/>
          <p:cNvGraphicFramePr>
            <a:graphicFrameLocks noChangeAspect="1"/>
          </p:cNvGraphicFramePr>
          <p:nvPr/>
        </p:nvGraphicFramePr>
        <p:xfrm>
          <a:off x="990600" y="2438400"/>
          <a:ext cx="54102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r:id="rId5" imgW="2197100" imgH="228600" progId="Equation.3">
                  <p:embed/>
                </p:oleObj>
              </mc:Choice>
              <mc:Fallback>
                <p:oleObj r:id="rId5" imgW="2197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54102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67" name="Text Box 7"/>
          <p:cNvSpPr txBox="1">
            <a:spLocks noChangeArrowheads="1"/>
          </p:cNvSpPr>
          <p:nvPr/>
        </p:nvSpPr>
        <p:spPr bwMode="auto">
          <a:xfrm>
            <a:off x="457200" y="2971800"/>
            <a:ext cx="9144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这个问题容易求解。由上式的后两个条件知: 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     是      的两个零点。于是 </a:t>
            </a:r>
          </a:p>
        </p:txBody>
      </p:sp>
      <p:graphicFrame>
        <p:nvGraphicFramePr>
          <p:cNvPr id="1039368" name="Object 8"/>
          <p:cNvGraphicFramePr>
            <a:graphicFrameLocks noChangeAspect="1"/>
          </p:cNvGraphicFramePr>
          <p:nvPr/>
        </p:nvGraphicFramePr>
        <p:xfrm>
          <a:off x="533400" y="35052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r:id="rId7" imgW="355292" imgH="215713" progId="Equation.3">
                  <p:embed/>
                </p:oleObj>
              </mc:Choice>
              <mc:Fallback>
                <p:oleObj r:id="rId7" imgW="355292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838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70" name="Object 10"/>
          <p:cNvGraphicFramePr>
            <a:graphicFrameLocks noChangeAspect="1"/>
          </p:cNvGraphicFramePr>
          <p:nvPr/>
        </p:nvGraphicFramePr>
        <p:xfrm>
          <a:off x="2057400" y="35814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r:id="rId9" imgW="342751" imgH="228501" progId="Equation.3">
                  <p:embed/>
                </p:oleObj>
              </mc:Choice>
              <mc:Fallback>
                <p:oleObj r:id="rId9" imgW="342751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72" name="Object 12"/>
          <p:cNvGraphicFramePr>
            <a:graphicFrameLocks noChangeAspect="1"/>
          </p:cNvGraphicFramePr>
          <p:nvPr/>
        </p:nvGraphicFramePr>
        <p:xfrm>
          <a:off x="2667000" y="4114800"/>
          <a:ext cx="37338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r:id="rId10" imgW="1511300" imgH="228600" progId="Equation.3">
                  <p:embed/>
                </p:oleObj>
              </mc:Choice>
              <mc:Fallback>
                <p:oleObj r:id="rId10" imgW="15113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37338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74" name="Text Box 14"/>
          <p:cNvSpPr txBox="1">
            <a:spLocks noChangeArrowheads="1"/>
          </p:cNvSpPr>
          <p:nvPr/>
        </p:nvSpPr>
        <p:spPr bwMode="auto">
          <a:xfrm>
            <a:off x="457200" y="4724400"/>
            <a:ext cx="6248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再由另一条件          确定系数 </a:t>
            </a:r>
          </a:p>
        </p:txBody>
      </p:sp>
      <p:graphicFrame>
        <p:nvGraphicFramePr>
          <p:cNvPr id="1039375" name="Object 15"/>
          <p:cNvGraphicFramePr>
            <a:graphicFrameLocks noChangeAspect="1"/>
          </p:cNvGraphicFramePr>
          <p:nvPr/>
        </p:nvGraphicFramePr>
        <p:xfrm>
          <a:off x="2819400" y="4703763"/>
          <a:ext cx="1371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r:id="rId12" imgW="622030" imgH="228501" progId="Equation.3">
                  <p:embed/>
                </p:oleObj>
              </mc:Choice>
              <mc:Fallback>
                <p:oleObj r:id="rId12" imgW="622030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703763"/>
                        <a:ext cx="1371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77" name="Object 17"/>
          <p:cNvGraphicFramePr>
            <a:graphicFrameLocks noChangeAspect="1"/>
          </p:cNvGraphicFramePr>
          <p:nvPr/>
        </p:nvGraphicFramePr>
        <p:xfrm>
          <a:off x="6172200" y="4343400"/>
          <a:ext cx="2895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r:id="rId14" imgW="1371600" imgH="431800" progId="Equation.3">
                  <p:embed/>
                </p:oleObj>
              </mc:Choice>
              <mc:Fallback>
                <p:oleObj r:id="rId14" imgW="1371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343400"/>
                        <a:ext cx="28956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79" name="Object 19"/>
          <p:cNvGraphicFramePr>
            <a:graphicFrameLocks noChangeAspect="1"/>
          </p:cNvGraphicFramePr>
          <p:nvPr/>
        </p:nvGraphicFramePr>
        <p:xfrm>
          <a:off x="2362200" y="5410200"/>
          <a:ext cx="35814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r:id="rId16" imgW="1586811" imgH="444307" progId="Equation.3">
                  <p:embed/>
                </p:oleObj>
              </mc:Choice>
              <mc:Fallback>
                <p:oleObj r:id="rId16" imgW="1586811" imgH="44430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410200"/>
                        <a:ext cx="35814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81" name="Text Box 21"/>
          <p:cNvSpPr txBox="1">
            <a:spLocks noChangeArrowheads="1"/>
          </p:cNvSpPr>
          <p:nvPr/>
        </p:nvSpPr>
        <p:spPr bwMode="auto">
          <a:xfrm>
            <a:off x="609600" y="5715000"/>
            <a:ext cx="2133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从而导出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9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9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3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3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03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03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2" grpId="0" build="allAtOnce"/>
      <p:bldP spid="1039367" grpId="0"/>
      <p:bldP spid="1039374" grpId="0"/>
      <p:bldP spid="10393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9067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类似地可以构造出满足条件：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的插值多项式</a:t>
            </a:r>
            <a:r>
              <a:rPr lang="zh-CN" altLang="en-US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42435" name="Object 3"/>
          <p:cNvGraphicFramePr>
            <a:graphicFrameLocks noChangeAspect="1"/>
          </p:cNvGraphicFramePr>
          <p:nvPr/>
        </p:nvGraphicFramePr>
        <p:xfrm>
          <a:off x="5029200" y="304800"/>
          <a:ext cx="4043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2" r:id="rId3" imgW="2146300" imgH="228600" progId="Equation.3">
                  <p:embed/>
                </p:oleObj>
              </mc:Choice>
              <mc:Fallback>
                <p:oleObj r:id="rId3" imgW="2146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40433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37" name="Object 5"/>
          <p:cNvGraphicFramePr>
            <a:graphicFrameLocks noChangeAspect="1"/>
          </p:cNvGraphicFramePr>
          <p:nvPr/>
        </p:nvGraphicFramePr>
        <p:xfrm>
          <a:off x="3124200" y="914400"/>
          <a:ext cx="37338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3" r:id="rId5" imgW="1562100" imgH="444500" progId="Equation.3">
                  <p:embed/>
                </p:oleObj>
              </mc:Choice>
              <mc:Fallback>
                <p:oleObj r:id="rId5" imgW="1562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914400"/>
                        <a:ext cx="37338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0" name="Text Box 8"/>
          <p:cNvSpPr txBox="1">
            <a:spLocks noChangeArrowheads="1"/>
          </p:cNvSpPr>
          <p:nvPr/>
        </p:nvSpPr>
        <p:spPr bwMode="auto">
          <a:xfrm>
            <a:off x="381000" y="1828800"/>
            <a:ext cx="9067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及满足条件：                         的插值多项式</a:t>
            </a:r>
            <a:r>
              <a:rPr lang="zh-CN" altLang="en-US" sz="320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42441" name="Object 9"/>
          <p:cNvGraphicFramePr>
            <a:graphicFrameLocks noChangeAspect="1"/>
          </p:cNvGraphicFramePr>
          <p:nvPr/>
        </p:nvGraphicFramePr>
        <p:xfrm>
          <a:off x="2590800" y="1828800"/>
          <a:ext cx="42243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r:id="rId7" imgW="2197100" imgH="228600" progId="Equation.3">
                  <p:embed/>
                </p:oleObj>
              </mc:Choice>
              <mc:Fallback>
                <p:oleObj r:id="rId7" imgW="2197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42243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43" name="Object 11"/>
          <p:cNvGraphicFramePr>
            <a:graphicFrameLocks noChangeAspect="1"/>
          </p:cNvGraphicFramePr>
          <p:nvPr/>
        </p:nvGraphicFramePr>
        <p:xfrm>
          <a:off x="3200400" y="2362200"/>
          <a:ext cx="33528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5" r:id="rId9" imgW="1600200" imgH="444500" progId="Equation.3">
                  <p:embed/>
                </p:oleObj>
              </mc:Choice>
              <mc:Fallback>
                <p:oleObj r:id="rId9" imgW="16002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33528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5" name="Text Box 13"/>
          <p:cNvSpPr txBox="1">
            <a:spLocks noChangeArrowheads="1"/>
          </p:cNvSpPr>
          <p:nvPr/>
        </p:nvSpPr>
        <p:spPr bwMode="auto">
          <a:xfrm>
            <a:off x="533400" y="3276600"/>
            <a:ext cx="89154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这样构造出来的              称为抛物插值的基函数   </a:t>
            </a:r>
          </a:p>
        </p:txBody>
      </p:sp>
      <p:graphicFrame>
        <p:nvGraphicFramePr>
          <p:cNvPr id="1042446" name="Object 14"/>
          <p:cNvGraphicFramePr>
            <a:graphicFrameLocks noChangeAspect="1"/>
          </p:cNvGraphicFramePr>
          <p:nvPr/>
        </p:nvGraphicFramePr>
        <p:xfrm>
          <a:off x="3352800" y="3429000"/>
          <a:ext cx="205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r:id="rId11" imgW="1028700" imgH="228600" progId="Equation.3">
                  <p:embed/>
                </p:oleObj>
              </mc:Choice>
              <mc:Fallback>
                <p:oleObj r:id="rId11" imgW="1028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29000"/>
                        <a:ext cx="205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8" name="Text Box 16"/>
          <p:cNvSpPr txBox="1">
            <a:spLocks noChangeArrowheads="1"/>
          </p:cNvSpPr>
          <p:nvPr/>
        </p:nvSpPr>
        <p:spPr bwMode="auto">
          <a:xfrm>
            <a:off x="609600" y="3810000"/>
            <a:ext cx="8534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取已知数据          作为线性组合系数,将基函数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              线性组合可得 </a:t>
            </a:r>
          </a:p>
        </p:txBody>
      </p:sp>
      <p:graphicFrame>
        <p:nvGraphicFramePr>
          <p:cNvPr id="1042449" name="Object 17"/>
          <p:cNvGraphicFramePr>
            <a:graphicFrameLocks noChangeAspect="1"/>
          </p:cNvGraphicFramePr>
          <p:nvPr/>
        </p:nvGraphicFramePr>
        <p:xfrm>
          <a:off x="2667000" y="3886200"/>
          <a:ext cx="1295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7" r:id="rId13" imgW="583947" imgH="228501" progId="Equation.3">
                  <p:embed/>
                </p:oleObj>
              </mc:Choice>
              <mc:Fallback>
                <p:oleObj r:id="rId13" imgW="583947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1295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51" name="Object 19"/>
          <p:cNvGraphicFramePr>
            <a:graphicFrameLocks noChangeAspect="1"/>
          </p:cNvGraphicFramePr>
          <p:nvPr/>
        </p:nvGraphicFramePr>
        <p:xfrm>
          <a:off x="914400" y="4495800"/>
          <a:ext cx="2057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r:id="rId15" imgW="1028700" imgH="228600" progId="Equation.3">
                  <p:embed/>
                </p:oleObj>
              </mc:Choice>
              <mc:Fallback>
                <p:oleObj r:id="rId15" imgW="10287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95800"/>
                        <a:ext cx="2057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53" name="Object 21"/>
          <p:cNvGraphicFramePr>
            <a:graphicFrameLocks noChangeAspect="1"/>
          </p:cNvGraphicFramePr>
          <p:nvPr/>
        </p:nvGraphicFramePr>
        <p:xfrm>
          <a:off x="817563" y="5041900"/>
          <a:ext cx="78136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9" name="Equation" r:id="rId16" imgW="4305300" imgH="431800" progId="Equation.DSMT4">
                  <p:embed/>
                </p:oleObj>
              </mc:Choice>
              <mc:Fallback>
                <p:oleObj name="Equation" r:id="rId16" imgW="43053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5041900"/>
                        <a:ext cx="78136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55" name="Text Box 23"/>
          <p:cNvSpPr txBox="1">
            <a:spLocks noChangeArrowheads="1"/>
          </p:cNvSpPr>
          <p:nvPr/>
        </p:nvSpPr>
        <p:spPr bwMode="auto">
          <a:xfrm>
            <a:off x="762000" y="6019800"/>
            <a:ext cx="83820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容易看出,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P(x)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满足条件 </a:t>
            </a:r>
          </a:p>
        </p:txBody>
      </p:sp>
      <p:graphicFrame>
        <p:nvGraphicFramePr>
          <p:cNvPr id="1042456" name="Object 24"/>
          <p:cNvGraphicFramePr>
            <a:graphicFrameLocks noChangeAspect="1"/>
          </p:cNvGraphicFramePr>
          <p:nvPr/>
        </p:nvGraphicFramePr>
        <p:xfrm>
          <a:off x="4999038" y="6124575"/>
          <a:ext cx="36417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0" name="Equation" r:id="rId18" imgW="1524000" imgH="228600" progId="Equation.DSMT4">
                  <p:embed/>
                </p:oleObj>
              </mc:Choice>
              <mc:Fallback>
                <p:oleObj name="Equation" r:id="rId18" imgW="15240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038" y="6124575"/>
                        <a:ext cx="36417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4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4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4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4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4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4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4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42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42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4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4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4" grpId="0"/>
      <p:bldP spid="1042440" grpId="0"/>
      <p:bldP spid="1042445" grpId="0"/>
      <p:bldP spid="1042448" grpId="0"/>
      <p:bldP spid="10424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9916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4.2.1 </a:t>
            </a:r>
            <a:r>
              <a:rPr lang="zh-CN" altLang="en-US" sz="3200" dirty="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拉格朗日插值多项式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黑体" panose="02010609060101010101" pitchFamily="49" charset="-122"/>
              </a:rPr>
              <a:t>    </a:t>
            </a:r>
            <a:r>
              <a:rPr lang="zh-CN" altLang="en-US" dirty="0">
                <a:latin typeface="+mn-lt"/>
                <a:ea typeface="+mn-ea"/>
              </a:rPr>
              <a:t>两个插值点可求出一次插值多项式,而三个插值点可求出二次插值多项式。插值点增加到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en-US" altLang="zh-CN" dirty="0">
                <a:latin typeface="+mn-lt"/>
                <a:ea typeface="+mn-ea"/>
              </a:rPr>
              <a:t>+1</a:t>
            </a:r>
            <a:r>
              <a:rPr lang="zh-CN" altLang="en-US" dirty="0">
                <a:latin typeface="+mn-lt"/>
                <a:ea typeface="+mn-ea"/>
              </a:rPr>
              <a:t>个时</a:t>
            </a:r>
            <a:r>
              <a:rPr lang="zh-CN" altLang="en-US" dirty="0" smtClean="0">
                <a:latin typeface="+mn-lt"/>
                <a:ea typeface="+mn-ea"/>
              </a:rPr>
              <a:t>, 也就是</a:t>
            </a:r>
            <a:r>
              <a:rPr lang="zh-CN" altLang="en-US" dirty="0">
                <a:latin typeface="+mn-lt"/>
                <a:ea typeface="+mn-ea"/>
              </a:rPr>
              <a:t>通过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en-US" altLang="zh-CN" dirty="0">
                <a:latin typeface="+mn-lt"/>
                <a:ea typeface="+mn-ea"/>
              </a:rPr>
              <a:t>+1</a:t>
            </a:r>
            <a:r>
              <a:rPr lang="zh-CN" altLang="en-US" dirty="0">
                <a:latin typeface="+mn-lt"/>
                <a:ea typeface="+mn-ea"/>
              </a:rPr>
              <a:t>个不同的已知</a:t>
            </a:r>
            <a:r>
              <a:rPr lang="zh-CN" altLang="en-US" dirty="0" smtClean="0">
                <a:latin typeface="+mn-lt"/>
                <a:ea typeface="+mn-ea"/>
              </a:rPr>
              <a:t>点                              , 来</a:t>
            </a:r>
            <a:r>
              <a:rPr lang="zh-CN" altLang="en-US" dirty="0">
                <a:latin typeface="+mn-lt"/>
                <a:ea typeface="+mn-ea"/>
              </a:rPr>
              <a:t>构造一个次数为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的代数多项式</a:t>
            </a:r>
            <a:r>
              <a:rPr lang="en-US" altLang="zh-CN" i="1" dirty="0">
                <a:latin typeface="+mn-lt"/>
                <a:ea typeface="+mn-ea"/>
              </a:rPr>
              <a:t>L</a:t>
            </a:r>
            <a:r>
              <a:rPr lang="en-US" altLang="zh-CN" i="1" baseline="-25000" dirty="0">
                <a:latin typeface="+mn-lt"/>
                <a:ea typeface="+mn-ea"/>
              </a:rPr>
              <a:t>n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en-US" altLang="zh-CN" i="1" dirty="0">
                <a:latin typeface="+mn-lt"/>
                <a:ea typeface="+mn-ea"/>
              </a:rPr>
              <a:t>x</a:t>
            </a:r>
            <a:r>
              <a:rPr lang="en-US" altLang="zh-CN" dirty="0">
                <a:latin typeface="+mn-lt"/>
                <a:ea typeface="+mn-ea"/>
              </a:rPr>
              <a:t>)。</a:t>
            </a:r>
            <a:r>
              <a:rPr lang="zh-CN" altLang="en-US" dirty="0">
                <a:latin typeface="+mn-lt"/>
                <a:ea typeface="+mn-ea"/>
              </a:rPr>
              <a:t>与推导抛物插值的基函数类似</a:t>
            </a:r>
            <a:r>
              <a:rPr lang="zh-CN" altLang="en-US" dirty="0" smtClean="0">
                <a:latin typeface="+mn-lt"/>
                <a:ea typeface="+mn-ea"/>
              </a:rPr>
              <a:t>, 先</a:t>
            </a:r>
            <a:r>
              <a:rPr lang="zh-CN" altLang="en-US" dirty="0">
                <a:latin typeface="+mn-lt"/>
                <a:ea typeface="+mn-ea"/>
              </a:rPr>
              <a:t>构造一个特殊</a:t>
            </a:r>
            <a:r>
              <a:rPr lang="en-US" altLang="zh-CN" i="1" dirty="0">
                <a:latin typeface="+mn-lt"/>
                <a:ea typeface="+mn-ea"/>
              </a:rPr>
              <a:t>n</a:t>
            </a:r>
            <a:r>
              <a:rPr lang="zh-CN" altLang="en-US" dirty="0">
                <a:latin typeface="+mn-lt"/>
                <a:ea typeface="+mn-ea"/>
              </a:rPr>
              <a:t>次</a:t>
            </a:r>
            <a:r>
              <a:rPr lang="zh-CN" altLang="en-US" dirty="0" smtClean="0">
                <a:latin typeface="+mn-lt"/>
                <a:ea typeface="+mn-ea"/>
              </a:rPr>
              <a:t>多项式       的</a:t>
            </a:r>
            <a:r>
              <a:rPr lang="zh-CN" altLang="en-US" dirty="0">
                <a:latin typeface="+mn-lt"/>
                <a:ea typeface="+mn-ea"/>
              </a:rPr>
              <a:t>插值问题</a:t>
            </a:r>
            <a:r>
              <a:rPr lang="zh-CN" altLang="en-US" dirty="0" smtClean="0">
                <a:latin typeface="+mn-lt"/>
                <a:ea typeface="+mn-ea"/>
              </a:rPr>
              <a:t>, 使</a:t>
            </a:r>
            <a:r>
              <a:rPr lang="zh-CN" altLang="en-US" dirty="0">
                <a:latin typeface="+mn-lt"/>
                <a:ea typeface="+mn-ea"/>
              </a:rPr>
              <a:t>其在各节点   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+mn-ea"/>
              </a:rPr>
              <a:t>   </a:t>
            </a:r>
            <a:r>
              <a:rPr lang="zh-CN" altLang="en-US" dirty="0" smtClean="0">
                <a:latin typeface="+mn-lt"/>
                <a:ea typeface="+mn-ea"/>
              </a:rPr>
              <a:t>  上</a:t>
            </a:r>
            <a:r>
              <a:rPr lang="zh-CN" altLang="en-US" dirty="0">
                <a:latin typeface="+mn-lt"/>
                <a:ea typeface="+mn-ea"/>
              </a:rPr>
              <a:t>满足 </a:t>
            </a:r>
          </a:p>
        </p:txBody>
      </p:sp>
      <p:graphicFrame>
        <p:nvGraphicFramePr>
          <p:cNvPr id="1133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08627"/>
              </p:ext>
            </p:extLst>
          </p:nvPr>
        </p:nvGraphicFramePr>
        <p:xfrm>
          <a:off x="3695700" y="1854200"/>
          <a:ext cx="2514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r:id="rId3" imgW="1270000" imgH="228600" progId="Equation.3">
                  <p:embed/>
                </p:oleObj>
              </mc:Choice>
              <mc:Fallback>
                <p:oleObj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854200"/>
                        <a:ext cx="2514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49142"/>
              </p:ext>
            </p:extLst>
          </p:nvPr>
        </p:nvGraphicFramePr>
        <p:xfrm>
          <a:off x="4323556" y="2924776"/>
          <a:ext cx="60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r:id="rId5" imgW="330200" imgH="228600" progId="Equation.3">
                  <p:embed/>
                </p:oleObj>
              </mc:Choice>
              <mc:Fallback>
                <p:oleObj r:id="rId5" imgW="330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556" y="2924776"/>
                        <a:ext cx="60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76" name="Object 8"/>
          <p:cNvGraphicFramePr>
            <a:graphicFrameLocks noChangeAspect="1"/>
          </p:cNvGraphicFramePr>
          <p:nvPr/>
        </p:nvGraphicFramePr>
        <p:xfrm>
          <a:off x="560388" y="3429000"/>
          <a:ext cx="46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r:id="rId7" imgW="152334" imgH="228501" progId="Equation.3">
                  <p:embed/>
                </p:oleObj>
              </mc:Choice>
              <mc:Fallback>
                <p:oleObj r:id="rId7" imgW="152334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429000"/>
                        <a:ext cx="46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78" name="Object 10"/>
          <p:cNvGraphicFramePr>
            <a:graphicFrameLocks noChangeAspect="1"/>
          </p:cNvGraphicFramePr>
          <p:nvPr/>
        </p:nvGraphicFramePr>
        <p:xfrm>
          <a:off x="609600" y="4038600"/>
          <a:ext cx="87360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r:id="rId9" imgW="3835400" imgH="228600" progId="Equation.3">
                  <p:embed/>
                </p:oleObj>
              </mc:Choice>
              <mc:Fallback>
                <p:oleObj r:id="rId9" imgW="3835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87360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80" name="Object 12"/>
          <p:cNvGraphicFramePr>
            <a:graphicFrameLocks noChangeAspect="1"/>
          </p:cNvGraphicFramePr>
          <p:nvPr/>
        </p:nvGraphicFramePr>
        <p:xfrm>
          <a:off x="1524000" y="4572000"/>
          <a:ext cx="335280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5" r:id="rId11" imgW="1574800" imgH="457200" progId="Equation.3">
                  <p:embed/>
                </p:oleObj>
              </mc:Choice>
              <mc:Fallback>
                <p:oleObj r:id="rId11" imgW="1574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3352800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581" name="Text Box 13"/>
          <p:cNvSpPr txBox="1">
            <a:spLocks noChangeArrowheads="1"/>
          </p:cNvSpPr>
          <p:nvPr/>
        </p:nvSpPr>
        <p:spPr bwMode="auto">
          <a:xfrm>
            <a:off x="685800" y="4800600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即 </a:t>
            </a:r>
          </a:p>
        </p:txBody>
      </p:sp>
      <p:sp>
        <p:nvSpPr>
          <p:cNvPr id="1133582" name="Text Box 14"/>
          <p:cNvSpPr txBox="1">
            <a:spLocks noChangeArrowheads="1"/>
          </p:cNvSpPr>
          <p:nvPr/>
        </p:nvSpPr>
        <p:spPr bwMode="auto">
          <a:xfrm>
            <a:off x="609600" y="5638800"/>
            <a:ext cx="86868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由条件          (    )知,                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都是</a:t>
            </a:r>
            <a:r>
              <a:rPr lang="en-US" altLang="zh-CN" i="1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次       的零点,故可设 </a:t>
            </a:r>
          </a:p>
        </p:txBody>
      </p:sp>
      <p:graphicFrame>
        <p:nvGraphicFramePr>
          <p:cNvPr id="1133584" name="Object 16"/>
          <p:cNvGraphicFramePr>
            <a:graphicFrameLocks noChangeAspect="1"/>
          </p:cNvGraphicFramePr>
          <p:nvPr/>
        </p:nvGraphicFramePr>
        <p:xfrm>
          <a:off x="1905000" y="5638800"/>
          <a:ext cx="1447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6" r:id="rId13" imgW="634725" imgH="228501" progId="Equation.3">
                  <p:embed/>
                </p:oleObj>
              </mc:Choice>
              <mc:Fallback>
                <p:oleObj r:id="rId13" imgW="634725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38800"/>
                        <a:ext cx="1447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86" name="Object 18"/>
          <p:cNvGraphicFramePr>
            <a:graphicFrameLocks noChangeAspect="1"/>
          </p:cNvGraphicFramePr>
          <p:nvPr/>
        </p:nvGraphicFramePr>
        <p:xfrm>
          <a:off x="3733800" y="5638800"/>
          <a:ext cx="762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7" r:id="rId15" imgW="329914" imgH="177646" progId="Equation.3">
                  <p:embed/>
                </p:oleObj>
              </mc:Choice>
              <mc:Fallback>
                <p:oleObj r:id="rId15" imgW="329914" imgH="1776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7620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88" name="Object 20"/>
          <p:cNvGraphicFramePr>
            <a:graphicFrameLocks noChangeAspect="1"/>
          </p:cNvGraphicFramePr>
          <p:nvPr/>
        </p:nvGraphicFramePr>
        <p:xfrm>
          <a:off x="5257800" y="5562600"/>
          <a:ext cx="3429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8" r:id="rId17" imgW="1549400" imgH="228600" progId="Equation.3">
                  <p:embed/>
                </p:oleObj>
              </mc:Choice>
              <mc:Fallback>
                <p:oleObj r:id="rId17" imgW="15494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562600"/>
                        <a:ext cx="3429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3590" name="Object 22"/>
          <p:cNvGraphicFramePr>
            <a:graphicFrameLocks noChangeAspect="1"/>
          </p:cNvGraphicFramePr>
          <p:nvPr/>
        </p:nvGraphicFramePr>
        <p:xfrm>
          <a:off x="2128838" y="6200775"/>
          <a:ext cx="83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9" r:id="rId19" imgW="342751" imgH="228501" progId="Equation.3">
                  <p:embed/>
                </p:oleObj>
              </mc:Choice>
              <mc:Fallback>
                <p:oleObj r:id="rId19" imgW="342751" imgH="22850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38" y="6200775"/>
                        <a:ext cx="83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3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33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3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3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3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13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3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3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3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3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1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81" grpId="0"/>
      <p:bldP spid="11335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9349" name="Object 5"/>
          <p:cNvGraphicFramePr>
            <a:graphicFrameLocks noChangeAspect="1"/>
          </p:cNvGraphicFramePr>
          <p:nvPr/>
        </p:nvGraphicFramePr>
        <p:xfrm>
          <a:off x="428625" y="765175"/>
          <a:ext cx="81089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公式" r:id="rId3" imgW="3251200" imgH="228600" progId="Equation.3">
                  <p:embed/>
                </p:oleObj>
              </mc:Choice>
              <mc:Fallback>
                <p:oleObj name="公式" r:id="rId3" imgW="3251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765175"/>
                        <a:ext cx="81089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0" name="Object 6"/>
          <p:cNvGraphicFramePr>
            <a:graphicFrameLocks noChangeAspect="1"/>
          </p:cNvGraphicFramePr>
          <p:nvPr/>
        </p:nvGraphicFramePr>
        <p:xfrm>
          <a:off x="428625" y="1773238"/>
          <a:ext cx="3184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公式" r:id="rId5" imgW="1269449" imgH="215806" progId="Equation.3">
                  <p:embed/>
                </p:oleObj>
              </mc:Choice>
              <mc:Fallback>
                <p:oleObj name="公式" r:id="rId5" imgW="126944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773238"/>
                        <a:ext cx="31845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1" name="Object 7"/>
          <p:cNvGraphicFramePr>
            <a:graphicFrameLocks noChangeAspect="1"/>
          </p:cNvGraphicFramePr>
          <p:nvPr/>
        </p:nvGraphicFramePr>
        <p:xfrm>
          <a:off x="3627438" y="1773238"/>
          <a:ext cx="26289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公式" r:id="rId7" imgW="1054100" imgH="228600" progId="Equation.3">
                  <p:embed/>
                </p:oleObj>
              </mc:Choice>
              <mc:Fallback>
                <p:oleObj name="公式" r:id="rId7" imgW="10541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1773238"/>
                        <a:ext cx="26289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2" name="Object 8"/>
          <p:cNvGraphicFramePr>
            <a:graphicFrameLocks noChangeAspect="1"/>
          </p:cNvGraphicFramePr>
          <p:nvPr/>
        </p:nvGraphicFramePr>
        <p:xfrm>
          <a:off x="819150" y="2420938"/>
          <a:ext cx="75057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公式" r:id="rId9" imgW="3009900" imgH="444500" progId="Equation.3">
                  <p:embed/>
                </p:oleObj>
              </mc:Choice>
              <mc:Fallback>
                <p:oleObj name="公式" r:id="rId9" imgW="30099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2420938"/>
                        <a:ext cx="75057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9353" name="Object 9"/>
          <p:cNvGraphicFramePr>
            <a:graphicFrameLocks noChangeAspect="1"/>
          </p:cNvGraphicFramePr>
          <p:nvPr/>
        </p:nvGraphicFramePr>
        <p:xfrm>
          <a:off x="746125" y="3729038"/>
          <a:ext cx="851693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11" imgW="3416300" imgH="990600" progId="Equation.DSMT4">
                  <p:embed/>
                </p:oleObj>
              </mc:Choice>
              <mc:Fallback>
                <p:oleObj name="Equation" r:id="rId11" imgW="3416300" imgH="990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729038"/>
                        <a:ext cx="851693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354" name="Text Box 10"/>
          <p:cNvSpPr txBox="1">
            <a:spLocks noChangeArrowheads="1"/>
          </p:cNvSpPr>
          <p:nvPr/>
        </p:nvSpPr>
        <p:spPr bwMode="auto">
          <a:xfrm>
            <a:off x="350838" y="6021388"/>
            <a:ext cx="670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楷体_GB2312" pitchFamily="49" charset="-122"/>
              </a:rPr>
              <a:t>称之为</a:t>
            </a:r>
            <a:r>
              <a:rPr kumimoji="1" lang="en-US" altLang="zh-CN">
                <a:solidFill>
                  <a:srgbClr val="3333FF"/>
                </a:solidFill>
                <a:ea typeface="楷体_GB2312" pitchFamily="49" charset="-122"/>
              </a:rPr>
              <a:t>Lagrange</a:t>
            </a:r>
            <a:r>
              <a:rPr kumimoji="1" lang="zh-CN" altLang="en-US">
                <a:solidFill>
                  <a:srgbClr val="3333FF"/>
                </a:solidFill>
                <a:ea typeface="楷体_GB2312" pitchFamily="49" charset="-122"/>
              </a:rPr>
              <a:t>插值基函数</a:t>
            </a:r>
            <a:r>
              <a:rPr kumimoji="1" lang="en-US" altLang="zh-CN">
                <a:solidFill>
                  <a:srgbClr val="3333FF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 bwMode="auto">
          <a:xfrm>
            <a:off x="193675" y="5300663"/>
            <a:ext cx="5823695" cy="14001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8763" marR="0" indent="-258763" algn="l" defTabSz="814388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93675" y="260350"/>
            <a:ext cx="592558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利用拉格朗日基函数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,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可以构造多项式</a:t>
            </a:r>
          </a:p>
        </p:txBody>
      </p:sp>
      <p:graphicFrame>
        <p:nvGraphicFramePr>
          <p:cNvPr id="1288196" name="Object 4"/>
          <p:cNvGraphicFramePr>
            <a:graphicFrameLocks noChangeAspect="1"/>
          </p:cNvGraphicFramePr>
          <p:nvPr/>
        </p:nvGraphicFramePr>
        <p:xfrm>
          <a:off x="176213" y="692150"/>
          <a:ext cx="88804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3" imgW="3378200" imgH="431800" progId="Equation.DSMT4">
                  <p:embed/>
                </p:oleObj>
              </mc:Choice>
              <mc:Fallback>
                <p:oleObj name="Equation" r:id="rId3" imgW="33782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692150"/>
                        <a:ext cx="88804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8258" name="Group 66"/>
          <p:cNvGrpSpPr>
            <a:grpSpLocks/>
          </p:cNvGrpSpPr>
          <p:nvPr/>
        </p:nvGrpSpPr>
        <p:grpSpPr bwMode="auto">
          <a:xfrm>
            <a:off x="176213" y="1606550"/>
            <a:ext cx="9434512" cy="1030288"/>
            <a:chOff x="111" y="1012"/>
            <a:chExt cx="5943" cy="649"/>
          </a:xfrm>
        </p:grpSpPr>
        <p:sp>
          <p:nvSpPr>
            <p:cNvPr id="24604" name="Text Box 65"/>
            <p:cNvSpPr txBox="1">
              <a:spLocks noChangeArrowheads="1"/>
            </p:cNvSpPr>
            <p:nvPr/>
          </p:nvSpPr>
          <p:spPr bwMode="auto">
            <a:xfrm>
              <a:off x="5705" y="1344"/>
              <a:ext cx="227" cy="279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rgbClr val="FF66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58763" indent="-258763" defTabSz="814388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814388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814388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814388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814388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814388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814388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814388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814388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sp>
          <p:nvSpPr>
            <p:cNvPr id="24605" name="Rectangle 2"/>
            <p:cNvSpPr>
              <a:spLocks noChangeArrowheads="1"/>
            </p:cNvSpPr>
            <p:nvPr/>
          </p:nvSpPr>
          <p:spPr bwMode="auto">
            <a:xfrm>
              <a:off x="3709" y="1344"/>
              <a:ext cx="2015" cy="272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460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4271194"/>
                </p:ext>
              </p:extLst>
            </p:nvPr>
          </p:nvGraphicFramePr>
          <p:xfrm>
            <a:off x="111" y="1012"/>
            <a:ext cx="594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58" name="Equation" r:id="rId5" imgW="3949700" imgH="482600" progId="Equation.DSMT4">
                    <p:embed/>
                  </p:oleObj>
                </mc:Choice>
                <mc:Fallback>
                  <p:oleObj name="Equation" r:id="rId5" imgW="3949700" imgH="482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" y="1012"/>
                          <a:ext cx="5943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8198" name="Text Box 6"/>
          <p:cNvSpPr txBox="1">
            <a:spLocks noChangeArrowheads="1"/>
          </p:cNvSpPr>
          <p:nvPr/>
        </p:nvSpPr>
        <p:spPr bwMode="auto">
          <a:xfrm>
            <a:off x="350838" y="3141663"/>
            <a:ext cx="4681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插值多项式为：</a:t>
            </a:r>
          </a:p>
        </p:txBody>
      </p:sp>
      <p:sp>
        <p:nvSpPr>
          <p:cNvPr id="1288199" name="Text Box 7"/>
          <p:cNvSpPr txBox="1">
            <a:spLocks noChangeArrowheads="1"/>
          </p:cNvSpPr>
          <p:nvPr/>
        </p:nvSpPr>
        <p:spPr bwMode="auto">
          <a:xfrm>
            <a:off x="193675" y="2708275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线性插值多项式：</a:t>
            </a:r>
            <a:r>
              <a:rPr kumimoji="1" lang="en-US" altLang="zh-CN" sz="2400" i="1">
                <a:ea typeface="楷体_GB2312" pitchFamily="49" charset="-122"/>
              </a:rPr>
              <a:t>n=</a:t>
            </a: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graphicFrame>
        <p:nvGraphicFramePr>
          <p:cNvPr id="1288200" name="Object 8"/>
          <p:cNvGraphicFramePr>
            <a:graphicFrameLocks noChangeAspect="1"/>
          </p:cNvGraphicFramePr>
          <p:nvPr/>
        </p:nvGraphicFramePr>
        <p:xfrm>
          <a:off x="412750" y="3727450"/>
          <a:ext cx="4878388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公式" r:id="rId7" imgW="1955800" imgH="431800" progId="Equation.3">
                  <p:embed/>
                </p:oleObj>
              </mc:Choice>
              <mc:Fallback>
                <p:oleObj name="公式" r:id="rId7" imgW="1955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3727450"/>
                        <a:ext cx="4878388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8201" name="Object 9"/>
          <p:cNvGraphicFramePr>
            <a:graphicFrameLocks noChangeAspect="1"/>
          </p:cNvGraphicFramePr>
          <p:nvPr/>
        </p:nvGraphicFramePr>
        <p:xfrm>
          <a:off x="522288" y="4724400"/>
          <a:ext cx="4795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公式" r:id="rId9" imgW="1993900" imgH="228600" progId="Equation.3">
                  <p:embed/>
                </p:oleObj>
              </mc:Choice>
              <mc:Fallback>
                <p:oleObj name="公式" r:id="rId9" imgW="1993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4724400"/>
                        <a:ext cx="47958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8202" name="Group 10"/>
          <p:cNvGrpSpPr>
            <a:grpSpLocks/>
          </p:cNvGrpSpPr>
          <p:nvPr/>
        </p:nvGrpSpPr>
        <p:grpSpPr bwMode="auto">
          <a:xfrm>
            <a:off x="5888038" y="2997200"/>
            <a:ext cx="2940738" cy="2519363"/>
            <a:chOff x="384" y="2400"/>
            <a:chExt cx="1428" cy="1728"/>
          </a:xfrm>
        </p:grpSpPr>
        <p:sp>
          <p:nvSpPr>
            <p:cNvPr id="24602" name="Freeform 11"/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236" y="2400"/>
              <a:ext cx="57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rgbClr val="0000FF"/>
                  </a:solidFill>
                </a:rPr>
                <a:t>y=</a:t>
              </a:r>
              <a:r>
                <a:rPr lang="en-US" altLang="zh-CN" sz="1800" i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f </a:t>
              </a:r>
              <a:r>
                <a:rPr lang="en-US" altLang="zh-CN" sz="1800" dirty="0">
                  <a:solidFill>
                    <a:srgbClr val="0000FF"/>
                  </a:solidFill>
                </a:rPr>
                <a:t>(</a:t>
              </a:r>
              <a:r>
                <a:rPr lang="en-US" altLang="zh-CN" sz="1800" i="1" dirty="0">
                  <a:solidFill>
                    <a:srgbClr val="0000FF"/>
                  </a:solidFill>
                </a:rPr>
                <a:t>x</a:t>
              </a:r>
              <a:r>
                <a:rPr lang="en-US" altLang="zh-CN" sz="1800" dirty="0">
                  <a:solidFill>
                    <a:srgbClr val="0000FF"/>
                  </a:solidFill>
                </a:rPr>
                <a:t>)</a:t>
              </a:r>
            </a:p>
          </p:txBody>
        </p:sp>
      </p:grpSp>
      <p:grpSp>
        <p:nvGrpSpPr>
          <p:cNvPr id="1288205" name="Group 13"/>
          <p:cNvGrpSpPr>
            <a:grpSpLocks/>
          </p:cNvGrpSpPr>
          <p:nvPr/>
        </p:nvGrpSpPr>
        <p:grpSpPr bwMode="auto">
          <a:xfrm>
            <a:off x="6045200" y="3141663"/>
            <a:ext cx="3406775" cy="2735262"/>
            <a:chOff x="3288" y="1979"/>
            <a:chExt cx="2208" cy="1872"/>
          </a:xfrm>
        </p:grpSpPr>
        <p:sp>
          <p:nvSpPr>
            <p:cNvPr id="24598" name="Line 14"/>
            <p:cNvSpPr>
              <a:spLocks noChangeShapeType="1"/>
            </p:cNvSpPr>
            <p:nvPr/>
          </p:nvSpPr>
          <p:spPr bwMode="auto">
            <a:xfrm>
              <a:off x="3288" y="3707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Line 15"/>
            <p:cNvSpPr>
              <a:spLocks noChangeShapeType="1"/>
            </p:cNvSpPr>
            <p:nvPr/>
          </p:nvSpPr>
          <p:spPr bwMode="auto">
            <a:xfrm flipV="1">
              <a:off x="3336" y="2027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Text Box 16"/>
            <p:cNvSpPr txBox="1">
              <a:spLocks noChangeArrowheads="1"/>
            </p:cNvSpPr>
            <p:nvPr/>
          </p:nvSpPr>
          <p:spPr bwMode="auto">
            <a:xfrm>
              <a:off x="5304" y="3515"/>
              <a:ext cx="1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4601" name="Text Box 17"/>
            <p:cNvSpPr txBox="1">
              <a:spLocks noChangeArrowheads="1"/>
            </p:cNvSpPr>
            <p:nvPr/>
          </p:nvSpPr>
          <p:spPr bwMode="auto">
            <a:xfrm>
              <a:off x="3336" y="1979"/>
              <a:ext cx="1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y</a:t>
              </a:r>
            </a:p>
          </p:txBody>
        </p:sp>
      </p:grpSp>
      <p:grpSp>
        <p:nvGrpSpPr>
          <p:cNvPr id="1288210" name="Group 18"/>
          <p:cNvGrpSpPr>
            <a:grpSpLocks/>
          </p:cNvGrpSpPr>
          <p:nvPr/>
        </p:nvGrpSpPr>
        <p:grpSpPr bwMode="auto">
          <a:xfrm>
            <a:off x="6202363" y="5381625"/>
            <a:ext cx="546100" cy="862013"/>
            <a:chOff x="3606" y="3390"/>
            <a:chExt cx="318" cy="543"/>
          </a:xfrm>
        </p:grpSpPr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3606" y="3702"/>
              <a:ext cx="3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4597" name="Line 20"/>
            <p:cNvSpPr>
              <a:spLocks noChangeShapeType="1"/>
            </p:cNvSpPr>
            <p:nvPr/>
          </p:nvSpPr>
          <p:spPr bwMode="auto">
            <a:xfrm>
              <a:off x="3742" y="3390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8213" name="Group 21"/>
          <p:cNvGrpSpPr>
            <a:grpSpLocks/>
          </p:cNvGrpSpPr>
          <p:nvPr/>
        </p:nvGrpSpPr>
        <p:grpSpPr bwMode="auto">
          <a:xfrm>
            <a:off x="8307388" y="3429000"/>
            <a:ext cx="468312" cy="2824163"/>
            <a:chOff x="3599" y="3390"/>
            <a:chExt cx="318" cy="359"/>
          </a:xfrm>
        </p:grpSpPr>
        <p:sp>
          <p:nvSpPr>
            <p:cNvPr id="24594" name="Text Box 22"/>
            <p:cNvSpPr txBox="1">
              <a:spLocks noChangeArrowheads="1"/>
            </p:cNvSpPr>
            <p:nvPr/>
          </p:nvSpPr>
          <p:spPr bwMode="auto">
            <a:xfrm>
              <a:off x="3599" y="3702"/>
              <a:ext cx="318" cy="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3742" y="3390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8216" name="Group 24"/>
          <p:cNvGrpSpPr>
            <a:grpSpLocks/>
          </p:cNvGrpSpPr>
          <p:nvPr/>
        </p:nvGrpSpPr>
        <p:grpSpPr bwMode="auto">
          <a:xfrm>
            <a:off x="6202363" y="3213100"/>
            <a:ext cx="3703637" cy="2362200"/>
            <a:chOff x="3606" y="2024"/>
            <a:chExt cx="2154" cy="1488"/>
          </a:xfrm>
        </p:grpSpPr>
        <p:sp>
          <p:nvSpPr>
            <p:cNvPr id="24592" name="Line 25"/>
            <p:cNvSpPr>
              <a:spLocks noChangeShapeType="1"/>
            </p:cNvSpPr>
            <p:nvPr/>
          </p:nvSpPr>
          <p:spPr bwMode="auto">
            <a:xfrm flipV="1">
              <a:off x="3606" y="2024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Text Box 26"/>
            <p:cNvSpPr txBox="1">
              <a:spLocks noChangeArrowheads="1"/>
            </p:cNvSpPr>
            <p:nvPr/>
          </p:nvSpPr>
          <p:spPr bwMode="auto">
            <a:xfrm>
              <a:off x="5012" y="2024"/>
              <a:ext cx="7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 dirty="0">
                  <a:solidFill>
                    <a:srgbClr val="FF0000"/>
                  </a:solidFill>
                  <a:ea typeface="楷体_GB2312" pitchFamily="49" charset="-122"/>
                </a:rPr>
                <a:t>y</a:t>
              </a:r>
              <a:r>
                <a:rPr kumimoji="1" lang="en-US" altLang="zh-CN" sz="2000" dirty="0">
                  <a:solidFill>
                    <a:srgbClr val="FF0000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000" i="1" dirty="0">
                  <a:solidFill>
                    <a:srgbClr val="FF0000"/>
                  </a:solidFill>
                  <a:ea typeface="楷体_GB2312" pitchFamily="49" charset="-122"/>
                </a:rPr>
                <a:t>L</a:t>
              </a:r>
              <a:r>
                <a:rPr kumimoji="1" lang="en-US" altLang="zh-CN" sz="2000" baseline="-25000" dirty="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000" dirty="0">
                  <a:solidFill>
                    <a:srgbClr val="FF0000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000" i="1" dirty="0">
                  <a:solidFill>
                    <a:srgbClr val="FF0000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000" dirty="0">
                  <a:solidFill>
                    <a:srgbClr val="FF0000"/>
                  </a:solidFill>
                  <a:ea typeface="楷体_GB2312" pitchFamily="49" charset="-122"/>
                </a:rPr>
                <a:t>)</a:t>
              </a:r>
            </a:p>
          </p:txBody>
        </p:sp>
      </p:grpSp>
      <p:graphicFrame>
        <p:nvGraphicFramePr>
          <p:cNvPr id="1288219" name="Object 27"/>
          <p:cNvGraphicFramePr>
            <a:graphicFrameLocks noChangeAspect="1"/>
          </p:cNvGraphicFramePr>
          <p:nvPr/>
        </p:nvGraphicFramePr>
        <p:xfrm>
          <a:off x="336550" y="5949950"/>
          <a:ext cx="5716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1" name="公式" r:id="rId11" imgW="2565400" imgH="228600" progId="Equation.3">
                  <p:embed/>
                </p:oleObj>
              </mc:Choice>
              <mc:Fallback>
                <p:oleObj name="公式" r:id="rId11" imgW="25654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5949950"/>
                        <a:ext cx="5716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8220" name="Text Box 28"/>
          <p:cNvSpPr txBox="1">
            <a:spLocks noChangeArrowheads="1"/>
          </p:cNvSpPr>
          <p:nvPr/>
        </p:nvSpPr>
        <p:spPr bwMode="auto">
          <a:xfrm>
            <a:off x="350838" y="5300663"/>
            <a:ext cx="288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几何意义：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8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8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8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8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8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8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8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8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288198" grpId="0"/>
      <p:bldP spid="1288199" grpId="0"/>
      <p:bldP spid="12882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 bwMode="auto">
          <a:xfrm>
            <a:off x="193675" y="5633370"/>
            <a:ext cx="9356725" cy="106746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8763" marR="0" indent="-258763" algn="l" defTabSz="814388" rtl="0" eaLnBrk="0" fontAlgn="base" latinLnBrk="0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3675" y="0"/>
            <a:ext cx="39782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抛物插值多项式：</a:t>
            </a:r>
            <a:r>
              <a:rPr kumimoji="1" lang="en-US" altLang="zh-CN" sz="2400" i="1" dirty="0">
                <a:solidFill>
                  <a:srgbClr val="0000FF"/>
                </a:solidFill>
                <a:ea typeface="楷体_GB2312" pitchFamily="49" charset="-122"/>
              </a:rPr>
              <a:t>n=</a:t>
            </a:r>
            <a:r>
              <a:rPr kumimoji="1" lang="en-US" altLang="zh-CN" sz="2400" dirty="0">
                <a:solidFill>
                  <a:srgbClr val="0000FF"/>
                </a:solidFill>
                <a:ea typeface="楷体_GB2312" pitchFamily="49" charset="-122"/>
              </a:rPr>
              <a:t>2</a:t>
            </a:r>
          </a:p>
        </p:txBody>
      </p:sp>
      <p:sp>
        <p:nvSpPr>
          <p:cNvPr id="1289219" name="Text Box 3"/>
          <p:cNvSpPr txBox="1">
            <a:spLocks noChangeArrowheads="1"/>
          </p:cNvSpPr>
          <p:nvPr/>
        </p:nvSpPr>
        <p:spPr bwMode="auto">
          <a:xfrm>
            <a:off x="0" y="476250"/>
            <a:ext cx="468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dirty="0">
                <a:ea typeface="楷体_GB2312" pitchFamily="49" charset="-122"/>
              </a:rPr>
              <a:t>插值多项式为：</a:t>
            </a:r>
          </a:p>
        </p:txBody>
      </p:sp>
      <p:graphicFrame>
        <p:nvGraphicFramePr>
          <p:cNvPr id="1289220" name="Object 4"/>
          <p:cNvGraphicFramePr>
            <a:graphicFrameLocks noChangeAspect="1"/>
          </p:cNvGraphicFramePr>
          <p:nvPr/>
        </p:nvGraphicFramePr>
        <p:xfrm>
          <a:off x="288925" y="992188"/>
          <a:ext cx="94075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公式" r:id="rId3" imgW="4775200" imgH="431800" progId="Equation.3">
                  <p:embed/>
                </p:oleObj>
              </mc:Choice>
              <mc:Fallback>
                <p:oleObj name="公式" r:id="rId3" imgW="4775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992188"/>
                        <a:ext cx="94075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9221" name="Object 5"/>
          <p:cNvGraphicFramePr>
            <a:graphicFrameLocks noChangeAspect="1"/>
          </p:cNvGraphicFramePr>
          <p:nvPr/>
        </p:nvGraphicFramePr>
        <p:xfrm>
          <a:off x="334963" y="1844675"/>
          <a:ext cx="51323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公式" r:id="rId5" imgW="2133600" imgH="228600" progId="Equation.3">
                  <p:embed/>
                </p:oleObj>
              </mc:Choice>
              <mc:Fallback>
                <p:oleObj name="公式" r:id="rId5" imgW="2133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844675"/>
                        <a:ext cx="51323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9222" name="Group 6"/>
          <p:cNvGrpSpPr>
            <a:grpSpLocks/>
          </p:cNvGrpSpPr>
          <p:nvPr/>
        </p:nvGrpSpPr>
        <p:grpSpPr bwMode="auto">
          <a:xfrm>
            <a:off x="3316288" y="2709863"/>
            <a:ext cx="3406775" cy="2735262"/>
            <a:chOff x="3288" y="1979"/>
            <a:chExt cx="2208" cy="1872"/>
          </a:xfrm>
        </p:grpSpPr>
        <p:sp>
          <p:nvSpPr>
            <p:cNvPr id="25624" name="Line 7"/>
            <p:cNvSpPr>
              <a:spLocks noChangeShapeType="1"/>
            </p:cNvSpPr>
            <p:nvPr/>
          </p:nvSpPr>
          <p:spPr bwMode="auto">
            <a:xfrm>
              <a:off x="3288" y="3707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8"/>
            <p:cNvSpPr>
              <a:spLocks noChangeShapeType="1"/>
            </p:cNvSpPr>
            <p:nvPr/>
          </p:nvSpPr>
          <p:spPr bwMode="auto">
            <a:xfrm flipV="1">
              <a:off x="3336" y="2027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Text Box 9"/>
            <p:cNvSpPr txBox="1">
              <a:spLocks noChangeArrowheads="1"/>
            </p:cNvSpPr>
            <p:nvPr/>
          </p:nvSpPr>
          <p:spPr bwMode="auto">
            <a:xfrm>
              <a:off x="5304" y="3515"/>
              <a:ext cx="1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5627" name="Text Box 10"/>
            <p:cNvSpPr txBox="1">
              <a:spLocks noChangeArrowheads="1"/>
            </p:cNvSpPr>
            <p:nvPr/>
          </p:nvSpPr>
          <p:spPr bwMode="auto">
            <a:xfrm>
              <a:off x="3336" y="1979"/>
              <a:ext cx="19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y</a:t>
              </a:r>
            </a:p>
          </p:txBody>
        </p:sp>
      </p:grpSp>
      <p:grpSp>
        <p:nvGrpSpPr>
          <p:cNvPr id="1289227" name="Group 11"/>
          <p:cNvGrpSpPr>
            <a:grpSpLocks/>
          </p:cNvGrpSpPr>
          <p:nvPr/>
        </p:nvGrpSpPr>
        <p:grpSpPr bwMode="auto">
          <a:xfrm>
            <a:off x="3470275" y="2485717"/>
            <a:ext cx="3008879" cy="2383146"/>
            <a:chOff x="384" y="2394"/>
            <a:chExt cx="1423" cy="1734"/>
          </a:xfrm>
        </p:grpSpPr>
        <p:sp>
          <p:nvSpPr>
            <p:cNvPr id="25622" name="Freeform 12"/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Text Box 13"/>
            <p:cNvSpPr txBox="1">
              <a:spLocks noChangeArrowheads="1"/>
            </p:cNvSpPr>
            <p:nvPr/>
          </p:nvSpPr>
          <p:spPr bwMode="auto">
            <a:xfrm>
              <a:off x="1231" y="2394"/>
              <a:ext cx="57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 dirty="0">
                  <a:solidFill>
                    <a:srgbClr val="FF0000"/>
                  </a:solidFill>
                </a:rPr>
                <a:t>y=</a:t>
              </a:r>
              <a:r>
                <a:rPr lang="en-US" altLang="zh-CN" sz="18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L</a:t>
              </a:r>
              <a:r>
                <a:rPr lang="en-US" altLang="zh-CN" sz="1800" baseline="-250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  <a:r>
                <a:rPr lang="en-US" altLang="zh-CN" sz="1800" i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1800" dirty="0">
                  <a:solidFill>
                    <a:srgbClr val="FF0000"/>
                  </a:solidFill>
                </a:rPr>
                <a:t>(</a:t>
              </a:r>
              <a:r>
                <a:rPr lang="en-US" altLang="zh-CN" sz="1800" i="1" dirty="0">
                  <a:solidFill>
                    <a:srgbClr val="FF0000"/>
                  </a:solidFill>
                </a:rPr>
                <a:t>x</a:t>
              </a:r>
              <a:r>
                <a:rPr lang="en-US" altLang="zh-CN" sz="18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1289230" name="Group 14"/>
          <p:cNvGrpSpPr>
            <a:grpSpLocks/>
          </p:cNvGrpSpPr>
          <p:nvPr/>
        </p:nvGrpSpPr>
        <p:grpSpPr bwMode="auto">
          <a:xfrm>
            <a:off x="3705225" y="4797425"/>
            <a:ext cx="546100" cy="822325"/>
            <a:chOff x="3606" y="3390"/>
            <a:chExt cx="318" cy="564"/>
          </a:xfrm>
        </p:grpSpPr>
        <p:sp>
          <p:nvSpPr>
            <p:cNvPr id="25620" name="Text Box 15"/>
            <p:cNvSpPr txBox="1">
              <a:spLocks noChangeArrowheads="1"/>
            </p:cNvSpPr>
            <p:nvPr/>
          </p:nvSpPr>
          <p:spPr bwMode="auto">
            <a:xfrm>
              <a:off x="3606" y="3702"/>
              <a:ext cx="3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5621" name="Line 16"/>
            <p:cNvSpPr>
              <a:spLocks noChangeShapeType="1"/>
            </p:cNvSpPr>
            <p:nvPr/>
          </p:nvSpPr>
          <p:spPr bwMode="auto">
            <a:xfrm>
              <a:off x="3742" y="3390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9233" name="Group 17"/>
          <p:cNvGrpSpPr>
            <a:grpSpLocks/>
          </p:cNvGrpSpPr>
          <p:nvPr/>
        </p:nvGrpSpPr>
        <p:grpSpPr bwMode="auto">
          <a:xfrm>
            <a:off x="3627438" y="2779713"/>
            <a:ext cx="3928396" cy="2268537"/>
            <a:chOff x="3515" y="1524"/>
            <a:chExt cx="2284" cy="1429"/>
          </a:xfrm>
        </p:grpSpPr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3515" y="1570"/>
              <a:ext cx="1724" cy="1383"/>
            </a:xfrm>
            <a:custGeom>
              <a:avLst/>
              <a:gdLst>
                <a:gd name="T0" fmla="*/ 0 w 1724"/>
                <a:gd name="T1" fmla="*/ 1089 h 1383"/>
                <a:gd name="T2" fmla="*/ 635 w 1724"/>
                <a:gd name="T3" fmla="*/ 1270 h 1383"/>
                <a:gd name="T4" fmla="*/ 817 w 1724"/>
                <a:gd name="T5" fmla="*/ 409 h 1383"/>
                <a:gd name="T6" fmla="*/ 1724 w 1724"/>
                <a:gd name="T7" fmla="*/ 0 h 138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4" h="1383">
                  <a:moveTo>
                    <a:pt x="0" y="1089"/>
                  </a:moveTo>
                  <a:cubicBezTo>
                    <a:pt x="249" y="1236"/>
                    <a:pt x="499" y="1383"/>
                    <a:pt x="635" y="1270"/>
                  </a:cubicBezTo>
                  <a:cubicBezTo>
                    <a:pt x="771" y="1157"/>
                    <a:pt x="636" y="621"/>
                    <a:pt x="817" y="409"/>
                  </a:cubicBezTo>
                  <a:cubicBezTo>
                    <a:pt x="998" y="197"/>
                    <a:pt x="1550" y="68"/>
                    <a:pt x="1724" y="0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Text Box 19"/>
            <p:cNvSpPr txBox="1">
              <a:spLocks noChangeArrowheads="1"/>
            </p:cNvSpPr>
            <p:nvPr/>
          </p:nvSpPr>
          <p:spPr bwMode="auto">
            <a:xfrm>
              <a:off x="5119" y="1524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 dirty="0">
                  <a:solidFill>
                    <a:srgbClr val="0000FF"/>
                  </a:solidFill>
                  <a:ea typeface="楷体_GB2312" pitchFamily="49" charset="-122"/>
                </a:rPr>
                <a:t>y</a:t>
              </a:r>
              <a:r>
                <a:rPr kumimoji="1" lang="en-US" altLang="zh-CN" sz="2000" dirty="0">
                  <a:solidFill>
                    <a:srgbClr val="0000FF"/>
                  </a:solidFill>
                  <a:ea typeface="楷体_GB2312" pitchFamily="49" charset="-122"/>
                </a:rPr>
                <a:t>=</a:t>
              </a:r>
              <a:r>
                <a:rPr kumimoji="1" lang="en-US" altLang="zh-CN" sz="2000" i="1" dirty="0">
                  <a:solidFill>
                    <a:srgbClr val="0000FF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2000" dirty="0">
                  <a:solidFill>
                    <a:srgbClr val="0000FF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000" i="1" dirty="0">
                  <a:solidFill>
                    <a:srgbClr val="0000FF"/>
                  </a:solidFill>
                  <a:ea typeface="楷体_GB2312" pitchFamily="49" charset="-122"/>
                </a:rPr>
                <a:t>x</a:t>
              </a:r>
              <a:r>
                <a:rPr kumimoji="1" lang="en-US" altLang="zh-CN" sz="2000" dirty="0">
                  <a:solidFill>
                    <a:srgbClr val="0000FF"/>
                  </a:solidFill>
                  <a:ea typeface="楷体_GB2312" pitchFamily="49" charset="-122"/>
                </a:rPr>
                <a:t>)</a:t>
              </a:r>
            </a:p>
          </p:txBody>
        </p:sp>
      </p:grpSp>
      <p:grpSp>
        <p:nvGrpSpPr>
          <p:cNvPr id="1289236" name="Group 20"/>
          <p:cNvGrpSpPr>
            <a:grpSpLocks/>
          </p:cNvGrpSpPr>
          <p:nvPr/>
        </p:nvGrpSpPr>
        <p:grpSpPr bwMode="auto">
          <a:xfrm>
            <a:off x="4641850" y="4365625"/>
            <a:ext cx="469900" cy="1244600"/>
            <a:chOff x="3599" y="3390"/>
            <a:chExt cx="318" cy="443"/>
          </a:xfrm>
        </p:grpSpPr>
        <p:sp>
          <p:nvSpPr>
            <p:cNvPr id="25616" name="Text Box 21"/>
            <p:cNvSpPr txBox="1">
              <a:spLocks noChangeArrowheads="1"/>
            </p:cNvSpPr>
            <p:nvPr/>
          </p:nvSpPr>
          <p:spPr bwMode="auto">
            <a:xfrm>
              <a:off x="3599" y="3702"/>
              <a:ext cx="318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</a:p>
          </p:txBody>
        </p:sp>
        <p:sp>
          <p:nvSpPr>
            <p:cNvPr id="25617" name="Line 22"/>
            <p:cNvSpPr>
              <a:spLocks noChangeShapeType="1"/>
            </p:cNvSpPr>
            <p:nvPr/>
          </p:nvSpPr>
          <p:spPr bwMode="auto">
            <a:xfrm>
              <a:off x="3742" y="3390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9239" name="Group 23"/>
          <p:cNvGrpSpPr>
            <a:grpSpLocks/>
          </p:cNvGrpSpPr>
          <p:nvPr/>
        </p:nvGrpSpPr>
        <p:grpSpPr bwMode="auto">
          <a:xfrm>
            <a:off x="5888038" y="2997200"/>
            <a:ext cx="469900" cy="2620963"/>
            <a:chOff x="3599" y="3390"/>
            <a:chExt cx="318" cy="363"/>
          </a:xfrm>
        </p:grpSpPr>
        <p:sp>
          <p:nvSpPr>
            <p:cNvPr id="25614" name="Text Box 24"/>
            <p:cNvSpPr txBox="1">
              <a:spLocks noChangeArrowheads="1"/>
            </p:cNvSpPr>
            <p:nvPr/>
          </p:nvSpPr>
          <p:spPr bwMode="auto">
            <a:xfrm>
              <a:off x="3599" y="3702"/>
              <a:ext cx="318" cy="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2</a:t>
              </a:r>
            </a:p>
          </p:txBody>
        </p:sp>
        <p:sp>
          <p:nvSpPr>
            <p:cNvPr id="25615" name="Line 25"/>
            <p:cNvSpPr>
              <a:spLocks noChangeShapeType="1"/>
            </p:cNvSpPr>
            <p:nvPr/>
          </p:nvSpPr>
          <p:spPr bwMode="auto">
            <a:xfrm>
              <a:off x="3742" y="3390"/>
              <a:ext cx="0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89242" name="Object 26"/>
          <p:cNvGraphicFramePr>
            <a:graphicFrameLocks noChangeAspect="1"/>
          </p:cNvGraphicFramePr>
          <p:nvPr/>
        </p:nvGraphicFramePr>
        <p:xfrm>
          <a:off x="661988" y="6092825"/>
          <a:ext cx="88884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公式" r:id="rId7" imgW="3695700" imgH="241300" progId="Equation.3">
                  <p:embed/>
                </p:oleObj>
              </mc:Choice>
              <mc:Fallback>
                <p:oleObj name="公式" r:id="rId7" imgW="36957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6092825"/>
                        <a:ext cx="88884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9243" name="Text Box 27"/>
          <p:cNvSpPr txBox="1">
            <a:spLocks noChangeArrowheads="1"/>
          </p:cNvSpPr>
          <p:nvPr/>
        </p:nvSpPr>
        <p:spPr bwMode="auto">
          <a:xfrm>
            <a:off x="271463" y="5589588"/>
            <a:ext cx="3433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楷体_GB2312" pitchFamily="49" charset="-122"/>
              </a:rPr>
              <a:t>几何意义：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8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8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8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8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8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89219" grpId="0"/>
      <p:bldP spid="1289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0600" y="908050"/>
            <a:ext cx="8066088" cy="4525963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defTabSz="914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§4.1 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引言</a:t>
            </a:r>
          </a:p>
          <a:p>
            <a:pPr marL="469900" indent="-469900" defTabSz="914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§4.2 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拉格朗日插值</a:t>
            </a:r>
          </a:p>
          <a:p>
            <a:pPr marL="469900" indent="-469900" defTabSz="914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§4.3 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均差与牛顿插值公式</a:t>
            </a:r>
          </a:p>
          <a:p>
            <a:pPr marL="469900" indent="-469900" defTabSz="914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§4.4 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差分与等距节点插值</a:t>
            </a:r>
          </a:p>
          <a:p>
            <a:pPr marL="469900" indent="-469900" defTabSz="914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§4.5 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埃尔米特(</a:t>
            </a: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Hermite)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插值与分段插值</a:t>
            </a:r>
          </a:p>
          <a:p>
            <a:pPr marL="469900" indent="-469900" defTabSz="91440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§4.6 </a:t>
            </a:r>
            <a:r>
              <a:rPr lang="zh-CN" altLang="en-US" sz="320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曲线拟合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0914" name="Object 2"/>
          <p:cNvGraphicFramePr>
            <a:graphicFrameLocks noChangeAspect="1"/>
          </p:cNvGraphicFramePr>
          <p:nvPr/>
        </p:nvGraphicFramePr>
        <p:xfrm>
          <a:off x="415925" y="333375"/>
          <a:ext cx="934561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4" imgW="3517900" imgH="457200" progId="Equation.DSMT4">
                  <p:embed/>
                </p:oleObj>
              </mc:Choice>
              <mc:Fallback>
                <p:oleObj name="Equation" r:id="rId4" imgW="35179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333375"/>
                        <a:ext cx="934561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915" name="Object 3"/>
          <p:cNvGraphicFramePr>
            <a:graphicFrameLocks noChangeAspect="1"/>
          </p:cNvGraphicFramePr>
          <p:nvPr/>
        </p:nvGraphicFramePr>
        <p:xfrm>
          <a:off x="182563" y="1874838"/>
          <a:ext cx="968533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6" imgW="8940800" imgH="977900" progId="Equation.DSMT4">
                  <p:embed/>
                </p:oleObj>
              </mc:Choice>
              <mc:Fallback>
                <p:oleObj name="Equation" r:id="rId6" imgW="8940800" imgH="977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874838"/>
                        <a:ext cx="968533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0916" name="Object 4"/>
          <p:cNvGraphicFramePr>
            <a:graphicFrameLocks noChangeAspect="1"/>
          </p:cNvGraphicFramePr>
          <p:nvPr/>
        </p:nvGraphicFramePr>
        <p:xfrm>
          <a:off x="192088" y="3529013"/>
          <a:ext cx="9585325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8" imgW="3568700" imgH="685800" progId="Equation.DSMT4">
                  <p:embed/>
                </p:oleObj>
              </mc:Choice>
              <mc:Fallback>
                <p:oleObj name="Equation" r:id="rId8" imgW="3568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8" y="3529013"/>
                        <a:ext cx="9585325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"/>
          <p:cNvGrpSpPr>
            <a:grpSpLocks/>
          </p:cNvGrpSpPr>
          <p:nvPr/>
        </p:nvGrpSpPr>
        <p:grpSpPr bwMode="auto">
          <a:xfrm>
            <a:off x="215900" y="188913"/>
            <a:ext cx="9129713" cy="1584325"/>
            <a:chOff x="0" y="119"/>
            <a:chExt cx="5193" cy="965"/>
          </a:xfrm>
        </p:grpSpPr>
        <p:sp>
          <p:nvSpPr>
            <p:cNvPr id="28683" name="Text Box 4"/>
            <p:cNvSpPr txBox="1">
              <a:spLocks noChangeArrowheads="1"/>
            </p:cNvSpPr>
            <p:nvPr/>
          </p:nvSpPr>
          <p:spPr bwMode="auto">
            <a:xfrm>
              <a:off x="0" y="119"/>
              <a:ext cx="703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CC"/>
                  </a:solidFill>
                  <a:ea typeface="楷体_GB2312" pitchFamily="49" charset="-122"/>
                </a:rPr>
                <a:t>例</a:t>
              </a:r>
              <a:r>
                <a:rPr kumimoji="1" lang="en-US" altLang="zh-CN" sz="2400">
                  <a:solidFill>
                    <a:srgbClr val="0000CC"/>
                  </a:solidFill>
                  <a:ea typeface="楷体_GB2312" pitchFamily="49" charset="-122"/>
                </a:rPr>
                <a:t>4.2</a:t>
              </a:r>
            </a:p>
          </p:txBody>
        </p:sp>
        <p:graphicFrame>
          <p:nvGraphicFramePr>
            <p:cNvPr id="28684" name="Object 5"/>
            <p:cNvGraphicFramePr>
              <a:graphicFrameLocks noChangeAspect="1"/>
            </p:cNvGraphicFramePr>
            <p:nvPr/>
          </p:nvGraphicFramePr>
          <p:xfrm>
            <a:off x="521" y="119"/>
            <a:ext cx="4672" cy="9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0" name="公式" r:id="rId3" imgW="3429000" imgH="736560" progId="Equation.3">
                    <p:embed/>
                  </p:oleObj>
                </mc:Choice>
                <mc:Fallback>
                  <p:oleObj name="公式" r:id="rId3" imgW="3429000" imgH="7365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19"/>
                          <a:ext cx="4672" cy="9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246" name="Text Box 6" descr="再生纸"/>
          <p:cNvSpPr txBox="1">
            <a:spLocks noChangeArrowheads="1"/>
          </p:cNvSpPr>
          <p:nvPr/>
        </p:nvSpPr>
        <p:spPr bwMode="auto">
          <a:xfrm>
            <a:off x="271463" y="1844675"/>
            <a:ext cx="1028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3333FF"/>
                </a:solidFill>
                <a:ea typeface="楷体_GB2312" pitchFamily="49" charset="-122"/>
              </a:rPr>
              <a:t>解</a:t>
            </a:r>
            <a:r>
              <a:rPr kumimoji="1" lang="zh-CN" altLang="en-US" sz="2400">
                <a:ea typeface="楷体_GB2312" pitchFamily="49" charset="-122"/>
              </a:rPr>
              <a:t>：  </a:t>
            </a:r>
          </a:p>
        </p:txBody>
      </p:sp>
      <p:graphicFrame>
        <p:nvGraphicFramePr>
          <p:cNvPr id="1290247" name="Object 7" descr="再生纸"/>
          <p:cNvGraphicFramePr>
            <a:graphicFrameLocks noChangeAspect="1"/>
          </p:cNvGraphicFramePr>
          <p:nvPr/>
        </p:nvGraphicFramePr>
        <p:xfrm>
          <a:off x="101600" y="2276475"/>
          <a:ext cx="943292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公式" r:id="rId6" imgW="4737100" imgH="889000" progId="Equation.3">
                  <p:embed/>
                </p:oleObj>
              </mc:Choice>
              <mc:Fallback>
                <p:oleObj name="公式" r:id="rId6" imgW="4737100" imgH="889000" progId="Equation.3">
                  <p:embed/>
                  <p:pic>
                    <p:nvPicPr>
                      <p:cNvPr id="0" name="Object 7" descr="再生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2276475"/>
                        <a:ext cx="943292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Rectangle 8" descr="再生纸"/>
          <p:cNvSpPr>
            <a:spLocks noChangeArrowheads="1"/>
          </p:cNvSpPr>
          <p:nvPr/>
        </p:nvSpPr>
        <p:spPr bwMode="auto">
          <a:xfrm>
            <a:off x="0" y="326231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90249" name="Object 9"/>
          <p:cNvGraphicFramePr>
            <a:graphicFrameLocks noChangeAspect="1"/>
          </p:cNvGraphicFramePr>
          <p:nvPr/>
        </p:nvGraphicFramePr>
        <p:xfrm>
          <a:off x="0" y="4149725"/>
          <a:ext cx="94980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2" name="公式" r:id="rId8" imgW="4025900" imgH="228600" progId="Equation.3">
                  <p:embed/>
                </p:oleObj>
              </mc:Choice>
              <mc:Fallback>
                <p:oleObj name="公式" r:id="rId8" imgW="4025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49725"/>
                        <a:ext cx="94980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Rectangle 10" descr="再生纸"/>
          <p:cNvSpPr>
            <a:spLocks noChangeArrowheads="1"/>
          </p:cNvSpPr>
          <p:nvPr/>
        </p:nvSpPr>
        <p:spPr bwMode="auto">
          <a:xfrm>
            <a:off x="0" y="328136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90251" name="Object 11"/>
          <p:cNvGraphicFramePr>
            <a:graphicFrameLocks noChangeAspect="1"/>
          </p:cNvGraphicFramePr>
          <p:nvPr/>
        </p:nvGraphicFramePr>
        <p:xfrm>
          <a:off x="180975" y="4797425"/>
          <a:ext cx="4397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3" name="公式" r:id="rId10" imgW="1866900" imgH="228600" progId="Equation.3">
                  <p:embed/>
                </p:oleObj>
              </mc:Choice>
              <mc:Fallback>
                <p:oleObj name="公式" r:id="rId10" imgW="1866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797425"/>
                        <a:ext cx="43973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12" descr="再生纸"/>
          <p:cNvSpPr>
            <a:spLocks noChangeArrowheads="1"/>
          </p:cNvSpPr>
          <p:nvPr/>
        </p:nvSpPr>
        <p:spPr bwMode="auto">
          <a:xfrm>
            <a:off x="0" y="3281363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290253" name="Object 13"/>
          <p:cNvGraphicFramePr>
            <a:graphicFrameLocks noChangeAspect="1"/>
          </p:cNvGraphicFramePr>
          <p:nvPr/>
        </p:nvGraphicFramePr>
        <p:xfrm>
          <a:off x="271463" y="5373688"/>
          <a:ext cx="8112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公式" r:id="rId12" imgW="3327400" imgH="241300" progId="Equation.3">
                  <p:embed/>
                </p:oleObj>
              </mc:Choice>
              <mc:Fallback>
                <p:oleObj name="公式" r:id="rId12" imgW="33274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3" y="5373688"/>
                        <a:ext cx="8112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9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7" name="Line 3"/>
          <p:cNvSpPr>
            <a:spLocks noChangeShapeType="1"/>
          </p:cNvSpPr>
          <p:nvPr/>
        </p:nvSpPr>
        <p:spPr bwMode="auto">
          <a:xfrm>
            <a:off x="1981200" y="4267200"/>
            <a:ext cx="609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29" name="Line 5"/>
          <p:cNvSpPr>
            <a:spLocks noChangeShapeType="1"/>
          </p:cNvSpPr>
          <p:nvPr/>
        </p:nvSpPr>
        <p:spPr bwMode="auto">
          <a:xfrm flipV="1">
            <a:off x="2057400" y="2133600"/>
            <a:ext cx="0" cy="2286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0" name="Freeform 6"/>
          <p:cNvSpPr>
            <a:spLocks/>
          </p:cNvSpPr>
          <p:nvPr/>
        </p:nvSpPr>
        <p:spPr bwMode="auto">
          <a:xfrm>
            <a:off x="2514600" y="2667000"/>
            <a:ext cx="5334000" cy="850900"/>
          </a:xfrm>
          <a:custGeom>
            <a:avLst/>
            <a:gdLst>
              <a:gd name="T0" fmla="*/ 0 w 3168"/>
              <a:gd name="T1" fmla="*/ 850900 h 440"/>
              <a:gd name="T2" fmla="*/ 1697182 w 3168"/>
              <a:gd name="T3" fmla="*/ 108296 h 440"/>
              <a:gd name="T4" fmla="*/ 2747818 w 3168"/>
              <a:gd name="T5" fmla="*/ 201122 h 440"/>
              <a:gd name="T6" fmla="*/ 3475182 w 3168"/>
              <a:gd name="T7" fmla="*/ 386773 h 440"/>
              <a:gd name="T8" fmla="*/ 4606636 w 3168"/>
              <a:gd name="T9" fmla="*/ 665249 h 440"/>
              <a:gd name="T10" fmla="*/ 5334000 w 3168"/>
              <a:gd name="T11" fmla="*/ 850900 h 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68" h="440">
                <a:moveTo>
                  <a:pt x="0" y="440"/>
                </a:moveTo>
                <a:cubicBezTo>
                  <a:pt x="368" y="276"/>
                  <a:pt x="736" y="112"/>
                  <a:pt x="1008" y="56"/>
                </a:cubicBezTo>
                <a:cubicBezTo>
                  <a:pt x="1280" y="0"/>
                  <a:pt x="1456" y="80"/>
                  <a:pt x="1632" y="104"/>
                </a:cubicBezTo>
                <a:cubicBezTo>
                  <a:pt x="1808" y="128"/>
                  <a:pt x="1880" y="160"/>
                  <a:pt x="2064" y="200"/>
                </a:cubicBezTo>
                <a:cubicBezTo>
                  <a:pt x="2248" y="240"/>
                  <a:pt x="2552" y="304"/>
                  <a:pt x="2736" y="344"/>
                </a:cubicBezTo>
                <a:cubicBezTo>
                  <a:pt x="2920" y="384"/>
                  <a:pt x="3096" y="424"/>
                  <a:pt x="3168" y="44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2" name="Freeform 8"/>
          <p:cNvSpPr>
            <a:spLocks/>
          </p:cNvSpPr>
          <p:nvPr/>
        </p:nvSpPr>
        <p:spPr bwMode="auto">
          <a:xfrm>
            <a:off x="2514600" y="2667000"/>
            <a:ext cx="5257800" cy="1155700"/>
          </a:xfrm>
          <a:custGeom>
            <a:avLst/>
            <a:gdLst>
              <a:gd name="T0" fmla="*/ 0 w 3168"/>
              <a:gd name="T1" fmla="*/ 863600 h 728"/>
              <a:gd name="T2" fmla="*/ 238991 w 3168"/>
              <a:gd name="T3" fmla="*/ 635000 h 728"/>
              <a:gd name="T4" fmla="*/ 716973 w 3168"/>
              <a:gd name="T5" fmla="*/ 787400 h 728"/>
              <a:gd name="T6" fmla="*/ 796636 w 3168"/>
              <a:gd name="T7" fmla="*/ 330200 h 728"/>
              <a:gd name="T8" fmla="*/ 1274618 w 3168"/>
              <a:gd name="T9" fmla="*/ 558800 h 728"/>
              <a:gd name="T10" fmla="*/ 1513609 w 3168"/>
              <a:gd name="T11" fmla="*/ 254000 h 728"/>
              <a:gd name="T12" fmla="*/ 1593273 w 3168"/>
              <a:gd name="T13" fmla="*/ 25400 h 728"/>
              <a:gd name="T14" fmla="*/ 2071255 w 3168"/>
              <a:gd name="T15" fmla="*/ 406400 h 728"/>
              <a:gd name="T16" fmla="*/ 2549236 w 3168"/>
              <a:gd name="T17" fmla="*/ 101600 h 728"/>
              <a:gd name="T18" fmla="*/ 2708564 w 3168"/>
              <a:gd name="T19" fmla="*/ 101600 h 728"/>
              <a:gd name="T20" fmla="*/ 2947555 w 3168"/>
              <a:gd name="T21" fmla="*/ 558800 h 728"/>
              <a:gd name="T22" fmla="*/ 3106882 w 3168"/>
              <a:gd name="T23" fmla="*/ 558800 h 728"/>
              <a:gd name="T24" fmla="*/ 3505200 w 3168"/>
              <a:gd name="T25" fmla="*/ 254000 h 728"/>
              <a:gd name="T26" fmla="*/ 3823855 w 3168"/>
              <a:gd name="T27" fmla="*/ 787400 h 728"/>
              <a:gd name="T28" fmla="*/ 4620491 w 3168"/>
              <a:gd name="T29" fmla="*/ 482600 h 728"/>
              <a:gd name="T30" fmla="*/ 4939145 w 3168"/>
              <a:gd name="T31" fmla="*/ 1092200 h 728"/>
              <a:gd name="T32" fmla="*/ 5257800 w 3168"/>
              <a:gd name="T33" fmla="*/ 863600 h 7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168" h="728">
                <a:moveTo>
                  <a:pt x="0" y="544"/>
                </a:moveTo>
                <a:cubicBezTo>
                  <a:pt x="36" y="476"/>
                  <a:pt x="72" y="408"/>
                  <a:pt x="144" y="400"/>
                </a:cubicBezTo>
                <a:cubicBezTo>
                  <a:pt x="216" y="392"/>
                  <a:pt x="376" y="528"/>
                  <a:pt x="432" y="496"/>
                </a:cubicBezTo>
                <a:cubicBezTo>
                  <a:pt x="488" y="464"/>
                  <a:pt x="424" y="232"/>
                  <a:pt x="480" y="208"/>
                </a:cubicBezTo>
                <a:cubicBezTo>
                  <a:pt x="536" y="184"/>
                  <a:pt x="696" y="360"/>
                  <a:pt x="768" y="352"/>
                </a:cubicBezTo>
                <a:cubicBezTo>
                  <a:pt x="840" y="344"/>
                  <a:pt x="880" y="216"/>
                  <a:pt x="912" y="160"/>
                </a:cubicBezTo>
                <a:cubicBezTo>
                  <a:pt x="944" y="104"/>
                  <a:pt x="904" y="0"/>
                  <a:pt x="960" y="16"/>
                </a:cubicBezTo>
                <a:cubicBezTo>
                  <a:pt x="1016" y="32"/>
                  <a:pt x="1152" y="248"/>
                  <a:pt x="1248" y="256"/>
                </a:cubicBezTo>
                <a:cubicBezTo>
                  <a:pt x="1344" y="264"/>
                  <a:pt x="1472" y="96"/>
                  <a:pt x="1536" y="64"/>
                </a:cubicBezTo>
                <a:cubicBezTo>
                  <a:pt x="1600" y="32"/>
                  <a:pt x="1592" y="16"/>
                  <a:pt x="1632" y="64"/>
                </a:cubicBezTo>
                <a:cubicBezTo>
                  <a:pt x="1672" y="112"/>
                  <a:pt x="1736" y="304"/>
                  <a:pt x="1776" y="352"/>
                </a:cubicBezTo>
                <a:cubicBezTo>
                  <a:pt x="1816" y="400"/>
                  <a:pt x="1816" y="384"/>
                  <a:pt x="1872" y="352"/>
                </a:cubicBezTo>
                <a:cubicBezTo>
                  <a:pt x="1928" y="320"/>
                  <a:pt x="2040" y="136"/>
                  <a:pt x="2112" y="160"/>
                </a:cubicBezTo>
                <a:cubicBezTo>
                  <a:pt x="2184" y="184"/>
                  <a:pt x="2192" y="472"/>
                  <a:pt x="2304" y="496"/>
                </a:cubicBezTo>
                <a:cubicBezTo>
                  <a:pt x="2416" y="520"/>
                  <a:pt x="2672" y="272"/>
                  <a:pt x="2784" y="304"/>
                </a:cubicBezTo>
                <a:cubicBezTo>
                  <a:pt x="2896" y="336"/>
                  <a:pt x="2912" y="648"/>
                  <a:pt x="2976" y="688"/>
                </a:cubicBezTo>
                <a:cubicBezTo>
                  <a:pt x="3040" y="728"/>
                  <a:pt x="3136" y="568"/>
                  <a:pt x="3168" y="544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3" name="Line 9"/>
          <p:cNvSpPr>
            <a:spLocks noChangeShapeType="1"/>
          </p:cNvSpPr>
          <p:nvPr/>
        </p:nvSpPr>
        <p:spPr bwMode="auto">
          <a:xfrm>
            <a:off x="2514600" y="35052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4" name="Line 10"/>
          <p:cNvSpPr>
            <a:spLocks noChangeShapeType="1"/>
          </p:cNvSpPr>
          <p:nvPr/>
        </p:nvSpPr>
        <p:spPr bwMode="auto">
          <a:xfrm>
            <a:off x="7315200" y="34290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5" name="Line 11"/>
          <p:cNvSpPr>
            <a:spLocks noChangeShapeType="1"/>
          </p:cNvSpPr>
          <p:nvPr/>
        </p:nvSpPr>
        <p:spPr bwMode="auto">
          <a:xfrm>
            <a:off x="7772400" y="3505200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6" name="Line 12"/>
          <p:cNvSpPr>
            <a:spLocks noChangeShapeType="1"/>
          </p:cNvSpPr>
          <p:nvPr/>
        </p:nvSpPr>
        <p:spPr bwMode="auto">
          <a:xfrm>
            <a:off x="4953000" y="28194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7" name="Line 13"/>
          <p:cNvSpPr>
            <a:spLocks noChangeShapeType="1"/>
          </p:cNvSpPr>
          <p:nvPr/>
        </p:nvSpPr>
        <p:spPr bwMode="auto">
          <a:xfrm>
            <a:off x="2819400" y="3352800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8" name="Line 14"/>
          <p:cNvSpPr>
            <a:spLocks noChangeShapeType="1"/>
          </p:cNvSpPr>
          <p:nvPr/>
        </p:nvSpPr>
        <p:spPr bwMode="auto">
          <a:xfrm>
            <a:off x="6781800" y="32766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39" name="Line 15"/>
          <p:cNvSpPr>
            <a:spLocks noChangeShapeType="1"/>
          </p:cNvSpPr>
          <p:nvPr/>
        </p:nvSpPr>
        <p:spPr bwMode="auto">
          <a:xfrm>
            <a:off x="5257800" y="2895600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40" name="Text Box 16"/>
          <p:cNvSpPr txBox="1">
            <a:spLocks noChangeArrowheads="1"/>
          </p:cNvSpPr>
          <p:nvPr/>
        </p:nvSpPr>
        <p:spPr bwMode="auto">
          <a:xfrm>
            <a:off x="2362200" y="4419600"/>
            <a:ext cx="60198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0</a:t>
            </a:r>
            <a:r>
              <a:rPr lang="en-US" altLang="zh-CN" i="1"/>
              <a:t>x</a:t>
            </a:r>
            <a:r>
              <a:rPr lang="en-US" altLang="zh-CN" i="1" baseline="-25000"/>
              <a:t>1                            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 i="1"/>
              <a:t>x</a:t>
            </a:r>
            <a:r>
              <a:rPr lang="en-US" altLang="zh-CN" i="1" baseline="-25000"/>
              <a:t>i+1                         </a:t>
            </a:r>
            <a:r>
              <a:rPr lang="en-US" altLang="zh-CN" i="1"/>
              <a:t>x</a:t>
            </a:r>
            <a:r>
              <a:rPr lang="en-US" altLang="zh-CN" i="1" baseline="-25000"/>
              <a:t>n-1  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endParaRPr lang="en-US" altLang="zh-CN" i="1"/>
          </a:p>
        </p:txBody>
      </p:sp>
      <p:sp>
        <p:nvSpPr>
          <p:cNvPr id="820241" name="Text Box 17"/>
          <p:cNvSpPr txBox="1">
            <a:spLocks noChangeArrowheads="1"/>
          </p:cNvSpPr>
          <p:nvPr/>
        </p:nvSpPr>
        <p:spPr bwMode="auto">
          <a:xfrm>
            <a:off x="4137025" y="2125663"/>
            <a:ext cx="8159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20242" name="Text Box 18"/>
          <p:cNvSpPr txBox="1">
            <a:spLocks noChangeArrowheads="1"/>
          </p:cNvSpPr>
          <p:nvPr/>
        </p:nvSpPr>
        <p:spPr bwMode="auto">
          <a:xfrm>
            <a:off x="4343400" y="2133600"/>
            <a:ext cx="1295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i="1">
                <a:solidFill>
                  <a:srgbClr val="0000FF"/>
                </a:solidFill>
              </a:rPr>
              <a:t>y</a:t>
            </a:r>
            <a:r>
              <a:rPr lang="en-US" altLang="zh-CN" sz="3200">
                <a:solidFill>
                  <a:srgbClr val="0000FF"/>
                </a:solidFill>
              </a:rPr>
              <a:t>=</a:t>
            </a:r>
            <a:r>
              <a:rPr lang="en-US" altLang="zh-CN" sz="3200" i="1">
                <a:solidFill>
                  <a:srgbClr val="0000FF"/>
                </a:solidFill>
              </a:rPr>
              <a:t>f</a:t>
            </a:r>
            <a:r>
              <a:rPr lang="en-US" altLang="zh-CN" sz="3200">
                <a:solidFill>
                  <a:srgbClr val="0000FF"/>
                </a:solidFill>
              </a:rPr>
              <a:t>(</a:t>
            </a:r>
            <a:r>
              <a:rPr lang="en-US" altLang="zh-CN" sz="3200" i="1">
                <a:solidFill>
                  <a:srgbClr val="0000FF"/>
                </a:solidFill>
              </a:rPr>
              <a:t>x</a:t>
            </a:r>
            <a:r>
              <a:rPr lang="en-US" altLang="zh-CN" sz="32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20247" name="Text Box 23"/>
          <p:cNvSpPr txBox="1">
            <a:spLocks noChangeArrowheads="1"/>
          </p:cNvSpPr>
          <p:nvPr/>
        </p:nvSpPr>
        <p:spPr bwMode="auto">
          <a:xfrm>
            <a:off x="6096000" y="2133600"/>
            <a:ext cx="1676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 i="1" dirty="0">
                <a:solidFill>
                  <a:srgbClr val="FF0000"/>
                </a:solidFill>
              </a:rPr>
              <a:t>y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en-US" altLang="zh-CN" sz="3200" i="1" dirty="0">
                <a:solidFill>
                  <a:srgbClr val="FF0000"/>
                </a:solidFill>
              </a:rPr>
              <a:t>L</a:t>
            </a:r>
            <a:r>
              <a:rPr lang="en-US" altLang="zh-CN" sz="3200" i="1" baseline="-25000" dirty="0">
                <a:solidFill>
                  <a:srgbClr val="FF0000"/>
                </a:solidFill>
              </a:rPr>
              <a:t>n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en-US" altLang="zh-CN" sz="3200" i="1" dirty="0">
                <a:solidFill>
                  <a:srgbClr val="FF0000"/>
                </a:solidFill>
              </a:rPr>
              <a:t>x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20248" name="Text Box 24"/>
          <p:cNvSpPr txBox="1">
            <a:spLocks noChangeArrowheads="1"/>
          </p:cNvSpPr>
          <p:nvPr/>
        </p:nvSpPr>
        <p:spPr bwMode="auto">
          <a:xfrm>
            <a:off x="2362200" y="4191000"/>
            <a:ext cx="381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/>
              <a:t>a</a:t>
            </a:r>
          </a:p>
        </p:txBody>
      </p:sp>
      <p:sp>
        <p:nvSpPr>
          <p:cNvPr id="820249" name="Text Box 25"/>
          <p:cNvSpPr txBox="1">
            <a:spLocks noChangeArrowheads="1"/>
          </p:cNvSpPr>
          <p:nvPr/>
        </p:nvSpPr>
        <p:spPr bwMode="auto">
          <a:xfrm>
            <a:off x="7543800" y="4191000"/>
            <a:ext cx="381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/>
              <a:t>b</a:t>
            </a:r>
          </a:p>
        </p:txBody>
      </p:sp>
      <p:sp>
        <p:nvSpPr>
          <p:cNvPr id="820250" name="Text Box 26"/>
          <p:cNvSpPr txBox="1">
            <a:spLocks noChangeArrowheads="1"/>
          </p:cNvSpPr>
          <p:nvPr/>
        </p:nvSpPr>
        <p:spPr bwMode="auto">
          <a:xfrm>
            <a:off x="498475" y="836613"/>
            <a:ext cx="89916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</a:rPr>
              <a:t>在插值区间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a, b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上用</a:t>
            </a:r>
            <a:r>
              <a:rPr lang="zh-CN" altLang="en-US" dirty="0">
                <a:ea typeface="黑体" panose="02010609060101010101" pitchFamily="49" charset="-122"/>
              </a:rPr>
              <a:t>插值多项式</a:t>
            </a:r>
            <a:r>
              <a:rPr lang="en-US" altLang="zh-CN" i="1" dirty="0">
                <a:ea typeface="黑体" panose="02010609060101010101" pitchFamily="49" charset="-122"/>
              </a:rPr>
              <a:t>L</a:t>
            </a:r>
            <a:r>
              <a:rPr lang="en-US" altLang="zh-CN" i="1" baseline="-25000" dirty="0">
                <a:ea typeface="黑体" panose="02010609060101010101" pitchFamily="49" charset="-122"/>
              </a:rPr>
              <a:t>n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近似代替</a:t>
            </a:r>
            <a:r>
              <a:rPr lang="en-US" altLang="zh-CN" i="1" dirty="0">
                <a:ea typeface="黑体" panose="02010609060101010101" pitchFamily="49" charset="-122"/>
              </a:rPr>
              <a:t>f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ea typeface="黑体" panose="02010609060101010101" pitchFamily="49" charset="-122"/>
              </a:rPr>
              <a:t>),  </a:t>
            </a:r>
            <a:r>
              <a:rPr lang="zh-CN" altLang="en-US" dirty="0">
                <a:ea typeface="黑体" panose="02010609060101010101" pitchFamily="49" charset="-122"/>
              </a:rPr>
              <a:t>除了在插值节点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i="1" baseline="-25000" dirty="0">
                <a:ea typeface="黑体" panose="02010609060101010101" pitchFamily="49" charset="-122"/>
              </a:rPr>
              <a:t>i</a:t>
            </a:r>
            <a:r>
              <a:rPr lang="zh-CN" altLang="en-US" dirty="0">
                <a:ea typeface="黑体" panose="02010609060101010101" pitchFamily="49" charset="-122"/>
              </a:rPr>
              <a:t>上没有误差外，在其它点上一般是存在误差的。</a:t>
            </a:r>
          </a:p>
        </p:txBody>
      </p:sp>
      <p:sp>
        <p:nvSpPr>
          <p:cNvPr id="820251" name="Text Box 27"/>
          <p:cNvSpPr txBox="1">
            <a:spLocks noChangeArrowheads="1"/>
          </p:cNvSpPr>
          <p:nvPr/>
        </p:nvSpPr>
        <p:spPr bwMode="auto">
          <a:xfrm>
            <a:off x="533400" y="4953000"/>
            <a:ext cx="89154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若记    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 (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f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) - 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L</a:t>
            </a:r>
            <a:r>
              <a:rPr lang="en-US" altLang="zh-CN" i="1" baseline="-2500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则 </a:t>
            </a:r>
            <a:r>
              <a:rPr lang="en-US" altLang="zh-CN" i="1">
                <a:ea typeface="黑体" panose="02010609060101010101" pitchFamily="49" charset="-122"/>
              </a:rPr>
              <a:t>R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x</a:t>
            </a:r>
            <a:r>
              <a:rPr lang="en-US" altLang="zh-CN">
                <a:ea typeface="黑体" panose="02010609060101010101" pitchFamily="49" charset="-122"/>
              </a:rPr>
              <a:t>) </a:t>
            </a:r>
            <a:r>
              <a:rPr lang="zh-CN" altLang="en-US">
                <a:ea typeface="黑体" panose="02010609060101010101" pitchFamily="49" charset="-122"/>
              </a:rPr>
              <a:t>就是用 </a:t>
            </a:r>
            <a:r>
              <a:rPr lang="en-US" altLang="zh-CN" i="1">
                <a:ea typeface="黑体" panose="02010609060101010101" pitchFamily="49" charset="-122"/>
              </a:rPr>
              <a:t>L</a:t>
            </a:r>
            <a:r>
              <a:rPr lang="en-US" altLang="zh-CN" i="1" baseline="-25000">
                <a:ea typeface="黑体" panose="02010609060101010101" pitchFamily="49" charset="-122"/>
              </a:rPr>
              <a:t>n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x</a:t>
            </a:r>
            <a:r>
              <a:rPr lang="en-US" altLang="zh-CN">
                <a:ea typeface="黑体" panose="02010609060101010101" pitchFamily="49" charset="-122"/>
              </a:rPr>
              <a:t>) </a:t>
            </a:r>
            <a:r>
              <a:rPr lang="zh-CN" altLang="en-US">
                <a:ea typeface="黑体" panose="02010609060101010101" pitchFamily="49" charset="-122"/>
              </a:rPr>
              <a:t>近似代替 </a:t>
            </a:r>
            <a:r>
              <a:rPr lang="en-US" altLang="zh-CN" i="1"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x</a:t>
            </a:r>
            <a:r>
              <a:rPr lang="en-US" altLang="zh-CN">
                <a:ea typeface="黑体" panose="02010609060101010101" pitchFamily="49" charset="-122"/>
              </a:rPr>
              <a:t>) </a:t>
            </a:r>
            <a:r>
              <a:rPr lang="zh-CN" altLang="en-US">
                <a:ea typeface="黑体" panose="02010609060101010101" pitchFamily="49" charset="-122"/>
              </a:rPr>
              <a:t>时的截断误差, 或称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插值余项我们可根据后面的定理来估计它的大小。</a:t>
            </a:r>
          </a:p>
        </p:txBody>
      </p:sp>
      <p:sp>
        <p:nvSpPr>
          <p:cNvPr id="39957" name="Text Box 28"/>
          <p:cNvSpPr txBox="1">
            <a:spLocks noChangeArrowheads="1"/>
          </p:cNvSpPr>
          <p:nvPr/>
        </p:nvSpPr>
        <p:spPr bwMode="auto">
          <a:xfrm>
            <a:off x="1143000" y="304800"/>
            <a:ext cx="6934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FF"/>
                </a:solidFill>
                <a:ea typeface="黑体" panose="02010609060101010101" pitchFamily="49" charset="-122"/>
              </a:rPr>
              <a:t>4.2.2  </a:t>
            </a:r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</a:rPr>
              <a:t>插值多项式的误差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82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2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2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2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2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82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2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2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2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2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2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82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2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27" grpId="0" animBg="1"/>
      <p:bldP spid="820229" grpId="0" animBg="1"/>
      <p:bldP spid="820230" grpId="0" animBg="1"/>
      <p:bldP spid="820232" grpId="0" animBg="1"/>
      <p:bldP spid="820233" grpId="0" animBg="1"/>
      <p:bldP spid="820234" grpId="0" animBg="1"/>
      <p:bldP spid="820235" grpId="0" animBg="1"/>
      <p:bldP spid="820236" grpId="0" animBg="1"/>
      <p:bldP spid="820237" grpId="0" animBg="1"/>
      <p:bldP spid="820238" grpId="0" animBg="1"/>
      <p:bldP spid="820239" grpId="0" animBg="1"/>
      <p:bldP spid="820240" grpId="0"/>
      <p:bldP spid="820241" grpId="0"/>
      <p:bldP spid="820242" grpId="0"/>
      <p:bldP spid="820247" grpId="0"/>
      <p:bldP spid="820248" grpId="0"/>
      <p:bldP spid="820249" grpId="0"/>
      <p:bldP spid="820250" grpId="0"/>
      <p:bldP spid="8202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12" name="Text Box 8"/>
          <p:cNvSpPr txBox="1">
            <a:spLocks noChangeArrowheads="1"/>
          </p:cNvSpPr>
          <p:nvPr/>
        </p:nvSpPr>
        <p:spPr bwMode="auto">
          <a:xfrm>
            <a:off x="381000" y="304800"/>
            <a:ext cx="8839200" cy="305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4.2   </a:t>
            </a:r>
            <a:r>
              <a:rPr lang="zh-CN" altLang="en-US" dirty="0">
                <a:ea typeface="黑体" panose="02010609060101010101" pitchFamily="49" charset="-122"/>
              </a:rPr>
              <a:t>设</a:t>
            </a:r>
            <a:r>
              <a:rPr lang="en-US" altLang="zh-CN" i="1" dirty="0">
                <a:ea typeface="黑体" panose="02010609060101010101" pitchFamily="49" charset="-122"/>
              </a:rPr>
              <a:t>f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r>
              <a:rPr lang="zh-CN" altLang="en-US" dirty="0">
                <a:ea typeface="黑体" panose="02010609060101010101" pitchFamily="49" charset="-122"/>
              </a:rPr>
              <a:t>在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a,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有</a:t>
            </a:r>
            <a:r>
              <a:rPr lang="en-US" altLang="zh-CN" i="1" dirty="0">
                <a:solidFill>
                  <a:srgbClr val="3366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3366FF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+1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阶导数，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,…, </a:t>
            </a:r>
            <a:r>
              <a:rPr lang="en-US" altLang="zh-CN" i="1" dirty="0" err="1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                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上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+1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个互异的节点,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L</a:t>
            </a:r>
            <a:r>
              <a:rPr lang="en-US" altLang="zh-CN" i="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为满足</a:t>
            </a: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                L</a:t>
            </a:r>
            <a:r>
              <a:rPr lang="en-US" altLang="zh-CN" i="1" baseline="-25000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  (</a:t>
            </a:r>
            <a:r>
              <a:rPr lang="en-US" altLang="zh-CN" i="1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=1,2, …,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               的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zh-CN" altLang="en-US" i="1" dirty="0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次插值多项式，那么对于任何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x 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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ea typeface="黑体" panose="02010609060101010101" pitchFamily="49" charset="-122"/>
                <a:sym typeface="Symbol" panose="05050102010706020507" pitchFamily="18" charset="2"/>
              </a:rPr>
              <a:t></a:t>
            </a: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有 </a:t>
            </a: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  <a:sym typeface="Symbol" panose="05050102010706020507" pitchFamily="18" charset="2"/>
              </a:rPr>
              <a:t>               插值余项</a:t>
            </a:r>
            <a:endParaRPr lang="en-US" altLang="zh-CN" dirty="0"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15118" name="Text Box 14"/>
          <p:cNvSpPr txBox="1">
            <a:spLocks noChangeArrowheads="1"/>
          </p:cNvSpPr>
          <p:nvPr/>
        </p:nvSpPr>
        <p:spPr bwMode="auto">
          <a:xfrm>
            <a:off x="609600" y="5410200"/>
            <a:ext cx="106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其中</a:t>
            </a:r>
          </a:p>
        </p:txBody>
      </p:sp>
      <p:sp>
        <p:nvSpPr>
          <p:cNvPr id="815119" name="Text Box 15"/>
          <p:cNvSpPr txBox="1">
            <a:spLocks noChangeArrowheads="1"/>
          </p:cNvSpPr>
          <p:nvPr/>
        </p:nvSpPr>
        <p:spPr bwMode="auto">
          <a:xfrm>
            <a:off x="4648200" y="4572000"/>
            <a:ext cx="35052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ea typeface="黑体" panose="02010609060101010101" pitchFamily="49" charset="-122"/>
              </a:rPr>
              <a:t>a</a:t>
            </a:r>
            <a:r>
              <a:rPr lang="en-US" altLang="zh-CN">
                <a:ea typeface="黑体" panose="02010609060101010101" pitchFamily="49" charset="-122"/>
              </a:rPr>
              <a:t>&lt;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&lt;</a:t>
            </a:r>
            <a:r>
              <a:rPr lang="en-US" altLang="zh-CN" i="1"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en-US" altLang="zh-CN"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>
                <a:ea typeface="黑体" panose="02010609060101010101" pitchFamily="49" charset="-122"/>
                <a:sym typeface="Symbol" panose="05050102010706020507" pitchFamily="18" charset="2"/>
              </a:rPr>
              <a:t>且依赖于</a:t>
            </a:r>
            <a:r>
              <a:rPr lang="en-US" altLang="zh-CN" i="1"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endParaRPr lang="en-US" altLang="zh-CN" i="1">
              <a:ea typeface="黑体" panose="02010609060101010101" pitchFamily="49" charset="-122"/>
            </a:endParaRPr>
          </a:p>
        </p:txBody>
      </p:sp>
      <p:graphicFrame>
        <p:nvGraphicFramePr>
          <p:cNvPr id="815122" name="Object 18"/>
          <p:cNvGraphicFramePr>
            <a:graphicFrameLocks noChangeAspect="1"/>
          </p:cNvGraphicFramePr>
          <p:nvPr/>
        </p:nvGraphicFramePr>
        <p:xfrm>
          <a:off x="1852613" y="5105400"/>
          <a:ext cx="73437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3" imgW="3530600" imgH="431800" progId="Equation.DSMT4">
                  <p:embed/>
                </p:oleObj>
              </mc:Choice>
              <mc:Fallback>
                <p:oleObj name="Equation" r:id="rId3" imgW="35306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5105400"/>
                        <a:ext cx="734377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5125" name="Object 21"/>
          <p:cNvGraphicFramePr>
            <a:graphicFrameLocks noGrp="1" noChangeAspect="1"/>
          </p:cNvGraphicFramePr>
          <p:nvPr>
            <p:ph/>
          </p:nvPr>
        </p:nvGraphicFramePr>
        <p:xfrm>
          <a:off x="1784350" y="3389313"/>
          <a:ext cx="58324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4" name="Equation" r:id="rId5" imgW="2451100" imgH="444500" progId="Equation.DSMT4">
                  <p:embed/>
                </p:oleObj>
              </mc:Choice>
              <mc:Fallback>
                <p:oleObj name="Equation" r:id="rId5" imgW="2451100" imgH="4445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389313"/>
                        <a:ext cx="58324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5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12" grpId="0"/>
      <p:bldP spid="815118" grpId="0"/>
      <p:bldP spid="815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8763000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§4.3  </a:t>
            </a:r>
            <a:r>
              <a:rPr lang="zh-CN" altLang="en-US" sz="32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均差与</a:t>
            </a:r>
            <a:r>
              <a:rPr lang="zh-CN" altLang="en-US" sz="3200" dirty="0">
                <a:solidFill>
                  <a:srgbClr val="C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牛顿插值多项式</a:t>
            </a:r>
            <a:endParaRPr lang="zh-CN" altLang="en-US" sz="3200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3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拉格朗日插值多项式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结构对称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，使用方便。但由于是用基函数构成的插值，这样要</a:t>
            </a:r>
            <a:r>
              <a:rPr lang="zh-CN" altLang="en-US" sz="3200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增加一个节点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时，所有的基函数必须全部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重新计算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，不具备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承袭性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，还造成计算量的浪费。这就启发我们去构造一种具有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承袭性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的插值多项式来克服这个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缺点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，也就是说，每增加一个节点时，只需增加相应的一项即可。这就是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牛顿插值多项式</a:t>
            </a: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3200" dirty="0"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8382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由线性代数知,任何一个不高于</a:t>
            </a:r>
            <a:r>
              <a:rPr lang="en-US" altLang="zh-CN" i="1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次的多项式,  都可以表示成函数</a:t>
            </a:r>
          </a:p>
        </p:txBody>
      </p:sp>
      <p:graphicFrame>
        <p:nvGraphicFramePr>
          <p:cNvPr id="1005573" name="Object 5"/>
          <p:cNvGraphicFramePr>
            <a:graphicFrameLocks noChangeAspect="1"/>
          </p:cNvGraphicFramePr>
          <p:nvPr/>
        </p:nvGraphicFramePr>
        <p:xfrm>
          <a:off x="685800" y="1524000"/>
          <a:ext cx="8305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r:id="rId3" imgW="3403600" imgH="228600" progId="Equation.3">
                  <p:embed/>
                </p:oleObj>
              </mc:Choice>
              <mc:Fallback>
                <p:oleObj r:id="rId3" imgW="3403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83058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74" name="Text Box 6"/>
          <p:cNvSpPr txBox="1">
            <a:spLocks noChangeArrowheads="1"/>
          </p:cNvSpPr>
          <p:nvPr/>
        </p:nvSpPr>
        <p:spPr bwMode="auto">
          <a:xfrm>
            <a:off x="609600" y="2133600"/>
            <a:ext cx="8305800" cy="117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的线性组合, 也就是说, 可以把满足插值条件</a:t>
            </a:r>
          </a:p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i="1">
                <a:ea typeface="黑体" panose="02010609060101010101" pitchFamily="49" charset="-122"/>
              </a:rPr>
              <a:t>p</a:t>
            </a:r>
            <a:r>
              <a:rPr lang="en-US" altLang="zh-CN" b="0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x</a:t>
            </a:r>
            <a:r>
              <a:rPr lang="en-US" altLang="zh-CN" i="1" baseline="-25000">
                <a:ea typeface="黑体" panose="02010609060101010101" pitchFamily="49" charset="-122"/>
              </a:rPr>
              <a:t>i</a:t>
            </a:r>
            <a:r>
              <a:rPr lang="en-US" altLang="zh-CN" b="0">
                <a:ea typeface="黑体" panose="02010609060101010101" pitchFamily="49" charset="-122"/>
              </a:rPr>
              <a:t>)</a:t>
            </a:r>
            <a:r>
              <a:rPr lang="en-US" altLang="zh-CN" i="1">
                <a:ea typeface="黑体" panose="02010609060101010101" pitchFamily="49" charset="-122"/>
              </a:rPr>
              <a:t>=y</a:t>
            </a:r>
            <a:r>
              <a:rPr lang="en-US" altLang="zh-CN" i="1" baseline="-25000">
                <a:ea typeface="黑体" panose="02010609060101010101" pitchFamily="49" charset="-122"/>
              </a:rPr>
              <a:t>i  </a:t>
            </a:r>
            <a:r>
              <a:rPr lang="en-US" altLang="zh-CN" b="0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i=0,1,…,n</a:t>
            </a:r>
            <a:r>
              <a:rPr lang="en-US" altLang="zh-CN" b="0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的</a:t>
            </a:r>
            <a:r>
              <a:rPr lang="en-US" altLang="zh-CN" i="1">
                <a:ea typeface="黑体" panose="02010609060101010101" pitchFamily="49" charset="-122"/>
              </a:rPr>
              <a:t>n</a:t>
            </a:r>
            <a:r>
              <a:rPr lang="zh-CN" altLang="en-US">
                <a:ea typeface="黑体" panose="02010609060101010101" pitchFamily="49" charset="-122"/>
              </a:rPr>
              <a:t>次插值多项式, 写成如下形式</a:t>
            </a:r>
            <a:endParaRPr lang="en-US" altLang="zh-CN" baseline="-25000">
              <a:ea typeface="黑体" panose="02010609060101010101" pitchFamily="49" charset="-122"/>
            </a:endParaRPr>
          </a:p>
        </p:txBody>
      </p:sp>
      <p:graphicFrame>
        <p:nvGraphicFramePr>
          <p:cNvPr id="1005576" name="Object 8"/>
          <p:cNvGraphicFramePr>
            <a:graphicFrameLocks noChangeAspect="1"/>
          </p:cNvGraphicFramePr>
          <p:nvPr/>
        </p:nvGraphicFramePr>
        <p:xfrm>
          <a:off x="685800" y="3429000"/>
          <a:ext cx="82296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r:id="rId5" imgW="4381500" imgH="228600" progId="Equation.3">
                  <p:embed/>
                </p:oleObj>
              </mc:Choice>
              <mc:Fallback>
                <p:oleObj r:id="rId5" imgW="43815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82296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77" name="Text Box 9"/>
          <p:cNvSpPr txBox="1">
            <a:spLocks noChangeArrowheads="1"/>
          </p:cNvSpPr>
          <p:nvPr/>
        </p:nvSpPr>
        <p:spPr bwMode="auto">
          <a:xfrm>
            <a:off x="609600" y="4191000"/>
            <a:ext cx="8458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其中</a:t>
            </a:r>
            <a:r>
              <a:rPr lang="en-US" altLang="zh-CN" i="1">
                <a:ea typeface="黑体" panose="02010609060101010101" pitchFamily="49" charset="-122"/>
              </a:rPr>
              <a:t>a</a:t>
            </a:r>
            <a:r>
              <a:rPr lang="en-US" altLang="zh-CN" i="1" baseline="-25000">
                <a:ea typeface="黑体" panose="02010609060101010101" pitchFamily="49" charset="-122"/>
              </a:rPr>
              <a:t>k</a:t>
            </a:r>
            <a:r>
              <a:rPr lang="en-US" altLang="zh-CN" i="1">
                <a:ea typeface="黑体" panose="02010609060101010101" pitchFamily="49" charset="-122"/>
              </a:rPr>
              <a:t> 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 b="0" i="1">
                <a:ea typeface="黑体" panose="02010609060101010101" pitchFamily="49" charset="-122"/>
              </a:rPr>
              <a:t>k=0,1,2,…,n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为待定系数,这种形式的插值多项式称为</a:t>
            </a:r>
            <a:r>
              <a:rPr lang="en-US" altLang="zh-CN">
                <a:ea typeface="黑体" panose="02010609060101010101" pitchFamily="49" charset="-122"/>
              </a:rPr>
              <a:t>Newton</a:t>
            </a:r>
            <a:r>
              <a:rPr lang="zh-CN" altLang="en-US">
                <a:ea typeface="黑体" panose="02010609060101010101" pitchFamily="49" charset="-122"/>
              </a:rPr>
              <a:t>插值多项式。我们把它记为</a:t>
            </a:r>
            <a:r>
              <a:rPr lang="en-US" altLang="zh-CN" i="1">
                <a:ea typeface="黑体" panose="02010609060101010101" pitchFamily="49" charset="-122"/>
              </a:rPr>
              <a:t>N</a:t>
            </a:r>
            <a:r>
              <a:rPr lang="en-US" altLang="zh-CN" i="1" baseline="-25000">
                <a:ea typeface="黑体" panose="02010609060101010101" pitchFamily="49" charset="-122"/>
              </a:rPr>
              <a:t>n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x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即</a:t>
            </a:r>
          </a:p>
        </p:txBody>
      </p:sp>
      <p:graphicFrame>
        <p:nvGraphicFramePr>
          <p:cNvPr id="1005579" name="Object 11"/>
          <p:cNvGraphicFramePr>
            <a:graphicFrameLocks noChangeAspect="1"/>
          </p:cNvGraphicFramePr>
          <p:nvPr/>
        </p:nvGraphicFramePr>
        <p:xfrm>
          <a:off x="533400" y="5486400"/>
          <a:ext cx="8382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3" r:id="rId7" imgW="4914900" imgH="228600" progId="Equation.3">
                  <p:embed/>
                </p:oleObj>
              </mc:Choice>
              <mc:Fallback>
                <p:oleObj r:id="rId7" imgW="49149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83820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82" name="Text Box 14"/>
          <p:cNvSpPr txBox="1">
            <a:spLocks noChangeArrowheads="1"/>
          </p:cNvSpPr>
          <p:nvPr/>
        </p:nvSpPr>
        <p:spPr bwMode="auto">
          <a:xfrm>
            <a:off x="7239000" y="6248400"/>
            <a:ext cx="19050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/>
              <a:t>4.5</a:t>
            </a:r>
            <a:r>
              <a:rPr lang="zh-CN" altLang="en-US" sz="2400">
                <a:latin typeface="宋体" panose="02010600030101010101" pitchFamily="2" charset="-122"/>
              </a:rPr>
              <a:t>）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5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5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1000"/>
                                        <p:tgtEl>
                                          <p:spTgt spid="100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1000"/>
                                        <p:tgtEl>
                                          <p:spTgt spid="10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1" grpId="0"/>
      <p:bldP spid="1005574" grpId="0"/>
      <p:bldP spid="1005577" grpId="0"/>
      <p:bldP spid="10055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57" name="Text Box 21"/>
          <p:cNvSpPr txBox="1">
            <a:spLocks noChangeArrowheads="1"/>
          </p:cNvSpPr>
          <p:nvPr/>
        </p:nvSpPr>
        <p:spPr bwMode="auto">
          <a:xfrm>
            <a:off x="488950" y="2708275"/>
            <a:ext cx="8915400" cy="363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ea typeface="黑体" panose="02010609060101010101" pitchFamily="49" charset="-122"/>
              </a:rPr>
              <a:t>        </a:t>
            </a:r>
            <a:r>
              <a:rPr lang="zh-CN" altLang="en-US">
                <a:ea typeface="黑体" panose="02010609060101010101" pitchFamily="49" charset="-122"/>
              </a:rPr>
              <a:t>可见，牛顿插值多项式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 i="1" baseline="-2500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 b="0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>
                <a:ea typeface="黑体" panose="02010609060101010101" pitchFamily="49" charset="-122"/>
              </a:rPr>
              <a:t>是</a:t>
            </a:r>
            <a:r>
              <a:rPr lang="zh-CN" altLang="en-US">
                <a:solidFill>
                  <a:srgbClr val="FF0066"/>
                </a:solidFill>
                <a:ea typeface="黑体" panose="02010609060101010101" pitchFamily="49" charset="-122"/>
              </a:rPr>
              <a:t>插值多项式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p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x</a:t>
            </a:r>
            <a:r>
              <a:rPr lang="en-US" altLang="zh-CN">
                <a:solidFill>
                  <a:srgbClr val="0000FF"/>
                </a:solidFill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FF0066"/>
                </a:solidFill>
                <a:ea typeface="黑体" panose="02010609060101010101" pitchFamily="49" charset="-122"/>
              </a:rPr>
              <a:t>的另一种表示形式</a:t>
            </a:r>
            <a:r>
              <a:rPr lang="zh-CN" altLang="en-US">
                <a:ea typeface="黑体" panose="02010609060101010101" pitchFamily="49" charset="-122"/>
              </a:rPr>
              <a:t>, 与</a:t>
            </a:r>
            <a:r>
              <a:rPr lang="en-US" altLang="zh-CN" i="1">
                <a:solidFill>
                  <a:srgbClr val="0000FF"/>
                </a:solidFill>
                <a:ea typeface="黑体" panose="02010609060101010101" pitchFamily="49" charset="-122"/>
              </a:rPr>
              <a:t>Lagrange</a:t>
            </a:r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多项式</a:t>
            </a:r>
            <a:r>
              <a:rPr lang="zh-CN" altLang="en-US">
                <a:ea typeface="黑体" panose="02010609060101010101" pitchFamily="49" charset="-122"/>
              </a:rPr>
              <a:t>相比它不仅克服了“增加一个节点时整个计算工作重新开始”的缺点, 且可以节省乘除法运算次数,  同时在</a:t>
            </a:r>
            <a:r>
              <a:rPr lang="en-US" altLang="zh-CN" i="1">
                <a:ea typeface="黑体" panose="02010609060101010101" pitchFamily="49" charset="-122"/>
              </a:rPr>
              <a:t>Newton</a:t>
            </a:r>
            <a:r>
              <a:rPr lang="zh-CN" altLang="en-US">
                <a:ea typeface="黑体" panose="02010609060101010101" pitchFamily="49" charset="-122"/>
              </a:rPr>
              <a:t>插值多项式中用到差分与差商等概念，又与数值计算的其他方面有密切的关系.</a:t>
            </a:r>
          </a:p>
        </p:txBody>
      </p:sp>
      <p:sp>
        <p:nvSpPr>
          <p:cNvPr id="59395" name="Text Box 24"/>
          <p:cNvSpPr txBox="1">
            <a:spLocks noChangeArrowheads="1"/>
          </p:cNvSpPr>
          <p:nvPr/>
        </p:nvSpPr>
        <p:spPr bwMode="auto">
          <a:xfrm>
            <a:off x="533400" y="228600"/>
            <a:ext cx="8610600" cy="245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它满足</a:t>
            </a:r>
            <a:endParaRPr lang="zh-CN" altLang="en-US">
              <a:latin typeface="Arial Unicode MS" panose="020B0604020202020204" pitchFamily="34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其中</a:t>
            </a:r>
            <a:r>
              <a:rPr lang="en-US" altLang="zh-CN" i="1">
                <a:ea typeface="黑体" panose="02010609060101010101" pitchFamily="49" charset="-122"/>
              </a:rPr>
              <a:t>a</a:t>
            </a:r>
            <a:r>
              <a:rPr lang="en-US" altLang="zh-CN" i="1" baseline="-30000">
                <a:ea typeface="黑体" panose="02010609060101010101" pitchFamily="49" charset="-122"/>
              </a:rPr>
              <a:t>k</a:t>
            </a:r>
            <a:r>
              <a:rPr lang="en-US" altLang="zh-CN" i="1">
                <a:ea typeface="黑体" panose="02010609060101010101" pitchFamily="49" charset="-122"/>
              </a:rPr>
              <a:t> </a:t>
            </a:r>
            <a:r>
              <a:rPr lang="en-US" altLang="zh-CN">
                <a:ea typeface="黑体" panose="02010609060101010101" pitchFamily="49" charset="-122"/>
              </a:rPr>
              <a:t>(</a:t>
            </a:r>
            <a:r>
              <a:rPr lang="en-US" altLang="zh-CN" i="1">
                <a:ea typeface="黑体" panose="02010609060101010101" pitchFamily="49" charset="-122"/>
              </a:rPr>
              <a:t>k</a:t>
            </a:r>
            <a:r>
              <a:rPr lang="en-US" altLang="zh-CN">
                <a:ea typeface="黑体" panose="02010609060101010101" pitchFamily="49" charset="-122"/>
              </a:rPr>
              <a:t>=0,1,2,…,</a:t>
            </a:r>
            <a:r>
              <a:rPr lang="en-US" altLang="zh-CN" i="1">
                <a:ea typeface="黑体" panose="02010609060101010101" pitchFamily="49" charset="-122"/>
              </a:rPr>
              <a:t>n</a:t>
            </a:r>
            <a:r>
              <a:rPr lang="en-US" altLang="zh-CN">
                <a:ea typeface="黑体" panose="02010609060101010101" pitchFamily="49" charset="-122"/>
              </a:rPr>
              <a:t>)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为待定系数，形如（</a:t>
            </a:r>
            <a:r>
              <a:rPr lang="en-US" altLang="zh-CN">
                <a:ea typeface="黑体" panose="02010609060101010101" pitchFamily="49" charset="-122"/>
              </a:rPr>
              <a:t>4.5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）的</a:t>
            </a:r>
          </a:p>
          <a:p>
            <a:pPr>
              <a:lnSpc>
                <a:spcPct val="13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插值多项式称为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牛顿(</a:t>
            </a:r>
            <a:r>
              <a:rPr lang="en-US" altLang="zh-CN" i="1">
                <a:solidFill>
                  <a:srgbClr val="0000CC"/>
                </a:solidFill>
                <a:ea typeface="黑体" panose="02010609060101010101" pitchFamily="49" charset="-122"/>
              </a:rPr>
              <a:t>Newton</a:t>
            </a:r>
            <a:r>
              <a:rPr lang="en-US" altLang="zh-CN">
                <a:solidFill>
                  <a:srgbClr val="0000CC"/>
                </a:solidFill>
                <a:ea typeface="黑体" panose="02010609060101010101" pitchFamily="49" charset="-122"/>
              </a:rPr>
              <a:t>)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插值多项式</a:t>
            </a:r>
            <a:r>
              <a:rPr lang="zh-CN" altLang="en-US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。</a:t>
            </a:r>
            <a:r>
              <a:rPr lang="zh-CN" altLang="en-US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59396" name="Object 25"/>
          <p:cNvGraphicFramePr>
            <a:graphicFrameLocks noChangeAspect="1"/>
          </p:cNvGraphicFramePr>
          <p:nvPr/>
        </p:nvGraphicFramePr>
        <p:xfrm>
          <a:off x="1828800" y="990600"/>
          <a:ext cx="6477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5" r:id="rId3" imgW="2997200" imgH="228600" progId="Equation.3">
                  <p:embed/>
                </p:oleObj>
              </mc:Choice>
              <mc:Fallback>
                <p:oleObj r:id="rId3" imgW="2997200" imgH="228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90600"/>
                        <a:ext cx="6477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7" name="Text Box 3"/>
          <p:cNvSpPr txBox="1">
            <a:spLocks noChangeArrowheads="1"/>
          </p:cNvSpPr>
          <p:nvPr/>
        </p:nvSpPr>
        <p:spPr bwMode="auto">
          <a:xfrm>
            <a:off x="0" y="2200275"/>
            <a:ext cx="96774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许多实际问题不但要求插值函数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在插值节点处与被插函数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有相同的函数值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p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i="1" baseline="-250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)=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i="1" baseline="-250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)  (</a:t>
            </a:r>
            <a:r>
              <a:rPr lang="en-US" altLang="zh-CN" sz="3200" i="1" dirty="0" err="1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=0,1,2,…,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),  </a:t>
            </a:r>
            <a:r>
              <a:rPr lang="zh-CN" altLang="en-US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而且要求在有些节点或全部节点上与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i="1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 smtClean="0">
                <a:solidFill>
                  <a:schemeClr val="tx2"/>
                </a:solidFill>
                <a:latin typeface="+mn-lt"/>
                <a:ea typeface="楷体_GB2312" pitchFamily="49" charset="-122"/>
              </a:rPr>
              <a:t>的导数值也相等，甚至要求高阶导数值也相等，能满足这种要求的插值问题就称为</a:t>
            </a: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埃尔米特插值(</a:t>
            </a:r>
            <a:r>
              <a:rPr lang="en-US" altLang="zh-CN" sz="320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Hermite</a:t>
            </a:r>
            <a:r>
              <a:rPr lang="en-US" altLang="zh-CN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)</a:t>
            </a:r>
          </a:p>
        </p:txBody>
      </p:sp>
      <p:sp>
        <p:nvSpPr>
          <p:cNvPr id="1234949" name="Text Box 5"/>
          <p:cNvSpPr txBox="1">
            <a:spLocks noChangeArrowheads="1"/>
          </p:cNvSpPr>
          <p:nvPr/>
        </p:nvSpPr>
        <p:spPr bwMode="auto">
          <a:xfrm>
            <a:off x="712788" y="620713"/>
            <a:ext cx="8776716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3600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4.4  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埃尔米特(</a:t>
            </a:r>
            <a:r>
              <a:rPr lang="en-US" altLang="zh-CN" sz="3600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Hermite</a:t>
            </a: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</a:t>
            </a:r>
            <a:r>
              <a:rPr lang="zh-CN" altLang="en-US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插值与分段插值</a:t>
            </a:r>
          </a:p>
        </p:txBody>
      </p:sp>
      <p:sp>
        <p:nvSpPr>
          <p:cNvPr id="1234950" name="Rectangle 6"/>
          <p:cNvSpPr>
            <a:spLocks noChangeArrowheads="1"/>
          </p:cNvSpPr>
          <p:nvPr/>
        </p:nvSpPr>
        <p:spPr bwMode="auto">
          <a:xfrm>
            <a:off x="560512" y="1484784"/>
            <a:ext cx="5008563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58763" indent="-258763"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埃尔米特(</a:t>
            </a:r>
            <a:r>
              <a:rPr lang="en-US" altLang="zh-CN" sz="3600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Hermite</a:t>
            </a:r>
            <a:r>
              <a:rPr lang="en-US" altLang="zh-CN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插值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970" name="Group 2"/>
          <p:cNvGrpSpPr>
            <a:grpSpLocks/>
          </p:cNvGrpSpPr>
          <p:nvPr/>
        </p:nvGrpSpPr>
        <p:grpSpPr bwMode="auto">
          <a:xfrm>
            <a:off x="271463" y="908050"/>
            <a:ext cx="8270875" cy="2520950"/>
            <a:chOff x="0" y="0"/>
            <a:chExt cx="4809" cy="1588"/>
          </a:xfrm>
        </p:grpSpPr>
        <p:sp>
          <p:nvSpPr>
            <p:cNvPr id="10650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952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已知数表</a:t>
              </a:r>
            </a:p>
          </p:txBody>
        </p:sp>
        <p:grpSp>
          <p:nvGrpSpPr>
            <p:cNvPr id="106510" name="Group 4"/>
            <p:cNvGrpSpPr>
              <a:grpSpLocks/>
            </p:cNvGrpSpPr>
            <p:nvPr/>
          </p:nvGrpSpPr>
          <p:grpSpPr bwMode="auto">
            <a:xfrm>
              <a:off x="318" y="454"/>
              <a:ext cx="4491" cy="1134"/>
              <a:chOff x="0" y="0"/>
              <a:chExt cx="4491" cy="1134"/>
            </a:xfrm>
          </p:grpSpPr>
          <p:graphicFrame>
            <p:nvGraphicFramePr>
              <p:cNvPr id="106511" name="Object 5"/>
              <p:cNvGraphicFramePr>
                <a:graphicFrameLocks noChangeAspect="1"/>
              </p:cNvGraphicFramePr>
              <p:nvPr/>
            </p:nvGraphicFramePr>
            <p:xfrm>
              <a:off x="23" y="0"/>
              <a:ext cx="4377" cy="10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78" r:id="rId3" imgW="3097456" imgH="723586" progId="Equation.3">
                      <p:embed/>
                    </p:oleObj>
                  </mc:Choice>
                  <mc:Fallback>
                    <p:oleObj r:id="rId3" imgW="3097456" imgH="723586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" y="0"/>
                            <a:ext cx="4377" cy="10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512" name="Line 6"/>
              <p:cNvSpPr>
                <a:spLocks noChangeShapeType="1"/>
              </p:cNvSpPr>
              <p:nvPr/>
            </p:nvSpPr>
            <p:spPr bwMode="auto">
              <a:xfrm>
                <a:off x="0" y="1134"/>
                <a:ext cx="449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13" name="Line 7"/>
              <p:cNvSpPr>
                <a:spLocks noChangeShapeType="1"/>
              </p:cNvSpPr>
              <p:nvPr/>
            </p:nvSpPr>
            <p:spPr bwMode="auto">
              <a:xfrm>
                <a:off x="0" y="0"/>
                <a:ext cx="449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14" name="Line 8"/>
              <p:cNvSpPr>
                <a:spLocks noChangeShapeType="1"/>
              </p:cNvSpPr>
              <p:nvPr/>
            </p:nvSpPr>
            <p:spPr bwMode="auto">
              <a:xfrm>
                <a:off x="1361" y="0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15" name="Line 9"/>
              <p:cNvSpPr>
                <a:spLocks noChangeShapeType="1"/>
              </p:cNvSpPr>
              <p:nvPr/>
            </p:nvSpPr>
            <p:spPr bwMode="auto">
              <a:xfrm>
                <a:off x="2631" y="0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16" name="Line 10"/>
              <p:cNvSpPr>
                <a:spLocks noChangeShapeType="1"/>
              </p:cNvSpPr>
              <p:nvPr/>
            </p:nvSpPr>
            <p:spPr bwMode="auto">
              <a:xfrm>
                <a:off x="3130" y="0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517" name="Line 11"/>
              <p:cNvSpPr>
                <a:spLocks noChangeShapeType="1"/>
              </p:cNvSpPr>
              <p:nvPr/>
            </p:nvSpPr>
            <p:spPr bwMode="auto">
              <a:xfrm>
                <a:off x="0" y="345"/>
                <a:ext cx="449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35980" name="Group 12"/>
          <p:cNvGrpSpPr>
            <a:grpSpLocks/>
          </p:cNvGrpSpPr>
          <p:nvPr/>
        </p:nvGrpSpPr>
        <p:grpSpPr bwMode="auto">
          <a:xfrm>
            <a:off x="271463" y="3632200"/>
            <a:ext cx="5694362" cy="1020763"/>
            <a:chOff x="0" y="0"/>
            <a:chExt cx="3311" cy="643"/>
          </a:xfrm>
        </p:grpSpPr>
        <p:sp>
          <p:nvSpPr>
            <p:cNvPr id="106506" name="Rectangle 13"/>
            <p:cNvSpPr>
              <a:spLocks noChangeArrowheads="1"/>
            </p:cNvSpPr>
            <p:nvPr/>
          </p:nvSpPr>
          <p:spPr bwMode="auto">
            <a:xfrm>
              <a:off x="0" y="100"/>
              <a:ext cx="2132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求多项式             满足</a:t>
              </a:r>
            </a:p>
          </p:txBody>
        </p:sp>
        <p:graphicFrame>
          <p:nvGraphicFramePr>
            <p:cNvPr id="106507" name="Object 14"/>
            <p:cNvGraphicFramePr>
              <a:graphicFrameLocks noChangeAspect="1"/>
            </p:cNvGraphicFramePr>
            <p:nvPr/>
          </p:nvGraphicFramePr>
          <p:xfrm>
            <a:off x="966" y="206"/>
            <a:ext cx="5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9" r:id="rId5" imgW="419100" imgH="203200" progId="Equation.3">
                    <p:embed/>
                  </p:oleObj>
                </mc:Choice>
                <mc:Fallback>
                  <p:oleObj r:id="rId5" imgW="419100" imgH="203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" y="206"/>
                          <a:ext cx="5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8" name="Object 15"/>
            <p:cNvGraphicFramePr>
              <a:graphicFrameLocks noChangeAspect="1"/>
            </p:cNvGraphicFramePr>
            <p:nvPr/>
          </p:nvGraphicFramePr>
          <p:xfrm>
            <a:off x="2088" y="0"/>
            <a:ext cx="1223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0" r:id="rId7" imgW="965619" imgH="508221" progId="Equation.3">
                    <p:embed/>
                  </p:oleObj>
                </mc:Choice>
                <mc:Fallback>
                  <p:oleObj r:id="rId7" imgW="965619" imgH="50822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0"/>
                          <a:ext cx="1223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5984" name="Group 16"/>
          <p:cNvGrpSpPr>
            <a:grpSpLocks/>
          </p:cNvGrpSpPr>
          <p:nvPr/>
        </p:nvGrpSpPr>
        <p:grpSpPr bwMode="auto">
          <a:xfrm>
            <a:off x="271463" y="4581525"/>
            <a:ext cx="7878762" cy="608013"/>
            <a:chOff x="0" y="0"/>
            <a:chExt cx="4581" cy="383"/>
          </a:xfrm>
        </p:grpSpPr>
        <p:sp>
          <p:nvSpPr>
            <p:cNvPr id="106504" name="Text Box 17"/>
            <p:cNvSpPr txBox="1">
              <a:spLocks noChangeArrowheads="1"/>
            </p:cNvSpPr>
            <p:nvPr/>
          </p:nvSpPr>
          <p:spPr bwMode="auto">
            <a:xfrm>
              <a:off x="0" y="0"/>
              <a:ext cx="4581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则           称为</a:t>
              </a:r>
              <a:r>
                <a:rPr lang="en-US" altLang="zh-CN" sz="2600">
                  <a:solidFill>
                    <a:srgbClr val="0000FF"/>
                  </a:solidFill>
                  <a:ea typeface="楷体_GB2312" pitchFamily="49" charset="-122"/>
                </a:rPr>
                <a:t>Hermite</a:t>
              </a:r>
              <a:r>
                <a:rPr lang="zh-CN" altLang="en-US" sz="2600">
                  <a:solidFill>
                    <a:srgbClr val="0000FF"/>
                  </a:solidFill>
                  <a:ea typeface="楷体_GB2312" pitchFamily="49" charset="-122"/>
                </a:rPr>
                <a:t>插值多项式</a:t>
              </a:r>
            </a:p>
          </p:txBody>
        </p:sp>
        <p:graphicFrame>
          <p:nvGraphicFramePr>
            <p:cNvPr id="106505" name="Object 18"/>
            <p:cNvGraphicFramePr>
              <a:graphicFrameLocks noChangeAspect="1"/>
            </p:cNvGraphicFramePr>
            <p:nvPr/>
          </p:nvGraphicFramePr>
          <p:xfrm>
            <a:off x="290" y="109"/>
            <a:ext cx="5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81" r:id="rId9" imgW="419100" imgH="203200" progId="Equation.3">
                    <p:embed/>
                  </p:oleObj>
                </mc:Choice>
                <mc:Fallback>
                  <p:oleObj r:id="rId9" imgW="419100" imgH="203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" y="109"/>
                          <a:ext cx="5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5987" name="Rectangle 19"/>
          <p:cNvSpPr>
            <a:spLocks noChangeArrowheads="1"/>
          </p:cNvSpPr>
          <p:nvPr/>
        </p:nvSpPr>
        <p:spPr bwMode="auto">
          <a:xfrm>
            <a:off x="271463" y="5229225"/>
            <a:ext cx="904875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因为数表中有              个已知数，可确定一个              次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 dirty="0">
                <a:ea typeface="楷体_GB2312" pitchFamily="49" charset="-122"/>
              </a:rPr>
              <a:t>多项式。</a:t>
            </a:r>
          </a:p>
        </p:txBody>
      </p:sp>
      <p:graphicFrame>
        <p:nvGraphicFramePr>
          <p:cNvPr id="12359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10701"/>
              </p:ext>
            </p:extLst>
          </p:nvPr>
        </p:nvGraphicFramePr>
        <p:xfrm>
          <a:off x="2360712" y="5373216"/>
          <a:ext cx="1022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2" name="公式" r:id="rId11" imgW="469800" imgH="177480" progId="Equation.3">
                  <p:embed/>
                </p:oleObj>
              </mc:Choice>
              <mc:Fallback>
                <p:oleObj name="公式" r:id="rId11" imgW="46980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712" y="5373216"/>
                        <a:ext cx="10223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9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370236"/>
              </p:ext>
            </p:extLst>
          </p:nvPr>
        </p:nvGraphicFramePr>
        <p:xfrm>
          <a:off x="6969224" y="5373216"/>
          <a:ext cx="9398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3" r:id="rId13" imgW="431425" imgH="177646" progId="Equation.3">
                  <p:embed/>
                </p:oleObj>
              </mc:Choice>
              <mc:Fallback>
                <p:oleObj r:id="rId13" imgW="431425" imgH="17764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224" y="5373216"/>
                        <a:ext cx="9398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12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12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12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9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ChangeArrowheads="1"/>
          </p:cNvSpPr>
          <p:nvPr/>
        </p:nvSpPr>
        <p:spPr bwMode="auto">
          <a:xfrm>
            <a:off x="2438400" y="1295400"/>
            <a:ext cx="57912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814388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zh-CN" altLang="en-US" sz="44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36995" name="Text Box 3"/>
          <p:cNvSpPr txBox="1">
            <a:spLocks noChangeArrowheads="1"/>
          </p:cNvSpPr>
          <p:nvPr/>
        </p:nvSpPr>
        <p:spPr bwMode="auto">
          <a:xfrm>
            <a:off x="304800" y="685800"/>
            <a:ext cx="9184704" cy="2951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已知 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+1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个互异点上</a:t>
            </a: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     的函数值 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       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和导数值       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  , 若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存在</a:t>
            </a: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    一个次数不超过2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+1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的多项式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)，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满足</a:t>
            </a:r>
            <a:endParaRPr lang="zh-CN" altLang="en-US" sz="28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                   </a:t>
            </a:r>
            <a:endParaRPr lang="zh-CN" altLang="en-US" sz="28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 则称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H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为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f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(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x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的2</a:t>
            </a:r>
            <a:r>
              <a:rPr lang="en-US" altLang="zh-CN" sz="2800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n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+1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次埃尔米特(</a:t>
            </a:r>
            <a:r>
              <a:rPr lang="en-US" altLang="zh-CN" sz="28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Hermite</a:t>
            </a:r>
            <a:r>
              <a:rPr lang="en-US" altLang="zh-CN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)</a:t>
            </a:r>
            <a:r>
              <a:rPr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</a:rPr>
              <a:t>插值多项式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lang="zh-CN" altLang="en-US" sz="28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</a:endParaRPr>
          </a:p>
        </p:txBody>
      </p:sp>
      <p:graphicFrame>
        <p:nvGraphicFramePr>
          <p:cNvPr id="1236996" name="Object 4"/>
          <p:cNvGraphicFramePr>
            <a:graphicFrameLocks noChangeAspect="1"/>
          </p:cNvGraphicFramePr>
          <p:nvPr/>
        </p:nvGraphicFramePr>
        <p:xfrm>
          <a:off x="4972050" y="815975"/>
          <a:ext cx="35814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3" r:id="rId3" imgW="1562100" imgH="228600" progId="Equation.3">
                  <p:embed/>
                </p:oleObj>
              </mc:Choice>
              <mc:Fallback>
                <p:oleObj r:id="rId3" imgW="1562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815975"/>
                        <a:ext cx="35814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907443"/>
              </p:ext>
            </p:extLst>
          </p:nvPr>
        </p:nvGraphicFramePr>
        <p:xfrm>
          <a:off x="2239088" y="1292225"/>
          <a:ext cx="9969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4" r:id="rId5" imgW="393529" imgH="228501" progId="Equation.3">
                  <p:embed/>
                </p:oleObj>
              </mc:Choice>
              <mc:Fallback>
                <p:oleObj r:id="rId5" imgW="39352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088" y="1292225"/>
                        <a:ext cx="9969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4760"/>
              </p:ext>
            </p:extLst>
          </p:nvPr>
        </p:nvGraphicFramePr>
        <p:xfrm>
          <a:off x="4573389" y="1314599"/>
          <a:ext cx="9556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5" r:id="rId7" imgW="431613" imgH="228501" progId="Equation.3">
                  <p:embed/>
                </p:oleObj>
              </mc:Choice>
              <mc:Fallback>
                <p:oleObj r:id="rId7" imgW="431613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389" y="1314599"/>
                        <a:ext cx="9556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6999" name="Object 7"/>
          <p:cNvGraphicFramePr>
            <a:graphicFrameLocks noChangeAspect="1"/>
          </p:cNvGraphicFramePr>
          <p:nvPr/>
        </p:nvGraphicFramePr>
        <p:xfrm>
          <a:off x="685800" y="2438400"/>
          <a:ext cx="8001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76" r:id="rId9" imgW="3175000" imgH="228600" progId="Equation.3">
                  <p:embed/>
                </p:oleObj>
              </mc:Choice>
              <mc:Fallback>
                <p:oleObj r:id="rId9" imgW="317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8001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3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4" grpId="0"/>
      <p:bldP spid="12369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93" name="Freeform 45"/>
          <p:cNvSpPr>
            <a:spLocks/>
          </p:cNvSpPr>
          <p:nvPr/>
        </p:nvSpPr>
        <p:spPr bwMode="auto">
          <a:xfrm>
            <a:off x="2743200" y="4572000"/>
            <a:ext cx="3695700" cy="1612900"/>
          </a:xfrm>
          <a:custGeom>
            <a:avLst/>
            <a:gdLst>
              <a:gd name="T0" fmla="*/ 0 w 2328"/>
              <a:gd name="T1" fmla="*/ 1612900 h 1016"/>
              <a:gd name="T2" fmla="*/ 381000 w 2328"/>
              <a:gd name="T3" fmla="*/ 1079500 h 1016"/>
              <a:gd name="T4" fmla="*/ 762000 w 2328"/>
              <a:gd name="T5" fmla="*/ 927100 h 1016"/>
              <a:gd name="T6" fmla="*/ 1143000 w 2328"/>
              <a:gd name="T7" fmla="*/ 850900 h 1016"/>
              <a:gd name="T8" fmla="*/ 1371600 w 2328"/>
              <a:gd name="T9" fmla="*/ 622300 h 1016"/>
              <a:gd name="T10" fmla="*/ 1600200 w 2328"/>
              <a:gd name="T11" fmla="*/ 317500 h 1016"/>
              <a:gd name="T12" fmla="*/ 1905000 w 2328"/>
              <a:gd name="T13" fmla="*/ 241300 h 1016"/>
              <a:gd name="T14" fmla="*/ 2286000 w 2328"/>
              <a:gd name="T15" fmla="*/ 393700 h 1016"/>
              <a:gd name="T16" fmla="*/ 2667000 w 2328"/>
              <a:gd name="T17" fmla="*/ 241300 h 1016"/>
              <a:gd name="T18" fmla="*/ 2971800 w 2328"/>
              <a:gd name="T19" fmla="*/ 12700 h 1016"/>
              <a:gd name="T20" fmla="*/ 3581400 w 2328"/>
              <a:gd name="T21" fmla="*/ 317500 h 1016"/>
              <a:gd name="T22" fmla="*/ 3657600 w 2328"/>
              <a:gd name="T23" fmla="*/ 393700 h 10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28" h="1016">
                <a:moveTo>
                  <a:pt x="0" y="1016"/>
                </a:moveTo>
                <a:cubicBezTo>
                  <a:pt x="80" y="884"/>
                  <a:pt x="160" y="752"/>
                  <a:pt x="240" y="680"/>
                </a:cubicBezTo>
                <a:cubicBezTo>
                  <a:pt x="320" y="608"/>
                  <a:pt x="400" y="608"/>
                  <a:pt x="480" y="584"/>
                </a:cubicBezTo>
                <a:cubicBezTo>
                  <a:pt x="560" y="560"/>
                  <a:pt x="656" y="568"/>
                  <a:pt x="720" y="536"/>
                </a:cubicBezTo>
                <a:cubicBezTo>
                  <a:pt x="784" y="504"/>
                  <a:pt x="816" y="448"/>
                  <a:pt x="864" y="392"/>
                </a:cubicBezTo>
                <a:cubicBezTo>
                  <a:pt x="912" y="336"/>
                  <a:pt x="952" y="240"/>
                  <a:pt x="1008" y="200"/>
                </a:cubicBezTo>
                <a:cubicBezTo>
                  <a:pt x="1064" y="160"/>
                  <a:pt x="1128" y="144"/>
                  <a:pt x="1200" y="152"/>
                </a:cubicBezTo>
                <a:cubicBezTo>
                  <a:pt x="1272" y="160"/>
                  <a:pt x="1360" y="248"/>
                  <a:pt x="1440" y="248"/>
                </a:cubicBezTo>
                <a:cubicBezTo>
                  <a:pt x="1520" y="248"/>
                  <a:pt x="1608" y="192"/>
                  <a:pt x="1680" y="152"/>
                </a:cubicBezTo>
                <a:cubicBezTo>
                  <a:pt x="1752" y="112"/>
                  <a:pt x="1776" y="0"/>
                  <a:pt x="1872" y="8"/>
                </a:cubicBezTo>
                <a:cubicBezTo>
                  <a:pt x="1968" y="16"/>
                  <a:pt x="2184" y="160"/>
                  <a:pt x="2256" y="200"/>
                </a:cubicBezTo>
                <a:cubicBezTo>
                  <a:pt x="2328" y="240"/>
                  <a:pt x="2316" y="244"/>
                  <a:pt x="2304" y="248"/>
                </a:cubicBezTo>
              </a:path>
            </a:pathLst>
          </a:custGeom>
          <a:noFill/>
          <a:ln w="6350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476250"/>
            <a:ext cx="8991600" cy="1835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§4.1 </a:t>
            </a:r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引言 问题的提出</a:t>
            </a:r>
          </a:p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函数解析式未知,通过实验观测得到的一组数据, 即在某个区间[</a:t>
            </a:r>
            <a:r>
              <a:rPr lang="en-US" altLang="zh-CN" i="1" dirty="0" smtClean="0">
                <a:ea typeface="黑体" panose="02010609060101010101" pitchFamily="49" charset="-122"/>
              </a:rPr>
              <a:t>a, b</a:t>
            </a:r>
            <a:r>
              <a:rPr lang="en-US" altLang="zh-CN" dirty="0" smtClean="0">
                <a:ea typeface="黑体" panose="02010609060101010101" pitchFamily="49" charset="-122"/>
              </a:rPr>
              <a:t>]</a:t>
            </a:r>
            <a:r>
              <a:rPr lang="zh-CN" altLang="en-US" dirty="0" smtClean="0">
                <a:ea typeface="黑体" panose="02010609060101010101" pitchFamily="49" charset="-122"/>
              </a:rPr>
              <a:t>上给出一系列点的函数值 </a:t>
            </a:r>
            <a:r>
              <a:rPr lang="en-US" altLang="zh-CN" i="1" dirty="0" err="1" smtClean="0">
                <a:ea typeface="黑体" panose="02010609060101010101" pitchFamily="49" charset="-122"/>
              </a:rPr>
              <a:t>y</a:t>
            </a:r>
            <a:r>
              <a:rPr lang="en-US" altLang="zh-CN" i="1" baseline="-25000" dirty="0" err="1" smtClean="0">
                <a:ea typeface="黑体" panose="02010609060101010101" pitchFamily="49" charset="-122"/>
              </a:rPr>
              <a:t>i</a:t>
            </a:r>
            <a:r>
              <a:rPr lang="en-US" altLang="zh-CN" i="1" dirty="0" smtClean="0">
                <a:ea typeface="黑体" panose="02010609060101010101" pitchFamily="49" charset="-122"/>
              </a:rPr>
              <a:t>= f</a:t>
            </a:r>
            <a:r>
              <a:rPr lang="en-US" altLang="zh-CN" dirty="0" smtClean="0">
                <a:ea typeface="黑体" panose="02010609060101010101" pitchFamily="49" charset="-122"/>
              </a:rPr>
              <a:t>(</a:t>
            </a:r>
            <a:r>
              <a:rPr lang="en-US" altLang="zh-CN" i="1" dirty="0" smtClean="0">
                <a:ea typeface="黑体" panose="02010609060101010101" pitchFamily="49" charset="-122"/>
              </a:rPr>
              <a:t>x</a:t>
            </a:r>
            <a:r>
              <a:rPr lang="en-US" altLang="zh-CN" i="1" baseline="-25000" dirty="0" smtClean="0"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ea typeface="黑体" panose="02010609060101010101" pitchFamily="49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ct val="5000"/>
              </a:spcBef>
            </a:pPr>
            <a:r>
              <a:rPr lang="zh-CN" altLang="en-US" dirty="0" smtClean="0">
                <a:ea typeface="黑体" panose="02010609060101010101" pitchFamily="49" charset="-122"/>
              </a:rPr>
              <a:t>或者给出函数表</a:t>
            </a:r>
          </a:p>
        </p:txBody>
      </p:sp>
      <p:sp>
        <p:nvSpPr>
          <p:cNvPr id="744451" name="Arc 3"/>
          <p:cNvSpPr>
            <a:spLocks/>
          </p:cNvSpPr>
          <p:nvPr/>
        </p:nvSpPr>
        <p:spPr bwMode="auto">
          <a:xfrm rot="10800000" flipV="1">
            <a:off x="2967038" y="4681538"/>
            <a:ext cx="3378200" cy="1885950"/>
          </a:xfrm>
          <a:custGeom>
            <a:avLst/>
            <a:gdLst>
              <a:gd name="T0" fmla="*/ 0 w 21085"/>
              <a:gd name="T1" fmla="*/ 0 h 21600"/>
              <a:gd name="T2" fmla="*/ 3378200 w 21085"/>
              <a:gd name="T3" fmla="*/ 1476542 h 21600"/>
              <a:gd name="T4" fmla="*/ 0 w 21085"/>
              <a:gd name="T5" fmla="*/ 18859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085" h="21600" fill="none" extrusionOk="0">
                <a:moveTo>
                  <a:pt x="-1" y="0"/>
                </a:moveTo>
                <a:cubicBezTo>
                  <a:pt x="10122" y="0"/>
                  <a:pt x="18887" y="7029"/>
                  <a:pt x="21084" y="16911"/>
                </a:cubicBezTo>
              </a:path>
              <a:path w="21085" h="21600" stroke="0" extrusionOk="0">
                <a:moveTo>
                  <a:pt x="-1" y="0"/>
                </a:moveTo>
                <a:cubicBezTo>
                  <a:pt x="10122" y="0"/>
                  <a:pt x="18887" y="7029"/>
                  <a:pt x="21084" y="1691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n>
                <a:solidFill>
                  <a:srgbClr val="0000FF"/>
                </a:solidFill>
              </a:ln>
            </a:endParaRPr>
          </a:p>
        </p:txBody>
      </p:sp>
      <p:sp>
        <p:nvSpPr>
          <p:cNvPr id="744453" name="Rectangle 5"/>
          <p:cNvSpPr>
            <a:spLocks noChangeArrowheads="1"/>
          </p:cNvSpPr>
          <p:nvPr/>
        </p:nvSpPr>
        <p:spPr bwMode="auto">
          <a:xfrm>
            <a:off x="6048375" y="4905375"/>
            <a:ext cx="1204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rgbClr val="FF0000"/>
                </a:solidFill>
                <a:ea typeface="黑体" panose="02010609060101010101" pitchFamily="49" charset="-122"/>
              </a:rPr>
              <a:t>y=f</a:t>
            </a:r>
            <a:r>
              <a:rPr lang="en-US" altLang="zh-CN" sz="320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3200" i="1">
                <a:solidFill>
                  <a:srgbClr val="FF0000"/>
                </a:solidFill>
                <a:ea typeface="黑体" panose="02010609060101010101" pitchFamily="49" charset="-122"/>
              </a:rPr>
              <a:t>x</a:t>
            </a:r>
            <a:r>
              <a:rPr lang="en-US" altLang="zh-CN" sz="320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endParaRPr lang="zh-CN" altLang="en-US" sz="32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744454" name="Rectangle 6"/>
          <p:cNvSpPr>
            <a:spLocks noChangeArrowheads="1"/>
          </p:cNvSpPr>
          <p:nvPr/>
        </p:nvSpPr>
        <p:spPr bwMode="auto">
          <a:xfrm>
            <a:off x="6030913" y="4267200"/>
            <a:ext cx="15890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ea typeface="黑体" panose="02010609060101010101" pitchFamily="49" charset="-122"/>
              </a:rPr>
              <a:t>y</a:t>
            </a:r>
            <a:r>
              <a:rPr lang="en-US" altLang="zh-CN" sz="3200">
                <a:ea typeface="黑体" panose="02010609060101010101" pitchFamily="49" charset="-122"/>
              </a:rPr>
              <a:t>=</a:t>
            </a:r>
            <a:r>
              <a:rPr lang="en-US" altLang="zh-CN" sz="3200" i="1">
                <a:ea typeface="黑体" panose="02010609060101010101" pitchFamily="49" charset="-122"/>
              </a:rPr>
              <a:t>p</a:t>
            </a:r>
            <a:r>
              <a:rPr lang="en-US" altLang="zh-CN" sz="3200">
                <a:ea typeface="黑体" panose="02010609060101010101" pitchFamily="49" charset="-122"/>
              </a:rPr>
              <a:t>(</a:t>
            </a:r>
            <a:r>
              <a:rPr lang="en-US" altLang="zh-CN" sz="3200" i="1">
                <a:ea typeface="黑体" panose="02010609060101010101" pitchFamily="49" charset="-122"/>
              </a:rPr>
              <a:t>x</a:t>
            </a:r>
            <a:r>
              <a:rPr lang="en-US" altLang="zh-CN" sz="3200">
                <a:ea typeface="黑体" panose="02010609060101010101" pitchFamily="49" charset="-122"/>
              </a:rPr>
              <a:t>)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744494" name="Group 46"/>
          <p:cNvGraphicFramePr>
            <a:graphicFrameLocks noGrp="1"/>
          </p:cNvGraphicFramePr>
          <p:nvPr/>
        </p:nvGraphicFramePr>
        <p:xfrm>
          <a:off x="1778000" y="2997200"/>
          <a:ext cx="6604000" cy="996950"/>
        </p:xfrm>
        <a:graphic>
          <a:graphicData uri="http://schemas.openxmlformats.org/drawingml/2006/table">
            <a:tbl>
              <a:tblPr/>
              <a:tblGrid>
                <a:gridCol w="1100138"/>
                <a:gridCol w="1101725"/>
                <a:gridCol w="1100137"/>
                <a:gridCol w="1100138"/>
                <a:gridCol w="1101725"/>
                <a:gridCol w="1100137"/>
              </a:tblGrid>
              <a:tr h="521098"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en-US" sz="2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5852"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755" marB="4575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387350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777875" defTabSz="814388">
                        <a:lnSpc>
                          <a:spcPct val="90000"/>
                        </a:lnSpc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155700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544638" defTabSz="814388">
                        <a:lnSpc>
                          <a:spcPct val="90000"/>
                        </a:lnSpc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0018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4590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29162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373438" defTabSz="814388" eaLnBrk="0" fontAlgn="base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814388" rtl="0" eaLnBrk="0" fontAlgn="base" latinLnBrk="0" hangingPunct="0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27305F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zh-CN" altLang="en-US" sz="2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55" marB="4575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44478" name="Group 30"/>
          <p:cNvGrpSpPr>
            <a:grpSpLocks/>
          </p:cNvGrpSpPr>
          <p:nvPr/>
        </p:nvGrpSpPr>
        <p:grpSpPr bwMode="auto">
          <a:xfrm>
            <a:off x="2286000" y="4343400"/>
            <a:ext cx="4994275" cy="2346325"/>
            <a:chOff x="1440" y="2736"/>
            <a:chExt cx="3146" cy="1478"/>
          </a:xfrm>
        </p:grpSpPr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1869" y="3876"/>
              <a:ext cx="0" cy="17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224" name="Group 32"/>
            <p:cNvGrpSpPr>
              <a:grpSpLocks/>
            </p:cNvGrpSpPr>
            <p:nvPr/>
          </p:nvGrpSpPr>
          <p:grpSpPr bwMode="auto">
            <a:xfrm>
              <a:off x="1440" y="2736"/>
              <a:ext cx="3146" cy="1478"/>
              <a:chOff x="336" y="1824"/>
              <a:chExt cx="3146" cy="1478"/>
            </a:xfrm>
          </p:grpSpPr>
          <p:grpSp>
            <p:nvGrpSpPr>
              <p:cNvPr id="8225" name="Group 33"/>
              <p:cNvGrpSpPr>
                <a:grpSpLocks/>
              </p:cNvGrpSpPr>
              <p:nvPr/>
            </p:nvGrpSpPr>
            <p:grpSpPr bwMode="auto">
              <a:xfrm>
                <a:off x="336" y="1824"/>
                <a:ext cx="3146" cy="1478"/>
                <a:chOff x="1632" y="1450"/>
                <a:chExt cx="3146" cy="1478"/>
              </a:xfrm>
            </p:grpSpPr>
            <p:sp>
              <p:nvSpPr>
                <p:cNvPr id="8230" name="Line 34"/>
                <p:cNvSpPr>
                  <a:spLocks noChangeShapeType="1"/>
                </p:cNvSpPr>
                <p:nvPr/>
              </p:nvSpPr>
              <p:spPr bwMode="auto">
                <a:xfrm>
                  <a:off x="1632" y="2754"/>
                  <a:ext cx="3146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1" name="Line 35"/>
                <p:cNvSpPr>
                  <a:spLocks noChangeShapeType="1"/>
                </p:cNvSpPr>
                <p:nvPr/>
              </p:nvSpPr>
              <p:spPr bwMode="auto">
                <a:xfrm rot="10800000">
                  <a:off x="1811" y="1450"/>
                  <a:ext cx="0" cy="1478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2" name="Line 36"/>
                <p:cNvSpPr>
                  <a:spLocks noChangeShapeType="1"/>
                </p:cNvSpPr>
                <p:nvPr/>
              </p:nvSpPr>
              <p:spPr bwMode="auto">
                <a:xfrm>
                  <a:off x="2418" y="2174"/>
                  <a:ext cx="0" cy="551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3" name="Line 37"/>
                <p:cNvSpPr>
                  <a:spLocks noChangeShapeType="1"/>
                </p:cNvSpPr>
                <p:nvPr/>
              </p:nvSpPr>
              <p:spPr bwMode="auto">
                <a:xfrm>
                  <a:off x="2812" y="1943"/>
                  <a:ext cx="0" cy="78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4" name="Line 38"/>
                <p:cNvSpPr>
                  <a:spLocks noChangeShapeType="1"/>
                </p:cNvSpPr>
                <p:nvPr/>
              </p:nvSpPr>
              <p:spPr bwMode="auto">
                <a:xfrm>
                  <a:off x="3205" y="1798"/>
                  <a:ext cx="0" cy="927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35" name="Line 39"/>
                <p:cNvSpPr>
                  <a:spLocks noChangeShapeType="1"/>
                </p:cNvSpPr>
                <p:nvPr/>
              </p:nvSpPr>
              <p:spPr bwMode="auto">
                <a:xfrm>
                  <a:off x="3634" y="1682"/>
                  <a:ext cx="0" cy="107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prstDash val="dash"/>
                  <a:round/>
                  <a:headEnd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tx1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226" name="Oval 40"/>
              <p:cNvSpPr>
                <a:spLocks noChangeArrowheads="1"/>
              </p:cNvSpPr>
              <p:nvPr/>
            </p:nvSpPr>
            <p:spPr bwMode="auto">
              <a:xfrm>
                <a:off x="1067" y="249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7" name="Oval 41"/>
              <p:cNvSpPr>
                <a:spLocks noChangeArrowheads="1"/>
              </p:cNvSpPr>
              <p:nvPr/>
            </p:nvSpPr>
            <p:spPr bwMode="auto">
              <a:xfrm>
                <a:off x="1477" y="22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8" name="Oval 42"/>
              <p:cNvSpPr>
                <a:spLocks noChangeArrowheads="1"/>
              </p:cNvSpPr>
              <p:nvPr/>
            </p:nvSpPr>
            <p:spPr bwMode="auto">
              <a:xfrm>
                <a:off x="1861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29" name="Oval 43"/>
              <p:cNvSpPr>
                <a:spLocks noChangeArrowheads="1"/>
              </p:cNvSpPr>
              <p:nvPr/>
            </p:nvSpPr>
            <p:spPr bwMode="auto">
              <a:xfrm>
                <a:off x="2282" y="202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93" grpId="0" animBg="1"/>
      <p:bldP spid="744451" grpId="0" animBg="1"/>
      <p:bldP spid="744453" grpId="0" autoUpdateAnimBg="0"/>
      <p:bldP spid="74445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117475" y="635000"/>
            <a:ext cx="94392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>
                <a:ea typeface="楷体_GB2312" pitchFamily="49" charset="-122"/>
              </a:rPr>
              <a:t> 当    较大时用待定系数法求                                 是困难的</a:t>
            </a:r>
          </a:p>
        </p:txBody>
      </p:sp>
      <p:graphicFrame>
        <p:nvGraphicFramePr>
          <p:cNvPr id="108547" name="Object 3"/>
          <p:cNvGraphicFramePr>
            <a:graphicFrameLocks noChangeAspect="1"/>
          </p:cNvGraphicFramePr>
          <p:nvPr/>
        </p:nvGraphicFramePr>
        <p:xfrm>
          <a:off x="4305300" y="549275"/>
          <a:ext cx="2794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3" r:id="rId3" imgW="1282700" imgH="444500" progId="Equation.3">
                  <p:embed/>
                </p:oleObj>
              </mc:Choice>
              <mc:Fallback>
                <p:oleObj r:id="rId3" imgW="12827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549275"/>
                        <a:ext cx="2794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603250" y="823913"/>
          <a:ext cx="3032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4" r:id="rId5" imgW="139882" imgH="152599" progId="Equation.3">
                  <p:embed/>
                </p:oleObj>
              </mc:Choice>
              <mc:Fallback>
                <p:oleObj r:id="rId5" imgW="139882" imgH="15259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823913"/>
                        <a:ext cx="303213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8021" name="Group 5"/>
          <p:cNvGrpSpPr>
            <a:grpSpLocks/>
          </p:cNvGrpSpPr>
          <p:nvPr/>
        </p:nvGrpSpPr>
        <p:grpSpPr bwMode="auto">
          <a:xfrm>
            <a:off x="271463" y="1341438"/>
            <a:ext cx="8864600" cy="647700"/>
            <a:chOff x="0" y="0"/>
            <a:chExt cx="5154" cy="408"/>
          </a:xfrm>
        </p:grpSpPr>
        <p:sp>
          <p:nvSpPr>
            <p:cNvPr id="108569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令</a:t>
              </a:r>
            </a:p>
          </p:txBody>
        </p:sp>
        <p:graphicFrame>
          <p:nvGraphicFramePr>
            <p:cNvPr id="108570" name="Object 7"/>
            <p:cNvGraphicFramePr>
              <a:graphicFrameLocks noChangeAspect="1"/>
            </p:cNvGraphicFramePr>
            <p:nvPr/>
          </p:nvGraphicFramePr>
          <p:xfrm>
            <a:off x="409" y="86"/>
            <a:ext cx="280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5" r:id="rId7" imgW="2208841" imgH="253890" progId="Equation.3">
                    <p:embed/>
                  </p:oleObj>
                </mc:Choice>
                <mc:Fallback>
                  <p:oleObj r:id="rId7" imgW="2208841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86"/>
                          <a:ext cx="2801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1" name="Rectangle 8"/>
            <p:cNvSpPr>
              <a:spLocks noChangeArrowheads="1"/>
            </p:cNvSpPr>
            <p:nvPr/>
          </p:nvSpPr>
          <p:spPr bwMode="auto">
            <a:xfrm>
              <a:off x="3294" y="9"/>
              <a:ext cx="186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为           次多项式</a:t>
              </a:r>
            </a:p>
          </p:txBody>
        </p:sp>
        <p:graphicFrame>
          <p:nvGraphicFramePr>
            <p:cNvPr id="10857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829081"/>
                </p:ext>
              </p:extLst>
            </p:nvPr>
          </p:nvGraphicFramePr>
          <p:xfrm>
            <a:off x="3559" y="136"/>
            <a:ext cx="54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6" r:id="rId9" imgW="431425" imgH="177646" progId="Equation.3">
                    <p:embed/>
                  </p:oleObj>
                </mc:Choice>
                <mc:Fallback>
                  <p:oleObj r:id="rId9" imgW="431425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" y="136"/>
                          <a:ext cx="547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8026" name="Group 10"/>
          <p:cNvGrpSpPr>
            <a:grpSpLocks/>
          </p:cNvGrpSpPr>
          <p:nvPr/>
        </p:nvGrpSpPr>
        <p:grpSpPr bwMode="auto">
          <a:xfrm>
            <a:off x="271463" y="1989138"/>
            <a:ext cx="8739187" cy="1084262"/>
            <a:chOff x="0" y="0"/>
            <a:chExt cx="5081" cy="683"/>
          </a:xfrm>
        </p:grpSpPr>
        <p:graphicFrame>
          <p:nvGraphicFramePr>
            <p:cNvPr id="108566" name="Object 11"/>
            <p:cNvGraphicFramePr>
              <a:graphicFrameLocks noChangeAspect="1"/>
            </p:cNvGraphicFramePr>
            <p:nvPr/>
          </p:nvGraphicFramePr>
          <p:xfrm>
            <a:off x="908" y="24"/>
            <a:ext cx="1207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7" r:id="rId11" imgW="952500" imgH="520700" progId="Equation.3">
                    <p:embed/>
                  </p:oleObj>
                </mc:Choice>
                <mc:Fallback>
                  <p:oleObj r:id="rId11" imgW="952500" imgH="520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24"/>
                          <a:ext cx="1207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67" name="Object 12"/>
            <p:cNvGraphicFramePr>
              <a:graphicFrameLocks noChangeAspect="1"/>
            </p:cNvGraphicFramePr>
            <p:nvPr/>
          </p:nvGraphicFramePr>
          <p:xfrm>
            <a:off x="2395" y="0"/>
            <a:ext cx="2686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8" r:id="rId13" imgW="2120900" imgH="520700" progId="Equation.3">
                    <p:embed/>
                  </p:oleObj>
                </mc:Choice>
                <mc:Fallback>
                  <p:oleObj r:id="rId13" imgW="2120900" imgH="520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5" y="0"/>
                          <a:ext cx="2686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8" name="Rectangle 13"/>
            <p:cNvSpPr>
              <a:spLocks noChangeArrowheads="1"/>
            </p:cNvSpPr>
            <p:nvPr/>
          </p:nvSpPr>
          <p:spPr bwMode="auto">
            <a:xfrm>
              <a:off x="0" y="94"/>
              <a:ext cx="99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且满足</a:t>
              </a:r>
            </a:p>
          </p:txBody>
        </p:sp>
      </p:grpSp>
      <p:grpSp>
        <p:nvGrpSpPr>
          <p:cNvPr id="1238030" name="Group 14"/>
          <p:cNvGrpSpPr>
            <a:grpSpLocks/>
          </p:cNvGrpSpPr>
          <p:nvPr/>
        </p:nvGrpSpPr>
        <p:grpSpPr bwMode="auto">
          <a:xfrm>
            <a:off x="271463" y="3141663"/>
            <a:ext cx="3557587" cy="995362"/>
            <a:chOff x="0" y="0"/>
            <a:chExt cx="2068" cy="627"/>
          </a:xfrm>
        </p:grpSpPr>
        <p:graphicFrame>
          <p:nvGraphicFramePr>
            <p:cNvPr id="108564" name="Object 15"/>
            <p:cNvGraphicFramePr>
              <a:graphicFrameLocks noChangeAspect="1"/>
            </p:cNvGraphicFramePr>
            <p:nvPr/>
          </p:nvGraphicFramePr>
          <p:xfrm>
            <a:off x="635" y="0"/>
            <a:ext cx="1433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9" r:id="rId15" imgW="1130300" imgH="495300" progId="Equation.3">
                    <p:embed/>
                  </p:oleObj>
                </mc:Choice>
                <mc:Fallback>
                  <p:oleObj r:id="rId15" imgW="1130300" imgH="495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0"/>
                          <a:ext cx="1433" cy="6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5" name="Rectangle 16"/>
            <p:cNvSpPr>
              <a:spLocks noChangeArrowheads="1"/>
            </p:cNvSpPr>
            <p:nvPr/>
          </p:nvSpPr>
          <p:spPr bwMode="auto">
            <a:xfrm>
              <a:off x="0" y="83"/>
              <a:ext cx="99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其中</a:t>
              </a:r>
            </a:p>
          </p:txBody>
        </p:sp>
      </p:grpSp>
      <p:grpSp>
        <p:nvGrpSpPr>
          <p:cNvPr id="1238033" name="Group 17"/>
          <p:cNvGrpSpPr>
            <a:grpSpLocks/>
          </p:cNvGrpSpPr>
          <p:nvPr/>
        </p:nvGrpSpPr>
        <p:grpSpPr bwMode="auto">
          <a:xfrm>
            <a:off x="350838" y="4941888"/>
            <a:ext cx="7956550" cy="627062"/>
            <a:chOff x="0" y="0"/>
            <a:chExt cx="4626" cy="395"/>
          </a:xfrm>
        </p:grpSpPr>
        <p:sp>
          <p:nvSpPr>
            <p:cNvPr id="108562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862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且满足</a:t>
              </a:r>
            </a:p>
          </p:txBody>
        </p:sp>
        <p:graphicFrame>
          <p:nvGraphicFramePr>
            <p:cNvPr id="108563" name="Object 19"/>
            <p:cNvGraphicFramePr>
              <a:graphicFrameLocks noChangeAspect="1"/>
            </p:cNvGraphicFramePr>
            <p:nvPr/>
          </p:nvGraphicFramePr>
          <p:xfrm>
            <a:off x="862" y="90"/>
            <a:ext cx="37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90" r:id="rId17" imgW="2970511" imgH="241195" progId="Equation.3">
                    <p:embed/>
                  </p:oleObj>
                </mc:Choice>
                <mc:Fallback>
                  <p:oleObj r:id="rId17" imgW="2970511" imgH="24119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2" y="90"/>
                          <a:ext cx="376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8036" name="Group 20"/>
          <p:cNvGrpSpPr>
            <a:grpSpLocks/>
          </p:cNvGrpSpPr>
          <p:nvPr/>
        </p:nvGrpSpPr>
        <p:grpSpPr bwMode="auto">
          <a:xfrm>
            <a:off x="350838" y="4076700"/>
            <a:ext cx="9361487" cy="917575"/>
            <a:chOff x="0" y="0"/>
            <a:chExt cx="5443" cy="578"/>
          </a:xfrm>
        </p:grpSpPr>
        <p:sp>
          <p:nvSpPr>
            <p:cNvPr id="108558" name="Rectangle 21"/>
            <p:cNvSpPr>
              <a:spLocks noChangeArrowheads="1"/>
            </p:cNvSpPr>
            <p:nvPr/>
          </p:nvSpPr>
          <p:spPr bwMode="auto">
            <a:xfrm>
              <a:off x="0" y="34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令</a:t>
              </a:r>
            </a:p>
          </p:txBody>
        </p:sp>
        <p:graphicFrame>
          <p:nvGraphicFramePr>
            <p:cNvPr id="108559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358660"/>
                </p:ext>
              </p:extLst>
            </p:nvPr>
          </p:nvGraphicFramePr>
          <p:xfrm>
            <a:off x="439" y="0"/>
            <a:ext cx="2653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91" name="公式" r:id="rId19" imgW="2095200" imgH="457200" progId="Equation.3">
                    <p:embed/>
                  </p:oleObj>
                </mc:Choice>
                <mc:Fallback>
                  <p:oleObj name="公式" r:id="rId19" imgW="2095200" imgH="457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0"/>
                          <a:ext cx="2653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0" name="Text Box 23"/>
            <p:cNvSpPr txBox="1">
              <a:spLocks noChangeArrowheads="1"/>
            </p:cNvSpPr>
            <p:nvPr/>
          </p:nvSpPr>
          <p:spPr bwMode="auto">
            <a:xfrm>
              <a:off x="3130" y="79"/>
              <a:ext cx="2313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为             次多项式</a:t>
              </a:r>
            </a:p>
          </p:txBody>
        </p:sp>
        <p:graphicFrame>
          <p:nvGraphicFramePr>
            <p:cNvPr id="108561" name="Object 24"/>
            <p:cNvGraphicFramePr>
              <a:graphicFrameLocks noChangeAspect="1"/>
            </p:cNvGraphicFramePr>
            <p:nvPr/>
          </p:nvGraphicFramePr>
          <p:xfrm>
            <a:off x="3465" y="188"/>
            <a:ext cx="54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92" r:id="rId21" imgW="431425" imgH="177646" progId="Equation.3">
                    <p:embed/>
                  </p:oleObj>
                </mc:Choice>
                <mc:Fallback>
                  <p:oleObj r:id="rId21" imgW="431425" imgH="177646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188"/>
                          <a:ext cx="54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8041" name="Group 25"/>
          <p:cNvGrpSpPr>
            <a:grpSpLocks/>
          </p:cNvGrpSpPr>
          <p:nvPr/>
        </p:nvGrpSpPr>
        <p:grpSpPr bwMode="auto">
          <a:xfrm>
            <a:off x="350838" y="5589588"/>
            <a:ext cx="6318250" cy="608012"/>
            <a:chOff x="0" y="0"/>
            <a:chExt cx="3674" cy="383"/>
          </a:xfrm>
        </p:grpSpPr>
        <p:sp>
          <p:nvSpPr>
            <p:cNvPr id="108556" name="Text Box 26"/>
            <p:cNvSpPr txBox="1">
              <a:spLocks noChangeArrowheads="1"/>
            </p:cNvSpPr>
            <p:nvPr/>
          </p:nvSpPr>
          <p:spPr bwMode="auto">
            <a:xfrm>
              <a:off x="0" y="0"/>
              <a:ext cx="367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latin typeface="楷体_GB2312" pitchFamily="49" charset="-122"/>
                  <a:ea typeface="楷体_GB2312" pitchFamily="49" charset="-122"/>
                </a:rPr>
                <a:t>所以</a:t>
              </a:r>
              <a:r>
                <a:rPr lang="zh-CN" altLang="en-US" sz="26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</a:t>
              </a:r>
              <a:r>
                <a:rPr lang="zh-CN" altLang="en-US" sz="26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en-US" altLang="zh-CN" sz="26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Hermite</a:t>
              </a:r>
              <a:r>
                <a:rPr lang="zh-CN" altLang="en-US" sz="26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插值多项式。</a:t>
              </a:r>
            </a:p>
          </p:txBody>
        </p:sp>
        <p:graphicFrame>
          <p:nvGraphicFramePr>
            <p:cNvPr id="108557" name="Object 27"/>
            <p:cNvGraphicFramePr>
              <a:graphicFrameLocks noChangeAspect="1"/>
            </p:cNvGraphicFramePr>
            <p:nvPr/>
          </p:nvGraphicFramePr>
          <p:xfrm>
            <a:off x="557" y="127"/>
            <a:ext cx="5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93" r:id="rId23" imgW="419100" imgH="203200" progId="Equation.3">
                    <p:embed/>
                  </p:oleObj>
                </mc:Choice>
                <mc:Fallback>
                  <p:oleObj r:id="rId23" imgW="4191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127"/>
                          <a:ext cx="5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8044" name="Rectangle 28"/>
          <p:cNvSpPr>
            <a:spLocks noChangeArrowheads="1"/>
          </p:cNvSpPr>
          <p:nvPr/>
        </p:nvSpPr>
        <p:spPr bwMode="auto">
          <a:xfrm>
            <a:off x="4094163" y="3284538"/>
            <a:ext cx="49149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</a:rPr>
              <a:t>Kronecker</a:t>
            </a:r>
            <a:r>
              <a:rPr lang="zh-CN" altLang="en-US" sz="2600">
                <a:solidFill>
                  <a:srgbClr val="0000FF"/>
                </a:solidFill>
                <a:ea typeface="楷体_GB2312" pitchFamily="49" charset="-122"/>
              </a:rPr>
              <a:t>（克罗内克）符号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04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915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chemeClr val="tx2"/>
                </a:solidFill>
                <a:ea typeface="楷体_GB2312" pitchFamily="49" charset="-122"/>
              </a:rPr>
              <a:t>Hermite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插值多项式可写成插值基函数表示的形式</a:t>
            </a:r>
            <a:endParaRPr lang="en-US" altLang="zh-CN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533400" y="914400"/>
          <a:ext cx="8382000" cy="238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name="Equation" r:id="rId3" imgW="4330700" imgH="889000" progId="Equation.3">
                  <p:embed/>
                </p:oleObj>
              </mc:Choice>
              <mc:Fallback>
                <p:oleObj name="Equation" r:id="rId3" imgW="4330700" imgH="889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14400"/>
                        <a:ext cx="8382000" cy="238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57200" y="3200400"/>
          <a:ext cx="8305800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2" name="Equation" r:id="rId5" imgW="3911600" imgH="1320800" progId="Equation.3">
                  <p:embed/>
                </p:oleObj>
              </mc:Choice>
              <mc:Fallback>
                <p:oleObj name="Equation" r:id="rId5" imgW="3911600" imgH="1320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8305800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4876800" y="3429000"/>
            <a:ext cx="381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´</a:t>
            </a: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304800" y="1905000"/>
            <a:ext cx="1295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验证：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271463" y="476250"/>
            <a:ext cx="858837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974725" y="549275"/>
          <a:ext cx="32115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9" r:id="rId3" imgW="1471922" imgH="266469" progId="Equation.3">
                  <p:embed/>
                </p:oleObj>
              </mc:Choice>
              <mc:Fallback>
                <p:oleObj r:id="rId3" imgW="1471922" imgH="2664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549275"/>
                        <a:ext cx="32115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1092" name="Group 4"/>
          <p:cNvGrpSpPr>
            <a:grpSpLocks/>
          </p:cNvGrpSpPr>
          <p:nvPr/>
        </p:nvGrpSpPr>
        <p:grpSpPr bwMode="auto">
          <a:xfrm>
            <a:off x="324737" y="2021738"/>
            <a:ext cx="7256462" cy="608012"/>
            <a:chOff x="0" y="0"/>
            <a:chExt cx="4219" cy="383"/>
          </a:xfrm>
        </p:grpSpPr>
        <p:sp>
          <p:nvSpPr>
            <p:cNvPr id="11061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 dirty="0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10616" name="Object 6"/>
            <p:cNvGraphicFramePr>
              <a:graphicFrameLocks noChangeAspect="1"/>
            </p:cNvGraphicFramePr>
            <p:nvPr/>
          </p:nvGraphicFramePr>
          <p:xfrm>
            <a:off x="404" y="45"/>
            <a:ext cx="381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0" r:id="rId5" imgW="3005986" imgH="266353" progId="Equation.3">
                    <p:embed/>
                  </p:oleObj>
                </mc:Choice>
                <mc:Fallback>
                  <p:oleObj r:id="rId5" imgW="3005986" imgH="26635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" y="45"/>
                          <a:ext cx="381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1095" name="Group 7"/>
          <p:cNvGrpSpPr>
            <a:grpSpLocks/>
          </p:cNvGrpSpPr>
          <p:nvPr/>
        </p:nvGrpSpPr>
        <p:grpSpPr bwMode="auto">
          <a:xfrm>
            <a:off x="200472" y="1016843"/>
            <a:ext cx="8424862" cy="1116013"/>
            <a:chOff x="0" y="16"/>
            <a:chExt cx="4800" cy="596"/>
          </a:xfrm>
        </p:grpSpPr>
        <p:sp>
          <p:nvSpPr>
            <p:cNvPr id="110613" name="Rectangle 8"/>
            <p:cNvSpPr>
              <a:spLocks noChangeArrowheads="1"/>
            </p:cNvSpPr>
            <p:nvPr/>
          </p:nvSpPr>
          <p:spPr bwMode="auto">
            <a:xfrm>
              <a:off x="0" y="64"/>
              <a:ext cx="772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 dirty="0"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110614" name="Object 9"/>
            <p:cNvGraphicFramePr>
              <a:graphicFrameLocks noChangeAspect="1"/>
            </p:cNvGraphicFramePr>
            <p:nvPr/>
          </p:nvGraphicFramePr>
          <p:xfrm>
            <a:off x="870" y="16"/>
            <a:ext cx="3930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1" name="Equation" r:id="rId7" imgW="3098800" imgH="469900" progId="Equation.DSMT4">
                    <p:embed/>
                  </p:oleObj>
                </mc:Choice>
                <mc:Fallback>
                  <p:oleObj name="Equation" r:id="rId7" imgW="3098800" imgH="469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6"/>
                          <a:ext cx="3930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1098" name="Object 10"/>
          <p:cNvGraphicFramePr>
            <a:graphicFrameLocks noChangeAspect="1"/>
          </p:cNvGraphicFramePr>
          <p:nvPr/>
        </p:nvGraphicFramePr>
        <p:xfrm>
          <a:off x="1249363" y="2781300"/>
          <a:ext cx="19097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r:id="rId9" imgW="875540" imgH="266469" progId="Equation.3">
                  <p:embed/>
                </p:oleObj>
              </mc:Choice>
              <mc:Fallback>
                <p:oleObj r:id="rId9" imgW="875540" imgH="2664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2781300"/>
                        <a:ext cx="19097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1099" name="Group 11"/>
          <p:cNvGrpSpPr>
            <a:grpSpLocks/>
          </p:cNvGrpSpPr>
          <p:nvPr/>
        </p:nvGrpSpPr>
        <p:grpSpPr bwMode="auto">
          <a:xfrm>
            <a:off x="271463" y="3429000"/>
            <a:ext cx="6778625" cy="608013"/>
            <a:chOff x="0" y="0"/>
            <a:chExt cx="3941" cy="383"/>
          </a:xfrm>
        </p:grpSpPr>
        <p:sp>
          <p:nvSpPr>
            <p:cNvPr id="110611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9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又</a:t>
              </a:r>
            </a:p>
          </p:txBody>
        </p:sp>
        <p:graphicFrame>
          <p:nvGraphicFramePr>
            <p:cNvPr id="110612" name="Object 13"/>
            <p:cNvGraphicFramePr>
              <a:graphicFrameLocks noChangeAspect="1"/>
            </p:cNvGraphicFramePr>
            <p:nvPr/>
          </p:nvGraphicFramePr>
          <p:xfrm>
            <a:off x="545" y="45"/>
            <a:ext cx="339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3" r:id="rId11" imgW="2676215" imgH="266353" progId="Equation.3">
                    <p:embed/>
                  </p:oleObj>
                </mc:Choice>
                <mc:Fallback>
                  <p:oleObj r:id="rId11" imgW="2676215" imgH="26635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45"/>
                          <a:ext cx="339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1102" name="Group 14"/>
          <p:cNvGrpSpPr>
            <a:grpSpLocks/>
          </p:cNvGrpSpPr>
          <p:nvPr/>
        </p:nvGrpSpPr>
        <p:grpSpPr bwMode="auto">
          <a:xfrm>
            <a:off x="271463" y="4076700"/>
            <a:ext cx="7335837" cy="647700"/>
            <a:chOff x="0" y="0"/>
            <a:chExt cx="4265" cy="408"/>
          </a:xfrm>
        </p:grpSpPr>
        <p:sp>
          <p:nvSpPr>
            <p:cNvPr id="110609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10610" name="Object 16"/>
            <p:cNvGraphicFramePr>
              <a:graphicFrameLocks noChangeAspect="1"/>
            </p:cNvGraphicFramePr>
            <p:nvPr/>
          </p:nvGraphicFramePr>
          <p:xfrm>
            <a:off x="499" y="70"/>
            <a:ext cx="376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4" r:id="rId13" imgW="2967936" imgH="266353" progId="Equation.3">
                    <p:embed/>
                  </p:oleObj>
                </mc:Choice>
                <mc:Fallback>
                  <p:oleObj r:id="rId13" imgW="2967936" imgH="26635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70"/>
                          <a:ext cx="376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1105" name="Object 17"/>
          <p:cNvGraphicFramePr>
            <a:graphicFrameLocks noChangeAspect="1"/>
          </p:cNvGraphicFramePr>
          <p:nvPr/>
        </p:nvGraphicFramePr>
        <p:xfrm>
          <a:off x="1095375" y="4868863"/>
          <a:ext cx="48720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5" r:id="rId15" imgW="2233261" imgH="266469" progId="Equation.3">
                  <p:embed/>
                </p:oleObj>
              </mc:Choice>
              <mc:Fallback>
                <p:oleObj r:id="rId15" imgW="2233261" imgH="2664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868863"/>
                        <a:ext cx="48720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1106" name="Group 18"/>
          <p:cNvGrpSpPr>
            <a:grpSpLocks/>
          </p:cNvGrpSpPr>
          <p:nvPr/>
        </p:nvGrpSpPr>
        <p:grpSpPr bwMode="auto">
          <a:xfrm>
            <a:off x="350838" y="2630488"/>
            <a:ext cx="7159493" cy="3535363"/>
            <a:chOff x="0" y="631"/>
            <a:chExt cx="4163" cy="2227"/>
          </a:xfrm>
        </p:grpSpPr>
        <p:sp>
          <p:nvSpPr>
            <p:cNvPr id="110606" name="Rectangle 19"/>
            <p:cNvSpPr>
              <a:spLocks noChangeArrowheads="1"/>
            </p:cNvSpPr>
            <p:nvPr/>
          </p:nvSpPr>
          <p:spPr bwMode="auto">
            <a:xfrm>
              <a:off x="0" y="2475"/>
              <a:ext cx="1361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由（</a:t>
              </a:r>
              <a:r>
                <a:rPr lang="en-US" altLang="zh-CN" sz="2600">
                  <a:ea typeface="楷体_GB2312" pitchFamily="49" charset="-122"/>
                </a:rPr>
                <a:t>1</a:t>
              </a:r>
              <a:r>
                <a:rPr lang="zh-CN" altLang="en-US" sz="2600">
                  <a:ea typeface="楷体_GB2312" pitchFamily="49" charset="-122"/>
                </a:rPr>
                <a:t>）（</a:t>
              </a:r>
              <a:r>
                <a:rPr lang="en-US" altLang="zh-CN" sz="2600">
                  <a:ea typeface="楷体_GB2312" pitchFamily="49" charset="-122"/>
                </a:rPr>
                <a:t>2</a:t>
              </a:r>
              <a:r>
                <a:rPr lang="zh-CN" altLang="en-US" sz="2600"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110607" name="Line 20"/>
            <p:cNvSpPr>
              <a:spLocks noChangeShapeType="1"/>
            </p:cNvSpPr>
            <p:nvPr/>
          </p:nvSpPr>
          <p:spPr bwMode="auto">
            <a:xfrm>
              <a:off x="2847" y="631"/>
              <a:ext cx="13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0608" name="Line 21"/>
            <p:cNvSpPr>
              <a:spLocks noChangeShapeType="1"/>
            </p:cNvSpPr>
            <p:nvPr/>
          </p:nvSpPr>
          <p:spPr bwMode="auto">
            <a:xfrm>
              <a:off x="453" y="2404"/>
              <a:ext cx="27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41110" name="Group 22"/>
          <p:cNvGrpSpPr>
            <a:grpSpLocks/>
          </p:cNvGrpSpPr>
          <p:nvPr/>
        </p:nvGrpSpPr>
        <p:grpSpPr bwMode="auto">
          <a:xfrm>
            <a:off x="3314700" y="5516563"/>
            <a:ext cx="5854700" cy="655637"/>
            <a:chOff x="0" y="0"/>
            <a:chExt cx="3405" cy="413"/>
          </a:xfrm>
        </p:grpSpPr>
        <p:graphicFrame>
          <p:nvGraphicFramePr>
            <p:cNvPr id="110604" name="Object 23"/>
            <p:cNvGraphicFramePr>
              <a:graphicFrameLocks noChangeAspect="1"/>
            </p:cNvGraphicFramePr>
            <p:nvPr/>
          </p:nvGraphicFramePr>
          <p:xfrm>
            <a:off x="363" y="91"/>
            <a:ext cx="304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696" r:id="rId17" imgW="2399259" imgH="253890" progId="Equation.3">
                    <p:embed/>
                  </p:oleObj>
                </mc:Choice>
                <mc:Fallback>
                  <p:oleObj r:id="rId17" imgW="2399259" imgH="25389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91"/>
                          <a:ext cx="304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5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635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得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271463" y="692150"/>
            <a:ext cx="2106612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>
                <a:ea typeface="楷体_GB2312" pitchFamily="49" charset="-122"/>
              </a:rPr>
              <a:t>所以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080312"/>
              </p:ext>
            </p:extLst>
          </p:nvPr>
        </p:nvGraphicFramePr>
        <p:xfrm>
          <a:off x="1363664" y="765176"/>
          <a:ext cx="5821584" cy="620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0" name="Equation" r:id="rId3" imgW="2309395" imgH="266469" progId="Equation.DSMT4">
                  <p:embed/>
                </p:oleObj>
              </mc:Choice>
              <mc:Fallback>
                <p:oleObj name="Equation" r:id="rId3" imgW="2309395" imgH="2664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4" y="765176"/>
                        <a:ext cx="5821584" cy="620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2116" name="Group 4"/>
          <p:cNvGrpSpPr>
            <a:grpSpLocks/>
          </p:cNvGrpSpPr>
          <p:nvPr/>
        </p:nvGrpSpPr>
        <p:grpSpPr bwMode="auto">
          <a:xfrm>
            <a:off x="350838" y="1484313"/>
            <a:ext cx="8948737" cy="655637"/>
            <a:chOff x="0" y="0"/>
            <a:chExt cx="5203" cy="413"/>
          </a:xfrm>
        </p:grpSpPr>
        <p:sp>
          <p:nvSpPr>
            <p:cNvPr id="11162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772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111629" name="Object 6"/>
            <p:cNvGraphicFramePr>
              <a:graphicFrameLocks noChangeAspect="1"/>
            </p:cNvGraphicFramePr>
            <p:nvPr/>
          </p:nvGraphicFramePr>
          <p:xfrm>
            <a:off x="680" y="91"/>
            <a:ext cx="452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1" r:id="rId5" imgW="3565605" imgH="253780" progId="Equation.3">
                    <p:embed/>
                  </p:oleObj>
                </mc:Choice>
                <mc:Fallback>
                  <p:oleObj r:id="rId5" imgW="3565605" imgH="2537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91"/>
                          <a:ext cx="452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2119" name="Group 7"/>
          <p:cNvGrpSpPr>
            <a:grpSpLocks/>
          </p:cNvGrpSpPr>
          <p:nvPr/>
        </p:nvGrpSpPr>
        <p:grpSpPr bwMode="auto">
          <a:xfrm>
            <a:off x="350838" y="3011488"/>
            <a:ext cx="8112125" cy="1354137"/>
            <a:chOff x="0" y="0"/>
            <a:chExt cx="4717" cy="853"/>
          </a:xfrm>
        </p:grpSpPr>
        <p:sp>
          <p:nvSpPr>
            <p:cNvPr id="111626" name="Rectangle 8"/>
            <p:cNvSpPr>
              <a:spLocks noChangeArrowheads="1"/>
            </p:cNvSpPr>
            <p:nvPr/>
          </p:nvSpPr>
          <p:spPr bwMode="auto">
            <a:xfrm>
              <a:off x="0" y="181"/>
              <a:ext cx="99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11627" name="Object 9"/>
            <p:cNvGraphicFramePr>
              <a:graphicFrameLocks noChangeAspect="1"/>
            </p:cNvGraphicFramePr>
            <p:nvPr/>
          </p:nvGraphicFramePr>
          <p:xfrm>
            <a:off x="483" y="0"/>
            <a:ext cx="4234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2" r:id="rId7" imgW="3338651" imgH="672808" progId="Equation.3">
                    <p:embed/>
                  </p:oleObj>
                </mc:Choice>
                <mc:Fallback>
                  <p:oleObj r:id="rId7" imgW="3338651" imgH="67280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0"/>
                          <a:ext cx="4234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2122" name="Object 10"/>
          <p:cNvGraphicFramePr>
            <a:graphicFrameLocks noChangeAspect="1"/>
          </p:cNvGraphicFramePr>
          <p:nvPr/>
        </p:nvGraphicFramePr>
        <p:xfrm>
          <a:off x="219075" y="2276475"/>
          <a:ext cx="9493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r:id="rId9" imgW="4352322" imgH="253780" progId="Equation.3">
                  <p:embed/>
                </p:oleObj>
              </mc:Choice>
              <mc:Fallback>
                <p:oleObj r:id="rId9" imgW="4352322" imgH="2537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2276475"/>
                        <a:ext cx="9493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2123" name="Group 11"/>
          <p:cNvGrpSpPr>
            <a:grpSpLocks/>
          </p:cNvGrpSpPr>
          <p:nvPr/>
        </p:nvGrpSpPr>
        <p:grpSpPr bwMode="auto">
          <a:xfrm>
            <a:off x="350838" y="4451350"/>
            <a:ext cx="6942137" cy="1354138"/>
            <a:chOff x="0" y="0"/>
            <a:chExt cx="4037" cy="853"/>
          </a:xfrm>
        </p:grpSpPr>
        <p:sp>
          <p:nvSpPr>
            <p:cNvPr id="111624" name="Rectangle 12"/>
            <p:cNvSpPr>
              <a:spLocks noChangeArrowheads="1"/>
            </p:cNvSpPr>
            <p:nvPr/>
          </p:nvSpPr>
          <p:spPr bwMode="auto">
            <a:xfrm>
              <a:off x="0" y="206"/>
              <a:ext cx="108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所以</a:t>
              </a:r>
            </a:p>
          </p:txBody>
        </p:sp>
        <p:graphicFrame>
          <p:nvGraphicFramePr>
            <p:cNvPr id="111625" name="Object 13"/>
            <p:cNvGraphicFramePr>
              <a:graphicFrameLocks noChangeAspect="1"/>
            </p:cNvGraphicFramePr>
            <p:nvPr/>
          </p:nvGraphicFramePr>
          <p:xfrm>
            <a:off x="705" y="0"/>
            <a:ext cx="3332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4" r:id="rId11" imgW="2627759" imgH="672808" progId="Equation.3">
                    <p:embed/>
                  </p:oleObj>
                </mc:Choice>
                <mc:Fallback>
                  <p:oleObj r:id="rId11" imgW="2627759" imgH="672808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0"/>
                          <a:ext cx="3332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71463" y="1381125"/>
            <a:ext cx="858837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962025" y="1454150"/>
          <a:ext cx="32385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8" r:id="rId3" imgW="1484611" imgH="266469" progId="Equation.3">
                  <p:embed/>
                </p:oleObj>
              </mc:Choice>
              <mc:Fallback>
                <p:oleObj r:id="rId3" imgW="1484611" imgH="26646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1454150"/>
                        <a:ext cx="32385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3140" name="Group 4"/>
          <p:cNvGrpSpPr>
            <a:grpSpLocks/>
          </p:cNvGrpSpPr>
          <p:nvPr/>
        </p:nvGrpSpPr>
        <p:grpSpPr bwMode="auto">
          <a:xfrm>
            <a:off x="271463" y="2070100"/>
            <a:ext cx="7297737" cy="608013"/>
            <a:chOff x="0" y="0"/>
            <a:chExt cx="4243" cy="383"/>
          </a:xfrm>
        </p:grpSpPr>
        <p:sp>
          <p:nvSpPr>
            <p:cNvPr id="11265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12659" name="Object 6"/>
            <p:cNvGraphicFramePr>
              <a:graphicFrameLocks noChangeAspect="1"/>
            </p:cNvGraphicFramePr>
            <p:nvPr/>
          </p:nvGraphicFramePr>
          <p:xfrm>
            <a:off x="380" y="45"/>
            <a:ext cx="386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9" r:id="rId5" imgW="3044036" imgH="266353" progId="Equation.3">
                    <p:embed/>
                  </p:oleObj>
                </mc:Choice>
                <mc:Fallback>
                  <p:oleObj r:id="rId5" imgW="3044036" imgH="26635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" y="45"/>
                          <a:ext cx="386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3143" name="Group 7"/>
          <p:cNvGrpSpPr>
            <a:grpSpLocks/>
          </p:cNvGrpSpPr>
          <p:nvPr/>
        </p:nvGrpSpPr>
        <p:grpSpPr bwMode="auto">
          <a:xfrm>
            <a:off x="271463" y="2792413"/>
            <a:ext cx="6324600" cy="625475"/>
            <a:chOff x="0" y="0"/>
            <a:chExt cx="3677" cy="394"/>
          </a:xfrm>
        </p:grpSpPr>
        <p:sp>
          <p:nvSpPr>
            <p:cNvPr id="11265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98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又</a:t>
              </a:r>
            </a:p>
          </p:txBody>
        </p:sp>
        <p:graphicFrame>
          <p:nvGraphicFramePr>
            <p:cNvPr id="112657" name="Object 9"/>
            <p:cNvGraphicFramePr>
              <a:graphicFrameLocks noChangeAspect="1"/>
            </p:cNvGraphicFramePr>
            <p:nvPr/>
          </p:nvGraphicFramePr>
          <p:xfrm>
            <a:off x="409" y="56"/>
            <a:ext cx="326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0" r:id="rId7" imgW="2575864" imgH="266469" progId="Equation.3">
                    <p:embed/>
                  </p:oleObj>
                </mc:Choice>
                <mc:Fallback>
                  <p:oleObj r:id="rId7" imgW="2575864" imgH="2664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56"/>
                          <a:ext cx="326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3146" name="Group 10"/>
          <p:cNvGrpSpPr>
            <a:grpSpLocks/>
          </p:cNvGrpSpPr>
          <p:nvPr/>
        </p:nvGrpSpPr>
        <p:grpSpPr bwMode="auto">
          <a:xfrm>
            <a:off x="271463" y="3541713"/>
            <a:ext cx="7570787" cy="647700"/>
            <a:chOff x="0" y="0"/>
            <a:chExt cx="4402" cy="408"/>
          </a:xfrm>
        </p:grpSpPr>
        <p:sp>
          <p:nvSpPr>
            <p:cNvPr id="112654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由</a:t>
              </a:r>
            </a:p>
          </p:txBody>
        </p:sp>
        <p:graphicFrame>
          <p:nvGraphicFramePr>
            <p:cNvPr id="112655" name="Object 12"/>
            <p:cNvGraphicFramePr>
              <a:graphicFrameLocks noChangeAspect="1"/>
            </p:cNvGraphicFramePr>
            <p:nvPr/>
          </p:nvGraphicFramePr>
          <p:xfrm>
            <a:off x="363" y="70"/>
            <a:ext cx="403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1" r:id="rId9" imgW="3183555" imgH="266353" progId="Equation.3">
                    <p:embed/>
                  </p:oleObj>
                </mc:Choice>
                <mc:Fallback>
                  <p:oleObj r:id="rId9" imgW="3183555" imgH="26635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" y="70"/>
                          <a:ext cx="403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3149" name="Group 13"/>
          <p:cNvGrpSpPr>
            <a:grpSpLocks/>
          </p:cNvGrpSpPr>
          <p:nvPr/>
        </p:nvGrpSpPr>
        <p:grpSpPr bwMode="auto">
          <a:xfrm>
            <a:off x="271463" y="4333875"/>
            <a:ext cx="3460750" cy="608013"/>
            <a:chOff x="0" y="0"/>
            <a:chExt cx="2012" cy="383"/>
          </a:xfrm>
        </p:grpSpPr>
        <p:sp>
          <p:nvSpPr>
            <p:cNvPr id="112652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545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得</a:t>
              </a:r>
            </a:p>
          </p:txBody>
        </p:sp>
        <p:graphicFrame>
          <p:nvGraphicFramePr>
            <p:cNvPr id="112653" name="Object 15"/>
            <p:cNvGraphicFramePr>
              <a:graphicFrameLocks noChangeAspect="1"/>
            </p:cNvGraphicFramePr>
            <p:nvPr/>
          </p:nvGraphicFramePr>
          <p:xfrm>
            <a:off x="499" y="45"/>
            <a:ext cx="151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2" r:id="rId11" imgW="1193282" imgH="253890" progId="Equation.3">
                    <p:embed/>
                  </p:oleObj>
                </mc:Choice>
                <mc:Fallback>
                  <p:oleObj r:id="rId11" imgW="1193282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45"/>
                          <a:ext cx="151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3152" name="Group 16"/>
          <p:cNvGrpSpPr>
            <a:grpSpLocks/>
          </p:cNvGrpSpPr>
          <p:nvPr/>
        </p:nvGrpSpPr>
        <p:grpSpPr bwMode="auto">
          <a:xfrm>
            <a:off x="271463" y="4981575"/>
            <a:ext cx="4514850" cy="608013"/>
            <a:chOff x="0" y="0"/>
            <a:chExt cx="2625" cy="383"/>
          </a:xfrm>
        </p:grpSpPr>
        <p:sp>
          <p:nvSpPr>
            <p:cNvPr id="112650" name="Rectangle 17"/>
            <p:cNvSpPr>
              <a:spLocks noChangeArrowheads="1"/>
            </p:cNvSpPr>
            <p:nvPr/>
          </p:nvSpPr>
          <p:spPr bwMode="auto">
            <a:xfrm>
              <a:off x="0" y="0"/>
              <a:ext cx="108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所以</a:t>
              </a:r>
            </a:p>
          </p:txBody>
        </p:sp>
        <p:graphicFrame>
          <p:nvGraphicFramePr>
            <p:cNvPr id="112651" name="Object 18"/>
            <p:cNvGraphicFramePr>
              <a:graphicFrameLocks noChangeAspect="1"/>
            </p:cNvGraphicFramePr>
            <p:nvPr/>
          </p:nvGraphicFramePr>
          <p:xfrm>
            <a:off x="726" y="45"/>
            <a:ext cx="189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3" r:id="rId13" imgW="1497300" imgH="266469" progId="Equation.3">
                    <p:embed/>
                  </p:oleObj>
                </mc:Choice>
                <mc:Fallback>
                  <p:oleObj r:id="rId13" imgW="1497300" imgH="26646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45"/>
                          <a:ext cx="189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49" name="Text Box 19"/>
          <p:cNvSpPr txBox="1">
            <a:spLocks noChangeArrowheads="1"/>
          </p:cNvSpPr>
          <p:nvPr/>
        </p:nvSpPr>
        <p:spPr bwMode="auto">
          <a:xfrm>
            <a:off x="468313" y="568325"/>
            <a:ext cx="1255712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58763" indent="-258763" defTabSz="814388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14388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14388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14388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14388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>
                <a:ea typeface="楷体_GB2312" pitchFamily="49" charset="-122"/>
              </a:rPr>
              <a:t>同理：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839200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dirty="0" smtClean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4.3  </a:t>
            </a: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满足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插值条件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2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的</a:t>
            </a:r>
            <a:r>
              <a:rPr lang="en-US" altLang="zh-CN" sz="3200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Hermite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插值多项式</a:t>
            </a: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唯</a:t>
            </a:r>
            <a:r>
              <a:rPr lang="zh-CN" altLang="en-US" sz="3200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一</a:t>
            </a:r>
            <a:r>
              <a:rPr lang="zh-CN" altLang="en-US" sz="32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的。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证: 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设       和       都满足上述插值条件,令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则每个节点             均为    的二重根,即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有2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+2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个根，但     是不高于2</a:t>
            </a:r>
            <a:r>
              <a:rPr lang="en-US" altLang="zh-CN" i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次的多项式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，所以        ，即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唯一性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得证。 </a:t>
            </a:r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2209800" y="1066800"/>
          <a:ext cx="6629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7" r:id="rId3" imgW="3175000" imgH="228600" progId="Equation.3">
                  <p:embed/>
                </p:oleObj>
              </mc:Choice>
              <mc:Fallback>
                <p:oleObj r:id="rId3" imgW="3175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066800"/>
                        <a:ext cx="6629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4" name="Object 4"/>
          <p:cNvGraphicFramePr>
            <a:graphicFrameLocks noChangeAspect="1"/>
          </p:cNvGraphicFramePr>
          <p:nvPr/>
        </p:nvGraphicFramePr>
        <p:xfrm>
          <a:off x="1676400" y="2209800"/>
          <a:ext cx="1219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8" r:id="rId5" imgW="571252" imgH="228501" progId="Equation.3">
                  <p:embed/>
                </p:oleObj>
              </mc:Choice>
              <mc:Fallback>
                <p:oleObj r:id="rId5" imgW="571252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1219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5" name="Object 5"/>
          <p:cNvGraphicFramePr>
            <a:graphicFrameLocks noChangeAspect="1"/>
          </p:cNvGraphicFramePr>
          <p:nvPr/>
        </p:nvGraphicFramePr>
        <p:xfrm>
          <a:off x="3352800" y="2209800"/>
          <a:ext cx="1143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9" r:id="rId7" imgW="583947" imgH="241195" progId="Equation.3">
                  <p:embed/>
                </p:oleObj>
              </mc:Choice>
              <mc:Fallback>
                <p:oleObj r:id="rId7" imgW="58394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1143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6" name="Object 6"/>
          <p:cNvGraphicFramePr>
            <a:graphicFrameLocks noChangeAspect="1"/>
          </p:cNvGraphicFramePr>
          <p:nvPr/>
        </p:nvGraphicFramePr>
        <p:xfrm>
          <a:off x="1600200" y="2667000"/>
          <a:ext cx="41910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" r:id="rId9" imgW="1701800" imgH="254000" progId="Equation.3">
                  <p:embed/>
                </p:oleObj>
              </mc:Choice>
              <mc:Fallback>
                <p:oleObj r:id="rId9" imgW="17018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667000"/>
                        <a:ext cx="41910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7" name="Object 7"/>
          <p:cNvGraphicFramePr>
            <a:graphicFrameLocks noChangeAspect="1"/>
          </p:cNvGraphicFramePr>
          <p:nvPr/>
        </p:nvGraphicFramePr>
        <p:xfrm>
          <a:off x="2514600" y="3352800"/>
          <a:ext cx="2133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1" r:id="rId11" imgW="1040948" imgH="228501" progId="Equation.3">
                  <p:embed/>
                </p:oleObj>
              </mc:Choice>
              <mc:Fallback>
                <p:oleObj r:id="rId11" imgW="1040948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2133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8" name="Object 8"/>
          <p:cNvGraphicFramePr>
            <a:graphicFrameLocks noChangeAspect="1"/>
          </p:cNvGraphicFramePr>
          <p:nvPr/>
        </p:nvGraphicFramePr>
        <p:xfrm>
          <a:off x="5410200" y="3429000"/>
          <a:ext cx="68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" r:id="rId13" imgW="330057" imgH="203112" progId="Equation.3">
                  <p:embed/>
                </p:oleObj>
              </mc:Choice>
              <mc:Fallback>
                <p:oleObj r:id="rId13" imgW="33005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29000"/>
                        <a:ext cx="685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69" name="Object 9"/>
          <p:cNvGraphicFramePr>
            <a:graphicFrameLocks noChangeAspect="1"/>
          </p:cNvGraphicFramePr>
          <p:nvPr/>
        </p:nvGraphicFramePr>
        <p:xfrm>
          <a:off x="8153400" y="3429000"/>
          <a:ext cx="68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3" r:id="rId15" imgW="330057" imgH="203112" progId="Equation.3">
                  <p:embed/>
                </p:oleObj>
              </mc:Choice>
              <mc:Fallback>
                <p:oleObj r:id="rId15" imgW="33005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429000"/>
                        <a:ext cx="685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70" name="Object 10"/>
          <p:cNvGraphicFramePr>
            <a:graphicFrameLocks noChangeAspect="1"/>
          </p:cNvGraphicFramePr>
          <p:nvPr/>
        </p:nvGraphicFramePr>
        <p:xfrm>
          <a:off x="3200400" y="3962400"/>
          <a:ext cx="68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r:id="rId16" imgW="330057" imgH="203112" progId="Equation.3">
                  <p:embed/>
                </p:oleObj>
              </mc:Choice>
              <mc:Fallback>
                <p:oleObj r:id="rId16" imgW="330057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685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71" name="Object 11"/>
          <p:cNvGraphicFramePr>
            <a:graphicFrameLocks noChangeAspect="1"/>
          </p:cNvGraphicFramePr>
          <p:nvPr/>
        </p:nvGraphicFramePr>
        <p:xfrm>
          <a:off x="1828800" y="4572000"/>
          <a:ext cx="1219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r:id="rId17" imgW="558558" imgH="203112" progId="Equation.3">
                  <p:embed/>
                </p:oleObj>
              </mc:Choice>
              <mc:Fallback>
                <p:oleObj r:id="rId17" imgW="558558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1219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72" name="Object 12"/>
          <p:cNvGraphicFramePr>
            <a:graphicFrameLocks noChangeAspect="1"/>
          </p:cNvGraphicFramePr>
          <p:nvPr/>
        </p:nvGraphicFramePr>
        <p:xfrm>
          <a:off x="3352800" y="5057775"/>
          <a:ext cx="32004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" r:id="rId19" imgW="1269449" imgH="253890" progId="Equation.3">
                  <p:embed/>
                </p:oleObj>
              </mc:Choice>
              <mc:Fallback>
                <p:oleObj r:id="rId19" imgW="1269449" imgH="25389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57775"/>
                        <a:ext cx="32004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44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44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44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44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4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24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4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4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4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4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24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4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24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9296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3200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4.4  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若</a:t>
            </a:r>
            <a:r>
              <a:rPr lang="en-US" altLang="zh-CN" sz="320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在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en-US" altLang="zh-CN" sz="320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a</a:t>
            </a:r>
            <a:r>
              <a:rPr lang="en-US" altLang="zh-CN" sz="32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,</a:t>
            </a:r>
            <a:r>
              <a:rPr lang="en-US" altLang="zh-CN" sz="320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楷体_GB2312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上存在2</a:t>
            </a:r>
            <a:r>
              <a:rPr lang="en-US" altLang="zh-CN" sz="320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+2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阶导数，则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 2</a:t>
            </a:r>
            <a:r>
              <a:rPr lang="en-US" altLang="zh-CN" sz="320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+1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次</a:t>
            </a:r>
            <a:r>
              <a:rPr lang="en-US" altLang="zh-CN" sz="32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Hermite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插值多项式的余项为</a:t>
            </a:r>
            <a:r>
              <a:rPr lang="zh-CN" altLang="en-US" dirty="0">
                <a:latin typeface="+mn-lt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1447800" y="1752600"/>
          <a:ext cx="73152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r:id="rId3" imgW="2844800" imgH="444500" progId="Equation.3">
                  <p:embed/>
                </p:oleObj>
              </mc:Choice>
              <mc:Fallback>
                <p:oleObj r:id="rId3" imgW="28448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73152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1752600" y="3124200"/>
          <a:ext cx="4876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4" r:id="rId5" imgW="2070100" imgH="228600" progId="Equation.3">
                  <p:embed/>
                </p:oleObj>
              </mc:Choice>
              <mc:Fallback>
                <p:oleObj r:id="rId5" imgW="2070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4876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7010400" y="31242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5" r:id="rId7" imgW="596641" imgH="203112" progId="Equation.3">
                  <p:embed/>
                </p:oleObj>
              </mc:Choice>
              <mc:Fallback>
                <p:oleObj r:id="rId7" imgW="59664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1242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09600" y="3124200"/>
            <a:ext cx="1295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685800" y="3886200"/>
            <a:ext cx="8458200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定理的证明可仿照</a:t>
            </a: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Lagrange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插值余项的证明方法请同学们自行证明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3820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实际中使用最广泛的是三次</a:t>
            </a:r>
            <a:r>
              <a:rPr lang="en-US" altLang="zh-CN" dirty="0" err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Hermite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插值多项式,即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tx2"/>
                </a:solidFill>
                <a:latin typeface="+mn-lt"/>
                <a:ea typeface="楷体_GB2312" pitchFamily="49" charset="-122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  <a:r>
              <a:rPr lang="zh-CN" altLang="en-US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的情况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762000" y="1600200"/>
          <a:ext cx="8534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r:id="rId3" imgW="4203700" imgH="1778000" progId="Equation.3">
                  <p:embed/>
                </p:oleObj>
              </mc:Choice>
              <mc:Fallback>
                <p:oleObj r:id="rId3" imgW="4203700" imgH="177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85344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81000" y="5410200"/>
            <a:ext cx="914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余项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4.17 </a:t>
            </a:r>
            <a:r>
              <a:rPr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给定                            </a:t>
            </a:r>
            <a:r>
              <a:rPr lang="en-US" altLang="zh-CN" sz="280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smtClean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求    并计算</a:t>
            </a:r>
            <a:endParaRPr lang="en-US" altLang="zh-CN" sz="2800" smtClean="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22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95300" y="1412875"/>
            <a:ext cx="4381500" cy="4603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500" b="0" smtClean="0">
                <a:solidFill>
                  <a:srgbClr val="0000FF"/>
                </a:solidFill>
              </a:rPr>
              <a:t>解    </a:t>
            </a:r>
            <a:r>
              <a:rPr lang="en-US" altLang="zh-CN" sz="2500" i="1" smtClean="0">
                <a:solidFill>
                  <a:srgbClr val="0000FF"/>
                </a:solidFill>
              </a:rPr>
              <a:t>x</a:t>
            </a:r>
            <a:r>
              <a:rPr lang="en-US" altLang="zh-CN" sz="2500" baseline="-25000" smtClean="0">
                <a:solidFill>
                  <a:srgbClr val="0000FF"/>
                </a:solidFill>
              </a:rPr>
              <a:t>0 </a:t>
            </a:r>
            <a:r>
              <a:rPr lang="en-US" altLang="zh-CN" sz="2500" smtClean="0">
                <a:solidFill>
                  <a:srgbClr val="0000FF"/>
                </a:solidFill>
              </a:rPr>
              <a:t>= </a:t>
            </a:r>
            <a:r>
              <a:rPr lang="en-US" altLang="zh-CN" sz="2500" smtClean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−</a:t>
            </a:r>
            <a:r>
              <a:rPr lang="en-US" altLang="zh-CN" sz="2500" smtClean="0">
                <a:solidFill>
                  <a:srgbClr val="0000FF"/>
                </a:solidFill>
              </a:rPr>
              <a:t> 1</a:t>
            </a:r>
            <a:r>
              <a:rPr lang="en-US" altLang="zh-CN" sz="2500" smtClean="0"/>
              <a:t>,</a:t>
            </a:r>
            <a:r>
              <a:rPr lang="en-US" altLang="zh-CN" sz="2500" smtClean="0">
                <a:solidFill>
                  <a:srgbClr val="0000FF"/>
                </a:solidFill>
              </a:rPr>
              <a:t>  </a:t>
            </a:r>
            <a:r>
              <a:rPr lang="en-US" altLang="zh-CN" sz="2500" i="1" smtClean="0">
                <a:solidFill>
                  <a:srgbClr val="0000FF"/>
                </a:solidFill>
              </a:rPr>
              <a:t>x</a:t>
            </a:r>
            <a:r>
              <a:rPr lang="en-US" altLang="zh-CN" sz="2500" baseline="-25000" smtClean="0">
                <a:solidFill>
                  <a:srgbClr val="0000FF"/>
                </a:solidFill>
              </a:rPr>
              <a:t>1 </a:t>
            </a:r>
            <a:r>
              <a:rPr lang="en-US" altLang="zh-CN" sz="2500" smtClean="0">
                <a:solidFill>
                  <a:srgbClr val="0000FF"/>
                </a:solidFill>
              </a:rPr>
              <a:t>= 1,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50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50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50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500" smtClean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500" smtClean="0">
              <a:solidFill>
                <a:srgbClr val="0000FF"/>
              </a:solidFill>
            </a:endParaRPr>
          </a:p>
        </p:txBody>
      </p:sp>
      <p:graphicFrame>
        <p:nvGraphicFramePr>
          <p:cNvPr id="1167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463550"/>
          <a:ext cx="4897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5" name="Equation" r:id="rId3" imgW="2400300" imgH="203200" progId="Equation.DSMT4">
                  <p:embed/>
                </p:oleObj>
              </mc:Choice>
              <mc:Fallback>
                <p:oleObj name="Equation" r:id="rId3" imgW="2400300" imgH="2032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63550"/>
                        <a:ext cx="48974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28" name="Object 4"/>
          <p:cNvGraphicFramePr>
            <a:graphicFrameLocks noChangeAspect="1"/>
          </p:cNvGraphicFramePr>
          <p:nvPr/>
        </p:nvGraphicFramePr>
        <p:xfrm>
          <a:off x="1281113" y="1916113"/>
          <a:ext cx="6396037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6" name="Equation" r:id="rId5" imgW="2870200" imgH="457200" progId="Equation.DSMT4">
                  <p:embed/>
                </p:oleObj>
              </mc:Choice>
              <mc:Fallback>
                <p:oleObj name="Equation" r:id="rId5" imgW="2870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916113"/>
                        <a:ext cx="6396037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29" name="Object 5"/>
          <p:cNvGraphicFramePr>
            <a:graphicFrameLocks noChangeAspect="1"/>
          </p:cNvGraphicFramePr>
          <p:nvPr/>
        </p:nvGraphicFramePr>
        <p:xfrm>
          <a:off x="1600200" y="3151188"/>
          <a:ext cx="63912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7" name="Equation" r:id="rId7" imgW="3073400" imgH="914400" progId="Equation.DSMT4">
                  <p:embed/>
                </p:oleObj>
              </mc:Choice>
              <mc:Fallback>
                <p:oleObj name="Equation" r:id="rId7" imgW="30734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151188"/>
                        <a:ext cx="63912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30" name="Object 6"/>
          <p:cNvGraphicFramePr>
            <a:graphicFrameLocks noChangeAspect="1"/>
          </p:cNvGraphicFramePr>
          <p:nvPr/>
        </p:nvGraphicFramePr>
        <p:xfrm>
          <a:off x="741363" y="4787900"/>
          <a:ext cx="6569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8" name="Equation" r:id="rId9" imgW="2781300" imgH="355600" progId="Equation.DSMT4">
                  <p:embed/>
                </p:oleObj>
              </mc:Choice>
              <mc:Fallback>
                <p:oleObj name="Equation" r:id="rId9" imgW="2781300" imgH="355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787900"/>
                        <a:ext cx="65690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31" name="Rectangle 7"/>
          <p:cNvSpPr>
            <a:spLocks noChangeArrowheads="1"/>
          </p:cNvSpPr>
          <p:nvPr/>
        </p:nvSpPr>
        <p:spPr bwMode="auto">
          <a:xfrm>
            <a:off x="1987550" y="5499100"/>
            <a:ext cx="38846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2400" b="0" i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 </a:t>
            </a:r>
            <a:r>
              <a:rPr lang="en-US" altLang="zh-CN" sz="24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(0.5)≈</a:t>
            </a:r>
            <a:r>
              <a:rPr lang="en-US" altLang="zh-CN" sz="2400" b="0" i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</a:t>
            </a:r>
            <a:r>
              <a:rPr lang="en-US" altLang="zh-CN" sz="2400" b="0" baseline="-250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sz="2400" b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(0.5) = 3.5625.</a:t>
            </a:r>
          </a:p>
        </p:txBody>
      </p:sp>
      <p:graphicFrame>
        <p:nvGraphicFramePr>
          <p:cNvPr id="11674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91513" y="450850"/>
          <a:ext cx="792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9" name="公式" r:id="rId11" imgW="419100" imgH="228600" progId="Equation.3">
                  <p:embed/>
                </p:oleObj>
              </mc:Choice>
              <mc:Fallback>
                <p:oleObj name="公式" r:id="rId11" imgW="419100" imgH="228600" progId="Equation.3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450850"/>
                        <a:ext cx="792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2"/>
          <p:cNvGraphicFramePr>
            <a:graphicFrameLocks noChangeAspect="1"/>
          </p:cNvGraphicFramePr>
          <p:nvPr/>
        </p:nvGraphicFramePr>
        <p:xfrm>
          <a:off x="1720850" y="920750"/>
          <a:ext cx="9207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0" name="Equation" r:id="rId13" imgW="444307" imgH="203112" progId="Equation.DSMT4">
                  <p:embed/>
                </p:oleObj>
              </mc:Choice>
              <mc:Fallback>
                <p:oleObj name="Equation" r:id="rId13" imgW="44430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920750"/>
                        <a:ext cx="9207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27" grpId="0" build="p" animBg="1"/>
      <p:bldP spid="13322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609600" y="1025525"/>
            <a:ext cx="85344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4.18  </a:t>
            </a:r>
            <a:r>
              <a:rPr lang="zh-CN" altLang="en-US">
                <a:ea typeface="黑体" panose="02010609060101010101" pitchFamily="49" charset="-122"/>
              </a:rPr>
              <a:t>已知函数 </a:t>
            </a:r>
            <a:r>
              <a:rPr lang="en-US" altLang="zh-CN">
                <a:ea typeface="黑体" panose="02010609060101010101" pitchFamily="49" charset="-122"/>
              </a:rPr>
              <a:t>y= f(x) </a:t>
            </a:r>
            <a:r>
              <a:rPr lang="zh-CN" altLang="en-US">
                <a:ea typeface="黑体" panose="02010609060101010101" pitchFamily="49" charset="-122"/>
              </a:rPr>
              <a:t>的数据如下表所示, 求次数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            不超过三次的</a:t>
            </a:r>
            <a:r>
              <a:rPr lang="en-US" altLang="zh-CN">
                <a:ea typeface="黑体" panose="02010609060101010101" pitchFamily="49" charset="-122"/>
              </a:rPr>
              <a:t>Hermite</a:t>
            </a:r>
            <a:r>
              <a:rPr lang="zh-CN" altLang="en-US">
                <a:ea typeface="黑体" panose="02010609060101010101" pitchFamily="49" charset="-122"/>
              </a:rPr>
              <a:t>的插值多项式</a:t>
            </a:r>
            <a:r>
              <a:rPr lang="en-US" altLang="zh-CN">
                <a:ea typeface="黑体" panose="02010609060101010101" pitchFamily="49" charset="-122"/>
              </a:rPr>
              <a:t>H</a:t>
            </a:r>
            <a:r>
              <a:rPr lang="en-US" altLang="zh-CN" baseline="-25000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(x)</a:t>
            </a:r>
            <a:r>
              <a:rPr lang="zh-CN" altLang="en-US">
                <a:ea typeface="黑体" panose="02010609060101010101" pitchFamily="49" charset="-122"/>
              </a:rPr>
              <a:t>使 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             </a:t>
            </a:r>
            <a:r>
              <a:rPr lang="en-US" altLang="zh-CN">
                <a:ea typeface="黑体" panose="02010609060101010101" pitchFamily="49" charset="-122"/>
              </a:rPr>
              <a:t>H</a:t>
            </a:r>
            <a:r>
              <a:rPr lang="en-US" altLang="zh-CN" baseline="-25000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(x</a:t>
            </a:r>
            <a:r>
              <a:rPr lang="en-US" altLang="zh-CN" baseline="-25000">
                <a:ea typeface="黑体" panose="02010609060101010101" pitchFamily="49" charset="-122"/>
              </a:rPr>
              <a:t>i</a:t>
            </a:r>
            <a:r>
              <a:rPr lang="en-US" altLang="zh-CN">
                <a:ea typeface="黑体" panose="02010609060101010101" pitchFamily="49" charset="-122"/>
              </a:rPr>
              <a:t>) = y</a:t>
            </a:r>
            <a:r>
              <a:rPr lang="en-US" altLang="zh-CN" baseline="-25000">
                <a:ea typeface="黑体" panose="02010609060101010101" pitchFamily="49" charset="-122"/>
              </a:rPr>
              <a:t>i</a:t>
            </a:r>
            <a:r>
              <a:rPr lang="en-US" altLang="zh-CN">
                <a:ea typeface="黑体" panose="02010609060101010101" pitchFamily="49" charset="-122"/>
              </a:rPr>
              <a:t>             (i=0,1,2)  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>
                <a:ea typeface="黑体" panose="02010609060101010101" pitchFamily="49" charset="-122"/>
              </a:rPr>
              <a:t>             H´</a:t>
            </a:r>
            <a:r>
              <a:rPr lang="en-US" altLang="zh-CN" baseline="-25000">
                <a:ea typeface="黑体" panose="02010609060101010101" pitchFamily="49" charset="-122"/>
              </a:rPr>
              <a:t>3</a:t>
            </a:r>
            <a:r>
              <a:rPr lang="en-US" altLang="zh-CN">
                <a:ea typeface="黑体" panose="02010609060101010101" pitchFamily="49" charset="-122"/>
              </a:rPr>
              <a:t>(x</a:t>
            </a:r>
            <a:r>
              <a:rPr lang="en-US" altLang="zh-CN" baseline="-25000">
                <a:ea typeface="黑体" panose="02010609060101010101" pitchFamily="49" charset="-122"/>
              </a:rPr>
              <a:t>i</a:t>
            </a:r>
            <a:r>
              <a:rPr lang="en-US" altLang="zh-CN">
                <a:ea typeface="黑体" panose="02010609060101010101" pitchFamily="49" charset="-122"/>
              </a:rPr>
              <a:t>) = y´</a:t>
            </a:r>
            <a:r>
              <a:rPr lang="en-US" altLang="zh-CN" baseline="-25000">
                <a:ea typeface="黑体" panose="02010609060101010101" pitchFamily="49" charset="-122"/>
              </a:rPr>
              <a:t>i</a:t>
            </a:r>
            <a:r>
              <a:rPr lang="en-US" altLang="zh-CN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979488" y="3692525"/>
          <a:ext cx="70310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75" name="Equation" r:id="rId3" imgW="1371600" imgH="672840" progId="Equation.DSMT4">
                  <p:embed/>
                </p:oleObj>
              </mc:Choice>
              <mc:Fallback>
                <p:oleObj name="Equation" r:id="rId3" imgW="1371600" imgH="672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692525"/>
                        <a:ext cx="7031037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1066800" y="4302125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1066800" y="4911725"/>
            <a:ext cx="6934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4419600" y="3921125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8839200" cy="596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插值法的基本原理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设函数 </a:t>
            </a:r>
            <a:r>
              <a:rPr lang="en-US" altLang="zh-CN" i="1" dirty="0">
                <a:ea typeface="黑体" panose="02010609060101010101" pitchFamily="49" charset="-122"/>
              </a:rPr>
              <a:t>y</a:t>
            </a:r>
            <a:r>
              <a:rPr lang="en-US" altLang="zh-CN" dirty="0">
                <a:ea typeface="黑体" panose="02010609060101010101" pitchFamily="49" charset="-122"/>
              </a:rPr>
              <a:t>=</a:t>
            </a:r>
            <a:r>
              <a:rPr lang="en-US" altLang="zh-CN" i="1" dirty="0">
                <a:ea typeface="黑体" panose="02010609060101010101" pitchFamily="49" charset="-122"/>
              </a:rPr>
              <a:t>f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ea typeface="黑体" panose="02010609060101010101" pitchFamily="49" charset="-122"/>
              </a:rPr>
              <a:t>)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定义在区间[</a:t>
            </a:r>
            <a:r>
              <a:rPr lang="en-US" altLang="zh-CN" i="1" dirty="0">
                <a:ea typeface="黑体" panose="02010609060101010101" pitchFamily="49" charset="-122"/>
              </a:rPr>
              <a:t>a, b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上,              是</a:t>
            </a:r>
          </a:p>
          <a:p>
            <a:pPr algn="just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en-US" altLang="zh-CN" i="1" dirty="0">
                <a:ea typeface="黑体" panose="02010609060101010101" pitchFamily="49" charset="-122"/>
              </a:rPr>
              <a:t>a, b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上取定的</a:t>
            </a:r>
            <a:r>
              <a:rPr lang="en-US" altLang="zh-CN" i="1" dirty="0">
                <a:ea typeface="黑体" panose="02010609060101010101" pitchFamily="49" charset="-122"/>
              </a:rPr>
              <a:t>n+1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个互异节点,且在这些点处的函数值             为已知                 ,即          若存在一个</a:t>
            </a:r>
            <a:r>
              <a:rPr lang="en-US" altLang="zh-CN" dirty="0">
                <a:ea typeface="黑体" panose="02010609060101010101" pitchFamily="49" charset="-122"/>
              </a:rPr>
              <a:t>f(x)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的近似函数     ,满足</a:t>
            </a:r>
            <a:endParaRPr lang="zh-CN" altLang="en-US" dirty="0">
              <a:ea typeface="黑体" panose="02010609060101010101" pitchFamily="49" charset="-122"/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ctr"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则称     为</a:t>
            </a:r>
            <a:r>
              <a:rPr lang="en-US" altLang="zh-CN" i="1" dirty="0"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的一个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插值函数</a:t>
            </a:r>
            <a:r>
              <a:rPr lang="zh-CN" altLang="en-US" dirty="0">
                <a:ea typeface="黑体" panose="02010609060101010101" pitchFamily="49" charset="-122"/>
              </a:rPr>
              <a:t>,  </a:t>
            </a:r>
            <a:r>
              <a:rPr lang="en-US" altLang="zh-CN" i="1" dirty="0"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被插函数</a:t>
            </a:r>
            <a:r>
              <a:rPr lang="zh-CN" altLang="en-US" dirty="0"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点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i="1" baseline="-30000" dirty="0"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ea typeface="黑体" panose="02010609060101010101" pitchFamily="49" charset="-122"/>
              </a:rPr>
              <a:t>插值节点,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称(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4.1)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式为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插值条件</a:t>
            </a:r>
            <a:r>
              <a:rPr lang="zh-CN" altLang="en-US" dirty="0"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而误差函数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ea typeface="黑体" panose="02010609060101010101" pitchFamily="49" charset="-122"/>
              </a:rPr>
              <a:t>R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>
                <a:ea typeface="黑体" panose="02010609060101010101" pitchFamily="49" charset="-122"/>
              </a:rPr>
              <a:t>)=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           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称为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插值余项</a:t>
            </a:r>
            <a:r>
              <a:rPr lang="zh-CN" altLang="en-US" dirty="0"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区间[</a:t>
            </a:r>
            <a:r>
              <a:rPr lang="en-US" altLang="zh-CN" i="1" dirty="0">
                <a:ea typeface="黑体" panose="02010609060101010101" pitchFamily="49" charset="-122"/>
              </a:rPr>
              <a:t>a, b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称为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插值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区间</a:t>
            </a:r>
            <a:r>
              <a:rPr lang="zh-CN" altLang="en-US" dirty="0"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插值点在插值区间内的称为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内插</a:t>
            </a:r>
            <a:r>
              <a:rPr lang="zh-CN" altLang="en-US" dirty="0"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否则称</a:t>
            </a: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外插</a:t>
            </a:r>
            <a:r>
              <a:rPr lang="zh-CN" altLang="en-US" sz="3200" dirty="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029123" name="Object 3"/>
          <p:cNvGraphicFramePr>
            <a:graphicFrameLocks noChangeAspect="1"/>
          </p:cNvGraphicFramePr>
          <p:nvPr/>
        </p:nvGraphicFramePr>
        <p:xfrm>
          <a:off x="6100763" y="1004888"/>
          <a:ext cx="23622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r:id="rId3" imgW="761669" imgH="228501" progId="Equation.3">
                  <p:embed/>
                </p:oleObj>
              </mc:Choice>
              <mc:Fallback>
                <p:oleObj r:id="rId3" imgW="761669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1004888"/>
                        <a:ext cx="23622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25" name="Object 5"/>
          <p:cNvGraphicFramePr>
            <a:graphicFrameLocks noChangeAspect="1"/>
          </p:cNvGraphicFramePr>
          <p:nvPr/>
        </p:nvGraphicFramePr>
        <p:xfrm>
          <a:off x="1828800" y="2209800"/>
          <a:ext cx="2743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r:id="rId5" imgW="1422400" imgH="228600" progId="Equation.3">
                  <p:embed/>
                </p:oleObj>
              </mc:Choice>
              <mc:Fallback>
                <p:oleObj r:id="rId5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743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27" name="Object 7"/>
          <p:cNvGraphicFramePr>
            <a:graphicFrameLocks noChangeAspect="1"/>
          </p:cNvGraphicFramePr>
          <p:nvPr/>
        </p:nvGraphicFramePr>
        <p:xfrm>
          <a:off x="5715000" y="2209800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r:id="rId7" imgW="685800" imgH="228600" progId="Equation.3">
                  <p:embed/>
                </p:oleObj>
              </mc:Choice>
              <mc:Fallback>
                <p:oleObj r:id="rId7" imgW="685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0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29" name="Object 9"/>
          <p:cNvGraphicFramePr>
            <a:graphicFrameLocks noChangeAspect="1"/>
          </p:cNvGraphicFramePr>
          <p:nvPr/>
        </p:nvGraphicFramePr>
        <p:xfrm>
          <a:off x="3048000" y="28194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r:id="rId9" imgW="330057" imgH="203112" progId="Equation.3">
                  <p:embed/>
                </p:oleObj>
              </mc:Choice>
              <mc:Fallback>
                <p:oleObj r:id="rId9" imgW="33005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8194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31" name="Object 11"/>
          <p:cNvGraphicFramePr>
            <a:graphicFrameLocks noChangeAspect="1"/>
          </p:cNvGraphicFramePr>
          <p:nvPr/>
        </p:nvGraphicFramePr>
        <p:xfrm>
          <a:off x="2057400" y="3276600"/>
          <a:ext cx="4648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r:id="rId11" imgW="1917700" imgH="228600" progId="Equation.3">
                  <p:embed/>
                </p:oleObj>
              </mc:Choice>
              <mc:Fallback>
                <p:oleObj r:id="rId11" imgW="19177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276600"/>
                        <a:ext cx="4648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33" name="Object 13"/>
          <p:cNvGraphicFramePr>
            <a:graphicFrameLocks noChangeAspect="1"/>
          </p:cNvGraphicFramePr>
          <p:nvPr/>
        </p:nvGraphicFramePr>
        <p:xfrm>
          <a:off x="1524000" y="3962400"/>
          <a:ext cx="6858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r:id="rId13" imgW="330057" imgH="203112" progId="Equation.3">
                  <p:embed/>
                </p:oleObj>
              </mc:Choice>
              <mc:Fallback>
                <p:oleObj r:id="rId13" imgW="330057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858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35" name="Text Box 15"/>
          <p:cNvSpPr txBox="1">
            <a:spLocks noChangeArrowheads="1"/>
          </p:cNvSpPr>
          <p:nvPr/>
        </p:nvSpPr>
        <p:spPr bwMode="auto">
          <a:xfrm>
            <a:off x="7391400" y="3276600"/>
            <a:ext cx="1752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sz="3200">
                <a:latin typeface="宋体" panose="02010600030101010101" pitchFamily="2" charset="-122"/>
                <a:ea typeface="黑体" panose="02010609060101010101" pitchFamily="49" charset="-122"/>
              </a:rPr>
              <a:t>4.1)</a:t>
            </a:r>
          </a:p>
        </p:txBody>
      </p:sp>
      <p:graphicFrame>
        <p:nvGraphicFramePr>
          <p:cNvPr id="1029136" name="Object 16"/>
          <p:cNvGraphicFramePr>
            <a:graphicFrameLocks noChangeAspect="1"/>
          </p:cNvGraphicFramePr>
          <p:nvPr/>
        </p:nvGraphicFramePr>
        <p:xfrm>
          <a:off x="1600200" y="5105400"/>
          <a:ext cx="175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r:id="rId15" imgW="761669" imgH="203112" progId="Equation.3">
                  <p:embed/>
                </p:oleObj>
              </mc:Choice>
              <mc:Fallback>
                <p:oleObj r:id="rId15" imgW="76166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0"/>
                        <a:ext cx="1752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9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02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29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29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29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029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2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2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914400" y="914400"/>
          <a:ext cx="7924800" cy="340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Equation" r:id="rId3" imgW="1968500" imgH="1397000" progId="Equation.DSMT4">
                  <p:embed/>
                </p:oleObj>
              </mc:Choice>
              <mc:Fallback>
                <p:oleObj name="Equation" r:id="rId3" imgW="1968500" imgH="139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7924800" cy="340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7620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解     所求三次</a:t>
            </a:r>
            <a:r>
              <a:rPr lang="en-US" altLang="zh-CN">
                <a:ea typeface="黑体" panose="02010609060101010101" pitchFamily="49" charset="-122"/>
              </a:rPr>
              <a:t>Hermite</a:t>
            </a:r>
            <a:r>
              <a:rPr lang="zh-CN" altLang="en-US">
                <a:ea typeface="黑体" panose="02010609060101010101" pitchFamily="49" charset="-122"/>
              </a:rPr>
              <a:t>的插值多项式为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57200" y="1524000"/>
            <a:ext cx="61722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由插值条件得到以下方程组</a:t>
            </a:r>
          </a:p>
        </p:txBody>
      </p:sp>
      <p:sp>
        <p:nvSpPr>
          <p:cNvPr id="118789" name="AutoShape 5"/>
          <p:cNvSpPr>
            <a:spLocks/>
          </p:cNvSpPr>
          <p:nvPr/>
        </p:nvSpPr>
        <p:spPr bwMode="auto">
          <a:xfrm>
            <a:off x="457200" y="2057400"/>
            <a:ext cx="304800" cy="21336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48262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2514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解上述方程组</a:t>
            </a:r>
          </a:p>
        </p:txBody>
      </p:sp>
      <p:sp>
        <p:nvSpPr>
          <p:cNvPr id="1248263" name="Text Box 7"/>
          <p:cNvSpPr txBox="1">
            <a:spLocks noChangeArrowheads="1"/>
          </p:cNvSpPr>
          <p:nvPr/>
        </p:nvSpPr>
        <p:spPr bwMode="auto">
          <a:xfrm>
            <a:off x="533400" y="6019800"/>
            <a:ext cx="1143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ea typeface="黑体" panose="02010609060101010101" pitchFamily="49" charset="-122"/>
              </a:rPr>
              <a:t>故得</a:t>
            </a:r>
          </a:p>
        </p:txBody>
      </p:sp>
      <p:graphicFrame>
        <p:nvGraphicFramePr>
          <p:cNvPr id="1248264" name="Object 8"/>
          <p:cNvGraphicFramePr>
            <a:graphicFrameLocks noChangeAspect="1"/>
          </p:cNvGraphicFramePr>
          <p:nvPr/>
        </p:nvGraphicFramePr>
        <p:xfrm>
          <a:off x="2209800" y="5867400"/>
          <a:ext cx="28194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Equation" r:id="rId5" imgW="723586" imgH="241195" progId="Equation.3">
                  <p:embed/>
                </p:oleObj>
              </mc:Choice>
              <mc:Fallback>
                <p:oleObj name="Equation" r:id="rId5" imgW="723586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67400"/>
                        <a:ext cx="28194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265" name="Object 9"/>
          <p:cNvGraphicFramePr>
            <a:graphicFrameLocks noChangeAspect="1"/>
          </p:cNvGraphicFramePr>
          <p:nvPr/>
        </p:nvGraphicFramePr>
        <p:xfrm>
          <a:off x="990600" y="5105400"/>
          <a:ext cx="6400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0" name="Equation" r:id="rId7" imgW="1701800" imgH="228600" progId="Equation.3">
                  <p:embed/>
                </p:oleObj>
              </mc:Choice>
              <mc:Fallback>
                <p:oleObj name="Equation" r:id="rId7" imgW="1701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05400"/>
                        <a:ext cx="6400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12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2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24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262" grpId="0"/>
      <p:bldP spid="124826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71463" y="549275"/>
            <a:ext cx="2378075" cy="60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2600">
                <a:solidFill>
                  <a:srgbClr val="0000FF"/>
                </a:solidFill>
                <a:ea typeface="楷体_GB2312" pitchFamily="49" charset="-122"/>
              </a:rPr>
              <a:t>例 </a:t>
            </a:r>
            <a:r>
              <a:rPr lang="en-US" altLang="zh-CN" sz="2600">
                <a:solidFill>
                  <a:srgbClr val="0000FF"/>
                </a:solidFill>
                <a:ea typeface="楷体_GB2312" pitchFamily="49" charset="-122"/>
              </a:rPr>
              <a:t>4.19 </a:t>
            </a:r>
            <a:r>
              <a:rPr lang="zh-CN" altLang="en-US" sz="2600">
                <a:ea typeface="楷体_GB2312" pitchFamily="49" charset="-122"/>
              </a:rPr>
              <a:t>已知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2289175" y="639763"/>
          <a:ext cx="61452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7" r:id="rId3" imgW="2818177" imgH="241195" progId="Equation.3">
                  <p:embed/>
                </p:oleObj>
              </mc:Choice>
              <mc:Fallback>
                <p:oleObj r:id="rId3" imgW="281817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639763"/>
                        <a:ext cx="61452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763588" y="1196975"/>
          <a:ext cx="38211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r:id="rId5" imgW="1752600" imgH="241300" progId="Equation.3">
                  <p:embed/>
                </p:oleObj>
              </mc:Choice>
              <mc:Fallback>
                <p:oleObj r:id="rId5" imgW="1752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196975"/>
                        <a:ext cx="38211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13" name="Group 5"/>
          <p:cNvGrpSpPr>
            <a:grpSpLocks/>
          </p:cNvGrpSpPr>
          <p:nvPr/>
        </p:nvGrpSpPr>
        <p:grpSpPr bwMode="auto">
          <a:xfrm>
            <a:off x="819150" y="1689100"/>
            <a:ext cx="8502650" cy="1019175"/>
            <a:chOff x="0" y="0"/>
            <a:chExt cx="4944" cy="642"/>
          </a:xfrm>
        </p:grpSpPr>
        <p:sp>
          <p:nvSpPr>
            <p:cNvPr id="119820" name="Rectangle 6"/>
            <p:cNvSpPr>
              <a:spLocks noChangeArrowheads="1"/>
            </p:cNvSpPr>
            <p:nvPr/>
          </p:nvSpPr>
          <p:spPr bwMode="auto">
            <a:xfrm>
              <a:off x="0" y="97"/>
              <a:ext cx="2903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求三次多项式              满足</a:t>
              </a:r>
            </a:p>
          </p:txBody>
        </p:sp>
        <p:graphicFrame>
          <p:nvGraphicFramePr>
            <p:cNvPr id="119821" name="Object 7"/>
            <p:cNvGraphicFramePr>
              <a:graphicFrameLocks noChangeAspect="1"/>
            </p:cNvGraphicFramePr>
            <p:nvPr/>
          </p:nvGraphicFramePr>
          <p:xfrm>
            <a:off x="1370" y="170"/>
            <a:ext cx="59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89" r:id="rId7" imgW="470104" imgH="241405" progId="Equation.3">
                    <p:embed/>
                  </p:oleObj>
                </mc:Choice>
                <mc:Fallback>
                  <p:oleObj r:id="rId7" imgW="470104" imgH="24140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" y="170"/>
                          <a:ext cx="595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2" name="Object 8"/>
            <p:cNvGraphicFramePr>
              <a:graphicFrameLocks noChangeAspect="1"/>
            </p:cNvGraphicFramePr>
            <p:nvPr/>
          </p:nvGraphicFramePr>
          <p:xfrm>
            <a:off x="2515" y="0"/>
            <a:ext cx="2429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0" r:id="rId9" imgW="1918533" imgH="508221" progId="Equation.3">
                    <p:embed/>
                  </p:oleObj>
                </mc:Choice>
                <mc:Fallback>
                  <p:oleObj r:id="rId9" imgW="1918533" imgH="50822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0"/>
                          <a:ext cx="2429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0313" name="Group 9"/>
          <p:cNvGrpSpPr>
            <a:grpSpLocks/>
          </p:cNvGrpSpPr>
          <p:nvPr/>
        </p:nvGrpSpPr>
        <p:grpSpPr bwMode="auto">
          <a:xfrm>
            <a:off x="271463" y="2690813"/>
            <a:ext cx="5715000" cy="1098550"/>
            <a:chOff x="0" y="0"/>
            <a:chExt cx="3323" cy="692"/>
          </a:xfrm>
        </p:grpSpPr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0" y="127"/>
              <a:ext cx="499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解</a:t>
              </a:r>
            </a:p>
          </p:txBody>
        </p:sp>
        <p:graphicFrame>
          <p:nvGraphicFramePr>
            <p:cNvPr id="119819" name="Object 11"/>
            <p:cNvGraphicFramePr>
              <a:graphicFrameLocks noChangeAspect="1"/>
            </p:cNvGraphicFramePr>
            <p:nvPr/>
          </p:nvGraphicFramePr>
          <p:xfrm>
            <a:off x="409" y="0"/>
            <a:ext cx="2914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91" r:id="rId11" imgW="2298700" imgH="546100" progId="Equation.3">
                    <p:embed/>
                  </p:oleObj>
                </mc:Choice>
                <mc:Fallback>
                  <p:oleObj r:id="rId11" imgW="2298700" imgH="546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0"/>
                          <a:ext cx="2914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0316" name="Object 12"/>
          <p:cNvGraphicFramePr>
            <a:graphicFrameLocks noChangeAspect="1"/>
          </p:cNvGraphicFramePr>
          <p:nvPr/>
        </p:nvGraphicFramePr>
        <p:xfrm>
          <a:off x="1931988" y="3933825"/>
          <a:ext cx="6530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2" r:id="rId13" imgW="2995900" imgH="241195" progId="Equation.3">
                  <p:embed/>
                </p:oleObj>
              </mc:Choice>
              <mc:Fallback>
                <p:oleObj r:id="rId13" imgW="2995900" imgH="24119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933825"/>
                        <a:ext cx="6530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317" name="Object 13"/>
          <p:cNvGraphicFramePr>
            <a:graphicFrameLocks noChangeAspect="1"/>
          </p:cNvGraphicFramePr>
          <p:nvPr/>
        </p:nvGraphicFramePr>
        <p:xfrm>
          <a:off x="1157288" y="4508500"/>
          <a:ext cx="49561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3" r:id="rId15" imgW="2273300" imgH="546100" progId="Equation.3">
                  <p:embed/>
                </p:oleObj>
              </mc:Choice>
              <mc:Fallback>
                <p:oleObj r:id="rId15" imgW="2273300" imgH="546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4508500"/>
                        <a:ext cx="49561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318" name="Object 14"/>
          <p:cNvGraphicFramePr>
            <a:graphicFrameLocks noChangeAspect="1"/>
          </p:cNvGraphicFramePr>
          <p:nvPr/>
        </p:nvGraphicFramePr>
        <p:xfrm>
          <a:off x="1987550" y="5734050"/>
          <a:ext cx="67262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4" r:id="rId17" imgW="3084761" imgH="241195" progId="Equation.3">
                  <p:embed/>
                </p:oleObj>
              </mc:Choice>
              <mc:Fallback>
                <p:oleObj r:id="rId17" imgW="3084761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5734050"/>
                        <a:ext cx="672623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350838" y="549275"/>
          <a:ext cx="40163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r:id="rId3" imgW="1841500" imgH="546100" progId="Equation.3">
                  <p:embed/>
                </p:oleObj>
              </mc:Choice>
              <mc:Fallback>
                <p:oleObj r:id="rId3" imgW="1841500" imgH="546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549275"/>
                        <a:ext cx="40163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31" name="Object 3"/>
          <p:cNvGraphicFramePr>
            <a:graphicFrameLocks noChangeAspect="1"/>
          </p:cNvGraphicFramePr>
          <p:nvPr/>
        </p:nvGraphicFramePr>
        <p:xfrm>
          <a:off x="1285875" y="1700213"/>
          <a:ext cx="5318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r:id="rId5" imgW="2438400" imgH="241300" progId="Equation.3">
                  <p:embed/>
                </p:oleObj>
              </mc:Choice>
              <mc:Fallback>
                <p:oleObj r:id="rId5" imgW="2438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00213"/>
                        <a:ext cx="5318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32" name="Object 4"/>
          <p:cNvGraphicFramePr>
            <a:graphicFrameLocks noChangeAspect="1"/>
          </p:cNvGraphicFramePr>
          <p:nvPr/>
        </p:nvGraphicFramePr>
        <p:xfrm>
          <a:off x="428625" y="2224088"/>
          <a:ext cx="39592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4" r:id="rId7" imgW="1816100" imgH="546100" progId="Equation.3">
                  <p:embed/>
                </p:oleObj>
              </mc:Choice>
              <mc:Fallback>
                <p:oleObj r:id="rId7" imgW="18161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224088"/>
                        <a:ext cx="395922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1333" name="Object 5"/>
          <p:cNvGraphicFramePr>
            <a:graphicFrameLocks noChangeAspect="1"/>
          </p:cNvGraphicFramePr>
          <p:nvPr/>
        </p:nvGraphicFramePr>
        <p:xfrm>
          <a:off x="1285875" y="3448050"/>
          <a:ext cx="53451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5" r:id="rId9" imgW="2451100" imgH="241300" progId="Equation.3">
                  <p:embed/>
                </p:oleObj>
              </mc:Choice>
              <mc:Fallback>
                <p:oleObj r:id="rId9" imgW="24511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448050"/>
                        <a:ext cx="53451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1334" name="Group 6"/>
          <p:cNvGrpSpPr>
            <a:grpSpLocks/>
          </p:cNvGrpSpPr>
          <p:nvPr/>
        </p:nvGrpSpPr>
        <p:grpSpPr bwMode="auto">
          <a:xfrm>
            <a:off x="350838" y="3973513"/>
            <a:ext cx="8639175" cy="1125537"/>
            <a:chOff x="0" y="0"/>
            <a:chExt cx="5023" cy="709"/>
          </a:xfrm>
        </p:grpSpPr>
        <p:graphicFrame>
          <p:nvGraphicFramePr>
            <p:cNvPr id="120842" name="Object 7"/>
            <p:cNvGraphicFramePr>
              <a:graphicFrameLocks noChangeAspect="1"/>
            </p:cNvGraphicFramePr>
            <p:nvPr/>
          </p:nvGraphicFramePr>
          <p:xfrm>
            <a:off x="0" y="386"/>
            <a:ext cx="5023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6" r:id="rId11" imgW="3958963" imgH="253780" progId="Equation.3">
                    <p:embed/>
                  </p:oleObj>
                </mc:Choice>
                <mc:Fallback>
                  <p:oleObj r:id="rId11" imgW="3958963" imgH="2537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86"/>
                          <a:ext cx="5023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3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862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所以</a:t>
              </a:r>
            </a:p>
          </p:txBody>
        </p:sp>
      </p:grpSp>
      <p:grpSp>
        <p:nvGrpSpPr>
          <p:cNvPr id="1251337" name="Group 9"/>
          <p:cNvGrpSpPr>
            <a:grpSpLocks/>
          </p:cNvGrpSpPr>
          <p:nvPr/>
        </p:nvGrpSpPr>
        <p:grpSpPr bwMode="auto">
          <a:xfrm>
            <a:off x="271463" y="5157788"/>
            <a:ext cx="8647112" cy="642937"/>
            <a:chOff x="0" y="0"/>
            <a:chExt cx="5028" cy="405"/>
          </a:xfrm>
        </p:grpSpPr>
        <p:sp>
          <p:nvSpPr>
            <p:cNvPr id="120840" name="Rectangle 10"/>
            <p:cNvSpPr>
              <a:spLocks noChangeArrowheads="1"/>
            </p:cNvSpPr>
            <p:nvPr/>
          </p:nvSpPr>
          <p:spPr bwMode="auto">
            <a:xfrm>
              <a:off x="0" y="0"/>
              <a:ext cx="862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验证：</a:t>
              </a:r>
            </a:p>
          </p:txBody>
        </p:sp>
        <p:graphicFrame>
          <p:nvGraphicFramePr>
            <p:cNvPr id="120841" name="Object 11"/>
            <p:cNvGraphicFramePr>
              <a:graphicFrameLocks noChangeAspect="1"/>
            </p:cNvGraphicFramePr>
            <p:nvPr/>
          </p:nvGraphicFramePr>
          <p:xfrm>
            <a:off x="681" y="98"/>
            <a:ext cx="434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97" r:id="rId13" imgW="3427512" imgH="241195" progId="Equation.3">
                    <p:embed/>
                  </p:oleObj>
                </mc:Choice>
                <mc:Fallback>
                  <p:oleObj r:id="rId13" imgW="3427512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98"/>
                          <a:ext cx="434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260350"/>
            <a:ext cx="2735263" cy="6096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36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分段插值</a:t>
            </a:r>
          </a:p>
        </p:txBody>
      </p:sp>
      <p:sp>
        <p:nvSpPr>
          <p:cNvPr id="962571" name="Text Box 11"/>
          <p:cNvSpPr txBox="1">
            <a:spLocks noChangeArrowheads="1"/>
          </p:cNvSpPr>
          <p:nvPr/>
        </p:nvSpPr>
        <p:spPr bwMode="auto">
          <a:xfrm>
            <a:off x="838200" y="914400"/>
            <a:ext cx="8458200" cy="536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高次插值的龙格现象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插值多项式余项公式说明插值节点越多，一般说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来误差越小，函数逼近越好，但这也不是绝对的，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因为余项的大小既与插值节点的个数有关，也与函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数</a:t>
            </a:r>
            <a:r>
              <a:rPr lang="en-US" altLang="zh-CN" i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的高阶导数有关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。换句话说，适当地提高插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值多项式的次数，有可能提高计算结果的准确程度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，但并非插值多项式的次数越高越好。当插值节点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增多时，不能保证非节点处的插值精度得到改善，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楷体_GB2312" pitchFamily="49" charset="-122"/>
              </a:rPr>
              <a:t>有时反而误差更大。考察函数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 autoUpdateAnimBg="0"/>
      <p:bldP spid="96257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3"/>
          <p:cNvSpPr txBox="1">
            <a:spLocks noChangeArrowheads="1"/>
          </p:cNvSpPr>
          <p:nvPr/>
        </p:nvSpPr>
        <p:spPr bwMode="auto">
          <a:xfrm>
            <a:off x="533400" y="381000"/>
            <a:ext cx="7620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考察函数 </a:t>
            </a:r>
          </a:p>
        </p:txBody>
      </p:sp>
      <p:graphicFrame>
        <p:nvGraphicFramePr>
          <p:cNvPr id="122883" name="Object 4"/>
          <p:cNvGraphicFramePr>
            <a:graphicFrameLocks noChangeAspect="1"/>
          </p:cNvGraphicFramePr>
          <p:nvPr/>
        </p:nvGraphicFramePr>
        <p:xfrm>
          <a:off x="2895600" y="381000"/>
          <a:ext cx="35814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4" r:id="rId3" imgW="1726451" imgH="393529" progId="Equation.3">
                  <p:embed/>
                </p:oleObj>
              </mc:Choice>
              <mc:Fallback>
                <p:oleObj r:id="rId3" imgW="1726451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"/>
                        <a:ext cx="35814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2135" name="Text Box 7"/>
          <p:cNvSpPr txBox="1">
            <a:spLocks noChangeArrowheads="1"/>
          </p:cNvSpPr>
          <p:nvPr/>
        </p:nvSpPr>
        <p:spPr bwMode="auto">
          <a:xfrm>
            <a:off x="457200" y="1524000"/>
            <a:ext cx="3810000" cy="467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右图给出了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和     的图像,当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增大时,    在两端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会发出激烈的振荡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,这就是所谓龙格现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象。该现象表明,在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大范围内使用高次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插值,逼近的效果往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往是不理想的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072136" name="Object 8"/>
          <p:cNvGraphicFramePr>
            <a:graphicFrameLocks noChangeAspect="1"/>
          </p:cNvGraphicFramePr>
          <p:nvPr/>
        </p:nvGraphicFramePr>
        <p:xfrm>
          <a:off x="4038600" y="1752600"/>
          <a:ext cx="5257800" cy="446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5" r:id="rId5" imgW="3314700" imgH="2567940" progId="Word.Picture.8">
                  <p:embed/>
                </p:oleObj>
              </mc:Choice>
              <mc:Fallback>
                <p:oleObj r:id="rId5" imgW="3314700" imgH="256794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52600"/>
                        <a:ext cx="5257800" cy="446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38" name="Object 10"/>
          <p:cNvGraphicFramePr>
            <a:graphicFrameLocks noChangeAspect="1"/>
          </p:cNvGraphicFramePr>
          <p:nvPr/>
        </p:nvGraphicFramePr>
        <p:xfrm>
          <a:off x="2438400" y="1600200"/>
          <a:ext cx="838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6" r:id="rId7" imgW="381000" imgH="228600" progId="Equation.3">
                  <p:embed/>
                </p:oleObj>
              </mc:Choice>
              <mc:Fallback>
                <p:oleObj r:id="rId7" imgW="381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00200"/>
                        <a:ext cx="838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40" name="Object 12"/>
          <p:cNvGraphicFramePr>
            <a:graphicFrameLocks noChangeAspect="1"/>
          </p:cNvGraphicFramePr>
          <p:nvPr/>
        </p:nvGraphicFramePr>
        <p:xfrm>
          <a:off x="942975" y="2119313"/>
          <a:ext cx="942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7" r:id="rId9" imgW="419100" imgH="228600" progId="Equation.3">
                  <p:embed/>
                </p:oleObj>
              </mc:Choice>
              <mc:Fallback>
                <p:oleObj r:id="rId9" imgW="419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119313"/>
                        <a:ext cx="9429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2142" name="Object 14"/>
          <p:cNvGraphicFramePr>
            <a:graphicFrameLocks noChangeAspect="1"/>
          </p:cNvGraphicFramePr>
          <p:nvPr/>
        </p:nvGraphicFramePr>
        <p:xfrm>
          <a:off x="1828800" y="2667000"/>
          <a:ext cx="609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8" r:id="rId11" imgW="381000" imgH="228600" progId="Equation.3">
                  <p:embed/>
                </p:oleObj>
              </mc:Choice>
              <mc:Fallback>
                <p:oleObj r:id="rId11" imgW="3810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609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07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107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07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07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762000" y="260350"/>
            <a:ext cx="8458200" cy="593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另外，从舍入误差来看，高次插值误差的传播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也较为严重，在一个节点上产生的舍入误差会在计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算中不断扩大，并传播到其它节点上。因此，次数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太高的高次插值多项式并不实用，因为节点数增加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时，计算量增大了，但插值函数的精度并未提高。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为克服在区间上进行高次插值所造成的龙格现象，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采用分段插值的方法，将插值区间分成若干个小的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区间，在每个小区间进行线性插值，然后相互连接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，用连接相邻节点的折线逼近被插函数，这种把插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值区间分段的方法就是分段线性插值法。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312738" y="333375"/>
            <a:ext cx="7215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、分段线性插值</a:t>
            </a:r>
          </a:p>
        </p:txBody>
      </p:sp>
      <p:grpSp>
        <p:nvGrpSpPr>
          <p:cNvPr id="1252355" name="Group 3"/>
          <p:cNvGrpSpPr>
            <a:grpSpLocks/>
          </p:cNvGrpSpPr>
          <p:nvPr/>
        </p:nvGrpSpPr>
        <p:grpSpPr bwMode="auto">
          <a:xfrm>
            <a:off x="271463" y="908050"/>
            <a:ext cx="9436100" cy="1236663"/>
            <a:chOff x="0" y="0"/>
            <a:chExt cx="5487" cy="779"/>
          </a:xfrm>
        </p:grpSpPr>
        <p:grpSp>
          <p:nvGrpSpPr>
            <p:cNvPr id="124953" name="Group 4"/>
            <p:cNvGrpSpPr>
              <a:grpSpLocks/>
            </p:cNvGrpSpPr>
            <p:nvPr/>
          </p:nvGrpSpPr>
          <p:grpSpPr bwMode="auto">
            <a:xfrm>
              <a:off x="43" y="0"/>
              <a:ext cx="5444" cy="416"/>
              <a:chOff x="0" y="0"/>
              <a:chExt cx="5444" cy="416"/>
            </a:xfrm>
          </p:grpSpPr>
          <p:sp>
            <p:nvSpPr>
              <p:cNvPr id="124957" name="Text Box 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5444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latin typeface="楷体_GB2312" pitchFamily="49" charset="-122"/>
                    <a:ea typeface="楷体_GB2312" pitchFamily="49" charset="-122"/>
                  </a:rPr>
                  <a:t>设函数           在节点：</a:t>
                </a:r>
              </a:p>
            </p:txBody>
          </p:sp>
          <p:graphicFrame>
            <p:nvGraphicFramePr>
              <p:cNvPr id="124958" name="Object 6"/>
              <p:cNvGraphicFramePr>
                <a:graphicFrameLocks noChangeAspect="1"/>
              </p:cNvGraphicFramePr>
              <p:nvPr/>
            </p:nvGraphicFramePr>
            <p:xfrm>
              <a:off x="726" y="118"/>
              <a:ext cx="102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48" r:id="rId3" imgW="660400" imgH="203200" progId="Equation.3">
                      <p:embed/>
                    </p:oleObj>
                  </mc:Choice>
                  <mc:Fallback>
                    <p:oleObj r:id="rId3" imgW="660400" imgH="203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6" y="118"/>
                            <a:ext cx="1026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959" name="Object 7"/>
              <p:cNvGraphicFramePr>
                <a:graphicFrameLocks noChangeAspect="1"/>
              </p:cNvGraphicFramePr>
              <p:nvPr/>
            </p:nvGraphicFramePr>
            <p:xfrm>
              <a:off x="2679" y="91"/>
              <a:ext cx="2604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49" r:id="rId5" imgW="1676400" imgH="241300" progId="Equation.3">
                      <p:embed/>
                    </p:oleObj>
                  </mc:Choice>
                  <mc:Fallback>
                    <p:oleObj r:id="rId5" imgW="1676400" imgH="2413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9" y="91"/>
                            <a:ext cx="2604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954" name="Group 8"/>
            <p:cNvGrpSpPr>
              <a:grpSpLocks/>
            </p:cNvGrpSpPr>
            <p:nvPr/>
          </p:nvGrpSpPr>
          <p:grpSpPr bwMode="auto">
            <a:xfrm>
              <a:off x="0" y="363"/>
              <a:ext cx="4596" cy="416"/>
              <a:chOff x="0" y="0"/>
              <a:chExt cx="4596" cy="416"/>
            </a:xfrm>
          </p:grpSpPr>
          <p:graphicFrame>
            <p:nvGraphicFramePr>
              <p:cNvPr id="124955" name="Object 9"/>
              <p:cNvGraphicFramePr>
                <a:graphicFrameLocks noChangeAspect="1"/>
              </p:cNvGraphicFramePr>
              <p:nvPr/>
            </p:nvGraphicFramePr>
            <p:xfrm>
              <a:off x="1497" y="91"/>
              <a:ext cx="3099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50" r:id="rId7" imgW="1993900" imgH="241300" progId="Equation.3">
                      <p:embed/>
                    </p:oleObj>
                  </mc:Choice>
                  <mc:Fallback>
                    <p:oleObj r:id="rId7" imgW="1993900" imgH="2413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97" y="91"/>
                            <a:ext cx="3099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4956" name="Text Box 1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929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latin typeface="楷体_GB2312" pitchFamily="49" charset="-122"/>
                    <a:ea typeface="楷体_GB2312" pitchFamily="49" charset="-122"/>
                  </a:rPr>
                  <a:t>上的函数值为：</a:t>
                </a:r>
              </a:p>
            </p:txBody>
          </p:sp>
        </p:grpSp>
      </p:grpSp>
      <p:grpSp>
        <p:nvGrpSpPr>
          <p:cNvPr id="1252363" name="Group 11"/>
          <p:cNvGrpSpPr>
            <a:grpSpLocks/>
          </p:cNvGrpSpPr>
          <p:nvPr/>
        </p:nvGrpSpPr>
        <p:grpSpPr bwMode="auto">
          <a:xfrm>
            <a:off x="350838" y="1989138"/>
            <a:ext cx="6475412" cy="658812"/>
            <a:chOff x="0" y="0"/>
            <a:chExt cx="3765" cy="415"/>
          </a:xfrm>
        </p:grpSpPr>
        <p:graphicFrame>
          <p:nvGraphicFramePr>
            <p:cNvPr id="124951" name="Object 12"/>
            <p:cNvGraphicFramePr>
              <a:graphicFrameLocks noChangeAspect="1"/>
            </p:cNvGraphicFramePr>
            <p:nvPr/>
          </p:nvGraphicFramePr>
          <p:xfrm>
            <a:off x="867" y="91"/>
            <a:ext cx="289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051" r:id="rId9" imgW="1866900" imgH="241300" progId="Equation.3">
                    <p:embed/>
                  </p:oleObj>
                </mc:Choice>
                <mc:Fallback>
                  <p:oleObj r:id="rId9" imgW="1866900" imgH="241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91"/>
                          <a:ext cx="289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2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1158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latin typeface="楷体_GB2312" pitchFamily="49" charset="-122"/>
                  <a:ea typeface="楷体_GB2312" pitchFamily="49" charset="-122"/>
                </a:rPr>
                <a:t>记步长</a:t>
              </a:r>
            </a:p>
          </p:txBody>
        </p:sp>
      </p:grpSp>
      <p:grpSp>
        <p:nvGrpSpPr>
          <p:cNvPr id="1252366" name="Group 14"/>
          <p:cNvGrpSpPr>
            <a:grpSpLocks/>
          </p:cNvGrpSpPr>
          <p:nvPr/>
        </p:nvGrpSpPr>
        <p:grpSpPr bwMode="auto">
          <a:xfrm>
            <a:off x="350838" y="2492375"/>
            <a:ext cx="4602162" cy="1235075"/>
            <a:chOff x="0" y="0"/>
            <a:chExt cx="2676" cy="778"/>
          </a:xfrm>
        </p:grpSpPr>
        <p:grpSp>
          <p:nvGrpSpPr>
            <p:cNvPr id="124945" name="Group 15"/>
            <p:cNvGrpSpPr>
              <a:grpSpLocks/>
            </p:cNvGrpSpPr>
            <p:nvPr/>
          </p:nvGrpSpPr>
          <p:grpSpPr bwMode="auto">
            <a:xfrm>
              <a:off x="91" y="454"/>
              <a:ext cx="2230" cy="324"/>
              <a:chOff x="0" y="0"/>
              <a:chExt cx="2230" cy="324"/>
            </a:xfrm>
          </p:grpSpPr>
          <p:sp>
            <p:nvSpPr>
              <p:cNvPr id="124949" name="Rectangle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ea typeface="楷体_GB2312" pitchFamily="49" charset="-122"/>
                  </a:rPr>
                  <a:t>（</a:t>
                </a:r>
                <a:r>
                  <a:rPr lang="en-US" altLang="zh-CN" sz="2600">
                    <a:ea typeface="楷体_GB2312" pitchFamily="49" charset="-122"/>
                  </a:rPr>
                  <a:t>1</a:t>
                </a:r>
                <a:r>
                  <a:rPr lang="zh-CN" altLang="en-US" sz="2600">
                    <a:ea typeface="楷体_GB2312" pitchFamily="49" charset="-122"/>
                  </a:rPr>
                  <a:t>）</a:t>
                </a:r>
              </a:p>
            </p:txBody>
          </p:sp>
          <p:graphicFrame>
            <p:nvGraphicFramePr>
              <p:cNvPr id="124950" name="Object 17"/>
              <p:cNvGraphicFramePr>
                <a:graphicFrameLocks noChangeAspect="1"/>
              </p:cNvGraphicFramePr>
              <p:nvPr/>
            </p:nvGraphicFramePr>
            <p:xfrm>
              <a:off x="635" y="0"/>
              <a:ext cx="1595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52" r:id="rId11" imgW="1028700" imgH="241300" progId="Equation.3">
                      <p:embed/>
                    </p:oleObj>
                  </mc:Choice>
                  <mc:Fallback>
                    <p:oleObj r:id="rId11" imgW="1028700" imgH="2413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35" y="0"/>
                            <a:ext cx="1595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4946" name="Group 18"/>
            <p:cNvGrpSpPr>
              <a:grpSpLocks/>
            </p:cNvGrpSpPr>
            <p:nvPr/>
          </p:nvGrpSpPr>
          <p:grpSpPr bwMode="auto">
            <a:xfrm>
              <a:off x="0" y="0"/>
              <a:ext cx="2676" cy="414"/>
              <a:chOff x="0" y="0"/>
              <a:chExt cx="2676" cy="414"/>
            </a:xfrm>
          </p:grpSpPr>
          <p:sp>
            <p:nvSpPr>
              <p:cNvPr id="124947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67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latin typeface="楷体_GB2312" pitchFamily="49" charset="-122"/>
                    <a:ea typeface="楷体_GB2312" pitchFamily="49" charset="-122"/>
                  </a:rPr>
                  <a:t>如果函数       满足</a:t>
                </a:r>
              </a:p>
            </p:txBody>
          </p:sp>
          <p:graphicFrame>
            <p:nvGraphicFramePr>
              <p:cNvPr id="124948" name="Object 20"/>
              <p:cNvGraphicFramePr>
                <a:graphicFrameLocks noChangeAspect="1"/>
              </p:cNvGraphicFramePr>
              <p:nvPr/>
            </p:nvGraphicFramePr>
            <p:xfrm>
              <a:off x="926" y="90"/>
              <a:ext cx="650" cy="3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053" r:id="rId13" imgW="419282" imgH="241405" progId="Equation.3">
                      <p:embed/>
                    </p:oleObj>
                  </mc:Choice>
                  <mc:Fallback>
                    <p:oleObj r:id="rId13" imgW="419282" imgH="241405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6" y="90"/>
                            <a:ext cx="650" cy="3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52374" name="Object 22"/>
          <p:cNvGraphicFramePr>
            <a:graphicFrameLocks noChangeAspect="1"/>
          </p:cNvGraphicFramePr>
          <p:nvPr/>
        </p:nvGraphicFramePr>
        <p:xfrm>
          <a:off x="1585913" y="3835400"/>
          <a:ext cx="430371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4" name="Equation" r:id="rId15" imgW="1612900" imgH="228600" progId="Equation.DSMT4">
                  <p:embed/>
                </p:oleObj>
              </mc:Choice>
              <mc:Fallback>
                <p:oleObj name="Equation" r:id="rId15" imgW="16129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3835400"/>
                        <a:ext cx="4303712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75" name="Rectangle 23"/>
          <p:cNvSpPr>
            <a:spLocks noChangeArrowheads="1"/>
          </p:cNvSpPr>
          <p:nvPr/>
        </p:nvSpPr>
        <p:spPr bwMode="auto">
          <a:xfrm>
            <a:off x="488950" y="3789363"/>
            <a:ext cx="1247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ea typeface="楷体_GB2312" pitchFamily="49" charset="-122"/>
              </a:rPr>
              <a:t>（</a:t>
            </a:r>
            <a:r>
              <a:rPr lang="en-US" altLang="zh-CN" sz="2600">
                <a:ea typeface="楷体_GB2312" pitchFamily="49" charset="-122"/>
              </a:rPr>
              <a:t>2</a:t>
            </a:r>
            <a:r>
              <a:rPr lang="zh-CN" altLang="en-US" sz="2600"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252377" name="Object 25"/>
          <p:cNvGraphicFramePr>
            <a:graphicFrameLocks noChangeAspect="1"/>
          </p:cNvGraphicFramePr>
          <p:nvPr/>
        </p:nvGraphicFramePr>
        <p:xfrm>
          <a:off x="1576388" y="4797425"/>
          <a:ext cx="64008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5" r:id="rId17" imgW="2401342" imgH="470104" progId="Equation.3">
                  <p:embed/>
                </p:oleObj>
              </mc:Choice>
              <mc:Fallback>
                <p:oleObj r:id="rId17" imgW="2401342" imgH="4701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4797425"/>
                        <a:ext cx="64008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2379" name="Group 27"/>
          <p:cNvGrpSpPr>
            <a:grpSpLocks/>
          </p:cNvGrpSpPr>
          <p:nvPr/>
        </p:nvGrpSpPr>
        <p:grpSpPr bwMode="auto">
          <a:xfrm>
            <a:off x="488950" y="4149725"/>
            <a:ext cx="5614988" cy="660400"/>
            <a:chOff x="0" y="0"/>
            <a:chExt cx="3266" cy="416"/>
          </a:xfrm>
        </p:grpSpPr>
        <p:sp>
          <p:nvSpPr>
            <p:cNvPr id="124943" name="Text Box 28"/>
            <p:cNvSpPr txBox="1">
              <a:spLocks noChangeArrowheads="1"/>
            </p:cNvSpPr>
            <p:nvPr/>
          </p:nvSpPr>
          <p:spPr bwMode="auto">
            <a:xfrm>
              <a:off x="554" y="0"/>
              <a:ext cx="2712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latin typeface="楷体_GB2312" pitchFamily="49" charset="-122"/>
                  <a:ea typeface="楷体_GB2312" pitchFamily="49" charset="-122"/>
                </a:rPr>
                <a:t>在区间            上</a:t>
              </a:r>
            </a:p>
          </p:txBody>
        </p:sp>
        <p:sp>
          <p:nvSpPr>
            <p:cNvPr id="124944" name="Rectangle 29"/>
            <p:cNvSpPr>
              <a:spLocks noChangeArrowheads="1"/>
            </p:cNvSpPr>
            <p:nvPr/>
          </p:nvSpPr>
          <p:spPr bwMode="auto">
            <a:xfrm>
              <a:off x="0" y="108"/>
              <a:ext cx="72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（</a:t>
              </a:r>
              <a:r>
                <a:rPr lang="en-US" altLang="zh-CN" sz="2600">
                  <a:ea typeface="楷体_GB2312" pitchFamily="49" charset="-122"/>
                </a:rPr>
                <a:t>3</a:t>
              </a:r>
              <a:r>
                <a:rPr lang="zh-CN" altLang="en-US" sz="2600">
                  <a:ea typeface="楷体_GB2312" pitchFamily="49" charset="-122"/>
                </a:rPr>
                <a:t>）</a:t>
              </a:r>
            </a:p>
          </p:txBody>
        </p:sp>
      </p:grpSp>
      <p:graphicFrame>
        <p:nvGraphicFramePr>
          <p:cNvPr id="1252382" name="Object 30"/>
          <p:cNvGraphicFramePr>
            <a:graphicFrameLocks noChangeAspect="1"/>
          </p:cNvGraphicFramePr>
          <p:nvPr/>
        </p:nvGraphicFramePr>
        <p:xfrm>
          <a:off x="2689225" y="4283075"/>
          <a:ext cx="1862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6" r:id="rId19" imgW="698803" imgH="241405" progId="Equation.3">
                  <p:embed/>
                </p:oleObj>
              </mc:Choice>
              <mc:Fallback>
                <p:oleObj r:id="rId19" imgW="698803" imgH="24140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283075"/>
                        <a:ext cx="18621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85" name="Text Box 33"/>
          <p:cNvSpPr txBox="1">
            <a:spLocks noChangeArrowheads="1"/>
          </p:cNvSpPr>
          <p:nvPr/>
        </p:nvSpPr>
        <p:spPr bwMode="auto">
          <a:xfrm>
            <a:off x="660400" y="5876925"/>
            <a:ext cx="52276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>
                <a:latin typeface="楷体_GB2312" pitchFamily="49" charset="-122"/>
                <a:ea typeface="楷体_GB2312" pitchFamily="49" charset="-122"/>
              </a:rPr>
              <a:t>则称       为</a:t>
            </a:r>
            <a:r>
              <a:rPr lang="zh-CN" altLang="en-US" sz="2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分段线性插值</a:t>
            </a:r>
          </a:p>
        </p:txBody>
      </p:sp>
      <p:graphicFrame>
        <p:nvGraphicFramePr>
          <p:cNvPr id="1252386" name="Object 34"/>
          <p:cNvGraphicFramePr>
            <a:graphicFrameLocks noChangeAspect="1"/>
          </p:cNvGraphicFramePr>
          <p:nvPr/>
        </p:nvGraphicFramePr>
        <p:xfrm>
          <a:off x="1458913" y="6045200"/>
          <a:ext cx="1117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7" r:id="rId21" imgW="419282" imgH="241405" progId="Equation.3">
                  <p:embed/>
                </p:oleObj>
              </mc:Choice>
              <mc:Fallback>
                <p:oleObj r:id="rId21" imgW="419282" imgH="24140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6045200"/>
                        <a:ext cx="1117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387" name="Line 35"/>
          <p:cNvSpPr>
            <a:spLocks noChangeShapeType="1"/>
          </p:cNvSpPr>
          <p:nvPr/>
        </p:nvSpPr>
        <p:spPr bwMode="auto">
          <a:xfrm>
            <a:off x="631825" y="6559550"/>
            <a:ext cx="46021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252388" name="Object 36"/>
          <p:cNvGraphicFramePr>
            <a:graphicFrameLocks noGrp="1" noChangeAspect="1"/>
          </p:cNvGraphicFramePr>
          <p:nvPr>
            <p:ph/>
          </p:nvPr>
        </p:nvGraphicFramePr>
        <p:xfrm>
          <a:off x="7456488" y="5661025"/>
          <a:ext cx="22320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58" name="Equation" r:id="rId23" imgW="901309" imgH="253890" progId="Equation.DSMT4">
                  <p:embed/>
                </p:oleObj>
              </mc:Choice>
              <mc:Fallback>
                <p:oleObj name="Equation" r:id="rId23" imgW="901309" imgH="253890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5661025"/>
                        <a:ext cx="22320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25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25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2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25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25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2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25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12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125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375" grpId="0"/>
      <p:bldP spid="1252385" grpId="0"/>
      <p:bldP spid="125238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4572000" y="371475"/>
          <a:ext cx="46482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3" name="Picture2" r:id="rId3" imgW="2740152" imgH="1828800" progId="Word.Picture.8">
                  <p:embed/>
                </p:oleObj>
              </mc:Choice>
              <mc:Fallback>
                <p:oleObj name="Picture2" r:id="rId3" imgW="2740152" imgH="18288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1475"/>
                        <a:ext cx="464820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457200" y="304800"/>
            <a:ext cx="4114800" cy="239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在几何上就是用折线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替代曲线,如右图所示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若用插值基函数表示,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则在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555625" y="2819400"/>
          <a:ext cx="38417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4" name="Equation" r:id="rId5" imgW="2171700" imgH="431800" progId="Equation.DSMT4">
                  <p:embed/>
                </p:oleObj>
              </mc:Choice>
              <mc:Fallback>
                <p:oleObj name="Equation" r:id="rId5" imgW="21717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819400"/>
                        <a:ext cx="38417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6"/>
          <p:cNvGraphicFramePr>
            <a:graphicFrameLocks noChangeAspect="1"/>
          </p:cNvGraphicFramePr>
          <p:nvPr/>
        </p:nvGraphicFramePr>
        <p:xfrm>
          <a:off x="1643063" y="3733800"/>
          <a:ext cx="6164262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5" name="Equation" r:id="rId7" imgW="2286000" imgH="1346040" progId="Equation.DSMT4">
                  <p:embed/>
                </p:oleObj>
              </mc:Choice>
              <mc:Fallback>
                <p:oleObj name="Equation" r:id="rId7" imgW="2286000" imgH="1346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733800"/>
                        <a:ext cx="6164262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Text Box 8"/>
          <p:cNvSpPr txBox="1">
            <a:spLocks noChangeArrowheads="1"/>
          </p:cNvSpPr>
          <p:nvPr/>
        </p:nvSpPr>
        <p:spPr bwMode="auto">
          <a:xfrm>
            <a:off x="381000" y="4953000"/>
            <a:ext cx="1066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9448800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显然，  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是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分段线性连续函数，且</a:t>
            </a:r>
            <a:endParaRPr lang="zh-CN" altLang="en-US" sz="3200" dirty="0"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        </a:t>
            </a:r>
            <a:endParaRPr lang="zh-CN" altLang="en-US" sz="3200" dirty="0"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称</a:t>
            </a:r>
            <a:r>
              <a:rPr lang="en-US" altLang="zh-CN" sz="3200" b="0" i="1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I</a:t>
            </a:r>
            <a:r>
              <a:rPr lang="en-US" altLang="zh-CN" sz="3200" b="0" i="1" baseline="-25000" dirty="0" err="1">
                <a:solidFill>
                  <a:srgbClr val="000000"/>
                </a:solidFill>
                <a:latin typeface="+mn-lt"/>
                <a:ea typeface="楷体_GB2312" pitchFamily="49" charset="-122"/>
              </a:rPr>
              <a:t>h</a:t>
            </a:r>
            <a:r>
              <a:rPr lang="en-US" altLang="zh-CN" sz="32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为</a:t>
            </a:r>
            <a:r>
              <a:rPr lang="en-US" altLang="zh-CN" sz="32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32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b="0" i="1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的分段线性插值函数。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由线性插值的余项估计式知</a:t>
            </a:r>
            <a:r>
              <a:rPr lang="zh-CN" altLang="en-US" sz="3200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</a:t>
            </a:r>
            <a:r>
              <a:rPr lang="en-US" altLang="zh-CN" sz="3200" b="0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f</a:t>
            </a:r>
            <a:r>
              <a:rPr lang="en-US" altLang="zh-CN" sz="3200" b="0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</a:t>
            </a:r>
            <a:r>
              <a:rPr lang="en-US" altLang="zh-CN" sz="3200" b="0" i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x</a:t>
            </a:r>
            <a:r>
              <a:rPr lang="en-US" altLang="zh-CN" sz="3200" b="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在每个子段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上有误差估计式</a:t>
            </a:r>
            <a:endParaRPr lang="zh-CN" altLang="en-US" sz="3200" dirty="0"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200" dirty="0">
              <a:solidFill>
                <a:srgbClr val="000000"/>
              </a:solidFill>
              <a:latin typeface="+mn-lt"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其中         </a:t>
            </a:r>
            <a:endParaRPr lang="zh-CN" altLang="en-US" sz="3200" dirty="0">
              <a:latin typeface="+mn-lt"/>
              <a:ea typeface="楷体_GB2312" pitchFamily="49" charset="-122"/>
            </a:endParaRP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295400" y="304800"/>
          <a:ext cx="70008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9" r:id="rId3" imgW="330200" imgH="228600" progId="Equation.3">
                  <p:embed/>
                </p:oleObj>
              </mc:Choice>
              <mc:Fallback>
                <p:oleObj r:id="rId3" imgW="330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"/>
                        <a:ext cx="700088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5"/>
          <p:cNvGraphicFramePr>
            <a:graphicFrameLocks noChangeAspect="1"/>
          </p:cNvGraphicFramePr>
          <p:nvPr/>
        </p:nvGraphicFramePr>
        <p:xfrm>
          <a:off x="1371600" y="838200"/>
          <a:ext cx="2819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0" r:id="rId5" imgW="1270000" imgH="457200" progId="Equation.3">
                  <p:embed/>
                </p:oleObj>
              </mc:Choice>
              <mc:Fallback>
                <p:oleObj r:id="rId5" imgW="1270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2819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17891"/>
              </p:ext>
            </p:extLst>
          </p:nvPr>
        </p:nvGraphicFramePr>
        <p:xfrm>
          <a:off x="8049344" y="2620962"/>
          <a:ext cx="1143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1" r:id="rId7" imgW="520700" imgH="228600" progId="Equation.3">
                  <p:embed/>
                </p:oleObj>
              </mc:Choice>
              <mc:Fallback>
                <p:oleObj r:id="rId7" imgW="520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344" y="2620962"/>
                        <a:ext cx="11430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9"/>
          <p:cNvGraphicFramePr>
            <a:graphicFrameLocks noChangeAspect="1"/>
          </p:cNvGraphicFramePr>
          <p:nvPr/>
        </p:nvGraphicFramePr>
        <p:xfrm>
          <a:off x="1752600" y="3886200"/>
          <a:ext cx="6172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2" name="Equation" r:id="rId9" imgW="1943100" imgH="419100" progId="Equation.DSMT4">
                  <p:embed/>
                </p:oleObj>
              </mc:Choice>
              <mc:Fallback>
                <p:oleObj name="Equation" r:id="rId9" imgW="19431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6172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11"/>
          <p:cNvGraphicFramePr>
            <a:graphicFrameLocks noChangeAspect="1"/>
          </p:cNvGraphicFramePr>
          <p:nvPr/>
        </p:nvGraphicFramePr>
        <p:xfrm>
          <a:off x="1295400" y="5562600"/>
          <a:ext cx="2133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3" r:id="rId11" imgW="800100" imgH="228600" progId="Equation.3">
                  <p:embed/>
                </p:oleObj>
              </mc:Choice>
              <mc:Fallback>
                <p:oleObj r:id="rId11" imgW="8001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2133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7"/>
          <p:cNvSpPr txBox="1">
            <a:spLocks noChangeArrowheads="1"/>
          </p:cNvSpPr>
          <p:nvPr/>
        </p:nvSpPr>
        <p:spPr bwMode="auto">
          <a:xfrm>
            <a:off x="457200" y="381000"/>
            <a:ext cx="9448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4.20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f(x)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在四个节点上的函数值如下表所示 </a:t>
            </a:r>
          </a:p>
        </p:txBody>
      </p:sp>
      <p:graphicFrame>
        <p:nvGraphicFramePr>
          <p:cNvPr id="128003" name="Object 34"/>
          <p:cNvGraphicFramePr>
            <a:graphicFrameLocks noChangeAspect="1"/>
          </p:cNvGraphicFramePr>
          <p:nvPr/>
        </p:nvGraphicFramePr>
        <p:xfrm>
          <a:off x="1295400" y="8382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9" r:id="rId3" imgW="152334" imgH="228501" progId="Equation.3">
                  <p:embed/>
                </p:oleObj>
              </mc:Choice>
              <mc:Fallback>
                <p:oleObj r:id="rId3" imgW="152334" imgH="228501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38200"/>
                        <a:ext cx="53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36"/>
          <p:cNvGraphicFramePr>
            <a:graphicFrameLocks noChangeAspect="1"/>
          </p:cNvGraphicFramePr>
          <p:nvPr/>
        </p:nvGraphicFramePr>
        <p:xfrm>
          <a:off x="1066800" y="1676400"/>
          <a:ext cx="762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0" r:id="rId5" imgW="393529" imgH="228501" progId="Equation.3">
                  <p:embed/>
                </p:oleObj>
              </mc:Choice>
              <mc:Fallback>
                <p:oleObj r:id="rId5" imgW="393529" imgH="228501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762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Line 38"/>
          <p:cNvSpPr>
            <a:spLocks noChangeShapeType="1"/>
          </p:cNvSpPr>
          <p:nvPr/>
        </p:nvSpPr>
        <p:spPr bwMode="auto">
          <a:xfrm>
            <a:off x="1143000" y="1524000"/>
            <a:ext cx="6629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39"/>
          <p:cNvSpPr>
            <a:spLocks noChangeShapeType="1"/>
          </p:cNvSpPr>
          <p:nvPr/>
        </p:nvSpPr>
        <p:spPr bwMode="auto">
          <a:xfrm>
            <a:off x="1981200" y="1066800"/>
            <a:ext cx="0" cy="1143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7" name="Text Box 41"/>
          <p:cNvSpPr txBox="1">
            <a:spLocks noChangeArrowheads="1"/>
          </p:cNvSpPr>
          <p:nvPr/>
        </p:nvSpPr>
        <p:spPr bwMode="auto">
          <a:xfrm>
            <a:off x="2209800" y="1066800"/>
            <a:ext cx="5867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  30         45        60         90</a:t>
            </a:r>
          </a:p>
        </p:txBody>
      </p:sp>
      <p:graphicFrame>
        <p:nvGraphicFramePr>
          <p:cNvPr id="12800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025225"/>
              </p:ext>
            </p:extLst>
          </p:nvPr>
        </p:nvGraphicFramePr>
        <p:xfrm>
          <a:off x="2514600" y="1628800"/>
          <a:ext cx="26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r:id="rId7" imgW="152334" imgH="393529" progId="Equation.3">
                  <p:embed/>
                </p:oleObj>
              </mc:Choice>
              <mc:Fallback>
                <p:oleObj r:id="rId7" imgW="152334" imgH="39352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28800"/>
                        <a:ext cx="269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44"/>
          <p:cNvGraphicFramePr>
            <a:graphicFrameLocks noChangeAspect="1"/>
          </p:cNvGraphicFramePr>
          <p:nvPr/>
        </p:nvGraphicFramePr>
        <p:xfrm>
          <a:off x="3581400" y="1600200"/>
          <a:ext cx="4508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2" r:id="rId9" imgW="266469" imgH="431425" progId="Equation.3">
                  <p:embed/>
                </p:oleObj>
              </mc:Choice>
              <mc:Fallback>
                <p:oleObj r:id="rId9" imgW="266469" imgH="43142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4508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46"/>
          <p:cNvGraphicFramePr>
            <a:graphicFrameLocks noChangeAspect="1"/>
          </p:cNvGraphicFramePr>
          <p:nvPr/>
        </p:nvGraphicFramePr>
        <p:xfrm>
          <a:off x="4724400" y="1600200"/>
          <a:ext cx="4302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3" r:id="rId11" imgW="253890" imgH="431613" progId="Equation.3">
                  <p:embed/>
                </p:oleObj>
              </mc:Choice>
              <mc:Fallback>
                <p:oleObj r:id="rId11" imgW="253890" imgH="431613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00200"/>
                        <a:ext cx="43021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Text Box 48"/>
          <p:cNvSpPr txBox="1">
            <a:spLocks noChangeArrowheads="1"/>
          </p:cNvSpPr>
          <p:nvPr/>
        </p:nvSpPr>
        <p:spPr bwMode="auto">
          <a:xfrm>
            <a:off x="5867400" y="1752600"/>
            <a:ext cx="7620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1</a:t>
            </a:r>
          </a:p>
        </p:txBody>
      </p:sp>
      <p:sp>
        <p:nvSpPr>
          <p:cNvPr id="128012" name="Text Box 49"/>
          <p:cNvSpPr txBox="1">
            <a:spLocks noChangeArrowheads="1"/>
          </p:cNvSpPr>
          <p:nvPr/>
        </p:nvSpPr>
        <p:spPr bwMode="auto">
          <a:xfrm>
            <a:off x="533400" y="2743200"/>
            <a:ext cx="8915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lt"/>
                <a:ea typeface="+mj-ea"/>
              </a:rPr>
              <a:t>求</a:t>
            </a:r>
            <a:r>
              <a:rPr lang="en-US" altLang="zh-CN" i="1" dirty="0">
                <a:latin typeface="+mn-lt"/>
                <a:ea typeface="+mj-ea"/>
              </a:rPr>
              <a:t>f</a:t>
            </a:r>
            <a:r>
              <a:rPr lang="en-US" altLang="zh-CN" dirty="0">
                <a:latin typeface="+mn-lt"/>
                <a:ea typeface="+mj-ea"/>
              </a:rPr>
              <a:t>(</a:t>
            </a:r>
            <a:r>
              <a:rPr lang="en-US" altLang="zh-CN" i="1" dirty="0">
                <a:latin typeface="+mn-lt"/>
                <a:ea typeface="+mj-ea"/>
              </a:rPr>
              <a:t>x</a:t>
            </a:r>
            <a:r>
              <a:rPr lang="en-US" altLang="zh-CN" dirty="0">
                <a:latin typeface="+mn-lt"/>
                <a:ea typeface="+mj-ea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在区间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  <a:sym typeface="Symbol" panose="05050102010706020507" pitchFamily="18" charset="2"/>
              </a:rPr>
              <a:t>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30,90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  <a:sym typeface="Symbol" panose="05050102010706020507" pitchFamily="18" charset="2"/>
              </a:rPr>
              <a:t>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j-ea"/>
              </a:rPr>
              <a:t>上的</a:t>
            </a:r>
            <a:r>
              <a:rPr lang="zh-CN" altLang="en-US" dirty="0">
                <a:latin typeface="+mn-lt"/>
                <a:ea typeface="+mj-ea"/>
              </a:rPr>
              <a:t>分段连续线性插值函数</a:t>
            </a:r>
            <a:r>
              <a:rPr lang="en-US" altLang="zh-CN" i="1" dirty="0">
                <a:latin typeface="+mn-lt"/>
                <a:ea typeface="+mj-ea"/>
              </a:rPr>
              <a:t>S</a:t>
            </a:r>
            <a:r>
              <a:rPr lang="en-US" altLang="zh-CN" dirty="0">
                <a:latin typeface="+mn-lt"/>
                <a:ea typeface="+mj-ea"/>
              </a:rPr>
              <a:t>(</a:t>
            </a:r>
            <a:r>
              <a:rPr lang="en-US" altLang="zh-CN" i="1" dirty="0">
                <a:latin typeface="+mn-lt"/>
                <a:ea typeface="+mj-ea"/>
              </a:rPr>
              <a:t>x</a:t>
            </a:r>
            <a:r>
              <a:rPr lang="en-US" altLang="zh-CN" dirty="0">
                <a:latin typeface="+mn-lt"/>
                <a:ea typeface="+mj-ea"/>
              </a:rPr>
              <a:t>)</a:t>
            </a:r>
            <a:r>
              <a:rPr lang="en-US" altLang="zh-CN" sz="3200" dirty="0">
                <a:latin typeface="+mn-lt"/>
                <a:ea typeface="+mj-ea"/>
              </a:rPr>
              <a:t> </a:t>
            </a:r>
            <a:r>
              <a:rPr lang="zh-CN" altLang="en-US" sz="3200" dirty="0">
                <a:latin typeface="+mn-lt"/>
                <a:ea typeface="+mj-ea"/>
              </a:rPr>
              <a:t> </a:t>
            </a:r>
          </a:p>
        </p:txBody>
      </p:sp>
      <p:sp>
        <p:nvSpPr>
          <p:cNvPr id="978994" name="Text Box 50"/>
          <p:cNvSpPr txBox="1">
            <a:spLocks noChangeArrowheads="1"/>
          </p:cNvSpPr>
          <p:nvPr/>
        </p:nvSpPr>
        <p:spPr bwMode="auto">
          <a:xfrm>
            <a:off x="457200" y="3352800"/>
            <a:ext cx="8077200" cy="175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将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插值区间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30,90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分成连续的三个小区间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30,45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,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45,60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,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60,90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则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S(x)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在区间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30,45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线性插值为 </a:t>
            </a:r>
          </a:p>
        </p:txBody>
      </p:sp>
      <p:graphicFrame>
        <p:nvGraphicFramePr>
          <p:cNvPr id="978995" name="Object 51"/>
          <p:cNvGraphicFramePr>
            <a:graphicFrameLocks noChangeAspect="1"/>
          </p:cNvGraphicFramePr>
          <p:nvPr/>
        </p:nvGraphicFramePr>
        <p:xfrm>
          <a:off x="609600" y="5181600"/>
          <a:ext cx="7848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4" r:id="rId13" imgW="3517900" imgH="469900" progId="Equation.3">
                  <p:embed/>
                </p:oleObj>
              </mc:Choice>
              <mc:Fallback>
                <p:oleObj r:id="rId13" imgW="3517900" imgH="4699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81600"/>
                        <a:ext cx="7848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9180512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插值函数      在</a:t>
            </a:r>
            <a:r>
              <a:rPr lang="en-US" altLang="zh-CN" i="1" dirty="0">
                <a:ea typeface="黑体" panose="02010609060101010101" pitchFamily="49" charset="-122"/>
              </a:rPr>
              <a:t>n+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en-US" altLang="zh-CN" i="1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个互异插值节点   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i="1" dirty="0" err="1" smtClean="0">
                <a:ea typeface="黑体" panose="02010609060101010101" pitchFamily="49" charset="-122"/>
              </a:rPr>
              <a:t>i</a:t>
            </a:r>
            <a:r>
              <a:rPr lang="en-US" altLang="zh-CN" dirty="0" smtClean="0">
                <a:ea typeface="黑体" panose="02010609060101010101" pitchFamily="49" charset="-122"/>
              </a:rPr>
              <a:t>=0, 1, </a:t>
            </a:r>
            <a:r>
              <a:rPr lang="en-US" altLang="zh-CN" i="1" dirty="0" smtClean="0">
                <a:ea typeface="黑体" panose="02010609060101010101" pitchFamily="49" charset="-122"/>
              </a:rPr>
              <a:t>…</a:t>
            </a:r>
            <a:r>
              <a:rPr lang="en-US" altLang="zh-CN" dirty="0" smtClean="0">
                <a:ea typeface="黑体" panose="02010609060101010101" pitchFamily="49" charset="-122"/>
              </a:rPr>
              <a:t>, </a:t>
            </a:r>
            <a:r>
              <a:rPr lang="en-US" altLang="zh-CN" i="1" dirty="0" smtClean="0">
                <a:ea typeface="黑体" panose="02010609060101010101" pitchFamily="49" charset="-122"/>
              </a:rPr>
              <a:t>n</a:t>
            </a:r>
            <a:r>
              <a:rPr lang="en-US" altLang="zh-CN" dirty="0" smtClean="0">
                <a:ea typeface="黑体" panose="02010609060101010101" pitchFamily="49" charset="-122"/>
              </a:rPr>
              <a:t> 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处与     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相等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,在其它点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就用     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值作为</a:t>
            </a:r>
            <a:r>
              <a:rPr lang="en-US" altLang="zh-CN" i="1" dirty="0">
                <a:ea typeface="黑体" panose="02010609060101010101" pitchFamily="49" charset="-122"/>
              </a:rPr>
              <a:t>f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en-US" altLang="zh-CN" dirty="0" smtClean="0"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近似值。这一过程称为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插值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，点</a:t>
            </a:r>
            <a:r>
              <a:rPr lang="en-US" altLang="zh-CN" i="1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称为插值点。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换句话说, 插值就是根据被插函数给出的函数表</a:t>
            </a:r>
            <a:r>
              <a:rPr lang="zh-CN" altLang="en-US" dirty="0">
                <a:solidFill>
                  <a:srgbClr val="FF0066"/>
                </a:solidFill>
                <a:ea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插出</a:t>
            </a:r>
            <a:r>
              <a:rPr lang="zh-CN" altLang="en-US" dirty="0">
                <a:solidFill>
                  <a:srgbClr val="FF0066"/>
                </a:solidFill>
                <a:ea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所要点的函数值。用     的值作为</a:t>
            </a:r>
            <a:r>
              <a:rPr lang="en-US" altLang="zh-CN" i="1" dirty="0">
                <a:solidFill>
                  <a:srgbClr val="FF0066"/>
                </a:solidFill>
                <a:ea typeface="黑体" panose="02010609060101010101" pitchFamily="49" charset="-122"/>
              </a:rPr>
              <a:t>f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i="1" dirty="0">
                <a:solidFill>
                  <a:srgbClr val="FF0066"/>
                </a:solidFill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的近似值,不仅</a:t>
            </a:r>
            <a:r>
              <a:rPr lang="zh-CN" altLang="en-US" dirty="0" smtClean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希望     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能较好地</a:t>
            </a:r>
            <a:r>
              <a:rPr lang="zh-CN" altLang="en-US" dirty="0" smtClean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逼近 </a:t>
            </a:r>
            <a:r>
              <a:rPr lang="en-US" altLang="zh-CN" i="1" dirty="0" smtClean="0">
                <a:solidFill>
                  <a:srgbClr val="FF0066"/>
                </a:solidFill>
                <a:ea typeface="黑体" panose="02010609060101010101" pitchFamily="49" charset="-122"/>
              </a:rPr>
              <a:t>f</a:t>
            </a:r>
            <a:r>
              <a:rPr lang="en-US" altLang="zh-CN" dirty="0" smtClean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(</a:t>
            </a:r>
            <a:r>
              <a:rPr lang="en-US" altLang="zh-CN" i="1" dirty="0" smtClean="0">
                <a:solidFill>
                  <a:srgbClr val="FF0066"/>
                </a:solidFill>
                <a:ea typeface="黑体" panose="02010609060101010101" pitchFamily="49" charset="-122"/>
              </a:rPr>
              <a:t>x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,而且还希望它计算简单</a:t>
            </a:r>
            <a:r>
              <a:rPr lang="zh-CN" altLang="en-US" dirty="0">
                <a:solidFill>
                  <a:srgbClr val="FF0066"/>
                </a:solidFill>
              </a:rPr>
              <a:t> 。</a:t>
            </a:r>
          </a:p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由于代数多项式具有数值计算和理论分析方便的优点。所以本章主要介绍代数插值。即求一个次数不超过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次的多项式。 </a:t>
            </a:r>
          </a:p>
        </p:txBody>
      </p:sp>
      <p:graphicFrame>
        <p:nvGraphicFramePr>
          <p:cNvPr id="1030147" name="Object 3"/>
          <p:cNvGraphicFramePr>
            <a:graphicFrameLocks noChangeAspect="1"/>
          </p:cNvGraphicFramePr>
          <p:nvPr/>
        </p:nvGraphicFramePr>
        <p:xfrm>
          <a:off x="2057400" y="563563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r:id="rId3" imgW="330057" imgH="203112" progId="Equation.3">
                  <p:embed/>
                </p:oleObj>
              </mc:Choice>
              <mc:Fallback>
                <p:oleObj r:id="rId3" imgW="330057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63563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497560"/>
              </p:ext>
            </p:extLst>
          </p:nvPr>
        </p:nvGraphicFramePr>
        <p:xfrm>
          <a:off x="6537176" y="436034"/>
          <a:ext cx="584729" cy="584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r:id="rId5" imgW="152334" imgH="228501" progId="Equation.3">
                  <p:embed/>
                </p:oleObj>
              </mc:Choice>
              <mc:Fallback>
                <p:oleObj r:id="rId5" imgW="15233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176" y="436034"/>
                        <a:ext cx="584729" cy="584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979106"/>
              </p:ext>
            </p:extLst>
          </p:nvPr>
        </p:nvGraphicFramePr>
        <p:xfrm>
          <a:off x="1333500" y="1066800"/>
          <a:ext cx="685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r:id="rId7" imgW="393529" imgH="228501" progId="Equation.3">
                  <p:embed/>
                </p:oleObj>
              </mc:Choice>
              <mc:Fallback>
                <p:oleObj r:id="rId7" imgW="39352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066800"/>
                        <a:ext cx="685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25651"/>
              </p:ext>
            </p:extLst>
          </p:nvPr>
        </p:nvGraphicFramePr>
        <p:xfrm>
          <a:off x="5334000" y="1066800"/>
          <a:ext cx="838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r:id="rId9" imgW="330057" imgH="203112" progId="Equation.3">
                  <p:embed/>
                </p:oleObj>
              </mc:Choice>
              <mc:Fallback>
                <p:oleObj r:id="rId9" imgW="330057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066800"/>
                        <a:ext cx="838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73336"/>
              </p:ext>
            </p:extLst>
          </p:nvPr>
        </p:nvGraphicFramePr>
        <p:xfrm>
          <a:off x="3800872" y="2790825"/>
          <a:ext cx="762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10" imgW="323754" imgH="190564" progId="Equation.DSMT4">
                  <p:embed/>
                </p:oleObj>
              </mc:Choice>
              <mc:Fallback>
                <p:oleObj name="Equation" r:id="rId10" imgW="323754" imgH="19056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872" y="2790825"/>
                        <a:ext cx="7620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780931"/>
              </p:ext>
            </p:extLst>
          </p:nvPr>
        </p:nvGraphicFramePr>
        <p:xfrm>
          <a:off x="952500" y="3373437"/>
          <a:ext cx="762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5" name="Equation" r:id="rId12" imgW="323754" imgH="190564" progId="Equation.DSMT4">
                  <p:embed/>
                </p:oleObj>
              </mc:Choice>
              <mc:Fallback>
                <p:oleObj name="Equation" r:id="rId12" imgW="323754" imgH="19056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373437"/>
                        <a:ext cx="762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8" name="Object 14"/>
          <p:cNvGraphicFramePr>
            <a:graphicFrameLocks noChangeAspect="1"/>
          </p:cNvGraphicFramePr>
          <p:nvPr/>
        </p:nvGraphicFramePr>
        <p:xfrm>
          <a:off x="1371600" y="5715000"/>
          <a:ext cx="6858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r:id="rId14" imgW="2311400" imgH="241300" progId="Equation.3">
                  <p:embed/>
                </p:oleObj>
              </mc:Choice>
              <mc:Fallback>
                <p:oleObj r:id="rId14" imgW="23114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715000"/>
                        <a:ext cx="6858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3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3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3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0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03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0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0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7" name="Text Box 5"/>
          <p:cNvSpPr txBox="1">
            <a:spLocks noChangeArrowheads="1"/>
          </p:cNvSpPr>
          <p:nvPr/>
        </p:nvSpPr>
        <p:spPr bwMode="auto">
          <a:xfrm>
            <a:off x="457200" y="1209675"/>
            <a:ext cx="8382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S(x)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在区间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45,60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线性插值为 </a:t>
            </a:r>
          </a:p>
        </p:txBody>
      </p:sp>
      <p:graphicFrame>
        <p:nvGraphicFramePr>
          <p:cNvPr id="1078278" name="Object 6"/>
          <p:cNvGraphicFramePr>
            <a:graphicFrameLocks noChangeAspect="1"/>
          </p:cNvGraphicFramePr>
          <p:nvPr/>
        </p:nvGraphicFramePr>
        <p:xfrm>
          <a:off x="533400" y="1895475"/>
          <a:ext cx="78486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6" r:id="rId3" imgW="3937000" imgH="469900" progId="Equation.3">
                  <p:embed/>
                </p:oleObj>
              </mc:Choice>
              <mc:Fallback>
                <p:oleObj r:id="rId3" imgW="39370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95475"/>
                        <a:ext cx="78486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0" name="Text Box 8"/>
          <p:cNvSpPr txBox="1">
            <a:spLocks noChangeArrowheads="1"/>
          </p:cNvSpPr>
          <p:nvPr/>
        </p:nvSpPr>
        <p:spPr bwMode="auto">
          <a:xfrm>
            <a:off x="533400" y="3190875"/>
            <a:ext cx="65532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S(x)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在区间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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60,90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</a:t>
            </a: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上的线性插值为 </a:t>
            </a:r>
          </a:p>
        </p:txBody>
      </p:sp>
      <p:graphicFrame>
        <p:nvGraphicFramePr>
          <p:cNvPr id="1078281" name="Object 9"/>
          <p:cNvGraphicFramePr>
            <a:graphicFrameLocks noChangeAspect="1"/>
          </p:cNvGraphicFramePr>
          <p:nvPr/>
        </p:nvGraphicFramePr>
        <p:xfrm>
          <a:off x="685800" y="3876675"/>
          <a:ext cx="80010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7" r:id="rId5" imgW="3632200" imgH="469900" progId="Equation.3">
                  <p:embed/>
                </p:oleObj>
              </mc:Choice>
              <mc:Fallback>
                <p:oleObj r:id="rId5" imgW="36322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76675"/>
                        <a:ext cx="80010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7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7" grpId="0"/>
      <p:bldP spid="107828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89916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将各小区间的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线性插值函数连接在一起，得 </a:t>
            </a:r>
          </a:p>
        </p:txBody>
      </p:sp>
      <p:graphicFrame>
        <p:nvGraphicFramePr>
          <p:cNvPr id="1079299" name="Object 3"/>
          <p:cNvGraphicFramePr>
            <a:graphicFrameLocks noChangeAspect="1"/>
          </p:cNvGraphicFramePr>
          <p:nvPr/>
        </p:nvGraphicFramePr>
        <p:xfrm>
          <a:off x="457200" y="1905000"/>
          <a:ext cx="83820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60" r:id="rId3" imgW="3073400" imgH="1397000" progId="Equation.3">
                  <p:embed/>
                </p:oleObj>
              </mc:Choice>
              <mc:Fallback>
                <p:oleObj r:id="rId3" imgW="3073400" imgH="1397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3820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273050" y="476250"/>
            <a:ext cx="7215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、分段三次</a:t>
            </a:r>
            <a:r>
              <a:rPr lang="en-US" altLang="zh-CN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Hermite</a:t>
            </a:r>
            <a:r>
              <a:rPr lang="zh-CN" altLang="en-US" sz="32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插值</a:t>
            </a:r>
          </a:p>
        </p:txBody>
      </p:sp>
      <p:grpSp>
        <p:nvGrpSpPr>
          <p:cNvPr id="1254403" name="Group 3"/>
          <p:cNvGrpSpPr>
            <a:grpSpLocks/>
          </p:cNvGrpSpPr>
          <p:nvPr/>
        </p:nvGrpSpPr>
        <p:grpSpPr bwMode="auto">
          <a:xfrm>
            <a:off x="350838" y="3284538"/>
            <a:ext cx="4602162" cy="1368425"/>
            <a:chOff x="0" y="0"/>
            <a:chExt cx="2676" cy="862"/>
          </a:xfrm>
        </p:grpSpPr>
        <p:sp>
          <p:nvSpPr>
            <p:cNvPr id="131089" name="Rectangle 4"/>
            <p:cNvSpPr>
              <a:spLocks noChangeArrowheads="1"/>
            </p:cNvSpPr>
            <p:nvPr/>
          </p:nvSpPr>
          <p:spPr bwMode="auto">
            <a:xfrm>
              <a:off x="91" y="538"/>
              <a:ext cx="72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（</a:t>
              </a:r>
              <a:r>
                <a:rPr lang="en-US" altLang="zh-CN" sz="2600">
                  <a:ea typeface="楷体_GB2312" pitchFamily="49" charset="-122"/>
                </a:rPr>
                <a:t>1</a:t>
              </a:r>
              <a:r>
                <a:rPr lang="zh-CN" altLang="en-US" sz="2600"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131090" name="Object 5"/>
            <p:cNvGraphicFramePr>
              <a:graphicFrameLocks noChangeAspect="1"/>
            </p:cNvGraphicFramePr>
            <p:nvPr/>
          </p:nvGraphicFramePr>
          <p:xfrm>
            <a:off x="779" y="538"/>
            <a:ext cx="15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6" name="Equation" r:id="rId3" imgW="1016000" imgH="241300" progId="Equation.DSMT4">
                    <p:embed/>
                  </p:oleObj>
                </mc:Choice>
                <mc:Fallback>
                  <p:oleObj name="Equation" r:id="rId3" imgW="1016000" imgH="241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538"/>
                          <a:ext cx="15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1091" name="Group 6"/>
            <p:cNvGrpSpPr>
              <a:grpSpLocks/>
            </p:cNvGrpSpPr>
            <p:nvPr/>
          </p:nvGrpSpPr>
          <p:grpSpPr bwMode="auto">
            <a:xfrm>
              <a:off x="0" y="0"/>
              <a:ext cx="2676" cy="408"/>
              <a:chOff x="0" y="0"/>
              <a:chExt cx="2676" cy="408"/>
            </a:xfrm>
          </p:grpSpPr>
          <p:sp>
            <p:nvSpPr>
              <p:cNvPr id="131092" name="Text Box 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676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latin typeface="楷体_GB2312" pitchFamily="49" charset="-122"/>
                    <a:ea typeface="楷体_GB2312" pitchFamily="49" charset="-122"/>
                  </a:rPr>
                  <a:t>如果函数       满足</a:t>
                </a:r>
              </a:p>
            </p:txBody>
          </p:sp>
          <p:graphicFrame>
            <p:nvGraphicFramePr>
              <p:cNvPr id="131093" name="Object 8"/>
              <p:cNvGraphicFramePr>
                <a:graphicFrameLocks noChangeAspect="1"/>
              </p:cNvGraphicFramePr>
              <p:nvPr/>
            </p:nvGraphicFramePr>
            <p:xfrm>
              <a:off x="926" y="98"/>
              <a:ext cx="650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27" name="Equation" r:id="rId5" imgW="419100" imgH="228600" progId="Equation.DSMT4">
                      <p:embed/>
                    </p:oleObj>
                  </mc:Choice>
                  <mc:Fallback>
                    <p:oleObj name="Equation" r:id="rId5" imgW="419100" imgH="2286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6" y="98"/>
                            <a:ext cx="650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66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54409" name="Group 9"/>
          <p:cNvGrpSpPr>
            <a:grpSpLocks/>
          </p:cNvGrpSpPr>
          <p:nvPr/>
        </p:nvGrpSpPr>
        <p:grpSpPr bwMode="auto">
          <a:xfrm>
            <a:off x="508000" y="4968875"/>
            <a:ext cx="5919788" cy="488950"/>
            <a:chOff x="0" y="8"/>
            <a:chExt cx="3442" cy="308"/>
          </a:xfrm>
        </p:grpSpPr>
        <p:graphicFrame>
          <p:nvGraphicFramePr>
            <p:cNvPr id="131087" name="Object 10"/>
            <p:cNvGraphicFramePr>
              <a:graphicFrameLocks noChangeAspect="1"/>
            </p:cNvGraphicFramePr>
            <p:nvPr/>
          </p:nvGraphicFramePr>
          <p:xfrm>
            <a:off x="743" y="8"/>
            <a:ext cx="269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28" name="Equation" r:id="rId7" imgW="1739900" imgH="228600" progId="Equation.DSMT4">
                    <p:embed/>
                  </p:oleObj>
                </mc:Choice>
                <mc:Fallback>
                  <p:oleObj name="Equation" r:id="rId7" imgW="173990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8"/>
                          <a:ext cx="269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8" name="Rectangle 11"/>
            <p:cNvSpPr>
              <a:spLocks noChangeArrowheads="1"/>
            </p:cNvSpPr>
            <p:nvPr/>
          </p:nvSpPr>
          <p:spPr bwMode="auto">
            <a:xfrm>
              <a:off x="0" y="8"/>
              <a:ext cx="72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（</a:t>
              </a:r>
              <a:r>
                <a:rPr lang="en-US" altLang="zh-CN" sz="2600">
                  <a:ea typeface="楷体_GB2312" pitchFamily="49" charset="-122"/>
                </a:rPr>
                <a:t>2</a:t>
              </a:r>
              <a:r>
                <a:rPr lang="zh-CN" altLang="en-US" sz="2600">
                  <a:ea typeface="楷体_GB2312" pitchFamily="49" charset="-122"/>
                </a:rPr>
                <a:t>）</a:t>
              </a:r>
            </a:p>
          </p:txBody>
        </p:sp>
      </p:grpSp>
      <p:grpSp>
        <p:nvGrpSpPr>
          <p:cNvPr id="1254412" name="Group 12"/>
          <p:cNvGrpSpPr>
            <a:grpSpLocks/>
          </p:cNvGrpSpPr>
          <p:nvPr/>
        </p:nvGrpSpPr>
        <p:grpSpPr bwMode="auto">
          <a:xfrm>
            <a:off x="271463" y="908050"/>
            <a:ext cx="8270875" cy="2376488"/>
            <a:chOff x="0" y="0"/>
            <a:chExt cx="4809" cy="1497"/>
          </a:xfrm>
        </p:grpSpPr>
        <p:sp>
          <p:nvSpPr>
            <p:cNvPr id="131078" name="Rectangle 13"/>
            <p:cNvSpPr>
              <a:spLocks noChangeArrowheads="1"/>
            </p:cNvSpPr>
            <p:nvPr/>
          </p:nvSpPr>
          <p:spPr bwMode="auto">
            <a:xfrm>
              <a:off x="0" y="0"/>
              <a:ext cx="1180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2600">
                  <a:ea typeface="楷体_GB2312" pitchFamily="49" charset="-122"/>
                </a:rPr>
                <a:t>已知数表</a:t>
              </a:r>
            </a:p>
          </p:txBody>
        </p:sp>
        <p:grpSp>
          <p:nvGrpSpPr>
            <p:cNvPr id="131079" name="Group 14"/>
            <p:cNvGrpSpPr>
              <a:grpSpLocks/>
            </p:cNvGrpSpPr>
            <p:nvPr/>
          </p:nvGrpSpPr>
          <p:grpSpPr bwMode="auto">
            <a:xfrm>
              <a:off x="318" y="454"/>
              <a:ext cx="4491" cy="1043"/>
              <a:chOff x="0" y="0"/>
              <a:chExt cx="4491" cy="1134"/>
            </a:xfrm>
          </p:grpSpPr>
          <p:graphicFrame>
            <p:nvGraphicFramePr>
              <p:cNvPr id="131080" name="Object 15"/>
              <p:cNvGraphicFramePr>
                <a:graphicFrameLocks noChangeAspect="1"/>
              </p:cNvGraphicFramePr>
              <p:nvPr/>
            </p:nvGraphicFramePr>
            <p:xfrm>
              <a:off x="23" y="0"/>
              <a:ext cx="4377" cy="10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129" r:id="rId9" imgW="3097456" imgH="723586" progId="Equation.3">
                      <p:embed/>
                    </p:oleObj>
                  </mc:Choice>
                  <mc:Fallback>
                    <p:oleObj r:id="rId9" imgW="3097456" imgH="723586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" y="0"/>
                            <a:ext cx="4377" cy="10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1081" name="Line 16"/>
              <p:cNvSpPr>
                <a:spLocks noChangeShapeType="1"/>
              </p:cNvSpPr>
              <p:nvPr/>
            </p:nvSpPr>
            <p:spPr bwMode="auto">
              <a:xfrm>
                <a:off x="0" y="1134"/>
                <a:ext cx="449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082" name="Line 17"/>
              <p:cNvSpPr>
                <a:spLocks noChangeShapeType="1"/>
              </p:cNvSpPr>
              <p:nvPr/>
            </p:nvSpPr>
            <p:spPr bwMode="auto">
              <a:xfrm>
                <a:off x="0" y="0"/>
                <a:ext cx="449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083" name="Line 18"/>
              <p:cNvSpPr>
                <a:spLocks noChangeShapeType="1"/>
              </p:cNvSpPr>
              <p:nvPr/>
            </p:nvSpPr>
            <p:spPr bwMode="auto">
              <a:xfrm>
                <a:off x="1361" y="0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084" name="Line 19"/>
              <p:cNvSpPr>
                <a:spLocks noChangeShapeType="1"/>
              </p:cNvSpPr>
              <p:nvPr/>
            </p:nvSpPr>
            <p:spPr bwMode="auto">
              <a:xfrm>
                <a:off x="2631" y="0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085" name="Line 20"/>
              <p:cNvSpPr>
                <a:spLocks noChangeShapeType="1"/>
              </p:cNvSpPr>
              <p:nvPr/>
            </p:nvSpPr>
            <p:spPr bwMode="auto">
              <a:xfrm>
                <a:off x="3130" y="0"/>
                <a:ext cx="0" cy="1134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1086" name="Line 21"/>
              <p:cNvSpPr>
                <a:spLocks noChangeShapeType="1"/>
              </p:cNvSpPr>
              <p:nvPr/>
            </p:nvSpPr>
            <p:spPr bwMode="auto">
              <a:xfrm>
                <a:off x="0" y="345"/>
                <a:ext cx="4491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5426" name="Object 2"/>
          <p:cNvGraphicFramePr>
            <a:graphicFrameLocks noChangeAspect="1"/>
          </p:cNvGraphicFramePr>
          <p:nvPr/>
        </p:nvGraphicFramePr>
        <p:xfrm>
          <a:off x="1620838" y="1166813"/>
          <a:ext cx="627062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58" name="Equation" r:id="rId3" imgW="2349500" imgH="508000" progId="Equation.DSMT4">
                  <p:embed/>
                </p:oleObj>
              </mc:Choice>
              <mc:Fallback>
                <p:oleObj name="Equation" r:id="rId3" imgW="23495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166813"/>
                        <a:ext cx="627062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2099" name="Group 3"/>
          <p:cNvGrpSpPr>
            <a:grpSpLocks/>
          </p:cNvGrpSpPr>
          <p:nvPr/>
        </p:nvGrpSpPr>
        <p:grpSpPr bwMode="auto">
          <a:xfrm>
            <a:off x="271463" y="536575"/>
            <a:ext cx="5616575" cy="660400"/>
            <a:chOff x="0" y="0"/>
            <a:chExt cx="3266" cy="416"/>
          </a:xfrm>
        </p:grpSpPr>
        <p:grpSp>
          <p:nvGrpSpPr>
            <p:cNvPr id="132106" name="Group 4"/>
            <p:cNvGrpSpPr>
              <a:grpSpLocks/>
            </p:cNvGrpSpPr>
            <p:nvPr/>
          </p:nvGrpSpPr>
          <p:grpSpPr bwMode="auto">
            <a:xfrm>
              <a:off x="0" y="0"/>
              <a:ext cx="3266" cy="416"/>
              <a:chOff x="0" y="0"/>
              <a:chExt cx="3266" cy="416"/>
            </a:xfrm>
          </p:grpSpPr>
          <p:sp>
            <p:nvSpPr>
              <p:cNvPr id="132108" name="Text Box 5"/>
              <p:cNvSpPr txBox="1">
                <a:spLocks noChangeArrowheads="1"/>
              </p:cNvSpPr>
              <p:nvPr/>
            </p:nvSpPr>
            <p:spPr bwMode="auto">
              <a:xfrm>
                <a:off x="554" y="0"/>
                <a:ext cx="2712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latin typeface="楷体_GB2312" pitchFamily="49" charset="-122"/>
                    <a:ea typeface="楷体_GB2312" pitchFamily="49" charset="-122"/>
                  </a:rPr>
                  <a:t>在区间            上</a:t>
                </a:r>
              </a:p>
            </p:txBody>
          </p:sp>
          <p:sp>
            <p:nvSpPr>
              <p:cNvPr id="132109" name="Rectangle 6"/>
              <p:cNvSpPr>
                <a:spLocks noChangeArrowheads="1"/>
              </p:cNvSpPr>
              <p:nvPr/>
            </p:nvSpPr>
            <p:spPr bwMode="auto">
              <a:xfrm>
                <a:off x="0" y="108"/>
                <a:ext cx="726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600">
                    <a:ea typeface="楷体_GB2312" pitchFamily="49" charset="-122"/>
                  </a:rPr>
                  <a:t>（</a:t>
                </a:r>
                <a:r>
                  <a:rPr lang="en-US" altLang="zh-CN" sz="2600">
                    <a:ea typeface="楷体_GB2312" pitchFamily="49" charset="-122"/>
                  </a:rPr>
                  <a:t>3</a:t>
                </a:r>
                <a:r>
                  <a:rPr lang="zh-CN" altLang="en-US" sz="2600">
                    <a:ea typeface="楷体_GB2312" pitchFamily="49" charset="-122"/>
                  </a:rPr>
                  <a:t>）</a:t>
                </a:r>
              </a:p>
            </p:txBody>
          </p:sp>
        </p:grpSp>
        <p:graphicFrame>
          <p:nvGraphicFramePr>
            <p:cNvPr id="132107" name="Object 7"/>
            <p:cNvGraphicFramePr>
              <a:graphicFrameLocks noChangeAspect="1"/>
            </p:cNvGraphicFramePr>
            <p:nvPr/>
          </p:nvGraphicFramePr>
          <p:xfrm>
            <a:off x="1367" y="75"/>
            <a:ext cx="108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59" r:id="rId5" imgW="698803" imgH="241405" progId="Equation.3">
                    <p:embed/>
                  </p:oleObj>
                </mc:Choice>
                <mc:Fallback>
                  <p:oleObj r:id="rId5" imgW="698803" imgH="24140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7" y="75"/>
                          <a:ext cx="108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5432" name="Object 8"/>
          <p:cNvGraphicFramePr>
            <a:graphicFrameLocks noChangeAspect="1"/>
          </p:cNvGraphicFramePr>
          <p:nvPr/>
        </p:nvGraphicFramePr>
        <p:xfrm>
          <a:off x="2439988" y="2336800"/>
          <a:ext cx="6335712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0" r:id="rId7" imgW="2374900" imgH="546100" progId="Equation.3">
                  <p:embed/>
                </p:oleObj>
              </mc:Choice>
              <mc:Fallback>
                <p:oleObj r:id="rId7" imgW="2374900" imgH="546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336800"/>
                        <a:ext cx="6335712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5433" name="Object 9"/>
          <p:cNvGraphicFramePr>
            <a:graphicFrameLocks noChangeAspect="1"/>
          </p:cNvGraphicFramePr>
          <p:nvPr/>
        </p:nvGraphicFramePr>
        <p:xfrm>
          <a:off x="2428875" y="3573463"/>
          <a:ext cx="470852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1" r:id="rId9" imgW="1765300" imgH="546100" progId="Equation.3">
                  <p:embed/>
                </p:oleObj>
              </mc:Choice>
              <mc:Fallback>
                <p:oleObj r:id="rId9" imgW="1765300" imgH="546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573463"/>
                        <a:ext cx="470852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5434" name="Object 10"/>
          <p:cNvGraphicFramePr>
            <a:graphicFrameLocks noChangeAspect="1"/>
          </p:cNvGraphicFramePr>
          <p:nvPr/>
        </p:nvGraphicFramePr>
        <p:xfrm>
          <a:off x="2500313" y="4797425"/>
          <a:ext cx="51831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2" r:id="rId11" imgW="1943100" imgH="546100" progId="Equation.3">
                  <p:embed/>
                </p:oleObj>
              </mc:Choice>
              <mc:Fallback>
                <p:oleObj r:id="rId11" imgW="1943100" imgH="546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797425"/>
                        <a:ext cx="5183187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5435" name="Group 11"/>
          <p:cNvGrpSpPr>
            <a:grpSpLocks/>
          </p:cNvGrpSpPr>
          <p:nvPr/>
        </p:nvGrpSpPr>
        <p:grpSpPr bwMode="auto">
          <a:xfrm>
            <a:off x="584200" y="6080125"/>
            <a:ext cx="5227638" cy="514350"/>
            <a:chOff x="0" y="0"/>
            <a:chExt cx="3039" cy="324"/>
          </a:xfrm>
        </p:grpSpPr>
        <p:graphicFrame>
          <p:nvGraphicFramePr>
            <p:cNvPr id="132104" name="Object 12"/>
            <p:cNvGraphicFramePr>
              <a:graphicFrameLocks noChangeAspect="1"/>
            </p:cNvGraphicFramePr>
            <p:nvPr/>
          </p:nvGraphicFramePr>
          <p:xfrm>
            <a:off x="0" y="17"/>
            <a:ext cx="65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3"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7"/>
                          <a:ext cx="650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05" name="Text Box 13"/>
            <p:cNvSpPr txBox="1">
              <a:spLocks noChangeArrowheads="1"/>
            </p:cNvSpPr>
            <p:nvPr/>
          </p:nvSpPr>
          <p:spPr bwMode="auto">
            <a:xfrm>
              <a:off x="681" y="0"/>
              <a:ext cx="235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为分段三次</a:t>
              </a:r>
              <a:r>
                <a:rPr lang="en-US" altLang="zh-CN" sz="26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Hermite</a:t>
              </a:r>
              <a:r>
                <a:rPr lang="zh-CN" altLang="en-US" sz="260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插值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3" descr="本章小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87"/>
          <a:stretch>
            <a:fillRect/>
          </a:stretch>
        </p:blipFill>
        <p:spPr bwMode="auto">
          <a:xfrm>
            <a:off x="1981200" y="304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3" name="Text Box 4"/>
          <p:cNvSpPr txBox="1">
            <a:spLocks noChangeArrowheads="1"/>
          </p:cNvSpPr>
          <p:nvPr/>
        </p:nvSpPr>
        <p:spPr bwMode="auto">
          <a:xfrm>
            <a:off x="2971800" y="457200"/>
            <a:ext cx="335280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插值小结</a:t>
            </a:r>
            <a:r>
              <a:rPr lang="zh-CN" altLang="en-US" sz="3600"/>
              <a:t> </a:t>
            </a:r>
          </a:p>
        </p:txBody>
      </p:sp>
      <p:sp>
        <p:nvSpPr>
          <p:cNvPr id="133124" name="Text Box 5"/>
          <p:cNvSpPr txBox="1">
            <a:spLocks noChangeArrowheads="1"/>
          </p:cNvSpPr>
          <p:nvPr/>
        </p:nvSpPr>
        <p:spPr bwMode="auto">
          <a:xfrm>
            <a:off x="533400" y="1112838"/>
            <a:ext cx="883920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>
                <a:ea typeface="楷体_GB2312" pitchFamily="49" charset="-122"/>
              </a:rPr>
              <a:t>        插值法是实用性很强的方法，它们解决的实际问题虽然各式各样，但抽象为数学问题却有它的共性，即利用已知的数据去寻求某个较为简单的函数</a:t>
            </a:r>
            <a:r>
              <a:rPr lang="en-US" altLang="zh-CN" sz="3200" i="1">
                <a:ea typeface="楷体_GB2312" pitchFamily="49" charset="-122"/>
              </a:rPr>
              <a:t>P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en-US" altLang="zh-CN" sz="3200" i="1">
                <a:ea typeface="楷体_GB2312" pitchFamily="49" charset="-122"/>
              </a:rPr>
              <a:t>x</a:t>
            </a:r>
            <a:r>
              <a:rPr lang="en-US" altLang="zh-CN" sz="3200">
                <a:ea typeface="楷体_GB2312" pitchFamily="49" charset="-122"/>
              </a:rPr>
              <a:t>)</a:t>
            </a:r>
            <a:r>
              <a:rPr lang="zh-CN" altLang="en-US" sz="3200">
                <a:ea typeface="楷体_GB2312" pitchFamily="49" charset="-122"/>
              </a:rPr>
              <a:t>来逼近</a:t>
            </a:r>
            <a:r>
              <a:rPr lang="en-US" altLang="zh-CN" sz="3200" i="1">
                <a:ea typeface="楷体_GB2312" pitchFamily="49" charset="-122"/>
              </a:rPr>
              <a:t>f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en-US" altLang="zh-CN" sz="3200" i="1">
                <a:ea typeface="楷体_GB2312" pitchFamily="49" charset="-122"/>
              </a:rPr>
              <a:t>x</a:t>
            </a:r>
            <a:r>
              <a:rPr lang="en-US" altLang="zh-CN" sz="3200">
                <a:ea typeface="楷体_GB2312" pitchFamily="49" charset="-122"/>
              </a:rPr>
              <a:t>)。</a:t>
            </a:r>
            <a:r>
              <a:rPr lang="zh-CN" altLang="en-US" sz="3200">
                <a:ea typeface="楷体_GB2312" pitchFamily="49" charset="-122"/>
              </a:rPr>
              <a:t>插值法给出了寻求这种近似函数的原则，以及构造近似函数的几种具体方法。插值法要求近似函数在已知的数据点必须与</a:t>
            </a:r>
            <a:r>
              <a:rPr lang="en-US" altLang="zh-CN" sz="3200" i="1">
                <a:ea typeface="楷体_GB2312" pitchFamily="49" charset="-122"/>
              </a:rPr>
              <a:t>f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en-US" altLang="zh-CN" sz="3200" i="1">
                <a:ea typeface="楷体_GB2312" pitchFamily="49" charset="-122"/>
              </a:rPr>
              <a:t>x</a:t>
            </a:r>
            <a:r>
              <a:rPr lang="en-US" altLang="zh-CN" sz="3200">
                <a:ea typeface="楷体_GB2312" pitchFamily="49" charset="-122"/>
              </a:rPr>
              <a:t>)</a:t>
            </a:r>
            <a:r>
              <a:rPr lang="zh-CN" altLang="en-US" sz="3200">
                <a:ea typeface="楷体_GB2312" pitchFamily="49" charset="-122"/>
              </a:rPr>
              <a:t>完全一致。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602" name="Group 2"/>
          <p:cNvGrpSpPr>
            <a:grpSpLocks/>
          </p:cNvGrpSpPr>
          <p:nvPr/>
        </p:nvGrpSpPr>
        <p:grpSpPr bwMode="auto">
          <a:xfrm>
            <a:off x="1935163" y="1600200"/>
            <a:ext cx="2265362" cy="741363"/>
            <a:chOff x="476" y="1480"/>
            <a:chExt cx="1317" cy="467"/>
          </a:xfrm>
        </p:grpSpPr>
        <p:sp>
          <p:nvSpPr>
            <p:cNvPr id="134157" name="Text Box 3"/>
            <p:cNvSpPr txBox="1">
              <a:spLocks noChangeArrowheads="1"/>
            </p:cNvSpPr>
            <p:nvPr/>
          </p:nvSpPr>
          <p:spPr bwMode="auto">
            <a:xfrm>
              <a:off x="1066" y="1601"/>
              <a:ext cx="7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引言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</a:t>
              </a:r>
            </a:p>
          </p:txBody>
        </p:sp>
        <p:pic>
          <p:nvPicPr>
            <p:cNvPr id="134158" name="Picture 4" descr="18books03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480"/>
              <a:ext cx="62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605" name="Group 5"/>
          <p:cNvGrpSpPr>
            <a:grpSpLocks/>
          </p:cNvGrpSpPr>
          <p:nvPr/>
        </p:nvGrpSpPr>
        <p:grpSpPr bwMode="auto">
          <a:xfrm>
            <a:off x="1851025" y="2617788"/>
            <a:ext cx="3965575" cy="741362"/>
            <a:chOff x="521" y="1920"/>
            <a:chExt cx="2306" cy="467"/>
          </a:xfrm>
        </p:grpSpPr>
        <p:sp>
          <p:nvSpPr>
            <p:cNvPr id="134155" name="Text Box 6"/>
            <p:cNvSpPr txBox="1">
              <a:spLocks noChangeArrowheads="1"/>
            </p:cNvSpPr>
            <p:nvPr/>
          </p:nvSpPr>
          <p:spPr bwMode="auto">
            <a:xfrm>
              <a:off x="1066" y="2001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什么是最小二乘法</a:t>
              </a:r>
            </a:p>
          </p:txBody>
        </p:sp>
        <p:pic>
          <p:nvPicPr>
            <p:cNvPr id="134156" name="Picture 7" descr="18books03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1920"/>
              <a:ext cx="62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608" name="Group 8"/>
          <p:cNvGrpSpPr>
            <a:grpSpLocks/>
          </p:cNvGrpSpPr>
          <p:nvPr/>
        </p:nvGrpSpPr>
        <p:grpSpPr bwMode="auto">
          <a:xfrm>
            <a:off x="1784350" y="3551238"/>
            <a:ext cx="3965575" cy="741362"/>
            <a:chOff x="521" y="2304"/>
            <a:chExt cx="2306" cy="467"/>
          </a:xfrm>
        </p:grpSpPr>
        <p:sp>
          <p:nvSpPr>
            <p:cNvPr id="134153" name="Text Box 9"/>
            <p:cNvSpPr txBox="1">
              <a:spLocks noChangeArrowheads="1"/>
            </p:cNvSpPr>
            <p:nvPr/>
          </p:nvSpPr>
          <p:spPr bwMode="auto">
            <a:xfrm>
              <a:off x="1066" y="2385"/>
              <a:ext cx="17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最小二乘法的求解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pic>
          <p:nvPicPr>
            <p:cNvPr id="134154" name="Picture 10" descr="18books03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304"/>
              <a:ext cx="62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33611" name="Group 11"/>
          <p:cNvGrpSpPr>
            <a:grpSpLocks/>
          </p:cNvGrpSpPr>
          <p:nvPr/>
        </p:nvGrpSpPr>
        <p:grpSpPr bwMode="auto">
          <a:xfrm>
            <a:off x="1731963" y="4487863"/>
            <a:ext cx="3581400" cy="741362"/>
            <a:chOff x="528" y="2688"/>
            <a:chExt cx="2082" cy="467"/>
          </a:xfrm>
        </p:grpSpPr>
        <p:pic>
          <p:nvPicPr>
            <p:cNvPr id="134151" name="Picture 12" descr="18books034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688"/>
              <a:ext cx="624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152" name="Text Box 13"/>
            <p:cNvSpPr txBox="1">
              <a:spLocks noChangeArrowheads="1"/>
            </p:cNvSpPr>
            <p:nvPr/>
          </p:nvSpPr>
          <p:spPr bwMode="auto">
            <a:xfrm>
              <a:off x="1056" y="2778"/>
              <a:ext cx="15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加权最小二乘法</a:t>
              </a:r>
            </a:p>
          </p:txBody>
        </p:sp>
      </p:grpSp>
      <p:sp>
        <p:nvSpPr>
          <p:cNvPr id="1433617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19150" y="582613"/>
            <a:ext cx="8193088" cy="68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4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4.6  </a:t>
            </a:r>
            <a:r>
              <a:rPr lang="zh-CN" altLang="en-US" sz="400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曲线拟合的最小二乘法  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1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Text Box 2"/>
          <p:cNvSpPr txBox="1">
            <a:spLocks noChangeArrowheads="1"/>
          </p:cNvSpPr>
          <p:nvPr/>
        </p:nvSpPr>
        <p:spPr bwMode="auto">
          <a:xfrm>
            <a:off x="247650" y="990600"/>
            <a:ext cx="91805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实例：考察某种纤维的强度与其拉伸倍数的关系</a:t>
            </a:r>
            <a:r>
              <a:rPr kumimoji="1" lang="en-US" altLang="zh-CN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下表是实际测定的</a:t>
            </a:r>
            <a:r>
              <a:rPr kumimoji="1" lang="en-US" altLang="zh-CN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24</a:t>
            </a:r>
            <a:r>
              <a:rPr kumimoji="1" lang="zh-CN" altLang="en-US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个纤维样品的强度与相应的拉伸倍数是记录</a:t>
            </a:r>
            <a:r>
              <a:rPr kumimoji="1" lang="en-US" altLang="zh-CN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pSp>
        <p:nvGrpSpPr>
          <p:cNvPr id="1434627" name="Group 3"/>
          <p:cNvGrpSpPr>
            <a:grpSpLocks/>
          </p:cNvGrpSpPr>
          <p:nvPr/>
        </p:nvGrpSpPr>
        <p:grpSpPr bwMode="auto">
          <a:xfrm>
            <a:off x="760413" y="2438400"/>
            <a:ext cx="7924800" cy="3810000"/>
            <a:chOff x="624" y="1632"/>
            <a:chExt cx="4608" cy="2400"/>
          </a:xfrm>
        </p:grpSpPr>
        <p:graphicFrame>
          <p:nvGraphicFramePr>
            <p:cNvPr id="135173" name="Object 4"/>
            <p:cNvGraphicFramePr>
              <a:graphicFrameLocks noChangeAspect="1"/>
            </p:cNvGraphicFramePr>
            <p:nvPr/>
          </p:nvGraphicFramePr>
          <p:xfrm>
            <a:off x="624" y="1653"/>
            <a:ext cx="4566" cy="2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0" name="工作表" r:id="rId3" imgW="4467631" imgH="2400662" progId="Excel.Sheet.8">
                    <p:embed/>
                  </p:oleObj>
                </mc:Choice>
                <mc:Fallback>
                  <p:oleObj name="工作表" r:id="rId3" imgW="4467631" imgH="2400662" progId="Excel.Shee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653"/>
                          <a:ext cx="4566" cy="2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4" name="Object 5"/>
            <p:cNvGraphicFramePr>
              <a:graphicFrameLocks noChangeAspect="1"/>
            </p:cNvGraphicFramePr>
            <p:nvPr/>
          </p:nvGraphicFramePr>
          <p:xfrm>
            <a:off x="1797" y="1632"/>
            <a:ext cx="10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1" name="公式" r:id="rId5" imgW="698197" imgH="215806" progId="Equation.3">
                    <p:embed/>
                  </p:oleObj>
                </mc:Choice>
                <mc:Fallback>
                  <p:oleObj name="公式" r:id="rId5" imgW="698197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7" y="1632"/>
                          <a:ext cx="108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5" name="Object 6"/>
            <p:cNvGraphicFramePr>
              <a:graphicFrameLocks noChangeAspect="1"/>
            </p:cNvGraphicFramePr>
            <p:nvPr/>
          </p:nvGraphicFramePr>
          <p:xfrm>
            <a:off x="4143" y="1632"/>
            <a:ext cx="10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2" name="公式" r:id="rId7" imgW="698197" imgH="215806" progId="Equation.3">
                    <p:embed/>
                  </p:oleObj>
                </mc:Choice>
                <mc:Fallback>
                  <p:oleObj name="公式" r:id="rId7" imgW="698197" imgH="21580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" y="1632"/>
                          <a:ext cx="108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631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31825" y="188913"/>
            <a:ext cx="2952750" cy="68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6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、引言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3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26" grpId="0" autoUpdateAnimBg="0"/>
      <p:bldP spid="143463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5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152400"/>
            <a:ext cx="5695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00" y="152400"/>
            <a:ext cx="5695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5653" name="Text Box 5"/>
          <p:cNvSpPr txBox="1">
            <a:spLocks noChangeArrowheads="1"/>
          </p:cNvSpPr>
          <p:nvPr/>
        </p:nvSpPr>
        <p:spPr bwMode="auto">
          <a:xfrm>
            <a:off x="330200" y="533400"/>
            <a:ext cx="3219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Bookman Old Style" panose="02050604050505020204" pitchFamily="18" charset="0"/>
              </a:rPr>
              <a:t>纤维强度随拉伸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Bookman Old Style" panose="02050604050505020204" pitchFamily="18" charset="0"/>
              </a:rPr>
              <a:t>倍数增加而增加</a:t>
            </a:r>
          </a:p>
        </p:txBody>
      </p:sp>
      <p:sp>
        <p:nvSpPr>
          <p:cNvPr id="136197" name="Rectangle 7"/>
          <p:cNvSpPr>
            <a:spLocks noChangeArrowheads="1"/>
          </p:cNvSpPr>
          <p:nvPr/>
        </p:nvSpPr>
        <p:spPr bwMode="auto">
          <a:xfrm>
            <a:off x="247650" y="2667000"/>
            <a:ext cx="35496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5657" name="Text Box 9"/>
          <p:cNvSpPr txBox="1">
            <a:spLocks noChangeArrowheads="1"/>
          </p:cNvSpPr>
          <p:nvPr/>
        </p:nvSpPr>
        <p:spPr bwMode="auto">
          <a:xfrm>
            <a:off x="344488" y="1676400"/>
            <a:ext cx="30257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Bookman Old Style" panose="02050604050505020204" pitchFamily="18" charset="0"/>
              </a:rPr>
              <a:t>并且</a:t>
            </a:r>
            <a:r>
              <a:rPr kumimoji="1" lang="en-US" altLang="zh-CN" b="0">
                <a:latin typeface="Bookman Old Style" panose="02050604050505020204" pitchFamily="18" charset="0"/>
              </a:rPr>
              <a:t>24</a:t>
            </a:r>
            <a:r>
              <a:rPr kumimoji="1" lang="zh-CN" altLang="en-US" b="0">
                <a:latin typeface="Bookman Old Style" panose="02050604050505020204" pitchFamily="18" charset="0"/>
              </a:rPr>
              <a:t>个点大致分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0">
                <a:latin typeface="Bookman Old Style" panose="02050604050505020204" pitchFamily="18" charset="0"/>
              </a:rPr>
              <a:t>布在一条直线附近</a:t>
            </a:r>
          </a:p>
        </p:txBody>
      </p:sp>
      <p:grpSp>
        <p:nvGrpSpPr>
          <p:cNvPr id="1435667" name="Group 19"/>
          <p:cNvGrpSpPr>
            <a:grpSpLocks/>
          </p:cNvGrpSpPr>
          <p:nvPr/>
        </p:nvGrpSpPr>
        <p:grpSpPr bwMode="auto">
          <a:xfrm>
            <a:off x="4375150" y="0"/>
            <a:ext cx="4787900" cy="4114800"/>
            <a:chOff x="2756" y="0"/>
            <a:chExt cx="3016" cy="2592"/>
          </a:xfrm>
        </p:grpSpPr>
        <p:sp>
          <p:nvSpPr>
            <p:cNvPr id="136208" name="Line 10"/>
            <p:cNvSpPr>
              <a:spLocks noChangeShapeType="1"/>
            </p:cNvSpPr>
            <p:nvPr/>
          </p:nvSpPr>
          <p:spPr bwMode="auto">
            <a:xfrm flipV="1">
              <a:off x="2756" y="0"/>
              <a:ext cx="2912" cy="2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6209" name="Line 11"/>
            <p:cNvSpPr>
              <a:spLocks noChangeShapeType="1"/>
            </p:cNvSpPr>
            <p:nvPr/>
          </p:nvSpPr>
          <p:spPr bwMode="auto">
            <a:xfrm flipV="1">
              <a:off x="2860" y="432"/>
              <a:ext cx="2912" cy="21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5668" name="Group 20"/>
          <p:cNvGrpSpPr>
            <a:grpSpLocks/>
          </p:cNvGrpSpPr>
          <p:nvPr/>
        </p:nvGrpSpPr>
        <p:grpSpPr bwMode="auto">
          <a:xfrm>
            <a:off x="412750" y="2667000"/>
            <a:ext cx="8915400" cy="2292350"/>
            <a:chOff x="260" y="1680"/>
            <a:chExt cx="5616" cy="1444"/>
          </a:xfrm>
        </p:grpSpPr>
        <p:graphicFrame>
          <p:nvGraphicFramePr>
            <p:cNvPr id="136203" name="Object 8"/>
            <p:cNvGraphicFramePr>
              <a:graphicFrameLocks noChangeAspect="1"/>
            </p:cNvGraphicFramePr>
            <p:nvPr/>
          </p:nvGraphicFramePr>
          <p:xfrm>
            <a:off x="260" y="1680"/>
            <a:ext cx="2043" cy="1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2" name="公式" r:id="rId6" imgW="1257300" imgH="939800" progId="Equation.3">
                    <p:embed/>
                  </p:oleObj>
                </mc:Choice>
                <mc:Fallback>
                  <p:oleObj name="公式" r:id="rId6" imgW="1257300" imgH="93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1680"/>
                          <a:ext cx="2043" cy="1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04" name="Object 13"/>
            <p:cNvGraphicFramePr>
              <a:graphicFrameLocks noChangeAspect="1"/>
            </p:cNvGraphicFramePr>
            <p:nvPr/>
          </p:nvGraphicFramePr>
          <p:xfrm>
            <a:off x="3512" y="2784"/>
            <a:ext cx="2364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43" name="公式" r:id="rId8" imgW="1460500" imgH="228600" progId="Equation.3">
                    <p:embed/>
                  </p:oleObj>
                </mc:Choice>
                <mc:Fallback>
                  <p:oleObj name="公式" r:id="rId8" imgW="14605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2784"/>
                          <a:ext cx="2364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6205" name="Group 14"/>
            <p:cNvGrpSpPr>
              <a:grpSpLocks/>
            </p:cNvGrpSpPr>
            <p:nvPr/>
          </p:nvGrpSpPr>
          <p:grpSpPr bwMode="auto">
            <a:xfrm>
              <a:off x="780" y="2764"/>
              <a:ext cx="2641" cy="339"/>
              <a:chOff x="864" y="2764"/>
              <a:chExt cx="2438" cy="339"/>
            </a:xfrm>
          </p:grpSpPr>
          <p:graphicFrame>
            <p:nvGraphicFramePr>
              <p:cNvPr id="136206" name="Object 15"/>
              <p:cNvGraphicFramePr>
                <a:graphicFrameLocks noChangeAspect="1"/>
              </p:cNvGraphicFramePr>
              <p:nvPr/>
            </p:nvGraphicFramePr>
            <p:xfrm>
              <a:off x="864" y="2784"/>
              <a:ext cx="1497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6244" name="公式" r:id="rId10" imgW="1002865" imgH="215806" progId="Equation.3">
                      <p:embed/>
                    </p:oleObj>
                  </mc:Choice>
                  <mc:Fallback>
                    <p:oleObj name="公式" r:id="rId10" imgW="1002865" imgH="215806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784"/>
                            <a:ext cx="1497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6207" name="Text Box 16"/>
              <p:cNvSpPr txBox="1">
                <a:spLocks noChangeArrowheads="1"/>
              </p:cNvSpPr>
              <p:nvPr/>
            </p:nvSpPr>
            <p:spPr bwMode="auto">
              <a:xfrm>
                <a:off x="2400" y="2764"/>
                <a:ext cx="90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00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80000"/>
                  </a:lnSpc>
                  <a:spcBef>
                    <a:spcPct val="35000"/>
                  </a:spcBef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80000"/>
                  </a:lnSpc>
                  <a:spcBef>
                    <a:spcPct val="35000"/>
                  </a:spcBef>
                  <a:spcAft>
                    <a:spcPct val="0"/>
                  </a:spcAft>
                  <a:buClr>
                    <a:srgbClr val="27305F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600" b="0">
                    <a:solidFill>
                      <a:srgbClr val="FF3300"/>
                    </a:solidFill>
                  </a:rPr>
                  <a:t>---------(1)</a:t>
                </a:r>
              </a:p>
            </p:txBody>
          </p:sp>
        </p:grpSp>
      </p:grpSp>
      <p:graphicFrame>
        <p:nvGraphicFramePr>
          <p:cNvPr id="1435665" name="Object 17"/>
          <p:cNvGraphicFramePr>
            <a:graphicFrameLocks noChangeAspect="1"/>
          </p:cNvGraphicFramePr>
          <p:nvPr/>
        </p:nvGraphicFramePr>
        <p:xfrm>
          <a:off x="412750" y="4864100"/>
          <a:ext cx="85629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5" name="公式" r:id="rId12" imgW="3594100" imgH="457200" progId="Equation.3">
                  <p:embed/>
                </p:oleObj>
              </mc:Choice>
              <mc:Fallback>
                <p:oleObj name="公式" r:id="rId12" imgW="35941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4864100"/>
                        <a:ext cx="85629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66" name="Text Box 18"/>
          <p:cNvSpPr txBox="1">
            <a:spLocks noChangeArrowheads="1"/>
          </p:cNvSpPr>
          <p:nvPr/>
        </p:nvSpPr>
        <p:spPr bwMode="auto">
          <a:xfrm>
            <a:off x="247650" y="5988050"/>
            <a:ext cx="8766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必须找到一种度量标准来衡量什么曲线最接近所有数据点。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1000"/>
                                        <p:tgtEl>
                                          <p:spTgt spid="143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3" grpId="0"/>
      <p:bldP spid="1435657" grpId="0"/>
      <p:bldP spid="143566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7698" name="Object 2"/>
          <p:cNvGraphicFramePr>
            <a:graphicFrameLocks noChangeAspect="1"/>
          </p:cNvGraphicFramePr>
          <p:nvPr/>
        </p:nvGraphicFramePr>
        <p:xfrm>
          <a:off x="247650" y="1131888"/>
          <a:ext cx="3298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6" name="公式" r:id="rId4" imgW="1384300" imgH="228600" progId="Equation.3">
                  <p:embed/>
                </p:oleObj>
              </mc:Choice>
              <mc:Fallback>
                <p:oleObj name="公式" r:id="rId4" imgW="1384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1131888"/>
                        <a:ext cx="32988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99" name="Text Box 3"/>
          <p:cNvSpPr txBox="1">
            <a:spLocks noChangeArrowheads="1"/>
          </p:cNvSpPr>
          <p:nvPr/>
        </p:nvSpPr>
        <p:spPr bwMode="auto">
          <a:xfrm>
            <a:off x="247650" y="1862138"/>
            <a:ext cx="1501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一般使用</a:t>
            </a:r>
          </a:p>
        </p:txBody>
      </p:sp>
      <p:sp>
        <p:nvSpPr>
          <p:cNvPr id="1437700" name="Text Box 4"/>
          <p:cNvSpPr txBox="1">
            <a:spLocks noChangeArrowheads="1"/>
          </p:cNvSpPr>
          <p:nvPr/>
        </p:nvSpPr>
        <p:spPr bwMode="auto">
          <a:xfrm>
            <a:off x="3632200" y="1125538"/>
            <a:ext cx="3486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kumimoji="1" lang="zh-CN" altLang="en-US" sz="2600" b="0"/>
              <a:t>在回归分析中称为</a:t>
            </a:r>
            <a:r>
              <a:rPr kumimoji="1" lang="zh-CN" altLang="en-US" sz="260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残差</a:t>
            </a:r>
          </a:p>
        </p:txBody>
      </p:sp>
      <p:grpSp>
        <p:nvGrpSpPr>
          <p:cNvPr id="1437701" name="Group 5"/>
          <p:cNvGrpSpPr>
            <a:grpSpLocks/>
          </p:cNvGrpSpPr>
          <p:nvPr/>
        </p:nvGrpSpPr>
        <p:grpSpPr bwMode="auto">
          <a:xfrm>
            <a:off x="2476500" y="1674813"/>
            <a:ext cx="4500563" cy="942975"/>
            <a:chOff x="1777" y="2548"/>
            <a:chExt cx="2617" cy="594"/>
          </a:xfrm>
        </p:grpSpPr>
        <p:graphicFrame>
          <p:nvGraphicFramePr>
            <p:cNvPr id="138254" name="Object 6"/>
            <p:cNvGraphicFramePr>
              <a:graphicFrameLocks noChangeAspect="1"/>
            </p:cNvGraphicFramePr>
            <p:nvPr/>
          </p:nvGraphicFramePr>
          <p:xfrm>
            <a:off x="1777" y="2548"/>
            <a:ext cx="1091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7" name="公式" r:id="rId6" imgW="787400" imgH="431800" progId="Equation.3">
                    <p:embed/>
                  </p:oleObj>
                </mc:Choice>
                <mc:Fallback>
                  <p:oleObj name="公式" r:id="rId6" imgW="78740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7" y="2548"/>
                          <a:ext cx="1091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55" name="Object 7"/>
            <p:cNvGraphicFramePr>
              <a:graphicFrameLocks noChangeAspect="1"/>
            </p:cNvGraphicFramePr>
            <p:nvPr/>
          </p:nvGraphicFramePr>
          <p:xfrm>
            <a:off x="2880" y="2548"/>
            <a:ext cx="151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298" name="公式" r:id="rId8" imgW="1091726" imgH="431613" progId="Equation.3">
                    <p:embed/>
                  </p:oleObj>
                </mc:Choice>
                <mc:Fallback>
                  <p:oleObj name="公式" r:id="rId8" imgW="1091726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548"/>
                          <a:ext cx="1514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7704" name="Object 8"/>
          <p:cNvGraphicFramePr>
            <a:graphicFrameLocks noChangeAspect="1"/>
          </p:cNvGraphicFramePr>
          <p:nvPr/>
        </p:nvGraphicFramePr>
        <p:xfrm>
          <a:off x="379413" y="2665413"/>
          <a:ext cx="85359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99" name="Equation" r:id="rId10" imgW="3581400" imgH="228600" progId="Equation.DSMT4">
                  <p:embed/>
                </p:oleObj>
              </mc:Choice>
              <mc:Fallback>
                <p:oleObj name="Equation" r:id="rId10" imgW="3581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2665413"/>
                        <a:ext cx="85359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05" name="Text Box 9"/>
          <p:cNvSpPr txBox="1">
            <a:spLocks noChangeArrowheads="1"/>
          </p:cNvSpPr>
          <p:nvPr/>
        </p:nvSpPr>
        <p:spPr bwMode="auto">
          <a:xfrm>
            <a:off x="273050" y="3178175"/>
            <a:ext cx="268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kumimoji="1"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称为平方误差。</a:t>
            </a:r>
          </a:p>
        </p:txBody>
      </p:sp>
      <p:sp>
        <p:nvSpPr>
          <p:cNvPr id="1437707" name="Text Box 11"/>
          <p:cNvSpPr txBox="1">
            <a:spLocks noChangeArrowheads="1"/>
          </p:cNvSpPr>
          <p:nvPr/>
        </p:nvSpPr>
        <p:spPr bwMode="auto">
          <a:xfrm>
            <a:off x="258763" y="3865563"/>
            <a:ext cx="8582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可以考虑上面平方误差的最小值，来确定</a:t>
            </a:r>
            <a:r>
              <a:rPr kumimoji="1" lang="en-US" altLang="zh-CN" sz="2600" b="0"/>
              <a:t>(1)</a:t>
            </a:r>
            <a:r>
              <a:rPr kumimoji="1" lang="zh-CN" altLang="en-US" sz="2600" b="0"/>
              <a:t>中的待定系数</a:t>
            </a:r>
            <a:r>
              <a:rPr kumimoji="1" lang="en-US" altLang="zh-CN" sz="2600" b="0"/>
              <a:t>:</a:t>
            </a:r>
          </a:p>
        </p:txBody>
      </p:sp>
      <p:grpSp>
        <p:nvGrpSpPr>
          <p:cNvPr id="1437711" name="Group 15"/>
          <p:cNvGrpSpPr>
            <a:grpSpLocks/>
          </p:cNvGrpSpPr>
          <p:nvPr/>
        </p:nvGrpSpPr>
        <p:grpSpPr bwMode="auto">
          <a:xfrm>
            <a:off x="330200" y="4570413"/>
            <a:ext cx="9248775" cy="1076325"/>
            <a:chOff x="94" y="1036"/>
            <a:chExt cx="5378" cy="678"/>
          </a:xfrm>
        </p:grpSpPr>
        <p:sp>
          <p:nvSpPr>
            <p:cNvPr id="138251" name="Text Box 16"/>
            <p:cNvSpPr txBox="1">
              <a:spLocks noChangeArrowheads="1"/>
            </p:cNvSpPr>
            <p:nvPr/>
          </p:nvSpPr>
          <p:spPr bwMode="auto">
            <a:xfrm>
              <a:off x="380" y="1036"/>
              <a:ext cx="1913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b="0"/>
                <a:t>注意</a:t>
              </a:r>
              <a:r>
                <a:rPr kumimoji="1" lang="en-US" altLang="zh-CN" sz="2600" b="0"/>
                <a:t>(1)</a:t>
              </a:r>
              <a:r>
                <a:rPr kumimoji="1" lang="zh-CN" altLang="en-US" sz="2600" b="0"/>
                <a:t>式是一条直线</a:t>
              </a:r>
              <a:r>
                <a:rPr kumimoji="1" lang="en-US" altLang="zh-CN" sz="2600" b="0"/>
                <a:t>,</a:t>
              </a:r>
            </a:p>
          </p:txBody>
        </p:sp>
        <p:graphicFrame>
          <p:nvGraphicFramePr>
            <p:cNvPr id="138252" name="Object 17"/>
            <p:cNvGraphicFramePr>
              <a:graphicFrameLocks noChangeAspect="1"/>
            </p:cNvGraphicFramePr>
            <p:nvPr/>
          </p:nvGraphicFramePr>
          <p:xfrm>
            <a:off x="2390" y="1056"/>
            <a:ext cx="308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00" name="Equation" r:id="rId12" imgW="2222500" imgH="215900" progId="Equation.DSMT4">
                    <p:embed/>
                  </p:oleObj>
                </mc:Choice>
                <mc:Fallback>
                  <p:oleObj name="Equation" r:id="rId12" imgW="2222500" imgH="2159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056"/>
                          <a:ext cx="308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53" name="Text Box 18"/>
            <p:cNvSpPr txBox="1">
              <a:spLocks noChangeArrowheads="1"/>
            </p:cNvSpPr>
            <p:nvPr/>
          </p:nvSpPr>
          <p:spPr bwMode="auto">
            <a:xfrm>
              <a:off x="94" y="1406"/>
              <a:ext cx="193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b="0"/>
                <a:t>因此将问题一般化为</a:t>
              </a:r>
              <a:r>
                <a:rPr kumimoji="1" lang="en-US" altLang="zh-CN" sz="2600" b="0"/>
                <a:t>: </a:t>
              </a:r>
            </a:p>
          </p:txBody>
        </p:sp>
      </p:grpSp>
      <p:sp>
        <p:nvSpPr>
          <p:cNvPr id="1437738" name="Rectangle 42"/>
          <p:cNvSpPr>
            <a:spLocks noChangeArrowheads="1"/>
          </p:cNvSpPr>
          <p:nvPr/>
        </p:nvSpPr>
        <p:spPr bwMode="auto">
          <a:xfrm>
            <a:off x="631825" y="188913"/>
            <a:ext cx="43926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814388"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defTabSz="814388"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defTabSz="814388"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defTabSz="814388"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defTabSz="814388"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6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、最小二乘法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99" grpId="0" autoUpdateAnimBg="0"/>
      <p:bldP spid="1437700" grpId="0" autoUpdateAnimBg="0"/>
      <p:bldP spid="1437705" grpId="0" autoUpdateAnimBg="0"/>
      <p:bldP spid="143770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9746" name="Object 2"/>
          <p:cNvGraphicFramePr>
            <a:graphicFrameLocks noChangeAspect="1"/>
          </p:cNvGraphicFramePr>
          <p:nvPr/>
        </p:nvGraphicFramePr>
        <p:xfrm>
          <a:off x="601663" y="1066800"/>
          <a:ext cx="44529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99" name="公式" r:id="rId3" imgW="1866900" imgH="228600" progId="Equation.3">
                  <p:embed/>
                </p:oleObj>
              </mc:Choice>
              <mc:Fallback>
                <p:oleObj name="公式" r:id="rId3" imgW="1866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1066800"/>
                        <a:ext cx="44529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47" name="Object 3"/>
          <p:cNvGraphicFramePr>
            <a:graphicFrameLocks noChangeAspect="1"/>
          </p:cNvGraphicFramePr>
          <p:nvPr/>
        </p:nvGraphicFramePr>
        <p:xfrm>
          <a:off x="1204913" y="1766888"/>
          <a:ext cx="36655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0" name="公式" r:id="rId5" imgW="1536033" imgH="215806" progId="Equation.3">
                  <p:embed/>
                </p:oleObj>
              </mc:Choice>
              <mc:Fallback>
                <p:oleObj name="公式" r:id="rId5" imgW="1536033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1766888"/>
                        <a:ext cx="36655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48" name="Object 4"/>
          <p:cNvGraphicFramePr>
            <a:graphicFrameLocks noChangeAspect="1"/>
          </p:cNvGraphicFramePr>
          <p:nvPr/>
        </p:nvGraphicFramePr>
        <p:xfrm>
          <a:off x="4976813" y="1752600"/>
          <a:ext cx="43307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1" name="公式" r:id="rId7" imgW="1816100" imgH="228600" progId="Equation.3">
                  <p:embed/>
                </p:oleObj>
              </mc:Choice>
              <mc:Fallback>
                <p:oleObj name="公式" r:id="rId7" imgW="1816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1752600"/>
                        <a:ext cx="43307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49" name="Object 5"/>
          <p:cNvGraphicFramePr>
            <a:graphicFrameLocks noChangeAspect="1"/>
          </p:cNvGraphicFramePr>
          <p:nvPr/>
        </p:nvGraphicFramePr>
        <p:xfrm>
          <a:off x="660400" y="457200"/>
          <a:ext cx="6388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2" name="公式" r:id="rId9" imgW="2679700" imgH="228600" progId="Equation.3">
                  <p:embed/>
                </p:oleObj>
              </mc:Choice>
              <mc:Fallback>
                <p:oleObj name="公式" r:id="rId9" imgW="267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57200"/>
                        <a:ext cx="63881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0" name="Object 6"/>
          <p:cNvGraphicFramePr>
            <a:graphicFrameLocks noChangeAspect="1"/>
          </p:cNvGraphicFramePr>
          <p:nvPr/>
        </p:nvGraphicFramePr>
        <p:xfrm>
          <a:off x="622300" y="2393950"/>
          <a:ext cx="6418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3" name="公式" r:id="rId11" imgW="2692400" imgH="228600" progId="Equation.3">
                  <p:embed/>
                </p:oleObj>
              </mc:Choice>
              <mc:Fallback>
                <p:oleObj name="公式" r:id="rId11" imgW="2692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393950"/>
                        <a:ext cx="64182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1" name="Object 7"/>
          <p:cNvGraphicFramePr>
            <a:graphicFrameLocks noChangeAspect="1"/>
          </p:cNvGraphicFramePr>
          <p:nvPr/>
        </p:nvGraphicFramePr>
        <p:xfrm>
          <a:off x="7239000" y="2452688"/>
          <a:ext cx="23606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4" name="公式" r:id="rId13" imgW="990170" imgH="203112" progId="Equation.3">
                  <p:embed/>
                </p:oleObj>
              </mc:Choice>
              <mc:Fallback>
                <p:oleObj name="公式" r:id="rId13" imgW="99017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52688"/>
                        <a:ext cx="23606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2" name="Object 8"/>
          <p:cNvGraphicFramePr>
            <a:graphicFrameLocks noChangeAspect="1"/>
          </p:cNvGraphicFramePr>
          <p:nvPr/>
        </p:nvGraphicFramePr>
        <p:xfrm>
          <a:off x="577850" y="3079750"/>
          <a:ext cx="72056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5" name="公式" r:id="rId15" imgW="3022600" imgH="228600" progId="Equation.3">
                  <p:embed/>
                </p:oleObj>
              </mc:Choice>
              <mc:Fallback>
                <p:oleObj name="公式" r:id="rId15" imgW="3022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079750"/>
                        <a:ext cx="72056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3" name="Object 9"/>
          <p:cNvGraphicFramePr>
            <a:graphicFrameLocks noChangeAspect="1"/>
          </p:cNvGraphicFramePr>
          <p:nvPr/>
        </p:nvGraphicFramePr>
        <p:xfrm>
          <a:off x="1839913" y="3733800"/>
          <a:ext cx="4845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6" name="公式" r:id="rId17" imgW="2032000" imgH="215900" progId="Equation.3">
                  <p:embed/>
                </p:oleObj>
              </mc:Choice>
              <mc:Fallback>
                <p:oleObj name="公式" r:id="rId17" imgW="20320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733800"/>
                        <a:ext cx="4845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4" name="Object 10"/>
          <p:cNvGraphicFramePr>
            <a:graphicFrameLocks noChangeAspect="1"/>
          </p:cNvGraphicFramePr>
          <p:nvPr/>
        </p:nvGraphicFramePr>
        <p:xfrm>
          <a:off x="2971800" y="5762625"/>
          <a:ext cx="18764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7" name="公式" r:id="rId19" imgW="787400" imgH="431800" progId="Equation.3">
                  <p:embed/>
                </p:oleObj>
              </mc:Choice>
              <mc:Fallback>
                <p:oleObj name="公式" r:id="rId19" imgW="7874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62625"/>
                        <a:ext cx="18764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5" name="Object 11"/>
          <p:cNvGraphicFramePr>
            <a:graphicFrameLocks noChangeAspect="1"/>
          </p:cNvGraphicFramePr>
          <p:nvPr/>
        </p:nvGraphicFramePr>
        <p:xfrm>
          <a:off x="4806950" y="5762625"/>
          <a:ext cx="2603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8" name="公式" r:id="rId21" imgW="1091726" imgH="431613" progId="Equation.3">
                  <p:embed/>
                </p:oleObj>
              </mc:Choice>
              <mc:Fallback>
                <p:oleObj name="公式" r:id="rId21" imgW="1091726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5762625"/>
                        <a:ext cx="26035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756" name="Text Box 12"/>
          <p:cNvSpPr txBox="1">
            <a:spLocks noChangeArrowheads="1"/>
          </p:cNvSpPr>
          <p:nvPr/>
        </p:nvSpPr>
        <p:spPr bwMode="auto">
          <a:xfrm>
            <a:off x="657225" y="5226050"/>
            <a:ext cx="3057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仍然定义平方误差</a:t>
            </a:r>
          </a:p>
        </p:txBody>
      </p:sp>
      <p:graphicFrame>
        <p:nvGraphicFramePr>
          <p:cNvPr id="1439757" name="Object 13"/>
          <p:cNvGraphicFramePr>
            <a:graphicFrameLocks noChangeAspect="1"/>
          </p:cNvGraphicFramePr>
          <p:nvPr/>
        </p:nvGraphicFramePr>
        <p:xfrm>
          <a:off x="1981200" y="4267200"/>
          <a:ext cx="26654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" name="Equation" r:id="rId23" imgW="1117115" imgH="444307" progId="Equation.3">
                  <p:embed/>
                </p:oleObj>
              </mc:Choice>
              <mc:Fallback>
                <p:oleObj name="Equation" r:id="rId23" imgW="1117115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266541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758" name="Object 14"/>
          <p:cNvGraphicFramePr>
            <a:graphicFrameLocks noChangeAspect="1"/>
          </p:cNvGraphicFramePr>
          <p:nvPr/>
        </p:nvGraphicFramePr>
        <p:xfrm>
          <a:off x="4699000" y="4545013"/>
          <a:ext cx="666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25" imgW="279279" imgH="152334" progId="Equation.3">
                  <p:embed/>
                </p:oleObj>
              </mc:Choice>
              <mc:Fallback>
                <p:oleObj name="Equation" r:id="rId25" imgW="279279" imgH="15233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4545013"/>
                        <a:ext cx="6667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7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170" name="Object 2"/>
          <p:cNvGraphicFramePr>
            <a:graphicFrameLocks noChangeAspect="1"/>
          </p:cNvGraphicFramePr>
          <p:nvPr/>
        </p:nvGraphicFramePr>
        <p:xfrm>
          <a:off x="1981200" y="381000"/>
          <a:ext cx="6096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3" imgW="2311400" imgH="241300" progId="Equation.3">
                  <p:embed/>
                </p:oleObj>
              </mc:Choice>
              <mc:Fallback>
                <p:oleObj r:id="rId3" imgW="23114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"/>
                        <a:ext cx="6096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2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1295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满足</a:t>
            </a:r>
            <a:r>
              <a:rPr lang="zh-CN" altLang="en-US"/>
              <a:t> </a:t>
            </a:r>
          </a:p>
        </p:txBody>
      </p:sp>
      <p:graphicFrame>
        <p:nvGraphicFramePr>
          <p:cNvPr id="1031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17608"/>
              </p:ext>
            </p:extLst>
          </p:nvPr>
        </p:nvGraphicFramePr>
        <p:xfrm>
          <a:off x="1738313" y="1050925"/>
          <a:ext cx="5667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公式" r:id="rId5" imgW="2222280" imgH="241200" progId="Equation.3">
                  <p:embed/>
                </p:oleObj>
              </mc:Choice>
              <mc:Fallback>
                <p:oleObj name="公式" r:id="rId5" imgW="22222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1050925"/>
                        <a:ext cx="5667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5" name="Text Box 7"/>
          <p:cNvSpPr txBox="1">
            <a:spLocks noChangeArrowheads="1"/>
          </p:cNvSpPr>
          <p:nvPr/>
        </p:nvSpPr>
        <p:spPr bwMode="auto">
          <a:xfrm>
            <a:off x="609600" y="1676400"/>
            <a:ext cx="89154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则称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次插值多项式。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这种插值法通常称为代数插值法。其几何意义如下图所示 </a:t>
            </a:r>
          </a:p>
        </p:txBody>
      </p:sp>
      <p:graphicFrame>
        <p:nvGraphicFramePr>
          <p:cNvPr id="1031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73257"/>
              </p:ext>
            </p:extLst>
          </p:nvPr>
        </p:nvGraphicFramePr>
        <p:xfrm>
          <a:off x="1219200" y="2819400"/>
          <a:ext cx="7086600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Picture" r:id="rId7" imgW="3200400" imgH="1579320" progId="Word.Picture.8">
                  <p:embed/>
                </p:oleObj>
              </mc:Choice>
              <mc:Fallback>
                <p:oleObj name="Picture" r:id="rId7" imgW="3200400" imgH="15793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086600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3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0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2" grpId="0"/>
      <p:bldP spid="103117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Text Box 2"/>
          <p:cNvSpPr txBox="1">
            <a:spLocks noChangeArrowheads="1"/>
          </p:cNvSpPr>
          <p:nvPr/>
        </p:nvSpPr>
        <p:spPr bwMode="auto">
          <a:xfrm>
            <a:off x="561975" y="501650"/>
            <a:ext cx="37734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我们选取的度量标准是</a:t>
            </a:r>
          </a:p>
        </p:txBody>
      </p:sp>
      <p:graphicFrame>
        <p:nvGraphicFramePr>
          <p:cNvPr id="1440771" name="Object 3"/>
          <p:cNvGraphicFramePr>
            <a:graphicFrameLocks noChangeAspect="1"/>
          </p:cNvGraphicFramePr>
          <p:nvPr/>
        </p:nvGraphicFramePr>
        <p:xfrm>
          <a:off x="660400" y="1174750"/>
          <a:ext cx="52974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89" name="公式" r:id="rId3" imgW="2222500" imgH="228600" progId="Equation.3">
                  <p:embed/>
                </p:oleObj>
              </mc:Choice>
              <mc:Fallback>
                <p:oleObj name="公式" r:id="rId3" imgW="2222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174750"/>
                        <a:ext cx="52974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2" name="Object 4"/>
          <p:cNvGraphicFramePr>
            <a:graphicFrameLocks noChangeAspect="1"/>
          </p:cNvGraphicFramePr>
          <p:nvPr/>
        </p:nvGraphicFramePr>
        <p:xfrm>
          <a:off x="2063750" y="1752600"/>
          <a:ext cx="29352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0" name="公式" r:id="rId5" imgW="1231366" imgH="444307" progId="Equation.3">
                  <p:embed/>
                </p:oleObj>
              </mc:Choice>
              <mc:Fallback>
                <p:oleObj name="公式" r:id="rId5" imgW="1231366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752600"/>
                        <a:ext cx="29352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3" name="Object 5"/>
          <p:cNvGraphicFramePr>
            <a:graphicFrameLocks noChangeAspect="1"/>
          </p:cNvGraphicFramePr>
          <p:nvPr/>
        </p:nvGraphicFramePr>
        <p:xfrm>
          <a:off x="3054350" y="2882900"/>
          <a:ext cx="59356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1" name="公式" r:id="rId7" imgW="2489200" imgH="215900" progId="Equation.3">
                  <p:embed/>
                </p:oleObj>
              </mc:Choice>
              <mc:Fallback>
                <p:oleObj name="公式" r:id="rId7" imgW="24892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882900"/>
                        <a:ext cx="59356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4" name="Object 6"/>
          <p:cNvGraphicFramePr>
            <a:graphicFrameLocks noChangeAspect="1"/>
          </p:cNvGraphicFramePr>
          <p:nvPr/>
        </p:nvGraphicFramePr>
        <p:xfrm>
          <a:off x="1238250" y="3686175"/>
          <a:ext cx="8778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2" name="公式" r:id="rId9" imgW="368140" imgH="266584" progId="Equation.3">
                  <p:embed/>
                </p:oleObj>
              </mc:Choice>
              <mc:Fallback>
                <p:oleObj name="公式" r:id="rId9" imgW="368140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686175"/>
                        <a:ext cx="8778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5" name="Object 7"/>
          <p:cNvGraphicFramePr>
            <a:graphicFrameLocks noChangeAspect="1"/>
          </p:cNvGraphicFramePr>
          <p:nvPr/>
        </p:nvGraphicFramePr>
        <p:xfrm>
          <a:off x="2160588" y="3505200"/>
          <a:ext cx="28749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3" name="公式" r:id="rId11" imgW="1206500" imgH="431800" progId="Equation.3">
                  <p:embed/>
                </p:oleObj>
              </mc:Choice>
              <mc:Fallback>
                <p:oleObj name="公式" r:id="rId11" imgW="1206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505200"/>
                        <a:ext cx="28749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6" name="Object 8"/>
          <p:cNvGraphicFramePr>
            <a:graphicFrameLocks noChangeAspect="1"/>
          </p:cNvGraphicFramePr>
          <p:nvPr/>
        </p:nvGraphicFramePr>
        <p:xfrm>
          <a:off x="3962400" y="4467225"/>
          <a:ext cx="33639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4" name="公式" r:id="rId13" imgW="1409088" imgH="431613" progId="Equation.3">
                  <p:embed/>
                </p:oleObj>
              </mc:Choice>
              <mc:Fallback>
                <p:oleObj name="公式" r:id="rId13" imgW="1409088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67225"/>
                        <a:ext cx="33639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7" name="Object 9"/>
          <p:cNvGraphicFramePr>
            <a:graphicFrameLocks noChangeAspect="1"/>
          </p:cNvGraphicFramePr>
          <p:nvPr/>
        </p:nvGraphicFramePr>
        <p:xfrm>
          <a:off x="2165350" y="4648200"/>
          <a:ext cx="1663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5" name="公式" r:id="rId15" imgW="698197" imgH="317362" progId="Equation.3">
                  <p:embed/>
                </p:oleObj>
              </mc:Choice>
              <mc:Fallback>
                <p:oleObj name="公式" r:id="rId15" imgW="698197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648200"/>
                        <a:ext cx="16637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8" name="Object 10"/>
          <p:cNvGraphicFramePr>
            <a:graphicFrameLocks noChangeAspect="1"/>
          </p:cNvGraphicFramePr>
          <p:nvPr/>
        </p:nvGraphicFramePr>
        <p:xfrm>
          <a:off x="990600" y="5486400"/>
          <a:ext cx="6143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96" name="公式" r:id="rId17" imgW="2578100" imgH="444500" progId="Equation.3">
                  <p:embed/>
                </p:oleObj>
              </mc:Choice>
              <mc:Fallback>
                <p:oleObj name="公式" r:id="rId17" imgW="25781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86400"/>
                        <a:ext cx="61436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779" name="Text Box 11"/>
          <p:cNvSpPr txBox="1">
            <a:spLocks noChangeArrowheads="1"/>
          </p:cNvSpPr>
          <p:nvPr/>
        </p:nvSpPr>
        <p:spPr bwMode="auto">
          <a:xfrm>
            <a:off x="7813675" y="2057400"/>
            <a:ext cx="1679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---------(2)</a:t>
            </a:r>
          </a:p>
        </p:txBody>
      </p:sp>
      <p:sp>
        <p:nvSpPr>
          <p:cNvPr id="1440780" name="Text Box 12"/>
          <p:cNvSpPr txBox="1">
            <a:spLocks noChangeArrowheads="1"/>
          </p:cNvSpPr>
          <p:nvPr/>
        </p:nvSpPr>
        <p:spPr bwMode="auto">
          <a:xfrm>
            <a:off x="7842250" y="4664075"/>
            <a:ext cx="1679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---------(3)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0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0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0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0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0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0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0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0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0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0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0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0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0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4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4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4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40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40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40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40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40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40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40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40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4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0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40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0" grpId="0" autoUpdateAnimBg="0"/>
      <p:bldP spid="1440779" grpId="0" autoUpdateAnimBg="0"/>
      <p:bldP spid="1440780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1794" name="Object 2"/>
          <p:cNvGraphicFramePr>
            <a:graphicFrameLocks noChangeAspect="1"/>
          </p:cNvGraphicFramePr>
          <p:nvPr/>
        </p:nvGraphicFramePr>
        <p:xfrm>
          <a:off x="625475" y="304800"/>
          <a:ext cx="79597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7" name="公式" r:id="rId3" imgW="3340100" imgH="660400" progId="Equation.3">
                  <p:embed/>
                </p:oleObj>
              </mc:Choice>
              <mc:Fallback>
                <p:oleObj name="公式" r:id="rId3" imgW="3340100" imgH="660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04800"/>
                        <a:ext cx="7959725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95" name="Object 3"/>
          <p:cNvGraphicFramePr>
            <a:graphicFrameLocks noChangeAspect="1"/>
          </p:cNvGraphicFramePr>
          <p:nvPr/>
        </p:nvGraphicFramePr>
        <p:xfrm>
          <a:off x="1651000" y="2000250"/>
          <a:ext cx="5054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8" name="公式" r:id="rId5" imgW="2120900" imgH="444500" progId="Equation.3">
                  <p:embed/>
                </p:oleObj>
              </mc:Choice>
              <mc:Fallback>
                <p:oleObj name="公式" r:id="rId5" imgW="21209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000250"/>
                        <a:ext cx="5054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96" name="Object 4"/>
          <p:cNvGraphicFramePr>
            <a:graphicFrameLocks noChangeAspect="1"/>
          </p:cNvGraphicFramePr>
          <p:nvPr/>
        </p:nvGraphicFramePr>
        <p:xfrm>
          <a:off x="742950" y="3048000"/>
          <a:ext cx="8775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9" name="公式" r:id="rId7" imgW="3683000" imgH="444500" progId="Equation.3">
                  <p:embed/>
                </p:oleObj>
              </mc:Choice>
              <mc:Fallback>
                <p:oleObj name="公式" r:id="rId7" imgW="3683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048000"/>
                        <a:ext cx="8775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97" name="Object 5"/>
          <p:cNvGraphicFramePr>
            <a:graphicFrameLocks noChangeAspect="1"/>
          </p:cNvGraphicFramePr>
          <p:nvPr/>
        </p:nvGraphicFramePr>
        <p:xfrm>
          <a:off x="495300" y="4800600"/>
          <a:ext cx="90471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0" name="公式" r:id="rId9" imgW="3797300" imgH="241300" progId="Equation.3">
                  <p:embed/>
                </p:oleObj>
              </mc:Choice>
              <mc:Fallback>
                <p:oleObj name="公式" r:id="rId9" imgW="37973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800600"/>
                        <a:ext cx="90471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1798" name="Object 6"/>
          <p:cNvGraphicFramePr>
            <a:graphicFrameLocks noChangeAspect="1"/>
          </p:cNvGraphicFramePr>
          <p:nvPr/>
        </p:nvGraphicFramePr>
        <p:xfrm>
          <a:off x="660400" y="5334000"/>
          <a:ext cx="67500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1" name="公式" r:id="rId11" imgW="2832100" imgH="444500" progId="Equation.3">
                  <p:embed/>
                </p:oleObj>
              </mc:Choice>
              <mc:Fallback>
                <p:oleObj name="公式" r:id="rId11" imgW="28321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334000"/>
                        <a:ext cx="67500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799" name="Line 7"/>
          <p:cNvSpPr>
            <a:spLocks noChangeShapeType="1"/>
          </p:cNvSpPr>
          <p:nvPr/>
        </p:nvSpPr>
        <p:spPr bwMode="auto">
          <a:xfrm>
            <a:off x="577850" y="1828800"/>
            <a:ext cx="3879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41800" name="Line 8"/>
          <p:cNvSpPr>
            <a:spLocks noChangeShapeType="1"/>
          </p:cNvSpPr>
          <p:nvPr/>
        </p:nvSpPr>
        <p:spPr bwMode="auto">
          <a:xfrm>
            <a:off x="2559050" y="1905000"/>
            <a:ext cx="1898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41801" name="Line 9"/>
          <p:cNvSpPr>
            <a:spLocks noChangeShapeType="1"/>
          </p:cNvSpPr>
          <p:nvPr/>
        </p:nvSpPr>
        <p:spPr bwMode="auto">
          <a:xfrm>
            <a:off x="4870450" y="2667000"/>
            <a:ext cx="1733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41802" name="Line 10"/>
          <p:cNvSpPr>
            <a:spLocks noChangeShapeType="1"/>
          </p:cNvSpPr>
          <p:nvPr/>
        </p:nvSpPr>
        <p:spPr bwMode="auto">
          <a:xfrm>
            <a:off x="3632200" y="3733800"/>
            <a:ext cx="1568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41803" name="Line 11"/>
          <p:cNvSpPr>
            <a:spLocks noChangeShapeType="1"/>
          </p:cNvSpPr>
          <p:nvPr/>
        </p:nvSpPr>
        <p:spPr bwMode="auto">
          <a:xfrm>
            <a:off x="8007350" y="3733800"/>
            <a:ext cx="14033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1804" name="Object 12"/>
          <p:cNvGraphicFramePr>
            <a:graphicFrameLocks noChangeAspect="1"/>
          </p:cNvGraphicFramePr>
          <p:nvPr/>
        </p:nvGraphicFramePr>
        <p:xfrm>
          <a:off x="2476500" y="3990975"/>
          <a:ext cx="5264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02" name="公式" r:id="rId13" imgW="2209800" imgH="266700" progId="Equation.3">
                  <p:embed/>
                </p:oleObj>
              </mc:Choice>
              <mc:Fallback>
                <p:oleObj name="公式" r:id="rId13" imgW="2209800" imgH="266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990975"/>
                        <a:ext cx="52641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1799" grpId="0" animBg="1"/>
      <p:bldP spid="1441800" grpId="0" animBg="1"/>
      <p:bldP spid="1441801" grpId="0" animBg="1"/>
      <p:bldP spid="1441802" grpId="0" animBg="1"/>
      <p:bldP spid="144180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2833" name="Group 17"/>
          <p:cNvGrpSpPr>
            <a:grpSpLocks/>
          </p:cNvGrpSpPr>
          <p:nvPr/>
        </p:nvGrpSpPr>
        <p:grpSpPr bwMode="auto">
          <a:xfrm>
            <a:off x="684213" y="1066800"/>
            <a:ext cx="3403600" cy="971550"/>
            <a:chOff x="431" y="672"/>
            <a:chExt cx="2144" cy="612"/>
          </a:xfrm>
        </p:grpSpPr>
        <p:graphicFrame>
          <p:nvGraphicFramePr>
            <p:cNvPr id="143378" name="Object 7"/>
            <p:cNvGraphicFramePr>
              <a:graphicFrameLocks noChangeAspect="1"/>
            </p:cNvGraphicFramePr>
            <p:nvPr/>
          </p:nvGraphicFramePr>
          <p:xfrm>
            <a:off x="897" y="672"/>
            <a:ext cx="167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6" name="公式" r:id="rId3" imgW="1117115" imgH="444307" progId="Equation.3">
                    <p:embed/>
                  </p:oleObj>
                </mc:Choice>
                <mc:Fallback>
                  <p:oleObj name="公式" r:id="rId3" imgW="1117115" imgH="44430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672"/>
                          <a:ext cx="167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9" name="Text Box 8"/>
            <p:cNvSpPr txBox="1">
              <a:spLocks noChangeArrowheads="1"/>
            </p:cNvSpPr>
            <p:nvPr/>
          </p:nvSpPr>
          <p:spPr bwMode="auto">
            <a:xfrm>
              <a:off x="431" y="804"/>
              <a:ext cx="34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b="0">
                  <a:solidFill>
                    <a:srgbClr val="990000"/>
                  </a:solidFill>
                </a:rPr>
                <a:t>由</a:t>
              </a:r>
            </a:p>
          </p:txBody>
        </p:sp>
      </p:grpSp>
      <p:graphicFrame>
        <p:nvGraphicFramePr>
          <p:cNvPr id="1442825" name="Object 9"/>
          <p:cNvGraphicFramePr>
            <a:graphicFrameLocks noChangeAspect="1"/>
          </p:cNvGraphicFramePr>
          <p:nvPr/>
        </p:nvGraphicFramePr>
        <p:xfrm>
          <a:off x="588963" y="3360738"/>
          <a:ext cx="53546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7" name="公式" r:id="rId5" imgW="2247900" imgH="241300" progId="Equation.3">
                  <p:embed/>
                </p:oleObj>
              </mc:Choice>
              <mc:Fallback>
                <p:oleObj name="公式" r:id="rId5" imgW="22479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360738"/>
                        <a:ext cx="535463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2834" name="Group 18"/>
          <p:cNvGrpSpPr>
            <a:grpSpLocks/>
          </p:cNvGrpSpPr>
          <p:nvPr/>
        </p:nvGrpSpPr>
        <p:grpSpPr bwMode="auto">
          <a:xfrm>
            <a:off x="561975" y="2154238"/>
            <a:ext cx="8124825" cy="969962"/>
            <a:chOff x="354" y="1357"/>
            <a:chExt cx="5118" cy="611"/>
          </a:xfrm>
        </p:grpSpPr>
        <p:graphicFrame>
          <p:nvGraphicFramePr>
            <p:cNvPr id="143372" name="Object 2"/>
            <p:cNvGraphicFramePr>
              <a:graphicFrameLocks noChangeAspect="1"/>
            </p:cNvGraphicFramePr>
            <p:nvPr/>
          </p:nvGraphicFramePr>
          <p:xfrm>
            <a:off x="3276" y="1357"/>
            <a:ext cx="2196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8" name="公式" r:id="rId7" imgW="1459866" imgH="444307" progId="Equation.3">
                    <p:embed/>
                  </p:oleObj>
                </mc:Choice>
                <mc:Fallback>
                  <p:oleObj name="公式" r:id="rId7" imgW="1459866" imgH="444307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1357"/>
                          <a:ext cx="2196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3" name="Object 3"/>
            <p:cNvGraphicFramePr>
              <a:graphicFrameLocks noChangeAspect="1"/>
            </p:cNvGraphicFramePr>
            <p:nvPr/>
          </p:nvGraphicFramePr>
          <p:xfrm>
            <a:off x="1634" y="1357"/>
            <a:ext cx="1641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9" name="公式" r:id="rId9" imgW="1091726" imgH="431613" progId="Equation.3">
                    <p:embed/>
                  </p:oleObj>
                </mc:Choice>
                <mc:Fallback>
                  <p:oleObj name="公式" r:id="rId9" imgW="1091726" imgH="431613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357"/>
                          <a:ext cx="1641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4" name="Rectangle 4"/>
            <p:cNvSpPr>
              <a:spLocks noChangeArrowheads="1"/>
            </p:cNvSpPr>
            <p:nvPr/>
          </p:nvSpPr>
          <p:spPr bwMode="auto">
            <a:xfrm>
              <a:off x="2184" y="1488"/>
              <a:ext cx="4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3375" name="Rectangle 5"/>
            <p:cNvSpPr>
              <a:spLocks noChangeArrowheads="1"/>
            </p:cNvSpPr>
            <p:nvPr/>
          </p:nvSpPr>
          <p:spPr bwMode="auto">
            <a:xfrm>
              <a:off x="3796" y="1440"/>
              <a:ext cx="1092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43376" name="Object 6"/>
            <p:cNvGraphicFramePr>
              <a:graphicFrameLocks noChangeAspect="1"/>
            </p:cNvGraphicFramePr>
            <p:nvPr/>
          </p:nvGraphicFramePr>
          <p:xfrm>
            <a:off x="1089" y="1488"/>
            <a:ext cx="41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0" name="公式" r:id="rId11" imgW="279279" imgH="266584" progId="Equation.3">
                    <p:embed/>
                  </p:oleObj>
                </mc:Choice>
                <mc:Fallback>
                  <p:oleObj name="公式" r:id="rId11" imgW="279279" imgH="266584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488"/>
                          <a:ext cx="41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377" name="Text Box 10"/>
            <p:cNvSpPr txBox="1">
              <a:spLocks noChangeArrowheads="1"/>
            </p:cNvSpPr>
            <p:nvPr/>
          </p:nvSpPr>
          <p:spPr bwMode="auto">
            <a:xfrm>
              <a:off x="354" y="1488"/>
              <a:ext cx="5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b="0">
                  <a:solidFill>
                    <a:srgbClr val="990000"/>
                  </a:solidFill>
                </a:rPr>
                <a:t>可知</a:t>
              </a:r>
            </a:p>
          </p:txBody>
        </p:sp>
      </p:grpSp>
      <p:grpSp>
        <p:nvGrpSpPr>
          <p:cNvPr id="1442835" name="Group 19"/>
          <p:cNvGrpSpPr>
            <a:grpSpLocks/>
          </p:cNvGrpSpPr>
          <p:nvPr/>
        </p:nvGrpSpPr>
        <p:grpSpPr bwMode="auto">
          <a:xfrm>
            <a:off x="561975" y="4006850"/>
            <a:ext cx="7050088" cy="1535113"/>
            <a:chOff x="354" y="2524"/>
            <a:chExt cx="4441" cy="967"/>
          </a:xfrm>
        </p:grpSpPr>
        <p:sp>
          <p:nvSpPr>
            <p:cNvPr id="143369" name="Text Box 11"/>
            <p:cNvSpPr txBox="1">
              <a:spLocks noChangeArrowheads="1"/>
            </p:cNvSpPr>
            <p:nvPr/>
          </p:nvSpPr>
          <p:spPr bwMode="auto">
            <a:xfrm>
              <a:off x="354" y="2524"/>
              <a:ext cx="125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b="0">
                  <a:solidFill>
                    <a:srgbClr val="990000"/>
                  </a:solidFill>
                </a:rPr>
                <a:t>因此可假设</a:t>
              </a:r>
            </a:p>
          </p:txBody>
        </p:sp>
        <p:graphicFrame>
          <p:nvGraphicFramePr>
            <p:cNvPr id="143370" name="Object 12"/>
            <p:cNvGraphicFramePr>
              <a:graphicFrameLocks noChangeAspect="1"/>
            </p:cNvGraphicFramePr>
            <p:nvPr/>
          </p:nvGraphicFramePr>
          <p:xfrm>
            <a:off x="1092" y="3024"/>
            <a:ext cx="146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1" name="公式" r:id="rId13" imgW="977476" imgH="215806" progId="Equation.3">
                    <p:embed/>
                  </p:oleObj>
                </mc:Choice>
                <mc:Fallback>
                  <p:oleObj name="公式" r:id="rId13" imgW="977476" imgH="21580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024"/>
                          <a:ext cx="146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71" name="Object 13"/>
            <p:cNvGraphicFramePr>
              <a:graphicFrameLocks noChangeAspect="1"/>
            </p:cNvGraphicFramePr>
            <p:nvPr/>
          </p:nvGraphicFramePr>
          <p:xfrm>
            <a:off x="2600" y="2880"/>
            <a:ext cx="2195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2" name="公式" r:id="rId15" imgW="1459866" imgH="444307" progId="Equation.3">
                    <p:embed/>
                  </p:oleObj>
                </mc:Choice>
                <mc:Fallback>
                  <p:oleObj name="公式" r:id="rId15" imgW="1459866" imgH="44430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2880"/>
                          <a:ext cx="2195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2830" name="Text Box 14"/>
          <p:cNvSpPr txBox="1">
            <a:spLocks noChangeArrowheads="1"/>
          </p:cNvSpPr>
          <p:nvPr/>
        </p:nvSpPr>
        <p:spPr bwMode="auto">
          <a:xfrm>
            <a:off x="561975" y="5683250"/>
            <a:ext cx="4130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</a:rPr>
              <a:t>因此求最小二乘解转化为</a:t>
            </a:r>
          </a:p>
        </p:txBody>
      </p:sp>
      <p:sp>
        <p:nvSpPr>
          <p:cNvPr id="1442831" name="AutoShape 15"/>
          <p:cNvSpPr>
            <a:spLocks noChangeArrowheads="1"/>
          </p:cNvSpPr>
          <p:nvPr/>
        </p:nvSpPr>
        <p:spPr bwMode="auto">
          <a:xfrm>
            <a:off x="7842250" y="3505200"/>
            <a:ext cx="1630363" cy="509588"/>
          </a:xfrm>
          <a:prstGeom prst="wedgeEllipseCallout">
            <a:avLst>
              <a:gd name="adj1" fmla="val -100106"/>
              <a:gd name="adj2" fmla="val 145639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b="0">
                <a:solidFill>
                  <a:srgbClr val="990000"/>
                </a:solidFill>
              </a:rPr>
              <a:t>二次函数</a:t>
            </a:r>
            <a:endParaRPr kumimoji="1" lang="zh-CN" altLang="en-US" sz="800" b="0">
              <a:solidFill>
                <a:srgbClr val="990000"/>
              </a:solidFill>
            </a:endParaRPr>
          </a:p>
        </p:txBody>
      </p:sp>
      <p:sp>
        <p:nvSpPr>
          <p:cNvPr id="1442832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65100" y="304800"/>
            <a:ext cx="7264400" cy="609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32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2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、最小二乘法的求法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4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44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2830" grpId="0"/>
      <p:bldP spid="144283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42" name="Object 2"/>
          <p:cNvGraphicFramePr>
            <a:graphicFrameLocks noChangeAspect="1"/>
          </p:cNvGraphicFramePr>
          <p:nvPr/>
        </p:nvGraphicFramePr>
        <p:xfrm>
          <a:off x="576263" y="717550"/>
          <a:ext cx="91646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1" name="公式" r:id="rId3" imgW="3848100" imgH="228600" progId="Equation.3">
                  <p:embed/>
                </p:oleObj>
              </mc:Choice>
              <mc:Fallback>
                <p:oleObj name="公式" r:id="rId3" imgW="3848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717550"/>
                        <a:ext cx="91646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43" name="Text Box 3"/>
          <p:cNvSpPr txBox="1">
            <a:spLocks noChangeArrowheads="1"/>
          </p:cNvSpPr>
          <p:nvPr/>
        </p:nvSpPr>
        <p:spPr bwMode="auto">
          <a:xfrm>
            <a:off x="684213" y="1524000"/>
            <a:ext cx="48466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ea typeface="楷体_GB2312" pitchFamily="49" charset="-122"/>
              </a:rPr>
              <a:t>由多元函数取极值的必要条件</a:t>
            </a:r>
          </a:p>
        </p:txBody>
      </p:sp>
      <p:graphicFrame>
        <p:nvGraphicFramePr>
          <p:cNvPr id="1443844" name="Object 4"/>
          <p:cNvGraphicFramePr>
            <a:graphicFrameLocks noChangeAspect="1"/>
          </p:cNvGraphicFramePr>
          <p:nvPr/>
        </p:nvGraphicFramePr>
        <p:xfrm>
          <a:off x="2311400" y="2243138"/>
          <a:ext cx="31765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2" name="公式" r:id="rId5" imgW="1333500" imgH="431800" progId="Equation.3">
                  <p:embed/>
                </p:oleObj>
              </mc:Choice>
              <mc:Fallback>
                <p:oleObj name="公式" r:id="rId5" imgW="1333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2243138"/>
                        <a:ext cx="317658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45" name="Object 5"/>
          <p:cNvGraphicFramePr>
            <a:graphicFrameLocks noChangeAspect="1"/>
          </p:cNvGraphicFramePr>
          <p:nvPr/>
        </p:nvGraphicFramePr>
        <p:xfrm>
          <a:off x="6438900" y="2449513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3" name="公式" r:id="rId7" imgW="812447" imgH="190417" progId="Equation.3">
                  <p:embed/>
                </p:oleObj>
              </mc:Choice>
              <mc:Fallback>
                <p:oleObj name="公式" r:id="rId7" imgW="812447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2449513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46" name="Object 6"/>
          <p:cNvGraphicFramePr>
            <a:graphicFrameLocks noChangeAspect="1"/>
          </p:cNvGraphicFramePr>
          <p:nvPr/>
        </p:nvGraphicFramePr>
        <p:xfrm>
          <a:off x="2559050" y="3373438"/>
          <a:ext cx="45783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4" name="公式" r:id="rId9" imgW="1916868" imgH="444307" progId="Equation.3">
                  <p:embed/>
                </p:oleObj>
              </mc:Choice>
              <mc:Fallback>
                <p:oleObj name="公式" r:id="rId9" imgW="191686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3373438"/>
                        <a:ext cx="45783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47" name="Object 7"/>
          <p:cNvGraphicFramePr>
            <a:graphicFrameLocks noChangeAspect="1"/>
          </p:cNvGraphicFramePr>
          <p:nvPr/>
        </p:nvGraphicFramePr>
        <p:xfrm>
          <a:off x="1728788" y="3400425"/>
          <a:ext cx="6651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5" name="公式" r:id="rId11" imgW="279279" imgH="431613" progId="Equation.3">
                  <p:embed/>
                </p:oleObj>
              </mc:Choice>
              <mc:Fallback>
                <p:oleObj name="公式" r:id="rId11" imgW="279279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400425"/>
                        <a:ext cx="6651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48" name="Object 8"/>
          <p:cNvGraphicFramePr>
            <a:graphicFrameLocks noChangeAspect="1"/>
          </p:cNvGraphicFramePr>
          <p:nvPr/>
        </p:nvGraphicFramePr>
        <p:xfrm>
          <a:off x="7264400" y="3657600"/>
          <a:ext cx="571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6" name="公式" r:id="rId13" imgW="241091" imgH="177646" progId="Equation.3">
                  <p:embed/>
                </p:oleObj>
              </mc:Choice>
              <mc:Fallback>
                <p:oleObj name="公式" r:id="rId13" imgW="241091" imgH="17764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3657600"/>
                        <a:ext cx="571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49" name="Text Box 9"/>
          <p:cNvSpPr txBox="1">
            <a:spLocks noChangeArrowheads="1"/>
          </p:cNvSpPr>
          <p:nvPr/>
        </p:nvSpPr>
        <p:spPr bwMode="auto">
          <a:xfrm>
            <a:off x="766763" y="3657600"/>
            <a:ext cx="5540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ea typeface="楷体_GB2312" pitchFamily="49" charset="-122"/>
              </a:rPr>
              <a:t>得</a:t>
            </a:r>
          </a:p>
        </p:txBody>
      </p:sp>
      <p:sp>
        <p:nvSpPr>
          <p:cNvPr id="1443850" name="Text Box 10"/>
          <p:cNvSpPr txBox="1">
            <a:spLocks noChangeArrowheads="1"/>
          </p:cNvSpPr>
          <p:nvPr/>
        </p:nvSpPr>
        <p:spPr bwMode="auto">
          <a:xfrm>
            <a:off x="766763" y="4845050"/>
            <a:ext cx="5540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443851" name="Object 11"/>
          <p:cNvGraphicFramePr>
            <a:graphicFrameLocks noChangeAspect="1"/>
          </p:cNvGraphicFramePr>
          <p:nvPr/>
        </p:nvGraphicFramePr>
        <p:xfrm>
          <a:off x="2157413" y="5583238"/>
          <a:ext cx="4967287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7" name="公式" r:id="rId15" imgW="2082800" imgH="444500" progId="Equation.3">
                  <p:embed/>
                </p:oleObj>
              </mc:Choice>
              <mc:Fallback>
                <p:oleObj name="公式" r:id="rId15" imgW="20828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3" y="5583238"/>
                        <a:ext cx="4967287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52" name="Object 12"/>
          <p:cNvGraphicFramePr>
            <a:graphicFrameLocks noChangeAspect="1"/>
          </p:cNvGraphicFramePr>
          <p:nvPr/>
        </p:nvGraphicFramePr>
        <p:xfrm>
          <a:off x="1987550" y="4572000"/>
          <a:ext cx="530383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8" name="公式" r:id="rId17" imgW="2222500" imgH="444500" progId="Equation.3">
                  <p:embed/>
                </p:oleObj>
              </mc:Choice>
              <mc:Fallback>
                <p:oleObj name="公式" r:id="rId17" imgW="22225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572000"/>
                        <a:ext cx="530383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43" grpId="0" autoUpdateAnimBg="0"/>
      <p:bldP spid="1443849" grpId="0" autoUpdateAnimBg="0"/>
      <p:bldP spid="144385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2154238" y="782638"/>
          <a:ext cx="4970462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7" name="公式" r:id="rId3" imgW="2082800" imgH="444500" progId="Equation.3">
                  <p:embed/>
                </p:oleObj>
              </mc:Choice>
              <mc:Fallback>
                <p:oleObj name="公式" r:id="rId3" imgW="2082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782638"/>
                        <a:ext cx="4970462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867" name="Object 3"/>
          <p:cNvGraphicFramePr>
            <a:graphicFrameLocks noChangeAspect="1"/>
          </p:cNvGraphicFramePr>
          <p:nvPr/>
        </p:nvGraphicFramePr>
        <p:xfrm>
          <a:off x="1816100" y="1828800"/>
          <a:ext cx="52117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8" name="公式" r:id="rId5" imgW="2184400" imgH="444500" progId="Equation.3">
                  <p:embed/>
                </p:oleObj>
              </mc:Choice>
              <mc:Fallback>
                <p:oleObj name="公式" r:id="rId5" imgW="21844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828800"/>
                        <a:ext cx="52117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868" name="Object 4"/>
          <p:cNvGraphicFramePr>
            <a:graphicFrameLocks noChangeAspect="1"/>
          </p:cNvGraphicFramePr>
          <p:nvPr/>
        </p:nvGraphicFramePr>
        <p:xfrm>
          <a:off x="3136900" y="3048000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59" name="公式" r:id="rId7" imgW="812447" imgH="190417" progId="Equation.3">
                  <p:embed/>
                </p:oleObj>
              </mc:Choice>
              <mc:Fallback>
                <p:oleObj name="公式" r:id="rId7" imgW="812447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048000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869" name="Text Box 5"/>
          <p:cNvSpPr txBox="1">
            <a:spLocks noChangeArrowheads="1"/>
          </p:cNvSpPr>
          <p:nvPr/>
        </p:nvSpPr>
        <p:spPr bwMode="auto">
          <a:xfrm>
            <a:off x="7648575" y="2863850"/>
            <a:ext cx="1679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---------(4)</a:t>
            </a:r>
          </a:p>
        </p:txBody>
      </p:sp>
      <p:graphicFrame>
        <p:nvGraphicFramePr>
          <p:cNvPr id="1444870" name="Object 6"/>
          <p:cNvGraphicFramePr>
            <a:graphicFrameLocks noChangeAspect="1"/>
          </p:cNvGraphicFramePr>
          <p:nvPr/>
        </p:nvGraphicFramePr>
        <p:xfrm>
          <a:off x="577850" y="4038600"/>
          <a:ext cx="893603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0" name="公式" r:id="rId9" imgW="3746500" imgH="863600" progId="Equation.3">
                  <p:embed/>
                </p:oleObj>
              </mc:Choice>
              <mc:Fallback>
                <p:oleObj name="公式" r:id="rId9" imgW="3746500" imgH="86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4038600"/>
                        <a:ext cx="8936038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871" name="Object 7"/>
          <p:cNvGraphicFramePr>
            <a:graphicFrameLocks noChangeAspect="1"/>
          </p:cNvGraphicFramePr>
          <p:nvPr/>
        </p:nvGraphicFramePr>
        <p:xfrm>
          <a:off x="5035550" y="5219700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1" name="公式" r:id="rId11" imgW="812447" imgH="190417" progId="Equation.3">
                  <p:embed/>
                </p:oleObj>
              </mc:Choice>
              <mc:Fallback>
                <p:oleObj name="公式" r:id="rId11" imgW="812447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5219700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872" name="Text Box 8"/>
          <p:cNvSpPr txBox="1">
            <a:spLocks noChangeArrowheads="1"/>
          </p:cNvSpPr>
          <p:nvPr/>
        </p:nvSpPr>
        <p:spPr bwMode="auto">
          <a:xfrm>
            <a:off x="479425" y="3505200"/>
            <a:ext cx="55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4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44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44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44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144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869" grpId="0" autoUpdateAnimBg="0"/>
      <p:bldP spid="144487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5890" name="Object 2"/>
          <p:cNvGraphicFramePr>
            <a:graphicFrameLocks noChangeAspect="1"/>
          </p:cNvGraphicFramePr>
          <p:nvPr/>
        </p:nvGraphicFramePr>
        <p:xfrm>
          <a:off x="577850" y="762000"/>
          <a:ext cx="7956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0" name="公式" r:id="rId3" imgW="3340100" imgH="228600" progId="Equation.3">
                  <p:embed/>
                </p:oleObj>
              </mc:Choice>
              <mc:Fallback>
                <p:oleObj name="公式" r:id="rId3" imgW="334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762000"/>
                        <a:ext cx="7956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891" name="Text Box 3"/>
          <p:cNvSpPr txBox="1">
            <a:spLocks noChangeArrowheads="1"/>
          </p:cNvSpPr>
          <p:nvPr/>
        </p:nvSpPr>
        <p:spPr bwMode="auto">
          <a:xfrm>
            <a:off x="561975" y="1524000"/>
            <a:ext cx="16271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引入记号</a:t>
            </a:r>
          </a:p>
        </p:txBody>
      </p:sp>
      <p:graphicFrame>
        <p:nvGraphicFramePr>
          <p:cNvPr id="1445892" name="Object 4"/>
          <p:cNvGraphicFramePr>
            <a:graphicFrameLocks noChangeAspect="1"/>
          </p:cNvGraphicFramePr>
          <p:nvPr/>
        </p:nvGraphicFramePr>
        <p:xfrm>
          <a:off x="3798888" y="1600200"/>
          <a:ext cx="38782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1" name="公式" r:id="rId5" imgW="1624895" imgH="215806" progId="Equation.3">
                  <p:embed/>
                </p:oleObj>
              </mc:Choice>
              <mc:Fallback>
                <p:oleObj name="公式" r:id="rId5" imgW="1624895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1600200"/>
                        <a:ext cx="38782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3" name="Object 5"/>
          <p:cNvGraphicFramePr>
            <a:graphicFrameLocks noChangeAspect="1"/>
          </p:cNvGraphicFramePr>
          <p:nvPr/>
        </p:nvGraphicFramePr>
        <p:xfrm>
          <a:off x="2962275" y="1600200"/>
          <a:ext cx="752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2" name="公式" r:id="rId7" imgW="317225" imgH="203024" progId="Equation.3">
                  <p:embed/>
                </p:oleObj>
              </mc:Choice>
              <mc:Fallback>
                <p:oleObj name="公式" r:id="rId7" imgW="317225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600200"/>
                        <a:ext cx="752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4" name="Object 6"/>
          <p:cNvGraphicFramePr>
            <a:graphicFrameLocks noChangeAspect="1"/>
          </p:cNvGraphicFramePr>
          <p:nvPr/>
        </p:nvGraphicFramePr>
        <p:xfrm>
          <a:off x="3714750" y="2209800"/>
          <a:ext cx="2181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3" name="公式" r:id="rId9" imgW="914003" imgH="215806" progId="Equation.3">
                  <p:embed/>
                </p:oleObj>
              </mc:Choice>
              <mc:Fallback>
                <p:oleObj name="公式" r:id="rId9" imgW="91400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209800"/>
                        <a:ext cx="2181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5" name="Object 7"/>
          <p:cNvGraphicFramePr>
            <a:graphicFrameLocks noChangeAspect="1"/>
          </p:cNvGraphicFramePr>
          <p:nvPr/>
        </p:nvGraphicFramePr>
        <p:xfrm>
          <a:off x="3014663" y="2222500"/>
          <a:ext cx="6667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4" name="公式" r:id="rId11" imgW="279279" imgH="203112" progId="Equation.3">
                  <p:embed/>
                </p:oleObj>
              </mc:Choice>
              <mc:Fallback>
                <p:oleObj name="公式" r:id="rId11" imgW="27927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2222500"/>
                        <a:ext cx="6667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896" name="Object 8"/>
          <p:cNvGraphicFramePr>
            <a:graphicFrameLocks noChangeAspect="1"/>
          </p:cNvGraphicFramePr>
          <p:nvPr/>
        </p:nvGraphicFramePr>
        <p:xfrm>
          <a:off x="2476500" y="3429000"/>
          <a:ext cx="3756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5" name="公式" r:id="rId13" imgW="1574800" imgH="431800" progId="Equation.3">
                  <p:embed/>
                </p:oleObj>
              </mc:Choice>
              <mc:Fallback>
                <p:oleObj name="公式" r:id="rId13" imgW="1574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429000"/>
                        <a:ext cx="3756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897" name="Text Box 9"/>
          <p:cNvSpPr txBox="1">
            <a:spLocks noChangeArrowheads="1"/>
          </p:cNvSpPr>
          <p:nvPr/>
        </p:nvSpPr>
        <p:spPr bwMode="auto">
          <a:xfrm>
            <a:off x="495300" y="2971800"/>
            <a:ext cx="2492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定义向量</a:t>
            </a:r>
            <a:r>
              <a:rPr kumimoji="1" lang="zh-CN" altLang="en-US" sz="2600">
                <a:solidFill>
                  <a:srgbClr val="FF0000"/>
                </a:solidFill>
              </a:rPr>
              <a:t>的内积</a:t>
            </a:r>
            <a:endParaRPr kumimoji="1" lang="zh-CN" altLang="en-US" sz="2600" b="0"/>
          </a:p>
        </p:txBody>
      </p:sp>
      <p:graphicFrame>
        <p:nvGraphicFramePr>
          <p:cNvPr id="1445898" name="Object 10"/>
          <p:cNvGraphicFramePr>
            <a:graphicFrameLocks noChangeAspect="1"/>
          </p:cNvGraphicFramePr>
          <p:nvPr/>
        </p:nvGraphicFramePr>
        <p:xfrm>
          <a:off x="2476500" y="4343400"/>
          <a:ext cx="3030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6" name="公式" r:id="rId15" imgW="1269449" imgH="431613" progId="Equation.3">
                  <p:embed/>
                </p:oleObj>
              </mc:Choice>
              <mc:Fallback>
                <p:oleObj name="公式" r:id="rId15" imgW="1269449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343400"/>
                        <a:ext cx="30305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899" name="Text Box 11"/>
          <p:cNvSpPr txBox="1">
            <a:spLocks noChangeArrowheads="1"/>
          </p:cNvSpPr>
          <p:nvPr/>
        </p:nvSpPr>
        <p:spPr bwMode="auto">
          <a:xfrm>
            <a:off x="7677150" y="3686175"/>
            <a:ext cx="1679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---------(5)</a:t>
            </a:r>
          </a:p>
        </p:txBody>
      </p:sp>
      <p:sp>
        <p:nvSpPr>
          <p:cNvPr id="1445900" name="Text Box 12"/>
          <p:cNvSpPr txBox="1">
            <a:spLocks noChangeArrowheads="1"/>
          </p:cNvSpPr>
          <p:nvPr/>
        </p:nvSpPr>
        <p:spPr bwMode="auto">
          <a:xfrm>
            <a:off x="7677150" y="4721225"/>
            <a:ext cx="1679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---------(6)</a:t>
            </a:r>
          </a:p>
        </p:txBody>
      </p:sp>
      <p:graphicFrame>
        <p:nvGraphicFramePr>
          <p:cNvPr id="1445901" name="Object 13"/>
          <p:cNvGraphicFramePr>
            <a:graphicFrameLocks noChangeAspect="1"/>
          </p:cNvGraphicFramePr>
          <p:nvPr/>
        </p:nvGraphicFramePr>
        <p:xfrm>
          <a:off x="4492625" y="5594350"/>
          <a:ext cx="12096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7" name="公式" r:id="rId17" imgW="508000" imgH="228600" progId="Equation.3">
                  <p:embed/>
                </p:oleObj>
              </mc:Choice>
              <mc:Fallback>
                <p:oleObj name="公式" r:id="rId17" imgW="508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5594350"/>
                        <a:ext cx="12096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902" name="Object 14"/>
          <p:cNvGraphicFramePr>
            <a:graphicFrameLocks noChangeAspect="1"/>
          </p:cNvGraphicFramePr>
          <p:nvPr/>
        </p:nvGraphicFramePr>
        <p:xfrm>
          <a:off x="5754688" y="5594350"/>
          <a:ext cx="15097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28" name="公式" r:id="rId19" imgW="634725" imgH="228501" progId="Equation.3">
                  <p:embed/>
                </p:oleObj>
              </mc:Choice>
              <mc:Fallback>
                <p:oleObj name="公式" r:id="rId19" imgW="634725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88" y="5594350"/>
                        <a:ext cx="15097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903" name="Text Box 15"/>
          <p:cNvSpPr txBox="1">
            <a:spLocks noChangeArrowheads="1"/>
          </p:cNvSpPr>
          <p:nvPr/>
        </p:nvSpPr>
        <p:spPr bwMode="auto">
          <a:xfrm>
            <a:off x="412750" y="5556250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显然内积满足交换律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4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4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4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4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4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891" grpId="0" autoUpdateAnimBg="0"/>
      <p:bldP spid="1445897" grpId="0" autoUpdateAnimBg="0"/>
      <p:bldP spid="1445899" grpId="0" autoUpdateAnimBg="0"/>
      <p:bldP spid="1445900" grpId="0" autoUpdateAnimBg="0"/>
      <p:bldP spid="144590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Text Box 2"/>
          <p:cNvSpPr txBox="1">
            <a:spLocks noChangeArrowheads="1"/>
          </p:cNvSpPr>
          <p:nvPr/>
        </p:nvSpPr>
        <p:spPr bwMode="auto">
          <a:xfrm>
            <a:off x="742950" y="577850"/>
            <a:ext cx="3116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方程组</a:t>
            </a:r>
            <a:r>
              <a:rPr kumimoji="1" lang="en-US" altLang="zh-CN" sz="2600" b="0"/>
              <a:t>(4)</a:t>
            </a:r>
            <a:r>
              <a:rPr kumimoji="1" lang="zh-CN" altLang="en-US" sz="2600" b="0"/>
              <a:t>便可化为</a:t>
            </a:r>
          </a:p>
        </p:txBody>
      </p:sp>
      <p:graphicFrame>
        <p:nvGraphicFramePr>
          <p:cNvPr id="1446915" name="Object 3"/>
          <p:cNvGraphicFramePr>
            <a:graphicFrameLocks noChangeAspect="1"/>
          </p:cNvGraphicFramePr>
          <p:nvPr/>
        </p:nvGraphicFramePr>
        <p:xfrm>
          <a:off x="660400" y="1295400"/>
          <a:ext cx="7119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3" name="公式" r:id="rId3" imgW="2984500" imgH="215900" progId="Equation.3">
                  <p:embed/>
                </p:oleObj>
              </mc:Choice>
              <mc:Fallback>
                <p:oleObj name="公式" r:id="rId3" imgW="29845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295400"/>
                        <a:ext cx="7119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6916" name="Object 4"/>
          <p:cNvGraphicFramePr>
            <a:graphicFrameLocks noChangeAspect="1"/>
          </p:cNvGraphicFramePr>
          <p:nvPr/>
        </p:nvGraphicFramePr>
        <p:xfrm>
          <a:off x="3384550" y="1905000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4" name="公式" r:id="rId5" imgW="812447" imgH="190417" progId="Equation.3">
                  <p:embed/>
                </p:oleObj>
              </mc:Choice>
              <mc:Fallback>
                <p:oleObj name="公式" r:id="rId5" imgW="812447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905000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917" name="Text Box 5"/>
          <p:cNvSpPr txBox="1">
            <a:spLocks noChangeArrowheads="1"/>
          </p:cNvSpPr>
          <p:nvPr/>
        </p:nvSpPr>
        <p:spPr bwMode="auto">
          <a:xfrm>
            <a:off x="7896225" y="1752600"/>
            <a:ext cx="1679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---------(7)</a:t>
            </a:r>
          </a:p>
        </p:txBody>
      </p:sp>
      <p:graphicFrame>
        <p:nvGraphicFramePr>
          <p:cNvPr id="1446918" name="Object 6"/>
          <p:cNvGraphicFramePr>
            <a:graphicFrameLocks noChangeAspect="1"/>
          </p:cNvGraphicFramePr>
          <p:nvPr/>
        </p:nvGraphicFramePr>
        <p:xfrm>
          <a:off x="495300" y="2514600"/>
          <a:ext cx="8423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5" name="公式" r:id="rId7" imgW="3530600" imgH="241300" progId="Equation.3">
                  <p:embed/>
                </p:oleObj>
              </mc:Choice>
              <mc:Fallback>
                <p:oleObj name="公式" r:id="rId7" imgW="3530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514600"/>
                        <a:ext cx="84232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919" name="Text Box 7"/>
          <p:cNvSpPr txBox="1">
            <a:spLocks noChangeArrowheads="1"/>
          </p:cNvSpPr>
          <p:nvPr/>
        </p:nvSpPr>
        <p:spPr bwMode="auto">
          <a:xfrm>
            <a:off x="479425" y="3346450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将其表示成矩阵形式</a:t>
            </a:r>
          </a:p>
        </p:txBody>
      </p:sp>
      <p:graphicFrame>
        <p:nvGraphicFramePr>
          <p:cNvPr id="1446920" name="Object 8"/>
          <p:cNvGraphicFramePr>
            <a:graphicFrameLocks noChangeAspect="1"/>
          </p:cNvGraphicFramePr>
          <p:nvPr/>
        </p:nvGraphicFramePr>
        <p:xfrm>
          <a:off x="5695950" y="3962400"/>
          <a:ext cx="7874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6" name="公式" r:id="rId9" imgW="330057" imgH="939392" progId="Equation.3">
                  <p:embed/>
                </p:oleObj>
              </mc:Choice>
              <mc:Fallback>
                <p:oleObj name="公式" r:id="rId9" imgW="330057" imgH="93939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962400"/>
                        <a:ext cx="7874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6921" name="Object 9"/>
          <p:cNvGraphicFramePr>
            <a:graphicFrameLocks noChangeAspect="1"/>
          </p:cNvGraphicFramePr>
          <p:nvPr/>
        </p:nvGraphicFramePr>
        <p:xfrm>
          <a:off x="6438900" y="3962400"/>
          <a:ext cx="17240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7" name="公式" r:id="rId11" imgW="723586" imgH="939392" progId="Equation.3">
                  <p:embed/>
                </p:oleObj>
              </mc:Choice>
              <mc:Fallback>
                <p:oleObj name="公式" r:id="rId11" imgW="723586" imgH="93939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3962400"/>
                        <a:ext cx="17240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6922" name="Group 10"/>
          <p:cNvGrpSpPr>
            <a:grpSpLocks/>
          </p:cNvGrpSpPr>
          <p:nvPr/>
        </p:nvGrpSpPr>
        <p:grpSpPr bwMode="auto">
          <a:xfrm>
            <a:off x="412750" y="3959225"/>
            <a:ext cx="5530850" cy="2060575"/>
            <a:chOff x="336" y="2494"/>
            <a:chExt cx="3216" cy="1298"/>
          </a:xfrm>
        </p:grpSpPr>
        <p:graphicFrame>
          <p:nvGraphicFramePr>
            <p:cNvPr id="147469" name="Object 11"/>
            <p:cNvGraphicFramePr>
              <a:graphicFrameLocks noChangeAspect="1"/>
            </p:cNvGraphicFramePr>
            <p:nvPr/>
          </p:nvGraphicFramePr>
          <p:xfrm>
            <a:off x="336" y="2494"/>
            <a:ext cx="3216" cy="1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68" name="公式" r:id="rId13" imgW="876300" imgH="838200" progId="Equation.3">
                    <p:embed/>
                  </p:oleObj>
                </mc:Choice>
                <mc:Fallback>
                  <p:oleObj name="公式" r:id="rId13" imgW="876300" imgH="838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94"/>
                          <a:ext cx="3216" cy="1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7470" name="Group 12"/>
            <p:cNvGrpSpPr>
              <a:grpSpLocks/>
            </p:cNvGrpSpPr>
            <p:nvPr/>
          </p:nvGrpSpPr>
          <p:grpSpPr bwMode="auto">
            <a:xfrm>
              <a:off x="480" y="2592"/>
              <a:ext cx="2784" cy="1160"/>
              <a:chOff x="528" y="2584"/>
              <a:chExt cx="2784" cy="1160"/>
            </a:xfrm>
          </p:grpSpPr>
          <p:graphicFrame>
            <p:nvGraphicFramePr>
              <p:cNvPr id="147471" name="Object 13"/>
              <p:cNvGraphicFramePr>
                <a:graphicFrameLocks noChangeAspect="1"/>
              </p:cNvGraphicFramePr>
              <p:nvPr/>
            </p:nvGraphicFramePr>
            <p:xfrm>
              <a:off x="528" y="2584"/>
              <a:ext cx="278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69" name="公式" r:id="rId15" imgW="2005729" imgH="215806" progId="Equation.3">
                      <p:embed/>
                    </p:oleObj>
                  </mc:Choice>
                  <mc:Fallback>
                    <p:oleObj name="公式" r:id="rId15" imgW="2005729" imgH="215806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584"/>
                            <a:ext cx="278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2" name="Object 14"/>
              <p:cNvGraphicFramePr>
                <a:graphicFrameLocks noChangeAspect="1"/>
              </p:cNvGraphicFramePr>
              <p:nvPr/>
            </p:nvGraphicFramePr>
            <p:xfrm>
              <a:off x="539" y="2920"/>
              <a:ext cx="276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0" name="公式" r:id="rId17" imgW="1993035" imgH="215806" progId="Equation.3">
                      <p:embed/>
                    </p:oleObj>
                  </mc:Choice>
                  <mc:Fallback>
                    <p:oleObj name="公式" r:id="rId17" imgW="1993035" imgH="21580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" y="2920"/>
                            <a:ext cx="276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3" name="Object 15"/>
              <p:cNvGraphicFramePr>
                <a:graphicFrameLocks noChangeAspect="1"/>
              </p:cNvGraphicFramePr>
              <p:nvPr/>
            </p:nvGraphicFramePr>
            <p:xfrm>
              <a:off x="528" y="3448"/>
              <a:ext cx="278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1" name="公式" r:id="rId19" imgW="2005729" imgH="215806" progId="Equation.3">
                      <p:embed/>
                    </p:oleObj>
                  </mc:Choice>
                  <mc:Fallback>
                    <p:oleObj name="公式" r:id="rId19" imgW="2005729" imgH="215806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448"/>
                            <a:ext cx="278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74" name="Object 16"/>
              <p:cNvGraphicFramePr>
                <a:graphicFrameLocks noChangeAspect="1"/>
              </p:cNvGraphicFramePr>
              <p:nvPr/>
            </p:nvGraphicFramePr>
            <p:xfrm>
              <a:off x="588" y="3216"/>
              <a:ext cx="2484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72" name="公式" r:id="rId21" imgW="1790700" imgH="228600" progId="Equation.3">
                      <p:embed/>
                    </p:oleObj>
                  </mc:Choice>
                  <mc:Fallback>
                    <p:oleObj name="公式" r:id="rId21" imgW="1790700" imgH="2286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" y="3216"/>
                            <a:ext cx="2484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46929" name="Text Box 17"/>
          <p:cNvSpPr txBox="1">
            <a:spLocks noChangeArrowheads="1"/>
          </p:cNvSpPr>
          <p:nvPr/>
        </p:nvSpPr>
        <p:spPr bwMode="auto">
          <a:xfrm>
            <a:off x="8474075" y="4800600"/>
            <a:ext cx="12049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-----(8)</a:t>
            </a:r>
          </a:p>
        </p:txBody>
      </p:sp>
      <p:graphicFrame>
        <p:nvGraphicFramePr>
          <p:cNvPr id="1446932" name="Object 20"/>
          <p:cNvGraphicFramePr>
            <a:graphicFrameLocks noChangeAspect="1"/>
          </p:cNvGraphicFramePr>
          <p:nvPr/>
        </p:nvGraphicFramePr>
        <p:xfrm>
          <a:off x="3446463" y="6172200"/>
          <a:ext cx="32337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73" name="Equation" r:id="rId23" imgW="1358900" imgH="228600" progId="Equation.3">
                  <p:embed/>
                </p:oleObj>
              </mc:Choice>
              <mc:Fallback>
                <p:oleObj name="Equation" r:id="rId23" imgW="13589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6172200"/>
                        <a:ext cx="32337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4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4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4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6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4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46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6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46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46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46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46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46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46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46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46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14" grpId="0" autoUpdateAnimBg="0"/>
      <p:bldP spid="1446917" grpId="0" autoUpdateAnimBg="0"/>
      <p:bldP spid="1446919" grpId="0" autoUpdateAnimBg="0"/>
      <p:bldP spid="144692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7938" name="Object 2"/>
          <p:cNvGraphicFramePr>
            <a:graphicFrameLocks noChangeAspect="1"/>
          </p:cNvGraphicFramePr>
          <p:nvPr/>
        </p:nvGraphicFramePr>
        <p:xfrm>
          <a:off x="825500" y="533400"/>
          <a:ext cx="62087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1" name="公式" r:id="rId3" imgW="2603500" imgH="482600" progId="Equation.3">
                  <p:embed/>
                </p:oleObj>
              </mc:Choice>
              <mc:Fallback>
                <p:oleObj name="公式" r:id="rId3" imgW="26035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533400"/>
                        <a:ext cx="62087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939" name="Line 3"/>
          <p:cNvSpPr>
            <a:spLocks noChangeShapeType="1"/>
          </p:cNvSpPr>
          <p:nvPr/>
        </p:nvSpPr>
        <p:spPr bwMode="auto">
          <a:xfrm>
            <a:off x="3962400" y="1524000"/>
            <a:ext cx="15684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47940" name="Object 4"/>
          <p:cNvGraphicFramePr>
            <a:graphicFrameLocks noChangeAspect="1"/>
          </p:cNvGraphicFramePr>
          <p:nvPr/>
        </p:nvGraphicFramePr>
        <p:xfrm>
          <a:off x="825500" y="2384425"/>
          <a:ext cx="6359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2" name="公式" r:id="rId5" imgW="2667000" imgH="228600" progId="Equation.3">
                  <p:embed/>
                </p:oleObj>
              </mc:Choice>
              <mc:Fallback>
                <p:oleObj name="公式" r:id="rId5" imgW="2667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84425"/>
                        <a:ext cx="6359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7941" name="Object 5"/>
          <p:cNvGraphicFramePr>
            <a:graphicFrameLocks noChangeAspect="1"/>
          </p:cNvGraphicFramePr>
          <p:nvPr/>
        </p:nvGraphicFramePr>
        <p:xfrm>
          <a:off x="825500" y="3067050"/>
          <a:ext cx="61166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3" name="公式" r:id="rId7" imgW="2565400" imgH="228600" progId="Equation.3">
                  <p:embed/>
                </p:oleObj>
              </mc:Choice>
              <mc:Fallback>
                <p:oleObj name="公式" r:id="rId7" imgW="2565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067050"/>
                        <a:ext cx="61166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942" name="Text Box 6"/>
          <p:cNvSpPr txBox="1">
            <a:spLocks noChangeArrowheads="1"/>
          </p:cNvSpPr>
          <p:nvPr/>
        </p:nvSpPr>
        <p:spPr bwMode="auto">
          <a:xfrm>
            <a:off x="809625" y="1708150"/>
            <a:ext cx="4130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并且其系数矩阵为对称阵</a:t>
            </a:r>
          </a:p>
        </p:txBody>
      </p:sp>
      <p:sp>
        <p:nvSpPr>
          <p:cNvPr id="1447943" name="Text Box 7"/>
          <p:cNvSpPr txBox="1">
            <a:spLocks noChangeArrowheads="1"/>
          </p:cNvSpPr>
          <p:nvPr/>
        </p:nvSpPr>
        <p:spPr bwMode="auto">
          <a:xfrm>
            <a:off x="727075" y="3797300"/>
            <a:ext cx="56515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所以法方程组的系数矩阵非奇异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即</a:t>
            </a:r>
          </a:p>
        </p:txBody>
      </p:sp>
      <p:graphicFrame>
        <p:nvGraphicFramePr>
          <p:cNvPr id="1447944" name="Object 8"/>
          <p:cNvGraphicFramePr>
            <a:graphicFrameLocks noChangeAspect="1"/>
          </p:cNvGraphicFramePr>
          <p:nvPr/>
        </p:nvGraphicFramePr>
        <p:xfrm>
          <a:off x="1809750" y="4484688"/>
          <a:ext cx="52070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4" name="Equation" r:id="rId9" imgW="2184400" imgH="241300" progId="Equation.3">
                  <p:embed/>
                </p:oleObj>
              </mc:Choice>
              <mc:Fallback>
                <p:oleObj name="Equation" r:id="rId9" imgW="2184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484688"/>
                        <a:ext cx="52070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7945" name="Text Box 9"/>
          <p:cNvSpPr txBox="1">
            <a:spLocks noChangeArrowheads="1"/>
          </p:cNvSpPr>
          <p:nvPr/>
        </p:nvSpPr>
        <p:spPr bwMode="auto">
          <a:xfrm>
            <a:off x="742950" y="5181600"/>
            <a:ext cx="56499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根据</a:t>
            </a:r>
            <a:r>
              <a:rPr kumimoji="1" lang="en-US" altLang="zh-CN" sz="2600" b="0"/>
              <a:t>Cramer</a:t>
            </a:r>
            <a:r>
              <a:rPr kumimoji="1" lang="zh-CN" altLang="en-US" sz="2600" b="0"/>
              <a:t>法则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法方程组有唯一解</a:t>
            </a:r>
          </a:p>
        </p:txBody>
      </p:sp>
      <p:graphicFrame>
        <p:nvGraphicFramePr>
          <p:cNvPr id="1447946" name="Object 10"/>
          <p:cNvGraphicFramePr>
            <a:graphicFrameLocks noChangeAspect="1"/>
          </p:cNvGraphicFramePr>
          <p:nvPr/>
        </p:nvGraphicFramePr>
        <p:xfrm>
          <a:off x="2311400" y="5854700"/>
          <a:ext cx="44148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5" name="公式" r:id="rId11" imgW="1853396" imgH="215806" progId="Equation.3">
                  <p:embed/>
                </p:oleObj>
              </mc:Choice>
              <mc:Fallback>
                <p:oleObj name="公式" r:id="rId11" imgW="185339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5854700"/>
                        <a:ext cx="44148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7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7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7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7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47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7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47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47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7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47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7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4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4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7939" grpId="0" animBg="1"/>
      <p:bldP spid="1447942" grpId="0" autoUpdateAnimBg="0"/>
      <p:bldP spid="1447943" grpId="0" autoUpdateAnimBg="0"/>
      <p:bldP spid="144794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8962" name="Object 2"/>
          <p:cNvGraphicFramePr>
            <a:graphicFrameLocks noChangeAspect="1"/>
          </p:cNvGraphicFramePr>
          <p:nvPr/>
        </p:nvGraphicFramePr>
        <p:xfrm>
          <a:off x="1482725" y="722313"/>
          <a:ext cx="27511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0" name="公式" r:id="rId3" imgW="1155199" imgH="215806" progId="Equation.3">
                  <p:embed/>
                </p:oleObj>
              </mc:Choice>
              <mc:Fallback>
                <p:oleObj name="公式" r:id="rId3" imgW="1155199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722313"/>
                        <a:ext cx="27511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3" name="Object 3"/>
          <p:cNvGraphicFramePr>
            <a:graphicFrameLocks noChangeAspect="1"/>
          </p:cNvGraphicFramePr>
          <p:nvPr/>
        </p:nvGraphicFramePr>
        <p:xfrm>
          <a:off x="3879850" y="1392238"/>
          <a:ext cx="34845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1" name="公式" r:id="rId5" imgW="1459866" imgH="444307" progId="Equation.3">
                  <p:embed/>
                </p:oleObj>
              </mc:Choice>
              <mc:Fallback>
                <p:oleObj name="公式" r:id="rId5" imgW="1459866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1392238"/>
                        <a:ext cx="348456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4" name="Object 4"/>
          <p:cNvGraphicFramePr>
            <a:graphicFrameLocks noChangeAspect="1"/>
          </p:cNvGraphicFramePr>
          <p:nvPr/>
        </p:nvGraphicFramePr>
        <p:xfrm>
          <a:off x="1403350" y="1663700"/>
          <a:ext cx="23288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2" name="公式" r:id="rId7" imgW="977476" imgH="215806" progId="Equation.3">
                  <p:embed/>
                </p:oleObj>
              </mc:Choice>
              <mc:Fallback>
                <p:oleObj name="公式" r:id="rId7" imgW="97747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63700"/>
                        <a:ext cx="23288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965" name="Text Box 5"/>
          <p:cNvSpPr txBox="1">
            <a:spLocks noChangeArrowheads="1"/>
          </p:cNvSpPr>
          <p:nvPr/>
        </p:nvSpPr>
        <p:spPr bwMode="auto">
          <a:xfrm>
            <a:off x="396875" y="762000"/>
            <a:ext cx="55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即</a:t>
            </a:r>
          </a:p>
        </p:txBody>
      </p:sp>
      <p:sp>
        <p:nvSpPr>
          <p:cNvPr id="1448966" name="Text Box 6"/>
          <p:cNvSpPr txBox="1">
            <a:spLocks noChangeArrowheads="1"/>
          </p:cNvSpPr>
          <p:nvPr/>
        </p:nvSpPr>
        <p:spPr bwMode="auto">
          <a:xfrm>
            <a:off x="412750" y="1644650"/>
            <a:ext cx="55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是</a:t>
            </a:r>
          </a:p>
        </p:txBody>
      </p:sp>
      <p:sp>
        <p:nvSpPr>
          <p:cNvPr id="1448967" name="Text Box 7"/>
          <p:cNvSpPr txBox="1">
            <a:spLocks noChangeArrowheads="1"/>
          </p:cNvSpPr>
          <p:nvPr/>
        </p:nvSpPr>
        <p:spPr bwMode="auto">
          <a:xfrm>
            <a:off x="7453313" y="1600200"/>
            <a:ext cx="1627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的最小值</a:t>
            </a:r>
          </a:p>
        </p:txBody>
      </p:sp>
      <p:graphicFrame>
        <p:nvGraphicFramePr>
          <p:cNvPr id="1448968" name="Object 8"/>
          <p:cNvGraphicFramePr>
            <a:graphicFrameLocks noChangeAspect="1"/>
          </p:cNvGraphicFramePr>
          <p:nvPr/>
        </p:nvGraphicFramePr>
        <p:xfrm>
          <a:off x="4476750" y="4905375"/>
          <a:ext cx="876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3" name="公式" r:id="rId9" imgW="368140" imgH="266584" progId="Equation.3">
                  <p:embed/>
                </p:oleObj>
              </mc:Choice>
              <mc:Fallback>
                <p:oleObj name="公式" r:id="rId9" imgW="368140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4905375"/>
                        <a:ext cx="8763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69" name="Object 9"/>
          <p:cNvGraphicFramePr>
            <a:graphicFrameLocks noChangeAspect="1"/>
          </p:cNvGraphicFramePr>
          <p:nvPr/>
        </p:nvGraphicFramePr>
        <p:xfrm>
          <a:off x="2724150" y="3733800"/>
          <a:ext cx="2603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4" name="公式" r:id="rId11" imgW="1091726" imgH="431613" progId="Equation.3">
                  <p:embed/>
                </p:oleObj>
              </mc:Choice>
              <mc:Fallback>
                <p:oleObj name="公式" r:id="rId11" imgW="1091726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733800"/>
                        <a:ext cx="26035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70" name="Object 10"/>
          <p:cNvGraphicFramePr>
            <a:graphicFrameLocks noChangeAspect="1"/>
          </p:cNvGraphicFramePr>
          <p:nvPr/>
        </p:nvGraphicFramePr>
        <p:xfrm>
          <a:off x="5386388" y="3733800"/>
          <a:ext cx="336391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5" name="公式" r:id="rId13" imgW="1409088" imgH="431613" progId="Equation.3">
                  <p:embed/>
                </p:oleObj>
              </mc:Choice>
              <mc:Fallback>
                <p:oleObj name="公式" r:id="rId13" imgW="1409088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388" y="3733800"/>
                        <a:ext cx="336391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71" name="Object 11"/>
          <p:cNvGraphicFramePr>
            <a:graphicFrameLocks noChangeAspect="1"/>
          </p:cNvGraphicFramePr>
          <p:nvPr/>
        </p:nvGraphicFramePr>
        <p:xfrm>
          <a:off x="5435600" y="4876800"/>
          <a:ext cx="1663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6" name="公式" r:id="rId15" imgW="698197" imgH="317362" progId="Equation.3">
                  <p:embed/>
                </p:oleObj>
              </mc:Choice>
              <mc:Fallback>
                <p:oleObj name="公式" r:id="rId15" imgW="698197" imgH="3173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76800"/>
                        <a:ext cx="16637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972" name="Text Box 12"/>
          <p:cNvSpPr txBox="1">
            <a:spLocks noChangeArrowheads="1"/>
          </p:cNvSpPr>
          <p:nvPr/>
        </p:nvSpPr>
        <p:spPr bwMode="auto">
          <a:xfrm>
            <a:off x="412750" y="2863850"/>
            <a:ext cx="911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所以</a:t>
            </a:r>
          </a:p>
        </p:txBody>
      </p:sp>
      <p:graphicFrame>
        <p:nvGraphicFramePr>
          <p:cNvPr id="1448973" name="Object 13"/>
          <p:cNvGraphicFramePr>
            <a:graphicFrameLocks noChangeAspect="1"/>
          </p:cNvGraphicFramePr>
          <p:nvPr/>
        </p:nvGraphicFramePr>
        <p:xfrm>
          <a:off x="1816100" y="2590800"/>
          <a:ext cx="348456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7" name="公式" r:id="rId17" imgW="1459866" imgH="444307" progId="Equation.3">
                  <p:embed/>
                </p:oleObj>
              </mc:Choice>
              <mc:Fallback>
                <p:oleObj name="公式" r:id="rId17" imgW="1459866" imgH="44430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590800"/>
                        <a:ext cx="3484563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74" name="Object 14"/>
          <p:cNvGraphicFramePr>
            <a:graphicFrameLocks noChangeAspect="1"/>
          </p:cNvGraphicFramePr>
          <p:nvPr/>
        </p:nvGraphicFramePr>
        <p:xfrm>
          <a:off x="5365750" y="2611438"/>
          <a:ext cx="424338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8" name="公式" r:id="rId19" imgW="1777229" imgH="444307" progId="Equation.3">
                  <p:embed/>
                </p:oleObj>
              </mc:Choice>
              <mc:Fallback>
                <p:oleObj name="公式" r:id="rId19" imgW="1777229" imgH="44430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611438"/>
                        <a:ext cx="4243388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75" name="Object 15"/>
          <p:cNvGraphicFramePr>
            <a:graphicFrameLocks noChangeAspect="1"/>
          </p:cNvGraphicFramePr>
          <p:nvPr/>
        </p:nvGraphicFramePr>
        <p:xfrm>
          <a:off x="4303713" y="457200"/>
          <a:ext cx="378618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9" name="公式" r:id="rId21" imgW="1586811" imgH="444307" progId="Equation.3">
                  <p:embed/>
                </p:oleObj>
              </mc:Choice>
              <mc:Fallback>
                <p:oleObj name="公式" r:id="rId21" imgW="1586811" imgH="44430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457200"/>
                        <a:ext cx="378618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8976" name="Object 16"/>
          <p:cNvGraphicFramePr>
            <a:graphicFrameLocks noChangeAspect="1"/>
          </p:cNvGraphicFramePr>
          <p:nvPr/>
        </p:nvGraphicFramePr>
        <p:xfrm>
          <a:off x="2374900" y="5657850"/>
          <a:ext cx="50546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0" name="公式" r:id="rId23" imgW="2120900" imgH="444500" progId="Equation.3">
                  <p:embed/>
                </p:oleObj>
              </mc:Choice>
              <mc:Fallback>
                <p:oleObj name="公式" r:id="rId23" imgW="21209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657850"/>
                        <a:ext cx="50546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8977" name="Text Box 17"/>
          <p:cNvSpPr txBox="1">
            <a:spLocks noChangeArrowheads="1"/>
          </p:cNvSpPr>
          <p:nvPr/>
        </p:nvSpPr>
        <p:spPr bwMode="auto">
          <a:xfrm>
            <a:off x="644525" y="5861050"/>
            <a:ext cx="911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因此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4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4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4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4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44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4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44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4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44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4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44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4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44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44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5" grpId="0" autoUpdateAnimBg="0"/>
      <p:bldP spid="1448966" grpId="0" autoUpdateAnimBg="0"/>
      <p:bldP spid="1448967" grpId="0" autoUpdateAnimBg="0"/>
      <p:bldP spid="1448972" grpId="0" autoUpdateAnimBg="0"/>
      <p:bldP spid="1448977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9986" name="Object 2"/>
          <p:cNvGraphicFramePr>
            <a:graphicFrameLocks noChangeAspect="1"/>
          </p:cNvGraphicFramePr>
          <p:nvPr/>
        </p:nvGraphicFramePr>
        <p:xfrm>
          <a:off x="423863" y="1905000"/>
          <a:ext cx="95646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0" name="公式" r:id="rId3" imgW="4013200" imgH="228600" progId="Equation.3">
                  <p:embed/>
                </p:oleObj>
              </mc:Choice>
              <mc:Fallback>
                <p:oleObj name="公式" r:id="rId3" imgW="40132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905000"/>
                        <a:ext cx="95646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9987" name="Text Box 3"/>
          <p:cNvSpPr txBox="1">
            <a:spLocks noChangeArrowheads="1"/>
          </p:cNvSpPr>
          <p:nvPr/>
        </p:nvSpPr>
        <p:spPr bwMode="auto">
          <a:xfrm>
            <a:off x="577850" y="1196975"/>
            <a:ext cx="35941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作为一种简单的情况</a:t>
            </a:r>
            <a:r>
              <a:rPr kumimoji="1" lang="en-US" altLang="zh-CN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449988" name="Object 4"/>
          <p:cNvGraphicFramePr>
            <a:graphicFrameLocks noChangeAspect="1"/>
          </p:cNvGraphicFramePr>
          <p:nvPr/>
        </p:nvGraphicFramePr>
        <p:xfrm>
          <a:off x="609600" y="2574925"/>
          <a:ext cx="5086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1" name="公式" r:id="rId5" imgW="2133600" imgH="228600" progId="Equation.3">
                  <p:embed/>
                </p:oleObj>
              </mc:Choice>
              <mc:Fallback>
                <p:oleObj name="公式" r:id="rId5" imgW="2133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74925"/>
                        <a:ext cx="5086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89" name="Object 5"/>
          <p:cNvGraphicFramePr>
            <a:graphicFrameLocks noChangeAspect="1"/>
          </p:cNvGraphicFramePr>
          <p:nvPr/>
        </p:nvGraphicFramePr>
        <p:xfrm>
          <a:off x="660400" y="3260725"/>
          <a:ext cx="154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2" name="公式" r:id="rId7" imgW="647419" imgH="215806" progId="Equation.3">
                  <p:embed/>
                </p:oleObj>
              </mc:Choice>
              <mc:Fallback>
                <p:oleObj name="公式" r:id="rId7" imgW="647419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260725"/>
                        <a:ext cx="154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0" name="Object 6"/>
          <p:cNvGraphicFramePr>
            <a:graphicFrameLocks noChangeAspect="1"/>
          </p:cNvGraphicFramePr>
          <p:nvPr/>
        </p:nvGraphicFramePr>
        <p:xfrm>
          <a:off x="2514600" y="3248025"/>
          <a:ext cx="154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3" name="公式" r:id="rId9" imgW="647419" imgH="215806" progId="Equation.3">
                  <p:embed/>
                </p:oleObj>
              </mc:Choice>
              <mc:Fallback>
                <p:oleObj name="公式" r:id="rId9" imgW="64741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48025"/>
                        <a:ext cx="154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1" name="Object 7"/>
          <p:cNvGraphicFramePr>
            <a:graphicFrameLocks noChangeAspect="1"/>
          </p:cNvGraphicFramePr>
          <p:nvPr/>
        </p:nvGraphicFramePr>
        <p:xfrm>
          <a:off x="4271963" y="3184525"/>
          <a:ext cx="26955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4" name="公式" r:id="rId11" imgW="1129810" imgH="241195" progId="Equation.3">
                  <p:embed/>
                </p:oleObj>
              </mc:Choice>
              <mc:Fallback>
                <p:oleObj name="公式" r:id="rId11" imgW="1129810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3184525"/>
                        <a:ext cx="26955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2" name="Object 8"/>
          <p:cNvGraphicFramePr>
            <a:graphicFrameLocks noChangeAspect="1"/>
          </p:cNvGraphicFramePr>
          <p:nvPr/>
        </p:nvGraphicFramePr>
        <p:xfrm>
          <a:off x="7016750" y="3184525"/>
          <a:ext cx="1574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5" name="公式" r:id="rId13" imgW="660113" imgH="241195" progId="Equation.3">
                  <p:embed/>
                </p:oleObj>
              </mc:Choice>
              <mc:Fallback>
                <p:oleObj name="公式" r:id="rId13" imgW="660113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184525"/>
                        <a:ext cx="1574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9993" name="Text Box 9"/>
          <p:cNvSpPr txBox="1">
            <a:spLocks noChangeArrowheads="1"/>
          </p:cNvSpPr>
          <p:nvPr/>
        </p:nvSpPr>
        <p:spPr bwMode="auto">
          <a:xfrm>
            <a:off x="630238" y="3946525"/>
            <a:ext cx="34147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基函数之间的内积为</a:t>
            </a:r>
          </a:p>
        </p:txBody>
      </p:sp>
      <p:graphicFrame>
        <p:nvGraphicFramePr>
          <p:cNvPr id="1449994" name="Object 10"/>
          <p:cNvGraphicFramePr>
            <a:graphicFrameLocks noChangeAspect="1"/>
          </p:cNvGraphicFramePr>
          <p:nvPr/>
        </p:nvGraphicFramePr>
        <p:xfrm>
          <a:off x="825500" y="4556125"/>
          <a:ext cx="3756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6" name="公式" r:id="rId15" imgW="1574800" imgH="431800" progId="Equation.3">
                  <p:embed/>
                </p:oleObj>
              </mc:Choice>
              <mc:Fallback>
                <p:oleObj name="公式" r:id="rId15" imgW="15748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4556125"/>
                        <a:ext cx="3756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5" name="Object 11"/>
          <p:cNvGraphicFramePr>
            <a:graphicFrameLocks noChangeAspect="1"/>
          </p:cNvGraphicFramePr>
          <p:nvPr/>
        </p:nvGraphicFramePr>
        <p:xfrm>
          <a:off x="4710113" y="4556125"/>
          <a:ext cx="14811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7" name="公式" r:id="rId17" imgW="622030" imgH="431613" progId="Equation.3">
                  <p:embed/>
                </p:oleObj>
              </mc:Choice>
              <mc:Fallback>
                <p:oleObj name="公式" r:id="rId17" imgW="622030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4556125"/>
                        <a:ext cx="14811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6" name="Object 12"/>
          <p:cNvGraphicFramePr>
            <a:graphicFrameLocks noChangeAspect="1"/>
          </p:cNvGraphicFramePr>
          <p:nvPr/>
        </p:nvGraphicFramePr>
        <p:xfrm>
          <a:off x="6208713" y="4556125"/>
          <a:ext cx="14541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8" name="公式" r:id="rId19" imgW="609336" imgH="431613" progId="Equation.3">
                  <p:embed/>
                </p:oleObj>
              </mc:Choice>
              <mc:Fallback>
                <p:oleObj name="公式" r:id="rId19" imgW="60933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4556125"/>
                        <a:ext cx="14541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7" name="Object 13"/>
          <p:cNvGraphicFramePr>
            <a:graphicFrameLocks noChangeAspect="1"/>
          </p:cNvGraphicFramePr>
          <p:nvPr/>
        </p:nvGraphicFramePr>
        <p:xfrm>
          <a:off x="990600" y="5622925"/>
          <a:ext cx="30305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69" name="公式" r:id="rId21" imgW="1269449" imgH="431613" progId="Equation.3">
                  <p:embed/>
                </p:oleObj>
              </mc:Choice>
              <mc:Fallback>
                <p:oleObj name="公式" r:id="rId21" imgW="1269449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22925"/>
                        <a:ext cx="30305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9998" name="Object 14"/>
          <p:cNvGraphicFramePr>
            <a:graphicFrameLocks noChangeAspect="1"/>
          </p:cNvGraphicFramePr>
          <p:nvPr/>
        </p:nvGraphicFramePr>
        <p:xfrm>
          <a:off x="4076700" y="5622925"/>
          <a:ext cx="14541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70" name="公式" r:id="rId23" imgW="609336" imgH="431613" progId="Equation.3">
                  <p:embed/>
                </p:oleObj>
              </mc:Choice>
              <mc:Fallback>
                <p:oleObj name="公式" r:id="rId23" imgW="609336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5622925"/>
                        <a:ext cx="14541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9999" name="Group 15"/>
          <p:cNvGrpSpPr>
            <a:grpSpLocks/>
          </p:cNvGrpSpPr>
          <p:nvPr/>
        </p:nvGrpSpPr>
        <p:grpSpPr bwMode="auto">
          <a:xfrm>
            <a:off x="593725" y="333375"/>
            <a:ext cx="9147175" cy="969963"/>
            <a:chOff x="192" y="253"/>
            <a:chExt cx="5319" cy="611"/>
          </a:xfrm>
        </p:grpSpPr>
        <p:graphicFrame>
          <p:nvGraphicFramePr>
            <p:cNvPr id="150544" name="Object 16"/>
            <p:cNvGraphicFramePr>
              <a:graphicFrameLocks noChangeAspect="1"/>
            </p:cNvGraphicFramePr>
            <p:nvPr/>
          </p:nvGraphicFramePr>
          <p:xfrm>
            <a:off x="1248" y="357"/>
            <a:ext cx="68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71" name="Equation" r:id="rId25" imgW="494870" imgH="266469" progId="Equation.3">
                    <p:embed/>
                  </p:oleObj>
                </mc:Choice>
                <mc:Fallback>
                  <p:oleObj name="Equation" r:id="rId25" imgW="494870" imgH="26646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7"/>
                          <a:ext cx="68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45" name="Text Box 17"/>
            <p:cNvSpPr txBox="1">
              <a:spLocks noChangeArrowheads="1"/>
            </p:cNvSpPr>
            <p:nvPr/>
          </p:nvSpPr>
          <p:spPr bwMode="auto">
            <a:xfrm>
              <a:off x="192" y="401"/>
              <a:ext cx="94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600" b="0">
                  <a:solidFill>
                    <a:srgbClr val="990000"/>
                  </a:solidFill>
                  <a:latin typeface="楷体_GB2312" pitchFamily="49" charset="-122"/>
                  <a:ea typeface="楷体_GB2312" pitchFamily="49" charset="-122"/>
                </a:rPr>
                <a:t>平方误差</a:t>
              </a:r>
            </a:p>
          </p:txBody>
        </p:sp>
        <p:graphicFrame>
          <p:nvGraphicFramePr>
            <p:cNvPr id="150546" name="Object 18"/>
            <p:cNvGraphicFramePr>
              <a:graphicFrameLocks noChangeAspect="1"/>
            </p:cNvGraphicFramePr>
            <p:nvPr/>
          </p:nvGraphicFramePr>
          <p:xfrm>
            <a:off x="1920" y="261"/>
            <a:ext cx="151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72" name="公式" r:id="rId27" imgW="1091726" imgH="431613" progId="Equation.3">
                    <p:embed/>
                  </p:oleObj>
                </mc:Choice>
                <mc:Fallback>
                  <p:oleObj name="公式" r:id="rId27" imgW="1091726" imgH="4316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61"/>
                          <a:ext cx="1514" cy="5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7" name="Object 19"/>
            <p:cNvGraphicFramePr>
              <a:graphicFrameLocks noChangeAspect="1"/>
            </p:cNvGraphicFramePr>
            <p:nvPr/>
          </p:nvGraphicFramePr>
          <p:xfrm>
            <a:off x="3399" y="253"/>
            <a:ext cx="2112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673" name="Equation" r:id="rId29" imgW="1524000" imgH="444500" progId="Equation.3">
                    <p:embed/>
                  </p:oleObj>
                </mc:Choice>
                <mc:Fallback>
                  <p:oleObj name="Equation" r:id="rId29" imgW="1524000" imgH="444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253"/>
                          <a:ext cx="2112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49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4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4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4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4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49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49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4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4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9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9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4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4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4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4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4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49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49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4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4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49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49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4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4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499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499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4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4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49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49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49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49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49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49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4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4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49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49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449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49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49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49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44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44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449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49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9987" grpId="0" autoUpdateAnimBg="0"/>
      <p:bldP spid="144999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93726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1  </a:t>
            </a:r>
            <a:r>
              <a:rPr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次代数插值问题的解是存在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且唯一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032195" name="Text Box 3"/>
          <p:cNvSpPr txBox="1">
            <a:spLocks noChangeArrowheads="1"/>
          </p:cNvSpPr>
          <p:nvPr/>
        </p:nvSpPr>
        <p:spPr bwMode="auto">
          <a:xfrm>
            <a:off x="381000" y="838200"/>
            <a:ext cx="86868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证明: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设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次多项式</a:t>
            </a:r>
            <a:r>
              <a:rPr lang="zh-CN" altLang="en-US" dirty="0"/>
              <a:t> </a:t>
            </a:r>
          </a:p>
        </p:txBody>
      </p:sp>
      <p:graphicFrame>
        <p:nvGraphicFramePr>
          <p:cNvPr id="1032196" name="Object 4"/>
          <p:cNvGraphicFramePr>
            <a:graphicFrameLocks noChangeAspect="1"/>
          </p:cNvGraphicFramePr>
          <p:nvPr/>
        </p:nvGraphicFramePr>
        <p:xfrm>
          <a:off x="1600200" y="1295400"/>
          <a:ext cx="6553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r:id="rId3" imgW="2311400" imgH="241300" progId="Equation.3">
                  <p:embed/>
                </p:oleObj>
              </mc:Choice>
              <mc:Fallback>
                <p:oleObj r:id="rId3" imgW="2311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6553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2210" name="Group 18"/>
          <p:cNvGrpSpPr>
            <a:grpSpLocks/>
          </p:cNvGrpSpPr>
          <p:nvPr/>
        </p:nvGrpSpPr>
        <p:grpSpPr bwMode="auto">
          <a:xfrm>
            <a:off x="533400" y="1905000"/>
            <a:ext cx="8915400" cy="1739900"/>
            <a:chOff x="336" y="1200"/>
            <a:chExt cx="5616" cy="1096"/>
          </a:xfrm>
        </p:grpSpPr>
        <p:sp>
          <p:nvSpPr>
            <p:cNvPr id="13322" name="Text Box 6"/>
            <p:cNvSpPr txBox="1">
              <a:spLocks noChangeArrowheads="1"/>
            </p:cNvSpPr>
            <p:nvPr/>
          </p:nvSpPr>
          <p:spPr bwMode="auto">
            <a:xfrm>
              <a:off x="336" y="1200"/>
              <a:ext cx="5616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是函数        在区间[</a:t>
              </a:r>
              <a:r>
                <a:rPr lang="en-US" altLang="zh-CN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ea typeface="黑体" panose="02010609060101010101" pitchFamily="49" charset="-122"/>
                  <a:cs typeface="Times New Roman" panose="02020603050405020304" pitchFamily="18" charset="0"/>
                </a:rPr>
                <a:t>, </a:t>
              </a:r>
              <a:r>
                <a:rPr lang="en-US" altLang="zh-CN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]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上的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n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+1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个互异的节点 (</a:t>
              </a:r>
              <a:r>
                <a:rPr lang="en-US" altLang="zh-CN" i="1" dirty="0" err="1"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=0,1,2,</a:t>
              </a:r>
              <a:r>
                <a:rPr lang="en-US" altLang="zh-CN" dirty="0">
                  <a:ea typeface="黑体" panose="02010609060101010101" pitchFamily="49" charset="-122"/>
                </a:rPr>
                <a:t>…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,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n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 )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上的插值多项式,则求插值多项式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P</a:t>
              </a:r>
              <a:r>
                <a:rPr lang="en-US" altLang="zh-CN" dirty="0">
                  <a:latin typeface="+mn-lt"/>
                  <a:ea typeface="黑体" panose="02010609060101010101" pitchFamily="49" charset="-122"/>
                </a:rPr>
                <a:t>(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en-US" altLang="zh-CN" dirty="0">
                  <a:latin typeface="+mn-lt"/>
                  <a:ea typeface="黑体" panose="02010609060101010101" pitchFamily="49" charset="-122"/>
                </a:rPr>
                <a:t>)</a:t>
              </a:r>
            </a:p>
            <a:p>
              <a:pPr>
                <a:lnSpc>
                  <a:spcPct val="12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的问题就归结为求它的系数    (</a:t>
              </a:r>
              <a:r>
                <a:rPr lang="en-US" altLang="zh-CN" i="1" dirty="0" err="1">
                  <a:latin typeface="+mn-lt"/>
                  <a:ea typeface="黑体" panose="02010609060101010101" pitchFamily="49" charset="-122"/>
                </a:rPr>
                <a:t>i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=0,1,2,</a:t>
              </a:r>
              <a:r>
                <a:rPr lang="en-US" altLang="zh-CN" dirty="0">
                  <a:ea typeface="黑体" panose="02010609060101010101" pitchFamily="49" charset="-122"/>
                </a:rPr>
                <a:t>…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,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n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 )。 </a:t>
              </a:r>
              <a:endParaRPr lang="zh-CN" altLang="en-US" dirty="0">
                <a:latin typeface="宋体" panose="02010600030101010101" pitchFamily="2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332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3281651"/>
                </p:ext>
              </p:extLst>
            </p:nvPr>
          </p:nvGraphicFramePr>
          <p:xfrm>
            <a:off x="1170" y="1296"/>
            <a:ext cx="76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7" r:id="rId5" imgW="583947" imgH="203112" progId="Equation.3">
                    <p:embed/>
                  </p:oleObj>
                </mc:Choice>
                <mc:Fallback>
                  <p:oleObj r:id="rId5" imgW="583947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296"/>
                          <a:ext cx="76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0832817"/>
                </p:ext>
              </p:extLst>
            </p:nvPr>
          </p:nvGraphicFramePr>
          <p:xfrm>
            <a:off x="5388" y="1220"/>
            <a:ext cx="231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8" r:id="rId7" imgW="152334" imgH="228501" progId="Equation.3">
                    <p:embed/>
                  </p:oleObj>
                </mc:Choice>
                <mc:Fallback>
                  <p:oleObj r:id="rId7" imgW="152334" imgH="228501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8" y="1220"/>
                          <a:ext cx="231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11"/>
            <p:cNvGraphicFramePr>
              <a:graphicFrameLocks noChangeAspect="1"/>
            </p:cNvGraphicFramePr>
            <p:nvPr/>
          </p:nvGraphicFramePr>
          <p:xfrm>
            <a:off x="3144" y="1912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9" r:id="rId9" imgW="152334" imgH="228501" progId="Equation.3">
                    <p:embed/>
                  </p:oleObj>
                </mc:Choice>
                <mc:Fallback>
                  <p:oleObj r:id="rId9" imgW="15233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912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2211" name="Group 19"/>
          <p:cNvGrpSpPr>
            <a:grpSpLocks/>
          </p:cNvGrpSpPr>
          <p:nvPr/>
        </p:nvGrpSpPr>
        <p:grpSpPr bwMode="auto">
          <a:xfrm>
            <a:off x="533400" y="3657600"/>
            <a:ext cx="8458200" cy="511175"/>
            <a:chOff x="336" y="2304"/>
            <a:chExt cx="5328" cy="322"/>
          </a:xfrm>
        </p:grpSpPr>
        <p:sp>
          <p:nvSpPr>
            <p:cNvPr id="13320" name="Text Box 13"/>
            <p:cNvSpPr txBox="1">
              <a:spLocks noChangeArrowheads="1"/>
            </p:cNvSpPr>
            <p:nvPr/>
          </p:nvSpPr>
          <p:spPr bwMode="auto">
            <a:xfrm>
              <a:off x="336" y="2352"/>
              <a:ext cx="53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由插值条件:             (</a:t>
              </a:r>
              <a:r>
                <a:rPr lang="en-US" altLang="zh-CN" i="1" dirty="0" err="1"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=0,1,2,</a:t>
              </a:r>
              <a:r>
                <a:rPr lang="en-US" altLang="zh-CN" dirty="0">
                  <a:ea typeface="黑体" panose="02010609060101010101" pitchFamily="49" charset="-122"/>
                </a:rPr>
                <a:t>…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,</a:t>
              </a:r>
              <a:r>
                <a:rPr lang="en-US" altLang="zh-CN" i="1" dirty="0">
                  <a:ea typeface="黑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),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可得 </a:t>
              </a:r>
            </a:p>
          </p:txBody>
        </p:sp>
        <p:graphicFrame>
          <p:nvGraphicFramePr>
            <p:cNvPr id="13321" name="Object 14"/>
            <p:cNvGraphicFramePr>
              <a:graphicFrameLocks noChangeAspect="1"/>
            </p:cNvGraphicFramePr>
            <p:nvPr/>
          </p:nvGraphicFramePr>
          <p:xfrm>
            <a:off x="1632" y="2304"/>
            <a:ext cx="124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0" r:id="rId11" imgW="889000" imgH="228600" progId="Equation.3">
                    <p:embed/>
                  </p:oleObj>
                </mc:Choice>
                <mc:Fallback>
                  <p:oleObj r:id="rId11" imgW="88900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04"/>
                          <a:ext cx="1248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2208" name="Object 16"/>
          <p:cNvGraphicFramePr>
            <a:graphicFrameLocks noChangeAspect="1"/>
          </p:cNvGraphicFramePr>
          <p:nvPr/>
        </p:nvGraphicFramePr>
        <p:xfrm>
          <a:off x="1371600" y="4191000"/>
          <a:ext cx="655320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r:id="rId13" imgW="2641600" imgH="1041400" progId="Equation.3">
                  <p:embed/>
                </p:oleObj>
              </mc:Choice>
              <mc:Fallback>
                <p:oleObj r:id="rId13" imgW="2641600" imgH="1041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6553200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3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Text Box 2"/>
          <p:cNvSpPr txBox="1">
            <a:spLocks noChangeArrowheads="1"/>
          </p:cNvSpPr>
          <p:nvPr/>
        </p:nvSpPr>
        <p:spPr bwMode="auto">
          <a:xfrm>
            <a:off x="660400" y="561975"/>
            <a:ext cx="775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.  </a:t>
            </a: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回到本节开始的实例，从散点图可以看出</a:t>
            </a:r>
          </a:p>
        </p:txBody>
      </p:sp>
      <p:sp>
        <p:nvSpPr>
          <p:cNvPr id="1451011" name="Text Box 3"/>
          <p:cNvSpPr txBox="1">
            <a:spLocks noChangeArrowheads="1"/>
          </p:cNvSpPr>
          <p:nvPr/>
        </p:nvSpPr>
        <p:spPr bwMode="auto">
          <a:xfrm>
            <a:off x="1208088" y="1295400"/>
            <a:ext cx="66341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纤维强度和拉伸倍数之间近似与线性关系</a:t>
            </a:r>
          </a:p>
        </p:txBody>
      </p:sp>
      <p:graphicFrame>
        <p:nvGraphicFramePr>
          <p:cNvPr id="1451012" name="Object 4"/>
          <p:cNvGraphicFramePr>
            <a:graphicFrameLocks noChangeAspect="1"/>
          </p:cNvGraphicFramePr>
          <p:nvPr/>
        </p:nvGraphicFramePr>
        <p:xfrm>
          <a:off x="2971800" y="2590800"/>
          <a:ext cx="24479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4" name="公式" r:id="rId3" imgW="952087" imgH="215806" progId="Equation.3">
                  <p:embed/>
                </p:oleObj>
              </mc:Choice>
              <mc:Fallback>
                <p:oleObj name="公式" r:id="rId3" imgW="95208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90800"/>
                        <a:ext cx="24479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1013" name="Text Box 5"/>
          <p:cNvSpPr txBox="1">
            <a:spLocks noChangeArrowheads="1"/>
          </p:cNvSpPr>
          <p:nvPr/>
        </p:nvSpPr>
        <p:spPr bwMode="auto">
          <a:xfrm>
            <a:off x="1222375" y="1898650"/>
            <a:ext cx="3057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故可选取线性函数</a:t>
            </a:r>
          </a:p>
        </p:txBody>
      </p:sp>
      <p:sp>
        <p:nvSpPr>
          <p:cNvPr id="1451014" name="Text Box 6"/>
          <p:cNvSpPr txBox="1">
            <a:spLocks noChangeArrowheads="1"/>
          </p:cNvSpPr>
          <p:nvPr/>
        </p:nvSpPr>
        <p:spPr bwMode="auto">
          <a:xfrm>
            <a:off x="1238250" y="3276600"/>
            <a:ext cx="4130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为拟合函数，其基函数为</a:t>
            </a:r>
          </a:p>
        </p:txBody>
      </p:sp>
      <p:graphicFrame>
        <p:nvGraphicFramePr>
          <p:cNvPr id="1451015" name="Object 7"/>
          <p:cNvGraphicFramePr>
            <a:graphicFrameLocks noChangeAspect="1"/>
          </p:cNvGraphicFramePr>
          <p:nvPr/>
        </p:nvGraphicFramePr>
        <p:xfrm>
          <a:off x="2146300" y="4038600"/>
          <a:ext cx="1452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5" name="公式" r:id="rId5" imgW="609336" imgH="215806" progId="Equation.3">
                  <p:embed/>
                </p:oleObj>
              </mc:Choice>
              <mc:Fallback>
                <p:oleObj name="公式" r:id="rId5" imgW="609336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4038600"/>
                        <a:ext cx="1452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1016" name="Object 8"/>
          <p:cNvGraphicFramePr>
            <a:graphicFrameLocks noChangeAspect="1"/>
          </p:cNvGraphicFramePr>
          <p:nvPr/>
        </p:nvGraphicFramePr>
        <p:xfrm>
          <a:off x="4127500" y="4025900"/>
          <a:ext cx="1452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6" name="公式" r:id="rId7" imgW="609336" imgH="215806" progId="Equation.3">
                  <p:embed/>
                </p:oleObj>
              </mc:Choice>
              <mc:Fallback>
                <p:oleObj name="公式" r:id="rId7" imgW="609336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4025900"/>
                        <a:ext cx="1452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1017" name="Text Box 9"/>
          <p:cNvSpPr txBox="1">
            <a:spLocks noChangeArrowheads="1"/>
          </p:cNvSpPr>
          <p:nvPr/>
        </p:nvSpPr>
        <p:spPr bwMode="auto">
          <a:xfrm>
            <a:off x="1222375" y="4794250"/>
            <a:ext cx="234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建立法方程组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0" grpId="0" autoUpdateAnimBg="0"/>
      <p:bldP spid="1451011" grpId="0" autoUpdateAnimBg="0"/>
      <p:bldP spid="1451013" grpId="0" autoUpdateAnimBg="0"/>
      <p:bldP spid="1451014" grpId="0" autoUpdateAnimBg="0"/>
      <p:bldP spid="1451017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2034" name="Object 2"/>
          <p:cNvGraphicFramePr>
            <a:graphicFrameLocks noChangeAspect="1"/>
          </p:cNvGraphicFramePr>
          <p:nvPr/>
        </p:nvGraphicFramePr>
        <p:xfrm>
          <a:off x="955675" y="901700"/>
          <a:ext cx="1933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7" name="公式" r:id="rId3" imgW="812447" imgH="215806" progId="Equation.3">
                  <p:embed/>
                </p:oleObj>
              </mc:Choice>
              <mc:Fallback>
                <p:oleObj name="公式" r:id="rId3" imgW="812447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901700"/>
                        <a:ext cx="1933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5" name="Object 3"/>
          <p:cNvGraphicFramePr>
            <a:graphicFrameLocks noChangeAspect="1"/>
          </p:cNvGraphicFramePr>
          <p:nvPr/>
        </p:nvGraphicFramePr>
        <p:xfrm>
          <a:off x="3638550" y="850900"/>
          <a:ext cx="2387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8" name="公式" r:id="rId5" imgW="1002865" imgH="215806" progId="Equation.3">
                  <p:embed/>
                </p:oleObj>
              </mc:Choice>
              <mc:Fallback>
                <p:oleObj name="公式" r:id="rId5" imgW="1002865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850900"/>
                        <a:ext cx="2387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6" name="Object 4"/>
          <p:cNvGraphicFramePr>
            <a:graphicFrameLocks noChangeAspect="1"/>
          </p:cNvGraphicFramePr>
          <p:nvPr/>
        </p:nvGraphicFramePr>
        <p:xfrm>
          <a:off x="6291263" y="825500"/>
          <a:ext cx="25415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9" name="公式" r:id="rId7" imgW="1066337" imgH="215806" progId="Equation.3">
                  <p:embed/>
                </p:oleObj>
              </mc:Choice>
              <mc:Fallback>
                <p:oleObj name="公式" r:id="rId7" imgW="1066337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263" y="825500"/>
                        <a:ext cx="25415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7" name="Object 5"/>
          <p:cNvGraphicFramePr>
            <a:graphicFrameLocks noChangeAspect="1"/>
          </p:cNvGraphicFramePr>
          <p:nvPr/>
        </p:nvGraphicFramePr>
        <p:xfrm>
          <a:off x="908050" y="1600200"/>
          <a:ext cx="22685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0" name="公式" r:id="rId9" imgW="952087" imgH="215806" progId="Equation.3">
                  <p:embed/>
                </p:oleObj>
              </mc:Choice>
              <mc:Fallback>
                <p:oleObj name="公式" r:id="rId9" imgW="95208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600200"/>
                        <a:ext cx="22685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38" name="Object 6"/>
          <p:cNvGraphicFramePr>
            <a:graphicFrameLocks noChangeAspect="1"/>
          </p:cNvGraphicFramePr>
          <p:nvPr/>
        </p:nvGraphicFramePr>
        <p:xfrm>
          <a:off x="3714750" y="1558925"/>
          <a:ext cx="22685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1" name="公式" r:id="rId11" imgW="952087" imgH="215806" progId="Equation.3">
                  <p:embed/>
                </p:oleObj>
              </mc:Choice>
              <mc:Fallback>
                <p:oleObj name="公式" r:id="rId11" imgW="95208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558925"/>
                        <a:ext cx="22685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039" name="Text Box 7"/>
          <p:cNvSpPr txBox="1">
            <a:spLocks noChangeArrowheads="1"/>
          </p:cNvSpPr>
          <p:nvPr/>
        </p:nvSpPr>
        <p:spPr bwMode="auto">
          <a:xfrm>
            <a:off x="904875" y="2330450"/>
            <a:ext cx="1984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法方程组为</a:t>
            </a:r>
          </a:p>
        </p:txBody>
      </p:sp>
      <p:graphicFrame>
        <p:nvGraphicFramePr>
          <p:cNvPr id="1452040" name="Object 8"/>
          <p:cNvGraphicFramePr>
            <a:graphicFrameLocks noChangeAspect="1"/>
          </p:cNvGraphicFramePr>
          <p:nvPr/>
        </p:nvGraphicFramePr>
        <p:xfrm>
          <a:off x="1651000" y="3048000"/>
          <a:ext cx="24765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2" name="公式" r:id="rId13" imgW="1091726" imgH="431613" progId="Equation.3">
                  <p:embed/>
                </p:oleObj>
              </mc:Choice>
              <mc:Fallback>
                <p:oleObj name="公式" r:id="rId13" imgW="1091726" imgH="431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048000"/>
                        <a:ext cx="24765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41" name="Object 9"/>
          <p:cNvGraphicFramePr>
            <a:graphicFrameLocks noChangeAspect="1"/>
          </p:cNvGraphicFramePr>
          <p:nvPr/>
        </p:nvGraphicFramePr>
        <p:xfrm>
          <a:off x="4210050" y="3048000"/>
          <a:ext cx="747713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3" name="公式" r:id="rId15" imgW="330057" imgH="431613" progId="Equation.3">
                  <p:embed/>
                </p:oleObj>
              </mc:Choice>
              <mc:Fallback>
                <p:oleObj name="公式" r:id="rId15" imgW="33005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048000"/>
                        <a:ext cx="747713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42" name="Object 10"/>
          <p:cNvGraphicFramePr>
            <a:graphicFrameLocks noChangeAspect="1"/>
          </p:cNvGraphicFramePr>
          <p:nvPr/>
        </p:nvGraphicFramePr>
        <p:xfrm>
          <a:off x="5035550" y="3062288"/>
          <a:ext cx="14668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4" name="公式" r:id="rId17" imgW="647700" imgH="431800" progId="Equation.3">
                  <p:embed/>
                </p:oleObj>
              </mc:Choice>
              <mc:Fallback>
                <p:oleObj name="公式" r:id="rId17" imgW="6477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062288"/>
                        <a:ext cx="14668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43" name="Object 11"/>
          <p:cNvGraphicFramePr>
            <a:graphicFrameLocks noChangeAspect="1"/>
          </p:cNvGraphicFramePr>
          <p:nvPr/>
        </p:nvGraphicFramePr>
        <p:xfrm>
          <a:off x="2170113" y="4191000"/>
          <a:ext cx="19573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5" name="公式" r:id="rId19" imgW="761669" imgH="215806" progId="Equation.3">
                  <p:embed/>
                </p:oleObj>
              </mc:Choice>
              <mc:Fallback>
                <p:oleObj name="公式" r:id="rId19" imgW="761669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191000"/>
                        <a:ext cx="19573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44" name="Object 12"/>
          <p:cNvGraphicFramePr>
            <a:graphicFrameLocks noChangeAspect="1"/>
          </p:cNvGraphicFramePr>
          <p:nvPr/>
        </p:nvGraphicFramePr>
        <p:xfrm>
          <a:off x="657225" y="4876800"/>
          <a:ext cx="8588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6" name="公式" r:id="rId21" imgW="3327400" imgH="228600" progId="Equation.3">
                  <p:embed/>
                </p:oleObj>
              </mc:Choice>
              <mc:Fallback>
                <p:oleObj name="公式" r:id="rId21" imgW="3327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4876800"/>
                        <a:ext cx="85883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2045" name="Object 13"/>
          <p:cNvGraphicFramePr>
            <a:graphicFrameLocks noChangeAspect="1"/>
          </p:cNvGraphicFramePr>
          <p:nvPr/>
        </p:nvGraphicFramePr>
        <p:xfrm>
          <a:off x="4894263" y="4191000"/>
          <a:ext cx="1957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7" name="公式" r:id="rId23" imgW="761669" imgH="203112" progId="Equation.3">
                  <p:embed/>
                </p:oleObj>
              </mc:Choice>
              <mc:Fallback>
                <p:oleObj name="公式" r:id="rId23" imgW="761669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4191000"/>
                        <a:ext cx="19573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046" name="Text Box 14"/>
          <p:cNvSpPr txBox="1">
            <a:spLocks noChangeArrowheads="1"/>
          </p:cNvSpPr>
          <p:nvPr/>
        </p:nvSpPr>
        <p:spPr bwMode="auto">
          <a:xfrm>
            <a:off x="561975" y="4184650"/>
            <a:ext cx="911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解得</a:t>
            </a:r>
          </a:p>
        </p:txBody>
      </p:sp>
      <p:graphicFrame>
        <p:nvGraphicFramePr>
          <p:cNvPr id="1452047" name="Object 15"/>
          <p:cNvGraphicFramePr>
            <a:graphicFrameLocks noChangeAspect="1"/>
          </p:cNvGraphicFramePr>
          <p:nvPr/>
        </p:nvGraphicFramePr>
        <p:xfrm>
          <a:off x="3136900" y="5667375"/>
          <a:ext cx="22685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8" name="公式" r:id="rId25" imgW="952087" imgH="266584" progId="Equation.3">
                  <p:embed/>
                </p:oleObj>
              </mc:Choice>
              <mc:Fallback>
                <p:oleObj name="公式" r:id="rId25" imgW="952087" imgH="26658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667375"/>
                        <a:ext cx="22685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2048" name="Text Box 16"/>
          <p:cNvSpPr txBox="1">
            <a:spLocks noChangeArrowheads="1"/>
          </p:cNvSpPr>
          <p:nvPr/>
        </p:nvSpPr>
        <p:spPr bwMode="auto">
          <a:xfrm>
            <a:off x="974725" y="5708650"/>
            <a:ext cx="1984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平方误差为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1963" y="364439"/>
            <a:ext cx="3416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 dirty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根据内积公式，可得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2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52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2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2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5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2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52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52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5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52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52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52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5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52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5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5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5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5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52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52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5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52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52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52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5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52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5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5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5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52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5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5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5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5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5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5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52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52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45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45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2039" grpId="0" autoUpdateAnimBg="0"/>
      <p:bldP spid="1452046" grpId="0" autoUpdateAnimBg="0"/>
      <p:bldP spid="145204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401763"/>
            <a:ext cx="5695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3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1401763"/>
            <a:ext cx="5695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33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3060" name="Text Box 4"/>
          <p:cNvSpPr txBox="1">
            <a:spLocks noChangeArrowheads="1"/>
          </p:cNvSpPr>
          <p:nvPr/>
        </p:nvSpPr>
        <p:spPr bwMode="auto">
          <a:xfrm>
            <a:off x="577850" y="2584450"/>
            <a:ext cx="270033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拟合曲线与散点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的关系如右图</a:t>
            </a:r>
            <a:r>
              <a:rPr kumimoji="1" lang="en-US" altLang="zh-CN" sz="2600" b="0"/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60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Text Box 2"/>
          <p:cNvSpPr txBox="1">
            <a:spLocks noChangeArrowheads="1"/>
          </p:cNvSpPr>
          <p:nvPr/>
        </p:nvSpPr>
        <p:spPr bwMode="auto">
          <a:xfrm>
            <a:off x="561975" y="577850"/>
            <a:ext cx="822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例</a:t>
            </a:r>
            <a:r>
              <a:rPr kumimoji="1" lang="en-US" altLang="zh-CN" sz="2600" b="0"/>
              <a:t>2.</a:t>
            </a:r>
          </a:p>
        </p:txBody>
      </p:sp>
      <p:sp>
        <p:nvSpPr>
          <p:cNvPr id="1454083" name="Text Box 3"/>
          <p:cNvSpPr txBox="1">
            <a:spLocks noChangeArrowheads="1"/>
          </p:cNvSpPr>
          <p:nvPr/>
        </p:nvSpPr>
        <p:spPr bwMode="auto">
          <a:xfrm>
            <a:off x="1882775" y="527050"/>
            <a:ext cx="4846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求拟合下列数据的最小二乘解</a:t>
            </a:r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547688" y="1196975"/>
            <a:ext cx="89455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0">
                <a:latin typeface="Courier New" panose="02070309020205020404" pitchFamily="49" charset="0"/>
              </a:rPr>
              <a:t>x=.24 .65 .95 1.24 1.73 2.01 2.23 2.52 2.77 2.99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0">
                <a:latin typeface="Courier New" panose="02070309020205020404" pitchFamily="49" charset="0"/>
              </a:rPr>
              <a:t>y=.23 -.26 -1.10 -.45 .27 .10 -.29 .24.56 1</a:t>
            </a:r>
          </a:p>
        </p:txBody>
      </p:sp>
      <p:sp>
        <p:nvSpPr>
          <p:cNvPr id="1454085" name="Text Box 5"/>
          <p:cNvSpPr txBox="1">
            <a:spLocks noChangeArrowheads="1"/>
          </p:cNvSpPr>
          <p:nvPr/>
        </p:nvSpPr>
        <p:spPr bwMode="auto">
          <a:xfrm>
            <a:off x="501650" y="2101850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解</a:t>
            </a:r>
            <a:r>
              <a:rPr kumimoji="1" lang="en-US" altLang="zh-CN" sz="2600" b="0"/>
              <a:t>:</a:t>
            </a:r>
          </a:p>
        </p:txBody>
      </p:sp>
      <p:sp>
        <p:nvSpPr>
          <p:cNvPr id="1454086" name="Text Box 6"/>
          <p:cNvSpPr txBox="1">
            <a:spLocks noChangeArrowheads="1"/>
          </p:cNvSpPr>
          <p:nvPr/>
        </p:nvSpPr>
        <p:spPr bwMode="auto">
          <a:xfrm>
            <a:off x="1485900" y="2051050"/>
            <a:ext cx="4130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从数据的散点图可以看出</a:t>
            </a:r>
          </a:p>
        </p:txBody>
      </p:sp>
      <p:pic>
        <p:nvPicPr>
          <p:cNvPr id="145409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733675"/>
            <a:ext cx="90805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5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5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54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54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5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5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54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54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5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082" grpId="0" autoUpdateAnimBg="0"/>
      <p:bldP spid="1454083" grpId="0" autoUpdateAnimBg="0"/>
      <p:bldP spid="1454084" grpId="0" autoUpdateAnimBg="0"/>
      <p:bldP spid="1454085" grpId="0" autoUpdateAnimBg="0"/>
      <p:bldP spid="1454086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9972" name="Object 4"/>
          <p:cNvGraphicFramePr>
            <a:graphicFrameLocks noChangeAspect="1"/>
          </p:cNvGraphicFramePr>
          <p:nvPr/>
        </p:nvGraphicFramePr>
        <p:xfrm>
          <a:off x="1073150" y="644525"/>
          <a:ext cx="5235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8" name="公式" r:id="rId3" imgW="2197100" imgH="215900" progId="Equation.3">
                  <p:embed/>
                </p:oleObj>
              </mc:Choice>
              <mc:Fallback>
                <p:oleObj name="公式" r:id="rId3" imgW="21971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44525"/>
                        <a:ext cx="5235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4" name="Object 6"/>
          <p:cNvGraphicFramePr>
            <a:graphicFrameLocks noChangeAspect="1"/>
          </p:cNvGraphicFramePr>
          <p:nvPr/>
        </p:nvGraphicFramePr>
        <p:xfrm>
          <a:off x="1073150" y="1787525"/>
          <a:ext cx="5386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9" name="公式" r:id="rId5" imgW="2260600" imgH="215900" progId="Equation.3">
                  <p:embed/>
                </p:oleObj>
              </mc:Choice>
              <mc:Fallback>
                <p:oleObj name="公式" r:id="rId5" imgW="2260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1787525"/>
                        <a:ext cx="5386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9975" name="Text Box 7"/>
          <p:cNvSpPr txBox="1">
            <a:spLocks noChangeArrowheads="1"/>
          </p:cNvSpPr>
          <p:nvPr/>
        </p:nvSpPr>
        <p:spPr bwMode="auto">
          <a:xfrm>
            <a:off x="990600" y="2320925"/>
            <a:ext cx="5133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因此假设拟合函数与基函数分别为</a:t>
            </a:r>
          </a:p>
        </p:txBody>
      </p:sp>
      <p:graphicFrame>
        <p:nvGraphicFramePr>
          <p:cNvPr id="1619976" name="Object 8"/>
          <p:cNvGraphicFramePr>
            <a:graphicFrameLocks noChangeAspect="1"/>
          </p:cNvGraphicFramePr>
          <p:nvPr/>
        </p:nvGraphicFramePr>
        <p:xfrm>
          <a:off x="1073150" y="3013075"/>
          <a:ext cx="40243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0" name="公式" r:id="rId7" imgW="1688367" imgH="241195" progId="Equation.3">
                  <p:embed/>
                </p:oleObj>
              </mc:Choice>
              <mc:Fallback>
                <p:oleObj name="公式" r:id="rId7" imgW="1688367" imgH="24119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013075"/>
                        <a:ext cx="40243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7" name="Object 9"/>
          <p:cNvGraphicFramePr>
            <a:graphicFrameLocks noChangeAspect="1"/>
          </p:cNvGraphicFramePr>
          <p:nvPr/>
        </p:nvGraphicFramePr>
        <p:xfrm>
          <a:off x="5610225" y="3559175"/>
          <a:ext cx="1571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1" name="公式" r:id="rId9" imgW="660113" imgH="241195" progId="Equation.3">
                  <p:embed/>
                </p:oleObj>
              </mc:Choice>
              <mc:Fallback>
                <p:oleObj name="公式" r:id="rId9" imgW="660113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3559175"/>
                        <a:ext cx="1571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8" name="Object 10"/>
          <p:cNvGraphicFramePr>
            <a:graphicFrameLocks noChangeAspect="1"/>
          </p:cNvGraphicFramePr>
          <p:nvPr/>
        </p:nvGraphicFramePr>
        <p:xfrm>
          <a:off x="1035050" y="3644900"/>
          <a:ext cx="1814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2" name="公式" r:id="rId11" imgW="761669" imgH="215806" progId="Equation.3">
                  <p:embed/>
                </p:oleObj>
              </mc:Choice>
              <mc:Fallback>
                <p:oleObj name="公式" r:id="rId11" imgW="76166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3644900"/>
                        <a:ext cx="1814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9979" name="Object 11"/>
          <p:cNvGraphicFramePr>
            <a:graphicFrameLocks noChangeAspect="1"/>
          </p:cNvGraphicFramePr>
          <p:nvPr/>
        </p:nvGraphicFramePr>
        <p:xfrm>
          <a:off x="3219450" y="3616325"/>
          <a:ext cx="1995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3" name="公式" r:id="rId13" imgW="837836" imgH="215806" progId="Equation.3">
                  <p:embed/>
                </p:oleObj>
              </mc:Choice>
              <mc:Fallback>
                <p:oleObj name="公式" r:id="rId13" imgW="83783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616325"/>
                        <a:ext cx="1995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9980" name="Group 12"/>
          <p:cNvGrpSpPr>
            <a:grpSpLocks/>
          </p:cNvGrpSpPr>
          <p:nvPr/>
        </p:nvGrpSpPr>
        <p:grpSpPr bwMode="auto">
          <a:xfrm>
            <a:off x="711200" y="5016500"/>
            <a:ext cx="5861050" cy="1319213"/>
            <a:chOff x="672" y="2769"/>
            <a:chExt cx="3408" cy="831"/>
          </a:xfrm>
        </p:grpSpPr>
        <p:sp>
          <p:nvSpPr>
            <p:cNvPr id="155663" name="Rectangle 13"/>
            <p:cNvSpPr>
              <a:spLocks noChangeArrowheads="1"/>
            </p:cNvSpPr>
            <p:nvPr/>
          </p:nvSpPr>
          <p:spPr bwMode="auto">
            <a:xfrm>
              <a:off x="720" y="2832"/>
              <a:ext cx="321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Courier New" panose="02070309020205020404" pitchFamily="49" charset="0"/>
                </a:rPr>
                <a:t>6.7941  -5.3475    63.2589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Courier New" panose="02070309020205020404" pitchFamily="49" charset="0"/>
                </a:rPr>
                <a:t>-5.3475   5.1084   -49.0086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Courier New" panose="02070309020205020404" pitchFamily="49" charset="0"/>
                </a:rPr>
                <a:t>63.2589 -49.0086  1002.5</a:t>
              </a:r>
            </a:p>
          </p:txBody>
        </p:sp>
        <p:graphicFrame>
          <p:nvGraphicFramePr>
            <p:cNvPr id="155664" name="Object 14"/>
            <p:cNvGraphicFramePr>
              <a:graphicFrameLocks noChangeAspect="1"/>
            </p:cNvGraphicFramePr>
            <p:nvPr/>
          </p:nvGraphicFramePr>
          <p:xfrm>
            <a:off x="672" y="2769"/>
            <a:ext cx="3408" cy="8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4" name="公式" r:id="rId15" imgW="1459866" imgH="634725" progId="Equation.3">
                    <p:embed/>
                  </p:oleObj>
                </mc:Choice>
                <mc:Fallback>
                  <p:oleObj name="公式" r:id="rId15" imgW="1459866" imgH="63472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769"/>
                          <a:ext cx="3408" cy="8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9983" name="Group 15"/>
          <p:cNvGrpSpPr>
            <a:grpSpLocks/>
          </p:cNvGrpSpPr>
          <p:nvPr/>
        </p:nvGrpSpPr>
        <p:grpSpPr bwMode="auto">
          <a:xfrm>
            <a:off x="6778625" y="5046663"/>
            <a:ext cx="1774825" cy="1265237"/>
            <a:chOff x="4368" y="2830"/>
            <a:chExt cx="1032" cy="797"/>
          </a:xfrm>
        </p:grpSpPr>
        <p:sp>
          <p:nvSpPr>
            <p:cNvPr id="155661" name="Rectangle 16"/>
            <p:cNvSpPr>
              <a:spLocks noChangeArrowheads="1"/>
            </p:cNvSpPr>
            <p:nvPr/>
          </p:nvSpPr>
          <p:spPr bwMode="auto">
            <a:xfrm>
              <a:off x="4416" y="2832"/>
              <a:ext cx="91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latin typeface="Courier New" panose="02070309020205020404" pitchFamily="49" charset="0"/>
                </a:rPr>
                <a:t> </a:t>
              </a:r>
              <a:r>
                <a:rPr kumimoji="1" lang="en-US" altLang="zh-CN" sz="2400" b="0">
                  <a:latin typeface="Courier New" panose="02070309020205020404" pitchFamily="49" charset="0"/>
                </a:rPr>
                <a:t>1.6163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Courier New" panose="02070309020205020404" pitchFamily="49" charset="0"/>
                </a:rPr>
                <a:t>-2.3827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latin typeface="Courier New" panose="02070309020205020404" pitchFamily="49" charset="0"/>
                </a:rPr>
                <a:t>26.7728</a:t>
              </a:r>
            </a:p>
          </p:txBody>
        </p:sp>
        <p:graphicFrame>
          <p:nvGraphicFramePr>
            <p:cNvPr id="155662" name="Object 17"/>
            <p:cNvGraphicFramePr>
              <a:graphicFrameLocks noChangeAspect="1"/>
            </p:cNvGraphicFramePr>
            <p:nvPr/>
          </p:nvGraphicFramePr>
          <p:xfrm>
            <a:off x="4368" y="2830"/>
            <a:ext cx="1032" cy="7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35" name="公式" r:id="rId17" imgW="914400" imgH="634680" progId="Equation.3">
                    <p:embed/>
                  </p:oleObj>
                </mc:Choice>
                <mc:Fallback>
                  <p:oleObj name="公式" r:id="rId17" imgW="914400" imgH="6346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830"/>
                          <a:ext cx="1032" cy="7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9986" name="Text Box 18"/>
          <p:cNvSpPr txBox="1">
            <a:spLocks noChangeArrowheads="1"/>
          </p:cNvSpPr>
          <p:nvPr/>
        </p:nvSpPr>
        <p:spPr bwMode="auto">
          <a:xfrm>
            <a:off x="612775" y="4451350"/>
            <a:ext cx="779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通过计算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得法方程组的系数矩阵及常数项矩阵为</a:t>
            </a:r>
          </a:p>
        </p:txBody>
      </p:sp>
      <p:graphicFrame>
        <p:nvGraphicFramePr>
          <p:cNvPr id="1619987" name="Object 19"/>
          <p:cNvGraphicFramePr>
            <a:graphicFrameLocks noGrp="1" noChangeAspect="1"/>
          </p:cNvGraphicFramePr>
          <p:nvPr>
            <p:ph/>
          </p:nvPr>
        </p:nvGraphicFramePr>
        <p:xfrm>
          <a:off x="1063625" y="1125538"/>
          <a:ext cx="51133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36" name="Equation" r:id="rId19" imgW="2133600" imgH="228600" progId="Equation.DSMT4">
                  <p:embed/>
                </p:oleObj>
              </mc:Choice>
              <mc:Fallback>
                <p:oleObj name="Equation" r:id="rId19" imgW="2133600" imgH="228600" progId="Equation.DSMT4">
                  <p:embed/>
                  <p:pic>
                    <p:nvPicPr>
                      <p:cNvPr id="0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125538"/>
                        <a:ext cx="511333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1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1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1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19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19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1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1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19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19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19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19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1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19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1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61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61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9975" grpId="0" autoUpdateAnimBg="0"/>
      <p:bldP spid="1619986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Text Box 2"/>
          <p:cNvSpPr txBox="1">
            <a:spLocks noChangeArrowheads="1"/>
          </p:cNvSpPr>
          <p:nvPr/>
        </p:nvSpPr>
        <p:spPr bwMode="auto">
          <a:xfrm>
            <a:off x="577850" y="1066800"/>
            <a:ext cx="40211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用</a:t>
            </a:r>
            <a:r>
              <a:rPr kumimoji="1" lang="en-US" altLang="zh-CN" sz="2600" b="0"/>
              <a:t>Gauss</a:t>
            </a:r>
            <a:r>
              <a:rPr kumimoji="1" lang="zh-CN" altLang="en-US" sz="2600" b="0"/>
              <a:t>列主元消去法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得</a:t>
            </a:r>
          </a:p>
        </p:txBody>
      </p:sp>
      <p:graphicFrame>
        <p:nvGraphicFramePr>
          <p:cNvPr id="1456131" name="Object 3"/>
          <p:cNvGraphicFramePr>
            <a:graphicFrameLocks noChangeAspect="1"/>
          </p:cNvGraphicFramePr>
          <p:nvPr/>
        </p:nvGraphicFramePr>
        <p:xfrm>
          <a:off x="4987925" y="609600"/>
          <a:ext cx="93345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2" name="公式" r:id="rId3" imgW="393529" imgH="634725" progId="Equation.3">
                  <p:embed/>
                </p:oleObj>
              </mc:Choice>
              <mc:Fallback>
                <p:oleObj name="公式" r:id="rId3" imgW="393529" imgH="63472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609600"/>
                        <a:ext cx="93345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6132" name="Group 4"/>
          <p:cNvGrpSpPr>
            <a:grpSpLocks/>
          </p:cNvGrpSpPr>
          <p:nvPr/>
        </p:nvGrpSpPr>
        <p:grpSpPr bwMode="auto">
          <a:xfrm>
            <a:off x="6046788" y="609600"/>
            <a:ext cx="1630362" cy="1392238"/>
            <a:chOff x="1680" y="864"/>
            <a:chExt cx="948" cy="877"/>
          </a:xfrm>
        </p:grpSpPr>
        <p:sp>
          <p:nvSpPr>
            <p:cNvPr id="156684" name="Rectangle 5"/>
            <p:cNvSpPr>
              <a:spLocks noChangeArrowheads="1"/>
            </p:cNvSpPr>
            <p:nvPr/>
          </p:nvSpPr>
          <p:spPr bwMode="auto">
            <a:xfrm>
              <a:off x="1680" y="884"/>
              <a:ext cx="88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/>
                <a:t>   </a:t>
              </a:r>
              <a:r>
                <a:rPr kumimoji="1" lang="en-US" altLang="zh-CN" sz="2400" b="0"/>
                <a:t>-1.0410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   -1.2613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/>
                <a:t> 0.030735</a:t>
              </a:r>
            </a:p>
          </p:txBody>
        </p:sp>
        <p:graphicFrame>
          <p:nvGraphicFramePr>
            <p:cNvPr id="156685" name="Object 6"/>
            <p:cNvGraphicFramePr>
              <a:graphicFrameLocks noChangeAspect="1"/>
            </p:cNvGraphicFramePr>
            <p:nvPr/>
          </p:nvGraphicFramePr>
          <p:xfrm>
            <a:off x="1698" y="864"/>
            <a:ext cx="930" cy="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43" name="公式" r:id="rId5" imgW="672808" imgH="634725" progId="Equation.3">
                    <p:embed/>
                  </p:oleObj>
                </mc:Choice>
                <mc:Fallback>
                  <p:oleObj name="公式" r:id="rId5" imgW="672808" imgH="63472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864"/>
                          <a:ext cx="930" cy="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6135" name="Object 7"/>
          <p:cNvGraphicFramePr>
            <a:graphicFrameLocks noChangeAspect="1"/>
          </p:cNvGraphicFramePr>
          <p:nvPr/>
        </p:nvGraphicFramePr>
        <p:xfrm>
          <a:off x="903288" y="2895600"/>
          <a:ext cx="7324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4" name="公式" r:id="rId7" imgW="3073400" imgH="241300" progId="Equation.3">
                  <p:embed/>
                </p:oleObj>
              </mc:Choice>
              <mc:Fallback>
                <p:oleObj name="公式" r:id="rId7" imgW="30734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895600"/>
                        <a:ext cx="73247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6" name="Object 8"/>
          <p:cNvGraphicFramePr>
            <a:graphicFrameLocks noChangeAspect="1"/>
          </p:cNvGraphicFramePr>
          <p:nvPr/>
        </p:nvGraphicFramePr>
        <p:xfrm>
          <a:off x="660400" y="2286000"/>
          <a:ext cx="3721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5" name="公式" r:id="rId9" imgW="1562100" imgH="215900" progId="Equation.3">
                  <p:embed/>
                </p:oleObj>
              </mc:Choice>
              <mc:Fallback>
                <p:oleObj name="公式" r:id="rId9" imgW="15621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286000"/>
                        <a:ext cx="3721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7" name="Object 9"/>
          <p:cNvGraphicFramePr>
            <a:graphicFrameLocks noChangeAspect="1"/>
          </p:cNvGraphicFramePr>
          <p:nvPr/>
        </p:nvGraphicFramePr>
        <p:xfrm>
          <a:off x="660400" y="4324350"/>
          <a:ext cx="8778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6" name="公式" r:id="rId11" imgW="368140" imgH="266584" progId="Equation.3">
                  <p:embed/>
                </p:oleObj>
              </mc:Choice>
              <mc:Fallback>
                <p:oleObj name="公式" r:id="rId11" imgW="368140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324350"/>
                        <a:ext cx="8778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8" name="Object 10"/>
          <p:cNvGraphicFramePr>
            <a:graphicFrameLocks noChangeAspect="1"/>
          </p:cNvGraphicFramePr>
          <p:nvPr/>
        </p:nvGraphicFramePr>
        <p:xfrm>
          <a:off x="1501775" y="4114800"/>
          <a:ext cx="28130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7" name="Equation" r:id="rId13" imgW="1180588" imgH="431613" progId="Equation.3">
                  <p:embed/>
                </p:oleObj>
              </mc:Choice>
              <mc:Fallback>
                <p:oleObj name="Equation" r:id="rId13" imgW="1180588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4114800"/>
                        <a:ext cx="281305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39" name="Object 11"/>
          <p:cNvGraphicFramePr>
            <a:graphicFrameLocks noChangeAspect="1"/>
          </p:cNvGraphicFramePr>
          <p:nvPr/>
        </p:nvGraphicFramePr>
        <p:xfrm>
          <a:off x="1485900" y="4997450"/>
          <a:ext cx="79883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8" name="Equation" r:id="rId15" imgW="3352800" imgH="431800" progId="Equation.3">
                  <p:embed/>
                </p:oleObj>
              </mc:Choice>
              <mc:Fallback>
                <p:oleObj name="Equation" r:id="rId15" imgW="33528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997450"/>
                        <a:ext cx="79883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6140" name="Object 12"/>
          <p:cNvGraphicFramePr>
            <a:graphicFrameLocks noChangeAspect="1"/>
          </p:cNvGraphicFramePr>
          <p:nvPr/>
        </p:nvGraphicFramePr>
        <p:xfrm>
          <a:off x="1485900" y="6013450"/>
          <a:ext cx="16002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9" name="公式" r:id="rId17" imgW="672516" imgH="177646" progId="Equation.3">
                  <p:embed/>
                </p:oleObj>
              </mc:Choice>
              <mc:Fallback>
                <p:oleObj name="公式" r:id="rId17" imgW="672516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6013450"/>
                        <a:ext cx="16002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6141" name="Text Box 13"/>
          <p:cNvSpPr txBox="1">
            <a:spLocks noChangeArrowheads="1"/>
          </p:cNvSpPr>
          <p:nvPr/>
        </p:nvSpPr>
        <p:spPr bwMode="auto">
          <a:xfrm>
            <a:off x="561975" y="3581400"/>
            <a:ext cx="3057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拟合的平方误差为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6130" grpId="0" autoUpdateAnimBg="0"/>
      <p:bldP spid="145614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154" name="Text Box 2"/>
          <p:cNvSpPr txBox="1">
            <a:spLocks noChangeArrowheads="1"/>
          </p:cNvSpPr>
          <p:nvPr/>
        </p:nvSpPr>
        <p:spPr bwMode="auto">
          <a:xfrm>
            <a:off x="561975" y="577850"/>
            <a:ext cx="822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例</a:t>
            </a:r>
            <a:r>
              <a:rPr kumimoji="1" lang="en-US" altLang="zh-CN" sz="2600" b="0"/>
              <a:t>3.</a:t>
            </a:r>
          </a:p>
        </p:txBody>
      </p:sp>
      <p:sp>
        <p:nvSpPr>
          <p:cNvPr id="1457155" name="Text Box 3"/>
          <p:cNvSpPr txBox="1">
            <a:spLocks noChangeArrowheads="1"/>
          </p:cNvSpPr>
          <p:nvPr/>
        </p:nvSpPr>
        <p:spPr bwMode="auto">
          <a:xfrm>
            <a:off x="1568450" y="549275"/>
            <a:ext cx="73009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在某化学反应里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测得生成物浓度</a:t>
            </a:r>
            <a:r>
              <a:rPr kumimoji="1" lang="en-US" altLang="zh-CN" sz="2600" b="0"/>
              <a:t>y%</a:t>
            </a:r>
            <a:r>
              <a:rPr kumimoji="1" lang="zh-CN" altLang="en-US" sz="2600" b="0"/>
              <a:t>与时间</a:t>
            </a:r>
            <a:r>
              <a:rPr kumimoji="1" lang="en-US" altLang="zh-CN" sz="2600" b="0"/>
              <a:t>t</a:t>
            </a:r>
            <a:r>
              <a:rPr kumimoji="1" lang="zh-CN" altLang="en-US" sz="2600" b="0"/>
              <a:t>的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数据如下，试建立</a:t>
            </a:r>
            <a:r>
              <a:rPr kumimoji="1" lang="en-US" altLang="zh-CN" sz="2600" b="0"/>
              <a:t>y</a:t>
            </a:r>
            <a:r>
              <a:rPr kumimoji="1" lang="zh-CN" altLang="en-US" sz="2600" b="0"/>
              <a:t>关于</a:t>
            </a:r>
            <a:r>
              <a:rPr kumimoji="1" lang="en-US" altLang="zh-CN" sz="2600" b="0"/>
              <a:t>t</a:t>
            </a:r>
            <a:r>
              <a:rPr kumimoji="1" lang="zh-CN" altLang="en-US" sz="2600" b="0"/>
              <a:t>的经验公式</a:t>
            </a:r>
          </a:p>
        </p:txBody>
      </p:sp>
      <p:sp>
        <p:nvSpPr>
          <p:cNvPr id="1457156" name="Rectangle 4"/>
          <p:cNvSpPr>
            <a:spLocks noChangeArrowheads="1"/>
          </p:cNvSpPr>
          <p:nvPr/>
        </p:nvSpPr>
        <p:spPr bwMode="auto">
          <a:xfrm>
            <a:off x="630238" y="1524000"/>
            <a:ext cx="74866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0">
                <a:latin typeface="Courier New" panose="02070309020205020404" pitchFamily="49" charset="0"/>
              </a:rPr>
              <a:t>t=1,2,3,4,5,6,7,8,9,10,11,12,13,14,15,16</a:t>
            </a:r>
          </a:p>
        </p:txBody>
      </p:sp>
      <p:sp>
        <p:nvSpPr>
          <p:cNvPr id="1457157" name="Rectangle 5"/>
          <p:cNvSpPr>
            <a:spLocks noChangeArrowheads="1"/>
          </p:cNvSpPr>
          <p:nvPr/>
        </p:nvSpPr>
        <p:spPr bwMode="auto">
          <a:xfrm>
            <a:off x="577850" y="1905000"/>
            <a:ext cx="8947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0">
                <a:latin typeface="Courier New" panose="02070309020205020404" pitchFamily="49" charset="0"/>
              </a:rPr>
              <a:t>y=4.00,6.40,8.00,8.80,9.22,9.50,9.70,9.86,10.00,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 b="0">
                <a:latin typeface="Courier New" panose="02070309020205020404" pitchFamily="49" charset="0"/>
              </a:rPr>
              <a:t>   10.20,10.32,10.42,10.50,10.55,10.58,10.60</a:t>
            </a:r>
          </a:p>
        </p:txBody>
      </p:sp>
      <p:sp>
        <p:nvSpPr>
          <p:cNvPr id="1457158" name="Text Box 6"/>
          <p:cNvSpPr txBox="1">
            <a:spLocks noChangeArrowheads="1"/>
          </p:cNvSpPr>
          <p:nvPr/>
        </p:nvSpPr>
        <p:spPr bwMode="auto">
          <a:xfrm>
            <a:off x="577850" y="2743200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解</a:t>
            </a:r>
            <a:r>
              <a:rPr kumimoji="1" lang="en-US" altLang="zh-CN" sz="2600" b="0"/>
              <a:t>:</a:t>
            </a:r>
          </a:p>
        </p:txBody>
      </p:sp>
      <p:graphicFrame>
        <p:nvGraphicFramePr>
          <p:cNvPr id="1457159" name="Object 7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1403350" y="2805113"/>
          <a:ext cx="43275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7" name="公式" r:id="rId3" imgW="1815312" imgH="215806" progId="Equation.3">
                  <p:embed/>
                </p:oleObj>
              </mc:Choice>
              <mc:Fallback>
                <p:oleObj name="公式" r:id="rId3" imgW="181531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05113"/>
                        <a:ext cx="43275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1" name="Object 9"/>
          <p:cNvGraphicFramePr>
            <a:graphicFrameLocks noChangeAspect="1"/>
          </p:cNvGraphicFramePr>
          <p:nvPr/>
        </p:nvGraphicFramePr>
        <p:xfrm>
          <a:off x="1155700" y="4038600"/>
          <a:ext cx="3962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公式" r:id="rId5" imgW="1663700" imgH="279400" progId="Equation.3">
                  <p:embed/>
                </p:oleObj>
              </mc:Choice>
              <mc:Fallback>
                <p:oleObj name="公式" r:id="rId5" imgW="16637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038600"/>
                        <a:ext cx="39624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2" name="Object 10"/>
          <p:cNvGraphicFramePr>
            <a:graphicFrameLocks noChangeAspect="1"/>
          </p:cNvGraphicFramePr>
          <p:nvPr/>
        </p:nvGraphicFramePr>
        <p:xfrm>
          <a:off x="1238250" y="4857750"/>
          <a:ext cx="38735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公式" r:id="rId7" imgW="1625600" imgH="393700" progId="Equation.3">
                  <p:embed/>
                </p:oleObj>
              </mc:Choice>
              <mc:Fallback>
                <p:oleObj name="公式" r:id="rId7" imgW="16256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857750"/>
                        <a:ext cx="38735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3" name="Object 11"/>
          <p:cNvGraphicFramePr>
            <a:graphicFrameLocks noChangeAspect="1"/>
          </p:cNvGraphicFramePr>
          <p:nvPr/>
        </p:nvGraphicFramePr>
        <p:xfrm>
          <a:off x="1238250" y="5886450"/>
          <a:ext cx="3508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0" name="公式" r:id="rId9" imgW="1473200" imgH="203200" progId="Equation.3">
                  <p:embed/>
                </p:oleObj>
              </mc:Choice>
              <mc:Fallback>
                <p:oleObj name="公式" r:id="rId9" imgW="14732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5886450"/>
                        <a:ext cx="35083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57166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357563"/>
            <a:ext cx="4483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7167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357563"/>
            <a:ext cx="4483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716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357563"/>
            <a:ext cx="4483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716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3357563"/>
            <a:ext cx="44831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57170" name="Rectangle 18"/>
          <p:cNvSpPr>
            <a:spLocks noChangeArrowheads="1"/>
          </p:cNvSpPr>
          <p:nvPr/>
        </p:nvSpPr>
        <p:spPr bwMode="auto">
          <a:xfrm>
            <a:off x="5168900" y="3213100"/>
            <a:ext cx="4305300" cy="33131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457164" name="Object 12"/>
          <p:cNvGraphicFramePr>
            <a:graphicFrameLocks noChangeAspect="1"/>
          </p:cNvGraphicFramePr>
          <p:nvPr/>
        </p:nvGraphicFramePr>
        <p:xfrm>
          <a:off x="6273800" y="3979863"/>
          <a:ext cx="24193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1" name="公式" r:id="rId15" imgW="1016000" imgH="393700" progId="Equation.3">
                  <p:embed/>
                </p:oleObj>
              </mc:Choice>
              <mc:Fallback>
                <p:oleObj name="公式" r:id="rId15" imgW="1016000" imgH="393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979863"/>
                        <a:ext cx="24193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5" name="Object 13"/>
          <p:cNvGraphicFramePr>
            <a:graphicFrameLocks noChangeAspect="1"/>
          </p:cNvGraphicFramePr>
          <p:nvPr/>
        </p:nvGraphicFramePr>
        <p:xfrm>
          <a:off x="6521450" y="4881563"/>
          <a:ext cx="17208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2" name="公式" r:id="rId17" imgW="723586" imgH="418918" progId="Equation.3">
                  <p:embed/>
                </p:oleObj>
              </mc:Choice>
              <mc:Fallback>
                <p:oleObj name="公式" r:id="rId17" imgW="723586" imgH="4189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881563"/>
                        <a:ext cx="17208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7160" name="Text Box 8"/>
          <p:cNvSpPr txBox="1">
            <a:spLocks noChangeArrowheads="1"/>
          </p:cNvSpPr>
          <p:nvPr/>
        </p:nvSpPr>
        <p:spPr bwMode="auto">
          <a:xfrm>
            <a:off x="1238250" y="3352800"/>
            <a:ext cx="80660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具有图示的图形的曲线很多，本题特提供两种形式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5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5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4" grpId="0" autoUpdateAnimBg="0"/>
      <p:bldP spid="1457155" grpId="0" autoUpdateAnimBg="0"/>
      <p:bldP spid="1457156" grpId="0" autoUpdateAnimBg="0"/>
      <p:bldP spid="1457157" grpId="0" autoUpdateAnimBg="0"/>
      <p:bldP spid="1457158" grpId="0" autoUpdateAnimBg="0"/>
      <p:bldP spid="1457170" grpId="0" animBg="1"/>
      <p:bldP spid="1457160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8178" name="Object 2"/>
          <p:cNvGraphicFramePr>
            <a:graphicFrameLocks noChangeAspect="1"/>
          </p:cNvGraphicFramePr>
          <p:nvPr/>
        </p:nvGraphicFramePr>
        <p:xfrm>
          <a:off x="330200" y="609600"/>
          <a:ext cx="40528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09" name="公式" r:id="rId3" imgW="1701800" imgH="279400" progId="Equation.3">
                  <p:embed/>
                </p:oleObj>
              </mc:Choice>
              <mc:Fallback>
                <p:oleObj name="公式" r:id="rId3" imgW="1701800" imgH="27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609600"/>
                        <a:ext cx="40528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8179" name="Object 3"/>
          <p:cNvGraphicFramePr>
            <a:graphicFrameLocks noChangeAspect="1"/>
          </p:cNvGraphicFramePr>
          <p:nvPr/>
        </p:nvGraphicFramePr>
        <p:xfrm>
          <a:off x="4870450" y="1195388"/>
          <a:ext cx="241935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0" name="公式" r:id="rId5" imgW="1016000" imgH="393700" progId="Equation.3">
                  <p:embed/>
                </p:oleObj>
              </mc:Choice>
              <mc:Fallback>
                <p:oleObj name="公式" r:id="rId5" imgW="10160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1195388"/>
                        <a:ext cx="241935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180" name="Text Box 4"/>
          <p:cNvSpPr txBox="1">
            <a:spLocks noChangeArrowheads="1"/>
          </p:cNvSpPr>
          <p:nvPr/>
        </p:nvSpPr>
        <p:spPr bwMode="auto">
          <a:xfrm>
            <a:off x="1447800" y="1392238"/>
            <a:ext cx="2432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两边取对数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得</a:t>
            </a:r>
          </a:p>
        </p:txBody>
      </p:sp>
      <p:graphicFrame>
        <p:nvGraphicFramePr>
          <p:cNvPr id="1458181" name="Object 5"/>
          <p:cNvGraphicFramePr>
            <a:graphicFrameLocks noChangeAspect="1"/>
          </p:cNvGraphicFramePr>
          <p:nvPr/>
        </p:nvGraphicFramePr>
        <p:xfrm>
          <a:off x="742950" y="1905000"/>
          <a:ext cx="3962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1" name="公式" r:id="rId7" imgW="1663700" imgH="393700" progId="Equation.3">
                  <p:embed/>
                </p:oleObj>
              </mc:Choice>
              <mc:Fallback>
                <p:oleObj name="公式" r:id="rId7" imgW="16637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1905000"/>
                        <a:ext cx="3962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8182" name="Object 6"/>
          <p:cNvGraphicFramePr>
            <a:graphicFrameLocks noChangeAspect="1"/>
          </p:cNvGraphicFramePr>
          <p:nvPr/>
        </p:nvGraphicFramePr>
        <p:xfrm>
          <a:off x="2228850" y="2909888"/>
          <a:ext cx="17541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2" name="公式" r:id="rId9" imgW="736600" imgH="203200" progId="Equation.3">
                  <p:embed/>
                </p:oleObj>
              </mc:Choice>
              <mc:Fallback>
                <p:oleObj name="公式" r:id="rId9" imgW="736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909888"/>
                        <a:ext cx="17541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183" name="Text Box 7"/>
          <p:cNvSpPr txBox="1">
            <a:spLocks noChangeArrowheads="1"/>
          </p:cNvSpPr>
          <p:nvPr/>
        </p:nvSpPr>
        <p:spPr bwMode="auto">
          <a:xfrm>
            <a:off x="809625" y="2895600"/>
            <a:ext cx="554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得</a:t>
            </a:r>
          </a:p>
        </p:txBody>
      </p:sp>
      <p:sp>
        <p:nvSpPr>
          <p:cNvPr id="1458184" name="Text Box 8"/>
          <p:cNvSpPr txBox="1">
            <a:spLocks noChangeArrowheads="1"/>
          </p:cNvSpPr>
          <p:nvPr/>
        </p:nvSpPr>
        <p:spPr bwMode="auto">
          <a:xfrm>
            <a:off x="5695950" y="2895600"/>
            <a:ext cx="234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即为拟合函数</a:t>
            </a:r>
          </a:p>
        </p:txBody>
      </p:sp>
      <p:sp>
        <p:nvSpPr>
          <p:cNvPr id="1458185" name="Text Box 9"/>
          <p:cNvSpPr txBox="1">
            <a:spLocks noChangeArrowheads="1"/>
          </p:cNvSpPr>
          <p:nvPr/>
        </p:nvSpPr>
        <p:spPr bwMode="auto">
          <a:xfrm>
            <a:off x="849313" y="3657600"/>
            <a:ext cx="1627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基函数为</a:t>
            </a:r>
          </a:p>
        </p:txBody>
      </p:sp>
      <p:graphicFrame>
        <p:nvGraphicFramePr>
          <p:cNvPr id="1458186" name="Object 10"/>
          <p:cNvGraphicFramePr>
            <a:graphicFrameLocks noChangeAspect="1"/>
          </p:cNvGraphicFramePr>
          <p:nvPr/>
        </p:nvGraphicFramePr>
        <p:xfrm>
          <a:off x="3136900" y="3670300"/>
          <a:ext cx="15446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3" name="公式" r:id="rId11" imgW="647419" imgH="215806" progId="Equation.3">
                  <p:embed/>
                </p:oleObj>
              </mc:Choice>
              <mc:Fallback>
                <p:oleObj name="公式" r:id="rId11" imgW="647419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3670300"/>
                        <a:ext cx="15446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8187" name="Object 11"/>
          <p:cNvGraphicFramePr>
            <a:graphicFrameLocks noChangeAspect="1"/>
          </p:cNvGraphicFramePr>
          <p:nvPr/>
        </p:nvGraphicFramePr>
        <p:xfrm>
          <a:off x="5035550" y="3657600"/>
          <a:ext cx="1455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4" name="公式" r:id="rId13" imgW="609336" imgH="215806" progId="Equation.3">
                  <p:embed/>
                </p:oleObj>
              </mc:Choice>
              <mc:Fallback>
                <p:oleObj name="公式" r:id="rId13" imgW="60933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657600"/>
                        <a:ext cx="1455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8188" name="Object 12"/>
          <p:cNvGraphicFramePr>
            <a:graphicFrameLocks noChangeAspect="1"/>
          </p:cNvGraphicFramePr>
          <p:nvPr/>
        </p:nvGraphicFramePr>
        <p:xfrm>
          <a:off x="3375025" y="4502150"/>
          <a:ext cx="347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5" name="公式" r:id="rId15" imgW="1459866" imgH="190417" progId="Equation.3">
                  <p:embed/>
                </p:oleObj>
              </mc:Choice>
              <mc:Fallback>
                <p:oleObj name="公式" r:id="rId15" imgW="1459866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502150"/>
                        <a:ext cx="34766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189" name="Text Box 13"/>
          <p:cNvSpPr txBox="1">
            <a:spLocks noChangeArrowheads="1"/>
          </p:cNvSpPr>
          <p:nvPr/>
        </p:nvSpPr>
        <p:spPr bwMode="auto">
          <a:xfrm>
            <a:off x="809625" y="4464050"/>
            <a:ext cx="234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解法方程组得</a:t>
            </a:r>
          </a:p>
        </p:txBody>
      </p:sp>
      <p:graphicFrame>
        <p:nvGraphicFramePr>
          <p:cNvPr id="1458190" name="Object 14"/>
          <p:cNvGraphicFramePr>
            <a:graphicFrameLocks noChangeAspect="1"/>
          </p:cNvGraphicFramePr>
          <p:nvPr/>
        </p:nvGraphicFramePr>
        <p:xfrm>
          <a:off x="7747000" y="4484688"/>
          <a:ext cx="1663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6" name="公式" r:id="rId17" imgW="698197" imgH="177723" progId="Equation.3">
                  <p:embed/>
                </p:oleObj>
              </mc:Choice>
              <mc:Fallback>
                <p:oleObj name="公式" r:id="rId17" imgW="698197" imgH="17772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0" y="4484688"/>
                        <a:ext cx="16637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191" name="Line 15"/>
          <p:cNvSpPr>
            <a:spLocks noChangeShapeType="1"/>
          </p:cNvSpPr>
          <p:nvPr/>
        </p:nvSpPr>
        <p:spPr bwMode="auto">
          <a:xfrm>
            <a:off x="7099300" y="4719638"/>
            <a:ext cx="495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192" name="Object 16"/>
          <p:cNvGraphicFramePr>
            <a:graphicFrameLocks noChangeAspect="1"/>
          </p:cNvGraphicFramePr>
          <p:nvPr/>
        </p:nvGraphicFramePr>
        <p:xfrm>
          <a:off x="1260475" y="5257800"/>
          <a:ext cx="4930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7" name="公式" r:id="rId19" imgW="2070100" imgH="279400" progId="Equation.3">
                  <p:embed/>
                </p:oleObj>
              </mc:Choice>
              <mc:Fallback>
                <p:oleObj name="公式" r:id="rId19" imgW="2070100" imgH="279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257800"/>
                        <a:ext cx="49307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8193" name="Object 17"/>
          <p:cNvGraphicFramePr>
            <a:graphicFrameLocks noChangeAspect="1"/>
          </p:cNvGraphicFramePr>
          <p:nvPr/>
        </p:nvGraphicFramePr>
        <p:xfrm>
          <a:off x="5200650" y="5940425"/>
          <a:ext cx="254158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8" name="公式" r:id="rId21" imgW="1066800" imgH="279400" progId="Equation.3">
                  <p:embed/>
                </p:oleObj>
              </mc:Choice>
              <mc:Fallback>
                <p:oleObj name="公式" r:id="rId21" imgW="1066800" imgH="27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5940425"/>
                        <a:ext cx="2541588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8194" name="Text Box 18"/>
          <p:cNvSpPr txBox="1">
            <a:spLocks noChangeArrowheads="1"/>
          </p:cNvSpPr>
          <p:nvPr/>
        </p:nvSpPr>
        <p:spPr bwMode="auto">
          <a:xfrm>
            <a:off x="2378075" y="6089650"/>
            <a:ext cx="1984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平方误差为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5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5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5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5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5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58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5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5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5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5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8180" grpId="0" autoUpdateAnimBg="0"/>
      <p:bldP spid="1458183" grpId="0" autoUpdateAnimBg="0"/>
      <p:bldP spid="1458184" grpId="0" autoUpdateAnimBg="0"/>
      <p:bldP spid="1458185" grpId="0" autoUpdateAnimBg="0"/>
      <p:bldP spid="1458189" grpId="0" autoUpdateAnimBg="0"/>
      <p:bldP spid="1458191" grpId="0" animBg="1"/>
      <p:bldP spid="1458194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9202" name="Object 2"/>
          <p:cNvGraphicFramePr>
            <a:graphicFrameLocks noChangeAspect="1"/>
          </p:cNvGraphicFramePr>
          <p:nvPr/>
        </p:nvGraphicFramePr>
        <p:xfrm>
          <a:off x="639763" y="381000"/>
          <a:ext cx="4478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1" name="公式" r:id="rId3" imgW="1879600" imgH="393700" progId="Equation.3">
                  <p:embed/>
                </p:oleObj>
              </mc:Choice>
              <mc:Fallback>
                <p:oleObj name="公式" r:id="rId3" imgW="18796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81000"/>
                        <a:ext cx="44783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3" name="Object 3"/>
          <p:cNvGraphicFramePr>
            <a:graphicFrameLocks noChangeAspect="1"/>
          </p:cNvGraphicFramePr>
          <p:nvPr/>
        </p:nvGraphicFramePr>
        <p:xfrm>
          <a:off x="2228850" y="1295400"/>
          <a:ext cx="17208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2" name="公式" r:id="rId5" imgW="723586" imgH="418918" progId="Equation.3">
                  <p:embed/>
                </p:oleObj>
              </mc:Choice>
              <mc:Fallback>
                <p:oleObj name="公式" r:id="rId5" imgW="723586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295400"/>
                        <a:ext cx="172085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4" name="Object 4"/>
          <p:cNvGraphicFramePr>
            <a:graphicFrameLocks noChangeAspect="1"/>
          </p:cNvGraphicFramePr>
          <p:nvPr/>
        </p:nvGraphicFramePr>
        <p:xfrm>
          <a:off x="4232275" y="2349500"/>
          <a:ext cx="3965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3" name="公式" r:id="rId7" imgW="1663700" imgH="215900" progId="Equation.3">
                  <p:embed/>
                </p:oleObj>
              </mc:Choice>
              <mc:Fallback>
                <p:oleObj name="公式" r:id="rId7" imgW="16637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2349500"/>
                        <a:ext cx="3965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9205" name="Text Box 5"/>
          <p:cNvSpPr txBox="1">
            <a:spLocks noChangeArrowheads="1"/>
          </p:cNvSpPr>
          <p:nvPr/>
        </p:nvSpPr>
        <p:spPr bwMode="auto">
          <a:xfrm>
            <a:off x="990600" y="2286000"/>
            <a:ext cx="27003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用最小二乘法得</a:t>
            </a:r>
          </a:p>
        </p:txBody>
      </p:sp>
      <p:sp>
        <p:nvSpPr>
          <p:cNvPr id="1459206" name="Text Box 6"/>
          <p:cNvSpPr txBox="1">
            <a:spLocks noChangeArrowheads="1"/>
          </p:cNvSpPr>
          <p:nvPr/>
        </p:nvSpPr>
        <p:spPr bwMode="auto">
          <a:xfrm>
            <a:off x="1238250" y="3108325"/>
            <a:ext cx="511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即</a:t>
            </a:r>
          </a:p>
        </p:txBody>
      </p:sp>
      <p:graphicFrame>
        <p:nvGraphicFramePr>
          <p:cNvPr id="1459207" name="Object 7"/>
          <p:cNvGraphicFramePr>
            <a:graphicFrameLocks noChangeAspect="1"/>
          </p:cNvGraphicFramePr>
          <p:nvPr/>
        </p:nvGraphicFramePr>
        <p:xfrm>
          <a:off x="2679700" y="2852738"/>
          <a:ext cx="39639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4" name="公式" r:id="rId9" imgW="1663700" imgH="431800" progId="Equation.3">
                  <p:embed/>
                </p:oleObj>
              </mc:Choice>
              <mc:Fallback>
                <p:oleObj name="公式" r:id="rId9" imgW="1663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852738"/>
                        <a:ext cx="39639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8" name="Object 8"/>
          <p:cNvGraphicFramePr>
            <a:graphicFrameLocks noChangeAspect="1"/>
          </p:cNvGraphicFramePr>
          <p:nvPr/>
        </p:nvGraphicFramePr>
        <p:xfrm>
          <a:off x="4630738" y="3919538"/>
          <a:ext cx="23860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5" name="公式" r:id="rId11" imgW="1002865" imgH="279279" progId="Equation.3">
                  <p:embed/>
                </p:oleObj>
              </mc:Choice>
              <mc:Fallback>
                <p:oleObj name="公式" r:id="rId11" imgW="1002865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3919538"/>
                        <a:ext cx="23860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9209" name="Text Box 9"/>
          <p:cNvSpPr txBox="1">
            <a:spLocks noChangeArrowheads="1"/>
          </p:cNvSpPr>
          <p:nvPr/>
        </p:nvSpPr>
        <p:spPr bwMode="auto">
          <a:xfrm>
            <a:off x="2060575" y="4757738"/>
            <a:ext cx="4803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无论从图形还是从平方误差考虑</a:t>
            </a:r>
          </a:p>
        </p:txBody>
      </p:sp>
      <p:sp>
        <p:nvSpPr>
          <p:cNvPr id="1459210" name="Text Box 10"/>
          <p:cNvSpPr txBox="1">
            <a:spLocks noChangeArrowheads="1"/>
          </p:cNvSpPr>
          <p:nvPr/>
        </p:nvSpPr>
        <p:spPr bwMode="auto">
          <a:xfrm>
            <a:off x="1733550" y="5335588"/>
            <a:ext cx="61245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在本例中指数函数拟合比双曲线拟合要好</a:t>
            </a:r>
          </a:p>
        </p:txBody>
      </p:sp>
      <p:sp>
        <p:nvSpPr>
          <p:cNvPr id="1459215" name="Text Box 15"/>
          <p:cNvSpPr txBox="1">
            <a:spLocks noChangeArrowheads="1"/>
          </p:cNvSpPr>
          <p:nvPr/>
        </p:nvSpPr>
        <p:spPr bwMode="auto">
          <a:xfrm>
            <a:off x="1320800" y="3995738"/>
            <a:ext cx="18319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平方误差为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5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5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5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5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45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459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5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4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5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5" grpId="0" autoUpdateAnimBg="0"/>
      <p:bldP spid="1459206" grpId="0" autoUpdateAnimBg="0"/>
      <p:bldP spid="1459209" grpId="0" autoUpdateAnimBg="0"/>
      <p:bldP spid="1459210" grpId="0" autoUpdateAnimBg="0"/>
      <p:bldP spid="1459215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20750" y="1341438"/>
            <a:ext cx="7800975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660033"/>
                </a:solidFill>
                <a:latin typeface="Arial" panose="020B0604020202020204" pitchFamily="34" charset="0"/>
                <a:ea typeface="楷体_GB2312" pitchFamily="49" charset="-122"/>
              </a:rPr>
              <a:t>从本例看到，拟合曲线的数学模型并不是一开始就能选好的，往往要通过分析确定若干模型之后，再经过实际计算，才能选到较好的模型。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93726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 这是一个关于待定参数             的</a:t>
            </a:r>
            <a:r>
              <a:rPr lang="en-US" altLang="zh-CN">
                <a:ea typeface="黑体" panose="02010609060101010101" pitchFamily="49" charset="-122"/>
              </a:rPr>
              <a:t>n+1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阶线性方</a:t>
            </a:r>
          </a:p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程组,其系数矩阵行列式为</a:t>
            </a:r>
            <a:r>
              <a:rPr lang="zh-CN" altLang="en-US" sz="3200"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4419600" y="304800"/>
          <a:ext cx="19859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r:id="rId3" imgW="774364" imgH="228501" progId="Equation.3">
                  <p:embed/>
                </p:oleObj>
              </mc:Choice>
              <mc:Fallback>
                <p:oleObj r:id="rId3" imgW="77436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"/>
                        <a:ext cx="19859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221" name="Object 5"/>
          <p:cNvGraphicFramePr>
            <a:graphicFrameLocks noChangeAspect="1"/>
          </p:cNvGraphicFramePr>
          <p:nvPr/>
        </p:nvGraphicFramePr>
        <p:xfrm>
          <a:off x="914400" y="1981200"/>
          <a:ext cx="65532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5" imgW="2654300" imgH="939800" progId="Equation.DSMT4">
                  <p:embed/>
                </p:oleObj>
              </mc:Choice>
              <mc:Fallback>
                <p:oleObj name="Equation" r:id="rId5" imgW="26543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655320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3228" name="Group 12"/>
          <p:cNvGrpSpPr>
            <a:grpSpLocks/>
          </p:cNvGrpSpPr>
          <p:nvPr/>
        </p:nvGrpSpPr>
        <p:grpSpPr bwMode="auto">
          <a:xfrm>
            <a:off x="457200" y="4267201"/>
            <a:ext cx="9220200" cy="2311401"/>
            <a:chOff x="288" y="2688"/>
            <a:chExt cx="5808" cy="1456"/>
          </a:xfrm>
        </p:grpSpPr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288" y="2688"/>
              <a:ext cx="5808" cy="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80000"/>
                </a:lnSpc>
                <a:spcBef>
                  <a:spcPct val="35000"/>
                </a:spcBef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35000"/>
                </a:spcBef>
                <a:spcAft>
                  <a:spcPct val="0"/>
                </a:spcAft>
                <a:buClr>
                  <a:srgbClr val="27305F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 称为</a:t>
              </a:r>
              <a:r>
                <a:rPr lang="en-US" altLang="zh-CN" dirty="0" err="1">
                  <a:ea typeface="黑体" panose="02010609060101010101" pitchFamily="49" charset="-122"/>
                </a:rPr>
                <a:t>Vandermonde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（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范德蒙）行列式，因</a:t>
              </a:r>
              <a:r>
                <a:rPr lang="en-US" altLang="zh-CN" i="1" dirty="0" err="1">
                  <a:ea typeface="黑体" panose="02010609060101010101" pitchFamily="49" charset="-122"/>
                </a:rPr>
                <a:t>x</a:t>
              </a:r>
              <a:r>
                <a:rPr lang="en-US" altLang="zh-CN" i="1" baseline="-30000" dirty="0" err="1">
                  <a:ea typeface="黑体" panose="02010609060101010101" pitchFamily="49" charset="-122"/>
                </a:rPr>
                <a:t>i</a:t>
              </a:r>
              <a:r>
                <a:rPr lang="en-US" altLang="zh-CN" dirty="0" err="1">
                  <a:latin typeface="宋体" panose="02010600030101010101" pitchFamily="2" charset="-122"/>
                  <a:ea typeface="黑体" panose="02010609060101010101" pitchFamily="49" charset="-122"/>
                </a:rPr>
                <a:t>≠</a:t>
              </a:r>
              <a:r>
                <a:rPr lang="en-US" altLang="zh-CN" i="1" dirty="0" err="1">
                  <a:ea typeface="黑体" panose="02010609060101010101" pitchFamily="49" charset="-122"/>
                </a:rPr>
                <a:t>x</a:t>
              </a:r>
              <a:r>
                <a:rPr lang="en-US" altLang="zh-CN" i="1" baseline="-30000" dirty="0" err="1">
                  <a:ea typeface="黑体" panose="02010609060101010101" pitchFamily="49" charset="-122"/>
                </a:rPr>
                <a:t>j</a:t>
              </a:r>
              <a:endParaRPr lang="en-US" altLang="zh-CN" i="1" baseline="-30000" dirty="0">
                <a:ea typeface="黑体" panose="02010609060101010101" pitchFamily="49" charset="-122"/>
              </a:endParaRPr>
            </a:p>
            <a:p>
              <a:pPr>
                <a:lnSpc>
                  <a:spcPct val="12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（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当</a:t>
              </a:r>
              <a:r>
                <a:rPr lang="en-US" altLang="zh-CN" i="1" dirty="0" err="1">
                  <a:ea typeface="黑体" panose="02010609060101010101" pitchFamily="49" charset="-122"/>
                </a:rPr>
                <a:t>i</a:t>
              </a:r>
              <a:r>
                <a:rPr lang="en-US" altLang="zh-CN" dirty="0" err="1">
                  <a:latin typeface="宋体" panose="02010600030101010101" pitchFamily="2" charset="-122"/>
                  <a:ea typeface="黑体" panose="02010609060101010101" pitchFamily="49" charset="-122"/>
                </a:rPr>
                <a:t>≠</a:t>
              </a:r>
              <a:r>
                <a:rPr lang="en-US" altLang="zh-CN" i="1" dirty="0" err="1">
                  <a:ea typeface="黑体" panose="02010609060101010101" pitchFamily="49" charset="-122"/>
                </a:rPr>
                <a:t>j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），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故</a:t>
              </a:r>
              <a:r>
                <a:rPr lang="en-US" altLang="zh-CN" i="1" dirty="0">
                  <a:ea typeface="黑体" panose="02010609060101010101" pitchFamily="49" charset="-122"/>
                </a:rPr>
                <a:t>V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≠</a:t>
              </a:r>
              <a:r>
                <a:rPr lang="en-US" altLang="zh-CN" dirty="0">
                  <a:ea typeface="黑体" panose="02010609060101010101" pitchFamily="49" charset="-122"/>
                </a:rPr>
                <a:t>0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。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根据解线性方程组的克莱姆</a:t>
              </a:r>
            </a:p>
            <a:p>
              <a:pPr>
                <a:lnSpc>
                  <a:spcPct val="12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（</a:t>
              </a:r>
              <a:r>
                <a:rPr lang="en-US" altLang="zh-CN" dirty="0" err="1">
                  <a:ea typeface="黑体" panose="02010609060101010101" pitchFamily="49" charset="-122"/>
                </a:rPr>
                <a:t>Gramer</a:t>
              </a:r>
              <a:r>
                <a:rPr lang="en-US" altLang="zh-CN" dirty="0">
                  <a:latin typeface="宋体" panose="02010600030101010101" pitchFamily="2" charset="-122"/>
                  <a:ea typeface="黑体" panose="02010609060101010101" pitchFamily="49" charset="-122"/>
                </a:rPr>
                <a:t>）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法则，方程组的解</a:t>
              </a:r>
            </a:p>
            <a:p>
              <a:pPr>
                <a:lnSpc>
                  <a:spcPct val="125000"/>
                </a:lnSpc>
                <a:spcBef>
                  <a:spcPct val="5000"/>
                </a:spcBef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 存在惟一，从而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P</a:t>
              </a:r>
              <a:r>
                <a:rPr lang="en-US" altLang="zh-CN" dirty="0">
                  <a:latin typeface="+mn-lt"/>
                  <a:ea typeface="黑体" panose="02010609060101010101" pitchFamily="49" charset="-122"/>
                </a:rPr>
                <a:t>(</a:t>
              </a:r>
              <a:r>
                <a:rPr lang="en-US" altLang="zh-CN" i="1" dirty="0">
                  <a:latin typeface="+mn-lt"/>
                  <a:ea typeface="黑体" panose="02010609060101010101" pitchFamily="49" charset="-122"/>
                </a:rPr>
                <a:t>x</a:t>
              </a:r>
              <a:r>
                <a:rPr lang="en-US" altLang="zh-CN" dirty="0">
                  <a:latin typeface="+mn-lt"/>
                  <a:ea typeface="黑体" panose="02010609060101010101" pitchFamily="49" charset="-122"/>
                </a:rPr>
                <a:t>)</a:t>
              </a:r>
              <a:r>
                <a:rPr lang="zh-CN" altLang="en-US" dirty="0">
                  <a:latin typeface="宋体" panose="02010600030101010101" pitchFamily="2" charset="-122"/>
                  <a:ea typeface="黑体" panose="02010609060101010101" pitchFamily="49" charset="-122"/>
                </a:rPr>
                <a:t>被惟一确定。</a:t>
              </a:r>
              <a:r>
                <a:rPr lang="zh-CN" altLang="en-US" dirty="0"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14345" name="Object 8"/>
            <p:cNvGraphicFramePr>
              <a:graphicFrameLocks noChangeAspect="1"/>
            </p:cNvGraphicFramePr>
            <p:nvPr/>
          </p:nvGraphicFramePr>
          <p:xfrm>
            <a:off x="3504" y="3408"/>
            <a:ext cx="174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r:id="rId7" imgW="774364" imgH="228501" progId="Equation.3">
                    <p:embed/>
                  </p:oleObj>
                </mc:Choice>
                <mc:Fallback>
                  <p:oleObj r:id="rId7" imgW="774364" imgH="22850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08"/>
                          <a:ext cx="1748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2" name="Rectangle 10"/>
          <p:cNvSpPr>
            <a:spLocks noChangeArrowheads="1"/>
          </p:cNvSpPr>
          <p:nvPr/>
        </p:nvSpPr>
        <p:spPr bwMode="auto">
          <a:xfrm>
            <a:off x="0" y="0"/>
            <a:ext cx="9906000" cy="1981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3227" name="Text Box 11"/>
          <p:cNvSpPr txBox="1">
            <a:spLocks noChangeArrowheads="1"/>
          </p:cNvSpPr>
          <p:nvPr/>
        </p:nvSpPr>
        <p:spPr bwMode="auto">
          <a:xfrm>
            <a:off x="685800" y="304800"/>
            <a:ext cx="8686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唯一性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说明，不论用何种方法来构造，也不论用何种形式来表示插值多项式,只要满足插值条件(</a:t>
            </a:r>
            <a:r>
              <a:rPr lang="en-US" altLang="zh-CN" dirty="0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4.1)</a:t>
            </a:r>
            <a:r>
              <a:rPr lang="zh-CN" altLang="en-US" dirty="0">
                <a:solidFill>
                  <a:srgbClr val="0000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其结果都是相互恒等的。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3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103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1250" name="Object 2"/>
          <p:cNvGraphicFramePr>
            <a:graphicFrameLocks noChangeAspect="1"/>
          </p:cNvGraphicFramePr>
          <p:nvPr/>
        </p:nvGraphicFramePr>
        <p:xfrm>
          <a:off x="844550" y="1447800"/>
          <a:ext cx="6750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8" name="公式" r:id="rId3" imgW="2832100" imgH="228600" progId="Equation.3">
                  <p:embed/>
                </p:oleObj>
              </mc:Choice>
              <mc:Fallback>
                <p:oleObj name="公式" r:id="rId3" imgW="2832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447800"/>
                        <a:ext cx="6750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1251" name="Object 3"/>
          <p:cNvGraphicFramePr>
            <a:graphicFrameLocks noChangeAspect="1"/>
          </p:cNvGraphicFramePr>
          <p:nvPr/>
        </p:nvGraphicFramePr>
        <p:xfrm>
          <a:off x="825500" y="2743200"/>
          <a:ext cx="59642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49" name="公式" r:id="rId5" imgW="2501900" imgH="228600" progId="Equation.3">
                  <p:embed/>
                </p:oleObj>
              </mc:Choice>
              <mc:Fallback>
                <p:oleObj name="公式" r:id="rId5" imgW="2501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743200"/>
                        <a:ext cx="596423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1252" name="Text Box 4"/>
          <p:cNvSpPr txBox="1">
            <a:spLocks noChangeArrowheads="1"/>
          </p:cNvSpPr>
          <p:nvPr/>
        </p:nvSpPr>
        <p:spPr bwMode="auto">
          <a:xfrm>
            <a:off x="727075" y="2101850"/>
            <a:ext cx="4846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各点的重要性可能是不一样的</a:t>
            </a:r>
          </a:p>
        </p:txBody>
      </p:sp>
      <p:graphicFrame>
        <p:nvGraphicFramePr>
          <p:cNvPr id="1461253" name="Object 5"/>
          <p:cNvGraphicFramePr>
            <a:graphicFrameLocks noChangeAspect="1"/>
          </p:cNvGraphicFramePr>
          <p:nvPr/>
        </p:nvGraphicFramePr>
        <p:xfrm>
          <a:off x="841375" y="3473450"/>
          <a:ext cx="4962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0" name="公式" r:id="rId7" imgW="2082800" imgH="228600" progId="Equation.3">
                  <p:embed/>
                </p:oleObj>
              </mc:Choice>
              <mc:Fallback>
                <p:oleObj name="公式" r:id="rId7" imgW="2082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3473450"/>
                        <a:ext cx="4962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1254" name="Text Box 6"/>
          <p:cNvSpPr txBox="1">
            <a:spLocks noChangeArrowheads="1"/>
          </p:cNvSpPr>
          <p:nvPr/>
        </p:nvSpPr>
        <p:spPr bwMode="auto">
          <a:xfrm>
            <a:off x="660400" y="4244975"/>
            <a:ext cx="10906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重度</a:t>
            </a:r>
            <a:r>
              <a:rPr kumimoji="1" lang="en-US" altLang="zh-CN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1461255" name="Text Box 7"/>
          <p:cNvSpPr txBox="1">
            <a:spLocks noChangeArrowheads="1"/>
          </p:cNvSpPr>
          <p:nvPr/>
        </p:nvSpPr>
        <p:spPr bwMode="auto">
          <a:xfrm>
            <a:off x="1733550" y="4267200"/>
            <a:ext cx="5203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即权重或者密度，统称为权系数</a:t>
            </a:r>
          </a:p>
        </p:txBody>
      </p:sp>
      <p:graphicFrame>
        <p:nvGraphicFramePr>
          <p:cNvPr id="1461256" name="Object 8"/>
          <p:cNvGraphicFramePr>
            <a:graphicFrameLocks noChangeAspect="1"/>
          </p:cNvGraphicFramePr>
          <p:nvPr/>
        </p:nvGraphicFramePr>
        <p:xfrm>
          <a:off x="6686550" y="3473450"/>
          <a:ext cx="2112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1" name="公式" r:id="rId9" imgW="850531" imgH="190417" progId="Equation.3">
                  <p:embed/>
                </p:oleObj>
              </mc:Choice>
              <mc:Fallback>
                <p:oleObj name="公式" r:id="rId9" imgW="850531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3473450"/>
                        <a:ext cx="21129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1257" name="Text Box 9"/>
          <p:cNvSpPr txBox="1">
            <a:spLocks noChangeArrowheads="1"/>
          </p:cNvSpPr>
          <p:nvPr/>
        </p:nvSpPr>
        <p:spPr bwMode="auto">
          <a:xfrm>
            <a:off x="577850" y="4997450"/>
            <a:ext cx="216376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定义加权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平方误差为</a:t>
            </a:r>
            <a:r>
              <a:rPr kumimoji="1" lang="en-US" altLang="zh-CN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461258" name="Object 10"/>
          <p:cNvGraphicFramePr>
            <a:graphicFrameLocks noChangeAspect="1"/>
          </p:cNvGraphicFramePr>
          <p:nvPr/>
        </p:nvGraphicFramePr>
        <p:xfrm>
          <a:off x="2873375" y="5000625"/>
          <a:ext cx="21796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2" name="公式" r:id="rId11" imgW="914400" imgH="431640" progId="Equation.3">
                  <p:embed/>
                </p:oleObj>
              </mc:Choice>
              <mc:Fallback>
                <p:oleObj name="公式" r:id="rId11" imgW="9144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5000625"/>
                        <a:ext cx="21796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1259" name="Object 11"/>
          <p:cNvGraphicFramePr>
            <a:graphicFrameLocks noChangeAspect="1"/>
          </p:cNvGraphicFramePr>
          <p:nvPr/>
        </p:nvGraphicFramePr>
        <p:xfrm>
          <a:off x="5070475" y="5000625"/>
          <a:ext cx="29368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53" name="公式" r:id="rId13" imgW="1231366" imgH="431613" progId="Equation.3">
                  <p:embed/>
                </p:oleObj>
              </mc:Choice>
              <mc:Fallback>
                <p:oleObj name="公式" r:id="rId13" imgW="1231366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0475" y="5000625"/>
                        <a:ext cx="29368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1260" name="Text Box 12"/>
          <p:cNvSpPr txBox="1">
            <a:spLocks noChangeArrowheads="1"/>
          </p:cNvSpPr>
          <p:nvPr/>
        </p:nvSpPr>
        <p:spPr bwMode="auto">
          <a:xfrm>
            <a:off x="8453438" y="5203825"/>
            <a:ext cx="162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-----(9)</a:t>
            </a:r>
          </a:p>
        </p:txBody>
      </p:sp>
      <p:sp>
        <p:nvSpPr>
          <p:cNvPr id="1461261" name="Rectangle 1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44488" y="549275"/>
            <a:ext cx="4787900" cy="68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4000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4000" b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、加权最小二乘法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1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61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1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1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1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61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1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1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1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61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61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61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1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61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1252" grpId="0" autoUpdateAnimBg="0"/>
      <p:bldP spid="1461254" grpId="0" autoUpdateAnimBg="0"/>
      <p:bldP spid="1461255" grpId="0" autoUpdateAnimBg="0"/>
      <p:bldP spid="1461257" grpId="0" autoUpdateAnimBg="0"/>
      <p:bldP spid="1461260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2274" name="Object 2"/>
          <p:cNvGraphicFramePr>
            <a:graphicFrameLocks noChangeAspect="1"/>
          </p:cNvGraphicFramePr>
          <p:nvPr/>
        </p:nvGraphicFramePr>
        <p:xfrm>
          <a:off x="660400" y="685800"/>
          <a:ext cx="4664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7" name="公式" r:id="rId3" imgW="1955800" imgH="228600" progId="Equation.3">
                  <p:embed/>
                </p:oleObj>
              </mc:Choice>
              <mc:Fallback>
                <p:oleObj name="公式" r:id="rId3" imgW="1955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685800"/>
                        <a:ext cx="46640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75" name="Object 3"/>
          <p:cNvGraphicFramePr>
            <a:graphicFrameLocks noChangeAspect="1"/>
          </p:cNvGraphicFramePr>
          <p:nvPr/>
        </p:nvGraphicFramePr>
        <p:xfrm>
          <a:off x="660400" y="1371600"/>
          <a:ext cx="6024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8" name="公式" r:id="rId5" imgW="2527300" imgH="228600" progId="Equation.3">
                  <p:embed/>
                </p:oleObj>
              </mc:Choice>
              <mc:Fallback>
                <p:oleObj name="公式" r:id="rId5" imgW="2527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371600"/>
                        <a:ext cx="60245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76" name="Object 4"/>
          <p:cNvGraphicFramePr>
            <a:graphicFrameLocks noChangeAspect="1"/>
          </p:cNvGraphicFramePr>
          <p:nvPr/>
        </p:nvGraphicFramePr>
        <p:xfrm>
          <a:off x="1898650" y="2057400"/>
          <a:ext cx="4845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09" name="公式" r:id="rId7" imgW="2032000" imgH="215900" progId="Equation.3">
                  <p:embed/>
                </p:oleObj>
              </mc:Choice>
              <mc:Fallback>
                <p:oleObj name="公式" r:id="rId7" imgW="20320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057400"/>
                        <a:ext cx="48450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77" name="Object 5"/>
          <p:cNvGraphicFramePr>
            <a:graphicFrameLocks noChangeAspect="1"/>
          </p:cNvGraphicFramePr>
          <p:nvPr/>
        </p:nvGraphicFramePr>
        <p:xfrm>
          <a:off x="2889250" y="4800600"/>
          <a:ext cx="32115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0" name="公式" r:id="rId9" imgW="1346200" imgH="431800" progId="Equation.3">
                  <p:embed/>
                </p:oleObj>
              </mc:Choice>
              <mc:Fallback>
                <p:oleObj name="公式" r:id="rId9" imgW="1346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800600"/>
                        <a:ext cx="32115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78" name="Object 6"/>
          <p:cNvGraphicFramePr>
            <a:graphicFrameLocks noChangeAspect="1"/>
          </p:cNvGraphicFramePr>
          <p:nvPr/>
        </p:nvGraphicFramePr>
        <p:xfrm>
          <a:off x="1443038" y="2743200"/>
          <a:ext cx="752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1" name="公式" r:id="rId11" imgW="317087" imgH="215619" progId="Equation.3">
                  <p:embed/>
                </p:oleObj>
              </mc:Choice>
              <mc:Fallback>
                <p:oleObj name="公式" r:id="rId11" imgW="317087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2743200"/>
                        <a:ext cx="752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79" name="Object 7"/>
          <p:cNvGraphicFramePr>
            <a:graphicFrameLocks noChangeAspect="1"/>
          </p:cNvGraphicFramePr>
          <p:nvPr/>
        </p:nvGraphicFramePr>
        <p:xfrm>
          <a:off x="2268538" y="2743200"/>
          <a:ext cx="49958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2" name="公式" r:id="rId13" imgW="2094591" imgH="215806" progId="Equation.3">
                  <p:embed/>
                </p:oleObj>
              </mc:Choice>
              <mc:Fallback>
                <p:oleObj name="公式" r:id="rId13" imgW="2094591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743200"/>
                        <a:ext cx="49958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80" name="Object 8"/>
          <p:cNvGraphicFramePr>
            <a:graphicFrameLocks noChangeAspect="1"/>
          </p:cNvGraphicFramePr>
          <p:nvPr/>
        </p:nvGraphicFramePr>
        <p:xfrm>
          <a:off x="1563688" y="3513138"/>
          <a:ext cx="429736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3" name="公式" r:id="rId15" imgW="1803400" imgH="241300" progId="Equation.3">
                  <p:embed/>
                </p:oleObj>
              </mc:Choice>
              <mc:Fallback>
                <p:oleObj name="公式" r:id="rId15" imgW="18034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513138"/>
                        <a:ext cx="4297362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81" name="Object 9"/>
          <p:cNvGraphicFramePr>
            <a:graphicFrameLocks noChangeAspect="1"/>
          </p:cNvGraphicFramePr>
          <p:nvPr/>
        </p:nvGraphicFramePr>
        <p:xfrm>
          <a:off x="1146175" y="4275138"/>
          <a:ext cx="67786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4" name="公式" r:id="rId17" imgW="2844800" imgH="241300" progId="Equation.3">
                  <p:embed/>
                </p:oleObj>
              </mc:Choice>
              <mc:Fallback>
                <p:oleObj name="公式" r:id="rId17" imgW="28448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4275138"/>
                        <a:ext cx="67786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82" name="Object 10"/>
          <p:cNvGraphicFramePr>
            <a:graphicFrameLocks noChangeAspect="1"/>
          </p:cNvGraphicFramePr>
          <p:nvPr/>
        </p:nvGraphicFramePr>
        <p:xfrm>
          <a:off x="1898650" y="5029200"/>
          <a:ext cx="8778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5" name="公式" r:id="rId19" imgW="368140" imgH="266584" progId="Equation.3">
                  <p:embed/>
                </p:oleObj>
              </mc:Choice>
              <mc:Fallback>
                <p:oleObj name="公式" r:id="rId19" imgW="368140" imgH="26658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029200"/>
                        <a:ext cx="8778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83" name="Object 11"/>
          <p:cNvGraphicFramePr>
            <a:graphicFrameLocks noChangeAspect="1"/>
          </p:cNvGraphicFramePr>
          <p:nvPr/>
        </p:nvGraphicFramePr>
        <p:xfrm>
          <a:off x="3946525" y="5686425"/>
          <a:ext cx="37274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6" name="公式" r:id="rId21" imgW="1562100" imgH="431800" progId="Equation.3">
                  <p:embed/>
                </p:oleObj>
              </mc:Choice>
              <mc:Fallback>
                <p:oleObj name="公式" r:id="rId21" imgW="15621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5686425"/>
                        <a:ext cx="37274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2284" name="Object 12"/>
          <p:cNvGraphicFramePr>
            <a:graphicFrameLocks noChangeAspect="1"/>
          </p:cNvGraphicFramePr>
          <p:nvPr/>
        </p:nvGraphicFramePr>
        <p:xfrm>
          <a:off x="2165350" y="5867400"/>
          <a:ext cx="16637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7" name="公式" r:id="rId23" imgW="698197" imgH="317362" progId="Equation.3">
                  <p:embed/>
                </p:oleObj>
              </mc:Choice>
              <mc:Fallback>
                <p:oleObj name="公式" r:id="rId23" imgW="698197" imgH="3173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5867400"/>
                        <a:ext cx="16637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2285" name="Text Box 13"/>
          <p:cNvSpPr txBox="1">
            <a:spLocks noChangeArrowheads="1"/>
          </p:cNvSpPr>
          <p:nvPr/>
        </p:nvSpPr>
        <p:spPr bwMode="auto">
          <a:xfrm>
            <a:off x="495300" y="5029200"/>
            <a:ext cx="911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使得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6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6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6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6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6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6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6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6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6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6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6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4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8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3298" name="Object 2"/>
          <p:cNvGraphicFramePr>
            <a:graphicFrameLocks noChangeAspect="1"/>
          </p:cNvGraphicFramePr>
          <p:nvPr/>
        </p:nvGraphicFramePr>
        <p:xfrm>
          <a:off x="1354138" y="441325"/>
          <a:ext cx="2751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5" name="公式" r:id="rId3" imgW="1155700" imgH="228600" progId="Equation.3">
                  <p:embed/>
                </p:oleObj>
              </mc:Choice>
              <mc:Fallback>
                <p:oleObj name="公式" r:id="rId3" imgW="1155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41325"/>
                        <a:ext cx="2751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299" name="Object 3"/>
          <p:cNvGraphicFramePr>
            <a:graphicFrameLocks noChangeAspect="1"/>
          </p:cNvGraphicFramePr>
          <p:nvPr/>
        </p:nvGraphicFramePr>
        <p:xfrm>
          <a:off x="4195763" y="228600"/>
          <a:ext cx="3817937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6" name="公式" r:id="rId5" imgW="1600200" imgH="444240" progId="Equation.3">
                  <p:embed/>
                </p:oleObj>
              </mc:Choice>
              <mc:Fallback>
                <p:oleObj name="公式" r:id="rId5" imgW="160020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228600"/>
                        <a:ext cx="3817937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0" name="Object 4"/>
          <p:cNvGraphicFramePr>
            <a:graphicFrameLocks noChangeAspect="1"/>
          </p:cNvGraphicFramePr>
          <p:nvPr/>
        </p:nvGraphicFramePr>
        <p:xfrm>
          <a:off x="1409700" y="1295400"/>
          <a:ext cx="65055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7" name="公式" r:id="rId7" imgW="2730500" imgH="228600" progId="Equation.3">
                  <p:embed/>
                </p:oleObj>
              </mc:Choice>
              <mc:Fallback>
                <p:oleObj name="公式" r:id="rId7" imgW="2730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1295400"/>
                        <a:ext cx="650557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3301" name="Text Box 5"/>
          <p:cNvSpPr txBox="1">
            <a:spLocks noChangeArrowheads="1"/>
          </p:cNvSpPr>
          <p:nvPr/>
        </p:nvSpPr>
        <p:spPr bwMode="auto">
          <a:xfrm>
            <a:off x="692150" y="1905000"/>
            <a:ext cx="4845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由多元函数取极值的必要条件</a:t>
            </a:r>
          </a:p>
        </p:txBody>
      </p:sp>
      <p:graphicFrame>
        <p:nvGraphicFramePr>
          <p:cNvPr id="1463302" name="Object 6"/>
          <p:cNvGraphicFramePr>
            <a:graphicFrameLocks noChangeAspect="1"/>
          </p:cNvGraphicFramePr>
          <p:nvPr/>
        </p:nvGraphicFramePr>
        <p:xfrm>
          <a:off x="2647950" y="2562225"/>
          <a:ext cx="31765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8" name="公式" r:id="rId9" imgW="1333500" imgH="431800" progId="Equation.3">
                  <p:embed/>
                </p:oleObj>
              </mc:Choice>
              <mc:Fallback>
                <p:oleObj name="公式" r:id="rId9" imgW="13335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562225"/>
                        <a:ext cx="317658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3" name="Object 7"/>
          <p:cNvGraphicFramePr>
            <a:graphicFrameLocks noChangeAspect="1"/>
          </p:cNvGraphicFramePr>
          <p:nvPr/>
        </p:nvGraphicFramePr>
        <p:xfrm>
          <a:off x="6775450" y="2781300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9" name="公式" r:id="rId11" imgW="812447" imgH="190417" progId="Equation.3">
                  <p:embed/>
                </p:oleObj>
              </mc:Choice>
              <mc:Fallback>
                <p:oleObj name="公式" r:id="rId11" imgW="812447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2781300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4" name="Object 8"/>
          <p:cNvGraphicFramePr>
            <a:graphicFrameLocks noChangeAspect="1"/>
          </p:cNvGraphicFramePr>
          <p:nvPr/>
        </p:nvGraphicFramePr>
        <p:xfrm>
          <a:off x="2716213" y="3525838"/>
          <a:ext cx="49403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0" name="公式" r:id="rId13" imgW="2070100" imgH="444500" progId="Equation.3">
                  <p:embed/>
                </p:oleObj>
              </mc:Choice>
              <mc:Fallback>
                <p:oleObj name="公式" r:id="rId13" imgW="20701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3525838"/>
                        <a:ext cx="49403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5" name="Object 9"/>
          <p:cNvGraphicFramePr>
            <a:graphicFrameLocks noChangeAspect="1"/>
          </p:cNvGraphicFramePr>
          <p:nvPr/>
        </p:nvGraphicFramePr>
        <p:xfrm>
          <a:off x="2065338" y="3552825"/>
          <a:ext cx="6651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1" name="公式" r:id="rId15" imgW="279279" imgH="431613" progId="Equation.3">
                  <p:embed/>
                </p:oleObj>
              </mc:Choice>
              <mc:Fallback>
                <p:oleObj name="公式" r:id="rId15" imgW="279279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552825"/>
                        <a:ext cx="6651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06" name="Object 10"/>
          <p:cNvGraphicFramePr>
            <a:graphicFrameLocks noChangeAspect="1"/>
          </p:cNvGraphicFramePr>
          <p:nvPr/>
        </p:nvGraphicFramePr>
        <p:xfrm>
          <a:off x="7600950" y="3810000"/>
          <a:ext cx="5715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2" name="公式" r:id="rId17" imgW="241091" imgH="177646" progId="Equation.3">
                  <p:embed/>
                </p:oleObj>
              </mc:Choice>
              <mc:Fallback>
                <p:oleObj name="公式" r:id="rId17" imgW="241091" imgH="17764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3810000"/>
                        <a:ext cx="5715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3307" name="Text Box 11"/>
          <p:cNvSpPr txBox="1">
            <a:spLocks noChangeArrowheads="1"/>
          </p:cNvSpPr>
          <p:nvPr/>
        </p:nvSpPr>
        <p:spPr bwMode="auto">
          <a:xfrm>
            <a:off x="817563" y="3657600"/>
            <a:ext cx="552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得</a:t>
            </a:r>
          </a:p>
        </p:txBody>
      </p:sp>
      <p:sp>
        <p:nvSpPr>
          <p:cNvPr id="1463308" name="Text Box 12"/>
          <p:cNvSpPr txBox="1">
            <a:spLocks noChangeArrowheads="1"/>
          </p:cNvSpPr>
          <p:nvPr/>
        </p:nvSpPr>
        <p:spPr bwMode="auto">
          <a:xfrm>
            <a:off x="817563" y="4845050"/>
            <a:ext cx="552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即</a:t>
            </a:r>
          </a:p>
        </p:txBody>
      </p:sp>
      <p:graphicFrame>
        <p:nvGraphicFramePr>
          <p:cNvPr id="1463309" name="Object 13"/>
          <p:cNvGraphicFramePr>
            <a:graphicFrameLocks noChangeAspect="1"/>
          </p:cNvGraphicFramePr>
          <p:nvPr/>
        </p:nvGraphicFramePr>
        <p:xfrm>
          <a:off x="2174875" y="5583238"/>
          <a:ext cx="5605463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3" name="公式" r:id="rId19" imgW="2349500" imgH="444500" progId="Equation.3">
                  <p:embed/>
                </p:oleObj>
              </mc:Choice>
              <mc:Fallback>
                <p:oleObj name="公式" r:id="rId19" imgW="23495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5583238"/>
                        <a:ext cx="5605463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3310" name="Object 14"/>
          <p:cNvGraphicFramePr>
            <a:graphicFrameLocks noChangeAspect="1"/>
          </p:cNvGraphicFramePr>
          <p:nvPr/>
        </p:nvGraphicFramePr>
        <p:xfrm>
          <a:off x="1993900" y="4572000"/>
          <a:ext cx="5969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4" name="公式" r:id="rId21" imgW="2501900" imgH="444500" progId="Equation.3">
                  <p:embed/>
                </p:oleObj>
              </mc:Choice>
              <mc:Fallback>
                <p:oleObj name="公式" r:id="rId21" imgW="25019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572000"/>
                        <a:ext cx="59690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3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3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6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3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3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3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3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6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6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63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63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6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6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6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6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63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6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6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463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463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6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6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63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63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6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6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6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63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63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3301" grpId="0" autoUpdateAnimBg="0"/>
      <p:bldP spid="1463307" grpId="0" autoUpdateAnimBg="0"/>
      <p:bldP spid="146330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22" name="Object 2"/>
          <p:cNvGraphicFramePr>
            <a:graphicFrameLocks noChangeAspect="1"/>
          </p:cNvGraphicFramePr>
          <p:nvPr/>
        </p:nvGraphicFramePr>
        <p:xfrm>
          <a:off x="1981200" y="457200"/>
          <a:ext cx="55753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3" name="公式" r:id="rId3" imgW="2336800" imgH="444500" progId="Equation.3">
                  <p:embed/>
                </p:oleObj>
              </mc:Choice>
              <mc:Fallback>
                <p:oleObj name="公式" r:id="rId3" imgW="2336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7200"/>
                        <a:ext cx="55753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23" name="Object 3"/>
          <p:cNvGraphicFramePr>
            <a:graphicFrameLocks noChangeAspect="1"/>
          </p:cNvGraphicFramePr>
          <p:nvPr/>
        </p:nvGraphicFramePr>
        <p:xfrm>
          <a:off x="1697038" y="1524000"/>
          <a:ext cx="58483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4" name="公式" r:id="rId5" imgW="2451100" imgH="444500" progId="Equation.3">
                  <p:embed/>
                </p:oleObj>
              </mc:Choice>
              <mc:Fallback>
                <p:oleObj name="公式" r:id="rId5" imgW="2451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524000"/>
                        <a:ext cx="58483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24" name="Object 4"/>
          <p:cNvGraphicFramePr>
            <a:graphicFrameLocks noChangeAspect="1"/>
          </p:cNvGraphicFramePr>
          <p:nvPr/>
        </p:nvGraphicFramePr>
        <p:xfrm>
          <a:off x="3265488" y="2722563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5" name="公式" r:id="rId7" imgW="812447" imgH="190417" progId="Equation.3">
                  <p:embed/>
                </p:oleObj>
              </mc:Choice>
              <mc:Fallback>
                <p:oleObj name="公式" r:id="rId7" imgW="812447" imgH="1904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722563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25" name="Object 5"/>
          <p:cNvGraphicFramePr>
            <a:graphicFrameLocks noChangeAspect="1"/>
          </p:cNvGraphicFramePr>
          <p:nvPr/>
        </p:nvGraphicFramePr>
        <p:xfrm>
          <a:off x="777875" y="3332163"/>
          <a:ext cx="8137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6" name="公式" r:id="rId9" imgW="3416300" imgH="228600" progId="Equation.3">
                  <p:embed/>
                </p:oleObj>
              </mc:Choice>
              <mc:Fallback>
                <p:oleObj name="公式" r:id="rId9" imgW="3416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332163"/>
                        <a:ext cx="8137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26" name="Text Box 6"/>
          <p:cNvSpPr txBox="1">
            <a:spLocks noChangeArrowheads="1"/>
          </p:cNvSpPr>
          <p:nvPr/>
        </p:nvSpPr>
        <p:spPr bwMode="auto">
          <a:xfrm>
            <a:off x="692150" y="4094163"/>
            <a:ext cx="1625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引入记号</a:t>
            </a:r>
          </a:p>
        </p:txBody>
      </p:sp>
      <p:graphicFrame>
        <p:nvGraphicFramePr>
          <p:cNvPr id="1464327" name="Object 7"/>
          <p:cNvGraphicFramePr>
            <a:graphicFrameLocks noChangeAspect="1"/>
          </p:cNvGraphicFramePr>
          <p:nvPr/>
        </p:nvGraphicFramePr>
        <p:xfrm>
          <a:off x="3927475" y="4170363"/>
          <a:ext cx="38782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7" name="公式" r:id="rId11" imgW="1624895" imgH="215806" progId="Equation.3">
                  <p:embed/>
                </p:oleObj>
              </mc:Choice>
              <mc:Fallback>
                <p:oleObj name="公式" r:id="rId11" imgW="162489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4170363"/>
                        <a:ext cx="38782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28" name="Object 8"/>
          <p:cNvGraphicFramePr>
            <a:graphicFrameLocks noChangeAspect="1"/>
          </p:cNvGraphicFramePr>
          <p:nvPr/>
        </p:nvGraphicFramePr>
        <p:xfrm>
          <a:off x="3090863" y="4170363"/>
          <a:ext cx="7524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8" name="公式" r:id="rId13" imgW="317225" imgH="203024" progId="Equation.3">
                  <p:embed/>
                </p:oleObj>
              </mc:Choice>
              <mc:Fallback>
                <p:oleObj name="公式" r:id="rId13" imgW="317225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4170363"/>
                        <a:ext cx="7524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29" name="Object 9"/>
          <p:cNvGraphicFramePr>
            <a:graphicFrameLocks noChangeAspect="1"/>
          </p:cNvGraphicFramePr>
          <p:nvPr/>
        </p:nvGraphicFramePr>
        <p:xfrm>
          <a:off x="3925888" y="4800600"/>
          <a:ext cx="2181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9" name="公式" r:id="rId15" imgW="914003" imgH="215806" progId="Equation.3">
                  <p:embed/>
                </p:oleObj>
              </mc:Choice>
              <mc:Fallback>
                <p:oleObj name="公式" r:id="rId15" imgW="914003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4800600"/>
                        <a:ext cx="2181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30" name="Object 10"/>
          <p:cNvGraphicFramePr>
            <a:graphicFrameLocks noChangeAspect="1"/>
          </p:cNvGraphicFramePr>
          <p:nvPr/>
        </p:nvGraphicFramePr>
        <p:xfrm>
          <a:off x="3143250" y="4800600"/>
          <a:ext cx="668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0" name="公式" r:id="rId17" imgW="279279" imgH="203112" progId="Equation.3">
                  <p:embed/>
                </p:oleObj>
              </mc:Choice>
              <mc:Fallback>
                <p:oleObj name="公式" r:id="rId17" imgW="27927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00600"/>
                        <a:ext cx="6683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31" name="Text Box 11"/>
          <p:cNvSpPr txBox="1">
            <a:spLocks noChangeArrowheads="1"/>
          </p:cNvSpPr>
          <p:nvPr/>
        </p:nvSpPr>
        <p:spPr bwMode="auto">
          <a:xfrm>
            <a:off x="825500" y="5607050"/>
            <a:ext cx="2343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定义加权内积</a:t>
            </a:r>
          </a:p>
        </p:txBody>
      </p:sp>
      <p:sp>
        <p:nvSpPr>
          <p:cNvPr id="1464332" name="Text Box 12"/>
          <p:cNvSpPr txBox="1">
            <a:spLocks noChangeArrowheads="1"/>
          </p:cNvSpPr>
          <p:nvPr/>
        </p:nvSpPr>
        <p:spPr bwMode="auto">
          <a:xfrm>
            <a:off x="7924800" y="2482850"/>
            <a:ext cx="1384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-----(10)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6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6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6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6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26" grpId="0" autoUpdateAnimBg="0"/>
      <p:bldP spid="1464331" grpId="0" autoUpdateAnimBg="0"/>
      <p:bldP spid="1464332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5346" name="Object 2"/>
          <p:cNvGraphicFramePr>
            <a:graphicFrameLocks noChangeAspect="1"/>
          </p:cNvGraphicFramePr>
          <p:nvPr/>
        </p:nvGraphicFramePr>
        <p:xfrm>
          <a:off x="1073150" y="609600"/>
          <a:ext cx="40592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4" name="公式" r:id="rId3" imgW="1701800" imgH="431800" progId="Equation.3">
                  <p:embed/>
                </p:oleObj>
              </mc:Choice>
              <mc:Fallback>
                <p:oleObj name="公式" r:id="rId3" imgW="1701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609600"/>
                        <a:ext cx="40592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347" name="Object 3"/>
          <p:cNvGraphicFramePr>
            <a:graphicFrameLocks noChangeAspect="1"/>
          </p:cNvGraphicFramePr>
          <p:nvPr/>
        </p:nvGraphicFramePr>
        <p:xfrm>
          <a:off x="5695950" y="609600"/>
          <a:ext cx="33337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5" name="公式" r:id="rId5" imgW="1397000" imgH="431800" progId="Equation.3">
                  <p:embed/>
                </p:oleObj>
              </mc:Choice>
              <mc:Fallback>
                <p:oleObj name="公式" r:id="rId5" imgW="13970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609600"/>
                        <a:ext cx="33337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348" name="Object 4"/>
          <p:cNvGraphicFramePr>
            <a:graphicFrameLocks noChangeAspect="1"/>
          </p:cNvGraphicFramePr>
          <p:nvPr/>
        </p:nvGraphicFramePr>
        <p:xfrm>
          <a:off x="1568450" y="2362200"/>
          <a:ext cx="71199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6" name="公式" r:id="rId7" imgW="2984500" imgH="215900" progId="Equation.3">
                  <p:embed/>
                </p:oleObj>
              </mc:Choice>
              <mc:Fallback>
                <p:oleObj name="公式" r:id="rId7" imgW="29845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362200"/>
                        <a:ext cx="71199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349" name="Object 5"/>
          <p:cNvGraphicFramePr>
            <a:graphicFrameLocks noChangeAspect="1"/>
          </p:cNvGraphicFramePr>
          <p:nvPr/>
        </p:nvGraphicFramePr>
        <p:xfrm>
          <a:off x="4705350" y="3048000"/>
          <a:ext cx="1933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7" name="公式" r:id="rId9" imgW="812447" imgH="190417" progId="Equation.3">
                  <p:embed/>
                </p:oleObj>
              </mc:Choice>
              <mc:Fallback>
                <p:oleObj name="公式" r:id="rId9" imgW="812447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3048000"/>
                        <a:ext cx="19335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5350" name="Text Box 6"/>
          <p:cNvSpPr txBox="1">
            <a:spLocks noChangeArrowheads="1"/>
          </p:cNvSpPr>
          <p:nvPr/>
        </p:nvSpPr>
        <p:spPr bwMode="auto">
          <a:xfrm>
            <a:off x="644525" y="3451225"/>
            <a:ext cx="36528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矩阵形式</a:t>
            </a:r>
            <a:r>
              <a:rPr kumimoji="1" lang="en-US" altLang="zh-CN" sz="2600" b="0"/>
              <a:t>(</a:t>
            </a:r>
            <a:r>
              <a:rPr kumimoji="1" lang="zh-CN" altLang="en-US" sz="2600" b="0"/>
              <a:t>法方程组</a:t>
            </a:r>
            <a:r>
              <a:rPr kumimoji="1" lang="en-US" altLang="zh-CN" sz="2600" b="0"/>
              <a:t>)</a:t>
            </a:r>
            <a:r>
              <a:rPr kumimoji="1" lang="zh-CN" altLang="en-US" sz="2600" b="0"/>
              <a:t>为</a:t>
            </a:r>
          </a:p>
        </p:txBody>
      </p:sp>
      <p:graphicFrame>
        <p:nvGraphicFramePr>
          <p:cNvPr id="1465351" name="Object 7"/>
          <p:cNvGraphicFramePr>
            <a:graphicFrameLocks noChangeAspect="1"/>
          </p:cNvGraphicFramePr>
          <p:nvPr/>
        </p:nvGraphicFramePr>
        <p:xfrm>
          <a:off x="6259513" y="3962400"/>
          <a:ext cx="788987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8" name="公式" r:id="rId11" imgW="330057" imgH="939392" progId="Equation.3">
                  <p:embed/>
                </p:oleObj>
              </mc:Choice>
              <mc:Fallback>
                <p:oleObj name="公式" r:id="rId11" imgW="330057" imgH="9393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3962400"/>
                        <a:ext cx="788987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352" name="Object 8"/>
          <p:cNvGraphicFramePr>
            <a:graphicFrameLocks noChangeAspect="1"/>
          </p:cNvGraphicFramePr>
          <p:nvPr/>
        </p:nvGraphicFramePr>
        <p:xfrm>
          <a:off x="7002463" y="3962400"/>
          <a:ext cx="17240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9" name="公式" r:id="rId13" imgW="723586" imgH="939392" progId="Equation.3">
                  <p:embed/>
                </p:oleObj>
              </mc:Choice>
              <mc:Fallback>
                <p:oleObj name="公式" r:id="rId13" imgW="723586" imgH="93939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962400"/>
                        <a:ext cx="17240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5353" name="Group 9"/>
          <p:cNvGrpSpPr>
            <a:grpSpLocks/>
          </p:cNvGrpSpPr>
          <p:nvPr/>
        </p:nvGrpSpPr>
        <p:grpSpPr bwMode="auto">
          <a:xfrm>
            <a:off x="976313" y="3959225"/>
            <a:ext cx="5530850" cy="2060575"/>
            <a:chOff x="336" y="2494"/>
            <a:chExt cx="3216" cy="1298"/>
          </a:xfrm>
        </p:grpSpPr>
        <p:graphicFrame>
          <p:nvGraphicFramePr>
            <p:cNvPr id="165901" name="Object 10"/>
            <p:cNvGraphicFramePr>
              <a:graphicFrameLocks noChangeAspect="1"/>
            </p:cNvGraphicFramePr>
            <p:nvPr/>
          </p:nvGraphicFramePr>
          <p:xfrm>
            <a:off x="336" y="2494"/>
            <a:ext cx="3216" cy="1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0" name="公式" r:id="rId15" imgW="876300" imgH="838200" progId="Equation.3">
                    <p:embed/>
                  </p:oleObj>
                </mc:Choice>
                <mc:Fallback>
                  <p:oleObj name="公式" r:id="rId15" imgW="876300" imgH="838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94"/>
                          <a:ext cx="3216" cy="1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5902" name="Group 11"/>
            <p:cNvGrpSpPr>
              <a:grpSpLocks/>
            </p:cNvGrpSpPr>
            <p:nvPr/>
          </p:nvGrpSpPr>
          <p:grpSpPr bwMode="auto">
            <a:xfrm>
              <a:off x="480" y="2592"/>
              <a:ext cx="2784" cy="1160"/>
              <a:chOff x="528" y="2584"/>
              <a:chExt cx="2784" cy="1160"/>
            </a:xfrm>
          </p:grpSpPr>
          <p:graphicFrame>
            <p:nvGraphicFramePr>
              <p:cNvPr id="165903" name="Object 12"/>
              <p:cNvGraphicFramePr>
                <a:graphicFrameLocks noChangeAspect="1"/>
              </p:cNvGraphicFramePr>
              <p:nvPr/>
            </p:nvGraphicFramePr>
            <p:xfrm>
              <a:off x="528" y="2584"/>
              <a:ext cx="278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91" name="公式" r:id="rId17" imgW="2005729" imgH="215806" progId="Equation.3">
                      <p:embed/>
                    </p:oleObj>
                  </mc:Choice>
                  <mc:Fallback>
                    <p:oleObj name="公式" r:id="rId17" imgW="2005729" imgH="215806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2584"/>
                            <a:ext cx="278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904" name="Object 13"/>
              <p:cNvGraphicFramePr>
                <a:graphicFrameLocks noChangeAspect="1"/>
              </p:cNvGraphicFramePr>
              <p:nvPr/>
            </p:nvGraphicFramePr>
            <p:xfrm>
              <a:off x="539" y="2920"/>
              <a:ext cx="276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92" name="公式" r:id="rId19" imgW="1993035" imgH="215806" progId="Equation.3">
                      <p:embed/>
                    </p:oleObj>
                  </mc:Choice>
                  <mc:Fallback>
                    <p:oleObj name="公式" r:id="rId19" imgW="1993035" imgH="215806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" y="2920"/>
                            <a:ext cx="276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905" name="Object 14"/>
              <p:cNvGraphicFramePr>
                <a:graphicFrameLocks noChangeAspect="1"/>
              </p:cNvGraphicFramePr>
              <p:nvPr/>
            </p:nvGraphicFramePr>
            <p:xfrm>
              <a:off x="528" y="3448"/>
              <a:ext cx="2784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93" name="公式" r:id="rId21" imgW="2005729" imgH="215806" progId="Equation.3">
                      <p:embed/>
                    </p:oleObj>
                  </mc:Choice>
                  <mc:Fallback>
                    <p:oleObj name="公式" r:id="rId21" imgW="2005729" imgH="215806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3448"/>
                            <a:ext cx="2784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5906" name="Object 15"/>
              <p:cNvGraphicFramePr>
                <a:graphicFrameLocks noChangeAspect="1"/>
              </p:cNvGraphicFramePr>
              <p:nvPr/>
            </p:nvGraphicFramePr>
            <p:xfrm>
              <a:off x="588" y="3216"/>
              <a:ext cx="2484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94" name="公式" r:id="rId23" imgW="1790700" imgH="228600" progId="Equation.3">
                      <p:embed/>
                    </p:oleObj>
                  </mc:Choice>
                  <mc:Fallback>
                    <p:oleObj name="公式" r:id="rId23" imgW="1790700" imgH="228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" y="3216"/>
                            <a:ext cx="2484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65360" name="Text Box 16"/>
          <p:cNvSpPr txBox="1">
            <a:spLocks noChangeArrowheads="1"/>
          </p:cNvSpPr>
          <p:nvPr/>
        </p:nvSpPr>
        <p:spPr bwMode="auto">
          <a:xfrm>
            <a:off x="727075" y="1644650"/>
            <a:ext cx="29384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方程组</a:t>
            </a:r>
            <a:r>
              <a:rPr kumimoji="1" lang="en-US" altLang="zh-CN" sz="2600" b="0"/>
              <a:t>(10)</a:t>
            </a:r>
            <a:r>
              <a:rPr kumimoji="1" lang="zh-CN" altLang="en-US" sz="2600" b="0"/>
              <a:t>式化为</a:t>
            </a:r>
          </a:p>
        </p:txBody>
      </p:sp>
      <p:sp>
        <p:nvSpPr>
          <p:cNvPr id="1465361" name="Text Box 17"/>
          <p:cNvSpPr txBox="1">
            <a:spLocks noChangeArrowheads="1"/>
          </p:cNvSpPr>
          <p:nvPr/>
        </p:nvSpPr>
        <p:spPr bwMode="auto">
          <a:xfrm>
            <a:off x="8521700" y="2895600"/>
            <a:ext cx="1384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-----(11)</a:t>
            </a:r>
          </a:p>
        </p:txBody>
      </p:sp>
      <p:sp>
        <p:nvSpPr>
          <p:cNvPr id="1465362" name="Text Box 18"/>
          <p:cNvSpPr txBox="1">
            <a:spLocks noChangeArrowheads="1"/>
          </p:cNvSpPr>
          <p:nvPr/>
        </p:nvSpPr>
        <p:spPr bwMode="auto">
          <a:xfrm>
            <a:off x="8750300" y="4845050"/>
            <a:ext cx="11477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---(12)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6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46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6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6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6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46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46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6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46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6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46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50" grpId="0" autoUpdateAnimBg="0"/>
      <p:bldP spid="1465360" grpId="0" autoUpdateAnimBg="0"/>
      <p:bldP spid="1465361" grpId="0" autoUpdateAnimBg="0"/>
      <p:bldP spid="1465362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Text Box 2"/>
          <p:cNvSpPr txBox="1">
            <a:spLocks noChangeArrowheads="1"/>
          </p:cNvSpPr>
          <p:nvPr/>
        </p:nvSpPr>
        <p:spPr bwMode="auto">
          <a:xfrm>
            <a:off x="1312863" y="730250"/>
            <a:ext cx="1984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平方误差为</a:t>
            </a:r>
          </a:p>
        </p:txBody>
      </p:sp>
      <p:graphicFrame>
        <p:nvGraphicFramePr>
          <p:cNvPr id="1466371" name="Object 3"/>
          <p:cNvGraphicFramePr>
            <a:graphicFrameLocks noChangeAspect="1"/>
          </p:cNvGraphicFramePr>
          <p:nvPr/>
        </p:nvGraphicFramePr>
        <p:xfrm>
          <a:off x="4711700" y="504825"/>
          <a:ext cx="321151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1" name="公式" r:id="rId3" imgW="1346200" imgH="431800" progId="Equation.3">
                  <p:embed/>
                </p:oleObj>
              </mc:Choice>
              <mc:Fallback>
                <p:oleObj name="公式" r:id="rId3" imgW="1346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504825"/>
                        <a:ext cx="321151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6372" name="Object 4"/>
          <p:cNvGraphicFramePr>
            <a:graphicFrameLocks noChangeAspect="1"/>
          </p:cNvGraphicFramePr>
          <p:nvPr/>
        </p:nvGraphicFramePr>
        <p:xfrm>
          <a:off x="3721100" y="685800"/>
          <a:ext cx="8778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2" name="公式" r:id="rId5" imgW="368140" imgH="266584" progId="Equation.3">
                  <p:embed/>
                </p:oleObj>
              </mc:Choice>
              <mc:Fallback>
                <p:oleObj name="公式" r:id="rId5" imgW="368140" imgH="26658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685800"/>
                        <a:ext cx="8778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6373" name="Text Box 5"/>
          <p:cNvSpPr txBox="1">
            <a:spLocks noChangeArrowheads="1"/>
          </p:cNvSpPr>
          <p:nvPr/>
        </p:nvSpPr>
        <p:spPr bwMode="auto">
          <a:xfrm>
            <a:off x="914400" y="1676400"/>
            <a:ext cx="7797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600" b="0"/>
              <a:t>作为特殊情形</a:t>
            </a:r>
            <a:r>
              <a:rPr kumimoji="1" lang="en-US" altLang="zh-CN" sz="2600" b="0"/>
              <a:t>,</a:t>
            </a:r>
            <a:r>
              <a:rPr kumimoji="1" lang="zh-CN" altLang="en-US" sz="2600" b="0"/>
              <a:t>用多项式作拟合函数的法方程组为</a:t>
            </a:r>
          </a:p>
        </p:txBody>
      </p:sp>
      <p:graphicFrame>
        <p:nvGraphicFramePr>
          <p:cNvPr id="1466374" name="Object 6"/>
          <p:cNvGraphicFramePr>
            <a:graphicFrameLocks noChangeAspect="1"/>
          </p:cNvGraphicFramePr>
          <p:nvPr/>
        </p:nvGraphicFramePr>
        <p:xfrm>
          <a:off x="749300" y="2362200"/>
          <a:ext cx="87503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43" name="公式" r:id="rId7" imgW="3479800" imgH="1422400" progId="Equation.3">
                  <p:embed/>
                </p:oleObj>
              </mc:Choice>
              <mc:Fallback>
                <p:oleObj name="公式" r:id="rId7" imgW="34798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362200"/>
                        <a:ext cx="87503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6375" name="Text Box 7"/>
          <p:cNvSpPr txBox="1">
            <a:spLocks noChangeArrowheads="1"/>
          </p:cNvSpPr>
          <p:nvPr/>
        </p:nvSpPr>
        <p:spPr bwMode="auto">
          <a:xfrm>
            <a:off x="8280400" y="5867400"/>
            <a:ext cx="13843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600" b="0">
                <a:solidFill>
                  <a:srgbClr val="FF3300"/>
                </a:solidFill>
              </a:rPr>
              <a:t>-----(13)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66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66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6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6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6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6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66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66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6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6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66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66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6370" grpId="0" autoUpdateAnimBg="0"/>
      <p:bldP spid="1466373" grpId="0" autoUpdateAnimBg="0"/>
      <p:bldP spid="146637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91440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80000"/>
              </a:lnSpc>
              <a:spcBef>
                <a:spcPct val="35000"/>
              </a:spcBef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35000"/>
              </a:spcBef>
              <a:spcAft>
                <a:spcPct val="0"/>
              </a:spcAft>
              <a:buClr>
                <a:srgbClr val="27305F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§4.2  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拉格朗日（</a:t>
            </a: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Lagrange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插值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32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为了构造满足插值条件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=0,1,2,…,</a:t>
            </a:r>
            <a:r>
              <a:rPr lang="en-US" altLang="zh-CN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 )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的便于使用的插值多项式 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先考察几种简单情形,</a:t>
            </a:r>
          </a:p>
          <a:p>
            <a:pPr algn="just"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然后再推广到一般形式。（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线性插值与抛物插值）</a:t>
            </a:r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）线性插值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线性插值是代数插值的最简单形式。假设给定了函数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在两个互异的点的值</a:t>
            </a:r>
            <a:r>
              <a:rPr lang="zh-CN" altLang="en-US" dirty="0" smtClean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   </a:t>
            </a:r>
            <a:r>
              <a:rPr lang="en-US" altLang="zh-CN" dirty="0" smtClean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,  , </a:t>
            </a:r>
            <a:endParaRPr lang="zh-CN" altLang="en-US" dirty="0">
              <a:latin typeface="宋体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,现要求用线性函数            近似地代替 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)。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选</a:t>
            </a:r>
          </a:p>
          <a:p>
            <a:pPr>
              <a:lnSpc>
                <a:spcPct val="13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择</a:t>
            </a:r>
            <a:r>
              <a:rPr lang="zh-CN" altLang="en-US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参数</a:t>
            </a:r>
            <a:r>
              <a:rPr lang="en-US" altLang="zh-CN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使                  。称这样的线性函数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为 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的线性插值函数</a:t>
            </a:r>
            <a:r>
              <a:rPr lang="zh-CN" altLang="en-US" dirty="0">
                <a:ea typeface="黑体" panose="0201060906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  <p:graphicFrame>
        <p:nvGraphicFramePr>
          <p:cNvPr id="1034255" name="Object 15"/>
          <p:cNvGraphicFramePr>
            <a:graphicFrameLocks noChangeAspect="1"/>
          </p:cNvGraphicFramePr>
          <p:nvPr/>
        </p:nvGraphicFramePr>
        <p:xfrm>
          <a:off x="4902200" y="977900"/>
          <a:ext cx="1797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3" imgW="838200" imgH="228600" progId="Equation.DSMT4">
                  <p:embed/>
                </p:oleObj>
              </mc:Choice>
              <mc:Fallback>
                <p:oleObj name="Equation" r:id="rId3" imgW="8382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977900"/>
                        <a:ext cx="1797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7" name="Object 17"/>
          <p:cNvGraphicFramePr>
            <a:graphicFrameLocks noChangeAspect="1"/>
          </p:cNvGraphicFramePr>
          <p:nvPr/>
        </p:nvGraphicFramePr>
        <p:xfrm>
          <a:off x="4592638" y="3789363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r:id="rId5" imgW="177646" imgH="228402" progId="Equation.3">
                  <p:embed/>
                </p:oleObj>
              </mc:Choice>
              <mc:Fallback>
                <p:oleObj r:id="rId5" imgW="177646" imgH="2284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789363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9" name="Object 19"/>
          <p:cNvGraphicFramePr>
            <a:graphicFrameLocks noChangeAspect="1"/>
          </p:cNvGraphicFramePr>
          <p:nvPr/>
        </p:nvGraphicFramePr>
        <p:xfrm>
          <a:off x="5240338" y="3789363"/>
          <a:ext cx="365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r:id="rId7" imgW="152268" imgH="215713" progId="Equation.3">
                  <p:embed/>
                </p:oleObj>
              </mc:Choice>
              <mc:Fallback>
                <p:oleObj r:id="rId7" imgW="152268" imgH="21571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789363"/>
                        <a:ext cx="3651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1" name="Object 21"/>
          <p:cNvGraphicFramePr>
            <a:graphicFrameLocks noChangeAspect="1"/>
          </p:cNvGraphicFramePr>
          <p:nvPr/>
        </p:nvGraphicFramePr>
        <p:xfrm>
          <a:off x="5961063" y="3789363"/>
          <a:ext cx="3124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r:id="rId9" imgW="1422400" imgH="228600" progId="Equation.3">
                  <p:embed/>
                </p:oleObj>
              </mc:Choice>
              <mc:Fallback>
                <p:oleObj r:id="rId9" imgW="14224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3789363"/>
                        <a:ext cx="31242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3" name="Object 23"/>
          <p:cNvGraphicFramePr>
            <a:graphicFrameLocks noChangeAspect="1"/>
          </p:cNvGraphicFramePr>
          <p:nvPr/>
        </p:nvGraphicFramePr>
        <p:xfrm>
          <a:off x="3786188" y="4405313"/>
          <a:ext cx="1933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11" imgW="876300" imgH="228600" progId="Equation.DSMT4">
                  <p:embed/>
                </p:oleObj>
              </mc:Choice>
              <mc:Fallback>
                <p:oleObj name="Equation" r:id="rId11" imgW="87630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4405313"/>
                        <a:ext cx="1933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5" name="Object 25"/>
          <p:cNvGraphicFramePr>
            <a:graphicFrameLocks noChangeAspect="1"/>
          </p:cNvGraphicFramePr>
          <p:nvPr/>
        </p:nvGraphicFramePr>
        <p:xfrm>
          <a:off x="2706688" y="4984750"/>
          <a:ext cx="32400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4984750"/>
                        <a:ext cx="32400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3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3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3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3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rlan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7283CA"/>
      </a:accent1>
      <a:accent2>
        <a:srgbClr val="F3E685"/>
      </a:accent2>
      <a:accent3>
        <a:srgbClr val="FFFFFF"/>
      </a:accent3>
      <a:accent4>
        <a:srgbClr val="000000"/>
      </a:accent4>
      <a:accent5>
        <a:srgbClr val="BCC1E1"/>
      </a:accent5>
      <a:accent6>
        <a:srgbClr val="DCD078"/>
      </a:accent6>
      <a:hlink>
        <a:srgbClr val="499FBD"/>
      </a:hlink>
      <a:folHlink>
        <a:srgbClr val="B9555A"/>
      </a:folHlink>
    </a:clrScheme>
    <a:fontScheme name="Borland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8763" marR="0" indent="-258763" algn="l" defTabSz="814388" rtl="0" eaLnBrk="0" fontAlgn="base" latinLnBrk="0" hangingPunct="0">
          <a:lnSpc>
            <a:spcPct val="80000"/>
          </a:lnSpc>
          <a:spcBef>
            <a:spcPct val="35000"/>
          </a:spcBef>
          <a:spcAft>
            <a:spcPct val="0"/>
          </a:spcAft>
          <a:buClr>
            <a:srgbClr val="27305F"/>
          </a:buClr>
          <a:buSzPct val="60000"/>
          <a:buFont typeface="Wingdings" panose="05000000000000000000" pitchFamily="2" charset="2"/>
          <a:buChar char="n"/>
          <a:tabLst/>
          <a:defRPr kumimoji="0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58763" marR="0" indent="-258763" algn="l" defTabSz="814388" rtl="0" eaLnBrk="0" fontAlgn="base" latinLnBrk="0" hangingPunct="0">
          <a:lnSpc>
            <a:spcPct val="80000"/>
          </a:lnSpc>
          <a:spcBef>
            <a:spcPct val="35000"/>
          </a:spcBef>
          <a:spcAft>
            <a:spcPct val="0"/>
          </a:spcAft>
          <a:buClr>
            <a:srgbClr val="27305F"/>
          </a:buClr>
          <a:buSzPct val="60000"/>
          <a:buFont typeface="Wingdings" panose="05000000000000000000" pitchFamily="2" charset="2"/>
          <a:buChar char="n"/>
          <a:tabLst/>
          <a:defRPr kumimoji="0" lang="en-US" alt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orla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la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la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Office\Templates\Borland.pot</Template>
  <TotalTime>16939</TotalTime>
  <Pages>26</Pages>
  <Words>3538</Words>
  <Application>Microsoft Office PowerPoint</Application>
  <PresentationFormat>A4 纸张(210x297 毫米)</PresentationFormat>
  <Paragraphs>456</Paragraphs>
  <Slides>85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85</vt:i4>
      </vt:variant>
    </vt:vector>
  </HeadingPairs>
  <TitlesOfParts>
    <vt:vector size="106" baseType="lpstr">
      <vt:lpstr>Arial Unicode MS</vt:lpstr>
      <vt:lpstr>黑体</vt:lpstr>
      <vt:lpstr>华文琥珀</vt:lpstr>
      <vt:lpstr>华文中宋</vt:lpstr>
      <vt:lpstr>楷体_GB2312</vt:lpstr>
      <vt:lpstr>宋体</vt:lpstr>
      <vt:lpstr>Arial</vt:lpstr>
      <vt:lpstr>Bookman Old Style</vt:lpstr>
      <vt:lpstr>Courier New</vt:lpstr>
      <vt:lpstr>Symbol</vt:lpstr>
      <vt:lpstr>Tahoma</vt:lpstr>
      <vt:lpstr>Times New Roman</vt:lpstr>
      <vt:lpstr>Wingdings</vt:lpstr>
      <vt:lpstr>Borland</vt:lpstr>
      <vt:lpstr>Microsoft 公式 3.0</vt:lpstr>
      <vt:lpstr>Equation</vt:lpstr>
      <vt:lpstr>公式</vt:lpstr>
      <vt:lpstr>Picture</vt:lpstr>
      <vt:lpstr>Microsoft Word Picture</vt:lpstr>
      <vt:lpstr>Picture2</vt:lpstr>
      <vt:lpstr>工作表</vt:lpstr>
      <vt:lpstr>插值法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例4.17 给定                            , 求    并计算</vt:lpstr>
      <vt:lpstr>PowerPoint 演示文稿</vt:lpstr>
      <vt:lpstr>PowerPoint 演示文稿</vt:lpstr>
      <vt:lpstr>PowerPoint 演示文稿</vt:lpstr>
      <vt:lpstr>PowerPoint 演示文稿</vt:lpstr>
      <vt:lpstr>分段插值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 曲线拟合的最小二乘法  </vt:lpstr>
      <vt:lpstr>1、引言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3、最小二乘法的求法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4、加权最小二乘法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插值法与拟合</dc:title>
  <dc:subject/>
  <dc:creator>dxf</dc:creator>
  <cp:keywords/>
  <dc:description/>
  <cp:lastModifiedBy>User</cp:lastModifiedBy>
  <cp:revision>2047</cp:revision>
  <cp:lastPrinted>1998-03-12T04:44:47Z</cp:lastPrinted>
  <dcterms:created xsi:type="dcterms:W3CDTF">2001-07-02T15:09:48Z</dcterms:created>
  <dcterms:modified xsi:type="dcterms:W3CDTF">2016-11-19T10:15:15Z</dcterms:modified>
</cp:coreProperties>
</file>