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613" r:id="rId2"/>
    <p:sldId id="257" r:id="rId3"/>
    <p:sldId id="527" r:id="rId4"/>
    <p:sldId id="528" r:id="rId5"/>
    <p:sldId id="529" r:id="rId6"/>
    <p:sldId id="606" r:id="rId7"/>
    <p:sldId id="530" r:id="rId8"/>
    <p:sldId id="531" r:id="rId9"/>
    <p:sldId id="607" r:id="rId10"/>
    <p:sldId id="532" r:id="rId11"/>
    <p:sldId id="533" r:id="rId12"/>
    <p:sldId id="534" r:id="rId13"/>
    <p:sldId id="535" r:id="rId14"/>
    <p:sldId id="542" r:id="rId15"/>
    <p:sldId id="543" r:id="rId16"/>
    <p:sldId id="551" r:id="rId17"/>
    <p:sldId id="544" r:id="rId18"/>
    <p:sldId id="545" r:id="rId19"/>
    <p:sldId id="546" r:id="rId20"/>
    <p:sldId id="547" r:id="rId21"/>
    <p:sldId id="548" r:id="rId22"/>
    <p:sldId id="552" r:id="rId23"/>
    <p:sldId id="608" r:id="rId24"/>
    <p:sldId id="553" r:id="rId25"/>
    <p:sldId id="554" r:id="rId26"/>
    <p:sldId id="555" r:id="rId27"/>
    <p:sldId id="556" r:id="rId28"/>
    <p:sldId id="557" r:id="rId29"/>
    <p:sldId id="558" r:id="rId30"/>
    <p:sldId id="559" r:id="rId31"/>
    <p:sldId id="560" r:id="rId32"/>
    <p:sldId id="561" r:id="rId33"/>
    <p:sldId id="562" r:id="rId34"/>
    <p:sldId id="563" r:id="rId35"/>
    <p:sldId id="564" r:id="rId36"/>
    <p:sldId id="565" r:id="rId37"/>
    <p:sldId id="566" r:id="rId38"/>
    <p:sldId id="567" r:id="rId39"/>
    <p:sldId id="568" r:id="rId40"/>
    <p:sldId id="569" r:id="rId41"/>
    <p:sldId id="570" r:id="rId42"/>
    <p:sldId id="589" r:id="rId43"/>
    <p:sldId id="571" r:id="rId44"/>
    <p:sldId id="572" r:id="rId45"/>
    <p:sldId id="573" r:id="rId46"/>
    <p:sldId id="574" r:id="rId47"/>
    <p:sldId id="575" r:id="rId48"/>
    <p:sldId id="576" r:id="rId49"/>
    <p:sldId id="577" r:id="rId50"/>
    <p:sldId id="578" r:id="rId51"/>
    <p:sldId id="579" r:id="rId52"/>
    <p:sldId id="580" r:id="rId53"/>
    <p:sldId id="582" r:id="rId54"/>
    <p:sldId id="583" r:id="rId55"/>
    <p:sldId id="584" r:id="rId56"/>
    <p:sldId id="585" r:id="rId57"/>
    <p:sldId id="586" r:id="rId58"/>
    <p:sldId id="587" r:id="rId59"/>
    <p:sldId id="610" r:id="rId60"/>
    <p:sldId id="611" r:id="rId61"/>
    <p:sldId id="612" r:id="rId62"/>
    <p:sldId id="262"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CCFF"/>
    <a:srgbClr val="FFFF99"/>
    <a:srgbClr val="006600"/>
    <a:srgbClr val="FF9300"/>
    <a:srgbClr val="0033CC"/>
    <a:srgbClr val="993300"/>
    <a:srgbClr val="CC6600"/>
    <a:srgbClr val="FF5050"/>
    <a:srgbClr val="0D6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5501" autoAdjust="0"/>
  </p:normalViewPr>
  <p:slideViewPr>
    <p:cSldViewPr snapToGrid="0">
      <p:cViewPr varScale="1">
        <p:scale>
          <a:sx n="64" d="100"/>
          <a:sy n="64" d="100"/>
        </p:scale>
        <p:origin x="1308" y="52"/>
      </p:cViewPr>
      <p:guideLst>
        <p:guide orient="horz" pos="2160"/>
        <p:guide pos="3840"/>
        <p:guide pos="2880"/>
      </p:guideLst>
    </p:cSldViewPr>
  </p:slideViewPr>
  <p:notesTextViewPr>
    <p:cViewPr>
      <p:scale>
        <a:sx n="1" d="1"/>
        <a:sy n="1" d="1"/>
      </p:scale>
      <p:origin x="0" y="0"/>
    </p:cViewPr>
  </p:notesTextViewPr>
  <p:notesViewPr>
    <p:cSldViewPr snapToGrid="0">
      <p:cViewPr varScale="1">
        <p:scale>
          <a:sx n="51" d="100"/>
          <a:sy n="51"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三维对象概述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三维实体表示基础</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三维实体表示方法 </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zh-CN" altLang="en-US" b="1" dirty="0" smtClean="0"/>
            <a:t>三次参数曲线</a:t>
          </a:r>
          <a:endParaRPr lang="zh-CN" altLang="en-US" b="1"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C95C317D-1527-4D19-A400-132D9BBC44D5}">
      <dgm:prSet custT="1"/>
      <dgm:spPr>
        <a:solidFill>
          <a:srgbClr val="FF0000"/>
        </a:solidFill>
        <a:scene3d>
          <a:camera prst="orthographicFront"/>
          <a:lightRig rig="threePt" dir="t"/>
        </a:scene3d>
        <a:sp3d>
          <a:bevelT/>
        </a:sp3d>
      </dgm:spPr>
      <dgm:t>
        <a:bodyPr/>
        <a:lstStyle/>
        <a:p>
          <a:r>
            <a:rPr lang="en-US" altLang="zh-CN" sz="3200" dirty="0" smtClean="0"/>
            <a:t>5</a:t>
          </a:r>
          <a:endParaRPr lang="zh-CN" altLang="en-US" sz="3200" dirty="0" smtClean="0"/>
        </a:p>
      </dgm:t>
    </dgm:pt>
    <dgm:pt modelId="{41BD0BA2-4D6F-4DEC-99F0-12965799F204}" type="parTrans" cxnId="{C4586522-8EBD-4303-B8FF-096024F7DB0F}">
      <dgm:prSet/>
      <dgm:spPr/>
      <dgm:t>
        <a:bodyPr/>
        <a:lstStyle/>
        <a:p>
          <a:endParaRPr lang="zh-CN" altLang="en-US"/>
        </a:p>
      </dgm:t>
    </dgm:pt>
    <dgm:pt modelId="{21904EBD-E6EB-491B-BC20-D2EE819DE6F9}" type="sibTrans" cxnId="{C4586522-8EBD-4303-B8FF-096024F7DB0F}">
      <dgm:prSet/>
      <dgm:spPr/>
      <dgm:t>
        <a:bodyPr/>
        <a:lstStyle/>
        <a:p>
          <a:endParaRPr lang="zh-CN" altLang="en-US"/>
        </a:p>
      </dgm:t>
    </dgm:pt>
    <dgm:pt modelId="{34D820D2-8A50-4C64-948F-76EE5C5295D0}">
      <dgm:prSet/>
      <dgm:spPr/>
      <dgm:t>
        <a:bodyPr/>
        <a:lstStyle/>
        <a:p>
          <a:r>
            <a:rPr lang="zh-CN" altLang="en-US" b="1" dirty="0" smtClean="0"/>
            <a:t>双三次参数曲面</a:t>
          </a:r>
          <a:endParaRPr lang="zh-CN" altLang="en-US" b="1" dirty="0"/>
        </a:p>
      </dgm:t>
    </dgm:pt>
    <dgm:pt modelId="{5E081DD1-2884-4F2B-B588-C396AFC568DD}" type="parTrans" cxnId="{4B229B02-5EA8-4DF1-952B-CDB3AFBBC5B2}">
      <dgm:prSet/>
      <dgm:spPr/>
      <dgm:t>
        <a:bodyPr/>
        <a:lstStyle/>
        <a:p>
          <a:endParaRPr lang="zh-CN" altLang="en-US"/>
        </a:p>
      </dgm:t>
    </dgm:pt>
    <dgm:pt modelId="{732A9022-1E88-40EC-B086-D6F5E3453DBE}" type="sibTrans" cxnId="{4B229B02-5EA8-4DF1-952B-CDB3AFBBC5B2}">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429BF1F9-5E50-4336-92C1-E56713560E5B}" type="pres">
      <dgm:prSet presAssocID="{C95C317D-1527-4D19-A400-132D9BBC44D5}" presName="composite" presStyleCnt="0"/>
      <dgm:spPr/>
    </dgm:pt>
    <dgm:pt modelId="{EE844909-3B3E-4808-BB2C-96ADC17F31D6}" type="pres">
      <dgm:prSet presAssocID="{C95C317D-1527-4D19-A400-132D9BBC44D5}" presName="parentText" presStyleLbl="alignNode1" presStyleIdx="4" presStyleCnt="5">
        <dgm:presLayoutVars>
          <dgm:chMax val="1"/>
          <dgm:bulletEnabled val="1"/>
        </dgm:presLayoutVars>
      </dgm:prSet>
      <dgm:spPr/>
      <dgm:t>
        <a:bodyPr/>
        <a:lstStyle/>
        <a:p>
          <a:endParaRPr lang="zh-CN" altLang="en-US"/>
        </a:p>
      </dgm:t>
    </dgm:pt>
    <dgm:pt modelId="{D9028DEE-3953-45DB-AB3F-6570E1C41D20}" type="pres">
      <dgm:prSet presAssocID="{C95C317D-1527-4D19-A400-132D9BBC44D5}" presName="descendantText" presStyleLbl="alignAcc1" presStyleIdx="4" presStyleCnt="5">
        <dgm:presLayoutVars>
          <dgm:bulletEnabled val="1"/>
        </dgm:presLayoutVars>
      </dgm:prSet>
      <dgm:spPr/>
      <dgm:t>
        <a:bodyPr/>
        <a:lstStyle/>
        <a:p>
          <a:endParaRPr lang="zh-CN" altLang="en-US"/>
        </a:p>
      </dgm:t>
    </dgm:pt>
  </dgm:ptLst>
  <dgm:cxnLst>
    <dgm:cxn modelId="{CAE5C91B-0EB6-45D2-932D-04D3A9C3A5E9}" srcId="{1342E97B-D763-4B48-91D1-35D05A2F9D02}" destId="{01B9DFC2-10AF-413E-A5AA-EBF1514C8013}" srcOrd="2" destOrd="0" parTransId="{6015DC22-E585-49E0-A4E3-C83297BF2D42}" sibTransId="{0339FC50-165C-4671-95D2-C5B298699E3A}"/>
    <dgm:cxn modelId="{4915DCFC-53C3-4856-AD1F-12870F571EED}" type="presOf" srcId="{01B9DFC2-10AF-413E-A5AA-EBF1514C8013}" destId="{EA0BF2DB-9D55-4FB3-B440-CA3D06A93F71}" srcOrd="0" destOrd="0" presId="urn:microsoft.com/office/officeart/2005/8/layout/chevron2"/>
    <dgm:cxn modelId="{7C1D255B-C537-488E-8E39-99363C09A16C}" type="presOf" srcId="{78827AAE-AB46-4689-9F51-6115669F999D}" destId="{D64727F3-4EAE-4463-894B-B29E688BB34B}" srcOrd="0" destOrd="0" presId="urn:microsoft.com/office/officeart/2005/8/layout/chevron2"/>
    <dgm:cxn modelId="{A76E022A-D82C-403D-8A00-4A28D6CED650}" type="presOf" srcId="{5A6A24B7-A893-443F-A2E2-6A67D9E56AE5}" destId="{833A12B2-CACD-4711-9840-DD33CF9E5E11}" srcOrd="0" destOrd="0" presId="urn:microsoft.com/office/officeart/2005/8/layout/chevron2"/>
    <dgm:cxn modelId="{4B229B02-5EA8-4DF1-952B-CDB3AFBBC5B2}" srcId="{C95C317D-1527-4D19-A400-132D9BBC44D5}" destId="{34D820D2-8A50-4C64-948F-76EE5C5295D0}" srcOrd="0" destOrd="0" parTransId="{5E081DD1-2884-4F2B-B588-C396AFC568DD}" sibTransId="{732A9022-1E88-40EC-B086-D6F5E3453DBE}"/>
    <dgm:cxn modelId="{15DC5C4F-45E9-460D-B957-F18306E71979}" srcId="{1342E97B-D763-4B48-91D1-35D05A2F9D02}" destId="{4209B6D9-4A52-4A73-95E8-DDACFC6A4665}" srcOrd="0" destOrd="0" parTransId="{5E9F74E4-8D66-47E2-AAF3-9D6E7768FBF1}" sibTransId="{FC9E01D2-F9CD-4EA0-85D1-628D113CE36D}"/>
    <dgm:cxn modelId="{BE7AAA2D-AE7B-4A81-A9D0-323DDAE35551}" type="presOf" srcId="{C95C317D-1527-4D19-A400-132D9BBC44D5}" destId="{EE844909-3B3E-4808-BB2C-96ADC17F31D6}" srcOrd="0" destOrd="0" presId="urn:microsoft.com/office/officeart/2005/8/layout/chevron2"/>
    <dgm:cxn modelId="{9AA3696E-3D58-422D-AA02-0FFC0514CDE2}" type="presOf" srcId="{1342E97B-D763-4B48-91D1-35D05A2F9D02}" destId="{EF71B74B-DA01-431F-B581-81DB9DC075E2}" srcOrd="0" destOrd="0" presId="urn:microsoft.com/office/officeart/2005/8/layout/chevron2"/>
    <dgm:cxn modelId="{257C6D9C-9C1D-45B4-A455-E7A97391CB9F}" srcId="{1342E97B-D763-4B48-91D1-35D05A2F9D02}" destId="{5A6A24B7-A893-443F-A2E2-6A67D9E56AE5}" srcOrd="3" destOrd="0" parTransId="{2422DAE9-BA19-47F1-B4A2-ABB6A47618C4}" sibTransId="{393982CA-9DF7-4F7C-958D-78C0B751D069}"/>
    <dgm:cxn modelId="{D266D3F1-D332-4201-A6B3-EE6C61A30B9B}" type="presOf" srcId="{34D820D2-8A50-4C64-948F-76EE5C5295D0}" destId="{D9028DEE-3953-45DB-AB3F-6570E1C41D20}"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8CA90077-6DD8-4F39-A025-4718DD2FE331}" type="presOf" srcId="{FB9FF719-AAF7-4618-A0DF-C0DC535E8332}" destId="{414A43B3-C122-4F73-9B5A-FE7021122B46}" srcOrd="0" destOrd="0" presId="urn:microsoft.com/office/officeart/2005/8/layout/chevron2"/>
    <dgm:cxn modelId="{F950AC10-A629-4C0D-939C-FC25BCF12536}" type="presOf" srcId="{4209B6D9-4A52-4A73-95E8-DDACFC6A4665}" destId="{7823F387-FE1A-4F5E-87F5-DCE52153C57E}"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EDE74FCE-1106-4080-BF0A-287CE92B4518}" type="presOf" srcId="{130DAB32-480A-4472-9359-314F1A3902FD}" destId="{73045727-E4A1-4D0B-9DA4-DC0A11922EBD}" srcOrd="0" destOrd="0" presId="urn:microsoft.com/office/officeart/2005/8/layout/chevron2"/>
    <dgm:cxn modelId="{417AE01E-6693-44FE-BF3B-87FE11B93C2D}" type="presOf" srcId="{BCC917F5-5D6E-43F9-8DFE-605EB9BA8C51}" destId="{D00A019F-394D-4CDA-9674-4B91093930EB}"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2D1921BB-1C05-4E60-A20B-2B70708F37F3}" type="presOf" srcId="{75133BFE-6B0E-4DBB-B4B9-68F66EBE2204}" destId="{33B81DAA-3762-403B-B9BA-3E94C8270634}" srcOrd="0" destOrd="0" presId="urn:microsoft.com/office/officeart/2005/8/layout/chevron2"/>
    <dgm:cxn modelId="{C4586522-8EBD-4303-B8FF-096024F7DB0F}" srcId="{1342E97B-D763-4B48-91D1-35D05A2F9D02}" destId="{C95C317D-1527-4D19-A400-132D9BBC44D5}" srcOrd="4" destOrd="0" parTransId="{41BD0BA2-4D6F-4DEC-99F0-12965799F204}" sibTransId="{21904EBD-E6EB-491B-BC20-D2EE819DE6F9}"/>
    <dgm:cxn modelId="{4AC318F0-06B9-4233-8E48-B5AC2070BB78}" srcId="{1342E97B-D763-4B48-91D1-35D05A2F9D02}" destId="{75133BFE-6B0E-4DBB-B4B9-68F66EBE2204}" srcOrd="1" destOrd="0" parTransId="{66EA9631-B644-4086-80AB-A9AD848F764B}" sibTransId="{343A4E13-70C6-4471-89F1-05D34DD1D015}"/>
    <dgm:cxn modelId="{91CD3387-0379-4D45-8C53-3931111BE3C1}" srcId="{75133BFE-6B0E-4DBB-B4B9-68F66EBE2204}" destId="{BCC917F5-5D6E-43F9-8DFE-605EB9BA8C51}" srcOrd="0" destOrd="0" parTransId="{3F4F3ED0-D3DB-4FDF-9239-5E74D6A11E23}" sibTransId="{1333E3C7-2983-4543-9287-7DBF8D04EE03}"/>
    <dgm:cxn modelId="{2C4C012F-839D-4CA7-BD3C-1C58B33C8B73}" type="presParOf" srcId="{EF71B74B-DA01-431F-B581-81DB9DC075E2}" destId="{BD8D9125-9A38-43FA-9AD5-428E6A60217B}" srcOrd="0" destOrd="0" presId="urn:microsoft.com/office/officeart/2005/8/layout/chevron2"/>
    <dgm:cxn modelId="{584B9731-D4AD-4C0D-8DB0-207639DCD888}" type="presParOf" srcId="{BD8D9125-9A38-43FA-9AD5-428E6A60217B}" destId="{7823F387-FE1A-4F5E-87F5-DCE52153C57E}" srcOrd="0" destOrd="0" presId="urn:microsoft.com/office/officeart/2005/8/layout/chevron2"/>
    <dgm:cxn modelId="{E9E99745-F689-4BD0-8A1D-DF3B9FCD0C78}" type="presParOf" srcId="{BD8D9125-9A38-43FA-9AD5-428E6A60217B}" destId="{D64727F3-4EAE-4463-894B-B29E688BB34B}" srcOrd="1" destOrd="0" presId="urn:microsoft.com/office/officeart/2005/8/layout/chevron2"/>
    <dgm:cxn modelId="{7A3EF550-0017-46EA-AAED-554C797720CE}" type="presParOf" srcId="{EF71B74B-DA01-431F-B581-81DB9DC075E2}" destId="{2F0D94A1-9AF7-420B-8D10-70D942618825}" srcOrd="1" destOrd="0" presId="urn:microsoft.com/office/officeart/2005/8/layout/chevron2"/>
    <dgm:cxn modelId="{869932E1-4A61-4BD6-A60A-FFCC3B68420D}" type="presParOf" srcId="{EF71B74B-DA01-431F-B581-81DB9DC075E2}" destId="{432B8AF3-53CD-471A-963F-6E0E419BA993}" srcOrd="2" destOrd="0" presId="urn:microsoft.com/office/officeart/2005/8/layout/chevron2"/>
    <dgm:cxn modelId="{0386233A-BC38-47A1-BC87-272FDE1E3492}" type="presParOf" srcId="{432B8AF3-53CD-471A-963F-6E0E419BA993}" destId="{33B81DAA-3762-403B-B9BA-3E94C8270634}" srcOrd="0" destOrd="0" presId="urn:microsoft.com/office/officeart/2005/8/layout/chevron2"/>
    <dgm:cxn modelId="{3E4C0648-0E3E-4F90-83A9-6CFD041DE6C8}" type="presParOf" srcId="{432B8AF3-53CD-471A-963F-6E0E419BA993}" destId="{D00A019F-394D-4CDA-9674-4B91093930EB}" srcOrd="1" destOrd="0" presId="urn:microsoft.com/office/officeart/2005/8/layout/chevron2"/>
    <dgm:cxn modelId="{FE00F9D6-A95A-4082-94E3-9CEC2CF10724}" type="presParOf" srcId="{EF71B74B-DA01-431F-B581-81DB9DC075E2}" destId="{4D6A9639-ECAF-45DF-A4C7-F3D44EB3DF0A}" srcOrd="3" destOrd="0" presId="urn:microsoft.com/office/officeart/2005/8/layout/chevron2"/>
    <dgm:cxn modelId="{4E4F88D3-118A-4598-A892-5C959949132E}" type="presParOf" srcId="{EF71B74B-DA01-431F-B581-81DB9DC075E2}" destId="{7D22FA85-692E-409E-8623-92F04739A33E}" srcOrd="4" destOrd="0" presId="urn:microsoft.com/office/officeart/2005/8/layout/chevron2"/>
    <dgm:cxn modelId="{55784572-EB82-43C8-B221-34455ACCBEFF}" type="presParOf" srcId="{7D22FA85-692E-409E-8623-92F04739A33E}" destId="{EA0BF2DB-9D55-4FB3-B440-CA3D06A93F71}" srcOrd="0" destOrd="0" presId="urn:microsoft.com/office/officeart/2005/8/layout/chevron2"/>
    <dgm:cxn modelId="{C50AC09E-ED6C-467B-9086-21CF55D38BB2}" type="presParOf" srcId="{7D22FA85-692E-409E-8623-92F04739A33E}" destId="{414A43B3-C122-4F73-9B5A-FE7021122B46}" srcOrd="1" destOrd="0" presId="urn:microsoft.com/office/officeart/2005/8/layout/chevron2"/>
    <dgm:cxn modelId="{252E7893-D1D8-460A-9843-034D6E198F11}" type="presParOf" srcId="{EF71B74B-DA01-431F-B581-81DB9DC075E2}" destId="{5472887D-39FB-4135-B3E5-999207F4F548}" srcOrd="5" destOrd="0" presId="urn:microsoft.com/office/officeart/2005/8/layout/chevron2"/>
    <dgm:cxn modelId="{4414859A-E53F-4921-8851-279F4C99B869}" type="presParOf" srcId="{EF71B74B-DA01-431F-B581-81DB9DC075E2}" destId="{DD6EDEF5-FD2F-4779-930B-E908458F6B6D}" srcOrd="6" destOrd="0" presId="urn:microsoft.com/office/officeart/2005/8/layout/chevron2"/>
    <dgm:cxn modelId="{65BEB0DD-8C75-4373-B588-75D7B074F637}" type="presParOf" srcId="{DD6EDEF5-FD2F-4779-930B-E908458F6B6D}" destId="{833A12B2-CACD-4711-9840-DD33CF9E5E11}" srcOrd="0" destOrd="0" presId="urn:microsoft.com/office/officeart/2005/8/layout/chevron2"/>
    <dgm:cxn modelId="{0A1035EB-D25F-4B01-BA05-A9DAA611F8E6}" type="presParOf" srcId="{DD6EDEF5-FD2F-4779-930B-E908458F6B6D}" destId="{73045727-E4A1-4D0B-9DA4-DC0A11922EBD}" srcOrd="1" destOrd="0" presId="urn:microsoft.com/office/officeart/2005/8/layout/chevron2"/>
    <dgm:cxn modelId="{A00FD85A-841F-4C5E-B802-8BCFB7E9C9CB}" type="presParOf" srcId="{EF71B74B-DA01-431F-B581-81DB9DC075E2}" destId="{72423EE9-0DF9-43C3-B2D9-AC86C515BDE7}" srcOrd="7" destOrd="0" presId="urn:microsoft.com/office/officeart/2005/8/layout/chevron2"/>
    <dgm:cxn modelId="{C4D02E41-8761-4ED9-8F98-8D2282535D7A}" type="presParOf" srcId="{EF71B74B-DA01-431F-B581-81DB9DC075E2}" destId="{429BF1F9-5E50-4336-92C1-E56713560E5B}" srcOrd="8" destOrd="0" presId="urn:microsoft.com/office/officeart/2005/8/layout/chevron2"/>
    <dgm:cxn modelId="{5CBF3D11-7379-4B00-82D9-C4B7EB00C0D2}" type="presParOf" srcId="{429BF1F9-5E50-4336-92C1-E56713560E5B}" destId="{EE844909-3B3E-4808-BB2C-96ADC17F31D6}" srcOrd="0" destOrd="0" presId="urn:microsoft.com/office/officeart/2005/8/layout/chevron2"/>
    <dgm:cxn modelId="{2BA990EE-E27B-4B4D-86B0-623DE014ACA9}" type="presParOf" srcId="{429BF1F9-5E50-4336-92C1-E56713560E5B}" destId="{D9028DEE-3953-45DB-AB3F-6570E1C41D20}"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三维对象概述</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三维实体表示基础</a:t>
          </a:r>
          <a:endParaRPr lang="zh-CN" altLang="en-US" sz="3200" kern="1200" dirty="0"/>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三维实体表示方法 </a:t>
          </a:r>
          <a:endParaRPr lang="zh-CN" altLang="en-US" sz="3200" kern="1200" dirty="0"/>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t>三次参数曲线</a:t>
          </a:r>
          <a:endParaRPr lang="zh-CN" altLang="en-US" sz="3200" b="1" kern="1200" dirty="0"/>
        </a:p>
      </dsp:txBody>
      <dsp:txXfrm rot="-5400000">
        <a:off x="634875" y="2394713"/>
        <a:ext cx="6084593" cy="531971"/>
      </dsp:txXfrm>
    </dsp:sp>
    <dsp:sp modelId="{EE844909-3B3E-4808-BB2C-96ADC17F31D6}">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5</a:t>
          </a:r>
          <a:endParaRPr lang="zh-CN" altLang="en-US" sz="3200" kern="1200" dirty="0" smtClean="0"/>
        </a:p>
      </dsp:txBody>
      <dsp:txXfrm rot="-5400000">
        <a:off x="1" y="3470790"/>
        <a:ext cx="634875" cy="272089"/>
      </dsp:txXfrm>
    </dsp:sp>
    <dsp:sp modelId="{D9028DEE-3953-45DB-AB3F-6570E1C41D20}">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t>双三次参数曲面</a:t>
          </a:r>
          <a:endParaRPr lang="zh-CN" altLang="en-US" sz="3200" b="1" kern="1200" dirty="0"/>
        </a:p>
      </dsp:txBody>
      <dsp:txXfrm rot="-5400000">
        <a:off x="634875" y="3182129"/>
        <a:ext cx="6084593" cy="53197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 Id="rId4" Type="http://schemas.openxmlformats.org/officeDocument/2006/relationships/image" Target="../media/image5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69.wmf"/><Relationship Id="rId1" Type="http://schemas.openxmlformats.org/officeDocument/2006/relationships/image" Target="../media/image7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5" Type="http://schemas.openxmlformats.org/officeDocument/2006/relationships/image" Target="../media/image82.wmf"/><Relationship Id="rId4" Type="http://schemas.openxmlformats.org/officeDocument/2006/relationships/image" Target="../media/image8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63.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4" Type="http://schemas.openxmlformats.org/officeDocument/2006/relationships/image" Target="../media/image11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13.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130.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34.wmf"/><Relationship Id="rId2" Type="http://schemas.openxmlformats.org/officeDocument/2006/relationships/image" Target="../media/image133.wmf"/><Relationship Id="rId1" Type="http://schemas.openxmlformats.org/officeDocument/2006/relationships/image" Target="../media/image132.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39.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4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2E6F5A0-CAAA-4694-BF48-605DCDE765BD}" type="datetimeFigureOut">
              <a:rPr lang="zh-CN" altLang="en-US"/>
              <a:pPr>
                <a:defRPr/>
              </a:pPr>
              <a:t>2018/11/5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宋体" pitchFamily="2" charset="-122"/>
              </a:defRPr>
            </a:lvl1pPr>
          </a:lstStyle>
          <a:p>
            <a:pPr>
              <a:defRPr/>
            </a:pPr>
            <a:fld id="{C75399B5-CD55-4898-9E3B-6594BFBDE6E1}" type="slidenum">
              <a:rPr lang="zh-CN" altLang="en-US"/>
              <a:pPr>
                <a:defRPr/>
              </a:pPr>
              <a:t>‹#›</a:t>
            </a:fld>
            <a:endParaRPr lang="zh-CN" altLang="en-US"/>
          </a:p>
        </p:txBody>
      </p:sp>
    </p:spTree>
    <p:extLst>
      <p:ext uri="{BB962C8B-B14F-4D97-AF65-F5344CB8AC3E}">
        <p14:creationId xmlns:p14="http://schemas.microsoft.com/office/powerpoint/2010/main" val="1734177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46395-4EA7-4990-A9DD-EC6C41B3069A}"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00CA0-60E7-4C37-A63C-B2583B58B074}" type="slidenum">
              <a:rPr lang="zh-CN" altLang="en-US" smtClean="0"/>
              <a:t>‹#›</a:t>
            </a:fld>
            <a:endParaRPr lang="zh-CN" altLang="en-US"/>
          </a:p>
        </p:txBody>
      </p:sp>
    </p:spTree>
    <p:extLst>
      <p:ext uri="{BB962C8B-B14F-4D97-AF65-F5344CB8AC3E}">
        <p14:creationId xmlns:p14="http://schemas.microsoft.com/office/powerpoint/2010/main" val="9123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6699250" y="5181600"/>
            <a:ext cx="2447925" cy="3603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p:cNvPicPr>
            <a:picLocks/>
          </p:cNvPicPr>
          <p:nvPr userDrawn="1"/>
        </p:nvPicPr>
        <p:blipFill>
          <a:blip r:embed="rId2"/>
          <a:srcRect/>
          <a:stretch>
            <a:fillRect/>
          </a:stretch>
        </p:blipFill>
        <p:spPr bwMode="auto">
          <a:xfrm>
            <a:off x="6680200" y="2728913"/>
            <a:ext cx="2339975" cy="1655762"/>
          </a:xfrm>
          <a:prstGeom prst="rect">
            <a:avLst/>
          </a:prstGeom>
          <a:noFill/>
          <a:ln w="28575">
            <a:solidFill>
              <a:srgbClr val="FF9300"/>
            </a:solidFill>
            <a:miter lim="800000"/>
            <a:headEnd/>
            <a:tailEnd/>
          </a:ln>
        </p:spPr>
      </p:pic>
      <p:sp>
        <p:nvSpPr>
          <p:cNvPr id="8" name="矩形 7"/>
          <p:cNvSpPr/>
          <p:nvPr userDrawn="1"/>
        </p:nvSpPr>
        <p:spPr>
          <a:xfrm>
            <a:off x="4819650" y="6305550"/>
            <a:ext cx="1200150" cy="5762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4819650" y="0"/>
            <a:ext cx="1200150" cy="7921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0" y="2752724"/>
            <a:ext cx="4140200" cy="1651001"/>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圆角矩形 11"/>
          <p:cNvSpPr/>
          <p:nvPr userDrawn="1"/>
        </p:nvSpPr>
        <p:spPr>
          <a:xfrm>
            <a:off x="3582988" y="4546600"/>
            <a:ext cx="539750" cy="53975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 name="直接连接符 12"/>
          <p:cNvCxnSpPr/>
          <p:nvPr userDrawn="1"/>
        </p:nvCxnSpPr>
        <p:spPr>
          <a:xfrm>
            <a:off x="3409950" y="4546600"/>
            <a:ext cx="0" cy="57626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
          <p:cNvSpPr txBox="1">
            <a:spLocks noChangeArrowheads="1"/>
          </p:cNvSpPr>
          <p:nvPr userDrawn="1"/>
        </p:nvSpPr>
        <p:spPr bwMode="auto">
          <a:xfrm>
            <a:off x="-165100" y="3700463"/>
            <a:ext cx="4586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200" b="1" dirty="0" smtClean="0">
                <a:solidFill>
                  <a:schemeClr val="bg1"/>
                </a:solidFill>
                <a:effectLst>
                  <a:outerShdw blurRad="38100" dist="38100" dir="2700000" algn="tl">
                    <a:srgbClr val="000000">
                      <a:alpha val="43137"/>
                    </a:srgbClr>
                  </a:outerShdw>
                </a:effectLst>
              </a:rPr>
              <a:t>Computer Graphics</a:t>
            </a:r>
          </a:p>
        </p:txBody>
      </p:sp>
      <p:pic>
        <p:nvPicPr>
          <p:cNvPr id="16" name="图片 15"/>
          <p:cNvPicPr>
            <a:picLocks noChangeAspect="1"/>
          </p:cNvPicPr>
          <p:nvPr userDrawn="1"/>
        </p:nvPicPr>
        <p:blipFill>
          <a:blip r:embed="rId3"/>
          <a:stretch>
            <a:fillRect/>
          </a:stretch>
        </p:blipFill>
        <p:spPr>
          <a:xfrm>
            <a:off x="1731963" y="932945"/>
            <a:ext cx="2390775" cy="1714500"/>
          </a:xfrm>
          <a:prstGeom prst="rect">
            <a:avLst/>
          </a:prstGeom>
        </p:spPr>
      </p:pic>
      <p:grpSp>
        <p:nvGrpSpPr>
          <p:cNvPr id="19" name="Group 15"/>
          <p:cNvGrpSpPr>
            <a:grpSpLocks/>
          </p:cNvGrpSpPr>
          <p:nvPr userDrawn="1"/>
        </p:nvGrpSpPr>
        <p:grpSpPr bwMode="auto">
          <a:xfrm>
            <a:off x="88900" y="6513"/>
            <a:ext cx="1282700" cy="1226218"/>
            <a:chOff x="3600" y="3675"/>
            <a:chExt cx="432" cy="432"/>
          </a:xfrm>
        </p:grpSpPr>
        <p:sp>
          <p:nvSpPr>
            <p:cNvPr id="20"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21" name="Picture 79" descr="传媒大学LOGO"/>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图片 16"/>
          <p:cNvPicPr>
            <a:picLocks noChangeAspect="1"/>
          </p:cNvPicPr>
          <p:nvPr userDrawn="1"/>
        </p:nvPicPr>
        <p:blipFill>
          <a:blip r:embed="rId5"/>
          <a:stretch>
            <a:fillRect/>
          </a:stretch>
        </p:blipFill>
        <p:spPr>
          <a:xfrm>
            <a:off x="4210050" y="2679701"/>
            <a:ext cx="2400300" cy="1724025"/>
          </a:xfrm>
          <a:prstGeom prst="rect">
            <a:avLst/>
          </a:prstGeom>
        </p:spPr>
      </p:pic>
      <p:sp>
        <p:nvSpPr>
          <p:cNvPr id="11" name="TextBox 23"/>
          <p:cNvSpPr txBox="1">
            <a:spLocks noChangeArrowheads="1"/>
          </p:cNvSpPr>
          <p:nvPr userDrawn="1"/>
        </p:nvSpPr>
        <p:spPr bwMode="auto">
          <a:xfrm>
            <a:off x="88900" y="2920494"/>
            <a:ext cx="53911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sz="5400" b="1" dirty="0" smtClean="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rPr>
              <a:t>计算机图形学</a:t>
            </a:r>
          </a:p>
        </p:txBody>
      </p:sp>
      <p:pic>
        <p:nvPicPr>
          <p:cNvPr id="3" name="图片 2"/>
          <p:cNvPicPr>
            <a:picLocks noChangeAspect="1"/>
          </p:cNvPicPr>
          <p:nvPr userDrawn="1"/>
        </p:nvPicPr>
        <p:blipFill>
          <a:blip r:embed="rId6"/>
          <a:stretch>
            <a:fillRect/>
          </a:stretch>
        </p:blipFill>
        <p:spPr>
          <a:xfrm>
            <a:off x="4210050" y="4459331"/>
            <a:ext cx="2400300" cy="1714500"/>
          </a:xfrm>
          <a:prstGeom prst="rect">
            <a:avLst/>
          </a:prstGeom>
        </p:spPr>
      </p:pic>
      <p:pic>
        <p:nvPicPr>
          <p:cNvPr id="6" name="图片 5"/>
          <p:cNvPicPr>
            <a:picLocks noChangeAspect="1"/>
          </p:cNvPicPr>
          <p:nvPr userDrawn="1"/>
        </p:nvPicPr>
        <p:blipFill>
          <a:blip r:embed="rId7"/>
          <a:stretch>
            <a:fillRect/>
          </a:stretch>
        </p:blipFill>
        <p:spPr>
          <a:xfrm>
            <a:off x="4232275" y="899342"/>
            <a:ext cx="2390775" cy="1714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3" presetClass="entr" presetSubtype="528" fill="hold" nodeType="withEffect">
                                  <p:stCondLst>
                                    <p:cond delay="45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par>
                                <p:cTn id="23" presetID="25"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26" dur="25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27" dur="250" accel="50000" fill="hold">
                                          <p:stCondLst>
                                            <p:cond delay="250"/>
                                          </p:stCondLst>
                                        </p:cTn>
                                        <p:tgtEl>
                                          <p:spTgt spid="11"/>
                                        </p:tgtEl>
                                        <p:attrNameLst>
                                          <p:attrName>ppt_w</p:attrName>
                                        </p:attrNameLst>
                                      </p:cBhvr>
                                      <p:tavLst>
                                        <p:tav tm="0">
                                          <p:val>
                                            <p:strVal val="#ppt_w*.05"/>
                                          </p:val>
                                        </p:tav>
                                        <p:tav tm="100000">
                                          <p:val>
                                            <p:strVal val="#ppt_w"/>
                                          </p:val>
                                        </p:tav>
                                      </p:tavLst>
                                    </p:anim>
                                    <p:anim calcmode="lin" valueType="num">
                                      <p:cBhvr>
                                        <p:cTn id="28" dur="500" fill="hold"/>
                                        <p:tgtEl>
                                          <p:spTgt spid="11"/>
                                        </p:tgtEl>
                                        <p:attrNameLst>
                                          <p:attrName>ppt_h</p:attrName>
                                        </p:attrNameLst>
                                      </p:cBhvr>
                                      <p:tavLst>
                                        <p:tav tm="0">
                                          <p:val>
                                            <p:strVal val="#ppt_h"/>
                                          </p:val>
                                        </p:tav>
                                        <p:tav tm="100000">
                                          <p:val>
                                            <p:strVal val="#ppt_h"/>
                                          </p:val>
                                        </p:tav>
                                      </p:tavLst>
                                    </p:anim>
                                    <p:anim calcmode="lin" valueType="num">
                                      <p:cBhvr>
                                        <p:cTn id="29" dur="25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 dur="25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1" dur="250" accel="50000" fill="hold">
                                          <p:stCondLst>
                                            <p:cond delay="250"/>
                                          </p:stCondLst>
                                        </p:cTn>
                                        <p:tgtEl>
                                          <p:spTgt spid="11"/>
                                        </p:tgtEl>
                                        <p:attrNameLst>
                                          <p:attrName>ppt_y</p:attrName>
                                        </p:attrNameLst>
                                      </p:cBhvr>
                                      <p:tavLst>
                                        <p:tav tm="0">
                                          <p:val>
                                            <p:strVal val="#ppt_y+.1"/>
                                          </p:val>
                                        </p:tav>
                                        <p:tav tm="100000">
                                          <p:val>
                                            <p:strVal val="#ppt_y"/>
                                          </p:val>
                                        </p:tav>
                                      </p:tavLst>
                                    </p:anim>
                                    <p:animEffect transition="in" filter="fade">
                                      <p:cBhvr>
                                        <p:cTn id="32" dur="500" decel="50000">
                                          <p:stCondLst>
                                            <p:cond delay="0"/>
                                          </p:stCondLst>
                                        </p:cTn>
                                        <p:tgtEl>
                                          <p:spTgt spid="11"/>
                                        </p:tgtEl>
                                      </p:cBhvr>
                                    </p:animEffect>
                                  </p:childTnLst>
                                </p:cTn>
                              </p:par>
                              <p:par>
                                <p:cTn id="33" presetID="2" presetClass="entr" presetSubtype="4" fill="hold" grpId="0" nodeType="withEffect">
                                  <p:stCondLst>
                                    <p:cond delay="8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45" presetClass="entr" presetSubtype="0" fill="hold" grpId="0" nodeType="withEffect">
                                  <p:stCondLst>
                                    <p:cond delay="5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ppt_w</p:attrName>
                                        </p:attrNameLst>
                                      </p:cBhvr>
                                      <p:tavLst>
                                        <p:tav tm="0" fmla="#ppt_w*sin(2.5*pi*$)">
                                          <p:val>
                                            <p:fltVal val="0"/>
                                          </p:val>
                                        </p:tav>
                                        <p:tav tm="100000">
                                          <p:val>
                                            <p:fltVal val="1"/>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par>
                                <p:cTn id="42" presetID="22" presetClass="entr" presetSubtype="4" fill="hold" nodeType="withEffect">
                                  <p:stCondLst>
                                    <p:cond delay="60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par>
                                <p:cTn id="45" presetID="23" presetClass="entr" presetSubtype="16" fill="hold" nodeType="withEffect">
                                  <p:stCondLst>
                                    <p:cond delay="6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60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60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fill="hold"/>
                                        <p:tgtEl>
                                          <p:spTgt spid="3"/>
                                        </p:tgtEl>
                                        <p:attrNameLst>
                                          <p:attrName>ppt_w</p:attrName>
                                        </p:attrNameLst>
                                      </p:cBhvr>
                                      <p:tavLst>
                                        <p:tav tm="0">
                                          <p:val>
                                            <p:fltVal val="0"/>
                                          </p:val>
                                        </p:tav>
                                        <p:tav tm="100000">
                                          <p:val>
                                            <p:strVal val="#ppt_w"/>
                                          </p:val>
                                        </p:tav>
                                      </p:tavLst>
                                    </p:anim>
                                    <p:anim calcmode="lin" valueType="num">
                                      <p:cBhvr>
                                        <p:cTn id="56" dur="500" fill="hold"/>
                                        <p:tgtEl>
                                          <p:spTgt spid="3"/>
                                        </p:tgtEl>
                                        <p:attrNameLst>
                                          <p:attrName>ppt_h</p:attrName>
                                        </p:attrNameLst>
                                      </p:cBhvr>
                                      <p:tavLst>
                                        <p:tav tm="0">
                                          <p:val>
                                            <p:fltVal val="0"/>
                                          </p:val>
                                        </p:tav>
                                        <p:tav tm="100000">
                                          <p:val>
                                            <p:strVal val="#ppt_h"/>
                                          </p:val>
                                        </p:tav>
                                      </p:tavLst>
                                    </p:anim>
                                  </p:childTnLst>
                                </p:cTn>
                              </p:par>
                              <p:par>
                                <p:cTn id="57" presetID="53" presetClass="entr" presetSubtype="16" fill="hold" nodeType="withEffect">
                                  <p:stCondLst>
                                    <p:cond delay="60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P spid="15" grpId="0"/>
      <p:bldP spid="1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a:stretch>
            <a:fillRect/>
          </a:stretch>
        </p:blipFill>
        <p:spPr>
          <a:xfrm>
            <a:off x="0" y="1949450"/>
            <a:ext cx="1683439" cy="4806155"/>
          </a:xfrm>
          <a:prstGeom prst="rect">
            <a:avLst/>
          </a:prstGeom>
        </p:spPr>
      </p:pic>
      <p:sp>
        <p:nvSpPr>
          <p:cNvPr id="2" name="矩形 1"/>
          <p:cNvSpPr/>
          <p:nvPr userDrawn="1"/>
        </p:nvSpPr>
        <p:spPr>
          <a:xfrm>
            <a:off x="2273300" y="-6350"/>
            <a:ext cx="691607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1643366" y="-6350"/>
            <a:ext cx="214313" cy="6858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14"/>
          <p:cNvSpPr>
            <a:spLocks noChangeArrowheads="1"/>
          </p:cNvSpPr>
          <p:nvPr userDrawn="1"/>
        </p:nvSpPr>
        <p:spPr bwMode="auto">
          <a:xfrm>
            <a:off x="7312025" y="346075"/>
            <a:ext cx="1501775" cy="85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eaLnBrk="1" hangingPunct="1">
              <a:lnSpc>
                <a:spcPct val="112000"/>
              </a:lnSpc>
              <a:defRPr/>
            </a:pPr>
            <a:r>
              <a:rPr lang="zh-CN" altLang="en-US" sz="2800" b="1" dirty="0" smtClean="0">
                <a:solidFill>
                  <a:srgbClr val="FF9300"/>
                </a:solidFill>
                <a:latin typeface="微软雅黑" pitchFamily="34" charset="-122"/>
                <a:ea typeface="微软雅黑" pitchFamily="34" charset="-122"/>
              </a:rPr>
              <a:t>目录 </a:t>
            </a:r>
            <a:r>
              <a:rPr lang="en-US" altLang="zh-CN" sz="2800" b="1" dirty="0" smtClean="0">
                <a:solidFill>
                  <a:srgbClr val="FF9300"/>
                </a:solidFill>
                <a:latin typeface="微软雅黑" pitchFamily="34" charset="-122"/>
                <a:ea typeface="微软雅黑" pitchFamily="34" charset="-122"/>
              </a:rPr>
              <a:t> </a:t>
            </a:r>
          </a:p>
          <a:p>
            <a:pPr algn="r" eaLnBrk="1" hangingPunct="1">
              <a:lnSpc>
                <a:spcPct val="112000"/>
              </a:lnSpc>
              <a:defRPr/>
            </a:pPr>
            <a:r>
              <a:rPr lang="en-US" altLang="zh-CN" sz="1600" dirty="0" smtClean="0">
                <a:solidFill>
                  <a:srgbClr val="7F7F7F"/>
                </a:solidFill>
              </a:rPr>
              <a:t>CONTENTS  </a:t>
            </a:r>
            <a:endParaRPr lang="zh-CN" altLang="en-US" dirty="0" smtClean="0">
              <a:solidFill>
                <a:srgbClr val="7F7F7F"/>
              </a:solidFill>
            </a:endParaRPr>
          </a:p>
        </p:txBody>
      </p:sp>
      <p:sp>
        <p:nvSpPr>
          <p:cNvPr id="5" name="TextBox 6"/>
          <p:cNvSpPr txBox="1">
            <a:spLocks noChangeArrowheads="1"/>
          </p:cNvSpPr>
          <p:nvPr userDrawn="1"/>
        </p:nvSpPr>
        <p:spPr bwMode="auto">
          <a:xfrm>
            <a:off x="2770187" y="1370807"/>
            <a:ext cx="376964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01    </a:t>
            </a:r>
            <a:r>
              <a:rPr lang="zh-CN" altLang="en-US" sz="2400" dirty="0" smtClean="0">
                <a:solidFill>
                  <a:srgbClr val="595959"/>
                </a:solidFill>
                <a:latin typeface="Impact" pitchFamily="34" charset="0"/>
                <a:ea typeface="微软雅黑" pitchFamily="34" charset="-122"/>
              </a:rPr>
              <a:t>绪论</a:t>
            </a:r>
            <a:endParaRPr lang="zh-CN" altLang="en-US" sz="2400" dirty="0" smtClean="0">
              <a:solidFill>
                <a:srgbClr val="595959"/>
              </a:solidFill>
              <a:latin typeface="微软雅黑" pitchFamily="34" charset="-122"/>
              <a:ea typeface="微软雅黑" pitchFamily="34" charset="-122"/>
            </a:endParaRPr>
          </a:p>
        </p:txBody>
      </p:sp>
      <p:sp>
        <p:nvSpPr>
          <p:cNvPr id="6" name="TextBox 10"/>
          <p:cNvSpPr txBox="1">
            <a:spLocks noChangeArrowheads="1"/>
          </p:cNvSpPr>
          <p:nvPr userDrawn="1"/>
        </p:nvSpPr>
        <p:spPr bwMode="auto">
          <a:xfrm>
            <a:off x="2770188" y="1928813"/>
            <a:ext cx="376964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02   </a:t>
            </a:r>
            <a:r>
              <a:rPr lang="zh-CN" altLang="en-US" sz="2400" dirty="0" smtClean="0">
                <a:solidFill>
                  <a:srgbClr val="595959"/>
                </a:solidFill>
                <a:latin typeface="Impact" pitchFamily="34" charset="0"/>
                <a:ea typeface="微软雅黑" pitchFamily="34" charset="-122"/>
              </a:rPr>
              <a:t>图形系统</a:t>
            </a:r>
            <a:endParaRPr lang="zh-CN" altLang="en-US" sz="2400" dirty="0" smtClean="0">
              <a:solidFill>
                <a:srgbClr val="595959"/>
              </a:solidFill>
              <a:latin typeface="微软雅黑" pitchFamily="34" charset="-122"/>
              <a:ea typeface="微软雅黑" pitchFamily="34" charset="-122"/>
            </a:endParaRPr>
          </a:p>
        </p:txBody>
      </p:sp>
      <p:sp>
        <p:nvSpPr>
          <p:cNvPr id="7" name="TextBox 11"/>
          <p:cNvSpPr txBox="1">
            <a:spLocks noChangeArrowheads="1"/>
          </p:cNvSpPr>
          <p:nvPr userDrawn="1"/>
        </p:nvSpPr>
        <p:spPr bwMode="auto">
          <a:xfrm>
            <a:off x="2770187" y="2470944"/>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03   </a:t>
            </a:r>
            <a:r>
              <a:rPr lang="zh-CN" altLang="en-US" sz="2400" dirty="0" smtClean="0">
                <a:solidFill>
                  <a:srgbClr val="595959"/>
                </a:solidFill>
                <a:latin typeface="Impact" pitchFamily="34" charset="0"/>
                <a:ea typeface="微软雅黑" pitchFamily="34" charset="-122"/>
              </a:rPr>
              <a:t>二维图形生成</a:t>
            </a:r>
            <a:endParaRPr lang="zh-CN" altLang="en-US" sz="2400" dirty="0" smtClean="0">
              <a:solidFill>
                <a:srgbClr val="595959"/>
              </a:solidFill>
              <a:latin typeface="微软雅黑" pitchFamily="34" charset="-122"/>
              <a:ea typeface="微软雅黑" pitchFamily="34" charset="-122"/>
            </a:endParaRPr>
          </a:p>
        </p:txBody>
      </p:sp>
      <p:pic>
        <p:nvPicPr>
          <p:cNvPr id="9" name="图片 8"/>
          <p:cNvPicPr>
            <a:picLocks noChangeAspect="1"/>
          </p:cNvPicPr>
          <p:nvPr userDrawn="1"/>
        </p:nvPicPr>
        <p:blipFill>
          <a:blip r:embed="rId3"/>
          <a:stretch>
            <a:fillRect/>
          </a:stretch>
        </p:blipFill>
        <p:spPr>
          <a:xfrm>
            <a:off x="0" y="0"/>
            <a:ext cx="1643366" cy="1943100"/>
          </a:xfrm>
          <a:prstGeom prst="rect">
            <a:avLst/>
          </a:prstGeom>
        </p:spPr>
      </p:pic>
      <p:sp>
        <p:nvSpPr>
          <p:cNvPr id="10" name="TextBox 11"/>
          <p:cNvSpPr txBox="1">
            <a:spLocks noChangeArrowheads="1"/>
          </p:cNvSpPr>
          <p:nvPr userDrawn="1"/>
        </p:nvSpPr>
        <p:spPr bwMode="auto">
          <a:xfrm>
            <a:off x="2770187" y="2962277"/>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04   </a:t>
            </a:r>
            <a:r>
              <a:rPr lang="zh-CN" altLang="en-US" sz="2400" dirty="0" smtClean="0">
                <a:solidFill>
                  <a:srgbClr val="595959"/>
                </a:solidFill>
                <a:latin typeface="Impact" pitchFamily="34" charset="0"/>
                <a:ea typeface="微软雅黑" pitchFamily="34" charset="-122"/>
              </a:rPr>
              <a:t>图形几何变换</a:t>
            </a:r>
            <a:endParaRPr lang="zh-CN" altLang="en-US" sz="2400" dirty="0" smtClean="0">
              <a:solidFill>
                <a:srgbClr val="595959"/>
              </a:solidFill>
              <a:latin typeface="微软雅黑" pitchFamily="34" charset="-122"/>
              <a:ea typeface="微软雅黑" pitchFamily="34" charset="-122"/>
            </a:endParaRPr>
          </a:p>
        </p:txBody>
      </p:sp>
      <p:sp>
        <p:nvSpPr>
          <p:cNvPr id="11" name="TextBox 11"/>
          <p:cNvSpPr txBox="1">
            <a:spLocks noChangeArrowheads="1"/>
          </p:cNvSpPr>
          <p:nvPr userDrawn="1"/>
        </p:nvSpPr>
        <p:spPr bwMode="auto">
          <a:xfrm>
            <a:off x="2770187" y="3456783"/>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05   </a:t>
            </a:r>
            <a:r>
              <a:rPr lang="zh-CN" altLang="en-US" sz="2400" dirty="0" smtClean="0">
                <a:solidFill>
                  <a:srgbClr val="595959"/>
                </a:solidFill>
                <a:latin typeface="Impact" pitchFamily="34" charset="0"/>
                <a:ea typeface="微软雅黑" pitchFamily="34" charset="-122"/>
              </a:rPr>
              <a:t>二维观察</a:t>
            </a:r>
            <a:endParaRPr lang="zh-CN" altLang="en-US" sz="2400" dirty="0" smtClean="0">
              <a:solidFill>
                <a:srgbClr val="595959"/>
              </a:solidFill>
              <a:latin typeface="微软雅黑" pitchFamily="34" charset="-122"/>
              <a:ea typeface="微软雅黑" pitchFamily="34" charset="-122"/>
            </a:endParaRPr>
          </a:p>
        </p:txBody>
      </p:sp>
      <p:sp>
        <p:nvSpPr>
          <p:cNvPr id="12" name="TextBox 11"/>
          <p:cNvSpPr txBox="1">
            <a:spLocks noChangeArrowheads="1"/>
          </p:cNvSpPr>
          <p:nvPr userDrawn="1"/>
        </p:nvSpPr>
        <p:spPr bwMode="auto">
          <a:xfrm>
            <a:off x="2770187" y="3976291"/>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06   </a:t>
            </a:r>
            <a:r>
              <a:rPr lang="zh-CN" altLang="en-US" sz="2400" dirty="0" smtClean="0">
                <a:solidFill>
                  <a:srgbClr val="595959"/>
                </a:solidFill>
                <a:latin typeface="Impact" pitchFamily="34" charset="0"/>
                <a:ea typeface="微软雅黑" pitchFamily="34" charset="-122"/>
              </a:rPr>
              <a:t>三维观察</a:t>
            </a:r>
            <a:endParaRPr lang="zh-CN" altLang="en-US" sz="2400" dirty="0" smtClean="0">
              <a:solidFill>
                <a:srgbClr val="595959"/>
              </a:solidFill>
              <a:latin typeface="微软雅黑" pitchFamily="34" charset="-122"/>
              <a:ea typeface="微软雅黑" pitchFamily="34" charset="-122"/>
            </a:endParaRPr>
          </a:p>
        </p:txBody>
      </p:sp>
      <p:sp>
        <p:nvSpPr>
          <p:cNvPr id="13" name="TextBox 11"/>
          <p:cNvSpPr txBox="1">
            <a:spLocks noChangeArrowheads="1"/>
          </p:cNvSpPr>
          <p:nvPr userDrawn="1"/>
        </p:nvSpPr>
        <p:spPr bwMode="auto">
          <a:xfrm>
            <a:off x="2770187" y="4480125"/>
            <a:ext cx="380774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07   </a:t>
            </a:r>
            <a:r>
              <a:rPr lang="zh-CN" altLang="en-US" sz="2400" dirty="0" smtClean="0">
                <a:solidFill>
                  <a:srgbClr val="595959"/>
                </a:solidFill>
                <a:latin typeface="Impact" pitchFamily="34" charset="0"/>
                <a:ea typeface="微软雅黑" pitchFamily="34" charset="-122"/>
              </a:rPr>
              <a:t>三维对象</a:t>
            </a:r>
            <a:endParaRPr lang="zh-CN" altLang="en-US" sz="2400" dirty="0" smtClean="0">
              <a:solidFill>
                <a:srgbClr val="595959"/>
              </a:solidFill>
              <a:latin typeface="微软雅黑" pitchFamily="34" charset="-122"/>
              <a:ea typeface="微软雅黑" pitchFamily="34" charset="-122"/>
            </a:endParaRPr>
          </a:p>
        </p:txBody>
      </p:sp>
      <p:sp>
        <p:nvSpPr>
          <p:cNvPr id="14" name="TextBox 11"/>
          <p:cNvSpPr txBox="1">
            <a:spLocks noChangeArrowheads="1"/>
          </p:cNvSpPr>
          <p:nvPr userDrawn="1"/>
        </p:nvSpPr>
        <p:spPr bwMode="auto">
          <a:xfrm>
            <a:off x="2770187" y="4960145"/>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08   </a:t>
            </a:r>
            <a:r>
              <a:rPr lang="zh-CN" altLang="en-US" sz="2400" dirty="0" smtClean="0">
                <a:solidFill>
                  <a:srgbClr val="595959"/>
                </a:solidFill>
                <a:latin typeface="Impact" pitchFamily="34" charset="0"/>
                <a:ea typeface="微软雅黑" pitchFamily="34" charset="-122"/>
              </a:rPr>
              <a:t>真实感图形技术</a:t>
            </a:r>
            <a:endParaRPr lang="zh-CN" altLang="en-US" sz="2400" dirty="0" smtClean="0">
              <a:solidFill>
                <a:srgbClr val="595959"/>
              </a:solidFill>
              <a:latin typeface="微软雅黑" pitchFamily="34" charset="-122"/>
              <a:ea typeface="微软雅黑" pitchFamily="34" charset="-122"/>
            </a:endParaRPr>
          </a:p>
        </p:txBody>
      </p:sp>
      <p:sp>
        <p:nvSpPr>
          <p:cNvPr id="15" name="TextBox 11"/>
          <p:cNvSpPr txBox="1">
            <a:spLocks noChangeArrowheads="1"/>
          </p:cNvSpPr>
          <p:nvPr userDrawn="1"/>
        </p:nvSpPr>
        <p:spPr bwMode="auto">
          <a:xfrm>
            <a:off x="2770187" y="5494139"/>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09   </a:t>
            </a:r>
            <a:r>
              <a:rPr lang="zh-CN" altLang="en-US" sz="2400" dirty="0" smtClean="0">
                <a:solidFill>
                  <a:srgbClr val="595959"/>
                </a:solidFill>
                <a:latin typeface="Impact" pitchFamily="34" charset="0"/>
                <a:ea typeface="微软雅黑" pitchFamily="34" charset="-122"/>
              </a:rPr>
              <a:t>交互技术</a:t>
            </a:r>
            <a:endParaRPr lang="zh-CN" altLang="en-US" sz="2400" dirty="0" smtClean="0">
              <a:solidFill>
                <a:srgbClr val="595959"/>
              </a:solidFill>
              <a:latin typeface="微软雅黑" pitchFamily="34" charset="-122"/>
              <a:ea typeface="微软雅黑" pitchFamily="34" charset="-122"/>
            </a:endParaRPr>
          </a:p>
        </p:txBody>
      </p:sp>
      <p:sp>
        <p:nvSpPr>
          <p:cNvPr id="16" name="TextBox 11"/>
          <p:cNvSpPr txBox="1">
            <a:spLocks noChangeArrowheads="1"/>
          </p:cNvSpPr>
          <p:nvPr userDrawn="1"/>
        </p:nvSpPr>
        <p:spPr bwMode="auto">
          <a:xfrm>
            <a:off x="2770186" y="5973962"/>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10   </a:t>
            </a:r>
            <a:r>
              <a:rPr lang="zh-CN" altLang="en-US" sz="2400" dirty="0" smtClean="0">
                <a:solidFill>
                  <a:srgbClr val="595959"/>
                </a:solidFill>
                <a:latin typeface="Impact" pitchFamily="34" charset="0"/>
                <a:ea typeface="微软雅黑" pitchFamily="34" charset="-122"/>
              </a:rPr>
              <a:t>计算机动画</a:t>
            </a:r>
            <a:endParaRPr lang="zh-CN" altLang="en-US" sz="2400" dirty="0" smtClean="0">
              <a:solidFill>
                <a:srgbClr val="595959"/>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flipH="1">
            <a:off x="9143999" y="0"/>
            <a:ext cx="4571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916446" y="0"/>
            <a:ext cx="214313"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877728" y="523786"/>
            <a:ext cx="7405217" cy="629013"/>
          </a:xfrm>
          <a:prstGeom prst="rect">
            <a:avLst/>
          </a:prstGeo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93511" y="1569155"/>
            <a:ext cx="8393029" cy="4173185"/>
          </a:xfrm>
          <a:prstGeom prst="rect">
            <a:avLst/>
          </a:prstGeom>
        </p:spPr>
        <p:txBody>
          <a:bodyPr/>
          <a:lstStyle>
            <a:lvl1pPr marL="457200" indent="-457200">
              <a:buClr>
                <a:srgbClr val="FF9300"/>
              </a:buClr>
              <a:buFont typeface="Wingdings" panose="05000000000000000000" pitchFamily="2" charset="2"/>
              <a:buChar char="n"/>
              <a:defRPr/>
            </a:lvl1pPr>
            <a:lvl2pPr marL="685800" indent="-228600">
              <a:buClr>
                <a:srgbClr val="FF9300"/>
              </a:buClr>
              <a:buFont typeface="Wingdings" panose="05000000000000000000" pitchFamily="2" charset="2"/>
              <a:buChar char="l"/>
              <a:defRPr/>
            </a:lvl2pPr>
            <a:lvl4pPr marL="1657350" indent="-285750">
              <a:buClr>
                <a:srgbClr val="FF9300"/>
              </a:buClr>
              <a:buFont typeface="Wingdings" panose="05000000000000000000" pitchFamily="2" charset="2"/>
              <a:buChar char=""/>
              <a:defRPr/>
            </a:lvl4pPr>
            <a:lvl5pPr marL="2057400" indent="-228600">
              <a:buClr>
                <a:srgbClr val="FF9300"/>
              </a:buClr>
              <a:buFont typeface="Calibri" panose="020F0502020204030204" pitchFamily="34" charset="0"/>
              <a:buChar cha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矩形 1"/>
          <p:cNvSpPr/>
          <p:nvPr userDrawn="1"/>
        </p:nvSpPr>
        <p:spPr>
          <a:xfrm>
            <a:off x="-12700" y="0"/>
            <a:ext cx="9215438" cy="4740275"/>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Text Box 2"/>
          <p:cNvSpPr txBox="1">
            <a:spLocks noChangeArrowheads="1"/>
          </p:cNvSpPr>
          <p:nvPr userDrawn="1"/>
        </p:nvSpPr>
        <p:spPr bwMode="auto">
          <a:xfrm>
            <a:off x="2908300" y="4984750"/>
            <a:ext cx="332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600" b="1" dirty="0" smtClean="0">
                <a:solidFill>
                  <a:srgbClr val="595959"/>
                </a:solidFill>
                <a:latin typeface="微软雅黑" pitchFamily="34" charset="-122"/>
                <a:ea typeface="微软雅黑" pitchFamily="34" charset="-122"/>
                <a:sym typeface="Arial" charset="0"/>
              </a:rPr>
              <a:t>THANKS</a:t>
            </a:r>
            <a:endParaRPr lang="zh-CN" altLang="en-US" sz="3600" b="1" dirty="0" smtClean="0">
              <a:solidFill>
                <a:srgbClr val="595959"/>
              </a:solidFill>
              <a:latin typeface="微软雅黑" pitchFamily="34" charset="-122"/>
              <a:ea typeface="微软雅黑" pitchFamily="34" charset="-122"/>
              <a:sym typeface="Arial" charset="0"/>
            </a:endParaRPr>
          </a:p>
        </p:txBody>
      </p:sp>
      <p:cxnSp>
        <p:nvCxnSpPr>
          <p:cNvPr id="4" name="直接连接符 3"/>
          <p:cNvCxnSpPr/>
          <p:nvPr userDrawn="1"/>
        </p:nvCxnSpPr>
        <p:spPr>
          <a:xfrm>
            <a:off x="2249488" y="5700713"/>
            <a:ext cx="46450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225" y="2223295"/>
            <a:ext cx="2936875" cy="2202656"/>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66269" y="2228851"/>
            <a:ext cx="2944018" cy="2248903"/>
          </a:xfrm>
          <a:prstGeom prst="rect">
            <a:avLst/>
          </a:prstGeom>
        </p:spPr>
      </p:pic>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35700" y="2189982"/>
            <a:ext cx="2908300" cy="2326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4"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style.rotation</p:attrName>
                                        </p:attrNameLst>
                                      </p:cBhvr>
                                      <p:tavLst>
                                        <p:tav tm="0">
                                          <p:val>
                                            <p:fltVal val="360"/>
                                          </p:val>
                                        </p:tav>
                                        <p:tav tm="100000">
                                          <p:val>
                                            <p:fltVal val="0"/>
                                          </p:val>
                                        </p:tav>
                                      </p:tavLst>
                                    </p:anim>
                                    <p:animEffect transition="in" filter="fade">
                                      <p:cBhvr>
                                        <p:cTn id="16" dur="500"/>
                                        <p:tgtEl>
                                          <p:spTgt spid="3"/>
                                        </p:tgtEl>
                                      </p:cBhvr>
                                    </p:animEffect>
                                  </p:childTnLst>
                                </p:cTn>
                              </p:par>
                              <p:par>
                                <p:cTn id="17" presetID="52" presetClass="entr" presetSubtype="0" fill="hold" nodeType="withEffect">
                                  <p:stCondLst>
                                    <p:cond delay="200"/>
                                  </p:stCondLst>
                                  <p:childTnLst>
                                    <p:set>
                                      <p:cBhvr>
                                        <p:cTn id="18" dur="1" fill="hold">
                                          <p:stCondLst>
                                            <p:cond delay="0"/>
                                          </p:stCondLst>
                                        </p:cTn>
                                        <p:tgtEl>
                                          <p:spTgt spid="8"/>
                                        </p:tgtEl>
                                        <p:attrNameLst>
                                          <p:attrName>style.visibility</p:attrName>
                                        </p:attrNameLst>
                                      </p:cBhvr>
                                      <p:to>
                                        <p:strVal val="visible"/>
                                      </p:to>
                                    </p:set>
                                    <p:animScale>
                                      <p:cBhvr>
                                        <p:cTn id="19"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8"/>
                                        </p:tgtEl>
                                        <p:attrNameLst>
                                          <p:attrName>ppt_x</p:attrName>
                                          <p:attrName>ppt_y</p:attrName>
                                        </p:attrNameLst>
                                      </p:cBhvr>
                                    </p:animMotion>
                                    <p:animEffect transition="in" filter="fade">
                                      <p:cBhvr>
                                        <p:cTn id="21" dur="500"/>
                                        <p:tgtEl>
                                          <p:spTgt spid="8"/>
                                        </p:tgtEl>
                                      </p:cBhvr>
                                    </p:animEffect>
                                  </p:childTnLst>
                                </p:cTn>
                              </p:par>
                            </p:childTnLst>
                          </p:cTn>
                        </p:par>
                        <p:par>
                          <p:cTn id="22" fill="hold">
                            <p:stCondLst>
                              <p:cond delay="700"/>
                            </p:stCondLst>
                            <p:childTnLst>
                              <p:par>
                                <p:cTn id="23" presetID="5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Scale>
                                      <p:cBhvr>
                                        <p:cTn id="25" dur="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9"/>
                                        </p:tgtEl>
                                        <p:attrNameLst>
                                          <p:attrName>ppt_x</p:attrName>
                                          <p:attrName>ppt_y</p:attrName>
                                        </p:attrNameLst>
                                      </p:cBhvr>
                                    </p:animMotion>
                                    <p:animEffect transition="in" filter="fade">
                                      <p:cBhvr>
                                        <p:cTn id="27" dur="500"/>
                                        <p:tgtEl>
                                          <p:spTgt spid="9"/>
                                        </p:tgtEl>
                                      </p:cBhvr>
                                    </p:animEffect>
                                  </p:childTnLst>
                                </p:cTn>
                              </p:par>
                            </p:childTnLst>
                          </p:cTn>
                        </p:par>
                        <p:par>
                          <p:cTn id="28" fill="hold">
                            <p:stCondLst>
                              <p:cond delay="1200"/>
                            </p:stCondLst>
                            <p:childTnLst>
                              <p:par>
                                <p:cTn id="29" presetID="5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Scale>
                                      <p:cBhvr>
                                        <p:cTn id="31"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0"/>
                                        </p:tgtEl>
                                        <p:attrNameLst>
                                          <p:attrName>ppt_x</p:attrName>
                                          <p:attrName>ppt_y</p:attrName>
                                        </p:attrNameLst>
                                      </p:cBhvr>
                                    </p:animMotion>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5" name="矩形 4"/>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4700" y="6345238"/>
            <a:ext cx="5829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a:spLocks noChangeArrowheads="1"/>
          </p:cNvSpPr>
          <p:nvPr userDrawn="1"/>
        </p:nvSpPr>
        <p:spPr bwMode="auto">
          <a:xfrm>
            <a:off x="3722688" y="6346825"/>
            <a:ext cx="4981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defRPr/>
            </a:pPr>
            <a:r>
              <a:rPr lang="en-US" altLang="zh-CN" sz="1400" b="1" dirty="0" smtClean="0">
                <a:solidFill>
                  <a:schemeClr val="bg1"/>
                </a:solidFill>
                <a:latin typeface="Verdana" pitchFamily="34" charset="0"/>
              </a:rPr>
              <a:t> Computer Graphics</a:t>
            </a:r>
          </a:p>
        </p:txBody>
      </p:sp>
      <p:sp>
        <p:nvSpPr>
          <p:cNvPr id="8" name="Freeform 2670"/>
          <p:cNvSpPr>
            <a:spLocks noEditPoints="1"/>
          </p:cNvSpPr>
          <p:nvPr userDrawn="1"/>
        </p:nvSpPr>
        <p:spPr bwMode="auto">
          <a:xfrm>
            <a:off x="2786063" y="6273800"/>
            <a:ext cx="403225" cy="406400"/>
          </a:xfrm>
          <a:custGeom>
            <a:avLst/>
            <a:gdLst>
              <a:gd name="T0" fmla="*/ 2147483647 w 300"/>
              <a:gd name="T1" fmla="*/ 2147483647 h 302"/>
              <a:gd name="T2" fmla="*/ 2147483647 w 300"/>
              <a:gd name="T3" fmla="*/ 2147483647 h 302"/>
              <a:gd name="T4" fmla="*/ 2147483647 w 300"/>
              <a:gd name="T5" fmla="*/ 2147483647 h 302"/>
              <a:gd name="T6" fmla="*/ 2147483647 w 300"/>
              <a:gd name="T7" fmla="*/ 2147483647 h 302"/>
              <a:gd name="T8" fmla="*/ 2147483647 w 300"/>
              <a:gd name="T9" fmla="*/ 2147483647 h 302"/>
              <a:gd name="T10" fmla="*/ 2147483647 w 300"/>
              <a:gd name="T11" fmla="*/ 2147483647 h 302"/>
              <a:gd name="T12" fmla="*/ 0 w 300"/>
              <a:gd name="T13" fmla="*/ 2147483647 h 302"/>
              <a:gd name="T14" fmla="*/ 0 w 300"/>
              <a:gd name="T15" fmla="*/ 2147483647 h 302"/>
              <a:gd name="T16" fmla="*/ 2147483647 w 300"/>
              <a:gd name="T17" fmla="*/ 2147483647 h 302"/>
              <a:gd name="T18" fmla="*/ 2147483647 w 300"/>
              <a:gd name="T19" fmla="*/ 2147483647 h 302"/>
              <a:gd name="T20" fmla="*/ 2147483647 w 300"/>
              <a:gd name="T21" fmla="*/ 2147483647 h 302"/>
              <a:gd name="T22" fmla="*/ 2147483647 w 300"/>
              <a:gd name="T23" fmla="*/ 2147483647 h 302"/>
              <a:gd name="T24" fmla="*/ 2147483647 w 300"/>
              <a:gd name="T25" fmla="*/ 0 h 302"/>
              <a:gd name="T26" fmla="*/ 2147483647 w 300"/>
              <a:gd name="T27" fmla="*/ 2147483647 h 302"/>
              <a:gd name="T28" fmla="*/ 2147483647 w 300"/>
              <a:gd name="T29" fmla="*/ 2147483647 h 302"/>
              <a:gd name="T30" fmla="*/ 2147483647 w 300"/>
              <a:gd name="T31" fmla="*/ 2147483647 h 302"/>
              <a:gd name="T32" fmla="*/ 2147483647 w 300"/>
              <a:gd name="T33" fmla="*/ 2147483647 h 302"/>
              <a:gd name="T34" fmla="*/ 2147483647 w 300"/>
              <a:gd name="T35" fmla="*/ 2147483647 h 302"/>
              <a:gd name="T36" fmla="*/ 2147483647 w 300"/>
              <a:gd name="T37" fmla="*/ 2147483647 h 302"/>
              <a:gd name="T38" fmla="*/ 2147483647 w 300"/>
              <a:gd name="T39" fmla="*/ 2147483647 h 302"/>
              <a:gd name="T40" fmla="*/ 2147483647 w 300"/>
              <a:gd name="T41" fmla="*/ 2147483647 h 302"/>
              <a:gd name="T42" fmla="*/ 2147483647 w 300"/>
              <a:gd name="T43" fmla="*/ 2147483647 h 302"/>
              <a:gd name="T44" fmla="*/ 2147483647 w 300"/>
              <a:gd name="T45" fmla="*/ 2147483647 h 302"/>
              <a:gd name="T46" fmla="*/ 2147483647 w 300"/>
              <a:gd name="T47" fmla="*/ 2147483647 h 302"/>
              <a:gd name="T48" fmla="*/ 2147483647 w 300"/>
              <a:gd name="T49" fmla="*/ 2147483647 h 302"/>
              <a:gd name="T50" fmla="*/ 2147483647 w 300"/>
              <a:gd name="T51" fmla="*/ 2147483647 h 302"/>
              <a:gd name="T52" fmla="*/ 2147483647 w 300"/>
              <a:gd name="T53" fmla="*/ 2147483647 h 302"/>
              <a:gd name="T54" fmla="*/ 2147483647 w 300"/>
              <a:gd name="T55" fmla="*/ 2147483647 h 302"/>
              <a:gd name="T56" fmla="*/ 2147483647 w 300"/>
              <a:gd name="T57" fmla="*/ 2147483647 h 302"/>
              <a:gd name="T58" fmla="*/ 2147483647 w 300"/>
              <a:gd name="T59" fmla="*/ 2147483647 h 302"/>
              <a:gd name="T60" fmla="*/ 2147483647 w 300"/>
              <a:gd name="T61" fmla="*/ 2147483647 h 302"/>
              <a:gd name="T62" fmla="*/ 2147483647 w 300"/>
              <a:gd name="T63" fmla="*/ 2147483647 h 302"/>
              <a:gd name="T64" fmla="*/ 2147483647 w 300"/>
              <a:gd name="T65" fmla="*/ 2147483647 h 302"/>
              <a:gd name="T66" fmla="*/ 2147483647 w 300"/>
              <a:gd name="T67" fmla="*/ 2147483647 h 302"/>
              <a:gd name="T68" fmla="*/ 2147483647 w 300"/>
              <a:gd name="T69" fmla="*/ 2147483647 h 302"/>
              <a:gd name="T70" fmla="*/ 2147483647 w 300"/>
              <a:gd name="T71" fmla="*/ 2147483647 h 302"/>
              <a:gd name="T72" fmla="*/ 2147483647 w 300"/>
              <a:gd name="T73" fmla="*/ 2147483647 h 302"/>
              <a:gd name="T74" fmla="*/ 2147483647 w 300"/>
              <a:gd name="T75" fmla="*/ 2147483647 h 302"/>
              <a:gd name="T76" fmla="*/ 2147483647 w 300"/>
              <a:gd name="T77" fmla="*/ 2147483647 h 302"/>
              <a:gd name="T78" fmla="*/ 2147483647 w 300"/>
              <a:gd name="T79" fmla="*/ 2147483647 h 302"/>
              <a:gd name="T80" fmla="*/ 2147483647 w 300"/>
              <a:gd name="T81" fmla="*/ 2147483647 h 302"/>
              <a:gd name="T82" fmla="*/ 2147483647 w 300"/>
              <a:gd name="T83" fmla="*/ 2147483647 h 302"/>
              <a:gd name="T84" fmla="*/ 2147483647 w 300"/>
              <a:gd name="T85" fmla="*/ 2147483647 h 302"/>
              <a:gd name="T86" fmla="*/ 2147483647 w 300"/>
              <a:gd name="T87" fmla="*/ 2147483647 h 302"/>
              <a:gd name="T88" fmla="*/ 2147483647 w 300"/>
              <a:gd name="T89" fmla="*/ 2147483647 h 302"/>
              <a:gd name="T90" fmla="*/ 2147483647 w 300"/>
              <a:gd name="T91" fmla="*/ 2147483647 h 302"/>
              <a:gd name="T92" fmla="*/ 2147483647 w 300"/>
              <a:gd name="T93" fmla="*/ 2147483647 h 302"/>
              <a:gd name="T94" fmla="*/ 2147483647 w 300"/>
              <a:gd name="T95" fmla="*/ 2147483647 h 302"/>
              <a:gd name="T96" fmla="*/ 2147483647 w 300"/>
              <a:gd name="T97" fmla="*/ 2147483647 h 302"/>
              <a:gd name="T98" fmla="*/ 2147483647 w 300"/>
              <a:gd name="T99" fmla="*/ 2147483647 h 302"/>
              <a:gd name="T100" fmla="*/ 2147483647 w 300"/>
              <a:gd name="T101" fmla="*/ 2147483647 h 302"/>
              <a:gd name="T102" fmla="*/ 2147483647 w 300"/>
              <a:gd name="T103" fmla="*/ 2147483647 h 302"/>
              <a:gd name="T104" fmla="*/ 2147483647 w 300"/>
              <a:gd name="T105" fmla="*/ 2147483647 h 302"/>
              <a:gd name="T106" fmla="*/ 2147483647 w 300"/>
              <a:gd name="T107" fmla="*/ 2147483647 h 302"/>
              <a:gd name="T108" fmla="*/ 2147483647 w 300"/>
              <a:gd name="T109" fmla="*/ 2147483647 h 302"/>
              <a:gd name="T110" fmla="*/ 2147483647 w 300"/>
              <a:gd name="T111" fmla="*/ 2147483647 h 302"/>
              <a:gd name="T112" fmla="*/ 2147483647 w 300"/>
              <a:gd name="T113" fmla="*/ 2147483647 h 302"/>
              <a:gd name="T114" fmla="*/ 2147483647 w 300"/>
              <a:gd name="T115" fmla="*/ 2147483647 h 302"/>
              <a:gd name="T116" fmla="*/ 2147483647 w 300"/>
              <a:gd name="T117" fmla="*/ 2147483647 h 302"/>
              <a:gd name="T118" fmla="*/ 2147483647 w 300"/>
              <a:gd name="T119" fmla="*/ 2147483647 h 302"/>
              <a:gd name="T120" fmla="*/ 2147483647 w 300"/>
              <a:gd name="T121" fmla="*/ 2147483647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 name="Group 15"/>
          <p:cNvGrpSpPr>
            <a:grpSpLocks/>
          </p:cNvGrpSpPr>
          <p:nvPr userDrawn="1"/>
        </p:nvGrpSpPr>
        <p:grpSpPr bwMode="auto">
          <a:xfrm>
            <a:off x="8418513" y="6083300"/>
            <a:ext cx="685800" cy="685800"/>
            <a:chOff x="3600" y="3675"/>
            <a:chExt cx="432" cy="432"/>
          </a:xfrm>
        </p:grpSpPr>
        <p:sp>
          <p:nvSpPr>
            <p:cNvPr id="11"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12" name="Picture 79" descr="传媒大学LOGO"/>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1077912" y="72008"/>
            <a:ext cx="7814567" cy="764704"/>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52736"/>
            <a:ext cx="8856984" cy="5073427"/>
          </a:xfrm>
          <a:prstGeom prst="rect">
            <a:avLst/>
          </a:prstGeom>
        </p:spPr>
        <p:txBody>
          <a:bodyPr/>
          <a:lstStyle>
            <a:lvl1pPr marL="228600" indent="-228600">
              <a:buClr>
                <a:srgbClr val="FF9300"/>
              </a:buClr>
              <a:buFont typeface="Wingdings" panose="05000000000000000000" pitchFamily="2" charset="2"/>
              <a:buChar char="n"/>
              <a:defRPr/>
            </a:lvl1pPr>
            <a:lvl2pPr marL="685800" indent="-228600">
              <a:buClr>
                <a:srgbClr val="FF9300"/>
              </a:buClr>
              <a:buFont typeface="Wingdings" panose="05000000000000000000" pitchFamily="2" charset="2"/>
              <a:buChar char="w"/>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dirty="0"/>
          </a:p>
        </p:txBody>
      </p:sp>
      <p:sp>
        <p:nvSpPr>
          <p:cNvPr id="1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3E8CE410-9059-4AC3-A388-B17696008CA7}" type="slidenum">
              <a:rPr lang="zh-CN" altLang="zh-CN"/>
              <a:pPr/>
              <a:t>‹#›</a:t>
            </a:fld>
            <a:endParaRPr lang="zh-CN" altLang="zh-CN"/>
          </a:p>
        </p:txBody>
      </p:sp>
    </p:spTree>
    <p:extLst>
      <p:ext uri="{BB962C8B-B14F-4D97-AF65-F5344CB8AC3E}">
        <p14:creationId xmlns:p14="http://schemas.microsoft.com/office/powerpoint/2010/main" val="40899736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81200" y="350838"/>
            <a:ext cx="6781800" cy="563562"/>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71600"/>
            <a:ext cx="4038600" cy="49530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9530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xfrm>
            <a:off x="457200" y="6480175"/>
            <a:ext cx="762000" cy="292100"/>
          </a:xfrm>
          <a:prstGeom prst="rect">
            <a:avLst/>
          </a:prstGeom>
          <a:ln/>
        </p:spPr>
        <p:txBody>
          <a:bodyPr/>
          <a:lstStyle>
            <a:lvl1pPr>
              <a:defRPr/>
            </a:lvl1pPr>
          </a:lstStyle>
          <a:p>
            <a:fld id="{A4503657-7F66-4D98-97A6-B0984EA4D46B}" type="slidenum">
              <a:rPr lang="zh-CN" altLang="en-US"/>
              <a:pPr/>
              <a:t>‹#›</a:t>
            </a:fld>
            <a:endParaRPr lang="en-US" altLang="zh-CN"/>
          </a:p>
        </p:txBody>
      </p:sp>
    </p:spTree>
    <p:extLst>
      <p:ext uri="{BB962C8B-B14F-4D97-AF65-F5344CB8AC3E}">
        <p14:creationId xmlns:p14="http://schemas.microsoft.com/office/powerpoint/2010/main" val="176495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矩形 6"/>
          <p:cNvSpPr/>
          <p:nvPr userDrawn="1"/>
        </p:nvSpPr>
        <p:spPr>
          <a:xfrm>
            <a:off x="0" y="6338888"/>
            <a:ext cx="431800" cy="519112"/>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431800" y="6338888"/>
            <a:ext cx="8712200" cy="51911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燕尾形 10"/>
          <p:cNvSpPr/>
          <p:nvPr userDrawn="1"/>
        </p:nvSpPr>
        <p:spPr>
          <a:xfrm>
            <a:off x="144463" y="6475413"/>
            <a:ext cx="141287" cy="24606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029" name="椭圆 11"/>
          <p:cNvSpPr>
            <a:spLocks noChangeArrowheads="1"/>
          </p:cNvSpPr>
          <p:nvPr userDrawn="1"/>
        </p:nvSpPr>
        <p:spPr bwMode="auto">
          <a:xfrm>
            <a:off x="8478838" y="6438900"/>
            <a:ext cx="360362" cy="360363"/>
          </a:xfrm>
          <a:prstGeom prst="ellipse">
            <a:avLst/>
          </a:prstGeom>
          <a:solidFill>
            <a:srgbClr val="FFFFFF">
              <a:alpha val="3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endParaRPr lang="zh-CN" altLang="en-US" smtClean="0">
              <a:solidFill>
                <a:srgbClr val="FFFFFF"/>
              </a:solidFill>
              <a:latin typeface="微软雅黑" pitchFamily="34" charset="-122"/>
              <a:ea typeface="微软雅黑" pitchFamily="34" charset="-122"/>
            </a:endParaRPr>
          </a:p>
        </p:txBody>
      </p:sp>
      <p:sp>
        <p:nvSpPr>
          <p:cNvPr id="1030" name="TextBox 15"/>
          <p:cNvSpPr txBox="1">
            <a:spLocks noChangeArrowheads="1"/>
          </p:cNvSpPr>
          <p:nvPr userDrawn="1"/>
        </p:nvSpPr>
        <p:spPr bwMode="auto">
          <a:xfrm>
            <a:off x="8408988" y="6450013"/>
            <a:ext cx="4873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fld id="{FD099D76-08D0-4B6E-BCB9-DE45497CD497}" type="slidenum">
              <a:rPr lang="zh-CN" altLang="en-US" sz="1600" smtClean="0">
                <a:solidFill>
                  <a:srgbClr val="FFFFFF"/>
                </a:solidFill>
                <a:latin typeface="Arial Unicode MS" pitchFamily="34" charset="-122"/>
                <a:ea typeface="Arial Unicode MS" pitchFamily="34" charset="-122"/>
                <a:cs typeface="Arial Unicode MS" pitchFamily="34" charset="-122"/>
              </a:rPr>
              <a:pPr algn="ctr" eaLnBrk="1" hangingPunct="1">
                <a:defRPr/>
              </a:pPr>
              <a:t>‹#›</a:t>
            </a:fld>
            <a:r>
              <a:rPr lang="zh-CN" altLang="en-US" sz="1600" smtClean="0">
                <a:solidFill>
                  <a:srgbClr val="FFFFFF"/>
                </a:solidFill>
                <a:latin typeface="Arial Unicode MS" pitchFamily="34" charset="-122"/>
                <a:ea typeface="Arial Unicode MS" pitchFamily="34" charset="-122"/>
                <a:cs typeface="Arial Unicode MS" pitchFamily="34" charset="-122"/>
              </a:rPr>
              <a:t> </a:t>
            </a:r>
          </a:p>
        </p:txBody>
      </p:sp>
      <p:sp>
        <p:nvSpPr>
          <p:cNvPr id="8" name="任意多边形 7"/>
          <p:cNvSpPr/>
          <p:nvPr userDrawn="1"/>
        </p:nvSpPr>
        <p:spPr>
          <a:xfrm>
            <a:off x="431800" y="201613"/>
            <a:ext cx="647700" cy="8636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85" r:id="rId5"/>
    <p:sldLayoutId id="2147483692" r:id="rId6"/>
    <p:sldLayoutId id="2147483694" r:id="rId7"/>
    <p:sldLayoutId id="2147483697" r:id="rId8"/>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8.wmf"/><Relationship Id="rId2" Type="http://schemas.openxmlformats.org/officeDocument/2006/relationships/slideLayout" Target="../slideLayouts/slideLayout7.xml"/><Relationship Id="rId16" Type="http://schemas.openxmlformats.org/officeDocument/2006/relationships/image" Target="../media/image30.wmf"/><Relationship Id="rId1" Type="http://schemas.openxmlformats.org/officeDocument/2006/relationships/vmlDrawing" Target="../drawings/vmlDrawing4.vml"/><Relationship Id="rId6" Type="http://schemas.openxmlformats.org/officeDocument/2006/relationships/image" Target="../media/image25.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8.bin"/><Relationship Id="rId14" Type="http://schemas.openxmlformats.org/officeDocument/2006/relationships/image" Target="../media/image29.wmf"/></Relationships>
</file>

<file path=ppt/slides/_rels/slide1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35.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2.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7.wmf"/><Relationship Id="rId5" Type="http://schemas.openxmlformats.org/officeDocument/2006/relationships/oleObject" Target="../embeddings/oleObject18.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2.bin"/><Relationship Id="rId5" Type="http://schemas.openxmlformats.org/officeDocument/2006/relationships/image" Target="../media/image42.png"/><Relationship Id="rId4" Type="http://schemas.openxmlformats.org/officeDocument/2006/relationships/image" Target="../media/image40.wmf"/></Relationships>
</file>

<file path=ppt/slides/_rels/slide15.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4.wmf"/><Relationship Id="rId5" Type="http://schemas.openxmlformats.org/officeDocument/2006/relationships/oleObject" Target="../embeddings/oleObject24.bin"/><Relationship Id="rId4" Type="http://schemas.openxmlformats.org/officeDocument/2006/relationships/image" Target="../media/image43.wmf"/></Relationships>
</file>

<file path=ppt/slides/_rels/slide1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7.xml"/><Relationship Id="rId4" Type="http://schemas.openxmlformats.org/officeDocument/2006/relationships/image" Target="../media/image48.jpeg"/></Relationships>
</file>

<file path=ppt/slides/_rels/slide17.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0.wmf"/><Relationship Id="rId5" Type="http://schemas.openxmlformats.org/officeDocument/2006/relationships/oleObject" Target="../embeddings/oleObject27.bin"/><Relationship Id="rId4" Type="http://schemas.openxmlformats.org/officeDocument/2006/relationships/image" Target="../media/image4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5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5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5.wmf"/><Relationship Id="rId11" Type="http://schemas.openxmlformats.org/officeDocument/2006/relationships/image" Target="../media/image57.wmf"/><Relationship Id="rId5" Type="http://schemas.openxmlformats.org/officeDocument/2006/relationships/oleObject" Target="../embeddings/oleObject32.bin"/><Relationship Id="rId10" Type="http://schemas.openxmlformats.org/officeDocument/2006/relationships/oleObject" Target="../embeddings/oleObject35.bin"/><Relationship Id="rId4" Type="http://schemas.openxmlformats.org/officeDocument/2006/relationships/image" Target="../media/image54.wmf"/><Relationship Id="rId9" Type="http://schemas.openxmlformats.org/officeDocument/2006/relationships/oleObject" Target="../embeddings/oleObject34.bin"/></Relationships>
</file>

<file path=ppt/slides/_rels/slide21.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59.wmf"/><Relationship Id="rId5" Type="http://schemas.openxmlformats.org/officeDocument/2006/relationships/oleObject" Target="../embeddings/oleObject37.bin"/><Relationship Id="rId10" Type="http://schemas.openxmlformats.org/officeDocument/2006/relationships/image" Target="../media/image61.wmf"/><Relationship Id="rId4" Type="http://schemas.openxmlformats.org/officeDocument/2006/relationships/image" Target="../media/image58.wmf"/><Relationship Id="rId9" Type="http://schemas.openxmlformats.org/officeDocument/2006/relationships/oleObject" Target="../embeddings/oleObject39.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62.wmf"/></Relationships>
</file>

<file path=ppt/slides/_rels/slide24.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8.xml"/><Relationship Id="rId1" Type="http://schemas.openxmlformats.org/officeDocument/2006/relationships/vmlDrawing" Target="../drawings/vmlDrawing15.vml"/><Relationship Id="rId6" Type="http://schemas.openxmlformats.org/officeDocument/2006/relationships/image" Target="../media/image64.wmf"/><Relationship Id="rId5" Type="http://schemas.openxmlformats.org/officeDocument/2006/relationships/oleObject" Target="../embeddings/oleObject42.bin"/><Relationship Id="rId4" Type="http://schemas.openxmlformats.org/officeDocument/2006/relationships/image" Target="../media/image6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8.xml"/><Relationship Id="rId1" Type="http://schemas.openxmlformats.org/officeDocument/2006/relationships/vmlDrawing" Target="../drawings/vmlDrawing16.vml"/><Relationship Id="rId6" Type="http://schemas.openxmlformats.org/officeDocument/2006/relationships/image" Target="../media/image67.wmf"/><Relationship Id="rId5" Type="http://schemas.openxmlformats.org/officeDocument/2006/relationships/oleObject" Target="../embeddings/oleObject45.bin"/><Relationship Id="rId4" Type="http://schemas.openxmlformats.org/officeDocument/2006/relationships/image" Target="../media/image66.wmf"/></Relationships>
</file>

<file path=ppt/slides/_rels/slide26.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8.xml"/><Relationship Id="rId1" Type="http://schemas.openxmlformats.org/officeDocument/2006/relationships/vmlDrawing" Target="../drawings/vmlDrawing17.vml"/><Relationship Id="rId6" Type="http://schemas.openxmlformats.org/officeDocument/2006/relationships/image" Target="../media/image69.wmf"/><Relationship Id="rId5" Type="http://schemas.openxmlformats.org/officeDocument/2006/relationships/oleObject" Target="../embeddings/oleObject47.bin"/><Relationship Id="rId4" Type="http://schemas.openxmlformats.org/officeDocument/2006/relationships/image" Target="../media/image68.wmf"/><Relationship Id="rId9" Type="http://schemas.openxmlformats.org/officeDocument/2006/relationships/oleObject" Target="../embeddings/oleObject49.bin"/></Relationships>
</file>

<file path=ppt/slides/_rels/slide27.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8.xml"/><Relationship Id="rId1" Type="http://schemas.openxmlformats.org/officeDocument/2006/relationships/vmlDrawing" Target="../drawings/vmlDrawing18.vml"/><Relationship Id="rId6" Type="http://schemas.openxmlformats.org/officeDocument/2006/relationships/image" Target="../media/image69.wmf"/><Relationship Id="rId5" Type="http://schemas.openxmlformats.org/officeDocument/2006/relationships/oleObject" Target="../embeddings/oleObject51.bin"/><Relationship Id="rId4" Type="http://schemas.openxmlformats.org/officeDocument/2006/relationships/image" Target="../media/image71.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8.xml"/><Relationship Id="rId1" Type="http://schemas.openxmlformats.org/officeDocument/2006/relationships/vmlDrawing" Target="../drawings/vmlDrawing19.vml"/><Relationship Id="rId5" Type="http://schemas.openxmlformats.org/officeDocument/2006/relationships/image" Target="../media/image74.png"/><Relationship Id="rId4" Type="http://schemas.openxmlformats.org/officeDocument/2006/relationships/image" Target="../media/image7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8.xml"/><Relationship Id="rId1" Type="http://schemas.openxmlformats.org/officeDocument/2006/relationships/vmlDrawing" Target="../drawings/vmlDrawing20.vml"/><Relationship Id="rId4" Type="http://schemas.openxmlformats.org/officeDocument/2006/relationships/image" Target="../media/image75.wmf"/></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7.wmf"/><Relationship Id="rId5" Type="http://schemas.openxmlformats.org/officeDocument/2006/relationships/oleObject" Target="../embeddings/oleObject56.bin"/><Relationship Id="rId4" Type="http://schemas.openxmlformats.org/officeDocument/2006/relationships/image" Target="../media/image76.wmf"/></Relationships>
</file>

<file path=ppt/slides/_rels/slide31.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57.bin"/><Relationship Id="rId7" Type="http://schemas.openxmlformats.org/officeDocument/2006/relationships/oleObject" Target="../embeddings/oleObject59.bin"/><Relationship Id="rId12" Type="http://schemas.openxmlformats.org/officeDocument/2006/relationships/image" Target="../media/image82.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9.wmf"/><Relationship Id="rId11" Type="http://schemas.openxmlformats.org/officeDocument/2006/relationships/oleObject" Target="../embeddings/oleObject61.bin"/><Relationship Id="rId5" Type="http://schemas.openxmlformats.org/officeDocument/2006/relationships/oleObject" Target="../embeddings/oleObject58.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60.bin"/></Relationships>
</file>

<file path=ppt/slides/_rels/slide32.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8.xml"/><Relationship Id="rId1" Type="http://schemas.openxmlformats.org/officeDocument/2006/relationships/vmlDrawing" Target="../drawings/vmlDrawing23.vml"/><Relationship Id="rId6" Type="http://schemas.openxmlformats.org/officeDocument/2006/relationships/image" Target="../media/image84.wmf"/><Relationship Id="rId5" Type="http://schemas.openxmlformats.org/officeDocument/2006/relationships/oleObject" Target="../embeddings/oleObject63.bin"/><Relationship Id="rId4" Type="http://schemas.openxmlformats.org/officeDocument/2006/relationships/image" Target="../media/image8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8.xml"/><Relationship Id="rId1" Type="http://schemas.openxmlformats.org/officeDocument/2006/relationships/vmlDrawing" Target="../drawings/vmlDrawing24.vml"/><Relationship Id="rId6" Type="http://schemas.openxmlformats.org/officeDocument/2006/relationships/image" Target="../media/image87.wmf"/><Relationship Id="rId5" Type="http://schemas.openxmlformats.org/officeDocument/2006/relationships/oleObject" Target="../embeddings/oleObject66.bin"/><Relationship Id="rId4" Type="http://schemas.openxmlformats.org/officeDocument/2006/relationships/image" Target="../media/image8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8.xml"/><Relationship Id="rId1" Type="http://schemas.openxmlformats.org/officeDocument/2006/relationships/vmlDrawing" Target="../drawings/vmlDrawing25.vml"/><Relationship Id="rId6" Type="http://schemas.openxmlformats.org/officeDocument/2006/relationships/image" Target="../media/image88.wmf"/><Relationship Id="rId5" Type="http://schemas.openxmlformats.org/officeDocument/2006/relationships/oleObject" Target="../embeddings/oleObject68.bin"/><Relationship Id="rId4" Type="http://schemas.openxmlformats.org/officeDocument/2006/relationships/image" Target="../media/image63.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91.png"/><Relationship Id="rId4" Type="http://schemas.openxmlformats.org/officeDocument/2006/relationships/image" Target="../media/image90.wmf"/></Relationships>
</file>

<file path=ppt/slides/_rels/slide3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8.xml"/><Relationship Id="rId1" Type="http://schemas.openxmlformats.org/officeDocument/2006/relationships/vmlDrawing" Target="../drawings/vmlDrawing27.vml"/><Relationship Id="rId6" Type="http://schemas.openxmlformats.org/officeDocument/2006/relationships/image" Target="../media/image95.wmf"/><Relationship Id="rId5" Type="http://schemas.openxmlformats.org/officeDocument/2006/relationships/oleObject" Target="../embeddings/oleObject72.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74.bin"/></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40.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103.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00.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78.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05.wmf"/><Relationship Id="rId5" Type="http://schemas.openxmlformats.org/officeDocument/2006/relationships/oleObject" Target="../embeddings/oleObject81.bin"/><Relationship Id="rId4" Type="http://schemas.openxmlformats.org/officeDocument/2006/relationships/image" Target="../media/image104.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106.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08.wmf"/><Relationship Id="rId5" Type="http://schemas.openxmlformats.org/officeDocument/2006/relationships/oleObject" Target="../embeddings/oleObject84.bin"/><Relationship Id="rId4" Type="http://schemas.openxmlformats.org/officeDocument/2006/relationships/image" Target="../media/image107.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8.xml"/><Relationship Id="rId1" Type="http://schemas.openxmlformats.org/officeDocument/2006/relationships/vmlDrawing" Target="../drawings/vmlDrawing32.vml"/><Relationship Id="rId6" Type="http://schemas.openxmlformats.org/officeDocument/2006/relationships/image" Target="../media/image110.wmf"/><Relationship Id="rId5" Type="http://schemas.openxmlformats.org/officeDocument/2006/relationships/oleObject" Target="../embeddings/oleObject86.bin"/><Relationship Id="rId4" Type="http://schemas.openxmlformats.org/officeDocument/2006/relationships/image" Target="../media/image109.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7.xml"/><Relationship Id="rId1" Type="http://schemas.openxmlformats.org/officeDocument/2006/relationships/vmlDrawing" Target="../drawings/vmlDrawing33.vml"/><Relationship Id="rId4" Type="http://schemas.openxmlformats.org/officeDocument/2006/relationships/image" Target="../media/image111.wmf"/></Relationships>
</file>

<file path=ppt/slides/_rels/slide49.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113.wmf"/><Relationship Id="rId5" Type="http://schemas.openxmlformats.org/officeDocument/2006/relationships/oleObject" Target="../embeddings/oleObject89.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91.bin"/></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7.xml"/><Relationship Id="rId1" Type="http://schemas.openxmlformats.org/officeDocument/2006/relationships/vmlDrawing" Target="../drawings/vmlDrawing35.vml"/><Relationship Id="rId6" Type="http://schemas.openxmlformats.org/officeDocument/2006/relationships/image" Target="../media/image118.wmf"/><Relationship Id="rId5" Type="http://schemas.openxmlformats.org/officeDocument/2006/relationships/oleObject" Target="../embeddings/oleObject93.bin"/><Relationship Id="rId4" Type="http://schemas.openxmlformats.org/officeDocument/2006/relationships/image" Target="../media/image117.wmf"/></Relationships>
</file>

<file path=ppt/slides/_rels/slide52.xml.rels><?xml version="1.0" encoding="UTF-8" standalone="yes"?>
<Relationships xmlns="http://schemas.openxmlformats.org/package/2006/relationships"><Relationship Id="rId8" Type="http://schemas.openxmlformats.org/officeDocument/2006/relationships/image" Target="../media/image121.wmf"/><Relationship Id="rId13" Type="http://schemas.openxmlformats.org/officeDocument/2006/relationships/oleObject" Target="../embeddings/oleObject99.bin"/><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122.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20.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113.wmf"/><Relationship Id="rId4" Type="http://schemas.openxmlformats.org/officeDocument/2006/relationships/image" Target="../media/image119.wmf"/><Relationship Id="rId9" Type="http://schemas.openxmlformats.org/officeDocument/2006/relationships/oleObject" Target="../embeddings/oleObject97.bin"/><Relationship Id="rId14" Type="http://schemas.openxmlformats.org/officeDocument/2006/relationships/image" Target="../media/image123.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25.wmf"/><Relationship Id="rId5" Type="http://schemas.openxmlformats.org/officeDocument/2006/relationships/oleObject" Target="../embeddings/oleObject101.bin"/><Relationship Id="rId4" Type="http://schemas.openxmlformats.org/officeDocument/2006/relationships/image" Target="../media/image124.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7.xml"/><Relationship Id="rId1" Type="http://schemas.openxmlformats.org/officeDocument/2006/relationships/vmlDrawing" Target="../drawings/vmlDrawing38.vml"/><Relationship Id="rId4" Type="http://schemas.openxmlformats.org/officeDocument/2006/relationships/image" Target="../media/image126.wmf"/></Relationships>
</file>

<file path=ppt/slides/_rels/slide55.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7.xml"/><Relationship Id="rId1" Type="http://schemas.openxmlformats.org/officeDocument/2006/relationships/vmlDrawing" Target="../drawings/vmlDrawing39.vml"/><Relationship Id="rId6" Type="http://schemas.openxmlformats.org/officeDocument/2006/relationships/image" Target="../media/image128.wmf"/><Relationship Id="rId5" Type="http://schemas.openxmlformats.org/officeDocument/2006/relationships/oleObject" Target="../embeddings/oleObject104.bin"/><Relationship Id="rId4" Type="http://schemas.openxmlformats.org/officeDocument/2006/relationships/image" Target="../media/image127.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131.wmf"/><Relationship Id="rId5" Type="http://schemas.openxmlformats.org/officeDocument/2006/relationships/oleObject" Target="../embeddings/oleObject107.bin"/><Relationship Id="rId4" Type="http://schemas.openxmlformats.org/officeDocument/2006/relationships/image" Target="../media/image130.wmf"/></Relationships>
</file>

<file path=ppt/slides/_rels/slide57.xml.rels><?xml version="1.0" encoding="UTF-8" standalone="yes"?>
<Relationships xmlns="http://schemas.openxmlformats.org/package/2006/relationships"><Relationship Id="rId8" Type="http://schemas.openxmlformats.org/officeDocument/2006/relationships/image" Target="../media/image134.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7.xml"/><Relationship Id="rId1" Type="http://schemas.openxmlformats.org/officeDocument/2006/relationships/vmlDrawing" Target="../drawings/vmlDrawing41.vml"/><Relationship Id="rId6" Type="http://schemas.openxmlformats.org/officeDocument/2006/relationships/image" Target="../media/image133.wmf"/><Relationship Id="rId5" Type="http://schemas.openxmlformats.org/officeDocument/2006/relationships/oleObject" Target="../embeddings/oleObject109.bin"/><Relationship Id="rId4" Type="http://schemas.openxmlformats.org/officeDocument/2006/relationships/image" Target="../media/image132.wmf"/></Relationships>
</file>

<file path=ppt/slides/_rels/slide58.x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136.wmf"/><Relationship Id="rId5" Type="http://schemas.openxmlformats.org/officeDocument/2006/relationships/oleObject" Target="../embeddings/oleObject112.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14.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7.xml"/><Relationship Id="rId1" Type="http://schemas.openxmlformats.org/officeDocument/2006/relationships/vmlDrawing" Target="../drawings/vmlDrawing43.vml"/><Relationship Id="rId4" Type="http://schemas.openxmlformats.org/officeDocument/2006/relationships/image" Target="../media/image139.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6.bin"/><Relationship Id="rId2" Type="http://schemas.openxmlformats.org/officeDocument/2006/relationships/slideLayout" Target="../slideLayouts/slideLayout7.xml"/><Relationship Id="rId1" Type="http://schemas.openxmlformats.org/officeDocument/2006/relationships/vmlDrawing" Target="../drawings/vmlDrawing44.vml"/><Relationship Id="rId4" Type="http://schemas.openxmlformats.org/officeDocument/2006/relationships/image" Target="../media/image14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2.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324130" y="5350809"/>
            <a:ext cx="3779837" cy="647700"/>
            <a:chOff x="5373175" y="2647864"/>
            <a:chExt cx="3600000" cy="648072"/>
          </a:xfrm>
        </p:grpSpPr>
        <p:sp>
          <p:nvSpPr>
            <p:cNvPr id="3" name="对角圆角矩形 2"/>
            <p:cNvSpPr/>
            <p:nvPr/>
          </p:nvSpPr>
          <p:spPr>
            <a:xfrm>
              <a:off x="5373175" y="2647864"/>
              <a:ext cx="3600000" cy="648072"/>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TextBox 6"/>
            <p:cNvSpPr txBox="1">
              <a:spLocks noChangeArrowheads="1"/>
            </p:cNvSpPr>
            <p:nvPr/>
          </p:nvSpPr>
          <p:spPr bwMode="auto">
            <a:xfrm>
              <a:off x="5506479" y="2787234"/>
              <a:ext cx="3466695" cy="369332"/>
            </a:xfrm>
            <a:prstGeom prst="rect">
              <a:avLst/>
            </a:prstGeom>
            <a:noFill/>
            <a:ln w="9525">
              <a:noFill/>
              <a:miter lim="800000"/>
              <a:headEnd/>
              <a:tailEnd/>
            </a:ln>
          </p:spPr>
          <p:txBody>
            <a:bodyPr lIns="0" tIns="0" rIns="0" bIns="0" anchor="ctr">
              <a:spAutoFit/>
            </a:bodyPr>
            <a:lstStyle/>
            <a:p>
              <a:pPr eaLnBrk="1" hangingPunct="1"/>
              <a:r>
                <a:rPr lang="zh-CN" altLang="en-US" sz="2400" b="1" dirty="0" smtClean="0">
                  <a:solidFill>
                    <a:srgbClr val="FF0000"/>
                  </a:solidFill>
                  <a:latin typeface="微软雅黑" pitchFamily="34" charset="-122"/>
                  <a:ea typeface="微软雅黑" pitchFamily="34" charset="-122"/>
                </a:rPr>
                <a:t>第</a:t>
              </a:r>
              <a:r>
                <a:rPr lang="en-US" altLang="zh-CN" sz="2400" b="1" dirty="0" smtClean="0">
                  <a:solidFill>
                    <a:srgbClr val="FF0000"/>
                  </a:solidFill>
                  <a:latin typeface="微软雅黑" pitchFamily="34" charset="-122"/>
                  <a:ea typeface="微软雅黑" pitchFamily="34" charset="-122"/>
                </a:rPr>
                <a:t>8</a:t>
              </a:r>
              <a:r>
                <a:rPr lang="zh-CN" altLang="en-US" sz="2400" b="1" smtClean="0">
                  <a:solidFill>
                    <a:srgbClr val="FF0000"/>
                  </a:solidFill>
                  <a:latin typeface="微软雅黑" pitchFamily="34" charset="-122"/>
                  <a:ea typeface="微软雅黑" pitchFamily="34" charset="-122"/>
                </a:rPr>
                <a:t>讲：三次曲线</a:t>
              </a:r>
              <a:endParaRPr lang="zh-CN" altLang="en-US" sz="2400" b="1" dirty="0">
                <a:solidFill>
                  <a:srgbClr val="FF0000"/>
                </a:solidFill>
                <a:latin typeface="微软雅黑" pitchFamily="34" charset="-122"/>
                <a:ea typeface="微软雅黑" pitchFamily="34" charset="-122"/>
              </a:endParaRPr>
            </a:p>
          </p:txBody>
        </p:sp>
      </p:grpSp>
      <p:pic>
        <p:nvPicPr>
          <p:cNvPr id="5" name="图片 4"/>
          <p:cNvPicPr>
            <a:picLocks noChangeAspect="1"/>
          </p:cNvPicPr>
          <p:nvPr/>
        </p:nvPicPr>
        <p:blipFill>
          <a:blip r:embed="rId2">
            <a:clrChange>
              <a:clrFrom>
                <a:srgbClr val="F8F8F8"/>
              </a:clrFrom>
              <a:clrTo>
                <a:srgbClr val="F8F8F8">
                  <a:alpha val="0"/>
                </a:srgbClr>
              </a:clrTo>
            </a:clrChange>
          </a:blip>
          <a:stretch>
            <a:fillRect/>
          </a:stretch>
        </p:blipFill>
        <p:spPr>
          <a:xfrm>
            <a:off x="658646" y="2887594"/>
            <a:ext cx="4210050" cy="771525"/>
          </a:xfrm>
          <a:prstGeom prst="rect">
            <a:avLst/>
          </a:prstGeom>
        </p:spPr>
      </p:pic>
    </p:spTree>
    <p:extLst>
      <p:ext uri="{BB962C8B-B14F-4D97-AF65-F5344CB8AC3E}">
        <p14:creationId xmlns:p14="http://schemas.microsoft.com/office/powerpoint/2010/main" val="7358195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950971"/>
            <a:ext cx="8856984" cy="5073427"/>
          </a:xfrm>
        </p:spPr>
        <p:txBody>
          <a:bodyPr/>
          <a:lstStyle/>
          <a:p>
            <a:pPr eaLnBrk="1" hangingPunct="1">
              <a:buClr>
                <a:srgbClr val="FF9300"/>
              </a:buClr>
              <a:buFont typeface="Wingdings" panose="05000000000000000000" pitchFamily="2" charset="2"/>
              <a:buChar char="n"/>
              <a:defRPr/>
            </a:pPr>
            <a:r>
              <a:rPr lang="zh-CN" altLang="en-US" sz="2400" b="1"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Hermite</a:t>
            </a:r>
            <a:r>
              <a:rPr lang="zh-CN" altLang="en-US" sz="2400" b="1" dirty="0">
                <a:latin typeface="Times New Roman" panose="02020603050405020304" pitchFamily="18" charset="0"/>
                <a:cs typeface="Times New Roman" panose="02020603050405020304" pitchFamily="18" charset="0"/>
              </a:rPr>
              <a:t>曲线是通过给定曲线的两个端点的位置矢量</a:t>
            </a:r>
            <a:r>
              <a:rPr lang="en-US" altLang="zh-CN" sz="2400" b="1" i="1" dirty="0">
                <a:latin typeface="Times New Roman" panose="02020603050405020304" pitchFamily="18" charset="0"/>
                <a:cs typeface="Times New Roman" panose="02020603050405020304" pitchFamily="18" charset="0"/>
              </a:rPr>
              <a:t>P</a:t>
            </a:r>
            <a:r>
              <a:rPr lang="en-US" altLang="zh-CN" sz="2400" b="1" baseline="-25000"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P</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，以及两个端点处的切线矢量</a:t>
            </a:r>
            <a:r>
              <a:rPr lang="en-US" altLang="zh-CN" sz="2400" b="1" i="1" dirty="0">
                <a:latin typeface="Times New Roman" panose="02020603050405020304" pitchFamily="18" charset="0"/>
                <a:cs typeface="Times New Roman" panose="02020603050405020304" pitchFamily="18" charset="0"/>
              </a:rPr>
              <a:t>R</a:t>
            </a:r>
            <a:r>
              <a:rPr lang="en-US" altLang="zh-CN" sz="2400" b="1" baseline="-25000"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R</a:t>
            </a:r>
            <a:r>
              <a:rPr lang="en-US" altLang="zh-CN" sz="2400" b="1" baseline="-25000"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来描述曲线的</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algn="just" eaLnBrk="1" hangingPunct="1">
              <a:buFontTx/>
              <a:buNone/>
              <a:defRPr/>
            </a:pPr>
            <a:r>
              <a:rPr lang="en-US" altLang="zh-CN" sz="2400" b="1" u="sng" dirty="0">
                <a:solidFill>
                  <a:srgbClr val="FF0000"/>
                </a:solidFill>
                <a:latin typeface="Times New Roman" panose="02020603050405020304" pitchFamily="18" charset="0"/>
                <a:cs typeface="Times New Roman" panose="02020603050405020304" pitchFamily="18" charset="0"/>
              </a:rPr>
              <a:t>1.</a:t>
            </a:r>
            <a:r>
              <a:rPr lang="zh-CN" altLang="en-US" sz="2400" b="1" u="sng" dirty="0">
                <a:solidFill>
                  <a:srgbClr val="FF0000"/>
                </a:solidFill>
                <a:latin typeface="Times New Roman" panose="02020603050405020304" pitchFamily="18" charset="0"/>
                <a:cs typeface="Times New Roman" panose="02020603050405020304" pitchFamily="18" charset="0"/>
              </a:rPr>
              <a:t>三次</a:t>
            </a:r>
            <a:r>
              <a:rPr lang="en-US" altLang="zh-CN" sz="2400" b="1" u="sng" dirty="0" err="1">
                <a:solidFill>
                  <a:srgbClr val="FF0000"/>
                </a:solidFill>
                <a:latin typeface="Times New Roman" panose="02020603050405020304" pitchFamily="18" charset="0"/>
                <a:cs typeface="Times New Roman" panose="02020603050405020304" pitchFamily="18" charset="0"/>
              </a:rPr>
              <a:t>Hermite</a:t>
            </a:r>
            <a:r>
              <a:rPr lang="zh-CN" altLang="en-US" sz="2400" b="1" u="sng" dirty="0">
                <a:solidFill>
                  <a:srgbClr val="FF0000"/>
                </a:solidFill>
                <a:latin typeface="Times New Roman" panose="02020603050405020304" pitchFamily="18" charset="0"/>
                <a:cs typeface="Times New Roman" panose="02020603050405020304" pitchFamily="18" charset="0"/>
              </a:rPr>
              <a:t>曲线的参数方程</a:t>
            </a:r>
          </a:p>
          <a:p>
            <a:pPr algn="just" eaLnBrk="1" hangingPunct="1">
              <a:buFontTx/>
              <a:buNone/>
              <a:defRPr/>
            </a:pPr>
            <a:r>
              <a:rPr lang="zh-CN" altLang="en-US" sz="2400" b="1"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三维空间</a:t>
            </a:r>
            <a:r>
              <a:rPr lang="zh-CN" altLang="en-US" sz="2400" b="1" dirty="0">
                <a:latin typeface="Times New Roman" panose="02020603050405020304" pitchFamily="18" charset="0"/>
                <a:cs typeface="Times New Roman" panose="02020603050405020304" pitchFamily="18" charset="0"/>
              </a:rPr>
              <a:t>中的自由曲线用三次参数方程表示可以用下面的形式：</a:t>
            </a:r>
          </a:p>
          <a:p>
            <a:pPr eaLnBrk="1" hangingPunct="1">
              <a:buClr>
                <a:srgbClr val="FF9300"/>
              </a:buClr>
              <a:buFont typeface="Wingdings" panose="05000000000000000000" pitchFamily="2" charset="2"/>
              <a:buChar char="n"/>
              <a:defRPr/>
            </a:pPr>
            <a:endParaRPr lang="zh-CN" altLang="en-US" sz="2400" b="1" dirty="0">
              <a:latin typeface="Times New Roman" panose="02020603050405020304" pitchFamily="18" charset="0"/>
              <a:cs typeface="Times New Roman" panose="02020603050405020304" pitchFamily="18" charset="0"/>
            </a:endParaRP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7.4.2 </a:t>
            </a:r>
            <a:r>
              <a:rPr lang="en-US" altLang="zh-CN" sz="2000" dirty="0" err="1" smtClean="0">
                <a:solidFill>
                  <a:schemeClr val="bg1"/>
                </a:solidFill>
                <a:latin typeface="微软雅黑" pitchFamily="34" charset="-122"/>
                <a:ea typeface="微软雅黑" panose="020B0503020204020204" pitchFamily="34" charset="-122"/>
              </a:rPr>
              <a:t>Hermite</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7.4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三次参数曲线</a:t>
            </a:r>
            <a:endParaRPr lang="zh-CN" alt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3062787530"/>
              </p:ext>
            </p:extLst>
          </p:nvPr>
        </p:nvGraphicFramePr>
        <p:xfrm>
          <a:off x="1345974" y="3723550"/>
          <a:ext cx="5256212" cy="1966912"/>
        </p:xfrm>
        <a:graphic>
          <a:graphicData uri="http://schemas.openxmlformats.org/presentationml/2006/ole">
            <mc:AlternateContent xmlns:mc="http://schemas.openxmlformats.org/markup-compatibility/2006">
              <mc:Choice xmlns:v="urn:schemas-microsoft-com:vml" Requires="v">
                <p:oleObj spid="_x0000_s74806" name="公式" r:id="rId3" imgW="2322798" imgH="1000093" progId="Equation.3">
                  <p:embed/>
                </p:oleObj>
              </mc:Choice>
              <mc:Fallback>
                <p:oleObj name="公式" r:id="rId3" imgW="2322798" imgH="100009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5974" y="3723550"/>
                        <a:ext cx="5256212" cy="19669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6514200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8435">
                                            <p:txEl>
                                              <p:pRg st="2" end="2"/>
                                            </p:txEl>
                                          </p:spTgt>
                                        </p:tgtEl>
                                        <p:attrNameLst>
                                          <p:attrName>style.visibility</p:attrName>
                                        </p:attrNameLst>
                                      </p:cBhvr>
                                      <p:to>
                                        <p:strVal val="visible"/>
                                      </p:to>
                                    </p:set>
                                    <p:animEffect transition="in" filter="wipe(left)">
                                      <p:cBhvr>
                                        <p:cTn id="16" dur="500"/>
                                        <p:tgtEl>
                                          <p:spTgt spid="18435">
                                            <p:txEl>
                                              <p:pRg st="2" end="2"/>
                                            </p:txEl>
                                          </p:spTgt>
                                        </p:tgtEl>
                                      </p:cBhvr>
                                    </p:animEffect>
                                  </p:childTnLst>
                                </p:cTn>
                              </p:par>
                            </p:childTnLst>
                          </p:cTn>
                        </p:par>
                        <p:par>
                          <p:cTn id="17" fill="hold">
                            <p:stCondLst>
                              <p:cond delay="1000"/>
                            </p:stCondLst>
                            <p:childTnLst>
                              <p:par>
                                <p:cTn id="18" presetID="42"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457200" y="1268413"/>
            <a:ext cx="8229600" cy="4857750"/>
          </a:xfrm>
        </p:spPr>
        <p:txBody>
          <a:bodyPr/>
          <a:lstStyle/>
          <a:p>
            <a:pPr eaLnBrk="1" hangingPunct="1">
              <a:buFontTx/>
              <a:buNone/>
              <a:defRPr/>
            </a:pPr>
            <a:r>
              <a:rPr lang="zh-CN" altLang="en-US" sz="2400" dirty="0" smtClean="0"/>
              <a:t>或</a:t>
            </a:r>
          </a:p>
          <a:p>
            <a:pPr eaLnBrk="1" hangingPunct="1">
              <a:buFontTx/>
              <a:buNone/>
              <a:defRPr/>
            </a:pPr>
            <a:r>
              <a:rPr lang="zh-CN" altLang="en-US" sz="2400" dirty="0" smtClean="0"/>
              <a:t>改写为矩阵形式为</a:t>
            </a:r>
          </a:p>
          <a:p>
            <a:pPr eaLnBrk="1" hangingPunct="1">
              <a:buFontTx/>
              <a:buNone/>
              <a:defRPr/>
            </a:pPr>
            <a:endParaRPr lang="zh-CN" altLang="en-US" sz="1600" dirty="0" smtClean="0"/>
          </a:p>
          <a:p>
            <a:pPr eaLnBrk="1" hangingPunct="1">
              <a:buFontTx/>
              <a:buNone/>
              <a:defRPr/>
            </a:pPr>
            <a:endParaRPr lang="en-US" altLang="zh-CN" sz="1600" dirty="0" smtClean="0"/>
          </a:p>
          <a:p>
            <a:pPr eaLnBrk="1" hangingPunct="1">
              <a:buFontTx/>
              <a:buNone/>
              <a:defRPr/>
            </a:pPr>
            <a:endParaRPr lang="en-US" altLang="zh-CN" sz="2400" dirty="0" smtClean="0"/>
          </a:p>
          <a:p>
            <a:pPr eaLnBrk="1" hangingPunct="1">
              <a:buFontTx/>
              <a:buNone/>
              <a:defRPr/>
            </a:pPr>
            <a:r>
              <a:rPr lang="zh-CN" altLang="en-US" sz="2400" dirty="0" smtClean="0"/>
              <a:t>若令                                ，                               则</a:t>
            </a:r>
          </a:p>
          <a:p>
            <a:pPr eaLnBrk="1" hangingPunct="1">
              <a:buFontTx/>
              <a:buNone/>
              <a:defRPr/>
            </a:pPr>
            <a:r>
              <a:rPr lang="zh-CN" altLang="en-US" sz="2400" dirty="0" smtClean="0">
                <a:latin typeface="Times New Roman" panose="02020603050405020304" pitchFamily="18" charset="0"/>
                <a:cs typeface="Times New Roman" panose="02020603050405020304" pitchFamily="18" charset="0"/>
              </a:rPr>
              <a:t>求对参数</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的一阶导数得</a:t>
            </a:r>
          </a:p>
          <a:p>
            <a:pPr eaLnBrk="1" hangingPunct="1">
              <a:buFontTx/>
              <a:buNone/>
              <a:defRPr/>
            </a:pPr>
            <a:r>
              <a:rPr lang="zh-CN" altLang="en-US" sz="2400" dirty="0" smtClean="0">
                <a:latin typeface="Times New Roman" panose="02020603050405020304" pitchFamily="18" charset="0"/>
                <a:cs typeface="Times New Roman" panose="02020603050405020304" pitchFamily="18" charset="0"/>
              </a:rPr>
              <a:t>则将</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和</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代入，得：</a:t>
            </a:r>
          </a:p>
        </p:txBody>
      </p:sp>
      <p:sp>
        <p:nvSpPr>
          <p:cNvPr id="4096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0965" name="Object 4"/>
          <p:cNvGraphicFramePr>
            <a:graphicFrameLocks noChangeAspect="1"/>
          </p:cNvGraphicFramePr>
          <p:nvPr>
            <p:extLst>
              <p:ext uri="{D42A27DB-BD31-4B8C-83A1-F6EECF244321}">
                <p14:modId xmlns:p14="http://schemas.microsoft.com/office/powerpoint/2010/main" val="2557923249"/>
              </p:ext>
            </p:extLst>
          </p:nvPr>
        </p:nvGraphicFramePr>
        <p:xfrm>
          <a:off x="1476375" y="1169988"/>
          <a:ext cx="3455988" cy="519112"/>
        </p:xfrm>
        <a:graphic>
          <a:graphicData uri="http://schemas.openxmlformats.org/presentationml/2006/ole">
            <mc:AlternateContent xmlns:mc="http://schemas.openxmlformats.org/markup-compatibility/2006">
              <mc:Choice xmlns:v="urn:schemas-microsoft-com:vml" Requires="v">
                <p:oleObj spid="_x0000_s76163" name="公式" r:id="rId3" imgW="1524000" imgH="228600" progId="Equation.3">
                  <p:embed/>
                </p:oleObj>
              </mc:Choice>
              <mc:Fallback>
                <p:oleObj name="公式" r:id="rId3" imgW="15240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169988"/>
                        <a:ext cx="3455988" cy="519112"/>
                      </a:xfrm>
                      <a:prstGeom prst="rect">
                        <a:avLst/>
                      </a:prstGeom>
                      <a:noFill/>
                      <a:ln>
                        <a:noFill/>
                      </a:ln>
                      <a:extLst/>
                    </p:spPr>
                  </p:pic>
                </p:oleObj>
              </mc:Fallback>
            </mc:AlternateContent>
          </a:graphicData>
        </a:graphic>
      </p:graphicFrame>
      <p:sp>
        <p:nvSpPr>
          <p:cNvPr id="4096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0967" name="Object 6"/>
          <p:cNvGraphicFramePr>
            <a:graphicFrameLocks noChangeAspect="1"/>
          </p:cNvGraphicFramePr>
          <p:nvPr>
            <p:extLst>
              <p:ext uri="{D42A27DB-BD31-4B8C-83A1-F6EECF244321}">
                <p14:modId xmlns:p14="http://schemas.microsoft.com/office/powerpoint/2010/main" val="1847362940"/>
              </p:ext>
            </p:extLst>
          </p:nvPr>
        </p:nvGraphicFramePr>
        <p:xfrm>
          <a:off x="3924300" y="1684337"/>
          <a:ext cx="2677207" cy="1576462"/>
        </p:xfrm>
        <a:graphic>
          <a:graphicData uri="http://schemas.openxmlformats.org/presentationml/2006/ole">
            <mc:AlternateContent xmlns:mc="http://schemas.openxmlformats.org/markup-compatibility/2006">
              <mc:Choice xmlns:v="urn:schemas-microsoft-com:vml" Requires="v">
                <p:oleObj spid="_x0000_s76164" name="公式" r:id="rId5" imgW="1549400" imgH="914400" progId="Equation.3">
                  <p:embed/>
                </p:oleObj>
              </mc:Choice>
              <mc:Fallback>
                <p:oleObj name="公式" r:id="rId5" imgW="1549400" imgH="914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1684337"/>
                        <a:ext cx="2677207" cy="1576462"/>
                      </a:xfrm>
                      <a:prstGeom prst="rect">
                        <a:avLst/>
                      </a:prstGeom>
                      <a:noFill/>
                      <a:ln>
                        <a:noFill/>
                      </a:ln>
                      <a:effectLst/>
                    </p:spPr>
                  </p:pic>
                </p:oleObj>
              </mc:Fallback>
            </mc:AlternateContent>
          </a:graphicData>
        </a:graphic>
      </p:graphicFrame>
      <p:sp>
        <p:nvSpPr>
          <p:cNvPr id="40968"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0969" name="Object 8"/>
          <p:cNvGraphicFramePr>
            <a:graphicFrameLocks noChangeAspect="1"/>
          </p:cNvGraphicFramePr>
          <p:nvPr>
            <p:extLst>
              <p:ext uri="{D42A27DB-BD31-4B8C-83A1-F6EECF244321}">
                <p14:modId xmlns:p14="http://schemas.microsoft.com/office/powerpoint/2010/main" val="872145861"/>
              </p:ext>
            </p:extLst>
          </p:nvPr>
        </p:nvGraphicFramePr>
        <p:xfrm>
          <a:off x="1237271" y="3288644"/>
          <a:ext cx="2136310" cy="451231"/>
        </p:xfrm>
        <a:graphic>
          <a:graphicData uri="http://schemas.openxmlformats.org/presentationml/2006/ole">
            <mc:AlternateContent xmlns:mc="http://schemas.openxmlformats.org/markup-compatibility/2006">
              <mc:Choice xmlns:v="urn:schemas-microsoft-com:vml" Requires="v">
                <p:oleObj spid="_x0000_s76165" name="公式" r:id="rId7" imgW="1231560" imgH="228600" progId="Equation.3">
                  <p:embed/>
                </p:oleObj>
              </mc:Choice>
              <mc:Fallback>
                <p:oleObj name="公式" r:id="rId7" imgW="1231560" imgH="228600" progId="Equation.3">
                  <p:embed/>
                  <p:pic>
                    <p:nvPicPr>
                      <p:cNvPr id="0" name=""/>
                      <p:cNvPicPr>
                        <a:picLocks noChangeAspect="1" noChangeArrowheads="1"/>
                      </p:cNvPicPr>
                      <p:nvPr/>
                    </p:nvPicPr>
                    <p:blipFill>
                      <a:blip r:embed="rId8"/>
                      <a:srcRect/>
                      <a:stretch>
                        <a:fillRect/>
                      </a:stretch>
                    </p:blipFill>
                    <p:spPr bwMode="auto">
                      <a:xfrm>
                        <a:off x="1237271" y="3288644"/>
                        <a:ext cx="2136310" cy="451231"/>
                      </a:xfrm>
                      <a:prstGeom prst="rect">
                        <a:avLst/>
                      </a:prstGeom>
                      <a:noFill/>
                      <a:ln>
                        <a:noFill/>
                      </a:ln>
                      <a:extLst/>
                    </p:spPr>
                  </p:pic>
                </p:oleObj>
              </mc:Fallback>
            </mc:AlternateContent>
          </a:graphicData>
        </a:graphic>
      </p:graphicFrame>
      <p:sp>
        <p:nvSpPr>
          <p:cNvPr id="40970"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0971" name="Object 10"/>
          <p:cNvGraphicFramePr>
            <a:graphicFrameLocks noChangeAspect="1"/>
          </p:cNvGraphicFramePr>
          <p:nvPr>
            <p:extLst>
              <p:ext uri="{D42A27DB-BD31-4B8C-83A1-F6EECF244321}">
                <p14:modId xmlns:p14="http://schemas.microsoft.com/office/powerpoint/2010/main" val="2151104499"/>
              </p:ext>
            </p:extLst>
          </p:nvPr>
        </p:nvGraphicFramePr>
        <p:xfrm>
          <a:off x="3515018" y="3260799"/>
          <a:ext cx="2271712" cy="456231"/>
        </p:xfrm>
        <a:graphic>
          <a:graphicData uri="http://schemas.openxmlformats.org/presentationml/2006/ole">
            <mc:AlternateContent xmlns:mc="http://schemas.openxmlformats.org/markup-compatibility/2006">
              <mc:Choice xmlns:v="urn:schemas-microsoft-com:vml" Requires="v">
                <p:oleObj spid="_x0000_s76166" name="公式" r:id="rId9" imgW="1269720" imgH="266400" progId="Equation.3">
                  <p:embed/>
                </p:oleObj>
              </mc:Choice>
              <mc:Fallback>
                <p:oleObj name="公式" r:id="rId9" imgW="1269720" imgH="266400" progId="Equation.3">
                  <p:embed/>
                  <p:pic>
                    <p:nvPicPr>
                      <p:cNvPr id="0" name=""/>
                      <p:cNvPicPr>
                        <a:picLocks noChangeAspect="1" noChangeArrowheads="1"/>
                      </p:cNvPicPr>
                      <p:nvPr/>
                    </p:nvPicPr>
                    <p:blipFill>
                      <a:blip r:embed="rId10"/>
                      <a:srcRect/>
                      <a:stretch>
                        <a:fillRect/>
                      </a:stretch>
                    </p:blipFill>
                    <p:spPr bwMode="auto">
                      <a:xfrm>
                        <a:off x="3515018" y="3260799"/>
                        <a:ext cx="2271712" cy="456231"/>
                      </a:xfrm>
                      <a:prstGeom prst="rect">
                        <a:avLst/>
                      </a:prstGeom>
                      <a:noFill/>
                      <a:ln>
                        <a:noFill/>
                      </a:ln>
                    </p:spPr>
                  </p:pic>
                </p:oleObj>
              </mc:Fallback>
            </mc:AlternateContent>
          </a:graphicData>
        </a:graphic>
      </p:graphicFrame>
      <p:sp>
        <p:nvSpPr>
          <p:cNvPr id="40972"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0973" name="Object 12"/>
          <p:cNvGraphicFramePr>
            <a:graphicFrameLocks noChangeAspect="1"/>
          </p:cNvGraphicFramePr>
          <p:nvPr>
            <p:extLst>
              <p:ext uri="{D42A27DB-BD31-4B8C-83A1-F6EECF244321}">
                <p14:modId xmlns:p14="http://schemas.microsoft.com/office/powerpoint/2010/main" val="1552098779"/>
              </p:ext>
            </p:extLst>
          </p:nvPr>
        </p:nvGraphicFramePr>
        <p:xfrm>
          <a:off x="6206331" y="3348694"/>
          <a:ext cx="1616075" cy="371475"/>
        </p:xfrm>
        <a:graphic>
          <a:graphicData uri="http://schemas.openxmlformats.org/presentationml/2006/ole">
            <mc:AlternateContent xmlns:mc="http://schemas.openxmlformats.org/markup-compatibility/2006">
              <mc:Choice xmlns:v="urn:schemas-microsoft-com:vml" Requires="v">
                <p:oleObj spid="_x0000_s76167" name="公式" r:id="rId11" imgW="927000" imgH="215640" progId="Equation.3">
                  <p:embed/>
                </p:oleObj>
              </mc:Choice>
              <mc:Fallback>
                <p:oleObj name="公式" r:id="rId11" imgW="927000" imgH="215640" progId="Equation.3">
                  <p:embed/>
                  <p:pic>
                    <p:nvPicPr>
                      <p:cNvPr id="0" name=""/>
                      <p:cNvPicPr>
                        <a:picLocks noChangeAspect="1" noChangeArrowheads="1"/>
                      </p:cNvPicPr>
                      <p:nvPr/>
                    </p:nvPicPr>
                    <p:blipFill>
                      <a:blip r:embed="rId12"/>
                      <a:srcRect/>
                      <a:stretch>
                        <a:fillRect/>
                      </a:stretch>
                    </p:blipFill>
                    <p:spPr bwMode="auto">
                      <a:xfrm>
                        <a:off x="6206331" y="3348694"/>
                        <a:ext cx="1616075" cy="371475"/>
                      </a:xfrm>
                      <a:prstGeom prst="rect">
                        <a:avLst/>
                      </a:prstGeom>
                      <a:noFill/>
                      <a:ln>
                        <a:noFill/>
                      </a:ln>
                    </p:spPr>
                  </p:pic>
                </p:oleObj>
              </mc:Fallback>
            </mc:AlternateContent>
          </a:graphicData>
        </a:graphic>
      </p:graphicFrame>
      <p:sp>
        <p:nvSpPr>
          <p:cNvPr id="40974" name="Rectangle 1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0975" name="Object 14"/>
          <p:cNvGraphicFramePr>
            <a:graphicFrameLocks noChangeAspect="1"/>
          </p:cNvGraphicFramePr>
          <p:nvPr>
            <p:extLst>
              <p:ext uri="{D42A27DB-BD31-4B8C-83A1-F6EECF244321}">
                <p14:modId xmlns:p14="http://schemas.microsoft.com/office/powerpoint/2010/main" val="569315491"/>
              </p:ext>
            </p:extLst>
          </p:nvPr>
        </p:nvGraphicFramePr>
        <p:xfrm>
          <a:off x="4314825" y="3748088"/>
          <a:ext cx="3379788" cy="438150"/>
        </p:xfrm>
        <a:graphic>
          <a:graphicData uri="http://schemas.openxmlformats.org/presentationml/2006/ole">
            <mc:AlternateContent xmlns:mc="http://schemas.openxmlformats.org/markup-compatibility/2006">
              <mc:Choice xmlns:v="urn:schemas-microsoft-com:vml" Requires="v">
                <p:oleObj spid="_x0000_s76168" name="公式" r:id="rId13" imgW="1854000" imgH="241200" progId="Equation.3">
                  <p:embed/>
                </p:oleObj>
              </mc:Choice>
              <mc:Fallback>
                <p:oleObj name="公式" r:id="rId13" imgW="1854000" imgH="241200" progId="Equation.3">
                  <p:embed/>
                  <p:pic>
                    <p:nvPicPr>
                      <p:cNvPr id="0" name=""/>
                      <p:cNvPicPr>
                        <a:picLocks noChangeAspect="1" noChangeArrowheads="1"/>
                      </p:cNvPicPr>
                      <p:nvPr/>
                    </p:nvPicPr>
                    <p:blipFill>
                      <a:blip r:embed="rId14"/>
                      <a:srcRect/>
                      <a:stretch>
                        <a:fillRect/>
                      </a:stretch>
                    </p:blipFill>
                    <p:spPr bwMode="auto">
                      <a:xfrm>
                        <a:off x="4314825" y="3748088"/>
                        <a:ext cx="3379788" cy="438150"/>
                      </a:xfrm>
                      <a:prstGeom prst="rect">
                        <a:avLst/>
                      </a:prstGeom>
                      <a:noFill/>
                      <a:ln>
                        <a:noFill/>
                      </a:ln>
                    </p:spPr>
                  </p:pic>
                </p:oleObj>
              </mc:Fallback>
            </mc:AlternateContent>
          </a:graphicData>
        </a:graphic>
      </p:graphicFrame>
      <p:sp>
        <p:nvSpPr>
          <p:cNvPr id="40976" name="Rectangle 17"/>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0977" name="Object 16"/>
          <p:cNvGraphicFramePr>
            <a:graphicFrameLocks noChangeAspect="1"/>
          </p:cNvGraphicFramePr>
          <p:nvPr>
            <p:extLst>
              <p:ext uri="{D42A27DB-BD31-4B8C-83A1-F6EECF244321}">
                <p14:modId xmlns:p14="http://schemas.microsoft.com/office/powerpoint/2010/main" val="3136534464"/>
              </p:ext>
            </p:extLst>
          </p:nvPr>
        </p:nvGraphicFramePr>
        <p:xfrm>
          <a:off x="4258469" y="4259264"/>
          <a:ext cx="3895725" cy="1776412"/>
        </p:xfrm>
        <a:graphic>
          <a:graphicData uri="http://schemas.openxmlformats.org/presentationml/2006/ole">
            <mc:AlternateContent xmlns:mc="http://schemas.openxmlformats.org/markup-compatibility/2006">
              <mc:Choice xmlns:v="urn:schemas-microsoft-com:vml" Requires="v">
                <p:oleObj spid="_x0000_s76169" name="公式" r:id="rId15" imgW="2120760" imgH="965160" progId="Equation.3">
                  <p:embed/>
                </p:oleObj>
              </mc:Choice>
              <mc:Fallback>
                <p:oleObj name="公式" r:id="rId15" imgW="2120760" imgH="965160" progId="Equation.3">
                  <p:embed/>
                  <p:pic>
                    <p:nvPicPr>
                      <p:cNvPr id="0" name=""/>
                      <p:cNvPicPr>
                        <a:picLocks noChangeAspect="1" noChangeArrowheads="1"/>
                      </p:cNvPicPr>
                      <p:nvPr/>
                    </p:nvPicPr>
                    <p:blipFill>
                      <a:blip r:embed="rId16"/>
                      <a:srcRect/>
                      <a:stretch>
                        <a:fillRect/>
                      </a:stretch>
                    </p:blipFill>
                    <p:spPr bwMode="auto">
                      <a:xfrm>
                        <a:off x="4258469" y="4259264"/>
                        <a:ext cx="3895725" cy="17764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对角圆角矩形 18"/>
          <p:cNvSpPr/>
          <p:nvPr/>
        </p:nvSpPr>
        <p:spPr>
          <a:xfrm>
            <a:off x="989806" y="560383"/>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7.4.2 Hermit</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6285431"/>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457200" y="1268413"/>
            <a:ext cx="8229600" cy="4857750"/>
          </a:xfrm>
        </p:spPr>
        <p:txBody>
          <a:bodyPr/>
          <a:lstStyle/>
          <a:p>
            <a:pPr eaLnBrk="1" hangingPunct="1">
              <a:buFontTx/>
              <a:buNone/>
              <a:defRPr/>
            </a:pPr>
            <a:r>
              <a:rPr lang="zh-CN" altLang="en-US" dirty="0" smtClean="0"/>
              <a:t>用矩阵方程表示为</a:t>
            </a:r>
          </a:p>
          <a:p>
            <a:pPr eaLnBrk="1" hangingPunct="1">
              <a:buFontTx/>
              <a:buNone/>
              <a:defRPr/>
            </a:pPr>
            <a:endParaRPr lang="zh-CN" altLang="en-US" dirty="0" smtClean="0"/>
          </a:p>
          <a:p>
            <a:pPr eaLnBrk="1" hangingPunct="1">
              <a:buFontTx/>
              <a:buNone/>
              <a:defRPr/>
            </a:pPr>
            <a:r>
              <a:rPr lang="zh-CN" altLang="en-US" dirty="0" smtClean="0"/>
              <a:t>则</a:t>
            </a:r>
          </a:p>
        </p:txBody>
      </p:sp>
      <p:graphicFrame>
        <p:nvGraphicFramePr>
          <p:cNvPr id="41989" name="Object 5"/>
          <p:cNvGraphicFramePr>
            <a:graphicFrameLocks noChangeAspect="1"/>
          </p:cNvGraphicFramePr>
          <p:nvPr>
            <p:extLst>
              <p:ext uri="{D42A27DB-BD31-4B8C-83A1-F6EECF244321}">
                <p14:modId xmlns:p14="http://schemas.microsoft.com/office/powerpoint/2010/main" val="2505964487"/>
              </p:ext>
            </p:extLst>
          </p:nvPr>
        </p:nvGraphicFramePr>
        <p:xfrm>
          <a:off x="4040188" y="1114425"/>
          <a:ext cx="2525712" cy="1458913"/>
        </p:xfrm>
        <a:graphic>
          <a:graphicData uri="http://schemas.openxmlformats.org/presentationml/2006/ole">
            <mc:AlternateContent xmlns:mc="http://schemas.openxmlformats.org/markup-compatibility/2006">
              <mc:Choice xmlns:v="urn:schemas-microsoft-com:vml" Requires="v">
                <p:oleObj spid="_x0000_s77067" name="公式" r:id="rId3" imgW="1714320" imgH="990360" progId="Equation.3">
                  <p:embed/>
                </p:oleObj>
              </mc:Choice>
              <mc:Fallback>
                <p:oleObj name="公式" r:id="rId3" imgW="1714320" imgH="990360" progId="Equation.3">
                  <p:embed/>
                  <p:pic>
                    <p:nvPicPr>
                      <p:cNvPr id="0" name=""/>
                      <p:cNvPicPr>
                        <a:picLocks noChangeAspect="1" noChangeArrowheads="1"/>
                      </p:cNvPicPr>
                      <p:nvPr/>
                    </p:nvPicPr>
                    <p:blipFill>
                      <a:blip r:embed="rId4"/>
                      <a:srcRect/>
                      <a:stretch>
                        <a:fillRect/>
                      </a:stretch>
                    </p:blipFill>
                    <p:spPr bwMode="auto">
                      <a:xfrm>
                        <a:off x="4040188" y="1114425"/>
                        <a:ext cx="2525712" cy="1458913"/>
                      </a:xfrm>
                      <a:prstGeom prst="rect">
                        <a:avLst/>
                      </a:prstGeom>
                      <a:noFill/>
                      <a:ln>
                        <a:noFill/>
                      </a:ln>
                    </p:spPr>
                  </p:pic>
                </p:oleObj>
              </mc:Fallback>
            </mc:AlternateContent>
          </a:graphicData>
        </a:graphic>
      </p:graphicFrame>
      <p:sp>
        <p:nvSpPr>
          <p:cNvPr id="41990" name="Rectangle 8"/>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1991" name="Object 7"/>
          <p:cNvGraphicFramePr>
            <a:graphicFrameLocks noChangeAspect="1"/>
          </p:cNvGraphicFramePr>
          <p:nvPr>
            <p:extLst>
              <p:ext uri="{D42A27DB-BD31-4B8C-83A1-F6EECF244321}">
                <p14:modId xmlns:p14="http://schemas.microsoft.com/office/powerpoint/2010/main" val="354075263"/>
              </p:ext>
            </p:extLst>
          </p:nvPr>
        </p:nvGraphicFramePr>
        <p:xfrm>
          <a:off x="2160588" y="2609850"/>
          <a:ext cx="5327650" cy="1485900"/>
        </p:xfrm>
        <a:graphic>
          <a:graphicData uri="http://schemas.openxmlformats.org/presentationml/2006/ole">
            <mc:AlternateContent xmlns:mc="http://schemas.openxmlformats.org/markup-compatibility/2006">
              <mc:Choice xmlns:v="urn:schemas-microsoft-com:vml" Requires="v">
                <p:oleObj spid="_x0000_s77068" name="公式" r:id="rId5" imgW="3581280" imgH="1002960" progId="Equation.3">
                  <p:embed/>
                </p:oleObj>
              </mc:Choice>
              <mc:Fallback>
                <p:oleObj name="公式" r:id="rId5" imgW="3581280" imgH="1002960" progId="Equation.3">
                  <p:embed/>
                  <p:pic>
                    <p:nvPicPr>
                      <p:cNvPr id="0" name=""/>
                      <p:cNvPicPr>
                        <a:picLocks noChangeAspect="1" noChangeArrowheads="1"/>
                      </p:cNvPicPr>
                      <p:nvPr/>
                    </p:nvPicPr>
                    <p:blipFill>
                      <a:blip r:embed="rId6"/>
                      <a:srcRect/>
                      <a:stretch>
                        <a:fillRect/>
                      </a:stretch>
                    </p:blipFill>
                    <p:spPr bwMode="auto">
                      <a:xfrm>
                        <a:off x="2160588" y="2609850"/>
                        <a:ext cx="5327650" cy="1485900"/>
                      </a:xfrm>
                      <a:prstGeom prst="rect">
                        <a:avLst/>
                      </a:prstGeom>
                      <a:noFill/>
                      <a:ln>
                        <a:noFill/>
                      </a:ln>
                      <a:extLst/>
                    </p:spPr>
                  </p:pic>
                </p:oleObj>
              </mc:Fallback>
            </mc:AlternateContent>
          </a:graphicData>
        </a:graphic>
      </p:graphicFrame>
      <p:sp>
        <p:nvSpPr>
          <p:cNvPr id="41992" name="Rectangle 10"/>
          <p:cNvSpPr>
            <a:spLocks noChangeArrowheads="1"/>
          </p:cNvSpPr>
          <p:nvPr/>
        </p:nvSpPr>
        <p:spPr bwMode="auto">
          <a:xfrm>
            <a:off x="0" y="2971800"/>
            <a:ext cx="9144000" cy="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1993" name="Object 9"/>
          <p:cNvGraphicFramePr>
            <a:graphicFrameLocks noChangeAspect="1"/>
          </p:cNvGraphicFramePr>
          <p:nvPr>
            <p:extLst>
              <p:ext uri="{D42A27DB-BD31-4B8C-83A1-F6EECF244321}">
                <p14:modId xmlns:p14="http://schemas.microsoft.com/office/powerpoint/2010/main" val="3638824106"/>
              </p:ext>
            </p:extLst>
          </p:nvPr>
        </p:nvGraphicFramePr>
        <p:xfrm>
          <a:off x="693738" y="4067175"/>
          <a:ext cx="2860675" cy="1382713"/>
        </p:xfrm>
        <a:graphic>
          <a:graphicData uri="http://schemas.openxmlformats.org/presentationml/2006/ole">
            <mc:AlternateContent xmlns:mc="http://schemas.openxmlformats.org/markup-compatibility/2006">
              <mc:Choice xmlns:v="urn:schemas-microsoft-com:vml" Requires="v">
                <p:oleObj spid="_x0000_s77069" name="公式" r:id="rId7" imgW="1892160" imgH="914400" progId="Equation.3">
                  <p:embed/>
                </p:oleObj>
              </mc:Choice>
              <mc:Fallback>
                <p:oleObj name="公式" r:id="rId7" imgW="1892160" imgH="914400" progId="Equation.3">
                  <p:embed/>
                  <p:pic>
                    <p:nvPicPr>
                      <p:cNvPr id="0" name=""/>
                      <p:cNvPicPr>
                        <a:picLocks noChangeAspect="1" noChangeArrowheads="1"/>
                      </p:cNvPicPr>
                      <p:nvPr/>
                    </p:nvPicPr>
                    <p:blipFill>
                      <a:blip r:embed="rId8"/>
                      <a:srcRect/>
                      <a:stretch>
                        <a:fillRect/>
                      </a:stretch>
                    </p:blipFill>
                    <p:spPr bwMode="auto">
                      <a:xfrm>
                        <a:off x="693738" y="4067175"/>
                        <a:ext cx="2860675" cy="1382713"/>
                      </a:xfrm>
                      <a:prstGeom prst="rect">
                        <a:avLst/>
                      </a:prstGeom>
                      <a:solidFill>
                        <a:schemeClr val="accent1"/>
                      </a:solidFill>
                      <a:ln>
                        <a:noFill/>
                      </a:ln>
                    </p:spPr>
                  </p:pic>
                </p:oleObj>
              </mc:Fallback>
            </mc:AlternateContent>
          </a:graphicData>
        </a:graphic>
      </p:graphicFrame>
      <p:graphicFrame>
        <p:nvGraphicFramePr>
          <p:cNvPr id="41994" name="Object 11"/>
          <p:cNvGraphicFramePr>
            <a:graphicFrameLocks noChangeAspect="1"/>
          </p:cNvGraphicFramePr>
          <p:nvPr>
            <p:extLst>
              <p:ext uri="{D42A27DB-BD31-4B8C-83A1-F6EECF244321}">
                <p14:modId xmlns:p14="http://schemas.microsoft.com/office/powerpoint/2010/main" val="4232201448"/>
              </p:ext>
            </p:extLst>
          </p:nvPr>
        </p:nvGraphicFramePr>
        <p:xfrm>
          <a:off x="669925" y="5625210"/>
          <a:ext cx="3148013" cy="550863"/>
        </p:xfrm>
        <a:graphic>
          <a:graphicData uri="http://schemas.openxmlformats.org/presentationml/2006/ole">
            <mc:AlternateContent xmlns:mc="http://schemas.openxmlformats.org/markup-compatibility/2006">
              <mc:Choice xmlns:v="urn:schemas-microsoft-com:vml" Requires="v">
                <p:oleObj spid="_x0000_s77070" name="公式" r:id="rId9" imgW="1612800" imgH="279360" progId="Equation.3">
                  <p:embed/>
                </p:oleObj>
              </mc:Choice>
              <mc:Fallback>
                <p:oleObj name="公式" r:id="rId9" imgW="1612800" imgH="279360" progId="Equation.3">
                  <p:embed/>
                  <p:pic>
                    <p:nvPicPr>
                      <p:cNvPr id="0" name=""/>
                      <p:cNvPicPr>
                        <a:picLocks noChangeAspect="1" noChangeArrowheads="1"/>
                      </p:cNvPicPr>
                      <p:nvPr/>
                    </p:nvPicPr>
                    <p:blipFill>
                      <a:blip r:embed="rId10"/>
                      <a:srcRect/>
                      <a:stretch>
                        <a:fillRect/>
                      </a:stretch>
                    </p:blipFill>
                    <p:spPr bwMode="auto">
                      <a:xfrm>
                        <a:off x="669925" y="5625210"/>
                        <a:ext cx="3148013" cy="5508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5" name="AutoShape 13"/>
          <p:cNvSpPr>
            <a:spLocks noChangeArrowheads="1"/>
          </p:cNvSpPr>
          <p:nvPr/>
        </p:nvSpPr>
        <p:spPr bwMode="auto">
          <a:xfrm flipH="1">
            <a:off x="3995738" y="4652963"/>
            <a:ext cx="2374900" cy="503237"/>
          </a:xfrm>
          <a:prstGeom prst="wedgeRoundRectCallout">
            <a:avLst>
              <a:gd name="adj1" fmla="val 74060"/>
              <a:gd name="adj2" fmla="val 787"/>
              <a:gd name="adj3" fmla="val 16667"/>
            </a:avLst>
          </a:prstGeom>
          <a:solidFill>
            <a:srgbClr val="FFFF99"/>
          </a:solidFill>
          <a:ln w="9525">
            <a:solidFill>
              <a:schemeClr val="tx1"/>
            </a:solidFill>
            <a:miter lim="800000"/>
            <a:headEnd/>
            <a:tailEnd/>
          </a:ln>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a:t>Hermite</a:t>
            </a:r>
            <a:r>
              <a:rPr lang="zh-CN" altLang="en-US" sz="1800"/>
              <a:t>常数矩阵</a:t>
            </a:r>
          </a:p>
        </p:txBody>
      </p:sp>
      <p:sp>
        <p:nvSpPr>
          <p:cNvPr id="41997"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1998" name="Object 15"/>
          <p:cNvGraphicFramePr>
            <a:graphicFrameLocks noChangeAspect="1"/>
          </p:cNvGraphicFramePr>
          <p:nvPr>
            <p:extLst>
              <p:ext uri="{D42A27DB-BD31-4B8C-83A1-F6EECF244321}">
                <p14:modId xmlns:p14="http://schemas.microsoft.com/office/powerpoint/2010/main" val="2075806553"/>
              </p:ext>
            </p:extLst>
          </p:nvPr>
        </p:nvGraphicFramePr>
        <p:xfrm>
          <a:off x="6370638" y="5668169"/>
          <a:ext cx="2208212" cy="433388"/>
        </p:xfrm>
        <a:graphic>
          <a:graphicData uri="http://schemas.openxmlformats.org/presentationml/2006/ole">
            <mc:AlternateContent xmlns:mc="http://schemas.openxmlformats.org/markup-compatibility/2006">
              <mc:Choice xmlns:v="urn:schemas-microsoft-com:vml" Requires="v">
                <p:oleObj spid="_x0000_s77071" name="公式" r:id="rId11" imgW="1231560" imgH="241200" progId="Equation.3">
                  <p:embed/>
                </p:oleObj>
              </mc:Choice>
              <mc:Fallback>
                <p:oleObj name="公式" r:id="rId11" imgW="1231560" imgH="241200" progId="Equation.3">
                  <p:embed/>
                  <p:pic>
                    <p:nvPicPr>
                      <p:cNvPr id="0" name=""/>
                      <p:cNvPicPr>
                        <a:picLocks noChangeAspect="1" noChangeArrowheads="1"/>
                      </p:cNvPicPr>
                      <p:nvPr/>
                    </p:nvPicPr>
                    <p:blipFill>
                      <a:blip r:embed="rId12"/>
                      <a:srcRect/>
                      <a:stretch>
                        <a:fillRect/>
                      </a:stretch>
                    </p:blipFill>
                    <p:spPr bwMode="auto">
                      <a:xfrm>
                        <a:off x="6370638" y="5668169"/>
                        <a:ext cx="2208212" cy="4333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9" name="Text Box 17"/>
          <p:cNvSpPr txBox="1">
            <a:spLocks noChangeArrowheads="1"/>
          </p:cNvSpPr>
          <p:nvPr/>
        </p:nvSpPr>
        <p:spPr bwMode="auto">
          <a:xfrm>
            <a:off x="4404985" y="5733955"/>
            <a:ext cx="1795462" cy="366712"/>
          </a:xfrm>
          <a:prstGeom prst="rect">
            <a:avLst/>
          </a:prstGeom>
          <a:solidFill>
            <a:schemeClr val="accent1"/>
          </a:solidFill>
          <a:ln>
            <a:noFill/>
          </a:ln>
          <a:effectLs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solidFill>
                  <a:srgbClr val="FF0000"/>
                </a:solidFill>
              </a:rPr>
              <a:t>曲线也可表示为</a:t>
            </a:r>
          </a:p>
        </p:txBody>
      </p:sp>
      <p:sp>
        <p:nvSpPr>
          <p:cNvPr id="41996" name="AutoShape 14"/>
          <p:cNvSpPr>
            <a:spLocks noChangeArrowheads="1"/>
          </p:cNvSpPr>
          <p:nvPr/>
        </p:nvSpPr>
        <p:spPr bwMode="auto">
          <a:xfrm>
            <a:off x="4030663" y="5105974"/>
            <a:ext cx="2305050" cy="503238"/>
          </a:xfrm>
          <a:prstGeom prst="wedgeRoundRectCallout">
            <a:avLst>
              <a:gd name="adj1" fmla="val -58489"/>
              <a:gd name="adj2" fmla="val 125185"/>
              <a:gd name="adj3" fmla="val 16667"/>
            </a:avLst>
          </a:prstGeom>
          <a:solidFill>
            <a:srgbClr val="FFFF99"/>
          </a:solidFill>
          <a:ln w="9525">
            <a:solidFill>
              <a:schemeClr val="tx1"/>
            </a:solidFill>
            <a:miter lim="800000"/>
            <a:headEnd/>
            <a:tailEnd/>
          </a:ln>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dirty="0" err="1"/>
              <a:t>Hermite</a:t>
            </a:r>
            <a:r>
              <a:rPr lang="zh-CN" altLang="en-US" sz="1800" dirty="0"/>
              <a:t>几何矢量</a:t>
            </a:r>
          </a:p>
        </p:txBody>
      </p:sp>
      <p:sp>
        <p:nvSpPr>
          <p:cNvPr id="17" name="对角圆角矩形 16"/>
          <p:cNvSpPr/>
          <p:nvPr/>
        </p:nvSpPr>
        <p:spPr>
          <a:xfrm>
            <a:off x="989806" y="495960"/>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7.4.2 Hermit</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8541498"/>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p:txBody>
          <a:bodyPr/>
          <a:lstStyle/>
          <a:p>
            <a:pPr eaLnBrk="1" hangingPunct="1">
              <a:defRPr/>
            </a:pPr>
            <a:r>
              <a:rPr lang="en-US" altLang="zh-CN" sz="2400" dirty="0" smtClean="0"/>
              <a:t>  </a:t>
            </a:r>
            <a:r>
              <a:rPr lang="zh-CN" altLang="en-US" sz="2000" dirty="0" smtClean="0">
                <a:latin typeface="Times New Roman" panose="02020603050405020304" pitchFamily="18" charset="0"/>
                <a:cs typeface="Times New Roman" panose="02020603050405020304" pitchFamily="18" charset="0"/>
              </a:rPr>
              <a:t>因为上面的</a:t>
            </a:r>
            <a:r>
              <a:rPr lang="en-US" altLang="zh-CN" sz="2000" b="1" i="1" dirty="0" smtClean="0">
                <a:latin typeface="Times New Roman" panose="02020603050405020304" pitchFamily="18" charset="0"/>
                <a:cs typeface="Times New Roman" panose="02020603050405020304" pitchFamily="18" charset="0"/>
              </a:rPr>
              <a:t>Q</a:t>
            </a:r>
            <a:r>
              <a:rPr lang="zh-CN" altLang="en-US" sz="2000" dirty="0" smtClean="0">
                <a:latin typeface="Times New Roman" panose="02020603050405020304" pitchFamily="18" charset="0"/>
                <a:cs typeface="Times New Roman" panose="02020603050405020304" pitchFamily="18" charset="0"/>
              </a:rPr>
              <a:t>和</a:t>
            </a:r>
            <a:r>
              <a:rPr lang="en-US" altLang="zh-CN" sz="2000" b="1" i="1" dirty="0" err="1" smtClean="0">
                <a:latin typeface="Times New Roman" panose="02020603050405020304" pitchFamily="18" charset="0"/>
                <a:cs typeface="Times New Roman" panose="02020603050405020304" pitchFamily="18" charset="0"/>
              </a:rPr>
              <a:t>G</a:t>
            </a:r>
            <a:r>
              <a:rPr lang="en-US" altLang="zh-CN" sz="2000" i="1" baseline="-25000" dirty="0" err="1" smtClean="0">
                <a:latin typeface="Times New Roman" panose="02020603050405020304" pitchFamily="18" charset="0"/>
                <a:cs typeface="Times New Roman" panose="02020603050405020304" pitchFamily="18" charset="0"/>
              </a:rPr>
              <a:t>h</a:t>
            </a:r>
            <a:r>
              <a:rPr lang="zh-CN" altLang="en-US" sz="2000" dirty="0" smtClean="0">
                <a:latin typeface="Times New Roman" panose="02020603050405020304" pitchFamily="18" charset="0"/>
                <a:cs typeface="Times New Roman" panose="02020603050405020304" pitchFamily="18" charset="0"/>
              </a:rPr>
              <a:t>都是三维空间中的矢量，有</a:t>
            </a:r>
            <a:r>
              <a:rPr lang="en-US" altLang="zh-CN" sz="2000" i="1" dirty="0" smtClean="0">
                <a:latin typeface="Times New Roman" panose="02020603050405020304" pitchFamily="18" charset="0"/>
                <a:cs typeface="Times New Roman" panose="02020603050405020304" pitchFamily="18" charset="0"/>
              </a:rPr>
              <a:t>x</a:t>
            </a:r>
            <a:r>
              <a:rPr lang="zh-CN" altLang="en-US" sz="2000" i="1"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y</a:t>
            </a:r>
            <a:r>
              <a:rPr lang="zh-CN" altLang="en-US" sz="2000" i="1"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z</a:t>
            </a:r>
            <a:r>
              <a:rPr lang="zh-CN" altLang="en-US" sz="2000" dirty="0" smtClean="0">
                <a:latin typeface="Times New Roman" panose="02020603050405020304" pitchFamily="18" charset="0"/>
                <a:cs typeface="Times New Roman" panose="02020603050405020304" pitchFamily="18" charset="0"/>
              </a:rPr>
              <a:t>三个分量，</a:t>
            </a: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r>
              <a:rPr lang="zh-CN" altLang="en-US" sz="2400" dirty="0" smtClean="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pPr eaLnBrk="1" hangingPunct="1">
              <a:buFontTx/>
              <a:buNone/>
              <a:defRPr/>
            </a:pPr>
            <a:r>
              <a:rPr lang="zh-CN" altLang="en-US" sz="24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将式表示为分量形式为</a:t>
            </a:r>
          </a:p>
          <a:p>
            <a:pPr eaLnBrk="1" hangingPunct="1">
              <a:buFontTx/>
              <a:buNone/>
              <a:defRPr/>
            </a:pPr>
            <a:endParaRPr lang="en-US" altLang="zh-CN" sz="2000" dirty="0" smtClean="0">
              <a:latin typeface="Times New Roman" panose="02020603050405020304" pitchFamily="18" charset="0"/>
              <a:cs typeface="Times New Roman" panose="02020603050405020304" pitchFamily="18" charset="0"/>
            </a:endParaRPr>
          </a:p>
          <a:p>
            <a:pPr eaLnBrk="1" hangingPunct="1">
              <a:buFontTx/>
              <a:buNone/>
              <a:defRPr/>
            </a:pPr>
            <a:endParaRPr lang="en-US" altLang="zh-CN" sz="20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000" dirty="0" smtClean="0">
              <a:latin typeface="Times New Roman" panose="02020603050405020304" pitchFamily="18" charset="0"/>
              <a:cs typeface="Times New Roman" panose="02020603050405020304" pitchFamily="18" charset="0"/>
            </a:endParaRPr>
          </a:p>
          <a:p>
            <a:pPr eaLnBrk="1" hangingPunct="1">
              <a:defRPr/>
            </a:pPr>
            <a:r>
              <a:rPr lang="zh-CN" altLang="en-US" sz="2000" dirty="0" smtClean="0">
                <a:latin typeface="Times New Roman" panose="02020603050405020304" pitchFamily="18" charset="0"/>
                <a:cs typeface="Times New Roman" panose="02020603050405020304" pitchFamily="18" charset="0"/>
              </a:rPr>
              <a:t>显然，只要给定</a:t>
            </a:r>
            <a:r>
              <a:rPr lang="en-US" altLang="zh-CN" sz="2400" b="1" i="1" dirty="0" err="1" smtClean="0">
                <a:latin typeface="Times New Roman" panose="02020603050405020304" pitchFamily="18" charset="0"/>
                <a:cs typeface="Times New Roman" panose="02020603050405020304" pitchFamily="18" charset="0"/>
              </a:rPr>
              <a:t>G</a:t>
            </a:r>
            <a:r>
              <a:rPr lang="en-US" altLang="zh-CN" sz="2400" i="1" baseline="-25000" dirty="0" err="1" smtClean="0">
                <a:latin typeface="Times New Roman" panose="02020603050405020304" pitchFamily="18" charset="0"/>
                <a:cs typeface="Times New Roman" panose="02020603050405020304" pitchFamily="18" charset="0"/>
              </a:rPr>
              <a:t>h</a:t>
            </a:r>
            <a:r>
              <a:rPr lang="zh-CN" altLang="en-US" sz="2000" dirty="0" smtClean="0">
                <a:latin typeface="Times New Roman" panose="02020603050405020304" pitchFamily="18" charset="0"/>
                <a:cs typeface="Times New Roman" panose="02020603050405020304" pitchFamily="18" charset="0"/>
              </a:rPr>
              <a:t>，就可以在</a:t>
            </a:r>
            <a:r>
              <a:rPr lang="en-US" altLang="zh-CN" sz="2000" dirty="0" smtClean="0">
                <a:latin typeface="Times New Roman" panose="02020603050405020304" pitchFamily="18" charset="0"/>
                <a:cs typeface="Times New Roman" panose="02020603050405020304" pitchFamily="18" charset="0"/>
              </a:rPr>
              <a:t>0≤ </a:t>
            </a:r>
            <a:r>
              <a:rPr lang="en-US" altLang="zh-CN" sz="2000" i="1" dirty="0" smtClean="0">
                <a:latin typeface="Times New Roman" panose="02020603050405020304" pitchFamily="18" charset="0"/>
                <a:cs typeface="Times New Roman" panose="02020603050405020304" pitchFamily="18" charset="0"/>
              </a:rPr>
              <a:t>t </a:t>
            </a:r>
            <a:r>
              <a:rPr lang="en-US" altLang="zh-CN" sz="2000" dirty="0" smtClean="0">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范围内求出</a:t>
            </a:r>
            <a:r>
              <a:rPr lang="en-US" altLang="zh-CN" sz="2400" i="1" dirty="0" smtClean="0">
                <a:latin typeface="Times New Roman" panose="02020603050405020304" pitchFamily="18" charset="0"/>
                <a:cs typeface="Times New Roman" panose="02020603050405020304" pitchFamily="18" charset="0"/>
              </a:rPr>
              <a:t>Q</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，形成曲线上点的轨迹。</a:t>
            </a:r>
            <a:r>
              <a:rPr lang="en-US" altLang="zh-CN" sz="2400" b="1" i="1" dirty="0" smtClean="0">
                <a:latin typeface="Times New Roman" panose="02020603050405020304" pitchFamily="18" charset="0"/>
                <a:cs typeface="Times New Roman" panose="02020603050405020304" pitchFamily="18" charset="0"/>
              </a:rPr>
              <a:t>T </a:t>
            </a:r>
            <a:r>
              <a:rPr lang="en-US" altLang="zh-CN" sz="2400" dirty="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smtClean="0">
                <a:latin typeface="Times New Roman" panose="02020603050405020304" pitchFamily="18" charset="0"/>
                <a:cs typeface="Times New Roman" panose="02020603050405020304" pitchFamily="18" charset="0"/>
              </a:rPr>
              <a:t>M</a:t>
            </a:r>
            <a:r>
              <a:rPr lang="en-US" altLang="zh-CN" sz="2400" i="1" baseline="-25000" dirty="0" err="1" smtClean="0">
                <a:latin typeface="Times New Roman" panose="02020603050405020304" pitchFamily="18" charset="0"/>
                <a:cs typeface="Times New Roman" panose="02020603050405020304" pitchFamily="18" charset="0"/>
              </a:rPr>
              <a:t>h</a:t>
            </a:r>
            <a:r>
              <a:rPr lang="zh-CN" altLang="en-US" sz="2000" dirty="0" smtClean="0">
                <a:latin typeface="Times New Roman" panose="02020603050405020304" pitchFamily="18" charset="0"/>
                <a:cs typeface="Times New Roman" panose="02020603050405020304" pitchFamily="18" charset="0"/>
              </a:rPr>
              <a:t>称为</a:t>
            </a:r>
            <a:r>
              <a:rPr lang="en-US" altLang="zh-CN" sz="2000" dirty="0" err="1" smtClean="0">
                <a:latin typeface="Times New Roman" panose="02020603050405020304" pitchFamily="18" charset="0"/>
                <a:cs typeface="Times New Roman" panose="02020603050405020304" pitchFamily="18" charset="0"/>
              </a:rPr>
              <a:t>Hermite</a:t>
            </a:r>
            <a:r>
              <a:rPr lang="zh-CN" altLang="en-US" sz="2000" dirty="0" smtClean="0">
                <a:latin typeface="Times New Roman" panose="02020603050405020304" pitchFamily="18" charset="0"/>
                <a:cs typeface="Times New Roman" panose="02020603050405020304" pitchFamily="18" charset="0"/>
              </a:rPr>
              <a:t>基函数。</a:t>
            </a:r>
          </a:p>
        </p:txBody>
      </p:sp>
      <p:sp>
        <p:nvSpPr>
          <p:cNvPr id="43012" name="Rectangle 5"/>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3013" name="Object 4"/>
          <p:cNvGraphicFramePr>
            <a:graphicFrameLocks noChangeAspect="1"/>
          </p:cNvGraphicFramePr>
          <p:nvPr>
            <p:extLst>
              <p:ext uri="{D42A27DB-BD31-4B8C-83A1-F6EECF244321}">
                <p14:modId xmlns:p14="http://schemas.microsoft.com/office/powerpoint/2010/main" val="1874126467"/>
              </p:ext>
            </p:extLst>
          </p:nvPr>
        </p:nvGraphicFramePr>
        <p:xfrm>
          <a:off x="905522" y="1538288"/>
          <a:ext cx="3441700" cy="517525"/>
        </p:xfrm>
        <a:graphic>
          <a:graphicData uri="http://schemas.openxmlformats.org/presentationml/2006/ole">
            <mc:AlternateContent xmlns:mc="http://schemas.openxmlformats.org/markup-compatibility/2006">
              <mc:Choice xmlns:v="urn:schemas-microsoft-com:vml" Requires="v">
                <p:oleObj spid="_x0000_s78046" name="公式" r:id="rId3" imgW="1879560" imgH="279360" progId="Equation.3">
                  <p:embed/>
                </p:oleObj>
              </mc:Choice>
              <mc:Fallback>
                <p:oleObj name="公式" r:id="rId3" imgW="1879560" imgH="279360" progId="Equation.3">
                  <p:embed/>
                  <p:pic>
                    <p:nvPicPr>
                      <p:cNvPr id="0" name=""/>
                      <p:cNvPicPr>
                        <a:picLocks noChangeAspect="1" noChangeArrowheads="1"/>
                      </p:cNvPicPr>
                      <p:nvPr/>
                    </p:nvPicPr>
                    <p:blipFill>
                      <a:blip r:embed="rId4"/>
                      <a:srcRect/>
                      <a:stretch>
                        <a:fillRect/>
                      </a:stretch>
                    </p:blipFill>
                    <p:spPr bwMode="auto">
                      <a:xfrm>
                        <a:off x="905522" y="1538288"/>
                        <a:ext cx="3441700" cy="517525"/>
                      </a:xfrm>
                      <a:prstGeom prst="rect">
                        <a:avLst/>
                      </a:prstGeom>
                      <a:noFill/>
                      <a:ln>
                        <a:noFill/>
                      </a:ln>
                      <a:extLst/>
                    </p:spPr>
                  </p:pic>
                </p:oleObj>
              </mc:Fallback>
            </mc:AlternateContent>
          </a:graphicData>
        </a:graphic>
      </p:graphicFrame>
      <p:sp>
        <p:nvSpPr>
          <p:cNvPr id="43014" name="Rectangle 7"/>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6" name="Rectangle 9"/>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8"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3019" name="Object 10"/>
          <p:cNvGraphicFramePr>
            <a:graphicFrameLocks noChangeAspect="1"/>
          </p:cNvGraphicFramePr>
          <p:nvPr>
            <p:extLst>
              <p:ext uri="{D42A27DB-BD31-4B8C-83A1-F6EECF244321}">
                <p14:modId xmlns:p14="http://schemas.microsoft.com/office/powerpoint/2010/main" val="1984839370"/>
              </p:ext>
            </p:extLst>
          </p:nvPr>
        </p:nvGraphicFramePr>
        <p:xfrm>
          <a:off x="3336108" y="3472263"/>
          <a:ext cx="4178300" cy="1368425"/>
        </p:xfrm>
        <a:graphic>
          <a:graphicData uri="http://schemas.openxmlformats.org/presentationml/2006/ole">
            <mc:AlternateContent xmlns:mc="http://schemas.openxmlformats.org/markup-compatibility/2006">
              <mc:Choice xmlns:v="urn:schemas-microsoft-com:vml" Requires="v">
                <p:oleObj spid="_x0000_s78047" name="公式" r:id="rId5" imgW="2247840" imgH="736560" progId="Equation.3">
                  <p:embed/>
                </p:oleObj>
              </mc:Choice>
              <mc:Fallback>
                <p:oleObj name="公式" r:id="rId5" imgW="2247840" imgH="736560" progId="Equation.3">
                  <p:embed/>
                  <p:pic>
                    <p:nvPicPr>
                      <p:cNvPr id="0" name=""/>
                      <p:cNvPicPr>
                        <a:picLocks noChangeAspect="1" noChangeArrowheads="1"/>
                      </p:cNvPicPr>
                      <p:nvPr/>
                    </p:nvPicPr>
                    <p:blipFill>
                      <a:blip r:embed="rId6"/>
                      <a:srcRect/>
                      <a:stretch>
                        <a:fillRect/>
                      </a:stretch>
                    </p:blipFill>
                    <p:spPr bwMode="auto">
                      <a:xfrm>
                        <a:off x="3336108" y="3472263"/>
                        <a:ext cx="4178300" cy="1368425"/>
                      </a:xfrm>
                      <a:prstGeom prst="rect">
                        <a:avLst/>
                      </a:prstGeom>
                      <a:noFill/>
                      <a:ln>
                        <a:noFill/>
                      </a:ln>
                    </p:spPr>
                  </p:pic>
                </p:oleObj>
              </mc:Fallback>
            </mc:AlternateContent>
          </a:graphicData>
        </a:graphic>
      </p:graphicFrame>
      <p:sp>
        <p:nvSpPr>
          <p:cNvPr id="13" name="对角圆角矩形 12"/>
          <p:cNvSpPr/>
          <p:nvPr/>
        </p:nvSpPr>
        <p:spPr>
          <a:xfrm>
            <a:off x="1025810" y="51007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7.4.2 Hermit</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graphicFrame>
        <p:nvGraphicFramePr>
          <p:cNvPr id="14" name="Object 4"/>
          <p:cNvGraphicFramePr>
            <a:graphicFrameLocks noChangeAspect="1"/>
          </p:cNvGraphicFramePr>
          <p:nvPr>
            <p:extLst>
              <p:ext uri="{D42A27DB-BD31-4B8C-83A1-F6EECF244321}">
                <p14:modId xmlns:p14="http://schemas.microsoft.com/office/powerpoint/2010/main" val="2648578773"/>
              </p:ext>
            </p:extLst>
          </p:nvPr>
        </p:nvGraphicFramePr>
        <p:xfrm>
          <a:off x="862987" y="2037386"/>
          <a:ext cx="3489325" cy="565150"/>
        </p:xfrm>
        <a:graphic>
          <a:graphicData uri="http://schemas.openxmlformats.org/presentationml/2006/ole">
            <mc:AlternateContent xmlns:mc="http://schemas.openxmlformats.org/markup-compatibility/2006">
              <mc:Choice xmlns:v="urn:schemas-microsoft-com:vml" Requires="v">
                <p:oleObj spid="_x0000_s78048" name="公式" r:id="rId7" imgW="1904760" imgH="304560" progId="Equation.3">
                  <p:embed/>
                </p:oleObj>
              </mc:Choice>
              <mc:Fallback>
                <p:oleObj name="公式" r:id="rId7" imgW="1904760" imgH="304560" progId="Equation.3">
                  <p:embed/>
                  <p:pic>
                    <p:nvPicPr>
                      <p:cNvPr id="0" name=""/>
                      <p:cNvPicPr>
                        <a:picLocks noChangeAspect="1" noChangeArrowheads="1"/>
                      </p:cNvPicPr>
                      <p:nvPr/>
                    </p:nvPicPr>
                    <p:blipFill>
                      <a:blip r:embed="rId8"/>
                      <a:srcRect/>
                      <a:stretch>
                        <a:fillRect/>
                      </a:stretch>
                    </p:blipFill>
                    <p:spPr bwMode="auto">
                      <a:xfrm>
                        <a:off x="862987" y="2037386"/>
                        <a:ext cx="3489325" cy="565150"/>
                      </a:xfrm>
                      <a:prstGeom prst="rect">
                        <a:avLst/>
                      </a:prstGeom>
                      <a:noFill/>
                      <a:ln>
                        <a:noFill/>
                      </a:ln>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1911897202"/>
              </p:ext>
            </p:extLst>
          </p:nvPr>
        </p:nvGraphicFramePr>
        <p:xfrm>
          <a:off x="898292" y="2607202"/>
          <a:ext cx="3395662" cy="517525"/>
        </p:xfrm>
        <a:graphic>
          <a:graphicData uri="http://schemas.openxmlformats.org/presentationml/2006/ole">
            <mc:AlternateContent xmlns:mc="http://schemas.openxmlformats.org/markup-compatibility/2006">
              <mc:Choice xmlns:v="urn:schemas-microsoft-com:vml" Requires="v">
                <p:oleObj spid="_x0000_s78049" name="公式" r:id="rId9" imgW="1854000" imgH="279360" progId="Equation.3">
                  <p:embed/>
                </p:oleObj>
              </mc:Choice>
              <mc:Fallback>
                <p:oleObj name="公式" r:id="rId9" imgW="1854000" imgH="279360" progId="Equation.3">
                  <p:embed/>
                  <p:pic>
                    <p:nvPicPr>
                      <p:cNvPr id="0" name=""/>
                      <p:cNvPicPr>
                        <a:picLocks noChangeAspect="1" noChangeArrowheads="1"/>
                      </p:cNvPicPr>
                      <p:nvPr/>
                    </p:nvPicPr>
                    <p:blipFill>
                      <a:blip r:embed="rId10"/>
                      <a:srcRect/>
                      <a:stretch>
                        <a:fillRect/>
                      </a:stretch>
                    </p:blipFill>
                    <p:spPr bwMode="auto">
                      <a:xfrm>
                        <a:off x="898292" y="2607202"/>
                        <a:ext cx="3395662" cy="517525"/>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4214321632"/>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395288" y="1117602"/>
            <a:ext cx="8229600" cy="4525963"/>
          </a:xfrm>
        </p:spPr>
        <p:txBody>
          <a:bodyPr/>
          <a:lstStyle/>
          <a:p>
            <a:pPr eaLnBrk="1" hangingPunct="1">
              <a:buFontTx/>
              <a:buNone/>
              <a:defRPr/>
            </a:pPr>
            <a:r>
              <a:rPr lang="en-US" altLang="zh-CN" sz="2400" b="1" u="sng" dirty="0" smtClean="0">
                <a:solidFill>
                  <a:srgbClr val="C00000"/>
                </a:solidFill>
              </a:rPr>
              <a:t>2.</a:t>
            </a:r>
            <a:r>
              <a:rPr lang="zh-CN" altLang="en-US" sz="2400" b="1" u="sng" dirty="0" smtClean="0">
                <a:solidFill>
                  <a:srgbClr val="C00000"/>
                </a:solidFill>
              </a:rPr>
              <a:t>三次</a:t>
            </a:r>
            <a:r>
              <a:rPr lang="en-US" altLang="zh-CN" sz="2400" b="1" u="sng" dirty="0" err="1" smtClean="0">
                <a:solidFill>
                  <a:srgbClr val="C00000"/>
                </a:solidFill>
              </a:rPr>
              <a:t>Hermite</a:t>
            </a:r>
            <a:r>
              <a:rPr lang="zh-CN" altLang="en-US" sz="2400" b="1" u="sng" dirty="0" smtClean="0">
                <a:solidFill>
                  <a:srgbClr val="C00000"/>
                </a:solidFill>
              </a:rPr>
              <a:t>曲线的调和函数</a:t>
            </a:r>
          </a:p>
          <a:p>
            <a:pPr eaLnBrk="1" hangingPunct="1">
              <a:buClr>
                <a:srgbClr val="FF9300"/>
              </a:buClr>
              <a:buFont typeface="Wingdings" panose="05000000000000000000" pitchFamily="2" charset="2"/>
              <a:buChar char="n"/>
              <a:defRPr/>
            </a:pPr>
            <a:r>
              <a:rPr lang="zh-CN" altLang="en-US" sz="2400" b="1" dirty="0" smtClean="0"/>
              <a:t>对于不同的三次</a:t>
            </a:r>
            <a:r>
              <a:rPr lang="en-US" altLang="zh-CN" sz="2400" b="1" dirty="0" err="1" smtClean="0"/>
              <a:t>Hermite</a:t>
            </a:r>
            <a:r>
              <a:rPr lang="zh-CN" altLang="en-US" sz="2400" b="1" dirty="0" smtClean="0"/>
              <a:t>曲线，</a:t>
            </a:r>
            <a:r>
              <a:rPr lang="en-US" altLang="zh-CN" sz="2400" b="1" dirty="0" err="1" smtClean="0"/>
              <a:t>Hermite</a:t>
            </a:r>
            <a:r>
              <a:rPr lang="zh-CN" altLang="en-US" sz="2400" b="1" dirty="0" smtClean="0"/>
              <a:t>几何矢量不同，但</a:t>
            </a:r>
            <a:r>
              <a:rPr lang="en-US" altLang="zh-CN" sz="2400" b="1" dirty="0" err="1" smtClean="0"/>
              <a:t>Hermite</a:t>
            </a:r>
            <a:r>
              <a:rPr lang="zh-CN" altLang="en-US" sz="2400" b="1" dirty="0" smtClean="0"/>
              <a:t>基函数都相同。</a:t>
            </a:r>
            <a:r>
              <a:rPr lang="en-US" altLang="zh-CN" sz="2400" b="1" dirty="0" err="1" smtClean="0"/>
              <a:t>Hermite</a:t>
            </a:r>
            <a:r>
              <a:rPr lang="zh-CN" altLang="en-US" sz="2400" b="1" dirty="0" smtClean="0"/>
              <a:t>基函数的</a:t>
            </a:r>
            <a:r>
              <a:rPr lang="en-US" altLang="zh-CN" sz="2400" b="1" dirty="0" smtClean="0"/>
              <a:t>4</a:t>
            </a:r>
            <a:r>
              <a:rPr lang="zh-CN" altLang="en-US" sz="2400" b="1" dirty="0" smtClean="0"/>
              <a:t>个分量称为调和函数。</a:t>
            </a:r>
          </a:p>
        </p:txBody>
      </p:sp>
      <p:sp>
        <p:nvSpPr>
          <p:cNvPr id="44036" name="Rectangle 5"/>
          <p:cNvSpPr>
            <a:spLocks noChangeArrowheads="1"/>
          </p:cNvSpPr>
          <p:nvPr/>
        </p:nvSpPr>
        <p:spPr bwMode="auto">
          <a:xfrm>
            <a:off x="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4037" name="Object 4"/>
          <p:cNvGraphicFramePr>
            <a:graphicFrameLocks noChangeAspect="1"/>
          </p:cNvGraphicFramePr>
          <p:nvPr/>
        </p:nvGraphicFramePr>
        <p:xfrm>
          <a:off x="468313" y="2852738"/>
          <a:ext cx="2663825" cy="2114550"/>
        </p:xfrm>
        <a:graphic>
          <a:graphicData uri="http://schemas.openxmlformats.org/presentationml/2006/ole">
            <mc:AlternateContent xmlns:mc="http://schemas.openxmlformats.org/markup-compatibility/2006">
              <mc:Choice xmlns:v="urn:schemas-microsoft-com:vml" Requires="v">
                <p:oleObj spid="_x0000_s78938" name="公式" r:id="rId3" imgW="1244600" imgH="990600" progId="Equation.3">
                  <p:embed/>
                </p:oleObj>
              </mc:Choice>
              <mc:Fallback>
                <p:oleObj name="公式" r:id="rId3" imgW="1244600" imgH="990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852738"/>
                        <a:ext cx="2663825" cy="21145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4038"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2276475"/>
            <a:ext cx="5364163" cy="3081338"/>
          </a:xfrm>
          <a:prstGeom prst="rect">
            <a:avLst/>
          </a:prstGeom>
          <a:noFill/>
          <a:ln w="9525">
            <a:solidFill>
              <a:schemeClr val="tx1"/>
            </a:solidFill>
            <a:miter lim="800000"/>
            <a:headEnd/>
            <a:tailEnd/>
          </a:ln>
          <a:effectLst>
            <a:outerShdw dist="107763" dir="2700000" algn="ctr" rotWithShape="0">
              <a:schemeClr val="tx1">
                <a:alpha val="50000"/>
              </a:schemeClr>
            </a:outerShdw>
          </a:effectLst>
          <a:extLst>
            <a:ext uri="{909E8E84-426E-40DD-AFC4-6F175D3DCCD1}">
              <a14:hiddenFill xmlns:a14="http://schemas.microsoft.com/office/drawing/2010/main">
                <a:solidFill>
                  <a:schemeClr val="accent1"/>
                </a:solidFill>
              </a14:hiddenFill>
            </a:ext>
          </a:extLst>
        </p:spPr>
      </p:pic>
      <p:sp>
        <p:nvSpPr>
          <p:cNvPr id="44068" name="Text Box 36"/>
          <p:cNvSpPr txBox="1">
            <a:spLocks noChangeArrowheads="1"/>
          </p:cNvSpPr>
          <p:nvPr/>
        </p:nvSpPr>
        <p:spPr bwMode="auto">
          <a:xfrm>
            <a:off x="221942" y="5516563"/>
            <a:ext cx="870933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buFont typeface="Wingdings" panose="05000000000000000000" pitchFamily="2" charset="2"/>
              <a:buChar char="Ø"/>
              <a:defRPr/>
            </a:pPr>
            <a:r>
              <a:rPr lang="zh-CN" altLang="en-US" sz="20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也就是说，</a:t>
            </a:r>
            <a:r>
              <a:rPr lang="en-US" altLang="zh-CN" sz="2000" b="1" dirty="0" err="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Hermite</a:t>
            </a:r>
            <a:r>
              <a:rPr lang="zh-CN" altLang="en-US" sz="20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调和函数通过对</a:t>
            </a:r>
            <a:r>
              <a:rPr lang="en-US" altLang="zh-CN" sz="2000" b="1"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a:t>
            </a:r>
            <a:r>
              <a:rPr lang="en-US" altLang="zh-CN" sz="2000" b="1" baseline="-250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0</a:t>
            </a:r>
            <a:r>
              <a:rPr lang="zh-CN" altLang="en-US" sz="20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000" b="1"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a:t>
            </a:r>
            <a:r>
              <a:rPr lang="en-US" altLang="zh-CN" sz="2000" b="1" baseline="-250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a:t>
            </a:r>
            <a:r>
              <a:rPr lang="zh-CN" altLang="en-US" sz="20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000" b="1"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R</a:t>
            </a:r>
            <a:r>
              <a:rPr lang="en-US" altLang="zh-CN" sz="2000" b="1" baseline="-250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0</a:t>
            </a:r>
            <a:r>
              <a:rPr lang="zh-CN" altLang="en-US" sz="20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000" b="1"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R</a:t>
            </a:r>
            <a:r>
              <a:rPr lang="en-US" altLang="zh-CN" sz="2000" b="1" baseline="-250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a:t>
            </a:r>
            <a:r>
              <a:rPr lang="zh-CN" altLang="en-US" sz="20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调和而成为曲线，即</a:t>
            </a:r>
          </a:p>
        </p:txBody>
      </p:sp>
      <p:sp>
        <p:nvSpPr>
          <p:cNvPr id="44040" name="Rectangle 3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4041" name="Object 37"/>
          <p:cNvGraphicFramePr>
            <a:graphicFrameLocks noChangeAspect="1"/>
          </p:cNvGraphicFramePr>
          <p:nvPr>
            <p:extLst>
              <p:ext uri="{D42A27DB-BD31-4B8C-83A1-F6EECF244321}">
                <p14:modId xmlns:p14="http://schemas.microsoft.com/office/powerpoint/2010/main" val="3093647243"/>
              </p:ext>
            </p:extLst>
          </p:nvPr>
        </p:nvGraphicFramePr>
        <p:xfrm>
          <a:off x="395288" y="6024564"/>
          <a:ext cx="6048375" cy="452438"/>
        </p:xfrm>
        <a:graphic>
          <a:graphicData uri="http://schemas.openxmlformats.org/presentationml/2006/ole">
            <mc:AlternateContent xmlns:mc="http://schemas.openxmlformats.org/markup-compatibility/2006">
              <mc:Choice xmlns:v="urn:schemas-microsoft-com:vml" Requires="v">
                <p:oleObj spid="_x0000_s78939" name="公式" r:id="rId6" imgW="3060700" imgH="228600" progId="Equation.3">
                  <p:embed/>
                </p:oleObj>
              </mc:Choice>
              <mc:Fallback>
                <p:oleObj name="公式" r:id="rId6" imgW="30607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6024564"/>
                        <a:ext cx="6048375" cy="452438"/>
                      </a:xfrm>
                      <a:prstGeom prst="rect">
                        <a:avLst/>
                      </a:prstGeom>
                      <a:solidFill>
                        <a:schemeClr val="bg1">
                          <a:lumMod val="75000"/>
                        </a:schemeClr>
                      </a:solidFill>
                      <a:ln>
                        <a:noFill/>
                      </a:ln>
                    </p:spPr>
                  </p:pic>
                </p:oleObj>
              </mc:Fallback>
            </mc:AlternateContent>
          </a:graphicData>
        </a:graphic>
      </p:graphicFrame>
      <p:sp>
        <p:nvSpPr>
          <p:cNvPr id="11" name="对角圆角矩形 10"/>
          <p:cNvSpPr/>
          <p:nvPr/>
        </p:nvSpPr>
        <p:spPr>
          <a:xfrm>
            <a:off x="1025810" y="51007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7.4.2 Hermit</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19978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wipe(left)">
                                      <p:cBhvr>
                                        <p:cTn id="7" dur="500"/>
                                        <p:tgtEl>
                                          <p:spTgt spid="440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fade">
                                      <p:cBhvr>
                                        <p:cTn id="12" dur="1000"/>
                                        <p:tgtEl>
                                          <p:spTgt spid="44037"/>
                                        </p:tgtEl>
                                      </p:cBhvr>
                                    </p:animEffect>
                                    <p:anim calcmode="lin" valueType="num">
                                      <p:cBhvr>
                                        <p:cTn id="13" dur="1000" fill="hold"/>
                                        <p:tgtEl>
                                          <p:spTgt spid="44037"/>
                                        </p:tgtEl>
                                        <p:attrNameLst>
                                          <p:attrName>ppt_x</p:attrName>
                                        </p:attrNameLst>
                                      </p:cBhvr>
                                      <p:tavLst>
                                        <p:tav tm="0">
                                          <p:val>
                                            <p:strVal val="#ppt_x"/>
                                          </p:val>
                                        </p:tav>
                                        <p:tav tm="100000">
                                          <p:val>
                                            <p:strVal val="#ppt_x"/>
                                          </p:val>
                                        </p:tav>
                                      </p:tavLst>
                                    </p:anim>
                                    <p:anim calcmode="lin" valueType="num">
                                      <p:cBhvr>
                                        <p:cTn id="14" dur="1000" fill="hold"/>
                                        <p:tgtEl>
                                          <p:spTgt spid="4403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2" fill="hold" nodeType="afterEffect">
                                  <p:stCondLst>
                                    <p:cond delay="0"/>
                                  </p:stCondLst>
                                  <p:childTnLst>
                                    <p:set>
                                      <p:cBhvr>
                                        <p:cTn id="17" dur="1" fill="hold">
                                          <p:stCondLst>
                                            <p:cond delay="0"/>
                                          </p:stCondLst>
                                        </p:cTn>
                                        <p:tgtEl>
                                          <p:spTgt spid="44038"/>
                                        </p:tgtEl>
                                        <p:attrNameLst>
                                          <p:attrName>style.visibility</p:attrName>
                                        </p:attrNameLst>
                                      </p:cBhvr>
                                      <p:to>
                                        <p:strVal val="visible"/>
                                      </p:to>
                                    </p:set>
                                    <p:anim calcmode="lin" valueType="num">
                                      <p:cBhvr additive="base">
                                        <p:cTn id="18" dur="500" fill="hold"/>
                                        <p:tgtEl>
                                          <p:spTgt spid="44038"/>
                                        </p:tgtEl>
                                        <p:attrNameLst>
                                          <p:attrName>ppt_x</p:attrName>
                                        </p:attrNameLst>
                                      </p:cBhvr>
                                      <p:tavLst>
                                        <p:tav tm="0">
                                          <p:val>
                                            <p:strVal val="1+#ppt_w/2"/>
                                          </p:val>
                                        </p:tav>
                                        <p:tav tm="100000">
                                          <p:val>
                                            <p:strVal val="#ppt_x"/>
                                          </p:val>
                                        </p:tav>
                                      </p:tavLst>
                                    </p:anim>
                                    <p:anim calcmode="lin" valueType="num">
                                      <p:cBhvr additive="base">
                                        <p:cTn id="19" dur="500" fill="hold"/>
                                        <p:tgtEl>
                                          <p:spTgt spid="4403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4068"/>
                                        </p:tgtEl>
                                        <p:attrNameLst>
                                          <p:attrName>style.visibility</p:attrName>
                                        </p:attrNameLst>
                                      </p:cBhvr>
                                      <p:to>
                                        <p:strVal val="visible"/>
                                      </p:to>
                                    </p:set>
                                    <p:animEffect transition="in" filter="wipe(left)">
                                      <p:cBhvr>
                                        <p:cTn id="24" dur="500"/>
                                        <p:tgtEl>
                                          <p:spTgt spid="44068"/>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44041"/>
                                        </p:tgtEl>
                                        <p:attrNameLst>
                                          <p:attrName>style.visibility</p:attrName>
                                        </p:attrNameLst>
                                      </p:cBhvr>
                                      <p:to>
                                        <p:strVal val="visible"/>
                                      </p:to>
                                    </p:set>
                                    <p:animEffect transition="in" filter="wipe(left)">
                                      <p:cBhvr>
                                        <p:cTn id="28" dur="500"/>
                                        <p:tgtEl>
                                          <p:spTgt spid="44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266330" y="1068032"/>
            <a:ext cx="8627751" cy="4701790"/>
          </a:xfrm>
        </p:spPr>
        <p:txBody>
          <a:bodyPr/>
          <a:lstStyle/>
          <a:p>
            <a:pPr eaLnBrk="1" hangingPunct="1">
              <a:buFontTx/>
              <a:buNone/>
              <a:defRPr/>
            </a:pPr>
            <a:r>
              <a:rPr lang="en-US" altLang="zh-CN" sz="2400" b="1" u="sng" dirty="0" smtClean="0">
                <a:solidFill>
                  <a:srgbClr val="C00000"/>
                </a:solidFill>
              </a:rPr>
              <a:t>3.</a:t>
            </a:r>
            <a:r>
              <a:rPr lang="zh-CN" altLang="en-US" sz="2400" b="1" u="sng" dirty="0" smtClean="0">
                <a:solidFill>
                  <a:srgbClr val="C00000"/>
                </a:solidFill>
              </a:rPr>
              <a:t>切线矢量对</a:t>
            </a:r>
            <a:r>
              <a:rPr lang="en-US" altLang="zh-CN" sz="2400" b="1" u="sng" dirty="0" err="1" smtClean="0">
                <a:solidFill>
                  <a:srgbClr val="C00000"/>
                </a:solidFill>
              </a:rPr>
              <a:t>Hermite</a:t>
            </a:r>
            <a:r>
              <a:rPr lang="zh-CN" altLang="en-US" sz="2400" b="1" u="sng" dirty="0" smtClean="0">
                <a:solidFill>
                  <a:srgbClr val="C00000"/>
                </a:solidFill>
              </a:rPr>
              <a:t>曲线形状的影响</a:t>
            </a:r>
          </a:p>
          <a:p>
            <a:pPr eaLnBrk="1" hangingPunct="1">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如果令</a:t>
            </a:r>
            <a:r>
              <a:rPr lang="en-US" altLang="zh-CN" sz="2400" dirty="0" err="1" smtClean="0">
                <a:latin typeface="Times New Roman" panose="02020603050405020304" pitchFamily="18" charset="0"/>
                <a:cs typeface="Times New Roman" panose="02020603050405020304" pitchFamily="18" charset="0"/>
              </a:rPr>
              <a:t>Hermite</a:t>
            </a:r>
            <a:r>
              <a:rPr lang="zh-CN" altLang="en-US" sz="2400" dirty="0" smtClean="0">
                <a:latin typeface="Times New Roman" panose="02020603050405020304" pitchFamily="18" charset="0"/>
                <a:cs typeface="Times New Roman" panose="02020603050405020304" pitchFamily="18" charset="0"/>
              </a:rPr>
              <a:t>曲线的给定条件中的切线矢量</a:t>
            </a:r>
            <a:r>
              <a:rPr lang="en-US" altLang="zh-CN" sz="2400" b="1" i="1" dirty="0" smtClean="0">
                <a:latin typeface="Times New Roman" panose="02020603050405020304" pitchFamily="18" charset="0"/>
                <a:cs typeface="Times New Roman" panose="02020603050405020304" pitchFamily="18" charset="0"/>
              </a:rPr>
              <a:t>R</a:t>
            </a:r>
            <a:r>
              <a:rPr lang="en-US" altLang="zh-CN" sz="2400" baseline="-250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和</a:t>
            </a:r>
            <a:r>
              <a:rPr lang="en-US" altLang="zh-CN" sz="2400" b="1" i="1" dirty="0" smtClean="0">
                <a:latin typeface="Times New Roman" panose="02020603050405020304" pitchFamily="18" charset="0"/>
                <a:cs typeface="Times New Roman" panose="02020603050405020304" pitchFamily="18" charset="0"/>
              </a:rPr>
              <a:t>R</a:t>
            </a:r>
            <a:r>
              <a:rPr lang="en-US" altLang="zh-CN" sz="24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，分别为</a:t>
            </a:r>
          </a:p>
          <a:p>
            <a:pPr eaLnBrk="1" hangingPunct="1">
              <a:buFontTx/>
              <a:buNone/>
              <a:defRPr/>
            </a:pPr>
            <a:endParaRPr lang="en-US" altLang="zh-CN" sz="24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r>
              <a:rPr lang="zh-CN" altLang="en-US" sz="2400" dirty="0" smtClean="0">
                <a:latin typeface="Times New Roman" panose="02020603050405020304" pitchFamily="18" charset="0"/>
                <a:cs typeface="Times New Roman" panose="02020603050405020304" pitchFamily="18" charset="0"/>
              </a:rPr>
              <a:t>其中，              ，             </a:t>
            </a:r>
          </a:p>
          <a:p>
            <a:pPr eaLnBrk="1" hangingPunct="1">
              <a:buClr>
                <a:srgbClr val="FF9300"/>
              </a:buClr>
              <a:buFont typeface="Wingdings" panose="05000000000000000000" pitchFamily="2" charset="2"/>
              <a:buChar char="n"/>
              <a:defRPr/>
            </a:pPr>
            <a:r>
              <a:rPr lang="en-US" altLang="zh-CN" sz="2400" b="1" i="1" dirty="0" smtClean="0">
                <a:latin typeface="Times New Roman" panose="02020603050405020304" pitchFamily="18" charset="0"/>
                <a:cs typeface="Times New Roman" panose="02020603050405020304" pitchFamily="18" charset="0"/>
              </a:rPr>
              <a:t>E</a:t>
            </a:r>
            <a:r>
              <a:rPr lang="en-US" altLang="zh-CN" sz="2400" baseline="-250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和</a:t>
            </a:r>
            <a:r>
              <a:rPr lang="en-US" altLang="zh-CN" sz="2400" b="1" i="1" dirty="0" smtClean="0">
                <a:latin typeface="Times New Roman" panose="02020603050405020304" pitchFamily="18" charset="0"/>
                <a:cs typeface="Times New Roman" panose="02020603050405020304" pitchFamily="18" charset="0"/>
              </a:rPr>
              <a:t>E</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分别为</a:t>
            </a:r>
            <a:r>
              <a:rPr lang="en-US" altLang="zh-CN" sz="2400" b="1" i="1" dirty="0" smtClean="0">
                <a:latin typeface="Times New Roman" panose="02020603050405020304" pitchFamily="18" charset="0"/>
                <a:cs typeface="Times New Roman" panose="02020603050405020304" pitchFamily="18" charset="0"/>
              </a:rPr>
              <a:t>R</a:t>
            </a:r>
            <a:r>
              <a:rPr lang="en-US" altLang="zh-CN" sz="2400" baseline="-250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R</a:t>
            </a:r>
            <a:r>
              <a:rPr lang="en-US" altLang="zh-CN" sz="24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的单位矢量。当切线矢量的长度</a:t>
            </a:r>
            <a:r>
              <a:rPr lang="en-US" altLang="zh-CN" sz="2400" i="1" dirty="0" smtClean="0">
                <a:latin typeface="Times New Roman" panose="02020603050405020304" pitchFamily="18" charset="0"/>
                <a:cs typeface="Times New Roman" panose="02020603050405020304" pitchFamily="18" charset="0"/>
              </a:rPr>
              <a:t>k</a:t>
            </a:r>
            <a:r>
              <a:rPr lang="en-US" altLang="zh-CN" sz="2400" baseline="-250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和</a:t>
            </a:r>
            <a:r>
              <a:rPr lang="en-US" altLang="zh-CN" sz="2400" i="1" dirty="0" smtClean="0">
                <a:latin typeface="Times New Roman" panose="02020603050405020304" pitchFamily="18" charset="0"/>
                <a:cs typeface="Times New Roman" panose="02020603050405020304" pitchFamily="18" charset="0"/>
              </a:rPr>
              <a:t>k</a:t>
            </a:r>
            <a:r>
              <a:rPr lang="en-US" altLang="zh-CN" sz="24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变化时，曲线的形状会受到影响。当某一矢量长度大时，</a:t>
            </a:r>
            <a:r>
              <a:rPr lang="en-US" altLang="zh-CN" sz="2400" dirty="0" err="1" smtClean="0">
                <a:latin typeface="Times New Roman" panose="02020603050405020304" pitchFamily="18" charset="0"/>
                <a:cs typeface="Times New Roman" panose="02020603050405020304" pitchFamily="18" charset="0"/>
              </a:rPr>
              <a:t>Hermite</a:t>
            </a:r>
            <a:r>
              <a:rPr lang="zh-CN" altLang="en-US" sz="2400" dirty="0" smtClean="0">
                <a:latin typeface="Times New Roman" panose="02020603050405020304" pitchFamily="18" charset="0"/>
                <a:cs typeface="Times New Roman" panose="02020603050405020304" pitchFamily="18" charset="0"/>
              </a:rPr>
              <a:t>曲线会随它延伸程度大，切线矢量就好像在此端点处对曲线施加的一种力，力越大，曲线受影响越大。</a:t>
            </a:r>
          </a:p>
        </p:txBody>
      </p:sp>
      <p:sp>
        <p:nvSpPr>
          <p:cNvPr id="45060" name="Rectangle 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5061" name="Object 4"/>
          <p:cNvGraphicFramePr>
            <a:graphicFrameLocks noChangeAspect="1"/>
          </p:cNvGraphicFramePr>
          <p:nvPr>
            <p:extLst>
              <p:ext uri="{D42A27DB-BD31-4B8C-83A1-F6EECF244321}">
                <p14:modId xmlns:p14="http://schemas.microsoft.com/office/powerpoint/2010/main" val="571698058"/>
              </p:ext>
            </p:extLst>
          </p:nvPr>
        </p:nvGraphicFramePr>
        <p:xfrm>
          <a:off x="2754313" y="1890713"/>
          <a:ext cx="1489075" cy="974725"/>
        </p:xfrm>
        <a:graphic>
          <a:graphicData uri="http://schemas.openxmlformats.org/presentationml/2006/ole">
            <mc:AlternateContent xmlns:mc="http://schemas.openxmlformats.org/markup-compatibility/2006">
              <mc:Choice xmlns:v="urn:schemas-microsoft-com:vml" Requires="v">
                <p:oleObj spid="_x0000_s80015" name="公式" r:id="rId3" imgW="736560" imgH="482400" progId="Equation.3">
                  <p:embed/>
                </p:oleObj>
              </mc:Choice>
              <mc:Fallback>
                <p:oleObj name="公式" r:id="rId3" imgW="736560" imgH="482400" progId="Equation.3">
                  <p:embed/>
                  <p:pic>
                    <p:nvPicPr>
                      <p:cNvPr id="0" name=""/>
                      <p:cNvPicPr>
                        <a:picLocks noChangeAspect="1" noChangeArrowheads="1"/>
                      </p:cNvPicPr>
                      <p:nvPr/>
                    </p:nvPicPr>
                    <p:blipFill>
                      <a:blip r:embed="rId4"/>
                      <a:srcRect/>
                      <a:stretch>
                        <a:fillRect/>
                      </a:stretch>
                    </p:blipFill>
                    <p:spPr bwMode="auto">
                      <a:xfrm>
                        <a:off x="2754313" y="1890713"/>
                        <a:ext cx="1489075" cy="974725"/>
                      </a:xfrm>
                      <a:prstGeom prst="rect">
                        <a:avLst/>
                      </a:prstGeom>
                      <a:noFill/>
                      <a:ln>
                        <a:noFill/>
                      </a:ln>
                    </p:spPr>
                  </p:pic>
                </p:oleObj>
              </mc:Fallback>
            </mc:AlternateContent>
          </a:graphicData>
        </a:graphic>
      </p:graphicFrame>
      <p:graphicFrame>
        <p:nvGraphicFramePr>
          <p:cNvPr id="45062" name="Object 6"/>
          <p:cNvGraphicFramePr>
            <a:graphicFrameLocks noChangeAspect="1"/>
          </p:cNvGraphicFramePr>
          <p:nvPr>
            <p:extLst>
              <p:ext uri="{D42A27DB-BD31-4B8C-83A1-F6EECF244321}">
                <p14:modId xmlns:p14="http://schemas.microsoft.com/office/powerpoint/2010/main" val="4010021372"/>
              </p:ext>
            </p:extLst>
          </p:nvPr>
        </p:nvGraphicFramePr>
        <p:xfrm>
          <a:off x="1105085" y="2840038"/>
          <a:ext cx="1262063" cy="423862"/>
        </p:xfrm>
        <a:graphic>
          <a:graphicData uri="http://schemas.openxmlformats.org/presentationml/2006/ole">
            <mc:AlternateContent xmlns:mc="http://schemas.openxmlformats.org/markup-compatibility/2006">
              <mc:Choice xmlns:v="urn:schemas-microsoft-com:vml" Requires="v">
                <p:oleObj spid="_x0000_s80016" name="公式" r:id="rId5" imgW="685800" imgH="228600" progId="Equation.3">
                  <p:embed/>
                </p:oleObj>
              </mc:Choice>
              <mc:Fallback>
                <p:oleObj name="公式" r:id="rId5" imgW="685800" imgH="228600" progId="Equation.3">
                  <p:embed/>
                  <p:pic>
                    <p:nvPicPr>
                      <p:cNvPr id="0" name=""/>
                      <p:cNvPicPr>
                        <a:picLocks noChangeAspect="1" noChangeArrowheads="1"/>
                      </p:cNvPicPr>
                      <p:nvPr/>
                    </p:nvPicPr>
                    <p:blipFill>
                      <a:blip r:embed="rId6"/>
                      <a:srcRect/>
                      <a:stretch>
                        <a:fillRect/>
                      </a:stretch>
                    </p:blipFill>
                    <p:spPr bwMode="auto">
                      <a:xfrm>
                        <a:off x="1105085" y="2840038"/>
                        <a:ext cx="1262063" cy="423862"/>
                      </a:xfrm>
                      <a:prstGeom prst="rect">
                        <a:avLst/>
                      </a:prstGeom>
                      <a:noFill/>
                      <a:ln>
                        <a:noFill/>
                      </a:ln>
                    </p:spPr>
                  </p:pic>
                </p:oleObj>
              </mc:Fallback>
            </mc:AlternateContent>
          </a:graphicData>
        </a:graphic>
      </p:graphicFrame>
      <p:graphicFrame>
        <p:nvGraphicFramePr>
          <p:cNvPr id="45063" name="Object 8"/>
          <p:cNvGraphicFramePr>
            <a:graphicFrameLocks noChangeAspect="1"/>
          </p:cNvGraphicFramePr>
          <p:nvPr>
            <p:extLst>
              <p:ext uri="{D42A27DB-BD31-4B8C-83A1-F6EECF244321}">
                <p14:modId xmlns:p14="http://schemas.microsoft.com/office/powerpoint/2010/main" val="2086574563"/>
              </p:ext>
            </p:extLst>
          </p:nvPr>
        </p:nvGraphicFramePr>
        <p:xfrm>
          <a:off x="2500313" y="2828925"/>
          <a:ext cx="1300162" cy="446088"/>
        </p:xfrm>
        <a:graphic>
          <a:graphicData uri="http://schemas.openxmlformats.org/presentationml/2006/ole">
            <mc:AlternateContent xmlns:mc="http://schemas.openxmlformats.org/markup-compatibility/2006">
              <mc:Choice xmlns:v="urn:schemas-microsoft-com:vml" Requires="v">
                <p:oleObj spid="_x0000_s80017" name="公式" r:id="rId7" imgW="672840" imgH="228600" progId="Equation.3">
                  <p:embed/>
                </p:oleObj>
              </mc:Choice>
              <mc:Fallback>
                <p:oleObj name="公式" r:id="rId7" imgW="672840" imgH="228600" progId="Equation.3">
                  <p:embed/>
                  <p:pic>
                    <p:nvPicPr>
                      <p:cNvPr id="0" name=""/>
                      <p:cNvPicPr>
                        <a:picLocks noChangeAspect="1" noChangeArrowheads="1"/>
                      </p:cNvPicPr>
                      <p:nvPr/>
                    </p:nvPicPr>
                    <p:blipFill>
                      <a:blip r:embed="rId8"/>
                      <a:srcRect/>
                      <a:stretch>
                        <a:fillRect/>
                      </a:stretch>
                    </p:blipFill>
                    <p:spPr bwMode="auto">
                      <a:xfrm>
                        <a:off x="2500313" y="2828925"/>
                        <a:ext cx="1300162" cy="4460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5064" name="Group 10"/>
          <p:cNvGrpSpPr>
            <a:grpSpLocks noChangeAspect="1"/>
          </p:cNvGrpSpPr>
          <p:nvPr/>
        </p:nvGrpSpPr>
        <p:grpSpPr bwMode="auto">
          <a:xfrm>
            <a:off x="1698398" y="4908166"/>
            <a:ext cx="5976937" cy="1549400"/>
            <a:chOff x="2290" y="7746"/>
            <a:chExt cx="6793" cy="1764"/>
          </a:xfrm>
        </p:grpSpPr>
        <p:sp>
          <p:nvSpPr>
            <p:cNvPr id="45065" name="AutoShape 11"/>
            <p:cNvSpPr>
              <a:spLocks noChangeAspect="1" noChangeArrowheads="1"/>
            </p:cNvSpPr>
            <p:nvPr/>
          </p:nvSpPr>
          <p:spPr bwMode="auto">
            <a:xfrm>
              <a:off x="2290" y="7746"/>
              <a:ext cx="6793" cy="1764"/>
            </a:xfrm>
            <a:prstGeom prst="rect">
              <a:avLst/>
            </a:prstGeom>
            <a:solidFill>
              <a:schemeClr val="accent1"/>
            </a:solidFill>
            <a:ln w="9525">
              <a:solidFill>
                <a:schemeClr val="tx1"/>
              </a:solidFill>
              <a:miter lim="800000"/>
              <a:headEnd/>
              <a:tailEnd/>
            </a:ln>
            <a:effectLst>
              <a:outerShdw dist="107763" dir="2700000" algn="ctr" rotWithShape="0">
                <a:schemeClr val="tx1">
                  <a:alpha val="50000"/>
                </a:schemeClr>
              </a:outerShdw>
            </a:effec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5066" name="Group 12"/>
            <p:cNvGrpSpPr>
              <a:grpSpLocks/>
            </p:cNvGrpSpPr>
            <p:nvPr/>
          </p:nvGrpSpPr>
          <p:grpSpPr bwMode="auto">
            <a:xfrm>
              <a:off x="2666" y="7746"/>
              <a:ext cx="1565" cy="1764"/>
              <a:chOff x="2979" y="8156"/>
              <a:chExt cx="2034" cy="2155"/>
            </a:xfrm>
          </p:grpSpPr>
          <p:sp>
            <p:nvSpPr>
              <p:cNvPr id="45075" name="Line 13"/>
              <p:cNvSpPr>
                <a:spLocks noChangeShapeType="1"/>
              </p:cNvSpPr>
              <p:nvPr/>
            </p:nvSpPr>
            <p:spPr bwMode="auto">
              <a:xfrm flipH="1">
                <a:off x="2979" y="8289"/>
                <a:ext cx="626" cy="16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6" name="Line 14"/>
              <p:cNvSpPr>
                <a:spLocks noChangeShapeType="1"/>
              </p:cNvSpPr>
              <p:nvPr/>
            </p:nvSpPr>
            <p:spPr bwMode="auto">
              <a:xfrm flipH="1">
                <a:off x="4857" y="8425"/>
                <a:ext cx="156" cy="8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7" name="Freeform 15"/>
              <p:cNvSpPr>
                <a:spLocks/>
              </p:cNvSpPr>
              <p:nvPr/>
            </p:nvSpPr>
            <p:spPr bwMode="auto">
              <a:xfrm>
                <a:off x="2979" y="8156"/>
                <a:ext cx="2034" cy="2155"/>
              </a:xfrm>
              <a:custGeom>
                <a:avLst/>
                <a:gdLst>
                  <a:gd name="T0" fmla="*/ 0 w 2339"/>
                  <a:gd name="T1" fmla="*/ 1765 h 2474"/>
                  <a:gd name="T2" fmla="*/ 107 w 2339"/>
                  <a:gd name="T3" fmla="*/ 2070 h 2474"/>
                  <a:gd name="T4" fmla="*/ 470 w 2339"/>
                  <a:gd name="T5" fmla="*/ 2037 h 2474"/>
                  <a:gd name="T6" fmla="*/ 939 w 2339"/>
                  <a:gd name="T7" fmla="*/ 1357 h 2474"/>
                  <a:gd name="T8" fmla="*/ 1516 w 2339"/>
                  <a:gd name="T9" fmla="*/ 214 h 2474"/>
                  <a:gd name="T10" fmla="*/ 1907 w 2339"/>
                  <a:gd name="T11" fmla="*/ 71 h 2474"/>
                  <a:gd name="T12" fmla="*/ 2034 w 2339"/>
                  <a:gd name="T13" fmla="*/ 269 h 24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9" h="2474">
                    <a:moveTo>
                      <a:pt x="0" y="2026"/>
                    </a:moveTo>
                    <a:cubicBezTo>
                      <a:pt x="20" y="2084"/>
                      <a:pt x="33" y="2324"/>
                      <a:pt x="123" y="2376"/>
                    </a:cubicBezTo>
                    <a:cubicBezTo>
                      <a:pt x="213" y="2428"/>
                      <a:pt x="381" y="2474"/>
                      <a:pt x="540" y="2338"/>
                    </a:cubicBezTo>
                    <a:cubicBezTo>
                      <a:pt x="699" y="2202"/>
                      <a:pt x="880" y="1907"/>
                      <a:pt x="1080" y="1558"/>
                    </a:cubicBezTo>
                    <a:cubicBezTo>
                      <a:pt x="1280" y="1209"/>
                      <a:pt x="1558" y="492"/>
                      <a:pt x="1743" y="246"/>
                    </a:cubicBezTo>
                    <a:cubicBezTo>
                      <a:pt x="1928" y="0"/>
                      <a:pt x="2094" y="71"/>
                      <a:pt x="2193" y="81"/>
                    </a:cubicBezTo>
                    <a:cubicBezTo>
                      <a:pt x="2292" y="91"/>
                      <a:pt x="2309" y="261"/>
                      <a:pt x="2339" y="309"/>
                    </a:cubicBezTo>
                  </a:path>
                </a:pathLst>
              </a:custGeom>
              <a:solidFill>
                <a:schemeClr val="accent1"/>
              </a:solidFill>
              <a:ln w="9525" cap="flat">
                <a:solidFill>
                  <a:schemeClr val="tx1"/>
                </a:solidFill>
                <a:prstDash val="dash"/>
                <a:round/>
                <a:headEnd type="none" w="med" len="med"/>
                <a:tailEnd type="triangle" w="med" len="med"/>
              </a:ln>
            </p:spPr>
            <p:txBody>
              <a:bodyPr/>
              <a:lstStyle/>
              <a:p>
                <a:endParaRPr lang="zh-CN" altLang="en-US"/>
              </a:p>
            </p:txBody>
          </p:sp>
        </p:grpSp>
        <p:grpSp>
          <p:nvGrpSpPr>
            <p:cNvPr id="45067" name="Group 16"/>
            <p:cNvGrpSpPr>
              <a:grpSpLocks/>
            </p:cNvGrpSpPr>
            <p:nvPr/>
          </p:nvGrpSpPr>
          <p:grpSpPr bwMode="auto">
            <a:xfrm>
              <a:off x="4700" y="7881"/>
              <a:ext cx="1408" cy="1495"/>
              <a:chOff x="5640" y="7746"/>
              <a:chExt cx="1408" cy="1494"/>
            </a:xfrm>
          </p:grpSpPr>
          <p:sp>
            <p:nvSpPr>
              <p:cNvPr id="45072" name="Line 17"/>
              <p:cNvSpPr>
                <a:spLocks noChangeShapeType="1"/>
              </p:cNvSpPr>
              <p:nvPr/>
            </p:nvSpPr>
            <p:spPr bwMode="auto">
              <a:xfrm>
                <a:off x="5640" y="7746"/>
                <a:ext cx="1408" cy="1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3" name="Line 18"/>
              <p:cNvSpPr>
                <a:spLocks noChangeShapeType="1"/>
              </p:cNvSpPr>
              <p:nvPr/>
            </p:nvSpPr>
            <p:spPr bwMode="auto">
              <a:xfrm flipH="1">
                <a:off x="6109" y="8968"/>
                <a:ext cx="78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4" name="Freeform 19"/>
              <p:cNvSpPr>
                <a:spLocks/>
              </p:cNvSpPr>
              <p:nvPr/>
            </p:nvSpPr>
            <p:spPr bwMode="auto">
              <a:xfrm>
                <a:off x="5640" y="7746"/>
                <a:ext cx="1339" cy="1212"/>
              </a:xfrm>
              <a:custGeom>
                <a:avLst/>
                <a:gdLst>
                  <a:gd name="T0" fmla="*/ 0 w 1539"/>
                  <a:gd name="T1" fmla="*/ 0 h 1392"/>
                  <a:gd name="T2" fmla="*/ 432 w 1539"/>
                  <a:gd name="T3" fmla="*/ 89 h 1392"/>
                  <a:gd name="T4" fmla="*/ 902 w 1539"/>
                  <a:gd name="T5" fmla="*/ 311 h 1392"/>
                  <a:gd name="T6" fmla="*/ 1189 w 1539"/>
                  <a:gd name="T7" fmla="*/ 624 h 1392"/>
                  <a:gd name="T8" fmla="*/ 1333 w 1539"/>
                  <a:gd name="T9" fmla="*/ 1081 h 1392"/>
                  <a:gd name="T10" fmla="*/ 1229 w 1539"/>
                  <a:gd name="T11" fmla="*/ 1212 h 13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39" h="1392">
                    <a:moveTo>
                      <a:pt x="0" y="0"/>
                    </a:moveTo>
                    <a:cubicBezTo>
                      <a:pt x="83" y="17"/>
                      <a:pt x="324" y="43"/>
                      <a:pt x="497" y="102"/>
                    </a:cubicBezTo>
                    <a:cubicBezTo>
                      <a:pt x="670" y="161"/>
                      <a:pt x="892" y="255"/>
                      <a:pt x="1037" y="357"/>
                    </a:cubicBezTo>
                    <a:cubicBezTo>
                      <a:pt x="1182" y="459"/>
                      <a:pt x="1284" y="569"/>
                      <a:pt x="1367" y="717"/>
                    </a:cubicBezTo>
                    <a:cubicBezTo>
                      <a:pt x="1450" y="865"/>
                      <a:pt x="1525" y="1130"/>
                      <a:pt x="1532" y="1242"/>
                    </a:cubicBezTo>
                    <a:cubicBezTo>
                      <a:pt x="1539" y="1354"/>
                      <a:pt x="1437" y="1361"/>
                      <a:pt x="1412" y="1392"/>
                    </a:cubicBezTo>
                  </a:path>
                </a:pathLst>
              </a:custGeom>
              <a:solidFill>
                <a:schemeClr val="accent1"/>
              </a:solidFill>
              <a:ln w="9525" cap="flat">
                <a:solidFill>
                  <a:schemeClr val="tx1"/>
                </a:solidFill>
                <a:prstDash val="dash"/>
                <a:round/>
                <a:headEnd type="none" w="med" len="med"/>
                <a:tailEnd type="triangle" w="med" len="med"/>
              </a:ln>
            </p:spPr>
            <p:txBody>
              <a:bodyPr/>
              <a:lstStyle/>
              <a:p>
                <a:endParaRPr lang="zh-CN" altLang="en-US"/>
              </a:p>
            </p:txBody>
          </p:sp>
        </p:grpSp>
        <p:grpSp>
          <p:nvGrpSpPr>
            <p:cNvPr id="45068" name="Group 20"/>
            <p:cNvGrpSpPr>
              <a:grpSpLocks/>
            </p:cNvGrpSpPr>
            <p:nvPr/>
          </p:nvGrpSpPr>
          <p:grpSpPr bwMode="auto">
            <a:xfrm>
              <a:off x="6892" y="7881"/>
              <a:ext cx="2191" cy="1359"/>
              <a:chOff x="6892" y="7881"/>
              <a:chExt cx="2191" cy="1359"/>
            </a:xfrm>
          </p:grpSpPr>
          <p:sp>
            <p:nvSpPr>
              <p:cNvPr id="45069" name="Line 21"/>
              <p:cNvSpPr>
                <a:spLocks noChangeShapeType="1"/>
              </p:cNvSpPr>
              <p:nvPr/>
            </p:nvSpPr>
            <p:spPr bwMode="auto">
              <a:xfrm flipV="1">
                <a:off x="6892" y="7881"/>
                <a:ext cx="548" cy="135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0" name="Line 22"/>
              <p:cNvSpPr>
                <a:spLocks noChangeShapeType="1"/>
              </p:cNvSpPr>
              <p:nvPr/>
            </p:nvSpPr>
            <p:spPr bwMode="auto">
              <a:xfrm>
                <a:off x="7805" y="8787"/>
                <a:ext cx="1278" cy="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1" name="Freeform 23"/>
              <p:cNvSpPr>
                <a:spLocks/>
              </p:cNvSpPr>
              <p:nvPr/>
            </p:nvSpPr>
            <p:spPr bwMode="auto">
              <a:xfrm>
                <a:off x="6892" y="8747"/>
                <a:ext cx="914" cy="493"/>
              </a:xfrm>
              <a:custGeom>
                <a:avLst/>
                <a:gdLst>
                  <a:gd name="T0" fmla="*/ 0 w 1051"/>
                  <a:gd name="T1" fmla="*/ 493 h 566"/>
                  <a:gd name="T2" fmla="*/ 216 w 1051"/>
                  <a:gd name="T3" fmla="*/ 101 h 566"/>
                  <a:gd name="T4" fmla="*/ 433 w 1051"/>
                  <a:gd name="T5" fmla="*/ 15 h 566"/>
                  <a:gd name="T6" fmla="*/ 718 w 1051"/>
                  <a:gd name="T7" fmla="*/ 14 h 566"/>
                  <a:gd name="T8" fmla="*/ 914 w 1051"/>
                  <a:gd name="T9" fmla="*/ 41 h 5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1" h="566">
                    <a:moveTo>
                      <a:pt x="0" y="566"/>
                    </a:moveTo>
                    <a:cubicBezTo>
                      <a:pt x="42" y="491"/>
                      <a:pt x="165" y="207"/>
                      <a:pt x="248" y="116"/>
                    </a:cubicBezTo>
                    <a:cubicBezTo>
                      <a:pt x="331" y="25"/>
                      <a:pt x="402" y="34"/>
                      <a:pt x="498" y="17"/>
                    </a:cubicBezTo>
                    <a:cubicBezTo>
                      <a:pt x="594" y="0"/>
                      <a:pt x="734" y="11"/>
                      <a:pt x="826" y="16"/>
                    </a:cubicBezTo>
                    <a:cubicBezTo>
                      <a:pt x="918" y="21"/>
                      <a:pt x="1004" y="41"/>
                      <a:pt x="1051" y="47"/>
                    </a:cubicBezTo>
                  </a:path>
                </a:pathLst>
              </a:custGeom>
              <a:solidFill>
                <a:schemeClr val="accent1"/>
              </a:solidFill>
              <a:ln w="9525" cap="flat">
                <a:solidFill>
                  <a:schemeClr val="tx1"/>
                </a:solidFill>
                <a:prstDash val="dash"/>
                <a:round/>
                <a:headEnd type="none" w="med" len="med"/>
                <a:tailEnd type="triangle" w="med" len="med"/>
              </a:ln>
            </p:spPr>
            <p:txBody>
              <a:bodyPr/>
              <a:lstStyle/>
              <a:p>
                <a:endParaRPr lang="zh-CN" altLang="en-US"/>
              </a:p>
            </p:txBody>
          </p:sp>
        </p:grpSp>
      </p:grpSp>
      <p:sp>
        <p:nvSpPr>
          <p:cNvPr id="23" name="对角圆角矩形 22"/>
          <p:cNvSpPr/>
          <p:nvPr/>
        </p:nvSpPr>
        <p:spPr>
          <a:xfrm>
            <a:off x="1025810" y="51007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7.4.2 Hermit</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83408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Effect transition="in" filter="wipe(left)">
                                      <p:cBhvr>
                                        <p:cTn id="7" dur="500"/>
                                        <p:tgtEl>
                                          <p:spTgt spid="45059">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5059">
                                            <p:txEl>
                                              <p:pRg st="4" end="4"/>
                                            </p:txEl>
                                          </p:spTgt>
                                        </p:tgtEl>
                                        <p:attrNameLst>
                                          <p:attrName>style.visibility</p:attrName>
                                        </p:attrNameLst>
                                      </p:cBhvr>
                                      <p:to>
                                        <p:strVal val="visible"/>
                                      </p:to>
                                    </p:set>
                                    <p:animEffect transition="in" filter="wipe(left)">
                                      <p:cBhvr>
                                        <p:cTn id="10" dur="500"/>
                                        <p:tgtEl>
                                          <p:spTgt spid="45059">
                                            <p:txEl>
                                              <p:pRg st="4" end="4"/>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5061"/>
                                        </p:tgtEl>
                                        <p:attrNameLst>
                                          <p:attrName>style.visibility</p:attrName>
                                        </p:attrNameLst>
                                      </p:cBhvr>
                                      <p:to>
                                        <p:strVal val="visible"/>
                                      </p:to>
                                    </p:set>
                                    <p:animEffect transition="in" filter="wipe(left)">
                                      <p:cBhvr>
                                        <p:cTn id="13" dur="500"/>
                                        <p:tgtEl>
                                          <p:spTgt spid="45061"/>
                                        </p:tgtEl>
                                      </p:cBhvr>
                                    </p:animEffect>
                                  </p:childTnLst>
                                </p:cTn>
                              </p:par>
                              <p:par>
                                <p:cTn id="14" presetID="22" presetClass="entr" presetSubtype="8" fill="hold" nodeType="withEffect">
                                  <p:stCondLst>
                                    <p:cond delay="0"/>
                                  </p:stCondLst>
                                  <p:childTnLst>
                                    <p:set>
                                      <p:cBhvr>
                                        <p:cTn id="15" dur="1" fill="hold">
                                          <p:stCondLst>
                                            <p:cond delay="0"/>
                                          </p:stCondLst>
                                        </p:cTn>
                                        <p:tgtEl>
                                          <p:spTgt spid="45062"/>
                                        </p:tgtEl>
                                        <p:attrNameLst>
                                          <p:attrName>style.visibility</p:attrName>
                                        </p:attrNameLst>
                                      </p:cBhvr>
                                      <p:to>
                                        <p:strVal val="visible"/>
                                      </p:to>
                                    </p:set>
                                    <p:animEffect transition="in" filter="wipe(left)">
                                      <p:cBhvr>
                                        <p:cTn id="16" dur="500"/>
                                        <p:tgtEl>
                                          <p:spTgt spid="45062"/>
                                        </p:tgtEl>
                                      </p:cBhvr>
                                    </p:animEffect>
                                  </p:childTnLst>
                                </p:cTn>
                              </p:par>
                              <p:par>
                                <p:cTn id="17" presetID="22" presetClass="entr" presetSubtype="8" fill="hold" nodeType="withEffect">
                                  <p:stCondLst>
                                    <p:cond delay="0"/>
                                  </p:stCondLst>
                                  <p:childTnLst>
                                    <p:set>
                                      <p:cBhvr>
                                        <p:cTn id="18" dur="1" fill="hold">
                                          <p:stCondLst>
                                            <p:cond delay="0"/>
                                          </p:stCondLst>
                                        </p:cTn>
                                        <p:tgtEl>
                                          <p:spTgt spid="45063"/>
                                        </p:tgtEl>
                                        <p:attrNameLst>
                                          <p:attrName>style.visibility</p:attrName>
                                        </p:attrNameLst>
                                      </p:cBhvr>
                                      <p:to>
                                        <p:strVal val="visible"/>
                                      </p:to>
                                    </p:set>
                                    <p:animEffect transition="in" filter="wipe(left)">
                                      <p:cBhvr>
                                        <p:cTn id="19" dur="500"/>
                                        <p:tgtEl>
                                          <p:spTgt spid="4506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5059">
                                            <p:txEl>
                                              <p:pRg st="5" end="5"/>
                                            </p:txEl>
                                          </p:spTgt>
                                        </p:tgtEl>
                                        <p:attrNameLst>
                                          <p:attrName>style.visibility</p:attrName>
                                        </p:attrNameLst>
                                      </p:cBhvr>
                                      <p:to>
                                        <p:strVal val="visible"/>
                                      </p:to>
                                    </p:set>
                                    <p:animEffect transition="in" filter="wipe(left)">
                                      <p:cBhvr>
                                        <p:cTn id="24" dur="500"/>
                                        <p:tgtEl>
                                          <p:spTgt spid="4505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5064"/>
                                        </p:tgtEl>
                                        <p:attrNameLst>
                                          <p:attrName>style.visibility</p:attrName>
                                        </p:attrNameLst>
                                      </p:cBhvr>
                                      <p:to>
                                        <p:strVal val="visible"/>
                                      </p:to>
                                    </p:set>
                                    <p:animEffect transition="in" filter="fade">
                                      <p:cBhvr>
                                        <p:cTn id="29" dur="1000"/>
                                        <p:tgtEl>
                                          <p:spTgt spid="45064"/>
                                        </p:tgtEl>
                                      </p:cBhvr>
                                    </p:animEffect>
                                    <p:anim calcmode="lin" valueType="num">
                                      <p:cBhvr>
                                        <p:cTn id="30" dur="1000" fill="hold"/>
                                        <p:tgtEl>
                                          <p:spTgt spid="45064"/>
                                        </p:tgtEl>
                                        <p:attrNameLst>
                                          <p:attrName>ppt_x</p:attrName>
                                        </p:attrNameLst>
                                      </p:cBhvr>
                                      <p:tavLst>
                                        <p:tav tm="0">
                                          <p:val>
                                            <p:strVal val="#ppt_x"/>
                                          </p:val>
                                        </p:tav>
                                        <p:tav tm="100000">
                                          <p:val>
                                            <p:strVal val="#ppt_x"/>
                                          </p:val>
                                        </p:tav>
                                      </p:tavLst>
                                    </p:anim>
                                    <p:anim calcmode="lin" valueType="num">
                                      <p:cBhvr>
                                        <p:cTn id="31" dur="1000" fill="hold"/>
                                        <p:tgtEl>
                                          <p:spTgt spid="450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6" descr="hermit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21" y="1587981"/>
            <a:ext cx="3020558" cy="252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3"/>
          <p:cNvSpPr>
            <a:spLocks noGrp="1" noChangeArrowheads="1"/>
          </p:cNvSpPr>
          <p:nvPr>
            <p:ph type="body" idx="1"/>
          </p:nvPr>
        </p:nvSpPr>
        <p:spPr>
          <a:xfrm>
            <a:off x="395288" y="1117602"/>
            <a:ext cx="8229600" cy="4525963"/>
          </a:xfrm>
        </p:spPr>
        <p:txBody>
          <a:bodyPr/>
          <a:lstStyle/>
          <a:p>
            <a:pPr eaLnBrk="1" hangingPunct="1">
              <a:buNone/>
              <a:defRPr/>
            </a:pPr>
            <a:r>
              <a:rPr lang="en-US" altLang="zh-CN" sz="2400" b="1" u="sng" dirty="0">
                <a:solidFill>
                  <a:srgbClr val="C00000"/>
                </a:solidFill>
              </a:rPr>
              <a:t>3.</a:t>
            </a:r>
            <a:r>
              <a:rPr lang="zh-CN" altLang="en-US" sz="2400" b="1" u="sng" dirty="0">
                <a:solidFill>
                  <a:srgbClr val="C00000"/>
                </a:solidFill>
              </a:rPr>
              <a:t>切线矢量对</a:t>
            </a:r>
            <a:r>
              <a:rPr lang="en-US" altLang="zh-CN" sz="2400" b="1" u="sng" dirty="0" err="1">
                <a:solidFill>
                  <a:srgbClr val="C00000"/>
                </a:solidFill>
              </a:rPr>
              <a:t>Hermite</a:t>
            </a:r>
            <a:r>
              <a:rPr lang="zh-CN" altLang="en-US" sz="2400" b="1" u="sng" dirty="0">
                <a:solidFill>
                  <a:srgbClr val="C00000"/>
                </a:solidFill>
              </a:rPr>
              <a:t>曲线形状的影响</a:t>
            </a:r>
          </a:p>
          <a:p>
            <a:pPr eaLnBrk="1" hangingPunct="1">
              <a:buFontTx/>
              <a:buNone/>
              <a:defRPr/>
            </a:pPr>
            <a:endParaRPr lang="zh-CN" altLang="en-US" sz="2400" b="1" u="sng" dirty="0" smtClean="0">
              <a:solidFill>
                <a:srgbClr val="C00000"/>
              </a:solidFill>
            </a:endParaRPr>
          </a:p>
        </p:txBody>
      </p:sp>
      <p:sp>
        <p:nvSpPr>
          <p:cNvPr id="44036" name="Rectangle 5"/>
          <p:cNvSpPr>
            <a:spLocks noChangeArrowheads="1"/>
          </p:cNvSpPr>
          <p:nvPr/>
        </p:nvSpPr>
        <p:spPr bwMode="auto">
          <a:xfrm>
            <a:off x="0" y="2933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0" name="Rectangle 3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0" name="Picture 9" descr="hermit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670" y="1826985"/>
            <a:ext cx="3001248" cy="2044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descr="hermit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117" y="3791625"/>
            <a:ext cx="2687638" cy="2044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95421" y="4224887"/>
            <a:ext cx="1108836" cy="369332"/>
          </a:xfrm>
          <a:prstGeom prst="rect">
            <a:avLst/>
          </a:prstGeom>
          <a:solidFill>
            <a:srgbClr val="FF9300"/>
          </a:solidFill>
        </p:spPr>
        <p:txBody>
          <a:bodyPr wrap="square" rtlCol="0">
            <a:spAutoFit/>
          </a:bodyPr>
          <a:lstStyle/>
          <a:p>
            <a:r>
              <a:rPr lang="zh-CN" altLang="en-US" b="1" dirty="0" smtClean="0"/>
              <a:t>目标图</a:t>
            </a:r>
            <a:endParaRPr lang="zh-CN" altLang="en-US" b="1" dirty="0"/>
          </a:p>
        </p:txBody>
      </p:sp>
      <p:sp>
        <p:nvSpPr>
          <p:cNvPr id="14" name="文本框 13"/>
          <p:cNvSpPr txBox="1"/>
          <p:nvPr/>
        </p:nvSpPr>
        <p:spPr>
          <a:xfrm>
            <a:off x="3315979" y="4168763"/>
            <a:ext cx="1981200" cy="646331"/>
          </a:xfrm>
          <a:prstGeom prst="rect">
            <a:avLst/>
          </a:prstGeom>
          <a:solidFill>
            <a:srgbClr val="FF9300"/>
          </a:solidFill>
        </p:spPr>
        <p:txBody>
          <a:bodyPr wrap="square" rtlCol="0">
            <a:spAutoFit/>
          </a:bodyPr>
          <a:lstStyle/>
          <a:p>
            <a:r>
              <a:rPr lang="zh-CN" altLang="en-US" b="1" dirty="0" smtClean="0"/>
              <a:t>不同的边界条件导致图形变化</a:t>
            </a:r>
            <a:endParaRPr lang="zh-CN" altLang="en-US" b="1" dirty="0"/>
          </a:p>
        </p:txBody>
      </p:sp>
      <p:sp>
        <p:nvSpPr>
          <p:cNvPr id="13" name="对角圆角矩形 12"/>
          <p:cNvSpPr/>
          <p:nvPr/>
        </p:nvSpPr>
        <p:spPr>
          <a:xfrm>
            <a:off x="1025810" y="51007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7.4.2 Hermit</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79691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p:txBody>
          <a:bodyPr/>
          <a:lstStyle/>
          <a:p>
            <a:pPr eaLnBrk="1" hangingPunct="1">
              <a:buFontTx/>
              <a:buNone/>
              <a:defRPr/>
            </a:pPr>
            <a:r>
              <a:rPr lang="en-US" altLang="zh-CN" sz="2400" b="1" u="sng" dirty="0" smtClean="0">
                <a:solidFill>
                  <a:srgbClr val="C00000"/>
                </a:solidFill>
              </a:rPr>
              <a:t>4.</a:t>
            </a:r>
            <a:r>
              <a:rPr lang="zh-CN" altLang="en-US" sz="2400" b="1" u="sng" dirty="0" smtClean="0">
                <a:solidFill>
                  <a:srgbClr val="C00000"/>
                </a:solidFill>
              </a:rPr>
              <a:t>多条三次</a:t>
            </a:r>
            <a:r>
              <a:rPr lang="en-US" altLang="zh-CN" sz="2400" b="1" u="sng" dirty="0" err="1" smtClean="0">
                <a:solidFill>
                  <a:srgbClr val="C00000"/>
                </a:solidFill>
              </a:rPr>
              <a:t>Hermite</a:t>
            </a:r>
            <a:r>
              <a:rPr lang="zh-CN" altLang="en-US" sz="2400" b="1" u="sng" dirty="0" smtClean="0">
                <a:solidFill>
                  <a:srgbClr val="C00000"/>
                </a:solidFill>
              </a:rPr>
              <a:t>曲线的连接</a:t>
            </a:r>
          </a:p>
          <a:p>
            <a:pPr eaLnBrk="1" hangingPunct="1">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当用多段</a:t>
            </a:r>
            <a:r>
              <a:rPr lang="en-US" altLang="zh-CN" sz="2400" dirty="0" err="1" smtClean="0">
                <a:latin typeface="Times New Roman" panose="02020603050405020304" pitchFamily="18" charset="0"/>
                <a:cs typeface="Times New Roman" panose="02020603050405020304" pitchFamily="18" charset="0"/>
              </a:rPr>
              <a:t>Hermite</a:t>
            </a:r>
            <a:r>
              <a:rPr lang="zh-CN" altLang="en-US" sz="2400" dirty="0" smtClean="0">
                <a:latin typeface="Times New Roman" panose="02020603050405020304" pitchFamily="18" charset="0"/>
                <a:cs typeface="Times New Roman" panose="02020603050405020304" pitchFamily="18" charset="0"/>
              </a:rPr>
              <a:t>曲线表示自由曲线时，需要保证曲线的连接性，一般至少要</a:t>
            </a:r>
            <a:r>
              <a:rPr lang="zh-CN" altLang="en-US" sz="2400" dirty="0" smtClean="0">
                <a:latin typeface="Times New Roman" panose="02020603050405020304" pitchFamily="18" charset="0"/>
                <a:cs typeface="Times New Roman" panose="02020603050405020304" pitchFamily="18" charset="0"/>
              </a:rPr>
              <a:t>保证</a:t>
            </a:r>
            <a:r>
              <a:rPr lang="en-US" altLang="zh-CN" sz="2400" dirty="0" smtClean="0">
                <a:latin typeface="Times New Roman" panose="02020603050405020304" pitchFamily="18" charset="0"/>
                <a:cs typeface="Times New Roman" panose="02020603050405020304" pitchFamily="18" charset="0"/>
              </a:rPr>
              <a:t>G</a:t>
            </a:r>
            <a:r>
              <a:rPr lang="en-US" altLang="zh-CN" sz="2400" baseline="30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连续</a:t>
            </a:r>
            <a:r>
              <a:rPr lang="zh-CN" altLang="en-US" sz="2400" dirty="0" smtClean="0">
                <a:latin typeface="Times New Roman" panose="02020603050405020304" pitchFamily="18" charset="0"/>
                <a:cs typeface="Times New Roman" panose="02020603050405020304" pitchFamily="18" charset="0"/>
              </a:rPr>
              <a:t>。假设两条</a:t>
            </a:r>
            <a:r>
              <a:rPr lang="en-US" altLang="zh-CN" sz="2400" dirty="0" err="1" smtClean="0">
                <a:latin typeface="Times New Roman" panose="02020603050405020304" pitchFamily="18" charset="0"/>
                <a:cs typeface="Times New Roman" panose="02020603050405020304" pitchFamily="18" charset="0"/>
              </a:rPr>
              <a:t>Hermite</a:t>
            </a:r>
            <a:r>
              <a:rPr lang="zh-CN" altLang="en-US" sz="2400" dirty="0" smtClean="0">
                <a:latin typeface="Times New Roman" panose="02020603050405020304" pitchFamily="18" charset="0"/>
                <a:cs typeface="Times New Roman" panose="02020603050405020304" pitchFamily="18" charset="0"/>
              </a:rPr>
              <a:t>曲线</a:t>
            </a:r>
            <a:r>
              <a:rPr lang="en-US" altLang="zh-CN" sz="2400" i="1" dirty="0" smtClean="0">
                <a:latin typeface="Times New Roman" panose="02020603050405020304" pitchFamily="18" charset="0"/>
                <a:cs typeface="Times New Roman" panose="02020603050405020304" pitchFamily="18" charset="0"/>
              </a:rPr>
              <a:t>H</a:t>
            </a:r>
            <a:r>
              <a:rPr lang="en-US" altLang="zh-CN" sz="24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和</a:t>
            </a:r>
            <a:r>
              <a:rPr lang="en-US" altLang="zh-CN" sz="2400" i="1" dirty="0" smtClean="0">
                <a:latin typeface="Times New Roman" panose="02020603050405020304" pitchFamily="18" charset="0"/>
                <a:cs typeface="Times New Roman" panose="02020603050405020304" pitchFamily="18" charset="0"/>
              </a:rPr>
              <a:t>H</a:t>
            </a:r>
            <a:r>
              <a:rPr lang="en-US" altLang="zh-CN" sz="2400" baseline="-250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的边界条件</a:t>
            </a:r>
            <a:r>
              <a:rPr lang="en-US" altLang="zh-CN" sz="2400" i="1" dirty="0" smtClean="0">
                <a:latin typeface="Times New Roman" panose="02020603050405020304" pitchFamily="18" charset="0"/>
                <a:cs typeface="Times New Roman" panose="02020603050405020304" pitchFamily="18" charset="0"/>
              </a:rPr>
              <a:t>G</a:t>
            </a:r>
            <a:r>
              <a:rPr lang="en-US" altLang="zh-CN" sz="2400" i="1" baseline="-25000" dirty="0" smtClean="0">
                <a:latin typeface="Times New Roman" panose="02020603050405020304" pitchFamily="18" charset="0"/>
                <a:cs typeface="Times New Roman" panose="02020603050405020304" pitchFamily="18" charset="0"/>
              </a:rPr>
              <a:t>h</a:t>
            </a:r>
            <a:r>
              <a:rPr lang="en-US" altLang="zh-CN" sz="24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和</a:t>
            </a:r>
            <a:r>
              <a:rPr lang="en-US" altLang="zh-CN" sz="2400" i="1" dirty="0" smtClean="0">
                <a:latin typeface="Times New Roman" panose="02020603050405020304" pitchFamily="18" charset="0"/>
                <a:cs typeface="Times New Roman" panose="02020603050405020304" pitchFamily="18" charset="0"/>
              </a:rPr>
              <a:t>G</a:t>
            </a:r>
            <a:r>
              <a:rPr lang="en-US" altLang="zh-CN" sz="2400" i="1" baseline="-25000" dirty="0" smtClean="0">
                <a:latin typeface="Times New Roman" panose="02020603050405020304" pitchFamily="18" charset="0"/>
                <a:cs typeface="Times New Roman" panose="02020603050405020304" pitchFamily="18" charset="0"/>
              </a:rPr>
              <a:t>h</a:t>
            </a:r>
            <a:r>
              <a:rPr lang="en-US" altLang="zh-CN" sz="2400" baseline="-250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为已知，即</a:t>
            </a:r>
          </a:p>
          <a:p>
            <a:pPr eaLnBrk="1" hangingPunct="1">
              <a:buFontTx/>
              <a:buNone/>
              <a:defRPr/>
            </a:pPr>
            <a:endParaRPr lang="zh-CN" altLang="en-US" sz="2400" dirty="0" smtClean="0"/>
          </a:p>
          <a:p>
            <a:pPr eaLnBrk="1" hangingPunct="1">
              <a:buFontTx/>
              <a:buNone/>
              <a:defRPr/>
            </a:pPr>
            <a:endParaRPr lang="zh-CN" altLang="en-US" sz="2400" dirty="0" smtClean="0"/>
          </a:p>
          <a:p>
            <a:pPr eaLnBrk="1" hangingPunct="1">
              <a:buFontTx/>
              <a:buNone/>
              <a:defRPr/>
            </a:pPr>
            <a:r>
              <a:rPr lang="zh-CN" altLang="en-US" sz="2400" dirty="0" smtClean="0"/>
              <a:t>    </a:t>
            </a:r>
          </a:p>
          <a:p>
            <a:pPr eaLnBrk="1" hangingPunct="1">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如果要在</a:t>
            </a:r>
            <a:r>
              <a:rPr lang="en-US" altLang="zh-CN" sz="2400" i="1" dirty="0" smtClean="0">
                <a:latin typeface="Times New Roman" panose="02020603050405020304" pitchFamily="18" charset="0"/>
                <a:cs typeface="Times New Roman" panose="02020603050405020304" pitchFamily="18" charset="0"/>
              </a:rPr>
              <a:t>H</a:t>
            </a:r>
            <a:r>
              <a:rPr lang="en-US" altLang="zh-CN" sz="24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的终点和</a:t>
            </a:r>
            <a:r>
              <a:rPr lang="en-US" altLang="zh-CN" sz="2400" i="1" dirty="0" smtClean="0">
                <a:latin typeface="Times New Roman" panose="02020603050405020304" pitchFamily="18" charset="0"/>
                <a:cs typeface="Times New Roman" panose="02020603050405020304" pitchFamily="18" charset="0"/>
              </a:rPr>
              <a:t>H</a:t>
            </a:r>
            <a:r>
              <a:rPr lang="en-US" altLang="zh-CN" sz="2400" baseline="-250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的起点之间再补一条</a:t>
            </a:r>
            <a:r>
              <a:rPr lang="en-US" altLang="zh-CN" sz="2400" dirty="0" err="1" smtClean="0">
                <a:latin typeface="Times New Roman" panose="02020603050405020304" pitchFamily="18" charset="0"/>
                <a:cs typeface="Times New Roman" panose="02020603050405020304" pitchFamily="18" charset="0"/>
              </a:rPr>
              <a:t>Hermite</a:t>
            </a:r>
            <a:r>
              <a:rPr lang="zh-CN" altLang="en-US" sz="2400" dirty="0" smtClean="0">
                <a:latin typeface="Times New Roman" panose="02020603050405020304" pitchFamily="18" charset="0"/>
                <a:cs typeface="Times New Roman" panose="02020603050405020304" pitchFamily="18" charset="0"/>
              </a:rPr>
              <a:t>曲线</a:t>
            </a:r>
            <a:r>
              <a:rPr lang="en-US" altLang="zh-CN" sz="2400" i="1" dirty="0" err="1" smtClean="0">
                <a:latin typeface="Times New Roman" panose="02020603050405020304" pitchFamily="18" charset="0"/>
                <a:cs typeface="Times New Roman" panose="02020603050405020304" pitchFamily="18" charset="0"/>
              </a:rPr>
              <a:t>H</a:t>
            </a:r>
            <a:r>
              <a:rPr lang="en-US" altLang="zh-CN" sz="2400" i="1" baseline="-25000" dirty="0" err="1"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，使连接处均为</a:t>
            </a:r>
            <a:r>
              <a:rPr lang="en-US" altLang="zh-CN" sz="2400" i="1" dirty="0" smtClean="0">
                <a:latin typeface="Times New Roman" panose="02020603050405020304" pitchFamily="18" charset="0"/>
                <a:cs typeface="Times New Roman" panose="02020603050405020304" pitchFamily="18" charset="0"/>
              </a:rPr>
              <a:t>G</a:t>
            </a:r>
            <a:r>
              <a:rPr lang="en-US" altLang="zh-CN" sz="2400" baseline="30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连续，就要满足下面的条件：</a:t>
            </a:r>
          </a:p>
        </p:txBody>
      </p:sp>
      <p:sp>
        <p:nvSpPr>
          <p:cNvPr id="46084"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6085" name="Object 4"/>
          <p:cNvGraphicFramePr>
            <a:graphicFrameLocks noChangeAspect="1"/>
          </p:cNvGraphicFramePr>
          <p:nvPr>
            <p:extLst>
              <p:ext uri="{D42A27DB-BD31-4B8C-83A1-F6EECF244321}">
                <p14:modId xmlns:p14="http://schemas.microsoft.com/office/powerpoint/2010/main" val="1045409446"/>
              </p:ext>
            </p:extLst>
          </p:nvPr>
        </p:nvGraphicFramePr>
        <p:xfrm>
          <a:off x="2448210" y="2779713"/>
          <a:ext cx="4319587" cy="850900"/>
        </p:xfrm>
        <a:graphic>
          <a:graphicData uri="http://schemas.openxmlformats.org/presentationml/2006/ole">
            <mc:AlternateContent xmlns:mc="http://schemas.openxmlformats.org/markup-compatibility/2006">
              <mc:Choice xmlns:v="urn:schemas-microsoft-com:vml" Requires="v">
                <p:oleObj spid="_x0000_s81033" name="公式" r:id="rId3" imgW="2463800" imgH="482600" progId="Equation.3">
                  <p:embed/>
                </p:oleObj>
              </mc:Choice>
              <mc:Fallback>
                <p:oleObj name="公式" r:id="rId3" imgW="24638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210" y="2779713"/>
                        <a:ext cx="4319587" cy="8509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6"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6087" name="Object 6"/>
          <p:cNvGraphicFramePr>
            <a:graphicFrameLocks noChangeAspect="1"/>
          </p:cNvGraphicFramePr>
          <p:nvPr>
            <p:extLst>
              <p:ext uri="{D42A27DB-BD31-4B8C-83A1-F6EECF244321}">
                <p14:modId xmlns:p14="http://schemas.microsoft.com/office/powerpoint/2010/main" val="3669522586"/>
              </p:ext>
            </p:extLst>
          </p:nvPr>
        </p:nvGraphicFramePr>
        <p:xfrm>
          <a:off x="1618804" y="4957540"/>
          <a:ext cx="2160588" cy="800100"/>
        </p:xfrm>
        <a:graphic>
          <a:graphicData uri="http://schemas.openxmlformats.org/presentationml/2006/ole">
            <mc:AlternateContent xmlns:mc="http://schemas.openxmlformats.org/markup-compatibility/2006">
              <mc:Choice xmlns:v="urn:schemas-microsoft-com:vml" Requires="v">
                <p:oleObj spid="_x0000_s81034" name="公式" r:id="rId5" imgW="1205977" imgH="444307" progId="Equation.3">
                  <p:embed/>
                </p:oleObj>
              </mc:Choice>
              <mc:Fallback>
                <p:oleObj name="公式" r:id="rId5" imgW="1205977"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8804" y="4957540"/>
                        <a:ext cx="2160588" cy="800100"/>
                      </a:xfrm>
                      <a:prstGeom prst="rect">
                        <a:avLst/>
                      </a:prstGeom>
                      <a:noFill/>
                      <a:ln>
                        <a:noFill/>
                      </a:ln>
                      <a:extLst/>
                    </p:spPr>
                  </p:pic>
                </p:oleObj>
              </mc:Fallback>
            </mc:AlternateContent>
          </a:graphicData>
        </a:graphic>
      </p:graphicFrame>
      <p:sp>
        <p:nvSpPr>
          <p:cNvPr id="46088" name="Rectangle 9"/>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6089" name="Object 8"/>
          <p:cNvGraphicFramePr>
            <a:graphicFrameLocks noChangeAspect="1"/>
          </p:cNvGraphicFramePr>
          <p:nvPr>
            <p:extLst>
              <p:ext uri="{D42A27DB-BD31-4B8C-83A1-F6EECF244321}">
                <p14:modId xmlns:p14="http://schemas.microsoft.com/office/powerpoint/2010/main" val="2646200836"/>
              </p:ext>
            </p:extLst>
          </p:nvPr>
        </p:nvGraphicFramePr>
        <p:xfrm>
          <a:off x="5364163" y="4985545"/>
          <a:ext cx="2087562" cy="766762"/>
        </p:xfrm>
        <a:graphic>
          <a:graphicData uri="http://schemas.openxmlformats.org/presentationml/2006/ole">
            <mc:AlternateContent xmlns:mc="http://schemas.openxmlformats.org/markup-compatibility/2006">
              <mc:Choice xmlns:v="urn:schemas-microsoft-com:vml" Requires="v">
                <p:oleObj spid="_x0000_s81035" name="公式" r:id="rId7" imgW="1218671" imgH="444307" progId="Equation.3">
                  <p:embed/>
                </p:oleObj>
              </mc:Choice>
              <mc:Fallback>
                <p:oleObj name="公式" r:id="rId7" imgW="1218671"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163" y="4985545"/>
                        <a:ext cx="2087562" cy="766762"/>
                      </a:xfrm>
                      <a:prstGeom prst="rect">
                        <a:avLst/>
                      </a:prstGeom>
                      <a:noFill/>
                      <a:ln>
                        <a:noFill/>
                      </a:ln>
                      <a:extLst/>
                    </p:spPr>
                  </p:pic>
                </p:oleObj>
              </mc:Fallback>
            </mc:AlternateContent>
          </a:graphicData>
        </a:graphic>
      </p:graphicFrame>
      <p:sp>
        <p:nvSpPr>
          <p:cNvPr id="11" name="对角圆角矩形 10"/>
          <p:cNvSpPr/>
          <p:nvPr/>
        </p:nvSpPr>
        <p:spPr>
          <a:xfrm>
            <a:off x="1025810" y="51007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7.4.2 Hermit</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275428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wipe(left)">
                                      <p:cBhvr>
                                        <p:cTn id="7" dur="500"/>
                                        <p:tgtEl>
                                          <p:spTgt spid="4608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6085"/>
                                        </p:tgtEl>
                                        <p:attrNameLst>
                                          <p:attrName>style.visibility</p:attrName>
                                        </p:attrNameLst>
                                      </p:cBhvr>
                                      <p:to>
                                        <p:strVal val="visible"/>
                                      </p:to>
                                    </p:set>
                                    <p:animEffect transition="in" filter="wipe(left)">
                                      <p:cBhvr>
                                        <p:cTn id="11" dur="500"/>
                                        <p:tgtEl>
                                          <p:spTgt spid="4608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6083">
                                            <p:txEl>
                                              <p:pRg st="5" end="5"/>
                                            </p:txEl>
                                          </p:spTgt>
                                        </p:tgtEl>
                                        <p:attrNameLst>
                                          <p:attrName>style.visibility</p:attrName>
                                        </p:attrNameLst>
                                      </p:cBhvr>
                                      <p:to>
                                        <p:strVal val="visible"/>
                                      </p:to>
                                    </p:set>
                                    <p:animEffect transition="in" filter="wipe(left)">
                                      <p:cBhvr>
                                        <p:cTn id="16" dur="500"/>
                                        <p:tgtEl>
                                          <p:spTgt spid="46083">
                                            <p:txEl>
                                              <p:pRg st="5" end="5"/>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6087"/>
                                        </p:tgtEl>
                                        <p:attrNameLst>
                                          <p:attrName>style.visibility</p:attrName>
                                        </p:attrNameLst>
                                      </p:cBhvr>
                                      <p:to>
                                        <p:strVal val="visible"/>
                                      </p:to>
                                    </p:set>
                                    <p:animEffect transition="in" filter="wipe(left)">
                                      <p:cBhvr>
                                        <p:cTn id="20" dur="500"/>
                                        <p:tgtEl>
                                          <p:spTgt spid="46087"/>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6089"/>
                                        </p:tgtEl>
                                        <p:attrNameLst>
                                          <p:attrName>style.visibility</p:attrName>
                                        </p:attrNameLst>
                                      </p:cBhvr>
                                      <p:to>
                                        <p:strVal val="visible"/>
                                      </p:to>
                                    </p:set>
                                    <p:animEffect transition="in" filter="wipe(left)">
                                      <p:cBhvr>
                                        <p:cTn id="24" dur="500"/>
                                        <p:tgtEl>
                                          <p:spTgt spid="46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205421" y="1262743"/>
            <a:ext cx="8856984" cy="4787220"/>
          </a:xfrm>
        </p:spPr>
        <p:txBody>
          <a:bodyPr/>
          <a:lstStyle/>
          <a:p>
            <a:pPr eaLnBrk="1" hangingPunct="1">
              <a:buClr>
                <a:srgbClr val="CC66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于是</a:t>
            </a:r>
            <a:r>
              <a:rPr lang="en-US" altLang="zh-CN" sz="2400" i="1" dirty="0" err="1" smtClean="0">
                <a:latin typeface="Times New Roman" panose="02020603050405020304" pitchFamily="18" charset="0"/>
                <a:cs typeface="Times New Roman" panose="02020603050405020304" pitchFamily="18" charset="0"/>
              </a:rPr>
              <a:t>H</a:t>
            </a:r>
            <a:r>
              <a:rPr lang="en-US" altLang="zh-CN" sz="2400" i="1" baseline="-25000" dirty="0" err="1"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的</a:t>
            </a:r>
            <a:r>
              <a:rPr lang="en-US" altLang="zh-CN" sz="2400" dirty="0" err="1" smtClean="0">
                <a:latin typeface="Times New Roman" panose="02020603050405020304" pitchFamily="18" charset="0"/>
                <a:cs typeface="Times New Roman" panose="02020603050405020304" pitchFamily="18" charset="0"/>
              </a:rPr>
              <a:t>Hermite</a:t>
            </a:r>
            <a:r>
              <a:rPr lang="zh-CN" altLang="en-US" sz="2400" dirty="0" smtClean="0">
                <a:latin typeface="Times New Roman" panose="02020603050405020304" pitchFamily="18" charset="0"/>
                <a:cs typeface="Times New Roman" panose="02020603050405020304" pitchFamily="18" charset="0"/>
              </a:rPr>
              <a:t>几何矢量为</a:t>
            </a:r>
          </a:p>
        </p:txBody>
      </p:sp>
      <p:sp>
        <p:nvSpPr>
          <p:cNvPr id="47108" name="Rectangle 5"/>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7109" name="Object 4"/>
          <p:cNvGraphicFramePr>
            <a:graphicFrameLocks noChangeAspect="1"/>
          </p:cNvGraphicFramePr>
          <p:nvPr>
            <p:extLst>
              <p:ext uri="{D42A27DB-BD31-4B8C-83A1-F6EECF244321}">
                <p14:modId xmlns:p14="http://schemas.microsoft.com/office/powerpoint/2010/main" val="343772452"/>
              </p:ext>
            </p:extLst>
          </p:nvPr>
        </p:nvGraphicFramePr>
        <p:xfrm>
          <a:off x="1799716" y="1844677"/>
          <a:ext cx="5616575" cy="969963"/>
        </p:xfrm>
        <a:graphic>
          <a:graphicData uri="http://schemas.openxmlformats.org/presentationml/2006/ole">
            <mc:AlternateContent xmlns:mc="http://schemas.openxmlformats.org/markup-compatibility/2006">
              <mc:Choice xmlns:v="urn:schemas-microsoft-com:vml" Requires="v">
                <p:oleObj spid="_x0000_s81967" name="公式" r:id="rId3" imgW="2921000" imgH="508000" progId="Equation.3">
                  <p:embed/>
                </p:oleObj>
              </mc:Choice>
              <mc:Fallback>
                <p:oleObj name="公式" r:id="rId3" imgW="2921000" imgH="508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9716" y="1844677"/>
                        <a:ext cx="5616575" cy="969963"/>
                      </a:xfrm>
                      <a:prstGeom prst="rect">
                        <a:avLst/>
                      </a:prstGeom>
                      <a:noFill/>
                      <a:ln>
                        <a:noFill/>
                      </a:ln>
                      <a:extLst/>
                    </p:spPr>
                  </p:pic>
                </p:oleObj>
              </mc:Fallback>
            </mc:AlternateContent>
          </a:graphicData>
        </a:graphic>
      </p:graphicFrame>
      <p:sp>
        <p:nvSpPr>
          <p:cNvPr id="47110" name="Text Box 6"/>
          <p:cNvSpPr txBox="1">
            <a:spLocks noChangeArrowheads="1"/>
          </p:cNvSpPr>
          <p:nvPr/>
        </p:nvSpPr>
        <p:spPr bwMode="auto">
          <a:xfrm>
            <a:off x="733879" y="3199153"/>
            <a:ext cx="80835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上面的</a:t>
            </a:r>
            <a:r>
              <a:rPr lang="en-US" altLang="zh-CN" b="1" i="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a:t>
            </a:r>
            <a:r>
              <a:rPr lang="zh-CN" altLang="en-US" b="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b="1" i="1" dirty="0" smtClean="0">
                <a:effectLst>
                  <a:outerShdw blurRad="38100" dist="38100" dir="2700000" algn="tl">
                    <a:srgbClr val="C0C0C0"/>
                  </a:outerShdw>
                </a:effectLst>
                <a:latin typeface="Times New Roman" panose="02020603050405020304" pitchFamily="18" charset="0"/>
                <a:cs typeface="Times New Roman" panose="02020603050405020304" pitchFamily="18" charset="0"/>
              </a:rPr>
              <a:t>b</a:t>
            </a:r>
            <a:r>
              <a:rPr lang="zh-CN" alt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为正的比例因子。</a:t>
            </a:r>
          </a:p>
        </p:txBody>
      </p:sp>
      <p:sp>
        <p:nvSpPr>
          <p:cNvPr id="7" name="对角圆角矩形 6"/>
          <p:cNvSpPr/>
          <p:nvPr/>
        </p:nvSpPr>
        <p:spPr>
          <a:xfrm>
            <a:off x="1025810" y="51007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7.4.2 Hermit</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6057165"/>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a:xfrm>
            <a:off x="179512" y="1052736"/>
            <a:ext cx="8725002" cy="5073427"/>
          </a:xfrm>
        </p:spPr>
        <p:txBody>
          <a:bodyPr/>
          <a:lstStyle/>
          <a:p>
            <a:pPr eaLnBrk="1" hangingPunct="1">
              <a:lnSpc>
                <a:spcPct val="90000"/>
              </a:lnSpc>
              <a:buFontTx/>
              <a:buNone/>
              <a:defRPr/>
            </a:pPr>
            <a:r>
              <a:rPr lang="en-US" altLang="zh-CN" sz="2400" b="1" u="sng" dirty="0" smtClean="0">
                <a:solidFill>
                  <a:srgbClr val="C00000"/>
                </a:solidFill>
              </a:rPr>
              <a:t>5.</a:t>
            </a:r>
            <a:r>
              <a:rPr lang="zh-CN" altLang="en-US" sz="2400" b="1" u="sng" dirty="0" smtClean="0">
                <a:solidFill>
                  <a:srgbClr val="C00000"/>
                </a:solidFill>
              </a:rPr>
              <a:t>三次</a:t>
            </a:r>
            <a:r>
              <a:rPr lang="en-US" altLang="zh-CN" sz="2400" b="1" u="sng" dirty="0" err="1" smtClean="0">
                <a:solidFill>
                  <a:srgbClr val="C00000"/>
                </a:solidFill>
              </a:rPr>
              <a:t>Hermite</a:t>
            </a:r>
            <a:r>
              <a:rPr lang="zh-CN" altLang="en-US" sz="2400" b="1" u="sng" dirty="0" smtClean="0">
                <a:solidFill>
                  <a:srgbClr val="C00000"/>
                </a:solidFill>
              </a:rPr>
              <a:t>曲线的绘制</a:t>
            </a:r>
            <a:endParaRPr lang="en-US" altLang="zh-CN" sz="2400" b="1" u="sng" dirty="0" smtClean="0">
              <a:solidFill>
                <a:srgbClr val="C00000"/>
              </a:solidFill>
            </a:endParaRPr>
          </a:p>
          <a:p>
            <a:pPr eaLnBrk="1" hangingPunct="1">
              <a:lnSpc>
                <a:spcPct val="90000"/>
              </a:lnSpc>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在平面上绘制二维</a:t>
            </a:r>
            <a:r>
              <a:rPr lang="en-US" altLang="zh-CN" sz="2400" dirty="0" err="1" smtClean="0">
                <a:latin typeface="Times New Roman" panose="02020603050405020304" pitchFamily="18" charset="0"/>
                <a:cs typeface="Times New Roman" panose="02020603050405020304" pitchFamily="18" charset="0"/>
              </a:rPr>
              <a:t>Hermite</a:t>
            </a:r>
            <a:r>
              <a:rPr lang="zh-CN" altLang="en-US" sz="2400" dirty="0" smtClean="0">
                <a:latin typeface="Times New Roman" panose="02020603050405020304" pitchFamily="18" charset="0"/>
                <a:cs typeface="Times New Roman" panose="02020603050405020304" pitchFamily="18" charset="0"/>
              </a:rPr>
              <a:t>曲线时首先要确定</a:t>
            </a:r>
            <a:r>
              <a:rPr lang="en-US" altLang="zh-CN" sz="2400" b="1" i="1" dirty="0" smtClean="0">
                <a:latin typeface="Times New Roman" panose="02020603050405020304" pitchFamily="18" charset="0"/>
                <a:cs typeface="Times New Roman" panose="02020603050405020304" pitchFamily="18" charset="0"/>
              </a:rPr>
              <a:t>P</a:t>
            </a:r>
            <a:r>
              <a:rPr lang="en-US" altLang="zh-CN" sz="1600" baseline="-250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P</a:t>
            </a:r>
            <a:r>
              <a:rPr lang="en-US" altLang="zh-CN" sz="16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R</a:t>
            </a:r>
            <a:r>
              <a:rPr lang="en-US" altLang="zh-CN" sz="1600" baseline="-250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R</a:t>
            </a:r>
            <a:r>
              <a:rPr lang="en-US" altLang="zh-CN" sz="16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，由于一般情况下给出两个端点处的切线矢量有些不太方便，因而限制了它的使用。但可以使用一些简单的方法给出其端点处的切线矢量。比如若只绘制一段</a:t>
            </a:r>
            <a:r>
              <a:rPr lang="en-US" altLang="zh-CN" sz="2400" dirty="0" err="1" smtClean="0">
                <a:latin typeface="Times New Roman" panose="02020603050405020304" pitchFamily="18" charset="0"/>
                <a:cs typeface="Times New Roman" panose="02020603050405020304" pitchFamily="18" charset="0"/>
              </a:rPr>
              <a:t>Hermite</a:t>
            </a:r>
            <a:r>
              <a:rPr lang="zh-CN" altLang="en-US" sz="2400" dirty="0" smtClean="0">
                <a:latin typeface="Times New Roman" panose="02020603050405020304" pitchFamily="18" charset="0"/>
                <a:cs typeface="Times New Roman" panose="02020603050405020304" pitchFamily="18" charset="0"/>
              </a:rPr>
              <a:t>曲线，可给出</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个点</a:t>
            </a:r>
            <a:r>
              <a:rPr lang="en-US" altLang="zh-CN" sz="2400" b="1" i="1" dirty="0" smtClean="0">
                <a:latin typeface="Times New Roman" panose="02020603050405020304" pitchFamily="18" charset="0"/>
                <a:cs typeface="Times New Roman" panose="02020603050405020304" pitchFamily="18" charset="0"/>
              </a:rPr>
              <a:t>P</a:t>
            </a:r>
            <a:r>
              <a:rPr lang="en-US" altLang="zh-CN" sz="16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P</a:t>
            </a:r>
            <a:r>
              <a:rPr lang="en-US" altLang="zh-CN" sz="1600" baseline="-250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P</a:t>
            </a:r>
            <a:r>
              <a:rPr lang="en-US" altLang="zh-CN" sz="16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P</a:t>
            </a:r>
            <a:r>
              <a:rPr lang="en-US" altLang="zh-CN" sz="1600" baseline="-250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，把</a:t>
            </a:r>
            <a:r>
              <a:rPr lang="en-US" altLang="zh-CN" sz="2400" b="1" i="1"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P</a:t>
            </a:r>
            <a:r>
              <a:rPr lang="en-US" altLang="zh-CN" sz="24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作为曲线的起点和终点，则切线矢量分别为</a:t>
            </a:r>
          </a:p>
        </p:txBody>
      </p:sp>
      <p:sp>
        <p:nvSpPr>
          <p:cNvPr id="48132" name="Rectangle 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8133" name="Object 4"/>
          <p:cNvGraphicFramePr>
            <a:graphicFrameLocks noChangeAspect="1"/>
          </p:cNvGraphicFramePr>
          <p:nvPr>
            <p:extLst>
              <p:ext uri="{D42A27DB-BD31-4B8C-83A1-F6EECF244321}">
                <p14:modId xmlns:p14="http://schemas.microsoft.com/office/powerpoint/2010/main" val="2490967771"/>
              </p:ext>
            </p:extLst>
          </p:nvPr>
        </p:nvGraphicFramePr>
        <p:xfrm>
          <a:off x="3570288" y="3371850"/>
          <a:ext cx="1949450" cy="958850"/>
        </p:xfrm>
        <a:graphic>
          <a:graphicData uri="http://schemas.openxmlformats.org/presentationml/2006/ole">
            <mc:AlternateContent xmlns:mc="http://schemas.openxmlformats.org/markup-compatibility/2006">
              <mc:Choice xmlns:v="urn:schemas-microsoft-com:vml" Requires="v">
                <p:oleObj spid="_x0000_s82992" name="公式" r:id="rId3" imgW="977760" imgH="482400" progId="Equation.3">
                  <p:embed/>
                </p:oleObj>
              </mc:Choice>
              <mc:Fallback>
                <p:oleObj name="公式" r:id="rId3" imgW="977760" imgH="482400" progId="Equation.3">
                  <p:embed/>
                  <p:pic>
                    <p:nvPicPr>
                      <p:cNvPr id="0" name=""/>
                      <p:cNvPicPr>
                        <a:picLocks noChangeAspect="1" noChangeArrowheads="1"/>
                      </p:cNvPicPr>
                      <p:nvPr/>
                    </p:nvPicPr>
                    <p:blipFill>
                      <a:blip r:embed="rId4"/>
                      <a:srcRect/>
                      <a:stretch>
                        <a:fillRect/>
                      </a:stretch>
                    </p:blipFill>
                    <p:spPr bwMode="auto">
                      <a:xfrm>
                        <a:off x="3570288" y="3371850"/>
                        <a:ext cx="1949450" cy="958850"/>
                      </a:xfrm>
                      <a:prstGeom prst="rect">
                        <a:avLst/>
                      </a:prstGeom>
                      <a:noFill/>
                      <a:ln>
                        <a:noFill/>
                      </a:ln>
                      <a:extLst/>
                    </p:spPr>
                  </p:pic>
                </p:oleObj>
              </mc:Fallback>
            </mc:AlternateContent>
          </a:graphicData>
        </a:graphic>
      </p:graphicFrame>
      <p:grpSp>
        <p:nvGrpSpPr>
          <p:cNvPr id="6" name="Group 4"/>
          <p:cNvGrpSpPr>
            <a:grpSpLocks/>
          </p:cNvGrpSpPr>
          <p:nvPr/>
        </p:nvGrpSpPr>
        <p:grpSpPr bwMode="auto">
          <a:xfrm>
            <a:off x="695093" y="4442283"/>
            <a:ext cx="8015514" cy="1883515"/>
            <a:chOff x="306" y="2124"/>
            <a:chExt cx="5278" cy="1396"/>
          </a:xfrm>
        </p:grpSpPr>
        <p:sp>
          <p:nvSpPr>
            <p:cNvPr id="7" name="Line 5"/>
            <p:cNvSpPr>
              <a:spLocks noChangeShapeType="1"/>
            </p:cNvSpPr>
            <p:nvPr/>
          </p:nvSpPr>
          <p:spPr bwMode="auto">
            <a:xfrm flipV="1">
              <a:off x="615" y="2916"/>
              <a:ext cx="273" cy="292"/>
            </a:xfrm>
            <a:prstGeom prst="line">
              <a:avLst/>
            </a:prstGeom>
            <a:noFill/>
            <a:ln w="28575">
              <a:solidFill>
                <a:srgbClr val="0033CC"/>
              </a:solidFill>
              <a:prstDash val="dash"/>
              <a:round/>
              <a:headEnd/>
              <a:tailEnd/>
            </a:ln>
            <a:extLst>
              <a:ext uri="{909E8E84-426E-40DD-AFC4-6F175D3DCCD1}">
                <a14:hiddenFill xmlns:a14="http://schemas.microsoft.com/office/drawing/2010/main">
                  <a:noFill/>
                </a14:hiddenFill>
              </a:ext>
            </a:extLst>
          </p:spPr>
          <p:txBody>
            <a:bodyPr anchor="b"/>
            <a:lstStyle/>
            <a:p>
              <a:endParaRPr lang="zh-CN" altLang="en-US"/>
            </a:p>
          </p:txBody>
        </p:sp>
        <p:sp>
          <p:nvSpPr>
            <p:cNvPr id="8" name="Freeform 6"/>
            <p:cNvSpPr>
              <a:spLocks/>
            </p:cNvSpPr>
            <p:nvPr/>
          </p:nvSpPr>
          <p:spPr bwMode="auto">
            <a:xfrm>
              <a:off x="896" y="2488"/>
              <a:ext cx="3896" cy="957"/>
            </a:xfrm>
            <a:custGeom>
              <a:avLst/>
              <a:gdLst>
                <a:gd name="T0" fmla="*/ 0 w 3896"/>
                <a:gd name="T1" fmla="*/ 416 h 957"/>
                <a:gd name="T2" fmla="*/ 592 w 3896"/>
                <a:gd name="T3" fmla="*/ 32 h 957"/>
                <a:gd name="T4" fmla="*/ 1320 w 3896"/>
                <a:gd name="T5" fmla="*/ 224 h 957"/>
                <a:gd name="T6" fmla="*/ 2008 w 3896"/>
                <a:gd name="T7" fmla="*/ 680 h 957"/>
                <a:gd name="T8" fmla="*/ 2832 w 3896"/>
                <a:gd name="T9" fmla="*/ 928 h 957"/>
                <a:gd name="T10" fmla="*/ 3608 w 3896"/>
                <a:gd name="T11" fmla="*/ 504 h 957"/>
                <a:gd name="T12" fmla="*/ 3896 w 3896"/>
                <a:gd name="T13" fmla="*/ 360 h 957"/>
                <a:gd name="T14" fmla="*/ 0 60000 65536"/>
                <a:gd name="T15" fmla="*/ 0 60000 65536"/>
                <a:gd name="T16" fmla="*/ 0 60000 65536"/>
                <a:gd name="T17" fmla="*/ 0 60000 65536"/>
                <a:gd name="T18" fmla="*/ 0 60000 65536"/>
                <a:gd name="T19" fmla="*/ 0 60000 65536"/>
                <a:gd name="T20" fmla="*/ 0 60000 65536"/>
                <a:gd name="T21" fmla="*/ 0 w 3896"/>
                <a:gd name="T22" fmla="*/ 0 h 957"/>
                <a:gd name="T23" fmla="*/ 3896 w 3896"/>
                <a:gd name="T24" fmla="*/ 957 h 9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96" h="957">
                  <a:moveTo>
                    <a:pt x="0" y="416"/>
                  </a:moveTo>
                  <a:cubicBezTo>
                    <a:pt x="186" y="240"/>
                    <a:pt x="372" y="64"/>
                    <a:pt x="592" y="32"/>
                  </a:cubicBezTo>
                  <a:cubicBezTo>
                    <a:pt x="812" y="0"/>
                    <a:pt x="1084" y="116"/>
                    <a:pt x="1320" y="224"/>
                  </a:cubicBezTo>
                  <a:cubicBezTo>
                    <a:pt x="1556" y="332"/>
                    <a:pt x="1756" y="563"/>
                    <a:pt x="2008" y="680"/>
                  </a:cubicBezTo>
                  <a:cubicBezTo>
                    <a:pt x="2260" y="797"/>
                    <a:pt x="2565" y="957"/>
                    <a:pt x="2832" y="928"/>
                  </a:cubicBezTo>
                  <a:cubicBezTo>
                    <a:pt x="3099" y="899"/>
                    <a:pt x="3431" y="599"/>
                    <a:pt x="3608" y="504"/>
                  </a:cubicBezTo>
                  <a:cubicBezTo>
                    <a:pt x="3785" y="409"/>
                    <a:pt x="3840" y="384"/>
                    <a:pt x="3896" y="360"/>
                  </a:cubicBezTo>
                </a:path>
              </a:pathLst>
            </a:custGeom>
            <a:noFill/>
            <a:ln w="28575" cap="flat" cmpd="sng">
              <a:solidFill>
                <a:srgbClr val="993300"/>
              </a:solidFill>
              <a:prstDash val="solid"/>
              <a:round/>
              <a:headEnd/>
              <a:tailEnd/>
            </a:ln>
            <a:extLst>
              <a:ext uri="{909E8E84-426E-40DD-AFC4-6F175D3DCCD1}">
                <a14:hiddenFill xmlns:a14="http://schemas.microsoft.com/office/drawing/2010/main">
                  <a:solidFill>
                    <a:srgbClr val="FFFFFF"/>
                  </a:solidFill>
                </a14:hiddenFill>
              </a:ext>
            </a:extLst>
          </p:spPr>
          <p:txBody>
            <a:bodyPr anchor="b"/>
            <a:lstStyle/>
            <a:p>
              <a:endParaRPr lang="zh-CN" altLang="en-US"/>
            </a:p>
          </p:txBody>
        </p:sp>
        <p:sp>
          <p:nvSpPr>
            <p:cNvPr id="9" name="Oval 7"/>
            <p:cNvSpPr>
              <a:spLocks noChangeArrowheads="1"/>
            </p:cNvSpPr>
            <p:nvPr/>
          </p:nvSpPr>
          <p:spPr bwMode="auto">
            <a:xfrm>
              <a:off x="562" y="3196"/>
              <a:ext cx="61" cy="58"/>
            </a:xfrm>
            <a:prstGeom prst="ellipse">
              <a:avLst/>
            </a:prstGeom>
            <a:solidFill>
              <a:srgbClr val="FF33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0" name="Oval 8"/>
            <p:cNvSpPr>
              <a:spLocks noChangeArrowheads="1"/>
            </p:cNvSpPr>
            <p:nvPr/>
          </p:nvSpPr>
          <p:spPr bwMode="auto">
            <a:xfrm>
              <a:off x="861" y="2898"/>
              <a:ext cx="68" cy="42"/>
            </a:xfrm>
            <a:prstGeom prst="ellipse">
              <a:avLst/>
            </a:prstGeom>
            <a:solidFill>
              <a:srgbClr val="FF33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 name="Oval 9"/>
            <p:cNvSpPr>
              <a:spLocks noChangeArrowheads="1"/>
            </p:cNvSpPr>
            <p:nvPr/>
          </p:nvSpPr>
          <p:spPr bwMode="auto">
            <a:xfrm>
              <a:off x="1517" y="2476"/>
              <a:ext cx="52" cy="74"/>
            </a:xfrm>
            <a:prstGeom prst="ellipse">
              <a:avLst/>
            </a:prstGeom>
            <a:solidFill>
              <a:srgbClr val="FF33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 name="Text Box 10"/>
            <p:cNvSpPr txBox="1">
              <a:spLocks noChangeArrowheads="1"/>
            </p:cNvSpPr>
            <p:nvPr/>
          </p:nvSpPr>
          <p:spPr bwMode="auto">
            <a:xfrm>
              <a:off x="306" y="3178"/>
              <a:ext cx="439"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Text Box 11"/>
            <p:cNvSpPr txBox="1">
              <a:spLocks noChangeArrowheads="1"/>
            </p:cNvSpPr>
            <p:nvPr/>
          </p:nvSpPr>
          <p:spPr bwMode="auto">
            <a:xfrm>
              <a:off x="633" y="2540"/>
              <a:ext cx="33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baseline="-250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Text Box 12"/>
            <p:cNvSpPr txBox="1">
              <a:spLocks noChangeArrowheads="1"/>
            </p:cNvSpPr>
            <p:nvPr/>
          </p:nvSpPr>
          <p:spPr bwMode="auto">
            <a:xfrm>
              <a:off x="1347" y="2124"/>
              <a:ext cx="33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baseline="-250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Oval 13"/>
            <p:cNvSpPr>
              <a:spLocks noChangeArrowheads="1"/>
            </p:cNvSpPr>
            <p:nvPr/>
          </p:nvSpPr>
          <p:spPr bwMode="auto">
            <a:xfrm>
              <a:off x="2309" y="2732"/>
              <a:ext cx="52" cy="74"/>
            </a:xfrm>
            <a:prstGeom prst="ellipse">
              <a:avLst/>
            </a:prstGeom>
            <a:solidFill>
              <a:srgbClr val="FF33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 name="Oval 14"/>
            <p:cNvSpPr>
              <a:spLocks noChangeArrowheads="1"/>
            </p:cNvSpPr>
            <p:nvPr/>
          </p:nvSpPr>
          <p:spPr bwMode="auto">
            <a:xfrm>
              <a:off x="2789" y="3084"/>
              <a:ext cx="52" cy="74"/>
            </a:xfrm>
            <a:prstGeom prst="ellipse">
              <a:avLst/>
            </a:prstGeom>
            <a:solidFill>
              <a:srgbClr val="FF33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7" name="Oval 15"/>
            <p:cNvSpPr>
              <a:spLocks noChangeArrowheads="1"/>
            </p:cNvSpPr>
            <p:nvPr/>
          </p:nvSpPr>
          <p:spPr bwMode="auto">
            <a:xfrm>
              <a:off x="3597" y="3388"/>
              <a:ext cx="52" cy="74"/>
            </a:xfrm>
            <a:prstGeom prst="ellipse">
              <a:avLst/>
            </a:prstGeom>
            <a:solidFill>
              <a:srgbClr val="FF33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8" name="Oval 16"/>
            <p:cNvSpPr>
              <a:spLocks noChangeArrowheads="1"/>
            </p:cNvSpPr>
            <p:nvPr/>
          </p:nvSpPr>
          <p:spPr bwMode="auto">
            <a:xfrm>
              <a:off x="4325" y="3052"/>
              <a:ext cx="52" cy="74"/>
            </a:xfrm>
            <a:prstGeom prst="ellipse">
              <a:avLst/>
            </a:prstGeom>
            <a:solidFill>
              <a:srgbClr val="FF33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9" name="Oval 17"/>
            <p:cNvSpPr>
              <a:spLocks noChangeArrowheads="1"/>
            </p:cNvSpPr>
            <p:nvPr/>
          </p:nvSpPr>
          <p:spPr bwMode="auto">
            <a:xfrm>
              <a:off x="4757" y="2804"/>
              <a:ext cx="52" cy="74"/>
            </a:xfrm>
            <a:prstGeom prst="ellipse">
              <a:avLst/>
            </a:prstGeom>
            <a:solidFill>
              <a:srgbClr val="FF33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0" name="Oval 18"/>
            <p:cNvSpPr>
              <a:spLocks noChangeArrowheads="1"/>
            </p:cNvSpPr>
            <p:nvPr/>
          </p:nvSpPr>
          <p:spPr bwMode="auto">
            <a:xfrm>
              <a:off x="5265" y="2541"/>
              <a:ext cx="52" cy="74"/>
            </a:xfrm>
            <a:prstGeom prst="ellipse">
              <a:avLst/>
            </a:prstGeom>
            <a:solidFill>
              <a:srgbClr val="FF3300"/>
            </a:solidFill>
            <a:ln w="9525">
              <a:solidFill>
                <a:srgbClr val="9933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1" name="Text Box 19"/>
            <p:cNvSpPr txBox="1">
              <a:spLocks noChangeArrowheads="1"/>
            </p:cNvSpPr>
            <p:nvPr/>
          </p:nvSpPr>
          <p:spPr bwMode="auto">
            <a:xfrm>
              <a:off x="3931" y="2740"/>
              <a:ext cx="583"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i="1" baseline="-25000"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22" name="Text Box 20"/>
            <p:cNvSpPr txBox="1">
              <a:spLocks noChangeArrowheads="1"/>
            </p:cNvSpPr>
            <p:nvPr/>
          </p:nvSpPr>
          <p:spPr bwMode="auto">
            <a:xfrm>
              <a:off x="4419" y="2428"/>
              <a:ext cx="47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i="1" baseline="-25000" dirty="0" err="1">
                  <a:latin typeface="Times New Roman" panose="02020603050405020304" pitchFamily="18" charset="0"/>
                  <a:ea typeface="黑体" panose="02010609060101010101" pitchFamily="49" charset="-122"/>
                  <a:cs typeface="Times New Roman" panose="02020603050405020304" pitchFamily="18" charset="0"/>
                </a:rPr>
                <a:t>n</a:t>
              </a:r>
              <a:endParaRPr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Text Box 21"/>
            <p:cNvSpPr txBox="1">
              <a:spLocks noChangeArrowheads="1"/>
            </p:cNvSpPr>
            <p:nvPr/>
          </p:nvSpPr>
          <p:spPr bwMode="auto">
            <a:xfrm>
              <a:off x="5093" y="2199"/>
              <a:ext cx="491"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i="1" baseline="-25000"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24" name="Line 22"/>
            <p:cNvSpPr>
              <a:spLocks noChangeShapeType="1"/>
            </p:cNvSpPr>
            <p:nvPr/>
          </p:nvSpPr>
          <p:spPr bwMode="auto">
            <a:xfrm flipV="1">
              <a:off x="4792" y="2602"/>
              <a:ext cx="481" cy="241"/>
            </a:xfrm>
            <a:prstGeom prst="line">
              <a:avLst/>
            </a:prstGeom>
            <a:noFill/>
            <a:ln w="28575">
              <a:solidFill>
                <a:srgbClr val="0033CC"/>
              </a:solidFill>
              <a:prstDash val="dash"/>
              <a:round/>
              <a:headEnd/>
              <a:tailEnd/>
            </a:ln>
            <a:extLst>
              <a:ext uri="{909E8E84-426E-40DD-AFC4-6F175D3DCCD1}">
                <a14:hiddenFill xmlns:a14="http://schemas.microsoft.com/office/drawing/2010/main">
                  <a:noFill/>
                </a14:hiddenFill>
              </a:ext>
            </a:extLst>
          </p:spPr>
          <p:txBody>
            <a:bodyPr anchor="b"/>
            <a:lstStyle/>
            <a:p>
              <a:endParaRPr lang="zh-CN" altLang="en-US"/>
            </a:p>
          </p:txBody>
        </p:sp>
      </p:grpSp>
      <p:sp>
        <p:nvSpPr>
          <p:cNvPr id="25" name="Text Box 12"/>
          <p:cNvSpPr txBox="1">
            <a:spLocks noChangeArrowheads="1"/>
          </p:cNvSpPr>
          <p:nvPr/>
        </p:nvSpPr>
        <p:spPr bwMode="auto">
          <a:xfrm>
            <a:off x="3758241" y="4917209"/>
            <a:ext cx="510271" cy="461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400" b="1" i="1" dirty="0" smtClean="0">
                <a:latin typeface="Times New Roman" panose="02020603050405020304" pitchFamily="18" charset="0"/>
                <a:ea typeface="黑体" panose="02010609060101010101" pitchFamily="49" charset="-122"/>
                <a:cs typeface="Times New Roman" panose="02020603050405020304" pitchFamily="18" charset="0"/>
              </a:rPr>
              <a:t>P</a:t>
            </a:r>
            <a:r>
              <a:rPr lang="en-US" altLang="zh-CN" sz="2400" baseline="-250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对角圆角矩形 25"/>
          <p:cNvSpPr/>
          <p:nvPr/>
        </p:nvSpPr>
        <p:spPr>
          <a:xfrm>
            <a:off x="1025810" y="51007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7.4.2 Hermit</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7463322"/>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59957" y="1350469"/>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659956" y="343125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2659956" y="1896591"/>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2659955" y="241638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6" name="矩形 5"/>
          <p:cNvSpPr/>
          <p:nvPr/>
        </p:nvSpPr>
        <p:spPr>
          <a:xfrm>
            <a:off x="2659955" y="2935308"/>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7" name="矩形 6"/>
          <p:cNvSpPr/>
          <p:nvPr/>
        </p:nvSpPr>
        <p:spPr>
          <a:xfrm>
            <a:off x="2659954" y="444612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2659953" y="395563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
                                        <p:tgtEl>
                                          <p:spTgt spid="2"/>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50"/>
                                        <p:tgtEl>
                                          <p:spTgt spid="4"/>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50"/>
                                        <p:tgtEl>
                                          <p:spTgt spid="5"/>
                                        </p:tgtEl>
                                      </p:cBhvr>
                                    </p:animEffect>
                                  </p:childTnLst>
                                </p:cTn>
                              </p:par>
                            </p:childTnLst>
                          </p:cTn>
                        </p:par>
                        <p:par>
                          <p:cTn id="16" fill="hold">
                            <p:stCondLst>
                              <p:cond delay="75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250"/>
                                        <p:tgtEl>
                                          <p:spTgt spid="6"/>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250"/>
                                        <p:tgtEl>
                                          <p:spTgt spid="3"/>
                                        </p:tgtEl>
                                      </p:cBhvr>
                                    </p:animEffect>
                                  </p:childTnLst>
                                </p:cTn>
                              </p:par>
                            </p:childTnLst>
                          </p:cTn>
                        </p:par>
                        <p:par>
                          <p:cTn id="24" fill="hold">
                            <p:stCondLst>
                              <p:cond delay="125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25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p:txBody>
          <a:bodyPr/>
          <a:lstStyle/>
          <a:p>
            <a:pPr eaLnBrk="1" hangingPunct="1">
              <a:lnSpc>
                <a:spcPct val="120000"/>
              </a:lnSpc>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若要通过一组型值点绘制</a:t>
            </a:r>
            <a:r>
              <a:rPr lang="en-US" altLang="zh-CN" sz="2400" dirty="0" err="1" smtClean="0">
                <a:latin typeface="Times New Roman" panose="02020603050405020304" pitchFamily="18" charset="0"/>
                <a:cs typeface="Times New Roman" panose="02020603050405020304" pitchFamily="18" charset="0"/>
              </a:rPr>
              <a:t>Hermite</a:t>
            </a:r>
            <a:r>
              <a:rPr lang="zh-CN" altLang="en-US" sz="2400" dirty="0" smtClean="0">
                <a:latin typeface="Times New Roman" panose="02020603050405020304" pitchFamily="18" charset="0"/>
                <a:cs typeface="Times New Roman" panose="02020603050405020304" pitchFamily="18" charset="0"/>
              </a:rPr>
              <a:t>曲线连接而成的样条曲线，就需要给出所有型值点处的切线矢量，这通常采用“三点法”或“五点法”来解决。这里给出“三点法”的处理过程。</a:t>
            </a:r>
          </a:p>
          <a:p>
            <a:pPr eaLnBrk="1" hangingPunct="1">
              <a:lnSpc>
                <a:spcPct val="120000"/>
              </a:lnSpc>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假设              点的切线方向与该点的两个相邻点                       、</a:t>
            </a:r>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的连线方向一致，即               点处的斜率为：</a:t>
            </a:r>
          </a:p>
        </p:txBody>
      </p:sp>
      <p:sp>
        <p:nvSpPr>
          <p:cNvPr id="49156"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9157" name="Object 4"/>
          <p:cNvGraphicFramePr>
            <a:graphicFrameLocks noChangeAspect="1"/>
          </p:cNvGraphicFramePr>
          <p:nvPr>
            <p:extLst>
              <p:ext uri="{D42A27DB-BD31-4B8C-83A1-F6EECF244321}">
                <p14:modId xmlns:p14="http://schemas.microsoft.com/office/powerpoint/2010/main" val="3878214051"/>
              </p:ext>
            </p:extLst>
          </p:nvPr>
        </p:nvGraphicFramePr>
        <p:xfrm>
          <a:off x="1141498" y="2554120"/>
          <a:ext cx="1089733" cy="415300"/>
        </p:xfrm>
        <a:graphic>
          <a:graphicData uri="http://schemas.openxmlformats.org/presentationml/2006/ole">
            <mc:AlternateContent xmlns:mc="http://schemas.openxmlformats.org/markup-compatibility/2006">
              <mc:Choice xmlns:v="urn:schemas-microsoft-com:vml" Requires="v">
                <p:oleObj spid="_x0000_s84195" name="公式" r:id="rId3" imgW="596900" imgH="228600" progId="Equation.3">
                  <p:embed/>
                </p:oleObj>
              </mc:Choice>
              <mc:Fallback>
                <p:oleObj name="公式" r:id="rId3" imgW="5969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498" y="2554120"/>
                        <a:ext cx="1089733" cy="415300"/>
                      </a:xfrm>
                      <a:prstGeom prst="rect">
                        <a:avLst/>
                      </a:prstGeom>
                      <a:solidFill>
                        <a:schemeClr val="accent1"/>
                      </a:solidFill>
                      <a:ln>
                        <a:noFill/>
                      </a:ln>
                      <a:extLst/>
                    </p:spPr>
                  </p:pic>
                </p:oleObj>
              </mc:Fallback>
            </mc:AlternateContent>
          </a:graphicData>
        </a:graphic>
      </p:graphicFrame>
      <p:sp>
        <p:nvSpPr>
          <p:cNvPr id="49158"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9159" name="Object 6"/>
          <p:cNvGraphicFramePr>
            <a:graphicFrameLocks noChangeAspect="1"/>
          </p:cNvGraphicFramePr>
          <p:nvPr>
            <p:extLst>
              <p:ext uri="{D42A27DB-BD31-4B8C-83A1-F6EECF244321}">
                <p14:modId xmlns:p14="http://schemas.microsoft.com/office/powerpoint/2010/main" val="1711637802"/>
              </p:ext>
            </p:extLst>
          </p:nvPr>
        </p:nvGraphicFramePr>
        <p:xfrm>
          <a:off x="6813549" y="2554119"/>
          <a:ext cx="1655763" cy="436562"/>
        </p:xfrm>
        <a:graphic>
          <a:graphicData uri="http://schemas.openxmlformats.org/presentationml/2006/ole">
            <mc:AlternateContent xmlns:mc="http://schemas.openxmlformats.org/markup-compatibility/2006">
              <mc:Choice xmlns:v="urn:schemas-microsoft-com:vml" Requires="v">
                <p:oleObj spid="_x0000_s84196" name="公式" r:id="rId5" imgW="863225" imgH="228501" progId="Equation.3">
                  <p:embed/>
                </p:oleObj>
              </mc:Choice>
              <mc:Fallback>
                <p:oleObj name="公式" r:id="rId5" imgW="863225"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3549" y="2554119"/>
                        <a:ext cx="1655763" cy="4365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0"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9161" name="Object 8"/>
          <p:cNvGraphicFramePr>
            <a:graphicFrameLocks noChangeAspect="1"/>
          </p:cNvGraphicFramePr>
          <p:nvPr>
            <p:extLst>
              <p:ext uri="{D42A27DB-BD31-4B8C-83A1-F6EECF244321}">
                <p14:modId xmlns:p14="http://schemas.microsoft.com/office/powerpoint/2010/main" val="2241847263"/>
              </p:ext>
            </p:extLst>
          </p:nvPr>
        </p:nvGraphicFramePr>
        <p:xfrm>
          <a:off x="358775" y="2990681"/>
          <a:ext cx="1728787" cy="455613"/>
        </p:xfrm>
        <a:graphic>
          <a:graphicData uri="http://schemas.openxmlformats.org/presentationml/2006/ole">
            <mc:AlternateContent xmlns:mc="http://schemas.openxmlformats.org/markup-compatibility/2006">
              <mc:Choice xmlns:v="urn:schemas-microsoft-com:vml" Requires="v">
                <p:oleObj spid="_x0000_s84197" name="公式" r:id="rId7" imgW="863225" imgH="228501" progId="Equation.3">
                  <p:embed/>
                </p:oleObj>
              </mc:Choice>
              <mc:Fallback>
                <p:oleObj name="公式" r:id="rId7" imgW="863225"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775" y="2990681"/>
                        <a:ext cx="1728787" cy="4556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2"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9163" name="Object 10"/>
          <p:cNvGraphicFramePr>
            <a:graphicFrameLocks noChangeAspect="1"/>
          </p:cNvGraphicFramePr>
          <p:nvPr>
            <p:extLst>
              <p:ext uri="{D42A27DB-BD31-4B8C-83A1-F6EECF244321}">
                <p14:modId xmlns:p14="http://schemas.microsoft.com/office/powerpoint/2010/main" val="1693317725"/>
              </p:ext>
            </p:extLst>
          </p:nvPr>
        </p:nvGraphicFramePr>
        <p:xfrm>
          <a:off x="4892675" y="3012905"/>
          <a:ext cx="1079500" cy="411163"/>
        </p:xfrm>
        <a:graphic>
          <a:graphicData uri="http://schemas.openxmlformats.org/presentationml/2006/ole">
            <mc:AlternateContent xmlns:mc="http://schemas.openxmlformats.org/markup-compatibility/2006">
              <mc:Choice xmlns:v="urn:schemas-microsoft-com:vml" Requires="v">
                <p:oleObj spid="_x0000_s84198" name="公式" r:id="rId9" imgW="596900" imgH="228600" progId="Equation.3">
                  <p:embed/>
                </p:oleObj>
              </mc:Choice>
              <mc:Fallback>
                <p:oleObj name="公式" r:id="rId9" imgW="5969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2675" y="3012905"/>
                        <a:ext cx="1079500" cy="4111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4" name="Object 12"/>
          <p:cNvGraphicFramePr>
            <a:graphicFrameLocks noChangeAspect="1"/>
          </p:cNvGraphicFramePr>
          <p:nvPr>
            <p:extLst>
              <p:ext uri="{D42A27DB-BD31-4B8C-83A1-F6EECF244321}">
                <p14:modId xmlns:p14="http://schemas.microsoft.com/office/powerpoint/2010/main" val="2311199216"/>
              </p:ext>
            </p:extLst>
          </p:nvPr>
        </p:nvGraphicFramePr>
        <p:xfrm>
          <a:off x="3190874" y="3906752"/>
          <a:ext cx="2277381" cy="946602"/>
        </p:xfrm>
        <a:graphic>
          <a:graphicData uri="http://schemas.openxmlformats.org/presentationml/2006/ole">
            <mc:AlternateContent xmlns:mc="http://schemas.openxmlformats.org/markup-compatibility/2006">
              <mc:Choice xmlns:v="urn:schemas-microsoft-com:vml" Requires="v">
                <p:oleObj spid="_x0000_s84199" name="公式" r:id="rId10" imgW="1079032" imgH="444307" progId="Equation.3">
                  <p:embed/>
                </p:oleObj>
              </mc:Choice>
              <mc:Fallback>
                <p:oleObj name="公式" r:id="rId10" imgW="1079032" imgH="44430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0874" y="3906752"/>
                        <a:ext cx="2277381" cy="946602"/>
                      </a:xfrm>
                      <a:prstGeom prst="rect">
                        <a:avLst/>
                      </a:prstGeom>
                      <a:noFill/>
                      <a:ln>
                        <a:noFill/>
                      </a:ln>
                      <a:extLst/>
                    </p:spPr>
                  </p:pic>
                </p:oleObj>
              </mc:Fallback>
            </mc:AlternateContent>
          </a:graphicData>
        </a:graphic>
      </p:graphicFrame>
      <p:sp>
        <p:nvSpPr>
          <p:cNvPr id="13" name="对角圆角矩形 12"/>
          <p:cNvSpPr/>
          <p:nvPr/>
        </p:nvSpPr>
        <p:spPr>
          <a:xfrm>
            <a:off x="1025810" y="51007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7.4.2 Hermit</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30152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wipe(left)">
                                      <p:cBhvr>
                                        <p:cTn id="12" dur="500"/>
                                        <p:tgtEl>
                                          <p:spTgt spid="49155">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49157"/>
                                        </p:tgtEl>
                                        <p:attrNameLst>
                                          <p:attrName>style.visibility</p:attrName>
                                        </p:attrNameLst>
                                      </p:cBhvr>
                                      <p:to>
                                        <p:strVal val="visible"/>
                                      </p:to>
                                    </p:set>
                                    <p:animEffect transition="in" filter="wipe(left)">
                                      <p:cBhvr>
                                        <p:cTn id="15" dur="500"/>
                                        <p:tgtEl>
                                          <p:spTgt spid="49157"/>
                                        </p:tgtEl>
                                      </p:cBhvr>
                                    </p:animEffect>
                                  </p:childTnLst>
                                </p:cTn>
                              </p:par>
                              <p:par>
                                <p:cTn id="16" presetID="22" presetClass="entr" presetSubtype="8" fill="hold" nodeType="withEffect">
                                  <p:stCondLst>
                                    <p:cond delay="0"/>
                                  </p:stCondLst>
                                  <p:childTnLst>
                                    <p:set>
                                      <p:cBhvr>
                                        <p:cTn id="17" dur="1" fill="hold">
                                          <p:stCondLst>
                                            <p:cond delay="0"/>
                                          </p:stCondLst>
                                        </p:cTn>
                                        <p:tgtEl>
                                          <p:spTgt spid="49159"/>
                                        </p:tgtEl>
                                        <p:attrNameLst>
                                          <p:attrName>style.visibility</p:attrName>
                                        </p:attrNameLst>
                                      </p:cBhvr>
                                      <p:to>
                                        <p:strVal val="visible"/>
                                      </p:to>
                                    </p:set>
                                    <p:animEffect transition="in" filter="wipe(left)">
                                      <p:cBhvr>
                                        <p:cTn id="18" dur="500"/>
                                        <p:tgtEl>
                                          <p:spTgt spid="49159"/>
                                        </p:tgtEl>
                                      </p:cBhvr>
                                    </p:animEffect>
                                  </p:childTnLst>
                                </p:cTn>
                              </p:par>
                              <p:par>
                                <p:cTn id="19" presetID="22" presetClass="entr" presetSubtype="8" fill="hold" nodeType="withEffect">
                                  <p:stCondLst>
                                    <p:cond delay="0"/>
                                  </p:stCondLst>
                                  <p:childTnLst>
                                    <p:set>
                                      <p:cBhvr>
                                        <p:cTn id="20" dur="1" fill="hold">
                                          <p:stCondLst>
                                            <p:cond delay="0"/>
                                          </p:stCondLst>
                                        </p:cTn>
                                        <p:tgtEl>
                                          <p:spTgt spid="49161"/>
                                        </p:tgtEl>
                                        <p:attrNameLst>
                                          <p:attrName>style.visibility</p:attrName>
                                        </p:attrNameLst>
                                      </p:cBhvr>
                                      <p:to>
                                        <p:strVal val="visible"/>
                                      </p:to>
                                    </p:set>
                                    <p:animEffect transition="in" filter="wipe(left)">
                                      <p:cBhvr>
                                        <p:cTn id="21" dur="500"/>
                                        <p:tgtEl>
                                          <p:spTgt spid="49161"/>
                                        </p:tgtEl>
                                      </p:cBhvr>
                                    </p:animEffect>
                                  </p:childTnLst>
                                </p:cTn>
                              </p:par>
                              <p:par>
                                <p:cTn id="22" presetID="22" presetClass="entr" presetSubtype="8" fill="hold" nodeType="withEffect">
                                  <p:stCondLst>
                                    <p:cond delay="0"/>
                                  </p:stCondLst>
                                  <p:childTnLst>
                                    <p:set>
                                      <p:cBhvr>
                                        <p:cTn id="23" dur="1" fill="hold">
                                          <p:stCondLst>
                                            <p:cond delay="0"/>
                                          </p:stCondLst>
                                        </p:cTn>
                                        <p:tgtEl>
                                          <p:spTgt spid="49163"/>
                                        </p:tgtEl>
                                        <p:attrNameLst>
                                          <p:attrName>style.visibility</p:attrName>
                                        </p:attrNameLst>
                                      </p:cBhvr>
                                      <p:to>
                                        <p:strVal val="visible"/>
                                      </p:to>
                                    </p:set>
                                    <p:animEffect transition="in" filter="wipe(left)">
                                      <p:cBhvr>
                                        <p:cTn id="24" dur="500"/>
                                        <p:tgtEl>
                                          <p:spTgt spid="4916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9164"/>
                                        </p:tgtEl>
                                        <p:attrNameLst>
                                          <p:attrName>style.visibility</p:attrName>
                                        </p:attrNameLst>
                                      </p:cBhvr>
                                      <p:to>
                                        <p:strVal val="visible"/>
                                      </p:to>
                                    </p:set>
                                    <p:animEffect transition="in" filter="wipe(left)">
                                      <p:cBhvr>
                                        <p:cTn id="29" dur="500"/>
                                        <p:tgtEl>
                                          <p:spTgt spid="49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p:txBody>
          <a:bodyPr/>
          <a:lstStyle/>
          <a:p>
            <a:pPr eaLnBrk="1" hangingPunct="1">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而斜率是切线矢量的</a:t>
            </a:r>
            <a:r>
              <a:rPr lang="en-US" altLang="zh-CN" sz="2400" i="1"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分量与</a:t>
            </a:r>
            <a:r>
              <a:rPr lang="en-US" altLang="zh-CN" sz="2400" i="1" dirty="0" smtClean="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分量之比，即</a:t>
            </a:r>
          </a:p>
          <a:p>
            <a:pPr eaLnBrk="1" hangingPunct="1">
              <a:buFontTx/>
              <a:buNone/>
              <a:defRPr/>
            </a:pPr>
            <a:endParaRPr lang="zh-CN" altLang="en-US" sz="2400" dirty="0" smtClean="0"/>
          </a:p>
          <a:p>
            <a:pPr eaLnBrk="1" hangingPunct="1">
              <a:buFontTx/>
              <a:buNone/>
              <a:defRPr/>
            </a:pPr>
            <a:endParaRPr lang="zh-CN" altLang="en-US" sz="2400" dirty="0" smtClean="0"/>
          </a:p>
          <a:p>
            <a:pPr eaLnBrk="1" hangingPunct="1">
              <a:buFontTx/>
              <a:buNone/>
              <a:defRPr/>
            </a:pPr>
            <a:endParaRPr lang="zh-CN" altLang="en-US" sz="2400" dirty="0" smtClean="0"/>
          </a:p>
          <a:p>
            <a:pPr eaLnBrk="1" hangingPunct="1">
              <a:buFontTx/>
              <a:buNone/>
              <a:defRPr/>
            </a:pPr>
            <a:r>
              <a:rPr lang="zh-CN" altLang="en-US" sz="2400" dirty="0" smtClean="0"/>
              <a:t>则</a:t>
            </a:r>
          </a:p>
          <a:p>
            <a:pPr eaLnBrk="1" hangingPunct="1">
              <a:buClr>
                <a:srgbClr val="FF9300"/>
              </a:buClr>
              <a:buFont typeface="Wingdings" panose="05000000000000000000" pitchFamily="2" charset="2"/>
              <a:buChar char="n"/>
              <a:defRPr/>
            </a:pPr>
            <a:r>
              <a:rPr lang="zh-CN" altLang="en-US" sz="2400" b="1" dirty="0" smtClean="0">
                <a:latin typeface="Times New Roman" panose="02020603050405020304" pitchFamily="18" charset="0"/>
                <a:cs typeface="Times New Roman" panose="02020603050405020304" pitchFamily="18" charset="0"/>
              </a:rPr>
              <a:t>不妨令</a:t>
            </a:r>
            <a:r>
              <a:rPr lang="en-US" altLang="zh-CN" sz="2400" b="1" i="1" dirty="0" smtClean="0">
                <a:latin typeface="Times New Roman" panose="02020603050405020304" pitchFamily="18" charset="0"/>
                <a:cs typeface="Times New Roman" panose="02020603050405020304" pitchFamily="18" charset="0"/>
              </a:rPr>
              <a:t>R</a:t>
            </a:r>
            <a:r>
              <a:rPr lang="en-US" altLang="zh-CN" sz="2400" b="1" i="1" baseline="-25000" dirty="0" smtClean="0">
                <a:latin typeface="Times New Roman" panose="02020603050405020304" pitchFamily="18" charset="0"/>
                <a:cs typeface="Times New Roman" panose="02020603050405020304" pitchFamily="18" charset="0"/>
              </a:rPr>
              <a:t>x</a:t>
            </a:r>
            <a:r>
              <a:rPr lang="zh-CN" altLang="en-US" sz="2400" b="1" dirty="0" smtClean="0">
                <a:latin typeface="Times New Roman" panose="02020603050405020304" pitchFamily="18" charset="0"/>
                <a:cs typeface="Times New Roman" panose="02020603050405020304" pitchFamily="18" charset="0"/>
              </a:rPr>
              <a:t>为某一实数</a:t>
            </a:r>
            <a:r>
              <a:rPr lang="en-US" altLang="zh-CN"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cs typeface="Times New Roman" panose="02020603050405020304" pitchFamily="18" charset="0"/>
              </a:rPr>
              <a:t>如</a:t>
            </a:r>
            <a:r>
              <a:rPr lang="en-US" altLang="zh-CN" sz="2400" b="1" dirty="0" smtClean="0">
                <a:latin typeface="Times New Roman" panose="02020603050405020304" pitchFamily="18" charset="0"/>
                <a:cs typeface="Times New Roman" panose="02020603050405020304" pitchFamily="18" charset="0"/>
              </a:rPr>
              <a:t>1.0)</a:t>
            </a:r>
            <a:r>
              <a:rPr lang="zh-CN" altLang="en-US" sz="2400" b="1" dirty="0" smtClean="0">
                <a:latin typeface="Times New Roman" panose="02020603050405020304" pitchFamily="18" charset="0"/>
                <a:cs typeface="Times New Roman" panose="02020603050405020304" pitchFamily="18" charset="0"/>
              </a:rPr>
              <a:t>，则可求出</a:t>
            </a:r>
            <a:r>
              <a:rPr lang="en-US" altLang="zh-CN" sz="2400" b="1" i="1" dirty="0" smtClean="0">
                <a:latin typeface="Times New Roman" panose="02020603050405020304" pitchFamily="18" charset="0"/>
                <a:cs typeface="Times New Roman" panose="02020603050405020304" pitchFamily="18" charset="0"/>
              </a:rPr>
              <a:t>R</a:t>
            </a:r>
            <a:r>
              <a:rPr lang="en-US" altLang="zh-CN" sz="2400" b="1" i="1" baseline="-25000" dirty="0" smtClean="0">
                <a:latin typeface="Times New Roman" panose="02020603050405020304" pitchFamily="18" charset="0"/>
                <a:cs typeface="Times New Roman" panose="02020603050405020304" pitchFamily="18" charset="0"/>
              </a:rPr>
              <a:t>y</a:t>
            </a:r>
            <a:r>
              <a:rPr lang="zh-CN" altLang="en-US" sz="2400" b="1" dirty="0" smtClean="0">
                <a:latin typeface="Times New Roman" panose="02020603050405020304" pitchFamily="18" charset="0"/>
                <a:cs typeface="Times New Roman" panose="02020603050405020304" pitchFamily="18" charset="0"/>
              </a:rPr>
              <a:t>，这样就确定了一个点处的切线矢量。</a:t>
            </a:r>
          </a:p>
          <a:p>
            <a:pPr eaLnBrk="1" hangingPunct="1">
              <a:buClr>
                <a:srgbClr val="FF9300"/>
              </a:buClr>
              <a:buFont typeface="Wingdings" panose="05000000000000000000" pitchFamily="2" charset="2"/>
              <a:buChar char="n"/>
              <a:defRPr/>
            </a:pPr>
            <a:r>
              <a:rPr lang="zh-CN" altLang="en-US" sz="2400" b="1" dirty="0" smtClean="0">
                <a:latin typeface="Times New Roman" panose="02020603050405020304" pitchFamily="18" charset="0"/>
                <a:cs typeface="Times New Roman" panose="02020603050405020304" pitchFamily="18" charset="0"/>
              </a:rPr>
              <a:t>另外，需要在型值点序列中的第一个点</a:t>
            </a:r>
            <a:r>
              <a:rPr lang="en-US" altLang="zh-CN" sz="2400" b="1" i="1" dirty="0" smtClean="0">
                <a:latin typeface="Times New Roman" panose="02020603050405020304" pitchFamily="18" charset="0"/>
                <a:cs typeface="Times New Roman" panose="02020603050405020304" pitchFamily="18" charset="0"/>
              </a:rPr>
              <a:t>P</a:t>
            </a:r>
            <a:r>
              <a:rPr lang="en-US" altLang="zh-CN" sz="2400" b="1" baseline="-25000" dirty="0" smtClean="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之前和最后一个点</a:t>
            </a:r>
            <a:r>
              <a:rPr lang="en-US" altLang="zh-CN" sz="2400" b="1" i="1" dirty="0" err="1" smtClean="0">
                <a:latin typeface="Times New Roman" panose="02020603050405020304" pitchFamily="18" charset="0"/>
                <a:cs typeface="Times New Roman" panose="02020603050405020304" pitchFamily="18" charset="0"/>
              </a:rPr>
              <a:t>P</a:t>
            </a:r>
            <a:r>
              <a:rPr lang="en-US" altLang="zh-CN" sz="2400" b="1" i="1" baseline="-25000" dirty="0" err="1" smtClean="0">
                <a:latin typeface="Times New Roman" panose="02020603050405020304" pitchFamily="18" charset="0"/>
                <a:cs typeface="Times New Roman" panose="02020603050405020304" pitchFamily="18" charset="0"/>
              </a:rPr>
              <a:t>n</a:t>
            </a:r>
            <a:r>
              <a:rPr lang="zh-CN" altLang="en-US" sz="2400" b="1" dirty="0" smtClean="0">
                <a:latin typeface="Times New Roman" panose="02020603050405020304" pitchFamily="18" charset="0"/>
                <a:cs typeface="Times New Roman" panose="02020603050405020304" pitchFamily="18" charset="0"/>
              </a:rPr>
              <a:t>之后各补充一个点，用来求</a:t>
            </a:r>
            <a:r>
              <a:rPr lang="en-US" altLang="zh-CN" sz="2400" b="1" i="1" dirty="0" smtClean="0">
                <a:latin typeface="Times New Roman" panose="02020603050405020304" pitchFamily="18" charset="0"/>
                <a:cs typeface="Times New Roman" panose="02020603050405020304" pitchFamily="18" charset="0"/>
              </a:rPr>
              <a:t>P</a:t>
            </a:r>
            <a:r>
              <a:rPr lang="en-US" altLang="zh-CN" sz="2400" b="1" baseline="-25000" dirty="0" smtClean="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a:t>
            </a:r>
            <a:r>
              <a:rPr lang="en-US" altLang="zh-CN" sz="2400" b="1" i="1" dirty="0" err="1" smtClean="0">
                <a:latin typeface="Times New Roman" panose="02020603050405020304" pitchFamily="18" charset="0"/>
                <a:cs typeface="Times New Roman" panose="02020603050405020304" pitchFamily="18" charset="0"/>
              </a:rPr>
              <a:t>P</a:t>
            </a:r>
            <a:r>
              <a:rPr lang="en-US" altLang="zh-CN" sz="2400" b="1" i="1" baseline="-25000" dirty="0" err="1" smtClean="0">
                <a:latin typeface="Times New Roman" panose="02020603050405020304" pitchFamily="18" charset="0"/>
                <a:cs typeface="Times New Roman" panose="02020603050405020304" pitchFamily="18" charset="0"/>
              </a:rPr>
              <a:t>n</a:t>
            </a:r>
            <a:r>
              <a:rPr lang="zh-CN" altLang="en-US" sz="2400" b="1" dirty="0" smtClean="0">
                <a:latin typeface="Times New Roman" panose="02020603050405020304" pitchFamily="18" charset="0"/>
                <a:cs typeface="Times New Roman" panose="02020603050405020304" pitchFamily="18" charset="0"/>
              </a:rPr>
              <a:t>处的切线矢量。如可令新增的点与原型值点满足以下的条件：</a:t>
            </a:r>
            <a:endParaRPr lang="zh-CN" altLang="en-US" sz="2400" b="1" dirty="0" smtClean="0">
              <a:latin typeface="Times New Roman" panose="02020603050405020304" pitchFamily="18" charset="0"/>
              <a:cs typeface="Times New Roman" panose="02020603050405020304" pitchFamily="18" charset="0"/>
            </a:endParaRPr>
          </a:p>
        </p:txBody>
      </p:sp>
      <p:sp>
        <p:nvSpPr>
          <p:cNvPr id="50180" name="Rectangle 5"/>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0181" name="Object 4"/>
          <p:cNvGraphicFramePr>
            <a:graphicFrameLocks noChangeAspect="1"/>
          </p:cNvGraphicFramePr>
          <p:nvPr>
            <p:extLst>
              <p:ext uri="{D42A27DB-BD31-4B8C-83A1-F6EECF244321}">
                <p14:modId xmlns:p14="http://schemas.microsoft.com/office/powerpoint/2010/main" val="4057132613"/>
              </p:ext>
            </p:extLst>
          </p:nvPr>
        </p:nvGraphicFramePr>
        <p:xfrm>
          <a:off x="1566863" y="1838325"/>
          <a:ext cx="3519487" cy="873125"/>
        </p:xfrm>
        <a:graphic>
          <a:graphicData uri="http://schemas.openxmlformats.org/presentationml/2006/ole">
            <mc:AlternateContent xmlns:mc="http://schemas.openxmlformats.org/markup-compatibility/2006">
              <mc:Choice xmlns:v="urn:schemas-microsoft-com:vml" Requires="v">
                <p:oleObj spid="_x0000_s85186" name="公式" r:id="rId3" imgW="1892160" imgH="469800" progId="Equation.3">
                  <p:embed/>
                </p:oleObj>
              </mc:Choice>
              <mc:Fallback>
                <p:oleObj name="公式" r:id="rId3" imgW="1892160" imgH="469800" progId="Equation.3">
                  <p:embed/>
                  <p:pic>
                    <p:nvPicPr>
                      <p:cNvPr id="0" name=""/>
                      <p:cNvPicPr>
                        <a:picLocks noChangeAspect="1" noChangeArrowheads="1"/>
                      </p:cNvPicPr>
                      <p:nvPr/>
                    </p:nvPicPr>
                    <p:blipFill>
                      <a:blip r:embed="rId4"/>
                      <a:srcRect/>
                      <a:stretch>
                        <a:fillRect/>
                      </a:stretch>
                    </p:blipFill>
                    <p:spPr bwMode="auto">
                      <a:xfrm>
                        <a:off x="1566863" y="1838325"/>
                        <a:ext cx="3519487" cy="873125"/>
                      </a:xfrm>
                      <a:prstGeom prst="rect">
                        <a:avLst/>
                      </a:prstGeom>
                      <a:noFill/>
                      <a:ln>
                        <a:noFill/>
                      </a:ln>
                      <a:extLst/>
                    </p:spPr>
                  </p:pic>
                </p:oleObj>
              </mc:Fallback>
            </mc:AlternateContent>
          </a:graphicData>
        </a:graphic>
      </p:graphicFrame>
      <p:sp>
        <p:nvSpPr>
          <p:cNvPr id="50182" name="Rectangle 6"/>
          <p:cNvSpPr>
            <a:spLocks noChangeArrowheads="1"/>
          </p:cNvSpPr>
          <p:nvPr/>
        </p:nvSpPr>
        <p:spPr bwMode="auto">
          <a:xfrm>
            <a:off x="5237843" y="2057777"/>
            <a:ext cx="21194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defRPr/>
            </a:pPr>
            <a:r>
              <a:rPr lang="en-US" altLang="zh-CN"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b="1"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k</a:t>
            </a:r>
            <a:r>
              <a:rPr lang="zh-CN" altLang="en-US"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为正的比例因子</a:t>
            </a:r>
            <a:r>
              <a:rPr lang="en-US" altLang="zh-CN"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p>
        </p:txBody>
      </p:sp>
      <p:sp>
        <p:nvSpPr>
          <p:cNvPr id="50183"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0184" name="Object 7"/>
          <p:cNvGraphicFramePr>
            <a:graphicFrameLocks noChangeAspect="1"/>
          </p:cNvGraphicFramePr>
          <p:nvPr>
            <p:extLst>
              <p:ext uri="{D42A27DB-BD31-4B8C-83A1-F6EECF244321}">
                <p14:modId xmlns:p14="http://schemas.microsoft.com/office/powerpoint/2010/main" val="3456338284"/>
              </p:ext>
            </p:extLst>
          </p:nvPr>
        </p:nvGraphicFramePr>
        <p:xfrm>
          <a:off x="2414588" y="2659063"/>
          <a:ext cx="2259012" cy="561975"/>
        </p:xfrm>
        <a:graphic>
          <a:graphicData uri="http://schemas.openxmlformats.org/presentationml/2006/ole">
            <mc:AlternateContent xmlns:mc="http://schemas.openxmlformats.org/markup-compatibility/2006">
              <mc:Choice xmlns:v="urn:schemas-microsoft-com:vml" Requires="v">
                <p:oleObj spid="_x0000_s85187" name="公式" r:id="rId5" imgW="1002960" imgH="253800" progId="Equation.3">
                  <p:embed/>
                </p:oleObj>
              </mc:Choice>
              <mc:Fallback>
                <p:oleObj name="公式" r:id="rId5" imgW="1002960" imgH="253800" progId="Equation.3">
                  <p:embed/>
                  <p:pic>
                    <p:nvPicPr>
                      <p:cNvPr id="0" name=""/>
                      <p:cNvPicPr>
                        <a:picLocks noChangeAspect="1" noChangeArrowheads="1"/>
                      </p:cNvPicPr>
                      <p:nvPr/>
                    </p:nvPicPr>
                    <p:blipFill>
                      <a:blip r:embed="rId6"/>
                      <a:srcRect/>
                      <a:stretch>
                        <a:fillRect/>
                      </a:stretch>
                    </p:blipFill>
                    <p:spPr bwMode="auto">
                      <a:xfrm>
                        <a:off x="2414588" y="2659063"/>
                        <a:ext cx="2259012" cy="561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6"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0187" name="Object 10"/>
          <p:cNvGraphicFramePr>
            <a:graphicFrameLocks noChangeAspect="1"/>
          </p:cNvGraphicFramePr>
          <p:nvPr>
            <p:extLst>
              <p:ext uri="{D42A27DB-BD31-4B8C-83A1-F6EECF244321}">
                <p14:modId xmlns:p14="http://schemas.microsoft.com/office/powerpoint/2010/main" val="3819701595"/>
              </p:ext>
            </p:extLst>
          </p:nvPr>
        </p:nvGraphicFramePr>
        <p:xfrm>
          <a:off x="1317625" y="5348288"/>
          <a:ext cx="2652713" cy="468312"/>
        </p:xfrm>
        <a:graphic>
          <a:graphicData uri="http://schemas.openxmlformats.org/presentationml/2006/ole">
            <mc:AlternateContent xmlns:mc="http://schemas.openxmlformats.org/markup-compatibility/2006">
              <mc:Choice xmlns:v="urn:schemas-microsoft-com:vml" Requires="v">
                <p:oleObj spid="_x0000_s85188" name="公式" r:id="rId7" imgW="1295280" imgH="228600" progId="Equation.3">
                  <p:embed/>
                </p:oleObj>
              </mc:Choice>
              <mc:Fallback>
                <p:oleObj name="公式" r:id="rId7" imgW="1295280" imgH="228600" progId="Equation.3">
                  <p:embed/>
                  <p:pic>
                    <p:nvPicPr>
                      <p:cNvPr id="0" name=""/>
                      <p:cNvPicPr>
                        <a:picLocks noChangeAspect="1" noChangeArrowheads="1"/>
                      </p:cNvPicPr>
                      <p:nvPr/>
                    </p:nvPicPr>
                    <p:blipFill>
                      <a:blip r:embed="rId8"/>
                      <a:srcRect/>
                      <a:stretch>
                        <a:fillRect/>
                      </a:stretch>
                    </p:blipFill>
                    <p:spPr bwMode="auto">
                      <a:xfrm>
                        <a:off x="1317625" y="5348288"/>
                        <a:ext cx="2652713" cy="468312"/>
                      </a:xfrm>
                      <a:prstGeom prst="rect">
                        <a:avLst/>
                      </a:prstGeom>
                      <a:noFill/>
                      <a:ln>
                        <a:noFill/>
                      </a:ln>
                      <a:extLst/>
                    </p:spPr>
                  </p:pic>
                </p:oleObj>
              </mc:Fallback>
            </mc:AlternateContent>
          </a:graphicData>
        </a:graphic>
      </p:graphicFrame>
      <p:sp>
        <p:nvSpPr>
          <p:cNvPr id="50188"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0189" name="Object 12"/>
          <p:cNvGraphicFramePr>
            <a:graphicFrameLocks noChangeAspect="1"/>
          </p:cNvGraphicFramePr>
          <p:nvPr>
            <p:extLst>
              <p:ext uri="{D42A27DB-BD31-4B8C-83A1-F6EECF244321}">
                <p14:modId xmlns:p14="http://schemas.microsoft.com/office/powerpoint/2010/main" val="1247424866"/>
              </p:ext>
            </p:extLst>
          </p:nvPr>
        </p:nvGraphicFramePr>
        <p:xfrm>
          <a:off x="4891088" y="5357813"/>
          <a:ext cx="2590800" cy="458787"/>
        </p:xfrm>
        <a:graphic>
          <a:graphicData uri="http://schemas.openxmlformats.org/presentationml/2006/ole">
            <mc:AlternateContent xmlns:mc="http://schemas.openxmlformats.org/markup-compatibility/2006">
              <mc:Choice xmlns:v="urn:schemas-microsoft-com:vml" Requires="v">
                <p:oleObj spid="_x0000_s85189" name="公式" r:id="rId9" imgW="1295280" imgH="228600" progId="Equation.3">
                  <p:embed/>
                </p:oleObj>
              </mc:Choice>
              <mc:Fallback>
                <p:oleObj name="公式" r:id="rId9" imgW="1295280" imgH="228600" progId="Equation.3">
                  <p:embed/>
                  <p:pic>
                    <p:nvPicPr>
                      <p:cNvPr id="0" name=""/>
                      <p:cNvPicPr>
                        <a:picLocks noChangeAspect="1" noChangeArrowheads="1"/>
                      </p:cNvPicPr>
                      <p:nvPr/>
                    </p:nvPicPr>
                    <p:blipFill>
                      <a:blip r:embed="rId10"/>
                      <a:srcRect/>
                      <a:stretch>
                        <a:fillRect/>
                      </a:stretch>
                    </p:blipFill>
                    <p:spPr bwMode="auto">
                      <a:xfrm>
                        <a:off x="4891088" y="5357813"/>
                        <a:ext cx="2590800" cy="458787"/>
                      </a:xfrm>
                      <a:prstGeom prst="rect">
                        <a:avLst/>
                      </a:prstGeom>
                      <a:noFill/>
                      <a:ln>
                        <a:noFill/>
                      </a:ln>
                      <a:extLst/>
                    </p:spPr>
                  </p:pic>
                </p:oleObj>
              </mc:Fallback>
            </mc:AlternateContent>
          </a:graphicData>
        </a:graphic>
      </p:graphicFrame>
      <p:sp>
        <p:nvSpPr>
          <p:cNvPr id="14" name="对角圆角矩形 13"/>
          <p:cNvSpPr/>
          <p:nvPr/>
        </p:nvSpPr>
        <p:spPr>
          <a:xfrm>
            <a:off x="1025810" y="51007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7.4.2 Hermit</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4225173" y="5368702"/>
            <a:ext cx="415498" cy="369332"/>
          </a:xfrm>
          <a:prstGeom prst="rect">
            <a:avLst/>
          </a:prstGeom>
        </p:spPr>
        <p:txBody>
          <a:bodyPr wrap="none">
            <a:spAutoFit/>
          </a:bodyPr>
          <a:lstStyle/>
          <a:p>
            <a:pPr eaLnBrk="1" hangingPunct="1">
              <a:buFontTx/>
              <a:buNone/>
              <a:defRPr/>
            </a:pPr>
            <a:r>
              <a:rPr lang="zh-CN" altLang="en-US" dirty="0" smtClean="0"/>
              <a:t>或</a:t>
            </a:r>
            <a:endParaRPr lang="zh-CN" altLang="en-US" dirty="0"/>
          </a:p>
        </p:txBody>
      </p:sp>
    </p:spTree>
    <p:extLst>
      <p:ext uri="{BB962C8B-B14F-4D97-AF65-F5344CB8AC3E}">
        <p14:creationId xmlns:p14="http://schemas.microsoft.com/office/powerpoint/2010/main" val="2259509972"/>
      </p:ext>
    </p:extLst>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077913" y="412594"/>
            <a:ext cx="7519678" cy="591016"/>
          </a:xfrm>
        </p:spPr>
        <p:txBody>
          <a:bodyPr/>
          <a:lstStyle/>
          <a:p>
            <a:pPr eaLnBrk="1" hangingPunct="1">
              <a:defRPr/>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7.4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三次参数曲线</a:t>
            </a:r>
            <a:endParaRPr lang="en-US" altLang="zh-CN" dirty="0" smtClean="0"/>
          </a:p>
        </p:txBody>
      </p:sp>
      <p:sp>
        <p:nvSpPr>
          <p:cNvPr id="52227" name="Rectangle 3"/>
          <p:cNvSpPr>
            <a:spLocks noGrp="1" noChangeArrowheads="1"/>
          </p:cNvSpPr>
          <p:nvPr>
            <p:ph type="body" idx="1"/>
          </p:nvPr>
        </p:nvSpPr>
        <p:spPr>
          <a:xfrm>
            <a:off x="350236" y="1673819"/>
            <a:ext cx="8396868" cy="4238709"/>
          </a:xfrm>
        </p:spPr>
        <p:txBody>
          <a:bodyPr/>
          <a:lstStyle/>
          <a:p>
            <a:pPr algn="just" eaLnBrk="1" hangingPunct="1">
              <a:buClr>
                <a:srgbClr val="FF9300"/>
              </a:buClr>
              <a:buFont typeface="Wingdings" panose="05000000000000000000" pitchFamily="2" charset="2"/>
              <a:buChar char="n"/>
              <a:defRPr/>
            </a:pPr>
            <a:r>
              <a:rPr lang="en-US" altLang="zh-CN" sz="2400" dirty="0" smtClean="0"/>
              <a:t>Bezier</a:t>
            </a:r>
            <a:r>
              <a:rPr lang="zh-CN" altLang="en-US" sz="2400" dirty="0" smtClean="0"/>
              <a:t>曲线是由法国雷诺汽车公司的</a:t>
            </a:r>
            <a:r>
              <a:rPr lang="en-US" altLang="zh-CN" sz="2400" dirty="0" smtClean="0"/>
              <a:t>Bezier</a:t>
            </a:r>
            <a:r>
              <a:rPr lang="zh-CN" altLang="en-US" sz="2400" dirty="0" smtClean="0"/>
              <a:t>在</a:t>
            </a:r>
            <a:r>
              <a:rPr lang="en-US" altLang="zh-CN" sz="2400" dirty="0" smtClean="0"/>
              <a:t>1971</a:t>
            </a:r>
            <a:r>
              <a:rPr lang="zh-CN" altLang="en-US" sz="2400" dirty="0" smtClean="0"/>
              <a:t>年提出的一种构造样条曲线和曲面的方法。这种方法能够较直观地表示给定的条件与曲线形状的关系，使用户可以方便地通过修改参数来改变曲线的形状及阶次，而且算法较为简单，易于被用户接受。</a:t>
            </a:r>
          </a:p>
          <a:p>
            <a:pPr eaLnBrk="1" hangingPunct="1">
              <a:buClr>
                <a:srgbClr val="FF9300"/>
              </a:buClr>
              <a:buFont typeface="Wingdings" panose="05000000000000000000" pitchFamily="2" charset="2"/>
              <a:buChar char="n"/>
              <a:defRPr/>
            </a:pPr>
            <a:r>
              <a:rPr lang="en-US" altLang="zh-CN" sz="2400" dirty="0" smtClean="0"/>
              <a:t>Bezier</a:t>
            </a:r>
            <a:r>
              <a:rPr lang="zh-CN" altLang="en-US" sz="2400" dirty="0" smtClean="0"/>
              <a:t>曲线是通过一组多边形折线的顶点来定义的。如果折线的顶点固定不变，则由其定义的</a:t>
            </a:r>
            <a:r>
              <a:rPr lang="en-US" altLang="zh-CN" sz="2400" dirty="0" smtClean="0"/>
              <a:t>Bezier</a:t>
            </a:r>
            <a:r>
              <a:rPr lang="zh-CN" altLang="en-US" sz="2400" dirty="0" smtClean="0"/>
              <a:t>曲线是</a:t>
            </a:r>
            <a:r>
              <a:rPr lang="zh-CN" altLang="en-US" sz="2400" b="1" dirty="0" smtClean="0">
                <a:solidFill>
                  <a:srgbClr val="0000FF"/>
                </a:solidFill>
              </a:rPr>
              <a:t>唯一</a:t>
            </a:r>
            <a:r>
              <a:rPr lang="zh-CN" altLang="en-US" sz="2400" dirty="0" smtClean="0"/>
              <a:t>的。在折线的各顶点中，只有第一点和最后一点在曲线上且作为曲线的起始处和终止处，其他的点用于控制曲线的形状及阶次。曲线的形状趋向于多边形折线的形状，要修改曲线，只要修改折线的</a:t>
            </a:r>
            <a:r>
              <a:rPr lang="zh-CN" altLang="en-US" sz="2400" b="1" dirty="0" smtClean="0">
                <a:solidFill>
                  <a:srgbClr val="0000FF"/>
                </a:solidFill>
              </a:rPr>
              <a:t>各顶点</a:t>
            </a:r>
            <a:r>
              <a:rPr lang="zh-CN" altLang="en-US" sz="2400" dirty="0" smtClean="0"/>
              <a:t>就可以了。多边形折线又称</a:t>
            </a:r>
            <a:r>
              <a:rPr lang="en-US" altLang="zh-CN" sz="2400" dirty="0" smtClean="0"/>
              <a:t>Bezier</a:t>
            </a:r>
            <a:r>
              <a:rPr lang="zh-CN" altLang="en-US" sz="2400" dirty="0" smtClean="0"/>
              <a:t>曲线的控制多边形，其顶点称为</a:t>
            </a:r>
            <a:r>
              <a:rPr lang="zh-CN" altLang="en-US" sz="2400" b="1" dirty="0" smtClean="0">
                <a:solidFill>
                  <a:srgbClr val="0000FF"/>
                </a:solidFill>
              </a:rPr>
              <a:t>控制点</a:t>
            </a:r>
            <a:r>
              <a:rPr lang="zh-CN" altLang="en-US" sz="2400" dirty="0" smtClean="0"/>
              <a:t>。</a:t>
            </a:r>
          </a:p>
        </p:txBody>
      </p:sp>
      <p:sp>
        <p:nvSpPr>
          <p:cNvPr id="4" name="对角圆角矩形 3"/>
          <p:cNvSpPr/>
          <p:nvPr/>
        </p:nvSpPr>
        <p:spPr>
          <a:xfrm>
            <a:off x="670209" y="1083611"/>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0312827"/>
      </p:ext>
    </p:extLst>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9570" name="Object 2"/>
          <p:cNvGraphicFramePr>
            <a:graphicFrameLocks noChangeAspect="1"/>
          </p:cNvGraphicFramePr>
          <p:nvPr>
            <p:extLst>
              <p:ext uri="{D42A27DB-BD31-4B8C-83A1-F6EECF244321}">
                <p14:modId xmlns:p14="http://schemas.microsoft.com/office/powerpoint/2010/main" val="4263960301"/>
              </p:ext>
            </p:extLst>
          </p:nvPr>
        </p:nvGraphicFramePr>
        <p:xfrm>
          <a:off x="679939" y="1975338"/>
          <a:ext cx="7620000" cy="3352800"/>
        </p:xfrm>
        <a:graphic>
          <a:graphicData uri="http://schemas.openxmlformats.org/presentationml/2006/ole">
            <mc:AlternateContent xmlns:mc="http://schemas.openxmlformats.org/markup-compatibility/2006">
              <mc:Choice xmlns:v="urn:schemas-microsoft-com:vml" Requires="v">
                <p:oleObj spid="_x0000_s129044" name="Visio" r:id="rId3" imgW="5656680" imgH="2824560" progId="Visio.Drawing.11">
                  <p:embed/>
                </p:oleObj>
              </mc:Choice>
              <mc:Fallback>
                <p:oleObj name="Visio" r:id="rId3" imgW="5656680" imgH="282456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11890"/>
                      <a:stretch>
                        <a:fillRect/>
                      </a:stretch>
                    </p:blipFill>
                    <p:spPr bwMode="auto">
                      <a:xfrm>
                        <a:off x="679939" y="1975338"/>
                        <a:ext cx="7620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1" name="Rectangle 3"/>
          <p:cNvSpPr>
            <a:spLocks noChangeArrowheads="1"/>
          </p:cNvSpPr>
          <p:nvPr/>
        </p:nvSpPr>
        <p:spPr bwMode="auto">
          <a:xfrm>
            <a:off x="1125414" y="404813"/>
            <a:ext cx="639933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kumimoji="0" lang="en-GB" altLang="zh-CN" sz="3200" b="1" dirty="0" err="1">
                <a:latin typeface="Arial" panose="020B0604020202020204" pitchFamily="34" charset="0"/>
                <a:ea typeface="宋体" panose="02010600030101010101" pitchFamily="2" charset="-122"/>
              </a:rPr>
              <a:t>Bézier</a:t>
            </a:r>
            <a:r>
              <a:rPr kumimoji="0" lang="en-GB" altLang="zh-CN" sz="3200" b="1" dirty="0">
                <a:latin typeface="Arial" panose="020B0604020202020204" pitchFamily="34" charset="0"/>
                <a:ea typeface="宋体" panose="02010600030101010101" pitchFamily="2" charset="-122"/>
              </a:rPr>
              <a:t> Curves</a:t>
            </a:r>
            <a:endParaRPr kumimoji="0" lang="en-US" altLang="zh-CN" sz="3200" b="1"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0009973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109570"/>
                                        </p:tgtEl>
                                        <p:attrNameLst>
                                          <p:attrName>style.visibility</p:attrName>
                                        </p:attrNameLst>
                                      </p:cBhvr>
                                      <p:to>
                                        <p:strVal val="visible"/>
                                      </p:to>
                                    </p:set>
                                    <p:anim to="" calcmode="lin" valueType="num">
                                      <p:cBhvr>
                                        <p:cTn id="7" dur="1" fill="hold"/>
                                        <p:tgtEl>
                                          <p:spTgt spid="10957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sz="half" idx="1"/>
          </p:nvPr>
        </p:nvSpPr>
        <p:spPr>
          <a:xfrm>
            <a:off x="390525" y="1135062"/>
            <a:ext cx="8362950" cy="4525963"/>
          </a:xfrm>
        </p:spPr>
        <p:txBody>
          <a:bodyPr/>
          <a:lstStyle/>
          <a:p>
            <a:pPr algn="just" eaLnBrk="1" hangingPunct="1">
              <a:buFontTx/>
              <a:buNone/>
              <a:defRPr/>
            </a:pPr>
            <a:r>
              <a:rPr lang="en-US" altLang="zh-CN" sz="2000" b="1" u="sng" dirty="0" smtClean="0">
                <a:solidFill>
                  <a:srgbClr val="FF0000"/>
                </a:solidFill>
              </a:rPr>
              <a:t>1.Bezier</a:t>
            </a:r>
            <a:r>
              <a:rPr lang="zh-CN" altLang="en-US" sz="2000" b="1" u="sng" dirty="0" smtClean="0">
                <a:solidFill>
                  <a:srgbClr val="FF0000"/>
                </a:solidFill>
              </a:rPr>
              <a:t>曲线的定义</a:t>
            </a:r>
          </a:p>
          <a:p>
            <a:pPr eaLnBrk="1" hangingPunct="1">
              <a:buClr>
                <a:srgbClr val="FF9300"/>
              </a:buClr>
              <a:buFont typeface="Wingdings" panose="05000000000000000000" pitchFamily="2" charset="2"/>
              <a:buChar char="n"/>
              <a:defRPr/>
            </a:pPr>
            <a:r>
              <a:rPr lang="zh-CN" altLang="en-US" sz="20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Bezier</a:t>
            </a:r>
            <a:r>
              <a:rPr lang="zh-CN" altLang="en-US" sz="2400" dirty="0" smtClean="0">
                <a:latin typeface="Times New Roman" panose="02020603050405020304" pitchFamily="18" charset="0"/>
                <a:cs typeface="Times New Roman" panose="02020603050405020304" pitchFamily="18" charset="0"/>
              </a:rPr>
              <a:t>曲线在本质上是由调和函数根据控制点插值生成的，其数学表示式为如下的参数方程：</a:t>
            </a:r>
          </a:p>
          <a:p>
            <a:pPr eaLnBrk="1" hangingPunct="1">
              <a:buFontTx/>
              <a:buNone/>
              <a:defRPr/>
            </a:pPr>
            <a:endParaRPr lang="zh-CN" altLang="en-US" sz="2400" dirty="0" smtClean="0"/>
          </a:p>
          <a:p>
            <a:pPr eaLnBrk="1" hangingPunct="1">
              <a:buFontTx/>
              <a:buNone/>
              <a:defRPr/>
            </a:pPr>
            <a:endParaRPr lang="zh-CN" altLang="en-US" sz="2400" dirty="0" smtClean="0"/>
          </a:p>
          <a:p>
            <a:pPr eaLnBrk="1" hangingPunct="1">
              <a:buClr>
                <a:srgbClr val="FF9300"/>
              </a:buClr>
              <a:buFont typeface="Wingdings" panose="05000000000000000000" pitchFamily="2" charset="2"/>
              <a:buChar char="n"/>
              <a:defRPr/>
            </a:pPr>
            <a:r>
              <a:rPr lang="zh-CN" altLang="en-US" sz="2400" dirty="0" smtClean="0"/>
              <a:t> </a:t>
            </a:r>
            <a:r>
              <a:rPr lang="zh-CN" altLang="en-US" sz="2400" dirty="0" smtClean="0">
                <a:latin typeface="Times New Roman" panose="02020603050405020304" pitchFamily="18" charset="0"/>
                <a:cs typeface="Times New Roman" panose="02020603050405020304" pitchFamily="18" charset="0"/>
              </a:rPr>
              <a:t>这是一个</a:t>
            </a:r>
            <a:r>
              <a:rPr lang="en-US" altLang="zh-CN" sz="2400" i="1"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次多项式，具有</a:t>
            </a:r>
            <a:r>
              <a:rPr lang="en-US" altLang="zh-CN" sz="2400" i="1"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项。其中，</a:t>
            </a:r>
            <a:r>
              <a:rPr lang="en-US" altLang="zh-CN" sz="2400" i="1" dirty="0" smtClean="0">
                <a:latin typeface="Times New Roman" panose="02020603050405020304" pitchFamily="18" charset="0"/>
                <a:cs typeface="Times New Roman" panose="02020603050405020304" pitchFamily="18" charset="0"/>
              </a:rPr>
              <a:t>P</a:t>
            </a:r>
            <a:r>
              <a:rPr lang="en-US" altLang="zh-CN" sz="2400" i="1" baseline="-25000" dirty="0"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t>
            </a:r>
            <a:r>
              <a:rPr lang="en-US" altLang="zh-CN" sz="2400" i="1"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表示特征多边形的</a:t>
            </a:r>
            <a:r>
              <a:rPr lang="en-US" altLang="zh-CN" sz="2400" i="1"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个顶点向量；</a:t>
            </a:r>
            <a:r>
              <a:rPr lang="en-US" altLang="zh-CN" sz="2400" i="1" dirty="0" err="1" smtClean="0">
                <a:latin typeface="Times New Roman" panose="02020603050405020304" pitchFamily="18" charset="0"/>
                <a:cs typeface="Times New Roman" panose="02020603050405020304" pitchFamily="18" charset="0"/>
              </a:rPr>
              <a:t>B</a:t>
            </a:r>
            <a:r>
              <a:rPr lang="en-US" altLang="zh-CN" sz="2400" i="1" baseline="-25000" dirty="0" err="1" smtClean="0">
                <a:latin typeface="Times New Roman" panose="02020603050405020304" pitchFamily="18" charset="0"/>
                <a:cs typeface="Times New Roman" panose="02020603050405020304" pitchFamily="18" charset="0"/>
              </a:rPr>
              <a:t>i,n</a:t>
            </a:r>
            <a:r>
              <a:rPr lang="en-US" altLang="zh-CN" sz="2400" dirty="0" smtClean="0">
                <a:latin typeface="Times New Roman" panose="02020603050405020304" pitchFamily="18" charset="0"/>
                <a:cs typeface="Times New Roman" panose="02020603050405020304" pitchFamily="18" charset="0"/>
              </a:rPr>
              <a:t>(</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为伯恩斯坦</a:t>
            </a:r>
            <a:r>
              <a:rPr lang="en-US" altLang="zh-CN" sz="2400" dirty="0" smtClean="0">
                <a:latin typeface="Times New Roman" panose="02020603050405020304" pitchFamily="18" charset="0"/>
                <a:cs typeface="Times New Roman" panose="02020603050405020304" pitchFamily="18" charset="0"/>
              </a:rPr>
              <a:t>(Bernstein)</a:t>
            </a:r>
            <a:r>
              <a:rPr lang="zh-CN" altLang="en-US" sz="2400" dirty="0" smtClean="0">
                <a:latin typeface="Times New Roman" panose="02020603050405020304" pitchFamily="18" charset="0"/>
                <a:cs typeface="Times New Roman" panose="02020603050405020304" pitchFamily="18" charset="0"/>
              </a:rPr>
              <a:t>基函数，它的多项式表示为</a:t>
            </a:r>
          </a:p>
        </p:txBody>
      </p:sp>
      <p:sp>
        <p:nvSpPr>
          <p:cNvPr id="54276"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4277" name="Object 4"/>
          <p:cNvGraphicFramePr>
            <a:graphicFrameLocks noChangeAspect="1"/>
          </p:cNvGraphicFramePr>
          <p:nvPr>
            <p:extLst>
              <p:ext uri="{D42A27DB-BD31-4B8C-83A1-F6EECF244321}">
                <p14:modId xmlns:p14="http://schemas.microsoft.com/office/powerpoint/2010/main" val="2981821270"/>
              </p:ext>
            </p:extLst>
          </p:nvPr>
        </p:nvGraphicFramePr>
        <p:xfrm>
          <a:off x="1863570" y="2357438"/>
          <a:ext cx="2303463" cy="857250"/>
        </p:xfrm>
        <a:graphic>
          <a:graphicData uri="http://schemas.openxmlformats.org/presentationml/2006/ole">
            <mc:AlternateContent xmlns:mc="http://schemas.openxmlformats.org/markup-compatibility/2006">
              <mc:Choice xmlns:v="urn:schemas-microsoft-com:vml" Requires="v">
                <p:oleObj spid="_x0000_s86135" name="公式" r:id="rId3" imgW="1155700" imgH="431800" progId="Equation.3">
                  <p:embed/>
                </p:oleObj>
              </mc:Choice>
              <mc:Fallback>
                <p:oleObj name="公式" r:id="rId3" imgW="11557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570" y="2357438"/>
                        <a:ext cx="2303463" cy="857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8" name="Rectangle 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4279" name="Object 6"/>
          <p:cNvGraphicFramePr>
            <a:graphicFrameLocks noChangeAspect="1"/>
          </p:cNvGraphicFramePr>
          <p:nvPr>
            <p:extLst>
              <p:ext uri="{D42A27DB-BD31-4B8C-83A1-F6EECF244321}">
                <p14:modId xmlns:p14="http://schemas.microsoft.com/office/powerpoint/2010/main" val="3959501210"/>
              </p:ext>
            </p:extLst>
          </p:nvPr>
        </p:nvGraphicFramePr>
        <p:xfrm>
          <a:off x="4572367" y="2597884"/>
          <a:ext cx="1104900" cy="377825"/>
        </p:xfrm>
        <a:graphic>
          <a:graphicData uri="http://schemas.openxmlformats.org/presentationml/2006/ole">
            <mc:AlternateContent xmlns:mc="http://schemas.openxmlformats.org/markup-compatibility/2006">
              <mc:Choice xmlns:v="urn:schemas-microsoft-com:vml" Requires="v">
                <p:oleObj spid="_x0000_s86136" name="公式" r:id="rId5" imgW="583920" imgH="203040" progId="Equation.3">
                  <p:embed/>
                </p:oleObj>
              </mc:Choice>
              <mc:Fallback>
                <p:oleObj name="公式" r:id="rId5" imgW="583920" imgH="203040" progId="Equation.3">
                  <p:embed/>
                  <p:pic>
                    <p:nvPicPr>
                      <p:cNvPr id="0" name=""/>
                      <p:cNvPicPr>
                        <a:picLocks noChangeAspect="1" noChangeArrowheads="1"/>
                      </p:cNvPicPr>
                      <p:nvPr/>
                    </p:nvPicPr>
                    <p:blipFill>
                      <a:blip r:embed="rId6"/>
                      <a:srcRect/>
                      <a:stretch>
                        <a:fillRect/>
                      </a:stretch>
                    </p:blipFill>
                    <p:spPr bwMode="auto">
                      <a:xfrm>
                        <a:off x="4572367" y="2597884"/>
                        <a:ext cx="1104900"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0" name="Object 8"/>
          <p:cNvGraphicFramePr>
            <a:graphicFrameLocks noChangeAspect="1"/>
          </p:cNvGraphicFramePr>
          <p:nvPr>
            <p:extLst>
              <p:ext uri="{D42A27DB-BD31-4B8C-83A1-F6EECF244321}">
                <p14:modId xmlns:p14="http://schemas.microsoft.com/office/powerpoint/2010/main" val="762745153"/>
              </p:ext>
            </p:extLst>
          </p:nvPr>
        </p:nvGraphicFramePr>
        <p:xfrm>
          <a:off x="1107126" y="4784725"/>
          <a:ext cx="3816350" cy="933450"/>
        </p:xfrm>
        <a:graphic>
          <a:graphicData uri="http://schemas.openxmlformats.org/presentationml/2006/ole">
            <mc:AlternateContent xmlns:mc="http://schemas.openxmlformats.org/markup-compatibility/2006">
              <mc:Choice xmlns:v="urn:schemas-microsoft-com:vml" Requires="v">
                <p:oleObj spid="_x0000_s86137" name="公式" r:id="rId7" imgW="1714500" imgH="419100" progId="Equation.3">
                  <p:embed/>
                </p:oleObj>
              </mc:Choice>
              <mc:Fallback>
                <p:oleObj name="公式" r:id="rId7" imgW="17145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7126" y="4784725"/>
                        <a:ext cx="3816350" cy="933450"/>
                      </a:xfrm>
                      <a:prstGeom prst="rect">
                        <a:avLst/>
                      </a:prstGeom>
                      <a:noFill/>
                      <a:ln>
                        <a:noFill/>
                      </a:ln>
                      <a:extLst/>
                    </p:spPr>
                  </p:pic>
                </p:oleObj>
              </mc:Fallback>
            </mc:AlternateContent>
          </a:graphicData>
        </a:graphic>
      </p:graphicFrame>
      <p:sp>
        <p:nvSpPr>
          <p:cNvPr id="54281" name="Text Box 19"/>
          <p:cNvSpPr txBox="1">
            <a:spLocks noChangeArrowheads="1"/>
          </p:cNvSpPr>
          <p:nvPr/>
        </p:nvSpPr>
        <p:spPr bwMode="auto">
          <a:xfrm>
            <a:off x="5503618" y="5032375"/>
            <a:ext cx="149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en-US" altLang="zh-CN"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=1,2,…,</a:t>
            </a:r>
            <a:r>
              <a:rPr lang="en-US" altLang="zh-CN" i="1" dirty="0">
                <a:latin typeface="Times New Roman" panose="02020603050405020304" pitchFamily="18" charset="0"/>
                <a:cs typeface="Times New Roman" panose="02020603050405020304" pitchFamily="18" charset="0"/>
              </a:rPr>
              <a:t>n</a:t>
            </a:r>
          </a:p>
        </p:txBody>
      </p:sp>
      <p:sp>
        <p:nvSpPr>
          <p:cNvPr id="10" name="对角圆角矩形 9"/>
          <p:cNvSpPr/>
          <p:nvPr/>
        </p:nvSpPr>
        <p:spPr>
          <a:xfrm>
            <a:off x="989806" y="49904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7402295"/>
      </p:ext>
    </p:extLst>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body" sz="half" idx="1"/>
          </p:nvPr>
        </p:nvSpPr>
        <p:spPr>
          <a:xfrm>
            <a:off x="400050" y="1377461"/>
            <a:ext cx="8362950" cy="4525963"/>
          </a:xfrm>
        </p:spPr>
        <p:txBody>
          <a:bodyPr/>
          <a:lstStyle/>
          <a:p>
            <a:pPr eaLnBrk="1" hangingPunct="1">
              <a:buFontTx/>
              <a:buNone/>
              <a:defRPr/>
            </a:pPr>
            <a:r>
              <a:rPr lang="zh-CN" altLang="en-US" sz="2000" b="1" dirty="0" smtClean="0">
                <a:solidFill>
                  <a:srgbClr val="FF0000"/>
                </a:solidFill>
                <a:latin typeface="Times New Roman" panose="02020603050405020304" pitchFamily="18" charset="0"/>
                <a:cs typeface="Times New Roman" panose="02020603050405020304" pitchFamily="18" charset="0"/>
              </a:rPr>
              <a:t>    </a:t>
            </a:r>
            <a:r>
              <a:rPr lang="en-US" altLang="zh-CN" sz="2400" b="1" dirty="0" smtClean="0">
                <a:solidFill>
                  <a:srgbClr val="FF0000"/>
                </a:solidFill>
                <a:latin typeface="Times New Roman" panose="02020603050405020304" pitchFamily="18" charset="0"/>
                <a:cs typeface="Times New Roman" panose="02020603050405020304" pitchFamily="18" charset="0"/>
              </a:rPr>
              <a:t>(1)</a:t>
            </a:r>
            <a:r>
              <a:rPr lang="zh-CN" altLang="en-US" sz="2400" b="1" dirty="0" smtClean="0">
                <a:solidFill>
                  <a:srgbClr val="FF0000"/>
                </a:solidFill>
                <a:latin typeface="Times New Roman" panose="02020603050405020304" pitchFamily="18" charset="0"/>
                <a:cs typeface="Times New Roman" panose="02020603050405020304" pitchFamily="18" charset="0"/>
              </a:rPr>
              <a:t>一次</a:t>
            </a:r>
            <a:r>
              <a:rPr lang="en-US" altLang="zh-CN" sz="2400" b="1" dirty="0" smtClean="0">
                <a:solidFill>
                  <a:srgbClr val="FF0000"/>
                </a:solidFill>
                <a:latin typeface="Times New Roman" panose="02020603050405020304" pitchFamily="18" charset="0"/>
                <a:cs typeface="Times New Roman" panose="02020603050405020304" pitchFamily="18" charset="0"/>
              </a:rPr>
              <a:t>Bezier</a:t>
            </a:r>
            <a:r>
              <a:rPr lang="zh-CN" altLang="en-US" sz="2400" b="1" dirty="0" smtClean="0">
                <a:solidFill>
                  <a:srgbClr val="FF0000"/>
                </a:solidFill>
                <a:latin typeface="Times New Roman" panose="02020603050405020304" pitchFamily="18" charset="0"/>
                <a:cs typeface="Times New Roman" panose="02020603050405020304" pitchFamily="18" charset="0"/>
              </a:rPr>
              <a:t>曲线</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smtClean="0">
                <a:solidFill>
                  <a:srgbClr val="FF0000"/>
                </a:solidFill>
                <a:latin typeface="Times New Roman" panose="02020603050405020304" pitchFamily="18" charset="0"/>
                <a:cs typeface="Times New Roman" panose="02020603050405020304" pitchFamily="18" charset="0"/>
              </a:rPr>
              <a:t>n</a:t>
            </a:r>
            <a:r>
              <a:rPr lang="en-US" altLang="zh-CN" sz="2400" b="1" dirty="0" smtClean="0">
                <a:solidFill>
                  <a:srgbClr val="FF0000"/>
                </a:solidFill>
                <a:latin typeface="Times New Roman" panose="02020603050405020304" pitchFamily="18" charset="0"/>
                <a:cs typeface="Times New Roman" panose="02020603050405020304" pitchFamily="18" charset="0"/>
              </a:rPr>
              <a:t>=1)</a:t>
            </a:r>
          </a:p>
          <a:p>
            <a:pPr eaLnBrk="1" hangingPunct="1">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一次多项式，有两个控制点，其数学表示及矩阵表示为：</a:t>
            </a: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Clr>
                <a:srgbClr val="FF9300"/>
              </a:buClr>
              <a:buFont typeface="Wingdings" panose="05000000000000000000" pitchFamily="2" charset="2"/>
              <a:buChar char="n"/>
              <a:defRPr/>
            </a:pPr>
            <a:r>
              <a:rPr lang="zh-CN" altLang="en-US" sz="2400" b="1" dirty="0" smtClean="0">
                <a:solidFill>
                  <a:srgbClr val="0000FF"/>
                </a:solidFill>
                <a:latin typeface="Times New Roman" panose="02020603050405020304" pitchFamily="18" charset="0"/>
                <a:cs typeface="Times New Roman" panose="02020603050405020304" pitchFamily="18" charset="0"/>
              </a:rPr>
              <a:t>显然，这是一条连接</a:t>
            </a:r>
            <a:r>
              <a:rPr lang="en-US" altLang="zh-CN" sz="2400" b="1" i="1" dirty="0" smtClean="0">
                <a:solidFill>
                  <a:srgbClr val="0000FF"/>
                </a:solidFill>
                <a:latin typeface="Times New Roman" panose="02020603050405020304" pitchFamily="18" charset="0"/>
                <a:cs typeface="Times New Roman" panose="02020603050405020304" pitchFamily="18" charset="0"/>
              </a:rPr>
              <a:t>P</a:t>
            </a:r>
            <a:r>
              <a:rPr lang="en-US" altLang="zh-CN" sz="2400" b="1" baseline="-25000" dirty="0" smtClean="0">
                <a:solidFill>
                  <a:srgbClr val="0000FF"/>
                </a:solidFill>
                <a:latin typeface="Times New Roman" panose="02020603050405020304" pitchFamily="18" charset="0"/>
                <a:cs typeface="Times New Roman" panose="02020603050405020304" pitchFamily="18" charset="0"/>
              </a:rPr>
              <a:t>0</a:t>
            </a:r>
            <a:r>
              <a:rPr lang="zh-CN" altLang="en-US" sz="2400" b="1" dirty="0" smtClean="0">
                <a:solidFill>
                  <a:srgbClr val="0000FF"/>
                </a:solidFill>
                <a:latin typeface="Times New Roman" panose="02020603050405020304" pitchFamily="18" charset="0"/>
                <a:cs typeface="Times New Roman" panose="02020603050405020304" pitchFamily="18" charset="0"/>
              </a:rPr>
              <a:t>、</a:t>
            </a:r>
            <a:r>
              <a:rPr lang="en-US" altLang="zh-CN" sz="2400" b="1" i="1" dirty="0" smtClean="0">
                <a:solidFill>
                  <a:srgbClr val="0000FF"/>
                </a:solidFill>
                <a:latin typeface="Times New Roman" panose="02020603050405020304" pitchFamily="18" charset="0"/>
                <a:cs typeface="Times New Roman" panose="02020603050405020304" pitchFamily="18" charset="0"/>
              </a:rPr>
              <a:t>P</a:t>
            </a:r>
            <a:r>
              <a:rPr lang="en-US" altLang="zh-CN" sz="2400" b="1" baseline="-25000" dirty="0" smtClean="0">
                <a:solidFill>
                  <a:srgbClr val="0000FF"/>
                </a:solidFill>
                <a:latin typeface="Times New Roman" panose="02020603050405020304" pitchFamily="18" charset="0"/>
                <a:cs typeface="Times New Roman" panose="02020603050405020304" pitchFamily="18" charset="0"/>
              </a:rPr>
              <a:t>1</a:t>
            </a:r>
            <a:r>
              <a:rPr lang="zh-CN" altLang="en-US" sz="2400" b="1" dirty="0" smtClean="0">
                <a:solidFill>
                  <a:srgbClr val="0000FF"/>
                </a:solidFill>
                <a:latin typeface="Times New Roman" panose="02020603050405020304" pitchFamily="18" charset="0"/>
                <a:cs typeface="Times New Roman" panose="02020603050405020304" pitchFamily="18" charset="0"/>
              </a:rPr>
              <a:t>的直线段。</a:t>
            </a:r>
          </a:p>
        </p:txBody>
      </p:sp>
      <p:sp>
        <p:nvSpPr>
          <p:cNvPr id="55300" name="Rectangle 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301"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302" name="Rectangle 11"/>
          <p:cNvSpPr>
            <a:spLocks noChangeArrowheads="1"/>
          </p:cNvSpPr>
          <p:nvPr/>
        </p:nvSpPr>
        <p:spPr bwMode="auto">
          <a:xfrm>
            <a:off x="0" y="2852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5303" name="Object 10"/>
          <p:cNvGraphicFramePr>
            <a:graphicFrameLocks noChangeAspect="1"/>
          </p:cNvGraphicFramePr>
          <p:nvPr>
            <p:extLst>
              <p:ext uri="{D42A27DB-BD31-4B8C-83A1-F6EECF244321}">
                <p14:modId xmlns:p14="http://schemas.microsoft.com/office/powerpoint/2010/main" val="2845952621"/>
              </p:ext>
            </p:extLst>
          </p:nvPr>
        </p:nvGraphicFramePr>
        <p:xfrm>
          <a:off x="725366" y="2324898"/>
          <a:ext cx="4319588" cy="2041525"/>
        </p:xfrm>
        <a:graphic>
          <a:graphicData uri="http://schemas.openxmlformats.org/presentationml/2006/ole">
            <mc:AlternateContent xmlns:mc="http://schemas.openxmlformats.org/markup-compatibility/2006">
              <mc:Choice xmlns:v="urn:schemas-microsoft-com:vml" Requires="v">
                <p:oleObj spid="_x0000_s87124" name="公式" r:id="rId3" imgW="2438400" imgH="1155700" progId="Equation.3">
                  <p:embed/>
                </p:oleObj>
              </mc:Choice>
              <mc:Fallback>
                <p:oleObj name="公式" r:id="rId3" imgW="2438400" imgH="1155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366" y="2324898"/>
                        <a:ext cx="4319588" cy="2041525"/>
                      </a:xfrm>
                      <a:prstGeom prst="rect">
                        <a:avLst/>
                      </a:prstGeom>
                      <a:noFill/>
                      <a:ln>
                        <a:noFill/>
                      </a:ln>
                      <a:extLst/>
                    </p:spPr>
                  </p:pic>
                </p:oleObj>
              </mc:Fallback>
            </mc:AlternateContent>
          </a:graphicData>
        </a:graphic>
      </p:graphicFrame>
      <p:sp>
        <p:nvSpPr>
          <p:cNvPr id="55304"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5305" name="Object 12"/>
          <p:cNvGraphicFramePr>
            <a:graphicFrameLocks noChangeAspect="1"/>
          </p:cNvGraphicFramePr>
          <p:nvPr>
            <p:extLst>
              <p:ext uri="{D42A27DB-BD31-4B8C-83A1-F6EECF244321}">
                <p14:modId xmlns:p14="http://schemas.microsoft.com/office/powerpoint/2010/main" val="2903385437"/>
              </p:ext>
            </p:extLst>
          </p:nvPr>
        </p:nvGraphicFramePr>
        <p:xfrm>
          <a:off x="5044954" y="3660231"/>
          <a:ext cx="984556" cy="404805"/>
        </p:xfrm>
        <a:graphic>
          <a:graphicData uri="http://schemas.openxmlformats.org/presentationml/2006/ole">
            <mc:AlternateContent xmlns:mc="http://schemas.openxmlformats.org/markup-compatibility/2006">
              <mc:Choice xmlns:v="urn:schemas-microsoft-com:vml" Requires="v">
                <p:oleObj spid="_x0000_s87125" name="公式" r:id="rId5" imgW="482391" imgH="203112" progId="Equation.3">
                  <p:embed/>
                </p:oleObj>
              </mc:Choice>
              <mc:Fallback>
                <p:oleObj name="公式" r:id="rId5" imgW="48239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44954" y="3660231"/>
                        <a:ext cx="984556" cy="404805"/>
                      </a:xfrm>
                      <a:prstGeom prst="rect">
                        <a:avLst/>
                      </a:prstGeom>
                      <a:noFill/>
                      <a:ln>
                        <a:noFill/>
                      </a:ln>
                      <a:extLst/>
                    </p:spPr>
                  </p:pic>
                </p:oleObj>
              </mc:Fallback>
            </mc:AlternateContent>
          </a:graphicData>
        </a:graphic>
      </p:graphicFrame>
      <p:sp>
        <p:nvSpPr>
          <p:cNvPr id="11" name="对角圆角矩形 10"/>
          <p:cNvSpPr/>
          <p:nvPr/>
        </p:nvSpPr>
        <p:spPr>
          <a:xfrm>
            <a:off x="989806" y="486510"/>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4984056"/>
      </p:ext>
    </p:extLst>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sz="half" idx="1"/>
          </p:nvPr>
        </p:nvSpPr>
        <p:spPr>
          <a:xfrm>
            <a:off x="390525" y="1336490"/>
            <a:ext cx="8362950" cy="4525963"/>
          </a:xfrm>
        </p:spPr>
        <p:txBody>
          <a:bodyPr/>
          <a:lstStyle/>
          <a:p>
            <a:pPr eaLnBrk="1" hangingPunct="1">
              <a:buFontTx/>
              <a:buNone/>
              <a:defRPr/>
            </a:pPr>
            <a:r>
              <a:rPr lang="zh-CN" altLang="en-US" sz="2000" b="1" dirty="0" smtClean="0">
                <a:solidFill>
                  <a:srgbClr val="FF0000"/>
                </a:solidFill>
                <a:latin typeface="Times New Roman" panose="02020603050405020304" pitchFamily="18" charset="0"/>
                <a:cs typeface="Times New Roman" panose="02020603050405020304" pitchFamily="18" charset="0"/>
              </a:rPr>
              <a:t>   </a:t>
            </a:r>
            <a:r>
              <a:rPr lang="en-US" altLang="zh-CN" sz="2400" b="1" dirty="0" smtClean="0">
                <a:solidFill>
                  <a:srgbClr val="FF0000"/>
                </a:solidFill>
                <a:latin typeface="Times New Roman" panose="02020603050405020304" pitchFamily="18" charset="0"/>
                <a:cs typeface="Times New Roman" panose="02020603050405020304" pitchFamily="18" charset="0"/>
              </a:rPr>
              <a:t>(2)</a:t>
            </a:r>
            <a:r>
              <a:rPr lang="zh-CN" altLang="en-US" sz="2400" b="1" dirty="0" smtClean="0">
                <a:solidFill>
                  <a:srgbClr val="FF0000"/>
                </a:solidFill>
                <a:latin typeface="Times New Roman" panose="02020603050405020304" pitchFamily="18" charset="0"/>
                <a:cs typeface="Times New Roman" panose="02020603050405020304" pitchFamily="18" charset="0"/>
              </a:rPr>
              <a:t>二次</a:t>
            </a:r>
            <a:r>
              <a:rPr lang="en-US" altLang="zh-CN" sz="2400" b="1" dirty="0" smtClean="0">
                <a:solidFill>
                  <a:srgbClr val="FF0000"/>
                </a:solidFill>
                <a:latin typeface="Times New Roman" panose="02020603050405020304" pitchFamily="18" charset="0"/>
                <a:cs typeface="Times New Roman" panose="02020603050405020304" pitchFamily="18" charset="0"/>
              </a:rPr>
              <a:t>Bezier</a:t>
            </a:r>
            <a:r>
              <a:rPr lang="zh-CN" altLang="en-US" sz="2400" b="1" dirty="0" smtClean="0">
                <a:solidFill>
                  <a:srgbClr val="FF0000"/>
                </a:solidFill>
                <a:latin typeface="Times New Roman" panose="02020603050405020304" pitchFamily="18" charset="0"/>
                <a:cs typeface="Times New Roman" panose="02020603050405020304" pitchFamily="18" charset="0"/>
              </a:rPr>
              <a:t>曲线</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smtClean="0">
                <a:solidFill>
                  <a:srgbClr val="FF0000"/>
                </a:solidFill>
                <a:latin typeface="Times New Roman" panose="02020603050405020304" pitchFamily="18" charset="0"/>
                <a:cs typeface="Times New Roman" panose="02020603050405020304" pitchFamily="18" charset="0"/>
              </a:rPr>
              <a:t>n</a:t>
            </a:r>
            <a:r>
              <a:rPr lang="en-US" altLang="zh-CN" sz="2400" b="1" dirty="0" smtClean="0">
                <a:solidFill>
                  <a:srgbClr val="FF0000"/>
                </a:solidFill>
                <a:latin typeface="Times New Roman" panose="02020603050405020304" pitchFamily="18" charset="0"/>
                <a:cs typeface="Times New Roman" panose="02020603050405020304" pitchFamily="18" charset="0"/>
              </a:rPr>
              <a:t>=2)</a:t>
            </a:r>
          </a:p>
          <a:p>
            <a:pPr eaLnBrk="1" hangingPunct="1">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二次多项式，有三个控制点，其数学表示如下：</a:t>
            </a: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Clr>
                <a:srgbClr val="FF9300"/>
              </a:buClr>
              <a:buFont typeface="Wingdings" panose="05000000000000000000" pitchFamily="2" charset="2"/>
              <a:buChar char="n"/>
              <a:defRPr/>
            </a:pPr>
            <a:r>
              <a:rPr lang="zh-CN" altLang="en-US" sz="2400" b="1" dirty="0" smtClean="0">
                <a:solidFill>
                  <a:srgbClr val="0000FF"/>
                </a:solidFill>
                <a:latin typeface="Times New Roman" panose="02020603050405020304" pitchFamily="18" charset="0"/>
                <a:cs typeface="Times New Roman" panose="02020603050405020304" pitchFamily="18" charset="0"/>
              </a:rPr>
              <a:t>由上式的结果可知，二次</a:t>
            </a:r>
            <a:r>
              <a:rPr lang="en-US" altLang="zh-CN" sz="2400" b="1" dirty="0" smtClean="0">
                <a:solidFill>
                  <a:srgbClr val="0000FF"/>
                </a:solidFill>
                <a:latin typeface="Times New Roman" panose="02020603050405020304" pitchFamily="18" charset="0"/>
                <a:cs typeface="Times New Roman" panose="02020603050405020304" pitchFamily="18" charset="0"/>
              </a:rPr>
              <a:t>Bezier</a:t>
            </a:r>
            <a:r>
              <a:rPr lang="zh-CN" altLang="en-US" sz="2400" b="1" dirty="0" smtClean="0">
                <a:solidFill>
                  <a:srgbClr val="0000FF"/>
                </a:solidFill>
                <a:latin typeface="Times New Roman" panose="02020603050405020304" pitchFamily="18" charset="0"/>
                <a:cs typeface="Times New Roman" panose="02020603050405020304" pitchFamily="18" charset="0"/>
              </a:rPr>
              <a:t>曲线为抛物线。将上式改写为矩阵形式：</a:t>
            </a:r>
          </a:p>
          <a:p>
            <a:pPr eaLnBrk="1" hangingPunct="1">
              <a:buFontTx/>
              <a:buNone/>
              <a:defRPr/>
            </a:pPr>
            <a:endParaRPr lang="en-US" altLang="zh-CN" sz="2400" dirty="0" smtClean="0"/>
          </a:p>
        </p:txBody>
      </p:sp>
      <p:sp>
        <p:nvSpPr>
          <p:cNvPr id="56324" name="Rectangle 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325"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326"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327" name="Rectangle 11"/>
          <p:cNvSpPr>
            <a:spLocks noChangeArrowheads="1"/>
          </p:cNvSpPr>
          <p:nvPr/>
        </p:nvSpPr>
        <p:spPr bwMode="auto">
          <a:xfrm>
            <a:off x="0" y="296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6328" name="Object 10"/>
          <p:cNvGraphicFramePr>
            <a:graphicFrameLocks noChangeAspect="1"/>
          </p:cNvGraphicFramePr>
          <p:nvPr>
            <p:extLst>
              <p:ext uri="{D42A27DB-BD31-4B8C-83A1-F6EECF244321}">
                <p14:modId xmlns:p14="http://schemas.microsoft.com/office/powerpoint/2010/main" val="4288412365"/>
              </p:ext>
            </p:extLst>
          </p:nvPr>
        </p:nvGraphicFramePr>
        <p:xfrm>
          <a:off x="684213" y="2212181"/>
          <a:ext cx="5903912" cy="1719263"/>
        </p:xfrm>
        <a:graphic>
          <a:graphicData uri="http://schemas.openxmlformats.org/presentationml/2006/ole">
            <mc:AlternateContent xmlns:mc="http://schemas.openxmlformats.org/markup-compatibility/2006">
              <mc:Choice xmlns:v="urn:schemas-microsoft-com:vml" Requires="v">
                <p:oleObj spid="_x0000_s88222" name="公式" r:id="rId3" imgW="3175000" imgH="927100" progId="Equation.3">
                  <p:embed/>
                </p:oleObj>
              </mc:Choice>
              <mc:Fallback>
                <p:oleObj name="公式" r:id="rId3" imgW="3175000" imgH="927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212181"/>
                        <a:ext cx="5903912" cy="1719263"/>
                      </a:xfrm>
                      <a:prstGeom prst="rect">
                        <a:avLst/>
                      </a:prstGeom>
                      <a:noFill/>
                      <a:ln>
                        <a:noFill/>
                      </a:ln>
                      <a:extLst/>
                    </p:spPr>
                  </p:pic>
                </p:oleObj>
              </mc:Fallback>
            </mc:AlternateContent>
          </a:graphicData>
        </a:graphic>
      </p:graphicFrame>
      <p:sp>
        <p:nvSpPr>
          <p:cNvPr id="56329"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6330" name="Object 12"/>
          <p:cNvGraphicFramePr>
            <a:graphicFrameLocks noChangeAspect="1"/>
          </p:cNvGraphicFramePr>
          <p:nvPr>
            <p:extLst>
              <p:ext uri="{D42A27DB-BD31-4B8C-83A1-F6EECF244321}">
                <p14:modId xmlns:p14="http://schemas.microsoft.com/office/powerpoint/2010/main" val="2590935262"/>
              </p:ext>
            </p:extLst>
          </p:nvPr>
        </p:nvGraphicFramePr>
        <p:xfrm>
          <a:off x="6684229" y="3694111"/>
          <a:ext cx="792163" cy="325437"/>
        </p:xfrm>
        <a:graphic>
          <a:graphicData uri="http://schemas.openxmlformats.org/presentationml/2006/ole">
            <mc:AlternateContent xmlns:mc="http://schemas.openxmlformats.org/markup-compatibility/2006">
              <mc:Choice xmlns:v="urn:schemas-microsoft-com:vml" Requires="v">
                <p:oleObj spid="_x0000_s88223" name="公式" r:id="rId5" imgW="482391" imgH="203112" progId="Equation.3">
                  <p:embed/>
                </p:oleObj>
              </mc:Choice>
              <mc:Fallback>
                <p:oleObj name="公式" r:id="rId5" imgW="48239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4229" y="3694111"/>
                        <a:ext cx="792163" cy="325437"/>
                      </a:xfrm>
                      <a:prstGeom prst="rect">
                        <a:avLst/>
                      </a:prstGeom>
                      <a:noFill/>
                      <a:ln>
                        <a:noFill/>
                      </a:ln>
                      <a:extLst/>
                    </p:spPr>
                  </p:pic>
                </p:oleObj>
              </mc:Fallback>
            </mc:AlternateContent>
          </a:graphicData>
        </a:graphic>
      </p:graphicFrame>
      <p:sp>
        <p:nvSpPr>
          <p:cNvPr id="56331" name="Rectangle 15"/>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6332" name="Object 14"/>
          <p:cNvGraphicFramePr>
            <a:graphicFrameLocks noChangeAspect="1"/>
          </p:cNvGraphicFramePr>
          <p:nvPr>
            <p:extLst>
              <p:ext uri="{D42A27DB-BD31-4B8C-83A1-F6EECF244321}">
                <p14:modId xmlns:p14="http://schemas.microsoft.com/office/powerpoint/2010/main" val="3087617458"/>
              </p:ext>
            </p:extLst>
          </p:nvPr>
        </p:nvGraphicFramePr>
        <p:xfrm>
          <a:off x="1671307" y="4947138"/>
          <a:ext cx="3886409" cy="1250134"/>
        </p:xfrm>
        <a:graphic>
          <a:graphicData uri="http://schemas.openxmlformats.org/presentationml/2006/ole">
            <mc:AlternateContent xmlns:mc="http://schemas.openxmlformats.org/markup-compatibility/2006">
              <mc:Choice xmlns:v="urn:schemas-microsoft-com:vml" Requires="v">
                <p:oleObj spid="_x0000_s88224" name="公式" r:id="rId7" imgW="2222500" imgH="711200" progId="Equation.3">
                  <p:embed/>
                </p:oleObj>
              </mc:Choice>
              <mc:Fallback>
                <p:oleObj name="公式" r:id="rId7" imgW="2222500" imgH="71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1307" y="4947138"/>
                        <a:ext cx="3886409" cy="1250134"/>
                      </a:xfrm>
                      <a:prstGeom prst="rect">
                        <a:avLst/>
                      </a:prstGeom>
                      <a:noFill/>
                      <a:ln>
                        <a:noFill/>
                      </a:ln>
                      <a:extLst/>
                    </p:spPr>
                  </p:pic>
                </p:oleObj>
              </mc:Fallback>
            </mc:AlternateContent>
          </a:graphicData>
        </a:graphic>
      </p:graphicFrame>
      <p:sp>
        <p:nvSpPr>
          <p:cNvPr id="56333" name="Rectangle 1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6334" name="Object 16"/>
          <p:cNvGraphicFramePr>
            <a:graphicFrameLocks noChangeAspect="1"/>
          </p:cNvGraphicFramePr>
          <p:nvPr>
            <p:extLst>
              <p:ext uri="{D42A27DB-BD31-4B8C-83A1-F6EECF244321}">
                <p14:modId xmlns:p14="http://schemas.microsoft.com/office/powerpoint/2010/main" val="2839481568"/>
              </p:ext>
            </p:extLst>
          </p:nvPr>
        </p:nvGraphicFramePr>
        <p:xfrm>
          <a:off x="6370185" y="5336196"/>
          <a:ext cx="936625" cy="385763"/>
        </p:xfrm>
        <a:graphic>
          <a:graphicData uri="http://schemas.openxmlformats.org/presentationml/2006/ole">
            <mc:AlternateContent xmlns:mc="http://schemas.openxmlformats.org/markup-compatibility/2006">
              <mc:Choice xmlns:v="urn:schemas-microsoft-com:vml" Requires="v">
                <p:oleObj spid="_x0000_s88225" name="公式" r:id="rId9" imgW="482391" imgH="203112" progId="Equation.3">
                  <p:embed/>
                </p:oleObj>
              </mc:Choice>
              <mc:Fallback>
                <p:oleObj name="公式" r:id="rId9" imgW="48239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0185" y="5336196"/>
                        <a:ext cx="936625" cy="385763"/>
                      </a:xfrm>
                      <a:prstGeom prst="rect">
                        <a:avLst/>
                      </a:prstGeom>
                      <a:noFill/>
                      <a:ln>
                        <a:noFill/>
                      </a:ln>
                      <a:extLst/>
                    </p:spPr>
                  </p:pic>
                </p:oleObj>
              </mc:Fallback>
            </mc:AlternateContent>
          </a:graphicData>
        </a:graphic>
      </p:graphicFrame>
      <p:sp>
        <p:nvSpPr>
          <p:cNvPr id="16" name="对角圆角矩形 15"/>
          <p:cNvSpPr/>
          <p:nvPr/>
        </p:nvSpPr>
        <p:spPr>
          <a:xfrm>
            <a:off x="989806" y="50987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6457356"/>
      </p:ext>
    </p:extLst>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body" sz="half" idx="1"/>
          </p:nvPr>
        </p:nvSpPr>
        <p:spPr>
          <a:xfrm>
            <a:off x="390525" y="1279525"/>
            <a:ext cx="8362950" cy="4525963"/>
          </a:xfrm>
        </p:spPr>
        <p:txBody>
          <a:bodyPr/>
          <a:lstStyle/>
          <a:p>
            <a:pPr eaLnBrk="1" hangingPunct="1">
              <a:buFontTx/>
              <a:buNone/>
              <a:defRPr/>
            </a:pPr>
            <a:r>
              <a:rPr lang="zh-CN" altLang="en-US" sz="2000" b="1" dirty="0" smtClean="0">
                <a:solidFill>
                  <a:srgbClr val="FF0000"/>
                </a:solidFill>
                <a:latin typeface="Times New Roman" panose="02020603050405020304" pitchFamily="18" charset="0"/>
                <a:cs typeface="Times New Roman" panose="02020603050405020304" pitchFamily="18" charset="0"/>
              </a:rPr>
              <a:t>    </a:t>
            </a:r>
            <a:r>
              <a:rPr lang="en-US" altLang="zh-CN" sz="2400" b="1" dirty="0" smtClean="0">
                <a:solidFill>
                  <a:srgbClr val="FF0000"/>
                </a:solidFill>
                <a:latin typeface="Times New Roman" panose="02020603050405020304" pitchFamily="18" charset="0"/>
                <a:cs typeface="Times New Roman" panose="02020603050405020304" pitchFamily="18" charset="0"/>
              </a:rPr>
              <a:t>(3)</a:t>
            </a:r>
            <a:r>
              <a:rPr lang="zh-CN" altLang="en-US" sz="2400" b="1" dirty="0" smtClean="0">
                <a:solidFill>
                  <a:srgbClr val="FF0000"/>
                </a:solidFill>
                <a:latin typeface="Times New Roman" panose="02020603050405020304" pitchFamily="18" charset="0"/>
                <a:cs typeface="Times New Roman" panose="02020603050405020304" pitchFamily="18" charset="0"/>
              </a:rPr>
              <a:t>三次</a:t>
            </a:r>
            <a:r>
              <a:rPr lang="en-US" altLang="zh-CN" sz="2400" b="1" dirty="0" smtClean="0">
                <a:solidFill>
                  <a:srgbClr val="FF0000"/>
                </a:solidFill>
                <a:latin typeface="Times New Roman" panose="02020603050405020304" pitchFamily="18" charset="0"/>
                <a:cs typeface="Times New Roman" panose="02020603050405020304" pitchFamily="18" charset="0"/>
              </a:rPr>
              <a:t>Bezier</a:t>
            </a:r>
            <a:r>
              <a:rPr lang="zh-CN" altLang="en-US" sz="2400" b="1" dirty="0" smtClean="0">
                <a:solidFill>
                  <a:srgbClr val="FF0000"/>
                </a:solidFill>
                <a:latin typeface="Times New Roman" panose="02020603050405020304" pitchFamily="18" charset="0"/>
                <a:cs typeface="Times New Roman" panose="02020603050405020304" pitchFamily="18" charset="0"/>
              </a:rPr>
              <a:t>曲线</a:t>
            </a:r>
            <a:r>
              <a:rPr lang="en-US" altLang="zh-CN" sz="2400" b="1" dirty="0" smtClean="0">
                <a:solidFill>
                  <a:srgbClr val="FF0000"/>
                </a:solidFill>
                <a:latin typeface="Times New Roman" panose="02020603050405020304" pitchFamily="18" charset="0"/>
                <a:cs typeface="Times New Roman" panose="02020603050405020304" pitchFamily="18" charset="0"/>
              </a:rPr>
              <a:t>(</a:t>
            </a:r>
            <a:r>
              <a:rPr lang="en-US" altLang="zh-CN" sz="2400" b="1" i="1" dirty="0" smtClean="0">
                <a:solidFill>
                  <a:srgbClr val="FF0000"/>
                </a:solidFill>
                <a:latin typeface="Times New Roman" panose="02020603050405020304" pitchFamily="18" charset="0"/>
                <a:cs typeface="Times New Roman" panose="02020603050405020304" pitchFamily="18" charset="0"/>
              </a:rPr>
              <a:t>n</a:t>
            </a:r>
            <a:r>
              <a:rPr lang="en-US" altLang="zh-CN" sz="2400" b="1" dirty="0" smtClean="0">
                <a:solidFill>
                  <a:srgbClr val="FF0000"/>
                </a:solidFill>
                <a:latin typeface="Times New Roman" panose="02020603050405020304" pitchFamily="18" charset="0"/>
                <a:cs typeface="Times New Roman" panose="02020603050405020304" pitchFamily="18" charset="0"/>
              </a:rPr>
              <a:t>=3)</a:t>
            </a:r>
          </a:p>
          <a:p>
            <a:pPr eaLnBrk="1" hangingPunct="1">
              <a:buFontTx/>
              <a:buNone/>
              <a:defRPr/>
            </a:pPr>
            <a:r>
              <a:rPr lang="zh-CN" altLang="en-US" sz="2400" dirty="0" smtClean="0">
                <a:latin typeface="Times New Roman" panose="02020603050405020304" pitchFamily="18" charset="0"/>
                <a:cs typeface="Times New Roman" panose="02020603050405020304" pitchFamily="18" charset="0"/>
              </a:rPr>
              <a:t>三次多项式，有四个控制点，其数学表示如下：</a:t>
            </a: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FontTx/>
              <a:buNone/>
              <a:defRPr/>
            </a:pPr>
            <a:r>
              <a:rPr lang="zh-CN" altLang="en-US" sz="2800" dirty="0" smtClean="0">
                <a:latin typeface="Times New Roman" panose="02020603050405020304" pitchFamily="18" charset="0"/>
                <a:cs typeface="Times New Roman" panose="02020603050405020304" pitchFamily="18" charset="0"/>
              </a:rPr>
              <a:t>其矩阵形式为</a:t>
            </a:r>
          </a:p>
        </p:txBody>
      </p:sp>
      <p:sp>
        <p:nvSpPr>
          <p:cNvPr id="57348" name="Rectangle 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49"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50"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51"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52" name="Rectangle 1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53" name="Rectangle 13"/>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54" name="Rectangle 16"/>
          <p:cNvSpPr>
            <a:spLocks noChangeArrowheads="1"/>
          </p:cNvSpPr>
          <p:nvPr/>
        </p:nvSpPr>
        <p:spPr bwMode="auto">
          <a:xfrm>
            <a:off x="0" y="3086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7355" name="Object 15"/>
          <p:cNvGraphicFramePr>
            <a:graphicFrameLocks noChangeAspect="1"/>
          </p:cNvGraphicFramePr>
          <p:nvPr>
            <p:extLst>
              <p:ext uri="{D42A27DB-BD31-4B8C-83A1-F6EECF244321}">
                <p14:modId xmlns:p14="http://schemas.microsoft.com/office/powerpoint/2010/main" val="566730118"/>
              </p:ext>
            </p:extLst>
          </p:nvPr>
        </p:nvGraphicFramePr>
        <p:xfrm>
          <a:off x="652463" y="2316590"/>
          <a:ext cx="6192837" cy="1114425"/>
        </p:xfrm>
        <a:graphic>
          <a:graphicData uri="http://schemas.openxmlformats.org/presentationml/2006/ole">
            <mc:AlternateContent xmlns:mc="http://schemas.openxmlformats.org/markup-compatibility/2006">
              <mc:Choice xmlns:v="urn:schemas-microsoft-com:vml" Requires="v">
                <p:oleObj spid="_x0000_s89204" name="公式" r:id="rId3" imgW="3810000" imgH="685800" progId="Equation.3">
                  <p:embed/>
                </p:oleObj>
              </mc:Choice>
              <mc:Fallback>
                <p:oleObj name="公式" r:id="rId3" imgW="3810000" imgH="685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463" y="2316590"/>
                        <a:ext cx="6192837" cy="11144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7357" name="Object 17"/>
          <p:cNvGraphicFramePr>
            <a:graphicFrameLocks noChangeAspect="1"/>
          </p:cNvGraphicFramePr>
          <p:nvPr>
            <p:extLst>
              <p:ext uri="{D42A27DB-BD31-4B8C-83A1-F6EECF244321}">
                <p14:modId xmlns:p14="http://schemas.microsoft.com/office/powerpoint/2010/main" val="2899903409"/>
              </p:ext>
            </p:extLst>
          </p:nvPr>
        </p:nvGraphicFramePr>
        <p:xfrm>
          <a:off x="6815321" y="3071813"/>
          <a:ext cx="841008" cy="345674"/>
        </p:xfrm>
        <a:graphic>
          <a:graphicData uri="http://schemas.openxmlformats.org/presentationml/2006/ole">
            <mc:AlternateContent xmlns:mc="http://schemas.openxmlformats.org/markup-compatibility/2006">
              <mc:Choice xmlns:v="urn:schemas-microsoft-com:vml" Requires="v">
                <p:oleObj spid="_x0000_s89205" name="公式" r:id="rId5" imgW="482391" imgH="203112" progId="Equation.3">
                  <p:embed/>
                </p:oleObj>
              </mc:Choice>
              <mc:Fallback>
                <p:oleObj name="公式" r:id="rId5" imgW="48239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5321" y="3071813"/>
                        <a:ext cx="841008" cy="345674"/>
                      </a:xfrm>
                      <a:prstGeom prst="rect">
                        <a:avLst/>
                      </a:prstGeom>
                      <a:solidFill>
                        <a:schemeClr val="accent1"/>
                      </a:solidFill>
                      <a:ln>
                        <a:noFill/>
                      </a:ln>
                      <a:extLst/>
                    </p:spPr>
                  </p:pic>
                </p:oleObj>
              </mc:Fallback>
            </mc:AlternateContent>
          </a:graphicData>
        </a:graphic>
      </p:graphicFrame>
      <p:sp>
        <p:nvSpPr>
          <p:cNvPr id="57358" name="Rectangle 20"/>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7359" name="Object 19"/>
          <p:cNvGraphicFramePr>
            <a:graphicFrameLocks noChangeAspect="1"/>
          </p:cNvGraphicFramePr>
          <p:nvPr>
            <p:extLst>
              <p:ext uri="{D42A27DB-BD31-4B8C-83A1-F6EECF244321}">
                <p14:modId xmlns:p14="http://schemas.microsoft.com/office/powerpoint/2010/main" val="3906160848"/>
              </p:ext>
            </p:extLst>
          </p:nvPr>
        </p:nvGraphicFramePr>
        <p:xfrm>
          <a:off x="2555874" y="4071938"/>
          <a:ext cx="5131955" cy="1733550"/>
        </p:xfrm>
        <a:graphic>
          <a:graphicData uri="http://schemas.openxmlformats.org/presentationml/2006/ole">
            <mc:AlternateContent xmlns:mc="http://schemas.openxmlformats.org/markup-compatibility/2006">
              <mc:Choice xmlns:v="urn:schemas-microsoft-com:vml" Requires="v">
                <p:oleObj spid="_x0000_s89206" name="公式" r:id="rId7" imgW="2794000" imgH="939800" progId="Equation.3">
                  <p:embed/>
                </p:oleObj>
              </mc:Choice>
              <mc:Fallback>
                <p:oleObj name="公式" r:id="rId7" imgW="2794000" imgH="939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4" y="4071938"/>
                        <a:ext cx="5131955" cy="1733550"/>
                      </a:xfrm>
                      <a:prstGeom prst="rect">
                        <a:avLst/>
                      </a:prstGeom>
                      <a:noFill/>
                      <a:ln>
                        <a:noFill/>
                      </a:ln>
                      <a:extLst/>
                    </p:spPr>
                  </p:pic>
                </p:oleObj>
              </mc:Fallback>
            </mc:AlternateContent>
          </a:graphicData>
        </a:graphic>
      </p:graphicFrame>
      <p:sp>
        <p:nvSpPr>
          <p:cNvPr id="17" name="对角圆角矩形 16"/>
          <p:cNvSpPr/>
          <p:nvPr/>
        </p:nvSpPr>
        <p:spPr>
          <a:xfrm>
            <a:off x="989806" y="517981"/>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255365"/>
      </p:ext>
    </p:extLst>
  </p:cSld>
  <p:clrMapOvr>
    <a:masterClrMapping/>
  </p:clrMapOvr>
  <p:transition spd="slow">
    <p:cove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type="body" sz="half" idx="1"/>
          </p:nvPr>
        </p:nvSpPr>
        <p:spPr>
          <a:xfrm>
            <a:off x="390525" y="1133475"/>
            <a:ext cx="8362950" cy="5145088"/>
          </a:xfrm>
        </p:spPr>
        <p:txBody>
          <a:bodyPr/>
          <a:lstStyle/>
          <a:p>
            <a:pPr eaLnBrk="1" hangingPunct="1">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上面式中的</a:t>
            </a:r>
            <a:r>
              <a:rPr lang="en-US" altLang="zh-CN" sz="2400" dirty="0" smtClean="0">
                <a:latin typeface="Times New Roman" panose="02020603050405020304" pitchFamily="18" charset="0"/>
                <a:cs typeface="Times New Roman" panose="02020603050405020304" pitchFamily="18" charset="0"/>
              </a:rPr>
              <a:t>Bernstein</a:t>
            </a:r>
            <a:r>
              <a:rPr lang="zh-CN" altLang="en-US" sz="2400" dirty="0" smtClean="0">
                <a:latin typeface="Times New Roman" panose="02020603050405020304" pitchFamily="18" charset="0"/>
                <a:cs typeface="Times New Roman" panose="02020603050405020304" pitchFamily="18" charset="0"/>
              </a:rPr>
              <a:t>多项式构成了三次</a:t>
            </a:r>
            <a:r>
              <a:rPr lang="en-US" altLang="zh-CN" sz="2400" dirty="0" smtClean="0">
                <a:latin typeface="Times New Roman" panose="02020603050405020304" pitchFamily="18" charset="0"/>
                <a:cs typeface="Times New Roman" panose="02020603050405020304" pitchFamily="18" charset="0"/>
              </a:rPr>
              <a:t>Bezier</a:t>
            </a:r>
            <a:r>
              <a:rPr lang="zh-CN" altLang="en-US" sz="2400" dirty="0" smtClean="0">
                <a:latin typeface="Times New Roman" panose="02020603050405020304" pitchFamily="18" charset="0"/>
                <a:cs typeface="Times New Roman" panose="02020603050405020304" pitchFamily="18" charset="0"/>
              </a:rPr>
              <a:t>曲线的一组基，或称三次</a:t>
            </a:r>
            <a:r>
              <a:rPr lang="en-US" altLang="zh-CN" sz="2400" dirty="0" err="1" smtClean="0">
                <a:latin typeface="Times New Roman" panose="02020603050405020304" pitchFamily="18" charset="0"/>
                <a:cs typeface="Times New Roman" panose="02020603050405020304" pitchFamily="18" charset="0"/>
              </a:rPr>
              <a:t>Beizer</a:t>
            </a:r>
            <a:r>
              <a:rPr lang="zh-CN" altLang="en-US" sz="2400" dirty="0" smtClean="0">
                <a:latin typeface="Times New Roman" panose="02020603050405020304" pitchFamily="18" charset="0"/>
                <a:cs typeface="Times New Roman" panose="02020603050405020304" pitchFamily="18" charset="0"/>
              </a:rPr>
              <a:t>曲线的调和函数，即</a:t>
            </a:r>
          </a:p>
        </p:txBody>
      </p:sp>
      <p:sp>
        <p:nvSpPr>
          <p:cNvPr id="58372"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73"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7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75" name="Rectangle 14"/>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376" name="Rectangle 17"/>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8377" name="Object 16"/>
          <p:cNvGraphicFramePr>
            <a:graphicFrameLocks noChangeAspect="1"/>
          </p:cNvGraphicFramePr>
          <p:nvPr>
            <p:extLst>
              <p:ext uri="{D42A27DB-BD31-4B8C-83A1-F6EECF244321}">
                <p14:modId xmlns:p14="http://schemas.microsoft.com/office/powerpoint/2010/main" val="2930235555"/>
              </p:ext>
            </p:extLst>
          </p:nvPr>
        </p:nvGraphicFramePr>
        <p:xfrm>
          <a:off x="611187" y="2083593"/>
          <a:ext cx="2160587" cy="1890712"/>
        </p:xfrm>
        <a:graphic>
          <a:graphicData uri="http://schemas.openxmlformats.org/presentationml/2006/ole">
            <mc:AlternateContent xmlns:mc="http://schemas.openxmlformats.org/markup-compatibility/2006">
              <mc:Choice xmlns:v="urn:schemas-microsoft-com:vml" Requires="v">
                <p:oleObj spid="_x0000_s90152" name="公式" r:id="rId3" imgW="1219200" imgH="1066800" progId="Equation.3">
                  <p:embed/>
                </p:oleObj>
              </mc:Choice>
              <mc:Fallback>
                <p:oleObj name="公式" r:id="rId3" imgW="1219200" imgH="1066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7" y="2083593"/>
                        <a:ext cx="2160587" cy="1890712"/>
                      </a:xfrm>
                      <a:prstGeom prst="rect">
                        <a:avLst/>
                      </a:prstGeom>
                      <a:noFill/>
                      <a:ln>
                        <a:noFill/>
                      </a:ln>
                      <a:extLst/>
                    </p:spPr>
                  </p:pic>
                </p:oleObj>
              </mc:Fallback>
            </mc:AlternateContent>
          </a:graphicData>
        </a:graphic>
      </p:graphicFrame>
      <p:sp>
        <p:nvSpPr>
          <p:cNvPr id="63507" name="Text Box 19"/>
          <p:cNvSpPr txBox="1">
            <a:spLocks noChangeArrowheads="1"/>
          </p:cNvSpPr>
          <p:nvPr/>
        </p:nvSpPr>
        <p:spPr bwMode="auto">
          <a:xfrm>
            <a:off x="250825" y="4437063"/>
            <a:ext cx="28813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b="1">
                <a:solidFill>
                  <a:srgbClr val="FF0000"/>
                </a:solidFill>
                <a:effectLst>
                  <a:outerShdw blurRad="38100" dist="38100" dir="2700000" algn="tl">
                    <a:srgbClr val="C0C0C0"/>
                  </a:outerShdw>
                </a:effectLst>
              </a:rPr>
              <a:t>它们是图中所示的</a:t>
            </a:r>
            <a:r>
              <a:rPr lang="en-US" altLang="zh-CN" b="1">
                <a:solidFill>
                  <a:srgbClr val="FF0000"/>
                </a:solidFill>
                <a:effectLst>
                  <a:outerShdw blurRad="38100" dist="38100" dir="2700000" algn="tl">
                    <a:srgbClr val="C0C0C0"/>
                  </a:outerShdw>
                </a:effectLst>
              </a:rPr>
              <a:t>4</a:t>
            </a:r>
            <a:r>
              <a:rPr lang="zh-CN" altLang="en-US" b="1">
                <a:solidFill>
                  <a:srgbClr val="FF0000"/>
                </a:solidFill>
                <a:effectLst>
                  <a:outerShdw blurRad="38100" dist="38100" dir="2700000" algn="tl">
                    <a:srgbClr val="C0C0C0"/>
                  </a:outerShdw>
                </a:effectLst>
              </a:rPr>
              <a:t>条曲线。</a:t>
            </a:r>
          </a:p>
        </p:txBody>
      </p:sp>
      <p:pic>
        <p:nvPicPr>
          <p:cNvPr id="58379" name="Picture 21"/>
          <p:cNvPicPr>
            <a:picLocks noChangeAspect="1" noChangeArrowheads="1"/>
          </p:cNvPicPr>
          <p:nvPr/>
        </p:nvPicPr>
        <p:blipFill>
          <a:blip r:embed="rId5">
            <a:extLst>
              <a:ext uri="{28A0092B-C50C-407E-A947-70E740481C1C}">
                <a14:useLocalDpi xmlns:a14="http://schemas.microsoft.com/office/drawing/2010/main" val="0"/>
              </a:ext>
            </a:extLst>
          </a:blip>
          <a:srcRect l="31738" t="27191" r="28386" b="27908"/>
          <a:stretch>
            <a:fillRect/>
          </a:stretch>
        </p:blipFill>
        <p:spPr bwMode="auto">
          <a:xfrm>
            <a:off x="3708400" y="2420938"/>
            <a:ext cx="4895850" cy="4133850"/>
          </a:xfrm>
          <a:prstGeom prst="rect">
            <a:avLst/>
          </a:prstGeom>
          <a:noFill/>
          <a:ln w="9525">
            <a:solidFill>
              <a:schemeClr val="tx1"/>
            </a:solidFill>
            <a:miter lim="800000"/>
            <a:headEnd/>
            <a:tailEnd/>
          </a:ln>
          <a:effectLst>
            <a:outerShdw dist="107763" dir="2700000" algn="ctr" rotWithShape="0">
              <a:schemeClr val="tx1">
                <a:alpha val="50000"/>
              </a:schemeClr>
            </a:outerShdw>
          </a:effectLst>
          <a:extLst>
            <a:ext uri="{909E8E84-426E-40DD-AFC4-6F175D3DCCD1}">
              <a14:hiddenFill xmlns:a14="http://schemas.microsoft.com/office/drawing/2010/main">
                <a:solidFill>
                  <a:schemeClr val="accent1"/>
                </a:solidFill>
              </a14:hiddenFill>
            </a:ext>
          </a:extLst>
        </p:spPr>
      </p:pic>
      <p:sp>
        <p:nvSpPr>
          <p:cNvPr id="13" name="对角圆角矩形 12"/>
          <p:cNvSpPr/>
          <p:nvPr/>
        </p:nvSpPr>
        <p:spPr>
          <a:xfrm>
            <a:off x="989806" y="51661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306200"/>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sz="half" idx="1"/>
          </p:nvPr>
        </p:nvSpPr>
        <p:spPr>
          <a:xfrm>
            <a:off x="426244" y="1274152"/>
            <a:ext cx="8362950" cy="5145088"/>
          </a:xfrm>
        </p:spPr>
        <p:txBody>
          <a:bodyPr/>
          <a:lstStyle/>
          <a:p>
            <a:pPr algn="just" eaLnBrk="1" hangingPunct="1">
              <a:buFontTx/>
              <a:buNone/>
              <a:defRPr/>
            </a:pPr>
            <a:r>
              <a:rPr lang="en-US" altLang="zh-CN" sz="2400" b="1" u="sng" dirty="0" smtClean="0">
                <a:solidFill>
                  <a:srgbClr val="FF0000"/>
                </a:solidFill>
                <a:latin typeface="Times New Roman" panose="02020603050405020304" pitchFamily="18" charset="0"/>
                <a:cs typeface="Times New Roman" panose="02020603050405020304" pitchFamily="18" charset="0"/>
              </a:rPr>
              <a:t>2.Bezier</a:t>
            </a:r>
            <a:r>
              <a:rPr lang="zh-CN" altLang="en-US" sz="2400" b="1" u="sng" dirty="0" smtClean="0">
                <a:solidFill>
                  <a:srgbClr val="FF0000"/>
                </a:solidFill>
                <a:latin typeface="Times New Roman" panose="02020603050405020304" pitchFamily="18" charset="0"/>
                <a:cs typeface="Times New Roman" panose="02020603050405020304" pitchFamily="18" charset="0"/>
              </a:rPr>
              <a:t>曲线的性质</a:t>
            </a:r>
          </a:p>
          <a:p>
            <a:pPr algn="just" eaLnBrk="1" hangingPunct="1">
              <a:buFontTx/>
              <a:buNone/>
              <a:defRPr/>
            </a:pPr>
            <a:r>
              <a:rPr lang="en-US" altLang="zh-CN" sz="2400" b="1" dirty="0" smtClean="0">
                <a:solidFill>
                  <a:srgbClr val="FF0000"/>
                </a:solidFill>
                <a:latin typeface="Times New Roman" panose="02020603050405020304" pitchFamily="18" charset="0"/>
                <a:cs typeface="Times New Roman" panose="02020603050405020304" pitchFamily="18" charset="0"/>
              </a:rPr>
              <a:t>(1)</a:t>
            </a:r>
            <a:r>
              <a:rPr lang="zh-CN" altLang="en-US" sz="2400" b="1" dirty="0" smtClean="0">
                <a:solidFill>
                  <a:srgbClr val="FF0000"/>
                </a:solidFill>
                <a:latin typeface="Times New Roman" panose="02020603050405020304" pitchFamily="18" charset="0"/>
                <a:cs typeface="Times New Roman" panose="02020603050405020304" pitchFamily="18" charset="0"/>
              </a:rPr>
              <a:t>端点性质</a:t>
            </a:r>
          </a:p>
          <a:p>
            <a:pPr algn="just" eaLnBrk="1" hangingPunct="1">
              <a:buFontTx/>
              <a:buNone/>
              <a:defRPr/>
            </a:pPr>
            <a:r>
              <a:rPr lang="zh-CN" altLang="en-US" sz="2400" dirty="0" smtClean="0">
                <a:latin typeface="Times New Roman" panose="02020603050405020304" pitchFamily="18" charset="0"/>
                <a:cs typeface="Times New Roman" panose="02020603050405020304" pitchFamily="18" charset="0"/>
              </a:rPr>
              <a:t>当</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和</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时，代入</a:t>
            </a:r>
            <a:r>
              <a:rPr lang="en-US" altLang="zh-CN" sz="2400" dirty="0" smtClean="0">
                <a:latin typeface="Times New Roman" panose="02020603050405020304" pitchFamily="18" charset="0"/>
                <a:cs typeface="Times New Roman" panose="02020603050405020304" pitchFamily="18" charset="0"/>
              </a:rPr>
              <a:t>Bezier</a:t>
            </a:r>
            <a:r>
              <a:rPr lang="zh-CN" altLang="en-US" sz="2400" dirty="0" smtClean="0">
                <a:latin typeface="Times New Roman" panose="02020603050405020304" pitchFamily="18" charset="0"/>
                <a:cs typeface="Times New Roman" panose="02020603050405020304" pitchFamily="18" charset="0"/>
              </a:rPr>
              <a:t>参数方程可以得到</a:t>
            </a:r>
          </a:p>
          <a:p>
            <a:pPr algn="just"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algn="just"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algn="just"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algn="just" eaLnBrk="1" hangingPunct="1">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Clr>
                <a:srgbClr val="FF9300"/>
              </a:buClr>
              <a:buFont typeface="Wingdings" panose="05000000000000000000" pitchFamily="2" charset="2"/>
              <a:buChar char="n"/>
              <a:defRPr/>
            </a:pPr>
            <a:r>
              <a:rPr lang="zh-CN" altLang="en-US" sz="2400" b="1" dirty="0" smtClean="0">
                <a:solidFill>
                  <a:srgbClr val="0000FF"/>
                </a:solidFill>
                <a:latin typeface="Times New Roman" panose="02020603050405020304" pitchFamily="18" charset="0"/>
                <a:cs typeface="Times New Roman" panose="02020603050405020304" pitchFamily="18" charset="0"/>
              </a:rPr>
              <a:t>这说明，</a:t>
            </a:r>
            <a:r>
              <a:rPr lang="en-US" altLang="zh-CN" sz="2400" b="1" dirty="0" err="1" smtClean="0">
                <a:solidFill>
                  <a:srgbClr val="0000FF"/>
                </a:solidFill>
                <a:latin typeface="Times New Roman" panose="02020603050405020304" pitchFamily="18" charset="0"/>
                <a:cs typeface="Times New Roman" panose="02020603050405020304" pitchFamily="18" charset="0"/>
              </a:rPr>
              <a:t>Beizer</a:t>
            </a:r>
            <a:r>
              <a:rPr lang="zh-CN" altLang="en-US" sz="2400" b="1" dirty="0" smtClean="0">
                <a:solidFill>
                  <a:srgbClr val="0000FF"/>
                </a:solidFill>
                <a:latin typeface="Times New Roman" panose="02020603050405020304" pitchFamily="18" charset="0"/>
                <a:cs typeface="Times New Roman" panose="02020603050405020304" pitchFamily="18" charset="0"/>
              </a:rPr>
              <a:t>曲线通过特征多边形的起点和终点。</a:t>
            </a:r>
          </a:p>
          <a:p>
            <a:pPr eaLnBrk="1" hangingPunct="1">
              <a:buFontTx/>
              <a:buNone/>
              <a:defRPr/>
            </a:pPr>
            <a:endParaRPr lang="en-US" altLang="zh-CN" sz="2400" dirty="0" smtClean="0">
              <a:latin typeface="Times New Roman" panose="02020603050405020304" pitchFamily="18" charset="0"/>
              <a:cs typeface="Times New Roman" panose="02020603050405020304" pitchFamily="18" charset="0"/>
            </a:endParaRPr>
          </a:p>
        </p:txBody>
      </p:sp>
      <p:sp>
        <p:nvSpPr>
          <p:cNvPr id="59396"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397" name="Rectangle 7"/>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398" name="Rectangle 8"/>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399" name="Rectangle 13"/>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9400" name="Object 12"/>
          <p:cNvGraphicFramePr>
            <a:graphicFrameLocks noChangeAspect="1"/>
          </p:cNvGraphicFramePr>
          <p:nvPr>
            <p:extLst>
              <p:ext uri="{D42A27DB-BD31-4B8C-83A1-F6EECF244321}">
                <p14:modId xmlns:p14="http://schemas.microsoft.com/office/powerpoint/2010/main" val="391408768"/>
              </p:ext>
            </p:extLst>
          </p:nvPr>
        </p:nvGraphicFramePr>
        <p:xfrm>
          <a:off x="1151731" y="2701436"/>
          <a:ext cx="6840538" cy="1563688"/>
        </p:xfrm>
        <a:graphic>
          <a:graphicData uri="http://schemas.openxmlformats.org/presentationml/2006/ole">
            <mc:AlternateContent xmlns:mc="http://schemas.openxmlformats.org/markup-compatibility/2006">
              <mc:Choice xmlns:v="urn:schemas-microsoft-com:vml" Requires="v">
                <p:oleObj spid="_x0000_s91177" name="公式" r:id="rId3" imgW="3873500" imgH="889000" progId="Equation.3">
                  <p:embed/>
                </p:oleObj>
              </mc:Choice>
              <mc:Fallback>
                <p:oleObj name="公式" r:id="rId3" imgW="3873500" imgH="889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731" y="2701436"/>
                        <a:ext cx="6840538" cy="1563688"/>
                      </a:xfrm>
                      <a:prstGeom prst="rect">
                        <a:avLst/>
                      </a:prstGeom>
                      <a:noFill/>
                      <a:ln>
                        <a:noFill/>
                      </a:ln>
                      <a:extLst/>
                    </p:spPr>
                  </p:pic>
                </p:oleObj>
              </mc:Fallback>
            </mc:AlternateContent>
          </a:graphicData>
        </a:graphic>
      </p:graphicFrame>
      <p:sp>
        <p:nvSpPr>
          <p:cNvPr id="10" name="对角圆角矩形 9"/>
          <p:cNvSpPr/>
          <p:nvPr/>
        </p:nvSpPr>
        <p:spPr>
          <a:xfrm>
            <a:off x="989806" y="51180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4073788"/>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7</a:t>
            </a:r>
            <a:r>
              <a:rPr lang="zh-CN" altLang="en-US" dirty="0" smtClean="0">
                <a:solidFill>
                  <a:srgbClr val="FF9300"/>
                </a:solidFill>
                <a:latin typeface="华文琥珀" panose="02010800040101010101" pitchFamily="2" charset="-122"/>
                <a:ea typeface="华文琥珀" panose="02010800040101010101" pitchFamily="2" charset="-122"/>
              </a:rPr>
              <a:t>章：三维对象</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76308" y="2698278"/>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76308" y="1910007"/>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eaLnBrk="1" hangingPunct="1">
              <a:lnSpc>
                <a:spcPct val="150000"/>
              </a:lnSpc>
              <a:defRPr/>
            </a:pPr>
            <a:endParaRPr lang="en-US" altLang="zh-CN" sz="2400" b="1" dirty="0"/>
          </a:p>
        </p:txBody>
      </p:sp>
      <p:sp>
        <p:nvSpPr>
          <p:cNvPr id="7" name="矩形 6"/>
          <p:cNvSpPr/>
          <p:nvPr/>
        </p:nvSpPr>
        <p:spPr>
          <a:xfrm>
            <a:off x="1676308" y="4285125"/>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8" name="矩形 7"/>
          <p:cNvSpPr/>
          <p:nvPr/>
        </p:nvSpPr>
        <p:spPr>
          <a:xfrm>
            <a:off x="1676308" y="3486549"/>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42730011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448322" y="213739"/>
            <a:ext cx="8229600" cy="6119812"/>
          </a:xfrm>
          <a:solidFill>
            <a:schemeClr val="bg1"/>
          </a:solidFill>
        </p:spPr>
        <p:txBody>
          <a:bodyPr/>
          <a:lstStyle/>
          <a:p>
            <a:pPr eaLnBrk="1" hangingPunct="1">
              <a:buFontTx/>
              <a:buNone/>
              <a:defRPr/>
            </a:pPr>
            <a:r>
              <a:rPr lang="zh-CN" altLang="en-US" dirty="0" smtClean="0">
                <a:latin typeface="Times New Roman" panose="02020603050405020304" pitchFamily="18" charset="0"/>
                <a:cs typeface="Times New Roman" panose="02020603050405020304" pitchFamily="18" charset="0"/>
              </a:rPr>
              <a:t>将</a:t>
            </a:r>
            <a:r>
              <a:rPr lang="en-US" altLang="zh-CN" dirty="0" smtClean="0">
                <a:latin typeface="Times New Roman" panose="02020603050405020304" pitchFamily="18" charset="0"/>
                <a:cs typeface="Times New Roman" panose="02020603050405020304" pitchFamily="18" charset="0"/>
              </a:rPr>
              <a:t>Bernstein</a:t>
            </a:r>
            <a:r>
              <a:rPr lang="zh-CN" altLang="en-US" dirty="0" smtClean="0">
                <a:latin typeface="Times New Roman" panose="02020603050405020304" pitchFamily="18" charset="0"/>
                <a:cs typeface="Times New Roman" panose="02020603050405020304" pitchFamily="18" charset="0"/>
              </a:rPr>
              <a:t>多项式对</a:t>
            </a:r>
            <a:r>
              <a:rPr lang="en-US" altLang="zh-CN" i="1" dirty="0" smtClean="0">
                <a:latin typeface="Times New Roman" panose="02020603050405020304" pitchFamily="18" charset="0"/>
                <a:cs typeface="Times New Roman" panose="02020603050405020304" pitchFamily="18" charset="0"/>
              </a:rPr>
              <a:t>t</a:t>
            </a:r>
            <a:r>
              <a:rPr lang="zh-CN" altLang="en-US" dirty="0" smtClean="0">
                <a:latin typeface="Times New Roman" panose="02020603050405020304" pitchFamily="18" charset="0"/>
                <a:cs typeface="Times New Roman" panose="02020603050405020304" pitchFamily="18" charset="0"/>
              </a:rPr>
              <a:t>求导，得</a:t>
            </a:r>
          </a:p>
        </p:txBody>
      </p:sp>
      <p:sp>
        <p:nvSpPr>
          <p:cNvPr id="60419" name="Rectangle 5"/>
          <p:cNvSpPr>
            <a:spLocks noChangeArrowheads="1"/>
          </p:cNvSpPr>
          <p:nvPr/>
        </p:nvSpPr>
        <p:spPr bwMode="auto">
          <a:xfrm>
            <a:off x="0" y="2652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0420" name="Object 4"/>
          <p:cNvGraphicFramePr>
            <a:graphicFrameLocks noChangeAspect="1"/>
          </p:cNvGraphicFramePr>
          <p:nvPr>
            <p:extLst>
              <p:ext uri="{D42A27DB-BD31-4B8C-83A1-F6EECF244321}">
                <p14:modId xmlns:p14="http://schemas.microsoft.com/office/powerpoint/2010/main" val="806320187"/>
              </p:ext>
            </p:extLst>
          </p:nvPr>
        </p:nvGraphicFramePr>
        <p:xfrm>
          <a:off x="1202959" y="845283"/>
          <a:ext cx="6048375" cy="2874963"/>
        </p:xfrm>
        <a:graphic>
          <a:graphicData uri="http://schemas.openxmlformats.org/presentationml/2006/ole">
            <mc:AlternateContent xmlns:mc="http://schemas.openxmlformats.org/markup-compatibility/2006">
              <mc:Choice xmlns:v="urn:schemas-microsoft-com:vml" Requires="v">
                <p:oleObj spid="_x0000_s92236" name="公式" r:id="rId3" imgW="3263900" imgH="1549400" progId="Equation.3">
                  <p:embed/>
                </p:oleObj>
              </mc:Choice>
              <mc:Fallback>
                <p:oleObj name="公式" r:id="rId3" imgW="3263900" imgH="1549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2959" y="845283"/>
                        <a:ext cx="6048375" cy="2874963"/>
                      </a:xfrm>
                      <a:prstGeom prst="rect">
                        <a:avLst/>
                      </a:prstGeom>
                      <a:noFill/>
                      <a:ln>
                        <a:noFill/>
                      </a:ln>
                      <a:extLst/>
                    </p:spPr>
                  </p:pic>
                </p:oleObj>
              </mc:Fallback>
            </mc:AlternateContent>
          </a:graphicData>
        </a:graphic>
      </p:graphicFrame>
      <p:sp>
        <p:nvSpPr>
          <p:cNvPr id="60421" name="Rectangle 7"/>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0422" name="Object 6"/>
          <p:cNvGraphicFramePr>
            <a:graphicFrameLocks noChangeAspect="1"/>
          </p:cNvGraphicFramePr>
          <p:nvPr>
            <p:extLst>
              <p:ext uri="{D42A27DB-BD31-4B8C-83A1-F6EECF244321}">
                <p14:modId xmlns:p14="http://schemas.microsoft.com/office/powerpoint/2010/main" val="2969981893"/>
              </p:ext>
            </p:extLst>
          </p:nvPr>
        </p:nvGraphicFramePr>
        <p:xfrm>
          <a:off x="1320190" y="3902442"/>
          <a:ext cx="4895850" cy="2439987"/>
        </p:xfrm>
        <a:graphic>
          <a:graphicData uri="http://schemas.openxmlformats.org/presentationml/2006/ole">
            <mc:AlternateContent xmlns:mc="http://schemas.openxmlformats.org/markup-compatibility/2006">
              <mc:Choice xmlns:v="urn:schemas-microsoft-com:vml" Requires="v">
                <p:oleObj spid="_x0000_s92237" name="公式" r:id="rId5" imgW="2755900" imgH="1371600" progId="Equation.3">
                  <p:embed/>
                </p:oleObj>
              </mc:Choice>
              <mc:Fallback>
                <p:oleObj name="公式" r:id="rId5" imgW="2755900" imgH="1371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0190" y="3902442"/>
                        <a:ext cx="4895850" cy="2439987"/>
                      </a:xfrm>
                      <a:prstGeom prst="rect">
                        <a:avLst/>
                      </a:prstGeom>
                      <a:solidFill>
                        <a:schemeClr val="accent2">
                          <a:lumMod val="60000"/>
                          <a:lumOff val="40000"/>
                        </a:schemeClr>
                      </a:solidFill>
                      <a:ln>
                        <a:noFill/>
                      </a:ln>
                      <a:extLst/>
                    </p:spPr>
                  </p:pic>
                </p:oleObj>
              </mc:Fallback>
            </mc:AlternateContent>
          </a:graphicData>
        </a:graphic>
      </p:graphicFrame>
    </p:spTree>
    <p:extLst>
      <p:ext uri="{BB962C8B-B14F-4D97-AF65-F5344CB8AC3E}">
        <p14:creationId xmlns:p14="http://schemas.microsoft.com/office/powerpoint/2010/main" val="2847406047"/>
      </p:ext>
    </p:extLst>
  </p:cSld>
  <p:clrMapOvr>
    <a:masterClrMapping/>
  </p:clrMapOvr>
  <p:transition spd="slow">
    <p:cove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287016" y="1286537"/>
            <a:ext cx="8856984" cy="4046802"/>
          </a:xfrm>
        </p:spPr>
        <p:txBody>
          <a:bodyPr/>
          <a:lstStyle/>
          <a:p>
            <a:pPr eaLnBrk="1" hangingPunct="1">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当</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时，                   ，其余均为</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，故有：</a:t>
            </a:r>
          </a:p>
          <a:p>
            <a:pPr eaLnBrk="1" hangingPunct="1">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当</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时，                   ，其余均为</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，故有：</a:t>
            </a:r>
          </a:p>
          <a:p>
            <a:pPr eaLnBrk="1" hangingPunct="1">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对于三次</a:t>
            </a:r>
            <a:r>
              <a:rPr lang="en-US" altLang="zh-CN" sz="2400" dirty="0" smtClean="0">
                <a:latin typeface="Times New Roman" panose="02020603050405020304" pitchFamily="18" charset="0"/>
                <a:cs typeface="Times New Roman" panose="02020603050405020304" pitchFamily="18" charset="0"/>
              </a:rPr>
              <a:t>Bezier</a:t>
            </a:r>
            <a:r>
              <a:rPr lang="zh-CN" altLang="en-US" sz="2400" dirty="0" smtClean="0">
                <a:latin typeface="Times New Roman" panose="02020603050405020304" pitchFamily="18" charset="0"/>
                <a:cs typeface="Times New Roman" panose="02020603050405020304" pitchFamily="18" charset="0"/>
              </a:rPr>
              <a:t>曲线，</a:t>
            </a:r>
            <a:r>
              <a:rPr lang="en-US" altLang="zh-CN" sz="2400" i="1"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，所以</a:t>
            </a:r>
          </a:p>
          <a:p>
            <a:pPr eaLnBrk="1" hangingPunct="1">
              <a:buClr>
                <a:srgbClr val="FF9300"/>
              </a:buClr>
              <a:buFont typeface="Wingdings" panose="05000000000000000000" pitchFamily="2" charset="2"/>
              <a:buChar char="n"/>
              <a:defRPr/>
            </a:pPr>
            <a:endParaRPr lang="zh-CN" altLang="en-US" sz="2400" dirty="0" smtClean="0">
              <a:latin typeface="Times New Roman" panose="02020603050405020304" pitchFamily="18" charset="0"/>
              <a:cs typeface="Times New Roman" panose="02020603050405020304" pitchFamily="18" charset="0"/>
            </a:endParaRPr>
          </a:p>
          <a:p>
            <a:pPr eaLnBrk="1" hangingPunct="1">
              <a:buClr>
                <a:srgbClr val="FF9300"/>
              </a:buClr>
              <a:buFont typeface="Wingdings" panose="05000000000000000000" pitchFamily="2" charset="2"/>
              <a:buChar char="n"/>
              <a:defRPr/>
            </a:pPr>
            <a:endParaRPr lang="zh-CN" altLang="en-US" sz="2400" dirty="0" smtClean="0">
              <a:latin typeface="Times New Roman" panose="02020603050405020304" pitchFamily="18" charset="0"/>
              <a:cs typeface="Times New Roman" panose="02020603050405020304" pitchFamily="18" charset="0"/>
            </a:endParaRPr>
          </a:p>
          <a:p>
            <a:pPr eaLnBrk="1" hangingPunct="1">
              <a:buClr>
                <a:srgbClr val="FF9300"/>
              </a:buClr>
              <a:buFont typeface="Wingdings" panose="05000000000000000000" pitchFamily="2" charset="2"/>
              <a:buChar char="n"/>
              <a:defRPr/>
            </a:pPr>
            <a:endParaRPr lang="zh-CN" altLang="en-US" sz="2400" dirty="0" smtClean="0">
              <a:latin typeface="Times New Roman" panose="02020603050405020304" pitchFamily="18" charset="0"/>
              <a:cs typeface="Times New Roman" panose="02020603050405020304" pitchFamily="18" charset="0"/>
            </a:endParaRPr>
          </a:p>
          <a:p>
            <a:pPr eaLnBrk="1" hangingPunct="1">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 </a:t>
            </a:r>
            <a:r>
              <a:rPr lang="zh-CN" altLang="en-US" sz="2400" b="1" dirty="0" smtClean="0">
                <a:solidFill>
                  <a:srgbClr val="0000FF"/>
                </a:solidFill>
                <a:latin typeface="Times New Roman" panose="02020603050405020304" pitchFamily="18" charset="0"/>
                <a:cs typeface="Times New Roman" panose="02020603050405020304" pitchFamily="18" charset="0"/>
              </a:rPr>
              <a:t>这说明，</a:t>
            </a:r>
            <a:r>
              <a:rPr lang="en-US" altLang="zh-CN" sz="2400" b="1" dirty="0" smtClean="0">
                <a:solidFill>
                  <a:srgbClr val="0000FF"/>
                </a:solidFill>
                <a:latin typeface="Times New Roman" panose="02020603050405020304" pitchFamily="18" charset="0"/>
                <a:cs typeface="Times New Roman" panose="02020603050405020304" pitchFamily="18" charset="0"/>
              </a:rPr>
              <a:t>Bezier</a:t>
            </a:r>
            <a:r>
              <a:rPr lang="zh-CN" altLang="en-US" sz="2400" b="1" dirty="0" smtClean="0">
                <a:solidFill>
                  <a:srgbClr val="0000FF"/>
                </a:solidFill>
                <a:latin typeface="Times New Roman" panose="02020603050405020304" pitchFamily="18" charset="0"/>
                <a:cs typeface="Times New Roman" panose="02020603050405020304" pitchFamily="18" charset="0"/>
              </a:rPr>
              <a:t>曲线在起点、终点与相应的控制多边形相切，且在起点和终点处的切线方向与控制多边形的第一条边和最后一条边的走向一致。</a:t>
            </a:r>
          </a:p>
        </p:txBody>
      </p:sp>
      <p:graphicFrame>
        <p:nvGraphicFramePr>
          <p:cNvPr id="61443" name="Object 4"/>
          <p:cNvGraphicFramePr>
            <a:graphicFrameLocks noChangeAspect="1"/>
          </p:cNvGraphicFramePr>
          <p:nvPr>
            <p:extLst>
              <p:ext uri="{D42A27DB-BD31-4B8C-83A1-F6EECF244321}">
                <p14:modId xmlns:p14="http://schemas.microsoft.com/office/powerpoint/2010/main" val="3358942286"/>
              </p:ext>
            </p:extLst>
          </p:nvPr>
        </p:nvGraphicFramePr>
        <p:xfrm>
          <a:off x="1769877" y="1326940"/>
          <a:ext cx="1506721" cy="469682"/>
        </p:xfrm>
        <a:graphic>
          <a:graphicData uri="http://schemas.openxmlformats.org/presentationml/2006/ole">
            <mc:AlternateContent xmlns:mc="http://schemas.openxmlformats.org/markup-compatibility/2006">
              <mc:Choice xmlns:v="urn:schemas-microsoft-com:vml" Requires="v">
                <p:oleObj spid="_x0000_s93376" name="公式" r:id="rId3" imgW="761669" imgH="241195" progId="Equation.3">
                  <p:embed/>
                </p:oleObj>
              </mc:Choice>
              <mc:Fallback>
                <p:oleObj name="公式" r:id="rId3" imgW="761669" imgH="24119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9877" y="1326940"/>
                        <a:ext cx="1506721" cy="469682"/>
                      </a:xfrm>
                      <a:prstGeom prst="rect">
                        <a:avLst/>
                      </a:prstGeom>
                      <a:noFill/>
                      <a:ln>
                        <a:noFill/>
                      </a:ln>
                      <a:extLst/>
                    </p:spPr>
                  </p:pic>
                </p:oleObj>
              </mc:Fallback>
            </mc:AlternateContent>
          </a:graphicData>
        </a:graphic>
      </p:graphicFrame>
      <p:sp>
        <p:nvSpPr>
          <p:cNvPr id="61444"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1445" name="Object 6"/>
          <p:cNvGraphicFramePr>
            <a:graphicFrameLocks noChangeAspect="1"/>
          </p:cNvGraphicFramePr>
          <p:nvPr>
            <p:extLst>
              <p:ext uri="{D42A27DB-BD31-4B8C-83A1-F6EECF244321}">
                <p14:modId xmlns:p14="http://schemas.microsoft.com/office/powerpoint/2010/main" val="3987352744"/>
              </p:ext>
            </p:extLst>
          </p:nvPr>
        </p:nvGraphicFramePr>
        <p:xfrm>
          <a:off x="6058755" y="1322692"/>
          <a:ext cx="1968335" cy="394456"/>
        </p:xfrm>
        <a:graphic>
          <a:graphicData uri="http://schemas.openxmlformats.org/presentationml/2006/ole">
            <mc:AlternateContent xmlns:mc="http://schemas.openxmlformats.org/markup-compatibility/2006">
              <mc:Choice xmlns:v="urn:schemas-microsoft-com:vml" Requires="v">
                <p:oleObj spid="_x0000_s93377" name="公式" r:id="rId5" imgW="1143000" imgH="228600" progId="Equation.3">
                  <p:embed/>
                </p:oleObj>
              </mc:Choice>
              <mc:Fallback>
                <p:oleObj name="公式" r:id="rId5" imgW="11430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58755" y="1322692"/>
                        <a:ext cx="1968335" cy="394456"/>
                      </a:xfrm>
                      <a:prstGeom prst="rect">
                        <a:avLst/>
                      </a:prstGeom>
                      <a:noFill/>
                      <a:ln>
                        <a:noFill/>
                      </a:ln>
                      <a:extLst/>
                    </p:spPr>
                  </p:pic>
                </p:oleObj>
              </mc:Fallback>
            </mc:AlternateContent>
          </a:graphicData>
        </a:graphic>
      </p:graphicFrame>
      <p:sp>
        <p:nvSpPr>
          <p:cNvPr id="61446" name="Rectangle 9"/>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1447" name="Object 8"/>
          <p:cNvGraphicFramePr>
            <a:graphicFrameLocks noChangeAspect="1"/>
          </p:cNvGraphicFramePr>
          <p:nvPr>
            <p:extLst>
              <p:ext uri="{D42A27DB-BD31-4B8C-83A1-F6EECF244321}">
                <p14:modId xmlns:p14="http://schemas.microsoft.com/office/powerpoint/2010/main" val="4061345825"/>
              </p:ext>
            </p:extLst>
          </p:nvPr>
        </p:nvGraphicFramePr>
        <p:xfrm>
          <a:off x="1777114" y="1752200"/>
          <a:ext cx="1499485" cy="431758"/>
        </p:xfrm>
        <a:graphic>
          <a:graphicData uri="http://schemas.openxmlformats.org/presentationml/2006/ole">
            <mc:AlternateContent xmlns:mc="http://schemas.openxmlformats.org/markup-compatibility/2006">
              <mc:Choice xmlns:v="urn:schemas-microsoft-com:vml" Requires="v">
                <p:oleObj spid="_x0000_s93378" name="公式" r:id="rId7" imgW="825500" imgH="241300" progId="Equation.3">
                  <p:embed/>
                </p:oleObj>
              </mc:Choice>
              <mc:Fallback>
                <p:oleObj name="公式" r:id="rId7" imgW="8255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7114" y="1752200"/>
                        <a:ext cx="1499485" cy="431758"/>
                      </a:xfrm>
                      <a:prstGeom prst="rect">
                        <a:avLst/>
                      </a:prstGeom>
                      <a:noFill/>
                      <a:ln>
                        <a:noFill/>
                      </a:ln>
                      <a:extLst/>
                    </p:spPr>
                  </p:pic>
                </p:oleObj>
              </mc:Fallback>
            </mc:AlternateContent>
          </a:graphicData>
        </a:graphic>
      </p:graphicFrame>
      <p:sp>
        <p:nvSpPr>
          <p:cNvPr id="61448" name="Rectangle 11"/>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1449" name="Object 10"/>
          <p:cNvGraphicFramePr>
            <a:graphicFrameLocks noChangeAspect="1"/>
          </p:cNvGraphicFramePr>
          <p:nvPr>
            <p:extLst>
              <p:ext uri="{D42A27DB-BD31-4B8C-83A1-F6EECF244321}">
                <p14:modId xmlns:p14="http://schemas.microsoft.com/office/powerpoint/2010/main" val="3685132655"/>
              </p:ext>
            </p:extLst>
          </p:nvPr>
        </p:nvGraphicFramePr>
        <p:xfrm>
          <a:off x="6058755" y="1782357"/>
          <a:ext cx="2159122" cy="401601"/>
        </p:xfrm>
        <a:graphic>
          <a:graphicData uri="http://schemas.openxmlformats.org/presentationml/2006/ole">
            <mc:AlternateContent xmlns:mc="http://schemas.openxmlformats.org/markup-compatibility/2006">
              <mc:Choice xmlns:v="urn:schemas-microsoft-com:vml" Requires="v">
                <p:oleObj spid="_x0000_s93379" name="公式" r:id="rId9" imgW="1231366" imgH="228501" progId="Equation.3">
                  <p:embed/>
                </p:oleObj>
              </mc:Choice>
              <mc:Fallback>
                <p:oleObj name="公式" r:id="rId9" imgW="1231366"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58755" y="1782357"/>
                        <a:ext cx="2159122" cy="401601"/>
                      </a:xfrm>
                      <a:prstGeom prst="rect">
                        <a:avLst/>
                      </a:prstGeom>
                      <a:noFill/>
                      <a:ln>
                        <a:noFill/>
                      </a:ln>
                      <a:extLst/>
                    </p:spPr>
                  </p:pic>
                </p:oleObj>
              </mc:Fallback>
            </mc:AlternateContent>
          </a:graphicData>
        </a:graphic>
      </p:graphicFrame>
      <p:sp>
        <p:nvSpPr>
          <p:cNvPr id="61450" name="Rectangle 13"/>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1451" name="Object 12"/>
          <p:cNvGraphicFramePr>
            <a:graphicFrameLocks noChangeAspect="1"/>
          </p:cNvGraphicFramePr>
          <p:nvPr>
            <p:extLst>
              <p:ext uri="{D42A27DB-BD31-4B8C-83A1-F6EECF244321}">
                <p14:modId xmlns:p14="http://schemas.microsoft.com/office/powerpoint/2010/main" val="190249733"/>
              </p:ext>
            </p:extLst>
          </p:nvPr>
        </p:nvGraphicFramePr>
        <p:xfrm>
          <a:off x="3217984" y="2775560"/>
          <a:ext cx="2376488" cy="890587"/>
        </p:xfrm>
        <a:graphic>
          <a:graphicData uri="http://schemas.openxmlformats.org/presentationml/2006/ole">
            <mc:AlternateContent xmlns:mc="http://schemas.openxmlformats.org/markup-compatibility/2006">
              <mc:Choice xmlns:v="urn:schemas-microsoft-com:vml" Requires="v">
                <p:oleObj spid="_x0000_s93380" name="公式" r:id="rId11" imgW="1295400" imgH="482600" progId="Equation.3">
                  <p:embed/>
                </p:oleObj>
              </mc:Choice>
              <mc:Fallback>
                <p:oleObj name="公式" r:id="rId11" imgW="1295400" imgH="482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7984" y="2775560"/>
                        <a:ext cx="2376488" cy="8905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对角圆角矩形 12"/>
          <p:cNvSpPr/>
          <p:nvPr/>
        </p:nvSpPr>
        <p:spPr>
          <a:xfrm>
            <a:off x="989806" y="493875"/>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2082867"/>
      </p:ext>
    </p:extLst>
  </p:cSld>
  <p:clrMapOvr>
    <a:masterClrMapping/>
  </p:clrMapOvr>
  <p:transition spd="slow">
    <p:cov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body" sz="half" idx="1"/>
          </p:nvPr>
        </p:nvSpPr>
        <p:spPr>
          <a:xfrm>
            <a:off x="457200" y="981075"/>
            <a:ext cx="8362950" cy="5145088"/>
          </a:xfrm>
        </p:spPr>
        <p:txBody>
          <a:bodyPr/>
          <a:lstStyle/>
          <a:p>
            <a:pPr algn="just" eaLnBrk="1" hangingPunct="1">
              <a:lnSpc>
                <a:spcPct val="110000"/>
              </a:lnSpc>
              <a:buFontTx/>
              <a:buNone/>
              <a:defRPr/>
            </a:pPr>
            <a:r>
              <a:rPr lang="en-US" altLang="zh-CN" sz="2400" b="1" dirty="0" smtClean="0">
                <a:solidFill>
                  <a:srgbClr val="FF0000"/>
                </a:solidFill>
              </a:rPr>
              <a:t>(2)</a:t>
            </a:r>
            <a:r>
              <a:rPr lang="zh-CN" altLang="en-US" sz="2400" b="1" dirty="0" smtClean="0">
                <a:solidFill>
                  <a:srgbClr val="FF0000"/>
                </a:solidFill>
              </a:rPr>
              <a:t>对称性</a:t>
            </a:r>
          </a:p>
          <a:p>
            <a:pPr algn="just" eaLnBrk="1" hangingPunct="1">
              <a:lnSpc>
                <a:spcPct val="110000"/>
              </a:lnSpc>
              <a:buClr>
                <a:srgbClr val="FF9300"/>
              </a:buClr>
              <a:buFont typeface="Wingdings" panose="05000000000000000000" pitchFamily="2" charset="2"/>
              <a:buChar char="n"/>
              <a:defRPr/>
            </a:pPr>
            <a:r>
              <a:rPr lang="zh-CN" altLang="en-US" sz="2400" dirty="0" smtClean="0"/>
              <a:t>由于                             ，如果将控制点的顺序颠倒过来，记                   ，</a:t>
            </a:r>
            <a:r>
              <a:rPr lang="zh-CN" altLang="en-US" sz="2400" dirty="0" smtClean="0">
                <a:latin typeface="Times New Roman" panose="02020603050405020304" pitchFamily="18" charset="0"/>
                <a:cs typeface="Times New Roman" panose="02020603050405020304" pitchFamily="18" charset="0"/>
              </a:rPr>
              <a:t>则根据</a:t>
            </a:r>
            <a:r>
              <a:rPr lang="en-US" altLang="zh-CN" sz="2400" dirty="0" err="1" smtClean="0">
                <a:latin typeface="Times New Roman" panose="02020603050405020304" pitchFamily="18" charset="0"/>
                <a:cs typeface="Times New Roman" panose="02020603050405020304" pitchFamily="18" charset="0"/>
              </a:rPr>
              <a:t>Beizer</a:t>
            </a:r>
            <a:r>
              <a:rPr lang="zh-CN" altLang="en-US" sz="2400" dirty="0" smtClean="0">
                <a:latin typeface="Times New Roman" panose="02020603050405020304" pitchFamily="18" charset="0"/>
                <a:cs typeface="Times New Roman" panose="02020603050405020304" pitchFamily="18" charset="0"/>
              </a:rPr>
              <a:t>曲线的定义可推出：</a:t>
            </a:r>
          </a:p>
          <a:p>
            <a:pPr algn="just" eaLnBrk="1" hangingPunct="1">
              <a:lnSpc>
                <a:spcPct val="110000"/>
              </a:lnSpc>
              <a:buFontTx/>
              <a:buNone/>
              <a:defRPr/>
            </a:pPr>
            <a:endParaRPr lang="zh-CN" altLang="en-US" sz="2400" dirty="0" smtClean="0"/>
          </a:p>
          <a:p>
            <a:pPr algn="just" eaLnBrk="1" hangingPunct="1">
              <a:lnSpc>
                <a:spcPct val="110000"/>
              </a:lnSpc>
              <a:buFontTx/>
              <a:buNone/>
              <a:defRPr/>
            </a:pPr>
            <a:endParaRPr lang="zh-CN" altLang="en-US" sz="2400" dirty="0" smtClean="0"/>
          </a:p>
          <a:p>
            <a:pPr algn="just" eaLnBrk="1" hangingPunct="1">
              <a:lnSpc>
                <a:spcPct val="110000"/>
              </a:lnSpc>
              <a:buFontTx/>
              <a:buNone/>
              <a:defRPr/>
            </a:pPr>
            <a:endParaRPr lang="zh-CN" altLang="en-US" sz="2400" dirty="0" smtClean="0"/>
          </a:p>
          <a:p>
            <a:pPr algn="just" eaLnBrk="1" hangingPunct="1">
              <a:lnSpc>
                <a:spcPct val="110000"/>
              </a:lnSpc>
              <a:buFontTx/>
              <a:buNone/>
              <a:defRPr/>
            </a:pPr>
            <a:endParaRPr lang="zh-CN" altLang="en-US" sz="2400" dirty="0" smtClean="0"/>
          </a:p>
          <a:p>
            <a:pPr algn="just" eaLnBrk="1" hangingPunct="1">
              <a:lnSpc>
                <a:spcPct val="110000"/>
              </a:lnSpc>
              <a:buClr>
                <a:srgbClr val="FF9300"/>
              </a:buClr>
              <a:buFont typeface="Wingdings" panose="05000000000000000000" pitchFamily="2" charset="2"/>
              <a:buChar char="n"/>
              <a:defRPr/>
            </a:pPr>
            <a:r>
              <a:rPr lang="zh-CN" altLang="en-US" sz="2400" b="1" dirty="0" smtClean="0">
                <a:solidFill>
                  <a:srgbClr val="0000FF"/>
                </a:solidFill>
                <a:latin typeface="Times New Roman" panose="02020603050405020304" pitchFamily="18" charset="0"/>
                <a:cs typeface="Times New Roman" panose="02020603050405020304" pitchFamily="18" charset="0"/>
              </a:rPr>
              <a:t>这说明，只要保持特征多边形的顶点位置不变，但顺序颠倒，所得新的</a:t>
            </a:r>
            <a:r>
              <a:rPr lang="en-US" altLang="zh-CN" sz="2400" b="1" dirty="0" err="1" smtClean="0">
                <a:solidFill>
                  <a:srgbClr val="0000FF"/>
                </a:solidFill>
                <a:latin typeface="Times New Roman" panose="02020603050405020304" pitchFamily="18" charset="0"/>
                <a:cs typeface="Times New Roman" panose="02020603050405020304" pitchFamily="18" charset="0"/>
              </a:rPr>
              <a:t>Beizer</a:t>
            </a:r>
            <a:r>
              <a:rPr lang="zh-CN" altLang="en-US" sz="2400" b="1" dirty="0" smtClean="0">
                <a:solidFill>
                  <a:srgbClr val="0000FF"/>
                </a:solidFill>
                <a:latin typeface="Times New Roman" panose="02020603050405020304" pitchFamily="18" charset="0"/>
                <a:cs typeface="Times New Roman" panose="02020603050405020304" pitchFamily="18" charset="0"/>
              </a:rPr>
              <a:t>曲线形状不变，只是参数变化的方向相反。</a:t>
            </a:r>
          </a:p>
        </p:txBody>
      </p:sp>
      <p:sp>
        <p:nvSpPr>
          <p:cNvPr id="6246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69" name="Rectangle 5"/>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0" name="Rectangle 6"/>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1" name="Rectangle 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472" name="Rectangle 10"/>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2473" name="Object 9"/>
          <p:cNvGraphicFramePr>
            <a:graphicFrameLocks noChangeAspect="1"/>
          </p:cNvGraphicFramePr>
          <p:nvPr>
            <p:extLst>
              <p:ext uri="{D42A27DB-BD31-4B8C-83A1-F6EECF244321}">
                <p14:modId xmlns:p14="http://schemas.microsoft.com/office/powerpoint/2010/main" val="1080955615"/>
              </p:ext>
            </p:extLst>
          </p:nvPr>
        </p:nvGraphicFramePr>
        <p:xfrm>
          <a:off x="1443528" y="1519233"/>
          <a:ext cx="2620114" cy="454027"/>
        </p:xfrm>
        <a:graphic>
          <a:graphicData uri="http://schemas.openxmlformats.org/presentationml/2006/ole">
            <mc:AlternateContent xmlns:mc="http://schemas.openxmlformats.org/markup-compatibility/2006">
              <mc:Choice xmlns:v="urn:schemas-microsoft-com:vml" Requires="v">
                <p:oleObj spid="_x0000_s94327" name="公式" r:id="rId3" imgW="1371600" imgH="241200" progId="Equation.3">
                  <p:embed/>
                </p:oleObj>
              </mc:Choice>
              <mc:Fallback>
                <p:oleObj name="公式" r:id="rId3" imgW="1371600" imgH="241200" progId="Equation.3">
                  <p:embed/>
                  <p:pic>
                    <p:nvPicPr>
                      <p:cNvPr id="0" name=""/>
                      <p:cNvPicPr>
                        <a:picLocks noChangeAspect="1" noChangeArrowheads="1"/>
                      </p:cNvPicPr>
                      <p:nvPr/>
                    </p:nvPicPr>
                    <p:blipFill>
                      <a:blip r:embed="rId4"/>
                      <a:srcRect/>
                      <a:stretch>
                        <a:fillRect/>
                      </a:stretch>
                    </p:blipFill>
                    <p:spPr bwMode="auto">
                      <a:xfrm>
                        <a:off x="1443528" y="1519233"/>
                        <a:ext cx="2620114" cy="454027"/>
                      </a:xfrm>
                      <a:prstGeom prst="rect">
                        <a:avLst/>
                      </a:prstGeom>
                      <a:noFill/>
                      <a:ln>
                        <a:noFill/>
                      </a:ln>
                      <a:extLst/>
                    </p:spPr>
                  </p:pic>
                </p:oleObj>
              </mc:Fallback>
            </mc:AlternateContent>
          </a:graphicData>
        </a:graphic>
      </p:graphicFrame>
      <p:sp>
        <p:nvSpPr>
          <p:cNvPr id="62474" name="Rectangle 1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2475" name="Object 11"/>
          <p:cNvGraphicFramePr>
            <a:graphicFrameLocks noChangeAspect="1"/>
          </p:cNvGraphicFramePr>
          <p:nvPr>
            <p:extLst>
              <p:ext uri="{D42A27DB-BD31-4B8C-83A1-F6EECF244321}">
                <p14:modId xmlns:p14="http://schemas.microsoft.com/office/powerpoint/2010/main" val="1091468079"/>
              </p:ext>
            </p:extLst>
          </p:nvPr>
        </p:nvGraphicFramePr>
        <p:xfrm>
          <a:off x="1135063" y="1914523"/>
          <a:ext cx="1224822" cy="485777"/>
        </p:xfrm>
        <a:graphic>
          <a:graphicData uri="http://schemas.openxmlformats.org/presentationml/2006/ole">
            <mc:AlternateContent xmlns:mc="http://schemas.openxmlformats.org/markup-compatibility/2006">
              <mc:Choice xmlns:v="urn:schemas-microsoft-com:vml" Requires="v">
                <p:oleObj spid="_x0000_s94328" name="公式" r:id="rId5" imgW="596900" imgH="241300" progId="Equation.3">
                  <p:embed/>
                </p:oleObj>
              </mc:Choice>
              <mc:Fallback>
                <p:oleObj name="公式" r:id="rId5" imgW="5969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5063" y="1914523"/>
                        <a:ext cx="1224822" cy="485777"/>
                      </a:xfrm>
                      <a:prstGeom prst="rect">
                        <a:avLst/>
                      </a:prstGeom>
                      <a:noFill/>
                      <a:ln>
                        <a:noFill/>
                      </a:ln>
                      <a:extLst/>
                    </p:spPr>
                  </p:pic>
                </p:oleObj>
              </mc:Fallback>
            </mc:AlternateContent>
          </a:graphicData>
        </a:graphic>
      </p:graphicFrame>
      <p:sp>
        <p:nvSpPr>
          <p:cNvPr id="62476" name="Rectangle 14"/>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2477" name="Object 13"/>
          <p:cNvGraphicFramePr>
            <a:graphicFrameLocks noChangeAspect="1"/>
          </p:cNvGraphicFramePr>
          <p:nvPr>
            <p:extLst>
              <p:ext uri="{D42A27DB-BD31-4B8C-83A1-F6EECF244321}">
                <p14:modId xmlns:p14="http://schemas.microsoft.com/office/powerpoint/2010/main" val="1360135263"/>
              </p:ext>
            </p:extLst>
          </p:nvPr>
        </p:nvGraphicFramePr>
        <p:xfrm>
          <a:off x="1928813" y="2589213"/>
          <a:ext cx="4972050" cy="1728787"/>
        </p:xfrm>
        <a:graphic>
          <a:graphicData uri="http://schemas.openxmlformats.org/presentationml/2006/ole">
            <mc:AlternateContent xmlns:mc="http://schemas.openxmlformats.org/markup-compatibility/2006">
              <mc:Choice xmlns:v="urn:schemas-microsoft-com:vml" Requires="v">
                <p:oleObj spid="_x0000_s94329" name="Equation" r:id="rId7" imgW="2666880" imgH="927000" progId="Equation.DSMT4">
                  <p:embed/>
                </p:oleObj>
              </mc:Choice>
              <mc:Fallback>
                <p:oleObj name="Equation" r:id="rId7" imgW="2666880" imgH="927000" progId="Equation.DSMT4">
                  <p:embed/>
                  <p:pic>
                    <p:nvPicPr>
                      <p:cNvPr id="0" name=""/>
                      <p:cNvPicPr>
                        <a:picLocks noChangeAspect="1" noChangeArrowheads="1"/>
                      </p:cNvPicPr>
                      <p:nvPr/>
                    </p:nvPicPr>
                    <p:blipFill>
                      <a:blip r:embed="rId8"/>
                      <a:srcRect/>
                      <a:stretch>
                        <a:fillRect/>
                      </a:stretch>
                    </p:blipFill>
                    <p:spPr bwMode="auto">
                      <a:xfrm>
                        <a:off x="1928813" y="2589213"/>
                        <a:ext cx="4972050" cy="1728787"/>
                      </a:xfrm>
                      <a:prstGeom prst="rect">
                        <a:avLst/>
                      </a:prstGeom>
                      <a:noFill/>
                      <a:ln>
                        <a:noFill/>
                      </a:ln>
                      <a:extLst/>
                    </p:spPr>
                  </p:pic>
                </p:oleObj>
              </mc:Fallback>
            </mc:AlternateContent>
          </a:graphicData>
        </a:graphic>
      </p:graphicFrame>
      <p:sp>
        <p:nvSpPr>
          <p:cNvPr id="15" name="对角圆角矩形 14"/>
          <p:cNvSpPr/>
          <p:nvPr/>
        </p:nvSpPr>
        <p:spPr>
          <a:xfrm>
            <a:off x="989806" y="500733"/>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869468"/>
      </p:ext>
    </p:extLst>
  </p:cSld>
  <p:clrMapOvr>
    <a:masterClrMapping/>
  </p:clrMapOvr>
  <p:transition spd="slow">
    <p:cov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sz="half" idx="1"/>
          </p:nvPr>
        </p:nvSpPr>
        <p:spPr>
          <a:xfrm>
            <a:off x="457200" y="981075"/>
            <a:ext cx="8362950" cy="5145088"/>
          </a:xfrm>
        </p:spPr>
        <p:txBody>
          <a:bodyPr/>
          <a:lstStyle/>
          <a:p>
            <a:pPr algn="just" eaLnBrk="1" hangingPunct="1">
              <a:lnSpc>
                <a:spcPct val="110000"/>
              </a:lnSpc>
              <a:buFontTx/>
              <a:buNone/>
              <a:defRPr/>
            </a:pPr>
            <a:r>
              <a:rPr lang="en-US" altLang="zh-CN" sz="2400" b="1" dirty="0" smtClean="0">
                <a:solidFill>
                  <a:srgbClr val="FF0000"/>
                </a:solidFill>
              </a:rPr>
              <a:t>(3)</a:t>
            </a:r>
            <a:r>
              <a:rPr lang="zh-CN" altLang="en-US" sz="2400" b="1" dirty="0" smtClean="0">
                <a:solidFill>
                  <a:srgbClr val="FF0000"/>
                </a:solidFill>
              </a:rPr>
              <a:t>凸包性</a:t>
            </a:r>
          </a:p>
          <a:p>
            <a:pPr algn="just" eaLnBrk="1" hangingPunct="1">
              <a:lnSpc>
                <a:spcPct val="110000"/>
              </a:lnSpc>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由于当</a:t>
            </a:r>
            <a:r>
              <a:rPr lang="en-US" altLang="zh-CN" sz="2400" i="1" dirty="0" smtClean="0">
                <a:latin typeface="Times New Roman" panose="02020603050405020304" pitchFamily="18" charset="0"/>
                <a:cs typeface="Times New Roman" panose="02020603050405020304" pitchFamily="18" charset="0"/>
              </a:rPr>
              <a:t>t</a:t>
            </a:r>
            <a:r>
              <a:rPr lang="en-US" altLang="zh-CN" sz="2800" dirty="0" smtClean="0">
                <a:latin typeface="Times New Roman" panose="02020603050405020304" pitchFamily="18" charset="0"/>
                <a:cs typeface="Times New Roman" panose="02020603050405020304" pitchFamily="18" charset="0"/>
              </a:rPr>
              <a:t>∈[0,1]</a:t>
            </a:r>
            <a:r>
              <a:rPr lang="zh-CN" altLang="en-US" sz="2400" dirty="0" smtClean="0">
                <a:latin typeface="Times New Roman" panose="02020603050405020304" pitchFamily="18" charset="0"/>
                <a:cs typeface="Times New Roman" panose="02020603050405020304" pitchFamily="18" charset="0"/>
              </a:rPr>
              <a:t>时，</a:t>
            </a:r>
            <a:r>
              <a:rPr lang="en-US" altLang="zh-CN" sz="2400" dirty="0" smtClean="0">
                <a:latin typeface="Times New Roman" panose="02020603050405020304" pitchFamily="18" charset="0"/>
                <a:cs typeface="Times New Roman" panose="02020603050405020304" pitchFamily="18" charset="0"/>
              </a:rPr>
              <a:t>Bernstein</a:t>
            </a:r>
            <a:r>
              <a:rPr lang="zh-CN" altLang="en-US" sz="2400" dirty="0" smtClean="0">
                <a:latin typeface="Times New Roman" panose="02020603050405020304" pitchFamily="18" charset="0"/>
                <a:cs typeface="Times New Roman" panose="02020603050405020304" pitchFamily="18" charset="0"/>
              </a:rPr>
              <a:t>多项式之和</a:t>
            </a:r>
          </a:p>
          <a:p>
            <a:pPr algn="just" eaLnBrk="1" hangingPunct="1">
              <a:lnSpc>
                <a:spcPct val="110000"/>
              </a:lnSpc>
              <a:buFontTx/>
              <a:buNone/>
              <a:defRPr/>
            </a:pPr>
            <a:endParaRPr lang="zh-CN" altLang="en-US" sz="2400" dirty="0" smtClean="0"/>
          </a:p>
          <a:p>
            <a:pPr algn="just" eaLnBrk="1" hangingPunct="1">
              <a:lnSpc>
                <a:spcPct val="110000"/>
              </a:lnSpc>
              <a:buFontTx/>
              <a:buNone/>
              <a:defRPr/>
            </a:pPr>
            <a:endParaRPr lang="zh-CN" altLang="en-US" sz="2400" dirty="0" smtClean="0"/>
          </a:p>
          <a:p>
            <a:pPr algn="just" eaLnBrk="1" hangingPunct="1">
              <a:lnSpc>
                <a:spcPct val="110000"/>
              </a:lnSpc>
              <a:buFontTx/>
              <a:buNone/>
              <a:defRPr/>
            </a:pPr>
            <a:endParaRPr lang="zh-CN" altLang="en-US" sz="2400" dirty="0" smtClean="0"/>
          </a:p>
          <a:p>
            <a:pPr algn="just" eaLnBrk="1" hangingPunct="1">
              <a:lnSpc>
                <a:spcPct val="110000"/>
              </a:lnSpc>
              <a:buFontTx/>
              <a:buNone/>
              <a:defRPr/>
            </a:pPr>
            <a:r>
              <a:rPr lang="zh-CN" altLang="en-US" sz="2400" dirty="0" smtClean="0"/>
              <a:t>且</a:t>
            </a:r>
          </a:p>
          <a:p>
            <a:pPr algn="just" eaLnBrk="1" hangingPunct="1">
              <a:lnSpc>
                <a:spcPct val="110000"/>
              </a:lnSpc>
              <a:buFontTx/>
              <a:buNone/>
              <a:defRPr/>
            </a:pPr>
            <a:endParaRPr lang="zh-CN" altLang="en-US" sz="2400" dirty="0" smtClean="0"/>
          </a:p>
          <a:p>
            <a:pPr algn="just" eaLnBrk="1" hangingPunct="1">
              <a:lnSpc>
                <a:spcPct val="110000"/>
              </a:lnSpc>
              <a:buClr>
                <a:srgbClr val="FF9300"/>
              </a:buClr>
              <a:buFont typeface="Wingdings" panose="05000000000000000000" pitchFamily="2" charset="2"/>
              <a:buChar char="n"/>
              <a:defRPr/>
            </a:pPr>
            <a:r>
              <a:rPr lang="zh-CN" altLang="en-US" sz="2400" b="1" dirty="0" smtClean="0">
                <a:solidFill>
                  <a:srgbClr val="0000FF"/>
                </a:solidFill>
                <a:latin typeface="Times New Roman" panose="02020603050405020304" pitchFamily="18" charset="0"/>
                <a:cs typeface="Times New Roman" panose="02020603050405020304" pitchFamily="18" charset="0"/>
              </a:rPr>
              <a:t>这说明</a:t>
            </a:r>
            <a:r>
              <a:rPr lang="en-US" altLang="zh-CN" sz="2400" b="1" i="1" dirty="0" err="1" smtClean="0">
                <a:solidFill>
                  <a:srgbClr val="0000FF"/>
                </a:solidFill>
                <a:latin typeface="Times New Roman" panose="02020603050405020304" pitchFamily="18" charset="0"/>
                <a:cs typeface="Times New Roman" panose="02020603050405020304" pitchFamily="18" charset="0"/>
              </a:rPr>
              <a:t>B</a:t>
            </a:r>
            <a:r>
              <a:rPr lang="en-US" altLang="zh-CN" sz="2400" b="1" i="1" baseline="-25000" dirty="0" err="1" smtClean="0">
                <a:solidFill>
                  <a:srgbClr val="0000FF"/>
                </a:solidFill>
                <a:latin typeface="Times New Roman" panose="02020603050405020304" pitchFamily="18" charset="0"/>
                <a:cs typeface="Times New Roman" panose="02020603050405020304" pitchFamily="18" charset="0"/>
              </a:rPr>
              <a:t>i,n</a:t>
            </a:r>
            <a:r>
              <a:rPr lang="en-US" altLang="zh-CN" sz="2400" b="1" dirty="0" smtClean="0">
                <a:solidFill>
                  <a:srgbClr val="0000FF"/>
                </a:solidFill>
                <a:latin typeface="Times New Roman" panose="02020603050405020304" pitchFamily="18" charset="0"/>
                <a:cs typeface="Times New Roman" panose="02020603050405020304" pitchFamily="18" charset="0"/>
              </a:rPr>
              <a:t>(t)</a:t>
            </a:r>
            <a:r>
              <a:rPr lang="zh-CN" altLang="en-US" sz="2400" b="1" dirty="0" smtClean="0">
                <a:solidFill>
                  <a:srgbClr val="0000FF"/>
                </a:solidFill>
                <a:latin typeface="Times New Roman" panose="02020603050405020304" pitchFamily="18" charset="0"/>
                <a:cs typeface="Times New Roman" panose="02020603050405020304" pitchFamily="18" charset="0"/>
              </a:rPr>
              <a:t>构成了</a:t>
            </a:r>
            <a:r>
              <a:rPr lang="en-US" altLang="zh-CN" sz="2400" b="1" dirty="0" err="1" smtClean="0">
                <a:solidFill>
                  <a:srgbClr val="0000FF"/>
                </a:solidFill>
                <a:latin typeface="Times New Roman" panose="02020603050405020304" pitchFamily="18" charset="0"/>
                <a:cs typeface="Times New Roman" panose="02020603050405020304" pitchFamily="18" charset="0"/>
              </a:rPr>
              <a:t>Beizer</a:t>
            </a:r>
            <a:r>
              <a:rPr lang="zh-CN" altLang="en-US" sz="2400" b="1" dirty="0" smtClean="0">
                <a:solidFill>
                  <a:srgbClr val="0000FF"/>
                </a:solidFill>
                <a:latin typeface="Times New Roman" panose="02020603050405020304" pitchFamily="18" charset="0"/>
                <a:cs typeface="Times New Roman" panose="02020603050405020304" pitchFamily="18" charset="0"/>
              </a:rPr>
              <a:t>曲线的一组权函数，所以</a:t>
            </a:r>
            <a:r>
              <a:rPr lang="en-US" altLang="zh-CN" sz="2400" b="1" dirty="0" smtClean="0">
                <a:solidFill>
                  <a:srgbClr val="0000FF"/>
                </a:solidFill>
                <a:latin typeface="Times New Roman" panose="02020603050405020304" pitchFamily="18" charset="0"/>
                <a:cs typeface="Times New Roman" panose="02020603050405020304" pitchFamily="18" charset="0"/>
              </a:rPr>
              <a:t>Bezier</a:t>
            </a:r>
            <a:r>
              <a:rPr lang="zh-CN" altLang="en-US" sz="2400" b="1" dirty="0" smtClean="0">
                <a:solidFill>
                  <a:srgbClr val="0000FF"/>
                </a:solidFill>
                <a:latin typeface="Times New Roman" panose="02020603050405020304" pitchFamily="18" charset="0"/>
                <a:cs typeface="Times New Roman" panose="02020603050405020304" pitchFamily="18" charset="0"/>
              </a:rPr>
              <a:t>曲线一定落在其控制多边形的凸包之中。</a:t>
            </a:r>
          </a:p>
        </p:txBody>
      </p:sp>
      <p:sp>
        <p:nvSpPr>
          <p:cNvPr id="6349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493" name="Rectangle 5"/>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494" name="Rectangle 6"/>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495" name="Rectangle 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496"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497" name="Rectangle 12"/>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498" name="Rectangle 15"/>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3499" name="Object 14"/>
          <p:cNvGraphicFramePr>
            <a:graphicFrameLocks noChangeAspect="1"/>
          </p:cNvGraphicFramePr>
          <p:nvPr>
            <p:extLst>
              <p:ext uri="{D42A27DB-BD31-4B8C-83A1-F6EECF244321}">
                <p14:modId xmlns:p14="http://schemas.microsoft.com/office/powerpoint/2010/main" val="2797574535"/>
              </p:ext>
            </p:extLst>
          </p:nvPr>
        </p:nvGraphicFramePr>
        <p:xfrm>
          <a:off x="2162175" y="2127250"/>
          <a:ext cx="4865688" cy="1392238"/>
        </p:xfrm>
        <a:graphic>
          <a:graphicData uri="http://schemas.openxmlformats.org/presentationml/2006/ole">
            <mc:AlternateContent xmlns:mc="http://schemas.openxmlformats.org/markup-compatibility/2006">
              <mc:Choice xmlns:v="urn:schemas-microsoft-com:vml" Requires="v">
                <p:oleObj spid="_x0000_s95312" name="公式" r:id="rId3" imgW="2387520" imgH="685800" progId="Equation.3">
                  <p:embed/>
                </p:oleObj>
              </mc:Choice>
              <mc:Fallback>
                <p:oleObj name="公式" r:id="rId3" imgW="2387520" imgH="685800" progId="Equation.3">
                  <p:embed/>
                  <p:pic>
                    <p:nvPicPr>
                      <p:cNvPr id="0" name=""/>
                      <p:cNvPicPr>
                        <a:picLocks noChangeAspect="1" noChangeArrowheads="1"/>
                      </p:cNvPicPr>
                      <p:nvPr/>
                    </p:nvPicPr>
                    <p:blipFill>
                      <a:blip r:embed="rId4"/>
                      <a:srcRect/>
                      <a:stretch>
                        <a:fillRect/>
                      </a:stretch>
                    </p:blipFill>
                    <p:spPr bwMode="auto">
                      <a:xfrm>
                        <a:off x="2162175" y="2127250"/>
                        <a:ext cx="4865688" cy="1392238"/>
                      </a:xfrm>
                      <a:prstGeom prst="rect">
                        <a:avLst/>
                      </a:prstGeom>
                      <a:noFill/>
                      <a:ln>
                        <a:noFill/>
                      </a:ln>
                      <a:extLst/>
                    </p:spPr>
                  </p:pic>
                </p:oleObj>
              </mc:Fallback>
            </mc:AlternateContent>
          </a:graphicData>
        </a:graphic>
      </p:graphicFrame>
      <p:sp>
        <p:nvSpPr>
          <p:cNvPr id="63500" name="Rectangle 17"/>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3501" name="Object 16"/>
          <p:cNvGraphicFramePr>
            <a:graphicFrameLocks noChangeAspect="1"/>
          </p:cNvGraphicFramePr>
          <p:nvPr>
            <p:extLst>
              <p:ext uri="{D42A27DB-BD31-4B8C-83A1-F6EECF244321}">
                <p14:modId xmlns:p14="http://schemas.microsoft.com/office/powerpoint/2010/main" val="1348432802"/>
              </p:ext>
            </p:extLst>
          </p:nvPr>
        </p:nvGraphicFramePr>
        <p:xfrm>
          <a:off x="2459038" y="3776663"/>
          <a:ext cx="4176712" cy="887412"/>
        </p:xfrm>
        <a:graphic>
          <a:graphicData uri="http://schemas.openxmlformats.org/presentationml/2006/ole">
            <mc:AlternateContent xmlns:mc="http://schemas.openxmlformats.org/markup-compatibility/2006">
              <mc:Choice xmlns:v="urn:schemas-microsoft-com:vml" Requires="v">
                <p:oleObj spid="_x0000_s95313" name="公式" r:id="rId5" imgW="1968500" imgH="419100" progId="Equation.3">
                  <p:embed/>
                </p:oleObj>
              </mc:Choice>
              <mc:Fallback>
                <p:oleObj name="公式" r:id="rId5" imgW="19685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9038" y="3776663"/>
                        <a:ext cx="4176712" cy="887412"/>
                      </a:xfrm>
                      <a:prstGeom prst="rect">
                        <a:avLst/>
                      </a:prstGeom>
                      <a:noFill/>
                      <a:ln>
                        <a:noFill/>
                      </a:ln>
                      <a:extLst/>
                    </p:spPr>
                  </p:pic>
                </p:oleObj>
              </mc:Fallback>
            </mc:AlternateContent>
          </a:graphicData>
        </a:graphic>
      </p:graphicFrame>
      <p:sp>
        <p:nvSpPr>
          <p:cNvPr id="15" name="对角圆角矩形 14"/>
          <p:cNvSpPr/>
          <p:nvPr/>
        </p:nvSpPr>
        <p:spPr>
          <a:xfrm>
            <a:off x="965200" y="493349"/>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483685"/>
      </p:ext>
    </p:extLst>
  </p:cSld>
  <p:clrMapOvr>
    <a:masterClrMapping/>
  </p:clrMapOvr>
  <p:transition spd="slow">
    <p:cov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noChangeArrowheads="1"/>
          </p:cNvSpPr>
          <p:nvPr>
            <p:ph type="body" sz="half" idx="1"/>
          </p:nvPr>
        </p:nvSpPr>
        <p:spPr>
          <a:xfrm>
            <a:off x="457200" y="1333499"/>
            <a:ext cx="8240712" cy="4102101"/>
          </a:xfrm>
        </p:spPr>
        <p:txBody>
          <a:bodyPr/>
          <a:lstStyle/>
          <a:p>
            <a:pPr algn="just" eaLnBrk="1" hangingPunct="1">
              <a:lnSpc>
                <a:spcPct val="110000"/>
              </a:lnSpc>
              <a:buFontTx/>
              <a:buNone/>
              <a:defRPr/>
            </a:pPr>
            <a:r>
              <a:rPr lang="en-US" altLang="zh-CN" sz="2400" b="1" dirty="0" smtClean="0">
                <a:solidFill>
                  <a:srgbClr val="FF0000"/>
                </a:solidFill>
              </a:rPr>
              <a:t>(4)</a:t>
            </a:r>
            <a:r>
              <a:rPr lang="zh-CN" altLang="en-US" sz="2400" b="1" dirty="0" smtClean="0">
                <a:solidFill>
                  <a:srgbClr val="FF0000"/>
                </a:solidFill>
              </a:rPr>
              <a:t>几何不变性</a:t>
            </a:r>
          </a:p>
          <a:p>
            <a:pPr algn="just" eaLnBrk="1" hangingPunct="1">
              <a:lnSpc>
                <a:spcPct val="110000"/>
              </a:lnSpc>
              <a:buClr>
                <a:srgbClr val="FF9300"/>
              </a:buClr>
              <a:buFont typeface="Wingdings" panose="05000000000000000000" pitchFamily="2" charset="2"/>
              <a:buChar char="n"/>
              <a:defRPr/>
            </a:pPr>
            <a:r>
              <a:rPr lang="zh-CN" altLang="en-US" sz="2800" dirty="0" smtClean="0">
                <a:latin typeface="Times New Roman" panose="02020603050405020304" pitchFamily="18" charset="0"/>
                <a:cs typeface="Times New Roman" panose="02020603050405020304" pitchFamily="18" charset="0"/>
              </a:rPr>
              <a:t>几何不变性指</a:t>
            </a:r>
            <a:r>
              <a:rPr lang="en-US" altLang="zh-CN" sz="2800" dirty="0" err="1" smtClean="0">
                <a:latin typeface="Times New Roman" panose="02020603050405020304" pitchFamily="18" charset="0"/>
                <a:cs typeface="Times New Roman" panose="02020603050405020304" pitchFamily="18" charset="0"/>
              </a:rPr>
              <a:t>Beizer</a:t>
            </a:r>
            <a:r>
              <a:rPr lang="zh-CN" altLang="en-US" sz="2800" dirty="0" smtClean="0">
                <a:latin typeface="Times New Roman" panose="02020603050405020304" pitchFamily="18" charset="0"/>
                <a:cs typeface="Times New Roman" panose="02020603050405020304" pitchFamily="18" charset="0"/>
              </a:rPr>
              <a:t>曲线的形状不随坐标变换而变化的特性。</a:t>
            </a:r>
            <a:r>
              <a:rPr lang="en-US" altLang="zh-CN" sz="2800" dirty="0" err="1" smtClean="0">
                <a:latin typeface="Times New Roman" panose="02020603050405020304" pitchFamily="18" charset="0"/>
                <a:cs typeface="Times New Roman" panose="02020603050405020304" pitchFamily="18" charset="0"/>
              </a:rPr>
              <a:t>Beizer</a:t>
            </a:r>
            <a:r>
              <a:rPr lang="zh-CN" altLang="en-US" sz="2800" dirty="0" smtClean="0">
                <a:latin typeface="Times New Roman" panose="02020603050405020304" pitchFamily="18" charset="0"/>
                <a:cs typeface="Times New Roman" panose="02020603050405020304" pitchFamily="18" charset="0"/>
              </a:rPr>
              <a:t>曲线的形状只与各控制顶点的相对位置有关。</a:t>
            </a:r>
            <a:endParaRPr lang="en-US" altLang="zh-CN" sz="2800" dirty="0" smtClean="0">
              <a:latin typeface="Times New Roman" panose="02020603050405020304" pitchFamily="18" charset="0"/>
              <a:cs typeface="Times New Roman" panose="02020603050405020304" pitchFamily="18" charset="0"/>
            </a:endParaRPr>
          </a:p>
          <a:p>
            <a:pPr algn="just" eaLnBrk="1" hangingPunct="1">
              <a:lnSpc>
                <a:spcPct val="110000"/>
              </a:lnSpc>
              <a:buClr>
                <a:srgbClr val="FF9300"/>
              </a:buClr>
              <a:buFont typeface="Wingdings" panose="05000000000000000000" pitchFamily="2" charset="2"/>
              <a:buChar char="n"/>
              <a:defRPr/>
            </a:pPr>
            <a:r>
              <a:rPr lang="zh-CN" altLang="en-US" sz="2800" dirty="0" smtClean="0">
                <a:latin typeface="Times New Roman" panose="02020603050405020304" pitchFamily="18" charset="0"/>
                <a:cs typeface="Times New Roman" panose="02020603050405020304" pitchFamily="18" charset="0"/>
              </a:rPr>
              <a:t>因此，在对</a:t>
            </a:r>
            <a:r>
              <a:rPr lang="en-US" altLang="zh-CN" sz="2800" dirty="0" smtClean="0">
                <a:latin typeface="Times New Roman" panose="02020603050405020304" pitchFamily="18" charset="0"/>
                <a:cs typeface="Times New Roman" panose="02020603050405020304" pitchFamily="18" charset="0"/>
              </a:rPr>
              <a:t>Bezier</a:t>
            </a:r>
            <a:r>
              <a:rPr lang="zh-CN" altLang="en-US" sz="2800" dirty="0" smtClean="0">
                <a:latin typeface="Times New Roman" panose="02020603050405020304" pitchFamily="18" charset="0"/>
                <a:cs typeface="Times New Roman" panose="02020603050405020304" pitchFamily="18" charset="0"/>
              </a:rPr>
              <a:t>曲线进行几何变换时，不需要对曲线上的所有点都进行处理，只要先对各控制顶点进行几何变换，然后重新绘制曲线就可以了。</a:t>
            </a:r>
          </a:p>
        </p:txBody>
      </p:sp>
      <p:sp>
        <p:nvSpPr>
          <p:cNvPr id="6451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17" name="Rectangle 5"/>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18" name="Rectangle 6"/>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19" name="Rectangle 7"/>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0" name="Rectangle 8"/>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1" name="Rectangle 9"/>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2" name="Rectangle 10"/>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23" name="Rectangle 12"/>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对角圆角矩形 12"/>
          <p:cNvSpPr/>
          <p:nvPr/>
        </p:nvSpPr>
        <p:spPr>
          <a:xfrm>
            <a:off x="989806" y="495785"/>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1453148"/>
      </p:ext>
    </p:extLst>
  </p:cSld>
  <p:clrMapOvr>
    <a:masterClrMapping/>
  </p:clrMapOvr>
  <p:transition spd="slow">
    <p:cov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body" sz="half" idx="1"/>
          </p:nvPr>
        </p:nvSpPr>
        <p:spPr>
          <a:xfrm>
            <a:off x="0" y="188249"/>
            <a:ext cx="9250531" cy="6421176"/>
          </a:xfr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13500000" scaled="1"/>
            <a:tileRect/>
          </a:gradFill>
        </p:spPr>
        <p:txBody>
          <a:bodyPr/>
          <a:lstStyle/>
          <a:p>
            <a:pPr eaLnBrk="1" hangingPunct="1">
              <a:buFontTx/>
              <a:buNone/>
              <a:defRPr/>
            </a:pPr>
            <a:r>
              <a:rPr lang="en-US" altLang="zh-CN" sz="2000" b="1" dirty="0" smtClean="0">
                <a:solidFill>
                  <a:srgbClr val="006600"/>
                </a:solidFill>
              </a:rPr>
              <a:t>//</a:t>
            </a:r>
            <a:r>
              <a:rPr lang="zh-CN" altLang="en-US" sz="2000" b="1" dirty="0" smtClean="0">
                <a:solidFill>
                  <a:srgbClr val="006600"/>
                </a:solidFill>
              </a:rPr>
              <a:t>绘制由</a:t>
            </a:r>
            <a:r>
              <a:rPr lang="en-US" altLang="zh-CN" sz="2000" b="1" dirty="0" smtClean="0">
                <a:solidFill>
                  <a:srgbClr val="006600"/>
                </a:solidFill>
              </a:rPr>
              <a:t>p0</a:t>
            </a:r>
            <a:r>
              <a:rPr lang="zh-CN" altLang="en-US" sz="2000" b="1" dirty="0" smtClean="0">
                <a:solidFill>
                  <a:srgbClr val="006600"/>
                </a:solidFill>
              </a:rPr>
              <a:t>，</a:t>
            </a:r>
            <a:r>
              <a:rPr lang="en-US" altLang="zh-CN" sz="2000" b="1" dirty="0" smtClean="0">
                <a:solidFill>
                  <a:srgbClr val="006600"/>
                </a:solidFill>
              </a:rPr>
              <a:t>p1</a:t>
            </a:r>
            <a:r>
              <a:rPr lang="zh-CN" altLang="en-US" sz="2000" b="1" dirty="0" smtClean="0">
                <a:solidFill>
                  <a:srgbClr val="006600"/>
                </a:solidFill>
              </a:rPr>
              <a:t>，</a:t>
            </a:r>
            <a:r>
              <a:rPr lang="en-US" altLang="zh-CN" sz="2000" b="1" dirty="0" smtClean="0">
                <a:solidFill>
                  <a:srgbClr val="006600"/>
                </a:solidFill>
              </a:rPr>
              <a:t>p2</a:t>
            </a:r>
            <a:r>
              <a:rPr lang="zh-CN" altLang="en-US" sz="2000" b="1" dirty="0" smtClean="0">
                <a:solidFill>
                  <a:srgbClr val="006600"/>
                </a:solidFill>
              </a:rPr>
              <a:t>，</a:t>
            </a:r>
            <a:r>
              <a:rPr lang="en-US" altLang="zh-CN" sz="2000" b="1" dirty="0" smtClean="0">
                <a:solidFill>
                  <a:srgbClr val="006600"/>
                </a:solidFill>
              </a:rPr>
              <a:t>p3</a:t>
            </a:r>
            <a:r>
              <a:rPr lang="zh-CN" altLang="en-US" sz="2000" b="1" dirty="0" smtClean="0">
                <a:solidFill>
                  <a:srgbClr val="006600"/>
                </a:solidFill>
              </a:rPr>
              <a:t>确定的</a:t>
            </a:r>
            <a:r>
              <a:rPr lang="en-US" altLang="zh-CN" sz="2000" b="1" dirty="0" smtClean="0">
                <a:solidFill>
                  <a:srgbClr val="006600"/>
                </a:solidFill>
              </a:rPr>
              <a:t>Bezier</a:t>
            </a:r>
            <a:r>
              <a:rPr lang="zh-CN" altLang="en-US" sz="2000" b="1" dirty="0" smtClean="0">
                <a:solidFill>
                  <a:srgbClr val="006600"/>
                </a:solidFill>
              </a:rPr>
              <a:t>曲线</a:t>
            </a:r>
          </a:p>
          <a:p>
            <a:pPr eaLnBrk="1" hangingPunct="1">
              <a:buFontTx/>
              <a:buNone/>
              <a:defRPr/>
            </a:pPr>
            <a:r>
              <a:rPr lang="en-US" altLang="zh-CN" sz="2000" b="1" dirty="0" smtClean="0">
                <a:solidFill>
                  <a:srgbClr val="006600"/>
                </a:solidFill>
              </a:rPr>
              <a:t>//</a:t>
            </a:r>
            <a:r>
              <a:rPr lang="zh-CN" altLang="en-US" sz="2000" b="1" dirty="0" smtClean="0">
                <a:solidFill>
                  <a:srgbClr val="006600"/>
                </a:solidFill>
              </a:rPr>
              <a:t>参数区间</a:t>
            </a:r>
            <a:r>
              <a:rPr lang="en-US" altLang="zh-CN" sz="2000" b="1" dirty="0" smtClean="0">
                <a:solidFill>
                  <a:srgbClr val="006600"/>
                </a:solidFill>
              </a:rPr>
              <a:t>[0</a:t>
            </a:r>
            <a:r>
              <a:rPr lang="zh-CN" altLang="en-US" sz="2000" b="1" dirty="0" smtClean="0">
                <a:solidFill>
                  <a:srgbClr val="006600"/>
                </a:solidFill>
              </a:rPr>
              <a:t>，</a:t>
            </a:r>
            <a:r>
              <a:rPr lang="en-US" altLang="zh-CN" sz="2000" b="1" dirty="0" smtClean="0">
                <a:solidFill>
                  <a:srgbClr val="006600"/>
                </a:solidFill>
              </a:rPr>
              <a:t>1]</a:t>
            </a:r>
            <a:r>
              <a:rPr lang="zh-CN" altLang="en-US" sz="2000" b="1" dirty="0" smtClean="0">
                <a:solidFill>
                  <a:srgbClr val="006600"/>
                </a:solidFill>
              </a:rPr>
              <a:t>被离散为</a:t>
            </a:r>
            <a:r>
              <a:rPr lang="en-US" altLang="zh-CN" sz="2000" b="1" dirty="0" smtClean="0">
                <a:solidFill>
                  <a:srgbClr val="006600"/>
                </a:solidFill>
              </a:rPr>
              <a:t>count</a:t>
            </a:r>
            <a:r>
              <a:rPr lang="zh-CN" altLang="en-US" sz="2000" b="1" dirty="0" smtClean="0">
                <a:solidFill>
                  <a:srgbClr val="006600"/>
                </a:solidFill>
              </a:rPr>
              <a:t>份</a:t>
            </a:r>
          </a:p>
          <a:p>
            <a:pPr eaLnBrk="1" hangingPunct="1">
              <a:buFontTx/>
              <a:buNone/>
              <a:defRPr/>
            </a:pPr>
            <a:r>
              <a:rPr lang="en-US" altLang="zh-CN" sz="1800" b="1" dirty="0" smtClean="0">
                <a:solidFill>
                  <a:srgbClr val="0000FF"/>
                </a:solidFill>
                <a:latin typeface="Courier New" panose="02070309020205020404" pitchFamily="49" charset="0"/>
                <a:cs typeface="Courier New" panose="02070309020205020404" pitchFamily="49" charset="0"/>
              </a:rPr>
              <a:t>void</a:t>
            </a:r>
            <a:r>
              <a:rPr lang="en-US" altLang="zh-CN" sz="1800" b="1" dirty="0" smtClean="0">
                <a:latin typeface="Courier New" panose="02070309020205020404" pitchFamily="49" charset="0"/>
                <a:cs typeface="Courier New" panose="02070309020205020404" pitchFamily="49" charset="0"/>
              </a:rPr>
              <a:t> </a:t>
            </a:r>
            <a:r>
              <a:rPr lang="en-US" altLang="zh-CN" sz="1800" b="1" dirty="0" err="1" smtClean="0">
                <a:latin typeface="Courier New" panose="02070309020205020404" pitchFamily="49" charset="0"/>
                <a:cs typeface="Courier New" panose="02070309020205020404" pitchFamily="49" charset="0"/>
              </a:rPr>
              <a:t>BezierCurve</a:t>
            </a:r>
            <a:r>
              <a:rPr lang="en-US" altLang="zh-CN" sz="1800" b="1" dirty="0" smtClean="0">
                <a:latin typeface="Courier New" panose="02070309020205020404" pitchFamily="49" charset="0"/>
                <a:cs typeface="Courier New" panose="02070309020205020404" pitchFamily="49" charset="0"/>
              </a:rPr>
              <a:t>(Point p0</a:t>
            </a:r>
            <a:r>
              <a:rPr lang="zh-CN" altLang="en-US" sz="1800" b="1"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cs typeface="Courier New" panose="02070309020205020404" pitchFamily="49" charset="0"/>
              </a:rPr>
              <a:t>Point p1</a:t>
            </a:r>
            <a:r>
              <a:rPr lang="zh-CN" altLang="en-US" sz="1800" b="1"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cs typeface="Courier New" panose="02070309020205020404" pitchFamily="49" charset="0"/>
              </a:rPr>
              <a:t>Point p2</a:t>
            </a:r>
            <a:r>
              <a:rPr lang="zh-CN" altLang="en-US" sz="1800" b="1"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cs typeface="Courier New" panose="02070309020205020404" pitchFamily="49" charset="0"/>
              </a:rPr>
              <a:t>Point p3</a:t>
            </a:r>
            <a:r>
              <a:rPr lang="zh-CN" altLang="en-US" sz="1800" b="1" dirty="0" smtClean="0">
                <a:latin typeface="Courier New" panose="02070309020205020404" pitchFamily="49" charset="0"/>
                <a:cs typeface="Courier New" panose="02070309020205020404" pitchFamily="49" charset="0"/>
              </a:rPr>
              <a:t>，</a:t>
            </a:r>
            <a:r>
              <a:rPr lang="en-US" altLang="zh-CN" sz="1800" b="1" dirty="0" err="1" smtClean="0">
                <a:solidFill>
                  <a:srgbClr val="0000FF"/>
                </a:solidFill>
                <a:latin typeface="Courier New" panose="02070309020205020404" pitchFamily="49" charset="0"/>
                <a:cs typeface="Courier New" panose="02070309020205020404" pitchFamily="49" charset="0"/>
              </a:rPr>
              <a:t>int</a:t>
            </a:r>
            <a:r>
              <a:rPr lang="en-US" altLang="zh-CN" sz="1800" b="1" dirty="0" smtClean="0">
                <a:latin typeface="Courier New" panose="02070309020205020404" pitchFamily="49" charset="0"/>
                <a:cs typeface="Courier New" panose="02070309020205020404" pitchFamily="49" charset="0"/>
              </a:rPr>
              <a:t> count)</a:t>
            </a:r>
          </a:p>
          <a:p>
            <a:pPr eaLnBrk="1" hangingPunct="1">
              <a:buFontTx/>
              <a:buNone/>
              <a:defRPr/>
            </a:pPr>
            <a:r>
              <a:rPr lang="en-US" altLang="zh-CN" sz="1800" b="1" dirty="0" smtClean="0">
                <a:latin typeface="Courier New" panose="02070309020205020404" pitchFamily="49" charset="0"/>
                <a:cs typeface="Courier New" panose="02070309020205020404" pitchFamily="49" charset="0"/>
              </a:rPr>
              <a:t>{</a:t>
            </a:r>
          </a:p>
          <a:p>
            <a:pPr eaLnBrk="1" hangingPunct="1">
              <a:buFontTx/>
              <a:buNone/>
              <a:defRPr/>
            </a:pPr>
            <a:r>
              <a:rPr lang="en-US" altLang="zh-CN" sz="1800" b="1" dirty="0" smtClean="0">
                <a:latin typeface="Courier New" panose="02070309020205020404" pitchFamily="49" charset="0"/>
                <a:cs typeface="Courier New" panose="02070309020205020404" pitchFamily="49" charset="0"/>
              </a:rPr>
              <a:t>    </a:t>
            </a:r>
            <a:r>
              <a:rPr lang="en-US" altLang="zh-CN" sz="1800" b="1" dirty="0" smtClean="0">
                <a:solidFill>
                  <a:srgbClr val="0000FF"/>
                </a:solidFill>
                <a:latin typeface="Courier New" panose="02070309020205020404" pitchFamily="49" charset="0"/>
                <a:cs typeface="Courier New" panose="02070309020205020404" pitchFamily="49" charset="0"/>
              </a:rPr>
              <a:t>double</a:t>
            </a:r>
            <a:r>
              <a:rPr lang="en-US" altLang="zh-CN" sz="1800" b="1" dirty="0" smtClean="0">
                <a:latin typeface="Courier New" panose="02070309020205020404" pitchFamily="49" charset="0"/>
                <a:cs typeface="Courier New" panose="02070309020205020404" pitchFamily="49" charset="0"/>
              </a:rPr>
              <a:t> t = 0.0;     </a:t>
            </a:r>
            <a:r>
              <a:rPr lang="en-US" altLang="zh-CN" sz="1800" b="1" dirty="0" err="1" smtClean="0">
                <a:latin typeface="Courier New" panose="02070309020205020404" pitchFamily="49" charset="0"/>
                <a:cs typeface="Courier New" panose="02070309020205020404" pitchFamily="49" charset="0"/>
              </a:rPr>
              <a:t>dt</a:t>
            </a:r>
            <a:r>
              <a:rPr lang="en-US" altLang="zh-CN" sz="1800" b="1" dirty="0" smtClean="0">
                <a:latin typeface="Courier New" panose="02070309020205020404" pitchFamily="49" charset="0"/>
                <a:cs typeface="Courier New" panose="02070309020205020404" pitchFamily="49" charset="0"/>
              </a:rPr>
              <a:t> = 1.0 / count;</a:t>
            </a:r>
          </a:p>
          <a:p>
            <a:pPr eaLnBrk="1" hangingPunct="1">
              <a:buFontTx/>
              <a:buNone/>
              <a:defRPr/>
            </a:pPr>
            <a:r>
              <a:rPr lang="en-US" altLang="zh-CN" sz="1800" b="1" dirty="0" smtClean="0">
                <a:latin typeface="Courier New" panose="02070309020205020404" pitchFamily="49" charset="0"/>
                <a:cs typeface="Courier New" panose="02070309020205020404" pitchFamily="49" charset="0"/>
              </a:rPr>
              <a:t>    </a:t>
            </a:r>
            <a:r>
              <a:rPr lang="en-US" altLang="zh-CN" sz="1800" b="1" dirty="0" err="1" smtClean="0">
                <a:latin typeface="Courier New" panose="02070309020205020404" pitchFamily="49" charset="0"/>
                <a:cs typeface="Courier New" panose="02070309020205020404" pitchFamily="49" charset="0"/>
              </a:rPr>
              <a:t>moveto</a:t>
            </a:r>
            <a:r>
              <a:rPr lang="en-US" altLang="zh-CN" sz="1800" b="1" dirty="0" smtClean="0">
                <a:latin typeface="Courier New" panose="02070309020205020404" pitchFamily="49" charset="0"/>
                <a:cs typeface="Courier New" panose="02070309020205020404" pitchFamily="49" charset="0"/>
              </a:rPr>
              <a:t>(p0.x</a:t>
            </a:r>
            <a:r>
              <a:rPr lang="zh-CN" altLang="en-US" sz="1800" b="1"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cs typeface="Courier New" panose="02070309020205020404" pitchFamily="49" charset="0"/>
              </a:rPr>
              <a:t>p0.y); </a:t>
            </a:r>
            <a:r>
              <a:rPr lang="en-US" altLang="zh-CN" sz="1800" b="1" dirty="0" smtClean="0">
                <a:solidFill>
                  <a:srgbClr val="006600"/>
                </a:solidFill>
                <a:latin typeface="Courier New" panose="02070309020205020404" pitchFamily="49" charset="0"/>
                <a:cs typeface="Courier New" panose="02070309020205020404" pitchFamily="49" charset="0"/>
              </a:rPr>
              <a:t>//</a:t>
            </a:r>
            <a:r>
              <a:rPr lang="zh-CN" altLang="en-US" sz="1800" b="1" dirty="0" smtClean="0">
                <a:solidFill>
                  <a:srgbClr val="006600"/>
                </a:solidFill>
                <a:latin typeface="Courier New" panose="02070309020205020404" pitchFamily="49" charset="0"/>
                <a:cs typeface="Courier New" panose="02070309020205020404" pitchFamily="49" charset="0"/>
              </a:rPr>
              <a:t>设置起点</a:t>
            </a:r>
          </a:p>
          <a:p>
            <a:pPr eaLnBrk="1" hangingPunct="1">
              <a:buFontTx/>
              <a:buNone/>
              <a:defRPr/>
            </a:pPr>
            <a:r>
              <a:rPr lang="zh-CN" altLang="en-US" sz="1800" b="1" dirty="0" smtClean="0">
                <a:latin typeface="Courier New" panose="02070309020205020404" pitchFamily="49" charset="0"/>
                <a:cs typeface="Courier New" panose="02070309020205020404" pitchFamily="49" charset="0"/>
              </a:rPr>
              <a:t>    </a:t>
            </a:r>
            <a:r>
              <a:rPr lang="en-US" altLang="zh-CN" sz="1800" b="1" dirty="0" smtClean="0">
                <a:solidFill>
                  <a:srgbClr val="0000FF"/>
                </a:solidFill>
                <a:latin typeface="Courier New" panose="02070309020205020404" pitchFamily="49" charset="0"/>
                <a:cs typeface="Courier New" panose="02070309020205020404" pitchFamily="49" charset="0"/>
              </a:rPr>
              <a:t>for</a:t>
            </a:r>
            <a:r>
              <a:rPr lang="en-US" altLang="zh-CN" sz="1800" b="1" dirty="0" smtClean="0">
                <a:latin typeface="Courier New" panose="02070309020205020404" pitchFamily="49" charset="0"/>
                <a:cs typeface="Courier New" panose="02070309020205020404" pitchFamily="49" charset="0"/>
              </a:rPr>
              <a:t>(</a:t>
            </a:r>
            <a:r>
              <a:rPr lang="en-US" altLang="zh-CN" sz="1800" b="1" dirty="0" err="1" smtClean="0">
                <a:solidFill>
                  <a:srgbClr val="0000FF"/>
                </a:solidFill>
                <a:latin typeface="Courier New" panose="02070309020205020404" pitchFamily="49" charset="0"/>
                <a:cs typeface="Courier New" panose="02070309020205020404" pitchFamily="49" charset="0"/>
              </a:rPr>
              <a:t>int</a:t>
            </a:r>
            <a:r>
              <a:rPr lang="en-US" altLang="zh-CN" sz="1800" b="1" dirty="0" smtClean="0">
                <a:latin typeface="Courier New" panose="02070309020205020404" pitchFamily="49" charset="0"/>
                <a:cs typeface="Courier New" panose="02070309020205020404" pitchFamily="49" charset="0"/>
              </a:rPr>
              <a:t> </a:t>
            </a:r>
            <a:r>
              <a:rPr lang="en-US" altLang="zh-CN" sz="1800" b="1" dirty="0" err="1" smtClean="0">
                <a:latin typeface="Courier New" panose="02070309020205020404" pitchFamily="49" charset="0"/>
                <a:cs typeface="Courier New" panose="02070309020205020404" pitchFamily="49" charset="0"/>
              </a:rPr>
              <a:t>i</a:t>
            </a:r>
            <a:r>
              <a:rPr lang="en-US" altLang="zh-CN" sz="1800" b="1" dirty="0" smtClean="0">
                <a:latin typeface="Courier New" panose="02070309020205020404" pitchFamily="49" charset="0"/>
                <a:cs typeface="Courier New" panose="02070309020205020404" pitchFamily="49" charset="0"/>
              </a:rPr>
              <a:t>=0; </a:t>
            </a:r>
            <a:r>
              <a:rPr lang="en-US" altLang="zh-CN" sz="1800" b="1" dirty="0" err="1" smtClean="0">
                <a:latin typeface="Courier New" panose="02070309020205020404" pitchFamily="49" charset="0"/>
                <a:cs typeface="Courier New" panose="02070309020205020404" pitchFamily="49" charset="0"/>
              </a:rPr>
              <a:t>i</a:t>
            </a:r>
            <a:r>
              <a:rPr lang="en-US" altLang="zh-CN" sz="1800" b="1" dirty="0" smtClean="0">
                <a:latin typeface="Courier New" panose="02070309020205020404" pitchFamily="49" charset="0"/>
                <a:cs typeface="Courier New" panose="02070309020205020404" pitchFamily="49" charset="0"/>
              </a:rPr>
              <a:t>&lt;count; </a:t>
            </a:r>
            <a:r>
              <a:rPr lang="en-US" altLang="zh-CN" sz="1800" b="1" dirty="0" err="1" smtClean="0">
                <a:latin typeface="Courier New" panose="02070309020205020404" pitchFamily="49" charset="0"/>
                <a:cs typeface="Courier New" panose="02070309020205020404" pitchFamily="49" charset="0"/>
              </a:rPr>
              <a:t>i</a:t>
            </a:r>
            <a:r>
              <a:rPr lang="en-US" altLang="zh-CN" sz="1800" b="1" dirty="0" smtClean="0">
                <a:latin typeface="Courier New" panose="02070309020205020404" pitchFamily="49" charset="0"/>
                <a:cs typeface="Courier New" panose="02070309020205020404" pitchFamily="49" charset="0"/>
              </a:rPr>
              <a:t>++)</a:t>
            </a:r>
          </a:p>
          <a:p>
            <a:pPr eaLnBrk="1" hangingPunct="1">
              <a:buFontTx/>
              <a:buNone/>
              <a:defRPr/>
            </a:pPr>
            <a:r>
              <a:rPr lang="en-US" altLang="zh-CN" sz="1800" b="1" dirty="0">
                <a:latin typeface="Courier New" panose="02070309020205020404" pitchFamily="49" charset="0"/>
                <a:cs typeface="Courier New" panose="02070309020205020404" pitchFamily="49" charset="0"/>
              </a:rPr>
              <a:t> </a:t>
            </a:r>
            <a:r>
              <a:rPr lang="en-US" altLang="zh-CN" sz="1800" b="1" dirty="0" smtClean="0">
                <a:latin typeface="Courier New" panose="02070309020205020404" pitchFamily="49" charset="0"/>
                <a:cs typeface="Courier New" panose="02070309020205020404" pitchFamily="49" charset="0"/>
              </a:rPr>
              <a:t>   {   t += </a:t>
            </a:r>
            <a:r>
              <a:rPr lang="en-US" altLang="zh-CN" sz="1800" b="1" dirty="0" err="1" smtClean="0">
                <a:latin typeface="Courier New" panose="02070309020205020404" pitchFamily="49" charset="0"/>
                <a:cs typeface="Courier New" panose="02070309020205020404" pitchFamily="49" charset="0"/>
              </a:rPr>
              <a:t>dt</a:t>
            </a:r>
            <a:r>
              <a:rPr lang="en-US" altLang="zh-CN" sz="1800" b="1" dirty="0" smtClean="0">
                <a:latin typeface="Courier New" panose="02070309020205020404" pitchFamily="49" charset="0"/>
                <a:cs typeface="Courier New" panose="02070309020205020404" pitchFamily="49" charset="0"/>
              </a:rPr>
              <a:t>;</a:t>
            </a:r>
          </a:p>
          <a:p>
            <a:pPr eaLnBrk="1" hangingPunct="1">
              <a:buFontTx/>
              <a:buNone/>
              <a:defRPr/>
            </a:pPr>
            <a:r>
              <a:rPr lang="en-US" altLang="zh-CN" sz="1800" b="1" dirty="0" smtClean="0">
                <a:latin typeface="Courier New" panose="02070309020205020404" pitchFamily="49" charset="0"/>
                <a:cs typeface="Courier New" panose="02070309020205020404" pitchFamily="49" charset="0"/>
              </a:rPr>
              <a:t>        </a:t>
            </a:r>
            <a:r>
              <a:rPr lang="en-US" altLang="zh-CN" sz="1800" b="1" dirty="0" smtClean="0">
                <a:solidFill>
                  <a:srgbClr val="0000FF"/>
                </a:solidFill>
                <a:latin typeface="Courier New" panose="02070309020205020404" pitchFamily="49" charset="0"/>
                <a:cs typeface="Courier New" panose="02070309020205020404" pitchFamily="49" charset="0"/>
              </a:rPr>
              <a:t>double</a:t>
            </a:r>
            <a:r>
              <a:rPr lang="en-US" altLang="zh-CN" sz="1800" b="1" dirty="0" smtClean="0">
                <a:latin typeface="Courier New" panose="02070309020205020404" pitchFamily="49" charset="0"/>
                <a:cs typeface="Courier New" panose="02070309020205020404" pitchFamily="49" charset="0"/>
              </a:rPr>
              <a:t> F1</a:t>
            </a:r>
            <a:r>
              <a:rPr lang="zh-CN" altLang="en-US" sz="1800" b="1"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cs typeface="Courier New" panose="02070309020205020404" pitchFamily="49" charset="0"/>
              </a:rPr>
              <a:t>F2</a:t>
            </a:r>
            <a:r>
              <a:rPr lang="zh-CN" altLang="en-US" sz="1800" b="1"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cs typeface="Courier New" panose="02070309020205020404" pitchFamily="49" charset="0"/>
              </a:rPr>
              <a:t>F3</a:t>
            </a:r>
            <a:r>
              <a:rPr lang="zh-CN" altLang="en-US" sz="1800" b="1"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cs typeface="Courier New" panose="02070309020205020404" pitchFamily="49" charset="0"/>
              </a:rPr>
              <a:t>F4; </a:t>
            </a:r>
            <a:r>
              <a:rPr lang="en-US" altLang="zh-CN" sz="1800" b="1" dirty="0" smtClean="0">
                <a:solidFill>
                  <a:srgbClr val="006600"/>
                </a:solidFill>
                <a:latin typeface="Courier New" panose="02070309020205020404" pitchFamily="49" charset="0"/>
                <a:cs typeface="Courier New" panose="02070309020205020404" pitchFamily="49" charset="0"/>
              </a:rPr>
              <a:t>//</a:t>
            </a:r>
            <a:r>
              <a:rPr lang="zh-CN" altLang="en-US" sz="1800" b="1" dirty="0" smtClean="0">
                <a:solidFill>
                  <a:srgbClr val="006600"/>
                </a:solidFill>
                <a:latin typeface="Courier New" panose="02070309020205020404" pitchFamily="49" charset="0"/>
                <a:cs typeface="Courier New" panose="02070309020205020404" pitchFamily="49" charset="0"/>
              </a:rPr>
              <a:t>调和函数</a:t>
            </a:r>
          </a:p>
          <a:p>
            <a:pPr eaLnBrk="1" hangingPunct="1">
              <a:buFontTx/>
              <a:buNone/>
              <a:defRPr/>
            </a:pPr>
            <a:r>
              <a:rPr lang="zh-CN" altLang="en-US" sz="1800" b="1" dirty="0" smtClean="0">
                <a:latin typeface="Courier New" panose="02070309020205020404" pitchFamily="49" charset="0"/>
                <a:cs typeface="Courier New" panose="02070309020205020404" pitchFamily="49" charset="0"/>
              </a:rPr>
              <a:t>        </a:t>
            </a:r>
            <a:r>
              <a:rPr lang="en-US" altLang="zh-CN" sz="1800" b="1" dirty="0" smtClean="0">
                <a:solidFill>
                  <a:srgbClr val="0000FF"/>
                </a:solidFill>
                <a:latin typeface="Courier New" panose="02070309020205020404" pitchFamily="49" charset="0"/>
                <a:cs typeface="Courier New" panose="02070309020205020404" pitchFamily="49" charset="0"/>
              </a:rPr>
              <a:t>double</a:t>
            </a:r>
            <a:r>
              <a:rPr lang="en-US" altLang="zh-CN" sz="1800" b="1" dirty="0" smtClean="0">
                <a:latin typeface="Courier New" panose="02070309020205020404" pitchFamily="49" charset="0"/>
                <a:cs typeface="Courier New" panose="02070309020205020404" pitchFamily="49" charset="0"/>
              </a:rPr>
              <a:t> u = 1.0 – t ;</a:t>
            </a:r>
          </a:p>
          <a:p>
            <a:pPr eaLnBrk="1" hangingPunct="1">
              <a:buFontTx/>
              <a:buNone/>
              <a:defRPr/>
            </a:pPr>
            <a:r>
              <a:rPr lang="en-US" altLang="zh-CN" sz="1800" b="1" dirty="0" smtClean="0">
                <a:latin typeface="Courier New" panose="02070309020205020404" pitchFamily="49" charset="0"/>
                <a:cs typeface="Courier New" panose="02070309020205020404" pitchFamily="49" charset="0"/>
              </a:rPr>
              <a:t>        F1 = u * u * u ;          F2 = 3 * t * u * u;</a:t>
            </a:r>
          </a:p>
          <a:p>
            <a:pPr eaLnBrk="1" hangingPunct="1">
              <a:buFontTx/>
              <a:buNone/>
              <a:defRPr/>
            </a:pPr>
            <a:r>
              <a:rPr lang="en-US" altLang="zh-CN" sz="1800" b="1" dirty="0" smtClean="0">
                <a:latin typeface="Courier New" panose="02070309020205020404" pitchFamily="49" charset="0"/>
                <a:cs typeface="Courier New" panose="02070309020205020404" pitchFamily="49" charset="0"/>
              </a:rPr>
              <a:t>        F3 = 3 * t * t * u;       F4 = t * t * t;</a:t>
            </a:r>
          </a:p>
          <a:p>
            <a:pPr eaLnBrk="1" hangingPunct="1">
              <a:buFontTx/>
              <a:buNone/>
              <a:defRPr/>
            </a:pPr>
            <a:r>
              <a:rPr lang="en-US" altLang="zh-CN" sz="1800" b="1" dirty="0" smtClean="0">
                <a:latin typeface="Courier New" panose="02070309020205020404" pitchFamily="49" charset="0"/>
                <a:cs typeface="Courier New" panose="02070309020205020404" pitchFamily="49" charset="0"/>
              </a:rPr>
              <a:t>        x = p0.x * F1 + p1.x * F2 + p2.x * F3 + p3.x * F4;</a:t>
            </a:r>
          </a:p>
          <a:p>
            <a:pPr eaLnBrk="1" hangingPunct="1">
              <a:buFontTx/>
              <a:buNone/>
              <a:defRPr/>
            </a:pPr>
            <a:r>
              <a:rPr lang="en-US" altLang="zh-CN" sz="1800" b="1" dirty="0" smtClean="0">
                <a:latin typeface="Courier New" panose="02070309020205020404" pitchFamily="49" charset="0"/>
                <a:cs typeface="Courier New" panose="02070309020205020404" pitchFamily="49" charset="0"/>
              </a:rPr>
              <a:t>        y = p0.y * F1 + p1.y * F2 + p2.y * F3 + p3.y * F4;</a:t>
            </a:r>
          </a:p>
          <a:p>
            <a:pPr eaLnBrk="1" hangingPunct="1">
              <a:buFontTx/>
              <a:buNone/>
              <a:defRPr/>
            </a:pPr>
            <a:r>
              <a:rPr lang="en-US" altLang="zh-CN" sz="1800" b="1" dirty="0" smtClean="0">
                <a:latin typeface="Courier New" panose="02070309020205020404" pitchFamily="49" charset="0"/>
                <a:cs typeface="Courier New" panose="02070309020205020404" pitchFamily="49" charset="0"/>
              </a:rPr>
              <a:t>        </a:t>
            </a:r>
            <a:r>
              <a:rPr lang="en-US" altLang="zh-CN" sz="1800" b="1" dirty="0" err="1" smtClean="0">
                <a:latin typeface="Courier New" panose="02070309020205020404" pitchFamily="49" charset="0"/>
                <a:cs typeface="Courier New" panose="02070309020205020404" pitchFamily="49" charset="0"/>
              </a:rPr>
              <a:t>lineto</a:t>
            </a:r>
            <a:r>
              <a:rPr lang="en-US" altLang="zh-CN" sz="1800" b="1" dirty="0" smtClean="0">
                <a:latin typeface="Courier New" panose="02070309020205020404" pitchFamily="49" charset="0"/>
                <a:cs typeface="Courier New" panose="02070309020205020404" pitchFamily="49" charset="0"/>
              </a:rPr>
              <a:t>(x</a:t>
            </a:r>
            <a:r>
              <a:rPr lang="zh-CN" altLang="en-US" sz="1800" b="1" dirty="0" smtClean="0">
                <a:latin typeface="Courier New" panose="02070309020205020404" pitchFamily="49" charset="0"/>
                <a:cs typeface="Courier New" panose="02070309020205020404" pitchFamily="49" charset="0"/>
              </a:rPr>
              <a:t>，</a:t>
            </a:r>
            <a:r>
              <a:rPr lang="en-US" altLang="zh-CN" sz="1800" b="1" dirty="0" smtClean="0">
                <a:latin typeface="Courier New" panose="02070309020205020404" pitchFamily="49" charset="0"/>
                <a:cs typeface="Courier New" panose="02070309020205020404" pitchFamily="49" charset="0"/>
              </a:rPr>
              <a:t>y);</a:t>
            </a:r>
          </a:p>
          <a:p>
            <a:pPr eaLnBrk="1" hangingPunct="1">
              <a:buFontTx/>
              <a:buNone/>
              <a:defRPr/>
            </a:pPr>
            <a:r>
              <a:rPr lang="en-US" altLang="zh-CN" sz="1800" b="1" dirty="0" smtClean="0">
                <a:latin typeface="Courier New" panose="02070309020205020404" pitchFamily="49" charset="0"/>
                <a:cs typeface="Courier New" panose="02070309020205020404" pitchFamily="49" charset="0"/>
              </a:rPr>
              <a:t>   }</a:t>
            </a:r>
          </a:p>
          <a:p>
            <a:pPr eaLnBrk="1" hangingPunct="1">
              <a:buFontTx/>
              <a:buNone/>
              <a:defRPr/>
            </a:pPr>
            <a:r>
              <a:rPr lang="en-US" altLang="zh-CN" sz="1800" b="1" dirty="0">
                <a:latin typeface="Courier New" panose="02070309020205020404" pitchFamily="49" charset="0"/>
                <a:cs typeface="Courier New" panose="02070309020205020404" pitchFamily="49" charset="0"/>
              </a:rPr>
              <a:t>}</a:t>
            </a:r>
            <a:endParaRPr lang="en-US" altLang="zh-CN" sz="1800" b="1" dirty="0" smtClean="0">
              <a:latin typeface="Courier New" panose="02070309020205020404" pitchFamily="49" charset="0"/>
              <a:cs typeface="Courier New" panose="02070309020205020404" pitchFamily="49" charset="0"/>
            </a:endParaRPr>
          </a:p>
        </p:txBody>
      </p:sp>
      <p:sp>
        <p:nvSpPr>
          <p:cNvPr id="6554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41" name="Rectangle 10"/>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856773844"/>
      </p:ext>
    </p:extLst>
  </p:cSld>
  <p:clrMapOvr>
    <a:masterClrMapping/>
  </p:clrMapOvr>
  <p:transition spd="slow">
    <p:cov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sz="half" idx="1"/>
          </p:nvPr>
        </p:nvSpPr>
        <p:spPr>
          <a:xfrm>
            <a:off x="457200" y="981075"/>
            <a:ext cx="8362950" cy="5145088"/>
          </a:xfrm>
        </p:spPr>
        <p:txBody>
          <a:bodyPr/>
          <a:lstStyle/>
          <a:p>
            <a:pPr algn="just" eaLnBrk="1" hangingPunct="1">
              <a:lnSpc>
                <a:spcPct val="110000"/>
              </a:lnSpc>
              <a:buFontTx/>
              <a:buNone/>
              <a:defRPr/>
            </a:pPr>
            <a:r>
              <a:rPr lang="en-US" altLang="zh-CN" sz="2800" b="1" u="sng" dirty="0" smtClean="0">
                <a:solidFill>
                  <a:srgbClr val="FF0000"/>
                </a:solidFill>
              </a:rPr>
              <a:t>4.</a:t>
            </a:r>
            <a:r>
              <a:rPr lang="zh-CN" altLang="en-US" sz="2800" b="1" u="sng" dirty="0" smtClean="0">
                <a:solidFill>
                  <a:srgbClr val="FF0000"/>
                </a:solidFill>
              </a:rPr>
              <a:t>离散生成</a:t>
            </a:r>
            <a:r>
              <a:rPr lang="en-US" altLang="zh-CN" sz="2800" b="1" u="sng" dirty="0" err="1" smtClean="0">
                <a:solidFill>
                  <a:srgbClr val="FF0000"/>
                </a:solidFill>
              </a:rPr>
              <a:t>Beizer</a:t>
            </a:r>
            <a:r>
              <a:rPr lang="zh-CN" altLang="en-US" sz="2800" b="1" u="sng" dirty="0" smtClean="0">
                <a:solidFill>
                  <a:srgbClr val="FF0000"/>
                </a:solidFill>
              </a:rPr>
              <a:t>曲线的</a:t>
            </a:r>
            <a:r>
              <a:rPr lang="en-US" altLang="zh-CN" sz="2800" b="1" u="sng" dirty="0" smtClean="0">
                <a:solidFill>
                  <a:srgbClr val="FF0000"/>
                </a:solidFill>
              </a:rPr>
              <a:t>de </a:t>
            </a:r>
            <a:r>
              <a:rPr lang="en-US" altLang="zh-CN" sz="2800" b="1" u="sng" dirty="0" err="1" smtClean="0">
                <a:solidFill>
                  <a:srgbClr val="FF0000"/>
                </a:solidFill>
              </a:rPr>
              <a:t>Casteljau</a:t>
            </a:r>
            <a:r>
              <a:rPr lang="zh-CN" altLang="en-US" sz="2800" b="1" u="sng" dirty="0" smtClean="0">
                <a:solidFill>
                  <a:srgbClr val="FF0000"/>
                </a:solidFill>
              </a:rPr>
              <a:t>算法</a:t>
            </a:r>
          </a:p>
          <a:p>
            <a:pPr algn="just" eaLnBrk="1" hangingPunct="1">
              <a:lnSpc>
                <a:spcPct val="110000"/>
              </a:lnSpc>
              <a:buClr>
                <a:srgbClr val="FF9300"/>
              </a:buClr>
              <a:buFont typeface="Wingdings" panose="05000000000000000000" pitchFamily="2" charset="2"/>
              <a:buChar char="n"/>
              <a:defRPr/>
            </a:pPr>
            <a:r>
              <a:rPr lang="zh-CN" altLang="en-US" sz="2400" b="0" dirty="0" smtClean="0">
                <a:latin typeface="Times New Roman" panose="02020603050405020304" pitchFamily="18" charset="0"/>
                <a:cs typeface="Times New Roman" panose="02020603050405020304" pitchFamily="18" charset="0"/>
              </a:rPr>
              <a:t>上面给出的</a:t>
            </a:r>
            <a:r>
              <a:rPr lang="en-US" altLang="zh-CN" sz="2400" b="0" dirty="0" smtClean="0">
                <a:latin typeface="Times New Roman" panose="02020603050405020304" pitchFamily="18" charset="0"/>
                <a:cs typeface="Times New Roman" panose="02020603050405020304" pitchFamily="18" charset="0"/>
              </a:rPr>
              <a:t>Bezier</a:t>
            </a:r>
            <a:r>
              <a:rPr lang="zh-CN" altLang="en-US" sz="2400" b="0" dirty="0" smtClean="0">
                <a:latin typeface="Times New Roman" panose="02020603050405020304" pitchFamily="18" charset="0"/>
                <a:cs typeface="Times New Roman" panose="02020603050405020304" pitchFamily="18" charset="0"/>
              </a:rPr>
              <a:t>曲线绘制算法完全是按照调和函数的方式写出的，其运算量较大。下面介绍的</a:t>
            </a:r>
            <a:r>
              <a:rPr lang="en-US" altLang="zh-CN" sz="2400" b="0" dirty="0" smtClean="0">
                <a:latin typeface="Times New Roman" panose="02020603050405020304" pitchFamily="18" charset="0"/>
                <a:cs typeface="Times New Roman" panose="02020603050405020304" pitchFamily="18" charset="0"/>
              </a:rPr>
              <a:t>de </a:t>
            </a:r>
            <a:r>
              <a:rPr lang="en-US" altLang="zh-CN" sz="2400" b="0" dirty="0" err="1" smtClean="0">
                <a:latin typeface="Times New Roman" panose="02020603050405020304" pitchFamily="18" charset="0"/>
                <a:cs typeface="Times New Roman" panose="02020603050405020304" pitchFamily="18" charset="0"/>
              </a:rPr>
              <a:t>Casteljau</a:t>
            </a:r>
            <a:r>
              <a:rPr lang="zh-CN" altLang="en-US" sz="2400" b="0" dirty="0" smtClean="0">
                <a:latin typeface="Times New Roman" panose="02020603050405020304" pitchFamily="18" charset="0"/>
                <a:cs typeface="Times New Roman" panose="02020603050405020304" pitchFamily="18" charset="0"/>
              </a:rPr>
              <a:t>算法的效率高得多。</a:t>
            </a:r>
          </a:p>
          <a:p>
            <a:pPr algn="just" eaLnBrk="1" hangingPunct="1">
              <a:lnSpc>
                <a:spcPct val="200000"/>
              </a:lnSpc>
              <a:buClr>
                <a:srgbClr val="FF9300"/>
              </a:buClr>
              <a:buFont typeface="Wingdings" panose="05000000000000000000" pitchFamily="2" charset="2"/>
              <a:buChar char="n"/>
              <a:defRPr/>
            </a:pPr>
            <a:r>
              <a:rPr lang="zh-CN" altLang="en-US" sz="2400" b="0" dirty="0" smtClean="0">
                <a:latin typeface="Times New Roman" panose="02020603050405020304" pitchFamily="18" charset="0"/>
                <a:cs typeface="Times New Roman" panose="02020603050405020304" pitchFamily="18" charset="0"/>
              </a:rPr>
              <a:t>对于</a:t>
            </a:r>
            <a:r>
              <a:rPr lang="en-US" altLang="zh-CN" sz="2400" b="0" i="1" dirty="0" smtClean="0">
                <a:latin typeface="Times New Roman" panose="02020603050405020304" pitchFamily="18" charset="0"/>
                <a:cs typeface="Times New Roman" panose="02020603050405020304" pitchFamily="18" charset="0"/>
              </a:rPr>
              <a:t>n</a:t>
            </a:r>
            <a:r>
              <a:rPr lang="zh-CN" altLang="en-US" sz="2400" b="0" dirty="0" smtClean="0">
                <a:latin typeface="Times New Roman" panose="02020603050405020304" pitchFamily="18" charset="0"/>
                <a:cs typeface="Times New Roman" panose="02020603050405020304" pitchFamily="18" charset="0"/>
              </a:rPr>
              <a:t>次</a:t>
            </a:r>
            <a:r>
              <a:rPr lang="en-US" altLang="zh-CN" sz="2400" b="0" dirty="0" smtClean="0">
                <a:latin typeface="Times New Roman" panose="02020603050405020304" pitchFamily="18" charset="0"/>
                <a:cs typeface="Times New Roman" panose="02020603050405020304" pitchFamily="18" charset="0"/>
              </a:rPr>
              <a:t>Bezier</a:t>
            </a:r>
            <a:r>
              <a:rPr lang="zh-CN" altLang="en-US" sz="2400" b="0" dirty="0" smtClean="0">
                <a:latin typeface="Times New Roman" panose="02020603050405020304" pitchFamily="18" charset="0"/>
                <a:cs typeface="Times New Roman" panose="02020603050405020304" pitchFamily="18" charset="0"/>
              </a:rPr>
              <a:t>曲线                             ， </a:t>
            </a:r>
            <a:r>
              <a:rPr lang="en-US" altLang="zh-CN" sz="2400" b="0" i="1" dirty="0" smtClean="0">
                <a:latin typeface="Times New Roman" panose="02020603050405020304" pitchFamily="18" charset="0"/>
                <a:cs typeface="Times New Roman" panose="02020603050405020304" pitchFamily="18" charset="0"/>
              </a:rPr>
              <a:t>t</a:t>
            </a:r>
            <a:r>
              <a:rPr lang="zh-CN" altLang="zh-CN"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[0,1]</a:t>
            </a:r>
            <a:r>
              <a:rPr lang="zh-CN"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de </a:t>
            </a:r>
            <a:r>
              <a:rPr lang="en-US" altLang="zh-CN" sz="2400" b="0" dirty="0" err="1" smtClean="0">
                <a:latin typeface="Times New Roman" panose="02020603050405020304" pitchFamily="18" charset="0"/>
                <a:cs typeface="Times New Roman" panose="02020603050405020304" pitchFamily="18" charset="0"/>
              </a:rPr>
              <a:t>Casteljau</a:t>
            </a:r>
            <a:r>
              <a:rPr lang="zh-CN" altLang="en-US" sz="2400" b="0" dirty="0" smtClean="0">
                <a:latin typeface="Times New Roman" panose="02020603050405020304" pitchFamily="18" charset="0"/>
                <a:cs typeface="Times New Roman" panose="02020603050405020304" pitchFamily="18" charset="0"/>
              </a:rPr>
              <a:t>算法用下面的迭代公式计算型值点</a:t>
            </a:r>
            <a:r>
              <a:rPr lang="en-US" altLang="zh-CN" sz="2400" b="0" i="1" dirty="0" smtClean="0">
                <a:latin typeface="Times New Roman" panose="02020603050405020304" pitchFamily="18" charset="0"/>
                <a:cs typeface="Times New Roman" panose="02020603050405020304" pitchFamily="18" charset="0"/>
              </a:rPr>
              <a:t>Q</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t</a:t>
            </a:r>
            <a:r>
              <a:rPr lang="en-US" altLang="zh-CN" sz="2400" b="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p>
          <a:p>
            <a:pPr algn="just" eaLnBrk="1" hangingPunct="1">
              <a:lnSpc>
                <a:spcPct val="110000"/>
              </a:lnSpc>
              <a:buFontTx/>
              <a:buNone/>
              <a:defRPr/>
            </a:pPr>
            <a:endParaRPr lang="zh-CN" altLang="en-US" sz="2400" dirty="0" smtClean="0">
              <a:latin typeface="Times New Roman" panose="02020603050405020304" pitchFamily="18" charset="0"/>
              <a:cs typeface="Times New Roman" panose="02020603050405020304" pitchFamily="18" charset="0"/>
            </a:endParaRPr>
          </a:p>
          <a:p>
            <a:pPr algn="just" eaLnBrk="1" hangingPunct="1">
              <a:lnSpc>
                <a:spcPct val="110000"/>
              </a:lnSpc>
              <a:buFontTx/>
              <a:buNone/>
              <a:defRPr/>
            </a:pPr>
            <a:endParaRPr lang="zh-CN" altLang="en-US" sz="2400" dirty="0" smtClean="0">
              <a:latin typeface="Times New Roman" panose="02020603050405020304" pitchFamily="18" charset="0"/>
              <a:cs typeface="Times New Roman" panose="02020603050405020304" pitchFamily="18" charset="0"/>
            </a:endParaRPr>
          </a:p>
          <a:p>
            <a:pPr algn="just" eaLnBrk="1" hangingPunct="1">
              <a:lnSpc>
                <a:spcPct val="110000"/>
              </a:lnSpc>
              <a:buFontTx/>
              <a:buNone/>
              <a:defRPr/>
            </a:pPr>
            <a:r>
              <a:rPr lang="zh-CN" altLang="en-US" sz="2400" dirty="0" smtClean="0">
                <a:latin typeface="Times New Roman" panose="02020603050405020304" pitchFamily="18" charset="0"/>
                <a:cs typeface="Times New Roman" panose="02020603050405020304" pitchFamily="18" charset="0"/>
              </a:rPr>
              <a:t>可以用数学规纳法证明，型值点就是      </a:t>
            </a:r>
            <a:r>
              <a:rPr lang="zh-CN" altLang="en-US" sz="2800" dirty="0" smtClean="0"/>
              <a:t>。</a:t>
            </a:r>
          </a:p>
        </p:txBody>
      </p:sp>
      <p:sp>
        <p:nvSpPr>
          <p:cNvPr id="6656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65"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6566" name="Object 6"/>
          <p:cNvGraphicFramePr>
            <a:graphicFrameLocks noChangeAspect="1"/>
          </p:cNvGraphicFramePr>
          <p:nvPr>
            <p:extLst>
              <p:ext uri="{D42A27DB-BD31-4B8C-83A1-F6EECF244321}">
                <p14:modId xmlns:p14="http://schemas.microsoft.com/office/powerpoint/2010/main" val="229493914"/>
              </p:ext>
            </p:extLst>
          </p:nvPr>
        </p:nvGraphicFramePr>
        <p:xfrm>
          <a:off x="3371850" y="3010694"/>
          <a:ext cx="2150220" cy="799305"/>
        </p:xfrm>
        <a:graphic>
          <a:graphicData uri="http://schemas.openxmlformats.org/presentationml/2006/ole">
            <mc:AlternateContent xmlns:mc="http://schemas.openxmlformats.org/markup-compatibility/2006">
              <mc:Choice xmlns:v="urn:schemas-microsoft-com:vml" Requires="v">
                <p:oleObj spid="_x0000_s96372" name="公式" r:id="rId3" imgW="1155700" imgH="431800" progId="Equation.3">
                  <p:embed/>
                </p:oleObj>
              </mc:Choice>
              <mc:Fallback>
                <p:oleObj name="公式" r:id="rId3" imgW="11557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3010694"/>
                        <a:ext cx="2150220" cy="799305"/>
                      </a:xfrm>
                      <a:prstGeom prst="rect">
                        <a:avLst/>
                      </a:prstGeom>
                      <a:solidFill>
                        <a:schemeClr val="accent1"/>
                      </a:solidFill>
                      <a:ln>
                        <a:noFill/>
                      </a:ln>
                      <a:extLst/>
                    </p:spPr>
                  </p:pic>
                </p:oleObj>
              </mc:Fallback>
            </mc:AlternateContent>
          </a:graphicData>
        </a:graphic>
      </p:graphicFrame>
      <p:sp>
        <p:nvSpPr>
          <p:cNvPr id="66567" name="Rectangle 9"/>
          <p:cNvSpPr>
            <a:spLocks noChangeArrowheads="1"/>
          </p:cNvSpPr>
          <p:nvPr/>
        </p:nvSpPr>
        <p:spPr bwMode="auto">
          <a:xfrm>
            <a:off x="0" y="3176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6568" name="Object 8"/>
          <p:cNvGraphicFramePr>
            <a:graphicFrameLocks noChangeAspect="1"/>
          </p:cNvGraphicFramePr>
          <p:nvPr>
            <p:extLst>
              <p:ext uri="{D42A27DB-BD31-4B8C-83A1-F6EECF244321}">
                <p14:modId xmlns:p14="http://schemas.microsoft.com/office/powerpoint/2010/main" val="1285402117"/>
              </p:ext>
            </p:extLst>
          </p:nvPr>
        </p:nvGraphicFramePr>
        <p:xfrm>
          <a:off x="1290637" y="4597400"/>
          <a:ext cx="6696075" cy="908050"/>
        </p:xfrm>
        <a:graphic>
          <a:graphicData uri="http://schemas.openxmlformats.org/presentationml/2006/ole">
            <mc:AlternateContent xmlns:mc="http://schemas.openxmlformats.org/markup-compatibility/2006">
              <mc:Choice xmlns:v="urn:schemas-microsoft-com:vml" Requires="v">
                <p:oleObj spid="_x0000_s96373" name="公式" r:id="rId5" imgW="3721100" imgH="508000" progId="Equation.3">
                  <p:embed/>
                </p:oleObj>
              </mc:Choice>
              <mc:Fallback>
                <p:oleObj name="公式" r:id="rId5" imgW="3721100" imgH="508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0637" y="4597400"/>
                        <a:ext cx="6696075" cy="908050"/>
                      </a:xfrm>
                      <a:prstGeom prst="rect">
                        <a:avLst/>
                      </a:prstGeom>
                      <a:noFill/>
                      <a:ln>
                        <a:noFill/>
                      </a:ln>
                      <a:extLst/>
                    </p:spPr>
                  </p:pic>
                </p:oleObj>
              </mc:Fallback>
            </mc:AlternateContent>
          </a:graphicData>
        </a:graphic>
      </p:graphicFrame>
      <p:sp>
        <p:nvSpPr>
          <p:cNvPr id="66569"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6570" name="Object 10"/>
          <p:cNvGraphicFramePr>
            <a:graphicFrameLocks noChangeAspect="1"/>
          </p:cNvGraphicFramePr>
          <p:nvPr>
            <p:extLst>
              <p:ext uri="{D42A27DB-BD31-4B8C-83A1-F6EECF244321}">
                <p14:modId xmlns:p14="http://schemas.microsoft.com/office/powerpoint/2010/main" val="817193203"/>
              </p:ext>
            </p:extLst>
          </p:nvPr>
        </p:nvGraphicFramePr>
        <p:xfrm>
          <a:off x="5458570" y="5581651"/>
          <a:ext cx="434230" cy="517634"/>
        </p:xfrm>
        <a:graphic>
          <a:graphicData uri="http://schemas.openxmlformats.org/presentationml/2006/ole">
            <mc:AlternateContent xmlns:mc="http://schemas.openxmlformats.org/markup-compatibility/2006">
              <mc:Choice xmlns:v="urn:schemas-microsoft-com:vml" Requires="v">
                <p:oleObj spid="_x0000_s96374" name="公式" r:id="rId7" imgW="203112" imgH="241195" progId="Equation.3">
                  <p:embed/>
                </p:oleObj>
              </mc:Choice>
              <mc:Fallback>
                <p:oleObj name="公式" r:id="rId7" imgW="203112"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8570" y="5581651"/>
                        <a:ext cx="434230" cy="517634"/>
                      </a:xfrm>
                      <a:prstGeom prst="rect">
                        <a:avLst/>
                      </a:prstGeom>
                      <a:noFill/>
                      <a:ln>
                        <a:noFill/>
                      </a:ln>
                      <a:extLst/>
                    </p:spPr>
                  </p:pic>
                </p:oleObj>
              </mc:Fallback>
            </mc:AlternateContent>
          </a:graphicData>
        </a:graphic>
      </p:graphicFrame>
      <p:sp>
        <p:nvSpPr>
          <p:cNvPr id="12" name="对角圆角矩形 11"/>
          <p:cNvSpPr/>
          <p:nvPr/>
        </p:nvSpPr>
        <p:spPr>
          <a:xfrm>
            <a:off x="989806" y="493714"/>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6115657"/>
      </p:ext>
    </p:extLst>
  </p:cSld>
  <p:clrMapOvr>
    <a:masterClrMapping/>
  </p:clrMapOvr>
  <p:transition spd="slow">
    <p:cov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457200" y="549275"/>
            <a:ext cx="8251354" cy="5602950"/>
          </a:xfrm>
          <a:solidFill>
            <a:schemeClr val="bg1"/>
          </a:solidFill>
        </p:spPr>
        <p:txBody>
          <a:bodyPr/>
          <a:lstStyle/>
          <a:p>
            <a:pPr eaLnBrk="1" hangingPunct="1">
              <a:buFontTx/>
              <a:buNone/>
              <a:defRPr/>
            </a:pPr>
            <a:r>
              <a:rPr lang="zh-CN" altLang="en-US" sz="2400" dirty="0" smtClean="0"/>
              <a:t>对于三次</a:t>
            </a:r>
            <a:r>
              <a:rPr lang="en-US" altLang="zh-CN" sz="2400" dirty="0" smtClean="0"/>
              <a:t>Bezier</a:t>
            </a:r>
            <a:r>
              <a:rPr lang="zh-CN" altLang="en-US" sz="2400" dirty="0" smtClean="0"/>
              <a:t>曲线，有</a:t>
            </a:r>
          </a:p>
          <a:p>
            <a:pPr eaLnBrk="1" hangingPunct="1">
              <a:buFontTx/>
              <a:buNone/>
              <a:defRPr/>
            </a:pPr>
            <a:endParaRPr lang="en-US" altLang="zh-CN" sz="2400" dirty="0" smtClean="0"/>
          </a:p>
        </p:txBody>
      </p:sp>
      <p:sp>
        <p:nvSpPr>
          <p:cNvPr id="67587" name="Rectangle 5"/>
          <p:cNvSpPr>
            <a:spLocks noChangeArrowheads="1"/>
          </p:cNvSpPr>
          <p:nvPr/>
        </p:nvSpPr>
        <p:spPr bwMode="auto">
          <a:xfrm>
            <a:off x="0" y="2185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7588" name="Object 4"/>
          <p:cNvGraphicFramePr>
            <a:graphicFrameLocks noChangeAspect="1"/>
          </p:cNvGraphicFramePr>
          <p:nvPr>
            <p:extLst>
              <p:ext uri="{D42A27DB-BD31-4B8C-83A1-F6EECF244321}">
                <p14:modId xmlns:p14="http://schemas.microsoft.com/office/powerpoint/2010/main" val="4240336765"/>
              </p:ext>
            </p:extLst>
          </p:nvPr>
        </p:nvGraphicFramePr>
        <p:xfrm>
          <a:off x="6195542" y="615456"/>
          <a:ext cx="2513012" cy="4968875"/>
        </p:xfrm>
        <a:graphic>
          <a:graphicData uri="http://schemas.openxmlformats.org/presentationml/2006/ole">
            <mc:AlternateContent xmlns:mc="http://schemas.openxmlformats.org/markup-compatibility/2006">
              <mc:Choice xmlns:v="urn:schemas-microsoft-com:vml" Requires="v">
                <p:oleObj spid="_x0000_s97320" name="公式" r:id="rId3" imgW="1257300" imgH="2489200" progId="Equation.3">
                  <p:embed/>
                </p:oleObj>
              </mc:Choice>
              <mc:Fallback>
                <p:oleObj name="公式" r:id="rId3" imgW="1257300" imgH="2489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5542" y="615456"/>
                        <a:ext cx="2513012" cy="4968875"/>
                      </a:xfrm>
                      <a:prstGeom prst="rect">
                        <a:avLst/>
                      </a:prstGeom>
                      <a:solidFill>
                        <a:schemeClr val="bg1"/>
                      </a:solidFill>
                      <a:ln>
                        <a:noFill/>
                      </a:ln>
                      <a:extLst/>
                    </p:spPr>
                  </p:pic>
                </p:oleObj>
              </mc:Fallback>
            </mc:AlternateContent>
          </a:graphicData>
        </a:graphic>
      </p:graphicFrame>
      <p:sp>
        <p:nvSpPr>
          <p:cNvPr id="67589" name="Text Box 6"/>
          <p:cNvSpPr txBox="1">
            <a:spLocks noChangeArrowheads="1"/>
          </p:cNvSpPr>
          <p:nvPr/>
        </p:nvSpPr>
        <p:spPr bwMode="auto">
          <a:xfrm>
            <a:off x="395288" y="1268413"/>
            <a:ext cx="4556125" cy="1200329"/>
          </a:xfrm>
          <a:prstGeom prst="rect">
            <a:avLst/>
          </a:prstGeom>
          <a:solidFill>
            <a:srgbClr val="FFFF99"/>
          </a:solidFill>
          <a:ln>
            <a:noFill/>
          </a:ln>
          <a:effectLs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b="1" dirty="0">
                <a:solidFill>
                  <a:srgbClr val="0033CC"/>
                </a:solidFill>
                <a:latin typeface="Times New Roman" panose="02020603050405020304" pitchFamily="18" charset="0"/>
                <a:cs typeface="Times New Roman" panose="02020603050405020304" pitchFamily="18" charset="0"/>
              </a:rPr>
              <a:t>这个计算过程如下图所示。其中横向箭头表示权重为</a:t>
            </a:r>
            <a:r>
              <a:rPr lang="en-US" altLang="zh-CN" b="1" dirty="0">
                <a:solidFill>
                  <a:srgbClr val="0033CC"/>
                </a:solidFill>
                <a:latin typeface="Times New Roman" panose="02020603050405020304" pitchFamily="18" charset="0"/>
                <a:cs typeface="Times New Roman" panose="02020603050405020304" pitchFamily="18" charset="0"/>
              </a:rPr>
              <a:t>1-</a:t>
            </a:r>
            <a:r>
              <a:rPr lang="en-US" altLang="zh-CN" b="1" i="1" dirty="0">
                <a:solidFill>
                  <a:srgbClr val="0033CC"/>
                </a:solidFill>
                <a:latin typeface="Times New Roman" panose="02020603050405020304" pitchFamily="18" charset="0"/>
                <a:cs typeface="Times New Roman" panose="02020603050405020304" pitchFamily="18" charset="0"/>
              </a:rPr>
              <a:t>t</a:t>
            </a:r>
            <a:r>
              <a:rPr lang="zh-CN" altLang="en-US" b="1" dirty="0">
                <a:solidFill>
                  <a:srgbClr val="0033CC"/>
                </a:solidFill>
                <a:latin typeface="Times New Roman" panose="02020603050405020304" pitchFamily="18" charset="0"/>
                <a:cs typeface="Times New Roman" panose="02020603050405020304" pitchFamily="18" charset="0"/>
              </a:rPr>
              <a:t>，斜向下的箭头表示权重为</a:t>
            </a:r>
            <a:r>
              <a:rPr lang="en-US" altLang="zh-CN" b="1" i="1" dirty="0">
                <a:solidFill>
                  <a:srgbClr val="0033CC"/>
                </a:solidFill>
                <a:latin typeface="Times New Roman" panose="02020603050405020304" pitchFamily="18" charset="0"/>
                <a:cs typeface="Times New Roman" panose="02020603050405020304" pitchFamily="18" charset="0"/>
              </a:rPr>
              <a:t>t</a:t>
            </a:r>
            <a:r>
              <a:rPr lang="zh-CN" altLang="en-US" b="1" dirty="0">
                <a:solidFill>
                  <a:srgbClr val="0033CC"/>
                </a:solidFill>
                <a:latin typeface="Times New Roman" panose="02020603050405020304" pitchFamily="18" charset="0"/>
                <a:cs typeface="Times New Roman" panose="02020603050405020304" pitchFamily="18" charset="0"/>
              </a:rPr>
              <a:t>。</a:t>
            </a:r>
            <a:endParaRPr lang="zh-CN" altLang="en-US" dirty="0">
              <a:solidFill>
                <a:srgbClr val="0033CC"/>
              </a:solidFill>
              <a:latin typeface="Times New Roman" panose="02020603050405020304" pitchFamily="18" charset="0"/>
              <a:cs typeface="Times New Roman" panose="02020603050405020304" pitchFamily="18" charset="0"/>
            </a:endParaRPr>
          </a:p>
        </p:txBody>
      </p:sp>
      <p:pic>
        <p:nvPicPr>
          <p:cNvPr id="67590" name="Picture 7"/>
          <p:cNvPicPr>
            <a:picLocks noChangeAspect="1" noChangeArrowheads="1"/>
          </p:cNvPicPr>
          <p:nvPr/>
        </p:nvPicPr>
        <p:blipFill>
          <a:blip r:embed="rId5">
            <a:extLst>
              <a:ext uri="{28A0092B-C50C-407E-A947-70E740481C1C}">
                <a14:useLocalDpi xmlns:a14="http://schemas.microsoft.com/office/drawing/2010/main" val="0"/>
              </a:ext>
            </a:extLst>
          </a:blip>
          <a:srcRect l="29085" t="20424" r="8009" b="22983"/>
          <a:stretch>
            <a:fillRect/>
          </a:stretch>
        </p:blipFill>
        <p:spPr bwMode="auto">
          <a:xfrm>
            <a:off x="323850" y="2708275"/>
            <a:ext cx="5688013" cy="3841750"/>
          </a:xfrm>
          <a:prstGeom prst="rect">
            <a:avLst/>
          </a:prstGeom>
          <a:solidFill>
            <a:schemeClr val="accent1"/>
          </a:solidFill>
          <a:ln w="9525">
            <a:solidFill>
              <a:schemeClr val="tx1"/>
            </a:solidFill>
            <a:miter lim="800000"/>
            <a:headEnd/>
            <a:tailEnd/>
          </a:ln>
          <a:effectLst>
            <a:outerShdw dist="107763" dir="2700000" algn="ctr" rotWithShape="0">
              <a:schemeClr val="tx1">
                <a:alpha val="50000"/>
              </a:schemeClr>
            </a:outerShdw>
          </a:effectLst>
        </p:spPr>
      </p:pic>
      <p:sp>
        <p:nvSpPr>
          <p:cNvPr id="67591" name="AutoShape 8"/>
          <p:cNvSpPr>
            <a:spLocks noChangeArrowheads="1"/>
          </p:cNvSpPr>
          <p:nvPr/>
        </p:nvSpPr>
        <p:spPr bwMode="auto">
          <a:xfrm>
            <a:off x="4129088" y="3517901"/>
            <a:ext cx="2016125" cy="574675"/>
          </a:xfrm>
          <a:prstGeom prst="wedgeRoundRectCallout">
            <a:avLst>
              <a:gd name="adj1" fmla="val -70394"/>
              <a:gd name="adj2" fmla="val 193093"/>
              <a:gd name="adj3" fmla="val 16667"/>
            </a:avLst>
          </a:prstGeom>
          <a:solidFill>
            <a:srgbClr val="99CCFF"/>
          </a:solidFill>
          <a:ln w="9525">
            <a:solidFill>
              <a:schemeClr val="tx1"/>
            </a:solidFill>
            <a:miter lim="800000"/>
            <a:headEnd/>
            <a:tailEnd/>
          </a:ln>
          <a:effectLs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Times New Roman" panose="02020603050405020304" pitchFamily="18" charset="0"/>
                <a:cs typeface="Times New Roman" panose="02020603050405020304" pitchFamily="18" charset="0"/>
              </a:rPr>
              <a:t>权重为</a:t>
            </a:r>
            <a:r>
              <a:rPr lang="en-US" altLang="zh-CN" dirty="0">
                <a:latin typeface="Times New Roman" panose="02020603050405020304" pitchFamily="18" charset="0"/>
                <a:cs typeface="Times New Roman" panose="02020603050405020304" pitchFamily="18" charset="0"/>
              </a:rPr>
              <a:t>1-</a:t>
            </a:r>
            <a:r>
              <a:rPr lang="en-US" altLang="zh-CN" i="1" dirty="0">
                <a:latin typeface="Times New Roman" panose="02020603050405020304" pitchFamily="18" charset="0"/>
                <a:cs typeface="Times New Roman" panose="02020603050405020304" pitchFamily="18" charset="0"/>
              </a:rPr>
              <a:t>t</a:t>
            </a:r>
          </a:p>
        </p:txBody>
      </p:sp>
      <p:sp>
        <p:nvSpPr>
          <p:cNvPr id="67592" name="AutoShape 9"/>
          <p:cNvSpPr>
            <a:spLocks noChangeArrowheads="1"/>
          </p:cNvSpPr>
          <p:nvPr/>
        </p:nvSpPr>
        <p:spPr bwMode="auto">
          <a:xfrm>
            <a:off x="6157774" y="6176223"/>
            <a:ext cx="1511300" cy="503237"/>
          </a:xfrm>
          <a:prstGeom prst="wedgeRoundRectCallout">
            <a:avLst>
              <a:gd name="adj1" fmla="val -93226"/>
              <a:gd name="adj2" fmla="val -45760"/>
              <a:gd name="adj3" fmla="val 16667"/>
            </a:avLst>
          </a:prstGeom>
          <a:solidFill>
            <a:srgbClr val="99CCFF"/>
          </a:solidFill>
          <a:ln w="9525">
            <a:solidFill>
              <a:schemeClr val="tx1"/>
            </a:solidFill>
            <a:miter lim="800000"/>
            <a:headEnd/>
            <a:tailEnd/>
          </a:ln>
          <a:effectLs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Times New Roman" panose="02020603050405020304" pitchFamily="18" charset="0"/>
                <a:cs typeface="Times New Roman" panose="02020603050405020304" pitchFamily="18" charset="0"/>
              </a:rPr>
              <a:t>权重为</a:t>
            </a:r>
            <a:r>
              <a:rPr lang="en-US" altLang="zh-CN" i="1" dirty="0">
                <a:latin typeface="Times New Roman" panose="02020603050405020304" pitchFamily="18" charset="0"/>
                <a:cs typeface="Times New Roman" panose="02020603050405020304" pitchFamily="18" charset="0"/>
              </a:rPr>
              <a:t>t</a:t>
            </a:r>
          </a:p>
        </p:txBody>
      </p:sp>
    </p:spTree>
    <p:extLst>
      <p:ext uri="{BB962C8B-B14F-4D97-AF65-F5344CB8AC3E}">
        <p14:creationId xmlns:p14="http://schemas.microsoft.com/office/powerpoint/2010/main" val="1846148050"/>
      </p:ext>
    </p:extLst>
  </p:cSld>
  <p:clrMapOvr>
    <a:masterClrMapping/>
  </p:clrMapOvr>
  <p:transition spd="slow">
    <p:cov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p:txBody>
          <a:bodyPr/>
          <a:lstStyle/>
          <a:p>
            <a:pPr eaLnBrk="1" hangingPunct="1">
              <a:defRPr/>
            </a:pPr>
            <a:r>
              <a:rPr lang="zh-CN" altLang="en-US" smtClean="0"/>
              <a:t>根据该算法的原理还可以手工绘制一段</a:t>
            </a:r>
            <a:r>
              <a:rPr lang="en-US" altLang="zh-CN" smtClean="0"/>
              <a:t>Bezier</a:t>
            </a:r>
            <a:r>
              <a:rPr lang="zh-CN" altLang="en-US" smtClean="0"/>
              <a:t>曲线。如下图：</a:t>
            </a:r>
          </a:p>
        </p:txBody>
      </p:sp>
      <p:pic>
        <p:nvPicPr>
          <p:cNvPr id="68611" name="Picture 26"/>
          <p:cNvPicPr>
            <a:picLocks noChangeAspect="1" noChangeArrowheads="1"/>
          </p:cNvPicPr>
          <p:nvPr/>
        </p:nvPicPr>
        <p:blipFill>
          <a:blip r:embed="rId2">
            <a:extLst>
              <a:ext uri="{28A0092B-C50C-407E-A947-70E740481C1C}">
                <a14:useLocalDpi xmlns:a14="http://schemas.microsoft.com/office/drawing/2010/main" val="0"/>
              </a:ext>
            </a:extLst>
          </a:blip>
          <a:srcRect l="23616" t="42296" r="25439" b="29146"/>
          <a:stretch>
            <a:fillRect/>
          </a:stretch>
        </p:blipFill>
        <p:spPr bwMode="auto">
          <a:xfrm>
            <a:off x="395288" y="2997200"/>
            <a:ext cx="8353425" cy="3511550"/>
          </a:xfrm>
          <a:prstGeom prst="rect">
            <a:avLst/>
          </a:prstGeom>
          <a:noFill/>
          <a:ln w="9525">
            <a:solidFill>
              <a:schemeClr val="tx1"/>
            </a:solidFill>
            <a:miter lim="800000"/>
            <a:headEnd/>
            <a:tailEnd/>
          </a:ln>
          <a:effectLst>
            <a:outerShdw dist="107763" dir="2700000" algn="ctr" rotWithShape="0">
              <a:schemeClr val="tx1">
                <a:alpha val="50000"/>
              </a:schemeClr>
            </a:outerShdw>
          </a:effectLst>
          <a:extLst>
            <a:ext uri="{909E8E84-426E-40DD-AFC4-6F175D3DCCD1}">
              <a14:hiddenFill xmlns:a14="http://schemas.microsoft.com/office/drawing/2010/main">
                <a:solidFill>
                  <a:schemeClr val="accent1"/>
                </a:solidFill>
              </a14:hiddenFill>
            </a:ext>
          </a:extLst>
        </p:spPr>
      </p:pic>
      <p:pic>
        <p:nvPicPr>
          <p:cNvPr id="68612" name="Picture 27"/>
          <p:cNvPicPr>
            <a:picLocks noChangeAspect="1" noChangeArrowheads="1"/>
          </p:cNvPicPr>
          <p:nvPr/>
        </p:nvPicPr>
        <p:blipFill>
          <a:blip r:embed="rId3">
            <a:extLst>
              <a:ext uri="{28A0092B-C50C-407E-A947-70E740481C1C}">
                <a14:useLocalDpi xmlns:a14="http://schemas.microsoft.com/office/drawing/2010/main" val="0"/>
              </a:ext>
            </a:extLst>
          </a:blip>
          <a:srcRect l="22151" t="58095" r="21013" b="19270"/>
          <a:stretch>
            <a:fillRect/>
          </a:stretch>
        </p:blipFill>
        <p:spPr bwMode="auto">
          <a:xfrm>
            <a:off x="395288" y="260350"/>
            <a:ext cx="8351837" cy="2493963"/>
          </a:xfrm>
          <a:prstGeom prst="rect">
            <a:avLst/>
          </a:prstGeom>
          <a:solidFill>
            <a:schemeClr val="accent1"/>
          </a:solidFill>
          <a:ln w="9525">
            <a:solidFill>
              <a:schemeClr val="tx1"/>
            </a:solidFill>
            <a:miter lim="800000"/>
            <a:headEnd/>
            <a:tailEnd/>
          </a:ln>
          <a:effectLst>
            <a:outerShdw dist="107763" dir="2700000" algn="ctr" rotWithShape="0">
              <a:schemeClr val="tx1">
                <a:alpha val="50000"/>
              </a:schemeClr>
            </a:outerShdw>
          </a:effectLst>
        </p:spPr>
      </p:pic>
    </p:spTree>
    <p:extLst>
      <p:ext uri="{BB962C8B-B14F-4D97-AF65-F5344CB8AC3E}">
        <p14:creationId xmlns:p14="http://schemas.microsoft.com/office/powerpoint/2010/main" val="3649614022"/>
      </p:ext>
    </p:extLst>
  </p:cSld>
  <p:clrMapOvr>
    <a:masterClrMapping/>
  </p:clrMapOvr>
  <p:transition spd="slow">
    <p:cov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sz="half" idx="1"/>
          </p:nvPr>
        </p:nvSpPr>
        <p:spPr>
          <a:xfrm>
            <a:off x="457200" y="981075"/>
            <a:ext cx="8362950" cy="5145088"/>
          </a:xfrm>
        </p:spPr>
        <p:txBody>
          <a:bodyPr/>
          <a:lstStyle/>
          <a:p>
            <a:pPr algn="just" eaLnBrk="1" hangingPunct="1">
              <a:lnSpc>
                <a:spcPct val="110000"/>
              </a:lnSpc>
              <a:buFontTx/>
              <a:buNone/>
              <a:defRPr/>
            </a:pPr>
            <a:r>
              <a:rPr lang="en-US" altLang="zh-CN" sz="2800" b="0" u="sng" dirty="0" smtClean="0">
                <a:solidFill>
                  <a:srgbClr val="FF0000"/>
                </a:solidFill>
              </a:rPr>
              <a:t>5 </a:t>
            </a:r>
            <a:r>
              <a:rPr lang="en-US" altLang="zh-CN" sz="2800" b="0" u="sng" dirty="0" err="1" smtClean="0">
                <a:solidFill>
                  <a:srgbClr val="FF0000"/>
                </a:solidFill>
              </a:rPr>
              <a:t>Beizer</a:t>
            </a:r>
            <a:r>
              <a:rPr lang="zh-CN" altLang="en-US" sz="2800" b="0" u="sng" dirty="0" smtClean="0">
                <a:solidFill>
                  <a:srgbClr val="FF0000"/>
                </a:solidFill>
              </a:rPr>
              <a:t>曲线的连接</a:t>
            </a:r>
          </a:p>
          <a:p>
            <a:pPr algn="just" eaLnBrk="1" hangingPunct="1">
              <a:lnSpc>
                <a:spcPct val="110000"/>
              </a:lnSpc>
              <a:buClr>
                <a:srgbClr val="FF9300"/>
              </a:buClr>
              <a:buFont typeface="Wingdings" panose="05000000000000000000" pitchFamily="2" charset="2"/>
              <a:buChar char="n"/>
              <a:defRPr/>
            </a:pPr>
            <a:r>
              <a:rPr lang="zh-CN" altLang="en-US" sz="2400" b="0" dirty="0" smtClean="0">
                <a:solidFill>
                  <a:srgbClr val="FFFF00"/>
                </a:solidFill>
              </a:rPr>
              <a:t> </a:t>
            </a:r>
            <a:r>
              <a:rPr lang="zh-CN" altLang="en-US" sz="2400" b="0" dirty="0" smtClean="0">
                <a:latin typeface="Times New Roman" panose="02020603050405020304" pitchFamily="18" charset="0"/>
                <a:cs typeface="Times New Roman" panose="02020603050405020304" pitchFamily="18" charset="0"/>
              </a:rPr>
              <a:t>假设两段三次</a:t>
            </a:r>
            <a:r>
              <a:rPr lang="en-US" altLang="zh-CN" sz="2400" b="0" dirty="0" smtClean="0">
                <a:latin typeface="Times New Roman" panose="02020603050405020304" pitchFamily="18" charset="0"/>
                <a:cs typeface="Times New Roman" panose="02020603050405020304" pitchFamily="18" charset="0"/>
              </a:rPr>
              <a:t>Bezier</a:t>
            </a:r>
            <a:r>
              <a:rPr lang="zh-CN" altLang="en-US" sz="2400" b="0" dirty="0" smtClean="0">
                <a:latin typeface="Times New Roman" panose="02020603050405020304" pitchFamily="18" charset="0"/>
                <a:cs typeface="Times New Roman" panose="02020603050405020304" pitchFamily="18" charset="0"/>
              </a:rPr>
              <a:t>曲线</a:t>
            </a:r>
            <a:r>
              <a:rPr lang="en-US" altLang="zh-CN" sz="2400" b="0" i="1" dirty="0" smtClean="0">
                <a:latin typeface="Times New Roman" panose="02020603050405020304" pitchFamily="18" charset="0"/>
                <a:cs typeface="Times New Roman" panose="02020603050405020304" pitchFamily="18" charset="0"/>
              </a:rPr>
              <a:t>S</a:t>
            </a:r>
            <a:r>
              <a:rPr lang="en-US" altLang="zh-CN" sz="2400" b="0" baseline="-25000" dirty="0" smtClean="0">
                <a:latin typeface="Times New Roman" panose="02020603050405020304" pitchFamily="18" charset="0"/>
                <a:cs typeface="Times New Roman" panose="02020603050405020304" pitchFamily="18" charset="0"/>
              </a:rPr>
              <a:t>1</a:t>
            </a:r>
            <a:r>
              <a:rPr lang="zh-CN" altLang="en-US" sz="2400" b="0" dirty="0" smtClean="0">
                <a:latin typeface="Times New Roman" panose="02020603050405020304" pitchFamily="18" charset="0"/>
                <a:cs typeface="Times New Roman" panose="02020603050405020304" pitchFamily="18" charset="0"/>
              </a:rPr>
              <a:t>和</a:t>
            </a:r>
            <a:r>
              <a:rPr lang="en-US" altLang="zh-CN" sz="2400" b="0" i="1" dirty="0" smtClean="0">
                <a:latin typeface="Times New Roman" panose="02020603050405020304" pitchFamily="18" charset="0"/>
                <a:cs typeface="Times New Roman" panose="02020603050405020304" pitchFamily="18" charset="0"/>
              </a:rPr>
              <a:t>S</a:t>
            </a:r>
            <a:r>
              <a:rPr lang="en-US" altLang="zh-CN" sz="2400" b="0" baseline="-25000" dirty="0" smtClean="0">
                <a:latin typeface="Times New Roman" panose="02020603050405020304" pitchFamily="18" charset="0"/>
                <a:cs typeface="Times New Roman" panose="02020603050405020304" pitchFamily="18" charset="0"/>
              </a:rPr>
              <a:t>2</a:t>
            </a:r>
            <a:r>
              <a:rPr lang="zh-CN" altLang="en-US" sz="2400" b="0" dirty="0" smtClean="0">
                <a:latin typeface="Times New Roman" panose="02020603050405020304" pitchFamily="18" charset="0"/>
                <a:cs typeface="Times New Roman" panose="02020603050405020304" pitchFamily="18" charset="0"/>
              </a:rPr>
              <a:t>的控制点分别为</a:t>
            </a:r>
            <a:r>
              <a:rPr lang="en-US" altLang="zh-CN" sz="2400" b="1" i="1" dirty="0" smtClean="0">
                <a:latin typeface="Times New Roman" panose="02020603050405020304" pitchFamily="18" charset="0"/>
                <a:cs typeface="Times New Roman" panose="02020603050405020304" pitchFamily="18" charset="0"/>
              </a:rPr>
              <a:t>P</a:t>
            </a:r>
            <a:r>
              <a:rPr lang="en-US" altLang="zh-CN" sz="2400" b="0" baseline="-25000" dirty="0" smtClean="0">
                <a:latin typeface="Times New Roman" panose="02020603050405020304" pitchFamily="18" charset="0"/>
                <a:cs typeface="Times New Roman" panose="02020603050405020304" pitchFamily="18" charset="0"/>
              </a:rPr>
              <a:t>0</a:t>
            </a:r>
            <a:r>
              <a:rPr lang="zh-CN" altLang="en-US" sz="2400" b="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P</a:t>
            </a:r>
            <a:r>
              <a:rPr lang="en-US" altLang="zh-CN" sz="2400" b="0" baseline="-25000" dirty="0" smtClean="0">
                <a:latin typeface="Times New Roman" panose="02020603050405020304" pitchFamily="18" charset="0"/>
                <a:cs typeface="Times New Roman" panose="02020603050405020304" pitchFamily="18" charset="0"/>
              </a:rPr>
              <a:t>1</a:t>
            </a:r>
            <a:r>
              <a:rPr lang="zh-CN" altLang="en-US" sz="2400" b="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P</a:t>
            </a:r>
            <a:r>
              <a:rPr lang="en-US" altLang="zh-CN" sz="2400" b="0" baseline="-25000" dirty="0" smtClean="0">
                <a:latin typeface="Times New Roman" panose="02020603050405020304" pitchFamily="18" charset="0"/>
                <a:cs typeface="Times New Roman" panose="02020603050405020304" pitchFamily="18" charset="0"/>
              </a:rPr>
              <a:t>2</a:t>
            </a:r>
            <a:r>
              <a:rPr lang="zh-CN" altLang="en-US" sz="2400" b="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P</a:t>
            </a:r>
            <a:r>
              <a:rPr lang="en-US" altLang="zh-CN" sz="2400" b="0" baseline="-25000" dirty="0" smtClean="0">
                <a:latin typeface="Times New Roman" panose="02020603050405020304" pitchFamily="18" charset="0"/>
                <a:cs typeface="Times New Roman" panose="02020603050405020304" pitchFamily="18" charset="0"/>
              </a:rPr>
              <a:t>3</a:t>
            </a:r>
            <a:r>
              <a:rPr lang="zh-CN" altLang="en-US" sz="2400" b="0" dirty="0" smtClean="0">
                <a:latin typeface="Times New Roman" panose="02020603050405020304" pitchFamily="18" charset="0"/>
                <a:cs typeface="Times New Roman" panose="02020603050405020304" pitchFamily="18" charset="0"/>
              </a:rPr>
              <a:t>和</a:t>
            </a:r>
            <a:r>
              <a:rPr lang="en-US" altLang="zh-CN" sz="2400" b="1" i="1" dirty="0" smtClean="0">
                <a:latin typeface="Times New Roman" panose="02020603050405020304" pitchFamily="18" charset="0"/>
                <a:cs typeface="Times New Roman" panose="02020603050405020304" pitchFamily="18" charset="0"/>
              </a:rPr>
              <a:t>Q</a:t>
            </a:r>
            <a:r>
              <a:rPr lang="en-US" altLang="zh-CN" sz="2400" b="0" baseline="-25000" dirty="0" smtClean="0">
                <a:latin typeface="Times New Roman" panose="02020603050405020304" pitchFamily="18" charset="0"/>
                <a:cs typeface="Times New Roman" panose="02020603050405020304" pitchFamily="18" charset="0"/>
              </a:rPr>
              <a:t>0</a:t>
            </a:r>
            <a:r>
              <a:rPr lang="zh-CN" altLang="en-US" sz="2400" b="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Q</a:t>
            </a:r>
            <a:r>
              <a:rPr lang="en-US" altLang="zh-CN" sz="2400" b="0" baseline="-25000" dirty="0" smtClean="0">
                <a:latin typeface="Times New Roman" panose="02020603050405020304" pitchFamily="18" charset="0"/>
                <a:cs typeface="Times New Roman" panose="02020603050405020304" pitchFamily="18" charset="0"/>
              </a:rPr>
              <a:t>1</a:t>
            </a:r>
            <a:r>
              <a:rPr lang="zh-CN" altLang="en-US" sz="2400" b="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Q</a:t>
            </a:r>
            <a:r>
              <a:rPr lang="en-US" altLang="zh-CN" sz="2400" b="0" baseline="-25000" dirty="0" smtClean="0">
                <a:latin typeface="Times New Roman" panose="02020603050405020304" pitchFamily="18" charset="0"/>
                <a:cs typeface="Times New Roman" panose="02020603050405020304" pitchFamily="18" charset="0"/>
              </a:rPr>
              <a:t>2</a:t>
            </a:r>
            <a:r>
              <a:rPr lang="zh-CN" altLang="en-US" sz="2400" b="0"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Q</a:t>
            </a:r>
            <a:r>
              <a:rPr lang="en-US" altLang="zh-CN" sz="2400" b="0" baseline="-25000" dirty="0" smtClean="0">
                <a:latin typeface="Times New Roman" panose="02020603050405020304" pitchFamily="18" charset="0"/>
                <a:cs typeface="Times New Roman" panose="02020603050405020304" pitchFamily="18" charset="0"/>
              </a:rPr>
              <a:t>3</a:t>
            </a:r>
            <a:r>
              <a:rPr lang="zh-CN" altLang="en-US" sz="2400" b="0" dirty="0" smtClean="0">
                <a:latin typeface="Times New Roman" panose="02020603050405020304" pitchFamily="18" charset="0"/>
                <a:cs typeface="Times New Roman" panose="02020603050405020304" pitchFamily="18" charset="0"/>
              </a:rPr>
              <a:t>，讨论满足连续的条件。</a:t>
            </a:r>
          </a:p>
          <a:p>
            <a:pPr algn="just" eaLnBrk="1" hangingPunct="1">
              <a:lnSpc>
                <a:spcPct val="150000"/>
              </a:lnSpc>
              <a:buClr>
                <a:srgbClr val="FF9300"/>
              </a:buClr>
              <a:buFont typeface="Wingdings" panose="05000000000000000000" pitchFamily="2" charset="2"/>
              <a:buChar char="n"/>
              <a:defRPr/>
            </a:pPr>
            <a:r>
              <a:rPr lang="zh-CN" altLang="en-US" sz="2400" b="0" dirty="0" smtClean="0">
                <a:latin typeface="Times New Roman" panose="02020603050405020304" pitchFamily="18" charset="0"/>
                <a:cs typeface="Times New Roman" panose="02020603050405020304" pitchFamily="18" charset="0"/>
              </a:rPr>
              <a:t>要满足这个条件，首先要满足</a:t>
            </a:r>
            <a:r>
              <a:rPr lang="en-US" altLang="zh-CN" sz="2400" b="0" i="1" dirty="0" smtClean="0">
                <a:latin typeface="Times New Roman" panose="02020603050405020304" pitchFamily="18" charset="0"/>
                <a:cs typeface="Times New Roman" panose="02020603050405020304" pitchFamily="18" charset="0"/>
              </a:rPr>
              <a:t>C</a:t>
            </a:r>
            <a:r>
              <a:rPr lang="en-US" altLang="zh-CN" sz="2400" b="0" baseline="30000" dirty="0" smtClean="0">
                <a:latin typeface="Times New Roman" panose="02020603050405020304" pitchFamily="18" charset="0"/>
                <a:cs typeface="Times New Roman" panose="02020603050405020304" pitchFamily="18" charset="0"/>
              </a:rPr>
              <a:t>0</a:t>
            </a:r>
            <a:r>
              <a:rPr lang="zh-CN" altLang="en-US" sz="2400" b="0" dirty="0" smtClean="0">
                <a:latin typeface="Times New Roman" panose="02020603050405020304" pitchFamily="18" charset="0"/>
                <a:cs typeface="Times New Roman" panose="02020603050405020304" pitchFamily="18" charset="0"/>
              </a:rPr>
              <a:t>连续，即只要</a:t>
            </a:r>
            <a:r>
              <a:rPr lang="en-US" altLang="zh-CN" sz="2400" b="0" i="1" dirty="0" smtClean="0">
                <a:latin typeface="Times New Roman" panose="02020603050405020304" pitchFamily="18" charset="0"/>
                <a:cs typeface="Times New Roman" panose="02020603050405020304" pitchFamily="18" charset="0"/>
              </a:rPr>
              <a:t>P</a:t>
            </a:r>
            <a:r>
              <a:rPr lang="en-US" altLang="zh-CN" sz="2400" b="0" baseline="-25000" dirty="0" smtClean="0">
                <a:latin typeface="Times New Roman" panose="02020603050405020304" pitchFamily="18" charset="0"/>
                <a:cs typeface="Times New Roman" panose="02020603050405020304" pitchFamily="18" charset="0"/>
              </a:rPr>
              <a:t>3</a:t>
            </a:r>
            <a:r>
              <a:rPr lang="zh-CN" altLang="en-US" sz="2400" b="0" dirty="0" smtClean="0">
                <a:latin typeface="Times New Roman" panose="02020603050405020304" pitchFamily="18" charset="0"/>
                <a:cs typeface="Times New Roman" panose="02020603050405020304" pitchFamily="18" charset="0"/>
              </a:rPr>
              <a:t>和</a:t>
            </a:r>
            <a:r>
              <a:rPr lang="en-US" altLang="zh-CN" sz="2400" b="0" i="1" dirty="0" smtClean="0">
                <a:latin typeface="Times New Roman" panose="02020603050405020304" pitchFamily="18" charset="0"/>
                <a:cs typeface="Times New Roman" panose="02020603050405020304" pitchFamily="18" charset="0"/>
              </a:rPr>
              <a:t>Q</a:t>
            </a:r>
            <a:r>
              <a:rPr lang="en-US" altLang="zh-CN" sz="2400" b="0" baseline="-25000" dirty="0" smtClean="0">
                <a:latin typeface="Times New Roman" panose="02020603050405020304" pitchFamily="18" charset="0"/>
                <a:cs typeface="Times New Roman" panose="02020603050405020304" pitchFamily="18" charset="0"/>
              </a:rPr>
              <a:t>0</a:t>
            </a:r>
            <a:r>
              <a:rPr lang="zh-CN" altLang="en-US" sz="2400" b="0" dirty="0" smtClean="0">
                <a:latin typeface="Times New Roman" panose="02020603050405020304" pitchFamily="18" charset="0"/>
                <a:cs typeface="Times New Roman" panose="02020603050405020304" pitchFamily="18" charset="0"/>
              </a:rPr>
              <a:t>为同一点即可。另外，已知端点处的对</a:t>
            </a:r>
            <a:r>
              <a:rPr lang="en-US" altLang="zh-CN" sz="2400" b="0" i="1" dirty="0" smtClean="0">
                <a:latin typeface="Times New Roman" panose="02020603050405020304" pitchFamily="18" charset="0"/>
                <a:cs typeface="Times New Roman" panose="02020603050405020304" pitchFamily="18" charset="0"/>
              </a:rPr>
              <a:t>t</a:t>
            </a:r>
            <a:r>
              <a:rPr lang="zh-CN" altLang="en-US" sz="2400" b="0" dirty="0" smtClean="0">
                <a:latin typeface="Times New Roman" panose="02020603050405020304" pitchFamily="18" charset="0"/>
                <a:cs typeface="Times New Roman" panose="02020603050405020304" pitchFamily="18" charset="0"/>
              </a:rPr>
              <a:t>一阶导数为</a:t>
            </a:r>
          </a:p>
          <a:p>
            <a:pPr algn="just" eaLnBrk="1" hangingPunct="1">
              <a:buFontTx/>
              <a:buNone/>
              <a:defRPr/>
            </a:pPr>
            <a:r>
              <a:rPr lang="zh-CN" altLang="en-US" sz="2400" b="0" dirty="0" smtClean="0">
                <a:latin typeface="Times New Roman" panose="02020603050405020304" pitchFamily="18" charset="0"/>
                <a:cs typeface="Times New Roman" panose="02020603050405020304" pitchFamily="18" charset="0"/>
              </a:rPr>
              <a:t>和                             ，二者成比例即为：</a:t>
            </a:r>
          </a:p>
        </p:txBody>
      </p:sp>
      <p:sp>
        <p:nvSpPr>
          <p:cNvPr id="6963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37" name="Rectangle 12"/>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9638" name="Object 11"/>
          <p:cNvGraphicFramePr>
            <a:graphicFrameLocks noChangeAspect="1"/>
          </p:cNvGraphicFramePr>
          <p:nvPr>
            <p:extLst>
              <p:ext uri="{D42A27DB-BD31-4B8C-83A1-F6EECF244321}">
                <p14:modId xmlns:p14="http://schemas.microsoft.com/office/powerpoint/2010/main" val="2312791206"/>
              </p:ext>
            </p:extLst>
          </p:nvPr>
        </p:nvGraphicFramePr>
        <p:xfrm>
          <a:off x="6719143" y="3199606"/>
          <a:ext cx="2027114" cy="432594"/>
        </p:xfrm>
        <a:graphic>
          <a:graphicData uri="http://schemas.openxmlformats.org/presentationml/2006/ole">
            <mc:AlternateContent xmlns:mc="http://schemas.openxmlformats.org/markup-compatibility/2006">
              <mc:Choice xmlns:v="urn:schemas-microsoft-com:vml" Requires="v">
                <p:oleObj spid="_x0000_s98466" name="公式" r:id="rId3" imgW="1117600" imgH="241300" progId="Equation.3">
                  <p:embed/>
                </p:oleObj>
              </mc:Choice>
              <mc:Fallback>
                <p:oleObj name="公式" r:id="rId3" imgW="11176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9143" y="3199606"/>
                        <a:ext cx="2027114" cy="432594"/>
                      </a:xfrm>
                      <a:prstGeom prst="rect">
                        <a:avLst/>
                      </a:prstGeom>
                      <a:solidFill>
                        <a:schemeClr val="accent1"/>
                      </a:solidFill>
                      <a:ln>
                        <a:noFill/>
                      </a:ln>
                      <a:extLst/>
                    </p:spPr>
                  </p:pic>
                </p:oleObj>
              </mc:Fallback>
            </mc:AlternateContent>
          </a:graphicData>
        </a:graphic>
      </p:graphicFrame>
      <p:sp>
        <p:nvSpPr>
          <p:cNvPr id="69639" name="Rectangle 1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9640" name="Object 13"/>
          <p:cNvGraphicFramePr>
            <a:graphicFrameLocks noChangeAspect="1"/>
          </p:cNvGraphicFramePr>
          <p:nvPr>
            <p:extLst>
              <p:ext uri="{D42A27DB-BD31-4B8C-83A1-F6EECF244321}">
                <p14:modId xmlns:p14="http://schemas.microsoft.com/office/powerpoint/2010/main" val="2631404386"/>
              </p:ext>
            </p:extLst>
          </p:nvPr>
        </p:nvGraphicFramePr>
        <p:xfrm>
          <a:off x="899319" y="3709396"/>
          <a:ext cx="2160587" cy="434975"/>
        </p:xfrm>
        <a:graphic>
          <a:graphicData uri="http://schemas.openxmlformats.org/presentationml/2006/ole">
            <mc:AlternateContent xmlns:mc="http://schemas.openxmlformats.org/markup-compatibility/2006">
              <mc:Choice xmlns:v="urn:schemas-microsoft-com:vml" Requires="v">
                <p:oleObj spid="_x0000_s98467" name="公式" r:id="rId5" imgW="1193800" imgH="241300" progId="Equation.3">
                  <p:embed/>
                </p:oleObj>
              </mc:Choice>
              <mc:Fallback>
                <p:oleObj name="公式" r:id="rId5" imgW="11938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9319" y="3709396"/>
                        <a:ext cx="2160587" cy="434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1"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9642" name="Object 15"/>
          <p:cNvGraphicFramePr>
            <a:graphicFrameLocks noChangeAspect="1"/>
          </p:cNvGraphicFramePr>
          <p:nvPr>
            <p:extLst>
              <p:ext uri="{D42A27DB-BD31-4B8C-83A1-F6EECF244321}">
                <p14:modId xmlns:p14="http://schemas.microsoft.com/office/powerpoint/2010/main" val="3915898451"/>
              </p:ext>
            </p:extLst>
          </p:nvPr>
        </p:nvGraphicFramePr>
        <p:xfrm>
          <a:off x="1434914" y="4325145"/>
          <a:ext cx="2376487" cy="576263"/>
        </p:xfrm>
        <a:graphic>
          <a:graphicData uri="http://schemas.openxmlformats.org/presentationml/2006/ole">
            <mc:AlternateContent xmlns:mc="http://schemas.openxmlformats.org/markup-compatibility/2006">
              <mc:Choice xmlns:v="urn:schemas-microsoft-com:vml" Requires="v">
                <p:oleObj spid="_x0000_s98468" name="公式" r:id="rId7" imgW="939800" imgH="228600" progId="Equation.3">
                  <p:embed/>
                </p:oleObj>
              </mc:Choice>
              <mc:Fallback>
                <p:oleObj name="公式" r:id="rId7" imgW="9398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34914" y="4325145"/>
                        <a:ext cx="2376487" cy="5762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3" name="Rectangle 18"/>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9644" name="Object 17"/>
          <p:cNvGraphicFramePr>
            <a:graphicFrameLocks noChangeAspect="1"/>
          </p:cNvGraphicFramePr>
          <p:nvPr>
            <p:extLst>
              <p:ext uri="{D42A27DB-BD31-4B8C-83A1-F6EECF244321}">
                <p14:modId xmlns:p14="http://schemas.microsoft.com/office/powerpoint/2010/main" val="3159297694"/>
              </p:ext>
            </p:extLst>
          </p:nvPr>
        </p:nvGraphicFramePr>
        <p:xfrm>
          <a:off x="4789115" y="4301929"/>
          <a:ext cx="3203575" cy="552450"/>
        </p:xfrm>
        <a:graphic>
          <a:graphicData uri="http://schemas.openxmlformats.org/presentationml/2006/ole">
            <mc:AlternateContent xmlns:mc="http://schemas.openxmlformats.org/markup-compatibility/2006">
              <mc:Choice xmlns:v="urn:schemas-microsoft-com:vml" Requires="v">
                <p:oleObj spid="_x0000_s98469" name="公式" r:id="rId9" imgW="1320800" imgH="228600" progId="Equation.3">
                  <p:embed/>
                </p:oleObj>
              </mc:Choice>
              <mc:Fallback>
                <p:oleObj name="公式" r:id="rId9" imgW="13208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9115" y="4301929"/>
                        <a:ext cx="3203575" cy="5524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5" name="AutoShape 19"/>
          <p:cNvSpPr>
            <a:spLocks noChangeArrowheads="1"/>
          </p:cNvSpPr>
          <p:nvPr/>
        </p:nvSpPr>
        <p:spPr bwMode="auto">
          <a:xfrm>
            <a:off x="5481332" y="5156994"/>
            <a:ext cx="1728788" cy="647700"/>
          </a:xfrm>
          <a:prstGeom prst="wedgeRoundRectCallout">
            <a:avLst>
              <a:gd name="adj1" fmla="val -151838"/>
              <a:gd name="adj2" fmla="val -116667"/>
              <a:gd name="adj3" fmla="val 16667"/>
            </a:avLst>
          </a:prstGeom>
          <a:solidFill>
            <a:srgbClr val="99CCFF"/>
          </a:solidFill>
          <a:ln w="9525">
            <a:solidFill>
              <a:schemeClr val="tx1"/>
            </a:solidFill>
            <a:miter lim="800000"/>
            <a:headEnd/>
            <a:tailEnd/>
          </a:ln>
          <a:effectLs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t>比例因子</a:t>
            </a:r>
          </a:p>
        </p:txBody>
      </p:sp>
      <p:sp>
        <p:nvSpPr>
          <p:cNvPr id="78868" name="Text Box 20"/>
          <p:cNvSpPr txBox="1">
            <a:spLocks noChangeArrowheads="1"/>
          </p:cNvSpPr>
          <p:nvPr/>
        </p:nvSpPr>
        <p:spPr bwMode="auto">
          <a:xfrm>
            <a:off x="0" y="5401868"/>
            <a:ext cx="5024132" cy="461665"/>
          </a:xfrm>
          <a:prstGeom prst="rect">
            <a:avLst/>
          </a:prstGeom>
          <a:solidFill>
            <a:srgbClr val="FFFF99"/>
          </a:solidFill>
          <a:ln>
            <a:noFill/>
          </a:ln>
          <a:effectLst/>
          <a:extLst/>
        </p:spPr>
        <p:txBody>
          <a:bodyPr wrap="none">
            <a:spAutoFit/>
          </a:bodyPr>
          <a:lstStyle/>
          <a:p>
            <a:pPr eaLnBrk="1" hangingPunct="1">
              <a:defRPr/>
            </a:pPr>
            <a:r>
              <a:rPr lang="zh-CN" altLang="en-US"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上面表明，</a:t>
            </a:r>
            <a:r>
              <a:rPr lang="en-US" altLang="zh-CN" sz="2400" b="1"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a:t>
            </a:r>
            <a:r>
              <a:rPr lang="en-US" altLang="zh-CN" sz="2400" b="1" baseline="-250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2</a:t>
            </a:r>
            <a:r>
              <a:rPr lang="zh-CN" altLang="en-US"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400" b="1"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P</a:t>
            </a:r>
            <a:r>
              <a:rPr lang="en-US" altLang="zh-CN" sz="2400" b="1" baseline="-250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3</a:t>
            </a:r>
            <a:r>
              <a:rPr lang="en-US" altLang="zh-CN"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400" b="1"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Q</a:t>
            </a:r>
            <a:r>
              <a:rPr lang="en-US" altLang="zh-CN" sz="2400" b="1" baseline="-250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0</a:t>
            </a:r>
            <a:r>
              <a:rPr lang="en-US" altLang="zh-CN"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400" b="1" i="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Q</a:t>
            </a:r>
            <a:r>
              <a:rPr lang="en-US" altLang="zh-CN" sz="2400" b="1" baseline="-25000"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a:t>
            </a:r>
            <a:r>
              <a:rPr lang="zh-CN" altLang="en-US" sz="24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三点共线</a:t>
            </a:r>
          </a:p>
        </p:txBody>
      </p:sp>
      <p:sp>
        <p:nvSpPr>
          <p:cNvPr id="17" name="对角圆角矩形 16"/>
          <p:cNvSpPr/>
          <p:nvPr/>
        </p:nvSpPr>
        <p:spPr>
          <a:xfrm>
            <a:off x="989806" y="493714"/>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8280965"/>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276057"/>
            <a:ext cx="8856984" cy="5073427"/>
          </a:xfrm>
        </p:spPr>
        <p:txBody>
          <a:bodyPr/>
          <a:lstStyle/>
          <a:p>
            <a:pPr eaLnBrk="1" hangingPunct="1">
              <a:buClr>
                <a:srgbClr val="FF9300"/>
              </a:buClr>
              <a:buFont typeface="Wingdings" panose="05000000000000000000" pitchFamily="2" charset="2"/>
              <a:buChar char="n"/>
              <a:defRPr/>
            </a:pPr>
            <a:r>
              <a:rPr lang="zh-CN" altLang="en-US" sz="2400" b="1" dirty="0"/>
              <a:t>在工程上经常遇到的曲线和曲面有两种：</a:t>
            </a:r>
          </a:p>
          <a:p>
            <a:pPr eaLnBrk="1" hangingPunct="1">
              <a:lnSpc>
                <a:spcPct val="110000"/>
              </a:lnSpc>
              <a:buClr>
                <a:srgbClr val="CC6600"/>
              </a:buClr>
              <a:buFont typeface="Wingdings" panose="05000000000000000000" pitchFamily="2" charset="2"/>
              <a:buChar char="n"/>
              <a:defRPr/>
            </a:pPr>
            <a:endParaRPr lang="zh-CN" altLang="en-US" sz="2400" b="1" dirty="0"/>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7.4 </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三次参数曲线</a:t>
            </a:r>
            <a:endParaRPr lang="zh-CN" altLang="en-US" dirty="0"/>
          </a:p>
        </p:txBody>
      </p:sp>
      <p:grpSp>
        <p:nvGrpSpPr>
          <p:cNvPr id="62" name="组合 61"/>
          <p:cNvGrpSpPr>
            <a:grpSpLocks/>
          </p:cNvGrpSpPr>
          <p:nvPr/>
        </p:nvGrpSpPr>
        <p:grpSpPr bwMode="auto">
          <a:xfrm>
            <a:off x="460828" y="1894792"/>
            <a:ext cx="5240111" cy="1434196"/>
            <a:chOff x="458199" y="1494489"/>
            <a:chExt cx="4120114" cy="3119459"/>
          </a:xfrm>
        </p:grpSpPr>
        <p:sp>
          <p:nvSpPr>
            <p:cNvPr id="63" name="矩形 62"/>
            <p:cNvSpPr/>
            <p:nvPr/>
          </p:nvSpPr>
          <p:spPr>
            <a:xfrm>
              <a:off x="471039" y="1494489"/>
              <a:ext cx="4104778" cy="311945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64" name="矩形 63"/>
            <p:cNvSpPr/>
            <p:nvPr/>
          </p:nvSpPr>
          <p:spPr>
            <a:xfrm>
              <a:off x="490280" y="1854281"/>
              <a:ext cx="4088033" cy="777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5" name="任意多边形 64"/>
            <p:cNvSpPr/>
            <p:nvPr/>
          </p:nvSpPr>
          <p:spPr>
            <a:xfrm>
              <a:off x="487784" y="2025220"/>
              <a:ext cx="4088033" cy="576160"/>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6" name="矩形 65"/>
            <p:cNvSpPr/>
            <p:nvPr/>
          </p:nvSpPr>
          <p:spPr>
            <a:xfrm>
              <a:off x="555062" y="2612219"/>
              <a:ext cx="3919989" cy="1807467"/>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如</a:t>
              </a:r>
              <a:r>
                <a:rPr lang="zh-CN" altLang="en-US" sz="2000" dirty="0">
                  <a:latin typeface="微软雅黑" panose="020B0503020204020204" pitchFamily="34" charset="-122"/>
                  <a:ea typeface="微软雅黑" panose="020B0503020204020204" pitchFamily="34" charset="-122"/>
                </a:rPr>
                <a:t>抛物线、双曲线、椭圆线</a:t>
              </a:r>
              <a:r>
                <a:rPr lang="zh-CN" altLang="en-US" sz="2000" dirty="0" smtClean="0">
                  <a:latin typeface="微软雅黑" panose="020B0503020204020204" pitchFamily="34" charset="-122"/>
                  <a:ea typeface="微软雅黑" panose="020B0503020204020204" pitchFamily="34" charset="-122"/>
                </a:rPr>
                <a:t>等，可以用二次或三次多项式方程直接</a:t>
              </a:r>
              <a:r>
                <a:rPr lang="zh-CN" altLang="en-US" sz="2000" dirty="0">
                  <a:latin typeface="微软雅黑" panose="020B0503020204020204" pitchFamily="34" charset="-122"/>
                  <a:ea typeface="微软雅黑" panose="020B0503020204020204" pitchFamily="34" charset="-122"/>
                </a:rPr>
                <a:t>给</a:t>
              </a:r>
              <a:r>
                <a:rPr lang="zh-CN" altLang="en-US" sz="2000" dirty="0" smtClean="0">
                  <a:latin typeface="微软雅黑" panose="020B0503020204020204" pitchFamily="34" charset="-122"/>
                  <a:ea typeface="微软雅黑" panose="020B0503020204020204" pitchFamily="34" charset="-122"/>
                </a:rPr>
                <a:t>出。</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7" name="文本框 3"/>
            <p:cNvSpPr txBox="1"/>
            <p:nvPr/>
          </p:nvSpPr>
          <p:spPr>
            <a:xfrm>
              <a:off x="458199" y="1843912"/>
              <a:ext cx="1597159" cy="803318"/>
            </a:xfrm>
            <a:prstGeom prst="rect">
              <a:avLst/>
            </a:prstGeom>
            <a:noFill/>
          </p:spPr>
          <p:txBody>
            <a:bodyPr wrap="none">
              <a:spAutoFit/>
            </a:bodyPr>
            <a:lstStyle/>
            <a:p>
              <a:pPr eaLnBrk="1" fontAlgn="auto" hangingPunct="1">
                <a:spcBef>
                  <a:spcPts val="0"/>
                </a:spcBef>
                <a:spcAft>
                  <a:spcPts val="0"/>
                </a:spcAft>
                <a:defRPr/>
              </a:pPr>
              <a:r>
                <a:rPr lang="zh-CN" altLang="en-US" b="1" kern="0" dirty="0" smtClean="0">
                  <a:solidFill>
                    <a:schemeClr val="tx1">
                      <a:lumMod val="75000"/>
                      <a:lumOff val="25000"/>
                    </a:schemeClr>
                  </a:solidFill>
                  <a:latin typeface="微软雅黑" pitchFamily="34" charset="-122"/>
                  <a:ea typeface="微软雅黑" pitchFamily="34" charset="-122"/>
                </a:rPr>
                <a:t>简单的曲线</a:t>
              </a:r>
              <a:r>
                <a:rPr lang="zh-CN" altLang="en-US" b="1" kern="0" dirty="0">
                  <a:solidFill>
                    <a:schemeClr val="tx1">
                      <a:lumMod val="75000"/>
                      <a:lumOff val="25000"/>
                    </a:schemeClr>
                  </a:solidFill>
                  <a:latin typeface="微软雅黑" pitchFamily="34" charset="-122"/>
                  <a:ea typeface="微软雅黑" pitchFamily="34" charset="-122"/>
                </a:rPr>
                <a:t>和曲面</a:t>
              </a:r>
            </a:p>
          </p:txBody>
        </p:sp>
      </p:grpSp>
      <p:grpSp>
        <p:nvGrpSpPr>
          <p:cNvPr id="68" name="组合 67"/>
          <p:cNvGrpSpPr>
            <a:grpSpLocks/>
          </p:cNvGrpSpPr>
          <p:nvPr/>
        </p:nvGrpSpPr>
        <p:grpSpPr bwMode="auto">
          <a:xfrm>
            <a:off x="455272" y="3489638"/>
            <a:ext cx="5242492" cy="1648419"/>
            <a:chOff x="458199" y="1597714"/>
            <a:chExt cx="4120114" cy="2932426"/>
          </a:xfrm>
        </p:grpSpPr>
        <p:sp>
          <p:nvSpPr>
            <p:cNvPr id="69" name="矩形 68"/>
            <p:cNvSpPr/>
            <p:nvPr/>
          </p:nvSpPr>
          <p:spPr>
            <a:xfrm>
              <a:off x="490281" y="1597714"/>
              <a:ext cx="4083042" cy="293242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70" name="矩形 69"/>
            <p:cNvSpPr/>
            <p:nvPr/>
          </p:nvSpPr>
          <p:spPr>
            <a:xfrm>
              <a:off x="490280" y="1751955"/>
              <a:ext cx="4088033" cy="97468"/>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 name="任意多边形 70"/>
            <p:cNvSpPr/>
            <p:nvPr/>
          </p:nvSpPr>
          <p:spPr>
            <a:xfrm>
              <a:off x="490280" y="1922016"/>
              <a:ext cx="4088033" cy="576162"/>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矩形 71"/>
            <p:cNvSpPr/>
            <p:nvPr/>
          </p:nvSpPr>
          <p:spPr>
            <a:xfrm>
              <a:off x="557498" y="2348648"/>
              <a:ext cx="3919989" cy="2135304"/>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a:latin typeface="微软雅黑" panose="020B0503020204020204" pitchFamily="34" charset="-122"/>
                  <a:ea typeface="微软雅黑" panose="020B0503020204020204" pitchFamily="34" charset="-122"/>
                </a:rPr>
                <a:t>形状较为复杂，难以</a:t>
              </a:r>
              <a:r>
                <a:rPr lang="zh-CN" altLang="en-US" sz="2000" kern="0" dirty="0" smtClean="0">
                  <a:latin typeface="微软雅黑" panose="020B0503020204020204" pitchFamily="34" charset="-122"/>
                  <a:ea typeface="微软雅黑" panose="020B0503020204020204" pitchFamily="34" charset="-122"/>
                </a:rPr>
                <a:t>用单一多项式方程来描述</a:t>
              </a:r>
              <a:r>
                <a:rPr lang="zh-CN" altLang="en-US" sz="2000" kern="0" dirty="0">
                  <a:latin typeface="微软雅黑" panose="020B0503020204020204" pitchFamily="34" charset="-122"/>
                  <a:ea typeface="微软雅黑" panose="020B0503020204020204" pitchFamily="34" charset="-122"/>
                </a:rPr>
                <a:t>，一般采用</a:t>
              </a:r>
              <a:r>
                <a:rPr lang="zh-CN" altLang="en-US" sz="2000" kern="0" dirty="0" smtClean="0">
                  <a:latin typeface="微软雅黑" panose="020B0503020204020204" pitchFamily="34" charset="-122"/>
                  <a:ea typeface="微软雅黑" panose="020B0503020204020204" pitchFamily="34" charset="-122"/>
                </a:rPr>
                <a:t>二次或三次样条方法连接而成。</a:t>
              </a:r>
              <a:endParaRPr lang="zh-CN" altLang="en-US" sz="2000" kern="0" dirty="0">
                <a:latin typeface="微软雅黑" panose="020B0503020204020204" pitchFamily="34" charset="-122"/>
                <a:ea typeface="微软雅黑" panose="020B0503020204020204" pitchFamily="34" charset="-122"/>
              </a:endParaRPr>
            </a:p>
          </p:txBody>
        </p:sp>
        <p:sp>
          <p:nvSpPr>
            <p:cNvPr id="73" name="文本框 3"/>
            <p:cNvSpPr txBox="1"/>
            <p:nvPr/>
          </p:nvSpPr>
          <p:spPr>
            <a:xfrm>
              <a:off x="458199" y="1843911"/>
              <a:ext cx="1596434" cy="657017"/>
            </a:xfrm>
            <a:prstGeom prst="rect">
              <a:avLst/>
            </a:prstGeom>
            <a:noFill/>
          </p:spPr>
          <p:txBody>
            <a:bodyPr wrap="none">
              <a:spAutoFit/>
            </a:bodyPr>
            <a:lstStyle/>
            <a:p>
              <a:pPr eaLnBrk="1" fontAlgn="auto" hangingPunct="1">
                <a:spcBef>
                  <a:spcPts val="0"/>
                </a:spcBef>
                <a:spcAft>
                  <a:spcPts val="0"/>
                </a:spcAft>
                <a:defRPr/>
              </a:pPr>
              <a:r>
                <a:rPr lang="zh-CN" altLang="en-US" b="1" kern="0" dirty="0" smtClean="0">
                  <a:solidFill>
                    <a:schemeClr val="tx1">
                      <a:lumMod val="75000"/>
                      <a:lumOff val="25000"/>
                    </a:schemeClr>
                  </a:solidFill>
                  <a:latin typeface="微软雅黑" pitchFamily="34" charset="-122"/>
                  <a:ea typeface="微软雅黑" pitchFamily="34" charset="-122"/>
                </a:rPr>
                <a:t>复杂的曲线</a:t>
              </a:r>
              <a:r>
                <a:rPr lang="zh-CN" altLang="en-US" b="1" kern="0" dirty="0">
                  <a:solidFill>
                    <a:schemeClr val="tx1">
                      <a:lumMod val="75000"/>
                      <a:lumOff val="25000"/>
                    </a:schemeClr>
                  </a:solidFill>
                  <a:latin typeface="微软雅黑" pitchFamily="34" charset="-122"/>
                  <a:ea typeface="微软雅黑" pitchFamily="34" charset="-122"/>
                </a:rPr>
                <a:t>和曲面</a:t>
              </a:r>
            </a:p>
          </p:txBody>
        </p:sp>
      </p:gr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6858" y="143707"/>
            <a:ext cx="2891093" cy="1911735"/>
          </a:xfrm>
          <a:prstGeom prst="rect">
            <a:avLst/>
          </a:prstGeom>
          <a:solidFill>
            <a:schemeClr val="bg1"/>
          </a:solidFill>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340" y="2207922"/>
            <a:ext cx="2247611" cy="186960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9533" y="4166840"/>
            <a:ext cx="2524761" cy="1683174"/>
          </a:xfrm>
          <a:prstGeom prst="rect">
            <a:avLst/>
          </a:prstGeom>
        </p:spPr>
      </p:pic>
    </p:spTree>
    <p:extLst>
      <p:ext uri="{BB962C8B-B14F-4D97-AF65-F5344CB8AC3E}">
        <p14:creationId xmlns:p14="http://schemas.microsoft.com/office/powerpoint/2010/main" val="32098954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p:cTn id="12" dur="500" fill="hold"/>
                                        <p:tgtEl>
                                          <p:spTgt spid="62"/>
                                        </p:tgtEl>
                                        <p:attrNameLst>
                                          <p:attrName>ppt_w</p:attrName>
                                        </p:attrNameLst>
                                      </p:cBhvr>
                                      <p:tavLst>
                                        <p:tav tm="0">
                                          <p:val>
                                            <p:fltVal val="0"/>
                                          </p:val>
                                        </p:tav>
                                        <p:tav tm="100000">
                                          <p:val>
                                            <p:strVal val="#ppt_w"/>
                                          </p:val>
                                        </p:tav>
                                      </p:tavLst>
                                    </p:anim>
                                    <p:anim calcmode="lin" valueType="num">
                                      <p:cBhvr>
                                        <p:cTn id="13" dur="500" fill="hold"/>
                                        <p:tgtEl>
                                          <p:spTgt spid="62"/>
                                        </p:tgtEl>
                                        <p:attrNameLst>
                                          <p:attrName>ppt_h</p:attrName>
                                        </p:attrNameLst>
                                      </p:cBhvr>
                                      <p:tavLst>
                                        <p:tav tm="0">
                                          <p:val>
                                            <p:fltVal val="0"/>
                                          </p:val>
                                        </p:tav>
                                        <p:tav tm="100000">
                                          <p:val>
                                            <p:strVal val="#ppt_h"/>
                                          </p:val>
                                        </p:tav>
                                      </p:tavLst>
                                    </p:anim>
                                    <p:anim calcmode="lin" valueType="num">
                                      <p:cBhvr>
                                        <p:cTn id="14" dur="500" fill="hold"/>
                                        <p:tgtEl>
                                          <p:spTgt spid="62"/>
                                        </p:tgtEl>
                                        <p:attrNameLst>
                                          <p:attrName>ppt_x</p:attrName>
                                        </p:attrNameLst>
                                      </p:cBhvr>
                                      <p:tavLst>
                                        <p:tav tm="0">
                                          <p:val>
                                            <p:fltVal val="0.5"/>
                                          </p:val>
                                        </p:tav>
                                        <p:tav tm="100000">
                                          <p:val>
                                            <p:strVal val="#ppt_x"/>
                                          </p:val>
                                        </p:tav>
                                      </p:tavLst>
                                    </p:anim>
                                    <p:anim calcmode="lin" valueType="num">
                                      <p:cBhvr>
                                        <p:cTn id="15" dur="500" fill="hold"/>
                                        <p:tgtEl>
                                          <p:spTgt spid="62"/>
                                        </p:tgtEl>
                                        <p:attrNameLst>
                                          <p:attrName>ppt_y</p:attrName>
                                        </p:attrNameLst>
                                      </p:cBhvr>
                                      <p:tavLst>
                                        <p:tav tm="0">
                                          <p:val>
                                            <p:fltVal val="0.5"/>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528" fill="hold" nodeType="click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p:cTn id="20" dur="500" fill="hold"/>
                                        <p:tgtEl>
                                          <p:spTgt spid="68"/>
                                        </p:tgtEl>
                                        <p:attrNameLst>
                                          <p:attrName>ppt_w</p:attrName>
                                        </p:attrNameLst>
                                      </p:cBhvr>
                                      <p:tavLst>
                                        <p:tav tm="0">
                                          <p:val>
                                            <p:fltVal val="0"/>
                                          </p:val>
                                        </p:tav>
                                        <p:tav tm="100000">
                                          <p:val>
                                            <p:strVal val="#ppt_w"/>
                                          </p:val>
                                        </p:tav>
                                      </p:tavLst>
                                    </p:anim>
                                    <p:anim calcmode="lin" valueType="num">
                                      <p:cBhvr>
                                        <p:cTn id="21" dur="500" fill="hold"/>
                                        <p:tgtEl>
                                          <p:spTgt spid="68"/>
                                        </p:tgtEl>
                                        <p:attrNameLst>
                                          <p:attrName>ppt_h</p:attrName>
                                        </p:attrNameLst>
                                      </p:cBhvr>
                                      <p:tavLst>
                                        <p:tav tm="0">
                                          <p:val>
                                            <p:fltVal val="0"/>
                                          </p:val>
                                        </p:tav>
                                        <p:tav tm="100000">
                                          <p:val>
                                            <p:strVal val="#ppt_h"/>
                                          </p:val>
                                        </p:tav>
                                      </p:tavLst>
                                    </p:anim>
                                    <p:anim calcmode="lin" valueType="num">
                                      <p:cBhvr>
                                        <p:cTn id="22" dur="500" fill="hold"/>
                                        <p:tgtEl>
                                          <p:spTgt spid="68"/>
                                        </p:tgtEl>
                                        <p:attrNameLst>
                                          <p:attrName>ppt_x</p:attrName>
                                        </p:attrNameLst>
                                      </p:cBhvr>
                                      <p:tavLst>
                                        <p:tav tm="0">
                                          <p:val>
                                            <p:fltVal val="0.5"/>
                                          </p:val>
                                        </p:tav>
                                        <p:tav tm="100000">
                                          <p:val>
                                            <p:strVal val="#ppt_x"/>
                                          </p:val>
                                        </p:tav>
                                      </p:tavLst>
                                    </p:anim>
                                    <p:anim calcmode="lin" valueType="num">
                                      <p:cBhvr>
                                        <p:cTn id="23" dur="500" fill="hold"/>
                                        <p:tgtEl>
                                          <p:spTgt spid="68"/>
                                        </p:tgtEl>
                                        <p:attrNameLst>
                                          <p:attrName>ppt_y</p:attrName>
                                        </p:attrNameLst>
                                      </p:cBhvr>
                                      <p:tavLst>
                                        <p:tav tm="0">
                                          <p:val>
                                            <p:fltVal val="0.5"/>
                                          </p:val>
                                        </p:tav>
                                        <p:tav tm="100000">
                                          <p:val>
                                            <p:strVal val="#ppt_y"/>
                                          </p:val>
                                        </p:tav>
                                      </p:tavLst>
                                    </p:anim>
                                  </p:childTnLst>
                                </p:cTn>
                              </p:par>
                            </p:childTnLst>
                          </p:cTn>
                        </p:par>
                        <p:par>
                          <p:cTn id="24" fill="hold">
                            <p:stCondLst>
                              <p:cond delay="500"/>
                            </p:stCondLst>
                            <p:childTnLst>
                              <p:par>
                                <p:cTn id="25" presetID="42"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42" presetClass="entr" presetSubtype="0"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par>
                          <p:cTn id="36" fill="hold">
                            <p:stCondLst>
                              <p:cond delay="2500"/>
                            </p:stCondLst>
                            <p:childTnLst>
                              <p:par>
                                <p:cTn id="37" presetID="42"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p:cNvPicPr>
            <a:picLocks noChangeAspect="1" noChangeArrowheads="1"/>
          </p:cNvPicPr>
          <p:nvPr/>
        </p:nvPicPr>
        <p:blipFill>
          <a:blip r:embed="rId2">
            <a:extLst>
              <a:ext uri="{28A0092B-C50C-407E-A947-70E740481C1C}">
                <a14:useLocalDpi xmlns:a14="http://schemas.microsoft.com/office/drawing/2010/main" val="0"/>
              </a:ext>
            </a:extLst>
          </a:blip>
          <a:srcRect l="14030" t="20660" r="29492" b="29144"/>
          <a:stretch>
            <a:fillRect/>
          </a:stretch>
        </p:blipFill>
        <p:spPr bwMode="auto">
          <a:xfrm>
            <a:off x="1390650" y="561974"/>
            <a:ext cx="6377907" cy="4251326"/>
          </a:xfrm>
          <a:prstGeom prst="rect">
            <a:avLst/>
          </a:prstGeom>
          <a:noFill/>
          <a:ln w="9525">
            <a:solidFill>
              <a:schemeClr val="tx1"/>
            </a:solidFill>
            <a:miter lim="800000"/>
            <a:headEnd/>
            <a:tailEnd/>
          </a:ln>
          <a:effectLst>
            <a:outerShdw dist="107763" dir="2700000" algn="ctr" rotWithShape="0">
              <a:schemeClr val="tx1">
                <a:alpha val="50000"/>
              </a:schemeClr>
            </a:outerShdw>
          </a:effectLst>
          <a:extLst>
            <a:ext uri="{909E8E84-426E-40DD-AFC4-6F175D3DCCD1}">
              <a14:hiddenFill xmlns:a14="http://schemas.microsoft.com/office/drawing/2010/main">
                <a:solidFill>
                  <a:schemeClr val="accent1"/>
                </a:solidFill>
              </a14:hiddenFill>
            </a:ext>
          </a:extLst>
        </p:spPr>
      </p:pic>
      <p:sp>
        <p:nvSpPr>
          <p:cNvPr id="79877" name="Text Box 5"/>
          <p:cNvSpPr txBox="1">
            <a:spLocks noChangeArrowheads="1"/>
          </p:cNvSpPr>
          <p:nvPr/>
        </p:nvSpPr>
        <p:spPr bwMode="auto">
          <a:xfrm>
            <a:off x="2990762" y="5081588"/>
            <a:ext cx="36291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800" b="1" dirty="0">
                <a:solidFill>
                  <a:srgbClr val="FF0000"/>
                </a:solidFill>
                <a:effectLst>
                  <a:outerShdw blurRad="38100" dist="38100" dir="2700000" algn="tl">
                    <a:srgbClr val="C0C0C0"/>
                  </a:outerShdw>
                </a:effectLst>
              </a:rPr>
              <a:t>两段</a:t>
            </a:r>
            <a:r>
              <a:rPr lang="en-US" altLang="zh-CN" sz="2800" b="1" dirty="0">
                <a:solidFill>
                  <a:srgbClr val="FF0000"/>
                </a:solidFill>
                <a:effectLst>
                  <a:outerShdw blurRad="38100" dist="38100" dir="2700000" algn="tl">
                    <a:srgbClr val="C0C0C0"/>
                  </a:outerShdw>
                </a:effectLst>
              </a:rPr>
              <a:t>Bezier</a:t>
            </a:r>
            <a:r>
              <a:rPr lang="zh-CN" altLang="en-US" sz="2800" b="1" dirty="0">
                <a:solidFill>
                  <a:srgbClr val="FF0000"/>
                </a:solidFill>
                <a:effectLst>
                  <a:outerShdw blurRad="38100" dist="38100" dir="2700000" algn="tl">
                    <a:srgbClr val="C0C0C0"/>
                  </a:outerShdw>
                </a:effectLst>
              </a:rPr>
              <a:t>曲线的连接</a:t>
            </a:r>
          </a:p>
        </p:txBody>
      </p:sp>
      <p:sp>
        <p:nvSpPr>
          <p:cNvPr id="3" name="TextBox 2"/>
          <p:cNvSpPr txBox="1"/>
          <p:nvPr/>
        </p:nvSpPr>
        <p:spPr>
          <a:xfrm>
            <a:off x="1625318" y="4258849"/>
            <a:ext cx="444804" cy="369332"/>
          </a:xfrm>
          <a:prstGeom prst="rect">
            <a:avLst/>
          </a:prstGeom>
          <a:solidFill>
            <a:schemeClr val="bg1"/>
          </a:solidFill>
        </p:spPr>
        <p:txBody>
          <a:bodyPr wrap="square" rtlCol="0">
            <a:spAutoFit/>
          </a:bodyPr>
          <a:lstStyle/>
          <a:p>
            <a:r>
              <a:rPr lang="en-US" altLang="zh-CN" dirty="0" smtClean="0"/>
              <a:t>Q</a:t>
            </a:r>
            <a:r>
              <a:rPr lang="en-US" altLang="zh-CN" baseline="-25000" dirty="0" smtClean="0"/>
              <a:t>3</a:t>
            </a:r>
            <a:endParaRPr lang="zh-CN" altLang="en-US" baseline="-25000" dirty="0"/>
          </a:p>
        </p:txBody>
      </p:sp>
    </p:spTree>
    <p:extLst>
      <p:ext uri="{BB962C8B-B14F-4D97-AF65-F5344CB8AC3E}">
        <p14:creationId xmlns:p14="http://schemas.microsoft.com/office/powerpoint/2010/main" val="3682769198"/>
      </p:ext>
    </p:extLst>
  </p:cSld>
  <p:clrMapOvr>
    <a:masterClrMapping/>
  </p:clrMapOvr>
  <p:transition spd="slow">
    <p:cove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139700" y="1425575"/>
            <a:ext cx="8724900" cy="3832225"/>
          </a:xfrm>
        </p:spPr>
        <p:txBody>
          <a:bodyPr/>
          <a:lstStyle/>
          <a:p>
            <a:pPr eaLnBrk="1" hangingPunct="1">
              <a:lnSpc>
                <a:spcPct val="120000"/>
              </a:lnSpc>
              <a:buFontTx/>
              <a:buNone/>
              <a:defRPr/>
            </a:pPr>
            <a:r>
              <a:rPr lang="en-US" altLang="zh-CN" sz="2400" b="1" dirty="0" smtClean="0">
                <a:solidFill>
                  <a:srgbClr val="FF0000"/>
                </a:solidFill>
                <a:latin typeface="Times New Roman" panose="02020603050405020304" pitchFamily="18" charset="0"/>
                <a:cs typeface="Times New Roman" panose="02020603050405020304" pitchFamily="18" charset="0"/>
              </a:rPr>
              <a:t>Bezier</a:t>
            </a:r>
            <a:r>
              <a:rPr lang="zh-CN" altLang="en-US" sz="2400" b="1" dirty="0" smtClean="0">
                <a:solidFill>
                  <a:srgbClr val="FF0000"/>
                </a:solidFill>
                <a:latin typeface="Times New Roman" panose="02020603050405020304" pitchFamily="18" charset="0"/>
                <a:cs typeface="Times New Roman" panose="02020603050405020304" pitchFamily="18" charset="0"/>
              </a:rPr>
              <a:t>曲线有几点不足：</a:t>
            </a:r>
          </a:p>
          <a:p>
            <a:pPr eaLnBrk="1" hangingPunct="1">
              <a:lnSpc>
                <a:spcPct val="120000"/>
              </a:lnSpc>
              <a:buClr>
                <a:srgbClr val="FF9300"/>
              </a:buClr>
              <a:buFont typeface="Wingdings" panose="05000000000000000000" pitchFamily="2" charset="2"/>
              <a:buChar char="n"/>
              <a:defRPr/>
            </a:pPr>
            <a:r>
              <a:rPr lang="en-US" altLang="zh-CN" sz="2400" dirty="0" smtClean="0">
                <a:latin typeface="Times New Roman" panose="02020603050405020304" pitchFamily="18" charset="0"/>
                <a:cs typeface="Times New Roman" panose="02020603050405020304" pitchFamily="18" charset="0"/>
              </a:rPr>
              <a:t>Bezier</a:t>
            </a:r>
            <a:r>
              <a:rPr lang="zh-CN" altLang="en-US" sz="2400" dirty="0" smtClean="0">
                <a:latin typeface="Times New Roman" panose="02020603050405020304" pitchFamily="18" charset="0"/>
                <a:cs typeface="Times New Roman" panose="02020603050405020304" pitchFamily="18" charset="0"/>
              </a:rPr>
              <a:t>曲线的阶次是由特征多边形的顶点个数决定的，</a:t>
            </a:r>
            <a:r>
              <a:rPr lang="en-US" altLang="zh-CN" sz="2400" i="1"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个控制点产生</a:t>
            </a:r>
            <a:r>
              <a:rPr lang="en-US" altLang="zh-CN" sz="2400" i="1" dirty="0" smtClean="0">
                <a:latin typeface="Times New Roman" panose="02020603050405020304" pitchFamily="18" charset="0"/>
                <a:cs typeface="Times New Roman" panose="02020603050405020304" pitchFamily="18" charset="0"/>
              </a:rPr>
              <a:t>n</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次的</a:t>
            </a:r>
            <a:r>
              <a:rPr lang="en-US" altLang="zh-CN" sz="2400" dirty="0" smtClean="0">
                <a:latin typeface="Times New Roman" panose="02020603050405020304" pitchFamily="18" charset="0"/>
                <a:cs typeface="Times New Roman" panose="02020603050405020304" pitchFamily="18" charset="0"/>
              </a:rPr>
              <a:t>Bezier</a:t>
            </a:r>
            <a:r>
              <a:rPr lang="zh-CN" altLang="en-US" sz="2400" dirty="0" smtClean="0">
                <a:latin typeface="Times New Roman" panose="02020603050405020304" pitchFamily="18" charset="0"/>
                <a:cs typeface="Times New Roman" panose="02020603050405020304" pitchFamily="18" charset="0"/>
              </a:rPr>
              <a:t>曲线；</a:t>
            </a:r>
          </a:p>
          <a:p>
            <a:pPr eaLnBrk="1" hangingPunct="1">
              <a:lnSpc>
                <a:spcPct val="120000"/>
              </a:lnSpc>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由于</a:t>
            </a:r>
            <a:r>
              <a:rPr lang="en-US" altLang="zh-CN" sz="2400" dirty="0" smtClean="0">
                <a:latin typeface="Times New Roman" panose="02020603050405020304" pitchFamily="18" charset="0"/>
                <a:cs typeface="Times New Roman" panose="02020603050405020304" pitchFamily="18" charset="0"/>
              </a:rPr>
              <a:t>Bernstein</a:t>
            </a:r>
            <a:r>
              <a:rPr lang="zh-CN" altLang="en-US" sz="2400" dirty="0" smtClean="0">
                <a:latin typeface="Times New Roman" panose="02020603050405020304" pitchFamily="18" charset="0"/>
                <a:cs typeface="Times New Roman" panose="02020603050405020304" pitchFamily="18" charset="0"/>
              </a:rPr>
              <a:t>调和函数在</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区间内均大于等于</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，在</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的区间内修改任何一个控制点的位置会对整个</a:t>
            </a:r>
            <a:r>
              <a:rPr lang="en-US" altLang="zh-CN" sz="2400" dirty="0" smtClean="0">
                <a:latin typeface="Times New Roman" panose="02020603050405020304" pitchFamily="18" charset="0"/>
                <a:cs typeface="Times New Roman" panose="02020603050405020304" pitchFamily="18" charset="0"/>
              </a:rPr>
              <a:t>Bezier</a:t>
            </a:r>
            <a:r>
              <a:rPr lang="zh-CN" altLang="en-US" sz="2400" dirty="0" smtClean="0">
                <a:latin typeface="Times New Roman" panose="02020603050405020304" pitchFamily="18" charset="0"/>
                <a:cs typeface="Times New Roman" panose="02020603050405020304" pitchFamily="18" charset="0"/>
              </a:rPr>
              <a:t>曲线的形状有影响。</a:t>
            </a:r>
          </a:p>
        </p:txBody>
      </p:sp>
      <p:sp>
        <p:nvSpPr>
          <p:cNvPr id="4" name="对角圆角矩形 3"/>
          <p:cNvSpPr/>
          <p:nvPr/>
        </p:nvSpPr>
        <p:spPr>
          <a:xfrm>
            <a:off x="989806" y="528350"/>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7.4.3 Bezier</a:t>
            </a:r>
            <a:r>
              <a:rPr lang="zh-CN" altLang="en-US" sz="2000" dirty="0" smtClean="0">
                <a:solidFill>
                  <a:schemeClr val="bg1"/>
                </a:solidFill>
                <a:latin typeface="微软雅黑" pitchFamily="34" charset="-122"/>
                <a:ea typeface="微软雅黑" panose="020B0503020204020204" pitchFamily="34" charset="-122"/>
              </a:rPr>
              <a:t>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8678396"/>
      </p:ext>
    </p:extLst>
  </p:cSld>
  <p:clrMapOvr>
    <a:masterClrMapping/>
  </p:clrMapOvr>
  <p:transition spd="slow">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04900" y="384175"/>
            <a:ext cx="7593013" cy="596900"/>
          </a:xfrm>
        </p:spPr>
        <p:txBody>
          <a:bodyPr/>
          <a:lstStyle/>
          <a:p>
            <a:pPr eaLnBrk="1" hangingPunct="1">
              <a:defRPr/>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7.4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三次参数曲线</a:t>
            </a:r>
            <a:endParaRPr lang="en-US" altLang="zh-CN" dirty="0" smtClean="0"/>
          </a:p>
        </p:txBody>
      </p:sp>
      <p:sp>
        <p:nvSpPr>
          <p:cNvPr id="80899" name="Rectangle 3"/>
          <p:cNvSpPr>
            <a:spLocks noGrp="1" noChangeArrowheads="1"/>
          </p:cNvSpPr>
          <p:nvPr>
            <p:ph type="body" idx="1"/>
          </p:nvPr>
        </p:nvSpPr>
        <p:spPr>
          <a:xfrm>
            <a:off x="166333" y="1771217"/>
            <a:ext cx="8724900" cy="3695701"/>
          </a:xfrm>
        </p:spPr>
        <p:txBody>
          <a:bodyPr/>
          <a:lstStyle/>
          <a:p>
            <a:pPr eaLnBrk="1" hangingPunct="1">
              <a:lnSpc>
                <a:spcPct val="120000"/>
              </a:lnSpc>
              <a:buFont typeface="Wingdings" panose="05000000000000000000" pitchFamily="2" charset="2"/>
              <a:buChar char="u"/>
              <a:defRPr/>
            </a:pPr>
            <a:r>
              <a:rPr lang="en-US" altLang="zh-CN" sz="2400" b="1" dirty="0" smtClean="0">
                <a:latin typeface="Times New Roman" panose="02020603050405020304" pitchFamily="18" charset="0"/>
                <a:cs typeface="Times New Roman" panose="02020603050405020304" pitchFamily="18" charset="0"/>
              </a:rPr>
              <a:t>1972</a:t>
            </a:r>
            <a:r>
              <a:rPr lang="zh-CN" altLang="en-US" sz="2400" b="1" dirty="0" smtClean="0">
                <a:latin typeface="Times New Roman" panose="02020603050405020304" pitchFamily="18" charset="0"/>
                <a:cs typeface="Times New Roman" panose="02020603050405020304" pitchFamily="18" charset="0"/>
              </a:rPr>
              <a:t>年，</a:t>
            </a:r>
            <a:r>
              <a:rPr lang="en-US" altLang="zh-CN" sz="2400" b="1" dirty="0" smtClean="0">
                <a:latin typeface="Times New Roman" panose="02020603050405020304" pitchFamily="18" charset="0"/>
                <a:cs typeface="Times New Roman" panose="02020603050405020304" pitchFamily="18" charset="0"/>
              </a:rPr>
              <a:t>de Boor</a:t>
            </a:r>
            <a:r>
              <a:rPr lang="zh-CN" altLang="en-US" sz="2400" b="1" dirty="0" smtClean="0">
                <a:latin typeface="Times New Roman" panose="02020603050405020304" pitchFamily="18" charset="0"/>
                <a:cs typeface="Times New Roman" panose="02020603050405020304" pitchFamily="18" charset="0"/>
              </a:rPr>
              <a:t>和</a:t>
            </a:r>
            <a:r>
              <a:rPr lang="en-US" altLang="zh-CN" sz="2400" b="1" dirty="0" smtClean="0">
                <a:latin typeface="Times New Roman" panose="02020603050405020304" pitchFamily="18" charset="0"/>
                <a:cs typeface="Times New Roman" panose="02020603050405020304" pitchFamily="18" charset="0"/>
              </a:rPr>
              <a:t>Cox</a:t>
            </a:r>
            <a:r>
              <a:rPr lang="zh-CN" altLang="en-US" sz="2400" b="1" dirty="0" smtClean="0">
                <a:latin typeface="Times New Roman" panose="02020603050405020304" pitchFamily="18" charset="0"/>
                <a:cs typeface="Times New Roman" panose="02020603050405020304" pitchFamily="18" charset="0"/>
              </a:rPr>
              <a:t>分别提出了</a:t>
            </a:r>
            <a:r>
              <a:rPr lang="en-US" altLang="zh-CN" sz="2400" b="1" dirty="0" smtClean="0">
                <a:latin typeface="Times New Roman" panose="02020603050405020304" pitchFamily="18" charset="0"/>
                <a:cs typeface="Times New Roman" panose="02020603050405020304" pitchFamily="18" charset="0"/>
              </a:rPr>
              <a:t>B</a:t>
            </a:r>
            <a:r>
              <a:rPr lang="zh-CN" altLang="en-US" sz="2400" b="1" dirty="0" smtClean="0">
                <a:latin typeface="Times New Roman" panose="02020603050405020304" pitchFamily="18" charset="0"/>
                <a:cs typeface="Times New Roman" panose="02020603050405020304" pitchFamily="18" charset="0"/>
              </a:rPr>
              <a:t>样条的计算方法。</a:t>
            </a:r>
            <a:r>
              <a:rPr lang="en-US" altLang="zh-CN" sz="2400" b="1" dirty="0" smtClean="0">
                <a:latin typeface="Times New Roman" panose="02020603050405020304" pitchFamily="18" charset="0"/>
                <a:cs typeface="Times New Roman" panose="02020603050405020304" pitchFamily="18" charset="0"/>
              </a:rPr>
              <a:t>1974</a:t>
            </a:r>
            <a:r>
              <a:rPr lang="zh-CN" altLang="en-US" sz="2400" b="1" dirty="0" smtClean="0">
                <a:latin typeface="Times New Roman" panose="02020603050405020304" pitchFamily="18" charset="0"/>
                <a:cs typeface="Times New Roman" panose="02020603050405020304" pitchFamily="18" charset="0"/>
              </a:rPr>
              <a:t>年，美国通用汽车公司的</a:t>
            </a:r>
            <a:r>
              <a:rPr lang="en-US" altLang="zh-CN" sz="2400" b="1" dirty="0" err="1" smtClean="0">
                <a:latin typeface="Times New Roman" panose="02020603050405020304" pitchFamily="18" charset="0"/>
                <a:cs typeface="Times New Roman" panose="02020603050405020304" pitchFamily="18" charset="0"/>
              </a:rPr>
              <a:t>Gorden</a:t>
            </a:r>
            <a:r>
              <a:rPr lang="zh-CN" altLang="en-US" sz="2400" b="1" dirty="0" smtClean="0">
                <a:latin typeface="Times New Roman" panose="02020603050405020304" pitchFamily="18" charset="0"/>
                <a:cs typeface="Times New Roman" panose="02020603050405020304" pitchFamily="18" charset="0"/>
              </a:rPr>
              <a:t>和</a:t>
            </a:r>
            <a:r>
              <a:rPr lang="en-US" altLang="zh-CN" sz="2400" b="1" dirty="0" err="1" smtClean="0">
                <a:latin typeface="Times New Roman" panose="02020603050405020304" pitchFamily="18" charset="0"/>
                <a:cs typeface="Times New Roman" panose="02020603050405020304" pitchFamily="18" charset="0"/>
              </a:rPr>
              <a:t>Riesenfeld</a:t>
            </a:r>
            <a:r>
              <a:rPr lang="zh-CN" altLang="en-US" sz="2400" b="1" dirty="0" smtClean="0">
                <a:latin typeface="Times New Roman" panose="02020603050405020304" pitchFamily="18" charset="0"/>
                <a:cs typeface="Times New Roman" panose="02020603050405020304" pitchFamily="18" charset="0"/>
              </a:rPr>
              <a:t>提出了</a:t>
            </a:r>
            <a:r>
              <a:rPr lang="en-US" altLang="zh-CN" sz="2400" b="1" dirty="0" smtClean="0">
                <a:latin typeface="Times New Roman" panose="02020603050405020304" pitchFamily="18" charset="0"/>
                <a:cs typeface="Times New Roman" panose="02020603050405020304" pitchFamily="18" charset="0"/>
              </a:rPr>
              <a:t>B</a:t>
            </a:r>
            <a:r>
              <a:rPr lang="zh-CN" altLang="en-US" sz="2400" b="1" dirty="0" smtClean="0">
                <a:latin typeface="Times New Roman" panose="02020603050405020304" pitchFamily="18" charset="0"/>
                <a:cs typeface="Times New Roman" panose="02020603050405020304" pitchFamily="18" charset="0"/>
              </a:rPr>
              <a:t>样条曲线和曲面。</a:t>
            </a:r>
            <a:r>
              <a:rPr lang="en-US" altLang="zh-CN" sz="2400" b="1" dirty="0" smtClean="0">
                <a:latin typeface="Times New Roman" panose="02020603050405020304" pitchFamily="18" charset="0"/>
                <a:cs typeface="Times New Roman" panose="02020603050405020304" pitchFamily="18" charset="0"/>
              </a:rPr>
              <a:t>B</a:t>
            </a:r>
            <a:r>
              <a:rPr lang="zh-CN" altLang="en-US" sz="2400" b="1" dirty="0" smtClean="0">
                <a:latin typeface="Times New Roman" panose="02020603050405020304" pitchFamily="18" charset="0"/>
                <a:cs typeface="Times New Roman" panose="02020603050405020304" pitchFamily="18" charset="0"/>
              </a:rPr>
              <a:t>样条曲线除保持了</a:t>
            </a:r>
            <a:r>
              <a:rPr lang="en-US" altLang="zh-CN" sz="2400" b="1" dirty="0" smtClean="0">
                <a:latin typeface="Times New Roman" panose="02020603050405020304" pitchFamily="18" charset="0"/>
                <a:cs typeface="Times New Roman" panose="02020603050405020304" pitchFamily="18" charset="0"/>
              </a:rPr>
              <a:t>Bezier</a:t>
            </a:r>
            <a:r>
              <a:rPr lang="zh-CN" altLang="en-US" sz="2400" b="1" dirty="0" smtClean="0">
                <a:latin typeface="Times New Roman" panose="02020603050405020304" pitchFamily="18" charset="0"/>
                <a:cs typeface="Times New Roman" panose="02020603050405020304" pitchFamily="18" charset="0"/>
              </a:rPr>
              <a:t>曲线的直观性和凸包性等优点之外，还可以</a:t>
            </a:r>
            <a:r>
              <a:rPr lang="zh-CN" altLang="en-US" sz="2400" b="1" dirty="0" smtClean="0">
                <a:solidFill>
                  <a:srgbClr val="FF0000"/>
                </a:solidFill>
                <a:latin typeface="Times New Roman" panose="02020603050405020304" pitchFamily="18" charset="0"/>
                <a:cs typeface="Times New Roman" panose="02020603050405020304" pitchFamily="18" charset="0"/>
              </a:rPr>
              <a:t>局部修改</a:t>
            </a:r>
            <a:r>
              <a:rPr lang="zh-CN" altLang="en-US" sz="2400" b="1" dirty="0" smtClean="0">
                <a:latin typeface="Times New Roman" panose="02020603050405020304" pitchFamily="18" charset="0"/>
                <a:cs typeface="Times New Roman" panose="02020603050405020304" pitchFamily="18" charset="0"/>
              </a:rPr>
              <a:t>，曲线形状更趋近于特征多边形。</a:t>
            </a:r>
            <a:r>
              <a:rPr lang="en-US" altLang="zh-CN" sz="2400" b="1" dirty="0" smtClean="0">
                <a:latin typeface="Times New Roman" panose="02020603050405020304" pitchFamily="18" charset="0"/>
                <a:cs typeface="Times New Roman" panose="02020603050405020304" pitchFamily="18" charset="0"/>
              </a:rPr>
              <a:t>B</a:t>
            </a:r>
            <a:r>
              <a:rPr lang="zh-CN" altLang="en-US" sz="2400" b="1" dirty="0" smtClean="0">
                <a:latin typeface="Times New Roman" panose="02020603050405020304" pitchFamily="18" charset="0"/>
                <a:cs typeface="Times New Roman" panose="02020603050405020304" pitchFamily="18" charset="0"/>
              </a:rPr>
              <a:t>样条曲线可以连续光滑拼接，曲线的阶次与顶点数无关。</a:t>
            </a:r>
          </a:p>
        </p:txBody>
      </p:sp>
      <p:sp>
        <p:nvSpPr>
          <p:cNvPr id="4" name="对角圆角矩形 3"/>
          <p:cNvSpPr/>
          <p:nvPr/>
        </p:nvSpPr>
        <p:spPr>
          <a:xfrm>
            <a:off x="572556" y="112104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82707841"/>
      </p:ext>
    </p:extLst>
  </p:cSld>
  <p:clrMapOvr>
    <a:masterClrMapping/>
  </p:clrMapOvr>
  <p:transition spd="slow">
    <p:cove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type="body" idx="1"/>
          </p:nvPr>
        </p:nvSpPr>
        <p:spPr>
          <a:xfrm>
            <a:off x="468312" y="981075"/>
            <a:ext cx="8447088" cy="5543550"/>
          </a:xfrm>
        </p:spPr>
        <p:txBody>
          <a:bodyPr/>
          <a:lstStyle/>
          <a:p>
            <a:pPr algn="just" eaLnBrk="1" hangingPunct="1">
              <a:lnSpc>
                <a:spcPct val="120000"/>
              </a:lnSpc>
              <a:buFontTx/>
              <a:buNone/>
              <a:defRPr/>
            </a:pPr>
            <a:r>
              <a:rPr lang="en-US" altLang="zh-CN" sz="2400" b="1" dirty="0" smtClean="0">
                <a:solidFill>
                  <a:srgbClr val="FF0000"/>
                </a:solidFill>
              </a:rPr>
              <a:t>1  B</a:t>
            </a:r>
            <a:r>
              <a:rPr lang="zh-CN" altLang="en-US" sz="2400" b="1" dirty="0" smtClean="0">
                <a:solidFill>
                  <a:srgbClr val="FF0000"/>
                </a:solidFill>
              </a:rPr>
              <a:t>样条曲线的定义</a:t>
            </a:r>
          </a:p>
          <a:p>
            <a:pPr algn="just" eaLnBrk="1" hangingPunct="1">
              <a:lnSpc>
                <a:spcPct val="120000"/>
              </a:lnSpc>
              <a:buClr>
                <a:srgbClr val="FF9300"/>
              </a:buClr>
              <a:buFont typeface="Wingdings" panose="05000000000000000000" pitchFamily="2" charset="2"/>
              <a:buChar char="n"/>
              <a:defRPr/>
            </a:pPr>
            <a:r>
              <a:rPr lang="zh-CN" altLang="en-US" sz="2400" b="0" dirty="0" smtClean="0">
                <a:latin typeface="Times New Roman" panose="02020603050405020304" pitchFamily="18" charset="0"/>
                <a:cs typeface="Times New Roman" panose="02020603050405020304" pitchFamily="18" charset="0"/>
              </a:rPr>
              <a:t>若给定</a:t>
            </a:r>
            <a:r>
              <a:rPr lang="en-US" altLang="zh-CN" sz="2400" b="0" i="1" dirty="0" smtClean="0">
                <a:latin typeface="Times New Roman" panose="02020603050405020304" pitchFamily="18" charset="0"/>
                <a:cs typeface="Times New Roman" panose="02020603050405020304" pitchFamily="18" charset="0"/>
              </a:rPr>
              <a:t>m</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n</a:t>
            </a:r>
            <a:r>
              <a:rPr lang="en-US" altLang="zh-CN" sz="2400" b="0" dirty="0" smtClean="0">
                <a:latin typeface="Times New Roman" panose="02020603050405020304" pitchFamily="18" charset="0"/>
                <a:cs typeface="Times New Roman" panose="02020603050405020304" pitchFamily="18" charset="0"/>
              </a:rPr>
              <a:t>+1</a:t>
            </a:r>
            <a:r>
              <a:rPr lang="zh-CN" altLang="en-US" sz="2400" b="0" dirty="0" smtClean="0">
                <a:latin typeface="Times New Roman" panose="02020603050405020304" pitchFamily="18" charset="0"/>
                <a:cs typeface="Times New Roman" panose="02020603050405020304" pitchFamily="18" charset="0"/>
              </a:rPr>
              <a:t>个顶点</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m</a:t>
            </a:r>
            <a:r>
              <a:rPr lang="zh-CN" altLang="en-US" sz="2400" b="0" dirty="0" smtClean="0">
                <a:latin typeface="Times New Roman" panose="02020603050405020304" pitchFamily="18" charset="0"/>
                <a:cs typeface="Times New Roman" panose="02020603050405020304" pitchFamily="18" charset="0"/>
              </a:rPr>
              <a:t>为最大段号，</a:t>
            </a:r>
            <a:r>
              <a:rPr lang="en-US" altLang="zh-CN" sz="2400" b="0" i="1" dirty="0" smtClean="0">
                <a:latin typeface="Times New Roman" panose="02020603050405020304" pitchFamily="18" charset="0"/>
                <a:cs typeface="Times New Roman" panose="02020603050405020304" pitchFamily="18" charset="0"/>
              </a:rPr>
              <a:t>n</a:t>
            </a:r>
            <a:r>
              <a:rPr lang="zh-CN" altLang="en-US" sz="2400" b="0" dirty="0" smtClean="0">
                <a:latin typeface="Times New Roman" panose="02020603050405020304" pitchFamily="18" charset="0"/>
                <a:cs typeface="Times New Roman" panose="02020603050405020304" pitchFamily="18" charset="0"/>
              </a:rPr>
              <a:t>为阶次</a:t>
            </a:r>
            <a:r>
              <a:rPr lang="en-US" altLang="zh-CN" sz="2400" b="0" dirty="0" smtClean="0">
                <a:latin typeface="Times New Roman" panose="02020603050405020304" pitchFamily="18" charset="0"/>
                <a:cs typeface="Times New Roman" panose="02020603050405020304" pitchFamily="18" charset="0"/>
              </a:rPr>
              <a:t>)</a:t>
            </a:r>
            <a:r>
              <a:rPr lang="zh-CN" altLang="en-US" sz="2400" b="0" dirty="0" smtClean="0">
                <a:latin typeface="Times New Roman" panose="02020603050405020304" pitchFamily="18" charset="0"/>
                <a:cs typeface="Times New Roman" panose="02020603050405020304" pitchFamily="18" charset="0"/>
              </a:rPr>
              <a:t>，则第</a:t>
            </a:r>
            <a:r>
              <a:rPr lang="en-US" altLang="zh-CN" sz="2400" b="0" i="1" dirty="0" err="1" smtClean="0">
                <a:latin typeface="Times New Roman" panose="02020603050405020304" pitchFamily="18" charset="0"/>
                <a:cs typeface="Times New Roman" panose="02020603050405020304" pitchFamily="18" charset="0"/>
              </a:rPr>
              <a:t>i</a:t>
            </a:r>
            <a:r>
              <a:rPr lang="zh-CN" altLang="en-US" sz="2400" b="0" dirty="0" smtClean="0">
                <a:latin typeface="Times New Roman" panose="02020603050405020304" pitchFamily="18" charset="0"/>
                <a:cs typeface="Times New Roman" panose="02020603050405020304" pitchFamily="18" charset="0"/>
              </a:rPr>
              <a:t>段</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err="1" smtClean="0">
                <a:latin typeface="Times New Roman" panose="02020603050405020304" pitchFamily="18" charset="0"/>
                <a:cs typeface="Times New Roman" panose="02020603050405020304" pitchFamily="18" charset="0"/>
              </a:rPr>
              <a:t>i</a:t>
            </a:r>
            <a:r>
              <a:rPr lang="en-US" altLang="zh-CN" sz="2400" b="0" dirty="0" smtClean="0">
                <a:latin typeface="Times New Roman" panose="02020603050405020304" pitchFamily="18" charset="0"/>
                <a:cs typeface="Times New Roman" panose="02020603050405020304" pitchFamily="18" charset="0"/>
              </a:rPr>
              <a:t>=0,1, </a:t>
            </a:r>
            <a:r>
              <a:rPr lang="en-US"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m</a:t>
            </a:r>
            <a:r>
              <a:rPr lang="en-US" altLang="zh-CN" sz="2400" b="0" dirty="0" smtClean="0">
                <a:latin typeface="Times New Roman" panose="02020603050405020304" pitchFamily="18" charset="0"/>
                <a:cs typeface="Times New Roman" panose="02020603050405020304" pitchFamily="18" charset="0"/>
              </a:rPr>
              <a:t>)</a:t>
            </a:r>
            <a:r>
              <a:rPr lang="zh-CN" altLang="en-US"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n</a:t>
            </a:r>
            <a:r>
              <a:rPr lang="zh-CN" altLang="en-US" sz="2400" b="0" dirty="0" smtClean="0">
                <a:latin typeface="Times New Roman" panose="02020603050405020304" pitchFamily="18" charset="0"/>
                <a:cs typeface="Times New Roman" panose="02020603050405020304" pitchFamily="18" charset="0"/>
              </a:rPr>
              <a:t>次等距分割的</a:t>
            </a:r>
            <a:r>
              <a:rPr lang="en-US" altLang="zh-CN" sz="2400" b="0" i="1" dirty="0" smtClean="0">
                <a:latin typeface="Times New Roman" panose="02020603050405020304" pitchFamily="18" charset="0"/>
                <a:cs typeface="Times New Roman" panose="02020603050405020304" pitchFamily="18" charset="0"/>
              </a:rPr>
              <a:t>B</a:t>
            </a:r>
            <a:r>
              <a:rPr lang="zh-CN" altLang="en-US" sz="2400" b="0" dirty="0" smtClean="0">
                <a:latin typeface="Times New Roman" panose="02020603050405020304" pitchFamily="18" charset="0"/>
                <a:cs typeface="Times New Roman" panose="02020603050405020304" pitchFamily="18" charset="0"/>
              </a:rPr>
              <a:t>样条曲线函数为</a:t>
            </a:r>
          </a:p>
          <a:p>
            <a:pPr algn="just" eaLnBrk="1" hangingPunct="1">
              <a:lnSpc>
                <a:spcPct val="120000"/>
              </a:lnSpc>
              <a:buFontTx/>
              <a:buNone/>
              <a:defRPr/>
            </a:pPr>
            <a:endParaRPr lang="zh-CN" altLang="en-US" sz="2400" b="0" dirty="0" smtClean="0"/>
          </a:p>
          <a:p>
            <a:pPr algn="just" eaLnBrk="1" hangingPunct="1">
              <a:lnSpc>
                <a:spcPct val="120000"/>
              </a:lnSpc>
              <a:buFontTx/>
              <a:buNone/>
              <a:defRPr/>
            </a:pPr>
            <a:endParaRPr lang="zh-CN" altLang="en-US" sz="2400" b="0" dirty="0" smtClean="0"/>
          </a:p>
          <a:p>
            <a:pPr algn="just" eaLnBrk="1" hangingPunct="1">
              <a:lnSpc>
                <a:spcPct val="120000"/>
              </a:lnSpc>
              <a:buFontTx/>
              <a:buNone/>
              <a:defRPr/>
            </a:pPr>
            <a:r>
              <a:rPr lang="zh-CN" altLang="en-US" sz="2400" b="0" dirty="0" smtClean="0"/>
              <a:t>其中，基底函数</a:t>
            </a:r>
          </a:p>
          <a:p>
            <a:pPr algn="just" eaLnBrk="1" hangingPunct="1">
              <a:lnSpc>
                <a:spcPct val="120000"/>
              </a:lnSpc>
              <a:buFontTx/>
              <a:buNone/>
              <a:defRPr/>
            </a:pPr>
            <a:endParaRPr lang="zh-CN" altLang="en-US" sz="2400" b="0" dirty="0" smtClean="0"/>
          </a:p>
          <a:p>
            <a:pPr algn="just" eaLnBrk="1" hangingPunct="1">
              <a:lnSpc>
                <a:spcPct val="120000"/>
              </a:lnSpc>
              <a:buFontTx/>
              <a:buNone/>
              <a:defRPr/>
            </a:pPr>
            <a:endParaRPr lang="zh-CN" altLang="en-US" sz="2400" b="0" dirty="0" smtClean="0"/>
          </a:p>
          <a:p>
            <a:pPr algn="just" eaLnBrk="1" hangingPunct="1">
              <a:lnSpc>
                <a:spcPct val="120000"/>
              </a:lnSpc>
              <a:buClr>
                <a:srgbClr val="FF9300"/>
              </a:buClr>
              <a:buFont typeface="Wingdings" panose="05000000000000000000" pitchFamily="2" charset="2"/>
              <a:buChar char="n"/>
              <a:defRPr/>
            </a:pPr>
            <a:r>
              <a:rPr lang="en-US" altLang="zh-CN" sz="2400" i="1" dirty="0" err="1" smtClean="0">
                <a:latin typeface="Times New Roman" panose="02020603050405020304" pitchFamily="18" charset="0"/>
                <a:cs typeface="Times New Roman" panose="02020603050405020304" pitchFamily="18" charset="0"/>
              </a:rPr>
              <a:t>P</a:t>
            </a:r>
            <a:r>
              <a:rPr lang="en-US" altLang="zh-CN" sz="2400" i="1" baseline="-25000" dirty="0" err="1" smtClean="0">
                <a:latin typeface="Times New Roman" panose="02020603050405020304" pitchFamily="18" charset="0"/>
                <a:cs typeface="Times New Roman" panose="02020603050405020304" pitchFamily="18" charset="0"/>
              </a:rPr>
              <a:t>i</a:t>
            </a:r>
            <a:r>
              <a:rPr lang="en-US" altLang="zh-CN" sz="2400" baseline="-25000" dirty="0" err="1" smtClean="0">
                <a:latin typeface="Times New Roman" panose="02020603050405020304" pitchFamily="18" charset="0"/>
                <a:cs typeface="Times New Roman" panose="02020603050405020304" pitchFamily="18" charset="0"/>
              </a:rPr>
              <a:t>+</a:t>
            </a:r>
            <a:r>
              <a:rPr lang="en-US" altLang="zh-CN" sz="2400" i="1" baseline="-25000" dirty="0" err="1" smtClean="0">
                <a:latin typeface="Times New Roman" panose="02020603050405020304" pitchFamily="18" charset="0"/>
                <a:cs typeface="Times New Roman" panose="02020603050405020304" pitchFamily="18" charset="0"/>
              </a:rPr>
              <a:t>l</a:t>
            </a:r>
            <a:r>
              <a:rPr lang="zh-CN" altLang="en-US" sz="2400" b="0" dirty="0" smtClean="0">
                <a:latin typeface="Times New Roman" panose="02020603050405020304" pitchFamily="18" charset="0"/>
                <a:cs typeface="Times New Roman" panose="02020603050405020304" pitchFamily="18" charset="0"/>
              </a:rPr>
              <a:t>为</a:t>
            </a:r>
            <a:r>
              <a:rPr lang="zh-CN" altLang="en-US" sz="2400" b="0" dirty="0" smtClean="0">
                <a:latin typeface="Times New Roman" panose="02020603050405020304" pitchFamily="18" charset="0"/>
                <a:cs typeface="Times New Roman" panose="02020603050405020304" pitchFamily="18" charset="0"/>
              </a:rPr>
              <a:t>定义第</a:t>
            </a:r>
            <a:r>
              <a:rPr lang="en-US" altLang="zh-CN" sz="2400" b="0" i="1" dirty="0" err="1" smtClean="0">
                <a:latin typeface="Times New Roman" panose="02020603050405020304" pitchFamily="18" charset="0"/>
                <a:cs typeface="Times New Roman" panose="02020603050405020304" pitchFamily="18" charset="0"/>
              </a:rPr>
              <a:t>i</a:t>
            </a:r>
            <a:r>
              <a:rPr lang="zh-CN" altLang="en-US" sz="2400" b="0" dirty="0" smtClean="0">
                <a:latin typeface="Times New Roman" panose="02020603050405020304" pitchFamily="18" charset="0"/>
                <a:cs typeface="Times New Roman" panose="02020603050405020304" pitchFamily="18" charset="0"/>
              </a:rPr>
              <a:t>段曲线的特征多边形的</a:t>
            </a:r>
            <a:r>
              <a:rPr lang="en-US" altLang="zh-CN" sz="2400" b="0" i="1" dirty="0" smtClean="0">
                <a:latin typeface="Times New Roman" panose="02020603050405020304" pitchFamily="18" charset="0"/>
                <a:cs typeface="Times New Roman" panose="02020603050405020304" pitchFamily="18" charset="0"/>
              </a:rPr>
              <a:t>n</a:t>
            </a:r>
            <a:r>
              <a:rPr lang="en-US" altLang="zh-CN" sz="2400" b="0" dirty="0" smtClean="0">
                <a:latin typeface="Times New Roman" panose="02020603050405020304" pitchFamily="18" charset="0"/>
                <a:cs typeface="Times New Roman" panose="02020603050405020304" pitchFamily="18" charset="0"/>
              </a:rPr>
              <a:t>+1</a:t>
            </a:r>
            <a:r>
              <a:rPr lang="zh-CN" altLang="en-US" sz="2400" b="0" dirty="0" smtClean="0">
                <a:latin typeface="Times New Roman" panose="02020603050405020304" pitchFamily="18" charset="0"/>
                <a:cs typeface="Times New Roman" panose="02020603050405020304" pitchFamily="18" charset="0"/>
              </a:rPr>
              <a:t>个顶点。</a:t>
            </a:r>
          </a:p>
        </p:txBody>
      </p:sp>
      <p:sp>
        <p:nvSpPr>
          <p:cNvPr id="72708"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2709" name="Object 4"/>
          <p:cNvGraphicFramePr>
            <a:graphicFrameLocks noChangeAspect="1"/>
          </p:cNvGraphicFramePr>
          <p:nvPr>
            <p:extLst>
              <p:ext uri="{D42A27DB-BD31-4B8C-83A1-F6EECF244321}">
                <p14:modId xmlns:p14="http://schemas.microsoft.com/office/powerpoint/2010/main" val="1683418812"/>
              </p:ext>
            </p:extLst>
          </p:nvPr>
        </p:nvGraphicFramePr>
        <p:xfrm>
          <a:off x="1398588" y="2625725"/>
          <a:ext cx="2241550" cy="715963"/>
        </p:xfrm>
        <a:graphic>
          <a:graphicData uri="http://schemas.openxmlformats.org/presentationml/2006/ole">
            <mc:AlternateContent xmlns:mc="http://schemas.openxmlformats.org/markup-compatibility/2006">
              <mc:Choice xmlns:v="urn:schemas-microsoft-com:vml" Requires="v">
                <p:oleObj spid="_x0000_s99530" name="Equation" r:id="rId3" imgW="1143000" imgH="368280" progId="Equation.DSMT4">
                  <p:embed/>
                </p:oleObj>
              </mc:Choice>
              <mc:Fallback>
                <p:oleObj name="Equation" r:id="rId3" imgW="1143000" imgH="368280" progId="Equation.DSMT4">
                  <p:embed/>
                  <p:pic>
                    <p:nvPicPr>
                      <p:cNvPr id="0" name=""/>
                      <p:cNvPicPr>
                        <a:picLocks noChangeAspect="1" noChangeArrowheads="1"/>
                      </p:cNvPicPr>
                      <p:nvPr/>
                    </p:nvPicPr>
                    <p:blipFill>
                      <a:blip r:embed="rId4"/>
                      <a:srcRect/>
                      <a:stretch>
                        <a:fillRect/>
                      </a:stretch>
                    </p:blipFill>
                    <p:spPr bwMode="auto">
                      <a:xfrm>
                        <a:off x="1398588" y="2625725"/>
                        <a:ext cx="2241550" cy="715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0" name="Rectangle 7"/>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2711" name="Object 6"/>
          <p:cNvGraphicFramePr>
            <a:graphicFrameLocks noChangeAspect="1"/>
          </p:cNvGraphicFramePr>
          <p:nvPr/>
        </p:nvGraphicFramePr>
        <p:xfrm>
          <a:off x="4572000" y="2852738"/>
          <a:ext cx="1328738" cy="352425"/>
        </p:xfrm>
        <a:graphic>
          <a:graphicData uri="http://schemas.openxmlformats.org/presentationml/2006/ole">
            <mc:AlternateContent xmlns:mc="http://schemas.openxmlformats.org/markup-compatibility/2006">
              <mc:Choice xmlns:v="urn:schemas-microsoft-com:vml" Requires="v">
                <p:oleObj spid="_x0000_s99531" name="公式" r:id="rId5" imgW="748975" imgH="203112" progId="Equation.3">
                  <p:embed/>
                </p:oleObj>
              </mc:Choice>
              <mc:Fallback>
                <p:oleObj name="公式" r:id="rId5" imgW="748975"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852738"/>
                        <a:ext cx="1328738" cy="3524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2" name="Rectangle 9"/>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2713" name="Object 8"/>
          <p:cNvGraphicFramePr>
            <a:graphicFrameLocks noChangeAspect="1"/>
          </p:cNvGraphicFramePr>
          <p:nvPr/>
        </p:nvGraphicFramePr>
        <p:xfrm>
          <a:off x="6372225" y="2852738"/>
          <a:ext cx="863600" cy="349250"/>
        </p:xfrm>
        <a:graphic>
          <a:graphicData uri="http://schemas.openxmlformats.org/presentationml/2006/ole">
            <mc:AlternateContent xmlns:mc="http://schemas.openxmlformats.org/markup-compatibility/2006">
              <mc:Choice xmlns:v="urn:schemas-microsoft-com:vml" Requires="v">
                <p:oleObj spid="_x0000_s99532" name="公式" r:id="rId7" imgW="494870" imgH="203024" progId="Equation.3">
                  <p:embed/>
                </p:oleObj>
              </mc:Choice>
              <mc:Fallback>
                <p:oleObj name="公式" r:id="rId7" imgW="494870"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25" y="2852738"/>
                        <a:ext cx="863600" cy="349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4" name="Rectangle 11"/>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2715" name="Object 10"/>
          <p:cNvGraphicFramePr>
            <a:graphicFrameLocks noChangeAspect="1"/>
          </p:cNvGraphicFramePr>
          <p:nvPr>
            <p:extLst>
              <p:ext uri="{D42A27DB-BD31-4B8C-83A1-F6EECF244321}">
                <p14:modId xmlns:p14="http://schemas.microsoft.com/office/powerpoint/2010/main" val="457663774"/>
              </p:ext>
            </p:extLst>
          </p:nvPr>
        </p:nvGraphicFramePr>
        <p:xfrm>
          <a:off x="1116013" y="4149725"/>
          <a:ext cx="4392612" cy="830263"/>
        </p:xfrm>
        <a:graphic>
          <a:graphicData uri="http://schemas.openxmlformats.org/presentationml/2006/ole">
            <mc:AlternateContent xmlns:mc="http://schemas.openxmlformats.org/markup-compatibility/2006">
              <mc:Choice xmlns:v="urn:schemas-microsoft-com:vml" Requires="v">
                <p:oleObj spid="_x0000_s99533" name="公式" r:id="rId9" imgW="2374900" imgH="444500" progId="Equation.3">
                  <p:embed/>
                </p:oleObj>
              </mc:Choice>
              <mc:Fallback>
                <p:oleObj name="公式" r:id="rId9" imgW="2374900" imgH="4445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149725"/>
                        <a:ext cx="4392612" cy="830263"/>
                      </a:xfrm>
                      <a:prstGeom prst="rect">
                        <a:avLst/>
                      </a:prstGeom>
                      <a:noFill/>
                      <a:ln>
                        <a:noFill/>
                      </a:ln>
                      <a:extLst/>
                    </p:spPr>
                  </p:pic>
                </p:oleObj>
              </mc:Fallback>
            </mc:AlternateContent>
          </a:graphicData>
        </a:graphic>
      </p:graphicFrame>
      <p:sp>
        <p:nvSpPr>
          <p:cNvPr id="72716" name="Rectangle 13"/>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2717" name="Object 12"/>
          <p:cNvGraphicFramePr>
            <a:graphicFrameLocks noChangeAspect="1"/>
          </p:cNvGraphicFramePr>
          <p:nvPr>
            <p:extLst>
              <p:ext uri="{D42A27DB-BD31-4B8C-83A1-F6EECF244321}">
                <p14:modId xmlns:p14="http://schemas.microsoft.com/office/powerpoint/2010/main" val="442692688"/>
              </p:ext>
            </p:extLst>
          </p:nvPr>
        </p:nvGraphicFramePr>
        <p:xfrm>
          <a:off x="5940425" y="4221163"/>
          <a:ext cx="1979613" cy="844550"/>
        </p:xfrm>
        <a:graphic>
          <a:graphicData uri="http://schemas.openxmlformats.org/presentationml/2006/ole">
            <mc:AlternateContent xmlns:mc="http://schemas.openxmlformats.org/markup-compatibility/2006">
              <mc:Choice xmlns:v="urn:schemas-microsoft-com:vml" Requires="v">
                <p:oleObj spid="_x0000_s99534" name="公式" r:id="rId11" imgW="977900" imgH="419100" progId="Equation.3">
                  <p:embed/>
                </p:oleObj>
              </mc:Choice>
              <mc:Fallback>
                <p:oleObj name="公式" r:id="rId11" imgW="977900" imgH="4191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0425" y="4221163"/>
                        <a:ext cx="1979613" cy="844550"/>
                      </a:xfrm>
                      <a:prstGeom prst="rect">
                        <a:avLst/>
                      </a:prstGeom>
                      <a:noFill/>
                      <a:ln>
                        <a:noFill/>
                      </a:ln>
                      <a:extLst/>
                    </p:spPr>
                  </p:pic>
                </p:oleObj>
              </mc:Fallback>
            </mc:AlternateContent>
          </a:graphicData>
        </a:graphic>
      </p:graphicFrame>
      <p:sp>
        <p:nvSpPr>
          <p:cNvPr id="15" name="对角圆角矩形 14"/>
          <p:cNvSpPr/>
          <p:nvPr/>
        </p:nvSpPr>
        <p:spPr>
          <a:xfrm>
            <a:off x="989806" y="510556"/>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193336"/>
      </p:ext>
    </p:extLst>
  </p:cSld>
  <p:clrMapOvr>
    <a:masterClrMapping/>
  </p:clrMapOvr>
  <p:transition spd="slow">
    <p:cove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468313" y="981075"/>
            <a:ext cx="8229600" cy="5543550"/>
          </a:xfrm>
        </p:spPr>
        <p:txBody>
          <a:bodyPr/>
          <a:lstStyle/>
          <a:p>
            <a:pPr algn="just" eaLnBrk="1" hangingPunct="1">
              <a:lnSpc>
                <a:spcPct val="120000"/>
              </a:lnSpc>
              <a:buFontTx/>
              <a:buNone/>
              <a:defRPr/>
            </a:pPr>
            <a:r>
              <a:rPr lang="en-US" altLang="zh-CN" sz="2400" u="sng" dirty="0" smtClean="0">
                <a:solidFill>
                  <a:srgbClr val="FF0000"/>
                </a:solidFill>
                <a:latin typeface="Times New Roman" panose="02020603050405020304" pitchFamily="18" charset="0"/>
                <a:cs typeface="Times New Roman" panose="02020603050405020304" pitchFamily="18" charset="0"/>
              </a:rPr>
              <a:t>2 </a:t>
            </a:r>
            <a:r>
              <a:rPr lang="zh-CN" altLang="en-US" sz="2400" u="sng" dirty="0" smtClean="0">
                <a:solidFill>
                  <a:srgbClr val="FF0000"/>
                </a:solidFill>
                <a:latin typeface="Times New Roman" panose="02020603050405020304" pitchFamily="18" charset="0"/>
                <a:cs typeface="Times New Roman" panose="02020603050405020304" pitchFamily="18" charset="0"/>
              </a:rPr>
              <a:t>二次</a:t>
            </a:r>
            <a:r>
              <a:rPr lang="en-US" altLang="zh-CN" sz="2400" u="sng" dirty="0" smtClean="0">
                <a:solidFill>
                  <a:srgbClr val="FF0000"/>
                </a:solidFill>
                <a:latin typeface="Times New Roman" panose="02020603050405020304" pitchFamily="18" charset="0"/>
                <a:cs typeface="Times New Roman" panose="02020603050405020304" pitchFamily="18" charset="0"/>
              </a:rPr>
              <a:t>B</a:t>
            </a:r>
            <a:r>
              <a:rPr lang="zh-CN" altLang="en-US" sz="2400" u="sng" dirty="0" smtClean="0">
                <a:solidFill>
                  <a:srgbClr val="FF0000"/>
                </a:solidFill>
                <a:latin typeface="Times New Roman" panose="02020603050405020304" pitchFamily="18" charset="0"/>
                <a:cs typeface="Times New Roman" panose="02020603050405020304" pitchFamily="18" charset="0"/>
              </a:rPr>
              <a:t>样条曲线及其性质</a:t>
            </a:r>
          </a:p>
          <a:p>
            <a:pPr algn="just" eaLnBrk="1" hangingPunct="1">
              <a:lnSpc>
                <a:spcPct val="120000"/>
              </a:lnSpc>
              <a:buClr>
                <a:srgbClr val="FF9300"/>
              </a:buClr>
              <a:buFont typeface="Wingdings" panose="05000000000000000000" pitchFamily="2" charset="2"/>
              <a:buChar char="n"/>
              <a:defRPr/>
            </a:pPr>
            <a:r>
              <a:rPr lang="zh-CN" altLang="en-US" sz="2400" b="0" dirty="0" smtClean="0">
                <a:latin typeface="Times New Roman" panose="02020603050405020304" pitchFamily="18" charset="0"/>
                <a:cs typeface="Times New Roman" panose="02020603050405020304" pitchFamily="18" charset="0"/>
              </a:rPr>
              <a:t>二次</a:t>
            </a:r>
            <a:r>
              <a:rPr lang="en-US" altLang="zh-CN" sz="2400" b="0" dirty="0" smtClean="0">
                <a:latin typeface="Times New Roman" panose="02020603050405020304" pitchFamily="18" charset="0"/>
                <a:cs typeface="Times New Roman" panose="02020603050405020304" pitchFamily="18" charset="0"/>
              </a:rPr>
              <a:t>B</a:t>
            </a:r>
            <a:r>
              <a:rPr lang="zh-CN" altLang="en-US" sz="2400" b="0" dirty="0" smtClean="0">
                <a:latin typeface="Times New Roman" panose="02020603050405020304" pitchFamily="18" charset="0"/>
                <a:cs typeface="Times New Roman" panose="02020603050405020304" pitchFamily="18" charset="0"/>
              </a:rPr>
              <a:t>样条曲线中，</a:t>
            </a:r>
            <a:r>
              <a:rPr lang="en-US" altLang="zh-CN" sz="2400" b="0" i="1" dirty="0" smtClean="0">
                <a:latin typeface="Times New Roman" panose="02020603050405020304" pitchFamily="18" charset="0"/>
                <a:cs typeface="Times New Roman" panose="02020603050405020304" pitchFamily="18" charset="0"/>
              </a:rPr>
              <a:t>n</a:t>
            </a:r>
            <a:r>
              <a:rPr lang="en-US" altLang="zh-CN" sz="2400" b="0" dirty="0" smtClean="0">
                <a:latin typeface="Times New Roman" panose="02020603050405020304" pitchFamily="18" charset="0"/>
                <a:cs typeface="Times New Roman" panose="02020603050405020304" pitchFamily="18" charset="0"/>
              </a:rPr>
              <a:t>=2 </a:t>
            </a:r>
            <a:r>
              <a:rPr lang="zh-CN" altLang="en-US"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l</a:t>
            </a:r>
            <a:r>
              <a:rPr lang="en-US" altLang="zh-CN" sz="2400" b="0" dirty="0" smtClean="0">
                <a:latin typeface="Times New Roman" panose="02020603050405020304" pitchFamily="18" charset="0"/>
                <a:cs typeface="Times New Roman" panose="02020603050405020304" pitchFamily="18" charset="0"/>
              </a:rPr>
              <a:t>=0, 1</a:t>
            </a:r>
            <a:r>
              <a:rPr lang="en-US" altLang="zh-CN" sz="2400" b="0" dirty="0" smtClean="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2, </a:t>
            </a:r>
            <a:r>
              <a:rPr lang="zh-CN" altLang="en-US" sz="2400" b="0" dirty="0" smtClean="0">
                <a:latin typeface="Times New Roman" panose="02020603050405020304" pitchFamily="18" charset="0"/>
                <a:cs typeface="Times New Roman" panose="02020603050405020304" pitchFamily="18" charset="0"/>
              </a:rPr>
              <a:t>可以得出</a:t>
            </a:r>
          </a:p>
          <a:p>
            <a:pPr algn="just" eaLnBrk="1" hangingPunct="1">
              <a:lnSpc>
                <a:spcPct val="120000"/>
              </a:lnSpc>
              <a:buFontTx/>
              <a:buNone/>
              <a:defRPr/>
            </a:pPr>
            <a:endParaRPr lang="zh-CN" altLang="en-US" sz="2400" b="0" dirty="0" smtClean="0">
              <a:latin typeface="Times New Roman" panose="02020603050405020304" pitchFamily="18" charset="0"/>
              <a:cs typeface="Times New Roman" panose="02020603050405020304" pitchFamily="18" charset="0"/>
            </a:endParaRPr>
          </a:p>
          <a:p>
            <a:pPr algn="just" eaLnBrk="1" hangingPunct="1">
              <a:lnSpc>
                <a:spcPct val="120000"/>
              </a:lnSpc>
              <a:buFontTx/>
              <a:buNone/>
              <a:defRPr/>
            </a:pPr>
            <a:endParaRPr lang="zh-CN" altLang="en-US" sz="2400" b="0" dirty="0" smtClean="0">
              <a:latin typeface="Times New Roman" panose="02020603050405020304" pitchFamily="18" charset="0"/>
              <a:cs typeface="Times New Roman" panose="02020603050405020304" pitchFamily="18" charset="0"/>
            </a:endParaRPr>
          </a:p>
          <a:p>
            <a:pPr algn="just" eaLnBrk="1" hangingPunct="1">
              <a:lnSpc>
                <a:spcPct val="120000"/>
              </a:lnSpc>
              <a:buFontTx/>
              <a:buNone/>
              <a:defRPr/>
            </a:pPr>
            <a:endParaRPr lang="zh-CN" altLang="en-US" sz="2400" b="0" dirty="0" smtClean="0">
              <a:latin typeface="Times New Roman" panose="02020603050405020304" pitchFamily="18" charset="0"/>
              <a:cs typeface="Times New Roman" panose="02020603050405020304" pitchFamily="18" charset="0"/>
            </a:endParaRPr>
          </a:p>
          <a:p>
            <a:pPr algn="just" eaLnBrk="1" hangingPunct="1">
              <a:lnSpc>
                <a:spcPct val="120000"/>
              </a:lnSpc>
              <a:buFontTx/>
              <a:buNone/>
              <a:defRPr/>
            </a:pPr>
            <a:endParaRPr lang="zh-CN" altLang="en-US" sz="2400" b="0" dirty="0" smtClean="0">
              <a:latin typeface="Times New Roman" panose="02020603050405020304" pitchFamily="18" charset="0"/>
              <a:cs typeface="Times New Roman" panose="02020603050405020304" pitchFamily="18" charset="0"/>
            </a:endParaRPr>
          </a:p>
          <a:p>
            <a:pPr algn="just" eaLnBrk="1" hangingPunct="1">
              <a:lnSpc>
                <a:spcPct val="120000"/>
              </a:lnSpc>
              <a:buFontTx/>
              <a:buNone/>
              <a:defRPr/>
            </a:pPr>
            <a:r>
              <a:rPr lang="zh-CN" altLang="en-US" sz="2400" b="0" dirty="0" smtClean="0">
                <a:latin typeface="Times New Roman" panose="02020603050405020304" pitchFamily="18" charset="0"/>
                <a:cs typeface="Times New Roman" panose="02020603050405020304" pitchFamily="18" charset="0"/>
              </a:rPr>
              <a:t>其中</a:t>
            </a:r>
          </a:p>
        </p:txBody>
      </p:sp>
      <p:sp>
        <p:nvSpPr>
          <p:cNvPr id="73732" name="Rectangle 4"/>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33" name="Rectangle 6"/>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34"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35" name="Rectangle 12"/>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36" name="Rectangle 15"/>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3737" name="Object 14"/>
          <p:cNvGraphicFramePr>
            <a:graphicFrameLocks noChangeAspect="1"/>
          </p:cNvGraphicFramePr>
          <p:nvPr>
            <p:extLst>
              <p:ext uri="{D42A27DB-BD31-4B8C-83A1-F6EECF244321}">
                <p14:modId xmlns:p14="http://schemas.microsoft.com/office/powerpoint/2010/main" val="2656607863"/>
              </p:ext>
            </p:extLst>
          </p:nvPr>
        </p:nvGraphicFramePr>
        <p:xfrm>
          <a:off x="1069236" y="2114828"/>
          <a:ext cx="6808976" cy="2199719"/>
        </p:xfrm>
        <a:graphic>
          <a:graphicData uri="http://schemas.openxmlformats.org/presentationml/2006/ole">
            <mc:AlternateContent xmlns:mc="http://schemas.openxmlformats.org/markup-compatibility/2006">
              <mc:Choice xmlns:v="urn:schemas-microsoft-com:vml" Requires="v">
                <p:oleObj spid="_x0000_s100440" name="公式" r:id="rId3" imgW="4444920" imgH="1549080" progId="Equation.3">
                  <p:embed/>
                </p:oleObj>
              </mc:Choice>
              <mc:Fallback>
                <p:oleObj name="公式" r:id="rId3" imgW="4444920" imgH="1549080" progId="Equation.3">
                  <p:embed/>
                  <p:pic>
                    <p:nvPicPr>
                      <p:cNvPr id="0" name=""/>
                      <p:cNvPicPr>
                        <a:picLocks noChangeAspect="1" noChangeArrowheads="1"/>
                      </p:cNvPicPr>
                      <p:nvPr/>
                    </p:nvPicPr>
                    <p:blipFill>
                      <a:blip r:embed="rId4"/>
                      <a:srcRect/>
                      <a:stretch>
                        <a:fillRect/>
                      </a:stretch>
                    </p:blipFill>
                    <p:spPr bwMode="auto">
                      <a:xfrm>
                        <a:off x="1069236" y="2114828"/>
                        <a:ext cx="6808976" cy="2199719"/>
                      </a:xfrm>
                      <a:prstGeom prst="rect">
                        <a:avLst/>
                      </a:prstGeom>
                      <a:noFill/>
                      <a:ln>
                        <a:noFill/>
                      </a:ln>
                      <a:extLst/>
                    </p:spPr>
                  </p:pic>
                </p:oleObj>
              </mc:Fallback>
            </mc:AlternateContent>
          </a:graphicData>
        </a:graphic>
      </p:graphicFrame>
      <p:sp>
        <p:nvSpPr>
          <p:cNvPr id="73738" name="Rectangle 17"/>
          <p:cNvSpPr>
            <a:spLocks noChangeArrowheads="1"/>
          </p:cNvSpPr>
          <p:nvPr/>
        </p:nvSpPr>
        <p:spPr bwMode="auto">
          <a:xfrm>
            <a:off x="0" y="2805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3739" name="Object 16"/>
          <p:cNvGraphicFramePr>
            <a:graphicFrameLocks noChangeAspect="1"/>
          </p:cNvGraphicFramePr>
          <p:nvPr>
            <p:extLst>
              <p:ext uri="{D42A27DB-BD31-4B8C-83A1-F6EECF244321}">
                <p14:modId xmlns:p14="http://schemas.microsoft.com/office/powerpoint/2010/main" val="4007048097"/>
              </p:ext>
            </p:extLst>
          </p:nvPr>
        </p:nvGraphicFramePr>
        <p:xfrm>
          <a:off x="1438860" y="4449484"/>
          <a:ext cx="2447925" cy="1865312"/>
        </p:xfrm>
        <a:graphic>
          <a:graphicData uri="http://schemas.openxmlformats.org/presentationml/2006/ole">
            <mc:AlternateContent xmlns:mc="http://schemas.openxmlformats.org/markup-compatibility/2006">
              <mc:Choice xmlns:v="urn:schemas-microsoft-com:vml" Requires="v">
                <p:oleObj spid="_x0000_s100441" name="公式" r:id="rId5" imgW="1638300" imgH="1244600" progId="Equation.3">
                  <p:embed/>
                </p:oleObj>
              </mc:Choice>
              <mc:Fallback>
                <p:oleObj name="公式" r:id="rId5" imgW="1638300" imgH="1244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8860" y="4449484"/>
                        <a:ext cx="2447925" cy="1865312"/>
                      </a:xfrm>
                      <a:prstGeom prst="rect">
                        <a:avLst/>
                      </a:prstGeom>
                      <a:solidFill>
                        <a:schemeClr val="bg1">
                          <a:lumMod val="75000"/>
                        </a:schemeClr>
                      </a:solidFill>
                      <a:ln>
                        <a:noFill/>
                      </a:ln>
                      <a:extLst/>
                    </p:spPr>
                  </p:pic>
                </p:oleObj>
              </mc:Fallback>
            </mc:AlternateContent>
          </a:graphicData>
        </a:graphic>
      </p:graphicFrame>
      <p:sp>
        <p:nvSpPr>
          <p:cNvPr id="83986" name="Text Box 18"/>
          <p:cNvSpPr txBox="1">
            <a:spLocks noChangeArrowheads="1"/>
          </p:cNvSpPr>
          <p:nvPr/>
        </p:nvSpPr>
        <p:spPr bwMode="auto">
          <a:xfrm>
            <a:off x="4192588" y="5263634"/>
            <a:ext cx="36856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b="1">
                <a:solidFill>
                  <a:srgbClr val="FF0000"/>
                </a:solidFill>
                <a:effectLst>
                  <a:outerShdw blurRad="38100" dist="38100" dir="2700000" algn="tl">
                    <a:srgbClr val="C0C0C0"/>
                  </a:outerShdw>
                </a:effectLst>
              </a:rPr>
              <a:t>为二次</a:t>
            </a:r>
            <a:r>
              <a:rPr lang="en-US" altLang="zh-CN" b="1">
                <a:solidFill>
                  <a:srgbClr val="FF0000"/>
                </a:solidFill>
                <a:effectLst>
                  <a:outerShdw blurRad="38100" dist="38100" dir="2700000" algn="tl">
                    <a:srgbClr val="C0C0C0"/>
                  </a:outerShdw>
                </a:effectLst>
              </a:rPr>
              <a:t>B</a:t>
            </a:r>
            <a:r>
              <a:rPr lang="zh-CN" altLang="en-US" b="1">
                <a:solidFill>
                  <a:srgbClr val="FF0000"/>
                </a:solidFill>
                <a:effectLst>
                  <a:outerShdw blurRad="38100" dist="38100" dir="2700000" algn="tl">
                    <a:srgbClr val="C0C0C0"/>
                  </a:outerShdw>
                </a:effectLst>
              </a:rPr>
              <a:t>样条曲线的</a:t>
            </a:r>
            <a:r>
              <a:rPr lang="en-US" altLang="zh-CN" b="1">
                <a:solidFill>
                  <a:srgbClr val="FF0000"/>
                </a:solidFill>
                <a:effectLst>
                  <a:outerShdw blurRad="38100" dist="38100" dir="2700000" algn="tl">
                    <a:srgbClr val="C0C0C0"/>
                  </a:outerShdw>
                </a:effectLst>
              </a:rPr>
              <a:t>3</a:t>
            </a:r>
            <a:r>
              <a:rPr lang="zh-CN" altLang="en-US" b="1">
                <a:solidFill>
                  <a:srgbClr val="FF0000"/>
                </a:solidFill>
                <a:effectLst>
                  <a:outerShdw blurRad="38100" dist="38100" dir="2700000" algn="tl">
                    <a:srgbClr val="C0C0C0"/>
                  </a:outerShdw>
                </a:effectLst>
              </a:rPr>
              <a:t>个调和函数。</a:t>
            </a:r>
          </a:p>
        </p:txBody>
      </p:sp>
      <p:sp>
        <p:nvSpPr>
          <p:cNvPr id="15" name="对角圆角矩形 14"/>
          <p:cNvSpPr/>
          <p:nvPr/>
        </p:nvSpPr>
        <p:spPr>
          <a:xfrm>
            <a:off x="1000919" y="47086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5461132"/>
      </p:ext>
    </p:extLst>
  </p:cSld>
  <p:clrMapOvr>
    <a:masterClrMapping/>
  </p:clrMapOvr>
  <p:transition spd="slow">
    <p:cove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323848" y="1107465"/>
            <a:ext cx="8394023" cy="4425950"/>
          </a:xfrm>
        </p:spPr>
        <p:txBody>
          <a:bodyPr/>
          <a:lstStyle/>
          <a:p>
            <a:pPr algn="just" eaLnBrk="1" hangingPunct="1">
              <a:lnSpc>
                <a:spcPct val="120000"/>
              </a:lnSpc>
              <a:buFontTx/>
              <a:buNone/>
              <a:defRPr/>
            </a:pPr>
            <a:r>
              <a:rPr lang="en-US" altLang="zh-CN" sz="2400" u="sng" dirty="0" smtClean="0">
                <a:solidFill>
                  <a:srgbClr val="FF0000"/>
                </a:solidFill>
              </a:rPr>
              <a:t>2 </a:t>
            </a:r>
            <a:r>
              <a:rPr lang="zh-CN" altLang="en-US" sz="2400" u="sng" dirty="0" smtClean="0">
                <a:solidFill>
                  <a:srgbClr val="FF0000"/>
                </a:solidFill>
              </a:rPr>
              <a:t>二次</a:t>
            </a:r>
            <a:r>
              <a:rPr lang="en-US" altLang="zh-CN" sz="2400" u="sng" dirty="0" smtClean="0">
                <a:solidFill>
                  <a:srgbClr val="FF0000"/>
                </a:solidFill>
              </a:rPr>
              <a:t>B</a:t>
            </a:r>
            <a:r>
              <a:rPr lang="zh-CN" altLang="en-US" sz="2400" u="sng" dirty="0" smtClean="0">
                <a:solidFill>
                  <a:srgbClr val="FF0000"/>
                </a:solidFill>
              </a:rPr>
              <a:t>样条曲线及其性质</a:t>
            </a:r>
          </a:p>
          <a:p>
            <a:pPr eaLnBrk="1" hangingPunct="1">
              <a:lnSpc>
                <a:spcPct val="90000"/>
              </a:lnSpc>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将</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和</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代入二次</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样条曲线公式得</a:t>
            </a:r>
          </a:p>
          <a:p>
            <a:pPr eaLnBrk="1" hangingPunct="1">
              <a:lnSpc>
                <a:spcPct val="90000"/>
              </a:lnSpc>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lnSpc>
                <a:spcPct val="90000"/>
              </a:lnSpc>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lnSpc>
                <a:spcPct val="90000"/>
              </a:lnSpc>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lnSpc>
                <a:spcPct val="90000"/>
              </a:lnSpc>
              <a:buFontTx/>
              <a:buNone/>
              <a:defRPr/>
            </a:pPr>
            <a:endParaRPr lang="zh-CN" altLang="en-US" sz="2400" dirty="0" smtClean="0">
              <a:latin typeface="Times New Roman" panose="02020603050405020304" pitchFamily="18" charset="0"/>
              <a:cs typeface="Times New Roman" panose="02020603050405020304" pitchFamily="18" charset="0"/>
            </a:endParaRPr>
          </a:p>
          <a:p>
            <a:pPr eaLnBrk="1" hangingPunct="1">
              <a:buClr>
                <a:srgbClr val="FF9300"/>
              </a:buClr>
              <a:buFont typeface="Wingdings" panose="05000000000000000000" pitchFamily="2" charset="2"/>
              <a:buChar char="n"/>
              <a:defRPr/>
            </a:pPr>
            <a:r>
              <a:rPr lang="zh-CN" altLang="en-US" sz="2400" dirty="0" smtClean="0">
                <a:latin typeface="Times New Roman" panose="02020603050405020304" pitchFamily="18" charset="0"/>
                <a:cs typeface="Times New Roman" panose="02020603050405020304" pitchFamily="18" charset="0"/>
              </a:rPr>
              <a:t>这表明二次</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样条曲线的起点在</a:t>
            </a:r>
            <a:r>
              <a:rPr lang="en-US" altLang="zh-CN" sz="2400" i="1" dirty="0" smtClean="0">
                <a:latin typeface="Times New Roman" panose="02020603050405020304" pitchFamily="18" charset="0"/>
                <a:cs typeface="Times New Roman" panose="02020603050405020304" pitchFamily="18" charset="0"/>
              </a:rPr>
              <a:t>P</a:t>
            </a:r>
            <a:r>
              <a:rPr lang="en-US" altLang="zh-CN" sz="1600" baseline="-25000" dirty="0" smtClean="0">
                <a:latin typeface="Times New Roman" panose="02020603050405020304" pitchFamily="18" charset="0"/>
                <a:cs typeface="Times New Roman" panose="02020603050405020304" pitchFamily="18" charset="0"/>
              </a:rPr>
              <a:t>0</a:t>
            </a:r>
            <a:r>
              <a:rPr lang="en-US" altLang="zh-CN" sz="2400" i="1" dirty="0" smtClean="0">
                <a:latin typeface="Times New Roman" panose="02020603050405020304" pitchFamily="18" charset="0"/>
                <a:cs typeface="Times New Roman" panose="02020603050405020304" pitchFamily="18" charset="0"/>
              </a:rPr>
              <a:t>P</a:t>
            </a:r>
            <a:r>
              <a:rPr lang="en-US" altLang="zh-CN" sz="1600" baseline="-250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的中点，终点在向量</a:t>
            </a:r>
            <a:r>
              <a:rPr lang="en-US" altLang="zh-CN" sz="2400" i="1" dirty="0" smtClean="0">
                <a:latin typeface="Times New Roman" panose="02020603050405020304" pitchFamily="18" charset="0"/>
                <a:cs typeface="Times New Roman" panose="02020603050405020304" pitchFamily="18" charset="0"/>
              </a:rPr>
              <a:t>P</a:t>
            </a:r>
            <a:r>
              <a:rPr lang="en-US" altLang="zh-CN" sz="1600" baseline="-25000" dirty="0" smtClean="0">
                <a:latin typeface="Times New Roman" panose="02020603050405020304" pitchFamily="18" charset="0"/>
                <a:cs typeface="Times New Roman" panose="02020603050405020304" pitchFamily="18" charset="0"/>
              </a:rPr>
              <a:t>1</a:t>
            </a:r>
            <a:r>
              <a:rPr lang="en-US" altLang="zh-CN" sz="2400" i="1" dirty="0" smtClean="0">
                <a:latin typeface="Times New Roman" panose="02020603050405020304" pitchFamily="18" charset="0"/>
                <a:cs typeface="Times New Roman" panose="02020603050405020304" pitchFamily="18" charset="0"/>
              </a:rPr>
              <a:t>P</a:t>
            </a:r>
            <a:r>
              <a:rPr lang="en-US" altLang="zh-CN" sz="1600" baseline="-250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的中点。</a:t>
            </a:r>
          </a:p>
          <a:p>
            <a:pPr eaLnBrk="1" hangingPunct="1">
              <a:lnSpc>
                <a:spcPct val="90000"/>
              </a:lnSpc>
              <a:buFontTx/>
              <a:buNone/>
              <a:defRPr/>
            </a:pPr>
            <a:endParaRPr lang="zh-CN" altLang="en-US" sz="2400" dirty="0" smtClean="0"/>
          </a:p>
          <a:p>
            <a:pPr eaLnBrk="1" hangingPunct="1">
              <a:lnSpc>
                <a:spcPct val="90000"/>
              </a:lnSpc>
              <a:buFontTx/>
              <a:buNone/>
              <a:defRPr/>
            </a:pPr>
            <a:endParaRPr lang="en-US" altLang="zh-CN" sz="2400" dirty="0" smtClean="0"/>
          </a:p>
        </p:txBody>
      </p:sp>
      <p:graphicFrame>
        <p:nvGraphicFramePr>
          <p:cNvPr id="74755" name="Object 5"/>
          <p:cNvGraphicFramePr>
            <a:graphicFrameLocks noChangeAspect="1"/>
          </p:cNvGraphicFramePr>
          <p:nvPr>
            <p:extLst>
              <p:ext uri="{D42A27DB-BD31-4B8C-83A1-F6EECF244321}">
                <p14:modId xmlns:p14="http://schemas.microsoft.com/office/powerpoint/2010/main" val="1493744409"/>
              </p:ext>
            </p:extLst>
          </p:nvPr>
        </p:nvGraphicFramePr>
        <p:xfrm>
          <a:off x="3264228" y="2125072"/>
          <a:ext cx="2018083" cy="1430093"/>
        </p:xfrm>
        <a:graphic>
          <a:graphicData uri="http://schemas.openxmlformats.org/presentationml/2006/ole">
            <mc:AlternateContent xmlns:mc="http://schemas.openxmlformats.org/markup-compatibility/2006">
              <mc:Choice xmlns:v="urn:schemas-microsoft-com:vml" Requires="v">
                <p:oleObj spid="_x0000_s101419" name="公式" r:id="rId3" imgW="1143000" imgH="812800" progId="Equation.3">
                  <p:embed/>
                </p:oleObj>
              </mc:Choice>
              <mc:Fallback>
                <p:oleObj name="公式" r:id="rId3" imgW="1143000" imgH="812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64228" y="2125072"/>
                        <a:ext cx="2018083" cy="1430093"/>
                      </a:xfrm>
                      <a:prstGeom prst="rect">
                        <a:avLst/>
                      </a:prstGeom>
                      <a:noFill/>
                      <a:ln>
                        <a:noFill/>
                      </a:ln>
                      <a:extLst/>
                    </p:spPr>
                  </p:pic>
                </p:oleObj>
              </mc:Fallback>
            </mc:AlternateContent>
          </a:graphicData>
        </a:graphic>
      </p:graphicFrame>
      <p:sp>
        <p:nvSpPr>
          <p:cNvPr id="6" name="对角圆角矩形 5"/>
          <p:cNvSpPr/>
          <p:nvPr/>
        </p:nvSpPr>
        <p:spPr>
          <a:xfrm>
            <a:off x="963173" y="510595"/>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9703319"/>
      </p:ext>
    </p:extLst>
  </p:cSld>
  <p:clrMapOvr>
    <a:masterClrMapping/>
  </p:clrMapOvr>
  <p:transition spd="slow">
    <p:cove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323850" y="1172997"/>
            <a:ext cx="8491676" cy="4425950"/>
          </a:xfrm>
        </p:spPr>
        <p:txBody>
          <a:bodyPr/>
          <a:lstStyle/>
          <a:p>
            <a:pPr algn="just" eaLnBrk="1" hangingPunct="1">
              <a:lnSpc>
                <a:spcPct val="120000"/>
              </a:lnSpc>
              <a:buFontTx/>
              <a:buNone/>
              <a:defRPr/>
            </a:pPr>
            <a:r>
              <a:rPr lang="en-US" altLang="zh-CN" sz="2400" b="1" u="sng" dirty="0" smtClean="0">
                <a:solidFill>
                  <a:srgbClr val="FF0000"/>
                </a:solidFill>
              </a:rPr>
              <a:t>2 </a:t>
            </a:r>
            <a:r>
              <a:rPr lang="zh-CN" altLang="en-US" sz="2400" b="1" u="sng" dirty="0" smtClean="0">
                <a:solidFill>
                  <a:srgbClr val="FF0000"/>
                </a:solidFill>
              </a:rPr>
              <a:t>二次</a:t>
            </a:r>
            <a:r>
              <a:rPr lang="en-US" altLang="zh-CN" sz="2400" b="1" u="sng" dirty="0" smtClean="0">
                <a:solidFill>
                  <a:srgbClr val="FF0000"/>
                </a:solidFill>
              </a:rPr>
              <a:t>B</a:t>
            </a:r>
            <a:r>
              <a:rPr lang="zh-CN" altLang="en-US" sz="2400" b="1" u="sng" dirty="0" smtClean="0">
                <a:solidFill>
                  <a:srgbClr val="FF0000"/>
                </a:solidFill>
              </a:rPr>
              <a:t>样条曲线及其性质</a:t>
            </a:r>
          </a:p>
          <a:p>
            <a:pPr eaLnBrk="1" hangingPunct="1">
              <a:buClr>
                <a:srgbClr val="FF9300"/>
              </a:buClr>
              <a:buFont typeface="Wingdings" panose="05000000000000000000" pitchFamily="2" charset="2"/>
              <a:buChar char="n"/>
              <a:defRPr/>
            </a:pPr>
            <a:r>
              <a:rPr lang="zh-CN" altLang="en-US" sz="2400" dirty="0" smtClean="0">
                <a:effectLst/>
              </a:rPr>
              <a:t>由二次</a:t>
            </a:r>
            <a:r>
              <a:rPr lang="en-US" altLang="zh-CN" sz="2400" dirty="0" smtClean="0">
                <a:effectLst/>
              </a:rPr>
              <a:t>B</a:t>
            </a:r>
            <a:r>
              <a:rPr lang="zh-CN" altLang="en-US" sz="2400" dirty="0" smtClean="0">
                <a:effectLst/>
              </a:rPr>
              <a:t>样条公式对</a:t>
            </a:r>
            <a:r>
              <a:rPr lang="en-US" altLang="zh-CN" sz="2400" i="1" dirty="0" smtClean="0">
                <a:effectLst/>
                <a:latin typeface="Times New Roman" panose="02020603050405020304" pitchFamily="18" charset="0"/>
                <a:cs typeface="Times New Roman" panose="02020603050405020304" pitchFamily="18" charset="0"/>
              </a:rPr>
              <a:t>t</a:t>
            </a:r>
            <a:r>
              <a:rPr lang="zh-CN" altLang="en-US" sz="2400" dirty="0" smtClean="0">
                <a:effectLst/>
              </a:rPr>
              <a:t>求导可得：</a:t>
            </a:r>
          </a:p>
          <a:p>
            <a:pPr eaLnBrk="1" hangingPunct="1">
              <a:buFontTx/>
              <a:buNone/>
              <a:defRPr/>
            </a:pPr>
            <a:endParaRPr lang="zh-CN" altLang="en-US" sz="2400" dirty="0" smtClean="0">
              <a:effectLst/>
            </a:endParaRPr>
          </a:p>
          <a:p>
            <a:pPr eaLnBrk="1" hangingPunct="1">
              <a:buClr>
                <a:srgbClr val="FF9300"/>
              </a:buClr>
              <a:buFont typeface="Wingdings" panose="05000000000000000000" pitchFamily="2" charset="2"/>
              <a:buChar char="n"/>
              <a:defRPr/>
            </a:pPr>
            <a:r>
              <a:rPr lang="zh-CN" altLang="en-US" sz="2400" dirty="0" smtClean="0">
                <a:effectLst/>
                <a:latin typeface="Times New Roman" panose="02020603050405020304" pitchFamily="18" charset="0"/>
                <a:cs typeface="Times New Roman" panose="02020603050405020304" pitchFamily="18" charset="0"/>
              </a:rPr>
              <a:t>将</a:t>
            </a:r>
            <a:r>
              <a:rPr lang="en-US" altLang="zh-CN" sz="2400" i="1" dirty="0" smtClean="0">
                <a:effectLst/>
                <a:latin typeface="Times New Roman" panose="02020603050405020304" pitchFamily="18" charset="0"/>
                <a:cs typeface="Times New Roman" panose="02020603050405020304" pitchFamily="18" charset="0"/>
              </a:rPr>
              <a:t>t</a:t>
            </a:r>
            <a:r>
              <a:rPr lang="en-US" altLang="zh-CN" sz="2400" dirty="0" smtClean="0">
                <a:effectLst/>
                <a:latin typeface="Times New Roman" panose="02020603050405020304" pitchFamily="18" charset="0"/>
                <a:cs typeface="Times New Roman" panose="02020603050405020304" pitchFamily="18" charset="0"/>
              </a:rPr>
              <a:t>=0</a:t>
            </a:r>
            <a:r>
              <a:rPr lang="zh-CN" altLang="en-US" sz="2400" dirty="0" smtClean="0">
                <a:effectLst/>
                <a:latin typeface="Times New Roman" panose="02020603050405020304" pitchFamily="18" charset="0"/>
                <a:cs typeface="Times New Roman" panose="02020603050405020304" pitchFamily="18" charset="0"/>
              </a:rPr>
              <a:t>和</a:t>
            </a:r>
            <a:r>
              <a:rPr lang="en-US" altLang="zh-CN" sz="2400" i="1" dirty="0" smtClean="0">
                <a:effectLst/>
                <a:latin typeface="Times New Roman" panose="02020603050405020304" pitchFamily="18" charset="0"/>
                <a:cs typeface="Times New Roman" panose="02020603050405020304" pitchFamily="18" charset="0"/>
              </a:rPr>
              <a:t>t</a:t>
            </a:r>
            <a:r>
              <a:rPr lang="en-US" altLang="zh-CN" sz="2400" dirty="0" smtClean="0">
                <a:effectLst/>
                <a:latin typeface="Times New Roman" panose="02020603050405020304" pitchFamily="18" charset="0"/>
                <a:cs typeface="Times New Roman" panose="02020603050405020304" pitchFamily="18" charset="0"/>
              </a:rPr>
              <a:t>=1</a:t>
            </a:r>
            <a:r>
              <a:rPr lang="zh-CN" altLang="en-US" sz="2400" dirty="0" smtClean="0">
                <a:effectLst/>
                <a:latin typeface="Times New Roman" panose="02020603050405020304" pitchFamily="18" charset="0"/>
                <a:cs typeface="Times New Roman" panose="02020603050405020304" pitchFamily="18" charset="0"/>
              </a:rPr>
              <a:t>代入得</a:t>
            </a:r>
          </a:p>
          <a:p>
            <a:pPr eaLnBrk="1" hangingPunct="1">
              <a:buClr>
                <a:srgbClr val="FF9300"/>
              </a:buClr>
              <a:buFont typeface="Wingdings" panose="05000000000000000000" pitchFamily="2" charset="2"/>
              <a:buChar char="n"/>
              <a:defRPr/>
            </a:pPr>
            <a:r>
              <a:rPr lang="zh-CN" altLang="en-US" sz="2400" dirty="0" smtClean="0">
                <a:effectLst/>
                <a:latin typeface="Times New Roman" panose="02020603050405020304" pitchFamily="18" charset="0"/>
                <a:cs typeface="Times New Roman" panose="02020603050405020304" pitchFamily="18" charset="0"/>
              </a:rPr>
              <a:t>这表明二次</a:t>
            </a:r>
            <a:r>
              <a:rPr lang="en-US" altLang="zh-CN" sz="2400" dirty="0" smtClean="0">
                <a:effectLst/>
                <a:latin typeface="Times New Roman" panose="02020603050405020304" pitchFamily="18" charset="0"/>
                <a:cs typeface="Times New Roman" panose="02020603050405020304" pitchFamily="18" charset="0"/>
              </a:rPr>
              <a:t>B</a:t>
            </a:r>
            <a:r>
              <a:rPr lang="zh-CN" altLang="en-US" sz="2400" dirty="0" smtClean="0">
                <a:effectLst/>
                <a:latin typeface="Times New Roman" panose="02020603050405020304" pitchFamily="18" charset="0"/>
                <a:cs typeface="Times New Roman" panose="02020603050405020304" pitchFamily="18" charset="0"/>
              </a:rPr>
              <a:t>样条曲线在起点处的切矢量为</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0</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1</a:t>
            </a:r>
            <a:r>
              <a:rPr lang="zh-CN" altLang="en-US" sz="2400" dirty="0" smtClean="0">
                <a:effectLst/>
                <a:latin typeface="Times New Roman" panose="02020603050405020304" pitchFamily="18" charset="0"/>
                <a:cs typeface="Times New Roman" panose="02020603050405020304" pitchFamily="18" charset="0"/>
              </a:rPr>
              <a:t>，在终点处的切矢量为</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1</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2</a:t>
            </a:r>
            <a:r>
              <a:rPr lang="zh-CN" altLang="en-US" sz="2400" dirty="0" smtClean="0">
                <a:effectLst/>
                <a:latin typeface="Times New Roman" panose="02020603050405020304" pitchFamily="18" charset="0"/>
                <a:cs typeface="Times New Roman" panose="02020603050405020304" pitchFamily="18" charset="0"/>
              </a:rPr>
              <a:t>。</a:t>
            </a:r>
          </a:p>
        </p:txBody>
      </p:sp>
      <p:sp>
        <p:nvSpPr>
          <p:cNvPr id="75780" name="Rectangle 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5781" name="Object 5"/>
          <p:cNvGraphicFramePr>
            <a:graphicFrameLocks noChangeAspect="1"/>
          </p:cNvGraphicFramePr>
          <p:nvPr>
            <p:extLst>
              <p:ext uri="{D42A27DB-BD31-4B8C-83A1-F6EECF244321}">
                <p14:modId xmlns:p14="http://schemas.microsoft.com/office/powerpoint/2010/main" val="3873752224"/>
              </p:ext>
            </p:extLst>
          </p:nvPr>
        </p:nvGraphicFramePr>
        <p:xfrm>
          <a:off x="3631593" y="2615303"/>
          <a:ext cx="3960812" cy="431800"/>
        </p:xfrm>
        <a:graphic>
          <a:graphicData uri="http://schemas.openxmlformats.org/presentationml/2006/ole">
            <mc:AlternateContent xmlns:mc="http://schemas.openxmlformats.org/markup-compatibility/2006">
              <mc:Choice xmlns:v="urn:schemas-microsoft-com:vml" Requires="v">
                <p:oleObj spid="_x0000_s102480" name="公式" r:id="rId3" imgW="2095500" imgH="228600" progId="Equation.3">
                  <p:embed/>
                </p:oleObj>
              </mc:Choice>
              <mc:Fallback>
                <p:oleObj name="公式" r:id="rId3" imgW="2095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1593" y="2615303"/>
                        <a:ext cx="3960812" cy="4318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2" name="Object 7"/>
          <p:cNvGraphicFramePr>
            <a:graphicFrameLocks noChangeAspect="1"/>
          </p:cNvGraphicFramePr>
          <p:nvPr>
            <p:extLst>
              <p:ext uri="{D42A27DB-BD31-4B8C-83A1-F6EECF244321}">
                <p14:modId xmlns:p14="http://schemas.microsoft.com/office/powerpoint/2010/main" val="1337667635"/>
              </p:ext>
            </p:extLst>
          </p:nvPr>
        </p:nvGraphicFramePr>
        <p:xfrm>
          <a:off x="3325399" y="3717025"/>
          <a:ext cx="1800225" cy="873125"/>
        </p:xfrm>
        <a:graphic>
          <a:graphicData uri="http://schemas.openxmlformats.org/presentationml/2006/ole">
            <mc:AlternateContent xmlns:mc="http://schemas.openxmlformats.org/markup-compatibility/2006">
              <mc:Choice xmlns:v="urn:schemas-microsoft-com:vml" Requires="v">
                <p:oleObj spid="_x0000_s102481" name="公式" r:id="rId5" imgW="939800" imgH="457200" progId="Equation.3">
                  <p:embed/>
                </p:oleObj>
              </mc:Choice>
              <mc:Fallback>
                <p:oleObj name="公式" r:id="rId5" imgW="9398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5399" y="3717025"/>
                        <a:ext cx="1800225" cy="8731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5783" name="Group 9"/>
          <p:cNvGrpSpPr>
            <a:grpSpLocks noChangeAspect="1"/>
          </p:cNvGrpSpPr>
          <p:nvPr/>
        </p:nvGrpSpPr>
        <p:grpSpPr bwMode="auto">
          <a:xfrm>
            <a:off x="1829410" y="4747702"/>
            <a:ext cx="5832475" cy="1970087"/>
            <a:chOff x="2979" y="8290"/>
            <a:chExt cx="5321" cy="1801"/>
          </a:xfrm>
        </p:grpSpPr>
        <p:sp>
          <p:nvSpPr>
            <p:cNvPr id="75784" name="AutoShape 10"/>
            <p:cNvSpPr>
              <a:spLocks noChangeAspect="1" noChangeArrowheads="1"/>
            </p:cNvSpPr>
            <p:nvPr/>
          </p:nvSpPr>
          <p:spPr bwMode="auto">
            <a:xfrm>
              <a:off x="2979" y="8290"/>
              <a:ext cx="5321" cy="1801"/>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5785" name="Group 11"/>
            <p:cNvGrpSpPr>
              <a:grpSpLocks/>
            </p:cNvGrpSpPr>
            <p:nvPr/>
          </p:nvGrpSpPr>
          <p:grpSpPr bwMode="auto">
            <a:xfrm>
              <a:off x="2979" y="8290"/>
              <a:ext cx="2190" cy="1360"/>
              <a:chOff x="2666" y="8562"/>
              <a:chExt cx="4695" cy="3532"/>
            </a:xfrm>
          </p:grpSpPr>
          <p:sp>
            <p:nvSpPr>
              <p:cNvPr id="75793" name="Line 12"/>
              <p:cNvSpPr>
                <a:spLocks noChangeShapeType="1"/>
              </p:cNvSpPr>
              <p:nvPr/>
            </p:nvSpPr>
            <p:spPr bwMode="auto">
              <a:xfrm>
                <a:off x="2666" y="8698"/>
                <a:ext cx="1408" cy="339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4" name="Line 13"/>
              <p:cNvSpPr>
                <a:spLocks noChangeShapeType="1"/>
              </p:cNvSpPr>
              <p:nvPr/>
            </p:nvSpPr>
            <p:spPr bwMode="auto">
              <a:xfrm flipV="1">
                <a:off x="4074" y="8562"/>
                <a:ext cx="3287" cy="353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5" name="Freeform 14"/>
              <p:cNvSpPr>
                <a:spLocks/>
              </p:cNvSpPr>
              <p:nvPr/>
            </p:nvSpPr>
            <p:spPr bwMode="auto">
              <a:xfrm>
                <a:off x="3292" y="10192"/>
                <a:ext cx="2507" cy="1296"/>
              </a:xfrm>
              <a:custGeom>
                <a:avLst/>
                <a:gdLst>
                  <a:gd name="T0" fmla="*/ 0 w 2883"/>
                  <a:gd name="T1" fmla="*/ 0 h 1488"/>
                  <a:gd name="T2" fmla="*/ 313 w 2883"/>
                  <a:gd name="T3" fmla="*/ 679 h 1488"/>
                  <a:gd name="T4" fmla="*/ 590 w 2883"/>
                  <a:gd name="T5" fmla="*/ 1129 h 1488"/>
                  <a:gd name="T6" fmla="*/ 877 w 2883"/>
                  <a:gd name="T7" fmla="*/ 1286 h 1488"/>
                  <a:gd name="T8" fmla="*/ 1229 w 2883"/>
                  <a:gd name="T9" fmla="*/ 1194 h 1488"/>
                  <a:gd name="T10" fmla="*/ 1737 w 2883"/>
                  <a:gd name="T11" fmla="*/ 763 h 1488"/>
                  <a:gd name="T12" fmla="*/ 2507 w 2883"/>
                  <a:gd name="T13" fmla="*/ 31 h 14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3" h="1488">
                    <a:moveTo>
                      <a:pt x="0" y="0"/>
                    </a:moveTo>
                    <a:cubicBezTo>
                      <a:pt x="120" y="273"/>
                      <a:pt x="247" y="564"/>
                      <a:pt x="360" y="780"/>
                    </a:cubicBezTo>
                    <a:cubicBezTo>
                      <a:pt x="473" y="996"/>
                      <a:pt x="570" y="1180"/>
                      <a:pt x="678" y="1296"/>
                    </a:cubicBezTo>
                    <a:cubicBezTo>
                      <a:pt x="786" y="1412"/>
                      <a:pt x="886" y="1464"/>
                      <a:pt x="1008" y="1476"/>
                    </a:cubicBezTo>
                    <a:cubicBezTo>
                      <a:pt x="1130" y="1488"/>
                      <a:pt x="1248" y="1471"/>
                      <a:pt x="1413" y="1371"/>
                    </a:cubicBezTo>
                    <a:cubicBezTo>
                      <a:pt x="1578" y="1271"/>
                      <a:pt x="1753" y="1098"/>
                      <a:pt x="1998" y="876"/>
                    </a:cubicBezTo>
                    <a:cubicBezTo>
                      <a:pt x="2243" y="654"/>
                      <a:pt x="2699" y="211"/>
                      <a:pt x="2883" y="36"/>
                    </a:cubicBezTo>
                  </a:path>
                </a:pathLst>
              </a:custGeom>
              <a:noFill/>
              <a:ln w="28575" cap="flat">
                <a:solidFill>
                  <a:srgbClr val="FF0000"/>
                </a:solidFill>
                <a:prstDash val="solid"/>
                <a:round/>
                <a:headEnd/>
                <a:tailEnd/>
              </a:ln>
              <a:extLst>
                <a:ext uri="{909E8E84-426E-40DD-AFC4-6F175D3DCCD1}">
                  <a14:hiddenFill xmlns:a14="http://schemas.microsoft.com/office/drawing/2010/main">
                    <a:solidFill>
                      <a:schemeClr val="bg1"/>
                    </a:solidFill>
                  </a14:hiddenFill>
                </a:ext>
              </a:extLst>
            </p:spPr>
            <p:txBody>
              <a:bodyPr/>
              <a:lstStyle/>
              <a:p>
                <a:endParaRPr lang="zh-CN" altLang="en-US"/>
              </a:p>
            </p:txBody>
          </p:sp>
        </p:grpSp>
        <p:grpSp>
          <p:nvGrpSpPr>
            <p:cNvPr id="75786" name="Group 15"/>
            <p:cNvGrpSpPr>
              <a:grpSpLocks/>
            </p:cNvGrpSpPr>
            <p:nvPr/>
          </p:nvGrpSpPr>
          <p:grpSpPr bwMode="auto">
            <a:xfrm flipH="1">
              <a:off x="5953" y="8290"/>
              <a:ext cx="2347" cy="1359"/>
              <a:chOff x="2509" y="8426"/>
              <a:chExt cx="5791" cy="3533"/>
            </a:xfrm>
          </p:grpSpPr>
          <p:sp>
            <p:nvSpPr>
              <p:cNvPr id="75788" name="Line 16"/>
              <p:cNvSpPr>
                <a:spLocks noChangeShapeType="1"/>
              </p:cNvSpPr>
              <p:nvPr/>
            </p:nvSpPr>
            <p:spPr bwMode="auto">
              <a:xfrm>
                <a:off x="2509" y="8541"/>
                <a:ext cx="1127" cy="287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89" name="Line 17"/>
              <p:cNvSpPr>
                <a:spLocks noChangeShapeType="1"/>
              </p:cNvSpPr>
              <p:nvPr/>
            </p:nvSpPr>
            <p:spPr bwMode="auto">
              <a:xfrm flipV="1">
                <a:off x="3636" y="8426"/>
                <a:ext cx="2630" cy="298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0" name="Freeform 18"/>
              <p:cNvSpPr>
                <a:spLocks/>
              </p:cNvSpPr>
              <p:nvPr/>
            </p:nvSpPr>
            <p:spPr bwMode="auto">
              <a:xfrm>
                <a:off x="3010" y="9806"/>
                <a:ext cx="2006" cy="1096"/>
              </a:xfrm>
              <a:custGeom>
                <a:avLst/>
                <a:gdLst>
                  <a:gd name="T0" fmla="*/ 0 w 2883"/>
                  <a:gd name="T1" fmla="*/ 0 h 1488"/>
                  <a:gd name="T2" fmla="*/ 250 w 2883"/>
                  <a:gd name="T3" fmla="*/ 575 h 1488"/>
                  <a:gd name="T4" fmla="*/ 472 w 2883"/>
                  <a:gd name="T5" fmla="*/ 955 h 1488"/>
                  <a:gd name="T6" fmla="*/ 701 w 2883"/>
                  <a:gd name="T7" fmla="*/ 1087 h 1488"/>
                  <a:gd name="T8" fmla="*/ 983 w 2883"/>
                  <a:gd name="T9" fmla="*/ 1010 h 1488"/>
                  <a:gd name="T10" fmla="*/ 1390 w 2883"/>
                  <a:gd name="T11" fmla="*/ 645 h 1488"/>
                  <a:gd name="T12" fmla="*/ 2006 w 2883"/>
                  <a:gd name="T13" fmla="*/ 27 h 14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83" h="1488">
                    <a:moveTo>
                      <a:pt x="0" y="0"/>
                    </a:moveTo>
                    <a:cubicBezTo>
                      <a:pt x="120" y="273"/>
                      <a:pt x="247" y="564"/>
                      <a:pt x="360" y="780"/>
                    </a:cubicBezTo>
                    <a:cubicBezTo>
                      <a:pt x="473" y="996"/>
                      <a:pt x="570" y="1180"/>
                      <a:pt x="678" y="1296"/>
                    </a:cubicBezTo>
                    <a:cubicBezTo>
                      <a:pt x="786" y="1412"/>
                      <a:pt x="886" y="1464"/>
                      <a:pt x="1008" y="1476"/>
                    </a:cubicBezTo>
                    <a:cubicBezTo>
                      <a:pt x="1130" y="1488"/>
                      <a:pt x="1248" y="1471"/>
                      <a:pt x="1413" y="1371"/>
                    </a:cubicBezTo>
                    <a:cubicBezTo>
                      <a:pt x="1578" y="1271"/>
                      <a:pt x="1753" y="1098"/>
                      <a:pt x="1998" y="876"/>
                    </a:cubicBezTo>
                    <a:cubicBezTo>
                      <a:pt x="2243" y="654"/>
                      <a:pt x="2699" y="211"/>
                      <a:pt x="2883" y="36"/>
                    </a:cubicBezTo>
                  </a:path>
                </a:pathLst>
              </a:custGeom>
              <a:noFill/>
              <a:ln w="28575" cap="flat">
                <a:solidFill>
                  <a:srgbClr val="FF0000"/>
                </a:solidFill>
                <a:prstDash val="solid"/>
                <a:round/>
                <a:headEnd/>
                <a:tailEnd/>
              </a:ln>
              <a:extLst>
                <a:ext uri="{909E8E84-426E-40DD-AFC4-6F175D3DCCD1}">
                  <a14:hiddenFill xmlns:a14="http://schemas.microsoft.com/office/drawing/2010/main">
                    <a:solidFill>
                      <a:schemeClr val="bg1"/>
                    </a:solidFill>
                  </a14:hiddenFill>
                </a:ext>
              </a:extLst>
            </p:spPr>
            <p:txBody>
              <a:bodyPr/>
              <a:lstStyle/>
              <a:p>
                <a:endParaRPr lang="zh-CN" altLang="en-US"/>
              </a:p>
            </p:txBody>
          </p:sp>
          <p:sp>
            <p:nvSpPr>
              <p:cNvPr id="75791" name="Line 19"/>
              <p:cNvSpPr>
                <a:spLocks noChangeShapeType="1"/>
              </p:cNvSpPr>
              <p:nvPr/>
            </p:nvSpPr>
            <p:spPr bwMode="auto">
              <a:xfrm>
                <a:off x="6266" y="8426"/>
                <a:ext cx="2034" cy="353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2" name="Freeform 20"/>
              <p:cNvSpPr>
                <a:spLocks/>
              </p:cNvSpPr>
              <p:nvPr/>
            </p:nvSpPr>
            <p:spPr bwMode="auto">
              <a:xfrm>
                <a:off x="5042" y="8968"/>
                <a:ext cx="2319" cy="1360"/>
              </a:xfrm>
              <a:custGeom>
                <a:avLst/>
                <a:gdLst>
                  <a:gd name="T0" fmla="*/ 0 w 2667"/>
                  <a:gd name="T1" fmla="*/ 825 h 1562"/>
                  <a:gd name="T2" fmla="*/ 753 w 2667"/>
                  <a:gd name="T3" fmla="*/ 138 h 1562"/>
                  <a:gd name="T4" fmla="*/ 1066 w 2667"/>
                  <a:gd name="T5" fmla="*/ 2 h 1562"/>
                  <a:gd name="T6" fmla="*/ 1380 w 2667"/>
                  <a:gd name="T7" fmla="*/ 138 h 1562"/>
                  <a:gd name="T8" fmla="*/ 1849 w 2667"/>
                  <a:gd name="T9" fmla="*/ 681 h 1562"/>
                  <a:gd name="T10" fmla="*/ 2319 w 2667"/>
                  <a:gd name="T11" fmla="*/ 1360 h 156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67" h="1562">
                    <a:moveTo>
                      <a:pt x="0" y="947"/>
                    </a:moveTo>
                    <a:cubicBezTo>
                      <a:pt x="144" y="813"/>
                      <a:pt x="662" y="316"/>
                      <a:pt x="866" y="158"/>
                    </a:cubicBezTo>
                    <a:cubicBezTo>
                      <a:pt x="1070" y="0"/>
                      <a:pt x="1106" y="2"/>
                      <a:pt x="1226" y="2"/>
                    </a:cubicBezTo>
                    <a:cubicBezTo>
                      <a:pt x="1347" y="2"/>
                      <a:pt x="1437" y="28"/>
                      <a:pt x="1587" y="158"/>
                    </a:cubicBezTo>
                    <a:cubicBezTo>
                      <a:pt x="1737" y="288"/>
                      <a:pt x="1947" y="548"/>
                      <a:pt x="2127" y="782"/>
                    </a:cubicBezTo>
                    <a:cubicBezTo>
                      <a:pt x="2307" y="1016"/>
                      <a:pt x="2487" y="1289"/>
                      <a:pt x="2667" y="1562"/>
                    </a:cubicBezTo>
                  </a:path>
                </a:pathLst>
              </a:custGeom>
              <a:noFill/>
              <a:ln w="28575">
                <a:solidFill>
                  <a:srgbClr val="FF0000"/>
                </a:solidFill>
                <a:round/>
                <a:headEnd/>
                <a:tailEnd/>
              </a:ln>
              <a:extLst>
                <a:ext uri="{909E8E84-426E-40DD-AFC4-6F175D3DCCD1}">
                  <a14:hiddenFill xmlns:a14="http://schemas.microsoft.com/office/drawing/2010/main">
                    <a:solidFill>
                      <a:schemeClr val="bg1"/>
                    </a:solidFill>
                  </a14:hiddenFill>
                </a:ext>
              </a:extLst>
            </p:spPr>
            <p:txBody>
              <a:bodyPr/>
              <a:lstStyle/>
              <a:p>
                <a:endParaRPr lang="zh-CN" altLang="en-US"/>
              </a:p>
            </p:txBody>
          </p:sp>
        </p:grpSp>
        <p:sp>
          <p:nvSpPr>
            <p:cNvPr id="75787" name="Text Box 21"/>
            <p:cNvSpPr txBox="1">
              <a:spLocks noChangeArrowheads="1"/>
            </p:cNvSpPr>
            <p:nvPr/>
          </p:nvSpPr>
          <p:spPr bwMode="auto">
            <a:xfrm>
              <a:off x="6954" y="9785"/>
              <a:ext cx="771" cy="30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endParaRPr lang="zh-CN" altLang="zh-CN"/>
            </a:p>
          </p:txBody>
        </p:sp>
      </p:grpSp>
      <p:sp>
        <p:nvSpPr>
          <p:cNvPr id="21" name="对角圆角矩形 20"/>
          <p:cNvSpPr/>
          <p:nvPr/>
        </p:nvSpPr>
        <p:spPr>
          <a:xfrm>
            <a:off x="989806" y="49056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55656866"/>
      </p:ext>
    </p:extLst>
  </p:cSld>
  <p:clrMapOvr>
    <a:masterClrMapping/>
  </p:clrMapOvr>
  <p:transition spd="slow">
    <p:cove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body" sz="half" idx="1"/>
          </p:nvPr>
        </p:nvSpPr>
        <p:spPr>
          <a:xfrm>
            <a:off x="539750" y="1052513"/>
            <a:ext cx="8362950" cy="4525962"/>
          </a:xfrm>
        </p:spPr>
        <p:txBody>
          <a:bodyPr/>
          <a:lstStyle/>
          <a:p>
            <a:pPr algn="just" eaLnBrk="1" hangingPunct="1">
              <a:lnSpc>
                <a:spcPct val="120000"/>
              </a:lnSpc>
              <a:buClr>
                <a:srgbClr val="FF9300"/>
              </a:buClr>
              <a:buFont typeface="Wingdings" panose="05000000000000000000" pitchFamily="2" charset="2"/>
              <a:buChar char="n"/>
              <a:defRPr/>
            </a:pPr>
            <a:r>
              <a:rPr lang="zh-CN" altLang="en-US" sz="2000" b="0" dirty="0" smtClean="0">
                <a:latin typeface="Times New Roman" panose="02020603050405020304" pitchFamily="18" charset="0"/>
                <a:cs typeface="Times New Roman" panose="02020603050405020304" pitchFamily="18" charset="0"/>
              </a:rPr>
              <a:t>三次</a:t>
            </a:r>
            <a:r>
              <a:rPr lang="en-US" altLang="zh-CN" sz="2000" b="0" dirty="0" smtClean="0">
                <a:latin typeface="Times New Roman" panose="02020603050405020304" pitchFamily="18" charset="0"/>
                <a:cs typeface="Times New Roman" panose="02020603050405020304" pitchFamily="18" charset="0"/>
              </a:rPr>
              <a:t>B</a:t>
            </a:r>
            <a:r>
              <a:rPr lang="zh-CN" altLang="en-US" sz="2000" b="0" dirty="0" smtClean="0">
                <a:latin typeface="Times New Roman" panose="02020603050405020304" pitchFamily="18" charset="0"/>
                <a:cs typeface="Times New Roman" panose="02020603050405020304" pitchFamily="18" charset="0"/>
              </a:rPr>
              <a:t>样条曲线中，</a:t>
            </a:r>
            <a:r>
              <a:rPr lang="en-US" altLang="zh-CN" sz="2000" b="0" i="1" dirty="0" smtClean="0">
                <a:latin typeface="Times New Roman" panose="02020603050405020304" pitchFamily="18" charset="0"/>
                <a:cs typeface="Times New Roman" panose="02020603050405020304" pitchFamily="18" charset="0"/>
              </a:rPr>
              <a:t>n</a:t>
            </a:r>
            <a:r>
              <a:rPr lang="en-US" altLang="zh-CN" sz="2000" b="0" dirty="0" smtClean="0">
                <a:latin typeface="Times New Roman" panose="02020603050405020304" pitchFamily="18" charset="0"/>
                <a:cs typeface="Times New Roman" panose="02020603050405020304" pitchFamily="18" charset="0"/>
              </a:rPr>
              <a:t>=3</a:t>
            </a:r>
            <a:r>
              <a:rPr lang="zh-CN" altLang="en-US" sz="2000" b="0" dirty="0" smtClean="0">
                <a:latin typeface="Times New Roman" panose="02020603050405020304" pitchFamily="18" charset="0"/>
                <a:cs typeface="Times New Roman" panose="02020603050405020304" pitchFamily="18" charset="0"/>
              </a:rPr>
              <a:t>，</a:t>
            </a:r>
            <a:r>
              <a:rPr lang="en-US" altLang="zh-CN" sz="2000" b="0" i="1" dirty="0" smtClean="0">
                <a:latin typeface="Times New Roman" panose="02020603050405020304" pitchFamily="18" charset="0"/>
                <a:cs typeface="Times New Roman" panose="02020603050405020304" pitchFamily="18" charset="0"/>
              </a:rPr>
              <a:t>l</a:t>
            </a:r>
            <a:r>
              <a:rPr lang="en-US" altLang="zh-CN" sz="2000" b="0" dirty="0" smtClean="0">
                <a:latin typeface="Times New Roman" panose="02020603050405020304" pitchFamily="18" charset="0"/>
                <a:cs typeface="Times New Roman" panose="02020603050405020304" pitchFamily="18" charset="0"/>
              </a:rPr>
              <a:t>=0, 1, 2</a:t>
            </a:r>
            <a:r>
              <a:rPr lang="zh-CN" altLang="en-US" sz="2000" b="0" dirty="0" smtClean="0">
                <a:latin typeface="Times New Roman" panose="02020603050405020304" pitchFamily="18" charset="0"/>
                <a:cs typeface="Times New Roman" panose="02020603050405020304" pitchFamily="18" charset="0"/>
              </a:rPr>
              <a:t>，</a:t>
            </a:r>
            <a:r>
              <a:rPr lang="en-US" altLang="zh-CN" sz="2000" b="0" dirty="0" smtClean="0">
                <a:latin typeface="Times New Roman" panose="02020603050405020304" pitchFamily="18" charset="0"/>
                <a:cs typeface="Times New Roman" panose="02020603050405020304" pitchFamily="18" charset="0"/>
              </a:rPr>
              <a:t>3</a:t>
            </a:r>
            <a:r>
              <a:rPr lang="zh-CN" altLang="en-US" sz="2000" b="0" dirty="0" smtClean="0">
                <a:latin typeface="Times New Roman" panose="02020603050405020304" pitchFamily="18" charset="0"/>
                <a:cs typeface="Times New Roman" panose="02020603050405020304" pitchFamily="18" charset="0"/>
              </a:rPr>
              <a:t>， </a:t>
            </a:r>
            <a:r>
              <a:rPr lang="zh-CN" altLang="en-US" sz="2000" b="0" dirty="0" smtClean="0">
                <a:latin typeface="Times New Roman" panose="02020603050405020304" pitchFamily="18" charset="0"/>
                <a:cs typeface="Times New Roman" panose="02020603050405020304" pitchFamily="18" charset="0"/>
              </a:rPr>
              <a:t>可以得出</a:t>
            </a:r>
          </a:p>
          <a:p>
            <a:pPr algn="just" eaLnBrk="1" hangingPunct="1">
              <a:lnSpc>
                <a:spcPct val="120000"/>
              </a:lnSpc>
              <a:buFontTx/>
              <a:buNone/>
              <a:defRPr/>
            </a:pPr>
            <a:endParaRPr lang="zh-CN" altLang="en-US" sz="2000" b="0" dirty="0" smtClean="0"/>
          </a:p>
          <a:p>
            <a:pPr algn="just" eaLnBrk="1" hangingPunct="1">
              <a:lnSpc>
                <a:spcPct val="120000"/>
              </a:lnSpc>
              <a:buFontTx/>
              <a:buNone/>
              <a:defRPr/>
            </a:pPr>
            <a:endParaRPr lang="zh-CN" altLang="en-US" sz="2000" b="0" dirty="0" smtClean="0"/>
          </a:p>
          <a:p>
            <a:pPr algn="just" eaLnBrk="1" hangingPunct="1">
              <a:lnSpc>
                <a:spcPct val="120000"/>
              </a:lnSpc>
              <a:buFontTx/>
              <a:buNone/>
              <a:defRPr/>
            </a:pPr>
            <a:endParaRPr lang="zh-CN" altLang="en-US" sz="2000" b="0" dirty="0" smtClean="0"/>
          </a:p>
          <a:p>
            <a:pPr algn="just" eaLnBrk="1" hangingPunct="1">
              <a:lnSpc>
                <a:spcPct val="120000"/>
              </a:lnSpc>
              <a:buFontTx/>
              <a:buNone/>
              <a:defRPr/>
            </a:pPr>
            <a:endParaRPr lang="zh-CN" altLang="en-US" sz="2000" b="0" dirty="0" smtClean="0"/>
          </a:p>
          <a:p>
            <a:pPr algn="just" eaLnBrk="1" hangingPunct="1">
              <a:lnSpc>
                <a:spcPct val="120000"/>
              </a:lnSpc>
              <a:buFontTx/>
              <a:buNone/>
              <a:defRPr/>
            </a:pPr>
            <a:endParaRPr lang="zh-CN" altLang="en-US" sz="2000" b="0" dirty="0" smtClean="0"/>
          </a:p>
          <a:p>
            <a:pPr algn="just" eaLnBrk="1" hangingPunct="1">
              <a:lnSpc>
                <a:spcPct val="120000"/>
              </a:lnSpc>
              <a:buFontTx/>
              <a:buNone/>
              <a:defRPr/>
            </a:pPr>
            <a:endParaRPr lang="zh-CN" altLang="en-US" sz="2000" b="0" dirty="0" smtClean="0"/>
          </a:p>
          <a:p>
            <a:pPr algn="just" eaLnBrk="1" hangingPunct="1">
              <a:lnSpc>
                <a:spcPct val="120000"/>
              </a:lnSpc>
              <a:buFontTx/>
              <a:buNone/>
              <a:defRPr/>
            </a:pPr>
            <a:r>
              <a:rPr lang="zh-CN" altLang="en-US" sz="2000" b="0" dirty="0" smtClean="0"/>
              <a:t>其中</a:t>
            </a:r>
          </a:p>
          <a:p>
            <a:pPr algn="just" eaLnBrk="1" hangingPunct="1">
              <a:lnSpc>
                <a:spcPct val="120000"/>
              </a:lnSpc>
              <a:buFontTx/>
              <a:buNone/>
              <a:defRPr/>
            </a:pPr>
            <a:endParaRPr lang="en-US" altLang="zh-CN" sz="2000" b="0" dirty="0" smtClean="0"/>
          </a:p>
        </p:txBody>
      </p:sp>
      <p:sp>
        <p:nvSpPr>
          <p:cNvPr id="76804" name="Rectangle 6"/>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6805" name="Object 5"/>
          <p:cNvGraphicFramePr>
            <a:graphicFrameLocks noChangeAspect="1"/>
          </p:cNvGraphicFramePr>
          <p:nvPr>
            <p:extLst>
              <p:ext uri="{D42A27DB-BD31-4B8C-83A1-F6EECF244321}">
                <p14:modId xmlns:p14="http://schemas.microsoft.com/office/powerpoint/2010/main" val="3398458382"/>
              </p:ext>
            </p:extLst>
          </p:nvPr>
        </p:nvGraphicFramePr>
        <p:xfrm>
          <a:off x="1461354" y="1498601"/>
          <a:ext cx="5400675" cy="2362200"/>
        </p:xfrm>
        <a:graphic>
          <a:graphicData uri="http://schemas.openxmlformats.org/presentationml/2006/ole">
            <mc:AlternateContent xmlns:mc="http://schemas.openxmlformats.org/markup-compatibility/2006">
              <mc:Choice xmlns:v="urn:schemas-microsoft-com:vml" Requires="v">
                <p:oleObj spid="_x0000_s103508" name="公式" r:id="rId3" imgW="3609716" imgH="1738557" progId="Equation.3">
                  <p:embed/>
                </p:oleObj>
              </mc:Choice>
              <mc:Fallback>
                <p:oleObj name="公式" r:id="rId3" imgW="3609716" imgH="17385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1354" y="1498601"/>
                        <a:ext cx="540067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tx1">
                                  <a:alpha val="50000"/>
                                </a:schemeClr>
                              </a:outerShdw>
                            </a:effectLst>
                          </a14:hiddenEffects>
                        </a:ext>
                      </a:extLst>
                    </p:spPr>
                  </p:pic>
                </p:oleObj>
              </mc:Fallback>
            </mc:AlternateContent>
          </a:graphicData>
        </a:graphic>
      </p:graphicFrame>
      <p:graphicFrame>
        <p:nvGraphicFramePr>
          <p:cNvPr id="76806" name="Object 7"/>
          <p:cNvGraphicFramePr>
            <a:graphicFrameLocks noGrp="1" noChangeAspect="1"/>
          </p:cNvGraphicFramePr>
          <p:nvPr>
            <p:ph sz="half" idx="2"/>
            <p:extLst>
              <p:ext uri="{D42A27DB-BD31-4B8C-83A1-F6EECF244321}">
                <p14:modId xmlns:p14="http://schemas.microsoft.com/office/powerpoint/2010/main" val="2645046430"/>
              </p:ext>
            </p:extLst>
          </p:nvPr>
        </p:nvGraphicFramePr>
        <p:xfrm>
          <a:off x="1461354" y="4092972"/>
          <a:ext cx="2980062" cy="2499518"/>
        </p:xfrm>
        <a:graphic>
          <a:graphicData uri="http://schemas.openxmlformats.org/presentationml/2006/ole">
            <mc:AlternateContent xmlns:mc="http://schemas.openxmlformats.org/markup-compatibility/2006">
              <mc:Choice xmlns:v="urn:schemas-microsoft-com:vml" Requires="v">
                <p:oleObj spid="_x0000_s103509" name="公式" r:id="rId5" imgW="1968500" imgH="1651000" progId="Equation.3">
                  <p:embed/>
                </p:oleObj>
              </mc:Choice>
              <mc:Fallback>
                <p:oleObj name="公式" r:id="rId5" imgW="1968500" imgH="1651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1354" y="4092972"/>
                        <a:ext cx="2980062" cy="2499518"/>
                      </a:xfrm>
                      <a:prstGeom prst="rect">
                        <a:avLst/>
                      </a:prstGeom>
                      <a:solidFill>
                        <a:schemeClr val="bg1">
                          <a:lumMod val="75000"/>
                        </a:schemeClr>
                      </a:solidFill>
                      <a:ln>
                        <a:noFill/>
                      </a:ln>
                      <a:effectLst/>
                      <a:extLst/>
                    </p:spPr>
                  </p:pic>
                </p:oleObj>
              </mc:Fallback>
            </mc:AlternateContent>
          </a:graphicData>
        </a:graphic>
      </p:graphicFrame>
      <p:sp>
        <p:nvSpPr>
          <p:cNvPr id="88073" name="Text Box 9"/>
          <p:cNvSpPr txBox="1">
            <a:spLocks noChangeArrowheads="1"/>
          </p:cNvSpPr>
          <p:nvPr/>
        </p:nvSpPr>
        <p:spPr bwMode="auto">
          <a:xfrm>
            <a:off x="4572000" y="5084763"/>
            <a:ext cx="4248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b="1">
                <a:solidFill>
                  <a:srgbClr val="FF0000"/>
                </a:solidFill>
                <a:effectLst>
                  <a:outerShdw blurRad="38100" dist="38100" dir="2700000" algn="tl">
                    <a:srgbClr val="C0C0C0"/>
                  </a:outerShdw>
                </a:effectLst>
              </a:rPr>
              <a:t>构成了三次</a:t>
            </a:r>
            <a:r>
              <a:rPr lang="en-US" altLang="zh-CN" b="1">
                <a:solidFill>
                  <a:srgbClr val="FF0000"/>
                </a:solidFill>
                <a:effectLst>
                  <a:outerShdw blurRad="38100" dist="38100" dir="2700000" algn="tl">
                    <a:srgbClr val="C0C0C0"/>
                  </a:outerShdw>
                </a:effectLst>
              </a:rPr>
              <a:t>B</a:t>
            </a:r>
            <a:r>
              <a:rPr lang="zh-CN" altLang="en-US" b="1">
                <a:solidFill>
                  <a:srgbClr val="FF0000"/>
                </a:solidFill>
                <a:effectLst>
                  <a:outerShdw blurRad="38100" dist="38100" dir="2700000" algn="tl">
                    <a:srgbClr val="C0C0C0"/>
                  </a:outerShdw>
                </a:effectLst>
              </a:rPr>
              <a:t>样条曲线的</a:t>
            </a:r>
            <a:r>
              <a:rPr lang="en-US" altLang="zh-CN" b="1">
                <a:solidFill>
                  <a:srgbClr val="FF0000"/>
                </a:solidFill>
                <a:effectLst>
                  <a:outerShdw blurRad="38100" dist="38100" dir="2700000" algn="tl">
                    <a:srgbClr val="C0C0C0"/>
                  </a:outerShdw>
                </a:effectLst>
              </a:rPr>
              <a:t>4</a:t>
            </a:r>
            <a:r>
              <a:rPr lang="zh-CN" altLang="en-US" b="1">
                <a:solidFill>
                  <a:srgbClr val="FF0000"/>
                </a:solidFill>
                <a:effectLst>
                  <a:outerShdw blurRad="38100" dist="38100" dir="2700000" algn="tl">
                    <a:srgbClr val="C0C0C0"/>
                  </a:outerShdw>
                </a:effectLst>
              </a:rPr>
              <a:t>个调和函数。</a:t>
            </a:r>
          </a:p>
        </p:txBody>
      </p:sp>
      <p:sp>
        <p:nvSpPr>
          <p:cNvPr id="9" name="对角圆角矩形 8"/>
          <p:cNvSpPr/>
          <p:nvPr/>
        </p:nvSpPr>
        <p:spPr>
          <a:xfrm>
            <a:off x="989806" y="51024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3167290"/>
      </p:ext>
    </p:extLst>
  </p:cSld>
  <p:clrMapOvr>
    <a:masterClrMapping/>
  </p:clrMapOvr>
  <p:transition spd="slow">
    <p:cove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457200" y="1052513"/>
            <a:ext cx="8229600" cy="5545137"/>
          </a:xfrm>
        </p:spPr>
        <p:txBody>
          <a:bodyPr/>
          <a:lstStyle/>
          <a:p>
            <a:pPr algn="just" eaLnBrk="1" hangingPunct="1">
              <a:lnSpc>
                <a:spcPct val="120000"/>
              </a:lnSpc>
              <a:buFontTx/>
              <a:buNone/>
              <a:defRPr/>
            </a:pPr>
            <a:r>
              <a:rPr lang="en-US" altLang="zh-CN" sz="2400" b="1" u="sng" dirty="0" smtClean="0">
                <a:solidFill>
                  <a:srgbClr val="FF0000"/>
                </a:solidFill>
              </a:rPr>
              <a:t>3 </a:t>
            </a:r>
            <a:r>
              <a:rPr lang="zh-CN" altLang="en-US" sz="2400" b="1" u="sng" dirty="0" smtClean="0">
                <a:solidFill>
                  <a:srgbClr val="FF0000"/>
                </a:solidFill>
              </a:rPr>
              <a:t>三次</a:t>
            </a:r>
            <a:r>
              <a:rPr lang="en-US" altLang="zh-CN" sz="2400" b="1" u="sng" dirty="0" smtClean="0">
                <a:solidFill>
                  <a:srgbClr val="FF0000"/>
                </a:solidFill>
              </a:rPr>
              <a:t>B</a:t>
            </a:r>
            <a:r>
              <a:rPr lang="zh-CN" altLang="en-US" sz="2400" b="1" u="sng" dirty="0" smtClean="0">
                <a:solidFill>
                  <a:srgbClr val="FF0000"/>
                </a:solidFill>
              </a:rPr>
              <a:t>样条曲线及其性质</a:t>
            </a:r>
          </a:p>
          <a:p>
            <a:pPr algn="just" eaLnBrk="1" hangingPunct="1">
              <a:lnSpc>
                <a:spcPct val="120000"/>
              </a:lnSpc>
              <a:buFontTx/>
              <a:buNone/>
              <a:defRPr/>
            </a:pPr>
            <a:r>
              <a:rPr lang="zh-CN" altLang="en-US" sz="2400" b="0" dirty="0" smtClean="0"/>
              <a:t>用矩阵形式表示为</a:t>
            </a:r>
          </a:p>
          <a:p>
            <a:pPr algn="just" eaLnBrk="1" hangingPunct="1">
              <a:lnSpc>
                <a:spcPct val="120000"/>
              </a:lnSpc>
              <a:buFontTx/>
              <a:buNone/>
              <a:defRPr/>
            </a:pPr>
            <a:endParaRPr lang="zh-CN" altLang="en-US" sz="2400" b="0" dirty="0" smtClean="0"/>
          </a:p>
          <a:p>
            <a:pPr algn="just" eaLnBrk="1" hangingPunct="1">
              <a:lnSpc>
                <a:spcPct val="120000"/>
              </a:lnSpc>
              <a:buFontTx/>
              <a:buNone/>
              <a:defRPr/>
            </a:pPr>
            <a:endParaRPr lang="zh-CN" altLang="en-US" sz="2400" b="0" dirty="0" smtClean="0"/>
          </a:p>
          <a:p>
            <a:pPr algn="just" eaLnBrk="1" hangingPunct="1">
              <a:lnSpc>
                <a:spcPct val="120000"/>
              </a:lnSpc>
              <a:buFontTx/>
              <a:buNone/>
              <a:defRPr/>
            </a:pPr>
            <a:endParaRPr lang="zh-CN" altLang="en-US" sz="2400" b="0" dirty="0" smtClean="0"/>
          </a:p>
          <a:p>
            <a:pPr algn="just" eaLnBrk="1" hangingPunct="1">
              <a:lnSpc>
                <a:spcPct val="120000"/>
              </a:lnSpc>
              <a:buFontTx/>
              <a:buNone/>
              <a:defRPr/>
            </a:pPr>
            <a:endParaRPr lang="zh-CN" altLang="en-US" sz="2400" b="0" dirty="0" smtClean="0"/>
          </a:p>
          <a:p>
            <a:pPr algn="just" eaLnBrk="1" hangingPunct="1">
              <a:lnSpc>
                <a:spcPct val="120000"/>
              </a:lnSpc>
              <a:buFontTx/>
              <a:buNone/>
              <a:defRPr/>
            </a:pPr>
            <a:endParaRPr lang="en-US" altLang="zh-CN" sz="2400" b="0" dirty="0" smtClean="0"/>
          </a:p>
        </p:txBody>
      </p:sp>
      <p:sp>
        <p:nvSpPr>
          <p:cNvPr id="77828" name="Rectangle 4"/>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29" name="Rectangle 7"/>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0" name="Rectangle 10"/>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7831" name="Object 9"/>
          <p:cNvGraphicFramePr>
            <a:graphicFrameLocks noChangeAspect="1"/>
          </p:cNvGraphicFramePr>
          <p:nvPr>
            <p:extLst>
              <p:ext uri="{D42A27DB-BD31-4B8C-83A1-F6EECF244321}">
                <p14:modId xmlns:p14="http://schemas.microsoft.com/office/powerpoint/2010/main" val="3159432452"/>
              </p:ext>
            </p:extLst>
          </p:nvPr>
        </p:nvGraphicFramePr>
        <p:xfrm>
          <a:off x="595313" y="2408238"/>
          <a:ext cx="7689850" cy="1744662"/>
        </p:xfrm>
        <a:graphic>
          <a:graphicData uri="http://schemas.openxmlformats.org/presentationml/2006/ole">
            <mc:AlternateContent xmlns:mc="http://schemas.openxmlformats.org/markup-compatibility/2006">
              <mc:Choice xmlns:v="urn:schemas-microsoft-com:vml" Requires="v">
                <p:oleObj spid="_x0000_s104489" name="公式" r:id="rId3" imgW="4152600" imgH="939600" progId="Equation.3">
                  <p:embed/>
                </p:oleObj>
              </mc:Choice>
              <mc:Fallback>
                <p:oleObj name="公式" r:id="rId3" imgW="4152600" imgH="939600" progId="Equation.3">
                  <p:embed/>
                  <p:pic>
                    <p:nvPicPr>
                      <p:cNvPr id="0" name=""/>
                      <p:cNvPicPr>
                        <a:picLocks noChangeAspect="1" noChangeArrowheads="1"/>
                      </p:cNvPicPr>
                      <p:nvPr/>
                    </p:nvPicPr>
                    <p:blipFill>
                      <a:blip r:embed="rId4"/>
                      <a:srcRect/>
                      <a:stretch>
                        <a:fillRect/>
                      </a:stretch>
                    </p:blipFill>
                    <p:spPr bwMode="auto">
                      <a:xfrm>
                        <a:off x="595313" y="2408238"/>
                        <a:ext cx="7689850" cy="1744662"/>
                      </a:xfrm>
                      <a:prstGeom prst="rect">
                        <a:avLst/>
                      </a:prstGeom>
                      <a:noFill/>
                      <a:ln>
                        <a:noFill/>
                      </a:ln>
                      <a:effectLst/>
                      <a:extLst/>
                    </p:spPr>
                  </p:pic>
                </p:oleObj>
              </mc:Fallback>
            </mc:AlternateContent>
          </a:graphicData>
        </a:graphic>
      </p:graphicFrame>
      <p:sp>
        <p:nvSpPr>
          <p:cNvPr id="9" name="对角圆角矩形 8"/>
          <p:cNvSpPr/>
          <p:nvPr/>
        </p:nvSpPr>
        <p:spPr>
          <a:xfrm>
            <a:off x="1016439" y="48903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5772659"/>
      </p:ext>
    </p:extLst>
  </p:cSld>
  <p:clrMapOvr>
    <a:masterClrMapping/>
  </p:clrMapOvr>
  <p:transition spd="slow">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133350" y="1052513"/>
            <a:ext cx="8811358" cy="5545137"/>
          </a:xfrm>
        </p:spPr>
        <p:txBody>
          <a:bodyPr/>
          <a:lstStyle/>
          <a:p>
            <a:pPr algn="just" eaLnBrk="1" hangingPunct="1">
              <a:lnSpc>
                <a:spcPct val="120000"/>
              </a:lnSpc>
              <a:buFontTx/>
              <a:buNone/>
              <a:defRPr/>
            </a:pPr>
            <a:r>
              <a:rPr lang="en-US" altLang="zh-CN" sz="2400" b="1" u="sng" dirty="0" smtClean="0">
                <a:solidFill>
                  <a:srgbClr val="FF0000"/>
                </a:solidFill>
              </a:rPr>
              <a:t>3 </a:t>
            </a:r>
            <a:r>
              <a:rPr lang="zh-CN" altLang="en-US" sz="2400" b="1" u="sng" dirty="0" smtClean="0">
                <a:solidFill>
                  <a:srgbClr val="FF0000"/>
                </a:solidFill>
              </a:rPr>
              <a:t>三次</a:t>
            </a:r>
            <a:r>
              <a:rPr lang="en-US" altLang="zh-CN" sz="2400" b="1" u="sng" dirty="0" smtClean="0">
                <a:solidFill>
                  <a:srgbClr val="FF0000"/>
                </a:solidFill>
              </a:rPr>
              <a:t>B</a:t>
            </a:r>
            <a:r>
              <a:rPr lang="zh-CN" altLang="en-US" sz="2400" b="1" u="sng" dirty="0" smtClean="0">
                <a:solidFill>
                  <a:srgbClr val="FF0000"/>
                </a:solidFill>
              </a:rPr>
              <a:t>样条曲线及其性质</a:t>
            </a:r>
          </a:p>
          <a:p>
            <a:pPr algn="just" eaLnBrk="1" hangingPunct="1">
              <a:lnSpc>
                <a:spcPct val="120000"/>
              </a:lnSpc>
              <a:buFontTx/>
              <a:buNone/>
              <a:defRPr/>
            </a:pPr>
            <a:r>
              <a:rPr lang="en-US" altLang="zh-CN" sz="2400" b="0" dirty="0" smtClean="0">
                <a:solidFill>
                  <a:srgbClr val="FF0000"/>
                </a:solidFill>
              </a:rPr>
              <a:t>(1)</a:t>
            </a:r>
            <a:r>
              <a:rPr lang="zh-CN" altLang="en-US" sz="2400" b="0" dirty="0" smtClean="0">
                <a:solidFill>
                  <a:srgbClr val="FF0000"/>
                </a:solidFill>
              </a:rPr>
              <a:t>端点位置矢量</a:t>
            </a:r>
          </a:p>
          <a:p>
            <a:pPr algn="just" eaLnBrk="1" hangingPunct="1">
              <a:lnSpc>
                <a:spcPct val="120000"/>
              </a:lnSpc>
              <a:buClr>
                <a:srgbClr val="FF9300"/>
              </a:buClr>
              <a:buFont typeface="Wingdings" panose="05000000000000000000" pitchFamily="2" charset="2"/>
              <a:buChar char="n"/>
              <a:defRPr/>
            </a:pPr>
            <a:r>
              <a:rPr lang="zh-CN" altLang="en-US" sz="2400" b="0" dirty="0" smtClean="0">
                <a:latin typeface="Times New Roman" panose="02020603050405020304" pitchFamily="18" charset="0"/>
                <a:cs typeface="Times New Roman" panose="02020603050405020304" pitchFamily="18" charset="0"/>
              </a:rPr>
              <a:t>分别将</a:t>
            </a:r>
            <a:r>
              <a:rPr lang="en-US" altLang="zh-CN" sz="2400" b="0" i="1" dirty="0" smtClean="0">
                <a:latin typeface="Times New Roman" panose="02020603050405020304" pitchFamily="18" charset="0"/>
                <a:cs typeface="Times New Roman" panose="02020603050405020304" pitchFamily="18" charset="0"/>
              </a:rPr>
              <a:t>t</a:t>
            </a:r>
            <a:r>
              <a:rPr lang="en-US" altLang="zh-CN" sz="2400" b="0" dirty="0" smtClean="0">
                <a:latin typeface="Times New Roman" panose="02020603050405020304" pitchFamily="18" charset="0"/>
                <a:cs typeface="Times New Roman" panose="02020603050405020304" pitchFamily="18" charset="0"/>
              </a:rPr>
              <a:t>=0</a:t>
            </a:r>
            <a:r>
              <a:rPr lang="zh-CN" altLang="en-US" sz="2400" b="0" dirty="0" smtClean="0">
                <a:latin typeface="Times New Roman" panose="02020603050405020304" pitchFamily="18" charset="0"/>
                <a:cs typeface="Times New Roman" panose="02020603050405020304" pitchFamily="18" charset="0"/>
              </a:rPr>
              <a:t>和</a:t>
            </a:r>
            <a:r>
              <a:rPr lang="en-US" altLang="zh-CN" sz="2400" b="0" i="1" dirty="0" smtClean="0">
                <a:latin typeface="Times New Roman" panose="02020603050405020304" pitchFamily="18" charset="0"/>
                <a:cs typeface="Times New Roman" panose="02020603050405020304" pitchFamily="18" charset="0"/>
              </a:rPr>
              <a:t>t</a:t>
            </a:r>
            <a:r>
              <a:rPr lang="en-US" altLang="zh-CN" sz="2400" b="0" dirty="0" smtClean="0">
                <a:latin typeface="Times New Roman" panose="02020603050405020304" pitchFamily="18" charset="0"/>
                <a:cs typeface="Times New Roman" panose="02020603050405020304" pitchFamily="18" charset="0"/>
              </a:rPr>
              <a:t>=1</a:t>
            </a:r>
            <a:r>
              <a:rPr lang="zh-CN" altLang="en-US" sz="2400" b="0" dirty="0" smtClean="0">
                <a:latin typeface="Times New Roman" panose="02020603050405020304" pitchFamily="18" charset="0"/>
                <a:cs typeface="Times New Roman" panose="02020603050405020304" pitchFamily="18" charset="0"/>
              </a:rPr>
              <a:t>代入上面的方程，可以得到</a:t>
            </a:r>
          </a:p>
          <a:p>
            <a:pPr eaLnBrk="1" hangingPunct="1">
              <a:lnSpc>
                <a:spcPct val="120000"/>
              </a:lnSpc>
              <a:buFontTx/>
              <a:buNone/>
              <a:defRPr/>
            </a:pPr>
            <a:r>
              <a:rPr lang="zh-CN" altLang="en-US" sz="2400" b="0" dirty="0" smtClean="0">
                <a:latin typeface="Times New Roman" panose="02020603050405020304" pitchFamily="18" charset="0"/>
                <a:cs typeface="Times New Roman" panose="02020603050405020304" pitchFamily="18" charset="0"/>
              </a:rPr>
              <a:t>其中：</a:t>
            </a:r>
          </a:p>
          <a:p>
            <a:pPr algn="just" eaLnBrk="1" hangingPunct="1">
              <a:lnSpc>
                <a:spcPct val="120000"/>
              </a:lnSpc>
              <a:buFontTx/>
              <a:buNone/>
              <a:defRPr/>
            </a:pPr>
            <a:endParaRPr lang="zh-CN" altLang="en-US" sz="2400" b="0" dirty="0" smtClean="0"/>
          </a:p>
          <a:p>
            <a:pPr algn="just" eaLnBrk="1" hangingPunct="1">
              <a:lnSpc>
                <a:spcPct val="120000"/>
              </a:lnSpc>
              <a:buFontTx/>
              <a:buNone/>
              <a:defRPr/>
            </a:pPr>
            <a:endParaRPr lang="zh-CN" altLang="en-US" sz="2400" b="0" dirty="0" smtClean="0"/>
          </a:p>
          <a:p>
            <a:pPr algn="just" eaLnBrk="1" hangingPunct="1">
              <a:lnSpc>
                <a:spcPct val="120000"/>
              </a:lnSpc>
              <a:buFontTx/>
              <a:buNone/>
              <a:defRPr/>
            </a:pPr>
            <a:endParaRPr lang="zh-CN" altLang="en-US" sz="2400" b="0" dirty="0" smtClean="0"/>
          </a:p>
          <a:p>
            <a:pPr algn="just" eaLnBrk="1" hangingPunct="1">
              <a:lnSpc>
                <a:spcPct val="120000"/>
              </a:lnSpc>
              <a:buClr>
                <a:srgbClr val="FF9300"/>
              </a:buClr>
              <a:buFont typeface="Wingdings" panose="05000000000000000000" pitchFamily="2" charset="2"/>
              <a:buChar char="n"/>
              <a:defRPr/>
            </a:pPr>
            <a:r>
              <a:rPr lang="zh-CN" altLang="en-US" sz="2400" b="1" dirty="0" smtClean="0">
                <a:solidFill>
                  <a:srgbClr val="0000FF"/>
                </a:solidFill>
                <a:latin typeface="Times New Roman" panose="02020603050405020304" pitchFamily="18" charset="0"/>
                <a:cs typeface="Times New Roman" panose="02020603050405020304" pitchFamily="18" charset="0"/>
              </a:rPr>
              <a:t>以上表明，三次</a:t>
            </a:r>
            <a:r>
              <a:rPr lang="en-US" altLang="zh-CN" sz="2400" b="1" dirty="0" smtClean="0">
                <a:solidFill>
                  <a:srgbClr val="0000FF"/>
                </a:solidFill>
                <a:latin typeface="Times New Roman" panose="02020603050405020304" pitchFamily="18" charset="0"/>
                <a:cs typeface="Times New Roman" panose="02020603050405020304" pitchFamily="18" charset="0"/>
              </a:rPr>
              <a:t>B</a:t>
            </a:r>
            <a:r>
              <a:rPr lang="zh-CN" altLang="en-US" sz="2400" b="1" dirty="0" smtClean="0">
                <a:solidFill>
                  <a:srgbClr val="0000FF"/>
                </a:solidFill>
                <a:latin typeface="Times New Roman" panose="02020603050405020304" pitchFamily="18" charset="0"/>
                <a:cs typeface="Times New Roman" panose="02020603050405020304" pitchFamily="18" charset="0"/>
              </a:rPr>
              <a:t>样条曲线的起点       在的</a:t>
            </a:r>
            <a:r>
              <a:rPr lang="en-US" altLang="zh-CN" sz="2400" b="1" dirty="0" smtClean="0">
                <a:solidFill>
                  <a:srgbClr val="0000FF"/>
                </a:solidFill>
                <a:latin typeface="Times New Roman" panose="02020603050405020304" pitchFamily="18" charset="0"/>
                <a:cs typeface="Times New Roman" panose="02020603050405020304" pitchFamily="18" charset="0"/>
              </a:rPr>
              <a:t>1/3</a:t>
            </a:r>
            <a:r>
              <a:rPr lang="zh-CN" altLang="en-US" sz="2400" b="1" dirty="0" smtClean="0">
                <a:solidFill>
                  <a:srgbClr val="0000FF"/>
                </a:solidFill>
                <a:latin typeface="Times New Roman" panose="02020603050405020304" pitchFamily="18" charset="0"/>
                <a:cs typeface="Times New Roman" panose="02020603050405020304" pitchFamily="18" charset="0"/>
              </a:rPr>
              <a:t>处，终点在       的</a:t>
            </a:r>
            <a:r>
              <a:rPr lang="en-US" altLang="zh-CN" sz="2400" b="1" dirty="0" smtClean="0">
                <a:solidFill>
                  <a:srgbClr val="0000FF"/>
                </a:solidFill>
                <a:latin typeface="Times New Roman" panose="02020603050405020304" pitchFamily="18" charset="0"/>
                <a:cs typeface="Times New Roman" panose="02020603050405020304" pitchFamily="18" charset="0"/>
              </a:rPr>
              <a:t>1/3</a:t>
            </a:r>
            <a:r>
              <a:rPr lang="zh-CN" altLang="en-US" sz="2400" b="1" dirty="0" smtClean="0">
                <a:solidFill>
                  <a:srgbClr val="0000FF"/>
                </a:solidFill>
                <a:latin typeface="Times New Roman" panose="02020603050405020304" pitchFamily="18" charset="0"/>
                <a:cs typeface="Times New Roman" panose="02020603050405020304" pitchFamily="18" charset="0"/>
              </a:rPr>
              <a:t>处。</a:t>
            </a:r>
          </a:p>
        </p:txBody>
      </p:sp>
      <p:sp>
        <p:nvSpPr>
          <p:cNvPr id="78852" name="Rectangle 9"/>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8853" name="Object 8"/>
          <p:cNvGraphicFramePr>
            <a:graphicFrameLocks noChangeAspect="1"/>
          </p:cNvGraphicFramePr>
          <p:nvPr>
            <p:extLst>
              <p:ext uri="{D42A27DB-BD31-4B8C-83A1-F6EECF244321}">
                <p14:modId xmlns:p14="http://schemas.microsoft.com/office/powerpoint/2010/main" val="276587317"/>
              </p:ext>
            </p:extLst>
          </p:nvPr>
        </p:nvGraphicFramePr>
        <p:xfrm>
          <a:off x="903898" y="3263902"/>
          <a:ext cx="5616575" cy="1417637"/>
        </p:xfrm>
        <a:graphic>
          <a:graphicData uri="http://schemas.openxmlformats.org/presentationml/2006/ole">
            <mc:AlternateContent xmlns:mc="http://schemas.openxmlformats.org/markup-compatibility/2006">
              <mc:Choice xmlns:v="urn:schemas-microsoft-com:vml" Requires="v">
                <p:oleObj spid="_x0000_s105638" name="公式" r:id="rId3" imgW="3619500" imgH="914400" progId="Equation.3">
                  <p:embed/>
                </p:oleObj>
              </mc:Choice>
              <mc:Fallback>
                <p:oleObj name="公式" r:id="rId3" imgW="36195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898" y="3263902"/>
                        <a:ext cx="5616575" cy="1417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tx1">
                                  <a:alpha val="50000"/>
                                </a:schemeClr>
                              </a:outerShdw>
                            </a:effectLst>
                          </a14:hiddenEffects>
                        </a:ext>
                      </a:extLst>
                    </p:spPr>
                  </p:pic>
                </p:oleObj>
              </mc:Fallback>
            </mc:AlternateContent>
          </a:graphicData>
        </a:graphic>
      </p:graphicFrame>
      <p:sp>
        <p:nvSpPr>
          <p:cNvPr id="78854" name="Rectangle 11"/>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8855" name="Object 10"/>
          <p:cNvGraphicFramePr>
            <a:graphicFrameLocks noChangeAspect="1"/>
          </p:cNvGraphicFramePr>
          <p:nvPr>
            <p:extLst>
              <p:ext uri="{D42A27DB-BD31-4B8C-83A1-F6EECF244321}">
                <p14:modId xmlns:p14="http://schemas.microsoft.com/office/powerpoint/2010/main" val="3062455231"/>
              </p:ext>
            </p:extLst>
          </p:nvPr>
        </p:nvGraphicFramePr>
        <p:xfrm>
          <a:off x="6726848" y="3243264"/>
          <a:ext cx="1584325" cy="1438275"/>
        </p:xfrm>
        <a:graphic>
          <a:graphicData uri="http://schemas.openxmlformats.org/presentationml/2006/ole">
            <mc:AlternateContent xmlns:mc="http://schemas.openxmlformats.org/markup-compatibility/2006">
              <mc:Choice xmlns:v="urn:schemas-microsoft-com:vml" Requires="v">
                <p:oleObj spid="_x0000_s105639" name="公式" r:id="rId5" imgW="927100" imgH="838200" progId="Equation.3">
                  <p:embed/>
                </p:oleObj>
              </mc:Choice>
              <mc:Fallback>
                <p:oleObj name="公式" r:id="rId5" imgW="927100" imgH="838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26848" y="3243264"/>
                        <a:ext cx="158432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tx1">
                                  <a:alpha val="50000"/>
                                </a:schemeClr>
                              </a:outerShdw>
                            </a:effectLst>
                          </a14:hiddenEffects>
                        </a:ext>
                      </a:extLst>
                    </p:spPr>
                  </p:pic>
                </p:oleObj>
              </mc:Fallback>
            </mc:AlternateContent>
          </a:graphicData>
        </a:graphic>
      </p:graphicFrame>
      <p:sp>
        <p:nvSpPr>
          <p:cNvPr id="78856" name="Rectangle 13"/>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8857" name="Object 12"/>
          <p:cNvGraphicFramePr>
            <a:graphicFrameLocks noChangeAspect="1"/>
          </p:cNvGraphicFramePr>
          <p:nvPr>
            <p:extLst>
              <p:ext uri="{D42A27DB-BD31-4B8C-83A1-F6EECF244321}">
                <p14:modId xmlns:p14="http://schemas.microsoft.com/office/powerpoint/2010/main" val="766953628"/>
              </p:ext>
            </p:extLst>
          </p:nvPr>
        </p:nvGraphicFramePr>
        <p:xfrm>
          <a:off x="4929188" y="4986338"/>
          <a:ext cx="623887" cy="520700"/>
        </p:xfrm>
        <a:graphic>
          <a:graphicData uri="http://schemas.openxmlformats.org/presentationml/2006/ole">
            <mc:AlternateContent xmlns:mc="http://schemas.openxmlformats.org/markup-compatibility/2006">
              <mc:Choice xmlns:v="urn:schemas-microsoft-com:vml" Requires="v">
                <p:oleObj spid="_x0000_s105640" name="公式" r:id="rId7" imgW="330120" imgH="279360" progId="Equation.3">
                  <p:embed/>
                </p:oleObj>
              </mc:Choice>
              <mc:Fallback>
                <p:oleObj name="公式" r:id="rId7" imgW="330120" imgH="279360" progId="Equation.3">
                  <p:embed/>
                  <p:pic>
                    <p:nvPicPr>
                      <p:cNvPr id="0" name=""/>
                      <p:cNvPicPr>
                        <a:picLocks noChangeAspect="1" noChangeArrowheads="1"/>
                      </p:cNvPicPr>
                      <p:nvPr/>
                    </p:nvPicPr>
                    <p:blipFill>
                      <a:blip r:embed="rId8"/>
                      <a:srcRect/>
                      <a:stretch>
                        <a:fillRect/>
                      </a:stretch>
                    </p:blipFill>
                    <p:spPr bwMode="auto">
                      <a:xfrm>
                        <a:off x="4929188" y="4986338"/>
                        <a:ext cx="623887" cy="520700"/>
                      </a:xfrm>
                      <a:prstGeom prst="rect">
                        <a:avLst/>
                      </a:prstGeom>
                      <a:noFill/>
                      <a:ln>
                        <a:noFill/>
                      </a:ln>
                      <a:extLst/>
                    </p:spPr>
                  </p:pic>
                </p:oleObj>
              </mc:Fallback>
            </mc:AlternateContent>
          </a:graphicData>
        </a:graphic>
      </p:graphicFrame>
      <p:sp>
        <p:nvSpPr>
          <p:cNvPr id="78858" name="Rectangle 15"/>
          <p:cNvSpPr>
            <a:spLocks noChangeArrowheads="1"/>
          </p:cNvSpPr>
          <p:nvPr/>
        </p:nvSpPr>
        <p:spPr bwMode="auto">
          <a:xfrm>
            <a:off x="0" y="32908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78859" name="Object 14"/>
          <p:cNvGraphicFramePr>
            <a:graphicFrameLocks noChangeAspect="1"/>
          </p:cNvGraphicFramePr>
          <p:nvPr>
            <p:extLst>
              <p:ext uri="{D42A27DB-BD31-4B8C-83A1-F6EECF244321}">
                <p14:modId xmlns:p14="http://schemas.microsoft.com/office/powerpoint/2010/main" val="2509448225"/>
              </p:ext>
            </p:extLst>
          </p:nvPr>
        </p:nvGraphicFramePr>
        <p:xfrm>
          <a:off x="7987323" y="4984997"/>
          <a:ext cx="647700" cy="508000"/>
        </p:xfrm>
        <a:graphic>
          <a:graphicData uri="http://schemas.openxmlformats.org/presentationml/2006/ole">
            <mc:AlternateContent xmlns:mc="http://schemas.openxmlformats.org/markup-compatibility/2006">
              <mc:Choice xmlns:v="urn:schemas-microsoft-com:vml" Requires="v">
                <p:oleObj spid="_x0000_s105641" name="公式" r:id="rId9" imgW="355446" imgH="279279" progId="Equation.3">
                  <p:embed/>
                </p:oleObj>
              </mc:Choice>
              <mc:Fallback>
                <p:oleObj name="公式" r:id="rId9" imgW="355446" imgH="27927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87323" y="4984997"/>
                        <a:ext cx="647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对角圆角矩形 12"/>
          <p:cNvSpPr/>
          <p:nvPr/>
        </p:nvSpPr>
        <p:spPr>
          <a:xfrm>
            <a:off x="1016439" y="48903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8979601"/>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950971"/>
            <a:ext cx="5092521" cy="5073427"/>
          </a:xfrm>
        </p:spPr>
        <p:txBody>
          <a:bodyPr/>
          <a:lstStyle/>
          <a:p>
            <a:pPr eaLnBrk="1" hangingPunct="1">
              <a:lnSpc>
                <a:spcPct val="100000"/>
              </a:lnSpc>
              <a:buClr>
                <a:srgbClr val="FF9300"/>
              </a:buClr>
              <a:buFont typeface="Wingdings" panose="05000000000000000000" pitchFamily="2" charset="2"/>
              <a:buChar char="n"/>
              <a:defRPr/>
            </a:pP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solidFill>
                  <a:srgbClr val="FF0000"/>
                </a:solidFill>
                <a:latin typeface="黑体" panose="02010609060101010101" pitchFamily="49" charset="-122"/>
                <a:ea typeface="黑体" panose="02010609060101010101" pitchFamily="49" charset="-122"/>
              </a:rPr>
              <a:t>曲线的表示形式</a:t>
            </a:r>
          </a:p>
          <a:p>
            <a:pPr eaLnBrk="1" hangingPunct="1">
              <a:lnSpc>
                <a:spcPct val="100000"/>
              </a:lnSpc>
              <a:buClr>
                <a:srgbClr val="FF9300"/>
              </a:buClr>
              <a:buFont typeface="Wingdings" panose="05000000000000000000" pitchFamily="2" charset="2"/>
              <a:buChar char="n"/>
              <a:defRPr/>
            </a:pPr>
            <a:r>
              <a:rPr lang="zh-CN" altLang="en-US" sz="2400" b="1" dirty="0">
                <a:latin typeface="+mn-ea"/>
              </a:rPr>
              <a:t>两类问题：</a:t>
            </a:r>
          </a:p>
          <a:p>
            <a:pPr lvl="1" eaLnBrk="1" hangingPunct="1">
              <a:lnSpc>
                <a:spcPct val="100000"/>
              </a:lnSpc>
              <a:buClr>
                <a:srgbClr val="FF9300"/>
              </a:buClr>
              <a:buFont typeface="Arial" panose="020B0604020202020204" pitchFamily="34" charset="0"/>
              <a:buChar char="•"/>
              <a:defRPr/>
            </a:pPr>
            <a:r>
              <a:rPr lang="zh-CN" altLang="en-US" sz="2800" b="1" dirty="0">
                <a:latin typeface="+mn-ea"/>
              </a:rPr>
              <a:t>如何由离散点决定曲线</a:t>
            </a:r>
          </a:p>
          <a:p>
            <a:pPr lvl="1" eaLnBrk="1" hangingPunct="1">
              <a:lnSpc>
                <a:spcPct val="100000"/>
              </a:lnSpc>
              <a:buClr>
                <a:srgbClr val="FF9300"/>
              </a:buClr>
              <a:buFont typeface="Arial" panose="020B0604020202020204" pitchFamily="34" charset="0"/>
              <a:buChar char="•"/>
              <a:defRPr/>
            </a:pPr>
            <a:r>
              <a:rPr lang="zh-CN" altLang="en-US" sz="2800" b="1" dirty="0" smtClean="0">
                <a:latin typeface="+mn-ea"/>
              </a:rPr>
              <a:t>已知</a:t>
            </a:r>
            <a:r>
              <a:rPr lang="zh-CN" altLang="en-US" sz="2800" b="1" dirty="0">
                <a:latin typeface="+mn-ea"/>
              </a:rPr>
              <a:t>曲线上任意点的</a:t>
            </a:r>
            <a:r>
              <a:rPr lang="zh-CN" altLang="en-US" sz="2800" b="1" dirty="0" smtClean="0">
                <a:latin typeface="+mn-ea"/>
              </a:rPr>
              <a:t>坐标，</a:t>
            </a:r>
            <a:r>
              <a:rPr lang="zh-CN" altLang="en-US" sz="2800" b="1" dirty="0">
                <a:latin typeface="+mn-ea"/>
              </a:rPr>
              <a:t>如何交互修改，使其满足要求</a:t>
            </a:r>
            <a:r>
              <a:rPr lang="zh-CN" altLang="en-US" sz="2800" b="1" dirty="0" smtClean="0">
                <a:latin typeface="+mn-ea"/>
              </a:rPr>
              <a:t>。</a:t>
            </a:r>
            <a:endParaRPr lang="zh-CN" altLang="en-US" sz="2800" b="1" dirty="0">
              <a:latin typeface="+mn-ea"/>
            </a:endParaRP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7.4.1 </a:t>
            </a:r>
            <a:r>
              <a:rPr lang="zh-CN" altLang="en-US" sz="2000" dirty="0" smtClean="0">
                <a:solidFill>
                  <a:schemeClr val="bg1"/>
                </a:solidFill>
                <a:latin typeface="微软雅黑" pitchFamily="34" charset="-122"/>
                <a:ea typeface="微软雅黑" panose="020B0503020204020204" pitchFamily="34" charset="-122"/>
              </a:rPr>
              <a:t>基本特性</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7.4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三次参数曲线</a:t>
            </a:r>
            <a:endParaRPr lang="zh-CN" altLang="en-US" dirty="0"/>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9537" y="3132412"/>
            <a:ext cx="3614057" cy="2710543"/>
          </a:xfrm>
          <a:prstGeom prst="rect">
            <a:avLst/>
          </a:prstGeom>
        </p:spPr>
      </p:pic>
      <p:pic>
        <p:nvPicPr>
          <p:cNvPr id="5" name="图片 4"/>
          <p:cNvPicPr>
            <a:picLocks noChangeAspect="1"/>
          </p:cNvPicPr>
          <p:nvPr/>
        </p:nvPicPr>
        <p:blipFill>
          <a:blip r:embed="rId3">
            <a:clrChange>
              <a:clrFrom>
                <a:srgbClr val="ED1C24"/>
              </a:clrFrom>
              <a:clrTo>
                <a:srgbClr val="ED1C24">
                  <a:alpha val="0"/>
                </a:srgbClr>
              </a:clrTo>
            </a:clrChange>
          </a:blip>
          <a:stretch>
            <a:fillRect/>
          </a:stretch>
        </p:blipFill>
        <p:spPr>
          <a:xfrm>
            <a:off x="5958739" y="1320697"/>
            <a:ext cx="2914650" cy="2047875"/>
          </a:xfrm>
          <a:prstGeom prst="rect">
            <a:avLst/>
          </a:prstGeom>
        </p:spPr>
      </p:pic>
    </p:spTree>
    <p:extLst>
      <p:ext uri="{BB962C8B-B14F-4D97-AF65-F5344CB8AC3E}">
        <p14:creationId xmlns:p14="http://schemas.microsoft.com/office/powerpoint/2010/main" val="10830967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animEffect transition="in" filter="wipe(left)">
                                      <p:cBhvr>
                                        <p:cTn id="11" dur="500"/>
                                        <p:tgtEl>
                                          <p:spTgt spid="1843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435">
                                            <p:txEl>
                                              <p:pRg st="2" end="2"/>
                                            </p:txEl>
                                          </p:spTgt>
                                        </p:tgtEl>
                                        <p:attrNameLst>
                                          <p:attrName>style.visibility</p:attrName>
                                        </p:attrNameLst>
                                      </p:cBhvr>
                                      <p:to>
                                        <p:strVal val="visible"/>
                                      </p:to>
                                    </p:set>
                                    <p:animEffect transition="in" filter="wipe(left)">
                                      <p:cBhvr>
                                        <p:cTn id="16" dur="500"/>
                                        <p:tgtEl>
                                          <p:spTgt spid="1843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435">
                                            <p:txEl>
                                              <p:pRg st="3" end="3"/>
                                            </p:txEl>
                                          </p:spTgt>
                                        </p:tgtEl>
                                        <p:attrNameLst>
                                          <p:attrName>style.visibility</p:attrName>
                                        </p:attrNameLst>
                                      </p:cBhvr>
                                      <p:to>
                                        <p:strVal val="visible"/>
                                      </p:to>
                                    </p:set>
                                    <p:animEffect transition="in" filter="wipe(left)">
                                      <p:cBhvr>
                                        <p:cTn id="21"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p:cNvPicPr>
            <a:picLocks noChangeAspect="1" noChangeArrowheads="1"/>
          </p:cNvPicPr>
          <p:nvPr/>
        </p:nvPicPr>
        <p:blipFill>
          <a:blip r:embed="rId2">
            <a:extLst>
              <a:ext uri="{28A0092B-C50C-407E-A947-70E740481C1C}">
                <a14:useLocalDpi xmlns:a14="http://schemas.microsoft.com/office/drawing/2010/main" val="0"/>
              </a:ext>
            </a:extLst>
          </a:blip>
          <a:srcRect l="9602" t="20660" r="23210" b="38976"/>
          <a:stretch>
            <a:fillRect/>
          </a:stretch>
        </p:blipFill>
        <p:spPr bwMode="auto">
          <a:xfrm>
            <a:off x="611188" y="1341438"/>
            <a:ext cx="8172450" cy="3683000"/>
          </a:xfrm>
          <a:prstGeom prst="rect">
            <a:avLst/>
          </a:prstGeom>
          <a:noFill/>
          <a:ln w="9525">
            <a:solidFill>
              <a:schemeClr val="tx1"/>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67641040"/>
      </p:ext>
    </p:extLst>
  </p:cSld>
  <p:clrMapOvr>
    <a:masterClrMapping/>
  </p:clrMapOvr>
  <p:transition spd="slow">
    <p:cove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457199" y="951649"/>
            <a:ext cx="8229600" cy="5689600"/>
          </a:xfrm>
        </p:spPr>
        <p:txBody>
          <a:bodyPr/>
          <a:lstStyle/>
          <a:p>
            <a:pPr eaLnBrk="1" hangingPunct="1">
              <a:lnSpc>
                <a:spcPct val="90000"/>
              </a:lnSpc>
              <a:buFontTx/>
              <a:buNone/>
              <a:defRPr/>
            </a:pPr>
            <a:r>
              <a:rPr lang="en-US" altLang="zh-CN" sz="2400" b="1" dirty="0" smtClean="0">
                <a:solidFill>
                  <a:srgbClr val="FF0000"/>
                </a:solidFill>
              </a:rPr>
              <a:t>(2)</a:t>
            </a:r>
            <a:r>
              <a:rPr lang="zh-CN" altLang="en-US" sz="2400" b="1" dirty="0" smtClean="0">
                <a:solidFill>
                  <a:srgbClr val="FF0000"/>
                </a:solidFill>
              </a:rPr>
              <a:t>端点处切线矢量</a:t>
            </a:r>
          </a:p>
          <a:p>
            <a:pPr eaLnBrk="1" hangingPunct="1">
              <a:lnSpc>
                <a:spcPct val="90000"/>
              </a:lnSpc>
              <a:buClr>
                <a:srgbClr val="FF9300"/>
              </a:buClr>
              <a:buFont typeface="Wingdings" panose="05000000000000000000" pitchFamily="2" charset="2"/>
              <a:buChar char="n"/>
              <a:defRPr/>
            </a:pPr>
            <a:r>
              <a:rPr lang="zh-CN" altLang="en-US" sz="2400" dirty="0" smtClean="0"/>
              <a:t>    </a:t>
            </a:r>
            <a:r>
              <a:rPr lang="zh-CN" altLang="en-US" sz="2400" dirty="0" smtClean="0">
                <a:latin typeface="Times New Roman" panose="02020603050405020304" pitchFamily="18" charset="0"/>
                <a:cs typeface="Times New Roman" panose="02020603050405020304" pitchFamily="18" charset="0"/>
              </a:rPr>
              <a:t>对三次</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样条曲线公式求导得：</a:t>
            </a:r>
          </a:p>
          <a:p>
            <a:pPr eaLnBrk="1" hangingPunct="1">
              <a:lnSpc>
                <a:spcPct val="90000"/>
              </a:lnSpc>
              <a:buFontTx/>
              <a:buNone/>
              <a:defRPr/>
            </a:pPr>
            <a:endParaRPr lang="zh-CN" altLang="en-US" sz="2400" dirty="0" smtClean="0"/>
          </a:p>
          <a:p>
            <a:pPr eaLnBrk="1" hangingPunct="1">
              <a:lnSpc>
                <a:spcPct val="90000"/>
              </a:lnSpc>
              <a:buFontTx/>
              <a:buNone/>
              <a:defRPr/>
            </a:pPr>
            <a:endParaRPr lang="zh-CN" altLang="en-US" sz="2400" dirty="0" smtClean="0"/>
          </a:p>
          <a:p>
            <a:pPr eaLnBrk="1" hangingPunct="1">
              <a:lnSpc>
                <a:spcPct val="90000"/>
              </a:lnSpc>
              <a:buFontTx/>
              <a:buNone/>
              <a:defRPr/>
            </a:pPr>
            <a:endParaRPr lang="zh-CN" altLang="en-US" sz="2400" dirty="0" smtClean="0"/>
          </a:p>
          <a:p>
            <a:pPr eaLnBrk="1" hangingPunct="1">
              <a:lnSpc>
                <a:spcPct val="90000"/>
              </a:lnSpc>
              <a:buFontTx/>
              <a:buNone/>
              <a:defRPr/>
            </a:pPr>
            <a:endParaRPr lang="zh-CN" altLang="en-US" sz="2400" dirty="0" smtClean="0"/>
          </a:p>
          <a:p>
            <a:pPr eaLnBrk="1" hangingPunct="1">
              <a:lnSpc>
                <a:spcPct val="90000"/>
              </a:lnSpc>
              <a:buFontTx/>
              <a:buNone/>
              <a:defRPr/>
            </a:pPr>
            <a:r>
              <a:rPr lang="zh-CN" altLang="en-US" sz="2400" dirty="0" smtClean="0">
                <a:latin typeface="Times New Roman" panose="02020603050405020304" pitchFamily="18" charset="0"/>
                <a:cs typeface="Times New Roman" panose="02020603050405020304" pitchFamily="18" charset="0"/>
              </a:rPr>
              <a:t>将</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和</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代入得</a:t>
            </a:r>
          </a:p>
          <a:p>
            <a:pPr eaLnBrk="1" hangingPunct="1">
              <a:lnSpc>
                <a:spcPct val="90000"/>
              </a:lnSpc>
              <a:buFontTx/>
              <a:buNone/>
              <a:defRPr/>
            </a:pPr>
            <a:endParaRPr lang="zh-CN" altLang="en-US" sz="2400" dirty="0" smtClean="0"/>
          </a:p>
          <a:p>
            <a:pPr eaLnBrk="1" hangingPunct="1">
              <a:lnSpc>
                <a:spcPct val="90000"/>
              </a:lnSpc>
              <a:buFontTx/>
              <a:buNone/>
              <a:defRPr/>
            </a:pPr>
            <a:endParaRPr lang="zh-CN" altLang="en-US" sz="2400" dirty="0" smtClean="0"/>
          </a:p>
          <a:p>
            <a:pPr eaLnBrk="1" hangingPunct="1">
              <a:lnSpc>
                <a:spcPct val="90000"/>
              </a:lnSpc>
              <a:buFontTx/>
              <a:buNone/>
              <a:defRPr/>
            </a:pPr>
            <a:endParaRPr lang="zh-CN" altLang="en-US" sz="2400" dirty="0" smtClean="0"/>
          </a:p>
          <a:p>
            <a:pPr eaLnBrk="1" hangingPunct="1">
              <a:lnSpc>
                <a:spcPct val="90000"/>
              </a:lnSpc>
              <a:buClr>
                <a:srgbClr val="FF9300"/>
              </a:buClr>
              <a:buFont typeface="Wingdings" panose="05000000000000000000" pitchFamily="2" charset="2"/>
              <a:buChar char="n"/>
              <a:defRPr/>
            </a:pPr>
            <a:r>
              <a:rPr lang="zh-CN" altLang="en-US" sz="2400" b="1" dirty="0" smtClean="0">
                <a:solidFill>
                  <a:srgbClr val="0000FF"/>
                </a:solidFill>
                <a:latin typeface="Times New Roman" panose="02020603050405020304" pitchFamily="18" charset="0"/>
                <a:cs typeface="Times New Roman" panose="02020603050405020304" pitchFamily="18" charset="0"/>
              </a:rPr>
              <a:t>以上表明，三次</a:t>
            </a:r>
            <a:r>
              <a:rPr lang="en-US" altLang="zh-CN" sz="2400" b="1" dirty="0" smtClean="0">
                <a:solidFill>
                  <a:srgbClr val="0000FF"/>
                </a:solidFill>
                <a:latin typeface="Times New Roman" panose="02020603050405020304" pitchFamily="18" charset="0"/>
                <a:cs typeface="Times New Roman" panose="02020603050405020304" pitchFamily="18" charset="0"/>
              </a:rPr>
              <a:t>B</a:t>
            </a:r>
            <a:r>
              <a:rPr lang="zh-CN" altLang="en-US" sz="2400" b="1" dirty="0" smtClean="0">
                <a:solidFill>
                  <a:srgbClr val="0000FF"/>
                </a:solidFill>
                <a:latin typeface="Times New Roman" panose="02020603050405020304" pitchFamily="18" charset="0"/>
                <a:cs typeface="Times New Roman" panose="02020603050405020304" pitchFamily="18" charset="0"/>
              </a:rPr>
              <a:t>样条曲线在起点处的切线矢量平行于</a:t>
            </a:r>
            <a:r>
              <a:rPr lang="en-US" altLang="zh-CN" sz="2400" b="1" i="1" dirty="0" smtClean="0">
                <a:solidFill>
                  <a:srgbClr val="0000FF"/>
                </a:solidFill>
                <a:latin typeface="Times New Roman" panose="02020603050405020304" pitchFamily="18" charset="0"/>
                <a:cs typeface="Times New Roman" panose="02020603050405020304" pitchFamily="18" charset="0"/>
              </a:rPr>
              <a:t>P</a:t>
            </a:r>
            <a:r>
              <a:rPr lang="en-US" altLang="zh-CN" sz="1600" b="1" dirty="0" smtClean="0">
                <a:solidFill>
                  <a:srgbClr val="0000FF"/>
                </a:solidFill>
                <a:latin typeface="Times New Roman" panose="02020603050405020304" pitchFamily="18" charset="0"/>
                <a:cs typeface="Times New Roman" panose="02020603050405020304" pitchFamily="18" charset="0"/>
              </a:rPr>
              <a:t>0</a:t>
            </a:r>
            <a:r>
              <a:rPr lang="en-US" altLang="zh-CN" sz="2400" b="1" i="1" dirty="0" smtClean="0">
                <a:solidFill>
                  <a:srgbClr val="0000FF"/>
                </a:solidFill>
                <a:latin typeface="Times New Roman" panose="02020603050405020304" pitchFamily="18" charset="0"/>
                <a:cs typeface="Times New Roman" panose="02020603050405020304" pitchFamily="18" charset="0"/>
              </a:rPr>
              <a:t>P</a:t>
            </a:r>
            <a:r>
              <a:rPr lang="en-US" altLang="zh-CN" sz="1600" b="1" dirty="0" smtClean="0">
                <a:solidFill>
                  <a:srgbClr val="0000FF"/>
                </a:solidFill>
                <a:latin typeface="Times New Roman" panose="02020603050405020304" pitchFamily="18" charset="0"/>
                <a:cs typeface="Times New Roman" panose="02020603050405020304" pitchFamily="18" charset="0"/>
              </a:rPr>
              <a:t>2</a:t>
            </a:r>
            <a:r>
              <a:rPr lang="zh-CN" altLang="en-US" sz="2400" b="1" dirty="0" smtClean="0">
                <a:solidFill>
                  <a:srgbClr val="0000FF"/>
                </a:solidFill>
                <a:latin typeface="Times New Roman" panose="02020603050405020304" pitchFamily="18" charset="0"/>
                <a:cs typeface="Times New Roman" panose="02020603050405020304" pitchFamily="18" charset="0"/>
              </a:rPr>
              <a:t>，长度为其一半，终点处的切线矢量平行于</a:t>
            </a:r>
            <a:r>
              <a:rPr lang="en-US" altLang="zh-CN" sz="2400" b="1" i="1" dirty="0" smtClean="0">
                <a:solidFill>
                  <a:srgbClr val="0000FF"/>
                </a:solidFill>
                <a:latin typeface="Times New Roman" panose="02020603050405020304" pitchFamily="18" charset="0"/>
                <a:cs typeface="Times New Roman" panose="02020603050405020304" pitchFamily="18" charset="0"/>
              </a:rPr>
              <a:t>P</a:t>
            </a:r>
            <a:r>
              <a:rPr lang="en-US" altLang="zh-CN" sz="1600" b="1" dirty="0" smtClean="0">
                <a:solidFill>
                  <a:srgbClr val="0000FF"/>
                </a:solidFill>
                <a:latin typeface="Times New Roman" panose="02020603050405020304" pitchFamily="18" charset="0"/>
                <a:cs typeface="Times New Roman" panose="02020603050405020304" pitchFamily="18" charset="0"/>
              </a:rPr>
              <a:t>1</a:t>
            </a:r>
            <a:r>
              <a:rPr lang="en-US" altLang="zh-CN" sz="2400" b="1" i="1" dirty="0" smtClean="0">
                <a:solidFill>
                  <a:srgbClr val="0000FF"/>
                </a:solidFill>
                <a:latin typeface="Times New Roman" panose="02020603050405020304" pitchFamily="18" charset="0"/>
                <a:cs typeface="Times New Roman" panose="02020603050405020304" pitchFamily="18" charset="0"/>
              </a:rPr>
              <a:t>P</a:t>
            </a:r>
            <a:r>
              <a:rPr lang="en-US" altLang="zh-CN" sz="1600" b="1" dirty="0" smtClean="0">
                <a:solidFill>
                  <a:srgbClr val="0000FF"/>
                </a:solidFill>
                <a:latin typeface="Times New Roman" panose="02020603050405020304" pitchFamily="18" charset="0"/>
                <a:cs typeface="Times New Roman" panose="02020603050405020304" pitchFamily="18" charset="0"/>
              </a:rPr>
              <a:t>3</a:t>
            </a:r>
            <a:r>
              <a:rPr lang="zh-CN" altLang="en-US" sz="2400" b="1" dirty="0" smtClean="0">
                <a:solidFill>
                  <a:srgbClr val="0000FF"/>
                </a:solidFill>
                <a:latin typeface="Times New Roman" panose="02020603050405020304" pitchFamily="18" charset="0"/>
                <a:cs typeface="Times New Roman" panose="02020603050405020304" pitchFamily="18" charset="0"/>
              </a:rPr>
              <a:t>，长度为其一半。</a:t>
            </a:r>
          </a:p>
        </p:txBody>
      </p:sp>
      <p:sp>
        <p:nvSpPr>
          <p:cNvPr id="80900" name="Rectangle 5"/>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0901" name="Object 4"/>
          <p:cNvGraphicFramePr>
            <a:graphicFrameLocks noChangeAspect="1"/>
          </p:cNvGraphicFramePr>
          <p:nvPr>
            <p:extLst>
              <p:ext uri="{D42A27DB-BD31-4B8C-83A1-F6EECF244321}">
                <p14:modId xmlns:p14="http://schemas.microsoft.com/office/powerpoint/2010/main" val="4211685012"/>
              </p:ext>
            </p:extLst>
          </p:nvPr>
        </p:nvGraphicFramePr>
        <p:xfrm>
          <a:off x="1980406" y="1842721"/>
          <a:ext cx="5183187" cy="1579563"/>
        </p:xfrm>
        <a:graphic>
          <a:graphicData uri="http://schemas.openxmlformats.org/presentationml/2006/ole">
            <mc:AlternateContent xmlns:mc="http://schemas.openxmlformats.org/markup-compatibility/2006">
              <mc:Choice xmlns:v="urn:schemas-microsoft-com:vml" Requires="v">
                <p:oleObj spid="_x0000_s106578" name="公式" r:id="rId3" imgW="2654300" imgH="812800" progId="Equation.3">
                  <p:embed/>
                </p:oleObj>
              </mc:Choice>
              <mc:Fallback>
                <p:oleObj name="公式" r:id="rId3" imgW="2654300" imgH="812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0406" y="1842721"/>
                        <a:ext cx="5183187"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2" name="Rectangle 7"/>
          <p:cNvSpPr>
            <a:spLocks noChangeArrowheads="1"/>
          </p:cNvSpPr>
          <p:nvPr/>
        </p:nvSpPr>
        <p:spPr bwMode="auto">
          <a:xfrm>
            <a:off x="0" y="3024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0903" name="Object 6"/>
          <p:cNvGraphicFramePr>
            <a:graphicFrameLocks noChangeAspect="1"/>
          </p:cNvGraphicFramePr>
          <p:nvPr>
            <p:extLst>
              <p:ext uri="{D42A27DB-BD31-4B8C-83A1-F6EECF244321}">
                <p14:modId xmlns:p14="http://schemas.microsoft.com/office/powerpoint/2010/main" val="2098192929"/>
              </p:ext>
            </p:extLst>
          </p:nvPr>
        </p:nvGraphicFramePr>
        <p:xfrm>
          <a:off x="3049294" y="3997569"/>
          <a:ext cx="2171994" cy="1453906"/>
        </p:xfrm>
        <a:graphic>
          <a:graphicData uri="http://schemas.openxmlformats.org/presentationml/2006/ole">
            <mc:AlternateContent xmlns:mc="http://schemas.openxmlformats.org/markup-compatibility/2006">
              <mc:Choice xmlns:v="urn:schemas-microsoft-com:vml" Requires="v">
                <p:oleObj spid="_x0000_s106579" name="公式" r:id="rId5" imgW="1206500" imgH="812800" progId="Equation.3">
                  <p:embed/>
                </p:oleObj>
              </mc:Choice>
              <mc:Fallback>
                <p:oleObj name="公式" r:id="rId5" imgW="1206500" imgH="812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9294" y="3997569"/>
                        <a:ext cx="2171994" cy="1453906"/>
                      </a:xfrm>
                      <a:prstGeom prst="rect">
                        <a:avLst/>
                      </a:prstGeom>
                      <a:noFill/>
                      <a:ln>
                        <a:noFill/>
                      </a:ln>
                      <a:extLst/>
                    </p:spPr>
                  </p:pic>
                </p:oleObj>
              </mc:Fallback>
            </mc:AlternateContent>
          </a:graphicData>
        </a:graphic>
      </p:graphicFrame>
      <p:sp>
        <p:nvSpPr>
          <p:cNvPr id="9" name="对角圆角矩形 8"/>
          <p:cNvSpPr/>
          <p:nvPr/>
        </p:nvSpPr>
        <p:spPr>
          <a:xfrm>
            <a:off x="989805" y="44144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6793602"/>
      </p:ext>
    </p:extLst>
  </p:cSld>
  <p:clrMapOvr>
    <a:masterClrMapping/>
  </p:clrMapOvr>
  <p:transition spd="slow">
    <p:cove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a:xfrm>
            <a:off x="468313" y="908050"/>
            <a:ext cx="8229600" cy="5689600"/>
          </a:xfrm>
        </p:spPr>
        <p:txBody>
          <a:bodyPr/>
          <a:lstStyle/>
          <a:p>
            <a:pPr algn="just" eaLnBrk="1" hangingPunct="1">
              <a:lnSpc>
                <a:spcPct val="90000"/>
              </a:lnSpc>
              <a:buFontTx/>
              <a:buNone/>
              <a:defRPr/>
            </a:pPr>
            <a:r>
              <a:rPr lang="en-US" altLang="zh-CN" sz="2400" b="1" dirty="0" smtClean="0">
                <a:solidFill>
                  <a:srgbClr val="FF0000"/>
                </a:solidFill>
              </a:rPr>
              <a:t>(3)</a:t>
            </a:r>
            <a:r>
              <a:rPr lang="zh-CN" altLang="en-US" sz="2400" b="1" dirty="0" smtClean="0">
                <a:solidFill>
                  <a:srgbClr val="FF0000"/>
                </a:solidFill>
              </a:rPr>
              <a:t>端点处的二阶导数</a:t>
            </a:r>
          </a:p>
          <a:p>
            <a:pPr algn="just" eaLnBrk="1" hangingPunct="1">
              <a:lnSpc>
                <a:spcPct val="90000"/>
              </a:lnSpc>
              <a:buClr>
                <a:srgbClr val="FF9300"/>
              </a:buClr>
              <a:buFont typeface="Wingdings" panose="05000000000000000000" pitchFamily="2" charset="2"/>
              <a:buChar char="n"/>
              <a:defRPr/>
            </a:pPr>
            <a:r>
              <a:rPr lang="zh-CN" altLang="en-US" sz="2400" dirty="0" smtClean="0"/>
              <a:t>对三次</a:t>
            </a:r>
            <a:r>
              <a:rPr lang="en-US" altLang="zh-CN" sz="2400" dirty="0" smtClean="0"/>
              <a:t>B</a:t>
            </a:r>
            <a:r>
              <a:rPr lang="zh-CN" altLang="en-US" sz="2400" dirty="0" smtClean="0"/>
              <a:t>样条曲线公式的一阶导数式继续求导得：</a:t>
            </a:r>
          </a:p>
          <a:p>
            <a:pPr algn="just" eaLnBrk="1" hangingPunct="1">
              <a:lnSpc>
                <a:spcPct val="90000"/>
              </a:lnSpc>
              <a:buFontTx/>
              <a:buNone/>
              <a:defRPr/>
            </a:pPr>
            <a:endParaRPr lang="zh-CN" altLang="en-US" sz="2400" dirty="0" smtClean="0"/>
          </a:p>
          <a:p>
            <a:pPr algn="just" eaLnBrk="1" hangingPunct="1">
              <a:lnSpc>
                <a:spcPct val="90000"/>
              </a:lnSpc>
              <a:buFontTx/>
              <a:buNone/>
              <a:defRPr/>
            </a:pPr>
            <a:endParaRPr lang="zh-CN" altLang="en-US" sz="2400" dirty="0" smtClean="0"/>
          </a:p>
          <a:p>
            <a:pPr algn="just" eaLnBrk="1" hangingPunct="1">
              <a:lnSpc>
                <a:spcPct val="90000"/>
              </a:lnSpc>
              <a:buFontTx/>
              <a:buNone/>
              <a:defRPr/>
            </a:pPr>
            <a:r>
              <a:rPr lang="zh-CN" altLang="en-US" sz="2400" dirty="0" smtClean="0">
                <a:latin typeface="Times New Roman" panose="02020603050405020304" pitchFamily="18" charset="0"/>
                <a:cs typeface="Times New Roman" panose="02020603050405020304" pitchFamily="18" charset="0"/>
              </a:rPr>
              <a:t>将</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和</a:t>
            </a:r>
            <a:r>
              <a:rPr lang="en-US" altLang="zh-CN" sz="2400" i="1" dirty="0" smtClean="0">
                <a:latin typeface="Times New Roman" panose="02020603050405020304" pitchFamily="18" charset="0"/>
                <a:cs typeface="Times New Roman" panose="02020603050405020304" pitchFamily="18" charset="0"/>
              </a:rPr>
              <a:t>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分别代入得</a:t>
            </a:r>
          </a:p>
          <a:p>
            <a:pPr algn="just" eaLnBrk="1" hangingPunct="1">
              <a:lnSpc>
                <a:spcPct val="90000"/>
              </a:lnSpc>
              <a:buFontTx/>
              <a:buNone/>
              <a:defRPr/>
            </a:pPr>
            <a:endParaRPr lang="zh-CN" altLang="en-US" sz="2400" dirty="0" smtClean="0"/>
          </a:p>
          <a:p>
            <a:pPr algn="just" eaLnBrk="1" hangingPunct="1">
              <a:lnSpc>
                <a:spcPct val="90000"/>
              </a:lnSpc>
              <a:buFontTx/>
              <a:buNone/>
              <a:defRPr/>
            </a:pPr>
            <a:endParaRPr lang="zh-CN" altLang="en-US" sz="2400" dirty="0" smtClean="0"/>
          </a:p>
          <a:p>
            <a:pPr algn="just" eaLnBrk="1" hangingPunct="1">
              <a:lnSpc>
                <a:spcPct val="90000"/>
              </a:lnSpc>
              <a:buFontTx/>
              <a:buNone/>
              <a:defRPr/>
            </a:pPr>
            <a:r>
              <a:rPr lang="zh-CN" altLang="en-US" sz="2400" dirty="0" smtClean="0"/>
              <a:t>其中</a:t>
            </a:r>
          </a:p>
          <a:p>
            <a:pPr eaLnBrk="1" hangingPunct="1">
              <a:lnSpc>
                <a:spcPct val="90000"/>
              </a:lnSpc>
              <a:buFontTx/>
              <a:buNone/>
              <a:defRPr/>
            </a:pPr>
            <a:endParaRPr lang="zh-CN" altLang="en-US" sz="2400" dirty="0" smtClean="0"/>
          </a:p>
          <a:p>
            <a:pPr eaLnBrk="1" hangingPunct="1">
              <a:lnSpc>
                <a:spcPct val="90000"/>
              </a:lnSpc>
              <a:buClr>
                <a:srgbClr val="FF9300"/>
              </a:buClr>
              <a:buFont typeface="Wingdings" panose="05000000000000000000" pitchFamily="2" charset="2"/>
              <a:buChar char="n"/>
              <a:defRPr/>
            </a:pPr>
            <a:r>
              <a:rPr lang="zh-CN" altLang="en-US" sz="2400" b="1" dirty="0" smtClean="0">
                <a:solidFill>
                  <a:srgbClr val="0000FF"/>
                </a:solidFill>
              </a:rPr>
              <a:t>以上表明，三次</a:t>
            </a:r>
            <a:r>
              <a:rPr lang="en-US" altLang="zh-CN" sz="2400" b="1" dirty="0" smtClean="0">
                <a:solidFill>
                  <a:srgbClr val="0000FF"/>
                </a:solidFill>
              </a:rPr>
              <a:t>B</a:t>
            </a:r>
            <a:r>
              <a:rPr lang="zh-CN" altLang="en-US" sz="2400" b="1" dirty="0" smtClean="0">
                <a:solidFill>
                  <a:srgbClr val="0000FF"/>
                </a:solidFill>
              </a:rPr>
              <a:t>样条曲线在起点处的二阶导数矢量为             </a:t>
            </a:r>
            <a:r>
              <a:rPr lang="en-US" altLang="zh-CN" sz="2400" b="1" dirty="0" smtClean="0">
                <a:solidFill>
                  <a:srgbClr val="0000FF"/>
                </a:solidFill>
              </a:rPr>
              <a:t>	</a:t>
            </a:r>
            <a:r>
              <a:rPr lang="zh-CN" altLang="en-US" sz="2400" b="1" dirty="0" smtClean="0">
                <a:solidFill>
                  <a:srgbClr val="0000FF"/>
                </a:solidFill>
              </a:rPr>
              <a:t>的两倍，终点处的二阶导数矢量为        的两倍</a:t>
            </a:r>
            <a:r>
              <a:rPr lang="en-US" altLang="zh-CN" sz="2400" b="1" dirty="0" smtClean="0">
                <a:solidFill>
                  <a:srgbClr val="0000FF"/>
                </a:solidFill>
              </a:rPr>
              <a:t>.</a:t>
            </a:r>
          </a:p>
          <a:p>
            <a:pPr eaLnBrk="1" hangingPunct="1">
              <a:lnSpc>
                <a:spcPct val="90000"/>
              </a:lnSpc>
              <a:buFontTx/>
              <a:buNone/>
              <a:defRPr/>
            </a:pPr>
            <a:endParaRPr lang="en-US" altLang="zh-CN" sz="2400" dirty="0" smtClean="0"/>
          </a:p>
          <a:p>
            <a:pPr eaLnBrk="1" hangingPunct="1">
              <a:lnSpc>
                <a:spcPct val="90000"/>
              </a:lnSpc>
              <a:buFontTx/>
              <a:buNone/>
              <a:defRPr/>
            </a:pPr>
            <a:endParaRPr lang="en-US" altLang="zh-CN" sz="2400" dirty="0" smtClean="0"/>
          </a:p>
        </p:txBody>
      </p:sp>
      <p:sp>
        <p:nvSpPr>
          <p:cNvPr id="81924"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25" name="Object 8"/>
          <p:cNvGraphicFramePr>
            <a:graphicFrameLocks noChangeAspect="1"/>
          </p:cNvGraphicFramePr>
          <p:nvPr>
            <p:extLst>
              <p:ext uri="{D42A27DB-BD31-4B8C-83A1-F6EECF244321}">
                <p14:modId xmlns:p14="http://schemas.microsoft.com/office/powerpoint/2010/main" val="206175725"/>
              </p:ext>
            </p:extLst>
          </p:nvPr>
        </p:nvGraphicFramePr>
        <p:xfrm>
          <a:off x="1258888" y="1917701"/>
          <a:ext cx="6337300" cy="696913"/>
        </p:xfrm>
        <a:graphic>
          <a:graphicData uri="http://schemas.openxmlformats.org/presentationml/2006/ole">
            <mc:AlternateContent xmlns:mc="http://schemas.openxmlformats.org/markup-compatibility/2006">
              <mc:Choice xmlns:v="urn:schemas-microsoft-com:vml" Requires="v">
                <p:oleObj spid="_x0000_s107756" name="公式" r:id="rId3" imgW="3556000" imgH="393700" progId="Equation.3">
                  <p:embed/>
                </p:oleObj>
              </mc:Choice>
              <mc:Fallback>
                <p:oleObj name="公式" r:id="rId3" imgW="35560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917701"/>
                        <a:ext cx="63373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6" name="Rectangle 11"/>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27" name="Object 10"/>
          <p:cNvGraphicFramePr>
            <a:graphicFrameLocks noChangeAspect="1"/>
          </p:cNvGraphicFramePr>
          <p:nvPr>
            <p:extLst>
              <p:ext uri="{D42A27DB-BD31-4B8C-83A1-F6EECF244321}">
                <p14:modId xmlns:p14="http://schemas.microsoft.com/office/powerpoint/2010/main" val="4137063576"/>
              </p:ext>
            </p:extLst>
          </p:nvPr>
        </p:nvGraphicFramePr>
        <p:xfrm>
          <a:off x="4081219" y="3556001"/>
          <a:ext cx="3850544" cy="429845"/>
        </p:xfrm>
        <a:graphic>
          <a:graphicData uri="http://schemas.openxmlformats.org/presentationml/2006/ole">
            <mc:AlternateContent xmlns:mc="http://schemas.openxmlformats.org/markup-compatibility/2006">
              <mc:Choice xmlns:v="urn:schemas-microsoft-com:vml" Requires="v">
                <p:oleObj spid="_x0000_s107757" name="公式" r:id="rId5" imgW="2133600" imgH="241300" progId="Equation.3">
                  <p:embed/>
                </p:oleObj>
              </mc:Choice>
              <mc:Fallback>
                <p:oleObj name="公式" r:id="rId5" imgW="21336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1219" y="3556001"/>
                        <a:ext cx="3850544" cy="429845"/>
                      </a:xfrm>
                      <a:prstGeom prst="rect">
                        <a:avLst/>
                      </a:prstGeom>
                      <a:noFill/>
                      <a:ln>
                        <a:noFill/>
                      </a:ln>
                      <a:extLst/>
                    </p:spPr>
                  </p:pic>
                </p:oleObj>
              </mc:Fallback>
            </mc:AlternateContent>
          </a:graphicData>
        </a:graphic>
      </p:graphicFrame>
      <p:sp>
        <p:nvSpPr>
          <p:cNvPr id="81928" name="Rectangle 13"/>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29" name="Object 12"/>
          <p:cNvGraphicFramePr>
            <a:graphicFrameLocks noChangeAspect="1"/>
          </p:cNvGraphicFramePr>
          <p:nvPr>
            <p:extLst>
              <p:ext uri="{D42A27DB-BD31-4B8C-83A1-F6EECF244321}">
                <p14:modId xmlns:p14="http://schemas.microsoft.com/office/powerpoint/2010/main" val="2303417504"/>
              </p:ext>
            </p:extLst>
          </p:nvPr>
        </p:nvGraphicFramePr>
        <p:xfrm>
          <a:off x="4081219" y="4175126"/>
          <a:ext cx="3809389" cy="427037"/>
        </p:xfrm>
        <a:graphic>
          <a:graphicData uri="http://schemas.openxmlformats.org/presentationml/2006/ole">
            <mc:AlternateContent xmlns:mc="http://schemas.openxmlformats.org/markup-compatibility/2006">
              <mc:Choice xmlns:v="urn:schemas-microsoft-com:vml" Requires="v">
                <p:oleObj spid="_x0000_s107758" name="公式" r:id="rId7" imgW="2120900" imgH="241300" progId="Equation.3">
                  <p:embed/>
                </p:oleObj>
              </mc:Choice>
              <mc:Fallback>
                <p:oleObj name="公式" r:id="rId7" imgW="21209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81219" y="4175126"/>
                        <a:ext cx="3809389" cy="427037"/>
                      </a:xfrm>
                      <a:prstGeom prst="rect">
                        <a:avLst/>
                      </a:prstGeom>
                      <a:noFill/>
                      <a:ln>
                        <a:noFill/>
                      </a:ln>
                      <a:extLst/>
                    </p:spPr>
                  </p:pic>
                </p:oleObj>
              </mc:Fallback>
            </mc:AlternateContent>
          </a:graphicData>
        </a:graphic>
      </p:graphicFrame>
      <p:sp>
        <p:nvSpPr>
          <p:cNvPr id="81930" name="Rectangle 15"/>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31" name="Object 14"/>
          <p:cNvGraphicFramePr>
            <a:graphicFrameLocks noChangeAspect="1"/>
          </p:cNvGraphicFramePr>
          <p:nvPr>
            <p:extLst>
              <p:ext uri="{D42A27DB-BD31-4B8C-83A1-F6EECF244321}">
                <p14:modId xmlns:p14="http://schemas.microsoft.com/office/powerpoint/2010/main" val="3796213012"/>
              </p:ext>
            </p:extLst>
          </p:nvPr>
        </p:nvGraphicFramePr>
        <p:xfrm>
          <a:off x="1488831" y="3448758"/>
          <a:ext cx="1571870" cy="1426455"/>
        </p:xfrm>
        <a:graphic>
          <a:graphicData uri="http://schemas.openxmlformats.org/presentationml/2006/ole">
            <mc:AlternateContent xmlns:mc="http://schemas.openxmlformats.org/markup-compatibility/2006">
              <mc:Choice xmlns:v="urn:schemas-microsoft-com:vml" Requires="v">
                <p:oleObj spid="_x0000_s107759" name="公式" r:id="rId9" imgW="927100" imgH="838200" progId="Equation.3">
                  <p:embed/>
                </p:oleObj>
              </mc:Choice>
              <mc:Fallback>
                <p:oleObj name="公式" r:id="rId9" imgW="927100" imgH="838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831" y="3448758"/>
                        <a:ext cx="1571870" cy="1426455"/>
                      </a:xfrm>
                      <a:prstGeom prst="rect">
                        <a:avLst/>
                      </a:prstGeom>
                      <a:noFill/>
                      <a:ln>
                        <a:noFill/>
                      </a:ln>
                      <a:extLst/>
                    </p:spPr>
                  </p:pic>
                </p:oleObj>
              </mc:Fallback>
            </mc:AlternateContent>
          </a:graphicData>
        </a:graphic>
      </p:graphicFrame>
      <p:sp>
        <p:nvSpPr>
          <p:cNvPr id="81932" name="Rectangle 1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33" name="Object 16"/>
          <p:cNvGraphicFramePr>
            <a:graphicFrameLocks noChangeAspect="1"/>
          </p:cNvGraphicFramePr>
          <p:nvPr>
            <p:extLst>
              <p:ext uri="{D42A27DB-BD31-4B8C-83A1-F6EECF244321}">
                <p14:modId xmlns:p14="http://schemas.microsoft.com/office/powerpoint/2010/main" val="2522752989"/>
              </p:ext>
            </p:extLst>
          </p:nvPr>
        </p:nvGraphicFramePr>
        <p:xfrm>
          <a:off x="938334" y="5366484"/>
          <a:ext cx="503238" cy="366712"/>
        </p:xfrm>
        <a:graphic>
          <a:graphicData uri="http://schemas.openxmlformats.org/presentationml/2006/ole">
            <mc:AlternateContent xmlns:mc="http://schemas.openxmlformats.org/markup-compatibility/2006">
              <mc:Choice xmlns:v="urn:schemas-microsoft-com:vml" Requires="v">
                <p:oleObj spid="_x0000_s107760" name="公式" r:id="rId11" imgW="317362" imgH="228501" progId="Equation.3">
                  <p:embed/>
                </p:oleObj>
              </mc:Choice>
              <mc:Fallback>
                <p:oleObj name="公式" r:id="rId11" imgW="317362"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8334" y="5366484"/>
                        <a:ext cx="5032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4" name="Rectangle 1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35" name="Object 18"/>
          <p:cNvGraphicFramePr>
            <a:graphicFrameLocks noChangeAspect="1"/>
          </p:cNvGraphicFramePr>
          <p:nvPr>
            <p:extLst>
              <p:ext uri="{D42A27DB-BD31-4B8C-83A1-F6EECF244321}">
                <p14:modId xmlns:p14="http://schemas.microsoft.com/office/powerpoint/2010/main" val="3735148761"/>
              </p:ext>
            </p:extLst>
          </p:nvPr>
        </p:nvGraphicFramePr>
        <p:xfrm>
          <a:off x="6029937" y="5351585"/>
          <a:ext cx="539750" cy="369888"/>
        </p:xfrm>
        <a:graphic>
          <a:graphicData uri="http://schemas.openxmlformats.org/presentationml/2006/ole">
            <mc:AlternateContent xmlns:mc="http://schemas.openxmlformats.org/markup-compatibility/2006">
              <mc:Choice xmlns:v="urn:schemas-microsoft-com:vml" Requires="v">
                <p:oleObj spid="_x0000_s107761" name="公式" r:id="rId13" imgW="330200" imgH="228600" progId="Equation.3">
                  <p:embed/>
                </p:oleObj>
              </mc:Choice>
              <mc:Fallback>
                <p:oleObj name="公式" r:id="rId13" imgW="3302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29937" y="5351585"/>
                        <a:ext cx="539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对角圆角矩形 16"/>
          <p:cNvSpPr/>
          <p:nvPr/>
        </p:nvSpPr>
        <p:spPr>
          <a:xfrm>
            <a:off x="1000919" y="354474"/>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8231175"/>
      </p:ext>
    </p:extLst>
  </p:cSld>
  <p:clrMapOvr>
    <a:masterClrMapping/>
  </p:clrMapOvr>
  <p:transition spd="slow">
    <p:cove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457200" y="1142146"/>
            <a:ext cx="8229600" cy="5256212"/>
          </a:xfrm>
        </p:spPr>
        <p:txBody>
          <a:bodyPr/>
          <a:lstStyle/>
          <a:p>
            <a:pPr eaLnBrk="1" hangingPunct="1">
              <a:lnSpc>
                <a:spcPct val="90000"/>
              </a:lnSpc>
              <a:buFontTx/>
              <a:buNone/>
              <a:defRPr/>
            </a:pPr>
            <a:r>
              <a:rPr lang="en-US" altLang="zh-CN" sz="2400" b="1" u="sng" dirty="0" smtClean="0">
                <a:solidFill>
                  <a:srgbClr val="FF0000"/>
                </a:solidFill>
                <a:effectLst/>
              </a:rPr>
              <a:t>4 </a:t>
            </a:r>
            <a:r>
              <a:rPr lang="zh-CN" altLang="en-US" sz="2400" b="1" u="sng" dirty="0" smtClean="0">
                <a:solidFill>
                  <a:srgbClr val="FF0000"/>
                </a:solidFill>
                <a:effectLst/>
              </a:rPr>
              <a:t>三次</a:t>
            </a:r>
            <a:r>
              <a:rPr lang="en-US" altLang="zh-CN" sz="2400" b="1" u="sng" dirty="0" smtClean="0">
                <a:solidFill>
                  <a:srgbClr val="FF0000"/>
                </a:solidFill>
                <a:effectLst/>
              </a:rPr>
              <a:t>B</a:t>
            </a:r>
            <a:r>
              <a:rPr lang="zh-CN" altLang="en-US" sz="2400" b="1" u="sng" dirty="0" smtClean="0">
                <a:solidFill>
                  <a:srgbClr val="FF0000"/>
                </a:solidFill>
                <a:effectLst/>
              </a:rPr>
              <a:t>样条曲线的边界条件</a:t>
            </a:r>
          </a:p>
          <a:p>
            <a:pPr eaLnBrk="1" hangingPunct="1">
              <a:lnSpc>
                <a:spcPct val="90000"/>
              </a:lnSpc>
              <a:buClr>
                <a:srgbClr val="FF9300"/>
              </a:buClr>
              <a:buFont typeface="Wingdings" panose="05000000000000000000" pitchFamily="2" charset="2"/>
              <a:buChar char="n"/>
              <a:defRPr/>
            </a:pPr>
            <a:r>
              <a:rPr lang="zh-CN" altLang="en-US" sz="2400" dirty="0" smtClean="0">
                <a:effectLst/>
                <a:latin typeface="Times New Roman" panose="02020603050405020304" pitchFamily="18" charset="0"/>
                <a:cs typeface="Times New Roman" panose="02020603050405020304" pitchFamily="18" charset="0"/>
              </a:rPr>
              <a:t>假设给定一组控制点</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i="1" baseline="-25000" dirty="0" smtClean="0">
                <a:effectLst/>
                <a:latin typeface="Times New Roman" panose="02020603050405020304" pitchFamily="18" charset="0"/>
                <a:cs typeface="Times New Roman" panose="02020603050405020304" pitchFamily="18" charset="0"/>
              </a:rPr>
              <a:t>i</a:t>
            </a:r>
            <a:r>
              <a:rPr lang="zh-CN" altLang="en-US" sz="2400" dirty="0" smtClean="0">
                <a:effectLst/>
                <a:latin typeface="Times New Roman" panose="02020603050405020304" pitchFamily="18" charset="0"/>
                <a:cs typeface="Times New Roman" panose="02020603050405020304" pitchFamily="18" charset="0"/>
              </a:rPr>
              <a:t>，要求用三次</a:t>
            </a:r>
            <a:r>
              <a:rPr lang="en-US" altLang="zh-CN" sz="2400" dirty="0" smtClean="0">
                <a:effectLst/>
                <a:latin typeface="Times New Roman" panose="02020603050405020304" pitchFamily="18" charset="0"/>
                <a:cs typeface="Times New Roman" panose="02020603050405020304" pitchFamily="18" charset="0"/>
              </a:rPr>
              <a:t>B</a:t>
            </a:r>
            <a:r>
              <a:rPr lang="zh-CN" altLang="en-US" sz="2400" dirty="0" smtClean="0">
                <a:effectLst/>
                <a:latin typeface="Times New Roman" panose="02020603050405020304" pitchFamily="18" charset="0"/>
                <a:cs typeface="Times New Roman" panose="02020603050405020304" pitchFamily="18" charset="0"/>
              </a:rPr>
              <a:t>样条曲线拟合，要使曲线能够通过第一个控制点</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0</a:t>
            </a:r>
            <a:r>
              <a:rPr lang="zh-CN" altLang="en-US" sz="2400" dirty="0" smtClean="0">
                <a:effectLst/>
                <a:latin typeface="Times New Roman" panose="02020603050405020304" pitchFamily="18" charset="0"/>
                <a:cs typeface="Times New Roman" panose="02020603050405020304" pitchFamily="18" charset="0"/>
              </a:rPr>
              <a:t>并切于</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0</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1</a:t>
            </a:r>
            <a:r>
              <a:rPr lang="zh-CN" altLang="en-US" sz="2400" dirty="0" smtClean="0">
                <a:effectLst/>
                <a:latin typeface="Times New Roman" panose="02020603050405020304" pitchFamily="18" charset="0"/>
                <a:cs typeface="Times New Roman" panose="02020603050405020304" pitchFamily="18" charset="0"/>
              </a:rPr>
              <a:t>，通过最末的控制点</a:t>
            </a:r>
            <a:r>
              <a:rPr lang="en-US" altLang="zh-CN" sz="2400" i="1" dirty="0" err="1" smtClean="0">
                <a:effectLst/>
                <a:latin typeface="Times New Roman" panose="02020603050405020304" pitchFamily="18" charset="0"/>
                <a:cs typeface="Times New Roman" panose="02020603050405020304" pitchFamily="18" charset="0"/>
              </a:rPr>
              <a:t>P</a:t>
            </a:r>
            <a:r>
              <a:rPr lang="en-US" altLang="zh-CN" sz="2400" i="1" baseline="-25000" dirty="0" err="1" smtClean="0">
                <a:effectLst/>
                <a:latin typeface="Times New Roman" panose="02020603050405020304" pitchFamily="18" charset="0"/>
                <a:cs typeface="Times New Roman" panose="02020603050405020304" pitchFamily="18" charset="0"/>
              </a:rPr>
              <a:t>n</a:t>
            </a:r>
            <a:r>
              <a:rPr lang="zh-CN" altLang="en-US" sz="2400" dirty="0" smtClean="0">
                <a:effectLst/>
                <a:latin typeface="Times New Roman" panose="02020603050405020304" pitchFamily="18" charset="0"/>
                <a:cs typeface="Times New Roman" panose="02020603050405020304" pitchFamily="18" charset="0"/>
              </a:rPr>
              <a:t>并切于</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i="1" baseline="-25000" dirty="0" smtClean="0">
                <a:effectLst/>
                <a:latin typeface="Times New Roman" panose="02020603050405020304" pitchFamily="18" charset="0"/>
                <a:cs typeface="Times New Roman" panose="02020603050405020304" pitchFamily="18" charset="0"/>
              </a:rPr>
              <a:t>n</a:t>
            </a:r>
            <a:r>
              <a:rPr lang="en-US" altLang="zh-CN" sz="2400" baseline="-25000" dirty="0" smtClean="0">
                <a:effectLst/>
                <a:latin typeface="Times New Roman" panose="02020603050405020304" pitchFamily="18" charset="0"/>
                <a:cs typeface="Times New Roman" panose="02020603050405020304" pitchFamily="18" charset="0"/>
              </a:rPr>
              <a:t>-1</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i="1" baseline="-25000" dirty="0" smtClean="0">
                <a:effectLst/>
                <a:latin typeface="Times New Roman" panose="02020603050405020304" pitchFamily="18" charset="0"/>
                <a:cs typeface="Times New Roman" panose="02020603050405020304" pitchFamily="18" charset="0"/>
              </a:rPr>
              <a:t>n</a:t>
            </a:r>
            <a:r>
              <a:rPr lang="zh-CN" altLang="en-US" sz="2400" dirty="0" smtClean="0">
                <a:effectLst/>
                <a:latin typeface="Times New Roman" panose="02020603050405020304" pitchFamily="18" charset="0"/>
                <a:cs typeface="Times New Roman" panose="02020603050405020304" pitchFamily="18" charset="0"/>
              </a:rPr>
              <a:t>。解决的办法是在</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0</a:t>
            </a:r>
            <a:r>
              <a:rPr lang="zh-CN" altLang="en-US" sz="2400" dirty="0" smtClean="0">
                <a:effectLst/>
                <a:latin typeface="Times New Roman" panose="02020603050405020304" pitchFamily="18" charset="0"/>
                <a:cs typeface="Times New Roman" panose="02020603050405020304" pitchFamily="18" charset="0"/>
              </a:rPr>
              <a:t>之前和</a:t>
            </a:r>
            <a:r>
              <a:rPr lang="en-US" altLang="zh-CN" sz="2400" i="1" dirty="0" err="1" smtClean="0">
                <a:effectLst/>
                <a:latin typeface="Times New Roman" panose="02020603050405020304" pitchFamily="18" charset="0"/>
                <a:cs typeface="Times New Roman" panose="02020603050405020304" pitchFamily="18" charset="0"/>
              </a:rPr>
              <a:t>P</a:t>
            </a:r>
            <a:r>
              <a:rPr lang="en-US" altLang="zh-CN" sz="2400" i="1" baseline="-25000" dirty="0" err="1" smtClean="0">
                <a:effectLst/>
                <a:latin typeface="Times New Roman" panose="02020603050405020304" pitchFamily="18" charset="0"/>
                <a:cs typeface="Times New Roman" panose="02020603050405020304" pitchFamily="18" charset="0"/>
              </a:rPr>
              <a:t>n</a:t>
            </a:r>
            <a:r>
              <a:rPr lang="zh-CN" altLang="en-US" sz="2400" dirty="0" smtClean="0">
                <a:effectLst/>
                <a:latin typeface="Times New Roman" panose="02020603050405020304" pitchFamily="18" charset="0"/>
                <a:cs typeface="Times New Roman" panose="02020603050405020304" pitchFamily="18" charset="0"/>
              </a:rPr>
              <a:t>之后各补充一个点</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-1</a:t>
            </a:r>
            <a:r>
              <a:rPr lang="zh-CN" altLang="en-US" sz="2400" dirty="0" smtClean="0">
                <a:effectLst/>
                <a:latin typeface="Times New Roman" panose="02020603050405020304" pitchFamily="18" charset="0"/>
                <a:cs typeface="Times New Roman" panose="02020603050405020304" pitchFamily="18" charset="0"/>
              </a:rPr>
              <a:t>和</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i="1" baseline="-25000" dirty="0" smtClean="0">
                <a:effectLst/>
                <a:latin typeface="Times New Roman" panose="02020603050405020304" pitchFamily="18" charset="0"/>
                <a:cs typeface="Times New Roman" panose="02020603050405020304" pitchFamily="18" charset="0"/>
              </a:rPr>
              <a:t>n</a:t>
            </a:r>
            <a:r>
              <a:rPr lang="en-US" altLang="zh-CN" sz="2400" baseline="-25000" dirty="0" smtClean="0">
                <a:effectLst/>
                <a:latin typeface="Times New Roman" panose="02020603050405020304" pitchFamily="18" charset="0"/>
                <a:cs typeface="Times New Roman" panose="02020603050405020304" pitchFamily="18" charset="0"/>
              </a:rPr>
              <a:t>+1</a:t>
            </a:r>
            <a:r>
              <a:rPr lang="zh-CN" altLang="en-US" sz="2400" dirty="0" smtClean="0">
                <a:effectLst/>
                <a:latin typeface="Times New Roman" panose="02020603050405020304" pitchFamily="18" charset="0"/>
                <a:cs typeface="Times New Roman" panose="02020603050405020304" pitchFamily="18" charset="0"/>
              </a:rPr>
              <a:t>，且保证</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-1</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0</a:t>
            </a:r>
            <a:r>
              <a:rPr lang="en-US" altLang="zh-CN" sz="2400" dirty="0" smtClean="0">
                <a:effectLst/>
                <a:latin typeface="Times New Roman" panose="02020603050405020304" pitchFamily="18" charset="0"/>
                <a:cs typeface="Times New Roman" panose="02020603050405020304" pitchFamily="18" charset="0"/>
              </a:rPr>
              <a:t>=</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0</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1</a:t>
            </a:r>
            <a:r>
              <a:rPr lang="zh-CN" altLang="en-US" sz="2400" dirty="0" smtClean="0">
                <a:effectLst/>
                <a:latin typeface="Times New Roman" panose="02020603050405020304" pitchFamily="18" charset="0"/>
                <a:cs typeface="Times New Roman" panose="02020603050405020304" pitchFamily="18" charset="0"/>
              </a:rPr>
              <a:t>和</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i="1" baseline="-25000" dirty="0" smtClean="0">
                <a:effectLst/>
                <a:latin typeface="Times New Roman" panose="02020603050405020304" pitchFamily="18" charset="0"/>
                <a:cs typeface="Times New Roman" panose="02020603050405020304" pitchFamily="18" charset="0"/>
              </a:rPr>
              <a:t>n</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i="1" baseline="-25000" dirty="0" smtClean="0">
                <a:effectLst/>
                <a:latin typeface="Times New Roman" panose="02020603050405020304" pitchFamily="18" charset="0"/>
                <a:cs typeface="Times New Roman" panose="02020603050405020304" pitchFamily="18" charset="0"/>
              </a:rPr>
              <a:t>n</a:t>
            </a:r>
            <a:r>
              <a:rPr lang="en-US" altLang="zh-CN" sz="2400" baseline="-25000" dirty="0" smtClean="0">
                <a:effectLst/>
                <a:latin typeface="Times New Roman" panose="02020603050405020304" pitchFamily="18" charset="0"/>
                <a:cs typeface="Times New Roman" panose="02020603050405020304" pitchFamily="18" charset="0"/>
              </a:rPr>
              <a:t>+1</a:t>
            </a:r>
            <a:r>
              <a:rPr lang="en-US" altLang="zh-CN" sz="2400" dirty="0" smtClean="0">
                <a:effectLst/>
                <a:latin typeface="Times New Roman" panose="02020603050405020304" pitchFamily="18" charset="0"/>
                <a:cs typeface="Times New Roman" panose="02020603050405020304" pitchFamily="18" charset="0"/>
              </a:rPr>
              <a:t>=</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i="1" baseline="-25000" dirty="0" smtClean="0">
                <a:effectLst/>
                <a:latin typeface="Times New Roman" panose="02020603050405020304" pitchFamily="18" charset="0"/>
                <a:cs typeface="Times New Roman" panose="02020603050405020304" pitchFamily="18" charset="0"/>
              </a:rPr>
              <a:t>n</a:t>
            </a:r>
            <a:r>
              <a:rPr lang="en-US" altLang="zh-CN" sz="2400" baseline="-25000" dirty="0" smtClean="0">
                <a:effectLst/>
                <a:latin typeface="Times New Roman" panose="02020603050405020304" pitchFamily="18" charset="0"/>
                <a:cs typeface="Times New Roman" panose="02020603050405020304" pitchFamily="18" charset="0"/>
              </a:rPr>
              <a:t>-1</a:t>
            </a:r>
            <a:r>
              <a:rPr lang="en-US" altLang="zh-CN" sz="2400" i="1" dirty="0" smtClean="0">
                <a:effectLst/>
                <a:latin typeface="Times New Roman" panose="02020603050405020304" pitchFamily="18" charset="0"/>
                <a:cs typeface="Times New Roman" panose="02020603050405020304" pitchFamily="18" charset="0"/>
              </a:rPr>
              <a:t>P</a:t>
            </a:r>
            <a:r>
              <a:rPr lang="en-US" altLang="zh-CN" sz="2400" i="1" baseline="-25000" dirty="0" smtClean="0">
                <a:effectLst/>
                <a:latin typeface="Times New Roman" panose="02020603050405020304" pitchFamily="18" charset="0"/>
                <a:cs typeface="Times New Roman" panose="02020603050405020304" pitchFamily="18" charset="0"/>
              </a:rPr>
              <a:t>n</a:t>
            </a:r>
            <a:r>
              <a:rPr lang="zh-CN" altLang="en-US" sz="2400" dirty="0" smtClean="0">
                <a:effectLst/>
                <a:latin typeface="Times New Roman" panose="02020603050405020304" pitchFamily="18" charset="0"/>
                <a:cs typeface="Times New Roman" panose="02020603050405020304" pitchFamily="18" charset="0"/>
              </a:rPr>
              <a:t>。</a:t>
            </a:r>
          </a:p>
          <a:p>
            <a:pPr eaLnBrk="1" hangingPunct="1">
              <a:lnSpc>
                <a:spcPct val="90000"/>
              </a:lnSpc>
              <a:buClr>
                <a:srgbClr val="FF9300"/>
              </a:buClr>
              <a:buFont typeface="Wingdings" panose="05000000000000000000" pitchFamily="2" charset="2"/>
              <a:buChar char="n"/>
              <a:defRPr/>
            </a:pPr>
            <a:r>
              <a:rPr lang="zh-CN" altLang="en-US" sz="2400" dirty="0" smtClean="0">
                <a:effectLst/>
                <a:latin typeface="Times New Roman" panose="02020603050405020304" pitchFamily="18" charset="0"/>
                <a:cs typeface="Times New Roman" panose="02020603050405020304" pitchFamily="18" charset="0"/>
              </a:rPr>
              <a:t>这是因为，对于第</a:t>
            </a:r>
            <a:r>
              <a:rPr lang="en-US" altLang="zh-CN" sz="2400" i="1" dirty="0" err="1" smtClean="0">
                <a:effectLst/>
                <a:latin typeface="Times New Roman" panose="02020603050405020304" pitchFamily="18" charset="0"/>
                <a:cs typeface="Times New Roman" panose="02020603050405020304" pitchFamily="18" charset="0"/>
              </a:rPr>
              <a:t>i</a:t>
            </a:r>
            <a:r>
              <a:rPr lang="en-US" altLang="zh-CN" sz="2400" dirty="0" smtClean="0">
                <a:effectLst/>
                <a:latin typeface="Times New Roman" panose="02020603050405020304" pitchFamily="18" charset="0"/>
                <a:cs typeface="Times New Roman" panose="02020603050405020304" pitchFamily="18" charset="0"/>
              </a:rPr>
              <a:t>=-1</a:t>
            </a:r>
            <a:r>
              <a:rPr lang="zh-CN" altLang="en-US" sz="2400" dirty="0" smtClean="0">
                <a:effectLst/>
                <a:latin typeface="Times New Roman" panose="02020603050405020304" pitchFamily="18" charset="0"/>
                <a:cs typeface="Times New Roman" panose="02020603050405020304" pitchFamily="18" charset="0"/>
              </a:rPr>
              <a:t>段曲线，当</a:t>
            </a:r>
            <a:r>
              <a:rPr lang="en-US" altLang="zh-CN" sz="2400" i="1" dirty="0" smtClean="0">
                <a:effectLst/>
                <a:latin typeface="Times New Roman" panose="02020603050405020304" pitchFamily="18" charset="0"/>
                <a:cs typeface="Times New Roman" panose="02020603050405020304" pitchFamily="18" charset="0"/>
              </a:rPr>
              <a:t>t</a:t>
            </a:r>
            <a:r>
              <a:rPr lang="en-US" altLang="zh-CN" sz="2400" dirty="0" smtClean="0">
                <a:effectLst/>
                <a:latin typeface="Times New Roman" panose="02020603050405020304" pitchFamily="18" charset="0"/>
                <a:cs typeface="Times New Roman" panose="02020603050405020304" pitchFamily="18" charset="0"/>
              </a:rPr>
              <a:t>=0</a:t>
            </a:r>
            <a:r>
              <a:rPr lang="zh-CN" altLang="en-US" sz="2400" dirty="0" smtClean="0">
                <a:effectLst/>
                <a:latin typeface="Times New Roman" panose="02020603050405020304" pitchFamily="18" charset="0"/>
                <a:cs typeface="Times New Roman" panose="02020603050405020304" pitchFamily="18" charset="0"/>
              </a:rPr>
              <a:t>时， 有</a:t>
            </a:r>
          </a:p>
          <a:p>
            <a:pPr eaLnBrk="1" hangingPunct="1">
              <a:lnSpc>
                <a:spcPct val="90000"/>
              </a:lnSpc>
              <a:buFontTx/>
              <a:buNone/>
              <a:defRPr/>
            </a:pPr>
            <a:endParaRPr lang="zh-CN" altLang="en-US" sz="2400" dirty="0" smtClean="0">
              <a:effectLst/>
            </a:endParaRPr>
          </a:p>
          <a:p>
            <a:pPr eaLnBrk="1" hangingPunct="1">
              <a:lnSpc>
                <a:spcPct val="90000"/>
              </a:lnSpc>
              <a:buFontTx/>
              <a:buNone/>
              <a:defRPr/>
            </a:pPr>
            <a:endParaRPr lang="zh-CN" altLang="en-US" sz="2400" dirty="0" smtClean="0">
              <a:effectLst/>
            </a:endParaRPr>
          </a:p>
          <a:p>
            <a:pPr eaLnBrk="1" hangingPunct="1">
              <a:lnSpc>
                <a:spcPct val="90000"/>
              </a:lnSpc>
              <a:buFontTx/>
              <a:buNone/>
              <a:defRPr/>
            </a:pPr>
            <a:endParaRPr lang="zh-CN" altLang="en-US" sz="2400" dirty="0" smtClean="0">
              <a:effectLst/>
            </a:endParaRPr>
          </a:p>
          <a:p>
            <a:pPr eaLnBrk="1" hangingPunct="1">
              <a:lnSpc>
                <a:spcPct val="90000"/>
              </a:lnSpc>
              <a:buFontTx/>
              <a:buNone/>
              <a:defRPr/>
            </a:pPr>
            <a:endParaRPr lang="zh-CN" altLang="en-US" sz="2400" dirty="0" smtClean="0">
              <a:effectLst/>
            </a:endParaRPr>
          </a:p>
          <a:p>
            <a:pPr eaLnBrk="1" hangingPunct="1">
              <a:lnSpc>
                <a:spcPct val="90000"/>
              </a:lnSpc>
              <a:buFontTx/>
              <a:buNone/>
              <a:defRPr/>
            </a:pPr>
            <a:r>
              <a:rPr lang="zh-CN" altLang="en-US" sz="2400" dirty="0" smtClean="0">
                <a:effectLst/>
              </a:rPr>
              <a:t>显然与已知条件相符合。</a:t>
            </a:r>
          </a:p>
        </p:txBody>
      </p:sp>
      <p:sp>
        <p:nvSpPr>
          <p:cNvPr id="83972" name="Rectangle 5"/>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3973" name="Object 4"/>
          <p:cNvGraphicFramePr>
            <a:graphicFrameLocks noChangeAspect="1"/>
          </p:cNvGraphicFramePr>
          <p:nvPr>
            <p:extLst>
              <p:ext uri="{D42A27DB-BD31-4B8C-83A1-F6EECF244321}">
                <p14:modId xmlns:p14="http://schemas.microsoft.com/office/powerpoint/2010/main" val="1837889893"/>
              </p:ext>
            </p:extLst>
          </p:nvPr>
        </p:nvGraphicFramePr>
        <p:xfrm>
          <a:off x="2879725" y="3595847"/>
          <a:ext cx="3384550" cy="704850"/>
        </p:xfrm>
        <a:graphic>
          <a:graphicData uri="http://schemas.openxmlformats.org/presentationml/2006/ole">
            <mc:AlternateContent xmlns:mc="http://schemas.openxmlformats.org/markup-compatibility/2006">
              <mc:Choice xmlns:v="urn:schemas-microsoft-com:vml" Requires="v">
                <p:oleObj spid="_x0000_s108624" name="公式" r:id="rId3" imgW="1943100" imgH="393700" progId="Equation.3">
                  <p:embed/>
                </p:oleObj>
              </mc:Choice>
              <mc:Fallback>
                <p:oleObj name="公式" r:id="rId3" imgW="19431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9725" y="3595847"/>
                        <a:ext cx="33845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4" name="Rectangle 7"/>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3975" name="Object 6"/>
          <p:cNvGraphicFramePr>
            <a:graphicFrameLocks noChangeAspect="1"/>
          </p:cNvGraphicFramePr>
          <p:nvPr>
            <p:extLst>
              <p:ext uri="{D42A27DB-BD31-4B8C-83A1-F6EECF244321}">
                <p14:modId xmlns:p14="http://schemas.microsoft.com/office/powerpoint/2010/main" val="1253576684"/>
              </p:ext>
            </p:extLst>
          </p:nvPr>
        </p:nvGraphicFramePr>
        <p:xfrm>
          <a:off x="2879725" y="4339774"/>
          <a:ext cx="3313113" cy="682625"/>
        </p:xfrm>
        <a:graphic>
          <a:graphicData uri="http://schemas.openxmlformats.org/presentationml/2006/ole">
            <mc:AlternateContent xmlns:mc="http://schemas.openxmlformats.org/markup-compatibility/2006">
              <mc:Choice xmlns:v="urn:schemas-microsoft-com:vml" Requires="v">
                <p:oleObj spid="_x0000_s108625" name="公式" r:id="rId5" imgW="1968500" imgH="393700" progId="Equation.3">
                  <p:embed/>
                </p:oleObj>
              </mc:Choice>
              <mc:Fallback>
                <p:oleObj name="公式" r:id="rId5" imgW="19685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9725" y="4339774"/>
                        <a:ext cx="331311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对角圆角矩形 8"/>
          <p:cNvSpPr/>
          <p:nvPr/>
        </p:nvSpPr>
        <p:spPr>
          <a:xfrm>
            <a:off x="954087" y="520171"/>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5682473"/>
      </p:ext>
    </p:extLst>
  </p:cSld>
  <p:clrMapOvr>
    <a:masterClrMapping/>
  </p:clrMapOvr>
  <p:transition spd="slow">
    <p:cove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a:xfrm>
            <a:off x="457200" y="1341438"/>
            <a:ext cx="8229600" cy="5256212"/>
          </a:xfrm>
        </p:spPr>
        <p:txBody>
          <a:bodyPr/>
          <a:lstStyle/>
          <a:p>
            <a:pPr eaLnBrk="1" hangingPunct="1">
              <a:lnSpc>
                <a:spcPct val="120000"/>
              </a:lnSpc>
              <a:buFontTx/>
              <a:buNone/>
              <a:defRPr/>
            </a:pPr>
            <a:r>
              <a:rPr lang="en-US" altLang="zh-CN" sz="2400" b="1" u="sng" dirty="0" smtClean="0">
                <a:solidFill>
                  <a:srgbClr val="FF0000"/>
                </a:solidFill>
                <a:effectLst/>
              </a:rPr>
              <a:t>5 </a:t>
            </a:r>
            <a:r>
              <a:rPr lang="zh-CN" altLang="en-US" sz="2400" b="1" u="sng" dirty="0" smtClean="0">
                <a:solidFill>
                  <a:srgbClr val="FF0000"/>
                </a:solidFill>
                <a:effectLst/>
              </a:rPr>
              <a:t>反求</a:t>
            </a:r>
            <a:r>
              <a:rPr lang="en-US" altLang="zh-CN" sz="2400" b="1" u="sng" dirty="0" smtClean="0">
                <a:solidFill>
                  <a:srgbClr val="FF0000"/>
                </a:solidFill>
                <a:effectLst/>
              </a:rPr>
              <a:t>B</a:t>
            </a:r>
            <a:r>
              <a:rPr lang="zh-CN" altLang="en-US" sz="2400" b="1" u="sng" dirty="0" smtClean="0">
                <a:solidFill>
                  <a:srgbClr val="FF0000"/>
                </a:solidFill>
                <a:effectLst/>
              </a:rPr>
              <a:t>样条曲线的控制点</a:t>
            </a:r>
          </a:p>
          <a:p>
            <a:pPr eaLnBrk="1" hangingPunct="1">
              <a:lnSpc>
                <a:spcPct val="120000"/>
              </a:lnSpc>
              <a:buClr>
                <a:srgbClr val="FF9300"/>
              </a:buClr>
              <a:buFont typeface="Wingdings" panose="05000000000000000000" pitchFamily="2" charset="2"/>
              <a:buChar char="n"/>
              <a:defRPr/>
            </a:pPr>
            <a:r>
              <a:rPr lang="zh-CN" altLang="en-US" sz="2400" b="0" dirty="0" smtClean="0">
                <a:latin typeface="Times New Roman" panose="02020603050405020304" pitchFamily="18" charset="0"/>
                <a:cs typeface="Times New Roman" panose="02020603050405020304" pitchFamily="18" charset="0"/>
              </a:rPr>
              <a:t>反求三次</a:t>
            </a:r>
            <a:r>
              <a:rPr lang="en-US" altLang="zh-CN" sz="2400" b="0" dirty="0" smtClean="0">
                <a:latin typeface="Times New Roman" panose="02020603050405020304" pitchFamily="18" charset="0"/>
                <a:cs typeface="Times New Roman" panose="02020603050405020304" pitchFamily="18" charset="0"/>
              </a:rPr>
              <a:t>B</a:t>
            </a:r>
            <a:r>
              <a:rPr lang="zh-CN" altLang="en-US" sz="2400" b="0" dirty="0" smtClean="0">
                <a:latin typeface="Times New Roman" panose="02020603050405020304" pitchFamily="18" charset="0"/>
                <a:cs typeface="Times New Roman" panose="02020603050405020304" pitchFamily="18" charset="0"/>
              </a:rPr>
              <a:t>样条曲线的控制点是指，已知曲线上的一组型值点</a:t>
            </a:r>
            <a:r>
              <a:rPr lang="en-US" altLang="zh-CN" sz="2400" b="0" i="1" dirty="0" smtClean="0">
                <a:latin typeface="Times New Roman" panose="02020603050405020304" pitchFamily="18" charset="0"/>
                <a:cs typeface="Times New Roman" panose="02020603050405020304" pitchFamily="18" charset="0"/>
              </a:rPr>
              <a:t>Q</a:t>
            </a:r>
            <a:r>
              <a:rPr lang="en-US" altLang="zh-CN" sz="2400" b="0" i="1" baseline="-25000" dirty="0" smtClean="0">
                <a:latin typeface="Times New Roman" panose="02020603050405020304" pitchFamily="18" charset="0"/>
                <a:cs typeface="Times New Roman" panose="02020603050405020304" pitchFamily="18" charset="0"/>
              </a:rPr>
              <a:t>i</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err="1" smtClean="0">
                <a:latin typeface="Times New Roman" panose="02020603050405020304" pitchFamily="18" charset="0"/>
                <a:cs typeface="Times New Roman" panose="02020603050405020304" pitchFamily="18" charset="0"/>
              </a:rPr>
              <a:t>i</a:t>
            </a:r>
            <a:r>
              <a:rPr lang="en-US" altLang="zh-CN" sz="2400" b="0" dirty="0" smtClean="0">
                <a:latin typeface="Times New Roman" panose="02020603050405020304" pitchFamily="18" charset="0"/>
                <a:cs typeface="Times New Roman" panose="02020603050405020304" pitchFamily="18" charset="0"/>
              </a:rPr>
              <a:t>=0,1, …,n)</a:t>
            </a:r>
            <a:r>
              <a:rPr lang="zh-CN" altLang="en-US" sz="2400" b="0" dirty="0" smtClean="0">
                <a:latin typeface="Times New Roman" panose="02020603050405020304" pitchFamily="18" charset="0"/>
                <a:cs typeface="Times New Roman" panose="02020603050405020304" pitchFamily="18" charset="0"/>
              </a:rPr>
              <a:t>，要用一条三次</a:t>
            </a:r>
            <a:r>
              <a:rPr lang="en-US" altLang="zh-CN" sz="2400" b="0" dirty="0" smtClean="0">
                <a:latin typeface="Times New Roman" panose="02020603050405020304" pitchFamily="18" charset="0"/>
                <a:cs typeface="Times New Roman" panose="02020603050405020304" pitchFamily="18" charset="0"/>
              </a:rPr>
              <a:t>B</a:t>
            </a:r>
            <a:r>
              <a:rPr lang="zh-CN" altLang="en-US" sz="2400" b="0" dirty="0" smtClean="0">
                <a:latin typeface="Times New Roman" panose="02020603050405020304" pitchFamily="18" charset="0"/>
                <a:cs typeface="Times New Roman" panose="02020603050405020304" pitchFamily="18" charset="0"/>
              </a:rPr>
              <a:t>样条曲线依次通过这些点。显然，首要的问题就是找出一组与点列</a:t>
            </a:r>
            <a:r>
              <a:rPr lang="en-US" altLang="zh-CN" sz="2400" b="0" i="1" dirty="0" smtClean="0">
                <a:latin typeface="Times New Roman" panose="02020603050405020304" pitchFamily="18" charset="0"/>
                <a:cs typeface="Times New Roman" panose="02020603050405020304" pitchFamily="18" charset="0"/>
              </a:rPr>
              <a:t>Q</a:t>
            </a:r>
            <a:r>
              <a:rPr lang="en-US" altLang="zh-CN" sz="2400" b="0" i="1" baseline="-25000" dirty="0" smtClean="0">
                <a:latin typeface="Times New Roman" panose="02020603050405020304" pitchFamily="18" charset="0"/>
                <a:cs typeface="Times New Roman" panose="02020603050405020304" pitchFamily="18" charset="0"/>
              </a:rPr>
              <a:t>i</a:t>
            </a:r>
            <a:r>
              <a:rPr lang="zh-CN" altLang="en-US" sz="2400" b="0" dirty="0" smtClean="0">
                <a:latin typeface="Times New Roman" panose="02020603050405020304" pitchFamily="18" charset="0"/>
                <a:cs typeface="Times New Roman" panose="02020603050405020304" pitchFamily="18" charset="0"/>
              </a:rPr>
              <a:t>对应的控制点序列</a:t>
            </a:r>
            <a:r>
              <a:rPr lang="en-US" altLang="zh-CN" sz="2400" b="0" i="1" dirty="0" smtClean="0">
                <a:latin typeface="Times New Roman" panose="02020603050405020304" pitchFamily="18" charset="0"/>
                <a:cs typeface="Times New Roman" panose="02020603050405020304" pitchFamily="18" charset="0"/>
              </a:rPr>
              <a:t>P</a:t>
            </a:r>
            <a:r>
              <a:rPr lang="en-US" altLang="zh-CN" sz="2400" b="0" i="1" baseline="-25000" dirty="0" smtClean="0">
                <a:latin typeface="Times New Roman" panose="02020603050405020304" pitchFamily="18" charset="0"/>
                <a:cs typeface="Times New Roman" panose="02020603050405020304" pitchFamily="18" charset="0"/>
              </a:rPr>
              <a:t>i</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err="1" smtClean="0">
                <a:latin typeface="Times New Roman" panose="02020603050405020304" pitchFamily="18" charset="0"/>
                <a:cs typeface="Times New Roman" panose="02020603050405020304" pitchFamily="18" charset="0"/>
              </a:rPr>
              <a:t>i</a:t>
            </a:r>
            <a:r>
              <a:rPr lang="en-US" altLang="zh-CN" sz="2400" b="0" dirty="0" smtClean="0">
                <a:latin typeface="Times New Roman" panose="02020603050405020304" pitchFamily="18" charset="0"/>
                <a:cs typeface="Times New Roman" panose="02020603050405020304" pitchFamily="18" charset="0"/>
              </a:rPr>
              <a:t>=0,1,2, …,</a:t>
            </a:r>
            <a:r>
              <a:rPr lang="en-US" altLang="zh-CN" sz="2400" b="0" i="1" dirty="0" smtClean="0">
                <a:latin typeface="Times New Roman" panose="02020603050405020304" pitchFamily="18" charset="0"/>
                <a:cs typeface="Times New Roman" panose="02020603050405020304" pitchFamily="18" charset="0"/>
              </a:rPr>
              <a:t>n</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n</a:t>
            </a:r>
            <a:r>
              <a:rPr lang="en-US" altLang="zh-CN" sz="2400" b="0" dirty="0" smtClean="0">
                <a:latin typeface="Times New Roman" panose="02020603050405020304" pitchFamily="18" charset="0"/>
                <a:cs typeface="Times New Roman" panose="02020603050405020304" pitchFamily="18" charset="0"/>
              </a:rPr>
              <a:t>+1)</a:t>
            </a:r>
            <a:r>
              <a:rPr lang="zh-CN" altLang="en-US" sz="2400" b="0" dirty="0" smtClean="0">
                <a:latin typeface="Times New Roman" panose="02020603050405020304" pitchFamily="18" charset="0"/>
                <a:cs typeface="Times New Roman" panose="02020603050405020304" pitchFamily="18" charset="0"/>
              </a:rPr>
              <a:t>。</a:t>
            </a:r>
          </a:p>
          <a:p>
            <a:pPr eaLnBrk="1" hangingPunct="1">
              <a:lnSpc>
                <a:spcPct val="120000"/>
              </a:lnSpc>
              <a:buClr>
                <a:srgbClr val="FF9300"/>
              </a:buClr>
              <a:buFont typeface="Wingdings" panose="05000000000000000000" pitchFamily="2" charset="2"/>
              <a:buChar char="n"/>
              <a:defRPr/>
            </a:pPr>
            <a:r>
              <a:rPr lang="zh-CN" altLang="en-US" sz="2400" b="0" dirty="0" smtClean="0">
                <a:latin typeface="Times New Roman" panose="02020603050405020304" pitchFamily="18" charset="0"/>
                <a:cs typeface="Times New Roman" panose="02020603050405020304" pitchFamily="18" charset="0"/>
              </a:rPr>
              <a:t>假定每个型值点</a:t>
            </a:r>
            <a:r>
              <a:rPr lang="en-US" altLang="zh-CN" sz="2400" b="0" i="1" dirty="0" smtClean="0">
                <a:latin typeface="Times New Roman" panose="02020603050405020304" pitchFamily="18" charset="0"/>
                <a:cs typeface="Times New Roman" panose="02020603050405020304" pitchFamily="18" charset="0"/>
              </a:rPr>
              <a:t>Q</a:t>
            </a:r>
            <a:r>
              <a:rPr lang="en-US" altLang="zh-CN" sz="2400" b="0" i="1" baseline="-25000" dirty="0" smtClean="0">
                <a:latin typeface="Times New Roman" panose="02020603050405020304" pitchFamily="18" charset="0"/>
                <a:cs typeface="Times New Roman" panose="02020603050405020304" pitchFamily="18" charset="0"/>
              </a:rPr>
              <a:t>i</a:t>
            </a:r>
            <a:r>
              <a:rPr lang="zh-CN" altLang="en-US" sz="2400" b="0" dirty="0" smtClean="0">
                <a:latin typeface="Times New Roman" panose="02020603050405020304" pitchFamily="18" charset="0"/>
                <a:cs typeface="Times New Roman" panose="02020603050405020304" pitchFamily="18" charset="0"/>
              </a:rPr>
              <a:t>都是一段</a:t>
            </a:r>
            <a:r>
              <a:rPr lang="en-US" altLang="zh-CN" sz="2400" b="0" dirty="0" smtClean="0">
                <a:latin typeface="Times New Roman" panose="02020603050405020304" pitchFamily="18" charset="0"/>
                <a:cs typeface="Times New Roman" panose="02020603050405020304" pitchFamily="18" charset="0"/>
              </a:rPr>
              <a:t>B</a:t>
            </a:r>
            <a:r>
              <a:rPr lang="zh-CN" altLang="en-US" sz="2400" b="0" dirty="0" smtClean="0">
                <a:latin typeface="Times New Roman" panose="02020603050405020304" pitchFamily="18" charset="0"/>
                <a:cs typeface="Times New Roman" panose="02020603050405020304" pitchFamily="18" charset="0"/>
              </a:rPr>
              <a:t>样条曲线的</a:t>
            </a:r>
            <a:r>
              <a:rPr lang="en-US" altLang="zh-CN" sz="2400" b="0" i="1" dirty="0" smtClean="0">
                <a:latin typeface="Times New Roman" panose="02020603050405020304" pitchFamily="18" charset="0"/>
                <a:cs typeface="Times New Roman" panose="02020603050405020304" pitchFamily="18" charset="0"/>
              </a:rPr>
              <a:t>Q</a:t>
            </a:r>
            <a:r>
              <a:rPr lang="en-US" altLang="zh-CN" sz="2400" b="0" i="1" baseline="-25000" dirty="0" smtClean="0">
                <a:latin typeface="Times New Roman" panose="02020603050405020304" pitchFamily="18" charset="0"/>
                <a:cs typeface="Times New Roman" panose="02020603050405020304" pitchFamily="18" charset="0"/>
              </a:rPr>
              <a:t>i</a:t>
            </a:r>
            <a:r>
              <a:rPr lang="en-US" altLang="zh-CN" sz="2400" b="0" baseline="-25000" dirty="0" smtClean="0">
                <a:latin typeface="Times New Roman" panose="02020603050405020304" pitchFamily="18" charset="0"/>
                <a:cs typeface="Times New Roman" panose="02020603050405020304" pitchFamily="18" charset="0"/>
              </a:rPr>
              <a:t>,3</a:t>
            </a:r>
            <a:r>
              <a:rPr lang="en-US" altLang="zh-CN" sz="2400" b="0" dirty="0" smtClean="0">
                <a:latin typeface="Times New Roman" panose="02020603050405020304" pitchFamily="18" charset="0"/>
                <a:cs typeface="Times New Roman" panose="02020603050405020304" pitchFamily="18" charset="0"/>
              </a:rPr>
              <a:t>(0)</a:t>
            </a:r>
            <a:r>
              <a:rPr lang="zh-CN" altLang="en-US" sz="2400" b="0" dirty="0" smtClean="0">
                <a:latin typeface="Times New Roman" panose="02020603050405020304" pitchFamily="18" charset="0"/>
                <a:cs typeface="Times New Roman" panose="02020603050405020304" pitchFamily="18" charset="0"/>
              </a:rPr>
              <a:t>起点，而与各控制点的关系是</a:t>
            </a:r>
          </a:p>
          <a:p>
            <a:pPr eaLnBrk="1" hangingPunct="1">
              <a:lnSpc>
                <a:spcPct val="120000"/>
              </a:lnSpc>
              <a:buFontTx/>
              <a:buNone/>
              <a:defRPr/>
            </a:pPr>
            <a:endParaRPr lang="en-US" altLang="zh-CN" sz="2400" b="0" dirty="0" smtClean="0"/>
          </a:p>
        </p:txBody>
      </p:sp>
      <p:sp>
        <p:nvSpPr>
          <p:cNvPr id="84996" name="Rectangle 9"/>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4997" name="Object 8"/>
          <p:cNvGraphicFramePr>
            <a:graphicFrameLocks noChangeAspect="1"/>
          </p:cNvGraphicFramePr>
          <p:nvPr>
            <p:extLst>
              <p:ext uri="{D42A27DB-BD31-4B8C-83A1-F6EECF244321}">
                <p14:modId xmlns:p14="http://schemas.microsoft.com/office/powerpoint/2010/main" val="809061630"/>
              </p:ext>
            </p:extLst>
          </p:nvPr>
        </p:nvGraphicFramePr>
        <p:xfrm>
          <a:off x="3095625" y="4797425"/>
          <a:ext cx="2952750" cy="647700"/>
        </p:xfrm>
        <a:graphic>
          <a:graphicData uri="http://schemas.openxmlformats.org/presentationml/2006/ole">
            <mc:AlternateContent xmlns:mc="http://schemas.openxmlformats.org/markup-compatibility/2006">
              <mc:Choice xmlns:v="urn:schemas-microsoft-com:vml" Requires="v">
                <p:oleObj spid="_x0000_s109608" name="公式" r:id="rId3" imgW="1777229" imgH="393529" progId="Equation.3">
                  <p:embed/>
                </p:oleObj>
              </mc:Choice>
              <mc:Fallback>
                <p:oleObj name="公式" r:id="rId3" imgW="1777229"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5" y="4797425"/>
                        <a:ext cx="29527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对角圆角矩形 6"/>
          <p:cNvSpPr/>
          <p:nvPr/>
        </p:nvSpPr>
        <p:spPr>
          <a:xfrm>
            <a:off x="989806" y="492840"/>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156165"/>
      </p:ext>
    </p:extLst>
  </p:cSld>
  <p:clrMapOvr>
    <a:masterClrMapping/>
  </p:clrMapOvr>
  <p:transition spd="slow">
    <p:cove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a:xfrm>
            <a:off x="468313" y="1052513"/>
            <a:ext cx="8229600" cy="5256212"/>
          </a:xfrm>
        </p:spPr>
        <p:txBody>
          <a:bodyPr/>
          <a:lstStyle/>
          <a:p>
            <a:pPr eaLnBrk="1" hangingPunct="1">
              <a:lnSpc>
                <a:spcPct val="120000"/>
              </a:lnSpc>
              <a:buFontTx/>
              <a:buNone/>
              <a:defRPr/>
            </a:pPr>
            <a:r>
              <a:rPr lang="en-US" altLang="zh-CN" sz="2400" b="1" u="sng" dirty="0">
                <a:solidFill>
                  <a:srgbClr val="FF0000"/>
                </a:solidFill>
              </a:rPr>
              <a:t>5</a:t>
            </a:r>
            <a:r>
              <a:rPr lang="en-US" altLang="zh-CN" sz="2400" b="1" u="sng" dirty="0" smtClean="0">
                <a:solidFill>
                  <a:srgbClr val="FF0000"/>
                </a:solidFill>
                <a:effectLst/>
              </a:rPr>
              <a:t> </a:t>
            </a:r>
            <a:r>
              <a:rPr lang="zh-CN" altLang="en-US" sz="2400" b="1" u="sng" dirty="0" smtClean="0">
                <a:solidFill>
                  <a:srgbClr val="FF0000"/>
                </a:solidFill>
                <a:effectLst/>
              </a:rPr>
              <a:t>反求</a:t>
            </a:r>
            <a:r>
              <a:rPr lang="en-US" altLang="zh-CN" sz="2400" b="1" u="sng" dirty="0" smtClean="0">
                <a:solidFill>
                  <a:srgbClr val="FF0000"/>
                </a:solidFill>
                <a:effectLst/>
              </a:rPr>
              <a:t>B</a:t>
            </a:r>
            <a:r>
              <a:rPr lang="zh-CN" altLang="en-US" sz="2400" b="1" u="sng" dirty="0" smtClean="0">
                <a:solidFill>
                  <a:srgbClr val="FF0000"/>
                </a:solidFill>
                <a:effectLst/>
              </a:rPr>
              <a:t>样条曲线的控制点</a:t>
            </a:r>
          </a:p>
          <a:p>
            <a:pPr eaLnBrk="1" hangingPunct="1">
              <a:lnSpc>
                <a:spcPct val="110000"/>
              </a:lnSpc>
              <a:buClr>
                <a:srgbClr val="FF9300"/>
              </a:buClr>
              <a:buFont typeface="Wingdings" panose="05000000000000000000" pitchFamily="2" charset="2"/>
              <a:buChar char="n"/>
              <a:defRPr/>
            </a:pPr>
            <a:r>
              <a:rPr lang="zh-CN" altLang="en-US" sz="2000" dirty="0" smtClean="0">
                <a:latin typeface="Times New Roman" panose="02020603050405020304" pitchFamily="18" charset="0"/>
                <a:cs typeface="Times New Roman" panose="02020603050405020304" pitchFamily="18" charset="0"/>
              </a:rPr>
              <a:t>显然，这是一组联立方程，左边为已知点，右边为待求控制点，共有</a:t>
            </a:r>
            <a:r>
              <a:rPr lang="en-US" altLang="zh-CN" sz="2000" i="1" dirty="0" smtClean="0">
                <a:latin typeface="Times New Roman" panose="02020603050405020304" pitchFamily="18" charset="0"/>
                <a:cs typeface="Times New Roman" panose="02020603050405020304" pitchFamily="18" charset="0"/>
              </a:rPr>
              <a:t>n</a:t>
            </a:r>
            <a:r>
              <a:rPr lang="zh-CN" altLang="en-US" sz="2000" dirty="0" smtClean="0">
                <a:latin typeface="Times New Roman" panose="02020603050405020304" pitchFamily="18" charset="0"/>
                <a:cs typeface="Times New Roman" panose="02020603050405020304" pitchFamily="18" charset="0"/>
              </a:rPr>
              <a:t>个方程。但未知数为</a:t>
            </a:r>
            <a:r>
              <a:rPr lang="en-US" altLang="zh-CN" sz="2000" i="1" dirty="0"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+2</a:t>
            </a:r>
            <a:r>
              <a:rPr lang="zh-CN" altLang="en-US" sz="2000" dirty="0" smtClean="0">
                <a:latin typeface="Times New Roman" panose="02020603050405020304" pitchFamily="18" charset="0"/>
                <a:cs typeface="Times New Roman" panose="02020603050405020304" pitchFamily="18" charset="0"/>
              </a:rPr>
              <a:t>个，因此，仍需补充两个条件才有解。比如，补充的两个边界条件分别为：</a:t>
            </a:r>
          </a:p>
          <a:p>
            <a:pPr eaLnBrk="1" hangingPunct="1">
              <a:lnSpc>
                <a:spcPct val="110000"/>
              </a:lnSpc>
              <a:buClr>
                <a:srgbClr val="FF9300"/>
              </a:buClr>
              <a:buFont typeface="Wingdings" panose="05000000000000000000" pitchFamily="2" charset="2"/>
              <a:buChar char="n"/>
              <a:defRPr/>
            </a:pPr>
            <a:endParaRPr lang="zh-CN" altLang="en-US" sz="2000" dirty="0" smtClean="0">
              <a:latin typeface="Times New Roman" panose="02020603050405020304" pitchFamily="18" charset="0"/>
              <a:cs typeface="Times New Roman" panose="02020603050405020304" pitchFamily="18" charset="0"/>
            </a:endParaRPr>
          </a:p>
          <a:p>
            <a:pPr eaLnBrk="1" hangingPunct="1">
              <a:lnSpc>
                <a:spcPct val="110000"/>
              </a:lnSpc>
              <a:buClr>
                <a:srgbClr val="FF9300"/>
              </a:buClr>
              <a:buFont typeface="Wingdings" panose="05000000000000000000" pitchFamily="2" charset="2"/>
              <a:buChar char="n"/>
              <a:defRPr/>
            </a:pPr>
            <a:r>
              <a:rPr lang="zh-CN" altLang="en-US" sz="2000" dirty="0" smtClean="0">
                <a:latin typeface="Times New Roman" panose="02020603050405020304" pitchFamily="18" charset="0"/>
                <a:cs typeface="Times New Roman" panose="02020603050405020304" pitchFamily="18" charset="0"/>
              </a:rPr>
              <a:t>这样，只剩</a:t>
            </a:r>
            <a:r>
              <a:rPr lang="en-US" altLang="zh-CN" sz="2000" i="1" dirty="0" smtClean="0">
                <a:latin typeface="Times New Roman" panose="02020603050405020304" pitchFamily="18" charset="0"/>
                <a:cs typeface="Times New Roman" panose="02020603050405020304" pitchFamily="18" charset="0"/>
              </a:rPr>
              <a:t>P</a:t>
            </a:r>
            <a:r>
              <a:rPr lang="en-US" altLang="zh-CN" sz="2000" i="1" baseline="-25000" dirty="0" smtClean="0">
                <a:latin typeface="Times New Roman" panose="02020603050405020304" pitchFamily="18" charset="0"/>
                <a:cs typeface="Times New Roman" panose="02020603050405020304" pitchFamily="18" charset="0"/>
              </a:rPr>
              <a:t>i </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=2, 3, </a:t>
            </a:r>
            <a:r>
              <a:rPr lang="en-US" altLang="en-US" sz="2000"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共</a:t>
            </a:r>
            <a:r>
              <a:rPr lang="en-US" altLang="zh-CN" sz="2000" i="1" dirty="0"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-2</a:t>
            </a:r>
            <a:r>
              <a:rPr lang="zh-CN" altLang="en-US" sz="2000" dirty="0" smtClean="0">
                <a:latin typeface="Times New Roman" panose="02020603050405020304" pitchFamily="18" charset="0"/>
                <a:cs typeface="Times New Roman" panose="02020603050405020304" pitchFamily="18" charset="0"/>
              </a:rPr>
              <a:t>个未知数，写出求解控制点的线性方程组</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n</a:t>
            </a:r>
            <a:r>
              <a:rPr lang="en-US" altLang="zh-CN" sz="2000" dirty="0" smtClean="0">
                <a:latin typeface="Times New Roman" panose="02020603050405020304" pitchFamily="18" charset="0"/>
                <a:cs typeface="Times New Roman" panose="02020603050405020304" pitchFamily="18" charset="0"/>
              </a:rPr>
              <a:t>-2</a:t>
            </a:r>
            <a:r>
              <a:rPr lang="zh-CN" altLang="en-US" sz="2000" dirty="0" smtClean="0">
                <a:latin typeface="Times New Roman" panose="02020603050405020304" pitchFamily="18" charset="0"/>
                <a:cs typeface="Times New Roman" panose="02020603050405020304" pitchFamily="18" charset="0"/>
              </a:rPr>
              <a:t>个方程</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为：</a:t>
            </a:r>
          </a:p>
          <a:p>
            <a:pPr eaLnBrk="1" hangingPunct="1">
              <a:lnSpc>
                <a:spcPct val="110000"/>
              </a:lnSpc>
              <a:buClr>
                <a:srgbClr val="FF9300"/>
              </a:buClr>
              <a:buFont typeface="Wingdings" panose="05000000000000000000" pitchFamily="2" charset="2"/>
              <a:buChar char="n"/>
              <a:defRPr/>
            </a:pPr>
            <a:endParaRPr lang="en-US" altLang="zh-CN" sz="2000" dirty="0" smtClean="0">
              <a:latin typeface="Times New Roman" panose="02020603050405020304" pitchFamily="18" charset="0"/>
              <a:cs typeface="Times New Roman" panose="02020603050405020304" pitchFamily="18" charset="0"/>
            </a:endParaRPr>
          </a:p>
        </p:txBody>
      </p:sp>
      <p:sp>
        <p:nvSpPr>
          <p:cNvPr id="86020"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1" name="Rectangle 7"/>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6022" name="Object 6"/>
          <p:cNvGraphicFramePr>
            <a:graphicFrameLocks noChangeAspect="1"/>
          </p:cNvGraphicFramePr>
          <p:nvPr>
            <p:extLst>
              <p:ext uri="{D42A27DB-BD31-4B8C-83A1-F6EECF244321}">
                <p14:modId xmlns:p14="http://schemas.microsoft.com/office/powerpoint/2010/main" val="1453000967"/>
              </p:ext>
            </p:extLst>
          </p:nvPr>
        </p:nvGraphicFramePr>
        <p:xfrm>
          <a:off x="2498359" y="2693990"/>
          <a:ext cx="1584325" cy="458787"/>
        </p:xfrm>
        <a:graphic>
          <a:graphicData uri="http://schemas.openxmlformats.org/presentationml/2006/ole">
            <mc:AlternateContent xmlns:mc="http://schemas.openxmlformats.org/markup-compatibility/2006">
              <mc:Choice xmlns:v="urn:schemas-microsoft-com:vml" Requires="v">
                <p:oleObj spid="_x0000_s110708" name="公式" r:id="rId3" imgW="787400" imgH="228600" progId="Equation.3">
                  <p:embed/>
                </p:oleObj>
              </mc:Choice>
              <mc:Fallback>
                <p:oleObj name="公式" r:id="rId3" imgW="7874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359" y="2693990"/>
                        <a:ext cx="15843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3" name="Rectangle 9"/>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6024" name="Object 8"/>
          <p:cNvGraphicFramePr>
            <a:graphicFrameLocks noChangeAspect="1"/>
          </p:cNvGraphicFramePr>
          <p:nvPr>
            <p:extLst>
              <p:ext uri="{D42A27DB-BD31-4B8C-83A1-F6EECF244321}">
                <p14:modId xmlns:p14="http://schemas.microsoft.com/office/powerpoint/2010/main" val="3324312922"/>
              </p:ext>
            </p:extLst>
          </p:nvPr>
        </p:nvGraphicFramePr>
        <p:xfrm>
          <a:off x="4817878" y="2728913"/>
          <a:ext cx="1655762" cy="414337"/>
        </p:xfrm>
        <a:graphic>
          <a:graphicData uri="http://schemas.openxmlformats.org/presentationml/2006/ole">
            <mc:AlternateContent xmlns:mc="http://schemas.openxmlformats.org/markup-compatibility/2006">
              <mc:Choice xmlns:v="urn:schemas-microsoft-com:vml" Requires="v">
                <p:oleObj spid="_x0000_s110709" name="公式" r:id="rId5" imgW="914400" imgH="228600" progId="Equation.3">
                  <p:embed/>
                </p:oleObj>
              </mc:Choice>
              <mc:Fallback>
                <p:oleObj name="公式" r:id="rId5" imgW="9144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7878" y="2728913"/>
                        <a:ext cx="1655762"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5" name="Rectangle 11"/>
          <p:cNvSpPr>
            <a:spLocks noChangeArrowheads="1"/>
          </p:cNvSpPr>
          <p:nvPr/>
        </p:nvSpPr>
        <p:spPr bwMode="auto">
          <a:xfrm>
            <a:off x="0"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6026" name="Object 10"/>
          <p:cNvGraphicFramePr>
            <a:graphicFrameLocks noChangeAspect="1"/>
          </p:cNvGraphicFramePr>
          <p:nvPr>
            <p:extLst>
              <p:ext uri="{D42A27DB-BD31-4B8C-83A1-F6EECF244321}">
                <p14:modId xmlns:p14="http://schemas.microsoft.com/office/powerpoint/2010/main" val="913446164"/>
              </p:ext>
            </p:extLst>
          </p:nvPr>
        </p:nvGraphicFramePr>
        <p:xfrm>
          <a:off x="2477903" y="3916243"/>
          <a:ext cx="4679950" cy="2301875"/>
        </p:xfrm>
        <a:graphic>
          <a:graphicData uri="http://schemas.openxmlformats.org/presentationml/2006/ole">
            <mc:AlternateContent xmlns:mc="http://schemas.openxmlformats.org/markup-compatibility/2006">
              <mc:Choice xmlns:v="urn:schemas-microsoft-com:vml" Requires="v">
                <p:oleObj spid="_x0000_s110710" name="公式" r:id="rId7" imgW="2844800" imgH="1397000" progId="Equation.3">
                  <p:embed/>
                </p:oleObj>
              </mc:Choice>
              <mc:Fallback>
                <p:oleObj name="公式" r:id="rId7" imgW="2844800" imgH="1397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7903" y="3916243"/>
                        <a:ext cx="4679950"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对角圆角矩形 11"/>
          <p:cNvSpPr/>
          <p:nvPr/>
        </p:nvSpPr>
        <p:spPr>
          <a:xfrm>
            <a:off x="989806" y="524844"/>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2843972"/>
      </p:ext>
    </p:extLst>
  </p:cSld>
  <p:clrMapOvr>
    <a:masterClrMapping/>
  </p:clrMapOvr>
  <p:transition spd="slow">
    <p:cove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68313" y="1052513"/>
            <a:ext cx="8535010" cy="5256212"/>
          </a:xfrm>
        </p:spPr>
        <p:txBody>
          <a:bodyPr/>
          <a:lstStyle/>
          <a:p>
            <a:pPr eaLnBrk="1" hangingPunct="1">
              <a:lnSpc>
                <a:spcPct val="120000"/>
              </a:lnSpc>
              <a:buFontTx/>
              <a:buNone/>
              <a:defRPr/>
            </a:pPr>
            <a:r>
              <a:rPr lang="en-US" altLang="zh-CN" sz="2400" b="1" u="sng" dirty="0" smtClean="0">
                <a:solidFill>
                  <a:srgbClr val="FF0000"/>
                </a:solidFill>
                <a:effectLst/>
              </a:rPr>
              <a:t>6  B</a:t>
            </a:r>
            <a:r>
              <a:rPr lang="zh-CN" altLang="en-US" sz="2400" b="1" u="sng" dirty="0" smtClean="0">
                <a:solidFill>
                  <a:srgbClr val="FF0000"/>
                </a:solidFill>
                <a:effectLst/>
              </a:rPr>
              <a:t>样条曲线与</a:t>
            </a:r>
            <a:r>
              <a:rPr lang="en-US" altLang="zh-CN" sz="2400" b="1" u="sng" dirty="0" smtClean="0">
                <a:solidFill>
                  <a:srgbClr val="FF0000"/>
                </a:solidFill>
                <a:effectLst/>
              </a:rPr>
              <a:t>Bezier</a:t>
            </a:r>
            <a:r>
              <a:rPr lang="zh-CN" altLang="en-US" sz="2400" b="1" u="sng" dirty="0" smtClean="0">
                <a:solidFill>
                  <a:srgbClr val="FF0000"/>
                </a:solidFill>
                <a:effectLst/>
              </a:rPr>
              <a:t>曲线的相互转换</a:t>
            </a:r>
          </a:p>
          <a:p>
            <a:pPr eaLnBrk="1" hangingPunct="1">
              <a:lnSpc>
                <a:spcPct val="120000"/>
              </a:lnSpc>
              <a:buClr>
                <a:srgbClr val="FF9300"/>
              </a:buClr>
              <a:buFont typeface="Wingdings" panose="05000000000000000000" pitchFamily="2" charset="2"/>
              <a:buChar char="n"/>
              <a:defRPr/>
            </a:pPr>
            <a:r>
              <a:rPr lang="zh-CN" altLang="en-US" sz="2400" dirty="0" smtClean="0">
                <a:effectLst/>
                <a:latin typeface="Times New Roman" panose="02020603050405020304" pitchFamily="18" charset="0"/>
                <a:cs typeface="Times New Roman" panose="02020603050405020304" pitchFamily="18" charset="0"/>
              </a:rPr>
              <a:t>设一段曲线作为三次</a:t>
            </a:r>
            <a:r>
              <a:rPr lang="en-US" altLang="zh-CN" sz="2400" dirty="0" smtClean="0">
                <a:effectLst/>
                <a:latin typeface="Times New Roman" panose="02020603050405020304" pitchFamily="18" charset="0"/>
                <a:cs typeface="Times New Roman" panose="02020603050405020304" pitchFamily="18" charset="0"/>
              </a:rPr>
              <a:t>Bezier</a:t>
            </a:r>
            <a:r>
              <a:rPr lang="zh-CN" altLang="en-US" sz="2400" dirty="0" smtClean="0">
                <a:effectLst/>
                <a:latin typeface="Times New Roman" panose="02020603050405020304" pitchFamily="18" charset="0"/>
                <a:cs typeface="Times New Roman" panose="02020603050405020304" pitchFamily="18" charset="0"/>
              </a:rPr>
              <a:t>曲线的控制顶点为</a:t>
            </a:r>
            <a:r>
              <a:rPr lang="en-US" altLang="zh-CN" sz="2400" b="1"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0</a:t>
            </a:r>
            <a:r>
              <a:rPr lang="zh-CN" altLang="en-US" sz="2400" dirty="0" smtClean="0">
                <a:effectLst/>
                <a:latin typeface="Times New Roman" panose="02020603050405020304" pitchFamily="18" charset="0"/>
                <a:cs typeface="Times New Roman" panose="02020603050405020304" pitchFamily="18" charset="0"/>
              </a:rPr>
              <a:t>、</a:t>
            </a:r>
            <a:r>
              <a:rPr lang="en-US" altLang="zh-CN" sz="2400" b="1"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1</a:t>
            </a:r>
            <a:r>
              <a:rPr lang="zh-CN" altLang="en-US" sz="2400" dirty="0" smtClean="0">
                <a:effectLst/>
                <a:latin typeface="Times New Roman" panose="02020603050405020304" pitchFamily="18" charset="0"/>
                <a:cs typeface="Times New Roman" panose="02020603050405020304" pitchFamily="18" charset="0"/>
              </a:rPr>
              <a:t>、</a:t>
            </a:r>
            <a:r>
              <a:rPr lang="en-US" altLang="zh-CN" sz="2400" b="1"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2</a:t>
            </a:r>
            <a:r>
              <a:rPr lang="zh-CN" altLang="en-US" sz="2400" dirty="0" smtClean="0">
                <a:effectLst/>
                <a:latin typeface="Times New Roman" panose="02020603050405020304" pitchFamily="18" charset="0"/>
                <a:cs typeface="Times New Roman" panose="02020603050405020304" pitchFamily="18" charset="0"/>
              </a:rPr>
              <a:t>、</a:t>
            </a:r>
            <a:r>
              <a:rPr lang="en-US" altLang="zh-CN" sz="2400" b="1" i="1" dirty="0" smtClean="0">
                <a:effectLst/>
                <a:latin typeface="Times New Roman" panose="02020603050405020304" pitchFamily="18" charset="0"/>
                <a:cs typeface="Times New Roman" panose="02020603050405020304" pitchFamily="18" charset="0"/>
              </a:rPr>
              <a:t>P</a:t>
            </a:r>
            <a:r>
              <a:rPr lang="en-US" altLang="zh-CN" sz="2400" baseline="-25000" dirty="0" smtClean="0">
                <a:effectLst/>
                <a:latin typeface="Times New Roman" panose="02020603050405020304" pitchFamily="18" charset="0"/>
                <a:cs typeface="Times New Roman" panose="02020603050405020304" pitchFamily="18" charset="0"/>
              </a:rPr>
              <a:t>3</a:t>
            </a:r>
            <a:r>
              <a:rPr lang="zh-CN" altLang="en-US" sz="2400" dirty="0" smtClean="0">
                <a:effectLst/>
                <a:latin typeface="Times New Roman" panose="02020603050405020304" pitchFamily="18" charset="0"/>
                <a:cs typeface="Times New Roman" panose="02020603050405020304" pitchFamily="18" charset="0"/>
              </a:rPr>
              <a:t>，作为</a:t>
            </a:r>
            <a:r>
              <a:rPr lang="en-US" altLang="zh-CN" sz="2400" dirty="0" smtClean="0">
                <a:effectLst/>
                <a:latin typeface="Times New Roman" panose="02020603050405020304" pitchFamily="18" charset="0"/>
                <a:cs typeface="Times New Roman" panose="02020603050405020304" pitchFamily="18" charset="0"/>
              </a:rPr>
              <a:t>B</a:t>
            </a:r>
            <a:r>
              <a:rPr lang="zh-CN" altLang="en-US" sz="2400" dirty="0" smtClean="0">
                <a:effectLst/>
                <a:latin typeface="Times New Roman" panose="02020603050405020304" pitchFamily="18" charset="0"/>
                <a:cs typeface="Times New Roman" panose="02020603050405020304" pitchFamily="18" charset="0"/>
              </a:rPr>
              <a:t>样条曲线的控制顶点为</a:t>
            </a:r>
            <a:r>
              <a:rPr lang="en-US" altLang="zh-CN" sz="2400" b="1" i="1" dirty="0" smtClean="0">
                <a:effectLst/>
                <a:latin typeface="Times New Roman" panose="02020603050405020304" pitchFamily="18" charset="0"/>
                <a:cs typeface="Times New Roman" panose="02020603050405020304" pitchFamily="18" charset="0"/>
              </a:rPr>
              <a:t>R</a:t>
            </a:r>
            <a:r>
              <a:rPr lang="en-US" altLang="zh-CN" sz="2400" baseline="-25000" dirty="0" smtClean="0">
                <a:effectLst/>
                <a:latin typeface="Times New Roman" panose="02020603050405020304" pitchFamily="18" charset="0"/>
                <a:cs typeface="Times New Roman" panose="02020603050405020304" pitchFamily="18" charset="0"/>
              </a:rPr>
              <a:t>0</a:t>
            </a:r>
            <a:r>
              <a:rPr lang="zh-CN" altLang="en-US" sz="2400" dirty="0" smtClean="0">
                <a:effectLst/>
                <a:latin typeface="Times New Roman" panose="02020603050405020304" pitchFamily="18" charset="0"/>
                <a:cs typeface="Times New Roman" panose="02020603050405020304" pitchFamily="18" charset="0"/>
              </a:rPr>
              <a:t>、</a:t>
            </a:r>
            <a:r>
              <a:rPr lang="en-US" altLang="zh-CN" sz="2400" b="1" i="1" dirty="0" smtClean="0">
                <a:effectLst/>
                <a:latin typeface="Times New Roman" panose="02020603050405020304" pitchFamily="18" charset="0"/>
                <a:cs typeface="Times New Roman" panose="02020603050405020304" pitchFamily="18" charset="0"/>
              </a:rPr>
              <a:t>R</a:t>
            </a:r>
            <a:r>
              <a:rPr lang="en-US" altLang="zh-CN" sz="2400" baseline="-25000" dirty="0" smtClean="0">
                <a:effectLst/>
                <a:latin typeface="Times New Roman" panose="02020603050405020304" pitchFamily="18" charset="0"/>
                <a:cs typeface="Times New Roman" panose="02020603050405020304" pitchFamily="18" charset="0"/>
              </a:rPr>
              <a:t>1</a:t>
            </a:r>
            <a:r>
              <a:rPr lang="zh-CN" altLang="en-US" sz="2400" dirty="0" smtClean="0">
                <a:effectLst/>
                <a:latin typeface="Times New Roman" panose="02020603050405020304" pitchFamily="18" charset="0"/>
                <a:cs typeface="Times New Roman" panose="02020603050405020304" pitchFamily="18" charset="0"/>
              </a:rPr>
              <a:t>、</a:t>
            </a:r>
            <a:r>
              <a:rPr lang="en-US" altLang="zh-CN" sz="2400" b="1" i="1" dirty="0" smtClean="0">
                <a:effectLst/>
                <a:latin typeface="Times New Roman" panose="02020603050405020304" pitchFamily="18" charset="0"/>
                <a:cs typeface="Times New Roman" panose="02020603050405020304" pitchFamily="18" charset="0"/>
              </a:rPr>
              <a:t>R</a:t>
            </a:r>
            <a:r>
              <a:rPr lang="en-US" altLang="zh-CN" sz="2400" baseline="-25000" dirty="0" smtClean="0">
                <a:effectLst/>
                <a:latin typeface="Times New Roman" panose="02020603050405020304" pitchFamily="18" charset="0"/>
                <a:cs typeface="Times New Roman" panose="02020603050405020304" pitchFamily="18" charset="0"/>
              </a:rPr>
              <a:t>2</a:t>
            </a:r>
            <a:r>
              <a:rPr lang="zh-CN" altLang="en-US" sz="2400" dirty="0" smtClean="0">
                <a:effectLst/>
                <a:latin typeface="Times New Roman" panose="02020603050405020304" pitchFamily="18" charset="0"/>
                <a:cs typeface="Times New Roman" panose="02020603050405020304" pitchFamily="18" charset="0"/>
              </a:rPr>
              <a:t>、</a:t>
            </a:r>
            <a:r>
              <a:rPr lang="en-US" altLang="zh-CN" sz="2400" b="1" i="1" dirty="0" smtClean="0">
                <a:effectLst/>
                <a:latin typeface="Times New Roman" panose="02020603050405020304" pitchFamily="18" charset="0"/>
                <a:cs typeface="Times New Roman" panose="02020603050405020304" pitchFamily="18" charset="0"/>
              </a:rPr>
              <a:t>R</a:t>
            </a:r>
            <a:r>
              <a:rPr lang="en-US" altLang="zh-CN" sz="2400" baseline="-25000" dirty="0" smtClean="0">
                <a:effectLst/>
                <a:latin typeface="Times New Roman" panose="02020603050405020304" pitchFamily="18" charset="0"/>
                <a:cs typeface="Times New Roman" panose="02020603050405020304" pitchFamily="18" charset="0"/>
              </a:rPr>
              <a:t>3</a:t>
            </a:r>
            <a:r>
              <a:rPr lang="zh-CN" altLang="en-US" sz="2400" dirty="0" smtClean="0">
                <a:effectLst/>
                <a:latin typeface="Times New Roman" panose="02020603050405020304" pitchFamily="18" charset="0"/>
                <a:cs typeface="Times New Roman" panose="02020603050405020304" pitchFamily="18" charset="0"/>
              </a:rPr>
              <a:t>。</a:t>
            </a:r>
          </a:p>
          <a:p>
            <a:pPr eaLnBrk="1" hangingPunct="1">
              <a:lnSpc>
                <a:spcPct val="120000"/>
              </a:lnSpc>
              <a:buClr>
                <a:srgbClr val="FF9300"/>
              </a:buClr>
              <a:buFont typeface="Wingdings" panose="05000000000000000000" pitchFamily="2" charset="2"/>
              <a:buChar char="n"/>
              <a:defRPr/>
            </a:pPr>
            <a:r>
              <a:rPr lang="zh-CN" altLang="en-US" sz="2400" dirty="0" smtClean="0">
                <a:effectLst/>
                <a:latin typeface="Times New Roman" panose="02020603050405020304" pitchFamily="18" charset="0"/>
                <a:cs typeface="Times New Roman" panose="02020603050405020304" pitchFamily="18" charset="0"/>
              </a:rPr>
              <a:t>三次</a:t>
            </a:r>
            <a:r>
              <a:rPr lang="en-US" altLang="zh-CN" sz="2400" dirty="0" smtClean="0">
                <a:effectLst/>
                <a:latin typeface="Times New Roman" panose="02020603050405020304" pitchFamily="18" charset="0"/>
                <a:cs typeface="Times New Roman" panose="02020603050405020304" pitchFamily="18" charset="0"/>
              </a:rPr>
              <a:t>Bezier</a:t>
            </a:r>
            <a:r>
              <a:rPr lang="zh-CN" altLang="en-US" sz="2400" dirty="0" smtClean="0">
                <a:effectLst/>
                <a:latin typeface="Times New Roman" panose="02020603050405020304" pitchFamily="18" charset="0"/>
                <a:cs typeface="Times New Roman" panose="02020603050405020304" pitchFamily="18" charset="0"/>
              </a:rPr>
              <a:t>曲线的矩阵形式</a:t>
            </a:r>
          </a:p>
          <a:p>
            <a:pPr eaLnBrk="1" hangingPunct="1">
              <a:lnSpc>
                <a:spcPct val="110000"/>
              </a:lnSpc>
              <a:buFontTx/>
              <a:buNone/>
              <a:defRPr/>
            </a:pPr>
            <a:r>
              <a:rPr lang="zh-CN" altLang="en-US" sz="2000" b="0" dirty="0" smtClean="0">
                <a:effectLst/>
              </a:rPr>
              <a:t>            </a:t>
            </a:r>
          </a:p>
        </p:txBody>
      </p:sp>
      <p:sp>
        <p:nvSpPr>
          <p:cNvPr id="87044"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4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46" name="Rectangle 9"/>
          <p:cNvSpPr>
            <a:spLocks noChangeArrowheads="1"/>
          </p:cNvSpPr>
          <p:nvPr/>
        </p:nvSpPr>
        <p:spPr bwMode="auto">
          <a:xfrm>
            <a:off x="0"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47" name="Rectangle 17"/>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7048" name="Object 16"/>
          <p:cNvGraphicFramePr>
            <a:graphicFrameLocks noChangeAspect="1"/>
          </p:cNvGraphicFramePr>
          <p:nvPr>
            <p:extLst>
              <p:ext uri="{D42A27DB-BD31-4B8C-83A1-F6EECF244321}">
                <p14:modId xmlns:p14="http://schemas.microsoft.com/office/powerpoint/2010/main" val="4092069213"/>
              </p:ext>
            </p:extLst>
          </p:nvPr>
        </p:nvGraphicFramePr>
        <p:xfrm>
          <a:off x="442913" y="3519488"/>
          <a:ext cx="4837112" cy="1482725"/>
        </p:xfrm>
        <a:graphic>
          <a:graphicData uri="http://schemas.openxmlformats.org/presentationml/2006/ole">
            <mc:AlternateContent xmlns:mc="http://schemas.openxmlformats.org/markup-compatibility/2006">
              <mc:Choice xmlns:v="urn:schemas-microsoft-com:vml" Requires="v">
                <p:oleObj spid="_x0000_s111696" name="公式" r:id="rId3" imgW="3073320" imgH="939600" progId="Equation.3">
                  <p:embed/>
                </p:oleObj>
              </mc:Choice>
              <mc:Fallback>
                <p:oleObj name="公式" r:id="rId3" imgW="3073320" imgH="939600" progId="Equation.3">
                  <p:embed/>
                  <p:pic>
                    <p:nvPicPr>
                      <p:cNvPr id="0" name=""/>
                      <p:cNvPicPr>
                        <a:picLocks noChangeAspect="1" noChangeArrowheads="1"/>
                      </p:cNvPicPr>
                      <p:nvPr/>
                    </p:nvPicPr>
                    <p:blipFill>
                      <a:blip r:embed="rId4"/>
                      <a:srcRect/>
                      <a:stretch>
                        <a:fillRect/>
                      </a:stretch>
                    </p:blipFill>
                    <p:spPr bwMode="auto">
                      <a:xfrm>
                        <a:off x="442913" y="3519488"/>
                        <a:ext cx="4837112"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9" name="Text Box 18"/>
          <p:cNvSpPr txBox="1">
            <a:spLocks noChangeArrowheads="1"/>
          </p:cNvSpPr>
          <p:nvPr/>
        </p:nvSpPr>
        <p:spPr bwMode="auto">
          <a:xfrm>
            <a:off x="5258654" y="4037807"/>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FF0000"/>
                </a:solidFill>
              </a:rPr>
              <a:t>可简写为</a:t>
            </a:r>
          </a:p>
        </p:txBody>
      </p:sp>
      <p:sp>
        <p:nvSpPr>
          <p:cNvPr id="87050" name="Rectangle 2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7051" name="Object 19"/>
          <p:cNvGraphicFramePr>
            <a:graphicFrameLocks noChangeAspect="1"/>
          </p:cNvGraphicFramePr>
          <p:nvPr>
            <p:extLst>
              <p:ext uri="{D42A27DB-BD31-4B8C-83A1-F6EECF244321}">
                <p14:modId xmlns:p14="http://schemas.microsoft.com/office/powerpoint/2010/main" val="2486992946"/>
              </p:ext>
            </p:extLst>
          </p:nvPr>
        </p:nvGraphicFramePr>
        <p:xfrm>
          <a:off x="6702425" y="4108450"/>
          <a:ext cx="1763713" cy="427038"/>
        </p:xfrm>
        <a:graphic>
          <a:graphicData uri="http://schemas.openxmlformats.org/presentationml/2006/ole">
            <mc:AlternateContent xmlns:mc="http://schemas.openxmlformats.org/markup-compatibility/2006">
              <mc:Choice xmlns:v="urn:schemas-microsoft-com:vml" Requires="v">
                <p:oleObj spid="_x0000_s111697" name="公式" r:id="rId5" imgW="876240" imgH="215640" progId="Equation.3">
                  <p:embed/>
                </p:oleObj>
              </mc:Choice>
              <mc:Fallback>
                <p:oleObj name="公式" r:id="rId5" imgW="876240" imgH="215640" progId="Equation.3">
                  <p:embed/>
                  <p:pic>
                    <p:nvPicPr>
                      <p:cNvPr id="0" name=""/>
                      <p:cNvPicPr>
                        <a:picLocks noChangeAspect="1" noChangeArrowheads="1"/>
                      </p:cNvPicPr>
                      <p:nvPr/>
                    </p:nvPicPr>
                    <p:blipFill>
                      <a:blip r:embed="rId6"/>
                      <a:srcRect/>
                      <a:stretch>
                        <a:fillRect/>
                      </a:stretch>
                    </p:blipFill>
                    <p:spPr bwMode="auto">
                      <a:xfrm>
                        <a:off x="6702425" y="4108450"/>
                        <a:ext cx="17637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对角圆角矩形 12"/>
          <p:cNvSpPr/>
          <p:nvPr/>
        </p:nvSpPr>
        <p:spPr>
          <a:xfrm>
            <a:off x="989806" y="48903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2795143"/>
      </p:ext>
    </p:extLst>
  </p:cSld>
  <p:clrMapOvr>
    <a:masterClrMapping/>
  </p:clrMapOvr>
  <p:transition spd="slow">
    <p:cove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468313" y="1052513"/>
            <a:ext cx="8229600" cy="5256212"/>
          </a:xfrm>
        </p:spPr>
        <p:txBody>
          <a:bodyPr/>
          <a:lstStyle/>
          <a:p>
            <a:pPr algn="just" eaLnBrk="1" hangingPunct="1">
              <a:lnSpc>
                <a:spcPct val="120000"/>
              </a:lnSpc>
              <a:buClr>
                <a:srgbClr val="FF9300"/>
              </a:buClr>
              <a:buFont typeface="Wingdings" panose="05000000000000000000" pitchFamily="2" charset="2"/>
              <a:buChar char="n"/>
              <a:defRPr/>
            </a:pPr>
            <a:r>
              <a:rPr lang="zh-CN" altLang="en-US" sz="2400" dirty="0" smtClean="0">
                <a:effectLst/>
              </a:rPr>
              <a:t>三次</a:t>
            </a:r>
            <a:r>
              <a:rPr lang="en-US" altLang="zh-CN" sz="2400" dirty="0" smtClean="0">
                <a:effectLst/>
              </a:rPr>
              <a:t>B</a:t>
            </a:r>
            <a:r>
              <a:rPr lang="zh-CN" altLang="en-US" sz="2400" dirty="0" smtClean="0">
                <a:effectLst/>
              </a:rPr>
              <a:t>样条曲线的矩阵形式</a:t>
            </a:r>
          </a:p>
          <a:p>
            <a:pPr algn="just" eaLnBrk="1" hangingPunct="1">
              <a:lnSpc>
                <a:spcPct val="120000"/>
              </a:lnSpc>
              <a:buFontTx/>
              <a:buNone/>
              <a:defRPr/>
            </a:pPr>
            <a:endParaRPr lang="zh-CN" altLang="en-US" sz="2400" dirty="0" smtClean="0">
              <a:effectLst/>
            </a:endParaRPr>
          </a:p>
          <a:p>
            <a:pPr algn="just" eaLnBrk="1" hangingPunct="1">
              <a:lnSpc>
                <a:spcPct val="120000"/>
              </a:lnSpc>
              <a:buFontTx/>
              <a:buNone/>
              <a:defRPr/>
            </a:pPr>
            <a:endParaRPr lang="zh-CN" altLang="en-US" sz="2400" dirty="0" smtClean="0">
              <a:effectLst/>
            </a:endParaRPr>
          </a:p>
          <a:p>
            <a:pPr algn="just" eaLnBrk="1" hangingPunct="1">
              <a:lnSpc>
                <a:spcPct val="120000"/>
              </a:lnSpc>
              <a:buFontTx/>
              <a:buNone/>
              <a:defRPr/>
            </a:pPr>
            <a:endParaRPr lang="zh-CN" altLang="en-US" sz="2400" dirty="0" smtClean="0">
              <a:effectLst/>
            </a:endParaRPr>
          </a:p>
          <a:p>
            <a:pPr algn="just" eaLnBrk="1" hangingPunct="1">
              <a:lnSpc>
                <a:spcPct val="120000"/>
              </a:lnSpc>
              <a:buFontTx/>
              <a:buNone/>
              <a:defRPr/>
            </a:pPr>
            <a:endParaRPr lang="zh-CN" altLang="en-US" sz="2400" dirty="0" smtClean="0">
              <a:effectLst/>
            </a:endParaRPr>
          </a:p>
          <a:p>
            <a:pPr algn="just" eaLnBrk="1" hangingPunct="1">
              <a:lnSpc>
                <a:spcPct val="120000"/>
              </a:lnSpc>
              <a:buClr>
                <a:srgbClr val="FF9300"/>
              </a:buClr>
              <a:buFont typeface="Wingdings" panose="05000000000000000000" pitchFamily="2" charset="2"/>
              <a:buChar char="n"/>
              <a:defRPr/>
            </a:pPr>
            <a:r>
              <a:rPr lang="zh-CN" altLang="en-US" sz="2400" dirty="0" smtClean="0">
                <a:effectLst/>
              </a:rPr>
              <a:t>因二者表示同一条曲线，则有</a:t>
            </a:r>
          </a:p>
        </p:txBody>
      </p:sp>
      <p:sp>
        <p:nvSpPr>
          <p:cNvPr id="88068"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69" name="Rectangle 6"/>
          <p:cNvSpPr>
            <a:spLocks noChangeArrowheads="1"/>
          </p:cNvSpPr>
          <p:nvPr/>
        </p:nvSpPr>
        <p:spPr bwMode="auto">
          <a:xfrm>
            <a:off x="0"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70" name="Rectangle 7"/>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71" name="Text Box 9"/>
          <p:cNvSpPr txBox="1">
            <a:spLocks noChangeArrowheads="1"/>
          </p:cNvSpPr>
          <p:nvPr/>
        </p:nvSpPr>
        <p:spPr bwMode="auto">
          <a:xfrm>
            <a:off x="5761038" y="2638426"/>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dirty="0">
                <a:solidFill>
                  <a:srgbClr val="FF0000"/>
                </a:solidFill>
              </a:rPr>
              <a:t>可简写为</a:t>
            </a:r>
          </a:p>
        </p:txBody>
      </p:sp>
      <p:sp>
        <p:nvSpPr>
          <p:cNvPr id="88072" name="Rectangle 10"/>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8073" name="Rectangle 13"/>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8074" name="Object 12"/>
          <p:cNvGraphicFramePr>
            <a:graphicFrameLocks noChangeAspect="1"/>
          </p:cNvGraphicFramePr>
          <p:nvPr>
            <p:extLst>
              <p:ext uri="{D42A27DB-BD31-4B8C-83A1-F6EECF244321}">
                <p14:modId xmlns:p14="http://schemas.microsoft.com/office/powerpoint/2010/main" val="1553711042"/>
              </p:ext>
            </p:extLst>
          </p:nvPr>
        </p:nvGraphicFramePr>
        <p:xfrm>
          <a:off x="188913" y="1801813"/>
          <a:ext cx="5670550" cy="1622425"/>
        </p:xfrm>
        <a:graphic>
          <a:graphicData uri="http://schemas.openxmlformats.org/presentationml/2006/ole">
            <mc:AlternateContent xmlns:mc="http://schemas.openxmlformats.org/markup-compatibility/2006">
              <mc:Choice xmlns:v="urn:schemas-microsoft-com:vml" Requires="v">
                <p:oleObj spid="_x0000_s112756" name="公式" r:id="rId3" imgW="3301920" imgH="939600" progId="Equation.3">
                  <p:embed/>
                </p:oleObj>
              </mc:Choice>
              <mc:Fallback>
                <p:oleObj name="公式" r:id="rId3" imgW="3301920" imgH="939600" progId="Equation.3">
                  <p:embed/>
                  <p:pic>
                    <p:nvPicPr>
                      <p:cNvPr id="0" name=""/>
                      <p:cNvPicPr>
                        <a:picLocks noChangeAspect="1" noChangeArrowheads="1"/>
                      </p:cNvPicPr>
                      <p:nvPr/>
                    </p:nvPicPr>
                    <p:blipFill>
                      <a:blip r:embed="rId4"/>
                      <a:srcRect/>
                      <a:stretch>
                        <a:fillRect/>
                      </a:stretch>
                    </p:blipFill>
                    <p:spPr bwMode="auto">
                      <a:xfrm>
                        <a:off x="188913" y="1801813"/>
                        <a:ext cx="5670550"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5" name="Rectangle 1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8076" name="Object 14"/>
          <p:cNvGraphicFramePr>
            <a:graphicFrameLocks noChangeAspect="1"/>
          </p:cNvGraphicFramePr>
          <p:nvPr>
            <p:extLst>
              <p:ext uri="{D42A27DB-BD31-4B8C-83A1-F6EECF244321}">
                <p14:modId xmlns:p14="http://schemas.microsoft.com/office/powerpoint/2010/main" val="1168383695"/>
              </p:ext>
            </p:extLst>
          </p:nvPr>
        </p:nvGraphicFramePr>
        <p:xfrm>
          <a:off x="7029450" y="2762250"/>
          <a:ext cx="1927225" cy="381000"/>
        </p:xfrm>
        <a:graphic>
          <a:graphicData uri="http://schemas.openxmlformats.org/presentationml/2006/ole">
            <mc:AlternateContent xmlns:mc="http://schemas.openxmlformats.org/markup-compatibility/2006">
              <mc:Choice xmlns:v="urn:schemas-microsoft-com:vml" Requires="v">
                <p:oleObj spid="_x0000_s112757" name="公式" r:id="rId5" imgW="1079280" imgH="215640" progId="Equation.3">
                  <p:embed/>
                </p:oleObj>
              </mc:Choice>
              <mc:Fallback>
                <p:oleObj name="公式" r:id="rId5" imgW="1079280" imgH="215640" progId="Equation.3">
                  <p:embed/>
                  <p:pic>
                    <p:nvPicPr>
                      <p:cNvPr id="0" name=""/>
                      <p:cNvPicPr>
                        <a:picLocks noChangeAspect="1" noChangeArrowheads="1"/>
                      </p:cNvPicPr>
                      <p:nvPr/>
                    </p:nvPicPr>
                    <p:blipFill>
                      <a:blip r:embed="rId6"/>
                      <a:srcRect/>
                      <a:stretch>
                        <a:fillRect/>
                      </a:stretch>
                    </p:blipFill>
                    <p:spPr bwMode="auto">
                      <a:xfrm>
                        <a:off x="7029450" y="2762250"/>
                        <a:ext cx="1927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7" name="Rectangle 17"/>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8078" name="Object 16"/>
          <p:cNvGraphicFramePr>
            <a:graphicFrameLocks noChangeAspect="1"/>
          </p:cNvGraphicFramePr>
          <p:nvPr>
            <p:extLst>
              <p:ext uri="{D42A27DB-BD31-4B8C-83A1-F6EECF244321}">
                <p14:modId xmlns:p14="http://schemas.microsoft.com/office/powerpoint/2010/main" val="2640144464"/>
              </p:ext>
            </p:extLst>
          </p:nvPr>
        </p:nvGraphicFramePr>
        <p:xfrm>
          <a:off x="4821238" y="4287838"/>
          <a:ext cx="2298700" cy="1157287"/>
        </p:xfrm>
        <a:graphic>
          <a:graphicData uri="http://schemas.openxmlformats.org/presentationml/2006/ole">
            <mc:AlternateContent xmlns:mc="http://schemas.openxmlformats.org/markup-compatibility/2006">
              <mc:Choice xmlns:v="urn:schemas-microsoft-com:vml" Requires="v">
                <p:oleObj spid="_x0000_s112758" name="公式" r:id="rId7" imgW="1320480" imgH="660240" progId="Equation.3">
                  <p:embed/>
                </p:oleObj>
              </mc:Choice>
              <mc:Fallback>
                <p:oleObj name="公式" r:id="rId7" imgW="1320480" imgH="660240" progId="Equation.3">
                  <p:embed/>
                  <p:pic>
                    <p:nvPicPr>
                      <p:cNvPr id="0" name=""/>
                      <p:cNvPicPr>
                        <a:picLocks noChangeAspect="1" noChangeArrowheads="1"/>
                      </p:cNvPicPr>
                      <p:nvPr/>
                    </p:nvPicPr>
                    <p:blipFill>
                      <a:blip r:embed="rId8"/>
                      <a:srcRect/>
                      <a:stretch>
                        <a:fillRect/>
                      </a:stretch>
                    </p:blipFill>
                    <p:spPr bwMode="auto">
                      <a:xfrm>
                        <a:off x="4821238" y="4287838"/>
                        <a:ext cx="2298700"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对角圆角矩形 15"/>
          <p:cNvSpPr/>
          <p:nvPr/>
        </p:nvSpPr>
        <p:spPr>
          <a:xfrm>
            <a:off x="989806" y="48903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9695435"/>
      </p:ext>
    </p:extLst>
  </p:cSld>
  <p:clrMapOvr>
    <a:masterClrMapping/>
  </p:clrMapOvr>
  <p:transition spd="slow">
    <p:cove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468313" y="1052513"/>
            <a:ext cx="8229600" cy="5256212"/>
          </a:xfrm>
        </p:spPr>
        <p:txBody>
          <a:bodyPr/>
          <a:lstStyle/>
          <a:p>
            <a:pPr algn="just" eaLnBrk="1" hangingPunct="1">
              <a:lnSpc>
                <a:spcPct val="120000"/>
              </a:lnSpc>
              <a:buClr>
                <a:srgbClr val="FF9300"/>
              </a:buClr>
              <a:buFont typeface="Wingdings" panose="05000000000000000000" pitchFamily="2" charset="2"/>
              <a:buChar char="n"/>
              <a:defRPr/>
            </a:pPr>
            <a:r>
              <a:rPr lang="zh-CN" altLang="en-US" sz="2400" dirty="0" smtClean="0"/>
              <a:t>则得到下面的关系</a:t>
            </a:r>
          </a:p>
          <a:p>
            <a:pPr algn="just" eaLnBrk="1" hangingPunct="1">
              <a:lnSpc>
                <a:spcPct val="120000"/>
              </a:lnSpc>
              <a:buFontTx/>
              <a:buNone/>
              <a:defRPr/>
            </a:pPr>
            <a:r>
              <a:rPr lang="zh-CN" altLang="en-US" sz="2400" dirty="0" smtClean="0">
                <a:effectLst/>
              </a:rPr>
              <a:t>                                    </a:t>
            </a:r>
            <a:r>
              <a:rPr lang="zh-CN" altLang="en-US" sz="2400" b="1" dirty="0" smtClean="0">
                <a:effectLst/>
              </a:rPr>
              <a:t>即</a:t>
            </a:r>
          </a:p>
          <a:p>
            <a:pPr algn="just" eaLnBrk="1" hangingPunct="1">
              <a:lnSpc>
                <a:spcPct val="120000"/>
              </a:lnSpc>
              <a:buFontTx/>
              <a:buNone/>
              <a:defRPr/>
            </a:pPr>
            <a:endParaRPr lang="zh-CN" altLang="en-US" sz="2400" dirty="0" smtClean="0">
              <a:effectLst/>
            </a:endParaRPr>
          </a:p>
          <a:p>
            <a:pPr algn="just" eaLnBrk="1" hangingPunct="1">
              <a:lnSpc>
                <a:spcPct val="120000"/>
              </a:lnSpc>
              <a:buFontTx/>
              <a:buNone/>
              <a:defRPr/>
            </a:pPr>
            <a:endParaRPr lang="zh-CN" altLang="en-US" sz="2400" dirty="0" smtClean="0">
              <a:effectLst/>
            </a:endParaRPr>
          </a:p>
          <a:p>
            <a:pPr algn="just" eaLnBrk="1" hangingPunct="1">
              <a:lnSpc>
                <a:spcPct val="120000"/>
              </a:lnSpc>
              <a:buFontTx/>
              <a:buNone/>
              <a:defRPr/>
            </a:pPr>
            <a:endParaRPr lang="en-US" altLang="zh-CN" sz="2400" dirty="0" smtClean="0">
              <a:effectLst/>
            </a:endParaRPr>
          </a:p>
        </p:txBody>
      </p:sp>
      <p:sp>
        <p:nvSpPr>
          <p:cNvPr id="8909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093" name="Rectangle 5"/>
          <p:cNvSpPr>
            <a:spLocks noChangeArrowheads="1"/>
          </p:cNvSpPr>
          <p:nvPr/>
        </p:nvSpPr>
        <p:spPr bwMode="auto">
          <a:xfrm>
            <a:off x="0" y="2728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094"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095" name="Rectangle 11"/>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9096"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9097" name="Object 15"/>
          <p:cNvGraphicFramePr>
            <a:graphicFrameLocks noChangeAspect="1"/>
          </p:cNvGraphicFramePr>
          <p:nvPr>
            <p:extLst>
              <p:ext uri="{D42A27DB-BD31-4B8C-83A1-F6EECF244321}">
                <p14:modId xmlns:p14="http://schemas.microsoft.com/office/powerpoint/2010/main" val="2276804580"/>
              </p:ext>
            </p:extLst>
          </p:nvPr>
        </p:nvGraphicFramePr>
        <p:xfrm>
          <a:off x="755650" y="3200400"/>
          <a:ext cx="2179638" cy="439738"/>
        </p:xfrm>
        <a:graphic>
          <a:graphicData uri="http://schemas.openxmlformats.org/presentationml/2006/ole">
            <mc:AlternateContent xmlns:mc="http://schemas.openxmlformats.org/markup-compatibility/2006">
              <mc:Choice xmlns:v="urn:schemas-microsoft-com:vml" Requires="v">
                <p:oleObj spid="_x0000_s113822" name="公式" r:id="rId3" imgW="1054080" imgH="215640" progId="Equation.3">
                  <p:embed/>
                </p:oleObj>
              </mc:Choice>
              <mc:Fallback>
                <p:oleObj name="公式" r:id="rId3" imgW="1054080" imgH="215640" progId="Equation.3">
                  <p:embed/>
                  <p:pic>
                    <p:nvPicPr>
                      <p:cNvPr id="0" name=""/>
                      <p:cNvPicPr>
                        <a:picLocks noChangeAspect="1" noChangeArrowheads="1"/>
                      </p:cNvPicPr>
                      <p:nvPr/>
                    </p:nvPicPr>
                    <p:blipFill>
                      <a:blip r:embed="rId4"/>
                      <a:srcRect/>
                      <a:stretch>
                        <a:fillRect/>
                      </a:stretch>
                    </p:blipFill>
                    <p:spPr bwMode="auto">
                      <a:xfrm>
                        <a:off x="755650" y="3200400"/>
                        <a:ext cx="2179638" cy="439738"/>
                      </a:xfrm>
                      <a:prstGeom prst="rect">
                        <a:avLst/>
                      </a:prstGeom>
                      <a:noFill/>
                      <a:ln>
                        <a:noFill/>
                      </a:ln>
                      <a:extLst/>
                    </p:spPr>
                  </p:pic>
                </p:oleObj>
              </mc:Fallback>
            </mc:AlternateContent>
          </a:graphicData>
        </a:graphic>
      </p:graphicFrame>
      <p:sp>
        <p:nvSpPr>
          <p:cNvPr id="89098"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9099" name="Object 17"/>
          <p:cNvGraphicFramePr>
            <a:graphicFrameLocks noChangeAspect="1"/>
          </p:cNvGraphicFramePr>
          <p:nvPr>
            <p:extLst>
              <p:ext uri="{D42A27DB-BD31-4B8C-83A1-F6EECF244321}">
                <p14:modId xmlns:p14="http://schemas.microsoft.com/office/powerpoint/2010/main" val="1132499636"/>
              </p:ext>
            </p:extLst>
          </p:nvPr>
        </p:nvGraphicFramePr>
        <p:xfrm>
          <a:off x="4356100" y="1460500"/>
          <a:ext cx="2949575" cy="1503363"/>
        </p:xfrm>
        <a:graphic>
          <a:graphicData uri="http://schemas.openxmlformats.org/presentationml/2006/ole">
            <mc:AlternateContent xmlns:mc="http://schemas.openxmlformats.org/markup-compatibility/2006">
              <mc:Choice xmlns:v="urn:schemas-microsoft-com:vml" Requires="v">
                <p:oleObj spid="_x0000_s113823" name="公式" r:id="rId5" imgW="1854000" imgH="939600" progId="Equation.3">
                  <p:embed/>
                </p:oleObj>
              </mc:Choice>
              <mc:Fallback>
                <p:oleObj name="公式" r:id="rId5" imgW="1854000" imgH="939600" progId="Equation.3">
                  <p:embed/>
                  <p:pic>
                    <p:nvPicPr>
                      <p:cNvPr id="0" name=""/>
                      <p:cNvPicPr>
                        <a:picLocks noChangeAspect="1" noChangeArrowheads="1"/>
                      </p:cNvPicPr>
                      <p:nvPr/>
                    </p:nvPicPr>
                    <p:blipFill>
                      <a:blip r:embed="rId6"/>
                      <a:srcRect/>
                      <a:stretch>
                        <a:fillRect/>
                      </a:stretch>
                    </p:blipFill>
                    <p:spPr bwMode="auto">
                      <a:xfrm>
                        <a:off x="4356100" y="1460500"/>
                        <a:ext cx="2949575"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0" name="Rectangle 2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9101" name="Object 19"/>
          <p:cNvGraphicFramePr>
            <a:graphicFrameLocks noChangeAspect="1"/>
          </p:cNvGraphicFramePr>
          <p:nvPr>
            <p:extLst>
              <p:ext uri="{D42A27DB-BD31-4B8C-83A1-F6EECF244321}">
                <p14:modId xmlns:p14="http://schemas.microsoft.com/office/powerpoint/2010/main" val="602344873"/>
              </p:ext>
            </p:extLst>
          </p:nvPr>
        </p:nvGraphicFramePr>
        <p:xfrm>
          <a:off x="806450" y="5213350"/>
          <a:ext cx="2300288" cy="490538"/>
        </p:xfrm>
        <a:graphic>
          <a:graphicData uri="http://schemas.openxmlformats.org/presentationml/2006/ole">
            <mc:AlternateContent xmlns:mc="http://schemas.openxmlformats.org/markup-compatibility/2006">
              <mc:Choice xmlns:v="urn:schemas-microsoft-com:vml" Requires="v">
                <p:oleObj spid="_x0000_s113824" name="公式" r:id="rId7" imgW="1130040" imgH="241200" progId="Equation.3">
                  <p:embed/>
                </p:oleObj>
              </mc:Choice>
              <mc:Fallback>
                <p:oleObj name="公式" r:id="rId7" imgW="1130040" imgH="241200" progId="Equation.3">
                  <p:embed/>
                  <p:pic>
                    <p:nvPicPr>
                      <p:cNvPr id="0" name=""/>
                      <p:cNvPicPr>
                        <a:picLocks noChangeAspect="1" noChangeArrowheads="1"/>
                      </p:cNvPicPr>
                      <p:nvPr/>
                    </p:nvPicPr>
                    <p:blipFill>
                      <a:blip r:embed="rId8"/>
                      <a:srcRect/>
                      <a:stretch>
                        <a:fillRect/>
                      </a:stretch>
                    </p:blipFill>
                    <p:spPr bwMode="auto">
                      <a:xfrm>
                        <a:off x="806450" y="5213350"/>
                        <a:ext cx="230028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2" name="Text Box 21"/>
          <p:cNvSpPr txBox="1">
            <a:spLocks noChangeArrowheads="1"/>
          </p:cNvSpPr>
          <p:nvPr/>
        </p:nvSpPr>
        <p:spPr bwMode="auto">
          <a:xfrm>
            <a:off x="2790091" y="3875577"/>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t>即</a:t>
            </a:r>
          </a:p>
        </p:txBody>
      </p:sp>
      <p:sp>
        <p:nvSpPr>
          <p:cNvPr id="89103" name="Rectangle 23"/>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9104" name="Object 22"/>
          <p:cNvGraphicFramePr>
            <a:graphicFrameLocks noChangeAspect="1"/>
          </p:cNvGraphicFramePr>
          <p:nvPr>
            <p:extLst>
              <p:ext uri="{D42A27DB-BD31-4B8C-83A1-F6EECF244321}">
                <p14:modId xmlns:p14="http://schemas.microsoft.com/office/powerpoint/2010/main" val="1869658296"/>
              </p:ext>
            </p:extLst>
          </p:nvPr>
        </p:nvGraphicFramePr>
        <p:xfrm>
          <a:off x="4340225" y="3722688"/>
          <a:ext cx="3400425" cy="1622425"/>
        </p:xfrm>
        <a:graphic>
          <a:graphicData uri="http://schemas.openxmlformats.org/presentationml/2006/ole">
            <mc:AlternateContent xmlns:mc="http://schemas.openxmlformats.org/markup-compatibility/2006">
              <mc:Choice xmlns:v="urn:schemas-microsoft-com:vml" Requires="v">
                <p:oleObj spid="_x0000_s113825" name="公式" r:id="rId9" imgW="1981080" imgH="939600" progId="Equation.3">
                  <p:embed/>
                </p:oleObj>
              </mc:Choice>
              <mc:Fallback>
                <p:oleObj name="公式" r:id="rId9" imgW="1981080" imgH="939600" progId="Equation.3">
                  <p:embed/>
                  <p:pic>
                    <p:nvPicPr>
                      <p:cNvPr id="0" name=""/>
                      <p:cNvPicPr>
                        <a:picLocks noChangeAspect="1" noChangeArrowheads="1"/>
                      </p:cNvPicPr>
                      <p:nvPr/>
                    </p:nvPicPr>
                    <p:blipFill>
                      <a:blip r:embed="rId10"/>
                      <a:srcRect/>
                      <a:stretch>
                        <a:fillRect/>
                      </a:stretch>
                    </p:blipFill>
                    <p:spPr bwMode="auto">
                      <a:xfrm>
                        <a:off x="4340225" y="3722688"/>
                        <a:ext cx="3400425" cy="1622425"/>
                      </a:xfrm>
                      <a:prstGeom prst="rect">
                        <a:avLst/>
                      </a:prstGeom>
                      <a:noFill/>
                      <a:ln>
                        <a:noFill/>
                      </a:ln>
                      <a:extLst/>
                    </p:spPr>
                  </p:pic>
                </p:oleObj>
              </mc:Fallback>
            </mc:AlternateContent>
          </a:graphicData>
        </a:graphic>
      </p:graphicFrame>
      <p:sp>
        <p:nvSpPr>
          <p:cNvPr id="18" name="对角圆角矩形 17"/>
          <p:cNvSpPr/>
          <p:nvPr/>
        </p:nvSpPr>
        <p:spPr>
          <a:xfrm>
            <a:off x="989806" y="48903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4356659"/>
      </p:ext>
    </p:extLst>
  </p:cSld>
  <p:clrMapOvr>
    <a:masterClrMapping/>
  </p:clrMapOvr>
  <p:transition spd="slow">
    <p:cove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body" idx="1"/>
          </p:nvPr>
        </p:nvSpPr>
        <p:spPr>
          <a:xfrm>
            <a:off x="542693" y="1529576"/>
            <a:ext cx="7848600" cy="4876800"/>
          </a:xfrm>
        </p:spPr>
        <p:txBody>
          <a:bodyPr/>
          <a:lstStyle/>
          <a:p>
            <a:pPr marL="609600" indent="-609600" eaLnBrk="1" hangingPunct="1">
              <a:buFont typeface="Wingdings" panose="05000000000000000000" pitchFamily="2" charset="2"/>
              <a:buNone/>
            </a:pPr>
            <a:r>
              <a:rPr lang="zh-CN" altLang="en-US" sz="3200" dirty="0" smtClean="0">
                <a:latin typeface="宋体" panose="02010600030101010101" pitchFamily="2" charset="-122"/>
                <a:ea typeface="宋体" panose="02010600030101010101" pitchFamily="2" charset="-122"/>
              </a:rPr>
              <a:t> </a:t>
            </a:r>
            <a:r>
              <a:rPr lang="en-US" altLang="zh-CN" sz="3200" dirty="0" smtClean="0">
                <a:latin typeface="宋体" panose="02010600030101010101" pitchFamily="2" charset="-122"/>
                <a:ea typeface="宋体" panose="02010600030101010101" pitchFamily="2" charset="-122"/>
              </a:rPr>
              <a:t>B-</a:t>
            </a:r>
            <a:r>
              <a:rPr lang="zh-CN" altLang="en-US" sz="3200" dirty="0" smtClean="0">
                <a:latin typeface="宋体" panose="02010600030101010101" pitchFamily="2" charset="-122"/>
                <a:ea typeface="宋体" panose="02010600030101010101" pitchFamily="2" charset="-122"/>
              </a:rPr>
              <a:t>样条曲线</a:t>
            </a:r>
          </a:p>
          <a:p>
            <a:pPr marL="609600" indent="-609600" eaLnBrk="1" hangingPunct="1">
              <a:buFont typeface="Wingdings" panose="05000000000000000000" pitchFamily="2" charset="2"/>
              <a:buNone/>
            </a:pPr>
            <a:endParaRPr lang="zh-CN" altLang="en-US" sz="3200" dirty="0" smtClean="0">
              <a:latin typeface="宋体" panose="02010600030101010101" pitchFamily="2" charset="-122"/>
              <a:ea typeface="宋体" panose="02010600030101010101" pitchFamily="2" charset="-122"/>
            </a:endParaRPr>
          </a:p>
          <a:p>
            <a:pPr marL="609600" indent="-609600" eaLnBrk="1" hangingPunct="1">
              <a:buFont typeface="Wingdings" panose="05000000000000000000" pitchFamily="2" charset="2"/>
              <a:buNone/>
            </a:pPr>
            <a:endParaRPr lang="zh-CN" altLang="en-US" sz="3200" dirty="0" smtClean="0">
              <a:latin typeface="宋体" panose="02010600030101010101" pitchFamily="2" charset="-122"/>
              <a:ea typeface="宋体" panose="02010600030101010101" pitchFamily="2" charset="-122"/>
            </a:endParaRPr>
          </a:p>
          <a:p>
            <a:pPr eaLnBrk="1" hangingPunct="1"/>
            <a:r>
              <a:rPr lang="zh-CN" altLang="en-US" sz="3200" dirty="0" smtClean="0">
                <a:latin typeface="宋体" panose="02010600030101010101" pitchFamily="2" charset="-122"/>
                <a:ea typeface="宋体" panose="02010600030101010101" pitchFamily="2" charset="-122"/>
              </a:rPr>
              <a:t>局部性、凸包性、直线再生性、</a:t>
            </a:r>
          </a:p>
          <a:p>
            <a:pPr eaLnBrk="1" hangingPunct="1"/>
            <a:r>
              <a:rPr lang="zh-CN" altLang="en-US" sz="3200" dirty="0" smtClean="0">
                <a:latin typeface="宋体" panose="02010600030101010101" pitchFamily="2" charset="-122"/>
                <a:ea typeface="宋体" panose="02010600030101010101" pitchFamily="2" charset="-122"/>
              </a:rPr>
              <a:t>分段参数多项式曲线、连续性、</a:t>
            </a:r>
          </a:p>
          <a:p>
            <a:pPr eaLnBrk="1" hangingPunct="1"/>
            <a:r>
              <a:rPr lang="zh-CN" altLang="en-US" sz="3200" dirty="0" smtClean="0">
                <a:latin typeface="宋体" panose="02010600030101010101" pitchFamily="2" charset="-122"/>
                <a:ea typeface="宋体" panose="02010600030101010101" pitchFamily="2" charset="-122"/>
              </a:rPr>
              <a:t>导数曲线、仿射不变性、平面保型性</a:t>
            </a:r>
          </a:p>
          <a:p>
            <a:pPr marL="609600" indent="-609600" eaLnBrk="1" hangingPunct="1">
              <a:buFont typeface="Wingdings" panose="05000000000000000000" pitchFamily="2" charset="2"/>
              <a:buNone/>
            </a:pPr>
            <a:endParaRPr lang="zh-CN" altLang="en-US" sz="2400" i="1" dirty="0" smtClean="0">
              <a:latin typeface="HT" pitchFamily="18" charset="-122"/>
              <a:ea typeface="HT" pitchFamily="18" charset="-122"/>
            </a:endParaRPr>
          </a:p>
        </p:txBody>
      </p:sp>
      <p:graphicFrame>
        <p:nvGraphicFramePr>
          <p:cNvPr id="30722" name="Object 4"/>
          <p:cNvGraphicFramePr>
            <a:graphicFrameLocks noChangeAspect="1"/>
          </p:cNvGraphicFramePr>
          <p:nvPr>
            <p:extLst>
              <p:ext uri="{D42A27DB-BD31-4B8C-83A1-F6EECF244321}">
                <p14:modId xmlns:p14="http://schemas.microsoft.com/office/powerpoint/2010/main" val="2577825945"/>
              </p:ext>
            </p:extLst>
          </p:nvPr>
        </p:nvGraphicFramePr>
        <p:xfrm>
          <a:off x="2296454" y="2090893"/>
          <a:ext cx="4991100" cy="1009650"/>
        </p:xfrm>
        <a:graphic>
          <a:graphicData uri="http://schemas.openxmlformats.org/presentationml/2006/ole">
            <mc:AlternateContent xmlns:mc="http://schemas.openxmlformats.org/markup-compatibility/2006">
              <mc:Choice xmlns:v="urn:schemas-microsoft-com:vml" Requires="v">
                <p:oleObj spid="_x0000_s130064" name="Equation" r:id="rId3" imgW="2133360" imgH="431640" progId="Equation.3">
                  <p:embed/>
                </p:oleObj>
              </mc:Choice>
              <mc:Fallback>
                <p:oleObj name="Equation" r:id="rId3" imgW="21333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6454" y="2090893"/>
                        <a:ext cx="4991100" cy="100965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对角圆角矩形 7"/>
          <p:cNvSpPr/>
          <p:nvPr/>
        </p:nvSpPr>
        <p:spPr>
          <a:xfrm>
            <a:off x="989806" y="48903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10447146"/>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892629" y="531813"/>
            <a:ext cx="7964034" cy="611187"/>
          </a:xfrm>
        </p:spPr>
        <p:txBody>
          <a:bodyPr/>
          <a:lstStyle/>
          <a:p>
            <a:pPr eaLnBrk="1" hangingPunct="1">
              <a:buFontTx/>
              <a:buChar char="§"/>
            </a:pPr>
            <a:r>
              <a:rPr lang="en-US" altLang="zh-CN"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7.4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三次参数曲线</a:t>
            </a:r>
            <a:endParaRPr lang="zh-CN" altLang="en-US" sz="3400" dirty="0" smtClean="0">
              <a:solidFill>
                <a:srgbClr val="993300"/>
              </a:solidFill>
              <a:ea typeface="黑体" panose="02010609060101010101" pitchFamily="49" charset="-122"/>
            </a:endParaRPr>
          </a:p>
        </p:txBody>
      </p:sp>
      <p:sp>
        <p:nvSpPr>
          <p:cNvPr id="7173" name="Rectangle 3"/>
          <p:cNvSpPr>
            <a:spLocks noGrp="1" noChangeArrowheads="1"/>
          </p:cNvSpPr>
          <p:nvPr>
            <p:ph type="body" idx="1"/>
          </p:nvPr>
        </p:nvSpPr>
        <p:spPr>
          <a:xfrm>
            <a:off x="597807" y="2008601"/>
            <a:ext cx="8132536" cy="4239799"/>
          </a:xfrm>
        </p:spPr>
        <p:txBody>
          <a:bodyPr/>
          <a:lstStyle/>
          <a:p>
            <a:pPr eaLnBrk="1" hangingPunct="1">
              <a:buClr>
                <a:srgbClr val="FF9300"/>
              </a:buClr>
              <a:buFont typeface="Wingdings" panose="05000000000000000000" pitchFamily="2" charset="2"/>
              <a:buChar char="n"/>
            </a:pPr>
            <a:r>
              <a:rPr lang="zh-CN" altLang="en-US" sz="2400" dirty="0" smtClean="0">
                <a:ea typeface="宋体" panose="02010600030101010101" pitchFamily="2" charset="-122"/>
              </a:rPr>
              <a:t>二次参数样条曲线或曲面</a:t>
            </a:r>
          </a:p>
          <a:p>
            <a:pPr eaLnBrk="1" hangingPunct="1">
              <a:buClr>
                <a:srgbClr val="FF9300"/>
              </a:buClr>
              <a:buFont typeface="Wingdings" panose="05000000000000000000" pitchFamily="2" charset="2"/>
              <a:buChar char="n"/>
            </a:pPr>
            <a:endParaRPr lang="zh-CN" altLang="en-US" sz="2400" dirty="0" smtClean="0">
              <a:ea typeface="宋体" panose="02010600030101010101" pitchFamily="2" charset="-122"/>
            </a:endParaRPr>
          </a:p>
          <a:p>
            <a:pPr eaLnBrk="1" hangingPunct="1">
              <a:buClr>
                <a:srgbClr val="FF9300"/>
              </a:buClr>
              <a:buFont typeface="Wingdings" panose="05000000000000000000" pitchFamily="2" charset="2"/>
              <a:buChar char="n"/>
            </a:pPr>
            <a:r>
              <a:rPr lang="zh-CN" altLang="en-US" sz="2400" dirty="0" smtClean="0">
                <a:ea typeface="宋体" panose="02010600030101010101" pitchFamily="2" charset="-122"/>
              </a:rPr>
              <a:t>三次参数样条曲线或曲面</a:t>
            </a:r>
          </a:p>
          <a:p>
            <a:pPr eaLnBrk="1" hangingPunct="1">
              <a:buClr>
                <a:srgbClr val="FF9300"/>
              </a:buClr>
              <a:buFont typeface="Wingdings" panose="05000000000000000000" pitchFamily="2" charset="2"/>
              <a:buChar char="n"/>
            </a:pPr>
            <a:endParaRPr lang="zh-CN" altLang="en-US" sz="2400" dirty="0" smtClean="0">
              <a:ea typeface="宋体" panose="02010600030101010101" pitchFamily="2" charset="-122"/>
            </a:endParaRPr>
          </a:p>
          <a:p>
            <a:pPr eaLnBrk="1" hangingPunct="1">
              <a:buClr>
                <a:srgbClr val="FF9300"/>
              </a:buClr>
              <a:buFont typeface="Wingdings" panose="05000000000000000000" pitchFamily="2" charset="2"/>
              <a:buChar char="n"/>
            </a:pPr>
            <a:r>
              <a:rPr lang="zh-CN" altLang="en-US" sz="2400" dirty="0" smtClean="0">
                <a:ea typeface="宋体" panose="02010600030101010101" pitchFamily="2" charset="-122"/>
              </a:rPr>
              <a:t>参数样条曲线术语</a:t>
            </a:r>
          </a:p>
          <a:p>
            <a:pPr eaLnBrk="1" hangingPunct="1">
              <a:buClr>
                <a:srgbClr val="FF9300"/>
              </a:buClr>
              <a:buFont typeface="Wingdings" panose="05000000000000000000" pitchFamily="2" charset="2"/>
              <a:buChar char="n"/>
            </a:pPr>
            <a:r>
              <a:rPr lang="zh-CN" altLang="en-US" sz="2400" dirty="0" smtClean="0">
                <a:latin typeface="黑体" panose="02010609060101010101" pitchFamily="49" charset="-122"/>
                <a:ea typeface="黑体" panose="02010609060101010101" pitchFamily="49" charset="-122"/>
              </a:rPr>
              <a:t>型值点和控制点</a:t>
            </a:r>
          </a:p>
          <a:p>
            <a:pPr marL="0" indent="0" eaLnBrk="1" hangingPunct="1">
              <a:buClr>
                <a:srgbClr val="FF9300"/>
              </a:buClr>
              <a:buNone/>
            </a:pPr>
            <a:r>
              <a:rPr lang="zh-CN" altLang="en-US" sz="2400" dirty="0" smtClean="0">
                <a:latin typeface="宋体" panose="02010600030101010101" pitchFamily="2" charset="-122"/>
                <a:ea typeface="宋体" panose="02010600030101010101" pitchFamily="2" charset="-122"/>
              </a:rPr>
              <a:t>	型值点或控制点的个数 </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曲线次数</a:t>
            </a:r>
            <a:r>
              <a:rPr lang="en-US" altLang="zh-CN" sz="2400" dirty="0" smtClean="0">
                <a:latin typeface="宋体" panose="02010600030101010101" pitchFamily="2" charset="-122"/>
                <a:ea typeface="宋体" panose="02010600030101010101" pitchFamily="2" charset="-122"/>
              </a:rPr>
              <a:t>+1</a:t>
            </a:r>
            <a:endParaRPr lang="en-US" altLang="zh-CN" sz="2400" dirty="0" smtClean="0">
              <a:latin typeface="宋体" panose="02010600030101010101" pitchFamily="2" charset="-122"/>
              <a:ea typeface="宋体" panose="02010600030101010101" pitchFamily="2" charset="-122"/>
              <a:sym typeface="Symbol" panose="05050102010706020507" pitchFamily="18" charset="2"/>
            </a:endParaRPr>
          </a:p>
          <a:p>
            <a:pPr eaLnBrk="1" hangingPunct="1">
              <a:buClr>
                <a:srgbClr val="FF9300"/>
              </a:buClr>
              <a:buFont typeface="Wingdings" panose="05000000000000000000" pitchFamily="2" charset="2"/>
              <a:buChar char="n"/>
            </a:pPr>
            <a:r>
              <a:rPr lang="zh-CN" altLang="en-US" sz="2400" dirty="0" smtClean="0">
                <a:solidFill>
                  <a:schemeClr val="tx2"/>
                </a:solidFill>
                <a:latin typeface="黑体" panose="02010609060101010101" pitchFamily="49" charset="-122"/>
                <a:ea typeface="黑体" panose="02010609060101010101" pitchFamily="49" charset="-122"/>
              </a:rPr>
              <a:t>切线、法线和曲率</a:t>
            </a:r>
          </a:p>
          <a:p>
            <a:pPr marL="0" indent="0">
              <a:spcBef>
                <a:spcPct val="0"/>
              </a:spcBef>
              <a:buClr>
                <a:srgbClr val="FF9300"/>
              </a:buClr>
              <a:buNone/>
            </a:pPr>
            <a:r>
              <a:rPr lang="zh-CN" altLang="en-US" sz="2400" dirty="0" smtClean="0">
                <a:latin typeface="宋体" panose="02010600030101010101" pitchFamily="2" charset="-122"/>
                <a:ea typeface="宋体" panose="02010600030101010101" pitchFamily="2" charset="-122"/>
              </a:rPr>
              <a:t>	切线是一阶导数，曲率是二阶导数</a:t>
            </a:r>
            <a:endParaRPr lang="zh-CN" altLang="en-US" sz="2400" dirty="0" smtClean="0">
              <a:solidFill>
                <a:schemeClr val="tx2"/>
              </a:solidFill>
              <a:latin typeface="宋体" panose="02010600030101010101" pitchFamily="2" charset="-122"/>
              <a:ea typeface="宋体" panose="02010600030101010101" pitchFamily="2" charset="-122"/>
            </a:endParaRPr>
          </a:p>
          <a:p>
            <a:pPr marL="609600" indent="-609600" eaLnBrk="1" hangingPunct="1">
              <a:buFontTx/>
              <a:buNone/>
            </a:pPr>
            <a:endParaRPr lang="zh-CN" altLang="en-US" sz="2400" dirty="0" smtClean="0">
              <a:latin typeface="宋体" panose="02010600030101010101" pitchFamily="2" charset="-122"/>
              <a:ea typeface="宋体" panose="02010600030101010101" pitchFamily="2" charset="-122"/>
            </a:endParaRPr>
          </a:p>
        </p:txBody>
      </p:sp>
      <p:graphicFrame>
        <p:nvGraphicFramePr>
          <p:cNvPr id="7170" name="Object 4"/>
          <p:cNvGraphicFramePr>
            <a:graphicFrameLocks noChangeAspect="1"/>
          </p:cNvGraphicFramePr>
          <p:nvPr/>
        </p:nvGraphicFramePr>
        <p:xfrm>
          <a:off x="4899025" y="2044700"/>
          <a:ext cx="3165475" cy="584200"/>
        </p:xfrm>
        <a:graphic>
          <a:graphicData uri="http://schemas.openxmlformats.org/presentationml/2006/ole">
            <mc:AlternateContent xmlns:mc="http://schemas.openxmlformats.org/markup-compatibility/2006">
              <mc:Choice xmlns:v="urn:schemas-microsoft-com:vml" Requires="v">
                <p:oleObj spid="_x0000_s127018" name="Equation" r:id="rId3" imgW="1307880" imgH="241200" progId="Equation.3">
                  <p:embed/>
                </p:oleObj>
              </mc:Choice>
              <mc:Fallback>
                <p:oleObj name="Equation" r:id="rId3" imgW="130788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9025" y="2044700"/>
                        <a:ext cx="316547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5"/>
          <p:cNvGraphicFramePr>
            <a:graphicFrameLocks noChangeAspect="1"/>
          </p:cNvGraphicFramePr>
          <p:nvPr/>
        </p:nvGraphicFramePr>
        <p:xfrm>
          <a:off x="4362450" y="3236913"/>
          <a:ext cx="4117975" cy="584200"/>
        </p:xfrm>
        <a:graphic>
          <a:graphicData uri="http://schemas.openxmlformats.org/presentationml/2006/ole">
            <mc:AlternateContent xmlns:mc="http://schemas.openxmlformats.org/markup-compatibility/2006">
              <mc:Choice xmlns:v="urn:schemas-microsoft-com:vml" Requires="v">
                <p:oleObj spid="_x0000_s127019" name="Equation" r:id="rId5" imgW="1701720" imgH="241200" progId="Equation.3">
                  <p:embed/>
                </p:oleObj>
              </mc:Choice>
              <mc:Fallback>
                <p:oleObj name="Equation" r:id="rId5" imgW="170172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2450" y="3236913"/>
                        <a:ext cx="411797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7.4.1 </a:t>
            </a:r>
            <a:r>
              <a:rPr lang="zh-CN" altLang="en-US" sz="2000" dirty="0" smtClean="0">
                <a:solidFill>
                  <a:schemeClr val="bg1"/>
                </a:solidFill>
                <a:latin typeface="微软雅黑" pitchFamily="34" charset="-122"/>
                <a:ea typeface="微软雅黑" panose="020B0503020204020204" pitchFamily="34" charset="-122"/>
              </a:rPr>
              <a:t>基本特性</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8543614"/>
      </p:ext>
    </p:extLst>
  </p:cSld>
  <p:clrMapOvr>
    <a:masterClrMapping/>
  </p:clrMapOvr>
  <p:transition spd="slow">
    <p:cove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body" idx="1"/>
          </p:nvPr>
        </p:nvSpPr>
        <p:spPr>
          <a:xfrm>
            <a:off x="448692" y="1309457"/>
            <a:ext cx="8211105" cy="4649788"/>
          </a:xfrm>
        </p:spPr>
        <p:txBody>
          <a:bodyPr/>
          <a:lstStyle/>
          <a:p>
            <a:pPr marL="609600" indent="-609600" eaLnBrk="1" hangingPunct="1">
              <a:lnSpc>
                <a:spcPct val="90000"/>
              </a:lnSpc>
            </a:pPr>
            <a:r>
              <a:rPr lang="zh-CN" altLang="en-US" sz="2400" dirty="0" smtClean="0">
                <a:solidFill>
                  <a:srgbClr val="FF0000"/>
                </a:solidFill>
                <a:latin typeface="黑体" panose="02010609060101010101" pitchFamily="49" charset="-122"/>
                <a:ea typeface="黑体" panose="02010609060101010101" pitchFamily="49" charset="-122"/>
              </a:rPr>
              <a:t>非均匀有理</a:t>
            </a:r>
            <a:r>
              <a:rPr lang="en-US" altLang="zh-CN" sz="2400" dirty="0" smtClean="0">
                <a:solidFill>
                  <a:srgbClr val="FF0000"/>
                </a:solidFill>
                <a:latin typeface="Times New Roman" panose="02020603050405020304" pitchFamily="18" charset="0"/>
                <a:ea typeface="黑体" panose="02010609060101010101" pitchFamily="49" charset="-122"/>
              </a:rPr>
              <a:t>B</a:t>
            </a:r>
            <a:r>
              <a:rPr lang="zh-CN" altLang="en-US" sz="2400" dirty="0" smtClean="0">
                <a:solidFill>
                  <a:srgbClr val="FF0000"/>
                </a:solidFill>
                <a:latin typeface="黑体" panose="02010609060101010101" pitchFamily="49" charset="-122"/>
                <a:ea typeface="黑体" panose="02010609060101010101" pitchFamily="49" charset="-122"/>
              </a:rPr>
              <a:t>样条</a:t>
            </a:r>
            <a:r>
              <a:rPr lang="en-US" altLang="zh-CN" sz="2400" b="0" dirty="0" smtClean="0">
                <a:solidFill>
                  <a:srgbClr val="FF0000"/>
                </a:solidFill>
                <a:latin typeface="黑体" panose="02010609060101010101" pitchFamily="49" charset="-122"/>
                <a:ea typeface="黑体" panose="02010609060101010101" pitchFamily="49" charset="-122"/>
              </a:rPr>
              <a:t>(</a:t>
            </a:r>
            <a:r>
              <a:rPr lang="en-US" altLang="zh-CN" sz="2400" b="0" dirty="0" smtClean="0">
                <a:solidFill>
                  <a:srgbClr val="FF0000"/>
                </a:solidFill>
                <a:latin typeface="Times New Roman" panose="02020603050405020304" pitchFamily="18" charset="0"/>
                <a:ea typeface="黑体" panose="02010609060101010101" pitchFamily="49" charset="-122"/>
              </a:rPr>
              <a:t>NURBS</a:t>
            </a:r>
            <a:r>
              <a:rPr lang="en-US" altLang="zh-CN" sz="2400" b="0" dirty="0" smtClean="0">
                <a:solidFill>
                  <a:srgbClr val="FF0000"/>
                </a:solidFill>
                <a:latin typeface="黑体" panose="02010609060101010101" pitchFamily="49" charset="-122"/>
                <a:ea typeface="黑体" panose="02010609060101010101" pitchFamily="49" charset="-122"/>
              </a:rPr>
              <a:t>)</a:t>
            </a:r>
            <a:endParaRPr lang="en-US" altLang="zh-CN" sz="2100" dirty="0" smtClean="0">
              <a:solidFill>
                <a:srgbClr val="FF0000"/>
              </a:solidFill>
              <a:latin typeface="仿宋_GB2312" pitchFamily="49" charset="-122"/>
              <a:ea typeface="仿宋_GB2312" pitchFamily="49" charset="-122"/>
            </a:endParaRPr>
          </a:p>
          <a:p>
            <a:pPr marL="609600" indent="-609600" eaLnBrk="1" hangingPunct="1">
              <a:lnSpc>
                <a:spcPct val="90000"/>
              </a:lnSpc>
              <a:buFont typeface="Wingdings" panose="05000000000000000000" pitchFamily="2" charset="2"/>
              <a:buNone/>
            </a:pPr>
            <a:r>
              <a:rPr lang="zh-CN" altLang="en-US" sz="2100" dirty="0" smtClean="0">
                <a:latin typeface="仿宋_GB2312" pitchFamily="49" charset="-122"/>
                <a:ea typeface="仿宋_GB2312" pitchFamily="49" charset="-122"/>
              </a:rPr>
              <a:t> </a:t>
            </a:r>
            <a:r>
              <a:rPr lang="zh-CN" altLang="en-US" sz="2100" dirty="0" smtClean="0">
                <a:latin typeface="宋体" panose="02010600030101010101" pitchFamily="2" charset="-122"/>
                <a:ea typeface="宋体" panose="02010600030101010101" pitchFamily="2" charset="-122"/>
              </a:rPr>
              <a:t>一条</a:t>
            </a:r>
            <a:r>
              <a:rPr lang="en-US" altLang="zh-CN" sz="2100" dirty="0" smtClean="0">
                <a:latin typeface="宋体" panose="02010600030101010101" pitchFamily="2" charset="-122"/>
                <a:ea typeface="宋体" panose="02010600030101010101" pitchFamily="2" charset="-122"/>
              </a:rPr>
              <a:t>k</a:t>
            </a:r>
            <a:r>
              <a:rPr lang="zh-CN" altLang="en-US" sz="2100" dirty="0" smtClean="0">
                <a:latin typeface="宋体" panose="02010600030101010101" pitchFamily="2" charset="-122"/>
                <a:ea typeface="宋体" panose="02010600030101010101" pitchFamily="2" charset="-122"/>
              </a:rPr>
              <a:t>阶（</a:t>
            </a:r>
            <a:r>
              <a:rPr lang="en-US" altLang="zh-CN" sz="2100" dirty="0" smtClean="0">
                <a:latin typeface="宋体" panose="02010600030101010101" pitchFamily="2" charset="-122"/>
                <a:ea typeface="宋体" panose="02010600030101010101" pitchFamily="2" charset="-122"/>
              </a:rPr>
              <a:t>k-1</a:t>
            </a:r>
            <a:r>
              <a:rPr lang="zh-CN" altLang="en-US" sz="2100" dirty="0" smtClean="0">
                <a:latin typeface="宋体" panose="02010600030101010101" pitchFamily="2" charset="-122"/>
                <a:ea typeface="宋体" panose="02010600030101010101" pitchFamily="2" charset="-122"/>
              </a:rPr>
              <a:t>次）非均匀有理</a:t>
            </a:r>
            <a:r>
              <a:rPr lang="en-US" altLang="zh-CN" sz="2100" dirty="0" smtClean="0">
                <a:latin typeface="宋体" panose="02010600030101010101" pitchFamily="2" charset="-122"/>
                <a:ea typeface="宋体" panose="02010600030101010101" pitchFamily="2" charset="-122"/>
              </a:rPr>
              <a:t>B</a:t>
            </a:r>
            <a:r>
              <a:rPr lang="zh-CN" altLang="en-US" sz="2100" dirty="0" smtClean="0">
                <a:latin typeface="宋体" panose="02010600030101010101" pitchFamily="2" charset="-122"/>
                <a:ea typeface="宋体" panose="02010600030101010101" pitchFamily="2" charset="-122"/>
              </a:rPr>
              <a:t>样条</a:t>
            </a:r>
          </a:p>
          <a:p>
            <a:pPr marL="609600" indent="-609600" eaLnBrk="1" hangingPunct="1">
              <a:lnSpc>
                <a:spcPct val="90000"/>
              </a:lnSpc>
              <a:buFont typeface="Wingdings" panose="05000000000000000000" pitchFamily="2" charset="2"/>
              <a:buNone/>
            </a:pPr>
            <a:endParaRPr lang="zh-CN" altLang="en-US" sz="2100" dirty="0" smtClean="0">
              <a:latin typeface="宋体" panose="02010600030101010101" pitchFamily="2" charset="-122"/>
              <a:ea typeface="宋体" panose="02010600030101010101" pitchFamily="2" charset="-122"/>
            </a:endParaRPr>
          </a:p>
          <a:p>
            <a:pPr marL="609600" indent="-609600" eaLnBrk="1" hangingPunct="1">
              <a:lnSpc>
                <a:spcPct val="90000"/>
              </a:lnSpc>
              <a:buFont typeface="Wingdings" panose="05000000000000000000" pitchFamily="2" charset="2"/>
              <a:buNone/>
            </a:pPr>
            <a:endParaRPr lang="zh-CN" altLang="en-US" sz="2100" dirty="0" smtClean="0">
              <a:latin typeface="宋体" panose="02010600030101010101" pitchFamily="2" charset="-122"/>
              <a:ea typeface="宋体" panose="02010600030101010101" pitchFamily="2" charset="-122"/>
            </a:endParaRPr>
          </a:p>
          <a:p>
            <a:pPr marL="609600" indent="-609600" eaLnBrk="1" hangingPunct="1">
              <a:lnSpc>
                <a:spcPct val="90000"/>
              </a:lnSpc>
              <a:buFont typeface="Wingdings" panose="05000000000000000000" pitchFamily="2" charset="2"/>
              <a:buNone/>
            </a:pPr>
            <a:endParaRPr lang="zh-CN" altLang="en-US" sz="2100" dirty="0" smtClean="0">
              <a:latin typeface="宋体" panose="02010600030101010101" pitchFamily="2" charset="-122"/>
              <a:ea typeface="宋体" panose="02010600030101010101" pitchFamily="2" charset="-122"/>
            </a:endParaRPr>
          </a:p>
          <a:p>
            <a:pPr marL="609600" indent="-609600" eaLnBrk="1" hangingPunct="1">
              <a:lnSpc>
                <a:spcPct val="90000"/>
              </a:lnSpc>
              <a:buFont typeface="Wingdings" panose="05000000000000000000" pitchFamily="2" charset="2"/>
              <a:buNone/>
            </a:pPr>
            <a:endParaRPr lang="zh-CN" altLang="en-US" sz="2100" dirty="0" smtClean="0">
              <a:latin typeface="宋体" panose="02010600030101010101" pitchFamily="2" charset="-122"/>
              <a:ea typeface="宋体" panose="02010600030101010101" pitchFamily="2" charset="-122"/>
            </a:endParaRPr>
          </a:p>
          <a:p>
            <a:pPr marL="609600" indent="-609600" eaLnBrk="1" hangingPunct="1">
              <a:lnSpc>
                <a:spcPct val="90000"/>
              </a:lnSpc>
              <a:buFont typeface="Wingdings" panose="05000000000000000000" pitchFamily="2" charset="2"/>
              <a:buNone/>
            </a:pPr>
            <a:endParaRPr lang="zh-CN" altLang="en-US" sz="2100" dirty="0" smtClean="0">
              <a:latin typeface="宋体" panose="02010600030101010101" pitchFamily="2" charset="-122"/>
              <a:ea typeface="宋体" panose="02010600030101010101" pitchFamily="2" charset="-122"/>
            </a:endParaRPr>
          </a:p>
          <a:p>
            <a:pPr eaLnBrk="1" hangingPunct="1">
              <a:lnSpc>
                <a:spcPct val="90000"/>
              </a:lnSpc>
            </a:pPr>
            <a:r>
              <a:rPr lang="zh-CN" altLang="en-US" sz="2100" dirty="0" smtClean="0">
                <a:latin typeface="宋体" panose="02010600030101010101" pitchFamily="2" charset="-122"/>
                <a:ea typeface="宋体" panose="02010600030101010101" pitchFamily="2" charset="-122"/>
              </a:rPr>
              <a:t>其中</a:t>
            </a:r>
            <a:r>
              <a:rPr lang="en-US" altLang="zh-CN" sz="2100" i="1" dirty="0" err="1" smtClean="0">
                <a:latin typeface="宋体" panose="02010600030101010101" pitchFamily="2" charset="-122"/>
                <a:ea typeface="宋体" panose="02010600030101010101" pitchFamily="2" charset="-122"/>
              </a:rPr>
              <a:t>R</a:t>
            </a:r>
            <a:r>
              <a:rPr lang="en-US" altLang="zh-CN" sz="2100" i="1" baseline="-30000" dirty="0" err="1" smtClean="0">
                <a:latin typeface="宋体" panose="02010600030101010101" pitchFamily="2" charset="-122"/>
                <a:ea typeface="宋体" panose="02010600030101010101" pitchFamily="2" charset="-122"/>
              </a:rPr>
              <a:t>i</a:t>
            </a:r>
            <a:r>
              <a:rPr lang="en-US" altLang="zh-CN" sz="2100" dirty="0" smtClean="0">
                <a:latin typeface="宋体" panose="02010600030101010101" pitchFamily="2" charset="-122"/>
                <a:ea typeface="宋体" panose="02010600030101010101" pitchFamily="2" charset="-122"/>
              </a:rPr>
              <a:t>(</a:t>
            </a:r>
            <a:r>
              <a:rPr lang="en-US" altLang="zh-CN" sz="2100" dirty="0" err="1" smtClean="0">
                <a:latin typeface="宋体" panose="02010600030101010101" pitchFamily="2" charset="-122"/>
                <a:ea typeface="宋体" panose="02010600030101010101" pitchFamily="2" charset="-122"/>
              </a:rPr>
              <a:t>i</a:t>
            </a:r>
            <a:r>
              <a:rPr lang="en-US" altLang="zh-CN" sz="2100" dirty="0" smtClean="0">
                <a:latin typeface="宋体" panose="02010600030101010101" pitchFamily="2" charset="-122"/>
                <a:ea typeface="宋体" panose="02010600030101010101" pitchFamily="2" charset="-122"/>
              </a:rPr>
              <a:t>=1,2,</a:t>
            </a:r>
            <a:r>
              <a:rPr lang="en-US" altLang="zh-CN" sz="2100" dirty="0" smtClean="0">
                <a:latin typeface="Arial" panose="020B0604020202020204" pitchFamily="34" charset="0"/>
                <a:ea typeface="宋体" panose="02010600030101010101" pitchFamily="2" charset="-122"/>
              </a:rPr>
              <a:t>…</a:t>
            </a:r>
            <a:r>
              <a:rPr lang="en-US" altLang="zh-CN" sz="2100" dirty="0" smtClean="0">
                <a:latin typeface="宋体" panose="02010600030101010101" pitchFamily="2" charset="-122"/>
                <a:ea typeface="宋体" panose="02010600030101010101" pitchFamily="2" charset="-122"/>
              </a:rPr>
              <a:t>,n)</a:t>
            </a:r>
            <a:r>
              <a:rPr lang="zh-CN" altLang="en-US" sz="2100" dirty="0" smtClean="0">
                <a:latin typeface="宋体" panose="02010600030101010101" pitchFamily="2" charset="-122"/>
                <a:ea typeface="宋体" panose="02010600030101010101" pitchFamily="2" charset="-122"/>
              </a:rPr>
              <a:t>为控制顶点，</a:t>
            </a:r>
            <a:r>
              <a:rPr lang="en-US" altLang="zh-CN" sz="2100" i="1" dirty="0" smtClean="0">
                <a:latin typeface="宋体" panose="02010600030101010101" pitchFamily="2" charset="-122"/>
                <a:ea typeface="宋体" panose="02010600030101010101" pitchFamily="2" charset="-122"/>
              </a:rPr>
              <a:t>h</a:t>
            </a:r>
            <a:r>
              <a:rPr lang="en-US" altLang="zh-CN" sz="2100" i="1" baseline="-30000" dirty="0" smtClean="0">
                <a:latin typeface="宋体" panose="02010600030101010101" pitchFamily="2" charset="-122"/>
                <a:ea typeface="宋体" panose="02010600030101010101" pitchFamily="2" charset="-122"/>
              </a:rPr>
              <a:t>i</a:t>
            </a:r>
            <a:r>
              <a:rPr lang="en-US" altLang="zh-CN" sz="2100" dirty="0" smtClean="0">
                <a:latin typeface="宋体" panose="02010600030101010101" pitchFamily="2" charset="-122"/>
                <a:ea typeface="宋体" panose="02010600030101010101" pitchFamily="2" charset="-122"/>
              </a:rPr>
              <a:t>(</a:t>
            </a:r>
            <a:r>
              <a:rPr lang="en-US" altLang="zh-CN" sz="2100" dirty="0" err="1" smtClean="0">
                <a:latin typeface="宋体" panose="02010600030101010101" pitchFamily="2" charset="-122"/>
                <a:ea typeface="宋体" panose="02010600030101010101" pitchFamily="2" charset="-122"/>
              </a:rPr>
              <a:t>i</a:t>
            </a:r>
            <a:r>
              <a:rPr lang="en-US" altLang="zh-CN" sz="2100" dirty="0" smtClean="0">
                <a:latin typeface="宋体" panose="02010600030101010101" pitchFamily="2" charset="-122"/>
                <a:ea typeface="宋体" panose="02010600030101010101" pitchFamily="2" charset="-122"/>
              </a:rPr>
              <a:t>=1,2,</a:t>
            </a:r>
            <a:r>
              <a:rPr lang="en-US" altLang="zh-CN" sz="2100" dirty="0" smtClean="0">
                <a:latin typeface="Arial" panose="020B0604020202020204" pitchFamily="34" charset="0"/>
                <a:ea typeface="宋体" panose="02010600030101010101" pitchFamily="2" charset="-122"/>
              </a:rPr>
              <a:t>…</a:t>
            </a:r>
            <a:r>
              <a:rPr lang="en-US" altLang="zh-CN" sz="2100" dirty="0" smtClean="0">
                <a:latin typeface="宋体" panose="02010600030101010101" pitchFamily="2" charset="-122"/>
                <a:ea typeface="宋体" panose="02010600030101010101" pitchFamily="2" charset="-122"/>
              </a:rPr>
              <a:t>,n)</a:t>
            </a:r>
            <a:r>
              <a:rPr lang="zh-CN" altLang="en-US" sz="2100" dirty="0" smtClean="0">
                <a:latin typeface="宋体" panose="02010600030101010101" pitchFamily="2" charset="-122"/>
                <a:ea typeface="宋体" panose="02010600030101010101" pitchFamily="2" charset="-122"/>
              </a:rPr>
              <a:t>称为权或权因子，分别与控制顶点相联系。其中首、末权因子大于零，其余权因子不小于零。控制顶点顺序连成控制多边形。其节点向量是一般非均匀的。当所有权因子均为</a:t>
            </a:r>
            <a:r>
              <a:rPr lang="en-US" altLang="zh-CN" sz="2100" dirty="0" smtClean="0">
                <a:latin typeface="宋体" panose="02010600030101010101" pitchFamily="2" charset="-122"/>
                <a:ea typeface="宋体" panose="02010600030101010101" pitchFamily="2" charset="-122"/>
              </a:rPr>
              <a:t>1</a:t>
            </a:r>
            <a:r>
              <a:rPr lang="zh-CN" altLang="en-US" sz="2100" dirty="0" smtClean="0">
                <a:latin typeface="宋体" panose="02010600030101010101" pitchFamily="2" charset="-122"/>
                <a:ea typeface="宋体" panose="02010600030101010101" pitchFamily="2" charset="-122"/>
              </a:rPr>
              <a:t>时，</a:t>
            </a:r>
            <a:r>
              <a:rPr lang="en-US" altLang="zh-CN" sz="2100" dirty="0" smtClean="0">
                <a:latin typeface="宋体" panose="02010600030101010101" pitchFamily="2" charset="-122"/>
                <a:ea typeface="宋体" panose="02010600030101010101" pitchFamily="2" charset="-122"/>
              </a:rPr>
              <a:t>NURBS</a:t>
            </a:r>
            <a:r>
              <a:rPr lang="zh-CN" altLang="en-US" sz="2100" dirty="0" smtClean="0">
                <a:latin typeface="宋体" panose="02010600030101010101" pitchFamily="2" charset="-122"/>
                <a:ea typeface="宋体" panose="02010600030101010101" pitchFamily="2" charset="-122"/>
              </a:rPr>
              <a:t>曲线就成为</a:t>
            </a:r>
            <a:r>
              <a:rPr lang="en-US" altLang="zh-CN" sz="2100" dirty="0" smtClean="0">
                <a:latin typeface="宋体" panose="02010600030101010101" pitchFamily="2" charset="-122"/>
                <a:ea typeface="宋体" panose="02010600030101010101" pitchFamily="2" charset="-122"/>
              </a:rPr>
              <a:t>B</a:t>
            </a:r>
            <a:r>
              <a:rPr lang="zh-CN" altLang="en-US" sz="2100" dirty="0" smtClean="0">
                <a:latin typeface="宋体" panose="02010600030101010101" pitchFamily="2" charset="-122"/>
                <a:ea typeface="宋体" panose="02010600030101010101" pitchFamily="2" charset="-122"/>
              </a:rPr>
              <a:t>样条曲线。</a:t>
            </a:r>
          </a:p>
          <a:p>
            <a:pPr marL="609600" indent="-609600" eaLnBrk="1" hangingPunct="1">
              <a:lnSpc>
                <a:spcPct val="90000"/>
              </a:lnSpc>
              <a:buFont typeface="Wingdings" panose="05000000000000000000" pitchFamily="2" charset="2"/>
              <a:buNone/>
            </a:pPr>
            <a:endParaRPr lang="zh-CN" altLang="en-US" sz="2100" dirty="0" smtClean="0">
              <a:latin typeface="宋体" panose="02010600030101010101" pitchFamily="2" charset="-122"/>
              <a:ea typeface="宋体" panose="02010600030101010101" pitchFamily="2" charset="-122"/>
            </a:endParaRPr>
          </a:p>
        </p:txBody>
      </p:sp>
      <p:graphicFrame>
        <p:nvGraphicFramePr>
          <p:cNvPr id="31746" name="Object 4"/>
          <p:cNvGraphicFramePr>
            <a:graphicFrameLocks noChangeAspect="1"/>
          </p:cNvGraphicFramePr>
          <p:nvPr/>
        </p:nvGraphicFramePr>
        <p:xfrm>
          <a:off x="2481263" y="2041525"/>
          <a:ext cx="3422650" cy="1960563"/>
        </p:xfrm>
        <a:graphic>
          <a:graphicData uri="http://schemas.openxmlformats.org/presentationml/2006/ole">
            <mc:AlternateContent xmlns:mc="http://schemas.openxmlformats.org/markup-compatibility/2006">
              <mc:Choice xmlns:v="urn:schemas-microsoft-com:vml" Requires="v">
                <p:oleObj spid="_x0000_s131088" name="Equation" r:id="rId3" imgW="1244520" imgH="838080" progId="Equation.3">
                  <p:embed/>
                </p:oleObj>
              </mc:Choice>
              <mc:Fallback>
                <p:oleObj name="Equation" r:id="rId3" imgW="1244520" imgH="838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263" y="2041525"/>
                        <a:ext cx="3422650" cy="1960563"/>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对角圆角矩形 5"/>
          <p:cNvSpPr/>
          <p:nvPr/>
        </p:nvSpPr>
        <p:spPr>
          <a:xfrm>
            <a:off x="972051" y="526430"/>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7.4.4 B</a:t>
            </a:r>
            <a:r>
              <a:rPr lang="zh-CN" altLang="en-US" sz="2000" dirty="0" smtClean="0">
                <a:solidFill>
                  <a:schemeClr val="bg1"/>
                </a:solidFill>
                <a:latin typeface="微软雅黑" pitchFamily="34" charset="-122"/>
                <a:ea typeface="微软雅黑" panose="020B0503020204020204" pitchFamily="34" charset="-122"/>
              </a:rPr>
              <a:t>样条曲线：补充 </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0412590"/>
      </p:ext>
    </p:extLst>
  </p:cSld>
  <p:clrMapOvr>
    <a:masterClrMapping/>
  </p:clrMapOvr>
  <p:transition spd="slow">
    <p:cove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228987" y="1515017"/>
            <a:ext cx="8663492" cy="4508500"/>
          </a:xfrm>
        </p:spPr>
        <p:txBody>
          <a:bodyPr/>
          <a:lstStyle/>
          <a:p>
            <a:pPr marL="609600" indent="-609600" eaLnBrk="1" hangingPunct="1">
              <a:lnSpc>
                <a:spcPct val="90000"/>
              </a:lnSpc>
              <a:buFontTx/>
              <a:buAutoNum type="arabicPeriod"/>
            </a:pPr>
            <a:r>
              <a:rPr lang="zh-CN" altLang="en-US" sz="2400" b="1" dirty="0" smtClean="0">
                <a:latin typeface="仿宋_GB2312" pitchFamily="49" charset="-122"/>
                <a:ea typeface="仿宋_GB2312" pitchFamily="49" charset="-122"/>
              </a:rPr>
              <a:t>对标准的解析形状（如圆锥曲线、二次曲面、回转面等）和自由曲线、曲面提供了统一的数学表示，而且对二次曲线曲面的表示是精确的。 </a:t>
            </a:r>
          </a:p>
          <a:p>
            <a:pPr marL="609600" indent="-609600" eaLnBrk="1" hangingPunct="1">
              <a:lnSpc>
                <a:spcPct val="90000"/>
              </a:lnSpc>
              <a:buFontTx/>
              <a:buAutoNum type="arabicPeriod"/>
            </a:pPr>
            <a:r>
              <a:rPr lang="zh-CN" altLang="en-US" sz="2400" b="1" dirty="0" smtClean="0">
                <a:latin typeface="仿宋_GB2312" pitchFamily="49" charset="-122"/>
                <a:ea typeface="仿宋_GB2312" pitchFamily="49" charset="-122"/>
              </a:rPr>
              <a:t>由操纵控制顶点和权因子为各种形状设计提供了充分的灵活性。 </a:t>
            </a:r>
          </a:p>
          <a:p>
            <a:pPr marL="609600" indent="-609600" eaLnBrk="1" hangingPunct="1">
              <a:lnSpc>
                <a:spcPct val="90000"/>
              </a:lnSpc>
              <a:buFontTx/>
              <a:buAutoNum type="arabicPeriod"/>
            </a:pPr>
            <a:r>
              <a:rPr lang="zh-CN" altLang="en-US" sz="2400" b="1" dirty="0" smtClean="0">
                <a:latin typeface="仿宋_GB2312" pitchFamily="49" charset="-122"/>
                <a:ea typeface="仿宋_GB2312" pitchFamily="49" charset="-122"/>
              </a:rPr>
              <a:t>计算稳定且速度较快。 </a:t>
            </a:r>
          </a:p>
          <a:p>
            <a:pPr marL="609600" indent="-609600" eaLnBrk="1" hangingPunct="1">
              <a:lnSpc>
                <a:spcPct val="90000"/>
              </a:lnSpc>
              <a:buFontTx/>
              <a:buAutoNum type="arabicPeriod"/>
            </a:pPr>
            <a:r>
              <a:rPr lang="en-US" altLang="zh-CN" sz="2400" b="1" dirty="0" smtClean="0">
                <a:latin typeface="仿宋_GB2312" pitchFamily="49" charset="-122"/>
                <a:ea typeface="仿宋_GB2312" pitchFamily="49" charset="-122"/>
              </a:rPr>
              <a:t>NURBS</a:t>
            </a:r>
            <a:r>
              <a:rPr lang="zh-CN" altLang="en-US" sz="2400" b="1" dirty="0" smtClean="0">
                <a:latin typeface="仿宋_GB2312" pitchFamily="49" charset="-122"/>
                <a:ea typeface="仿宋_GB2312" pitchFamily="49" charset="-122"/>
              </a:rPr>
              <a:t>在比例、旋转、平移、剪切以及平行和透视投影变换下是不变的。 </a:t>
            </a:r>
          </a:p>
          <a:p>
            <a:pPr marL="609600" indent="-609600" eaLnBrk="1" hangingPunct="1">
              <a:lnSpc>
                <a:spcPct val="90000"/>
              </a:lnSpc>
              <a:buFontTx/>
              <a:buAutoNum type="arabicPeriod"/>
            </a:pPr>
            <a:r>
              <a:rPr lang="en-US" altLang="zh-CN" sz="2400" b="1" dirty="0" smtClean="0">
                <a:latin typeface="仿宋_GB2312" pitchFamily="49" charset="-122"/>
                <a:ea typeface="仿宋_GB2312" pitchFamily="49" charset="-122"/>
              </a:rPr>
              <a:t>NURBS</a:t>
            </a:r>
            <a:r>
              <a:rPr lang="zh-CN" altLang="en-US" sz="2400" b="1" dirty="0" smtClean="0">
                <a:latin typeface="仿宋_GB2312" pitchFamily="49" charset="-122"/>
                <a:ea typeface="仿宋_GB2312" pitchFamily="49" charset="-122"/>
              </a:rPr>
              <a:t>是非有理</a:t>
            </a:r>
            <a:r>
              <a:rPr lang="en-US" altLang="zh-CN" sz="2400" b="1" dirty="0" smtClean="0">
                <a:latin typeface="仿宋_GB2312" pitchFamily="49" charset="-122"/>
                <a:ea typeface="仿宋_GB2312" pitchFamily="49" charset="-122"/>
              </a:rPr>
              <a:t>B</a:t>
            </a:r>
            <a:r>
              <a:rPr lang="zh-CN" altLang="en-US" sz="2400" b="1" dirty="0" smtClean="0">
                <a:latin typeface="仿宋_GB2312" pitchFamily="49" charset="-122"/>
                <a:ea typeface="仿宋_GB2312" pitchFamily="49" charset="-122"/>
              </a:rPr>
              <a:t>样条形式以及</a:t>
            </a:r>
            <a:r>
              <a:rPr lang="en-US" altLang="zh-CN" sz="2400" b="1" dirty="0" smtClean="0">
                <a:latin typeface="仿宋_GB2312" pitchFamily="49" charset="-122"/>
                <a:ea typeface="仿宋_GB2312" pitchFamily="49" charset="-122"/>
              </a:rPr>
              <a:t>Bezier</a:t>
            </a:r>
            <a:r>
              <a:rPr lang="zh-CN" altLang="en-US" sz="2400" b="1" dirty="0" smtClean="0">
                <a:latin typeface="仿宋_GB2312" pitchFamily="49" charset="-122"/>
                <a:ea typeface="仿宋_GB2312" pitchFamily="49" charset="-122"/>
              </a:rPr>
              <a:t>形式的合适的推广。 </a:t>
            </a:r>
          </a:p>
          <a:p>
            <a:pPr marL="609600" indent="-609600" eaLnBrk="1" hangingPunct="1">
              <a:lnSpc>
                <a:spcPct val="90000"/>
              </a:lnSpc>
              <a:buFont typeface="Wingdings" panose="05000000000000000000" pitchFamily="2" charset="2"/>
              <a:buNone/>
            </a:pPr>
            <a:r>
              <a:rPr lang="zh-CN" altLang="en-US" sz="2400" b="1" dirty="0" smtClean="0">
                <a:latin typeface="HT" pitchFamily="18" charset="-122"/>
                <a:ea typeface="HT" pitchFamily="18" charset="-122"/>
              </a:rPr>
              <a:t> </a:t>
            </a:r>
          </a:p>
        </p:txBody>
      </p:sp>
      <p:sp>
        <p:nvSpPr>
          <p:cNvPr id="64515" name="Rectangle 3"/>
          <p:cNvSpPr>
            <a:spLocks noGrp="1" noChangeArrowheads="1"/>
          </p:cNvSpPr>
          <p:nvPr>
            <p:ph type="title"/>
          </p:nvPr>
        </p:nvSpPr>
        <p:spPr>
          <a:xfrm>
            <a:off x="1077912" y="506905"/>
            <a:ext cx="7814567" cy="764704"/>
          </a:xfrm>
        </p:spPr>
        <p:txBody>
          <a:bodyPr/>
          <a:lstStyle/>
          <a:p>
            <a:pPr eaLnBrk="1" hangingPunct="1"/>
            <a:r>
              <a:rPr lang="en-US" altLang="zh-CN" sz="3600" b="0" dirty="0" smtClean="0">
                <a:latin typeface="黑体" panose="02010609060101010101" pitchFamily="49" charset="-122"/>
                <a:ea typeface="黑体" panose="02010609060101010101" pitchFamily="49" charset="-122"/>
              </a:rPr>
              <a:t>NURBS</a:t>
            </a:r>
            <a:r>
              <a:rPr lang="zh-CN" altLang="en-US" sz="3600" b="0" dirty="0" smtClean="0">
                <a:latin typeface="黑体" panose="02010609060101010101" pitchFamily="49" charset="-122"/>
                <a:ea typeface="黑体" panose="02010609060101010101" pitchFamily="49" charset="-122"/>
              </a:rPr>
              <a:t>的特点</a:t>
            </a:r>
          </a:p>
        </p:txBody>
      </p:sp>
    </p:spTree>
    <p:extLst>
      <p:ext uri="{BB962C8B-B14F-4D97-AF65-F5344CB8AC3E}">
        <p14:creationId xmlns:p14="http://schemas.microsoft.com/office/powerpoint/2010/main" val="3744647500"/>
      </p:ext>
    </p:extLst>
  </p:cSld>
  <p:clrMapOvr>
    <a:masterClrMapping/>
  </p:clrMapOvr>
  <p:transition spd="slow">
    <p:cove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89570" y="2012363"/>
            <a:ext cx="8764859" cy="3474037"/>
          </a:xfrm>
        </p:spPr>
        <p:txBody>
          <a:bodyPr/>
          <a:lstStyle/>
          <a:p>
            <a:pPr eaLnBrk="1" hangingPunct="1">
              <a:lnSpc>
                <a:spcPct val="100000"/>
              </a:lnSpc>
              <a:buClr>
                <a:srgbClr val="FF9300"/>
              </a:buClr>
              <a:buFont typeface="Wingdings" panose="05000000000000000000" pitchFamily="2" charset="2"/>
              <a:buChar char="n"/>
              <a:defRPr/>
            </a:pPr>
            <a:r>
              <a:rPr lang="en-US" altLang="zh-CN" sz="2400" b="1" dirty="0">
                <a:solidFill>
                  <a:srgbClr val="FF0000"/>
                </a:solidFill>
                <a:latin typeface="黑体" panose="02010609060101010101" pitchFamily="49" charset="-122"/>
                <a:ea typeface="黑体" panose="02010609060101010101" pitchFamily="49" charset="-122"/>
              </a:rPr>
              <a:t>1.</a:t>
            </a:r>
            <a:r>
              <a:rPr lang="zh-CN" altLang="en-US" sz="2400" b="1" dirty="0">
                <a:solidFill>
                  <a:srgbClr val="FF0000"/>
                </a:solidFill>
                <a:latin typeface="黑体" panose="02010609060101010101" pitchFamily="49" charset="-122"/>
                <a:ea typeface="黑体" panose="02010609060101010101" pitchFamily="49" charset="-122"/>
              </a:rPr>
              <a:t>曲线的表示形式</a:t>
            </a:r>
          </a:p>
          <a:p>
            <a:pPr eaLnBrk="1" hangingPunct="1">
              <a:lnSpc>
                <a:spcPct val="100000"/>
              </a:lnSpc>
              <a:buClr>
                <a:srgbClr val="FF9300"/>
              </a:buClr>
              <a:buFont typeface="Wingdings" panose="05000000000000000000" pitchFamily="2" charset="2"/>
              <a:buChar char="n"/>
              <a:defRPr/>
            </a:pPr>
            <a:r>
              <a:rPr lang="zh-CN" altLang="en-US" sz="2400" b="1" dirty="0" smtClean="0">
                <a:latin typeface="+mn-ea"/>
              </a:rPr>
              <a:t>以上</a:t>
            </a:r>
            <a:r>
              <a:rPr lang="zh-CN" altLang="en-US" sz="2400" b="1" dirty="0">
                <a:latin typeface="+mn-ea"/>
              </a:rPr>
              <a:t>问题归结为三种处理：</a:t>
            </a:r>
          </a:p>
          <a:p>
            <a:pPr lvl="1" eaLnBrk="1" hangingPunct="1">
              <a:lnSpc>
                <a:spcPct val="100000"/>
              </a:lnSpc>
              <a:buFont typeface="Arial" panose="020B0604020202020204" pitchFamily="34" charset="0"/>
              <a:buChar char="•"/>
              <a:defRPr/>
            </a:pPr>
            <a:r>
              <a:rPr lang="zh-CN" altLang="en-US" sz="2000" b="1" dirty="0">
                <a:solidFill>
                  <a:srgbClr val="FF0000"/>
                </a:solidFill>
                <a:latin typeface="+mn-ea"/>
              </a:rPr>
              <a:t>曲线</a:t>
            </a:r>
            <a:r>
              <a:rPr lang="zh-CN" altLang="en-US" sz="2000" b="1" dirty="0" smtClean="0">
                <a:solidFill>
                  <a:srgbClr val="FF0000"/>
                </a:solidFill>
                <a:latin typeface="+mn-ea"/>
              </a:rPr>
              <a:t>插值</a:t>
            </a:r>
            <a:r>
              <a:rPr lang="zh-CN" altLang="en-US" sz="2000" b="1" dirty="0" smtClean="0">
                <a:latin typeface="+mn-ea"/>
              </a:rPr>
              <a:t>，</a:t>
            </a:r>
            <a:r>
              <a:rPr lang="zh-CN" altLang="en-US" sz="2000" b="1" dirty="0" smtClean="0">
                <a:latin typeface="+mn-ea"/>
              </a:rPr>
              <a:t>用连续曲线去近似地刻画一组离散点的处理方法；</a:t>
            </a:r>
            <a:endParaRPr lang="zh-CN" altLang="en-US" sz="2000" b="1" dirty="0">
              <a:latin typeface="+mn-ea"/>
            </a:endParaRPr>
          </a:p>
          <a:p>
            <a:pPr lvl="1" eaLnBrk="1" hangingPunct="1">
              <a:lnSpc>
                <a:spcPct val="100000"/>
              </a:lnSpc>
              <a:buFont typeface="Arial" panose="020B0604020202020204" pitchFamily="34" charset="0"/>
              <a:buChar char="•"/>
              <a:defRPr/>
            </a:pPr>
            <a:r>
              <a:rPr lang="zh-CN" altLang="en-US" sz="2000" b="1" dirty="0">
                <a:solidFill>
                  <a:srgbClr val="FF0000"/>
                </a:solidFill>
                <a:latin typeface="+mn-ea"/>
              </a:rPr>
              <a:t>曲线拟合</a:t>
            </a:r>
            <a:r>
              <a:rPr lang="zh-CN" altLang="en-US" sz="2000" b="1" dirty="0" smtClean="0">
                <a:latin typeface="+mn-ea"/>
              </a:rPr>
              <a:t>，</a:t>
            </a:r>
            <a:r>
              <a:rPr lang="zh-CN" altLang="en-US" sz="2000" b="1" dirty="0" smtClean="0">
                <a:latin typeface="+mn-ea"/>
              </a:rPr>
              <a:t>通过</a:t>
            </a:r>
            <a:r>
              <a:rPr lang="zh-CN" altLang="en-US" sz="2000" b="1" dirty="0">
                <a:latin typeface="+mn-ea"/>
              </a:rPr>
              <a:t>给定点</a:t>
            </a:r>
            <a:r>
              <a:rPr lang="zh-CN" altLang="en-US" sz="2000" b="1" dirty="0" smtClean="0">
                <a:latin typeface="+mn-ea"/>
              </a:rPr>
              <a:t>（型</a:t>
            </a:r>
            <a:r>
              <a:rPr lang="zh-CN" altLang="en-US" sz="2000" b="1" dirty="0">
                <a:latin typeface="+mn-ea"/>
              </a:rPr>
              <a:t>值点</a:t>
            </a:r>
            <a:r>
              <a:rPr lang="zh-CN" altLang="en-US" sz="2000" b="1" dirty="0" smtClean="0">
                <a:latin typeface="+mn-ea"/>
              </a:rPr>
              <a:t>）</a:t>
            </a:r>
            <a:r>
              <a:rPr lang="zh-CN" altLang="en-US" sz="2000" b="1" dirty="0">
                <a:latin typeface="+mn-ea"/>
              </a:rPr>
              <a:t>序列的曲线；</a:t>
            </a:r>
          </a:p>
          <a:p>
            <a:pPr lvl="1" eaLnBrk="1" hangingPunct="1">
              <a:lnSpc>
                <a:spcPct val="100000"/>
              </a:lnSpc>
              <a:buClr>
                <a:srgbClr val="FF9300"/>
              </a:buClr>
              <a:buFont typeface="Arial" panose="020B0604020202020204" pitchFamily="34" charset="0"/>
              <a:buChar char="•"/>
              <a:defRPr/>
            </a:pPr>
            <a:r>
              <a:rPr lang="zh-CN" altLang="en-US" sz="2000" b="1" dirty="0">
                <a:solidFill>
                  <a:srgbClr val="FF0000"/>
                </a:solidFill>
                <a:latin typeface="+mn-ea"/>
              </a:rPr>
              <a:t>曲线逼近</a:t>
            </a:r>
            <a:r>
              <a:rPr lang="zh-CN" altLang="en-US" sz="2000" b="1" dirty="0" smtClean="0">
                <a:latin typeface="+mn-ea"/>
              </a:rPr>
              <a:t>，形状</a:t>
            </a:r>
            <a:r>
              <a:rPr lang="zh-CN" altLang="en-US" sz="2000" b="1" dirty="0">
                <a:latin typeface="+mn-ea"/>
              </a:rPr>
              <a:t>接近给定点</a:t>
            </a:r>
            <a:r>
              <a:rPr lang="en-US" altLang="zh-CN" sz="2000" b="1" dirty="0" smtClean="0">
                <a:latin typeface="+mn-ea"/>
              </a:rPr>
              <a:t>(</a:t>
            </a:r>
            <a:r>
              <a:rPr lang="zh-CN" altLang="en-US" sz="2000" b="1" dirty="0" smtClean="0">
                <a:latin typeface="+mn-ea"/>
              </a:rPr>
              <a:t>控制点</a:t>
            </a:r>
            <a:r>
              <a:rPr lang="en-US" altLang="zh-CN" sz="2000" b="1" dirty="0" smtClean="0">
                <a:latin typeface="+mn-ea"/>
              </a:rPr>
              <a:t>)</a:t>
            </a:r>
            <a:r>
              <a:rPr lang="zh-CN" altLang="en-US" sz="2000" b="1" dirty="0" smtClean="0">
                <a:latin typeface="+mn-ea"/>
              </a:rPr>
              <a:t>序列</a:t>
            </a:r>
            <a:r>
              <a:rPr lang="zh-CN" altLang="en-US" sz="2000" b="1" dirty="0">
                <a:latin typeface="+mn-ea"/>
              </a:rPr>
              <a:t>的曲线，曲线可以不通过给定点</a:t>
            </a:r>
            <a:r>
              <a:rPr lang="zh-CN" altLang="en-US" sz="2000" b="1" dirty="0" smtClean="0">
                <a:latin typeface="+mn-ea"/>
              </a:rPr>
              <a:t>。</a:t>
            </a:r>
            <a:endParaRPr lang="en-US" altLang="zh-CN" sz="2000" b="1" dirty="0" smtClean="0">
              <a:latin typeface="+mn-ea"/>
            </a:endParaRPr>
          </a:p>
          <a:p>
            <a:pPr lvl="1" eaLnBrk="1" hangingPunct="1">
              <a:lnSpc>
                <a:spcPct val="100000"/>
              </a:lnSpc>
              <a:buClr>
                <a:srgbClr val="FF9300"/>
              </a:buClr>
              <a:buFont typeface="Wingdings" panose="05000000000000000000" pitchFamily="2" charset="2"/>
              <a:buChar char="Ø"/>
              <a:defRPr/>
            </a:pPr>
            <a:r>
              <a:rPr lang="zh-CN" altLang="en-US" sz="2800" b="1" dirty="0" smtClean="0">
                <a:solidFill>
                  <a:srgbClr val="0000FF"/>
                </a:solidFill>
                <a:latin typeface="+mn-ea"/>
              </a:rPr>
              <a:t>拟合包括插值和逼近</a:t>
            </a:r>
          </a:p>
          <a:p>
            <a:pPr eaLnBrk="1" hangingPunct="1">
              <a:lnSpc>
                <a:spcPct val="100000"/>
              </a:lnSpc>
              <a:buClr>
                <a:srgbClr val="FF9300"/>
              </a:buClr>
              <a:buFont typeface="Wingdings" panose="05000000000000000000" pitchFamily="2" charset="2"/>
              <a:buChar char="n"/>
              <a:defRPr/>
            </a:pPr>
            <a:r>
              <a:rPr lang="zh-CN" altLang="en-US" sz="2400" b="1" dirty="0" smtClean="0">
                <a:latin typeface="+mn-ea"/>
              </a:rPr>
              <a:t>要解决这些问题就要确定自由曲线的数学表示形式。</a:t>
            </a:r>
            <a:endParaRPr lang="zh-CN" altLang="en-US" sz="2400" b="1" dirty="0">
              <a:latin typeface="+mn-ea"/>
            </a:endParaRP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7.4.1 </a:t>
            </a:r>
            <a:r>
              <a:rPr lang="zh-CN" altLang="en-US" sz="2000" dirty="0" smtClean="0">
                <a:solidFill>
                  <a:schemeClr val="bg1"/>
                </a:solidFill>
                <a:latin typeface="微软雅黑" pitchFamily="34" charset="-122"/>
                <a:ea typeface="微软雅黑" panose="020B0503020204020204" pitchFamily="34" charset="-122"/>
              </a:rPr>
              <a:t>基本特性</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7.4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三次参数曲线</a:t>
            </a:r>
            <a:endParaRPr lang="zh-CN" altLang="en-US" dirty="0"/>
          </a:p>
        </p:txBody>
      </p:sp>
    </p:spTree>
    <p:extLst>
      <p:ext uri="{BB962C8B-B14F-4D97-AF65-F5344CB8AC3E}">
        <p14:creationId xmlns:p14="http://schemas.microsoft.com/office/powerpoint/2010/main" val="279148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8435">
                                            <p:txEl>
                                              <p:pRg st="2" end="2"/>
                                            </p:txEl>
                                          </p:spTgt>
                                        </p:tgtEl>
                                        <p:attrNameLst>
                                          <p:attrName>style.visibility</p:attrName>
                                        </p:attrNameLst>
                                      </p:cBhvr>
                                      <p:to>
                                        <p:strVal val="visible"/>
                                      </p:to>
                                    </p:set>
                                    <p:animEffect transition="in" filter="wipe(left)">
                                      <p:cBhvr>
                                        <p:cTn id="16" dur="500"/>
                                        <p:tgtEl>
                                          <p:spTgt spid="18435">
                                            <p:txEl>
                                              <p:pRg st="2" end="2"/>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8435">
                                            <p:txEl>
                                              <p:pRg st="3" end="3"/>
                                            </p:txEl>
                                          </p:spTgt>
                                        </p:tgtEl>
                                        <p:attrNameLst>
                                          <p:attrName>style.visibility</p:attrName>
                                        </p:attrNameLst>
                                      </p:cBhvr>
                                      <p:to>
                                        <p:strVal val="visible"/>
                                      </p:to>
                                    </p:set>
                                    <p:animEffect transition="in" filter="wipe(left)">
                                      <p:cBhvr>
                                        <p:cTn id="20" dur="500"/>
                                        <p:tgtEl>
                                          <p:spTgt spid="18435">
                                            <p:txEl>
                                              <p:pRg st="3" end="3"/>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8435">
                                            <p:txEl>
                                              <p:pRg st="4" end="4"/>
                                            </p:txEl>
                                          </p:spTgt>
                                        </p:tgtEl>
                                        <p:attrNameLst>
                                          <p:attrName>style.visibility</p:attrName>
                                        </p:attrNameLst>
                                      </p:cBhvr>
                                      <p:to>
                                        <p:strVal val="visible"/>
                                      </p:to>
                                    </p:set>
                                    <p:animEffect transition="in" filter="wipe(left)">
                                      <p:cBhvr>
                                        <p:cTn id="24" dur="500"/>
                                        <p:tgtEl>
                                          <p:spTgt spid="1843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8435">
                                            <p:txEl>
                                              <p:pRg st="5" end="5"/>
                                            </p:txEl>
                                          </p:spTgt>
                                        </p:tgtEl>
                                        <p:attrNameLst>
                                          <p:attrName>style.visibility</p:attrName>
                                        </p:attrNameLst>
                                      </p:cBhvr>
                                      <p:to>
                                        <p:strVal val="visible"/>
                                      </p:to>
                                    </p:set>
                                    <p:animEffect transition="in" filter="wipe(left)">
                                      <p:cBhvr>
                                        <p:cTn id="29" dur="500"/>
                                        <p:tgtEl>
                                          <p:spTgt spid="1843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8435">
                                            <p:txEl>
                                              <p:pRg st="6" end="6"/>
                                            </p:txEl>
                                          </p:spTgt>
                                        </p:tgtEl>
                                        <p:attrNameLst>
                                          <p:attrName>style.visibility</p:attrName>
                                        </p:attrNameLst>
                                      </p:cBhvr>
                                      <p:to>
                                        <p:strVal val="visible"/>
                                      </p:to>
                                    </p:set>
                                    <p:animEffect transition="in" filter="wipe(left)">
                                      <p:cBhvr>
                                        <p:cTn id="34"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950971"/>
            <a:ext cx="8856984" cy="5073427"/>
          </a:xfrm>
        </p:spPr>
        <p:txBody>
          <a:bodyPr/>
          <a:lstStyle/>
          <a:p>
            <a:pPr eaLnBrk="1" hangingPunct="1">
              <a:buClr>
                <a:srgbClr val="FF9300"/>
              </a:buClr>
              <a:buFont typeface="Wingdings" panose="05000000000000000000" pitchFamily="2" charset="2"/>
              <a:buChar char="n"/>
              <a:defRPr/>
            </a:pPr>
            <a:r>
              <a:rPr lang="zh-CN" altLang="en-US" sz="2400" b="1" dirty="0"/>
              <a:t>工程上所用到的曲线一般要求为平滑的样条曲线。样条曲线是由多项式曲线段连接而成的曲线，要求相邻线段的边界处满足特定的连续性条件。</a:t>
            </a:r>
          </a:p>
          <a:p>
            <a:pPr eaLnBrk="1" hangingPunct="1">
              <a:buClr>
                <a:srgbClr val="FF9300"/>
              </a:buClr>
              <a:buFont typeface="Wingdings" panose="05000000000000000000" pitchFamily="2" charset="2"/>
              <a:buChar char="n"/>
              <a:defRPr/>
            </a:pPr>
            <a:r>
              <a:rPr lang="en-US" altLang="zh-CN" sz="2400" b="1" dirty="0">
                <a:solidFill>
                  <a:srgbClr val="FF0000"/>
                </a:solidFill>
                <a:latin typeface="Times New Roman" panose="02020603050405020304" pitchFamily="18" charset="0"/>
                <a:cs typeface="Times New Roman" panose="02020603050405020304" pitchFamily="18" charset="0"/>
              </a:rPr>
              <a:t>0</a:t>
            </a:r>
            <a:r>
              <a:rPr lang="zh-CN" altLang="en-US" sz="2400" b="1" dirty="0">
                <a:solidFill>
                  <a:srgbClr val="FF0000"/>
                </a:solidFill>
                <a:latin typeface="Times New Roman" panose="02020603050405020304" pitchFamily="18" charset="0"/>
                <a:cs typeface="Times New Roman" panose="02020603050405020304" pitchFamily="18" charset="0"/>
              </a:rPr>
              <a:t>阶连续</a:t>
            </a:r>
            <a:r>
              <a:rPr lang="zh-CN" altLang="en-US" sz="2400" b="1" dirty="0">
                <a:latin typeface="Times New Roman" panose="02020603050405020304" pitchFamily="18" charset="0"/>
                <a:cs typeface="Times New Roman" panose="02020603050405020304" pitchFamily="18" charset="0"/>
              </a:rPr>
              <a:t>，记</a:t>
            </a:r>
            <a:r>
              <a:rPr lang="zh-CN" altLang="en-US" sz="2400" b="1" dirty="0" smtClean="0">
                <a:latin typeface="Times New Roman" panose="02020603050405020304" pitchFamily="18" charset="0"/>
                <a:cs typeface="Times New Roman" panose="02020603050405020304" pitchFamily="18" charset="0"/>
              </a:rPr>
              <a:t>为</a:t>
            </a:r>
            <a:r>
              <a:rPr lang="en-US" altLang="zh-CN" sz="2400" b="1" i="1" dirty="0" smtClean="0">
                <a:latin typeface="Times New Roman" panose="02020603050405020304" pitchFamily="18" charset="0"/>
                <a:cs typeface="Times New Roman" panose="02020603050405020304" pitchFamily="18" charset="0"/>
              </a:rPr>
              <a:t>C </a:t>
            </a:r>
            <a:r>
              <a:rPr lang="en-US" altLang="zh-CN" sz="2400" b="1" baseline="30000" dirty="0" smtClean="0">
                <a:latin typeface="Times New Roman" panose="02020603050405020304" pitchFamily="18" charset="0"/>
                <a:cs typeface="Times New Roman" panose="02020603050405020304" pitchFamily="18" charset="0"/>
              </a:rPr>
              <a:t>0</a:t>
            </a:r>
            <a:r>
              <a:rPr lang="zh-CN" altLang="en-US" sz="2400" b="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，是指两个相邻线段和在连接处的位置连续。</a:t>
            </a:r>
          </a:p>
          <a:p>
            <a:pPr eaLnBrk="1" hangingPunct="1">
              <a:buClr>
                <a:srgbClr val="FF9300"/>
              </a:buClr>
              <a:buFont typeface="Wingdings" panose="05000000000000000000" pitchFamily="2" charset="2"/>
              <a:buChar char="n"/>
              <a:defRPr/>
            </a:pPr>
            <a:r>
              <a:rPr lang="en-US" altLang="zh-CN" sz="2400" b="1" dirty="0">
                <a:solidFill>
                  <a:srgbClr val="FF0000"/>
                </a:solidFill>
                <a:latin typeface="Times New Roman" panose="02020603050405020304" pitchFamily="18" charset="0"/>
                <a:cs typeface="Times New Roman" panose="02020603050405020304" pitchFamily="18" charset="0"/>
              </a:rPr>
              <a:t>1</a:t>
            </a:r>
            <a:r>
              <a:rPr lang="zh-CN" altLang="en-US" sz="2400" b="1" dirty="0">
                <a:solidFill>
                  <a:srgbClr val="FF0000"/>
                </a:solidFill>
                <a:latin typeface="Times New Roman" panose="02020603050405020304" pitchFamily="18" charset="0"/>
                <a:cs typeface="Times New Roman" panose="02020603050405020304" pitchFamily="18" charset="0"/>
              </a:rPr>
              <a:t>阶连续</a:t>
            </a:r>
            <a:r>
              <a:rPr lang="zh-CN" altLang="en-US" sz="2400" b="1" dirty="0">
                <a:latin typeface="Times New Roman" panose="02020603050405020304" pitchFamily="18" charset="0"/>
                <a:cs typeface="Times New Roman" panose="02020603050405020304" pitchFamily="18" charset="0"/>
              </a:rPr>
              <a:t>，是指相邻两个曲线段和不仅满足</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阶连续，而且在连接处的一阶导数成正比。若在连接</a:t>
            </a:r>
            <a:r>
              <a:rPr lang="zh-CN" altLang="en-US" sz="2400" b="1" dirty="0" smtClean="0">
                <a:latin typeface="Times New Roman" panose="02020603050405020304" pitchFamily="18" charset="0"/>
                <a:cs typeface="Times New Roman" panose="02020603050405020304" pitchFamily="18" charset="0"/>
              </a:rPr>
              <a:t>处切矢方向</a:t>
            </a:r>
            <a:r>
              <a:rPr lang="zh-CN" altLang="en-US" sz="2400" b="1" dirty="0">
                <a:latin typeface="Times New Roman" panose="02020603050405020304" pitchFamily="18" charset="0"/>
                <a:cs typeface="Times New Roman" panose="02020603050405020304" pitchFamily="18" charset="0"/>
              </a:rPr>
              <a:t>相同，长度相等，记为 </a:t>
            </a:r>
            <a:r>
              <a:rPr lang="en-US" altLang="zh-CN" sz="2400" b="1" i="1" dirty="0" smtClean="0">
                <a:latin typeface="Times New Roman" panose="02020603050405020304" pitchFamily="18" charset="0"/>
                <a:cs typeface="Times New Roman" panose="02020603050405020304" pitchFamily="18" charset="0"/>
              </a:rPr>
              <a:t>C </a:t>
            </a:r>
            <a:r>
              <a:rPr lang="en-US" altLang="zh-CN" sz="2400" b="1" baseline="30000"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，若方向相同，长度不等，记为 </a:t>
            </a:r>
            <a:r>
              <a:rPr lang="en-US" altLang="zh-CN" sz="2400" b="1" i="1" dirty="0" smtClean="0">
                <a:latin typeface="Times New Roman" panose="02020603050405020304" pitchFamily="18" charset="0"/>
                <a:cs typeface="Times New Roman" panose="02020603050405020304" pitchFamily="18" charset="0"/>
              </a:rPr>
              <a:t>G </a:t>
            </a:r>
            <a:r>
              <a:rPr lang="en-US" altLang="zh-CN" sz="2400" b="1" baseline="30000"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a:p>
            <a:pPr eaLnBrk="1" hangingPunct="1">
              <a:buClr>
                <a:srgbClr val="FF9300"/>
              </a:buClr>
              <a:buFont typeface="Wingdings" panose="05000000000000000000" pitchFamily="2" charset="2"/>
              <a:buChar char="n"/>
              <a:defRPr/>
            </a:pPr>
            <a:r>
              <a:rPr lang="en-US" altLang="zh-CN" sz="2400" b="1" dirty="0">
                <a:solidFill>
                  <a:srgbClr val="FF0000"/>
                </a:solidFill>
                <a:latin typeface="Times New Roman" panose="02020603050405020304" pitchFamily="18" charset="0"/>
                <a:cs typeface="Times New Roman" panose="02020603050405020304" pitchFamily="18" charset="0"/>
              </a:rPr>
              <a:t>2</a:t>
            </a:r>
            <a:r>
              <a:rPr lang="zh-CN" altLang="en-US" sz="2400" b="1" dirty="0">
                <a:solidFill>
                  <a:srgbClr val="FF0000"/>
                </a:solidFill>
                <a:latin typeface="Times New Roman" panose="02020603050405020304" pitchFamily="18" charset="0"/>
                <a:cs typeface="Times New Roman" panose="02020603050405020304" pitchFamily="18" charset="0"/>
              </a:rPr>
              <a:t>阶连续</a:t>
            </a:r>
            <a:r>
              <a:rPr lang="zh-CN" altLang="en-US" sz="2400" b="1" dirty="0">
                <a:latin typeface="Times New Roman" panose="02020603050405020304" pitchFamily="18" charset="0"/>
                <a:cs typeface="Times New Roman" panose="02020603050405020304" pitchFamily="18" charset="0"/>
              </a:rPr>
              <a:t>，是指两个相邻曲线段不仅满足连续，而且满足条件    </a:t>
            </a:r>
            <a:r>
              <a:rPr lang="en-US" altLang="zh-CN" sz="2400" b="1" i="1" dirty="0" smtClean="0">
                <a:latin typeface="Times New Roman" panose="02020603050405020304" pitchFamily="18" charset="0"/>
                <a:cs typeface="Times New Roman" panose="02020603050405020304" pitchFamily="18" charset="0"/>
              </a:rPr>
              <a:t>S</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(0)=</a:t>
            </a:r>
            <a:r>
              <a:rPr lang="en-US" altLang="zh-CN" sz="2400" b="1" i="1" dirty="0" smtClean="0">
                <a:latin typeface="Times New Roman" panose="02020603050405020304" pitchFamily="18" charset="0"/>
                <a:cs typeface="Times New Roman" panose="02020603050405020304" pitchFamily="18" charset="0"/>
              </a:rPr>
              <a:t>aS</a:t>
            </a:r>
            <a:r>
              <a:rPr lang="en-US" altLang="zh-CN" sz="2400" b="1" baseline="-25000" dirty="0" smtClean="0">
                <a:latin typeface="Times New Roman" panose="02020603050405020304" pitchFamily="18" charset="0"/>
                <a:cs typeface="Times New Roman" panose="02020603050405020304" pitchFamily="18" charset="0"/>
              </a:rPr>
              <a:t>1</a:t>
            </a:r>
            <a:r>
              <a:rPr lang="en-US" altLang="zh-CN" sz="2400" b="1" dirty="0" smtClean="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en-US" altLang="zh-CN" sz="2400" b="1" i="1" dirty="0" smtClean="0">
                <a:latin typeface="Times New Roman" panose="02020603050405020304" pitchFamily="18" charset="0"/>
                <a:cs typeface="Times New Roman" panose="02020603050405020304" pitchFamily="18" charset="0"/>
              </a:rPr>
              <a:t>bS</a:t>
            </a:r>
            <a:r>
              <a:rPr lang="en-US" altLang="zh-CN" sz="2400" b="1" baseline="-25000" dirty="0" smtClean="0">
                <a:latin typeface="Times New Roman" panose="02020603050405020304" pitchFamily="18" charset="0"/>
                <a:cs typeface="Times New Roman" panose="02020603050405020304" pitchFamily="18" charset="0"/>
              </a:rPr>
              <a:t>2</a:t>
            </a:r>
            <a:r>
              <a:rPr lang="en-US" altLang="zh-CN" sz="2400" b="1" dirty="0" smtClean="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a:t>
            </a:r>
            <a:r>
              <a:rPr lang="zh-CN" altLang="en-US" sz="2400" b="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。记为  </a:t>
            </a:r>
            <a:r>
              <a:rPr lang="en-US" altLang="zh-CN" sz="2400" b="1" i="1" dirty="0" smtClean="0">
                <a:latin typeface="Times New Roman" panose="02020603050405020304" pitchFamily="18" charset="0"/>
                <a:cs typeface="Times New Roman" panose="02020603050405020304" pitchFamily="18" charset="0"/>
              </a:rPr>
              <a:t>G </a:t>
            </a:r>
            <a:r>
              <a:rPr lang="en-US" altLang="zh-CN" sz="2400" b="1" baseline="30000"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连续。当二阶导数在连处完全相同时，记为  </a:t>
            </a:r>
            <a:r>
              <a:rPr lang="en-US" altLang="zh-CN" sz="2400" b="1" i="1" dirty="0" smtClean="0">
                <a:latin typeface="Times New Roman" panose="02020603050405020304" pitchFamily="18" charset="0"/>
                <a:cs typeface="Times New Roman" panose="02020603050405020304" pitchFamily="18" charset="0"/>
              </a:rPr>
              <a:t>C </a:t>
            </a:r>
            <a:r>
              <a:rPr lang="en-US" altLang="zh-CN" sz="2400" b="1" baseline="30000" dirty="0" smtClean="0">
                <a:latin typeface="Times New Roman" panose="02020603050405020304" pitchFamily="18" charset="0"/>
                <a:cs typeface="Times New Roman" panose="02020603050405020304" pitchFamily="18" charset="0"/>
              </a:rPr>
              <a:t>2</a:t>
            </a:r>
            <a:r>
              <a:rPr lang="zh-CN" altLang="en-US" sz="2400" b="1" dirty="0" smtClean="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a:t>
            </a: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7.4.1 </a:t>
            </a:r>
            <a:r>
              <a:rPr lang="zh-CN" altLang="en-US" sz="2000" dirty="0" smtClean="0">
                <a:solidFill>
                  <a:schemeClr val="bg1"/>
                </a:solidFill>
                <a:latin typeface="微软雅黑" pitchFamily="34" charset="-122"/>
                <a:ea typeface="微软雅黑" panose="020B0503020204020204" pitchFamily="34" charset="-122"/>
              </a:rPr>
              <a:t>基本特性</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7.4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三次参数曲线</a:t>
            </a:r>
            <a:endParaRPr lang="zh-CN" altLang="en-US" dirty="0"/>
          </a:p>
        </p:txBody>
      </p:sp>
    </p:spTree>
    <p:extLst>
      <p:ext uri="{BB962C8B-B14F-4D97-AF65-F5344CB8AC3E}">
        <p14:creationId xmlns:p14="http://schemas.microsoft.com/office/powerpoint/2010/main" val="180489192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left)">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wipe(left)">
                                      <p:cBhvr>
                                        <p:cTn id="22"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Text Box 11"/>
          <p:cNvSpPr>
            <a:spLocks noGrp="1" noChangeArrowheads="1"/>
          </p:cNvSpPr>
          <p:nvPr>
            <p:ph type="body" idx="1"/>
          </p:nvPr>
        </p:nvSpPr>
        <p:spPr>
          <a:xfrm>
            <a:off x="465138" y="1371600"/>
            <a:ext cx="7716837" cy="4937125"/>
          </a:xfrm>
          <a:noFill/>
        </p:spPr>
        <p:txBody>
          <a:bodyPr/>
          <a:lstStyle/>
          <a:p>
            <a:pPr eaLnBrk="1" hangingPunct="1">
              <a:spcBef>
                <a:spcPct val="50000"/>
              </a:spcBef>
            </a:pPr>
            <a:r>
              <a:rPr lang="zh-CN" altLang="en-US" sz="2400" dirty="0" smtClean="0">
                <a:solidFill>
                  <a:srgbClr val="993300"/>
                </a:solidFill>
                <a:ea typeface="黑体" panose="02010609060101010101" pitchFamily="49" charset="-122"/>
              </a:rPr>
              <a:t>切线、法线和曲率</a:t>
            </a:r>
            <a:endParaRPr lang="en-US" altLang="zh-CN" sz="2600" dirty="0" smtClean="0">
              <a:ea typeface="宋体" panose="02010600030101010101" pitchFamily="2" charset="-122"/>
            </a:endParaRPr>
          </a:p>
          <a:p>
            <a:pPr eaLnBrk="1" hangingPunct="1">
              <a:spcBef>
                <a:spcPct val="50000"/>
              </a:spcBef>
            </a:pPr>
            <a:r>
              <a:rPr lang="zh-CN" altLang="en-US" sz="2400" dirty="0" smtClean="0">
                <a:ea typeface="黑体" panose="02010609060101010101" pitchFamily="49" charset="-122"/>
              </a:rPr>
              <a:t>曲率公式</a:t>
            </a:r>
          </a:p>
        </p:txBody>
      </p:sp>
      <p:graphicFrame>
        <p:nvGraphicFramePr>
          <p:cNvPr id="8194" name="Object 18"/>
          <p:cNvGraphicFramePr>
            <a:graphicFrameLocks noChangeAspect="1"/>
          </p:cNvGraphicFramePr>
          <p:nvPr>
            <p:extLst>
              <p:ext uri="{D42A27DB-BD31-4B8C-83A1-F6EECF244321}">
                <p14:modId xmlns:p14="http://schemas.microsoft.com/office/powerpoint/2010/main" val="2219895813"/>
              </p:ext>
            </p:extLst>
          </p:nvPr>
        </p:nvGraphicFramePr>
        <p:xfrm>
          <a:off x="767670" y="2284208"/>
          <a:ext cx="2585131" cy="687592"/>
        </p:xfrm>
        <a:graphic>
          <a:graphicData uri="http://schemas.openxmlformats.org/presentationml/2006/ole">
            <mc:AlternateContent xmlns:mc="http://schemas.openxmlformats.org/markup-compatibility/2006">
              <mc:Choice xmlns:v="urn:schemas-microsoft-com:vml" Requires="v">
                <p:oleObj spid="_x0000_s128022" name="Equation" r:id="rId4" imgW="1143000" imgH="368280" progId="Equation.3">
                  <p:embed/>
                </p:oleObj>
              </mc:Choice>
              <mc:Fallback>
                <p:oleObj name="Equation" r:id="rId4" imgW="1143000" imgH="368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670" y="2284208"/>
                        <a:ext cx="2585131" cy="687592"/>
                      </a:xfrm>
                      <a:prstGeom prst="rect">
                        <a:avLst/>
                      </a:prstGeom>
                      <a:noFill/>
                      <a:ln>
                        <a:noFill/>
                      </a:ln>
                      <a:effectLst/>
                    </p:spPr>
                  </p:pic>
                </p:oleObj>
              </mc:Fallback>
            </mc:AlternateContent>
          </a:graphicData>
        </a:graphic>
      </p:graphicFrame>
      <p:grpSp>
        <p:nvGrpSpPr>
          <p:cNvPr id="2" name="组合 1"/>
          <p:cNvGrpSpPr/>
          <p:nvPr/>
        </p:nvGrpSpPr>
        <p:grpSpPr>
          <a:xfrm>
            <a:off x="4262438" y="1295400"/>
            <a:ext cx="4495800" cy="3352800"/>
            <a:chOff x="4191000" y="2286000"/>
            <a:chExt cx="4495800" cy="3352800"/>
          </a:xfrm>
        </p:grpSpPr>
        <p:sp>
          <p:nvSpPr>
            <p:cNvPr id="8196" name="Line 3"/>
            <p:cNvSpPr>
              <a:spLocks noChangeShapeType="1"/>
            </p:cNvSpPr>
            <p:nvPr/>
          </p:nvSpPr>
          <p:spPr bwMode="auto">
            <a:xfrm flipV="1">
              <a:off x="4191000" y="2590800"/>
              <a:ext cx="0" cy="304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 name="Line 4"/>
            <p:cNvSpPr>
              <a:spLocks noChangeShapeType="1"/>
            </p:cNvSpPr>
            <p:nvPr/>
          </p:nvSpPr>
          <p:spPr bwMode="auto">
            <a:xfrm>
              <a:off x="4191000" y="5638800"/>
              <a:ext cx="3429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8" name="Line 5"/>
            <p:cNvSpPr>
              <a:spLocks noChangeShapeType="1"/>
            </p:cNvSpPr>
            <p:nvPr/>
          </p:nvSpPr>
          <p:spPr bwMode="auto">
            <a:xfrm flipV="1">
              <a:off x="4191000" y="3886200"/>
              <a:ext cx="3886200" cy="1752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 name="Arc 6"/>
            <p:cNvSpPr>
              <a:spLocks/>
            </p:cNvSpPr>
            <p:nvPr/>
          </p:nvSpPr>
          <p:spPr bwMode="auto">
            <a:xfrm flipV="1">
              <a:off x="4572000" y="2590800"/>
              <a:ext cx="2971800" cy="2514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00" name="Oval 7"/>
            <p:cNvSpPr>
              <a:spLocks noChangeArrowheads="1"/>
            </p:cNvSpPr>
            <p:nvPr/>
          </p:nvSpPr>
          <p:spPr bwMode="auto">
            <a:xfrm>
              <a:off x="5943600" y="4724400"/>
              <a:ext cx="152400" cy="152400"/>
            </a:xfrm>
            <a:prstGeom prst="ellipse">
              <a:avLst/>
            </a:prstGeom>
            <a:solidFill>
              <a:schemeClr val="accent2"/>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201" name="Oval 8"/>
            <p:cNvSpPr>
              <a:spLocks noChangeArrowheads="1"/>
            </p:cNvSpPr>
            <p:nvPr/>
          </p:nvSpPr>
          <p:spPr bwMode="auto">
            <a:xfrm>
              <a:off x="7315200" y="3352800"/>
              <a:ext cx="152400" cy="152400"/>
            </a:xfrm>
            <a:prstGeom prst="ellipse">
              <a:avLst/>
            </a:prstGeom>
            <a:solidFill>
              <a:schemeClr val="accent2"/>
            </a:solidFill>
            <a:ln w="9525">
              <a:solidFill>
                <a:schemeClr val="hlink"/>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8202" name="Line 9"/>
            <p:cNvSpPr>
              <a:spLocks noChangeShapeType="1"/>
            </p:cNvSpPr>
            <p:nvPr/>
          </p:nvSpPr>
          <p:spPr bwMode="auto">
            <a:xfrm flipV="1">
              <a:off x="6019800" y="3429000"/>
              <a:ext cx="13716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10"/>
            <p:cNvSpPr>
              <a:spLocks noChangeShapeType="1"/>
            </p:cNvSpPr>
            <p:nvPr/>
          </p:nvSpPr>
          <p:spPr bwMode="auto">
            <a:xfrm flipV="1">
              <a:off x="6400800" y="2286000"/>
              <a:ext cx="1524000" cy="335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Rectangle 12"/>
            <p:cNvSpPr>
              <a:spLocks noChangeArrowheads="1"/>
            </p:cNvSpPr>
            <p:nvPr/>
          </p:nvSpPr>
          <p:spPr bwMode="auto">
            <a:xfrm>
              <a:off x="5029200" y="5181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kumimoji="1" lang="en-US" altLang="zh-CN" sz="2400" i="1">
                  <a:latin typeface="宋体" panose="02010600030101010101" pitchFamily="2" charset="-122"/>
                  <a:ea typeface="宋体" panose="02010600030101010101" pitchFamily="2" charset="-122"/>
                </a:rPr>
                <a:t>α</a:t>
              </a:r>
            </a:p>
          </p:txBody>
        </p:sp>
        <p:sp>
          <p:nvSpPr>
            <p:cNvPr id="8206" name="Text Box 13"/>
            <p:cNvSpPr txBox="1">
              <a:spLocks noChangeArrowheads="1"/>
            </p:cNvSpPr>
            <p:nvPr/>
          </p:nvSpPr>
          <p:spPr bwMode="auto">
            <a:xfrm>
              <a:off x="6705600" y="49530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kumimoji="1" lang="en-US" altLang="zh-CN" sz="2400" i="1">
                  <a:latin typeface="宋体" panose="02010600030101010101" pitchFamily="2" charset="-122"/>
                  <a:ea typeface="宋体" panose="02010600030101010101" pitchFamily="2" charset="-122"/>
                </a:rPr>
                <a:t>α</a:t>
              </a:r>
              <a:r>
                <a:rPr kumimoji="1" lang="en-US" altLang="zh-CN" sz="2400" i="1">
                  <a:latin typeface="Times New Roman" panose="02020603050405020304" pitchFamily="18" charset="0"/>
                  <a:ea typeface="宋体" panose="02010600030101010101" pitchFamily="2" charset="-122"/>
                </a:rPr>
                <a:t>+d</a:t>
              </a:r>
              <a:r>
                <a:rPr kumimoji="1" lang="en-US" altLang="zh-CN" sz="2400" i="1">
                  <a:latin typeface="宋体" panose="02010600030101010101" pitchFamily="2" charset="-122"/>
                  <a:ea typeface="宋体" panose="02010600030101010101" pitchFamily="2" charset="-122"/>
                </a:rPr>
                <a:t>α</a:t>
              </a:r>
              <a:r>
                <a:rPr kumimoji="1" lang="en-US" altLang="zh-CN" sz="2400">
                  <a:latin typeface="Times New Roman" panose="02020603050405020304" pitchFamily="18" charset="0"/>
                  <a:ea typeface="宋体" panose="02010600030101010101" pitchFamily="2" charset="-122"/>
                </a:rPr>
                <a:t> </a:t>
              </a:r>
            </a:p>
          </p:txBody>
        </p:sp>
        <p:sp>
          <p:nvSpPr>
            <p:cNvPr id="8207" name="Arc 14"/>
            <p:cNvSpPr>
              <a:spLocks/>
            </p:cNvSpPr>
            <p:nvPr/>
          </p:nvSpPr>
          <p:spPr bwMode="auto">
            <a:xfrm>
              <a:off x="4876800" y="5410200"/>
              <a:ext cx="76200" cy="228600"/>
            </a:xfrm>
            <a:custGeom>
              <a:avLst/>
              <a:gdLst>
                <a:gd name="T0" fmla="*/ 0 w 21600"/>
                <a:gd name="T1" fmla="*/ 0 h 21600"/>
                <a:gd name="T2" fmla="*/ 146879962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08" name="Arc 15"/>
            <p:cNvSpPr>
              <a:spLocks/>
            </p:cNvSpPr>
            <p:nvPr/>
          </p:nvSpPr>
          <p:spPr bwMode="auto">
            <a:xfrm>
              <a:off x="6705600" y="5029200"/>
              <a:ext cx="381000" cy="609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hlink"/>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09" name="Arc 16"/>
            <p:cNvSpPr>
              <a:spLocks/>
            </p:cNvSpPr>
            <p:nvPr/>
          </p:nvSpPr>
          <p:spPr bwMode="auto">
            <a:xfrm>
              <a:off x="7086600" y="3657600"/>
              <a:ext cx="381000" cy="457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hlink"/>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0" name="Text Box 17"/>
            <p:cNvSpPr txBox="1">
              <a:spLocks noChangeArrowheads="1"/>
            </p:cNvSpPr>
            <p:nvPr/>
          </p:nvSpPr>
          <p:spPr bwMode="auto">
            <a:xfrm>
              <a:off x="7543800" y="32004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kumimoji="1" lang="en-US" altLang="zh-CN" sz="2400" i="1">
                  <a:latin typeface="Times New Roman" panose="02020603050405020304" pitchFamily="18" charset="0"/>
                  <a:ea typeface="宋体" panose="02010600030101010101" pitchFamily="2" charset="-122"/>
                </a:rPr>
                <a:t>d</a:t>
              </a:r>
              <a:r>
                <a:rPr kumimoji="1" lang="en-US" altLang="zh-CN" sz="2400" i="1">
                  <a:latin typeface="宋体" panose="02010600030101010101" pitchFamily="2" charset="-122"/>
                  <a:ea typeface="宋体" panose="02010600030101010101" pitchFamily="2" charset="-122"/>
                </a:rPr>
                <a:t>α</a:t>
              </a:r>
              <a:r>
                <a:rPr kumimoji="1" lang="en-US" altLang="zh-CN" sz="2400">
                  <a:latin typeface="Times New Roman" panose="02020603050405020304" pitchFamily="18" charset="0"/>
                  <a:ea typeface="宋体" panose="02010600030101010101" pitchFamily="2" charset="-122"/>
                </a:rPr>
                <a:t> </a:t>
              </a:r>
            </a:p>
          </p:txBody>
        </p:sp>
        <p:sp>
          <p:nvSpPr>
            <p:cNvPr id="8211" name="Text Box 19"/>
            <p:cNvSpPr txBox="1">
              <a:spLocks noChangeArrowheads="1"/>
            </p:cNvSpPr>
            <p:nvPr/>
          </p:nvSpPr>
          <p:spPr bwMode="auto">
            <a:xfrm>
              <a:off x="5410200" y="42672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kumimoji="1" lang="en-US" altLang="zh-CN" sz="2400" i="1">
                  <a:latin typeface="Times New Roman" panose="02020603050405020304" pitchFamily="18" charset="0"/>
                  <a:ea typeface="宋体" panose="02010600030101010101" pitchFamily="2" charset="-122"/>
                </a:rPr>
                <a:t>M</a:t>
              </a:r>
            </a:p>
          </p:txBody>
        </p:sp>
        <p:sp>
          <p:nvSpPr>
            <p:cNvPr id="8212" name="Text Box 20"/>
            <p:cNvSpPr txBox="1">
              <a:spLocks noChangeArrowheads="1"/>
            </p:cNvSpPr>
            <p:nvPr/>
          </p:nvSpPr>
          <p:spPr bwMode="auto">
            <a:xfrm>
              <a:off x="6629400" y="2971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kumimoji="1" lang="en-US" altLang="zh-CN" sz="2400" i="1">
                  <a:latin typeface="Times New Roman" panose="02020603050405020304" pitchFamily="18" charset="0"/>
                  <a:ea typeface="宋体" panose="02010600030101010101" pitchFamily="2" charset="-122"/>
                </a:rPr>
                <a:t>Q</a:t>
              </a:r>
            </a:p>
          </p:txBody>
        </p:sp>
        <p:sp>
          <p:nvSpPr>
            <p:cNvPr id="8213" name="Line 21"/>
            <p:cNvSpPr>
              <a:spLocks noChangeShapeType="1"/>
            </p:cNvSpPr>
            <p:nvPr/>
          </p:nvSpPr>
          <p:spPr bwMode="auto">
            <a:xfrm>
              <a:off x="6858000" y="4191000"/>
              <a:ext cx="914400" cy="3810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4" name="Text Box 22"/>
            <p:cNvSpPr txBox="1">
              <a:spLocks noChangeArrowheads="1"/>
            </p:cNvSpPr>
            <p:nvPr/>
          </p:nvSpPr>
          <p:spPr bwMode="auto">
            <a:xfrm>
              <a:off x="7543800" y="43434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kumimoji="1" lang="en-US" altLang="zh-CN" sz="2400" i="1">
                  <a:latin typeface="Times New Roman" panose="02020603050405020304" pitchFamily="18" charset="0"/>
                  <a:ea typeface="宋体" panose="02010600030101010101" pitchFamily="2" charset="-122"/>
                </a:rPr>
                <a:t>d</a:t>
              </a:r>
              <a:r>
                <a:rPr kumimoji="1" lang="en-US" altLang="zh-CN" sz="2400" i="1">
                  <a:latin typeface="宋体" panose="02010600030101010101" pitchFamily="2" charset="-122"/>
                  <a:ea typeface="宋体" panose="02010600030101010101" pitchFamily="2" charset="-122"/>
                </a:rPr>
                <a:t>s</a:t>
              </a:r>
              <a:r>
                <a:rPr kumimoji="1" lang="en-US" altLang="zh-CN" sz="2400">
                  <a:latin typeface="Times New Roman" panose="02020603050405020304" pitchFamily="18" charset="0"/>
                  <a:ea typeface="宋体" panose="02010600030101010101" pitchFamily="2" charset="-122"/>
                </a:rPr>
                <a:t> </a:t>
              </a:r>
            </a:p>
          </p:txBody>
        </p:sp>
      </p:grpSp>
      <p:sp>
        <p:nvSpPr>
          <p:cNvPr id="23" name="Text Box 4"/>
          <p:cNvSpPr txBox="1">
            <a:spLocks noChangeArrowheads="1"/>
          </p:cNvSpPr>
          <p:nvPr/>
        </p:nvSpPr>
        <p:spPr bwMode="auto">
          <a:xfrm>
            <a:off x="269875" y="4991100"/>
            <a:ext cx="6511925" cy="1015663"/>
          </a:xfrm>
          <a:prstGeom prst="rect">
            <a:avLst/>
          </a:prstGeom>
          <a:solidFill>
            <a:srgbClr val="3366FF"/>
          </a:solidFill>
          <a:ln>
            <a:noFill/>
          </a:ln>
          <a:extLs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dirty="0">
                <a:solidFill>
                  <a:schemeClr val="bg1"/>
                </a:solidFill>
                <a:latin typeface="Times New Roman" panose="02020603050405020304" pitchFamily="18" charset="0"/>
                <a:ea typeface="宋体" panose="02010600030101010101" pitchFamily="2" charset="-122"/>
              </a:rPr>
              <a:t>导数的意义是 </a:t>
            </a:r>
            <a:r>
              <a:rPr kumimoji="1" lang="en-US" altLang="zh-CN" sz="2400" i="1" dirty="0">
                <a:solidFill>
                  <a:schemeClr val="bg1"/>
                </a:solidFill>
                <a:latin typeface="Times New Roman" panose="02020603050405020304" pitchFamily="18" charset="0"/>
                <a:ea typeface="宋体" panose="02010600030101010101" pitchFamily="2" charset="-122"/>
              </a:rPr>
              <a:t>P</a:t>
            </a:r>
            <a:r>
              <a:rPr kumimoji="1" lang="zh-CN" altLang="en-US" sz="2400" dirty="0">
                <a:solidFill>
                  <a:schemeClr val="bg1"/>
                </a:solidFill>
                <a:latin typeface="Times New Roman" panose="02020603050405020304" pitchFamily="18" charset="0"/>
                <a:ea typeface="宋体" panose="02010600030101010101" pitchFamily="2" charset="-122"/>
              </a:rPr>
              <a:t>对</a:t>
            </a:r>
            <a:r>
              <a:rPr kumimoji="1" lang="en-US" altLang="zh-CN" sz="2400" i="1" dirty="0">
                <a:solidFill>
                  <a:schemeClr val="bg1"/>
                </a:solidFill>
                <a:latin typeface="Times New Roman" panose="02020603050405020304" pitchFamily="18" charset="0"/>
                <a:ea typeface="宋体" panose="02010600030101010101" pitchFamily="2" charset="-122"/>
              </a:rPr>
              <a:t>t </a:t>
            </a:r>
            <a:r>
              <a:rPr kumimoji="1" lang="zh-CN" altLang="en-US" sz="2400" dirty="0">
                <a:solidFill>
                  <a:schemeClr val="bg1"/>
                </a:solidFill>
                <a:latin typeface="Times New Roman" panose="02020603050405020304" pitchFamily="18" charset="0"/>
                <a:ea typeface="宋体" panose="02010600030101010101" pitchFamily="2" charset="-122"/>
              </a:rPr>
              <a:t>的变化率， </a:t>
            </a:r>
          </a:p>
          <a:p>
            <a:pPr eaLnBrk="1" hangingPunct="1">
              <a:spcBef>
                <a:spcPct val="50000"/>
              </a:spcBef>
            </a:pPr>
            <a:r>
              <a:rPr kumimoji="1" lang="en-US" altLang="zh-CN" sz="2400" i="1" dirty="0">
                <a:solidFill>
                  <a:schemeClr val="bg1"/>
                </a:solidFill>
                <a:latin typeface="Times New Roman" panose="02020603050405020304" pitchFamily="18" charset="0"/>
                <a:ea typeface="HT" pitchFamily="18" charset="-122"/>
              </a:rPr>
              <a:t>P’</a:t>
            </a:r>
            <a:r>
              <a:rPr kumimoji="1" lang="en-US" altLang="zh-CN" sz="2400" dirty="0">
                <a:solidFill>
                  <a:schemeClr val="bg1"/>
                </a:solidFill>
                <a:latin typeface="Times New Roman" panose="02020603050405020304" pitchFamily="18" charset="0"/>
                <a:ea typeface="HT" pitchFamily="18" charset="-122"/>
              </a:rPr>
              <a:t>(</a:t>
            </a:r>
            <a:r>
              <a:rPr kumimoji="1" lang="en-US" altLang="zh-CN" sz="2400" i="1" dirty="0">
                <a:solidFill>
                  <a:schemeClr val="bg1"/>
                </a:solidFill>
                <a:latin typeface="Times New Roman" panose="02020603050405020304" pitchFamily="18" charset="0"/>
                <a:ea typeface="HT" pitchFamily="18" charset="-122"/>
              </a:rPr>
              <a:t>t</a:t>
            </a:r>
            <a:r>
              <a:rPr kumimoji="1" lang="en-US" altLang="zh-CN" sz="2400" baseline="-25000" dirty="0">
                <a:solidFill>
                  <a:schemeClr val="bg1"/>
                </a:solidFill>
                <a:latin typeface="Times New Roman" panose="02020603050405020304" pitchFamily="18" charset="0"/>
                <a:ea typeface="HT" pitchFamily="18" charset="-122"/>
              </a:rPr>
              <a:t>0</a:t>
            </a:r>
            <a:r>
              <a:rPr kumimoji="1" lang="en-US" altLang="zh-CN" sz="2400" dirty="0">
                <a:solidFill>
                  <a:schemeClr val="bg1"/>
                </a:solidFill>
                <a:latin typeface="Times New Roman" panose="02020603050405020304" pitchFamily="18" charset="0"/>
                <a:ea typeface="HT" pitchFamily="18" charset="-122"/>
              </a:rPr>
              <a:t>) = 0 </a:t>
            </a:r>
            <a:r>
              <a:rPr kumimoji="1" lang="zh-CN" altLang="en-US" sz="2400" dirty="0">
                <a:solidFill>
                  <a:schemeClr val="bg1"/>
                </a:solidFill>
                <a:latin typeface="Times New Roman" panose="02020603050405020304" pitchFamily="18" charset="0"/>
                <a:ea typeface="宋体" panose="02010600030101010101" pitchFamily="2" charset="-122"/>
              </a:rPr>
              <a:t>意味着 </a:t>
            </a:r>
            <a:r>
              <a:rPr kumimoji="1" lang="en-US" altLang="zh-CN" sz="2400" i="1" dirty="0">
                <a:solidFill>
                  <a:schemeClr val="bg1"/>
                </a:solidFill>
                <a:latin typeface="Times New Roman" panose="02020603050405020304" pitchFamily="18" charset="0"/>
                <a:ea typeface="宋体" panose="02010600030101010101" pitchFamily="2" charset="-122"/>
              </a:rPr>
              <a:t>P </a:t>
            </a:r>
            <a:r>
              <a:rPr kumimoji="1" lang="zh-CN" altLang="en-US" sz="2400" dirty="0">
                <a:solidFill>
                  <a:schemeClr val="bg1"/>
                </a:solidFill>
                <a:latin typeface="Times New Roman" panose="02020603050405020304" pitchFamily="18" charset="0"/>
                <a:ea typeface="宋体" panose="02010600030101010101" pitchFamily="2" charset="-122"/>
              </a:rPr>
              <a:t>在</a:t>
            </a:r>
            <a:r>
              <a:rPr kumimoji="1" lang="en-US" altLang="zh-CN" sz="2400" i="1" dirty="0">
                <a:solidFill>
                  <a:schemeClr val="bg1"/>
                </a:solidFill>
                <a:latin typeface="Times New Roman" panose="02020603050405020304" pitchFamily="18" charset="0"/>
                <a:ea typeface="HT" pitchFamily="18" charset="-122"/>
              </a:rPr>
              <a:t>t</a:t>
            </a:r>
            <a:r>
              <a:rPr kumimoji="1" lang="en-US" altLang="zh-CN" sz="2400" baseline="-25000" dirty="0">
                <a:solidFill>
                  <a:schemeClr val="bg1"/>
                </a:solidFill>
                <a:latin typeface="Times New Roman" panose="02020603050405020304" pitchFamily="18" charset="0"/>
                <a:ea typeface="HT" pitchFamily="18" charset="-122"/>
              </a:rPr>
              <a:t>0</a:t>
            </a:r>
            <a:r>
              <a:rPr kumimoji="1" lang="zh-CN" altLang="en-US" sz="2400" dirty="0">
                <a:solidFill>
                  <a:schemeClr val="bg1"/>
                </a:solidFill>
                <a:latin typeface="Times New Roman" panose="02020603050405020304" pitchFamily="18" charset="0"/>
                <a:ea typeface="宋体" panose="02010600030101010101" pitchFamily="2" charset="-122"/>
              </a:rPr>
              <a:t>处为水平线。</a:t>
            </a:r>
          </a:p>
        </p:txBody>
      </p:sp>
      <p:sp>
        <p:nvSpPr>
          <p:cNvPr id="25" name="对角圆角矩形 24"/>
          <p:cNvSpPr/>
          <p:nvPr/>
        </p:nvSpPr>
        <p:spPr>
          <a:xfrm>
            <a:off x="1017587" y="518493"/>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7.4.1 </a:t>
            </a:r>
            <a:r>
              <a:rPr lang="zh-CN" altLang="en-US" sz="2000" dirty="0" smtClean="0">
                <a:solidFill>
                  <a:schemeClr val="bg1"/>
                </a:solidFill>
                <a:latin typeface="微软雅黑" pitchFamily="34" charset="-122"/>
                <a:ea typeface="微软雅黑" panose="020B0503020204020204" pitchFamily="34" charset="-122"/>
              </a:rPr>
              <a:t>基本特性</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20734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autoUpdateAnimBg="0"/>
    </p:bld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11270</TotalTime>
  <Words>3600</Words>
  <Application>Microsoft Office PowerPoint</Application>
  <PresentationFormat>全屏显示(4:3)</PresentationFormat>
  <Paragraphs>405</Paragraphs>
  <Slides>62</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4</vt:i4>
      </vt:variant>
      <vt:variant>
        <vt:lpstr>幻灯片标题</vt:lpstr>
      </vt:variant>
      <vt:variant>
        <vt:i4>62</vt:i4>
      </vt:variant>
    </vt:vector>
  </HeadingPairs>
  <TitlesOfParts>
    <vt:vector size="85" baseType="lpstr">
      <vt:lpstr>Arial Unicode MS</vt:lpstr>
      <vt:lpstr>HT</vt:lpstr>
      <vt:lpstr>方正综艺简体</vt:lpstr>
      <vt:lpstr>仿宋_GB2312</vt:lpstr>
      <vt:lpstr>黑体</vt:lpstr>
      <vt:lpstr>华文琥珀</vt:lpstr>
      <vt:lpstr>宋体</vt:lpstr>
      <vt:lpstr>微软雅黑</vt:lpstr>
      <vt:lpstr>Arial</vt:lpstr>
      <vt:lpstr>Calibri</vt:lpstr>
      <vt:lpstr>Calibri Light</vt:lpstr>
      <vt:lpstr>Courier New</vt:lpstr>
      <vt:lpstr>Impact</vt:lpstr>
      <vt:lpstr>Symbol</vt:lpstr>
      <vt:lpstr>Tahoma</vt:lpstr>
      <vt:lpstr>Times New Roman</vt:lpstr>
      <vt:lpstr>Verdana</vt:lpstr>
      <vt:lpstr>Wingdings</vt:lpstr>
      <vt:lpstr>Office 主题</vt:lpstr>
      <vt:lpstr>Equation</vt:lpstr>
      <vt:lpstr>公式</vt:lpstr>
      <vt:lpstr>Visio</vt:lpstr>
      <vt:lpstr>MathType 6.0 Equation</vt:lpstr>
      <vt:lpstr>PowerPoint 演示文稿</vt:lpstr>
      <vt:lpstr>PowerPoint 演示文稿</vt:lpstr>
      <vt:lpstr>第7章：三维对象</vt:lpstr>
      <vt:lpstr>§ 7.4 三次参数曲线</vt:lpstr>
      <vt:lpstr>§ 7.4 三次参数曲线</vt:lpstr>
      <vt:lpstr>7.4 三次参数曲线</vt:lpstr>
      <vt:lpstr>§ 7.4 三次参数曲线</vt:lpstr>
      <vt:lpstr>§ 7.4 三次参数曲线</vt:lpstr>
      <vt:lpstr>PowerPoint 演示文稿</vt:lpstr>
      <vt:lpstr>§ 7.4 三次参数曲线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7.4 三次参数曲线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7.4 三次参数曲线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NURBS的特点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Yan Ming</cp:lastModifiedBy>
  <cp:revision>603</cp:revision>
  <dcterms:created xsi:type="dcterms:W3CDTF">2013-10-18T12:56:42Z</dcterms:created>
  <dcterms:modified xsi:type="dcterms:W3CDTF">2018-11-05T13:47:19Z</dcterms:modified>
</cp:coreProperties>
</file>