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13" r:id="rId2"/>
    <p:sldId id="257" r:id="rId3"/>
    <p:sldId id="609" r:id="rId4"/>
    <p:sldId id="588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5" r:id="rId19"/>
    <p:sldId id="604" r:id="rId20"/>
    <p:sldId id="262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FFFF99"/>
    <a:srgbClr val="006600"/>
    <a:srgbClr val="FF9300"/>
    <a:srgbClr val="0033CC"/>
    <a:srgbClr val="993300"/>
    <a:srgbClr val="CC6600"/>
    <a:srgbClr val="FF5050"/>
    <a:srgbClr val="0D6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5501" autoAdjust="0"/>
  </p:normalViewPr>
  <p:slideViewPr>
    <p:cSldViewPr snapToGrid="0">
      <p:cViewPr varScale="1">
        <p:scale>
          <a:sx n="60" d="100"/>
          <a:sy n="60" d="100"/>
        </p:scale>
        <p:origin x="1428" y="56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2E97B-D763-4B48-91D1-35D05A2F9D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09B6D9-4A52-4A73-95E8-DDACFC6A4665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1</a:t>
          </a:r>
          <a:endParaRPr lang="zh-CN" altLang="en-US" sz="3200" b="1" dirty="0"/>
        </a:p>
      </dgm:t>
    </dgm:pt>
    <dgm:pt modelId="{5E9F74E4-8D66-47E2-AAF3-9D6E7768FBF1}" type="parTrans" cxnId="{15DC5C4F-45E9-460D-B957-F18306E71979}">
      <dgm:prSet/>
      <dgm:spPr/>
      <dgm:t>
        <a:bodyPr/>
        <a:lstStyle/>
        <a:p>
          <a:endParaRPr lang="zh-CN" altLang="en-US"/>
        </a:p>
      </dgm:t>
    </dgm:pt>
    <dgm:pt modelId="{FC9E01D2-F9CD-4EA0-85D1-628D113CE36D}" type="sibTrans" cxnId="{15DC5C4F-45E9-460D-B957-F18306E71979}">
      <dgm:prSet/>
      <dgm:spPr/>
      <dgm:t>
        <a:bodyPr/>
        <a:lstStyle/>
        <a:p>
          <a:endParaRPr lang="zh-CN" altLang="en-US"/>
        </a:p>
      </dgm:t>
    </dgm:pt>
    <dgm:pt modelId="{78827AAE-AB46-4689-9F51-6115669F999D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3200" b="1" dirty="0" smtClean="0">
              <a:ea typeface="宋体" pitchFamily="2" charset="-122"/>
            </a:rPr>
            <a:t>三维对象概述</a:t>
          </a:r>
          <a:endParaRPr lang="zh-CN" altLang="en-US" sz="3200" dirty="0"/>
        </a:p>
      </dgm:t>
    </dgm:pt>
    <dgm:pt modelId="{61B561B7-2CF2-419D-B9E3-44B4E6774016}" type="parTrans" cxnId="{B74E759A-8D21-4AC7-8527-D9D74FD1F619}">
      <dgm:prSet/>
      <dgm:spPr/>
      <dgm:t>
        <a:bodyPr/>
        <a:lstStyle/>
        <a:p>
          <a:endParaRPr lang="zh-CN" altLang="en-US"/>
        </a:p>
      </dgm:t>
    </dgm:pt>
    <dgm:pt modelId="{07CD3950-0F32-432A-A5EF-57A549BA5FB8}" type="sibTrans" cxnId="{B74E759A-8D21-4AC7-8527-D9D74FD1F619}">
      <dgm:prSet/>
      <dgm:spPr/>
      <dgm:t>
        <a:bodyPr/>
        <a:lstStyle/>
        <a:p>
          <a:endParaRPr lang="zh-CN" altLang="en-US"/>
        </a:p>
      </dgm:t>
    </dgm:pt>
    <dgm:pt modelId="{75133BFE-6B0E-4DBB-B4B9-68F66EBE2204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2</a:t>
          </a:r>
          <a:endParaRPr lang="zh-CN" altLang="en-US" sz="3200" b="1" dirty="0" smtClean="0"/>
        </a:p>
      </dgm:t>
    </dgm:pt>
    <dgm:pt modelId="{66EA9631-B644-4086-80AB-A9AD848F764B}" type="parTrans" cxnId="{4AC318F0-06B9-4233-8E48-B5AC2070BB78}">
      <dgm:prSet/>
      <dgm:spPr/>
      <dgm:t>
        <a:bodyPr/>
        <a:lstStyle/>
        <a:p>
          <a:endParaRPr lang="zh-CN" altLang="en-US"/>
        </a:p>
      </dgm:t>
    </dgm:pt>
    <dgm:pt modelId="{343A4E13-70C6-4471-89F1-05D34DD1D015}" type="sibTrans" cxnId="{4AC318F0-06B9-4233-8E48-B5AC2070BB78}">
      <dgm:prSet/>
      <dgm:spPr/>
      <dgm:t>
        <a:bodyPr/>
        <a:lstStyle/>
        <a:p>
          <a:endParaRPr lang="zh-CN" altLang="en-US"/>
        </a:p>
      </dgm:t>
    </dgm:pt>
    <dgm:pt modelId="{BCC917F5-5D6E-43F9-8DFE-605EB9BA8C51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b="1" dirty="0" smtClean="0">
              <a:ea typeface="宋体" pitchFamily="2" charset="-122"/>
            </a:rPr>
            <a:t>三维实体表示基础</a:t>
          </a:r>
          <a:endParaRPr lang="zh-CN" altLang="en-US" dirty="0"/>
        </a:p>
      </dgm:t>
    </dgm:pt>
    <dgm:pt modelId="{3F4F3ED0-D3DB-4FDF-9239-5E74D6A11E23}" type="parTrans" cxnId="{91CD3387-0379-4D45-8C53-3931111BE3C1}">
      <dgm:prSet/>
      <dgm:spPr/>
      <dgm:t>
        <a:bodyPr/>
        <a:lstStyle/>
        <a:p>
          <a:endParaRPr lang="zh-CN" altLang="en-US"/>
        </a:p>
      </dgm:t>
    </dgm:pt>
    <dgm:pt modelId="{1333E3C7-2983-4543-9287-7DBF8D04EE03}" type="sibTrans" cxnId="{91CD3387-0379-4D45-8C53-3931111BE3C1}">
      <dgm:prSet/>
      <dgm:spPr/>
      <dgm:t>
        <a:bodyPr/>
        <a:lstStyle/>
        <a:p>
          <a:endParaRPr lang="zh-CN" altLang="en-US"/>
        </a:p>
      </dgm:t>
    </dgm:pt>
    <dgm:pt modelId="{01B9DFC2-10AF-413E-A5AA-EBF1514C8013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3</a:t>
          </a:r>
          <a:endParaRPr lang="zh-CN" altLang="en-US" sz="3200" b="1" dirty="0" smtClean="0"/>
        </a:p>
      </dgm:t>
    </dgm:pt>
    <dgm:pt modelId="{6015DC22-E585-49E0-A4E3-C83297BF2D42}" type="parTrans" cxnId="{CAE5C91B-0EB6-45D2-932D-04D3A9C3A5E9}">
      <dgm:prSet/>
      <dgm:spPr/>
      <dgm:t>
        <a:bodyPr/>
        <a:lstStyle/>
        <a:p>
          <a:endParaRPr lang="zh-CN" altLang="en-US"/>
        </a:p>
      </dgm:t>
    </dgm:pt>
    <dgm:pt modelId="{0339FC50-165C-4671-95D2-C5B298699E3A}" type="sibTrans" cxnId="{CAE5C91B-0EB6-45D2-932D-04D3A9C3A5E9}">
      <dgm:prSet/>
      <dgm:spPr/>
      <dgm:t>
        <a:bodyPr/>
        <a:lstStyle/>
        <a:p>
          <a:endParaRPr lang="zh-CN" altLang="en-US"/>
        </a:p>
      </dgm:t>
    </dgm:pt>
    <dgm:pt modelId="{FB9FF719-AAF7-4618-A0DF-C0DC535E8332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b="1" dirty="0" smtClean="0">
              <a:ea typeface="宋体" pitchFamily="2" charset="-122"/>
            </a:rPr>
            <a:t>三维实体表示方法 </a:t>
          </a:r>
          <a:endParaRPr lang="zh-CN" altLang="en-US" dirty="0"/>
        </a:p>
      </dgm:t>
    </dgm:pt>
    <dgm:pt modelId="{6A95DB3D-0CA8-4656-8EAA-5F9142BE2A35}" type="parTrans" cxnId="{9EA4360B-48FE-411A-B381-6B2BFDCFD8D6}">
      <dgm:prSet/>
      <dgm:spPr/>
      <dgm:t>
        <a:bodyPr/>
        <a:lstStyle/>
        <a:p>
          <a:endParaRPr lang="zh-CN" altLang="en-US"/>
        </a:p>
      </dgm:t>
    </dgm:pt>
    <dgm:pt modelId="{50269F87-B0C9-46B5-9860-69274EF72462}" type="sibTrans" cxnId="{9EA4360B-48FE-411A-B381-6B2BFDCFD8D6}">
      <dgm:prSet/>
      <dgm:spPr/>
      <dgm:t>
        <a:bodyPr/>
        <a:lstStyle/>
        <a:p>
          <a:endParaRPr lang="zh-CN" altLang="en-US"/>
        </a:p>
      </dgm:t>
    </dgm:pt>
    <dgm:pt modelId="{5A6A24B7-A893-443F-A2E2-6A67D9E56AE5}">
      <dgm:prSet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4</a:t>
          </a:r>
          <a:endParaRPr lang="zh-CN" altLang="en-US" sz="3200" b="1" dirty="0" smtClean="0"/>
        </a:p>
      </dgm:t>
    </dgm:pt>
    <dgm:pt modelId="{2422DAE9-BA19-47F1-B4A2-ABB6A47618C4}" type="parTrans" cxnId="{257C6D9C-9C1D-45B4-A455-E7A97391CB9F}">
      <dgm:prSet/>
      <dgm:spPr/>
      <dgm:t>
        <a:bodyPr/>
        <a:lstStyle/>
        <a:p>
          <a:endParaRPr lang="zh-CN" altLang="en-US"/>
        </a:p>
      </dgm:t>
    </dgm:pt>
    <dgm:pt modelId="{393982CA-9DF7-4F7C-958D-78C0B751D069}" type="sibTrans" cxnId="{257C6D9C-9C1D-45B4-A455-E7A97391CB9F}">
      <dgm:prSet/>
      <dgm:spPr/>
      <dgm:t>
        <a:bodyPr/>
        <a:lstStyle/>
        <a:p>
          <a:endParaRPr lang="zh-CN" altLang="en-US"/>
        </a:p>
      </dgm:t>
    </dgm:pt>
    <dgm:pt modelId="{130DAB32-480A-4472-9359-314F1A3902FD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b="1" dirty="0" smtClean="0"/>
            <a:t>三次参数曲线</a:t>
          </a:r>
          <a:endParaRPr lang="zh-CN" altLang="en-US" b="1" dirty="0"/>
        </a:p>
      </dgm:t>
    </dgm:pt>
    <dgm:pt modelId="{9D8095F4-3F3A-426F-8C88-85AC18C77464}" type="parTrans" cxnId="{9F3A4E0E-D1E4-4047-990C-5B47A9E8B3FF}">
      <dgm:prSet/>
      <dgm:spPr/>
      <dgm:t>
        <a:bodyPr/>
        <a:lstStyle/>
        <a:p>
          <a:endParaRPr lang="zh-CN" altLang="en-US"/>
        </a:p>
      </dgm:t>
    </dgm:pt>
    <dgm:pt modelId="{ECD65C48-A5A3-4C1E-B152-466ACDE9D67B}" type="sibTrans" cxnId="{9F3A4E0E-D1E4-4047-990C-5B47A9E8B3FF}">
      <dgm:prSet/>
      <dgm:spPr/>
      <dgm:t>
        <a:bodyPr/>
        <a:lstStyle/>
        <a:p>
          <a:endParaRPr lang="zh-CN" altLang="en-US"/>
        </a:p>
      </dgm:t>
    </dgm:pt>
    <dgm:pt modelId="{C95C317D-1527-4D19-A400-132D9BBC44D5}">
      <dgm:prSet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5</a:t>
          </a:r>
          <a:endParaRPr lang="zh-CN" altLang="en-US" sz="3200" b="1" dirty="0" smtClean="0"/>
        </a:p>
      </dgm:t>
    </dgm:pt>
    <dgm:pt modelId="{41BD0BA2-4D6F-4DEC-99F0-12965799F204}" type="parTrans" cxnId="{C4586522-8EBD-4303-B8FF-096024F7DB0F}">
      <dgm:prSet/>
      <dgm:spPr/>
      <dgm:t>
        <a:bodyPr/>
        <a:lstStyle/>
        <a:p>
          <a:endParaRPr lang="zh-CN" altLang="en-US"/>
        </a:p>
      </dgm:t>
    </dgm:pt>
    <dgm:pt modelId="{21904EBD-E6EB-491B-BC20-D2EE819DE6F9}" type="sibTrans" cxnId="{C4586522-8EBD-4303-B8FF-096024F7DB0F}">
      <dgm:prSet/>
      <dgm:spPr/>
      <dgm:t>
        <a:bodyPr/>
        <a:lstStyle/>
        <a:p>
          <a:endParaRPr lang="zh-CN" altLang="en-US"/>
        </a:p>
      </dgm:t>
    </dgm:pt>
    <dgm:pt modelId="{34D820D2-8A50-4C64-948F-76EE5C5295D0}">
      <dgm:prSet/>
      <dgm:spPr/>
      <dgm:t>
        <a:bodyPr/>
        <a:lstStyle/>
        <a:p>
          <a:r>
            <a:rPr lang="zh-CN" altLang="en-US" b="1" dirty="0" smtClean="0"/>
            <a:t>双三次参数曲面</a:t>
          </a:r>
          <a:endParaRPr lang="zh-CN" altLang="en-US" b="1" dirty="0"/>
        </a:p>
      </dgm:t>
    </dgm:pt>
    <dgm:pt modelId="{5E081DD1-2884-4F2B-B588-C396AFC568DD}" type="parTrans" cxnId="{4B229B02-5EA8-4DF1-952B-CDB3AFBBC5B2}">
      <dgm:prSet/>
      <dgm:spPr/>
      <dgm:t>
        <a:bodyPr/>
        <a:lstStyle/>
        <a:p>
          <a:endParaRPr lang="zh-CN" altLang="en-US"/>
        </a:p>
      </dgm:t>
    </dgm:pt>
    <dgm:pt modelId="{732A9022-1E88-40EC-B086-D6F5E3453DBE}" type="sibTrans" cxnId="{4B229B02-5EA8-4DF1-952B-CDB3AFBBC5B2}">
      <dgm:prSet/>
      <dgm:spPr/>
      <dgm:t>
        <a:bodyPr/>
        <a:lstStyle/>
        <a:p>
          <a:endParaRPr lang="zh-CN" altLang="en-US"/>
        </a:p>
      </dgm:t>
    </dgm:pt>
    <dgm:pt modelId="{EF71B74B-DA01-431F-B581-81DB9DC075E2}" type="pres">
      <dgm:prSet presAssocID="{1342E97B-D763-4B48-91D1-35D05A2F9D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8D9125-9A38-43FA-9AD5-428E6A60217B}" type="pres">
      <dgm:prSet presAssocID="{4209B6D9-4A52-4A73-95E8-DDACFC6A4665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823F387-FE1A-4F5E-87F5-DCE52153C57E}" type="pres">
      <dgm:prSet presAssocID="{4209B6D9-4A52-4A73-95E8-DDACFC6A466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727F3-4EAE-4463-894B-B29E688BB34B}" type="pres">
      <dgm:prSet presAssocID="{4209B6D9-4A52-4A73-95E8-DDACFC6A4665}" presName="descendantText" presStyleLbl="alignAcc1" presStyleIdx="0" presStyleCnt="5" custLinFactNeighborX="2236" custLinFactNeighborY="-506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0D94A1-9AF7-420B-8D10-70D942618825}" type="pres">
      <dgm:prSet presAssocID="{FC9E01D2-F9CD-4EA0-85D1-628D113CE36D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32B8AF3-53CD-471A-963F-6E0E419BA993}" type="pres">
      <dgm:prSet presAssocID="{75133BFE-6B0E-4DBB-B4B9-68F66EBE2204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33B81DAA-3762-403B-B9BA-3E94C8270634}" type="pres">
      <dgm:prSet presAssocID="{75133BFE-6B0E-4DBB-B4B9-68F66EBE220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0A019F-394D-4CDA-9674-4B91093930EB}" type="pres">
      <dgm:prSet presAssocID="{75133BFE-6B0E-4DBB-B4B9-68F66EBE220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A9639-ECAF-45DF-A4C7-F3D44EB3DF0A}" type="pres">
      <dgm:prSet presAssocID="{343A4E13-70C6-4471-89F1-05D34DD1D015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D22FA85-692E-409E-8623-92F04739A33E}" type="pres">
      <dgm:prSet presAssocID="{01B9DFC2-10AF-413E-A5AA-EBF1514C8013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A0BF2DB-9D55-4FB3-B440-CA3D06A93F71}" type="pres">
      <dgm:prSet presAssocID="{01B9DFC2-10AF-413E-A5AA-EBF1514C801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4A43B3-C122-4F73-9B5A-FE7021122B46}" type="pres">
      <dgm:prSet presAssocID="{01B9DFC2-10AF-413E-A5AA-EBF1514C801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2887D-39FB-4135-B3E5-999207F4F548}" type="pres">
      <dgm:prSet presAssocID="{0339FC50-165C-4671-95D2-C5B298699E3A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DD6EDEF5-FD2F-4779-930B-E908458F6B6D}" type="pres">
      <dgm:prSet presAssocID="{5A6A24B7-A893-443F-A2E2-6A67D9E56AE5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33A12B2-CACD-4711-9840-DD33CF9E5E11}" type="pres">
      <dgm:prSet presAssocID="{5A6A24B7-A893-443F-A2E2-6A67D9E56AE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045727-E4A1-4D0B-9DA4-DC0A11922EBD}" type="pres">
      <dgm:prSet presAssocID="{5A6A24B7-A893-443F-A2E2-6A67D9E56AE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423EE9-0DF9-43C3-B2D9-AC86C515BDE7}" type="pres">
      <dgm:prSet presAssocID="{393982CA-9DF7-4F7C-958D-78C0B751D069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29BF1F9-5E50-4336-92C1-E56713560E5B}" type="pres">
      <dgm:prSet presAssocID="{C95C317D-1527-4D19-A400-132D9BBC44D5}" presName="composite" presStyleCnt="0"/>
      <dgm:spPr/>
    </dgm:pt>
    <dgm:pt modelId="{EE844909-3B3E-4808-BB2C-96ADC17F31D6}" type="pres">
      <dgm:prSet presAssocID="{C95C317D-1527-4D19-A400-132D9BBC44D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028DEE-3953-45DB-AB3F-6570E1C41D20}" type="pres">
      <dgm:prSet presAssocID="{C95C317D-1527-4D19-A400-132D9BBC44D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5C91B-0EB6-45D2-932D-04D3A9C3A5E9}" srcId="{1342E97B-D763-4B48-91D1-35D05A2F9D02}" destId="{01B9DFC2-10AF-413E-A5AA-EBF1514C8013}" srcOrd="2" destOrd="0" parTransId="{6015DC22-E585-49E0-A4E3-C83297BF2D42}" sibTransId="{0339FC50-165C-4671-95D2-C5B298699E3A}"/>
    <dgm:cxn modelId="{54539A5A-0274-43FB-9586-8D8E75906BD4}" type="presOf" srcId="{130DAB32-480A-4472-9359-314F1A3902FD}" destId="{73045727-E4A1-4D0B-9DA4-DC0A11922EBD}" srcOrd="0" destOrd="0" presId="urn:microsoft.com/office/officeart/2005/8/layout/chevron2"/>
    <dgm:cxn modelId="{4B229B02-5EA8-4DF1-952B-CDB3AFBBC5B2}" srcId="{C95C317D-1527-4D19-A400-132D9BBC44D5}" destId="{34D820D2-8A50-4C64-948F-76EE5C5295D0}" srcOrd="0" destOrd="0" parTransId="{5E081DD1-2884-4F2B-B588-C396AFC568DD}" sibTransId="{732A9022-1E88-40EC-B086-D6F5E3453DBE}"/>
    <dgm:cxn modelId="{15DC5C4F-45E9-460D-B957-F18306E71979}" srcId="{1342E97B-D763-4B48-91D1-35D05A2F9D02}" destId="{4209B6D9-4A52-4A73-95E8-DDACFC6A4665}" srcOrd="0" destOrd="0" parTransId="{5E9F74E4-8D66-47E2-AAF3-9D6E7768FBF1}" sibTransId="{FC9E01D2-F9CD-4EA0-85D1-628D113CE36D}"/>
    <dgm:cxn modelId="{8B3071F8-EB78-405A-B578-58A1F56EE281}" type="presOf" srcId="{BCC917F5-5D6E-43F9-8DFE-605EB9BA8C51}" destId="{D00A019F-394D-4CDA-9674-4B91093930EB}" srcOrd="0" destOrd="0" presId="urn:microsoft.com/office/officeart/2005/8/layout/chevron2"/>
    <dgm:cxn modelId="{257C6D9C-9C1D-45B4-A455-E7A97391CB9F}" srcId="{1342E97B-D763-4B48-91D1-35D05A2F9D02}" destId="{5A6A24B7-A893-443F-A2E2-6A67D9E56AE5}" srcOrd="3" destOrd="0" parTransId="{2422DAE9-BA19-47F1-B4A2-ABB6A47618C4}" sibTransId="{393982CA-9DF7-4F7C-958D-78C0B751D069}"/>
    <dgm:cxn modelId="{B74E759A-8D21-4AC7-8527-D9D74FD1F619}" srcId="{4209B6D9-4A52-4A73-95E8-DDACFC6A4665}" destId="{78827AAE-AB46-4689-9F51-6115669F999D}" srcOrd="0" destOrd="0" parTransId="{61B561B7-2CF2-419D-B9E3-44B4E6774016}" sibTransId="{07CD3950-0F32-432A-A5EF-57A549BA5FB8}"/>
    <dgm:cxn modelId="{513B1CB8-7745-4486-9436-86A15CD6D9FA}" type="presOf" srcId="{01B9DFC2-10AF-413E-A5AA-EBF1514C8013}" destId="{EA0BF2DB-9D55-4FB3-B440-CA3D06A93F71}" srcOrd="0" destOrd="0" presId="urn:microsoft.com/office/officeart/2005/8/layout/chevron2"/>
    <dgm:cxn modelId="{2331CBA7-EBCD-498B-8428-1BAF74B18302}" type="presOf" srcId="{FB9FF719-AAF7-4618-A0DF-C0DC535E8332}" destId="{414A43B3-C122-4F73-9B5A-FE7021122B46}" srcOrd="0" destOrd="0" presId="urn:microsoft.com/office/officeart/2005/8/layout/chevron2"/>
    <dgm:cxn modelId="{A18A9394-0261-469F-8E16-EF46C76DB932}" type="presOf" srcId="{78827AAE-AB46-4689-9F51-6115669F999D}" destId="{D64727F3-4EAE-4463-894B-B29E688BB34B}" srcOrd="0" destOrd="0" presId="urn:microsoft.com/office/officeart/2005/8/layout/chevron2"/>
    <dgm:cxn modelId="{9F3A4E0E-D1E4-4047-990C-5B47A9E8B3FF}" srcId="{5A6A24B7-A893-443F-A2E2-6A67D9E56AE5}" destId="{130DAB32-480A-4472-9359-314F1A3902FD}" srcOrd="0" destOrd="0" parTransId="{9D8095F4-3F3A-426F-8C88-85AC18C77464}" sibTransId="{ECD65C48-A5A3-4C1E-B152-466ACDE9D67B}"/>
    <dgm:cxn modelId="{B89D69D9-F943-4E18-99FB-F601B04407B4}" type="presOf" srcId="{1342E97B-D763-4B48-91D1-35D05A2F9D02}" destId="{EF71B74B-DA01-431F-B581-81DB9DC075E2}" srcOrd="0" destOrd="0" presId="urn:microsoft.com/office/officeart/2005/8/layout/chevron2"/>
    <dgm:cxn modelId="{9EA4360B-48FE-411A-B381-6B2BFDCFD8D6}" srcId="{01B9DFC2-10AF-413E-A5AA-EBF1514C8013}" destId="{FB9FF719-AAF7-4618-A0DF-C0DC535E8332}" srcOrd="0" destOrd="0" parTransId="{6A95DB3D-0CA8-4656-8EAA-5F9142BE2A35}" sibTransId="{50269F87-B0C9-46B5-9860-69274EF72462}"/>
    <dgm:cxn modelId="{7AC78C91-D35A-4B1F-AF30-A41A29BC0976}" type="presOf" srcId="{5A6A24B7-A893-443F-A2E2-6A67D9E56AE5}" destId="{833A12B2-CACD-4711-9840-DD33CF9E5E11}" srcOrd="0" destOrd="0" presId="urn:microsoft.com/office/officeart/2005/8/layout/chevron2"/>
    <dgm:cxn modelId="{BAB9EA2E-20C7-4799-A0D4-BC790BF39C70}" type="presOf" srcId="{4209B6D9-4A52-4A73-95E8-DDACFC6A4665}" destId="{7823F387-FE1A-4F5E-87F5-DCE52153C57E}" srcOrd="0" destOrd="0" presId="urn:microsoft.com/office/officeart/2005/8/layout/chevron2"/>
    <dgm:cxn modelId="{2498BB2E-3266-48AD-8537-79272C991E3D}" type="presOf" srcId="{75133BFE-6B0E-4DBB-B4B9-68F66EBE2204}" destId="{33B81DAA-3762-403B-B9BA-3E94C8270634}" srcOrd="0" destOrd="0" presId="urn:microsoft.com/office/officeart/2005/8/layout/chevron2"/>
    <dgm:cxn modelId="{C4586522-8EBD-4303-B8FF-096024F7DB0F}" srcId="{1342E97B-D763-4B48-91D1-35D05A2F9D02}" destId="{C95C317D-1527-4D19-A400-132D9BBC44D5}" srcOrd="4" destOrd="0" parTransId="{41BD0BA2-4D6F-4DEC-99F0-12965799F204}" sibTransId="{21904EBD-E6EB-491B-BC20-D2EE819DE6F9}"/>
    <dgm:cxn modelId="{4AC318F0-06B9-4233-8E48-B5AC2070BB78}" srcId="{1342E97B-D763-4B48-91D1-35D05A2F9D02}" destId="{75133BFE-6B0E-4DBB-B4B9-68F66EBE2204}" srcOrd="1" destOrd="0" parTransId="{66EA9631-B644-4086-80AB-A9AD848F764B}" sibTransId="{343A4E13-70C6-4471-89F1-05D34DD1D015}"/>
    <dgm:cxn modelId="{91CD3387-0379-4D45-8C53-3931111BE3C1}" srcId="{75133BFE-6B0E-4DBB-B4B9-68F66EBE2204}" destId="{BCC917F5-5D6E-43F9-8DFE-605EB9BA8C51}" srcOrd="0" destOrd="0" parTransId="{3F4F3ED0-D3DB-4FDF-9239-5E74D6A11E23}" sibTransId="{1333E3C7-2983-4543-9287-7DBF8D04EE03}"/>
    <dgm:cxn modelId="{F52513AA-9A47-4CAA-8E5E-7AB637D22451}" type="presOf" srcId="{34D820D2-8A50-4C64-948F-76EE5C5295D0}" destId="{D9028DEE-3953-45DB-AB3F-6570E1C41D20}" srcOrd="0" destOrd="0" presId="urn:microsoft.com/office/officeart/2005/8/layout/chevron2"/>
    <dgm:cxn modelId="{11EBC512-6963-4C48-847D-DC7235F4518F}" type="presOf" srcId="{C95C317D-1527-4D19-A400-132D9BBC44D5}" destId="{EE844909-3B3E-4808-BB2C-96ADC17F31D6}" srcOrd="0" destOrd="0" presId="urn:microsoft.com/office/officeart/2005/8/layout/chevron2"/>
    <dgm:cxn modelId="{DF623406-36C4-407A-8FFF-9BDB5537B153}" type="presParOf" srcId="{EF71B74B-DA01-431F-B581-81DB9DC075E2}" destId="{BD8D9125-9A38-43FA-9AD5-428E6A60217B}" srcOrd="0" destOrd="0" presId="urn:microsoft.com/office/officeart/2005/8/layout/chevron2"/>
    <dgm:cxn modelId="{47BEEBAE-ADBC-4E04-90E3-E11FCEDBF000}" type="presParOf" srcId="{BD8D9125-9A38-43FA-9AD5-428E6A60217B}" destId="{7823F387-FE1A-4F5E-87F5-DCE52153C57E}" srcOrd="0" destOrd="0" presId="urn:microsoft.com/office/officeart/2005/8/layout/chevron2"/>
    <dgm:cxn modelId="{AF60E315-9D9A-4868-9AEA-78E4FE14C3E0}" type="presParOf" srcId="{BD8D9125-9A38-43FA-9AD5-428E6A60217B}" destId="{D64727F3-4EAE-4463-894B-B29E688BB34B}" srcOrd="1" destOrd="0" presId="urn:microsoft.com/office/officeart/2005/8/layout/chevron2"/>
    <dgm:cxn modelId="{1D6B2CE7-696A-477F-9993-D489E9FE0CB5}" type="presParOf" srcId="{EF71B74B-DA01-431F-B581-81DB9DC075E2}" destId="{2F0D94A1-9AF7-420B-8D10-70D942618825}" srcOrd="1" destOrd="0" presId="urn:microsoft.com/office/officeart/2005/8/layout/chevron2"/>
    <dgm:cxn modelId="{3700E2B5-1654-4283-9C79-17F8D3E82E88}" type="presParOf" srcId="{EF71B74B-DA01-431F-B581-81DB9DC075E2}" destId="{432B8AF3-53CD-471A-963F-6E0E419BA993}" srcOrd="2" destOrd="0" presId="urn:microsoft.com/office/officeart/2005/8/layout/chevron2"/>
    <dgm:cxn modelId="{2CBBEDD0-B684-422C-A828-AAA3C636C8EC}" type="presParOf" srcId="{432B8AF3-53CD-471A-963F-6E0E419BA993}" destId="{33B81DAA-3762-403B-B9BA-3E94C8270634}" srcOrd="0" destOrd="0" presId="urn:microsoft.com/office/officeart/2005/8/layout/chevron2"/>
    <dgm:cxn modelId="{433C514E-7A74-4F5B-B412-2E43363FB9A7}" type="presParOf" srcId="{432B8AF3-53CD-471A-963F-6E0E419BA993}" destId="{D00A019F-394D-4CDA-9674-4B91093930EB}" srcOrd="1" destOrd="0" presId="urn:microsoft.com/office/officeart/2005/8/layout/chevron2"/>
    <dgm:cxn modelId="{E1A35B63-57A0-4E28-8292-BFF3721A7E80}" type="presParOf" srcId="{EF71B74B-DA01-431F-B581-81DB9DC075E2}" destId="{4D6A9639-ECAF-45DF-A4C7-F3D44EB3DF0A}" srcOrd="3" destOrd="0" presId="urn:microsoft.com/office/officeart/2005/8/layout/chevron2"/>
    <dgm:cxn modelId="{DEBDC1C4-19D3-48B2-B5EB-6366060453FC}" type="presParOf" srcId="{EF71B74B-DA01-431F-B581-81DB9DC075E2}" destId="{7D22FA85-692E-409E-8623-92F04739A33E}" srcOrd="4" destOrd="0" presId="urn:microsoft.com/office/officeart/2005/8/layout/chevron2"/>
    <dgm:cxn modelId="{7513B75F-801B-4B2D-ADAA-336C7B1918D3}" type="presParOf" srcId="{7D22FA85-692E-409E-8623-92F04739A33E}" destId="{EA0BF2DB-9D55-4FB3-B440-CA3D06A93F71}" srcOrd="0" destOrd="0" presId="urn:microsoft.com/office/officeart/2005/8/layout/chevron2"/>
    <dgm:cxn modelId="{0AFB9EED-CA78-4B8A-9E1C-723DDD7A067E}" type="presParOf" srcId="{7D22FA85-692E-409E-8623-92F04739A33E}" destId="{414A43B3-C122-4F73-9B5A-FE7021122B46}" srcOrd="1" destOrd="0" presId="urn:microsoft.com/office/officeart/2005/8/layout/chevron2"/>
    <dgm:cxn modelId="{0265F472-5783-4D91-84FB-83C44E1B7615}" type="presParOf" srcId="{EF71B74B-DA01-431F-B581-81DB9DC075E2}" destId="{5472887D-39FB-4135-B3E5-999207F4F548}" srcOrd="5" destOrd="0" presId="urn:microsoft.com/office/officeart/2005/8/layout/chevron2"/>
    <dgm:cxn modelId="{4A4EFE2C-9C46-41E5-99E0-A856860C6B37}" type="presParOf" srcId="{EF71B74B-DA01-431F-B581-81DB9DC075E2}" destId="{DD6EDEF5-FD2F-4779-930B-E908458F6B6D}" srcOrd="6" destOrd="0" presId="urn:microsoft.com/office/officeart/2005/8/layout/chevron2"/>
    <dgm:cxn modelId="{361D7856-1110-49ED-B7E3-68F9892DE5F4}" type="presParOf" srcId="{DD6EDEF5-FD2F-4779-930B-E908458F6B6D}" destId="{833A12B2-CACD-4711-9840-DD33CF9E5E11}" srcOrd="0" destOrd="0" presId="urn:microsoft.com/office/officeart/2005/8/layout/chevron2"/>
    <dgm:cxn modelId="{E4EA4C3E-18C8-47D9-BD1D-5F2C471DEA3B}" type="presParOf" srcId="{DD6EDEF5-FD2F-4779-930B-E908458F6B6D}" destId="{73045727-E4A1-4D0B-9DA4-DC0A11922EBD}" srcOrd="1" destOrd="0" presId="urn:microsoft.com/office/officeart/2005/8/layout/chevron2"/>
    <dgm:cxn modelId="{39C08CC4-D5B8-42DA-B2E8-3E2019FD0CE5}" type="presParOf" srcId="{EF71B74B-DA01-431F-B581-81DB9DC075E2}" destId="{72423EE9-0DF9-43C3-B2D9-AC86C515BDE7}" srcOrd="7" destOrd="0" presId="urn:microsoft.com/office/officeart/2005/8/layout/chevron2"/>
    <dgm:cxn modelId="{CF5C08C9-2061-4D75-AA25-C6AD40BE3183}" type="presParOf" srcId="{EF71B74B-DA01-431F-B581-81DB9DC075E2}" destId="{429BF1F9-5E50-4336-92C1-E56713560E5B}" srcOrd="8" destOrd="0" presId="urn:microsoft.com/office/officeart/2005/8/layout/chevron2"/>
    <dgm:cxn modelId="{02029BF1-CFBC-4E4E-9B1E-57F96165714B}" type="presParOf" srcId="{429BF1F9-5E50-4336-92C1-E56713560E5B}" destId="{EE844909-3B3E-4808-BB2C-96ADC17F31D6}" srcOrd="0" destOrd="0" presId="urn:microsoft.com/office/officeart/2005/8/layout/chevron2"/>
    <dgm:cxn modelId="{189A3272-22FC-4801-A017-E7D80B106EF0}" type="presParOf" srcId="{429BF1F9-5E50-4336-92C1-E56713560E5B}" destId="{D9028DEE-3953-45DB-AB3F-6570E1C41D20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3F387-FE1A-4F5E-87F5-DCE52153C57E}">
      <dsp:nvSpPr>
        <dsp:cNvPr id="0" name=""/>
        <dsp:cNvSpPr/>
      </dsp:nvSpPr>
      <dsp:spPr>
        <a:xfrm rot="5400000">
          <a:off x="-136044" y="139728"/>
          <a:ext cx="906964" cy="634875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1</a:t>
          </a:r>
          <a:endParaRPr lang="zh-CN" altLang="en-US" sz="3200" b="1" kern="1200" dirty="0"/>
        </a:p>
      </dsp:txBody>
      <dsp:txXfrm rot="-5400000">
        <a:off x="1" y="321122"/>
        <a:ext cx="634875" cy="272089"/>
      </dsp:txXfrm>
    </dsp:sp>
    <dsp:sp modelId="{D64727F3-4EAE-4463-894B-B29E688BB34B}">
      <dsp:nvSpPr>
        <dsp:cNvPr id="0" name=""/>
        <dsp:cNvSpPr/>
      </dsp:nvSpPr>
      <dsp:spPr>
        <a:xfrm rot="5400000">
          <a:off x="3396642" y="-2761767"/>
          <a:ext cx="589837" cy="6113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>
              <a:ea typeface="宋体" pitchFamily="2" charset="-122"/>
            </a:rPr>
            <a:t>三维对象概述</a:t>
          </a:r>
          <a:endParaRPr lang="zh-CN" altLang="en-US" sz="3200" kern="1200" dirty="0"/>
        </a:p>
      </dsp:txBody>
      <dsp:txXfrm rot="-5400000">
        <a:off x="634876" y="28792"/>
        <a:ext cx="6084578" cy="532251"/>
      </dsp:txXfrm>
    </dsp:sp>
    <dsp:sp modelId="{33B81DAA-3762-403B-B9BA-3E94C8270634}">
      <dsp:nvSpPr>
        <dsp:cNvPr id="0" name=""/>
        <dsp:cNvSpPr/>
      </dsp:nvSpPr>
      <dsp:spPr>
        <a:xfrm rot="5400000">
          <a:off x="-136044" y="927145"/>
          <a:ext cx="906964" cy="634875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2</a:t>
          </a:r>
          <a:endParaRPr lang="zh-CN" altLang="en-US" sz="3200" b="1" kern="1200" dirty="0" smtClean="0"/>
        </a:p>
      </dsp:txBody>
      <dsp:txXfrm rot="-5400000">
        <a:off x="1" y="1108539"/>
        <a:ext cx="634875" cy="272089"/>
      </dsp:txXfrm>
    </dsp:sp>
    <dsp:sp modelId="{D00A019F-394D-4CDA-9674-4B91093930EB}">
      <dsp:nvSpPr>
        <dsp:cNvPr id="0" name=""/>
        <dsp:cNvSpPr/>
      </dsp:nvSpPr>
      <dsp:spPr>
        <a:xfrm rot="5400000">
          <a:off x="3396797" y="-1970821"/>
          <a:ext cx="589527" cy="6113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>
              <a:ea typeface="宋体" pitchFamily="2" charset="-122"/>
            </a:rPr>
            <a:t>三维实体表示基础</a:t>
          </a:r>
          <a:endParaRPr lang="zh-CN" altLang="en-US" sz="3200" kern="1200" dirty="0"/>
        </a:p>
      </dsp:txBody>
      <dsp:txXfrm rot="-5400000">
        <a:off x="634875" y="819879"/>
        <a:ext cx="6084593" cy="531971"/>
      </dsp:txXfrm>
    </dsp:sp>
    <dsp:sp modelId="{EA0BF2DB-9D55-4FB3-B440-CA3D06A93F71}">
      <dsp:nvSpPr>
        <dsp:cNvPr id="0" name=""/>
        <dsp:cNvSpPr/>
      </dsp:nvSpPr>
      <dsp:spPr>
        <a:xfrm rot="5400000">
          <a:off x="-136044" y="1714562"/>
          <a:ext cx="906964" cy="634875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3</a:t>
          </a:r>
          <a:endParaRPr lang="zh-CN" altLang="en-US" sz="3200" b="1" kern="1200" dirty="0" smtClean="0"/>
        </a:p>
      </dsp:txBody>
      <dsp:txXfrm rot="-5400000">
        <a:off x="1" y="1895956"/>
        <a:ext cx="634875" cy="272089"/>
      </dsp:txXfrm>
    </dsp:sp>
    <dsp:sp modelId="{414A43B3-C122-4F73-9B5A-FE7021122B46}">
      <dsp:nvSpPr>
        <dsp:cNvPr id="0" name=""/>
        <dsp:cNvSpPr/>
      </dsp:nvSpPr>
      <dsp:spPr>
        <a:xfrm rot="5400000">
          <a:off x="3396797" y="-1183404"/>
          <a:ext cx="589527" cy="6113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>
              <a:ea typeface="宋体" pitchFamily="2" charset="-122"/>
            </a:rPr>
            <a:t>三维实体表示方法 </a:t>
          </a:r>
          <a:endParaRPr lang="zh-CN" altLang="en-US" sz="3200" kern="1200" dirty="0"/>
        </a:p>
      </dsp:txBody>
      <dsp:txXfrm rot="-5400000">
        <a:off x="634875" y="1607296"/>
        <a:ext cx="6084593" cy="531971"/>
      </dsp:txXfrm>
    </dsp:sp>
    <dsp:sp modelId="{833A12B2-CACD-4711-9840-DD33CF9E5E11}">
      <dsp:nvSpPr>
        <dsp:cNvPr id="0" name=""/>
        <dsp:cNvSpPr/>
      </dsp:nvSpPr>
      <dsp:spPr>
        <a:xfrm rot="5400000">
          <a:off x="-136044" y="2501979"/>
          <a:ext cx="906964" cy="634875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4</a:t>
          </a:r>
          <a:endParaRPr lang="zh-CN" altLang="en-US" sz="3200" b="1" kern="1200" dirty="0" smtClean="0"/>
        </a:p>
      </dsp:txBody>
      <dsp:txXfrm rot="-5400000">
        <a:off x="1" y="2683373"/>
        <a:ext cx="634875" cy="272089"/>
      </dsp:txXfrm>
    </dsp:sp>
    <dsp:sp modelId="{73045727-E4A1-4D0B-9DA4-DC0A11922EBD}">
      <dsp:nvSpPr>
        <dsp:cNvPr id="0" name=""/>
        <dsp:cNvSpPr/>
      </dsp:nvSpPr>
      <dsp:spPr>
        <a:xfrm rot="5400000">
          <a:off x="3396797" y="-395987"/>
          <a:ext cx="589527" cy="6113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/>
            <a:t>三次参数曲线</a:t>
          </a:r>
          <a:endParaRPr lang="zh-CN" altLang="en-US" sz="3200" b="1" kern="1200" dirty="0"/>
        </a:p>
      </dsp:txBody>
      <dsp:txXfrm rot="-5400000">
        <a:off x="634875" y="2394713"/>
        <a:ext cx="6084593" cy="531971"/>
      </dsp:txXfrm>
    </dsp:sp>
    <dsp:sp modelId="{EE844909-3B3E-4808-BB2C-96ADC17F31D6}">
      <dsp:nvSpPr>
        <dsp:cNvPr id="0" name=""/>
        <dsp:cNvSpPr/>
      </dsp:nvSpPr>
      <dsp:spPr>
        <a:xfrm rot="5400000">
          <a:off x="-136044" y="3289396"/>
          <a:ext cx="906964" cy="634875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5</a:t>
          </a:r>
          <a:endParaRPr lang="zh-CN" altLang="en-US" sz="3200" b="1" kern="1200" dirty="0" smtClean="0"/>
        </a:p>
      </dsp:txBody>
      <dsp:txXfrm rot="-5400000">
        <a:off x="1" y="3470790"/>
        <a:ext cx="634875" cy="272089"/>
      </dsp:txXfrm>
    </dsp:sp>
    <dsp:sp modelId="{D9028DEE-3953-45DB-AB3F-6570E1C41D20}">
      <dsp:nvSpPr>
        <dsp:cNvPr id="0" name=""/>
        <dsp:cNvSpPr/>
      </dsp:nvSpPr>
      <dsp:spPr>
        <a:xfrm rot="5400000">
          <a:off x="3396797" y="391429"/>
          <a:ext cx="589527" cy="6113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/>
            <a:t>双三次参数曲面</a:t>
          </a:r>
          <a:endParaRPr lang="zh-CN" altLang="en-US" sz="3200" b="1" kern="1200" dirty="0"/>
        </a:p>
      </dsp:txBody>
      <dsp:txXfrm rot="-5400000">
        <a:off x="634875" y="3182129"/>
        <a:ext cx="6084593" cy="531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70.wmf"/><Relationship Id="rId5" Type="http://schemas.openxmlformats.org/officeDocument/2006/relationships/image" Target="../media/image55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E6F5A0-CAAA-4694-BF48-605DCDE765BD}" type="datetimeFigureOut">
              <a:rPr lang="zh-CN" altLang="en-US"/>
              <a:pPr>
                <a:defRPr/>
              </a:pPr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C75399B5-CD55-4898-9E3B-6594BFBDE6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77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6395-4EA7-4990-A9DD-EC6C41B306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0CA0-60E7-4C37-A63C-B2583B58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699250" y="5181600"/>
            <a:ext cx="2447925" cy="360363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80200" y="2728913"/>
            <a:ext cx="2339975" cy="1655762"/>
          </a:xfrm>
          <a:prstGeom prst="rect">
            <a:avLst/>
          </a:prstGeom>
          <a:noFill/>
          <a:ln w="28575">
            <a:solidFill>
              <a:srgbClr val="FF93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4819650" y="6305550"/>
            <a:ext cx="1200150" cy="576263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19650" y="0"/>
            <a:ext cx="1200150" cy="792163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752724"/>
            <a:ext cx="4140200" cy="165100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>
            <a:off x="3582988" y="4546600"/>
            <a:ext cx="539750" cy="53975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409950" y="4546600"/>
            <a:ext cx="0" cy="5762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-165100" y="3700463"/>
            <a:ext cx="4586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Graphics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1963" y="932945"/>
            <a:ext cx="2390775" cy="1714500"/>
          </a:xfrm>
          <a:prstGeom prst="rect">
            <a:avLst/>
          </a:prstGeom>
        </p:spPr>
      </p:pic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88900" y="6513"/>
            <a:ext cx="1282700" cy="1226218"/>
            <a:chOff x="3600" y="3675"/>
            <a:chExt cx="432" cy="432"/>
          </a:xfrm>
        </p:grpSpPr>
        <p:sp>
          <p:nvSpPr>
            <p:cNvPr id="20" name="Oval 14"/>
            <p:cNvSpPr>
              <a:spLocks noChangeArrowheads="1"/>
            </p:cNvSpPr>
            <p:nvPr userDrawn="1"/>
          </p:nvSpPr>
          <p:spPr bwMode="auto">
            <a:xfrm>
              <a:off x="3618" y="3709"/>
              <a:ext cx="396" cy="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/>
            </a:p>
          </p:txBody>
        </p:sp>
        <p:pic>
          <p:nvPicPr>
            <p:cNvPr id="21" name="Picture 79" descr="传媒大学LOGO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675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10050" y="2679701"/>
            <a:ext cx="2400300" cy="1724025"/>
          </a:xfrm>
          <a:prstGeom prst="rect">
            <a:avLst/>
          </a:prstGeom>
        </p:spPr>
      </p:pic>
      <p:sp>
        <p:nvSpPr>
          <p:cNvPr id="11" name="TextBox 23"/>
          <p:cNvSpPr txBox="1">
            <a:spLocks noChangeArrowheads="1"/>
          </p:cNvSpPr>
          <p:nvPr userDrawn="1"/>
        </p:nvSpPr>
        <p:spPr bwMode="auto">
          <a:xfrm>
            <a:off x="88900" y="2920494"/>
            <a:ext cx="5391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rPr>
              <a:t>计算机图形学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10050" y="4459331"/>
            <a:ext cx="240030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2275" y="899342"/>
            <a:ext cx="2390775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2" grpId="0" animBg="1"/>
      <p:bldP spid="15" grpId="0"/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9450"/>
            <a:ext cx="1683439" cy="4806155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2273300" y="-6350"/>
            <a:ext cx="69160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3366" y="-6350"/>
            <a:ext cx="214313" cy="68580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14"/>
          <p:cNvSpPr>
            <a:spLocks noChangeArrowheads="1"/>
          </p:cNvSpPr>
          <p:nvPr userDrawn="1"/>
        </p:nvSpPr>
        <p:spPr bwMode="auto">
          <a:xfrm>
            <a:off x="7312025" y="346075"/>
            <a:ext cx="1501775" cy="85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12000"/>
              </a:lnSpc>
              <a:defRPr/>
            </a:pPr>
            <a:r>
              <a:rPr lang="zh-CN" altLang="en-US" sz="2800" b="1" dirty="0" smtClean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z="2800" b="1" dirty="0" smtClean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r" eaLnBrk="1" hangingPunct="1">
              <a:lnSpc>
                <a:spcPct val="112000"/>
              </a:lnSpc>
              <a:defRPr/>
            </a:pPr>
            <a:r>
              <a:rPr lang="en-US" altLang="zh-CN" sz="1600" dirty="0" smtClean="0">
                <a:solidFill>
                  <a:srgbClr val="7F7F7F"/>
                </a:solidFill>
              </a:rPr>
              <a:t>CONTENTS  </a:t>
            </a:r>
            <a:endParaRPr lang="zh-CN" altLang="en-US" dirty="0" smtClean="0">
              <a:solidFill>
                <a:srgbClr val="7F7F7F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2770187" y="1370807"/>
            <a:ext cx="376964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绪论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2770188" y="1928813"/>
            <a:ext cx="376964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图形系统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2770187" y="2470944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二维图形生成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43366" cy="1943100"/>
          </a:xfrm>
          <a:prstGeom prst="rect">
            <a:avLst/>
          </a:prstGeom>
        </p:spPr>
      </p:pic>
      <p:sp>
        <p:nvSpPr>
          <p:cNvPr id="10" name="TextBox 11"/>
          <p:cNvSpPr txBox="1">
            <a:spLocks noChangeArrowheads="1"/>
          </p:cNvSpPr>
          <p:nvPr userDrawn="1"/>
        </p:nvSpPr>
        <p:spPr bwMode="auto">
          <a:xfrm>
            <a:off x="2770187" y="2962277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图形几何变换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 userDrawn="1"/>
        </p:nvSpPr>
        <p:spPr bwMode="auto">
          <a:xfrm>
            <a:off x="2770187" y="3456783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二维观察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770187" y="3976291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三维观察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 userDrawn="1"/>
        </p:nvSpPr>
        <p:spPr bwMode="auto">
          <a:xfrm>
            <a:off x="2770187" y="4480125"/>
            <a:ext cx="380774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三维对象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 userDrawn="1"/>
        </p:nvSpPr>
        <p:spPr bwMode="auto">
          <a:xfrm>
            <a:off x="2770187" y="4960145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真实感图形技术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 userDrawn="1"/>
        </p:nvSpPr>
        <p:spPr bwMode="auto">
          <a:xfrm>
            <a:off x="2770187" y="5494139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交互技术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 userDrawn="1"/>
        </p:nvSpPr>
        <p:spPr bwMode="auto">
          <a:xfrm>
            <a:off x="2770186" y="5973962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计算机动画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H="1">
            <a:off x="9143999" y="0"/>
            <a:ext cx="4571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916446" y="0"/>
            <a:ext cx="21431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728" y="523786"/>
            <a:ext cx="7405217" cy="629013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511" y="1569155"/>
            <a:ext cx="8393029" cy="417318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300"/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rgbClr val="FF9300"/>
              </a:buClr>
              <a:buFont typeface="Wingdings" panose="05000000000000000000" pitchFamily="2" charset="2"/>
              <a:buChar char="l"/>
              <a:defRPr/>
            </a:lvl2pPr>
            <a:lvl4pPr marL="1657350" indent="-285750">
              <a:buClr>
                <a:srgbClr val="FF9300"/>
              </a:buClr>
              <a:buFont typeface="Wingdings" panose="05000000000000000000" pitchFamily="2" charset="2"/>
              <a:buChar char=""/>
              <a:defRPr/>
            </a:lvl4pPr>
            <a:lvl5pPr marL="2057400" indent="-228600">
              <a:buClr>
                <a:srgbClr val="FF9300"/>
              </a:buClr>
              <a:buFont typeface="Calibri" panose="020F0502020204030204" pitchFamily="34" charset="0"/>
              <a:buChar char="₋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2700" y="0"/>
            <a:ext cx="9215438" cy="4740275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2908300" y="4984750"/>
            <a:ext cx="332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THANKS</a:t>
            </a:r>
            <a:endParaRPr lang="zh-CN" altLang="en-US" sz="36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249488" y="5700713"/>
            <a:ext cx="4645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2223295"/>
            <a:ext cx="2936875" cy="22026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69" y="2228851"/>
            <a:ext cx="2944018" cy="22489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2189982"/>
            <a:ext cx="2908300" cy="232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6345238"/>
            <a:ext cx="5829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3722688" y="6346825"/>
            <a:ext cx="4981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Verdana" pitchFamily="34" charset="0"/>
              </a:rPr>
              <a:t> Computer Graphics</a:t>
            </a:r>
          </a:p>
        </p:txBody>
      </p:sp>
      <p:sp>
        <p:nvSpPr>
          <p:cNvPr id="8" name="Freeform 2670"/>
          <p:cNvSpPr>
            <a:spLocks noEditPoints="1"/>
          </p:cNvSpPr>
          <p:nvPr userDrawn="1"/>
        </p:nvSpPr>
        <p:spPr bwMode="auto">
          <a:xfrm>
            <a:off x="2786063" y="6273800"/>
            <a:ext cx="403225" cy="406400"/>
          </a:xfrm>
          <a:custGeom>
            <a:avLst/>
            <a:gdLst>
              <a:gd name="T0" fmla="*/ 2147483647 w 300"/>
              <a:gd name="T1" fmla="*/ 2147483647 h 302"/>
              <a:gd name="T2" fmla="*/ 2147483647 w 300"/>
              <a:gd name="T3" fmla="*/ 2147483647 h 302"/>
              <a:gd name="T4" fmla="*/ 2147483647 w 300"/>
              <a:gd name="T5" fmla="*/ 2147483647 h 302"/>
              <a:gd name="T6" fmla="*/ 2147483647 w 300"/>
              <a:gd name="T7" fmla="*/ 2147483647 h 302"/>
              <a:gd name="T8" fmla="*/ 2147483647 w 300"/>
              <a:gd name="T9" fmla="*/ 2147483647 h 302"/>
              <a:gd name="T10" fmla="*/ 2147483647 w 300"/>
              <a:gd name="T11" fmla="*/ 2147483647 h 302"/>
              <a:gd name="T12" fmla="*/ 0 w 300"/>
              <a:gd name="T13" fmla="*/ 2147483647 h 302"/>
              <a:gd name="T14" fmla="*/ 0 w 300"/>
              <a:gd name="T15" fmla="*/ 2147483647 h 302"/>
              <a:gd name="T16" fmla="*/ 2147483647 w 300"/>
              <a:gd name="T17" fmla="*/ 2147483647 h 302"/>
              <a:gd name="T18" fmla="*/ 2147483647 w 300"/>
              <a:gd name="T19" fmla="*/ 2147483647 h 302"/>
              <a:gd name="T20" fmla="*/ 2147483647 w 300"/>
              <a:gd name="T21" fmla="*/ 2147483647 h 302"/>
              <a:gd name="T22" fmla="*/ 2147483647 w 300"/>
              <a:gd name="T23" fmla="*/ 2147483647 h 302"/>
              <a:gd name="T24" fmla="*/ 2147483647 w 300"/>
              <a:gd name="T25" fmla="*/ 0 h 302"/>
              <a:gd name="T26" fmla="*/ 2147483647 w 300"/>
              <a:gd name="T27" fmla="*/ 2147483647 h 302"/>
              <a:gd name="T28" fmla="*/ 2147483647 w 300"/>
              <a:gd name="T29" fmla="*/ 2147483647 h 302"/>
              <a:gd name="T30" fmla="*/ 2147483647 w 300"/>
              <a:gd name="T31" fmla="*/ 2147483647 h 302"/>
              <a:gd name="T32" fmla="*/ 2147483647 w 300"/>
              <a:gd name="T33" fmla="*/ 2147483647 h 302"/>
              <a:gd name="T34" fmla="*/ 2147483647 w 300"/>
              <a:gd name="T35" fmla="*/ 2147483647 h 302"/>
              <a:gd name="T36" fmla="*/ 2147483647 w 300"/>
              <a:gd name="T37" fmla="*/ 2147483647 h 302"/>
              <a:gd name="T38" fmla="*/ 2147483647 w 300"/>
              <a:gd name="T39" fmla="*/ 2147483647 h 302"/>
              <a:gd name="T40" fmla="*/ 2147483647 w 300"/>
              <a:gd name="T41" fmla="*/ 2147483647 h 302"/>
              <a:gd name="T42" fmla="*/ 2147483647 w 300"/>
              <a:gd name="T43" fmla="*/ 2147483647 h 302"/>
              <a:gd name="T44" fmla="*/ 2147483647 w 300"/>
              <a:gd name="T45" fmla="*/ 2147483647 h 302"/>
              <a:gd name="T46" fmla="*/ 2147483647 w 300"/>
              <a:gd name="T47" fmla="*/ 2147483647 h 302"/>
              <a:gd name="T48" fmla="*/ 2147483647 w 300"/>
              <a:gd name="T49" fmla="*/ 2147483647 h 302"/>
              <a:gd name="T50" fmla="*/ 2147483647 w 300"/>
              <a:gd name="T51" fmla="*/ 2147483647 h 302"/>
              <a:gd name="T52" fmla="*/ 2147483647 w 300"/>
              <a:gd name="T53" fmla="*/ 2147483647 h 302"/>
              <a:gd name="T54" fmla="*/ 2147483647 w 300"/>
              <a:gd name="T55" fmla="*/ 2147483647 h 302"/>
              <a:gd name="T56" fmla="*/ 2147483647 w 300"/>
              <a:gd name="T57" fmla="*/ 2147483647 h 302"/>
              <a:gd name="T58" fmla="*/ 2147483647 w 300"/>
              <a:gd name="T59" fmla="*/ 2147483647 h 302"/>
              <a:gd name="T60" fmla="*/ 2147483647 w 300"/>
              <a:gd name="T61" fmla="*/ 2147483647 h 302"/>
              <a:gd name="T62" fmla="*/ 2147483647 w 300"/>
              <a:gd name="T63" fmla="*/ 2147483647 h 302"/>
              <a:gd name="T64" fmla="*/ 2147483647 w 300"/>
              <a:gd name="T65" fmla="*/ 2147483647 h 302"/>
              <a:gd name="T66" fmla="*/ 2147483647 w 300"/>
              <a:gd name="T67" fmla="*/ 2147483647 h 302"/>
              <a:gd name="T68" fmla="*/ 2147483647 w 300"/>
              <a:gd name="T69" fmla="*/ 2147483647 h 302"/>
              <a:gd name="T70" fmla="*/ 2147483647 w 300"/>
              <a:gd name="T71" fmla="*/ 2147483647 h 302"/>
              <a:gd name="T72" fmla="*/ 2147483647 w 300"/>
              <a:gd name="T73" fmla="*/ 2147483647 h 302"/>
              <a:gd name="T74" fmla="*/ 2147483647 w 300"/>
              <a:gd name="T75" fmla="*/ 2147483647 h 302"/>
              <a:gd name="T76" fmla="*/ 2147483647 w 300"/>
              <a:gd name="T77" fmla="*/ 2147483647 h 302"/>
              <a:gd name="T78" fmla="*/ 2147483647 w 300"/>
              <a:gd name="T79" fmla="*/ 2147483647 h 302"/>
              <a:gd name="T80" fmla="*/ 2147483647 w 300"/>
              <a:gd name="T81" fmla="*/ 2147483647 h 302"/>
              <a:gd name="T82" fmla="*/ 2147483647 w 300"/>
              <a:gd name="T83" fmla="*/ 2147483647 h 302"/>
              <a:gd name="T84" fmla="*/ 2147483647 w 300"/>
              <a:gd name="T85" fmla="*/ 2147483647 h 302"/>
              <a:gd name="T86" fmla="*/ 2147483647 w 300"/>
              <a:gd name="T87" fmla="*/ 2147483647 h 302"/>
              <a:gd name="T88" fmla="*/ 2147483647 w 300"/>
              <a:gd name="T89" fmla="*/ 2147483647 h 302"/>
              <a:gd name="T90" fmla="*/ 2147483647 w 300"/>
              <a:gd name="T91" fmla="*/ 2147483647 h 302"/>
              <a:gd name="T92" fmla="*/ 2147483647 w 300"/>
              <a:gd name="T93" fmla="*/ 2147483647 h 302"/>
              <a:gd name="T94" fmla="*/ 2147483647 w 300"/>
              <a:gd name="T95" fmla="*/ 2147483647 h 302"/>
              <a:gd name="T96" fmla="*/ 2147483647 w 300"/>
              <a:gd name="T97" fmla="*/ 2147483647 h 302"/>
              <a:gd name="T98" fmla="*/ 2147483647 w 300"/>
              <a:gd name="T99" fmla="*/ 2147483647 h 302"/>
              <a:gd name="T100" fmla="*/ 2147483647 w 300"/>
              <a:gd name="T101" fmla="*/ 2147483647 h 302"/>
              <a:gd name="T102" fmla="*/ 2147483647 w 300"/>
              <a:gd name="T103" fmla="*/ 2147483647 h 302"/>
              <a:gd name="T104" fmla="*/ 2147483647 w 300"/>
              <a:gd name="T105" fmla="*/ 2147483647 h 302"/>
              <a:gd name="T106" fmla="*/ 2147483647 w 300"/>
              <a:gd name="T107" fmla="*/ 2147483647 h 302"/>
              <a:gd name="T108" fmla="*/ 2147483647 w 300"/>
              <a:gd name="T109" fmla="*/ 2147483647 h 302"/>
              <a:gd name="T110" fmla="*/ 2147483647 w 300"/>
              <a:gd name="T111" fmla="*/ 2147483647 h 302"/>
              <a:gd name="T112" fmla="*/ 2147483647 w 300"/>
              <a:gd name="T113" fmla="*/ 2147483647 h 302"/>
              <a:gd name="T114" fmla="*/ 2147483647 w 300"/>
              <a:gd name="T115" fmla="*/ 2147483647 h 302"/>
              <a:gd name="T116" fmla="*/ 2147483647 w 300"/>
              <a:gd name="T117" fmla="*/ 2147483647 h 302"/>
              <a:gd name="T118" fmla="*/ 2147483647 w 300"/>
              <a:gd name="T119" fmla="*/ 2147483647 h 302"/>
              <a:gd name="T120" fmla="*/ 2147483647 w 300"/>
              <a:gd name="T121" fmla="*/ 2147483647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8418513" y="6083300"/>
            <a:ext cx="685800" cy="685800"/>
            <a:chOff x="3600" y="3675"/>
            <a:chExt cx="432" cy="432"/>
          </a:xfrm>
        </p:grpSpPr>
        <p:sp>
          <p:nvSpPr>
            <p:cNvPr id="11" name="Oval 14"/>
            <p:cNvSpPr>
              <a:spLocks noChangeArrowheads="1"/>
            </p:cNvSpPr>
            <p:nvPr userDrawn="1"/>
          </p:nvSpPr>
          <p:spPr bwMode="auto">
            <a:xfrm>
              <a:off x="3618" y="3709"/>
              <a:ext cx="396" cy="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/>
            </a:p>
          </p:txBody>
        </p:sp>
        <p:pic>
          <p:nvPicPr>
            <p:cNvPr id="12" name="Picture 79" descr="传媒大学LOGO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675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7912" y="72008"/>
            <a:ext cx="7814567" cy="76470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07342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FF9300"/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rgbClr val="FF9300"/>
              </a:buClr>
              <a:buFont typeface="Wingdings" panose="05000000000000000000" pitchFamily="2" charset="2"/>
              <a:buChar char="w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8CE410-9059-4AC3-A388-B17696008CA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997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38888"/>
            <a:ext cx="431800" cy="51911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1800" y="6338888"/>
            <a:ext cx="8712200" cy="51911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燕尾形 10"/>
          <p:cNvSpPr/>
          <p:nvPr userDrawn="1"/>
        </p:nvSpPr>
        <p:spPr>
          <a:xfrm>
            <a:off x="144463" y="6475413"/>
            <a:ext cx="141287" cy="24606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椭圆 11"/>
          <p:cNvSpPr>
            <a:spLocks noChangeArrowheads="1"/>
          </p:cNvSpPr>
          <p:nvPr userDrawn="1"/>
        </p:nvSpPr>
        <p:spPr bwMode="auto">
          <a:xfrm>
            <a:off x="8478838" y="6438900"/>
            <a:ext cx="360362" cy="360363"/>
          </a:xfrm>
          <a:prstGeom prst="ellipse">
            <a:avLst/>
          </a:prstGeom>
          <a:solidFill>
            <a:srgbClr val="FFFFFF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0" name="TextBox 15"/>
          <p:cNvSpPr txBox="1">
            <a:spLocks noChangeArrowheads="1"/>
          </p:cNvSpPr>
          <p:nvPr userDrawn="1"/>
        </p:nvSpPr>
        <p:spPr bwMode="auto">
          <a:xfrm>
            <a:off x="8408988" y="6450013"/>
            <a:ext cx="487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fld id="{FD099D76-08D0-4B6E-BCB9-DE45497CD497}" type="slidenum">
              <a:rPr lang="zh-CN" altLang="en-US" sz="1600" smtClean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600" smtClean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" name="任意多边形 7"/>
          <p:cNvSpPr/>
          <p:nvPr userDrawn="1"/>
        </p:nvSpPr>
        <p:spPr>
          <a:xfrm>
            <a:off x="431800" y="201613"/>
            <a:ext cx="647700" cy="863600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5" r:id="rId5"/>
    <p:sldLayoutId id="2147483692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6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60.wmf"/><Relationship Id="rId19" Type="http://schemas.openxmlformats.org/officeDocument/2006/relationships/image" Target="../media/image56.png"/><Relationship Id="rId4" Type="http://schemas.openxmlformats.org/officeDocument/2006/relationships/image" Target="../media/image57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6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56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6.png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png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324130" y="5350809"/>
            <a:ext cx="3779837" cy="647700"/>
            <a:chOff x="5373175" y="2647864"/>
            <a:chExt cx="3600000" cy="648072"/>
          </a:xfrm>
        </p:grpSpPr>
        <p:sp>
          <p:nvSpPr>
            <p:cNvPr id="3" name="对角圆角矩形 2"/>
            <p:cNvSpPr/>
            <p:nvPr/>
          </p:nvSpPr>
          <p:spPr>
            <a:xfrm>
              <a:off x="5373175" y="2647864"/>
              <a:ext cx="3600000" cy="648072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6"/>
            <p:cNvSpPr txBox="1">
              <a:spLocks noChangeArrowheads="1"/>
            </p:cNvSpPr>
            <p:nvPr/>
          </p:nvSpPr>
          <p:spPr bwMode="auto">
            <a:xfrm>
              <a:off x="5506479" y="2787128"/>
              <a:ext cx="3466695" cy="369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1" hangingPunct="1"/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讲：双三次曲面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46" y="288759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95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799" y="539262"/>
            <a:ext cx="7631113" cy="6037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§ </a:t>
            </a:r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7.5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双三次参数曲面</a:t>
            </a:r>
            <a:endParaRPr lang="zh-CN" altLang="en-US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06056" cy="547211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Tx/>
              <a:buNone/>
              <a:defRPr/>
            </a:pPr>
            <a:endParaRPr lang="zh-CN" altLang="en-US" b="1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/>
              <a:t>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曲线类似，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曲面片是由特征多面体的顶点决定的。</a:t>
            </a:r>
          </a:p>
          <a:p>
            <a:pPr eaLnBrk="1" hangingPunct="1">
              <a:lnSpc>
                <a:spcPct val="14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给定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 ×(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个点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1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=0,1, …,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=0,1, …,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，则可以生成一个次的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曲面片，其表示形式为</a:t>
            </a:r>
          </a:p>
          <a:p>
            <a:pPr eaLnBrk="1" hangingPunct="1">
              <a:lnSpc>
                <a:spcPct val="14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其中，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构成了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曲面片的特征多面体。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可以不等于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时，特征多面体有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个顶点，其相应的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曲面片称为双三次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曲面片。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1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2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3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4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5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6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7" name="Rectangle 1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68" name="Object 18"/>
          <p:cNvGraphicFramePr>
            <a:graphicFrameLocks noChangeAspect="1"/>
          </p:cNvGraphicFramePr>
          <p:nvPr/>
        </p:nvGraphicFramePr>
        <p:xfrm>
          <a:off x="1979613" y="4076700"/>
          <a:ext cx="367188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8" name="公式" r:id="rId3" imgW="2159000" imgH="444500" progId="Equation.3">
                  <p:embed/>
                </p:oleObj>
              </mc:Choice>
              <mc:Fallback>
                <p:oleObj name="公式" r:id="rId3" imgW="2159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6700"/>
                        <a:ext cx="367188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Rectangle 2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70" name="Object 20"/>
          <p:cNvGraphicFramePr>
            <a:graphicFrameLocks noChangeAspect="1"/>
          </p:cNvGraphicFramePr>
          <p:nvPr/>
        </p:nvGraphicFramePr>
        <p:xfrm>
          <a:off x="6372225" y="4292600"/>
          <a:ext cx="11509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9" name="公式" r:id="rId5" imgW="647419" imgH="203112" progId="Equation.3">
                  <p:embed/>
                </p:oleObj>
              </mc:Choice>
              <mc:Fallback>
                <p:oleObj name="公式" r:id="rId5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92600"/>
                        <a:ext cx="11509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对角圆角矩形 14"/>
          <p:cNvSpPr/>
          <p:nvPr/>
        </p:nvSpPr>
        <p:spPr>
          <a:xfrm>
            <a:off x="468313" y="1145071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7.5.2 Bezier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237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47211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/>
              <a:t>双三次</a:t>
            </a:r>
            <a:r>
              <a:rPr lang="en-US" altLang="zh-CN" sz="2400" b="0" dirty="0" smtClean="0"/>
              <a:t>Bezier</a:t>
            </a:r>
            <a:r>
              <a:rPr lang="zh-CN" altLang="en-US" sz="2400" b="0" dirty="0" smtClean="0"/>
              <a:t>曲面片的矩阵表示为</a:t>
            </a:r>
          </a:p>
          <a:p>
            <a:pPr algn="just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400" b="0" dirty="0" smtClean="0"/>
              <a:t>其中</a:t>
            </a:r>
          </a:p>
          <a:p>
            <a:pPr algn="just" eaLnBrk="1" hangingPunct="1">
              <a:lnSpc>
                <a:spcPct val="140000"/>
              </a:lnSpc>
              <a:buFontTx/>
              <a:buNone/>
              <a:defRPr/>
            </a:pPr>
            <a:endParaRPr lang="en-US" altLang="zh-CN" sz="2400" b="0" dirty="0" smtClean="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2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3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29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63877"/>
              </p:ext>
            </p:extLst>
          </p:nvPr>
        </p:nvGraphicFramePr>
        <p:xfrm>
          <a:off x="3382963" y="1634331"/>
          <a:ext cx="2520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3" name="公式" r:id="rId3" imgW="1435100" imgH="241300" progId="Equation.3">
                  <p:embed/>
                </p:oleObj>
              </mc:Choice>
              <mc:Fallback>
                <p:oleObj name="公式" r:id="rId3" imgW="1435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1634331"/>
                        <a:ext cx="2520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296" name="Object 17"/>
          <p:cNvGraphicFramePr>
            <a:graphicFrameLocks noChangeAspect="1"/>
          </p:cNvGraphicFramePr>
          <p:nvPr/>
        </p:nvGraphicFramePr>
        <p:xfrm>
          <a:off x="1763713" y="2349500"/>
          <a:ext cx="19446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4" name="公式" r:id="rId5" imgW="1270000" imgH="228600" progId="Equation.3">
                  <p:embed/>
                </p:oleObj>
              </mc:Choice>
              <mc:Fallback>
                <p:oleObj name="公式" r:id="rId5" imgW="12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19446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298" name="Object 19"/>
          <p:cNvGraphicFramePr>
            <a:graphicFrameLocks noChangeAspect="1"/>
          </p:cNvGraphicFramePr>
          <p:nvPr/>
        </p:nvGraphicFramePr>
        <p:xfrm>
          <a:off x="4643438" y="2349500"/>
          <a:ext cx="1944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5" name="公式" r:id="rId7" imgW="1231366" imgH="228501" progId="Equation.3">
                  <p:embed/>
                </p:oleObj>
              </mc:Choice>
              <mc:Fallback>
                <p:oleObj name="公式" r:id="rId7" imgW="123136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349500"/>
                        <a:ext cx="19446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9" name="Rectangle 2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00" name="Object 21"/>
          <p:cNvGraphicFramePr>
            <a:graphicFrameLocks noChangeAspect="1"/>
          </p:cNvGraphicFramePr>
          <p:nvPr/>
        </p:nvGraphicFramePr>
        <p:xfrm>
          <a:off x="1187450" y="2852738"/>
          <a:ext cx="266541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6" name="公式" r:id="rId9" imgW="1612900" imgH="914400" progId="Equation.3">
                  <p:embed/>
                </p:oleObj>
              </mc:Choice>
              <mc:Fallback>
                <p:oleObj name="公式" r:id="rId9" imgW="1612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2665413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1" name="Rectangle 24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02" name="Object 23"/>
          <p:cNvGraphicFramePr>
            <a:graphicFrameLocks noChangeAspect="1"/>
          </p:cNvGraphicFramePr>
          <p:nvPr/>
        </p:nvGraphicFramePr>
        <p:xfrm>
          <a:off x="4572000" y="2852738"/>
          <a:ext cx="25209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7" name="公式" r:id="rId11" imgW="1638300" imgH="939800" progId="Equation.3">
                  <p:embed/>
                </p:oleObj>
              </mc:Choice>
              <mc:Fallback>
                <p:oleObj name="公式" r:id="rId11" imgW="1638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52738"/>
                        <a:ext cx="25209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303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1" t="36436" r="23584" b="35005"/>
          <a:stretch>
            <a:fillRect/>
          </a:stretch>
        </p:blipFill>
        <p:spPr bwMode="auto">
          <a:xfrm>
            <a:off x="1763713" y="4584700"/>
            <a:ext cx="5761037" cy="227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5" name="对角圆角矩形 24"/>
          <p:cNvSpPr/>
          <p:nvPr/>
        </p:nvSpPr>
        <p:spPr>
          <a:xfrm>
            <a:off x="989806" y="544676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7.5.2 Bezier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640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端点位置</a:t>
            </a:r>
          </a:p>
          <a:p>
            <a:pPr eaLnBrk="1" hangingPunct="1">
              <a:lnSpc>
                <a:spcPct val="11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控制网格的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个角点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是曲面的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个端点。由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曲面公式可得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zh-CN" altLang="en-US" sz="2400" dirty="0" smtClean="0"/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zh-CN" altLang="en-US" sz="2400" dirty="0" smtClean="0"/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边界线的位置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条边界线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,0)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曲线，它们分别以                  、                、                  、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为控制多边形。</a:t>
            </a:r>
          </a:p>
        </p:txBody>
      </p:sp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08374"/>
              </p:ext>
            </p:extLst>
          </p:nvPr>
        </p:nvGraphicFramePr>
        <p:xfrm>
          <a:off x="1739167" y="2690754"/>
          <a:ext cx="1511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4" name="公式" r:id="rId3" imgW="761669" imgH="215806" progId="Equation.3">
                  <p:embed/>
                </p:oleObj>
              </mc:Choice>
              <mc:Fallback>
                <p:oleObj name="公式" r:id="rId3" imgW="7616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167" y="2690754"/>
                        <a:ext cx="15113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51910"/>
              </p:ext>
            </p:extLst>
          </p:nvPr>
        </p:nvGraphicFramePr>
        <p:xfrm>
          <a:off x="3826730" y="2690754"/>
          <a:ext cx="15128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5" name="公式" r:id="rId5" imgW="748975" imgH="215806" progId="Equation.3">
                  <p:embed/>
                </p:oleObj>
              </mc:Choice>
              <mc:Fallback>
                <p:oleObj name="公式" r:id="rId5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730" y="2690754"/>
                        <a:ext cx="15128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381011"/>
              </p:ext>
            </p:extLst>
          </p:nvPr>
        </p:nvGraphicFramePr>
        <p:xfrm>
          <a:off x="1739167" y="3204003"/>
          <a:ext cx="1511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6" name="公式" r:id="rId7" imgW="748975" imgH="215806" progId="Equation.3">
                  <p:embed/>
                </p:oleObj>
              </mc:Choice>
              <mc:Fallback>
                <p:oleObj name="公式" r:id="rId7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167" y="3204003"/>
                        <a:ext cx="15113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33388"/>
              </p:ext>
            </p:extLst>
          </p:nvPr>
        </p:nvGraphicFramePr>
        <p:xfrm>
          <a:off x="3801389" y="3215938"/>
          <a:ext cx="1439863" cy="41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7" name="公式" r:id="rId9" imgW="736280" imgH="215806" progId="Equation.3">
                  <p:embed/>
                </p:oleObj>
              </mc:Choice>
              <mc:Fallback>
                <p:oleObj name="公式" r:id="rId9" imgW="7362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389" y="3215938"/>
                        <a:ext cx="1439863" cy="415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569253"/>
              </p:ext>
            </p:extLst>
          </p:nvPr>
        </p:nvGraphicFramePr>
        <p:xfrm>
          <a:off x="2981000" y="4675981"/>
          <a:ext cx="137607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8" name="公式" r:id="rId11" imgW="711200" imgH="228600" progId="Equation.3">
                  <p:embed/>
                </p:oleObj>
              </mc:Choice>
              <mc:Fallback>
                <p:oleObj name="公式" r:id="rId11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000" y="4675981"/>
                        <a:ext cx="137607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16673"/>
              </p:ext>
            </p:extLst>
          </p:nvPr>
        </p:nvGraphicFramePr>
        <p:xfrm>
          <a:off x="4521320" y="4675981"/>
          <a:ext cx="1294301" cy="41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9" name="公式" r:id="rId13" imgW="723586" imgH="228501" progId="Equation.3">
                  <p:embed/>
                </p:oleObj>
              </mc:Choice>
              <mc:Fallback>
                <p:oleObj name="公式" r:id="rId13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320" y="4675981"/>
                        <a:ext cx="1294301" cy="41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478815"/>
              </p:ext>
            </p:extLst>
          </p:nvPr>
        </p:nvGraphicFramePr>
        <p:xfrm>
          <a:off x="6100697" y="4700550"/>
          <a:ext cx="1351030" cy="41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0" name="公式" r:id="rId15" imgW="749300" imgH="228600" progId="Equation.3">
                  <p:embed/>
                </p:oleObj>
              </mc:Choice>
              <mc:Fallback>
                <p:oleObj name="公式" r:id="rId15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697" y="4700550"/>
                        <a:ext cx="1351030" cy="41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864268"/>
              </p:ext>
            </p:extLst>
          </p:nvPr>
        </p:nvGraphicFramePr>
        <p:xfrm>
          <a:off x="524975" y="5215276"/>
          <a:ext cx="1335247" cy="40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1" name="公式" r:id="rId17" imgW="749300" imgH="228600" progId="Equation.3">
                  <p:embed/>
                </p:oleObj>
              </mc:Choice>
              <mc:Fallback>
                <p:oleObj name="公式" r:id="rId17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75" y="5215276"/>
                        <a:ext cx="1335247" cy="40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17" name="Picture 3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4" t="36436" r="23584" b="35005"/>
          <a:stretch>
            <a:fillRect/>
          </a:stretch>
        </p:blipFill>
        <p:spPr bwMode="auto">
          <a:xfrm>
            <a:off x="6084888" y="2067353"/>
            <a:ext cx="2663825" cy="227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对角圆角矩形 14"/>
          <p:cNvSpPr/>
          <p:nvPr/>
        </p:nvSpPr>
        <p:spPr>
          <a:xfrm>
            <a:off x="989806" y="544676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7.5.2 Bezier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50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304" y="1174673"/>
            <a:ext cx="8778383" cy="52562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3.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端点的切平面</a:t>
            </a:r>
          </a:p>
          <a:p>
            <a:pPr eaLnBrk="1" hangingPunct="1">
              <a:lnSpc>
                <a:spcPct val="11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/>
              <a:t>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向切矢和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向切矢量分别为                  和      </a:t>
            </a:r>
          </a:p>
          <a:p>
            <a:pPr marL="0" indent="0" eaLnBrk="1" hangingPunct="1">
              <a:lnSpc>
                <a:spcPct val="110000"/>
              </a:lnSpc>
              <a:buClr>
                <a:srgbClr val="FF9300"/>
              </a:buClr>
              <a:buNone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，所以曲面在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点处的切平面与              三点所在平面重合。同理，其余三个角点处的切平面也与各角点附近的三点构成的平面重合。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4.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端点的法向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由端点处的切平面可知，                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在点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处的法向，其余各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端点处的法向也类似。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93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4" t="36436" r="23584" b="35005"/>
          <a:stretch>
            <a:fillRect/>
          </a:stretch>
        </p:blipFill>
        <p:spPr bwMode="auto">
          <a:xfrm>
            <a:off x="5791478" y="4085189"/>
            <a:ext cx="2663825" cy="227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9334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93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62180"/>
              </p:ext>
            </p:extLst>
          </p:nvPr>
        </p:nvGraphicFramePr>
        <p:xfrm>
          <a:off x="5673913" y="1749044"/>
          <a:ext cx="1337624" cy="40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2" name="公式" r:id="rId4" imgW="736280" imgH="215806" progId="Equation.3">
                  <p:embed/>
                </p:oleObj>
              </mc:Choice>
              <mc:Fallback>
                <p:oleObj name="公式" r:id="rId4" imgW="7362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913" y="1749044"/>
                        <a:ext cx="1337624" cy="400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933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86410"/>
              </p:ext>
            </p:extLst>
          </p:nvPr>
        </p:nvGraphicFramePr>
        <p:xfrm>
          <a:off x="7329680" y="1740023"/>
          <a:ext cx="1419864" cy="40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3" name="公式" r:id="rId6" imgW="761669" imgH="215806" progId="Equation.3">
                  <p:embed/>
                </p:oleObj>
              </mc:Choice>
              <mc:Fallback>
                <p:oleObj name="公式" r:id="rId6" imgW="7616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680" y="1740023"/>
                        <a:ext cx="1419864" cy="409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Rectangle 1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933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22895"/>
              </p:ext>
            </p:extLst>
          </p:nvPr>
        </p:nvGraphicFramePr>
        <p:xfrm>
          <a:off x="4803326" y="2300108"/>
          <a:ext cx="972800" cy="391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4" name="公式" r:id="rId8" imgW="545626" imgH="215713" progId="Equation.3">
                  <p:embed/>
                </p:oleObj>
              </mc:Choice>
              <mc:Fallback>
                <p:oleObj name="公式" r:id="rId8" imgW="545626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326" y="2300108"/>
                        <a:ext cx="972800" cy="391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81265"/>
              </p:ext>
            </p:extLst>
          </p:nvPr>
        </p:nvGraphicFramePr>
        <p:xfrm>
          <a:off x="3701627" y="4080178"/>
          <a:ext cx="1740745" cy="51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5" name="公式" r:id="rId10" imgW="875920" imgH="253890" progId="Equation.3">
                  <p:embed/>
                </p:oleObj>
              </mc:Choice>
              <mc:Fallback>
                <p:oleObj name="公式" r:id="rId10" imgW="87592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627" y="4080178"/>
                        <a:ext cx="1740745" cy="51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对角圆角矩形 13"/>
          <p:cNvSpPr/>
          <p:nvPr/>
        </p:nvSpPr>
        <p:spPr>
          <a:xfrm>
            <a:off x="989806" y="513636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7.5.2 Bezier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7218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5.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凸包性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dirty="0" smtClean="0"/>
              <a:t>曲面</a:t>
            </a:r>
            <a:r>
              <a:rPr lang="en-US" altLang="zh-CN" sz="2400" dirty="0" smtClean="0"/>
              <a:t>Q(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位于其所有控制定点所在的凸包体内。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6.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仿射不变性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dirty="0" smtClean="0"/>
              <a:t>曲面</a:t>
            </a:r>
            <a:r>
              <a:rPr lang="en-US" altLang="zh-CN" sz="2400" dirty="0" smtClean="0"/>
              <a:t>Q(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的形状仅与各控制顶点的位置有关，与坐标系的选择无关。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7.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局部性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dirty="0" smtClean="0"/>
              <a:t>    修改一个控制定点时，在曲面上与它较近的位置受影响较大。要改变曲面某部分的形状，只要修改相应的控制定点即可。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8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9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对角圆角矩形 8"/>
          <p:cNvSpPr/>
          <p:nvPr/>
        </p:nvSpPr>
        <p:spPr>
          <a:xfrm>
            <a:off x="989806" y="537701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7.5.2 Bezier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220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我们知道，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曲面是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曲线扩展。同样，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样条曲面也是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样条曲线的扩展，它也是由空间中的特征多面体中的各顶点决定的。</a:t>
            </a:r>
          </a:p>
          <a:p>
            <a:pPr eaLnBrk="1" hangingPunct="1">
              <a:lnSpc>
                <a:spcPct val="11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 ×(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个点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 ,…,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，则可以生成一个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次的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样条曲面片，其表示形式为</a:t>
            </a:r>
          </a:p>
          <a:p>
            <a:pPr eaLnBrk="1" hangingPunct="1">
              <a:lnSpc>
                <a:spcPct val="11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构成了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样条曲面片的特征多面体。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可以不等于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时，特征多面体有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个顶点，其相应的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样条曲面片称为双三次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样条曲面片。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4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13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5843"/>
              </p:ext>
            </p:extLst>
          </p:nvPr>
        </p:nvGraphicFramePr>
        <p:xfrm>
          <a:off x="1747838" y="3502819"/>
          <a:ext cx="40338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4" name="公式" r:id="rId3" imgW="2145369" imgH="444307" progId="Equation.3">
                  <p:embed/>
                </p:oleObj>
              </mc:Choice>
              <mc:Fallback>
                <p:oleObj name="公式" r:id="rId3" imgW="21453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3502819"/>
                        <a:ext cx="40338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138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024651"/>
              </p:ext>
            </p:extLst>
          </p:nvPr>
        </p:nvGraphicFramePr>
        <p:xfrm>
          <a:off x="6249989" y="3746500"/>
          <a:ext cx="1152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5" name="公式" r:id="rId5" imgW="647419" imgH="203112" progId="Equation.3">
                  <p:embed/>
                </p:oleObj>
              </mc:Choice>
              <mc:Fallback>
                <p:oleObj name="公式" r:id="rId5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9" y="3746500"/>
                        <a:ext cx="11525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对角圆角矩形 12"/>
          <p:cNvSpPr/>
          <p:nvPr/>
        </p:nvSpPr>
        <p:spPr>
          <a:xfrm>
            <a:off x="989806" y="512938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7.5.3 B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样条曲面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445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/>
              <a:t>双三次</a:t>
            </a:r>
            <a:r>
              <a:rPr lang="en-US" altLang="zh-CN" sz="2400" b="0" dirty="0" smtClean="0"/>
              <a:t>B</a:t>
            </a:r>
            <a:r>
              <a:rPr lang="zh-CN" altLang="en-US" sz="2400" b="0" dirty="0" smtClean="0"/>
              <a:t>样条曲面片</a:t>
            </a:r>
            <a:r>
              <a:rPr lang="zh-CN" altLang="en-US" sz="2400" b="0" dirty="0" smtClean="0"/>
              <a:t>的矩阵表示为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en-US" altLang="zh-CN" sz="2400" b="0" dirty="0" smtClean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9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10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85732"/>
              </p:ext>
            </p:extLst>
          </p:nvPr>
        </p:nvGraphicFramePr>
        <p:xfrm>
          <a:off x="3760788" y="1738312"/>
          <a:ext cx="26638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4" name="公式" r:id="rId3" imgW="1447800" imgH="228600" progId="Equation.3">
                  <p:embed/>
                </p:oleObj>
              </mc:Choice>
              <mc:Fallback>
                <p:oleObj name="公式" r:id="rId3" imgW="144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1738312"/>
                        <a:ext cx="26638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2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13" name="Object 14"/>
          <p:cNvGraphicFramePr>
            <a:graphicFrameLocks noChangeAspect="1"/>
          </p:cNvGraphicFramePr>
          <p:nvPr/>
        </p:nvGraphicFramePr>
        <p:xfrm>
          <a:off x="1692275" y="2565400"/>
          <a:ext cx="22336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5" name="公式" r:id="rId5" imgW="1270000" imgH="228600" progId="Equation.3">
                  <p:embed/>
                </p:oleObj>
              </mc:Choice>
              <mc:Fallback>
                <p:oleObj name="公式" r:id="rId5" imgW="12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22336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15" name="Object 16"/>
          <p:cNvGraphicFramePr>
            <a:graphicFrameLocks noChangeAspect="1"/>
          </p:cNvGraphicFramePr>
          <p:nvPr/>
        </p:nvGraphicFramePr>
        <p:xfrm>
          <a:off x="4787900" y="2565400"/>
          <a:ext cx="19446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6" name="公式" r:id="rId7" imgW="1231366" imgH="228501" progId="Equation.3">
                  <p:embed/>
                </p:oleObj>
              </mc:Choice>
              <mc:Fallback>
                <p:oleObj name="公式" r:id="rId7" imgW="123136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565400"/>
                        <a:ext cx="19446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6" name="Rectangle 1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17" name="Object 18"/>
          <p:cNvGraphicFramePr>
            <a:graphicFrameLocks noChangeAspect="1"/>
          </p:cNvGraphicFramePr>
          <p:nvPr/>
        </p:nvGraphicFramePr>
        <p:xfrm>
          <a:off x="323850" y="3141663"/>
          <a:ext cx="2881313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7" name="公式" r:id="rId9" imgW="1739900" imgH="914400" progId="Equation.3">
                  <p:embed/>
                </p:oleObj>
              </mc:Choice>
              <mc:Fallback>
                <p:oleObj name="公式" r:id="rId9" imgW="1739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41663"/>
                        <a:ext cx="2881313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8" name="Rectangle 21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19" name="Object 20"/>
          <p:cNvGraphicFramePr>
            <a:graphicFrameLocks noChangeAspect="1"/>
          </p:cNvGraphicFramePr>
          <p:nvPr/>
        </p:nvGraphicFramePr>
        <p:xfrm>
          <a:off x="3492500" y="3141663"/>
          <a:ext cx="26638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8" name="公式" r:id="rId11" imgW="1638300" imgH="939800" progId="Equation.3">
                  <p:embed/>
                </p:oleObj>
              </mc:Choice>
              <mc:Fallback>
                <p:oleObj name="公式" r:id="rId11" imgW="1638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141663"/>
                        <a:ext cx="26638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2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4" t="36436" r="23584" b="35005"/>
          <a:stretch>
            <a:fillRect/>
          </a:stretch>
        </p:blipFill>
        <p:spPr bwMode="auto">
          <a:xfrm>
            <a:off x="6396038" y="3442495"/>
            <a:ext cx="2663825" cy="227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21" name="Text Box 23"/>
          <p:cNvSpPr txBox="1">
            <a:spLocks noChangeArrowheads="1"/>
          </p:cNvSpPr>
          <p:nvPr/>
        </p:nvSpPr>
        <p:spPr bwMode="auto">
          <a:xfrm>
            <a:off x="2809081" y="5487195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注意各顶点的位置</a:t>
            </a:r>
          </a:p>
        </p:txBody>
      </p:sp>
      <p:sp>
        <p:nvSpPr>
          <p:cNvPr id="23" name="对角圆角矩形 22"/>
          <p:cNvSpPr/>
          <p:nvPr/>
        </p:nvSpPr>
        <p:spPr>
          <a:xfrm>
            <a:off x="989806" y="511658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7.5.3 B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样条曲面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205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2" y="406401"/>
            <a:ext cx="7814567" cy="61350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§ </a:t>
            </a:r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7.5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双三次参数曲面</a:t>
            </a:r>
            <a:endParaRPr lang="zh-CN" altLang="en-US" dirty="0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190" y="1261819"/>
            <a:ext cx="8229600" cy="4635500"/>
          </a:xfrm>
        </p:spPr>
        <p:txBody>
          <a:bodyPr/>
          <a:lstStyle/>
          <a:p>
            <a:pPr eaLnBrk="1" hangingPunct="1"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样条曲线的许多性质都可以推广到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样条曲面片，如可扩展性、自然连续性、凸包性、几何和透视不变性等。</a:t>
            </a:r>
          </a:p>
          <a:p>
            <a:pPr eaLnBrk="1" hangingPunct="1"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从单张曲面片来看，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曲面片具有更好的直观性，但多张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曲面片之间的光滑连接需要更多的条件，即便提供的条件已能实现曲面片的光滑连接，则仍不能随意修改控制顶点。</a:t>
            </a:r>
          </a:p>
          <a:p>
            <a:pPr eaLnBrk="1" hangingPunct="1"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多张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样条曲面之间则能够自然的光滑连接，满足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的连续性，且控制顶点的作用具有的局部性更好，可以随意修改控制点的位置时仍能保持曲面片的光滑连接。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5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6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7" name="Rectangle 1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8" name="Rectangle 1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对角圆角矩形 14"/>
          <p:cNvSpPr/>
          <p:nvPr/>
        </p:nvSpPr>
        <p:spPr>
          <a:xfrm>
            <a:off x="389324" y="1129445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7.5.3 B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样条曲面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07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" t="30069" r="24065" b="29970"/>
          <a:stretch>
            <a:fillRect/>
          </a:stretch>
        </p:blipFill>
        <p:spPr bwMode="auto">
          <a:xfrm>
            <a:off x="0" y="0"/>
            <a:ext cx="4824413" cy="3362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29921" r="32739" b="28789"/>
          <a:stretch>
            <a:fillRect/>
          </a:stretch>
        </p:blipFill>
        <p:spPr bwMode="auto">
          <a:xfrm>
            <a:off x="4067175" y="2936875"/>
            <a:ext cx="4752975" cy="335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Text Box 6"/>
          <p:cNvSpPr txBox="1">
            <a:spLocks noChangeArrowheads="1"/>
          </p:cNvSpPr>
          <p:nvPr/>
        </p:nvSpPr>
        <p:spPr bwMode="auto">
          <a:xfrm>
            <a:off x="1476375" y="2708275"/>
            <a:ext cx="196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Bezier</a:t>
            </a:r>
            <a:r>
              <a:rPr lang="zh-CN" altLang="en-US">
                <a:solidFill>
                  <a:srgbClr val="FF0000"/>
                </a:solidFill>
              </a:rPr>
              <a:t>曲面片</a:t>
            </a:r>
          </a:p>
        </p:txBody>
      </p:sp>
      <p:sp>
        <p:nvSpPr>
          <p:cNvPr id="106501" name="Text Box 8"/>
          <p:cNvSpPr txBox="1">
            <a:spLocks noChangeArrowheads="1"/>
          </p:cNvSpPr>
          <p:nvPr/>
        </p:nvSpPr>
        <p:spPr bwMode="auto">
          <a:xfrm>
            <a:off x="5435600" y="5805488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样条曲面片</a:t>
            </a:r>
          </a:p>
        </p:txBody>
      </p:sp>
      <p:sp>
        <p:nvSpPr>
          <p:cNvPr id="106502" name="Text Box 9"/>
          <p:cNvSpPr txBox="1">
            <a:spLocks noChangeArrowheads="1"/>
          </p:cNvSpPr>
          <p:nvPr/>
        </p:nvSpPr>
        <p:spPr bwMode="auto">
          <a:xfrm>
            <a:off x="5127625" y="333375"/>
            <a:ext cx="36925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5213722" y="858837"/>
            <a:ext cx="369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</a:rPr>
              <a:t>相同特征多面体的</a:t>
            </a:r>
            <a:r>
              <a:rPr lang="en-US" altLang="zh-CN" dirty="0">
                <a:solidFill>
                  <a:srgbClr val="0033CC"/>
                </a:solidFill>
              </a:rPr>
              <a:t>Bezier</a:t>
            </a:r>
            <a:r>
              <a:rPr lang="zh-CN" altLang="en-US" dirty="0">
                <a:solidFill>
                  <a:srgbClr val="0033CC"/>
                </a:solidFill>
              </a:rPr>
              <a:t>曲面片和</a:t>
            </a:r>
            <a:r>
              <a:rPr lang="en-US" altLang="zh-CN" dirty="0">
                <a:solidFill>
                  <a:srgbClr val="0033CC"/>
                </a:solidFill>
              </a:rPr>
              <a:t>B</a:t>
            </a:r>
            <a:r>
              <a:rPr lang="zh-CN" altLang="en-US" dirty="0">
                <a:solidFill>
                  <a:srgbClr val="0033CC"/>
                </a:solidFill>
              </a:rPr>
              <a:t>样条曲面片</a:t>
            </a:r>
          </a:p>
        </p:txBody>
      </p:sp>
    </p:spTree>
    <p:extLst>
      <p:ext uri="{BB962C8B-B14F-4D97-AF65-F5344CB8AC3E}">
        <p14:creationId xmlns:p14="http://schemas.microsoft.com/office/powerpoint/2010/main" val="3360066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743" y="420689"/>
            <a:ext cx="7814567" cy="5398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§ </a:t>
            </a:r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7.5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双三次参数曲面</a:t>
            </a:r>
            <a:endParaRPr lang="zh-CN" altLang="en-US" dirty="0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528" y="1083529"/>
            <a:ext cx="8482781" cy="5074079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400" b="1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如果只绘制双三次参数曲面片的线框图，则只需要在生成曲面片的网格后，将所有网格点经过透视投影或平行投影到二维平面上，再进行绘制。也可以对生成的曲面三维旋转一定角度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相当于平行投影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后按其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坐标绘制出来。当网格点划分较多时，这样的投影计算十分耗时。</a:t>
            </a:r>
          </a:p>
          <a:p>
            <a:pPr eaLnBrk="1" hangingPunct="1">
              <a:lnSpc>
                <a:spcPct val="12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曲面和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样条曲面，因为它们均具有投影不变性，可以先将特征多面体的各顶点透视投影或平行投影到二维平面上，变成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方向和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方向的两组特征多边形；然后再忽略掉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分量，套用曲面片的计算公式离散化地计算各网格点的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分量和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分量。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对角圆角矩形 15"/>
          <p:cNvSpPr/>
          <p:nvPr/>
        </p:nvSpPr>
        <p:spPr>
          <a:xfrm>
            <a:off x="447689" y="1089940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7.5.4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三次参数曲面片的绘制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2539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9957" y="1350469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59956" y="3431253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59956" y="1896591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59955" y="2416383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59955" y="2935308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59954" y="4446123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59953" y="3955633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59" y="117931"/>
            <a:ext cx="2371228" cy="26346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096" y="432682"/>
            <a:ext cx="7815262" cy="765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r>
              <a:rPr lang="en-US" altLang="zh-CN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7</a:t>
            </a:r>
            <a:r>
              <a:rPr lang="zh-CN" altLang="en-US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章：三维对象</a:t>
            </a:r>
            <a:endParaRPr altLang="en-US" dirty="0">
              <a:solidFill>
                <a:srgbClr val="FF9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38050354"/>
              </p:ext>
            </p:extLst>
          </p:nvPr>
        </p:nvGraphicFramePr>
        <p:xfrm>
          <a:off x="920096" y="1916832"/>
          <a:ext cx="674824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676308" y="2698278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1676308" y="1910007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676308" y="3486549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1676308" y="5072550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1676308" y="4295430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94562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7507" y="398584"/>
            <a:ext cx="7830405" cy="74441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§ </a:t>
            </a:r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7.5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双三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次参数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曲面</a:t>
            </a:r>
            <a:endParaRPr lang="zh-CN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329479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自由曲线是由一系列曲线段如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Hermite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曲线段、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曲线段、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样条曲线段连接而成的。类似的，空间自由曲面可以由一系列曲面片拼合而成。也就是说，曲面片是曲面的基本单元。每个曲面片都需要采用双参数的函数表示，即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000" dirty="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000" dirty="0" smtClean="0"/>
              <a:t>            我们可以用三次参数方程表示曲面片，即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000" dirty="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000" dirty="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000" dirty="0" smtClean="0"/>
              <a:t>            这样的曲面片称为双三次曲面片。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700338" y="2708275"/>
          <a:ext cx="3816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7" name="公式" r:id="rId3" imgW="1981200" imgH="215900" progId="Equation.3">
                  <p:embed/>
                </p:oleObj>
              </mc:Choice>
              <mc:Fallback>
                <p:oleObj name="公式" r:id="rId3" imgW="1981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08275"/>
                        <a:ext cx="38163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6"/>
          <p:cNvGraphicFramePr>
            <a:graphicFrameLocks noChangeAspect="1"/>
          </p:cNvGraphicFramePr>
          <p:nvPr/>
        </p:nvGraphicFramePr>
        <p:xfrm>
          <a:off x="1979613" y="3573463"/>
          <a:ext cx="3168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8" name="公式" r:id="rId5" imgW="1409088" imgH="444307" progId="Equation.3">
                  <p:embed/>
                </p:oleObj>
              </mc:Choice>
              <mc:Fallback>
                <p:oleObj name="公式" r:id="rId5" imgW="140908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73463"/>
                        <a:ext cx="31686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8"/>
          <p:cNvGraphicFramePr>
            <a:graphicFrameLocks noChangeAspect="1"/>
          </p:cNvGraphicFramePr>
          <p:nvPr/>
        </p:nvGraphicFramePr>
        <p:xfrm>
          <a:off x="5580063" y="3933825"/>
          <a:ext cx="1079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9" name="公式" r:id="rId7" imgW="647419" imgH="203112" progId="Equation.3">
                  <p:embed/>
                </p:oleObj>
              </mc:Choice>
              <mc:Fallback>
                <p:oleObj name="公式" r:id="rId7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933825"/>
                        <a:ext cx="10795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5383213"/>
            <a:ext cx="9144000" cy="11726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当参数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固定时，参数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变化会得到一组互不相交的曲线；同理，若参数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固定，而参数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变化会得到另一组互不相交的曲线。这两组曲线相交构成空间网格，所有交点的集合构成了曲面片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38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7" y="465138"/>
            <a:ext cx="7870825" cy="6778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§ </a:t>
            </a:r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7.5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双三次参数曲面</a:t>
            </a:r>
            <a:endParaRPr lang="zh-CN" altLang="en-US" dirty="0" smtClean="0"/>
          </a:p>
        </p:txBody>
      </p:sp>
      <p:graphicFrame>
        <p:nvGraphicFramePr>
          <p:cNvPr id="91139" name="Object 4"/>
          <p:cNvGraphicFramePr>
            <a:graphicFrameLocks noChangeAspect="1"/>
          </p:cNvGraphicFramePr>
          <p:nvPr/>
        </p:nvGraphicFramePr>
        <p:xfrm>
          <a:off x="2700338" y="2708275"/>
          <a:ext cx="3816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2" name="公式" r:id="rId3" imgW="1981200" imgH="215900" progId="Equation.3">
                  <p:embed/>
                </p:oleObj>
              </mc:Choice>
              <mc:Fallback>
                <p:oleObj name="公式" r:id="rId3" imgW="1981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08275"/>
                        <a:ext cx="38163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5"/>
          <p:cNvGraphicFramePr>
            <a:graphicFrameLocks noChangeAspect="1"/>
          </p:cNvGraphicFramePr>
          <p:nvPr/>
        </p:nvGraphicFramePr>
        <p:xfrm>
          <a:off x="1979613" y="3573463"/>
          <a:ext cx="3168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3" name="公式" r:id="rId5" imgW="1409088" imgH="444307" progId="Equation.3">
                  <p:embed/>
                </p:oleObj>
              </mc:Choice>
              <mc:Fallback>
                <p:oleObj name="公式" r:id="rId5" imgW="140908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73463"/>
                        <a:ext cx="31686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6"/>
          <p:cNvGraphicFramePr>
            <a:graphicFrameLocks noChangeAspect="1"/>
          </p:cNvGraphicFramePr>
          <p:nvPr/>
        </p:nvGraphicFramePr>
        <p:xfrm>
          <a:off x="5580063" y="3933825"/>
          <a:ext cx="1079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4" name="公式" r:id="rId7" imgW="647419" imgH="203112" progId="Equation.3">
                  <p:embed/>
                </p:oleObj>
              </mc:Choice>
              <mc:Fallback>
                <p:oleObj name="公式" r:id="rId7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933825"/>
                        <a:ext cx="10795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42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5" t="27560" r="26546" b="24197"/>
          <a:stretch>
            <a:fillRect/>
          </a:stretch>
        </p:blipFill>
        <p:spPr bwMode="auto">
          <a:xfrm>
            <a:off x="827088" y="1268413"/>
            <a:ext cx="7489825" cy="4862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18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7" y="457200"/>
            <a:ext cx="7839075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§ </a:t>
            </a:r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7.5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双三次参数曲面</a:t>
            </a:r>
            <a:endParaRPr lang="zh-CN" altLang="en-US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47211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400" b="1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Coons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曲面是以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Hermite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曲线的形式定义的。在曲面片上，当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变化会形成一条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Hermite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曲线。这条曲线是由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,0)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及这两点处的两个对的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导数矢量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400" dirty="0" smtClean="0"/>
              <a:t>                和              确定的，即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400" dirty="0" smtClean="0"/>
          </a:p>
          <a:p>
            <a:pPr eaLnBrk="1" hangingPunct="1">
              <a:lnSpc>
                <a:spcPct val="13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,0)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只是顺着参数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方向的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Hermite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曲线。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,0)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是由顶点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及这两点处对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求导的切线矢量      、    确定的 ，即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400" dirty="0" smtClean="0"/>
              <a:t>同理得</a:t>
            </a:r>
          </a:p>
        </p:txBody>
      </p:sp>
      <p:sp>
        <p:nvSpPr>
          <p:cNvPr id="92164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008411"/>
              </p:ext>
            </p:extLst>
          </p:nvPr>
        </p:nvGraphicFramePr>
        <p:xfrm>
          <a:off x="725847" y="3161211"/>
          <a:ext cx="1011863" cy="46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0" name="公式" r:id="rId3" imgW="495085" imgH="228501" progId="Equation.3">
                  <p:embed/>
                </p:oleObj>
              </mc:Choice>
              <mc:Fallback>
                <p:oleObj name="公式" r:id="rId3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47" y="3161211"/>
                        <a:ext cx="1011863" cy="46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6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82632"/>
              </p:ext>
            </p:extLst>
          </p:nvPr>
        </p:nvGraphicFramePr>
        <p:xfrm>
          <a:off x="1995244" y="3187437"/>
          <a:ext cx="898646" cy="44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1" name="公式" r:id="rId5" imgW="469900" imgH="228600" progId="Equation.3">
                  <p:embed/>
                </p:oleObj>
              </mc:Choice>
              <mc:Fallback>
                <p:oleObj name="公式" r:id="rId5" imgW="46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244" y="3187437"/>
                        <a:ext cx="898646" cy="440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69" name="Object 12"/>
          <p:cNvGraphicFramePr>
            <a:graphicFrameLocks noChangeAspect="1"/>
          </p:cNvGraphicFramePr>
          <p:nvPr/>
        </p:nvGraphicFramePr>
        <p:xfrm>
          <a:off x="323850" y="3716338"/>
          <a:ext cx="85693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2" name="公式" r:id="rId7" imgW="4381500" imgH="241300" progId="Equation.3">
                  <p:embed/>
                </p:oleObj>
              </mc:Choice>
              <mc:Fallback>
                <p:oleObj name="公式" r:id="rId7" imgW="4381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85693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2366"/>
              </p:ext>
            </p:extLst>
          </p:nvPr>
        </p:nvGraphicFramePr>
        <p:xfrm>
          <a:off x="7220988" y="4858724"/>
          <a:ext cx="462534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3" name="公式" r:id="rId9" imgW="215713" imgH="241091" progId="Equation.3">
                  <p:embed/>
                </p:oleObj>
              </mc:Choice>
              <mc:Fallback>
                <p:oleObj name="公式" r:id="rId9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988" y="4858724"/>
                        <a:ext cx="462534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48879"/>
              </p:ext>
            </p:extLst>
          </p:nvPr>
        </p:nvGraphicFramePr>
        <p:xfrm>
          <a:off x="7838197" y="4858724"/>
          <a:ext cx="463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4" name="公式" r:id="rId11" imgW="215713" imgH="241091" progId="Equation.3">
                  <p:embed/>
                </p:oleObj>
              </mc:Choice>
              <mc:Fallback>
                <p:oleObj name="公式" r:id="rId11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197" y="4858724"/>
                        <a:ext cx="4635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773601"/>
              </p:ext>
            </p:extLst>
          </p:nvPr>
        </p:nvGraphicFramePr>
        <p:xfrm>
          <a:off x="1732672" y="5661289"/>
          <a:ext cx="6337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5" name="公式" r:id="rId13" imgW="3314700" imgH="241300" progId="Equation.3">
                  <p:embed/>
                </p:oleObj>
              </mc:Choice>
              <mc:Fallback>
                <p:oleObj name="公式" r:id="rId13" imgW="3314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672" y="5661289"/>
                        <a:ext cx="6337300" cy="4556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Rectangle 2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518085"/>
              </p:ext>
            </p:extLst>
          </p:nvPr>
        </p:nvGraphicFramePr>
        <p:xfrm>
          <a:off x="1737710" y="6149212"/>
          <a:ext cx="6265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6" name="公式" r:id="rId15" imgW="3263900" imgH="241300" progId="Equation.3">
                  <p:embed/>
                </p:oleObj>
              </mc:Choice>
              <mc:Fallback>
                <p:oleObj name="公式" r:id="rId15" imgW="3263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710" y="6149212"/>
                        <a:ext cx="6265863" cy="457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对角圆角矩形 17"/>
          <p:cNvSpPr/>
          <p:nvPr/>
        </p:nvSpPr>
        <p:spPr>
          <a:xfrm>
            <a:off x="412750" y="1117596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7.5.1 Coons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241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4721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/>
              <a:t>将上面的后两个式子代入第一个式子得：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000" dirty="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000" dirty="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000" dirty="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en-US" altLang="zh-CN" sz="2000" dirty="0" smtClean="0"/>
          </a:p>
          <a:p>
            <a:pPr eaLnBrk="1" hangingPunct="1">
              <a:lnSpc>
                <a:spcPct val="130000"/>
              </a:lnSpc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上式中最后两项对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求导展开，得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en-US" altLang="zh-CN" sz="2400" dirty="0" smtClean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89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1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2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3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4" name="Rectangle 19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129590"/>
              </p:ext>
            </p:extLst>
          </p:nvPr>
        </p:nvGraphicFramePr>
        <p:xfrm>
          <a:off x="791919" y="1493228"/>
          <a:ext cx="7777162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6" name="公式" r:id="rId3" imgW="4648200" imgH="1308100" progId="Equation.3">
                  <p:embed/>
                </p:oleObj>
              </mc:Choice>
              <mc:Fallback>
                <p:oleObj name="公式" r:id="rId3" imgW="46482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919" y="1493228"/>
                        <a:ext cx="7777162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Rectangle 21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44247"/>
              </p:ext>
            </p:extLst>
          </p:nvPr>
        </p:nvGraphicFramePr>
        <p:xfrm>
          <a:off x="1378805" y="4276420"/>
          <a:ext cx="6192837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7" name="公式" r:id="rId5" imgW="3886200" imgH="990600" progId="Equation.3">
                  <p:embed/>
                </p:oleObj>
              </mc:Choice>
              <mc:Fallback>
                <p:oleObj name="公式" r:id="rId5" imgW="38862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805" y="4276420"/>
                        <a:ext cx="6192837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对角圆角矩形 14"/>
          <p:cNvSpPr/>
          <p:nvPr/>
        </p:nvSpPr>
        <p:spPr>
          <a:xfrm>
            <a:off x="989806" y="470868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7.5.1 Coons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08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4721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400" smtClean="0"/>
              <a:t>改为矩阵形式，得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40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40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40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zh-CN" altLang="en-US" sz="2400" smtClean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400" smtClean="0"/>
              <a:t>其中，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en-US" altLang="zh-CN" sz="2400" smtClean="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9" name="Rectangle 12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20" name="Rectangle 15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42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297413"/>
              </p:ext>
            </p:extLst>
          </p:nvPr>
        </p:nvGraphicFramePr>
        <p:xfrm>
          <a:off x="3365839" y="1290638"/>
          <a:ext cx="4727236" cy="166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1" name="Equation" r:id="rId3" imgW="2705040" imgH="1028520" progId="Equation.DSMT4">
                  <p:embed/>
                </p:oleObj>
              </mc:Choice>
              <mc:Fallback>
                <p:oleObj name="Equation" r:id="rId3" imgW="270504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839" y="1290638"/>
                        <a:ext cx="4727236" cy="1662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Rectangle 17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4223" name="Object 16"/>
          <p:cNvGraphicFramePr>
            <a:graphicFrameLocks noChangeAspect="1"/>
          </p:cNvGraphicFramePr>
          <p:nvPr/>
        </p:nvGraphicFramePr>
        <p:xfrm>
          <a:off x="1476375" y="3213100"/>
          <a:ext cx="2519363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2" name="公式" r:id="rId5" imgW="1689100" imgH="939800" progId="Equation.3">
                  <p:embed/>
                </p:oleObj>
              </mc:Choice>
              <mc:Fallback>
                <p:oleObj name="公式" r:id="rId5" imgW="1689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2519363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4" name="Rectangle 19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4225" name="Object 18"/>
          <p:cNvGraphicFramePr>
            <a:graphicFrameLocks noChangeAspect="1"/>
          </p:cNvGraphicFramePr>
          <p:nvPr/>
        </p:nvGraphicFramePr>
        <p:xfrm>
          <a:off x="4356100" y="3068638"/>
          <a:ext cx="44640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3" name="公式" r:id="rId7" imgW="3187700" imgH="1168400" progId="Equation.3">
                  <p:embed/>
                </p:oleObj>
              </mc:Choice>
              <mc:Fallback>
                <p:oleObj name="公式" r:id="rId7" imgW="31877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068638"/>
                        <a:ext cx="44640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6" name="Rectangle 21"/>
          <p:cNvSpPr>
            <a:spLocks noChangeArrowheads="1"/>
          </p:cNvSpPr>
          <p:nvPr/>
        </p:nvSpPr>
        <p:spPr bwMode="auto">
          <a:xfrm>
            <a:off x="179388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42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584075"/>
              </p:ext>
            </p:extLst>
          </p:nvPr>
        </p:nvGraphicFramePr>
        <p:xfrm>
          <a:off x="4427538" y="4868863"/>
          <a:ext cx="432117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4" name="公式" r:id="rId9" imgW="3149600" imgH="1168400" progId="Equation.3">
                  <p:embed/>
                </p:oleObj>
              </mc:Choice>
              <mc:Fallback>
                <p:oleObj name="公式" r:id="rId9" imgW="31496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868863"/>
                        <a:ext cx="4321175" cy="16049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8" name="Text Box 22"/>
          <p:cNvSpPr txBox="1">
            <a:spLocks noChangeArrowheads="1"/>
          </p:cNvSpPr>
          <p:nvPr/>
        </p:nvSpPr>
        <p:spPr bwMode="auto">
          <a:xfrm>
            <a:off x="250825" y="5373688"/>
            <a:ext cx="3889375" cy="1016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</a:rPr>
              <a:t>于是，</a:t>
            </a:r>
            <a:r>
              <a:rPr lang="en-US" altLang="zh-CN" sz="2000" b="1">
                <a:solidFill>
                  <a:srgbClr val="FF0000"/>
                </a:solidFill>
              </a:rPr>
              <a:t>Coons</a:t>
            </a:r>
            <a:r>
              <a:rPr lang="zh-CN" altLang="en-US" sz="2000" b="1">
                <a:solidFill>
                  <a:srgbClr val="FF0000"/>
                </a:solidFill>
              </a:rPr>
              <a:t>曲面可以表示为</a:t>
            </a:r>
          </a:p>
          <a:p>
            <a:pPr eaLnBrk="1" hangingPunct="1"/>
            <a:endParaRPr lang="zh-CN" altLang="en-US" sz="2000" b="1">
              <a:solidFill>
                <a:srgbClr val="FF0000"/>
              </a:solidFill>
            </a:endParaRPr>
          </a:p>
          <a:p>
            <a:pPr eaLnBrk="1" hangingPunct="1"/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94229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4230" name="Object 23"/>
          <p:cNvGraphicFramePr>
            <a:graphicFrameLocks noChangeAspect="1"/>
          </p:cNvGraphicFramePr>
          <p:nvPr/>
        </p:nvGraphicFramePr>
        <p:xfrm>
          <a:off x="539750" y="5876925"/>
          <a:ext cx="3313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5" name="公式" r:id="rId11" imgW="1752600" imgH="228600" progId="Equation.3">
                  <p:embed/>
                </p:oleObj>
              </mc:Choice>
              <mc:Fallback>
                <p:oleObj name="公式" r:id="rId11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76925"/>
                        <a:ext cx="3313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对角圆角矩形 23"/>
          <p:cNvSpPr/>
          <p:nvPr/>
        </p:nvSpPr>
        <p:spPr>
          <a:xfrm>
            <a:off x="1000919" y="508969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7.5.1 Coons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23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472113"/>
          </a:xfrm>
        </p:spPr>
        <p:txBody>
          <a:bodyPr/>
          <a:lstStyle/>
          <a:p>
            <a:pPr eaLnBrk="1" hangingPunct="1"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可见，只要给出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矩阵中的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个向量就可以确定一个双三次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Coons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曲面片，但给出这些参数难度较大，特别是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个扭矢，因此不太方便使用。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矩阵中的扭矢为零，则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矩阵变为</a:t>
            </a:r>
          </a:p>
          <a:p>
            <a:pPr eaLnBrk="1" hangingPunct="1">
              <a:buFontTx/>
              <a:buNone/>
              <a:defRPr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这样构造起来就容易多了。由这个矩阵构造的曲面片称为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Ferguson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曲面片，它能保证在连接边界上达到连续，能够在很多情况下满足要求。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4" name="Rectangle 1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4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468337"/>
              </p:ext>
            </p:extLst>
          </p:nvPr>
        </p:nvGraphicFramePr>
        <p:xfrm>
          <a:off x="706206" y="2697123"/>
          <a:ext cx="28797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7" name="公式" r:id="rId3" imgW="1625600" imgH="939800" progId="Equation.3">
                  <p:embed/>
                </p:oleObj>
              </mc:Choice>
              <mc:Fallback>
                <p:oleObj name="公式" r:id="rId3" imgW="1625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06" y="2697123"/>
                        <a:ext cx="2879725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581504" y="2091416"/>
            <a:ext cx="3354302" cy="2878287"/>
            <a:chOff x="4240" y="11400"/>
            <a:chExt cx="3520" cy="3020"/>
          </a:xfrm>
        </p:grpSpPr>
        <p:grpSp>
          <p:nvGrpSpPr>
            <p:cNvPr id="15" name="Group 5"/>
            <p:cNvGrpSpPr>
              <a:grpSpLocks noChangeAspect="1"/>
            </p:cNvGrpSpPr>
            <p:nvPr/>
          </p:nvGrpSpPr>
          <p:grpSpPr bwMode="auto">
            <a:xfrm>
              <a:off x="4240" y="11400"/>
              <a:ext cx="3520" cy="3020"/>
              <a:chOff x="4240" y="11532"/>
              <a:chExt cx="3520" cy="3020"/>
            </a:xfrm>
          </p:grpSpPr>
          <p:grpSp>
            <p:nvGrpSpPr>
              <p:cNvPr id="19" name="Group 6"/>
              <p:cNvGrpSpPr>
                <a:grpSpLocks noChangeAspect="1"/>
              </p:cNvGrpSpPr>
              <p:nvPr/>
            </p:nvGrpSpPr>
            <p:grpSpPr bwMode="auto">
              <a:xfrm>
                <a:off x="4240" y="11532"/>
                <a:ext cx="3413" cy="3020"/>
                <a:chOff x="3840" y="11140"/>
                <a:chExt cx="3413" cy="3020"/>
              </a:xfrm>
            </p:grpSpPr>
            <p:pic>
              <p:nvPicPr>
                <p:cNvPr id="21" name="Picture 7" descr="fig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0" y="11140"/>
                  <a:ext cx="3413" cy="26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图片 2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0" y="11940"/>
                  <a:ext cx="38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图片 2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0" y="11840"/>
                  <a:ext cx="38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图片 23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0" y="12000"/>
                  <a:ext cx="38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图片 24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40" y="12960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图片 25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60" y="12560"/>
                  <a:ext cx="38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图片 2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0" y="12340"/>
                  <a:ext cx="36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图片 27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0" y="12660"/>
                  <a:ext cx="38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图片 28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0" y="13420"/>
                  <a:ext cx="38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图片 29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0" y="13220"/>
                  <a:ext cx="38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图片 30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00" y="13800"/>
                  <a:ext cx="38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图片 31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13060"/>
                  <a:ext cx="38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图片 32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0" y="12200"/>
                  <a:ext cx="38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0" name="图片 19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" y="11968"/>
                <a:ext cx="3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Group 21"/>
            <p:cNvGrpSpPr>
              <a:grpSpLocks noChangeAspect="1"/>
            </p:cNvGrpSpPr>
            <p:nvPr/>
          </p:nvGrpSpPr>
          <p:grpSpPr bwMode="auto">
            <a:xfrm>
              <a:off x="5800" y="11440"/>
              <a:ext cx="1280" cy="540"/>
              <a:chOff x="5800" y="11440"/>
              <a:chExt cx="1280" cy="540"/>
            </a:xfrm>
          </p:grpSpPr>
          <p:pic>
            <p:nvPicPr>
              <p:cNvPr id="17" name="图片 16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0" y="11620"/>
                <a:ext cx="3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0" y="11440"/>
                <a:ext cx="3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5" name="对角圆角矩形 34"/>
          <p:cNvSpPr/>
          <p:nvPr/>
        </p:nvSpPr>
        <p:spPr>
          <a:xfrm>
            <a:off x="989806" y="498131"/>
            <a:ext cx="7164388" cy="510207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7.5.1 Coons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</a:rPr>
              <a:t>曲面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02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10924</TotalTime>
  <Words>1267</Words>
  <Application>Microsoft Office PowerPoint</Application>
  <PresentationFormat>全屏显示(4:3)</PresentationFormat>
  <Paragraphs>109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 Unicode MS</vt:lpstr>
      <vt:lpstr>方正综艺简体</vt:lpstr>
      <vt:lpstr>黑体</vt:lpstr>
      <vt:lpstr>华文琥珀</vt:lpstr>
      <vt:lpstr>宋体</vt:lpstr>
      <vt:lpstr>微软雅黑</vt:lpstr>
      <vt:lpstr>Arial</vt:lpstr>
      <vt:lpstr>Calibri</vt:lpstr>
      <vt:lpstr>Calibri Light</vt:lpstr>
      <vt:lpstr>Impact</vt:lpstr>
      <vt:lpstr>Tahoma</vt:lpstr>
      <vt:lpstr>Times New Roman</vt:lpstr>
      <vt:lpstr>Verdana</vt:lpstr>
      <vt:lpstr>Wingdings</vt:lpstr>
      <vt:lpstr>Office 主题</vt:lpstr>
      <vt:lpstr>公式</vt:lpstr>
      <vt:lpstr>MathType 6.0 Equation</vt:lpstr>
      <vt:lpstr>PowerPoint 演示文稿</vt:lpstr>
      <vt:lpstr>PowerPoint 演示文稿</vt:lpstr>
      <vt:lpstr>第7章：三维对象</vt:lpstr>
      <vt:lpstr>§ 7.5 双三次参数曲面</vt:lpstr>
      <vt:lpstr>§ 7.5 双三次参数曲面</vt:lpstr>
      <vt:lpstr>§ 7.5 双三次参数曲面</vt:lpstr>
      <vt:lpstr>PowerPoint 演示文稿</vt:lpstr>
      <vt:lpstr>PowerPoint 演示文稿</vt:lpstr>
      <vt:lpstr>PowerPoint 演示文稿</vt:lpstr>
      <vt:lpstr>§ 7.5 双三次参数曲面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 7.5 双三次参数曲面</vt:lpstr>
      <vt:lpstr>PowerPoint 演示文稿</vt:lpstr>
      <vt:lpstr>§ 7.5 双三次参数曲面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Yan Ming</cp:lastModifiedBy>
  <cp:revision>601</cp:revision>
  <dcterms:created xsi:type="dcterms:W3CDTF">2013-10-18T12:56:42Z</dcterms:created>
  <dcterms:modified xsi:type="dcterms:W3CDTF">2018-11-12T11:37:59Z</dcterms:modified>
</cp:coreProperties>
</file>