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597" r:id="rId2"/>
    <p:sldId id="257" r:id="rId3"/>
    <p:sldId id="390" r:id="rId4"/>
    <p:sldId id="391" r:id="rId5"/>
    <p:sldId id="392" r:id="rId6"/>
    <p:sldId id="499" r:id="rId7"/>
    <p:sldId id="501" r:id="rId8"/>
    <p:sldId id="514" r:id="rId9"/>
    <p:sldId id="502" r:id="rId10"/>
    <p:sldId id="503" r:id="rId11"/>
    <p:sldId id="504" r:id="rId12"/>
    <p:sldId id="506" r:id="rId13"/>
    <p:sldId id="507" r:id="rId14"/>
    <p:sldId id="508" r:id="rId15"/>
    <p:sldId id="509" r:id="rId16"/>
    <p:sldId id="510" r:id="rId17"/>
    <p:sldId id="511" r:id="rId18"/>
    <p:sldId id="512" r:id="rId19"/>
    <p:sldId id="513" r:id="rId20"/>
    <p:sldId id="515" r:id="rId21"/>
    <p:sldId id="516" r:id="rId22"/>
    <p:sldId id="601" r:id="rId23"/>
    <p:sldId id="599" r:id="rId24"/>
    <p:sldId id="518" r:id="rId25"/>
    <p:sldId id="519" r:id="rId26"/>
    <p:sldId id="521" r:id="rId27"/>
    <p:sldId id="522" r:id="rId28"/>
    <p:sldId id="523" r:id="rId29"/>
    <p:sldId id="524" r:id="rId30"/>
    <p:sldId id="525" r:id="rId31"/>
    <p:sldId id="526" r:id="rId32"/>
    <p:sldId id="527" r:id="rId33"/>
    <p:sldId id="528" r:id="rId34"/>
    <p:sldId id="529" r:id="rId35"/>
    <p:sldId id="530" r:id="rId36"/>
    <p:sldId id="595" r:id="rId37"/>
    <p:sldId id="596" r:id="rId38"/>
    <p:sldId id="592" r:id="rId39"/>
    <p:sldId id="531" r:id="rId40"/>
    <p:sldId id="532" r:id="rId41"/>
    <p:sldId id="533" r:id="rId42"/>
    <p:sldId id="534" r:id="rId43"/>
    <p:sldId id="535" r:id="rId44"/>
    <p:sldId id="536" r:id="rId45"/>
    <p:sldId id="537" r:id="rId46"/>
    <p:sldId id="538" r:id="rId47"/>
    <p:sldId id="539" r:id="rId48"/>
    <p:sldId id="540" r:id="rId49"/>
    <p:sldId id="541" r:id="rId50"/>
    <p:sldId id="542" r:id="rId51"/>
    <p:sldId id="543" r:id="rId52"/>
    <p:sldId id="544" r:id="rId53"/>
    <p:sldId id="262" r:id="rId5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006600"/>
    <a:srgbClr val="99CCFF"/>
    <a:srgbClr val="FFFF99"/>
    <a:srgbClr val="0D6AB0"/>
    <a:srgbClr val="FF9300"/>
    <a:srgbClr val="CCCCCC"/>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660"/>
  </p:normalViewPr>
  <p:slideViewPr>
    <p:cSldViewPr snapToGrid="0">
      <p:cViewPr varScale="1">
        <p:scale>
          <a:sx n="64" d="100"/>
          <a:sy n="64" d="100"/>
        </p:scale>
        <p:origin x="592" y="52"/>
      </p:cViewPr>
      <p:guideLst>
        <p:guide orient="horz" pos="2160"/>
        <p:guide pos="3840"/>
        <p:guide pos="2880"/>
      </p:guideLst>
    </p:cSldViewPr>
  </p:slideViewPr>
  <p:notesTextViewPr>
    <p:cViewPr>
      <p:scale>
        <a:sx n="1" d="1"/>
        <a:sy n="1" d="1"/>
      </p:scale>
      <p:origin x="0" y="0"/>
    </p:cViewPr>
  </p:notesTextViewPr>
  <p:notesViewPr>
    <p:cSldViewPr snapToGrid="0">
      <p:cViewPr varScale="1">
        <p:scale>
          <a:sx n="51" d="100"/>
          <a:sy n="51" d="100"/>
        </p:scale>
        <p:origin x="-21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概述</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kumimoji="1" lang="zh-CN" altLang="en-US" b="1" i="0" dirty="0" smtClean="0">
              <a:latin typeface="宋体" panose="02010600030101010101" pitchFamily="2" charset="-122"/>
              <a:ea typeface="宋体" panose="02010600030101010101" pitchFamily="2" charset="-122"/>
            </a:rPr>
            <a:t>消隐算法 </a:t>
          </a:r>
          <a:endParaRPr lang="zh-CN" altLang="en-US" b="1" i="0" dirty="0">
            <a:latin typeface="宋体" panose="02010600030101010101" pitchFamily="2" charset="-122"/>
            <a:ea typeface="宋体" panose="02010600030101010101" pitchFamily="2" charset="-122"/>
          </a:endParaRPr>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b="1" dirty="0" smtClean="0"/>
            <a:t>3</a:t>
          </a:r>
          <a:endParaRPr lang="zh-CN" altLang="en-US" sz="3200" b="1"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kumimoji="1" lang="zh-CN" altLang="en-US" b="1" i="0" dirty="0" smtClean="0">
              <a:latin typeface="宋体" panose="02010600030101010101" pitchFamily="2" charset="-122"/>
              <a:ea typeface="宋体" panose="02010600030101010101" pitchFamily="2" charset="-122"/>
            </a:rPr>
            <a:t>颜色模型 </a:t>
          </a:r>
          <a:endParaRPr lang="zh-CN" altLang="en-US" b="1" i="0" dirty="0">
            <a:latin typeface="宋体" panose="02010600030101010101" pitchFamily="2" charset="-122"/>
            <a:ea typeface="宋体" panose="02010600030101010101" pitchFamily="2" charset="-122"/>
          </a:endParaRPr>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b="1" dirty="0" smtClean="0"/>
            <a:t>4</a:t>
          </a:r>
          <a:endParaRPr lang="zh-CN" altLang="en-US" sz="3200" b="1"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kumimoji="1" lang="zh-CN" altLang="en-US" b="1" i="0" smtClean="0">
              <a:latin typeface="宋体" panose="02010600030101010101" pitchFamily="2" charset="-122"/>
              <a:ea typeface="宋体" panose="02010600030101010101" pitchFamily="2" charset="-122"/>
            </a:rPr>
            <a:t>光照模型</a:t>
          </a:r>
          <a:endParaRPr lang="zh-CN" altLang="en-US" b="1" i="0" dirty="0">
            <a:latin typeface="宋体" panose="02010600030101010101" pitchFamily="2" charset="-122"/>
            <a:ea typeface="宋体" panose="02010600030101010101" pitchFamily="2" charset="-122"/>
          </a:endParaRPr>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C95C317D-1527-4D19-A400-132D9BBC44D5}">
      <dgm:prSet custT="1"/>
      <dgm:spPr>
        <a:solidFill>
          <a:srgbClr val="FF0000"/>
        </a:solidFill>
        <a:scene3d>
          <a:camera prst="orthographicFront"/>
          <a:lightRig rig="threePt" dir="t"/>
        </a:scene3d>
        <a:sp3d>
          <a:bevelT/>
        </a:sp3d>
      </dgm:spPr>
      <dgm:t>
        <a:bodyPr/>
        <a:lstStyle/>
        <a:p>
          <a:r>
            <a:rPr lang="en-US" altLang="zh-CN" sz="3200" b="1" dirty="0" smtClean="0"/>
            <a:t>5</a:t>
          </a:r>
          <a:endParaRPr lang="zh-CN" altLang="en-US" sz="3200" b="1" dirty="0" smtClean="0"/>
        </a:p>
      </dgm:t>
    </dgm:pt>
    <dgm:pt modelId="{41BD0BA2-4D6F-4DEC-99F0-12965799F204}" type="parTrans" cxnId="{C4586522-8EBD-4303-B8FF-096024F7DB0F}">
      <dgm:prSet/>
      <dgm:spPr/>
      <dgm:t>
        <a:bodyPr/>
        <a:lstStyle/>
        <a:p>
          <a:endParaRPr lang="zh-CN" altLang="en-US"/>
        </a:p>
      </dgm:t>
    </dgm:pt>
    <dgm:pt modelId="{21904EBD-E6EB-491B-BC20-D2EE819DE6F9}" type="sibTrans" cxnId="{C4586522-8EBD-4303-B8FF-096024F7DB0F}">
      <dgm:prSet/>
      <dgm:spPr/>
      <dgm:t>
        <a:bodyPr/>
        <a:lstStyle/>
        <a:p>
          <a:endParaRPr lang="zh-CN" altLang="en-US"/>
        </a:p>
      </dgm:t>
    </dgm:pt>
    <dgm:pt modelId="{34D820D2-8A50-4C64-948F-76EE5C5295D0}">
      <dgm:prSet/>
      <dgm:spPr/>
      <dgm:t>
        <a:bodyPr/>
        <a:lstStyle/>
        <a:p>
          <a:r>
            <a:rPr kumimoji="1" lang="zh-CN" altLang="en-US" b="1" i="0" dirty="0" smtClean="0">
              <a:latin typeface="宋体" panose="02010600030101010101" pitchFamily="2" charset="-122"/>
              <a:ea typeface="宋体" panose="02010600030101010101" pitchFamily="2" charset="-122"/>
            </a:rPr>
            <a:t>纹理映射技术</a:t>
          </a:r>
          <a:endParaRPr lang="zh-CN" altLang="en-US" b="1" i="0" dirty="0">
            <a:latin typeface="宋体" panose="02010600030101010101" pitchFamily="2" charset="-122"/>
            <a:ea typeface="宋体" panose="02010600030101010101" pitchFamily="2" charset="-122"/>
          </a:endParaRPr>
        </a:p>
      </dgm:t>
    </dgm:pt>
    <dgm:pt modelId="{5E081DD1-2884-4F2B-B588-C396AFC568DD}" type="parTrans" cxnId="{4B229B02-5EA8-4DF1-952B-CDB3AFBBC5B2}">
      <dgm:prSet/>
      <dgm:spPr/>
      <dgm:t>
        <a:bodyPr/>
        <a:lstStyle/>
        <a:p>
          <a:endParaRPr lang="zh-CN" altLang="en-US"/>
        </a:p>
      </dgm:t>
    </dgm:pt>
    <dgm:pt modelId="{732A9022-1E88-40EC-B086-D6F5E3453DBE}" type="sibTrans" cxnId="{4B229B02-5EA8-4DF1-952B-CDB3AFBBC5B2}">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429BF1F9-5E50-4336-92C1-E56713560E5B}" type="pres">
      <dgm:prSet presAssocID="{C95C317D-1527-4D19-A400-132D9BBC44D5}" presName="composite" presStyleCnt="0"/>
      <dgm:spPr/>
    </dgm:pt>
    <dgm:pt modelId="{EE844909-3B3E-4808-BB2C-96ADC17F31D6}" type="pres">
      <dgm:prSet presAssocID="{C95C317D-1527-4D19-A400-132D9BBC44D5}" presName="parentText" presStyleLbl="alignNode1" presStyleIdx="4" presStyleCnt="5">
        <dgm:presLayoutVars>
          <dgm:chMax val="1"/>
          <dgm:bulletEnabled val="1"/>
        </dgm:presLayoutVars>
      </dgm:prSet>
      <dgm:spPr/>
      <dgm:t>
        <a:bodyPr/>
        <a:lstStyle/>
        <a:p>
          <a:endParaRPr lang="zh-CN" altLang="en-US"/>
        </a:p>
      </dgm:t>
    </dgm:pt>
    <dgm:pt modelId="{D9028DEE-3953-45DB-AB3F-6570E1C41D20}" type="pres">
      <dgm:prSet presAssocID="{C95C317D-1527-4D19-A400-132D9BBC44D5}" presName="descendantText" presStyleLbl="alignAcc1" presStyleIdx="4" presStyleCnt="5">
        <dgm:presLayoutVars>
          <dgm:bulletEnabled val="1"/>
        </dgm:presLayoutVars>
      </dgm:prSet>
      <dgm:spPr/>
      <dgm:t>
        <a:bodyPr/>
        <a:lstStyle/>
        <a:p>
          <a:endParaRPr lang="zh-CN" altLang="en-US"/>
        </a:p>
      </dgm:t>
    </dgm:pt>
  </dgm:ptLst>
  <dgm:cxnLst>
    <dgm:cxn modelId="{91CD3387-0379-4D45-8C53-3931111BE3C1}" srcId="{75133BFE-6B0E-4DBB-B4B9-68F66EBE2204}" destId="{BCC917F5-5D6E-43F9-8DFE-605EB9BA8C51}" srcOrd="0" destOrd="0" parTransId="{3F4F3ED0-D3DB-4FDF-9239-5E74D6A11E23}" sibTransId="{1333E3C7-2983-4543-9287-7DBF8D04EE03}"/>
    <dgm:cxn modelId="{D2790246-B22F-433F-BD50-338CDD9110EC}" type="presOf" srcId="{75133BFE-6B0E-4DBB-B4B9-68F66EBE2204}" destId="{33B81DAA-3762-403B-B9BA-3E94C8270634}" srcOrd="0" destOrd="0" presId="urn:microsoft.com/office/officeart/2005/8/layout/chevron2"/>
    <dgm:cxn modelId="{B74E759A-8D21-4AC7-8527-D9D74FD1F619}" srcId="{4209B6D9-4A52-4A73-95E8-DDACFC6A4665}" destId="{78827AAE-AB46-4689-9F51-6115669F999D}" srcOrd="0" destOrd="0" parTransId="{61B561B7-2CF2-419D-B9E3-44B4E6774016}" sibTransId="{07CD3950-0F32-432A-A5EF-57A549BA5FB8}"/>
    <dgm:cxn modelId="{C4586522-8EBD-4303-B8FF-096024F7DB0F}" srcId="{1342E97B-D763-4B48-91D1-35D05A2F9D02}" destId="{C95C317D-1527-4D19-A400-132D9BBC44D5}" srcOrd="4" destOrd="0" parTransId="{41BD0BA2-4D6F-4DEC-99F0-12965799F204}" sibTransId="{21904EBD-E6EB-491B-BC20-D2EE819DE6F9}"/>
    <dgm:cxn modelId="{257C6D9C-9C1D-45B4-A455-E7A97391CB9F}" srcId="{1342E97B-D763-4B48-91D1-35D05A2F9D02}" destId="{5A6A24B7-A893-443F-A2E2-6A67D9E56AE5}" srcOrd="3" destOrd="0" parTransId="{2422DAE9-BA19-47F1-B4A2-ABB6A47618C4}" sibTransId="{393982CA-9DF7-4F7C-958D-78C0B751D069}"/>
    <dgm:cxn modelId="{CAE5C91B-0EB6-45D2-932D-04D3A9C3A5E9}" srcId="{1342E97B-D763-4B48-91D1-35D05A2F9D02}" destId="{01B9DFC2-10AF-413E-A5AA-EBF1514C8013}" srcOrd="2" destOrd="0" parTransId="{6015DC22-E585-49E0-A4E3-C83297BF2D42}" sibTransId="{0339FC50-165C-4671-95D2-C5B298699E3A}"/>
    <dgm:cxn modelId="{4B229B02-5EA8-4DF1-952B-CDB3AFBBC5B2}" srcId="{C95C317D-1527-4D19-A400-132D9BBC44D5}" destId="{34D820D2-8A50-4C64-948F-76EE5C5295D0}" srcOrd="0" destOrd="0" parTransId="{5E081DD1-2884-4F2B-B588-C396AFC568DD}" sibTransId="{732A9022-1E88-40EC-B086-D6F5E3453DBE}"/>
    <dgm:cxn modelId="{774DB55E-719F-4900-BA8B-C9C2BCED7A69}" type="presOf" srcId="{BCC917F5-5D6E-43F9-8DFE-605EB9BA8C51}" destId="{D00A019F-394D-4CDA-9674-4B91093930EB}" srcOrd="0" destOrd="0" presId="urn:microsoft.com/office/officeart/2005/8/layout/chevron2"/>
    <dgm:cxn modelId="{EAA5F1F1-C1E1-45D3-B3E3-EDD17EBD21A5}" type="presOf" srcId="{130DAB32-480A-4472-9359-314F1A3902FD}" destId="{73045727-E4A1-4D0B-9DA4-DC0A11922EBD}"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3F887CC0-8273-4537-B7FC-91311893CD02}" type="presOf" srcId="{78827AAE-AB46-4689-9F51-6115669F999D}" destId="{D64727F3-4EAE-4463-894B-B29E688BB34B}" srcOrd="0" destOrd="0" presId="urn:microsoft.com/office/officeart/2005/8/layout/chevron2"/>
    <dgm:cxn modelId="{853298A7-CA6E-4FFA-942C-FCA422011146}" type="presOf" srcId="{C95C317D-1527-4D19-A400-132D9BBC44D5}" destId="{EE844909-3B3E-4808-BB2C-96ADC17F31D6}" srcOrd="0" destOrd="0" presId="urn:microsoft.com/office/officeart/2005/8/layout/chevron2"/>
    <dgm:cxn modelId="{983097E5-5D74-4B5D-A51A-99EDDAF8E5CD}" type="presOf" srcId="{4209B6D9-4A52-4A73-95E8-DDACFC6A4665}" destId="{7823F387-FE1A-4F5E-87F5-DCE52153C57E}" srcOrd="0" destOrd="0" presId="urn:microsoft.com/office/officeart/2005/8/layout/chevron2"/>
    <dgm:cxn modelId="{3818E367-7338-43AE-8116-424346851B5B}" type="presOf" srcId="{5A6A24B7-A893-443F-A2E2-6A67D9E56AE5}" destId="{833A12B2-CACD-4711-9840-DD33CF9E5E11}" srcOrd="0" destOrd="0" presId="urn:microsoft.com/office/officeart/2005/8/layout/chevron2"/>
    <dgm:cxn modelId="{A4A4AEC2-351C-459A-A7A1-3501A5956E32}" type="presOf" srcId="{34D820D2-8A50-4C64-948F-76EE5C5295D0}" destId="{D9028DEE-3953-45DB-AB3F-6570E1C41D20}" srcOrd="0" destOrd="0" presId="urn:microsoft.com/office/officeart/2005/8/layout/chevron2"/>
    <dgm:cxn modelId="{F5B6CF83-96DB-4485-A5A7-3C84C73DD57F}" type="presOf" srcId="{1342E97B-D763-4B48-91D1-35D05A2F9D02}" destId="{EF71B74B-DA01-431F-B581-81DB9DC075E2}" srcOrd="0" destOrd="0" presId="urn:microsoft.com/office/officeart/2005/8/layout/chevron2"/>
    <dgm:cxn modelId="{EE8AAABC-4C81-4BED-82A2-1CDA3D6A38E0}" type="presOf" srcId="{01B9DFC2-10AF-413E-A5AA-EBF1514C8013}" destId="{EA0BF2DB-9D55-4FB3-B440-CA3D06A93F71}" srcOrd="0" destOrd="0" presId="urn:microsoft.com/office/officeart/2005/8/layout/chevron2"/>
    <dgm:cxn modelId="{15DC5C4F-45E9-460D-B957-F18306E71979}" srcId="{1342E97B-D763-4B48-91D1-35D05A2F9D02}" destId="{4209B6D9-4A52-4A73-95E8-DDACFC6A4665}" srcOrd="0" destOrd="0" parTransId="{5E9F74E4-8D66-47E2-AAF3-9D6E7768FBF1}" sibTransId="{FC9E01D2-F9CD-4EA0-85D1-628D113CE36D}"/>
    <dgm:cxn modelId="{4AC318F0-06B9-4233-8E48-B5AC2070BB78}" srcId="{1342E97B-D763-4B48-91D1-35D05A2F9D02}" destId="{75133BFE-6B0E-4DBB-B4B9-68F66EBE2204}" srcOrd="1" destOrd="0" parTransId="{66EA9631-B644-4086-80AB-A9AD848F764B}" sibTransId="{343A4E13-70C6-4471-89F1-05D34DD1D015}"/>
    <dgm:cxn modelId="{9F3A4E0E-D1E4-4047-990C-5B47A9E8B3FF}" srcId="{5A6A24B7-A893-443F-A2E2-6A67D9E56AE5}" destId="{130DAB32-480A-4472-9359-314F1A3902FD}" srcOrd="0" destOrd="0" parTransId="{9D8095F4-3F3A-426F-8C88-85AC18C77464}" sibTransId="{ECD65C48-A5A3-4C1E-B152-466ACDE9D67B}"/>
    <dgm:cxn modelId="{D038E681-48C3-4870-9739-17D8620FCC1F}" type="presOf" srcId="{FB9FF719-AAF7-4618-A0DF-C0DC535E8332}" destId="{414A43B3-C122-4F73-9B5A-FE7021122B46}" srcOrd="0" destOrd="0" presId="urn:microsoft.com/office/officeart/2005/8/layout/chevron2"/>
    <dgm:cxn modelId="{D2541867-52BF-437C-A01A-D8E3DF59D6B9}" type="presParOf" srcId="{EF71B74B-DA01-431F-B581-81DB9DC075E2}" destId="{BD8D9125-9A38-43FA-9AD5-428E6A60217B}" srcOrd="0" destOrd="0" presId="urn:microsoft.com/office/officeart/2005/8/layout/chevron2"/>
    <dgm:cxn modelId="{7CF0ADBF-001D-4AFA-97F3-14ECD21C9BDB}" type="presParOf" srcId="{BD8D9125-9A38-43FA-9AD5-428E6A60217B}" destId="{7823F387-FE1A-4F5E-87F5-DCE52153C57E}" srcOrd="0" destOrd="0" presId="urn:microsoft.com/office/officeart/2005/8/layout/chevron2"/>
    <dgm:cxn modelId="{BD9E2832-62BD-4099-935C-94ABB1147C67}" type="presParOf" srcId="{BD8D9125-9A38-43FA-9AD5-428E6A60217B}" destId="{D64727F3-4EAE-4463-894B-B29E688BB34B}" srcOrd="1" destOrd="0" presId="urn:microsoft.com/office/officeart/2005/8/layout/chevron2"/>
    <dgm:cxn modelId="{99781A59-E7B9-4233-ABD1-F849D61AB7AC}" type="presParOf" srcId="{EF71B74B-DA01-431F-B581-81DB9DC075E2}" destId="{2F0D94A1-9AF7-420B-8D10-70D942618825}" srcOrd="1" destOrd="0" presId="urn:microsoft.com/office/officeart/2005/8/layout/chevron2"/>
    <dgm:cxn modelId="{C9E85F9B-8EC2-4285-9750-8091CB60939F}" type="presParOf" srcId="{EF71B74B-DA01-431F-B581-81DB9DC075E2}" destId="{432B8AF3-53CD-471A-963F-6E0E419BA993}" srcOrd="2" destOrd="0" presId="urn:microsoft.com/office/officeart/2005/8/layout/chevron2"/>
    <dgm:cxn modelId="{783BDA74-5E4C-4091-8ECE-B82FF2A70965}" type="presParOf" srcId="{432B8AF3-53CD-471A-963F-6E0E419BA993}" destId="{33B81DAA-3762-403B-B9BA-3E94C8270634}" srcOrd="0" destOrd="0" presId="urn:microsoft.com/office/officeart/2005/8/layout/chevron2"/>
    <dgm:cxn modelId="{BC8DA6B9-5E2D-4315-8109-10410C5D8A90}" type="presParOf" srcId="{432B8AF3-53CD-471A-963F-6E0E419BA993}" destId="{D00A019F-394D-4CDA-9674-4B91093930EB}" srcOrd="1" destOrd="0" presId="urn:microsoft.com/office/officeart/2005/8/layout/chevron2"/>
    <dgm:cxn modelId="{6362DFE6-4353-4904-838E-B7D414EEA649}" type="presParOf" srcId="{EF71B74B-DA01-431F-B581-81DB9DC075E2}" destId="{4D6A9639-ECAF-45DF-A4C7-F3D44EB3DF0A}" srcOrd="3" destOrd="0" presId="urn:microsoft.com/office/officeart/2005/8/layout/chevron2"/>
    <dgm:cxn modelId="{5F51EBEC-B9CE-4916-B8F3-BC2618483B4F}" type="presParOf" srcId="{EF71B74B-DA01-431F-B581-81DB9DC075E2}" destId="{7D22FA85-692E-409E-8623-92F04739A33E}" srcOrd="4" destOrd="0" presId="urn:microsoft.com/office/officeart/2005/8/layout/chevron2"/>
    <dgm:cxn modelId="{F4D6B60C-7FA3-4A09-8177-E8C2705763EB}" type="presParOf" srcId="{7D22FA85-692E-409E-8623-92F04739A33E}" destId="{EA0BF2DB-9D55-4FB3-B440-CA3D06A93F71}" srcOrd="0" destOrd="0" presId="urn:microsoft.com/office/officeart/2005/8/layout/chevron2"/>
    <dgm:cxn modelId="{2E3E7559-C790-4ACD-85FE-1EB944D87E71}" type="presParOf" srcId="{7D22FA85-692E-409E-8623-92F04739A33E}" destId="{414A43B3-C122-4F73-9B5A-FE7021122B46}" srcOrd="1" destOrd="0" presId="urn:microsoft.com/office/officeart/2005/8/layout/chevron2"/>
    <dgm:cxn modelId="{3EF2071E-995B-4F15-88D6-F95987F3B298}" type="presParOf" srcId="{EF71B74B-DA01-431F-B581-81DB9DC075E2}" destId="{5472887D-39FB-4135-B3E5-999207F4F548}" srcOrd="5" destOrd="0" presId="urn:microsoft.com/office/officeart/2005/8/layout/chevron2"/>
    <dgm:cxn modelId="{10A49770-5CA7-4855-9D1A-E8EFCFA4D820}" type="presParOf" srcId="{EF71B74B-DA01-431F-B581-81DB9DC075E2}" destId="{DD6EDEF5-FD2F-4779-930B-E908458F6B6D}" srcOrd="6" destOrd="0" presId="urn:microsoft.com/office/officeart/2005/8/layout/chevron2"/>
    <dgm:cxn modelId="{EA33E55E-BF05-4E17-8E9F-61D2103DF4FE}" type="presParOf" srcId="{DD6EDEF5-FD2F-4779-930B-E908458F6B6D}" destId="{833A12B2-CACD-4711-9840-DD33CF9E5E11}" srcOrd="0" destOrd="0" presId="urn:microsoft.com/office/officeart/2005/8/layout/chevron2"/>
    <dgm:cxn modelId="{6E556814-A32A-4C6D-AACD-7B30B4417FB4}" type="presParOf" srcId="{DD6EDEF5-FD2F-4779-930B-E908458F6B6D}" destId="{73045727-E4A1-4D0B-9DA4-DC0A11922EBD}" srcOrd="1" destOrd="0" presId="urn:microsoft.com/office/officeart/2005/8/layout/chevron2"/>
    <dgm:cxn modelId="{F4939549-2499-4923-9466-E25662826AB6}" type="presParOf" srcId="{EF71B74B-DA01-431F-B581-81DB9DC075E2}" destId="{72423EE9-0DF9-43C3-B2D9-AC86C515BDE7}" srcOrd="7" destOrd="0" presId="urn:microsoft.com/office/officeart/2005/8/layout/chevron2"/>
    <dgm:cxn modelId="{9ED471B4-B1A8-4DA7-BD80-3200B1799871}" type="presParOf" srcId="{EF71B74B-DA01-431F-B581-81DB9DC075E2}" destId="{429BF1F9-5E50-4336-92C1-E56713560E5B}" srcOrd="8" destOrd="0" presId="urn:microsoft.com/office/officeart/2005/8/layout/chevron2"/>
    <dgm:cxn modelId="{428AB54B-A655-4F21-96B8-BD938DE48D02}" type="presParOf" srcId="{429BF1F9-5E50-4336-92C1-E56713560E5B}" destId="{EE844909-3B3E-4808-BB2C-96ADC17F31D6}" srcOrd="0" destOrd="0" presId="urn:microsoft.com/office/officeart/2005/8/layout/chevron2"/>
    <dgm:cxn modelId="{036CEA9D-8EB2-4CCC-9451-35DBC0BBE010}" type="presParOf" srcId="{429BF1F9-5E50-4336-92C1-E56713560E5B}" destId="{D9028DEE-3953-45DB-AB3F-6570E1C41D20}"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概述</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kumimoji="1" lang="zh-CN" altLang="en-US" b="1" i="0" dirty="0" smtClean="0">
              <a:latin typeface="宋体" panose="02010600030101010101" pitchFamily="2" charset="-122"/>
              <a:ea typeface="宋体" panose="02010600030101010101" pitchFamily="2" charset="-122"/>
            </a:rPr>
            <a:t>消隐算法 </a:t>
          </a:r>
          <a:endParaRPr lang="zh-CN" altLang="en-US" b="1" i="0" dirty="0">
            <a:latin typeface="宋体" panose="02010600030101010101" pitchFamily="2" charset="-122"/>
            <a:ea typeface="宋体" panose="02010600030101010101" pitchFamily="2" charset="-122"/>
          </a:endParaRPr>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b="1" dirty="0" smtClean="0"/>
            <a:t>3</a:t>
          </a:r>
          <a:endParaRPr lang="zh-CN" altLang="en-US" sz="3200" b="1"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kumimoji="1" lang="zh-CN" altLang="en-US" b="1" i="0" dirty="0" smtClean="0">
              <a:latin typeface="宋体" panose="02010600030101010101" pitchFamily="2" charset="-122"/>
              <a:ea typeface="宋体" panose="02010600030101010101" pitchFamily="2" charset="-122"/>
            </a:rPr>
            <a:t>颜色模型 </a:t>
          </a:r>
          <a:endParaRPr lang="zh-CN" altLang="en-US" b="1" i="0" dirty="0">
            <a:latin typeface="宋体" panose="02010600030101010101" pitchFamily="2" charset="-122"/>
            <a:ea typeface="宋体" panose="02010600030101010101" pitchFamily="2" charset="-122"/>
          </a:endParaRPr>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b="1" dirty="0" smtClean="0"/>
            <a:t>4</a:t>
          </a:r>
          <a:endParaRPr lang="zh-CN" altLang="en-US" sz="3200" b="1"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kumimoji="1" lang="zh-CN" altLang="en-US" b="1" i="0" smtClean="0">
              <a:latin typeface="宋体" panose="02010600030101010101" pitchFamily="2" charset="-122"/>
              <a:ea typeface="宋体" panose="02010600030101010101" pitchFamily="2" charset="-122"/>
            </a:rPr>
            <a:t>光照模型</a:t>
          </a:r>
          <a:endParaRPr lang="zh-CN" altLang="en-US" b="1" i="0" dirty="0">
            <a:latin typeface="宋体" panose="02010600030101010101" pitchFamily="2" charset="-122"/>
            <a:ea typeface="宋体" panose="02010600030101010101" pitchFamily="2" charset="-122"/>
          </a:endParaRPr>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C95C317D-1527-4D19-A400-132D9BBC44D5}">
      <dgm:prSet custT="1"/>
      <dgm:spPr>
        <a:solidFill>
          <a:srgbClr val="FF0000"/>
        </a:solidFill>
        <a:scene3d>
          <a:camera prst="orthographicFront"/>
          <a:lightRig rig="threePt" dir="t"/>
        </a:scene3d>
        <a:sp3d>
          <a:bevelT/>
        </a:sp3d>
      </dgm:spPr>
      <dgm:t>
        <a:bodyPr/>
        <a:lstStyle/>
        <a:p>
          <a:r>
            <a:rPr lang="en-US" altLang="zh-CN" sz="3200" b="1" dirty="0" smtClean="0"/>
            <a:t>5</a:t>
          </a:r>
          <a:endParaRPr lang="zh-CN" altLang="en-US" sz="3200" b="1" dirty="0" smtClean="0"/>
        </a:p>
      </dgm:t>
    </dgm:pt>
    <dgm:pt modelId="{41BD0BA2-4D6F-4DEC-99F0-12965799F204}" type="parTrans" cxnId="{C4586522-8EBD-4303-B8FF-096024F7DB0F}">
      <dgm:prSet/>
      <dgm:spPr/>
      <dgm:t>
        <a:bodyPr/>
        <a:lstStyle/>
        <a:p>
          <a:endParaRPr lang="zh-CN" altLang="en-US"/>
        </a:p>
      </dgm:t>
    </dgm:pt>
    <dgm:pt modelId="{21904EBD-E6EB-491B-BC20-D2EE819DE6F9}" type="sibTrans" cxnId="{C4586522-8EBD-4303-B8FF-096024F7DB0F}">
      <dgm:prSet/>
      <dgm:spPr/>
      <dgm:t>
        <a:bodyPr/>
        <a:lstStyle/>
        <a:p>
          <a:endParaRPr lang="zh-CN" altLang="en-US"/>
        </a:p>
      </dgm:t>
    </dgm:pt>
    <dgm:pt modelId="{34D820D2-8A50-4C64-948F-76EE5C5295D0}">
      <dgm:prSet/>
      <dgm:spPr/>
      <dgm:t>
        <a:bodyPr/>
        <a:lstStyle/>
        <a:p>
          <a:r>
            <a:rPr kumimoji="1" lang="zh-CN" altLang="en-US" b="1" i="0" dirty="0" smtClean="0">
              <a:latin typeface="宋体" panose="02010600030101010101" pitchFamily="2" charset="-122"/>
              <a:ea typeface="宋体" panose="02010600030101010101" pitchFamily="2" charset="-122"/>
            </a:rPr>
            <a:t>纹理映射技术</a:t>
          </a:r>
          <a:endParaRPr lang="zh-CN" altLang="en-US" b="1" i="0" dirty="0">
            <a:latin typeface="宋体" panose="02010600030101010101" pitchFamily="2" charset="-122"/>
            <a:ea typeface="宋体" panose="02010600030101010101" pitchFamily="2" charset="-122"/>
          </a:endParaRPr>
        </a:p>
      </dgm:t>
    </dgm:pt>
    <dgm:pt modelId="{5E081DD1-2884-4F2B-B588-C396AFC568DD}" type="parTrans" cxnId="{4B229B02-5EA8-4DF1-952B-CDB3AFBBC5B2}">
      <dgm:prSet/>
      <dgm:spPr/>
      <dgm:t>
        <a:bodyPr/>
        <a:lstStyle/>
        <a:p>
          <a:endParaRPr lang="zh-CN" altLang="en-US"/>
        </a:p>
      </dgm:t>
    </dgm:pt>
    <dgm:pt modelId="{732A9022-1E88-40EC-B086-D6F5E3453DBE}" type="sibTrans" cxnId="{4B229B02-5EA8-4DF1-952B-CDB3AFBBC5B2}">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custLinFactNeighborX="0" custLinFactNeighborY="0">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429BF1F9-5E50-4336-92C1-E56713560E5B}" type="pres">
      <dgm:prSet presAssocID="{C95C317D-1527-4D19-A400-132D9BBC44D5}" presName="composite" presStyleCnt="0"/>
      <dgm:spPr/>
    </dgm:pt>
    <dgm:pt modelId="{EE844909-3B3E-4808-BB2C-96ADC17F31D6}" type="pres">
      <dgm:prSet presAssocID="{C95C317D-1527-4D19-A400-132D9BBC44D5}" presName="parentText" presStyleLbl="alignNode1" presStyleIdx="4" presStyleCnt="5">
        <dgm:presLayoutVars>
          <dgm:chMax val="1"/>
          <dgm:bulletEnabled val="1"/>
        </dgm:presLayoutVars>
      </dgm:prSet>
      <dgm:spPr/>
      <dgm:t>
        <a:bodyPr/>
        <a:lstStyle/>
        <a:p>
          <a:endParaRPr lang="zh-CN" altLang="en-US"/>
        </a:p>
      </dgm:t>
    </dgm:pt>
    <dgm:pt modelId="{D9028DEE-3953-45DB-AB3F-6570E1C41D20}" type="pres">
      <dgm:prSet presAssocID="{C95C317D-1527-4D19-A400-132D9BBC44D5}" presName="descendantText" presStyleLbl="alignAcc1" presStyleIdx="4" presStyleCnt="5">
        <dgm:presLayoutVars>
          <dgm:bulletEnabled val="1"/>
        </dgm:presLayoutVars>
      </dgm:prSet>
      <dgm:spPr/>
      <dgm:t>
        <a:bodyPr/>
        <a:lstStyle/>
        <a:p>
          <a:endParaRPr lang="zh-CN" altLang="en-US"/>
        </a:p>
      </dgm:t>
    </dgm:pt>
  </dgm:ptLst>
  <dgm:cxnLst>
    <dgm:cxn modelId="{7EFEDEB2-5CB4-4ACB-8288-9A10EBEEBDCD}" type="presOf" srcId="{01B9DFC2-10AF-413E-A5AA-EBF1514C8013}" destId="{EA0BF2DB-9D55-4FB3-B440-CA3D06A93F71}" srcOrd="0" destOrd="0" presId="urn:microsoft.com/office/officeart/2005/8/layout/chevron2"/>
    <dgm:cxn modelId="{CAE5C91B-0EB6-45D2-932D-04D3A9C3A5E9}" srcId="{1342E97B-D763-4B48-91D1-35D05A2F9D02}" destId="{01B9DFC2-10AF-413E-A5AA-EBF1514C8013}" srcOrd="2" destOrd="0" parTransId="{6015DC22-E585-49E0-A4E3-C83297BF2D42}" sibTransId="{0339FC50-165C-4671-95D2-C5B298699E3A}"/>
    <dgm:cxn modelId="{7D861F36-5F48-4F22-BA0C-CDDE3E4D44CC}" type="presOf" srcId="{130DAB32-480A-4472-9359-314F1A3902FD}" destId="{73045727-E4A1-4D0B-9DA4-DC0A11922EBD}" srcOrd="0" destOrd="0" presId="urn:microsoft.com/office/officeart/2005/8/layout/chevron2"/>
    <dgm:cxn modelId="{4B229B02-5EA8-4DF1-952B-CDB3AFBBC5B2}" srcId="{C95C317D-1527-4D19-A400-132D9BBC44D5}" destId="{34D820D2-8A50-4C64-948F-76EE5C5295D0}" srcOrd="0" destOrd="0" parTransId="{5E081DD1-2884-4F2B-B588-C396AFC568DD}" sibTransId="{732A9022-1E88-40EC-B086-D6F5E3453DBE}"/>
    <dgm:cxn modelId="{15DC5C4F-45E9-460D-B957-F18306E71979}" srcId="{1342E97B-D763-4B48-91D1-35D05A2F9D02}" destId="{4209B6D9-4A52-4A73-95E8-DDACFC6A4665}" srcOrd="0" destOrd="0" parTransId="{5E9F74E4-8D66-47E2-AAF3-9D6E7768FBF1}" sibTransId="{FC9E01D2-F9CD-4EA0-85D1-628D113CE36D}"/>
    <dgm:cxn modelId="{80EEA1E5-B1F9-4EA9-B718-8DC6BB6607F3}" type="presOf" srcId="{4209B6D9-4A52-4A73-95E8-DDACFC6A4665}" destId="{7823F387-FE1A-4F5E-87F5-DCE52153C57E}" srcOrd="0" destOrd="0" presId="urn:microsoft.com/office/officeart/2005/8/layout/chevron2"/>
    <dgm:cxn modelId="{D15E54B6-5CC8-446D-A09C-DD2C565B2ADF}" type="presOf" srcId="{1342E97B-D763-4B48-91D1-35D05A2F9D02}" destId="{EF71B74B-DA01-431F-B581-81DB9DC075E2}" srcOrd="0" destOrd="0" presId="urn:microsoft.com/office/officeart/2005/8/layout/chevron2"/>
    <dgm:cxn modelId="{257C6D9C-9C1D-45B4-A455-E7A97391CB9F}" srcId="{1342E97B-D763-4B48-91D1-35D05A2F9D02}" destId="{5A6A24B7-A893-443F-A2E2-6A67D9E56AE5}" srcOrd="3" destOrd="0" parTransId="{2422DAE9-BA19-47F1-B4A2-ABB6A47618C4}" sibTransId="{393982CA-9DF7-4F7C-958D-78C0B751D069}"/>
    <dgm:cxn modelId="{B74E759A-8D21-4AC7-8527-D9D74FD1F619}" srcId="{4209B6D9-4A52-4A73-95E8-DDACFC6A4665}" destId="{78827AAE-AB46-4689-9F51-6115669F999D}" srcOrd="0" destOrd="0" parTransId="{61B561B7-2CF2-419D-B9E3-44B4E6774016}" sibTransId="{07CD3950-0F32-432A-A5EF-57A549BA5FB8}"/>
    <dgm:cxn modelId="{44AA5BC0-EC04-4EC1-85BD-096831811B8B}" type="presOf" srcId="{34D820D2-8A50-4C64-948F-76EE5C5295D0}" destId="{D9028DEE-3953-45DB-AB3F-6570E1C41D20}" srcOrd="0" destOrd="0" presId="urn:microsoft.com/office/officeart/2005/8/layout/chevron2"/>
    <dgm:cxn modelId="{9F3A4E0E-D1E4-4047-990C-5B47A9E8B3FF}" srcId="{5A6A24B7-A893-443F-A2E2-6A67D9E56AE5}" destId="{130DAB32-480A-4472-9359-314F1A3902FD}" srcOrd="0" destOrd="0" parTransId="{9D8095F4-3F3A-426F-8C88-85AC18C77464}" sibTransId="{ECD65C48-A5A3-4C1E-B152-466ACDE9D67B}"/>
    <dgm:cxn modelId="{AE222311-BE61-4C6E-B6B6-FE9FE5E7B79A}" type="presOf" srcId="{75133BFE-6B0E-4DBB-B4B9-68F66EBE2204}" destId="{33B81DAA-3762-403B-B9BA-3E94C8270634}"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D737A303-FF3F-406B-B7F3-6CB7E5BFB6DC}" type="presOf" srcId="{5A6A24B7-A893-443F-A2E2-6A67D9E56AE5}" destId="{833A12B2-CACD-4711-9840-DD33CF9E5E11}" srcOrd="0" destOrd="0" presId="urn:microsoft.com/office/officeart/2005/8/layout/chevron2"/>
    <dgm:cxn modelId="{CEB23E3D-AFA1-49B1-90EC-E2E5CC51C346}" type="presOf" srcId="{BCC917F5-5D6E-43F9-8DFE-605EB9BA8C51}" destId="{D00A019F-394D-4CDA-9674-4B91093930EB}" srcOrd="0" destOrd="0" presId="urn:microsoft.com/office/officeart/2005/8/layout/chevron2"/>
    <dgm:cxn modelId="{C4586522-8EBD-4303-B8FF-096024F7DB0F}" srcId="{1342E97B-D763-4B48-91D1-35D05A2F9D02}" destId="{C95C317D-1527-4D19-A400-132D9BBC44D5}" srcOrd="4" destOrd="0" parTransId="{41BD0BA2-4D6F-4DEC-99F0-12965799F204}" sibTransId="{21904EBD-E6EB-491B-BC20-D2EE819DE6F9}"/>
    <dgm:cxn modelId="{4AC318F0-06B9-4233-8E48-B5AC2070BB78}" srcId="{1342E97B-D763-4B48-91D1-35D05A2F9D02}" destId="{75133BFE-6B0E-4DBB-B4B9-68F66EBE2204}" srcOrd="1" destOrd="0" parTransId="{66EA9631-B644-4086-80AB-A9AD848F764B}" sibTransId="{343A4E13-70C6-4471-89F1-05D34DD1D015}"/>
    <dgm:cxn modelId="{89F9C769-CEDA-4AED-B729-4D74F4DCAA60}" type="presOf" srcId="{C95C317D-1527-4D19-A400-132D9BBC44D5}" destId="{EE844909-3B3E-4808-BB2C-96ADC17F31D6}" srcOrd="0" destOrd="0" presId="urn:microsoft.com/office/officeart/2005/8/layout/chevron2"/>
    <dgm:cxn modelId="{91CD3387-0379-4D45-8C53-3931111BE3C1}" srcId="{75133BFE-6B0E-4DBB-B4B9-68F66EBE2204}" destId="{BCC917F5-5D6E-43F9-8DFE-605EB9BA8C51}" srcOrd="0" destOrd="0" parTransId="{3F4F3ED0-D3DB-4FDF-9239-5E74D6A11E23}" sibTransId="{1333E3C7-2983-4543-9287-7DBF8D04EE03}"/>
    <dgm:cxn modelId="{D869C4C1-92A1-49F3-AE0D-1E762EAF2798}" type="presOf" srcId="{FB9FF719-AAF7-4618-A0DF-C0DC535E8332}" destId="{414A43B3-C122-4F73-9B5A-FE7021122B46}" srcOrd="0" destOrd="0" presId="urn:microsoft.com/office/officeart/2005/8/layout/chevron2"/>
    <dgm:cxn modelId="{FD2C6BFF-D467-43C5-A88B-7D3BBFF4148C}" type="presOf" srcId="{78827AAE-AB46-4689-9F51-6115669F999D}" destId="{D64727F3-4EAE-4463-894B-B29E688BB34B}" srcOrd="0" destOrd="0" presId="urn:microsoft.com/office/officeart/2005/8/layout/chevron2"/>
    <dgm:cxn modelId="{63BD9F99-E252-4233-B2C1-042BD62201CD}" type="presParOf" srcId="{EF71B74B-DA01-431F-B581-81DB9DC075E2}" destId="{BD8D9125-9A38-43FA-9AD5-428E6A60217B}" srcOrd="0" destOrd="0" presId="urn:microsoft.com/office/officeart/2005/8/layout/chevron2"/>
    <dgm:cxn modelId="{D6D7386E-1D43-470F-9C41-0A8D12C2726B}" type="presParOf" srcId="{BD8D9125-9A38-43FA-9AD5-428E6A60217B}" destId="{7823F387-FE1A-4F5E-87F5-DCE52153C57E}" srcOrd="0" destOrd="0" presId="urn:microsoft.com/office/officeart/2005/8/layout/chevron2"/>
    <dgm:cxn modelId="{4DC8FF65-5F51-41EA-AAE4-16FF6D822D13}" type="presParOf" srcId="{BD8D9125-9A38-43FA-9AD5-428E6A60217B}" destId="{D64727F3-4EAE-4463-894B-B29E688BB34B}" srcOrd="1" destOrd="0" presId="urn:microsoft.com/office/officeart/2005/8/layout/chevron2"/>
    <dgm:cxn modelId="{8E705692-C847-4623-A915-F4BE88A562B5}" type="presParOf" srcId="{EF71B74B-DA01-431F-B581-81DB9DC075E2}" destId="{2F0D94A1-9AF7-420B-8D10-70D942618825}" srcOrd="1" destOrd="0" presId="urn:microsoft.com/office/officeart/2005/8/layout/chevron2"/>
    <dgm:cxn modelId="{85C341D4-08E0-4214-8599-98D902D78ED1}" type="presParOf" srcId="{EF71B74B-DA01-431F-B581-81DB9DC075E2}" destId="{432B8AF3-53CD-471A-963F-6E0E419BA993}" srcOrd="2" destOrd="0" presId="urn:microsoft.com/office/officeart/2005/8/layout/chevron2"/>
    <dgm:cxn modelId="{E4777FD2-170F-4590-A3BB-0AB1EE81CEFD}" type="presParOf" srcId="{432B8AF3-53CD-471A-963F-6E0E419BA993}" destId="{33B81DAA-3762-403B-B9BA-3E94C8270634}" srcOrd="0" destOrd="0" presId="urn:microsoft.com/office/officeart/2005/8/layout/chevron2"/>
    <dgm:cxn modelId="{C49BB7AE-F576-4005-A962-1ED0072CB77C}" type="presParOf" srcId="{432B8AF3-53CD-471A-963F-6E0E419BA993}" destId="{D00A019F-394D-4CDA-9674-4B91093930EB}" srcOrd="1" destOrd="0" presId="urn:microsoft.com/office/officeart/2005/8/layout/chevron2"/>
    <dgm:cxn modelId="{3A938673-2A27-4497-A67C-5322AB9E6079}" type="presParOf" srcId="{EF71B74B-DA01-431F-B581-81DB9DC075E2}" destId="{4D6A9639-ECAF-45DF-A4C7-F3D44EB3DF0A}" srcOrd="3" destOrd="0" presId="urn:microsoft.com/office/officeart/2005/8/layout/chevron2"/>
    <dgm:cxn modelId="{F2F61E84-C0B8-463C-93C7-DAB98A34CDE1}" type="presParOf" srcId="{EF71B74B-DA01-431F-B581-81DB9DC075E2}" destId="{7D22FA85-692E-409E-8623-92F04739A33E}" srcOrd="4" destOrd="0" presId="urn:microsoft.com/office/officeart/2005/8/layout/chevron2"/>
    <dgm:cxn modelId="{B478ECCB-2A9D-4A2C-9881-C2FD4000F698}" type="presParOf" srcId="{7D22FA85-692E-409E-8623-92F04739A33E}" destId="{EA0BF2DB-9D55-4FB3-B440-CA3D06A93F71}" srcOrd="0" destOrd="0" presId="urn:microsoft.com/office/officeart/2005/8/layout/chevron2"/>
    <dgm:cxn modelId="{1F3AC203-6F74-45BF-9432-57348C0F131E}" type="presParOf" srcId="{7D22FA85-692E-409E-8623-92F04739A33E}" destId="{414A43B3-C122-4F73-9B5A-FE7021122B46}" srcOrd="1" destOrd="0" presId="urn:microsoft.com/office/officeart/2005/8/layout/chevron2"/>
    <dgm:cxn modelId="{2B351A77-460A-4F08-B195-CFE9F910493C}" type="presParOf" srcId="{EF71B74B-DA01-431F-B581-81DB9DC075E2}" destId="{5472887D-39FB-4135-B3E5-999207F4F548}" srcOrd="5" destOrd="0" presId="urn:microsoft.com/office/officeart/2005/8/layout/chevron2"/>
    <dgm:cxn modelId="{41C8EFCF-908E-413E-BCAB-0F8D970DDEE8}" type="presParOf" srcId="{EF71B74B-DA01-431F-B581-81DB9DC075E2}" destId="{DD6EDEF5-FD2F-4779-930B-E908458F6B6D}" srcOrd="6" destOrd="0" presId="urn:microsoft.com/office/officeart/2005/8/layout/chevron2"/>
    <dgm:cxn modelId="{73D82BD5-2C7B-44C0-8DFD-18D60AC0AFC9}" type="presParOf" srcId="{DD6EDEF5-FD2F-4779-930B-E908458F6B6D}" destId="{833A12B2-CACD-4711-9840-DD33CF9E5E11}" srcOrd="0" destOrd="0" presId="urn:microsoft.com/office/officeart/2005/8/layout/chevron2"/>
    <dgm:cxn modelId="{2C221F92-5A11-4AC2-8762-F24F51B29D34}" type="presParOf" srcId="{DD6EDEF5-FD2F-4779-930B-E908458F6B6D}" destId="{73045727-E4A1-4D0B-9DA4-DC0A11922EBD}" srcOrd="1" destOrd="0" presId="urn:microsoft.com/office/officeart/2005/8/layout/chevron2"/>
    <dgm:cxn modelId="{D1B7DBC1-58B9-4D48-AFD1-114386CC6DBD}" type="presParOf" srcId="{EF71B74B-DA01-431F-B581-81DB9DC075E2}" destId="{72423EE9-0DF9-43C3-B2D9-AC86C515BDE7}" srcOrd="7" destOrd="0" presId="urn:microsoft.com/office/officeart/2005/8/layout/chevron2"/>
    <dgm:cxn modelId="{3F36552F-D228-4BD1-BD5C-78A7132173CA}" type="presParOf" srcId="{EF71B74B-DA01-431F-B581-81DB9DC075E2}" destId="{429BF1F9-5E50-4336-92C1-E56713560E5B}" srcOrd="8" destOrd="0" presId="urn:microsoft.com/office/officeart/2005/8/layout/chevron2"/>
    <dgm:cxn modelId="{7151F7EB-2F87-4C6D-ACB9-1557CAA6FD99}" type="presParOf" srcId="{429BF1F9-5E50-4336-92C1-E56713560E5B}" destId="{EE844909-3B3E-4808-BB2C-96ADC17F31D6}" srcOrd="0" destOrd="0" presId="urn:microsoft.com/office/officeart/2005/8/layout/chevron2"/>
    <dgm:cxn modelId="{AF69F064-BEA1-4325-88A9-A8D826BC99AB}" type="presParOf" srcId="{429BF1F9-5E50-4336-92C1-E56713560E5B}" destId="{D9028DEE-3953-45DB-AB3F-6570E1C41D20}"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概述</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kumimoji="1" lang="zh-CN" altLang="en-US" b="1" i="0" dirty="0" smtClean="0">
              <a:latin typeface="宋体" panose="02010600030101010101" pitchFamily="2" charset="-122"/>
              <a:ea typeface="宋体" panose="02010600030101010101" pitchFamily="2" charset="-122"/>
            </a:rPr>
            <a:t>消隐算法 </a:t>
          </a:r>
          <a:endParaRPr lang="zh-CN" altLang="en-US" b="1" i="0" dirty="0">
            <a:latin typeface="宋体" panose="02010600030101010101" pitchFamily="2" charset="-122"/>
            <a:ea typeface="宋体" panose="02010600030101010101" pitchFamily="2" charset="-122"/>
          </a:endParaRPr>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kumimoji="1" lang="zh-CN" altLang="en-US" b="1" i="0" dirty="0" smtClean="0">
              <a:latin typeface="宋体" panose="02010600030101010101" pitchFamily="2" charset="-122"/>
              <a:ea typeface="宋体" panose="02010600030101010101" pitchFamily="2" charset="-122"/>
            </a:rPr>
            <a:t>颜色模型 </a:t>
          </a:r>
          <a:endParaRPr lang="zh-CN" altLang="en-US" b="1" i="0" dirty="0">
            <a:latin typeface="宋体" panose="02010600030101010101" pitchFamily="2" charset="-122"/>
            <a:ea typeface="宋体" panose="02010600030101010101" pitchFamily="2" charset="-122"/>
          </a:endParaRPr>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kumimoji="1" lang="zh-CN" altLang="en-US" b="1" i="0" smtClean="0">
              <a:latin typeface="宋体" panose="02010600030101010101" pitchFamily="2" charset="-122"/>
              <a:ea typeface="宋体" panose="02010600030101010101" pitchFamily="2" charset="-122"/>
            </a:rPr>
            <a:t>光照模型</a:t>
          </a:r>
          <a:endParaRPr lang="zh-CN" altLang="en-US" b="1" i="0" dirty="0">
            <a:latin typeface="宋体" panose="02010600030101010101" pitchFamily="2" charset="-122"/>
            <a:ea typeface="宋体" panose="02010600030101010101" pitchFamily="2" charset="-122"/>
          </a:endParaRPr>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C95C317D-1527-4D19-A400-132D9BBC44D5}">
      <dgm:prSet custT="1"/>
      <dgm:spPr>
        <a:solidFill>
          <a:srgbClr val="FF0000"/>
        </a:solidFill>
        <a:scene3d>
          <a:camera prst="orthographicFront"/>
          <a:lightRig rig="threePt" dir="t"/>
        </a:scene3d>
        <a:sp3d>
          <a:bevelT/>
        </a:sp3d>
      </dgm:spPr>
      <dgm:t>
        <a:bodyPr/>
        <a:lstStyle/>
        <a:p>
          <a:r>
            <a:rPr lang="en-US" altLang="zh-CN" sz="3200" dirty="0" smtClean="0"/>
            <a:t>5</a:t>
          </a:r>
          <a:endParaRPr lang="zh-CN" altLang="en-US" sz="3200" dirty="0" smtClean="0"/>
        </a:p>
      </dgm:t>
    </dgm:pt>
    <dgm:pt modelId="{41BD0BA2-4D6F-4DEC-99F0-12965799F204}" type="parTrans" cxnId="{C4586522-8EBD-4303-B8FF-096024F7DB0F}">
      <dgm:prSet/>
      <dgm:spPr/>
      <dgm:t>
        <a:bodyPr/>
        <a:lstStyle/>
        <a:p>
          <a:endParaRPr lang="zh-CN" altLang="en-US"/>
        </a:p>
      </dgm:t>
    </dgm:pt>
    <dgm:pt modelId="{21904EBD-E6EB-491B-BC20-D2EE819DE6F9}" type="sibTrans" cxnId="{C4586522-8EBD-4303-B8FF-096024F7DB0F}">
      <dgm:prSet/>
      <dgm:spPr/>
      <dgm:t>
        <a:bodyPr/>
        <a:lstStyle/>
        <a:p>
          <a:endParaRPr lang="zh-CN" altLang="en-US"/>
        </a:p>
      </dgm:t>
    </dgm:pt>
    <dgm:pt modelId="{34D820D2-8A50-4C64-948F-76EE5C5295D0}">
      <dgm:prSet/>
      <dgm:spPr/>
      <dgm:t>
        <a:bodyPr/>
        <a:lstStyle/>
        <a:p>
          <a:r>
            <a:rPr kumimoji="1" lang="zh-CN" altLang="en-US" b="1" i="0" dirty="0" smtClean="0">
              <a:latin typeface="宋体" panose="02010600030101010101" pitchFamily="2" charset="-122"/>
              <a:ea typeface="宋体" panose="02010600030101010101" pitchFamily="2" charset="-122"/>
            </a:rPr>
            <a:t>纹理映射技术</a:t>
          </a:r>
          <a:endParaRPr lang="zh-CN" altLang="en-US" b="1" i="0" dirty="0">
            <a:latin typeface="宋体" panose="02010600030101010101" pitchFamily="2" charset="-122"/>
            <a:ea typeface="宋体" panose="02010600030101010101" pitchFamily="2" charset="-122"/>
          </a:endParaRPr>
        </a:p>
      </dgm:t>
    </dgm:pt>
    <dgm:pt modelId="{5E081DD1-2884-4F2B-B588-C396AFC568DD}" type="parTrans" cxnId="{4B229B02-5EA8-4DF1-952B-CDB3AFBBC5B2}">
      <dgm:prSet/>
      <dgm:spPr/>
      <dgm:t>
        <a:bodyPr/>
        <a:lstStyle/>
        <a:p>
          <a:endParaRPr lang="zh-CN" altLang="en-US"/>
        </a:p>
      </dgm:t>
    </dgm:pt>
    <dgm:pt modelId="{732A9022-1E88-40EC-B086-D6F5E3453DBE}" type="sibTrans" cxnId="{4B229B02-5EA8-4DF1-952B-CDB3AFBBC5B2}">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429BF1F9-5E50-4336-92C1-E56713560E5B}" type="pres">
      <dgm:prSet presAssocID="{C95C317D-1527-4D19-A400-132D9BBC44D5}" presName="composite" presStyleCnt="0"/>
      <dgm:spPr/>
    </dgm:pt>
    <dgm:pt modelId="{EE844909-3B3E-4808-BB2C-96ADC17F31D6}" type="pres">
      <dgm:prSet presAssocID="{C95C317D-1527-4D19-A400-132D9BBC44D5}" presName="parentText" presStyleLbl="alignNode1" presStyleIdx="4" presStyleCnt="5">
        <dgm:presLayoutVars>
          <dgm:chMax val="1"/>
          <dgm:bulletEnabled val="1"/>
        </dgm:presLayoutVars>
      </dgm:prSet>
      <dgm:spPr/>
      <dgm:t>
        <a:bodyPr/>
        <a:lstStyle/>
        <a:p>
          <a:endParaRPr lang="zh-CN" altLang="en-US"/>
        </a:p>
      </dgm:t>
    </dgm:pt>
    <dgm:pt modelId="{D9028DEE-3953-45DB-AB3F-6570E1C41D20}" type="pres">
      <dgm:prSet presAssocID="{C95C317D-1527-4D19-A400-132D9BBC44D5}" presName="descendantText" presStyleLbl="alignAcc1" presStyleIdx="4" presStyleCnt="5">
        <dgm:presLayoutVars>
          <dgm:bulletEnabled val="1"/>
        </dgm:presLayoutVars>
      </dgm:prSet>
      <dgm:spPr/>
      <dgm:t>
        <a:bodyPr/>
        <a:lstStyle/>
        <a:p>
          <a:endParaRPr lang="zh-CN" altLang="en-US"/>
        </a:p>
      </dgm:t>
    </dgm:pt>
  </dgm:ptLst>
  <dgm:cxnLst>
    <dgm:cxn modelId="{CAE5C91B-0EB6-45D2-932D-04D3A9C3A5E9}" srcId="{1342E97B-D763-4B48-91D1-35D05A2F9D02}" destId="{01B9DFC2-10AF-413E-A5AA-EBF1514C8013}" srcOrd="2" destOrd="0" parTransId="{6015DC22-E585-49E0-A4E3-C83297BF2D42}" sibTransId="{0339FC50-165C-4671-95D2-C5B298699E3A}"/>
    <dgm:cxn modelId="{58A4E6A6-1BE4-4A4B-8E5B-4F0AB4197B1D}" type="presOf" srcId="{34D820D2-8A50-4C64-948F-76EE5C5295D0}" destId="{D9028DEE-3953-45DB-AB3F-6570E1C41D20}" srcOrd="0" destOrd="0" presId="urn:microsoft.com/office/officeart/2005/8/layout/chevron2"/>
    <dgm:cxn modelId="{771F262E-8B6B-4964-9BCA-A36A461467EA}" type="presOf" srcId="{130DAB32-480A-4472-9359-314F1A3902FD}" destId="{73045727-E4A1-4D0B-9DA4-DC0A11922EBD}" srcOrd="0" destOrd="0" presId="urn:microsoft.com/office/officeart/2005/8/layout/chevron2"/>
    <dgm:cxn modelId="{4B229B02-5EA8-4DF1-952B-CDB3AFBBC5B2}" srcId="{C95C317D-1527-4D19-A400-132D9BBC44D5}" destId="{34D820D2-8A50-4C64-948F-76EE5C5295D0}" srcOrd="0" destOrd="0" parTransId="{5E081DD1-2884-4F2B-B588-C396AFC568DD}" sibTransId="{732A9022-1E88-40EC-B086-D6F5E3453DBE}"/>
    <dgm:cxn modelId="{15DC5C4F-45E9-460D-B957-F18306E71979}" srcId="{1342E97B-D763-4B48-91D1-35D05A2F9D02}" destId="{4209B6D9-4A52-4A73-95E8-DDACFC6A4665}" srcOrd="0" destOrd="0" parTransId="{5E9F74E4-8D66-47E2-AAF3-9D6E7768FBF1}" sibTransId="{FC9E01D2-F9CD-4EA0-85D1-628D113CE36D}"/>
    <dgm:cxn modelId="{257C6D9C-9C1D-45B4-A455-E7A97391CB9F}" srcId="{1342E97B-D763-4B48-91D1-35D05A2F9D02}" destId="{5A6A24B7-A893-443F-A2E2-6A67D9E56AE5}" srcOrd="3" destOrd="0" parTransId="{2422DAE9-BA19-47F1-B4A2-ABB6A47618C4}" sibTransId="{393982CA-9DF7-4F7C-958D-78C0B751D069}"/>
    <dgm:cxn modelId="{B74E759A-8D21-4AC7-8527-D9D74FD1F619}" srcId="{4209B6D9-4A52-4A73-95E8-DDACFC6A4665}" destId="{78827AAE-AB46-4689-9F51-6115669F999D}" srcOrd="0" destOrd="0" parTransId="{61B561B7-2CF2-419D-B9E3-44B4E6774016}" sibTransId="{07CD3950-0F32-432A-A5EF-57A549BA5FB8}"/>
    <dgm:cxn modelId="{1459A6EF-1159-4434-90E4-7CBB86B5DA61}" type="presOf" srcId="{75133BFE-6B0E-4DBB-B4B9-68F66EBE2204}" destId="{33B81DAA-3762-403B-B9BA-3E94C8270634}" srcOrd="0" destOrd="0" presId="urn:microsoft.com/office/officeart/2005/8/layout/chevron2"/>
    <dgm:cxn modelId="{C7D2807A-B458-4AF3-99A9-9E6B31B5A267}" type="presOf" srcId="{C95C317D-1527-4D19-A400-132D9BBC44D5}" destId="{EE844909-3B3E-4808-BB2C-96ADC17F31D6}" srcOrd="0" destOrd="0" presId="urn:microsoft.com/office/officeart/2005/8/layout/chevron2"/>
    <dgm:cxn modelId="{352704A5-A356-484B-867A-2E4597656822}" type="presOf" srcId="{4209B6D9-4A52-4A73-95E8-DDACFC6A4665}" destId="{7823F387-FE1A-4F5E-87F5-DCE52153C57E}" srcOrd="0" destOrd="0" presId="urn:microsoft.com/office/officeart/2005/8/layout/chevron2"/>
    <dgm:cxn modelId="{60697CBB-569C-40D5-90E9-7CF22831B148}" type="presOf" srcId="{BCC917F5-5D6E-43F9-8DFE-605EB9BA8C51}" destId="{D00A019F-394D-4CDA-9674-4B91093930EB}" srcOrd="0" destOrd="0" presId="urn:microsoft.com/office/officeart/2005/8/layout/chevron2"/>
    <dgm:cxn modelId="{9F3A4E0E-D1E4-4047-990C-5B47A9E8B3FF}" srcId="{5A6A24B7-A893-443F-A2E2-6A67D9E56AE5}" destId="{130DAB32-480A-4472-9359-314F1A3902FD}" srcOrd="0" destOrd="0" parTransId="{9D8095F4-3F3A-426F-8C88-85AC18C77464}" sibTransId="{ECD65C48-A5A3-4C1E-B152-466ACDE9D67B}"/>
    <dgm:cxn modelId="{9EA4360B-48FE-411A-B381-6B2BFDCFD8D6}" srcId="{01B9DFC2-10AF-413E-A5AA-EBF1514C8013}" destId="{FB9FF719-AAF7-4618-A0DF-C0DC535E8332}" srcOrd="0" destOrd="0" parTransId="{6A95DB3D-0CA8-4656-8EAA-5F9142BE2A35}" sibTransId="{50269F87-B0C9-46B5-9860-69274EF72462}"/>
    <dgm:cxn modelId="{687CE42E-8069-48DE-BDFE-81E472779D82}" type="presOf" srcId="{01B9DFC2-10AF-413E-A5AA-EBF1514C8013}" destId="{EA0BF2DB-9D55-4FB3-B440-CA3D06A93F71}" srcOrd="0" destOrd="0" presId="urn:microsoft.com/office/officeart/2005/8/layout/chevron2"/>
    <dgm:cxn modelId="{C4586522-8EBD-4303-B8FF-096024F7DB0F}" srcId="{1342E97B-D763-4B48-91D1-35D05A2F9D02}" destId="{C95C317D-1527-4D19-A400-132D9BBC44D5}" srcOrd="4" destOrd="0" parTransId="{41BD0BA2-4D6F-4DEC-99F0-12965799F204}" sibTransId="{21904EBD-E6EB-491B-BC20-D2EE819DE6F9}"/>
    <dgm:cxn modelId="{18531039-DF3D-449C-9CD0-1B59E949152D}" type="presOf" srcId="{5A6A24B7-A893-443F-A2E2-6A67D9E56AE5}" destId="{833A12B2-CACD-4711-9840-DD33CF9E5E11}" srcOrd="0" destOrd="0" presId="urn:microsoft.com/office/officeart/2005/8/layout/chevron2"/>
    <dgm:cxn modelId="{4AC318F0-06B9-4233-8E48-B5AC2070BB78}" srcId="{1342E97B-D763-4B48-91D1-35D05A2F9D02}" destId="{75133BFE-6B0E-4DBB-B4B9-68F66EBE2204}" srcOrd="1" destOrd="0" parTransId="{66EA9631-B644-4086-80AB-A9AD848F764B}" sibTransId="{343A4E13-70C6-4471-89F1-05D34DD1D015}"/>
    <dgm:cxn modelId="{D113FC9E-B1C4-401F-B4D8-2013B6C0A112}" type="presOf" srcId="{1342E97B-D763-4B48-91D1-35D05A2F9D02}" destId="{EF71B74B-DA01-431F-B581-81DB9DC075E2}" srcOrd="0" destOrd="0" presId="urn:microsoft.com/office/officeart/2005/8/layout/chevron2"/>
    <dgm:cxn modelId="{91CD3387-0379-4D45-8C53-3931111BE3C1}" srcId="{75133BFE-6B0E-4DBB-B4B9-68F66EBE2204}" destId="{BCC917F5-5D6E-43F9-8DFE-605EB9BA8C51}" srcOrd="0" destOrd="0" parTransId="{3F4F3ED0-D3DB-4FDF-9239-5E74D6A11E23}" sibTransId="{1333E3C7-2983-4543-9287-7DBF8D04EE03}"/>
    <dgm:cxn modelId="{06679667-4496-43AF-B3C5-1E3796022352}" type="presOf" srcId="{78827AAE-AB46-4689-9F51-6115669F999D}" destId="{D64727F3-4EAE-4463-894B-B29E688BB34B}" srcOrd="0" destOrd="0" presId="urn:microsoft.com/office/officeart/2005/8/layout/chevron2"/>
    <dgm:cxn modelId="{1DF08430-715C-4E95-A2AF-394B411542B0}" type="presOf" srcId="{FB9FF719-AAF7-4618-A0DF-C0DC535E8332}" destId="{414A43B3-C122-4F73-9B5A-FE7021122B46}" srcOrd="0" destOrd="0" presId="urn:microsoft.com/office/officeart/2005/8/layout/chevron2"/>
    <dgm:cxn modelId="{92BD4CB6-5BCB-4BBA-9EF7-C0758D3873A2}" type="presParOf" srcId="{EF71B74B-DA01-431F-B581-81DB9DC075E2}" destId="{BD8D9125-9A38-43FA-9AD5-428E6A60217B}" srcOrd="0" destOrd="0" presId="urn:microsoft.com/office/officeart/2005/8/layout/chevron2"/>
    <dgm:cxn modelId="{8C457250-1195-4016-B293-29BDEB435937}" type="presParOf" srcId="{BD8D9125-9A38-43FA-9AD5-428E6A60217B}" destId="{7823F387-FE1A-4F5E-87F5-DCE52153C57E}" srcOrd="0" destOrd="0" presId="urn:microsoft.com/office/officeart/2005/8/layout/chevron2"/>
    <dgm:cxn modelId="{FFB00D84-33CC-422B-A08F-59B740FD7F86}" type="presParOf" srcId="{BD8D9125-9A38-43FA-9AD5-428E6A60217B}" destId="{D64727F3-4EAE-4463-894B-B29E688BB34B}" srcOrd="1" destOrd="0" presId="urn:microsoft.com/office/officeart/2005/8/layout/chevron2"/>
    <dgm:cxn modelId="{105E5EE7-5FB4-4CC0-8F19-6B926B5C2E01}" type="presParOf" srcId="{EF71B74B-DA01-431F-B581-81DB9DC075E2}" destId="{2F0D94A1-9AF7-420B-8D10-70D942618825}" srcOrd="1" destOrd="0" presId="urn:microsoft.com/office/officeart/2005/8/layout/chevron2"/>
    <dgm:cxn modelId="{EB680CDE-C8D1-4B27-8E0C-7BC2FB9B0EAC}" type="presParOf" srcId="{EF71B74B-DA01-431F-B581-81DB9DC075E2}" destId="{432B8AF3-53CD-471A-963F-6E0E419BA993}" srcOrd="2" destOrd="0" presId="urn:microsoft.com/office/officeart/2005/8/layout/chevron2"/>
    <dgm:cxn modelId="{E68D8D45-FB1C-44E2-B8EC-06C420EB2770}" type="presParOf" srcId="{432B8AF3-53CD-471A-963F-6E0E419BA993}" destId="{33B81DAA-3762-403B-B9BA-3E94C8270634}" srcOrd="0" destOrd="0" presId="urn:microsoft.com/office/officeart/2005/8/layout/chevron2"/>
    <dgm:cxn modelId="{77D26A4C-12CE-47A5-9344-27C3A2EB7607}" type="presParOf" srcId="{432B8AF3-53CD-471A-963F-6E0E419BA993}" destId="{D00A019F-394D-4CDA-9674-4B91093930EB}" srcOrd="1" destOrd="0" presId="urn:microsoft.com/office/officeart/2005/8/layout/chevron2"/>
    <dgm:cxn modelId="{B217E3FA-5062-48D9-89C7-0AC8AB50A614}" type="presParOf" srcId="{EF71B74B-DA01-431F-B581-81DB9DC075E2}" destId="{4D6A9639-ECAF-45DF-A4C7-F3D44EB3DF0A}" srcOrd="3" destOrd="0" presId="urn:microsoft.com/office/officeart/2005/8/layout/chevron2"/>
    <dgm:cxn modelId="{F9ADD91D-9C56-4EC3-A572-533224398229}" type="presParOf" srcId="{EF71B74B-DA01-431F-B581-81DB9DC075E2}" destId="{7D22FA85-692E-409E-8623-92F04739A33E}" srcOrd="4" destOrd="0" presId="urn:microsoft.com/office/officeart/2005/8/layout/chevron2"/>
    <dgm:cxn modelId="{024AAD8C-D151-440E-8985-DD0325CF5CC1}" type="presParOf" srcId="{7D22FA85-692E-409E-8623-92F04739A33E}" destId="{EA0BF2DB-9D55-4FB3-B440-CA3D06A93F71}" srcOrd="0" destOrd="0" presId="urn:microsoft.com/office/officeart/2005/8/layout/chevron2"/>
    <dgm:cxn modelId="{1F334B17-C99D-4F98-9521-12DA23BA6266}" type="presParOf" srcId="{7D22FA85-692E-409E-8623-92F04739A33E}" destId="{414A43B3-C122-4F73-9B5A-FE7021122B46}" srcOrd="1" destOrd="0" presId="urn:microsoft.com/office/officeart/2005/8/layout/chevron2"/>
    <dgm:cxn modelId="{30B0A748-CBFC-4756-95C0-98D76AE72DC5}" type="presParOf" srcId="{EF71B74B-DA01-431F-B581-81DB9DC075E2}" destId="{5472887D-39FB-4135-B3E5-999207F4F548}" srcOrd="5" destOrd="0" presId="urn:microsoft.com/office/officeart/2005/8/layout/chevron2"/>
    <dgm:cxn modelId="{46640998-6CF9-46EC-B52B-EB30B62EC3A9}" type="presParOf" srcId="{EF71B74B-DA01-431F-B581-81DB9DC075E2}" destId="{DD6EDEF5-FD2F-4779-930B-E908458F6B6D}" srcOrd="6" destOrd="0" presId="urn:microsoft.com/office/officeart/2005/8/layout/chevron2"/>
    <dgm:cxn modelId="{134DB579-4180-4857-968F-B9DC646B3B1E}" type="presParOf" srcId="{DD6EDEF5-FD2F-4779-930B-E908458F6B6D}" destId="{833A12B2-CACD-4711-9840-DD33CF9E5E11}" srcOrd="0" destOrd="0" presId="urn:microsoft.com/office/officeart/2005/8/layout/chevron2"/>
    <dgm:cxn modelId="{575180BE-9EEC-4EAE-94C8-02FB16107A3F}" type="presParOf" srcId="{DD6EDEF5-FD2F-4779-930B-E908458F6B6D}" destId="{73045727-E4A1-4D0B-9DA4-DC0A11922EBD}" srcOrd="1" destOrd="0" presId="urn:microsoft.com/office/officeart/2005/8/layout/chevron2"/>
    <dgm:cxn modelId="{11970869-6475-49AD-AAF1-BE7B70EFA13B}" type="presParOf" srcId="{EF71B74B-DA01-431F-B581-81DB9DC075E2}" destId="{72423EE9-0DF9-43C3-B2D9-AC86C515BDE7}" srcOrd="7" destOrd="0" presId="urn:microsoft.com/office/officeart/2005/8/layout/chevron2"/>
    <dgm:cxn modelId="{16B0779D-3A0E-4E74-B7B9-CFDD123D8477}" type="presParOf" srcId="{EF71B74B-DA01-431F-B581-81DB9DC075E2}" destId="{429BF1F9-5E50-4336-92C1-E56713560E5B}" srcOrd="8" destOrd="0" presId="urn:microsoft.com/office/officeart/2005/8/layout/chevron2"/>
    <dgm:cxn modelId="{9C7F6F32-B84C-44A1-BC54-AC50598CACD4}" type="presParOf" srcId="{429BF1F9-5E50-4336-92C1-E56713560E5B}" destId="{EE844909-3B3E-4808-BB2C-96ADC17F31D6}" srcOrd="0" destOrd="0" presId="urn:microsoft.com/office/officeart/2005/8/layout/chevron2"/>
    <dgm:cxn modelId="{10EE695B-9FAE-4CD2-AECA-9D96B99B7291}" type="presParOf" srcId="{429BF1F9-5E50-4336-92C1-E56713560E5B}" destId="{D9028DEE-3953-45DB-AB3F-6570E1C41D20}"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概述</a:t>
          </a:r>
          <a:endParaRPr lang="zh-CN" altLang="en-US" sz="3200"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dirty="0" smtClean="0">
              <a:latin typeface="宋体" panose="02010600030101010101" pitchFamily="2" charset="-122"/>
              <a:ea typeface="宋体" panose="02010600030101010101" pitchFamily="2" charset="-122"/>
            </a:rPr>
            <a:t>消隐算法 </a:t>
          </a:r>
          <a:endParaRPr lang="zh-CN" altLang="en-US" sz="3200" b="1" i="0" kern="1200" dirty="0">
            <a:latin typeface="宋体" panose="02010600030101010101" pitchFamily="2" charset="-122"/>
            <a:ea typeface="宋体" panose="02010600030101010101" pitchFamily="2" charset="-122"/>
          </a:endParaRPr>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3</a:t>
          </a:r>
          <a:endParaRPr lang="zh-CN" altLang="en-US" sz="3200" b="1"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dirty="0" smtClean="0">
              <a:latin typeface="宋体" panose="02010600030101010101" pitchFamily="2" charset="-122"/>
              <a:ea typeface="宋体" panose="02010600030101010101" pitchFamily="2" charset="-122"/>
            </a:rPr>
            <a:t>颜色模型 </a:t>
          </a:r>
          <a:endParaRPr lang="zh-CN" altLang="en-US" sz="3200" b="1" i="0" kern="1200" dirty="0">
            <a:latin typeface="宋体" panose="02010600030101010101" pitchFamily="2" charset="-122"/>
            <a:ea typeface="宋体" panose="02010600030101010101" pitchFamily="2" charset="-122"/>
          </a:endParaRPr>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4</a:t>
          </a:r>
          <a:endParaRPr lang="zh-CN" altLang="en-US" sz="3200" b="1"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smtClean="0">
              <a:latin typeface="宋体" panose="02010600030101010101" pitchFamily="2" charset="-122"/>
              <a:ea typeface="宋体" panose="02010600030101010101" pitchFamily="2" charset="-122"/>
            </a:rPr>
            <a:t>光照模型</a:t>
          </a:r>
          <a:endParaRPr lang="zh-CN" altLang="en-US" sz="3200" b="1" i="0" kern="1200" dirty="0">
            <a:latin typeface="宋体" panose="02010600030101010101" pitchFamily="2" charset="-122"/>
            <a:ea typeface="宋体" panose="02010600030101010101" pitchFamily="2" charset="-122"/>
          </a:endParaRPr>
        </a:p>
      </dsp:txBody>
      <dsp:txXfrm rot="-5400000">
        <a:off x="634875" y="2394713"/>
        <a:ext cx="6084593" cy="531971"/>
      </dsp:txXfrm>
    </dsp:sp>
    <dsp:sp modelId="{EE844909-3B3E-4808-BB2C-96ADC17F31D6}">
      <dsp:nvSpPr>
        <dsp:cNvPr id="0" name=""/>
        <dsp:cNvSpPr/>
      </dsp:nvSpPr>
      <dsp:spPr>
        <a:xfrm rot="5400000">
          <a:off x="-136044" y="3289396"/>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5</a:t>
          </a:r>
          <a:endParaRPr lang="zh-CN" altLang="en-US" sz="3200" b="1" kern="1200" dirty="0" smtClean="0"/>
        </a:p>
      </dsp:txBody>
      <dsp:txXfrm rot="-5400000">
        <a:off x="1" y="3470790"/>
        <a:ext cx="634875" cy="272089"/>
      </dsp:txXfrm>
    </dsp:sp>
    <dsp:sp modelId="{D9028DEE-3953-45DB-AB3F-6570E1C41D20}">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dirty="0" smtClean="0">
              <a:latin typeface="宋体" panose="02010600030101010101" pitchFamily="2" charset="-122"/>
              <a:ea typeface="宋体" panose="02010600030101010101" pitchFamily="2" charset="-122"/>
            </a:rPr>
            <a:t>纹理映射技术</a:t>
          </a:r>
          <a:endParaRPr lang="zh-CN" altLang="en-US" sz="3200" b="1" i="0" kern="1200" dirty="0">
            <a:latin typeface="宋体" panose="02010600030101010101" pitchFamily="2" charset="-122"/>
            <a:ea typeface="宋体" panose="02010600030101010101" pitchFamily="2" charset="-122"/>
          </a:endParaRPr>
        </a:p>
      </dsp:txBody>
      <dsp:txXfrm rot="-5400000">
        <a:off x="634875" y="3182129"/>
        <a:ext cx="6084593" cy="531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概述</a:t>
          </a:r>
          <a:endParaRPr lang="zh-CN" altLang="en-US" sz="3200"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dirty="0" smtClean="0">
              <a:latin typeface="宋体" panose="02010600030101010101" pitchFamily="2" charset="-122"/>
              <a:ea typeface="宋体" panose="02010600030101010101" pitchFamily="2" charset="-122"/>
            </a:rPr>
            <a:t>消隐算法 </a:t>
          </a:r>
          <a:endParaRPr lang="zh-CN" altLang="en-US" sz="3200" b="1" i="0" kern="1200" dirty="0">
            <a:latin typeface="宋体" panose="02010600030101010101" pitchFamily="2" charset="-122"/>
            <a:ea typeface="宋体" panose="02010600030101010101" pitchFamily="2" charset="-122"/>
          </a:endParaRPr>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3</a:t>
          </a:r>
          <a:endParaRPr lang="zh-CN" altLang="en-US" sz="3200" b="1"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dirty="0" smtClean="0">
              <a:latin typeface="宋体" panose="02010600030101010101" pitchFamily="2" charset="-122"/>
              <a:ea typeface="宋体" panose="02010600030101010101" pitchFamily="2" charset="-122"/>
            </a:rPr>
            <a:t>颜色模型 </a:t>
          </a:r>
          <a:endParaRPr lang="zh-CN" altLang="en-US" sz="3200" b="1" i="0" kern="1200" dirty="0">
            <a:latin typeface="宋体" panose="02010600030101010101" pitchFamily="2" charset="-122"/>
            <a:ea typeface="宋体" panose="02010600030101010101" pitchFamily="2" charset="-122"/>
          </a:endParaRPr>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4</a:t>
          </a:r>
          <a:endParaRPr lang="zh-CN" altLang="en-US" sz="3200" b="1"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smtClean="0">
              <a:latin typeface="宋体" panose="02010600030101010101" pitchFamily="2" charset="-122"/>
              <a:ea typeface="宋体" panose="02010600030101010101" pitchFamily="2" charset="-122"/>
            </a:rPr>
            <a:t>光照模型</a:t>
          </a:r>
          <a:endParaRPr lang="zh-CN" altLang="en-US" sz="3200" b="1" i="0" kern="1200" dirty="0">
            <a:latin typeface="宋体" panose="02010600030101010101" pitchFamily="2" charset="-122"/>
            <a:ea typeface="宋体" panose="02010600030101010101" pitchFamily="2" charset="-122"/>
          </a:endParaRPr>
        </a:p>
      </dsp:txBody>
      <dsp:txXfrm rot="-5400000">
        <a:off x="634875" y="2394713"/>
        <a:ext cx="6084593" cy="531971"/>
      </dsp:txXfrm>
    </dsp:sp>
    <dsp:sp modelId="{EE844909-3B3E-4808-BB2C-96ADC17F31D6}">
      <dsp:nvSpPr>
        <dsp:cNvPr id="0" name=""/>
        <dsp:cNvSpPr/>
      </dsp:nvSpPr>
      <dsp:spPr>
        <a:xfrm rot="5400000">
          <a:off x="-136044" y="3289396"/>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5</a:t>
          </a:r>
          <a:endParaRPr lang="zh-CN" altLang="en-US" sz="3200" b="1" kern="1200" dirty="0" smtClean="0"/>
        </a:p>
      </dsp:txBody>
      <dsp:txXfrm rot="-5400000">
        <a:off x="1" y="3470790"/>
        <a:ext cx="634875" cy="272089"/>
      </dsp:txXfrm>
    </dsp:sp>
    <dsp:sp modelId="{D9028DEE-3953-45DB-AB3F-6570E1C41D20}">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dirty="0" smtClean="0">
              <a:latin typeface="宋体" panose="02010600030101010101" pitchFamily="2" charset="-122"/>
              <a:ea typeface="宋体" panose="02010600030101010101" pitchFamily="2" charset="-122"/>
            </a:rPr>
            <a:t>纹理映射技术</a:t>
          </a:r>
          <a:endParaRPr lang="zh-CN" altLang="en-US" sz="3200" b="1" i="0" kern="1200" dirty="0">
            <a:latin typeface="宋体" panose="02010600030101010101" pitchFamily="2" charset="-122"/>
            <a:ea typeface="宋体" panose="02010600030101010101" pitchFamily="2" charset="-122"/>
          </a:endParaRPr>
        </a:p>
      </dsp:txBody>
      <dsp:txXfrm rot="-5400000">
        <a:off x="634875" y="3182129"/>
        <a:ext cx="6084593" cy="5319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概述</a:t>
          </a:r>
          <a:endParaRPr lang="zh-CN" altLang="en-US" sz="3200"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dirty="0" smtClean="0">
              <a:latin typeface="宋体" panose="02010600030101010101" pitchFamily="2" charset="-122"/>
              <a:ea typeface="宋体" panose="02010600030101010101" pitchFamily="2" charset="-122"/>
            </a:rPr>
            <a:t>消隐算法 </a:t>
          </a:r>
          <a:endParaRPr lang="zh-CN" altLang="en-US" sz="3200" b="1" i="0" kern="1200" dirty="0">
            <a:latin typeface="宋体" panose="02010600030101010101" pitchFamily="2" charset="-122"/>
            <a:ea typeface="宋体" panose="02010600030101010101" pitchFamily="2" charset="-122"/>
          </a:endParaRPr>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dirty="0" smtClean="0">
              <a:latin typeface="宋体" panose="02010600030101010101" pitchFamily="2" charset="-122"/>
              <a:ea typeface="宋体" panose="02010600030101010101" pitchFamily="2" charset="-122"/>
            </a:rPr>
            <a:t>颜色模型 </a:t>
          </a:r>
          <a:endParaRPr lang="zh-CN" altLang="en-US" sz="3200" b="1" i="0" kern="1200" dirty="0">
            <a:latin typeface="宋体" panose="02010600030101010101" pitchFamily="2" charset="-122"/>
            <a:ea typeface="宋体" panose="02010600030101010101" pitchFamily="2" charset="-122"/>
          </a:endParaRPr>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smtClean="0">
              <a:latin typeface="宋体" panose="02010600030101010101" pitchFamily="2" charset="-122"/>
              <a:ea typeface="宋体" panose="02010600030101010101" pitchFamily="2" charset="-122"/>
            </a:rPr>
            <a:t>光照模型</a:t>
          </a:r>
          <a:endParaRPr lang="zh-CN" altLang="en-US" sz="3200" b="1" i="0" kern="1200" dirty="0">
            <a:latin typeface="宋体" panose="02010600030101010101" pitchFamily="2" charset="-122"/>
            <a:ea typeface="宋体" panose="02010600030101010101" pitchFamily="2" charset="-122"/>
          </a:endParaRPr>
        </a:p>
      </dsp:txBody>
      <dsp:txXfrm rot="-5400000">
        <a:off x="634875" y="2394713"/>
        <a:ext cx="6084593" cy="531971"/>
      </dsp:txXfrm>
    </dsp:sp>
    <dsp:sp modelId="{EE844909-3B3E-4808-BB2C-96ADC17F31D6}">
      <dsp:nvSpPr>
        <dsp:cNvPr id="0" name=""/>
        <dsp:cNvSpPr/>
      </dsp:nvSpPr>
      <dsp:spPr>
        <a:xfrm rot="5400000">
          <a:off x="-136044" y="3289396"/>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5</a:t>
          </a:r>
          <a:endParaRPr lang="zh-CN" altLang="en-US" sz="3200" kern="1200" dirty="0" smtClean="0"/>
        </a:p>
      </dsp:txBody>
      <dsp:txXfrm rot="-5400000">
        <a:off x="1" y="3470790"/>
        <a:ext cx="634875" cy="272089"/>
      </dsp:txXfrm>
    </dsp:sp>
    <dsp:sp modelId="{D9028DEE-3953-45DB-AB3F-6570E1C41D20}">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dirty="0" smtClean="0">
              <a:latin typeface="宋体" panose="02010600030101010101" pitchFamily="2" charset="-122"/>
              <a:ea typeface="宋体" panose="02010600030101010101" pitchFamily="2" charset="-122"/>
            </a:rPr>
            <a:t>纹理映射技术</a:t>
          </a:r>
          <a:endParaRPr lang="zh-CN" altLang="en-US" sz="3200" b="1" i="0" kern="1200" dirty="0">
            <a:latin typeface="宋体" panose="02010600030101010101" pitchFamily="2" charset="-122"/>
            <a:ea typeface="宋体" panose="02010600030101010101" pitchFamily="2" charset="-122"/>
          </a:endParaRPr>
        </a:p>
      </dsp:txBody>
      <dsp:txXfrm rot="-5400000">
        <a:off x="634875" y="3182129"/>
        <a:ext cx="6084593" cy="53197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2E6F5A0-CAAA-4694-BF48-605DCDE765BD}" type="datetimeFigureOut">
              <a:rPr lang="zh-CN" altLang="en-US"/>
              <a:pPr>
                <a:defRPr/>
              </a:pPr>
              <a:t>2018/11/19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宋体" pitchFamily="2" charset="-122"/>
              </a:defRPr>
            </a:lvl1pPr>
          </a:lstStyle>
          <a:p>
            <a:pPr>
              <a:defRPr/>
            </a:pPr>
            <a:fld id="{C75399B5-CD55-4898-9E3B-6594BFBDE6E1}" type="slidenum">
              <a:rPr lang="zh-CN" altLang="en-US"/>
              <a:pPr>
                <a:defRPr/>
              </a:pPr>
              <a:t>‹#›</a:t>
            </a:fld>
            <a:endParaRPr lang="zh-CN" altLang="en-US"/>
          </a:p>
        </p:txBody>
      </p:sp>
    </p:spTree>
    <p:extLst>
      <p:ext uri="{BB962C8B-B14F-4D97-AF65-F5344CB8AC3E}">
        <p14:creationId xmlns:p14="http://schemas.microsoft.com/office/powerpoint/2010/main" val="1734177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46395-4EA7-4990-A9DD-EC6C41B3069A}" type="datetimeFigureOut">
              <a:rPr lang="zh-CN" altLang="en-US" smtClean="0"/>
              <a:t>2018/11/19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00CA0-60E7-4C37-A63C-B2583B58B074}" type="slidenum">
              <a:rPr lang="zh-CN" altLang="en-US" smtClean="0"/>
              <a:t>‹#›</a:t>
            </a:fld>
            <a:endParaRPr lang="zh-CN" altLang="en-US"/>
          </a:p>
        </p:txBody>
      </p:sp>
    </p:spTree>
    <p:extLst>
      <p:ext uri="{BB962C8B-B14F-4D97-AF65-F5344CB8AC3E}">
        <p14:creationId xmlns:p14="http://schemas.microsoft.com/office/powerpoint/2010/main" val="9123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1.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6699250" y="5181600"/>
            <a:ext cx="2447925" cy="3603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p:cNvPicPr>
            <a:picLocks/>
          </p:cNvPicPr>
          <p:nvPr userDrawn="1"/>
        </p:nvPicPr>
        <p:blipFill>
          <a:blip r:embed="rId2"/>
          <a:srcRect/>
          <a:stretch>
            <a:fillRect/>
          </a:stretch>
        </p:blipFill>
        <p:spPr bwMode="auto">
          <a:xfrm>
            <a:off x="6680200" y="2728913"/>
            <a:ext cx="2339975" cy="1655762"/>
          </a:xfrm>
          <a:prstGeom prst="rect">
            <a:avLst/>
          </a:prstGeom>
          <a:noFill/>
          <a:ln w="28575">
            <a:solidFill>
              <a:srgbClr val="FF9300"/>
            </a:solidFill>
            <a:miter lim="800000"/>
            <a:headEnd/>
            <a:tailEnd/>
          </a:ln>
        </p:spPr>
      </p:pic>
      <p:sp>
        <p:nvSpPr>
          <p:cNvPr id="8" name="矩形 7"/>
          <p:cNvSpPr/>
          <p:nvPr userDrawn="1"/>
        </p:nvSpPr>
        <p:spPr>
          <a:xfrm>
            <a:off x="4819650" y="6305550"/>
            <a:ext cx="1200150" cy="5762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userDrawn="1"/>
        </p:nvSpPr>
        <p:spPr>
          <a:xfrm>
            <a:off x="4819650" y="0"/>
            <a:ext cx="1200150" cy="7921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0" y="2752724"/>
            <a:ext cx="4140200" cy="1651001"/>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圆角矩形 11"/>
          <p:cNvSpPr/>
          <p:nvPr userDrawn="1"/>
        </p:nvSpPr>
        <p:spPr>
          <a:xfrm>
            <a:off x="3582988" y="4546600"/>
            <a:ext cx="539750" cy="539750"/>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 name="直接连接符 12"/>
          <p:cNvCxnSpPr/>
          <p:nvPr userDrawn="1"/>
        </p:nvCxnSpPr>
        <p:spPr>
          <a:xfrm>
            <a:off x="3409950" y="4546600"/>
            <a:ext cx="0" cy="57626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
          <p:cNvSpPr txBox="1">
            <a:spLocks noChangeArrowheads="1"/>
          </p:cNvSpPr>
          <p:nvPr userDrawn="1"/>
        </p:nvSpPr>
        <p:spPr bwMode="auto">
          <a:xfrm>
            <a:off x="-165100" y="3700463"/>
            <a:ext cx="4586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sz="3200" b="1" dirty="0" smtClean="0">
                <a:solidFill>
                  <a:schemeClr val="bg1"/>
                </a:solidFill>
                <a:effectLst>
                  <a:outerShdw blurRad="38100" dist="38100" dir="2700000" algn="tl">
                    <a:srgbClr val="000000">
                      <a:alpha val="43137"/>
                    </a:srgbClr>
                  </a:outerShdw>
                </a:effectLst>
              </a:rPr>
              <a:t>Computer Graphics</a:t>
            </a:r>
          </a:p>
        </p:txBody>
      </p:sp>
      <p:pic>
        <p:nvPicPr>
          <p:cNvPr id="16" name="图片 15"/>
          <p:cNvPicPr>
            <a:picLocks noChangeAspect="1"/>
          </p:cNvPicPr>
          <p:nvPr userDrawn="1"/>
        </p:nvPicPr>
        <p:blipFill>
          <a:blip r:embed="rId3"/>
          <a:stretch>
            <a:fillRect/>
          </a:stretch>
        </p:blipFill>
        <p:spPr>
          <a:xfrm>
            <a:off x="1731963" y="932945"/>
            <a:ext cx="2390775" cy="1714500"/>
          </a:xfrm>
          <a:prstGeom prst="rect">
            <a:avLst/>
          </a:prstGeom>
        </p:spPr>
      </p:pic>
      <p:grpSp>
        <p:nvGrpSpPr>
          <p:cNvPr id="19" name="Group 15"/>
          <p:cNvGrpSpPr>
            <a:grpSpLocks/>
          </p:cNvGrpSpPr>
          <p:nvPr userDrawn="1"/>
        </p:nvGrpSpPr>
        <p:grpSpPr bwMode="auto">
          <a:xfrm>
            <a:off x="88900" y="6513"/>
            <a:ext cx="1282700" cy="1226218"/>
            <a:chOff x="3600" y="3675"/>
            <a:chExt cx="432" cy="432"/>
          </a:xfrm>
        </p:grpSpPr>
        <p:sp>
          <p:nvSpPr>
            <p:cNvPr id="20"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smtClean="0"/>
            </a:p>
          </p:txBody>
        </p:sp>
        <p:pic>
          <p:nvPicPr>
            <p:cNvPr id="21" name="Picture 79" descr="传媒大学LOGO"/>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 name="图片 16"/>
          <p:cNvPicPr>
            <a:picLocks noChangeAspect="1"/>
          </p:cNvPicPr>
          <p:nvPr userDrawn="1"/>
        </p:nvPicPr>
        <p:blipFill>
          <a:blip r:embed="rId5"/>
          <a:stretch>
            <a:fillRect/>
          </a:stretch>
        </p:blipFill>
        <p:spPr>
          <a:xfrm>
            <a:off x="4210050" y="2679701"/>
            <a:ext cx="2400300" cy="1724025"/>
          </a:xfrm>
          <a:prstGeom prst="rect">
            <a:avLst/>
          </a:prstGeom>
        </p:spPr>
      </p:pic>
      <p:sp>
        <p:nvSpPr>
          <p:cNvPr id="11" name="TextBox 23"/>
          <p:cNvSpPr txBox="1">
            <a:spLocks noChangeArrowheads="1"/>
          </p:cNvSpPr>
          <p:nvPr userDrawn="1"/>
        </p:nvSpPr>
        <p:spPr bwMode="auto">
          <a:xfrm>
            <a:off x="88900" y="2920494"/>
            <a:ext cx="53911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sz="5400" b="1" dirty="0" smtClean="0">
                <a:solidFill>
                  <a:schemeClr val="bg1"/>
                </a:solidFill>
                <a:effectLst>
                  <a:outerShdw blurRad="38100" dist="38100" dir="2700000" algn="tl">
                    <a:srgbClr val="000000">
                      <a:alpha val="43137"/>
                    </a:srgbClr>
                  </a:outerShdw>
                </a:effectLst>
                <a:latin typeface="方正综艺简体" panose="03000509000000000000" pitchFamily="65" charset="-122"/>
                <a:ea typeface="方正综艺简体" panose="03000509000000000000" pitchFamily="65" charset="-122"/>
              </a:rPr>
              <a:t>计算机图形学</a:t>
            </a:r>
          </a:p>
        </p:txBody>
      </p:sp>
      <p:pic>
        <p:nvPicPr>
          <p:cNvPr id="3" name="图片 2"/>
          <p:cNvPicPr>
            <a:picLocks noChangeAspect="1"/>
          </p:cNvPicPr>
          <p:nvPr userDrawn="1"/>
        </p:nvPicPr>
        <p:blipFill>
          <a:blip r:embed="rId6"/>
          <a:stretch>
            <a:fillRect/>
          </a:stretch>
        </p:blipFill>
        <p:spPr>
          <a:xfrm>
            <a:off x="4210050" y="4459331"/>
            <a:ext cx="2400300" cy="1714500"/>
          </a:xfrm>
          <a:prstGeom prst="rect">
            <a:avLst/>
          </a:prstGeom>
        </p:spPr>
      </p:pic>
      <p:pic>
        <p:nvPicPr>
          <p:cNvPr id="6" name="图片 5"/>
          <p:cNvPicPr>
            <a:picLocks noChangeAspect="1"/>
          </p:cNvPicPr>
          <p:nvPr userDrawn="1"/>
        </p:nvPicPr>
        <p:blipFill>
          <a:blip r:embed="rId7"/>
          <a:stretch>
            <a:fillRect/>
          </a:stretch>
        </p:blipFill>
        <p:spPr>
          <a:xfrm>
            <a:off x="4232275" y="899342"/>
            <a:ext cx="2390775" cy="1714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3" presetClass="entr" presetSubtype="528" fill="hold" nodeType="withEffect">
                                  <p:stCondLst>
                                    <p:cond delay="45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fltVal val="0.5"/>
                                          </p:val>
                                        </p:tav>
                                        <p:tav tm="100000">
                                          <p:val>
                                            <p:strVal val="#ppt_y"/>
                                          </p:val>
                                        </p:tav>
                                      </p:tavLst>
                                    </p:anim>
                                  </p:childTnLst>
                                </p:cTn>
                              </p:par>
                              <p:par>
                                <p:cTn id="23" presetID="25"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26" dur="25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27" dur="250" accel="50000" fill="hold">
                                          <p:stCondLst>
                                            <p:cond delay="250"/>
                                          </p:stCondLst>
                                        </p:cTn>
                                        <p:tgtEl>
                                          <p:spTgt spid="11"/>
                                        </p:tgtEl>
                                        <p:attrNameLst>
                                          <p:attrName>ppt_w</p:attrName>
                                        </p:attrNameLst>
                                      </p:cBhvr>
                                      <p:tavLst>
                                        <p:tav tm="0">
                                          <p:val>
                                            <p:strVal val="#ppt_w*.05"/>
                                          </p:val>
                                        </p:tav>
                                        <p:tav tm="100000">
                                          <p:val>
                                            <p:strVal val="#ppt_w"/>
                                          </p:val>
                                        </p:tav>
                                      </p:tavLst>
                                    </p:anim>
                                    <p:anim calcmode="lin" valueType="num">
                                      <p:cBhvr>
                                        <p:cTn id="28" dur="500" fill="hold"/>
                                        <p:tgtEl>
                                          <p:spTgt spid="11"/>
                                        </p:tgtEl>
                                        <p:attrNameLst>
                                          <p:attrName>ppt_h</p:attrName>
                                        </p:attrNameLst>
                                      </p:cBhvr>
                                      <p:tavLst>
                                        <p:tav tm="0">
                                          <p:val>
                                            <p:strVal val="#ppt_h"/>
                                          </p:val>
                                        </p:tav>
                                        <p:tav tm="100000">
                                          <p:val>
                                            <p:strVal val="#ppt_h"/>
                                          </p:val>
                                        </p:tav>
                                      </p:tavLst>
                                    </p:anim>
                                    <p:anim calcmode="lin" valueType="num">
                                      <p:cBhvr>
                                        <p:cTn id="29" dur="25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 dur="25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1" dur="250" accel="50000" fill="hold">
                                          <p:stCondLst>
                                            <p:cond delay="250"/>
                                          </p:stCondLst>
                                        </p:cTn>
                                        <p:tgtEl>
                                          <p:spTgt spid="11"/>
                                        </p:tgtEl>
                                        <p:attrNameLst>
                                          <p:attrName>ppt_y</p:attrName>
                                        </p:attrNameLst>
                                      </p:cBhvr>
                                      <p:tavLst>
                                        <p:tav tm="0">
                                          <p:val>
                                            <p:strVal val="#ppt_y+.1"/>
                                          </p:val>
                                        </p:tav>
                                        <p:tav tm="100000">
                                          <p:val>
                                            <p:strVal val="#ppt_y"/>
                                          </p:val>
                                        </p:tav>
                                      </p:tavLst>
                                    </p:anim>
                                    <p:animEffect transition="in" filter="fade">
                                      <p:cBhvr>
                                        <p:cTn id="32" dur="500" decel="50000">
                                          <p:stCondLst>
                                            <p:cond delay="0"/>
                                          </p:stCondLst>
                                        </p:cTn>
                                        <p:tgtEl>
                                          <p:spTgt spid="11"/>
                                        </p:tgtEl>
                                      </p:cBhvr>
                                    </p:animEffect>
                                  </p:childTnLst>
                                </p:cTn>
                              </p:par>
                              <p:par>
                                <p:cTn id="33" presetID="2" presetClass="entr" presetSubtype="4" fill="hold" grpId="0" nodeType="withEffect">
                                  <p:stCondLst>
                                    <p:cond delay="8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45" presetClass="entr" presetSubtype="0" fill="hold" grpId="0" nodeType="withEffect">
                                  <p:stCondLst>
                                    <p:cond delay="5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ppt_w</p:attrName>
                                        </p:attrNameLst>
                                      </p:cBhvr>
                                      <p:tavLst>
                                        <p:tav tm="0" fmla="#ppt_w*sin(2.5*pi*$)">
                                          <p:val>
                                            <p:fltVal val="0"/>
                                          </p:val>
                                        </p:tav>
                                        <p:tav tm="100000">
                                          <p:val>
                                            <p:fltVal val="1"/>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par>
                                <p:cTn id="42" presetID="22" presetClass="entr" presetSubtype="4" fill="hold" nodeType="withEffect">
                                  <p:stCondLst>
                                    <p:cond delay="60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00"/>
                                        <p:tgtEl>
                                          <p:spTgt spid="13"/>
                                        </p:tgtEl>
                                      </p:cBhvr>
                                    </p:animEffect>
                                  </p:childTnLst>
                                </p:cTn>
                              </p:par>
                              <p:par>
                                <p:cTn id="45" presetID="23" presetClass="entr" presetSubtype="16" fill="hold" nodeType="withEffect">
                                  <p:stCondLst>
                                    <p:cond delay="60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60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fltVal val="0"/>
                                          </p:val>
                                        </p:tav>
                                        <p:tav tm="100000">
                                          <p:val>
                                            <p:strVal val="#ppt_w"/>
                                          </p:val>
                                        </p:tav>
                                      </p:tavLst>
                                    </p:anim>
                                    <p:anim calcmode="lin" valueType="num">
                                      <p:cBhvr>
                                        <p:cTn id="52" dur="500" fill="hold"/>
                                        <p:tgtEl>
                                          <p:spTgt spid="6"/>
                                        </p:tgtEl>
                                        <p:attrNameLst>
                                          <p:attrName>ppt_h</p:attrName>
                                        </p:attrNameLst>
                                      </p:cBhvr>
                                      <p:tavLst>
                                        <p:tav tm="0">
                                          <p:val>
                                            <p:fltVal val="0"/>
                                          </p:val>
                                        </p:tav>
                                        <p:tav tm="100000">
                                          <p:val>
                                            <p:strVal val="#ppt_h"/>
                                          </p:val>
                                        </p:tav>
                                      </p:tavLst>
                                    </p:anim>
                                  </p:childTnLst>
                                </p:cTn>
                              </p:par>
                              <p:par>
                                <p:cTn id="53" presetID="23" presetClass="entr" presetSubtype="16" fill="hold" nodeType="withEffect">
                                  <p:stCondLst>
                                    <p:cond delay="600"/>
                                  </p:stCondLst>
                                  <p:childTnLst>
                                    <p:set>
                                      <p:cBhvr>
                                        <p:cTn id="54" dur="1" fill="hold">
                                          <p:stCondLst>
                                            <p:cond delay="0"/>
                                          </p:stCondLst>
                                        </p:cTn>
                                        <p:tgtEl>
                                          <p:spTgt spid="3"/>
                                        </p:tgtEl>
                                        <p:attrNameLst>
                                          <p:attrName>style.visibility</p:attrName>
                                        </p:attrNameLst>
                                      </p:cBhvr>
                                      <p:to>
                                        <p:strVal val="visible"/>
                                      </p:to>
                                    </p:set>
                                    <p:anim calcmode="lin" valueType="num">
                                      <p:cBhvr>
                                        <p:cTn id="55" dur="500" fill="hold"/>
                                        <p:tgtEl>
                                          <p:spTgt spid="3"/>
                                        </p:tgtEl>
                                        <p:attrNameLst>
                                          <p:attrName>ppt_w</p:attrName>
                                        </p:attrNameLst>
                                      </p:cBhvr>
                                      <p:tavLst>
                                        <p:tav tm="0">
                                          <p:val>
                                            <p:fltVal val="0"/>
                                          </p:val>
                                        </p:tav>
                                        <p:tav tm="100000">
                                          <p:val>
                                            <p:strVal val="#ppt_w"/>
                                          </p:val>
                                        </p:tav>
                                      </p:tavLst>
                                    </p:anim>
                                    <p:anim calcmode="lin" valueType="num">
                                      <p:cBhvr>
                                        <p:cTn id="56" dur="500" fill="hold"/>
                                        <p:tgtEl>
                                          <p:spTgt spid="3"/>
                                        </p:tgtEl>
                                        <p:attrNameLst>
                                          <p:attrName>ppt_h</p:attrName>
                                        </p:attrNameLst>
                                      </p:cBhvr>
                                      <p:tavLst>
                                        <p:tav tm="0">
                                          <p:val>
                                            <p:fltVal val="0"/>
                                          </p:val>
                                        </p:tav>
                                        <p:tav tm="100000">
                                          <p:val>
                                            <p:strVal val="#ppt_h"/>
                                          </p:val>
                                        </p:tav>
                                      </p:tavLst>
                                    </p:anim>
                                  </p:childTnLst>
                                </p:cTn>
                              </p:par>
                              <p:par>
                                <p:cTn id="57" presetID="53" presetClass="entr" presetSubtype="16" fill="hold" nodeType="withEffect">
                                  <p:stCondLst>
                                    <p:cond delay="60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P spid="15" grpId="0"/>
      <p:bldP spid="1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a:stretch>
            <a:fillRect/>
          </a:stretch>
        </p:blipFill>
        <p:spPr>
          <a:xfrm>
            <a:off x="0" y="1949450"/>
            <a:ext cx="1683439" cy="4806155"/>
          </a:xfrm>
          <a:prstGeom prst="rect">
            <a:avLst/>
          </a:prstGeom>
        </p:spPr>
      </p:pic>
      <p:sp>
        <p:nvSpPr>
          <p:cNvPr id="2" name="矩形 1"/>
          <p:cNvSpPr/>
          <p:nvPr userDrawn="1"/>
        </p:nvSpPr>
        <p:spPr>
          <a:xfrm>
            <a:off x="2273300" y="-6350"/>
            <a:ext cx="691607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1643366" y="-6350"/>
            <a:ext cx="214313" cy="6858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14"/>
          <p:cNvSpPr>
            <a:spLocks noChangeArrowheads="1"/>
          </p:cNvSpPr>
          <p:nvPr userDrawn="1"/>
        </p:nvSpPr>
        <p:spPr bwMode="auto">
          <a:xfrm>
            <a:off x="7312025" y="346075"/>
            <a:ext cx="1501775" cy="85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r" eaLnBrk="1" hangingPunct="1">
              <a:lnSpc>
                <a:spcPct val="112000"/>
              </a:lnSpc>
              <a:defRPr/>
            </a:pPr>
            <a:r>
              <a:rPr lang="zh-CN" altLang="en-US" sz="2800" b="1" dirty="0" smtClean="0">
                <a:solidFill>
                  <a:srgbClr val="FF9300"/>
                </a:solidFill>
                <a:latin typeface="微软雅黑" pitchFamily="34" charset="-122"/>
                <a:ea typeface="微软雅黑" pitchFamily="34" charset="-122"/>
              </a:rPr>
              <a:t>目录 </a:t>
            </a:r>
            <a:r>
              <a:rPr lang="en-US" altLang="zh-CN" sz="2800" b="1" dirty="0" smtClean="0">
                <a:solidFill>
                  <a:srgbClr val="FF9300"/>
                </a:solidFill>
                <a:latin typeface="微软雅黑" pitchFamily="34" charset="-122"/>
                <a:ea typeface="微软雅黑" pitchFamily="34" charset="-122"/>
              </a:rPr>
              <a:t> </a:t>
            </a:r>
          </a:p>
          <a:p>
            <a:pPr algn="r" eaLnBrk="1" hangingPunct="1">
              <a:lnSpc>
                <a:spcPct val="112000"/>
              </a:lnSpc>
              <a:defRPr/>
            </a:pPr>
            <a:r>
              <a:rPr lang="en-US" altLang="zh-CN" sz="1600" dirty="0" smtClean="0">
                <a:solidFill>
                  <a:srgbClr val="7F7F7F"/>
                </a:solidFill>
              </a:rPr>
              <a:t>CONTENTS  </a:t>
            </a:r>
            <a:endParaRPr lang="zh-CN" altLang="en-US" dirty="0" smtClean="0">
              <a:solidFill>
                <a:srgbClr val="7F7F7F"/>
              </a:solidFill>
            </a:endParaRPr>
          </a:p>
        </p:txBody>
      </p:sp>
      <p:sp>
        <p:nvSpPr>
          <p:cNvPr id="5" name="TextBox 6"/>
          <p:cNvSpPr txBox="1">
            <a:spLocks noChangeArrowheads="1"/>
          </p:cNvSpPr>
          <p:nvPr userDrawn="1"/>
        </p:nvSpPr>
        <p:spPr bwMode="auto">
          <a:xfrm>
            <a:off x="2770187" y="1370807"/>
            <a:ext cx="376964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01    </a:t>
            </a:r>
            <a:r>
              <a:rPr lang="zh-CN" altLang="en-US" sz="2400" dirty="0" smtClean="0">
                <a:solidFill>
                  <a:srgbClr val="595959"/>
                </a:solidFill>
                <a:latin typeface="Impact" pitchFamily="34" charset="0"/>
                <a:ea typeface="微软雅黑" pitchFamily="34" charset="-122"/>
              </a:rPr>
              <a:t>绪论</a:t>
            </a:r>
            <a:endParaRPr lang="zh-CN" altLang="en-US" sz="2400" dirty="0" smtClean="0">
              <a:solidFill>
                <a:srgbClr val="595959"/>
              </a:solidFill>
              <a:latin typeface="微软雅黑" pitchFamily="34" charset="-122"/>
              <a:ea typeface="微软雅黑" pitchFamily="34" charset="-122"/>
            </a:endParaRPr>
          </a:p>
        </p:txBody>
      </p:sp>
      <p:sp>
        <p:nvSpPr>
          <p:cNvPr id="6" name="TextBox 10"/>
          <p:cNvSpPr txBox="1">
            <a:spLocks noChangeArrowheads="1"/>
          </p:cNvSpPr>
          <p:nvPr userDrawn="1"/>
        </p:nvSpPr>
        <p:spPr bwMode="auto">
          <a:xfrm>
            <a:off x="2770188" y="1928813"/>
            <a:ext cx="376964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02   </a:t>
            </a:r>
            <a:r>
              <a:rPr lang="zh-CN" altLang="en-US" sz="2400" dirty="0" smtClean="0">
                <a:solidFill>
                  <a:srgbClr val="595959"/>
                </a:solidFill>
                <a:latin typeface="Impact" pitchFamily="34" charset="0"/>
                <a:ea typeface="微软雅黑" pitchFamily="34" charset="-122"/>
              </a:rPr>
              <a:t>图形系统</a:t>
            </a:r>
            <a:endParaRPr lang="zh-CN" altLang="en-US" sz="2400" dirty="0" smtClean="0">
              <a:solidFill>
                <a:srgbClr val="595959"/>
              </a:solidFill>
              <a:latin typeface="微软雅黑" pitchFamily="34" charset="-122"/>
              <a:ea typeface="微软雅黑" pitchFamily="34" charset="-122"/>
            </a:endParaRPr>
          </a:p>
        </p:txBody>
      </p:sp>
      <p:sp>
        <p:nvSpPr>
          <p:cNvPr id="7" name="TextBox 11"/>
          <p:cNvSpPr txBox="1">
            <a:spLocks noChangeArrowheads="1"/>
          </p:cNvSpPr>
          <p:nvPr userDrawn="1"/>
        </p:nvSpPr>
        <p:spPr bwMode="auto">
          <a:xfrm>
            <a:off x="2770187" y="2470944"/>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03   </a:t>
            </a:r>
            <a:r>
              <a:rPr lang="zh-CN" altLang="en-US" sz="2400" dirty="0" smtClean="0">
                <a:solidFill>
                  <a:srgbClr val="595959"/>
                </a:solidFill>
                <a:latin typeface="Impact" pitchFamily="34" charset="0"/>
                <a:ea typeface="微软雅黑" pitchFamily="34" charset="-122"/>
              </a:rPr>
              <a:t>二维图形生成</a:t>
            </a:r>
            <a:endParaRPr lang="zh-CN" altLang="en-US" sz="2400" dirty="0" smtClean="0">
              <a:solidFill>
                <a:srgbClr val="595959"/>
              </a:solidFill>
              <a:latin typeface="微软雅黑" pitchFamily="34" charset="-122"/>
              <a:ea typeface="微软雅黑" pitchFamily="34" charset="-122"/>
            </a:endParaRPr>
          </a:p>
        </p:txBody>
      </p:sp>
      <p:pic>
        <p:nvPicPr>
          <p:cNvPr id="9" name="图片 8"/>
          <p:cNvPicPr>
            <a:picLocks noChangeAspect="1"/>
          </p:cNvPicPr>
          <p:nvPr userDrawn="1"/>
        </p:nvPicPr>
        <p:blipFill>
          <a:blip r:embed="rId3"/>
          <a:stretch>
            <a:fillRect/>
          </a:stretch>
        </p:blipFill>
        <p:spPr>
          <a:xfrm>
            <a:off x="0" y="0"/>
            <a:ext cx="1643366" cy="1943100"/>
          </a:xfrm>
          <a:prstGeom prst="rect">
            <a:avLst/>
          </a:prstGeom>
        </p:spPr>
      </p:pic>
      <p:sp>
        <p:nvSpPr>
          <p:cNvPr id="10" name="TextBox 11"/>
          <p:cNvSpPr txBox="1">
            <a:spLocks noChangeArrowheads="1"/>
          </p:cNvSpPr>
          <p:nvPr userDrawn="1"/>
        </p:nvSpPr>
        <p:spPr bwMode="auto">
          <a:xfrm>
            <a:off x="2770187" y="2962277"/>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04   </a:t>
            </a:r>
            <a:r>
              <a:rPr lang="zh-CN" altLang="en-US" sz="2400" dirty="0" smtClean="0">
                <a:solidFill>
                  <a:srgbClr val="595959"/>
                </a:solidFill>
                <a:latin typeface="Impact" pitchFamily="34" charset="0"/>
                <a:ea typeface="微软雅黑" pitchFamily="34" charset="-122"/>
              </a:rPr>
              <a:t>图形几何变换</a:t>
            </a:r>
            <a:endParaRPr lang="zh-CN" altLang="en-US" sz="2400" dirty="0" smtClean="0">
              <a:solidFill>
                <a:srgbClr val="595959"/>
              </a:solidFill>
              <a:latin typeface="微软雅黑" pitchFamily="34" charset="-122"/>
              <a:ea typeface="微软雅黑" pitchFamily="34" charset="-122"/>
            </a:endParaRPr>
          </a:p>
        </p:txBody>
      </p:sp>
      <p:sp>
        <p:nvSpPr>
          <p:cNvPr id="11" name="TextBox 11"/>
          <p:cNvSpPr txBox="1">
            <a:spLocks noChangeArrowheads="1"/>
          </p:cNvSpPr>
          <p:nvPr userDrawn="1"/>
        </p:nvSpPr>
        <p:spPr bwMode="auto">
          <a:xfrm>
            <a:off x="2770187" y="3456783"/>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05   </a:t>
            </a:r>
            <a:r>
              <a:rPr lang="zh-CN" altLang="en-US" sz="2400" dirty="0" smtClean="0">
                <a:solidFill>
                  <a:srgbClr val="595959"/>
                </a:solidFill>
                <a:latin typeface="Impact" pitchFamily="34" charset="0"/>
                <a:ea typeface="微软雅黑" pitchFamily="34" charset="-122"/>
              </a:rPr>
              <a:t>二维观察</a:t>
            </a:r>
            <a:endParaRPr lang="zh-CN" altLang="en-US" sz="2400" dirty="0" smtClean="0">
              <a:solidFill>
                <a:srgbClr val="595959"/>
              </a:solidFill>
              <a:latin typeface="微软雅黑" pitchFamily="34" charset="-122"/>
              <a:ea typeface="微软雅黑" pitchFamily="34" charset="-122"/>
            </a:endParaRPr>
          </a:p>
        </p:txBody>
      </p:sp>
      <p:sp>
        <p:nvSpPr>
          <p:cNvPr id="12" name="TextBox 11"/>
          <p:cNvSpPr txBox="1">
            <a:spLocks noChangeArrowheads="1"/>
          </p:cNvSpPr>
          <p:nvPr userDrawn="1"/>
        </p:nvSpPr>
        <p:spPr bwMode="auto">
          <a:xfrm>
            <a:off x="2770187" y="3976291"/>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06   </a:t>
            </a:r>
            <a:r>
              <a:rPr lang="zh-CN" altLang="en-US" sz="2400" dirty="0" smtClean="0">
                <a:solidFill>
                  <a:srgbClr val="595959"/>
                </a:solidFill>
                <a:latin typeface="Impact" pitchFamily="34" charset="0"/>
                <a:ea typeface="微软雅黑" pitchFamily="34" charset="-122"/>
              </a:rPr>
              <a:t>三维观察</a:t>
            </a:r>
            <a:endParaRPr lang="zh-CN" altLang="en-US" sz="2400" dirty="0" smtClean="0">
              <a:solidFill>
                <a:srgbClr val="595959"/>
              </a:solidFill>
              <a:latin typeface="微软雅黑" pitchFamily="34" charset="-122"/>
              <a:ea typeface="微软雅黑" pitchFamily="34" charset="-122"/>
            </a:endParaRPr>
          </a:p>
        </p:txBody>
      </p:sp>
      <p:sp>
        <p:nvSpPr>
          <p:cNvPr id="13" name="TextBox 11"/>
          <p:cNvSpPr txBox="1">
            <a:spLocks noChangeArrowheads="1"/>
          </p:cNvSpPr>
          <p:nvPr userDrawn="1"/>
        </p:nvSpPr>
        <p:spPr bwMode="auto">
          <a:xfrm>
            <a:off x="2770187" y="4480125"/>
            <a:ext cx="380774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07   </a:t>
            </a:r>
            <a:r>
              <a:rPr lang="zh-CN" altLang="en-US" sz="2400" dirty="0" smtClean="0">
                <a:solidFill>
                  <a:srgbClr val="595959"/>
                </a:solidFill>
                <a:latin typeface="Impact" pitchFamily="34" charset="0"/>
                <a:ea typeface="微软雅黑" pitchFamily="34" charset="-122"/>
              </a:rPr>
              <a:t>三维对象</a:t>
            </a:r>
            <a:endParaRPr lang="zh-CN" altLang="en-US" sz="2400" dirty="0" smtClean="0">
              <a:solidFill>
                <a:srgbClr val="595959"/>
              </a:solidFill>
              <a:latin typeface="微软雅黑" pitchFamily="34" charset="-122"/>
              <a:ea typeface="微软雅黑" pitchFamily="34" charset="-122"/>
            </a:endParaRPr>
          </a:p>
        </p:txBody>
      </p:sp>
      <p:sp>
        <p:nvSpPr>
          <p:cNvPr id="14" name="TextBox 11"/>
          <p:cNvSpPr txBox="1">
            <a:spLocks noChangeArrowheads="1"/>
          </p:cNvSpPr>
          <p:nvPr userDrawn="1"/>
        </p:nvSpPr>
        <p:spPr bwMode="auto">
          <a:xfrm>
            <a:off x="2770187" y="4960145"/>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08   </a:t>
            </a:r>
            <a:r>
              <a:rPr lang="zh-CN" altLang="en-US" sz="2400" dirty="0" smtClean="0">
                <a:solidFill>
                  <a:srgbClr val="595959"/>
                </a:solidFill>
                <a:latin typeface="Impact" pitchFamily="34" charset="0"/>
                <a:ea typeface="微软雅黑" pitchFamily="34" charset="-122"/>
              </a:rPr>
              <a:t>真实感图形技术</a:t>
            </a:r>
            <a:endParaRPr lang="zh-CN" altLang="en-US" sz="2400" dirty="0" smtClean="0">
              <a:solidFill>
                <a:srgbClr val="595959"/>
              </a:solidFill>
              <a:latin typeface="微软雅黑" pitchFamily="34" charset="-122"/>
              <a:ea typeface="微软雅黑" pitchFamily="34" charset="-122"/>
            </a:endParaRPr>
          </a:p>
        </p:txBody>
      </p:sp>
      <p:sp>
        <p:nvSpPr>
          <p:cNvPr id="15" name="TextBox 11"/>
          <p:cNvSpPr txBox="1">
            <a:spLocks noChangeArrowheads="1"/>
          </p:cNvSpPr>
          <p:nvPr userDrawn="1"/>
        </p:nvSpPr>
        <p:spPr bwMode="auto">
          <a:xfrm>
            <a:off x="2770187" y="5494139"/>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09   </a:t>
            </a:r>
            <a:r>
              <a:rPr lang="zh-CN" altLang="en-US" sz="2400" dirty="0" smtClean="0">
                <a:solidFill>
                  <a:srgbClr val="595959"/>
                </a:solidFill>
                <a:latin typeface="Impact" pitchFamily="34" charset="0"/>
                <a:ea typeface="微软雅黑" pitchFamily="34" charset="-122"/>
              </a:rPr>
              <a:t>交互技术</a:t>
            </a:r>
            <a:endParaRPr lang="zh-CN" altLang="en-US" sz="2400" dirty="0" smtClean="0">
              <a:solidFill>
                <a:srgbClr val="595959"/>
              </a:solidFill>
              <a:latin typeface="微软雅黑" pitchFamily="34" charset="-122"/>
              <a:ea typeface="微软雅黑" pitchFamily="34" charset="-122"/>
            </a:endParaRPr>
          </a:p>
        </p:txBody>
      </p:sp>
      <p:sp>
        <p:nvSpPr>
          <p:cNvPr id="16" name="TextBox 11"/>
          <p:cNvSpPr txBox="1">
            <a:spLocks noChangeArrowheads="1"/>
          </p:cNvSpPr>
          <p:nvPr userDrawn="1"/>
        </p:nvSpPr>
        <p:spPr bwMode="auto">
          <a:xfrm>
            <a:off x="2770186" y="5973962"/>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10   </a:t>
            </a:r>
            <a:r>
              <a:rPr lang="zh-CN" altLang="en-US" sz="2400" dirty="0" smtClean="0">
                <a:solidFill>
                  <a:srgbClr val="595959"/>
                </a:solidFill>
                <a:latin typeface="Impact" pitchFamily="34" charset="0"/>
                <a:ea typeface="微软雅黑" pitchFamily="34" charset="-122"/>
              </a:rPr>
              <a:t>计算机动画</a:t>
            </a:r>
            <a:endParaRPr lang="zh-CN" altLang="en-US" sz="2400" dirty="0" smtClean="0">
              <a:solidFill>
                <a:srgbClr val="595959"/>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flipH="1">
            <a:off x="9143999" y="0"/>
            <a:ext cx="4571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916446" y="0"/>
            <a:ext cx="214313"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877728" y="523786"/>
            <a:ext cx="7405217" cy="629013"/>
          </a:xfrm>
          <a:prstGeom prst="rect">
            <a:avLst/>
          </a:prstGeo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93511" y="1569155"/>
            <a:ext cx="8393029" cy="4173185"/>
          </a:xfrm>
          <a:prstGeom prst="rect">
            <a:avLst/>
          </a:prstGeom>
        </p:spPr>
        <p:txBody>
          <a:bodyPr/>
          <a:lstStyle>
            <a:lvl1pPr marL="457200" indent="-457200">
              <a:buClr>
                <a:srgbClr val="FF9300"/>
              </a:buClr>
              <a:buFont typeface="Wingdings" panose="05000000000000000000" pitchFamily="2" charset="2"/>
              <a:buChar char="n"/>
              <a:defRPr/>
            </a:lvl1pPr>
            <a:lvl2pPr marL="685800" indent="-228600">
              <a:buClr>
                <a:srgbClr val="FF9300"/>
              </a:buClr>
              <a:buFont typeface="Wingdings" panose="05000000000000000000" pitchFamily="2" charset="2"/>
              <a:buChar char="l"/>
              <a:defRPr/>
            </a:lvl2pPr>
            <a:lvl4pPr marL="1657350" indent="-285750">
              <a:buClr>
                <a:srgbClr val="FF9300"/>
              </a:buClr>
              <a:buFont typeface="Wingdings" panose="05000000000000000000" pitchFamily="2" charset="2"/>
              <a:buChar char=""/>
              <a:defRPr/>
            </a:lvl4pPr>
            <a:lvl5pPr marL="2057400" indent="-228600">
              <a:buClr>
                <a:srgbClr val="FF9300"/>
              </a:buClr>
              <a:buFont typeface="Calibri" panose="020F0502020204030204" pitchFamily="34" charset="0"/>
              <a:buChar cha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矩形 1"/>
          <p:cNvSpPr/>
          <p:nvPr userDrawn="1"/>
        </p:nvSpPr>
        <p:spPr>
          <a:xfrm>
            <a:off x="-12700" y="0"/>
            <a:ext cx="9215438" cy="4740275"/>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Text Box 2"/>
          <p:cNvSpPr txBox="1">
            <a:spLocks noChangeArrowheads="1"/>
          </p:cNvSpPr>
          <p:nvPr userDrawn="1"/>
        </p:nvSpPr>
        <p:spPr bwMode="auto">
          <a:xfrm>
            <a:off x="2908300" y="4984750"/>
            <a:ext cx="332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sz="3600" b="1" dirty="0" smtClean="0">
                <a:solidFill>
                  <a:srgbClr val="595959"/>
                </a:solidFill>
                <a:latin typeface="微软雅黑" pitchFamily="34" charset="-122"/>
                <a:ea typeface="微软雅黑" pitchFamily="34" charset="-122"/>
                <a:sym typeface="Arial" charset="0"/>
              </a:rPr>
              <a:t>THANKS</a:t>
            </a:r>
            <a:endParaRPr lang="zh-CN" altLang="en-US" sz="3600" b="1" dirty="0" smtClean="0">
              <a:solidFill>
                <a:srgbClr val="595959"/>
              </a:solidFill>
              <a:latin typeface="微软雅黑" pitchFamily="34" charset="-122"/>
              <a:ea typeface="微软雅黑" pitchFamily="34" charset="-122"/>
              <a:sym typeface="Arial" charset="0"/>
            </a:endParaRPr>
          </a:p>
        </p:txBody>
      </p:sp>
      <p:cxnSp>
        <p:nvCxnSpPr>
          <p:cNvPr id="4" name="直接连接符 3"/>
          <p:cNvCxnSpPr/>
          <p:nvPr userDrawn="1"/>
        </p:nvCxnSpPr>
        <p:spPr>
          <a:xfrm>
            <a:off x="2249488" y="5700713"/>
            <a:ext cx="46450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225" y="2223295"/>
            <a:ext cx="2936875" cy="2202656"/>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66269" y="2228851"/>
            <a:ext cx="2944018" cy="2248903"/>
          </a:xfrm>
          <a:prstGeom prst="rect">
            <a:avLst/>
          </a:prstGeom>
        </p:spPr>
      </p:pic>
      <p:pic>
        <p:nvPicPr>
          <p:cNvPr id="10" name="图片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235700" y="2189982"/>
            <a:ext cx="2908300" cy="2326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4"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 calcmode="lin" valueType="num">
                                      <p:cBhvr>
                                        <p:cTn id="15" dur="500" fill="hold"/>
                                        <p:tgtEl>
                                          <p:spTgt spid="3"/>
                                        </p:tgtEl>
                                        <p:attrNameLst>
                                          <p:attrName>style.rotation</p:attrName>
                                        </p:attrNameLst>
                                      </p:cBhvr>
                                      <p:tavLst>
                                        <p:tav tm="0">
                                          <p:val>
                                            <p:fltVal val="360"/>
                                          </p:val>
                                        </p:tav>
                                        <p:tav tm="100000">
                                          <p:val>
                                            <p:fltVal val="0"/>
                                          </p:val>
                                        </p:tav>
                                      </p:tavLst>
                                    </p:anim>
                                    <p:animEffect transition="in" filter="fade">
                                      <p:cBhvr>
                                        <p:cTn id="16" dur="500"/>
                                        <p:tgtEl>
                                          <p:spTgt spid="3"/>
                                        </p:tgtEl>
                                      </p:cBhvr>
                                    </p:animEffect>
                                  </p:childTnLst>
                                </p:cTn>
                              </p:par>
                              <p:par>
                                <p:cTn id="17" presetID="52" presetClass="entr" presetSubtype="0" fill="hold" nodeType="withEffect">
                                  <p:stCondLst>
                                    <p:cond delay="200"/>
                                  </p:stCondLst>
                                  <p:childTnLst>
                                    <p:set>
                                      <p:cBhvr>
                                        <p:cTn id="18" dur="1" fill="hold">
                                          <p:stCondLst>
                                            <p:cond delay="0"/>
                                          </p:stCondLst>
                                        </p:cTn>
                                        <p:tgtEl>
                                          <p:spTgt spid="8"/>
                                        </p:tgtEl>
                                        <p:attrNameLst>
                                          <p:attrName>style.visibility</p:attrName>
                                        </p:attrNameLst>
                                      </p:cBhvr>
                                      <p:to>
                                        <p:strVal val="visible"/>
                                      </p:to>
                                    </p:set>
                                    <p:animScale>
                                      <p:cBhvr>
                                        <p:cTn id="19"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500" decel="50000" fill="hold">
                                          <p:stCondLst>
                                            <p:cond delay="0"/>
                                          </p:stCondLst>
                                        </p:cTn>
                                        <p:tgtEl>
                                          <p:spTgt spid="8"/>
                                        </p:tgtEl>
                                        <p:attrNameLst>
                                          <p:attrName>ppt_x</p:attrName>
                                          <p:attrName>ppt_y</p:attrName>
                                        </p:attrNameLst>
                                      </p:cBhvr>
                                    </p:animMotion>
                                    <p:animEffect transition="in" filter="fade">
                                      <p:cBhvr>
                                        <p:cTn id="21" dur="500"/>
                                        <p:tgtEl>
                                          <p:spTgt spid="8"/>
                                        </p:tgtEl>
                                      </p:cBhvr>
                                    </p:animEffect>
                                  </p:childTnLst>
                                </p:cTn>
                              </p:par>
                            </p:childTnLst>
                          </p:cTn>
                        </p:par>
                        <p:par>
                          <p:cTn id="22" fill="hold">
                            <p:stCondLst>
                              <p:cond delay="700"/>
                            </p:stCondLst>
                            <p:childTnLst>
                              <p:par>
                                <p:cTn id="23" presetID="5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Scale>
                                      <p:cBhvr>
                                        <p:cTn id="25" dur="5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9"/>
                                        </p:tgtEl>
                                        <p:attrNameLst>
                                          <p:attrName>ppt_x</p:attrName>
                                          <p:attrName>ppt_y</p:attrName>
                                        </p:attrNameLst>
                                      </p:cBhvr>
                                    </p:animMotion>
                                    <p:animEffect transition="in" filter="fade">
                                      <p:cBhvr>
                                        <p:cTn id="27" dur="500"/>
                                        <p:tgtEl>
                                          <p:spTgt spid="9"/>
                                        </p:tgtEl>
                                      </p:cBhvr>
                                    </p:animEffect>
                                  </p:childTnLst>
                                </p:cTn>
                              </p:par>
                            </p:childTnLst>
                          </p:cTn>
                        </p:par>
                        <p:par>
                          <p:cTn id="28" fill="hold">
                            <p:stCondLst>
                              <p:cond delay="1200"/>
                            </p:stCondLst>
                            <p:childTnLst>
                              <p:par>
                                <p:cTn id="29" presetID="52"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Scale>
                                      <p:cBhvr>
                                        <p:cTn id="31" dur="5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10"/>
                                        </p:tgtEl>
                                        <p:attrNameLst>
                                          <p:attrName>ppt_x</p:attrName>
                                          <p:attrName>ppt_y</p:attrName>
                                        </p:attrNameLst>
                                      </p:cBhvr>
                                    </p:animMotion>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5" name="矩形 4"/>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4700" y="6345238"/>
            <a:ext cx="5829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a:spLocks noChangeArrowheads="1"/>
          </p:cNvSpPr>
          <p:nvPr userDrawn="1"/>
        </p:nvSpPr>
        <p:spPr bwMode="auto">
          <a:xfrm>
            <a:off x="3722688" y="6346825"/>
            <a:ext cx="4981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defRPr/>
            </a:pPr>
            <a:r>
              <a:rPr lang="en-US" altLang="zh-CN" sz="1400" b="1" dirty="0" smtClean="0">
                <a:solidFill>
                  <a:schemeClr val="bg1"/>
                </a:solidFill>
                <a:latin typeface="Verdana" pitchFamily="34" charset="0"/>
              </a:rPr>
              <a:t> Computer Graphics</a:t>
            </a:r>
          </a:p>
        </p:txBody>
      </p:sp>
      <p:sp>
        <p:nvSpPr>
          <p:cNvPr id="8" name="Freeform 2670"/>
          <p:cNvSpPr>
            <a:spLocks noEditPoints="1"/>
          </p:cNvSpPr>
          <p:nvPr userDrawn="1"/>
        </p:nvSpPr>
        <p:spPr bwMode="auto">
          <a:xfrm>
            <a:off x="2786063" y="6273800"/>
            <a:ext cx="403225" cy="406400"/>
          </a:xfrm>
          <a:custGeom>
            <a:avLst/>
            <a:gdLst>
              <a:gd name="T0" fmla="*/ 2147483647 w 300"/>
              <a:gd name="T1" fmla="*/ 2147483647 h 302"/>
              <a:gd name="T2" fmla="*/ 2147483647 w 300"/>
              <a:gd name="T3" fmla="*/ 2147483647 h 302"/>
              <a:gd name="T4" fmla="*/ 2147483647 w 300"/>
              <a:gd name="T5" fmla="*/ 2147483647 h 302"/>
              <a:gd name="T6" fmla="*/ 2147483647 w 300"/>
              <a:gd name="T7" fmla="*/ 2147483647 h 302"/>
              <a:gd name="T8" fmla="*/ 2147483647 w 300"/>
              <a:gd name="T9" fmla="*/ 2147483647 h 302"/>
              <a:gd name="T10" fmla="*/ 2147483647 w 300"/>
              <a:gd name="T11" fmla="*/ 2147483647 h 302"/>
              <a:gd name="T12" fmla="*/ 0 w 300"/>
              <a:gd name="T13" fmla="*/ 2147483647 h 302"/>
              <a:gd name="T14" fmla="*/ 0 w 300"/>
              <a:gd name="T15" fmla="*/ 2147483647 h 302"/>
              <a:gd name="T16" fmla="*/ 2147483647 w 300"/>
              <a:gd name="T17" fmla="*/ 2147483647 h 302"/>
              <a:gd name="T18" fmla="*/ 2147483647 w 300"/>
              <a:gd name="T19" fmla="*/ 2147483647 h 302"/>
              <a:gd name="T20" fmla="*/ 2147483647 w 300"/>
              <a:gd name="T21" fmla="*/ 2147483647 h 302"/>
              <a:gd name="T22" fmla="*/ 2147483647 w 300"/>
              <a:gd name="T23" fmla="*/ 2147483647 h 302"/>
              <a:gd name="T24" fmla="*/ 2147483647 w 300"/>
              <a:gd name="T25" fmla="*/ 0 h 302"/>
              <a:gd name="T26" fmla="*/ 2147483647 w 300"/>
              <a:gd name="T27" fmla="*/ 2147483647 h 302"/>
              <a:gd name="T28" fmla="*/ 2147483647 w 300"/>
              <a:gd name="T29" fmla="*/ 2147483647 h 302"/>
              <a:gd name="T30" fmla="*/ 2147483647 w 300"/>
              <a:gd name="T31" fmla="*/ 2147483647 h 302"/>
              <a:gd name="T32" fmla="*/ 2147483647 w 300"/>
              <a:gd name="T33" fmla="*/ 2147483647 h 302"/>
              <a:gd name="T34" fmla="*/ 2147483647 w 300"/>
              <a:gd name="T35" fmla="*/ 2147483647 h 302"/>
              <a:gd name="T36" fmla="*/ 2147483647 w 300"/>
              <a:gd name="T37" fmla="*/ 2147483647 h 302"/>
              <a:gd name="T38" fmla="*/ 2147483647 w 300"/>
              <a:gd name="T39" fmla="*/ 2147483647 h 302"/>
              <a:gd name="T40" fmla="*/ 2147483647 w 300"/>
              <a:gd name="T41" fmla="*/ 2147483647 h 302"/>
              <a:gd name="T42" fmla="*/ 2147483647 w 300"/>
              <a:gd name="T43" fmla="*/ 2147483647 h 302"/>
              <a:gd name="T44" fmla="*/ 2147483647 w 300"/>
              <a:gd name="T45" fmla="*/ 2147483647 h 302"/>
              <a:gd name="T46" fmla="*/ 2147483647 w 300"/>
              <a:gd name="T47" fmla="*/ 2147483647 h 302"/>
              <a:gd name="T48" fmla="*/ 2147483647 w 300"/>
              <a:gd name="T49" fmla="*/ 2147483647 h 302"/>
              <a:gd name="T50" fmla="*/ 2147483647 w 300"/>
              <a:gd name="T51" fmla="*/ 2147483647 h 302"/>
              <a:gd name="T52" fmla="*/ 2147483647 w 300"/>
              <a:gd name="T53" fmla="*/ 2147483647 h 302"/>
              <a:gd name="T54" fmla="*/ 2147483647 w 300"/>
              <a:gd name="T55" fmla="*/ 2147483647 h 302"/>
              <a:gd name="T56" fmla="*/ 2147483647 w 300"/>
              <a:gd name="T57" fmla="*/ 2147483647 h 302"/>
              <a:gd name="T58" fmla="*/ 2147483647 w 300"/>
              <a:gd name="T59" fmla="*/ 2147483647 h 302"/>
              <a:gd name="T60" fmla="*/ 2147483647 w 300"/>
              <a:gd name="T61" fmla="*/ 2147483647 h 302"/>
              <a:gd name="T62" fmla="*/ 2147483647 w 300"/>
              <a:gd name="T63" fmla="*/ 2147483647 h 302"/>
              <a:gd name="T64" fmla="*/ 2147483647 w 300"/>
              <a:gd name="T65" fmla="*/ 2147483647 h 302"/>
              <a:gd name="T66" fmla="*/ 2147483647 w 300"/>
              <a:gd name="T67" fmla="*/ 2147483647 h 302"/>
              <a:gd name="T68" fmla="*/ 2147483647 w 300"/>
              <a:gd name="T69" fmla="*/ 2147483647 h 302"/>
              <a:gd name="T70" fmla="*/ 2147483647 w 300"/>
              <a:gd name="T71" fmla="*/ 2147483647 h 302"/>
              <a:gd name="T72" fmla="*/ 2147483647 w 300"/>
              <a:gd name="T73" fmla="*/ 2147483647 h 302"/>
              <a:gd name="T74" fmla="*/ 2147483647 w 300"/>
              <a:gd name="T75" fmla="*/ 2147483647 h 302"/>
              <a:gd name="T76" fmla="*/ 2147483647 w 300"/>
              <a:gd name="T77" fmla="*/ 2147483647 h 302"/>
              <a:gd name="T78" fmla="*/ 2147483647 w 300"/>
              <a:gd name="T79" fmla="*/ 2147483647 h 302"/>
              <a:gd name="T80" fmla="*/ 2147483647 w 300"/>
              <a:gd name="T81" fmla="*/ 2147483647 h 302"/>
              <a:gd name="T82" fmla="*/ 2147483647 w 300"/>
              <a:gd name="T83" fmla="*/ 2147483647 h 302"/>
              <a:gd name="T84" fmla="*/ 2147483647 w 300"/>
              <a:gd name="T85" fmla="*/ 2147483647 h 302"/>
              <a:gd name="T86" fmla="*/ 2147483647 w 300"/>
              <a:gd name="T87" fmla="*/ 2147483647 h 302"/>
              <a:gd name="T88" fmla="*/ 2147483647 w 300"/>
              <a:gd name="T89" fmla="*/ 2147483647 h 302"/>
              <a:gd name="T90" fmla="*/ 2147483647 w 300"/>
              <a:gd name="T91" fmla="*/ 2147483647 h 302"/>
              <a:gd name="T92" fmla="*/ 2147483647 w 300"/>
              <a:gd name="T93" fmla="*/ 2147483647 h 302"/>
              <a:gd name="T94" fmla="*/ 2147483647 w 300"/>
              <a:gd name="T95" fmla="*/ 2147483647 h 302"/>
              <a:gd name="T96" fmla="*/ 2147483647 w 300"/>
              <a:gd name="T97" fmla="*/ 2147483647 h 302"/>
              <a:gd name="T98" fmla="*/ 2147483647 w 300"/>
              <a:gd name="T99" fmla="*/ 2147483647 h 302"/>
              <a:gd name="T100" fmla="*/ 2147483647 w 300"/>
              <a:gd name="T101" fmla="*/ 2147483647 h 302"/>
              <a:gd name="T102" fmla="*/ 2147483647 w 300"/>
              <a:gd name="T103" fmla="*/ 2147483647 h 302"/>
              <a:gd name="T104" fmla="*/ 2147483647 w 300"/>
              <a:gd name="T105" fmla="*/ 2147483647 h 302"/>
              <a:gd name="T106" fmla="*/ 2147483647 w 300"/>
              <a:gd name="T107" fmla="*/ 2147483647 h 302"/>
              <a:gd name="T108" fmla="*/ 2147483647 w 300"/>
              <a:gd name="T109" fmla="*/ 2147483647 h 302"/>
              <a:gd name="T110" fmla="*/ 2147483647 w 300"/>
              <a:gd name="T111" fmla="*/ 2147483647 h 302"/>
              <a:gd name="T112" fmla="*/ 2147483647 w 300"/>
              <a:gd name="T113" fmla="*/ 2147483647 h 302"/>
              <a:gd name="T114" fmla="*/ 2147483647 w 300"/>
              <a:gd name="T115" fmla="*/ 2147483647 h 302"/>
              <a:gd name="T116" fmla="*/ 2147483647 w 300"/>
              <a:gd name="T117" fmla="*/ 2147483647 h 302"/>
              <a:gd name="T118" fmla="*/ 2147483647 w 300"/>
              <a:gd name="T119" fmla="*/ 2147483647 h 302"/>
              <a:gd name="T120" fmla="*/ 2147483647 w 300"/>
              <a:gd name="T121" fmla="*/ 2147483647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 name="Group 15"/>
          <p:cNvGrpSpPr>
            <a:grpSpLocks/>
          </p:cNvGrpSpPr>
          <p:nvPr userDrawn="1"/>
        </p:nvGrpSpPr>
        <p:grpSpPr bwMode="auto">
          <a:xfrm>
            <a:off x="8418513" y="6083300"/>
            <a:ext cx="685800" cy="685800"/>
            <a:chOff x="3600" y="3675"/>
            <a:chExt cx="432" cy="432"/>
          </a:xfrm>
        </p:grpSpPr>
        <p:sp>
          <p:nvSpPr>
            <p:cNvPr id="11"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smtClean="0"/>
            </a:p>
          </p:txBody>
        </p:sp>
        <p:pic>
          <p:nvPicPr>
            <p:cNvPr id="12" name="Picture 79" descr="传媒大学LOGO"/>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1077912" y="72008"/>
            <a:ext cx="7814567" cy="764704"/>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1052736"/>
            <a:ext cx="8856984" cy="5073427"/>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1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dirty="0"/>
          </a:p>
        </p:txBody>
      </p:sp>
      <p:sp>
        <p:nvSpPr>
          <p:cNvPr id="1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3E8CE410-9059-4AC3-A388-B17696008CA7}" type="slidenum">
              <a:rPr lang="zh-CN" altLang="zh-CN"/>
              <a:pPr/>
              <a:t>‹#›</a:t>
            </a:fld>
            <a:endParaRPr lang="zh-CN" altLang="zh-CN"/>
          </a:p>
        </p:txBody>
      </p:sp>
    </p:spTree>
    <p:extLst>
      <p:ext uri="{BB962C8B-B14F-4D97-AF65-F5344CB8AC3E}">
        <p14:creationId xmlns:p14="http://schemas.microsoft.com/office/powerpoint/2010/main" val="40899736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9974657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7" name="矩形 6"/>
          <p:cNvSpPr/>
          <p:nvPr userDrawn="1"/>
        </p:nvSpPr>
        <p:spPr>
          <a:xfrm>
            <a:off x="0" y="6338888"/>
            <a:ext cx="431800" cy="519112"/>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431800" y="6338888"/>
            <a:ext cx="8712200" cy="51911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燕尾形 10"/>
          <p:cNvSpPr/>
          <p:nvPr userDrawn="1"/>
        </p:nvSpPr>
        <p:spPr>
          <a:xfrm>
            <a:off x="144463" y="6475413"/>
            <a:ext cx="141287" cy="246062"/>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029" name="椭圆 11"/>
          <p:cNvSpPr>
            <a:spLocks noChangeArrowheads="1"/>
          </p:cNvSpPr>
          <p:nvPr userDrawn="1"/>
        </p:nvSpPr>
        <p:spPr bwMode="auto">
          <a:xfrm>
            <a:off x="8478838" y="6438900"/>
            <a:ext cx="360362" cy="360363"/>
          </a:xfrm>
          <a:prstGeom prst="ellipse">
            <a:avLst/>
          </a:prstGeom>
          <a:solidFill>
            <a:srgbClr val="FFFFFF">
              <a:alpha val="3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endParaRPr lang="zh-CN" altLang="en-US" smtClean="0">
              <a:solidFill>
                <a:srgbClr val="FFFFFF"/>
              </a:solidFill>
              <a:latin typeface="微软雅黑" pitchFamily="34" charset="-122"/>
              <a:ea typeface="微软雅黑" pitchFamily="34" charset="-122"/>
            </a:endParaRPr>
          </a:p>
        </p:txBody>
      </p:sp>
      <p:sp>
        <p:nvSpPr>
          <p:cNvPr id="1030" name="TextBox 15"/>
          <p:cNvSpPr txBox="1">
            <a:spLocks noChangeArrowheads="1"/>
          </p:cNvSpPr>
          <p:nvPr userDrawn="1"/>
        </p:nvSpPr>
        <p:spPr bwMode="auto">
          <a:xfrm>
            <a:off x="8408988" y="6450013"/>
            <a:ext cx="4873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fld id="{FD099D76-08D0-4B6E-BCB9-DE45497CD497}" type="slidenum">
              <a:rPr lang="zh-CN" altLang="en-US" sz="1600" smtClean="0">
                <a:solidFill>
                  <a:srgbClr val="FFFFFF"/>
                </a:solidFill>
                <a:latin typeface="Arial Unicode MS" pitchFamily="34" charset="-122"/>
                <a:ea typeface="Arial Unicode MS" pitchFamily="34" charset="-122"/>
                <a:cs typeface="Arial Unicode MS" pitchFamily="34" charset="-122"/>
              </a:rPr>
              <a:pPr algn="ctr" eaLnBrk="1" hangingPunct="1">
                <a:defRPr/>
              </a:pPr>
              <a:t>‹#›</a:t>
            </a:fld>
            <a:r>
              <a:rPr lang="zh-CN" altLang="en-US" sz="1600" smtClean="0">
                <a:solidFill>
                  <a:srgbClr val="FFFFFF"/>
                </a:solidFill>
                <a:latin typeface="Arial Unicode MS" pitchFamily="34" charset="-122"/>
                <a:ea typeface="Arial Unicode MS" pitchFamily="34" charset="-122"/>
                <a:cs typeface="Arial Unicode MS" pitchFamily="34" charset="-122"/>
              </a:rPr>
              <a:t> </a:t>
            </a:r>
          </a:p>
        </p:txBody>
      </p:sp>
      <p:sp>
        <p:nvSpPr>
          <p:cNvPr id="8" name="任意多边形 7"/>
          <p:cNvSpPr/>
          <p:nvPr userDrawn="1"/>
        </p:nvSpPr>
        <p:spPr>
          <a:xfrm>
            <a:off x="431800" y="201613"/>
            <a:ext cx="647700" cy="863600"/>
          </a:xfrm>
          <a:custGeom>
            <a:avLst/>
            <a:gdLst>
              <a:gd name="connsiteX0" fmla="*/ 0 w 864000"/>
              <a:gd name="connsiteY0" fmla="*/ 0 h 864000"/>
              <a:gd name="connsiteX1" fmla="*/ 864000 w 864000"/>
              <a:gd name="connsiteY1" fmla="*/ 0 h 864000"/>
              <a:gd name="connsiteX2" fmla="*/ 864000 w 864000"/>
              <a:gd name="connsiteY2" fmla="*/ 261737 h 864000"/>
              <a:gd name="connsiteX3" fmla="*/ 751007 w 864000"/>
              <a:gd name="connsiteY3" fmla="*/ 261737 h 864000"/>
              <a:gd name="connsiteX4" fmla="*/ 751007 w 864000"/>
              <a:gd name="connsiteY4" fmla="*/ 112993 h 864000"/>
              <a:gd name="connsiteX5" fmla="*/ 112993 w 864000"/>
              <a:gd name="connsiteY5" fmla="*/ 112993 h 864000"/>
              <a:gd name="connsiteX6" fmla="*/ 112993 w 864000"/>
              <a:gd name="connsiteY6" fmla="*/ 751007 h 864000"/>
              <a:gd name="connsiteX7" fmla="*/ 246681 w 864000"/>
              <a:gd name="connsiteY7" fmla="*/ 751007 h 864000"/>
              <a:gd name="connsiteX8" fmla="*/ 246681 w 864000"/>
              <a:gd name="connsiteY8" fmla="*/ 864000 h 864000"/>
              <a:gd name="connsiteX9" fmla="*/ 0 w 864000"/>
              <a:gd name="connsiteY9" fmla="*/ 86400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000" h="864000">
                <a:moveTo>
                  <a:pt x="0" y="0"/>
                </a:moveTo>
                <a:lnTo>
                  <a:pt x="864000" y="0"/>
                </a:lnTo>
                <a:lnTo>
                  <a:pt x="864000" y="261737"/>
                </a:lnTo>
                <a:lnTo>
                  <a:pt x="751007" y="261737"/>
                </a:lnTo>
                <a:lnTo>
                  <a:pt x="751007" y="112993"/>
                </a:lnTo>
                <a:lnTo>
                  <a:pt x="112993" y="112993"/>
                </a:lnTo>
                <a:lnTo>
                  <a:pt x="112993" y="751007"/>
                </a:lnTo>
                <a:lnTo>
                  <a:pt x="246681" y="751007"/>
                </a:lnTo>
                <a:lnTo>
                  <a:pt x="246681" y="864000"/>
                </a:lnTo>
                <a:lnTo>
                  <a:pt x="0" y="864000"/>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85" r:id="rId5"/>
    <p:sldLayoutId id="2147483692" r:id="rId6"/>
    <p:sldLayoutId id="2147483694" r:id="rId7"/>
    <p:sldLayoutId id="2147483698" r:id="rId8"/>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http://ndown.zhulong.com/static/tech/new_miniature/2510/2009617108471765.jpg?f=3" TargetMode="External"/><Relationship Id="rId3" Type="http://schemas.openxmlformats.org/officeDocument/2006/relationships/image" Target="../media/image16.jpeg"/><Relationship Id="rId7" Type="http://schemas.openxmlformats.org/officeDocument/2006/relationships/image" Target="../media/image18.jpeg"/><Relationship Id="rId2" Type="http://schemas.openxmlformats.org/officeDocument/2006/relationships/image" Target="../media/image15.jpeg"/><Relationship Id="rId1" Type="http://schemas.openxmlformats.org/officeDocument/2006/relationships/slideLayout" Target="../slideLayouts/slideLayout5.xml"/><Relationship Id="rId6" Type="http://schemas.openxmlformats.org/officeDocument/2006/relationships/image" Target="http://upload1.cctvdream.com.cn/uploadfile/2011/0707/20110707101425971.jpg" TargetMode="External"/><Relationship Id="rId5" Type="http://schemas.openxmlformats.org/officeDocument/2006/relationships/image" Target="../media/image17.jpeg"/><Relationship Id="rId4" Type="http://schemas.openxmlformats.org/officeDocument/2006/relationships/image" Target="http://ite.stu.edu.cn/jsjtxx/Chapter1/CG_Jpg_1_003.jp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9.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324130" y="5350809"/>
            <a:ext cx="3779837" cy="647700"/>
            <a:chOff x="5373175" y="2647864"/>
            <a:chExt cx="3600000" cy="648072"/>
          </a:xfrm>
        </p:grpSpPr>
        <p:sp>
          <p:nvSpPr>
            <p:cNvPr id="3" name="对角圆角矩形 2"/>
            <p:cNvSpPr/>
            <p:nvPr/>
          </p:nvSpPr>
          <p:spPr>
            <a:xfrm>
              <a:off x="5373175" y="2647864"/>
              <a:ext cx="3600000" cy="648072"/>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TextBox 6"/>
            <p:cNvSpPr txBox="1">
              <a:spLocks noChangeArrowheads="1"/>
            </p:cNvSpPr>
            <p:nvPr/>
          </p:nvSpPr>
          <p:spPr bwMode="auto">
            <a:xfrm>
              <a:off x="5506479" y="2787128"/>
              <a:ext cx="3466695" cy="369544"/>
            </a:xfrm>
            <a:prstGeom prst="rect">
              <a:avLst/>
            </a:prstGeom>
            <a:noFill/>
            <a:ln w="9525">
              <a:noFill/>
              <a:miter lim="800000"/>
              <a:headEnd/>
              <a:tailEnd/>
            </a:ln>
          </p:spPr>
          <p:txBody>
            <a:bodyPr lIns="0" tIns="0" rIns="0" bIns="0" anchor="ctr">
              <a:spAutoFit/>
            </a:bodyPr>
            <a:lstStyle/>
            <a:p>
              <a:pPr eaLnBrk="1" hangingPunct="1"/>
              <a:r>
                <a:rPr lang="zh-CN" altLang="en-US" sz="2400" b="1" dirty="0" smtClean="0">
                  <a:solidFill>
                    <a:srgbClr val="FF0000"/>
                  </a:solidFill>
                  <a:latin typeface="微软雅黑" pitchFamily="34" charset="-122"/>
                  <a:ea typeface="微软雅黑" pitchFamily="34" charset="-122"/>
                </a:rPr>
                <a:t>第</a:t>
              </a:r>
              <a:r>
                <a:rPr lang="en-US" altLang="zh-CN" sz="2400" b="1" dirty="0" smtClean="0">
                  <a:solidFill>
                    <a:srgbClr val="FF0000"/>
                  </a:solidFill>
                  <a:latin typeface="微软雅黑" pitchFamily="34" charset="-122"/>
                  <a:ea typeface="微软雅黑" pitchFamily="34" charset="-122"/>
                </a:rPr>
                <a:t>10</a:t>
              </a:r>
              <a:r>
                <a:rPr lang="zh-CN" altLang="en-US" sz="2400" b="1" dirty="0" smtClean="0">
                  <a:solidFill>
                    <a:srgbClr val="FF0000"/>
                  </a:solidFill>
                  <a:latin typeface="微软雅黑" pitchFamily="34" charset="-122"/>
                  <a:ea typeface="微软雅黑" pitchFamily="34" charset="-122"/>
                </a:rPr>
                <a:t>讲：消隐算法</a:t>
              </a:r>
              <a:endParaRPr lang="zh-CN" altLang="en-US" sz="2400" b="1" dirty="0">
                <a:solidFill>
                  <a:srgbClr val="FF0000"/>
                </a:solidFill>
                <a:latin typeface="微软雅黑" pitchFamily="34" charset="-122"/>
                <a:ea typeface="微软雅黑" pitchFamily="34" charset="-122"/>
              </a:endParaRPr>
            </a:p>
          </p:txBody>
        </p:sp>
      </p:grpSp>
      <p:pic>
        <p:nvPicPr>
          <p:cNvPr id="5" name="图片 4"/>
          <p:cNvPicPr>
            <a:picLocks noChangeAspect="1"/>
          </p:cNvPicPr>
          <p:nvPr/>
        </p:nvPicPr>
        <p:blipFill>
          <a:blip r:embed="rId2">
            <a:clrChange>
              <a:clrFrom>
                <a:srgbClr val="F8F8F8"/>
              </a:clrFrom>
              <a:clrTo>
                <a:srgbClr val="F8F8F8">
                  <a:alpha val="0"/>
                </a:srgbClr>
              </a:clrTo>
            </a:clrChange>
          </a:blip>
          <a:stretch>
            <a:fillRect/>
          </a:stretch>
        </p:blipFill>
        <p:spPr>
          <a:xfrm>
            <a:off x="658646" y="2887594"/>
            <a:ext cx="4210050" cy="771525"/>
          </a:xfrm>
          <a:prstGeom prst="rect">
            <a:avLst/>
          </a:prstGeom>
        </p:spPr>
      </p:pic>
    </p:spTree>
    <p:extLst>
      <p:ext uri="{BB962C8B-B14F-4D97-AF65-F5344CB8AC3E}">
        <p14:creationId xmlns:p14="http://schemas.microsoft.com/office/powerpoint/2010/main" val="32739023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728132" y="549275"/>
            <a:ext cx="8307917"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spcBef>
                <a:spcPct val="20000"/>
              </a:spcBef>
              <a:buFont typeface="Wingdings" panose="05000000000000000000" pitchFamily="2" charset="2"/>
              <a:buNone/>
            </a:pPr>
            <a:r>
              <a:rPr kumimoji="1" lang="zh-CN" altLang="en-US" sz="2800" b="1" dirty="0" smtClean="0">
                <a:solidFill>
                  <a:srgbClr val="FF0000"/>
                </a:solidFill>
                <a:latin typeface="+mn-ea"/>
                <a:ea typeface="+mn-ea"/>
              </a:rPr>
              <a:t>隐藏</a:t>
            </a:r>
            <a:r>
              <a:rPr kumimoji="1" lang="zh-CN" altLang="en-US" sz="2800" b="1" dirty="0">
                <a:solidFill>
                  <a:srgbClr val="FF0000"/>
                </a:solidFill>
                <a:latin typeface="+mn-ea"/>
                <a:ea typeface="+mn-ea"/>
              </a:rPr>
              <a:t>线（面）：</a:t>
            </a:r>
            <a:r>
              <a:rPr kumimoji="1" lang="zh-CN" altLang="en-US" sz="2800" dirty="0">
                <a:solidFill>
                  <a:srgbClr val="000000"/>
                </a:solidFill>
                <a:latin typeface="+mn-ea"/>
                <a:ea typeface="+mn-ea"/>
              </a:rPr>
              <a:t>根据投影几何的理论，形体上的看不见的图线或（平面）。</a:t>
            </a:r>
          </a:p>
          <a:p>
            <a:pPr algn="just" eaLnBrk="1" fontAlgn="b" hangingPunct="1">
              <a:spcBef>
                <a:spcPct val="20000"/>
              </a:spcBef>
              <a:buFont typeface="Wingdings" panose="05000000000000000000" pitchFamily="2" charset="2"/>
              <a:buNone/>
            </a:pPr>
            <a:r>
              <a:rPr kumimoji="1" lang="zh-CN" altLang="en-US" sz="2800" b="1" dirty="0">
                <a:solidFill>
                  <a:srgbClr val="FF0000"/>
                </a:solidFill>
                <a:latin typeface="+mn-ea"/>
                <a:ea typeface="+mn-ea"/>
              </a:rPr>
              <a:t>消隐：</a:t>
            </a:r>
            <a:r>
              <a:rPr kumimoji="1" lang="zh-CN" altLang="en-US" sz="2800" dirty="0">
                <a:solidFill>
                  <a:srgbClr val="000000"/>
                </a:solidFill>
                <a:latin typeface="+mn-ea"/>
                <a:ea typeface="+mn-ea"/>
              </a:rPr>
              <a:t>消除形体视图中隐藏线（面）的处理过程。</a:t>
            </a:r>
          </a:p>
        </p:txBody>
      </p:sp>
      <p:sp>
        <p:nvSpPr>
          <p:cNvPr id="9219" name="Rectangle 3"/>
          <p:cNvSpPr>
            <a:spLocks noChangeArrowheads="1"/>
          </p:cNvSpPr>
          <p:nvPr/>
        </p:nvSpPr>
        <p:spPr bwMode="auto">
          <a:xfrm>
            <a:off x="468313" y="2492375"/>
            <a:ext cx="849630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spcBef>
                <a:spcPct val="20000"/>
              </a:spcBef>
              <a:buFont typeface="Wingdings" panose="05000000000000000000" pitchFamily="2" charset="2"/>
              <a:buNone/>
            </a:pPr>
            <a:r>
              <a:rPr kumimoji="1" lang="en-US" altLang="zh-TW" sz="3200" dirty="0">
                <a:solidFill>
                  <a:srgbClr val="FF0000"/>
                </a:solidFill>
                <a:latin typeface="华文中宋" panose="02010600040101010101" pitchFamily="2" charset="-122"/>
                <a:ea typeface="华文新魏" panose="02010800040101010101" pitchFamily="2" charset="-122"/>
              </a:rPr>
              <a:t>2 </a:t>
            </a:r>
            <a:r>
              <a:rPr kumimoji="1" lang="zh-TW" altLang="en-US" sz="3200" dirty="0">
                <a:solidFill>
                  <a:srgbClr val="FF0000"/>
                </a:solidFill>
                <a:latin typeface="华文中宋" panose="02010600040101010101" pitchFamily="2" charset="-122"/>
                <a:ea typeface="华文新魏" panose="02010800040101010101" pitchFamily="2" charset="-122"/>
              </a:rPr>
              <a:t>消隐</a:t>
            </a:r>
            <a:r>
              <a:rPr kumimoji="1" lang="zh-CN" altLang="en-US" sz="3200" dirty="0">
                <a:solidFill>
                  <a:srgbClr val="FF0000"/>
                </a:solidFill>
                <a:latin typeface="华文中宋" panose="02010600040101010101" pitchFamily="2" charset="-122"/>
                <a:ea typeface="华文新魏" panose="02010800040101010101" pitchFamily="2" charset="-122"/>
              </a:rPr>
              <a:t>处理主要问题</a:t>
            </a:r>
          </a:p>
          <a:p>
            <a:pPr algn="just" eaLnBrk="1" fontAlgn="b" hangingPunct="1">
              <a:spcBef>
                <a:spcPct val="20000"/>
              </a:spcBef>
              <a:buFont typeface="Wingdings" panose="05000000000000000000" pitchFamily="2" charset="2"/>
              <a:buNone/>
            </a:pPr>
            <a:r>
              <a:rPr kumimoji="1" lang="zh-CN" altLang="en-US" sz="2800" b="1" dirty="0">
                <a:solidFill>
                  <a:srgbClr val="000000"/>
                </a:solidFill>
                <a:latin typeface="+mn-ea"/>
                <a:ea typeface="+mn-ea"/>
              </a:rPr>
              <a:t>（</a:t>
            </a:r>
            <a:r>
              <a:rPr kumimoji="1" lang="en-US" altLang="zh-CN" sz="2800" b="1" dirty="0">
                <a:solidFill>
                  <a:srgbClr val="000000"/>
                </a:solidFill>
                <a:latin typeface="+mn-ea"/>
                <a:ea typeface="+mn-ea"/>
              </a:rPr>
              <a:t>1</a:t>
            </a:r>
            <a:r>
              <a:rPr kumimoji="1" lang="zh-CN" altLang="en-US" sz="2800" b="1" dirty="0">
                <a:solidFill>
                  <a:srgbClr val="000000"/>
                </a:solidFill>
                <a:latin typeface="+mn-ea"/>
                <a:ea typeface="+mn-ea"/>
              </a:rPr>
              <a:t>）形体数据结构的合理组织；</a:t>
            </a:r>
          </a:p>
          <a:p>
            <a:pPr algn="just" eaLnBrk="1" fontAlgn="b" hangingPunct="1">
              <a:spcBef>
                <a:spcPct val="20000"/>
              </a:spcBef>
              <a:buFont typeface="Wingdings" panose="05000000000000000000" pitchFamily="2" charset="2"/>
              <a:buNone/>
            </a:pPr>
            <a:r>
              <a:rPr kumimoji="1" lang="zh-CN" altLang="en-US" sz="2800" b="1" dirty="0">
                <a:solidFill>
                  <a:srgbClr val="000000"/>
                </a:solidFill>
                <a:latin typeface="+mn-ea"/>
                <a:ea typeface="+mn-ea"/>
              </a:rPr>
              <a:t>（</a:t>
            </a:r>
            <a:r>
              <a:rPr kumimoji="1" lang="en-US" altLang="zh-CN" sz="2800" b="1" dirty="0">
                <a:solidFill>
                  <a:srgbClr val="000000"/>
                </a:solidFill>
                <a:latin typeface="+mn-ea"/>
                <a:ea typeface="+mn-ea"/>
              </a:rPr>
              <a:t>2</a:t>
            </a:r>
            <a:r>
              <a:rPr kumimoji="1" lang="zh-CN" altLang="en-US" sz="2800" b="1" dirty="0">
                <a:solidFill>
                  <a:srgbClr val="000000"/>
                </a:solidFill>
                <a:latin typeface="+mn-ea"/>
                <a:ea typeface="+mn-ea"/>
              </a:rPr>
              <a:t>）排除与遮挡无关的要素；  </a:t>
            </a:r>
          </a:p>
          <a:p>
            <a:pPr algn="just" eaLnBrk="1" fontAlgn="b" hangingPunct="1">
              <a:spcBef>
                <a:spcPct val="20000"/>
              </a:spcBef>
              <a:buFont typeface="Wingdings" panose="05000000000000000000" pitchFamily="2" charset="2"/>
              <a:buNone/>
            </a:pPr>
            <a:r>
              <a:rPr kumimoji="1" lang="zh-CN" altLang="en-US" sz="2800" b="1" dirty="0">
                <a:solidFill>
                  <a:srgbClr val="000000"/>
                </a:solidFill>
                <a:latin typeface="+mn-ea"/>
                <a:ea typeface="+mn-ea"/>
              </a:rPr>
              <a:t>（</a:t>
            </a:r>
            <a:r>
              <a:rPr kumimoji="1" lang="en-US" altLang="zh-CN" sz="2800" b="1" dirty="0">
                <a:solidFill>
                  <a:srgbClr val="000000"/>
                </a:solidFill>
                <a:latin typeface="+mn-ea"/>
                <a:ea typeface="+mn-ea"/>
              </a:rPr>
              <a:t>3</a:t>
            </a:r>
            <a:r>
              <a:rPr kumimoji="1" lang="zh-CN" altLang="en-US" sz="2800" b="1" dirty="0">
                <a:solidFill>
                  <a:srgbClr val="000000"/>
                </a:solidFill>
                <a:latin typeface="+mn-ea"/>
                <a:ea typeface="+mn-ea"/>
              </a:rPr>
              <a:t>）遮挡关系。</a:t>
            </a: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0583" t="5568" r="20909" b="9696"/>
          <a:stretch/>
        </p:blipFill>
        <p:spPr>
          <a:xfrm>
            <a:off x="5249333" y="4267200"/>
            <a:ext cx="3715280" cy="2302933"/>
          </a:xfrm>
          <a:prstGeom prst="rect">
            <a:avLst/>
          </a:prstGeom>
        </p:spPr>
      </p:pic>
    </p:spTree>
    <p:extLst>
      <p:ext uri="{BB962C8B-B14F-4D97-AF65-F5344CB8AC3E}">
        <p14:creationId xmlns:p14="http://schemas.microsoft.com/office/powerpoint/2010/main" val="759563094"/>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303213"/>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lnSpc>
                <a:spcPct val="105000"/>
              </a:lnSpc>
              <a:buFont typeface="Wingdings" panose="05000000000000000000" pitchFamily="2" charset="2"/>
              <a:buNone/>
            </a:pPr>
            <a:r>
              <a:rPr kumimoji="1" lang="en-US" altLang="zh-CN" sz="3200" b="1" dirty="0">
                <a:solidFill>
                  <a:srgbClr val="FF0000"/>
                </a:solidFill>
                <a:latin typeface="Times New Roman" panose="02020603050405020304" pitchFamily="18" charset="0"/>
                <a:ea typeface="华文新魏" panose="02010800040101010101" pitchFamily="2" charset="-122"/>
              </a:rPr>
              <a:t>3 </a:t>
            </a:r>
            <a:r>
              <a:rPr kumimoji="1" lang="zh-CN" altLang="en-US" sz="3200" b="1" dirty="0">
                <a:solidFill>
                  <a:srgbClr val="FF0000"/>
                </a:solidFill>
                <a:latin typeface="Times New Roman" panose="02020603050405020304" pitchFamily="18" charset="0"/>
                <a:ea typeface="华文新魏" panose="02010800040101010101" pitchFamily="2" charset="-122"/>
              </a:rPr>
              <a:t>消隐算法分类</a:t>
            </a:r>
          </a:p>
          <a:p>
            <a:pPr algn="just" eaLnBrk="1" fontAlgn="b" hangingPunct="1">
              <a:lnSpc>
                <a:spcPct val="105000"/>
              </a:lnSpc>
              <a:buFont typeface="Wingdings" panose="05000000000000000000" pitchFamily="2" charset="2"/>
              <a:buNone/>
            </a:pPr>
            <a:r>
              <a:rPr kumimoji="1" lang="zh-CN" altLang="en-US" sz="2800" dirty="0">
                <a:solidFill>
                  <a:srgbClr val="0033CC"/>
                </a:solidFill>
                <a:latin typeface="黑体" panose="02010609060101010101" pitchFamily="49" charset="-122"/>
                <a:ea typeface="黑体" panose="02010609060101010101" pitchFamily="49" charset="-122"/>
              </a:rPr>
              <a:t>  </a:t>
            </a:r>
            <a:r>
              <a:rPr kumimoji="1" lang="en-US" altLang="zh-CN" sz="2800" dirty="0">
                <a:solidFill>
                  <a:srgbClr val="0033CC"/>
                </a:solidFill>
                <a:latin typeface="黑体" panose="02010609060101010101" pitchFamily="49" charset="-122"/>
                <a:ea typeface="黑体" panose="02010609060101010101" pitchFamily="49" charset="-122"/>
              </a:rPr>
              <a:t>1) </a:t>
            </a:r>
            <a:r>
              <a:rPr kumimoji="1" lang="zh-CN" altLang="en-US" sz="2800" dirty="0">
                <a:solidFill>
                  <a:srgbClr val="0033CC"/>
                </a:solidFill>
                <a:latin typeface="黑体" panose="02010609060101010101" pitchFamily="49" charset="-122"/>
                <a:ea typeface="黑体" panose="02010609060101010101" pitchFamily="49" charset="-122"/>
              </a:rPr>
              <a:t>根据消隐对象：</a:t>
            </a:r>
          </a:p>
          <a:p>
            <a:pPr algn="just" eaLnBrk="1" fontAlgn="b" hangingPunct="1">
              <a:lnSpc>
                <a:spcPct val="105000"/>
              </a:lnSpc>
              <a:buFont typeface="Wingdings" panose="05000000000000000000" pitchFamily="2" charset="2"/>
              <a:buNone/>
            </a:pPr>
            <a:r>
              <a:rPr kumimoji="1" lang="zh-CN" altLang="en-US" sz="2800" dirty="0">
                <a:solidFill>
                  <a:srgbClr val="000000"/>
                </a:solidFill>
                <a:latin typeface="华文中宋" panose="02010600040101010101" pitchFamily="2" charset="-122"/>
                <a:ea typeface="华文新魏" panose="02010800040101010101" pitchFamily="2" charset="-122"/>
              </a:rPr>
              <a:t>      ①线消隐：消除物体上不可见的轮廓线。</a:t>
            </a:r>
          </a:p>
          <a:p>
            <a:pPr algn="just" eaLnBrk="1" fontAlgn="b" hangingPunct="1">
              <a:lnSpc>
                <a:spcPct val="105000"/>
              </a:lnSpc>
              <a:buFont typeface="Wingdings" panose="05000000000000000000" pitchFamily="2" charset="2"/>
              <a:buNone/>
            </a:pPr>
            <a:r>
              <a:rPr kumimoji="1" lang="zh-CN" altLang="en-US" sz="2800" dirty="0">
                <a:solidFill>
                  <a:srgbClr val="000000"/>
                </a:solidFill>
                <a:latin typeface="华文中宋" panose="02010600040101010101" pitchFamily="2" charset="-122"/>
                <a:ea typeface="华文新魏" panose="02010800040101010101" pitchFamily="2" charset="-122"/>
              </a:rPr>
              <a:t>      ②面消隐：消除物体上不可见的表面。</a:t>
            </a:r>
          </a:p>
        </p:txBody>
      </p:sp>
      <p:sp>
        <p:nvSpPr>
          <p:cNvPr id="11267" name="Rectangle 3"/>
          <p:cNvSpPr>
            <a:spLocks noChangeArrowheads="1"/>
          </p:cNvSpPr>
          <p:nvPr/>
        </p:nvSpPr>
        <p:spPr bwMode="auto">
          <a:xfrm>
            <a:off x="-20638" y="2185988"/>
            <a:ext cx="9144001"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lnSpc>
                <a:spcPct val="105000"/>
              </a:lnSpc>
              <a:buFont typeface="Wingdings" panose="05000000000000000000" pitchFamily="2" charset="2"/>
              <a:buNone/>
            </a:pPr>
            <a:r>
              <a:rPr kumimoji="1" lang="en-US" altLang="zh-CN" sz="2800" dirty="0">
                <a:solidFill>
                  <a:srgbClr val="0033CC"/>
                </a:solidFill>
                <a:latin typeface="黑体" panose="02010609060101010101" pitchFamily="49" charset="-122"/>
                <a:ea typeface="黑体" panose="02010609060101010101" pitchFamily="49" charset="-122"/>
              </a:rPr>
              <a:t>  2) </a:t>
            </a:r>
            <a:r>
              <a:rPr kumimoji="1" lang="zh-CN" altLang="en-US" sz="2800" dirty="0">
                <a:solidFill>
                  <a:srgbClr val="0033CC"/>
                </a:solidFill>
                <a:latin typeface="黑体" panose="02010609060101010101" pitchFamily="49" charset="-122"/>
                <a:ea typeface="黑体" panose="02010609060101010101" pitchFamily="49" charset="-122"/>
              </a:rPr>
              <a:t>根据消隐算法空间：</a:t>
            </a:r>
          </a:p>
          <a:p>
            <a:pPr algn="just" eaLnBrk="1" fontAlgn="b" hangingPunct="1">
              <a:lnSpc>
                <a:spcPct val="105000"/>
              </a:lnSpc>
              <a:buFont typeface="Wingdings" panose="05000000000000000000" pitchFamily="2" charset="2"/>
              <a:buNone/>
            </a:pPr>
            <a:r>
              <a:rPr kumimoji="1" lang="zh-CN" altLang="en-US" sz="2800" dirty="0">
                <a:solidFill>
                  <a:srgbClr val="000000"/>
                </a:solidFill>
                <a:latin typeface="华文中宋" panose="02010600040101010101" pitchFamily="2" charset="-122"/>
                <a:ea typeface="楷体_GB2312" pitchFamily="49" charset="-122"/>
              </a:rPr>
              <a:t>      </a:t>
            </a:r>
            <a:r>
              <a:rPr kumimoji="1" lang="zh-CN" altLang="en-US" sz="2800" b="1" dirty="0">
                <a:solidFill>
                  <a:srgbClr val="FF0000"/>
                </a:solidFill>
                <a:latin typeface="华文中宋" panose="02010600040101010101" pitchFamily="2" charset="-122"/>
                <a:ea typeface="华文新魏" panose="02010800040101010101" pitchFamily="2" charset="-122"/>
              </a:rPr>
              <a:t>①物体空间消隐算法</a:t>
            </a:r>
            <a:r>
              <a:rPr kumimoji="1" lang="zh-CN" altLang="en-US" sz="2800" dirty="0">
                <a:solidFill>
                  <a:srgbClr val="000000"/>
                </a:solidFill>
                <a:latin typeface="华文中宋" panose="02010600040101010101" pitchFamily="2" charset="-122"/>
                <a:ea typeface="华文新魏" panose="02010800040101010101" pitchFamily="2" charset="-122"/>
              </a:rPr>
              <a:t>，也称对象空间消隐算法：</a:t>
            </a:r>
          </a:p>
          <a:p>
            <a:pPr algn="just" eaLnBrk="1" fontAlgn="b" hangingPunct="1">
              <a:lnSpc>
                <a:spcPct val="105000"/>
              </a:lnSpc>
              <a:buFont typeface="Wingdings" panose="05000000000000000000" pitchFamily="2" charset="2"/>
              <a:buNone/>
            </a:pPr>
            <a:r>
              <a:rPr kumimoji="1" lang="zh-CN" altLang="en-US" sz="2800" dirty="0">
                <a:solidFill>
                  <a:srgbClr val="000000"/>
                </a:solidFill>
                <a:latin typeface="华文中宋" panose="02010600040101010101" pitchFamily="2" charset="-122"/>
                <a:ea typeface="华文新魏" panose="02010800040101010101" pitchFamily="2" charset="-122"/>
              </a:rPr>
              <a:t>         物体空间是指规范化的投影空间，即用户域。</a:t>
            </a:r>
          </a:p>
          <a:p>
            <a:pPr eaLnBrk="1" fontAlgn="b" hangingPunct="1">
              <a:lnSpc>
                <a:spcPct val="105000"/>
              </a:lnSpc>
              <a:buFont typeface="Wingdings" panose="05000000000000000000" pitchFamily="2" charset="2"/>
              <a:buNone/>
            </a:pPr>
            <a:r>
              <a:rPr kumimoji="1" lang="zh-CN" altLang="en-US" sz="2800" dirty="0">
                <a:solidFill>
                  <a:srgbClr val="000000"/>
                </a:solidFill>
                <a:latin typeface="华文中宋" panose="02010600040101010101" pitchFamily="2" charset="-122"/>
                <a:ea typeface="华文新魏" panose="02010800040101010101" pitchFamily="2" charset="-122"/>
              </a:rPr>
              <a:t>         该算法通过分析物体之间的空间几何关系，来确定</a:t>
            </a:r>
          </a:p>
          <a:p>
            <a:pPr eaLnBrk="1" fontAlgn="b" hangingPunct="1">
              <a:lnSpc>
                <a:spcPct val="105000"/>
              </a:lnSpc>
              <a:buFont typeface="Wingdings" panose="05000000000000000000" pitchFamily="2" charset="2"/>
              <a:buNone/>
            </a:pPr>
            <a:r>
              <a:rPr kumimoji="1" lang="zh-CN" altLang="en-US" sz="2800" dirty="0">
                <a:solidFill>
                  <a:srgbClr val="000000"/>
                </a:solidFill>
                <a:latin typeface="华文中宋" panose="02010600040101010101" pitchFamily="2" charset="-122"/>
                <a:ea typeface="华文新魏" panose="02010800040101010101" pitchFamily="2" charset="-122"/>
              </a:rPr>
              <a:t>         物体的可见性。 </a:t>
            </a:r>
          </a:p>
        </p:txBody>
      </p:sp>
      <p:sp>
        <p:nvSpPr>
          <p:cNvPr id="11268" name="Rectangle 4"/>
          <p:cNvSpPr>
            <a:spLocks noChangeArrowheads="1"/>
          </p:cNvSpPr>
          <p:nvPr/>
        </p:nvSpPr>
        <p:spPr bwMode="auto">
          <a:xfrm>
            <a:off x="20638" y="4438650"/>
            <a:ext cx="9144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spcBef>
                <a:spcPct val="20000"/>
              </a:spcBef>
              <a:buFont typeface="Wingdings" panose="05000000000000000000" pitchFamily="2" charset="2"/>
              <a:buNone/>
            </a:pPr>
            <a:r>
              <a:rPr kumimoji="1" lang="en-US" altLang="zh-CN" sz="2800" b="1" dirty="0" smtClean="0">
                <a:solidFill>
                  <a:srgbClr val="000000"/>
                </a:solidFill>
                <a:latin typeface="华文中宋" panose="02010600040101010101" pitchFamily="2" charset="-122"/>
                <a:ea typeface="楷体_GB2312" pitchFamily="49" charset="-122"/>
              </a:rPr>
              <a:t>     </a:t>
            </a:r>
            <a:r>
              <a:rPr kumimoji="1" lang="en-US" altLang="zh-CN" sz="2800" b="1" dirty="0" smtClean="0">
                <a:solidFill>
                  <a:srgbClr val="FF0000"/>
                </a:solidFill>
                <a:latin typeface="华文中宋" panose="02010600040101010101" pitchFamily="2" charset="-122"/>
                <a:ea typeface="楷体_GB2312" pitchFamily="49" charset="-122"/>
              </a:rPr>
              <a:t>②</a:t>
            </a:r>
            <a:r>
              <a:rPr kumimoji="1" lang="zh-CN" altLang="en-US" sz="2800" b="1" dirty="0">
                <a:solidFill>
                  <a:srgbClr val="FF0000"/>
                </a:solidFill>
                <a:latin typeface="华文中宋" panose="02010600040101010101" pitchFamily="2" charset="-122"/>
                <a:ea typeface="华文新魏" panose="02010800040101010101" pitchFamily="2" charset="-122"/>
              </a:rPr>
              <a:t>图像空间消隐算法</a:t>
            </a:r>
            <a:endParaRPr kumimoji="1" lang="zh-CN" altLang="en-US" sz="2800" b="1" dirty="0">
              <a:solidFill>
                <a:srgbClr val="FF0000"/>
              </a:solidFill>
              <a:latin typeface="华文中宋" panose="02010600040101010101" pitchFamily="2" charset="-122"/>
            </a:endParaRPr>
          </a:p>
          <a:p>
            <a:pPr algn="just" eaLnBrk="1" fontAlgn="b" hangingPunct="1">
              <a:spcBef>
                <a:spcPct val="20000"/>
              </a:spcBef>
              <a:buFont typeface="Wingdings" panose="05000000000000000000" pitchFamily="2" charset="2"/>
              <a:buNone/>
            </a:pPr>
            <a:r>
              <a:rPr kumimoji="1" lang="zh-CN" altLang="en-US" sz="2800" dirty="0">
                <a:solidFill>
                  <a:srgbClr val="000000"/>
                </a:solidFill>
                <a:latin typeface="华文中宋" panose="02010600040101010101" pitchFamily="2" charset="-122"/>
                <a:ea typeface="华文新魏" panose="02010800040101010101" pitchFamily="2" charset="-122"/>
              </a:rPr>
              <a:t>      图像空间是指物体投影后的二维空间，即屏幕域。</a:t>
            </a:r>
            <a:endParaRPr kumimoji="1" lang="zh-CN" altLang="en-US" sz="2800" dirty="0">
              <a:solidFill>
                <a:srgbClr val="000000"/>
              </a:solidFill>
              <a:latin typeface="华文中宋" panose="02010600040101010101" pitchFamily="2" charset="-122"/>
            </a:endParaRPr>
          </a:p>
          <a:p>
            <a:pPr algn="just" eaLnBrk="1" fontAlgn="b" hangingPunct="1">
              <a:spcBef>
                <a:spcPct val="20000"/>
              </a:spcBef>
              <a:buFont typeface="Wingdings" panose="05000000000000000000" pitchFamily="2" charset="2"/>
              <a:buNone/>
            </a:pPr>
            <a:r>
              <a:rPr kumimoji="1" lang="zh-CN" altLang="en-US" sz="2800" dirty="0">
                <a:solidFill>
                  <a:srgbClr val="000000"/>
                </a:solidFill>
                <a:latin typeface="华文中宋" panose="02010600040101010101" pitchFamily="2" charset="-122"/>
                <a:ea typeface="华文新魏" panose="02010800040101010101" pitchFamily="2" charset="-122"/>
              </a:rPr>
              <a:t>      该算法是将物体的投影分解为像素，通过分析像素的</a:t>
            </a:r>
          </a:p>
          <a:p>
            <a:pPr algn="just" eaLnBrk="1" fontAlgn="b" hangingPunct="1">
              <a:spcBef>
                <a:spcPct val="20000"/>
              </a:spcBef>
              <a:buFont typeface="Wingdings" panose="05000000000000000000" pitchFamily="2" charset="2"/>
              <a:buNone/>
            </a:pPr>
            <a:r>
              <a:rPr kumimoji="1" lang="zh-CN" altLang="en-US" sz="2800" dirty="0">
                <a:solidFill>
                  <a:srgbClr val="000000"/>
                </a:solidFill>
                <a:latin typeface="华文中宋" panose="02010600040101010101" pitchFamily="2" charset="-122"/>
                <a:ea typeface="华文新魏" panose="02010800040101010101" pitchFamily="2" charset="-122"/>
              </a:rPr>
              <a:t>      可见性，来确定物体的可见性。</a:t>
            </a:r>
          </a:p>
        </p:txBody>
      </p:sp>
    </p:spTree>
    <p:extLst>
      <p:ext uri="{BB962C8B-B14F-4D97-AF65-F5344CB8AC3E}">
        <p14:creationId xmlns:p14="http://schemas.microsoft.com/office/powerpoint/2010/main" val="42844565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wipe(left)">
                                      <p:cBhvr>
                                        <p:cTn id="7" dur="500"/>
                                        <p:tgtEl>
                                          <p:spTgt spid="112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66">
                                            <p:txEl>
                                              <p:pRg st="1" end="1"/>
                                            </p:txEl>
                                          </p:spTgt>
                                        </p:tgtEl>
                                        <p:attrNameLst>
                                          <p:attrName>style.visibility</p:attrName>
                                        </p:attrNameLst>
                                      </p:cBhvr>
                                      <p:to>
                                        <p:strVal val="visible"/>
                                      </p:to>
                                    </p:set>
                                    <p:animEffect transition="in" filter="wipe(left)">
                                      <p:cBhvr>
                                        <p:cTn id="12" dur="500"/>
                                        <p:tgtEl>
                                          <p:spTgt spid="11266">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1266">
                                            <p:txEl>
                                              <p:pRg st="2" end="2"/>
                                            </p:txEl>
                                          </p:spTgt>
                                        </p:tgtEl>
                                        <p:attrNameLst>
                                          <p:attrName>style.visibility</p:attrName>
                                        </p:attrNameLst>
                                      </p:cBhvr>
                                      <p:to>
                                        <p:strVal val="visible"/>
                                      </p:to>
                                    </p:set>
                                    <p:animEffect transition="in" filter="wipe(left)">
                                      <p:cBhvr>
                                        <p:cTn id="15" dur="500"/>
                                        <p:tgtEl>
                                          <p:spTgt spid="11266">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1266">
                                            <p:txEl>
                                              <p:pRg st="3" end="3"/>
                                            </p:txEl>
                                          </p:spTgt>
                                        </p:tgtEl>
                                        <p:attrNameLst>
                                          <p:attrName>style.visibility</p:attrName>
                                        </p:attrNameLst>
                                      </p:cBhvr>
                                      <p:to>
                                        <p:strVal val="visible"/>
                                      </p:to>
                                    </p:set>
                                    <p:animEffect transition="in" filter="wipe(left)">
                                      <p:cBhvr>
                                        <p:cTn id="18" dur="500"/>
                                        <p:tgtEl>
                                          <p:spTgt spid="1126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267">
                                            <p:txEl>
                                              <p:pRg st="0" end="0"/>
                                            </p:txEl>
                                          </p:spTgt>
                                        </p:tgtEl>
                                        <p:attrNameLst>
                                          <p:attrName>style.visibility</p:attrName>
                                        </p:attrNameLst>
                                      </p:cBhvr>
                                      <p:to>
                                        <p:strVal val="visible"/>
                                      </p:to>
                                    </p:set>
                                    <p:animEffect transition="in" filter="wipe(left)">
                                      <p:cBhvr>
                                        <p:cTn id="23" dur="500"/>
                                        <p:tgtEl>
                                          <p:spTgt spid="11267">
                                            <p:txEl>
                                              <p:pRg st="0" end="0"/>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1267">
                                            <p:txEl>
                                              <p:pRg st="1" end="1"/>
                                            </p:txEl>
                                          </p:spTgt>
                                        </p:tgtEl>
                                        <p:attrNameLst>
                                          <p:attrName>style.visibility</p:attrName>
                                        </p:attrNameLst>
                                      </p:cBhvr>
                                      <p:to>
                                        <p:strVal val="visible"/>
                                      </p:to>
                                    </p:set>
                                    <p:animEffect transition="in" filter="wipe(left)">
                                      <p:cBhvr>
                                        <p:cTn id="26" dur="500"/>
                                        <p:tgtEl>
                                          <p:spTgt spid="11267">
                                            <p:txEl>
                                              <p:pRg st="1" end="1"/>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11267">
                                            <p:txEl>
                                              <p:pRg st="2" end="2"/>
                                            </p:txEl>
                                          </p:spTgt>
                                        </p:tgtEl>
                                        <p:attrNameLst>
                                          <p:attrName>style.visibility</p:attrName>
                                        </p:attrNameLst>
                                      </p:cBhvr>
                                      <p:to>
                                        <p:strVal val="visible"/>
                                      </p:to>
                                    </p:set>
                                    <p:animEffect transition="in" filter="wipe(left)">
                                      <p:cBhvr>
                                        <p:cTn id="29" dur="500"/>
                                        <p:tgtEl>
                                          <p:spTgt spid="11267">
                                            <p:txEl>
                                              <p:pRg st="2" end="2"/>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11267">
                                            <p:txEl>
                                              <p:pRg st="3" end="3"/>
                                            </p:txEl>
                                          </p:spTgt>
                                        </p:tgtEl>
                                        <p:attrNameLst>
                                          <p:attrName>style.visibility</p:attrName>
                                        </p:attrNameLst>
                                      </p:cBhvr>
                                      <p:to>
                                        <p:strVal val="visible"/>
                                      </p:to>
                                    </p:set>
                                    <p:animEffect transition="in" filter="wipe(left)">
                                      <p:cBhvr>
                                        <p:cTn id="32" dur="500"/>
                                        <p:tgtEl>
                                          <p:spTgt spid="11267">
                                            <p:txEl>
                                              <p:pRg st="3" end="3"/>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11267">
                                            <p:txEl>
                                              <p:pRg st="4" end="4"/>
                                            </p:txEl>
                                          </p:spTgt>
                                        </p:tgtEl>
                                        <p:attrNameLst>
                                          <p:attrName>style.visibility</p:attrName>
                                        </p:attrNameLst>
                                      </p:cBhvr>
                                      <p:to>
                                        <p:strVal val="visible"/>
                                      </p:to>
                                    </p:set>
                                    <p:animEffect transition="in" filter="wipe(left)">
                                      <p:cBhvr>
                                        <p:cTn id="35" dur="500"/>
                                        <p:tgtEl>
                                          <p:spTgt spid="11267">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1268">
                                            <p:txEl>
                                              <p:pRg st="0" end="0"/>
                                            </p:txEl>
                                          </p:spTgt>
                                        </p:tgtEl>
                                        <p:attrNameLst>
                                          <p:attrName>style.visibility</p:attrName>
                                        </p:attrNameLst>
                                      </p:cBhvr>
                                      <p:to>
                                        <p:strVal val="visible"/>
                                      </p:to>
                                    </p:set>
                                    <p:animEffect transition="in" filter="wipe(left)">
                                      <p:cBhvr>
                                        <p:cTn id="40" dur="500"/>
                                        <p:tgtEl>
                                          <p:spTgt spid="11268">
                                            <p:txEl>
                                              <p:pRg st="0" end="0"/>
                                            </p:txEl>
                                          </p:spTgt>
                                        </p:tgtEl>
                                      </p:cBhvr>
                                    </p:animEffect>
                                  </p:childTnLst>
                                </p:cTn>
                              </p:par>
                              <p:par>
                                <p:cTn id="41" presetID="22" presetClass="entr" presetSubtype="8" fill="hold" nodeType="withEffect">
                                  <p:stCondLst>
                                    <p:cond delay="0"/>
                                  </p:stCondLst>
                                  <p:childTnLst>
                                    <p:set>
                                      <p:cBhvr>
                                        <p:cTn id="42" dur="1" fill="hold">
                                          <p:stCondLst>
                                            <p:cond delay="0"/>
                                          </p:stCondLst>
                                        </p:cTn>
                                        <p:tgtEl>
                                          <p:spTgt spid="11268">
                                            <p:txEl>
                                              <p:pRg st="1" end="1"/>
                                            </p:txEl>
                                          </p:spTgt>
                                        </p:tgtEl>
                                        <p:attrNameLst>
                                          <p:attrName>style.visibility</p:attrName>
                                        </p:attrNameLst>
                                      </p:cBhvr>
                                      <p:to>
                                        <p:strVal val="visible"/>
                                      </p:to>
                                    </p:set>
                                    <p:animEffect transition="in" filter="wipe(left)">
                                      <p:cBhvr>
                                        <p:cTn id="43" dur="500"/>
                                        <p:tgtEl>
                                          <p:spTgt spid="11268">
                                            <p:txEl>
                                              <p:pRg st="1" end="1"/>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11268">
                                            <p:txEl>
                                              <p:pRg st="2" end="2"/>
                                            </p:txEl>
                                          </p:spTgt>
                                        </p:tgtEl>
                                        <p:attrNameLst>
                                          <p:attrName>style.visibility</p:attrName>
                                        </p:attrNameLst>
                                      </p:cBhvr>
                                      <p:to>
                                        <p:strVal val="visible"/>
                                      </p:to>
                                    </p:set>
                                    <p:animEffect transition="in" filter="wipe(left)">
                                      <p:cBhvr>
                                        <p:cTn id="46" dur="500"/>
                                        <p:tgtEl>
                                          <p:spTgt spid="11268">
                                            <p:txEl>
                                              <p:pRg st="2" end="2"/>
                                            </p:txEl>
                                          </p:spTgt>
                                        </p:tgtEl>
                                      </p:cBhvr>
                                    </p:animEffect>
                                  </p:childTnLst>
                                </p:cTn>
                              </p:par>
                              <p:par>
                                <p:cTn id="47" presetID="22" presetClass="entr" presetSubtype="8" fill="hold" nodeType="withEffect">
                                  <p:stCondLst>
                                    <p:cond delay="0"/>
                                  </p:stCondLst>
                                  <p:childTnLst>
                                    <p:set>
                                      <p:cBhvr>
                                        <p:cTn id="48" dur="1" fill="hold">
                                          <p:stCondLst>
                                            <p:cond delay="0"/>
                                          </p:stCondLst>
                                        </p:cTn>
                                        <p:tgtEl>
                                          <p:spTgt spid="11268">
                                            <p:txEl>
                                              <p:pRg st="3" end="3"/>
                                            </p:txEl>
                                          </p:spTgt>
                                        </p:tgtEl>
                                        <p:attrNameLst>
                                          <p:attrName>style.visibility</p:attrName>
                                        </p:attrNameLst>
                                      </p:cBhvr>
                                      <p:to>
                                        <p:strVal val="visible"/>
                                      </p:to>
                                    </p:set>
                                    <p:animEffect transition="in" filter="wipe(left)">
                                      <p:cBhvr>
                                        <p:cTn id="49" dur="500"/>
                                        <p:tgtEl>
                                          <p:spTgt spid="112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303213"/>
            <a:ext cx="9144000" cy="2727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spcBef>
                <a:spcPct val="10000"/>
              </a:spcBef>
              <a:buFont typeface="Wingdings" panose="05000000000000000000" pitchFamily="2" charset="2"/>
              <a:buNone/>
            </a:pPr>
            <a:r>
              <a:rPr kumimoji="1" lang="en-US" altLang="zh-CN" sz="3600"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4</a:t>
            </a:r>
            <a:r>
              <a:rPr kumimoji="1" lang="zh-CN" altLang="en-US" sz="3600"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36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消隐基本原则</a:t>
            </a:r>
          </a:p>
          <a:p>
            <a:pPr algn="just" eaLnBrk="1" fontAlgn="b" hangingPunct="1">
              <a:spcBef>
                <a:spcPct val="10000"/>
              </a:spcBef>
              <a:buFont typeface="Wingdings" panose="05000000000000000000" pitchFamily="2" charset="2"/>
              <a:buNone/>
            </a:pPr>
            <a:r>
              <a:rPr kumimoji="1" lang="zh-CN" altLang="en-US" sz="3200"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kumimoji="1" lang="en-US" altLang="zh-CN" sz="32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1 </a:t>
            </a:r>
            <a:r>
              <a:rPr kumimoji="1" lang="zh-CN" altLang="en-US" sz="32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排序</a:t>
            </a:r>
          </a:p>
          <a:p>
            <a:pPr algn="just" eaLnBrk="1" fontAlgn="b" hangingPunct="1">
              <a:spcBef>
                <a:spcPct val="10000"/>
              </a:spcBef>
              <a:buFont typeface="Wingdings" panose="05000000000000000000" pitchFamily="2" charset="2"/>
              <a:buNone/>
            </a:pPr>
            <a:r>
              <a:rPr kumimoji="1" lang="zh-CN" altLang="en-US" sz="3200" dirty="0">
                <a:solidFill>
                  <a:srgbClr val="000000"/>
                </a:solidFill>
                <a:latin typeface="Times New Roman" panose="02020603050405020304" pitchFamily="18" charset="0"/>
                <a:cs typeface="Times New Roman" panose="02020603050405020304" pitchFamily="18" charset="0"/>
              </a:rPr>
              <a:t> </a:t>
            </a:r>
            <a:r>
              <a:rPr kumimoji="1" lang="zh-CN" altLang="en-US" sz="3200" dirty="0">
                <a:solidFill>
                  <a:srgbClr val="000000"/>
                </a:solidFill>
                <a:latin typeface="Times New Roman" panose="02020603050405020304" pitchFamily="18" charset="0"/>
                <a:ea typeface="+mn-ea"/>
                <a:cs typeface="Times New Roman" panose="02020603050405020304" pitchFamily="18" charset="0"/>
              </a:rPr>
              <a:t>    </a:t>
            </a:r>
            <a:r>
              <a:rPr kumimoji="1" lang="zh-CN" altLang="en-US" sz="3200" b="1" dirty="0">
                <a:solidFill>
                  <a:srgbClr val="000000"/>
                </a:solidFill>
                <a:latin typeface="Times New Roman" panose="02020603050405020304" pitchFamily="18" charset="0"/>
                <a:ea typeface="+mn-ea"/>
                <a:cs typeface="Times New Roman" panose="02020603050405020304" pitchFamily="18" charset="0"/>
              </a:rPr>
              <a:t> 判别消隐对象与观察点之间的距离远近；</a:t>
            </a:r>
          </a:p>
          <a:p>
            <a:pPr algn="just" eaLnBrk="1" fontAlgn="b" hangingPunct="1">
              <a:spcBef>
                <a:spcPct val="10000"/>
              </a:spcBef>
              <a:buFont typeface="Wingdings" panose="05000000000000000000" pitchFamily="2" charset="2"/>
              <a:buNone/>
            </a:pPr>
            <a:r>
              <a:rPr kumimoji="1" lang="zh-CN" altLang="en-US" sz="3200" b="1" dirty="0">
                <a:solidFill>
                  <a:srgbClr val="000000"/>
                </a:solidFill>
                <a:latin typeface="Times New Roman" panose="02020603050405020304" pitchFamily="18" charset="0"/>
                <a:ea typeface="+mn-ea"/>
                <a:cs typeface="Times New Roman" panose="02020603050405020304" pitchFamily="18" charset="0"/>
              </a:rPr>
              <a:t>      对其按</a:t>
            </a:r>
            <a:r>
              <a:rPr kumimoji="1" lang="en-US" altLang="zh-CN" sz="3200" b="1" i="1" dirty="0">
                <a:solidFill>
                  <a:srgbClr val="000000"/>
                </a:solidFill>
                <a:latin typeface="Times New Roman" panose="02020603050405020304" pitchFamily="18" charset="0"/>
                <a:ea typeface="+mn-ea"/>
                <a:cs typeface="Times New Roman" panose="02020603050405020304" pitchFamily="18" charset="0"/>
              </a:rPr>
              <a:t>x</a:t>
            </a:r>
            <a:r>
              <a:rPr kumimoji="1" lang="zh-CN" altLang="en-US" sz="3200" b="1" i="1" dirty="0">
                <a:solidFill>
                  <a:srgbClr val="000000"/>
                </a:solidFill>
                <a:latin typeface="Times New Roman" panose="02020603050405020304" pitchFamily="18" charset="0"/>
                <a:ea typeface="+mn-ea"/>
                <a:cs typeface="Times New Roman" panose="02020603050405020304" pitchFamily="18" charset="0"/>
              </a:rPr>
              <a:t>、</a:t>
            </a:r>
            <a:r>
              <a:rPr kumimoji="1" lang="en-US" altLang="zh-CN" sz="3200" b="1" i="1" dirty="0">
                <a:solidFill>
                  <a:srgbClr val="000000"/>
                </a:solidFill>
                <a:latin typeface="Times New Roman" panose="02020603050405020304" pitchFamily="18" charset="0"/>
                <a:ea typeface="+mn-ea"/>
                <a:cs typeface="Times New Roman" panose="02020603050405020304" pitchFamily="18" charset="0"/>
              </a:rPr>
              <a:t>y</a:t>
            </a:r>
            <a:r>
              <a:rPr kumimoji="1" lang="zh-CN" altLang="en-US" sz="3200" b="1" i="1" dirty="0">
                <a:solidFill>
                  <a:srgbClr val="000000"/>
                </a:solidFill>
                <a:latin typeface="Times New Roman" panose="02020603050405020304" pitchFamily="18" charset="0"/>
                <a:ea typeface="+mn-ea"/>
                <a:cs typeface="Times New Roman" panose="02020603050405020304" pitchFamily="18" charset="0"/>
              </a:rPr>
              <a:t>、</a:t>
            </a:r>
            <a:r>
              <a:rPr kumimoji="1" lang="en-US" altLang="zh-CN" sz="3200" b="1" i="1" dirty="0">
                <a:solidFill>
                  <a:srgbClr val="000000"/>
                </a:solidFill>
                <a:latin typeface="Times New Roman" panose="02020603050405020304" pitchFamily="18" charset="0"/>
                <a:ea typeface="+mn-ea"/>
                <a:cs typeface="Times New Roman" panose="02020603050405020304" pitchFamily="18" charset="0"/>
              </a:rPr>
              <a:t>z</a:t>
            </a:r>
            <a:r>
              <a:rPr kumimoji="1" lang="zh-CN" altLang="en-US" sz="3200" b="1" dirty="0">
                <a:solidFill>
                  <a:srgbClr val="000000"/>
                </a:solidFill>
                <a:latin typeface="Times New Roman" panose="02020603050405020304" pitchFamily="18" charset="0"/>
                <a:ea typeface="+mn-ea"/>
                <a:cs typeface="Times New Roman" panose="02020603050405020304" pitchFamily="18" charset="0"/>
              </a:rPr>
              <a:t>三个坐标方向进行排序；</a:t>
            </a:r>
          </a:p>
          <a:p>
            <a:pPr algn="just" eaLnBrk="1" fontAlgn="b" hangingPunct="1">
              <a:spcBef>
                <a:spcPct val="10000"/>
              </a:spcBef>
              <a:buFont typeface="Wingdings" panose="05000000000000000000" pitchFamily="2" charset="2"/>
              <a:buNone/>
            </a:pPr>
            <a:r>
              <a:rPr kumimoji="1" lang="zh-CN" altLang="en-US" sz="3200" b="1" dirty="0">
                <a:solidFill>
                  <a:srgbClr val="000000"/>
                </a:solidFill>
                <a:latin typeface="Times New Roman" panose="02020603050405020304" pitchFamily="18" charset="0"/>
                <a:ea typeface="+mn-ea"/>
                <a:cs typeface="Times New Roman" panose="02020603050405020304" pitchFamily="18" charset="0"/>
              </a:rPr>
              <a:t>      确定对象之间的遮挡关系。</a:t>
            </a:r>
          </a:p>
        </p:txBody>
      </p:sp>
      <p:sp>
        <p:nvSpPr>
          <p:cNvPr id="11267" name="Rectangle 3"/>
          <p:cNvSpPr>
            <a:spLocks noChangeArrowheads="1"/>
          </p:cNvSpPr>
          <p:nvPr/>
        </p:nvSpPr>
        <p:spPr bwMode="auto">
          <a:xfrm>
            <a:off x="-1" y="3168122"/>
            <a:ext cx="9144001" cy="3428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spcBef>
                <a:spcPct val="10000"/>
              </a:spcBef>
              <a:buFont typeface="Wingdings" panose="05000000000000000000" pitchFamily="2" charset="2"/>
              <a:buNone/>
            </a:pPr>
            <a:r>
              <a:rPr kumimoji="1" lang="en-US" altLang="zh-CN" sz="3200" dirty="0" smtClean="0">
                <a:solidFill>
                  <a:srgbClr val="0000FF"/>
                </a:solidFill>
                <a:latin typeface="黑体" panose="02010609060101010101" pitchFamily="49" charset="-122"/>
                <a:ea typeface="黑体" panose="02010609060101010101" pitchFamily="49" charset="-122"/>
              </a:rPr>
              <a:t>  </a:t>
            </a:r>
            <a:r>
              <a:rPr kumimoji="1" lang="en-US" altLang="zh-CN" sz="3200" dirty="0" smtClean="0">
                <a:solidFill>
                  <a:srgbClr val="0000FF"/>
                </a:solidFill>
                <a:latin typeface="楷体_GB2312" pitchFamily="49" charset="-122"/>
                <a:ea typeface="楷体_GB2312" pitchFamily="49" charset="-122"/>
              </a:rPr>
              <a:t>2</a:t>
            </a:r>
            <a:r>
              <a:rPr kumimoji="1" lang="en-US" altLang="zh-CN" sz="3200" dirty="0" smtClean="0">
                <a:solidFill>
                  <a:srgbClr val="0000FF"/>
                </a:solidFill>
                <a:latin typeface="华文楷体" panose="02010600040101010101" pitchFamily="2" charset="-122"/>
                <a:ea typeface="华文楷体" panose="02010600040101010101" pitchFamily="2" charset="-122"/>
              </a:rPr>
              <a:t> </a:t>
            </a:r>
            <a:r>
              <a:rPr kumimoji="1" lang="zh-CN" altLang="en-US" sz="3200" dirty="0" smtClean="0">
                <a:solidFill>
                  <a:srgbClr val="0000FF"/>
                </a:solidFill>
                <a:latin typeface="华文中宋" panose="02010600040101010101" pitchFamily="2" charset="-122"/>
                <a:ea typeface="华文新魏" panose="02010800040101010101" pitchFamily="2" charset="-122"/>
              </a:rPr>
              <a:t>连贯性</a:t>
            </a:r>
          </a:p>
          <a:p>
            <a:pPr algn="just" eaLnBrk="1" fontAlgn="b" hangingPunct="1">
              <a:spcBef>
                <a:spcPct val="10000"/>
              </a:spcBef>
              <a:buFont typeface="Wingdings" panose="05000000000000000000" pitchFamily="2" charset="2"/>
              <a:buNone/>
            </a:pPr>
            <a:r>
              <a:rPr kumimoji="1" lang="zh-CN" altLang="en-US" sz="2800" dirty="0" smtClean="0">
                <a:solidFill>
                  <a:srgbClr val="000000"/>
                </a:solidFill>
                <a:latin typeface="华文中宋" panose="02010600040101010101" pitchFamily="2" charset="-122"/>
                <a:ea typeface="华文新魏" panose="02010800040101010101" pitchFamily="2" charset="-122"/>
              </a:rPr>
              <a:t>        </a:t>
            </a:r>
            <a:r>
              <a:rPr kumimoji="1" lang="zh-CN" altLang="en-US" sz="2800" b="1" dirty="0" smtClean="0">
                <a:solidFill>
                  <a:srgbClr val="000000"/>
                </a:solidFill>
                <a:latin typeface="+mn-ea"/>
                <a:ea typeface="+mn-ea"/>
              </a:rPr>
              <a:t>从一个对象到另一个对象，其属性值</a:t>
            </a:r>
            <a:r>
              <a:rPr kumimoji="1" lang="zh-CN" altLang="en-US" sz="2800" b="1" dirty="0" smtClean="0">
                <a:solidFill>
                  <a:srgbClr val="000000"/>
                </a:solidFill>
                <a:latin typeface="+mn-ea"/>
                <a:ea typeface="+mn-ea"/>
              </a:rPr>
              <a:t>是连续的</a:t>
            </a:r>
            <a:r>
              <a:rPr kumimoji="1" lang="zh-CN" altLang="en-US" sz="2800" b="1" dirty="0" smtClean="0">
                <a:solidFill>
                  <a:srgbClr val="000000"/>
                </a:solidFill>
                <a:latin typeface="+mn-ea"/>
                <a:ea typeface="+mn-ea"/>
              </a:rPr>
              <a:t>。</a:t>
            </a:r>
          </a:p>
          <a:p>
            <a:pPr algn="just" eaLnBrk="1" fontAlgn="b" hangingPunct="1">
              <a:spcBef>
                <a:spcPct val="10000"/>
              </a:spcBef>
              <a:buFont typeface="Wingdings" panose="05000000000000000000" pitchFamily="2" charset="2"/>
              <a:buNone/>
            </a:pPr>
            <a:r>
              <a:rPr kumimoji="1" lang="zh-CN" altLang="en-US" sz="2800" b="1" dirty="0" smtClean="0">
                <a:solidFill>
                  <a:srgbClr val="000000"/>
                </a:solidFill>
                <a:latin typeface="+mn-ea"/>
                <a:ea typeface="+mn-ea"/>
              </a:rPr>
              <a:t>   </a:t>
            </a:r>
            <a:r>
              <a:rPr kumimoji="1" lang="zh-CN" altLang="en-US" sz="2800" b="1" dirty="0">
                <a:solidFill>
                  <a:srgbClr val="000000"/>
                </a:solidFill>
                <a:latin typeface="+mn-ea"/>
                <a:ea typeface="+mn-ea"/>
              </a:rPr>
              <a:t>连贯性：</a:t>
            </a:r>
          </a:p>
          <a:p>
            <a:pPr algn="just" eaLnBrk="1" fontAlgn="b" hangingPunct="1">
              <a:spcBef>
                <a:spcPct val="10000"/>
              </a:spcBef>
              <a:buFont typeface="Wingdings" panose="05000000000000000000" pitchFamily="2" charset="2"/>
              <a:buNone/>
            </a:pPr>
            <a:r>
              <a:rPr kumimoji="1" lang="zh-CN" altLang="en-US" sz="2800" b="1" dirty="0">
                <a:solidFill>
                  <a:srgbClr val="000000"/>
                </a:solidFill>
                <a:latin typeface="+mn-ea"/>
                <a:ea typeface="+mn-ea"/>
              </a:rPr>
              <a:t>     </a:t>
            </a:r>
            <a:r>
              <a:rPr kumimoji="1" lang="en-US" altLang="zh-CN" sz="2800" b="1" dirty="0" smtClean="0">
                <a:solidFill>
                  <a:srgbClr val="000000"/>
                </a:solidFill>
                <a:latin typeface="+mn-ea"/>
                <a:ea typeface="+mn-ea"/>
              </a:rPr>
              <a:t>1</a:t>
            </a:r>
            <a:r>
              <a:rPr kumimoji="1" lang="en-US" altLang="zh-CN" sz="2800" b="1" dirty="0">
                <a:solidFill>
                  <a:srgbClr val="000000"/>
                </a:solidFill>
                <a:latin typeface="+mn-ea"/>
                <a:ea typeface="+mn-ea"/>
              </a:rPr>
              <a:t>) </a:t>
            </a:r>
            <a:r>
              <a:rPr kumimoji="1" lang="zh-CN" altLang="en-US" sz="2800" b="1" dirty="0">
                <a:solidFill>
                  <a:srgbClr val="000000"/>
                </a:solidFill>
                <a:latin typeface="+mn-ea"/>
                <a:ea typeface="+mn-ea"/>
              </a:rPr>
              <a:t>实体对象的连贯性；</a:t>
            </a:r>
          </a:p>
          <a:p>
            <a:pPr algn="just" eaLnBrk="1" fontAlgn="b" hangingPunct="1">
              <a:spcBef>
                <a:spcPct val="10000"/>
              </a:spcBef>
              <a:buFont typeface="Wingdings" panose="05000000000000000000" pitchFamily="2" charset="2"/>
              <a:buNone/>
            </a:pPr>
            <a:r>
              <a:rPr kumimoji="1" lang="zh-CN" altLang="en-US" sz="2800" b="1" dirty="0">
                <a:solidFill>
                  <a:srgbClr val="000000"/>
                </a:solidFill>
                <a:latin typeface="+mn-ea"/>
                <a:ea typeface="+mn-ea"/>
              </a:rPr>
              <a:t>    </a:t>
            </a:r>
            <a:r>
              <a:rPr kumimoji="1" lang="en-US" altLang="zh-CN" sz="2800" b="1" dirty="0" smtClean="0">
                <a:solidFill>
                  <a:srgbClr val="000000"/>
                </a:solidFill>
                <a:latin typeface="+mn-ea"/>
                <a:ea typeface="+mn-ea"/>
              </a:rPr>
              <a:t>	2</a:t>
            </a:r>
            <a:r>
              <a:rPr kumimoji="1" lang="en-US" altLang="zh-CN" sz="2800" b="1" dirty="0">
                <a:solidFill>
                  <a:srgbClr val="000000"/>
                </a:solidFill>
                <a:latin typeface="+mn-ea"/>
                <a:ea typeface="+mn-ea"/>
              </a:rPr>
              <a:t>) </a:t>
            </a:r>
            <a:r>
              <a:rPr kumimoji="1" lang="zh-CN" altLang="en-US" sz="2800" b="1" dirty="0">
                <a:solidFill>
                  <a:srgbClr val="000000"/>
                </a:solidFill>
                <a:latin typeface="+mn-ea"/>
                <a:ea typeface="+mn-ea"/>
              </a:rPr>
              <a:t>实体属性的连贯性；</a:t>
            </a:r>
          </a:p>
          <a:p>
            <a:pPr algn="just" eaLnBrk="1" fontAlgn="b" hangingPunct="1">
              <a:spcBef>
                <a:spcPct val="10000"/>
              </a:spcBef>
              <a:buFont typeface="Wingdings" panose="05000000000000000000" pitchFamily="2" charset="2"/>
              <a:buNone/>
            </a:pPr>
            <a:r>
              <a:rPr kumimoji="1" lang="zh-CN" altLang="en-US" sz="2800" b="1" dirty="0">
                <a:solidFill>
                  <a:srgbClr val="000000"/>
                </a:solidFill>
                <a:latin typeface="+mn-ea"/>
                <a:ea typeface="+mn-ea"/>
              </a:rPr>
              <a:t>   </a:t>
            </a:r>
            <a:r>
              <a:rPr kumimoji="1" lang="en-US" altLang="zh-CN" sz="2800" b="1" dirty="0" smtClean="0">
                <a:solidFill>
                  <a:srgbClr val="000000"/>
                </a:solidFill>
                <a:latin typeface="+mn-ea"/>
                <a:ea typeface="+mn-ea"/>
              </a:rPr>
              <a:t>	3</a:t>
            </a:r>
            <a:r>
              <a:rPr kumimoji="1" lang="en-US" altLang="zh-CN" sz="2800" b="1" dirty="0">
                <a:solidFill>
                  <a:srgbClr val="000000"/>
                </a:solidFill>
                <a:latin typeface="+mn-ea"/>
                <a:ea typeface="+mn-ea"/>
              </a:rPr>
              <a:t>) </a:t>
            </a:r>
            <a:r>
              <a:rPr kumimoji="1" lang="zh-CN" altLang="en-US" sz="2800" b="1" dirty="0">
                <a:solidFill>
                  <a:srgbClr val="000000"/>
                </a:solidFill>
                <a:latin typeface="+mn-ea"/>
                <a:ea typeface="+mn-ea"/>
              </a:rPr>
              <a:t>扫描线的连贯性；</a:t>
            </a:r>
          </a:p>
          <a:p>
            <a:pPr algn="just" eaLnBrk="1" fontAlgn="b" hangingPunct="1">
              <a:spcBef>
                <a:spcPct val="10000"/>
              </a:spcBef>
              <a:buFont typeface="Wingdings" panose="05000000000000000000" pitchFamily="2" charset="2"/>
              <a:buNone/>
            </a:pPr>
            <a:r>
              <a:rPr kumimoji="1" lang="zh-CN" altLang="en-US" sz="2800" b="1" dirty="0">
                <a:solidFill>
                  <a:srgbClr val="000000"/>
                </a:solidFill>
                <a:latin typeface="+mn-ea"/>
                <a:ea typeface="+mn-ea"/>
              </a:rPr>
              <a:t>    </a:t>
            </a:r>
            <a:r>
              <a:rPr kumimoji="1" lang="en-US" altLang="zh-CN" sz="2800" b="1" dirty="0" smtClean="0">
                <a:solidFill>
                  <a:srgbClr val="000000"/>
                </a:solidFill>
                <a:latin typeface="+mn-ea"/>
                <a:ea typeface="+mn-ea"/>
              </a:rPr>
              <a:t>	4</a:t>
            </a:r>
            <a:r>
              <a:rPr kumimoji="1" lang="en-US" altLang="zh-CN" sz="2800" b="1" dirty="0">
                <a:solidFill>
                  <a:srgbClr val="000000"/>
                </a:solidFill>
                <a:latin typeface="+mn-ea"/>
                <a:ea typeface="+mn-ea"/>
              </a:rPr>
              <a:t>) </a:t>
            </a:r>
            <a:r>
              <a:rPr kumimoji="1" lang="zh-CN" altLang="en-US" sz="2800" b="1" dirty="0">
                <a:solidFill>
                  <a:srgbClr val="000000"/>
                </a:solidFill>
                <a:latin typeface="+mn-ea"/>
                <a:ea typeface="+mn-ea"/>
              </a:rPr>
              <a:t>深度的连贯性。</a:t>
            </a:r>
          </a:p>
        </p:txBody>
      </p:sp>
    </p:spTree>
    <p:extLst>
      <p:ext uri="{BB962C8B-B14F-4D97-AF65-F5344CB8AC3E}">
        <p14:creationId xmlns:p14="http://schemas.microsoft.com/office/powerpoint/2010/main" val="25820257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wipe(left)">
                                      <p:cBhvr>
                                        <p:cTn id="7" dur="500"/>
                                        <p:tgtEl>
                                          <p:spTgt spid="112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66">
                                            <p:txEl>
                                              <p:pRg st="1" end="1"/>
                                            </p:txEl>
                                          </p:spTgt>
                                        </p:tgtEl>
                                        <p:attrNameLst>
                                          <p:attrName>style.visibility</p:attrName>
                                        </p:attrNameLst>
                                      </p:cBhvr>
                                      <p:to>
                                        <p:strVal val="visible"/>
                                      </p:to>
                                    </p:set>
                                    <p:animEffect transition="in" filter="wipe(left)">
                                      <p:cBhvr>
                                        <p:cTn id="12" dur="500"/>
                                        <p:tgtEl>
                                          <p:spTgt spid="11266">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266">
                                            <p:txEl>
                                              <p:pRg st="2" end="2"/>
                                            </p:txEl>
                                          </p:spTgt>
                                        </p:tgtEl>
                                        <p:attrNameLst>
                                          <p:attrName>style.visibility</p:attrName>
                                        </p:attrNameLst>
                                      </p:cBhvr>
                                      <p:to>
                                        <p:strVal val="visible"/>
                                      </p:to>
                                    </p:set>
                                    <p:animEffect transition="in" filter="wipe(left)">
                                      <p:cBhvr>
                                        <p:cTn id="16" dur="500"/>
                                        <p:tgtEl>
                                          <p:spTgt spid="11266">
                                            <p:txEl>
                                              <p:pRg st="2" end="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1266">
                                            <p:txEl>
                                              <p:pRg st="3" end="3"/>
                                            </p:txEl>
                                          </p:spTgt>
                                        </p:tgtEl>
                                        <p:attrNameLst>
                                          <p:attrName>style.visibility</p:attrName>
                                        </p:attrNameLst>
                                      </p:cBhvr>
                                      <p:to>
                                        <p:strVal val="visible"/>
                                      </p:to>
                                    </p:set>
                                    <p:animEffect transition="in" filter="wipe(left)">
                                      <p:cBhvr>
                                        <p:cTn id="20" dur="500"/>
                                        <p:tgtEl>
                                          <p:spTgt spid="11266">
                                            <p:txEl>
                                              <p:pRg st="3" end="3"/>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1266">
                                            <p:txEl>
                                              <p:pRg st="4" end="4"/>
                                            </p:txEl>
                                          </p:spTgt>
                                        </p:tgtEl>
                                        <p:attrNameLst>
                                          <p:attrName>style.visibility</p:attrName>
                                        </p:attrNameLst>
                                      </p:cBhvr>
                                      <p:to>
                                        <p:strVal val="visible"/>
                                      </p:to>
                                    </p:set>
                                    <p:animEffect transition="in" filter="wipe(left)">
                                      <p:cBhvr>
                                        <p:cTn id="24" dur="500"/>
                                        <p:tgtEl>
                                          <p:spTgt spid="1126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267">
                                            <p:txEl>
                                              <p:pRg st="0" end="0"/>
                                            </p:txEl>
                                          </p:spTgt>
                                        </p:tgtEl>
                                        <p:attrNameLst>
                                          <p:attrName>style.visibility</p:attrName>
                                        </p:attrNameLst>
                                      </p:cBhvr>
                                      <p:to>
                                        <p:strVal val="visible"/>
                                      </p:to>
                                    </p:set>
                                    <p:animEffect transition="in" filter="wipe(left)">
                                      <p:cBhvr>
                                        <p:cTn id="29" dur="500"/>
                                        <p:tgtEl>
                                          <p:spTgt spid="11267">
                                            <p:txEl>
                                              <p:pRg st="0" end="0"/>
                                            </p:txEl>
                                          </p:spTgt>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1267">
                                            <p:txEl>
                                              <p:pRg st="1" end="1"/>
                                            </p:txEl>
                                          </p:spTgt>
                                        </p:tgtEl>
                                        <p:attrNameLst>
                                          <p:attrName>style.visibility</p:attrName>
                                        </p:attrNameLst>
                                      </p:cBhvr>
                                      <p:to>
                                        <p:strVal val="visible"/>
                                      </p:to>
                                    </p:set>
                                    <p:animEffect transition="in" filter="wipe(left)">
                                      <p:cBhvr>
                                        <p:cTn id="33" dur="500"/>
                                        <p:tgtEl>
                                          <p:spTgt spid="11267">
                                            <p:txEl>
                                              <p:pRg st="1" end="1"/>
                                            </p:txEl>
                                          </p:spTgt>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1267">
                                            <p:txEl>
                                              <p:pRg st="2" end="2"/>
                                            </p:txEl>
                                          </p:spTgt>
                                        </p:tgtEl>
                                        <p:attrNameLst>
                                          <p:attrName>style.visibility</p:attrName>
                                        </p:attrNameLst>
                                      </p:cBhvr>
                                      <p:to>
                                        <p:strVal val="visible"/>
                                      </p:to>
                                    </p:set>
                                    <p:animEffect transition="in" filter="wipe(left)">
                                      <p:cBhvr>
                                        <p:cTn id="37" dur="500"/>
                                        <p:tgtEl>
                                          <p:spTgt spid="11267">
                                            <p:txEl>
                                              <p:pRg st="2" end="2"/>
                                            </p:txEl>
                                          </p:spTgt>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11267">
                                            <p:txEl>
                                              <p:pRg st="3" end="3"/>
                                            </p:txEl>
                                          </p:spTgt>
                                        </p:tgtEl>
                                        <p:attrNameLst>
                                          <p:attrName>style.visibility</p:attrName>
                                        </p:attrNameLst>
                                      </p:cBhvr>
                                      <p:to>
                                        <p:strVal val="visible"/>
                                      </p:to>
                                    </p:set>
                                    <p:animEffect transition="in" filter="wipe(left)">
                                      <p:cBhvr>
                                        <p:cTn id="41" dur="500"/>
                                        <p:tgtEl>
                                          <p:spTgt spid="11267">
                                            <p:txEl>
                                              <p:pRg st="3" end="3"/>
                                            </p:txEl>
                                          </p:spTgt>
                                        </p:tgtEl>
                                      </p:cBhvr>
                                    </p:animEffect>
                                  </p:childTnLst>
                                </p:cTn>
                              </p:par>
                            </p:childTnLst>
                          </p:cTn>
                        </p:par>
                        <p:par>
                          <p:cTn id="42" fill="hold">
                            <p:stCondLst>
                              <p:cond delay="2000"/>
                            </p:stCondLst>
                            <p:childTnLst>
                              <p:par>
                                <p:cTn id="43" presetID="22" presetClass="entr" presetSubtype="8" fill="hold" nodeType="afterEffect">
                                  <p:stCondLst>
                                    <p:cond delay="0"/>
                                  </p:stCondLst>
                                  <p:childTnLst>
                                    <p:set>
                                      <p:cBhvr>
                                        <p:cTn id="44" dur="1" fill="hold">
                                          <p:stCondLst>
                                            <p:cond delay="0"/>
                                          </p:stCondLst>
                                        </p:cTn>
                                        <p:tgtEl>
                                          <p:spTgt spid="11267">
                                            <p:txEl>
                                              <p:pRg st="4" end="4"/>
                                            </p:txEl>
                                          </p:spTgt>
                                        </p:tgtEl>
                                        <p:attrNameLst>
                                          <p:attrName>style.visibility</p:attrName>
                                        </p:attrNameLst>
                                      </p:cBhvr>
                                      <p:to>
                                        <p:strVal val="visible"/>
                                      </p:to>
                                    </p:set>
                                    <p:animEffect transition="in" filter="wipe(left)">
                                      <p:cBhvr>
                                        <p:cTn id="45" dur="500"/>
                                        <p:tgtEl>
                                          <p:spTgt spid="11267">
                                            <p:txEl>
                                              <p:pRg st="4" end="4"/>
                                            </p:txEl>
                                          </p:spTgt>
                                        </p:tgtEl>
                                      </p:cBhvr>
                                    </p:animEffect>
                                  </p:childTnLst>
                                </p:cTn>
                              </p:par>
                            </p:childTnLst>
                          </p:cTn>
                        </p:par>
                        <p:par>
                          <p:cTn id="46" fill="hold">
                            <p:stCondLst>
                              <p:cond delay="2500"/>
                            </p:stCondLst>
                            <p:childTnLst>
                              <p:par>
                                <p:cTn id="47" presetID="22" presetClass="entr" presetSubtype="8" fill="hold" nodeType="afterEffect">
                                  <p:stCondLst>
                                    <p:cond delay="0"/>
                                  </p:stCondLst>
                                  <p:childTnLst>
                                    <p:set>
                                      <p:cBhvr>
                                        <p:cTn id="48" dur="1" fill="hold">
                                          <p:stCondLst>
                                            <p:cond delay="0"/>
                                          </p:stCondLst>
                                        </p:cTn>
                                        <p:tgtEl>
                                          <p:spTgt spid="11267">
                                            <p:txEl>
                                              <p:pRg st="5" end="5"/>
                                            </p:txEl>
                                          </p:spTgt>
                                        </p:tgtEl>
                                        <p:attrNameLst>
                                          <p:attrName>style.visibility</p:attrName>
                                        </p:attrNameLst>
                                      </p:cBhvr>
                                      <p:to>
                                        <p:strVal val="visible"/>
                                      </p:to>
                                    </p:set>
                                    <p:animEffect transition="in" filter="wipe(left)">
                                      <p:cBhvr>
                                        <p:cTn id="49" dur="500"/>
                                        <p:tgtEl>
                                          <p:spTgt spid="11267">
                                            <p:txEl>
                                              <p:pRg st="5" end="5"/>
                                            </p:txEl>
                                          </p:spTgt>
                                        </p:tgtEl>
                                      </p:cBhvr>
                                    </p:animEffect>
                                  </p:childTnLst>
                                </p:cTn>
                              </p:par>
                            </p:childTnLst>
                          </p:cTn>
                        </p:par>
                        <p:par>
                          <p:cTn id="50" fill="hold">
                            <p:stCondLst>
                              <p:cond delay="3000"/>
                            </p:stCondLst>
                            <p:childTnLst>
                              <p:par>
                                <p:cTn id="51" presetID="22" presetClass="entr" presetSubtype="8" fill="hold" nodeType="afterEffect">
                                  <p:stCondLst>
                                    <p:cond delay="0"/>
                                  </p:stCondLst>
                                  <p:childTnLst>
                                    <p:set>
                                      <p:cBhvr>
                                        <p:cTn id="52" dur="1" fill="hold">
                                          <p:stCondLst>
                                            <p:cond delay="0"/>
                                          </p:stCondLst>
                                        </p:cTn>
                                        <p:tgtEl>
                                          <p:spTgt spid="11267">
                                            <p:txEl>
                                              <p:pRg st="6" end="6"/>
                                            </p:txEl>
                                          </p:spTgt>
                                        </p:tgtEl>
                                        <p:attrNameLst>
                                          <p:attrName>style.visibility</p:attrName>
                                        </p:attrNameLst>
                                      </p:cBhvr>
                                      <p:to>
                                        <p:strVal val="visible"/>
                                      </p:to>
                                    </p:set>
                                    <p:animEffect transition="in" filter="wipe(left)">
                                      <p:cBhvr>
                                        <p:cTn id="53" dur="500"/>
                                        <p:tgtEl>
                                          <p:spTgt spid="11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00113" y="475587"/>
            <a:ext cx="6553199" cy="94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fontAlgn="t" hangingPunct="1">
              <a:buClr>
                <a:srgbClr val="FF9300"/>
              </a:buClr>
              <a:buFont typeface="Wingdings" panose="05000000000000000000" pitchFamily="2" charset="2"/>
              <a:buChar char="n"/>
            </a:pPr>
            <a:r>
              <a:rPr kumimoji="1" lang="en-US" altLang="zh-CN" sz="3200" b="1" dirty="0" smtClean="0">
                <a:solidFill>
                  <a:srgbClr val="000000"/>
                </a:solidFill>
                <a:latin typeface="黑体" panose="02010609060101010101" pitchFamily="49" charset="-122"/>
                <a:ea typeface="黑体" panose="02010609060101010101" pitchFamily="49" charset="-122"/>
              </a:rPr>
              <a:t>8.2.2 </a:t>
            </a:r>
            <a:r>
              <a:rPr kumimoji="1" lang="zh-CN" altLang="en-US" sz="3200" b="1" dirty="0" smtClean="0">
                <a:solidFill>
                  <a:srgbClr val="000000"/>
                </a:solidFill>
                <a:latin typeface="黑体" panose="02010609060101010101" pitchFamily="49" charset="-122"/>
                <a:ea typeface="黑体" panose="02010609060101010101" pitchFamily="49" charset="-122"/>
              </a:rPr>
              <a:t>平面</a:t>
            </a:r>
            <a:r>
              <a:rPr kumimoji="1" lang="zh-CN" altLang="en-US" sz="3200" b="1" dirty="0">
                <a:solidFill>
                  <a:srgbClr val="000000"/>
                </a:solidFill>
                <a:latin typeface="黑体" panose="02010609060101010101" pitchFamily="49" charset="-122"/>
                <a:ea typeface="黑体" panose="02010609060101010101" pitchFamily="49" charset="-122"/>
              </a:rPr>
              <a:t>立体消隐算法</a:t>
            </a:r>
          </a:p>
          <a:p>
            <a:pPr eaLnBrk="1" fontAlgn="t" hangingPunct="1">
              <a:spcBef>
                <a:spcPct val="10000"/>
              </a:spcBef>
              <a:spcAft>
                <a:spcPct val="10000"/>
              </a:spcAft>
            </a:pPr>
            <a:endParaRPr kumimoji="1" lang="zh-CN" altLang="en-US" sz="3200" dirty="0">
              <a:solidFill>
                <a:srgbClr val="FF0000"/>
              </a:solidFill>
              <a:latin typeface="华文新魏" panose="02010800040101010101" pitchFamily="2" charset="-122"/>
              <a:ea typeface="华文新魏" panose="02010800040101010101" pitchFamily="2" charset="-122"/>
            </a:endParaRPr>
          </a:p>
        </p:txBody>
      </p:sp>
      <p:sp>
        <p:nvSpPr>
          <p:cNvPr id="32" name="Rectangle 3"/>
          <p:cNvSpPr>
            <a:spLocks noChangeArrowheads="1"/>
          </p:cNvSpPr>
          <p:nvPr/>
        </p:nvSpPr>
        <p:spPr bwMode="auto">
          <a:xfrm>
            <a:off x="250825" y="997689"/>
            <a:ext cx="8639175"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spcBef>
                <a:spcPct val="20000"/>
              </a:spcBef>
              <a:buFont typeface="Wingdings" panose="05000000000000000000" pitchFamily="2" charset="2"/>
              <a:buNone/>
            </a:pPr>
            <a:r>
              <a:rPr kumimoji="1" lang="en-US" altLang="zh-CN" sz="3600" dirty="0">
                <a:solidFill>
                  <a:srgbClr val="000000"/>
                </a:solidFill>
                <a:latin typeface="宋体" panose="02010600030101010101" pitchFamily="2" charset="-122"/>
              </a:rPr>
              <a:t>   </a:t>
            </a:r>
            <a:r>
              <a:rPr kumimoji="1" lang="zh-CN" altLang="en-US" sz="3600" dirty="0">
                <a:solidFill>
                  <a:srgbClr val="FF0000"/>
                </a:solidFill>
                <a:latin typeface="Times New Roman" panose="02020603050405020304" pitchFamily="18" charset="0"/>
                <a:ea typeface="华文新魏" panose="02010800040101010101" pitchFamily="2" charset="-122"/>
              </a:rPr>
              <a:t>平面立体</a:t>
            </a:r>
            <a:r>
              <a:rPr kumimoji="1" lang="en-US" altLang="zh-CN" sz="3600" dirty="0">
                <a:solidFill>
                  <a:srgbClr val="FF0000"/>
                </a:solidFill>
                <a:latin typeface="Times New Roman" panose="02020603050405020304" pitchFamily="18" charset="0"/>
                <a:ea typeface="华文新魏" panose="02010800040101010101" pitchFamily="2" charset="-122"/>
              </a:rPr>
              <a:t>=</a:t>
            </a:r>
            <a:r>
              <a:rPr kumimoji="1" lang="zh-CN" altLang="en-US" sz="3600" dirty="0">
                <a:solidFill>
                  <a:srgbClr val="FF0000"/>
                </a:solidFill>
                <a:latin typeface="Times New Roman" panose="02020603050405020304" pitchFamily="18" charset="0"/>
                <a:ea typeface="华文新魏" panose="02010800040101010101" pitchFamily="2" charset="-122"/>
              </a:rPr>
              <a:t>凸多面体</a:t>
            </a:r>
            <a:r>
              <a:rPr kumimoji="1" lang="en-US" altLang="zh-CN" sz="3600" dirty="0">
                <a:solidFill>
                  <a:srgbClr val="FF0000"/>
                </a:solidFill>
                <a:latin typeface="Times New Roman" panose="02020603050405020304" pitchFamily="18" charset="0"/>
                <a:ea typeface="华文新魏" panose="02010800040101010101" pitchFamily="2" charset="-122"/>
              </a:rPr>
              <a:t>+</a:t>
            </a:r>
            <a:r>
              <a:rPr kumimoji="1" lang="zh-CN" altLang="en-US" sz="3600" dirty="0">
                <a:solidFill>
                  <a:srgbClr val="FF0000"/>
                </a:solidFill>
                <a:latin typeface="Times New Roman" panose="02020603050405020304" pitchFamily="18" charset="0"/>
                <a:ea typeface="华文新魏" panose="02010800040101010101" pitchFamily="2" charset="-122"/>
              </a:rPr>
              <a:t>凹多面体</a:t>
            </a:r>
            <a:r>
              <a:rPr kumimoji="1" lang="zh-CN" altLang="en-US" sz="2800" dirty="0">
                <a:solidFill>
                  <a:srgbClr val="000000"/>
                </a:solidFill>
                <a:latin typeface="Times New Roman" panose="02020603050405020304" pitchFamily="18" charset="0"/>
                <a:ea typeface="华文新魏" panose="02010800040101010101" pitchFamily="2" charset="-122"/>
              </a:rPr>
              <a:t>。</a:t>
            </a:r>
          </a:p>
          <a:p>
            <a:pPr eaLnBrk="1" fontAlgn="b" hangingPunct="1">
              <a:spcBef>
                <a:spcPct val="20000"/>
              </a:spcBef>
              <a:buFont typeface="Wingdings" panose="05000000000000000000" pitchFamily="2" charset="2"/>
              <a:buNone/>
            </a:pPr>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FF"/>
                </a:solidFill>
                <a:latin typeface="Times New Roman" panose="02020603050405020304" pitchFamily="18" charset="0"/>
                <a:ea typeface="华文新魏" panose="02010800040101010101" pitchFamily="2" charset="-122"/>
              </a:rPr>
              <a:t>1 </a:t>
            </a:r>
            <a:r>
              <a:rPr kumimoji="1" lang="zh-CN" altLang="en-US" sz="2800" dirty="0">
                <a:solidFill>
                  <a:srgbClr val="0000FF"/>
                </a:solidFill>
                <a:latin typeface="Times New Roman" panose="02020603050405020304" pitchFamily="18" charset="0"/>
                <a:ea typeface="华文新魏" panose="02010800040101010101" pitchFamily="2" charset="-122"/>
              </a:rPr>
              <a:t>凸多面体消隐</a:t>
            </a:r>
          </a:p>
        </p:txBody>
      </p:sp>
      <p:sp>
        <p:nvSpPr>
          <p:cNvPr id="33" name="Rectangle 4"/>
          <p:cNvSpPr>
            <a:spLocks noChangeArrowheads="1"/>
          </p:cNvSpPr>
          <p:nvPr/>
        </p:nvSpPr>
        <p:spPr bwMode="auto">
          <a:xfrm>
            <a:off x="250825" y="2158152"/>
            <a:ext cx="88931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spcBef>
                <a:spcPct val="20000"/>
              </a:spcBef>
              <a:buFont typeface="Wingdings" panose="05000000000000000000" pitchFamily="2" charset="2"/>
              <a:buNone/>
            </a:pPr>
            <a:r>
              <a:rPr kumimoji="1" lang="en-US" altLang="zh-CN" sz="2800" dirty="0">
                <a:solidFill>
                  <a:srgbClr val="000000"/>
                </a:solidFill>
                <a:latin typeface="Times New Roman" panose="02020603050405020304" pitchFamily="18" charset="0"/>
                <a:ea typeface="华文新魏" panose="02010800040101010101" pitchFamily="2" charset="-122"/>
              </a:rPr>
              <a:t> </a:t>
            </a:r>
            <a:r>
              <a:rPr kumimoji="1" lang="zh-CN" altLang="en-US" sz="2800" b="1" dirty="0">
                <a:solidFill>
                  <a:srgbClr val="000000"/>
                </a:solidFill>
                <a:latin typeface="楷体_GB2312" pitchFamily="49" charset="-122"/>
                <a:ea typeface="楷体_GB2312" pitchFamily="49" charset="-122"/>
              </a:rPr>
              <a:t>（</a:t>
            </a:r>
            <a:r>
              <a:rPr kumimoji="1" lang="en-US" altLang="zh-CN" sz="2800" b="1" dirty="0">
                <a:solidFill>
                  <a:srgbClr val="000000"/>
                </a:solidFill>
                <a:latin typeface="楷体_GB2312" pitchFamily="49" charset="-122"/>
                <a:ea typeface="楷体_GB2312" pitchFamily="49" charset="-122"/>
              </a:rPr>
              <a:t>1</a:t>
            </a:r>
            <a:r>
              <a:rPr kumimoji="1" lang="zh-CN" altLang="en-US" sz="2800" b="1" dirty="0">
                <a:solidFill>
                  <a:srgbClr val="000000"/>
                </a:solidFill>
                <a:latin typeface="楷体_GB2312" pitchFamily="49" charset="-122"/>
                <a:ea typeface="楷体_GB2312" pitchFamily="49" charset="-122"/>
              </a:rPr>
              <a:t>）凸多面体特点</a:t>
            </a:r>
            <a:r>
              <a:rPr kumimoji="1" lang="zh-CN" altLang="en-US" sz="2800" dirty="0">
                <a:solidFill>
                  <a:srgbClr val="000000"/>
                </a:solidFill>
                <a:latin typeface="Times New Roman" panose="02020603050405020304" pitchFamily="18" charset="0"/>
                <a:ea typeface="华文新魏" panose="02010800040101010101" pitchFamily="2" charset="-122"/>
              </a:rPr>
              <a:t>：</a:t>
            </a:r>
          </a:p>
          <a:p>
            <a:pPr algn="just" eaLnBrk="1" fontAlgn="b" hangingPunct="1">
              <a:spcBef>
                <a:spcPct val="20000"/>
              </a:spcBef>
              <a:buFont typeface="Wingdings" panose="05000000000000000000" pitchFamily="2" charset="2"/>
              <a:buNone/>
            </a:pPr>
            <a:r>
              <a:rPr kumimoji="1" lang="zh-CN" altLang="en-US" sz="2800" dirty="0">
                <a:solidFill>
                  <a:srgbClr val="000000"/>
                </a:solidFill>
                <a:latin typeface="Times New Roman" panose="02020603050405020304" pitchFamily="18" charset="0"/>
                <a:ea typeface="华文新魏" panose="02010800040101010101" pitchFamily="2" charset="-122"/>
              </a:rPr>
              <a:t>         ① 在投影关系上，体的表面要么完全可见，</a:t>
            </a:r>
          </a:p>
          <a:p>
            <a:pPr algn="just" eaLnBrk="1" fontAlgn="b" hangingPunct="1">
              <a:spcBef>
                <a:spcPct val="20000"/>
              </a:spcBef>
              <a:buFont typeface="Wingdings" panose="05000000000000000000" pitchFamily="2" charset="2"/>
              <a:buNone/>
            </a:pPr>
            <a:r>
              <a:rPr kumimoji="1" lang="zh-CN" altLang="en-US" sz="2800" dirty="0">
                <a:solidFill>
                  <a:srgbClr val="000000"/>
                </a:solidFill>
                <a:latin typeface="Times New Roman" panose="02020603050405020304" pitchFamily="18" charset="0"/>
                <a:ea typeface="华文新魏" panose="02010800040101010101" pitchFamily="2" charset="-122"/>
              </a:rPr>
              <a:t>              要么完全不可见；</a:t>
            </a:r>
          </a:p>
          <a:p>
            <a:pPr algn="just" eaLnBrk="1" fontAlgn="b" hangingPunct="1">
              <a:spcBef>
                <a:spcPct val="20000"/>
              </a:spcBef>
              <a:buFont typeface="Wingdings" panose="05000000000000000000" pitchFamily="2" charset="2"/>
              <a:buNone/>
            </a:pPr>
            <a:r>
              <a:rPr kumimoji="1" lang="zh-CN" altLang="en-US" sz="2800" dirty="0">
                <a:solidFill>
                  <a:srgbClr val="000000"/>
                </a:solidFill>
                <a:latin typeface="Times New Roman" panose="02020603050405020304" pitchFamily="18" charset="0"/>
                <a:ea typeface="华文新魏" panose="02010800040101010101" pitchFamily="2" charset="-122"/>
              </a:rPr>
              <a:t>         ② 各朝前表面不发生相互重叠现象。</a:t>
            </a:r>
          </a:p>
        </p:txBody>
      </p:sp>
      <p:sp>
        <p:nvSpPr>
          <p:cNvPr id="34" name="Rectangle 5"/>
          <p:cNvSpPr>
            <a:spLocks noChangeArrowheads="1"/>
          </p:cNvSpPr>
          <p:nvPr/>
        </p:nvSpPr>
        <p:spPr bwMode="auto">
          <a:xfrm>
            <a:off x="611188" y="4221902"/>
            <a:ext cx="48228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000000"/>
                </a:solidFill>
                <a:latin typeface="楷体_GB2312" pitchFamily="49" charset="-122"/>
                <a:ea typeface="楷体_GB2312" pitchFamily="49" charset="-122"/>
              </a:rPr>
              <a:t>（</a:t>
            </a:r>
            <a:r>
              <a:rPr kumimoji="1" lang="en-US" altLang="zh-CN" sz="2800" b="1" dirty="0">
                <a:solidFill>
                  <a:srgbClr val="000000"/>
                </a:solidFill>
                <a:latin typeface="楷体_GB2312" pitchFamily="49" charset="-122"/>
                <a:ea typeface="楷体_GB2312" pitchFamily="49" charset="-122"/>
              </a:rPr>
              <a:t>2</a:t>
            </a:r>
            <a:r>
              <a:rPr kumimoji="1" lang="zh-CN" altLang="en-US" sz="2800" b="1" dirty="0">
                <a:solidFill>
                  <a:srgbClr val="000000"/>
                </a:solidFill>
                <a:latin typeface="楷体_GB2312" pitchFamily="49" charset="-122"/>
                <a:ea typeface="楷体_GB2312" pitchFamily="49" charset="-122"/>
              </a:rPr>
              <a:t>）凸多面体消隐的基本原理</a:t>
            </a:r>
          </a:p>
        </p:txBody>
      </p:sp>
      <p:sp>
        <p:nvSpPr>
          <p:cNvPr id="35" name="Rectangle 6"/>
          <p:cNvSpPr>
            <a:spLocks noChangeArrowheads="1"/>
          </p:cNvSpPr>
          <p:nvPr/>
        </p:nvSpPr>
        <p:spPr bwMode="auto">
          <a:xfrm>
            <a:off x="611188" y="4731544"/>
            <a:ext cx="5334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000000"/>
                </a:solidFill>
                <a:latin typeface="Times New Roman" panose="02020603050405020304" pitchFamily="18" charset="0"/>
                <a:ea typeface="华文新魏" panose="02010800040101010101" pitchFamily="2" charset="-122"/>
              </a:rPr>
              <a:t>① </a:t>
            </a:r>
            <a:r>
              <a:rPr kumimoji="1" lang="zh-CN" altLang="en-US" sz="2800" dirty="0">
                <a:solidFill>
                  <a:srgbClr val="000000"/>
                </a:solidFill>
                <a:latin typeface="Times New Roman" panose="02020603050405020304" pitchFamily="18" charset="0"/>
                <a:ea typeface="华文新魏" panose="02010800040101010101" pitchFamily="2" charset="-122"/>
              </a:rPr>
              <a:t>表面外法线与其可见性的关系</a:t>
            </a:r>
          </a:p>
        </p:txBody>
      </p:sp>
      <p:sp>
        <p:nvSpPr>
          <p:cNvPr id="36" name="Rectangle 7"/>
          <p:cNvSpPr>
            <a:spLocks noChangeArrowheads="1"/>
          </p:cNvSpPr>
          <p:nvPr/>
        </p:nvSpPr>
        <p:spPr bwMode="auto">
          <a:xfrm>
            <a:off x="646113" y="5289594"/>
            <a:ext cx="8243887"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solidFill>
                  <a:srgbClr val="000000"/>
                </a:solidFill>
                <a:latin typeface="Times New Roman" panose="02020603050405020304" pitchFamily="18" charset="0"/>
                <a:ea typeface="华文新魏" panose="02010800040101010101" pitchFamily="2" charset="-122"/>
              </a:rPr>
              <a:t>假</a:t>
            </a:r>
            <a:r>
              <a:rPr kumimoji="1" lang="zh-CN" altLang="en-US" sz="2800" dirty="0" smtClean="0">
                <a:solidFill>
                  <a:srgbClr val="000000"/>
                </a:solidFill>
                <a:latin typeface="Times New Roman" panose="02020603050405020304" pitchFamily="18" charset="0"/>
                <a:ea typeface="华文新魏" panose="02010800040101010101" pitchFamily="2" charset="-122"/>
              </a:rPr>
              <a:t>定形</a:t>
            </a:r>
            <a:r>
              <a:rPr kumimoji="1" lang="zh-CN" altLang="en-US" sz="2800" dirty="0">
                <a:solidFill>
                  <a:srgbClr val="000000"/>
                </a:solidFill>
                <a:latin typeface="Times New Roman" panose="02020603050405020304" pitchFamily="18" charset="0"/>
                <a:ea typeface="华文新魏" panose="02010800040101010101" pitchFamily="2" charset="-122"/>
              </a:rPr>
              <a:t>体表面外法线方向为由形体内部指向外部，或</a:t>
            </a:r>
            <a:r>
              <a:rPr kumimoji="1" lang="zh-CN" altLang="en-US" sz="2800" dirty="0" smtClean="0">
                <a:solidFill>
                  <a:srgbClr val="000000"/>
                </a:solidFill>
                <a:latin typeface="Times New Roman" panose="02020603050405020304" pitchFamily="18" charset="0"/>
                <a:ea typeface="华文新魏" panose="02010800040101010101" pitchFamily="2" charset="-122"/>
              </a:rPr>
              <a:t>由形体</a:t>
            </a:r>
            <a:r>
              <a:rPr kumimoji="1" lang="zh-CN" altLang="en-US" sz="2800" dirty="0">
                <a:solidFill>
                  <a:srgbClr val="000000"/>
                </a:solidFill>
                <a:latin typeface="Times New Roman" panose="02020603050405020304" pitchFamily="18" charset="0"/>
                <a:ea typeface="华文新魏" panose="02010800040101010101" pitchFamily="2" charset="-122"/>
              </a:rPr>
              <a:t>表面指向外部空间。 </a:t>
            </a:r>
          </a:p>
        </p:txBody>
      </p:sp>
    </p:spTree>
    <p:extLst>
      <p:ext uri="{BB962C8B-B14F-4D97-AF65-F5344CB8AC3E}">
        <p14:creationId xmlns:p14="http://schemas.microsoft.com/office/powerpoint/2010/main" val="30485822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476250"/>
            <a:ext cx="4002088" cy="3436938"/>
          </a:xfrm>
          <a:prstGeom prst="rect">
            <a:avLst/>
          </a:prstGeom>
          <a:noFill/>
          <a:ln w="57150" algn="ctr">
            <a:solidFill>
              <a:srgbClr val="3C64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5" name="Rectangle 3"/>
          <p:cNvSpPr>
            <a:spLocks noChangeArrowheads="1"/>
          </p:cNvSpPr>
          <p:nvPr/>
        </p:nvSpPr>
        <p:spPr bwMode="auto">
          <a:xfrm>
            <a:off x="0" y="404813"/>
            <a:ext cx="4932363"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solidFill>
                  <a:srgbClr val="000000"/>
                </a:solidFill>
                <a:latin typeface="Times New Roman" panose="02020603050405020304" pitchFamily="18" charset="0"/>
                <a:ea typeface="华文新魏" panose="02010800040101010101" pitchFamily="2" charset="-122"/>
              </a:rPr>
              <a:t>如右图所示。设平面</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en-US" altLang="zh-CN" sz="2800" i="1" baseline="-25000" dirty="0">
                <a:solidFill>
                  <a:srgbClr val="000000"/>
                </a:solidFill>
                <a:latin typeface="Times New Roman" panose="02020603050405020304" pitchFamily="18" charset="0"/>
                <a:ea typeface="华文新魏" panose="02010800040101010101" pitchFamily="2" charset="-122"/>
              </a:rPr>
              <a:t>i</a:t>
            </a:r>
            <a:r>
              <a:rPr kumimoji="1" lang="zh-CN" altLang="en-US" sz="2800" dirty="0">
                <a:solidFill>
                  <a:srgbClr val="000000"/>
                </a:solidFill>
                <a:latin typeface="Times New Roman" panose="02020603050405020304" pitchFamily="18" charset="0"/>
                <a:ea typeface="华文新魏" panose="02010800040101010101" pitchFamily="2" charset="-122"/>
              </a:rPr>
              <a:t>上任一点的外法矢</a:t>
            </a:r>
            <a:r>
              <a:rPr kumimoji="1" lang="en-US" altLang="zh-CN" sz="2800" i="1" dirty="0" err="1">
                <a:solidFill>
                  <a:srgbClr val="000000"/>
                </a:solidFill>
                <a:latin typeface="Times New Roman" panose="02020603050405020304" pitchFamily="18" charset="0"/>
                <a:ea typeface="华文新魏" panose="02010800040101010101" pitchFamily="2" charset="-122"/>
              </a:rPr>
              <a:t>n</a:t>
            </a:r>
            <a:r>
              <a:rPr kumimoji="1" lang="en-US" altLang="zh-CN" sz="2800" i="1" baseline="-25000" dirty="0" err="1">
                <a:solidFill>
                  <a:srgbClr val="000000"/>
                </a:solidFill>
                <a:latin typeface="Times New Roman" panose="02020603050405020304" pitchFamily="18" charset="0"/>
                <a:ea typeface="华文新魏" panose="02010800040101010101" pitchFamily="2" charset="-122"/>
              </a:rPr>
              <a:t>i</a:t>
            </a:r>
            <a:r>
              <a:rPr kumimoji="1" lang="zh-CN" altLang="en-US" sz="2800" dirty="0">
                <a:solidFill>
                  <a:srgbClr val="000000"/>
                </a:solidFill>
                <a:latin typeface="Times New Roman" panose="02020603050405020304" pitchFamily="18" charset="0"/>
                <a:ea typeface="华文新魏" panose="02010800040101010101" pitchFamily="2" charset="-122"/>
              </a:rPr>
              <a:t>与该点的视线矢量</a:t>
            </a:r>
            <a:r>
              <a:rPr kumimoji="1" lang="en-US" altLang="zh-CN" sz="2800" i="1" dirty="0">
                <a:solidFill>
                  <a:srgbClr val="000000"/>
                </a:solidFill>
                <a:latin typeface="Times New Roman" panose="02020603050405020304" pitchFamily="18" charset="0"/>
                <a:ea typeface="华文新魏" panose="02010800040101010101" pitchFamily="2" charset="-122"/>
              </a:rPr>
              <a:t>v</a:t>
            </a:r>
            <a:r>
              <a:rPr kumimoji="1" lang="en-US" altLang="zh-CN" sz="2800" i="1" baseline="-25000" dirty="0">
                <a:solidFill>
                  <a:srgbClr val="000000"/>
                </a:solidFill>
                <a:latin typeface="Times New Roman" panose="02020603050405020304" pitchFamily="18" charset="0"/>
                <a:ea typeface="华文新魏" panose="02010800040101010101" pitchFamily="2" charset="-122"/>
              </a:rPr>
              <a:t>i</a:t>
            </a:r>
            <a:r>
              <a:rPr kumimoji="1" lang="zh-CN" altLang="en-US" sz="2800" dirty="0">
                <a:solidFill>
                  <a:srgbClr val="000000"/>
                </a:solidFill>
                <a:latin typeface="Times New Roman" panose="02020603050405020304" pitchFamily="18" charset="0"/>
                <a:ea typeface="华文新魏" panose="02010800040101010101" pitchFamily="2" charset="-122"/>
              </a:rPr>
              <a:t>的数量积：</a:t>
            </a: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73238"/>
            <a:ext cx="4248150"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636838"/>
            <a:ext cx="3097212"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2" name="Rectangle 6"/>
          <p:cNvSpPr>
            <a:spLocks noChangeArrowheads="1"/>
          </p:cNvSpPr>
          <p:nvPr/>
        </p:nvSpPr>
        <p:spPr bwMode="auto">
          <a:xfrm>
            <a:off x="323850" y="4149725"/>
            <a:ext cx="8640763"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spcBef>
                <a:spcPct val="20000"/>
              </a:spcBef>
              <a:buFont typeface="Wingdings" panose="05000000000000000000" pitchFamily="2" charset="2"/>
              <a:buNone/>
            </a:pPr>
            <a:r>
              <a:rPr kumimoji="1" lang="en-US" altLang="zh-CN" sz="2800" dirty="0">
                <a:solidFill>
                  <a:srgbClr val="000000"/>
                </a:solidFill>
                <a:latin typeface="Times New Roman" panose="02020603050405020304" pitchFamily="18" charset="0"/>
                <a:ea typeface="楷体_GB2312" pitchFamily="49" charset="-122"/>
                <a:cs typeface="Times New Roman" panose="02020603050405020304" pitchFamily="18" charset="0"/>
              </a:rPr>
              <a:t>   ①</a:t>
            </a:r>
            <a:r>
              <a:rPr kumimoji="1" lang="en-US" altLang="zh-CN" sz="2800" dirty="0">
                <a:solidFill>
                  <a:srgbClr val="000000"/>
                </a:solidFill>
                <a:latin typeface="Times New Roman" panose="02020603050405020304" pitchFamily="18" charset="0"/>
                <a:ea typeface="华文宋体" panose="02010600040101010101" pitchFamily="2" charset="-122"/>
                <a:cs typeface="Times New Roman" panose="02020603050405020304" pitchFamily="18" charset="0"/>
              </a:rPr>
              <a:t> </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当</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cos</a:t>
            </a:r>
            <a:r>
              <a:rPr kumimoji="1" lang="el-GR"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θ </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时，</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kumimoji="1" lang="en-US" altLang="zh-CN" sz="2800" i="1"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i</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为朝前面，可见，画出；</a:t>
            </a:r>
            <a:r>
              <a:rPr kumimoji="1" lang="zh-CN" altLang="en-US" sz="2800" dirty="0">
                <a:solidFill>
                  <a:srgbClr val="000000"/>
                </a:solidFill>
                <a:latin typeface="Times New Roman" panose="02020603050405020304" pitchFamily="18" charset="0"/>
                <a:ea typeface="楷体_GB2312" pitchFamily="49" charset="-122"/>
                <a:cs typeface="Times New Roman" panose="02020603050405020304" pitchFamily="18" charset="0"/>
              </a:rPr>
              <a:t> </a:t>
            </a:r>
          </a:p>
          <a:p>
            <a:pPr algn="just" eaLnBrk="1" fontAlgn="b" hangingPunct="1">
              <a:spcBef>
                <a:spcPct val="20000"/>
              </a:spcBef>
              <a:buFont typeface="Wingdings" panose="05000000000000000000" pitchFamily="2" charset="2"/>
              <a:buNone/>
            </a:pPr>
            <a:r>
              <a:rPr kumimoji="1" lang="zh-CN" altLang="en-US" sz="2800" dirty="0">
                <a:solidFill>
                  <a:srgbClr val="000000"/>
                </a:solidFill>
                <a:latin typeface="Times New Roman" panose="02020603050405020304" pitchFamily="18" charset="0"/>
                <a:cs typeface="Times New Roman" panose="02020603050405020304" pitchFamily="18" charset="0"/>
              </a:rPr>
              <a:t>   </a:t>
            </a:r>
            <a:r>
              <a:rPr kumimoji="1" lang="zh-CN" altLang="en-US" sz="2800" dirty="0">
                <a:solidFill>
                  <a:srgbClr val="000000"/>
                </a:solidFill>
                <a:latin typeface="Times New Roman" panose="02020603050405020304" pitchFamily="18" charset="0"/>
                <a:ea typeface="楷体_GB2312" pitchFamily="49" charset="-122"/>
                <a:cs typeface="Times New Roman" panose="02020603050405020304" pitchFamily="18" charset="0"/>
              </a:rPr>
              <a:t>② </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当</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cos</a:t>
            </a:r>
            <a:r>
              <a:rPr kumimoji="1" lang="el-GR"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θ</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&lt;0</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时，</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kumimoji="1" lang="en-US" altLang="zh-CN" sz="2800" i="1"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i</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为朝后面，不可见，不画或用虚线画出；</a:t>
            </a:r>
          </a:p>
        </p:txBody>
      </p:sp>
    </p:spTree>
    <p:extLst>
      <p:ext uri="{BB962C8B-B14F-4D97-AF65-F5344CB8AC3E}">
        <p14:creationId xmlns:p14="http://schemas.microsoft.com/office/powerpoint/2010/main" val="38944617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42"/>
                                        </p:tgtEl>
                                        <p:attrNameLst>
                                          <p:attrName>style.visibility</p:attrName>
                                        </p:attrNameLst>
                                      </p:cBhvr>
                                      <p:to>
                                        <p:strVal val="visible"/>
                                      </p:to>
                                    </p:set>
                                    <p:animEffect transition="in" filter="dissolve">
                                      <p:cBhvr>
                                        <p:cTn id="7"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534988"/>
            <a:ext cx="91440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sz="2400" dirty="0">
                <a:solidFill>
                  <a:srgbClr val="000000"/>
                </a:solidFill>
                <a:latin typeface="华文新魏" panose="02010800040101010101" pitchFamily="2" charset="-122"/>
                <a:ea typeface="华文新魏" panose="02010800040101010101" pitchFamily="2" charset="-122"/>
              </a:rPr>
              <a:t>      </a:t>
            </a:r>
            <a:r>
              <a:rPr kumimoji="1" lang="zh-CN" altLang="en-US" sz="2800" dirty="0">
                <a:solidFill>
                  <a:srgbClr val="000000"/>
                </a:solidFill>
                <a:latin typeface="Times New Roman" panose="02020603050405020304" pitchFamily="18" charset="0"/>
                <a:ea typeface="华文新魏" panose="02010800040101010101" pitchFamily="2" charset="-122"/>
              </a:rPr>
              <a:t>当视线矢量</a:t>
            </a:r>
            <a:r>
              <a:rPr kumimoji="1" lang="en-US" altLang="zh-CN" sz="2800" i="1" dirty="0">
                <a:solidFill>
                  <a:srgbClr val="000000"/>
                </a:solidFill>
                <a:latin typeface="Times New Roman" panose="02020603050405020304" pitchFamily="18" charset="0"/>
                <a:ea typeface="华文新魏" panose="02010800040101010101" pitchFamily="2" charset="-122"/>
              </a:rPr>
              <a:t>v</a:t>
            </a:r>
            <a:r>
              <a:rPr kumimoji="1" lang="en-US" altLang="zh-CN" sz="2800" i="1" baseline="-25000" dirty="0">
                <a:solidFill>
                  <a:srgbClr val="000000"/>
                </a:solidFill>
                <a:latin typeface="Times New Roman" panose="02020603050405020304" pitchFamily="18" charset="0"/>
                <a:ea typeface="华文新魏" panose="02010800040101010101" pitchFamily="2" charset="-122"/>
              </a:rPr>
              <a:t>i</a:t>
            </a:r>
            <a:r>
              <a:rPr kumimoji="1" lang="zh-CN" altLang="en-US" sz="2800" dirty="0">
                <a:solidFill>
                  <a:srgbClr val="000000"/>
                </a:solidFill>
                <a:latin typeface="Times New Roman" panose="02020603050405020304" pitchFamily="18" charset="0"/>
                <a:ea typeface="华文新魏" panose="02010800040101010101" pitchFamily="2" charset="-122"/>
              </a:rPr>
              <a:t>平行于某一基本坐标轴时，平面的外法矢量</a:t>
            </a:r>
            <a:r>
              <a:rPr kumimoji="1" lang="en-US" altLang="zh-CN" sz="2800" i="1" dirty="0">
                <a:solidFill>
                  <a:srgbClr val="000000"/>
                </a:solidFill>
                <a:latin typeface="Times New Roman" panose="02020603050405020304" pitchFamily="18" charset="0"/>
                <a:ea typeface="华文新魏" panose="02010800040101010101" pitchFamily="2" charset="-122"/>
              </a:rPr>
              <a:t>n</a:t>
            </a:r>
            <a:r>
              <a:rPr kumimoji="1" lang="zh-CN" altLang="en-US" sz="2800" dirty="0">
                <a:solidFill>
                  <a:srgbClr val="000000"/>
                </a:solidFill>
                <a:latin typeface="Times New Roman" panose="02020603050405020304" pitchFamily="18" charset="0"/>
                <a:ea typeface="华文新魏" panose="02010800040101010101" pitchFamily="2" charset="-122"/>
              </a:rPr>
              <a:t>与视线矢量的夹角就视为</a:t>
            </a:r>
            <a:r>
              <a:rPr kumimoji="1" lang="en-US" altLang="zh-CN" sz="2800" i="1" dirty="0">
                <a:solidFill>
                  <a:srgbClr val="000000"/>
                </a:solidFill>
                <a:latin typeface="Times New Roman" panose="02020603050405020304" pitchFamily="18" charset="0"/>
                <a:ea typeface="华文新魏" panose="02010800040101010101" pitchFamily="2" charset="-122"/>
              </a:rPr>
              <a:t>n</a:t>
            </a:r>
            <a:r>
              <a:rPr kumimoji="1" lang="zh-CN" altLang="en-US" sz="2800" dirty="0">
                <a:solidFill>
                  <a:srgbClr val="000000"/>
                </a:solidFill>
                <a:latin typeface="Times New Roman" panose="02020603050405020304" pitchFamily="18" charset="0"/>
                <a:ea typeface="华文新魏" panose="02010800040101010101" pitchFamily="2" charset="-122"/>
              </a:rPr>
              <a:t>与坐标轴的夹角。分别用</a:t>
            </a:r>
            <a:r>
              <a:rPr kumimoji="1" lang="en-US" altLang="zh-CN" sz="2800" i="1" dirty="0">
                <a:solidFill>
                  <a:srgbClr val="000000"/>
                </a:solidFill>
                <a:latin typeface="Times New Roman" panose="02020603050405020304" pitchFamily="18" charset="0"/>
                <a:ea typeface="华文新魏" panose="02010800040101010101" pitchFamily="2" charset="-122"/>
              </a:rPr>
              <a:t>α</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β</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γ</a:t>
            </a:r>
            <a:r>
              <a:rPr kumimoji="1" lang="zh-CN" altLang="en-US" sz="2800" dirty="0">
                <a:solidFill>
                  <a:srgbClr val="000000"/>
                </a:solidFill>
                <a:latin typeface="Times New Roman" panose="02020603050405020304" pitchFamily="18" charset="0"/>
                <a:ea typeface="华文新魏" panose="02010800040101010101" pitchFamily="2" charset="-122"/>
              </a:rPr>
              <a:t>平面的外法矢量</a:t>
            </a:r>
            <a:r>
              <a:rPr kumimoji="1" lang="en-US" altLang="zh-CN" sz="2800" i="1" dirty="0">
                <a:solidFill>
                  <a:srgbClr val="000000"/>
                </a:solidFill>
                <a:latin typeface="Times New Roman" panose="02020603050405020304" pitchFamily="18" charset="0"/>
                <a:ea typeface="华文新魏" panose="02010800040101010101" pitchFamily="2" charset="-122"/>
              </a:rPr>
              <a:t>n</a:t>
            </a:r>
            <a:r>
              <a:rPr kumimoji="1" lang="zh-CN" altLang="en-US" sz="2800" dirty="0">
                <a:solidFill>
                  <a:srgbClr val="000000"/>
                </a:solidFill>
                <a:latin typeface="Times New Roman" panose="02020603050405020304" pitchFamily="18" charset="0"/>
                <a:ea typeface="华文新魏" panose="02010800040101010101" pitchFamily="2" charset="-122"/>
              </a:rPr>
              <a:t>与坐标轴的夹角。</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① 当视线矢量平行</a:t>
            </a:r>
            <a:r>
              <a:rPr kumimoji="1" lang="en-US" altLang="zh-CN" sz="2800" i="1" dirty="0">
                <a:solidFill>
                  <a:srgbClr val="000000"/>
                </a:solidFill>
                <a:latin typeface="Times New Roman" panose="02020603050405020304" pitchFamily="18" charset="0"/>
                <a:ea typeface="华文新魏" panose="02010800040101010101" pitchFamily="2" charset="-122"/>
              </a:rPr>
              <a:t>Z</a:t>
            </a:r>
            <a:r>
              <a:rPr kumimoji="1" lang="zh-CN" altLang="en-US" sz="2800" dirty="0">
                <a:solidFill>
                  <a:srgbClr val="000000"/>
                </a:solidFill>
                <a:latin typeface="Times New Roman" panose="02020603050405020304" pitchFamily="18" charset="0"/>
                <a:ea typeface="华文新魏" panose="02010800040101010101" pitchFamily="2" charset="-122"/>
              </a:rPr>
              <a:t>轴时，有</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420938"/>
            <a:ext cx="5329238"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0" name="Rectangle 4"/>
          <p:cNvSpPr>
            <a:spLocks noChangeArrowheads="1"/>
          </p:cNvSpPr>
          <p:nvPr/>
        </p:nvSpPr>
        <p:spPr bwMode="auto">
          <a:xfrm>
            <a:off x="0" y="3424569"/>
            <a:ext cx="9144000" cy="112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lnSpc>
                <a:spcPct val="120000"/>
              </a:lnSpc>
            </a:pPr>
            <a:r>
              <a:rPr kumimoji="1" lang="en-US" altLang="zh-CN" sz="2800" dirty="0">
                <a:solidFill>
                  <a:srgbClr val="000000"/>
                </a:solidFill>
                <a:latin typeface="华文新魏" panose="02010800040101010101" pitchFamily="2" charset="-122"/>
                <a:ea typeface="华文新魏" panose="02010800040101010101" pitchFamily="2" charset="-122"/>
              </a:rPr>
              <a:t>          </a:t>
            </a:r>
            <a:r>
              <a:rPr kumimoji="1" lang="en-US" altLang="zh-CN" sz="2800" dirty="0" err="1">
                <a:solidFill>
                  <a:srgbClr val="000000"/>
                </a:solidFill>
                <a:latin typeface="Times New Roman" panose="02020603050405020304" pitchFamily="18" charset="0"/>
                <a:ea typeface="华文新魏" panose="02010800040101010101" pitchFamily="2" charset="-122"/>
              </a:rPr>
              <a:t>cos</a:t>
            </a:r>
            <a:r>
              <a:rPr kumimoji="1" lang="en-US" altLang="zh-CN" sz="2800" i="1" dirty="0" err="1">
                <a:solidFill>
                  <a:srgbClr val="000000"/>
                </a:solidFill>
                <a:latin typeface="华文新魏" panose="02010800040101010101" pitchFamily="2" charset="-122"/>
                <a:ea typeface="华文新魏" panose="02010800040101010101" pitchFamily="2" charset="-122"/>
              </a:rPr>
              <a:t>γ</a:t>
            </a:r>
            <a:r>
              <a:rPr kumimoji="1" lang="zh-CN" altLang="en-US" sz="2800" dirty="0">
                <a:solidFill>
                  <a:srgbClr val="000000"/>
                </a:solidFill>
                <a:latin typeface="华文新魏" panose="02010800040101010101" pitchFamily="2" charset="-122"/>
                <a:ea typeface="华文新魏" panose="02010800040101010101" pitchFamily="2" charset="-122"/>
              </a:rPr>
              <a:t>的符号由外法线在</a:t>
            </a:r>
            <a:r>
              <a:rPr kumimoji="1" lang="en-US" altLang="zh-CN" sz="2800" i="1" dirty="0">
                <a:solidFill>
                  <a:srgbClr val="000000"/>
                </a:solidFill>
                <a:latin typeface="Times New Roman" panose="02020603050405020304" pitchFamily="18" charset="0"/>
                <a:ea typeface="华文新魏" panose="02010800040101010101" pitchFamily="2" charset="-122"/>
              </a:rPr>
              <a:t>Z</a:t>
            </a:r>
            <a:r>
              <a:rPr kumimoji="1" lang="zh-CN" altLang="en-US" sz="2800" dirty="0">
                <a:solidFill>
                  <a:srgbClr val="000000"/>
                </a:solidFill>
                <a:latin typeface="华文新魏" panose="02010800040101010101" pitchFamily="2" charset="-122"/>
                <a:ea typeface="华文新魏" panose="02010800040101010101" pitchFamily="2" charset="-122"/>
              </a:rPr>
              <a:t>轴的方向分量</a:t>
            </a:r>
            <a:r>
              <a:rPr kumimoji="1" lang="en-US" altLang="zh-CN" sz="2800" i="1" dirty="0">
                <a:solidFill>
                  <a:srgbClr val="000000"/>
                </a:solidFill>
                <a:latin typeface="Times New Roman" panose="02020603050405020304" pitchFamily="18" charset="0"/>
                <a:ea typeface="华文新魏" panose="02010800040101010101" pitchFamily="2" charset="-122"/>
              </a:rPr>
              <a:t>C</a:t>
            </a:r>
            <a:r>
              <a:rPr kumimoji="1" lang="zh-CN" altLang="en-US" sz="2800" dirty="0">
                <a:solidFill>
                  <a:srgbClr val="000000"/>
                </a:solidFill>
                <a:latin typeface="华文新魏" panose="02010800040101010101" pitchFamily="2" charset="-122"/>
                <a:ea typeface="华文新魏" panose="02010800040101010101" pitchFamily="2" charset="-122"/>
              </a:rPr>
              <a:t>所决定。</a:t>
            </a:r>
          </a:p>
          <a:p>
            <a:pPr algn="just" eaLnBrk="1" fontAlgn="b" hangingPunct="1">
              <a:lnSpc>
                <a:spcPct val="120000"/>
              </a:lnSpc>
            </a:pPr>
            <a:r>
              <a:rPr kumimoji="1" lang="zh-CN" altLang="en-US" sz="2800" dirty="0">
                <a:solidFill>
                  <a:srgbClr val="000000"/>
                </a:solidFill>
                <a:latin typeface="华文新魏" panose="02010800040101010101" pitchFamily="2" charset="-122"/>
                <a:ea typeface="华文新魏" panose="02010800040101010101" pitchFamily="2" charset="-122"/>
              </a:rPr>
              <a:t>                </a:t>
            </a:r>
            <a:r>
              <a:rPr kumimoji="1" lang="zh-CN" altLang="en-US" sz="2800" dirty="0">
                <a:solidFill>
                  <a:srgbClr val="000000"/>
                </a:solidFill>
                <a:latin typeface="Times New Roman" panose="02020603050405020304" pitchFamily="18" charset="0"/>
                <a:ea typeface="华文新魏" panose="02010800040101010101" pitchFamily="2" charset="-122"/>
              </a:rPr>
              <a:t>即：当</a:t>
            </a:r>
            <a:r>
              <a:rPr kumimoji="1" lang="en-US" altLang="zh-CN" sz="2800" i="1" dirty="0">
                <a:solidFill>
                  <a:srgbClr val="000000"/>
                </a:solidFill>
                <a:latin typeface="Times New Roman" panose="02020603050405020304" pitchFamily="18" charset="0"/>
                <a:ea typeface="华文新魏" panose="02010800040101010101" pitchFamily="2" charset="-122"/>
              </a:rPr>
              <a:t>C</a:t>
            </a:r>
            <a:r>
              <a:rPr kumimoji="1" lang="en-US" altLang="zh-CN" sz="2800" dirty="0">
                <a:solidFill>
                  <a:srgbClr val="000000"/>
                </a:solidFill>
                <a:latin typeface="Times New Roman" panose="02020603050405020304" pitchFamily="18" charset="0"/>
                <a:ea typeface="华文新魏" panose="02010800040101010101" pitchFamily="2" charset="-122"/>
              </a:rPr>
              <a:t> ≥0</a:t>
            </a:r>
            <a:r>
              <a:rPr kumimoji="1" lang="zh-CN" altLang="en-US" sz="2800" dirty="0">
                <a:solidFill>
                  <a:srgbClr val="000000"/>
                </a:solidFill>
                <a:latin typeface="Times New Roman" panose="02020603050405020304" pitchFamily="18" charset="0"/>
                <a:ea typeface="华文新魏" panose="02010800040101010101" pitchFamily="2" charset="-122"/>
              </a:rPr>
              <a:t>，平面可见，当</a:t>
            </a:r>
            <a:r>
              <a:rPr kumimoji="1" lang="en-US" altLang="zh-CN" sz="2800" i="1" dirty="0">
                <a:solidFill>
                  <a:srgbClr val="000000"/>
                </a:solidFill>
                <a:latin typeface="Times New Roman" panose="02020603050405020304" pitchFamily="18" charset="0"/>
                <a:ea typeface="华文新魏" panose="02010800040101010101" pitchFamily="2" charset="-122"/>
              </a:rPr>
              <a:t>C</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en-US" altLang="zh-CN" sz="2800" dirty="0">
                <a:solidFill>
                  <a:srgbClr val="000000"/>
                </a:solidFill>
                <a:latin typeface="Times New Roman" panose="02020603050405020304" pitchFamily="18" charset="0"/>
                <a:ea typeface="华文新魏" panose="02010800040101010101" pitchFamily="2" charset="-122"/>
              </a:rPr>
              <a:t>0</a:t>
            </a:r>
            <a:r>
              <a:rPr kumimoji="1" lang="zh-CN" altLang="en-US" sz="2800" dirty="0">
                <a:solidFill>
                  <a:srgbClr val="000000"/>
                </a:solidFill>
                <a:latin typeface="Times New Roman" panose="02020603050405020304" pitchFamily="18" charset="0"/>
                <a:ea typeface="华文新魏" panose="02010800040101010101" pitchFamily="2" charset="-122"/>
              </a:rPr>
              <a:t>，平面不可见</a:t>
            </a:r>
            <a:r>
              <a:rPr kumimoji="1" lang="zh-CN" altLang="en-US" sz="2800" dirty="0">
                <a:solidFill>
                  <a:srgbClr val="000000"/>
                </a:solidFill>
                <a:latin typeface="华文新魏" panose="02010800040101010101" pitchFamily="2" charset="-122"/>
                <a:ea typeface="华文新魏" panose="02010800040101010101" pitchFamily="2" charset="-122"/>
              </a:rPr>
              <a:t>。</a:t>
            </a:r>
          </a:p>
        </p:txBody>
      </p:sp>
      <p:sp>
        <p:nvSpPr>
          <p:cNvPr id="14341" name="Rectangle 5"/>
          <p:cNvSpPr>
            <a:spLocks noChangeArrowheads="1"/>
          </p:cNvSpPr>
          <p:nvPr/>
        </p:nvSpPr>
        <p:spPr bwMode="auto">
          <a:xfrm>
            <a:off x="323850" y="4568825"/>
            <a:ext cx="855726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sz="24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② </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若视线矢量</a:t>
            </a:r>
            <a:r>
              <a:rPr kumimoji="1" lang="zh-CN" altLang="en-US" sz="28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平行</a:t>
            </a:r>
            <a:r>
              <a:rPr kumimoji="1" lang="en-US" altLang="zh-CN" sz="28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zh-CN" altLang="en-US" sz="28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轴</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时，有</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当</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≥0</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，平面可见，当</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，平面不可见。</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③ 若视线矢量平行</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轴时，有</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当</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≥0</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，平面可见，当</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，平面不可见。</a:t>
            </a:r>
          </a:p>
        </p:txBody>
      </p:sp>
    </p:spTree>
    <p:extLst>
      <p:ext uri="{BB962C8B-B14F-4D97-AF65-F5344CB8AC3E}">
        <p14:creationId xmlns:p14="http://schemas.microsoft.com/office/powerpoint/2010/main" val="4201781684"/>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413983"/>
            <a:ext cx="9043988" cy="2640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pPr>
            <a:r>
              <a:rPr kumimoji="1" lang="en-US" altLang="zh-CN" sz="3200" dirty="0">
                <a:solidFill>
                  <a:srgbClr val="0000FF"/>
                </a:solidFill>
                <a:latin typeface="华文新魏" panose="02010800040101010101" pitchFamily="2" charset="-122"/>
                <a:ea typeface="华文新魏" panose="02010800040101010101" pitchFamily="2" charset="-122"/>
                <a:cs typeface="Times New Roman" panose="02020603050405020304" pitchFamily="18" charset="0"/>
              </a:rPr>
              <a:t>2</a:t>
            </a:r>
            <a:r>
              <a:rPr kumimoji="1" lang="zh-CN" altLang="en-US" sz="3200" dirty="0">
                <a:solidFill>
                  <a:srgbClr val="0000FF"/>
                </a:solidFill>
                <a:latin typeface="华文新魏" panose="02010800040101010101" pitchFamily="2" charset="-122"/>
                <a:ea typeface="华文新魏" panose="02010800040101010101" pitchFamily="2" charset="-122"/>
                <a:cs typeface="Times New Roman" panose="02020603050405020304" pitchFamily="18" charset="0"/>
              </a:rPr>
              <a:t>）平面多边形的外法矢量的计算</a:t>
            </a:r>
          </a:p>
          <a:p>
            <a:pPr>
              <a:lnSpc>
                <a:spcPct val="115000"/>
              </a:lnSpc>
            </a:pPr>
            <a:r>
              <a:rPr kumimoji="1" lang="zh-CN" altLang="en-US" sz="2800" dirty="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设物体位于右手坐标系中，多边形顶点按逆时针排列。当多边形为凸多边形时，该平面的外法矢量为多边形相邻两边矢量的叉积。</a:t>
            </a:r>
          </a:p>
          <a:p>
            <a:pPr>
              <a:lnSpc>
                <a:spcPct val="115000"/>
              </a:lnSpc>
            </a:pPr>
            <a:r>
              <a:rPr kumimoji="1" lang="zh-CN" altLang="en-US" sz="2800" dirty="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平面</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kumimoji="1" lang="en-US" altLang="zh-CN" sz="28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kumimoji="1" lang="en-US" altLang="zh-CN" sz="28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3</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kumimoji="1" lang="en-US" altLang="zh-CN" sz="28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4</a:t>
            </a:r>
            <a:r>
              <a:rPr kumimoji="1" lang="zh-CN" altLang="en-US" sz="2800" dirty="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的外法矢量</a:t>
            </a:r>
            <a:endParaRPr kumimoji="1" lang="zh-CN" altLang="en-US" sz="2800" dirty="0">
              <a:latin typeface="华文新魏" panose="02010800040101010101" pitchFamily="2" charset="-122"/>
              <a:ea typeface="华文新魏" panose="02010800040101010101" pitchFamily="2" charset="-122"/>
              <a:cs typeface="Times New Roman" panose="02020603050405020304" pitchFamily="18" charset="0"/>
            </a:endParaRPr>
          </a:p>
        </p:txBody>
      </p:sp>
      <p:graphicFrame>
        <p:nvGraphicFramePr>
          <p:cNvPr id="15363" name="Object 3"/>
          <p:cNvGraphicFramePr>
            <a:graphicFrameLocks noChangeAspect="1"/>
          </p:cNvGraphicFramePr>
          <p:nvPr>
            <p:extLst>
              <p:ext uri="{D42A27DB-BD31-4B8C-83A1-F6EECF244321}">
                <p14:modId xmlns:p14="http://schemas.microsoft.com/office/powerpoint/2010/main" val="2148318949"/>
              </p:ext>
            </p:extLst>
          </p:nvPr>
        </p:nvGraphicFramePr>
        <p:xfrm>
          <a:off x="969963" y="2978150"/>
          <a:ext cx="3460750" cy="774700"/>
        </p:xfrm>
        <a:graphic>
          <a:graphicData uri="http://schemas.openxmlformats.org/presentationml/2006/ole">
            <mc:AlternateContent xmlns:mc="http://schemas.openxmlformats.org/markup-compatibility/2006">
              <mc:Choice xmlns:v="urn:schemas-microsoft-com:vml" Requires="v">
                <p:oleObj spid="_x0000_s67619" name="公式" r:id="rId3" imgW="1180800" imgH="266400" progId="Equation.3">
                  <p:embed/>
                </p:oleObj>
              </mc:Choice>
              <mc:Fallback>
                <p:oleObj name="公式" r:id="rId3" imgW="1180800" imgH="266400" progId="Equation.3">
                  <p:embed/>
                  <p:pic>
                    <p:nvPicPr>
                      <p:cNvPr id="0" name=""/>
                      <p:cNvPicPr>
                        <a:picLocks noChangeAspect="1" noChangeArrowheads="1"/>
                      </p:cNvPicPr>
                      <p:nvPr/>
                    </p:nvPicPr>
                    <p:blipFill>
                      <a:blip r:embed="rId4"/>
                      <a:srcRect/>
                      <a:stretch>
                        <a:fillRect/>
                      </a:stretch>
                    </p:blipFill>
                    <p:spPr bwMode="auto">
                      <a:xfrm>
                        <a:off x="969963" y="2978150"/>
                        <a:ext cx="346075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364" name="Group 4"/>
          <p:cNvGrpSpPr>
            <a:grpSpLocks/>
          </p:cNvGrpSpPr>
          <p:nvPr/>
        </p:nvGrpSpPr>
        <p:grpSpPr bwMode="auto">
          <a:xfrm>
            <a:off x="5292725" y="2087016"/>
            <a:ext cx="3598863" cy="3285086"/>
            <a:chOff x="4554" y="11088"/>
            <a:chExt cx="3278" cy="2982"/>
          </a:xfrm>
        </p:grpSpPr>
        <p:pic>
          <p:nvPicPr>
            <p:cNvPr id="1536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4" y="11112"/>
              <a:ext cx="3060" cy="2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Rectangle 6"/>
            <p:cNvSpPr>
              <a:spLocks noChangeArrowheads="1"/>
            </p:cNvSpPr>
            <p:nvPr/>
          </p:nvSpPr>
          <p:spPr bwMode="auto">
            <a:xfrm>
              <a:off x="4570" y="13424"/>
              <a:ext cx="296" cy="2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80000"/>
                </a:lnSpc>
              </a:pPr>
              <a:r>
                <a:rPr kumimoji="1" lang="en-US" altLang="zh-CN" sz="2000" i="1" dirty="0">
                  <a:solidFill>
                    <a:srgbClr val="000000"/>
                  </a:solidFill>
                  <a:latin typeface="Times New Roman" panose="02020603050405020304" pitchFamily="18" charset="0"/>
                </a:rPr>
                <a:t>P</a:t>
              </a:r>
              <a:r>
                <a:rPr kumimoji="1" lang="en-US" altLang="zh-CN" sz="2000" baseline="-25000" dirty="0">
                  <a:solidFill>
                    <a:srgbClr val="000000"/>
                  </a:solidFill>
                  <a:latin typeface="Times New Roman" panose="02020603050405020304" pitchFamily="18" charset="0"/>
                </a:rPr>
                <a:t>3</a:t>
              </a:r>
            </a:p>
          </p:txBody>
        </p:sp>
        <p:sp>
          <p:nvSpPr>
            <p:cNvPr id="15370" name="Rectangle 7"/>
            <p:cNvSpPr>
              <a:spLocks noChangeArrowheads="1"/>
            </p:cNvSpPr>
            <p:nvPr/>
          </p:nvSpPr>
          <p:spPr bwMode="auto">
            <a:xfrm>
              <a:off x="6046" y="12946"/>
              <a:ext cx="296" cy="2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80000"/>
                </a:lnSpc>
              </a:pPr>
              <a:r>
                <a:rPr kumimoji="1" lang="en-US" altLang="zh-CN" sz="2000" i="1" dirty="0">
                  <a:solidFill>
                    <a:srgbClr val="000000"/>
                  </a:solidFill>
                  <a:latin typeface="Times New Roman" panose="02020603050405020304" pitchFamily="18" charset="0"/>
                </a:rPr>
                <a:t>P</a:t>
              </a:r>
              <a:r>
                <a:rPr kumimoji="1" lang="en-US" altLang="zh-CN" sz="2000" baseline="-25000" dirty="0">
                  <a:solidFill>
                    <a:srgbClr val="000000"/>
                  </a:solidFill>
                  <a:latin typeface="Times New Roman" panose="02020603050405020304" pitchFamily="18" charset="0"/>
                </a:rPr>
                <a:t>4</a:t>
              </a:r>
            </a:p>
          </p:txBody>
        </p:sp>
        <p:sp>
          <p:nvSpPr>
            <p:cNvPr id="15371" name="Rectangle 8"/>
            <p:cNvSpPr>
              <a:spLocks noChangeArrowheads="1"/>
            </p:cNvSpPr>
            <p:nvPr/>
          </p:nvSpPr>
          <p:spPr bwMode="auto">
            <a:xfrm>
              <a:off x="5756" y="11088"/>
              <a:ext cx="296" cy="2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80000"/>
                </a:lnSpc>
              </a:pPr>
              <a:r>
                <a:rPr kumimoji="1" lang="en-US" altLang="zh-CN" sz="2000" i="1" dirty="0">
                  <a:solidFill>
                    <a:srgbClr val="000000"/>
                  </a:solidFill>
                  <a:latin typeface="Times New Roman" panose="02020603050405020304" pitchFamily="18" charset="0"/>
                </a:rPr>
                <a:t>P</a:t>
              </a:r>
              <a:r>
                <a:rPr kumimoji="1" lang="en-US" altLang="zh-CN" sz="2000" baseline="-25000" dirty="0">
                  <a:solidFill>
                    <a:srgbClr val="000000"/>
                  </a:solidFill>
                  <a:latin typeface="Times New Roman" panose="02020603050405020304" pitchFamily="18" charset="0"/>
                </a:rPr>
                <a:t>1</a:t>
              </a:r>
            </a:p>
          </p:txBody>
        </p:sp>
        <p:sp>
          <p:nvSpPr>
            <p:cNvPr id="15372" name="Rectangle 9"/>
            <p:cNvSpPr>
              <a:spLocks noChangeArrowheads="1"/>
            </p:cNvSpPr>
            <p:nvPr/>
          </p:nvSpPr>
          <p:spPr bwMode="auto">
            <a:xfrm>
              <a:off x="7536" y="13368"/>
              <a:ext cx="296" cy="2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80000"/>
                </a:lnSpc>
              </a:pPr>
              <a:r>
                <a:rPr kumimoji="1" lang="en-US" altLang="zh-CN" sz="2000" i="1" dirty="0">
                  <a:solidFill>
                    <a:srgbClr val="000000"/>
                  </a:solidFill>
                  <a:latin typeface="Times New Roman" panose="02020603050405020304" pitchFamily="18" charset="0"/>
                </a:rPr>
                <a:t>P</a:t>
              </a:r>
              <a:r>
                <a:rPr kumimoji="1" lang="en-US" altLang="zh-CN" sz="2000" baseline="-25000" dirty="0">
                  <a:solidFill>
                    <a:srgbClr val="000000"/>
                  </a:solidFill>
                  <a:latin typeface="Times New Roman" panose="02020603050405020304" pitchFamily="18" charset="0"/>
                </a:rPr>
                <a:t>2</a:t>
              </a:r>
            </a:p>
          </p:txBody>
        </p:sp>
        <p:sp>
          <p:nvSpPr>
            <p:cNvPr id="15373" name="Line 10"/>
            <p:cNvSpPr>
              <a:spLocks noChangeShapeType="1"/>
            </p:cNvSpPr>
            <p:nvPr/>
          </p:nvSpPr>
          <p:spPr bwMode="auto">
            <a:xfrm flipH="1">
              <a:off x="6148" y="13266"/>
              <a:ext cx="10" cy="80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374" name="Line 11"/>
            <p:cNvSpPr>
              <a:spLocks noChangeShapeType="1"/>
            </p:cNvSpPr>
            <p:nvPr/>
          </p:nvSpPr>
          <p:spPr bwMode="auto">
            <a:xfrm flipV="1">
              <a:off x="6534" y="11740"/>
              <a:ext cx="678" cy="61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375" name="Line 12"/>
            <p:cNvSpPr>
              <a:spLocks noChangeShapeType="1"/>
            </p:cNvSpPr>
            <p:nvPr/>
          </p:nvSpPr>
          <p:spPr bwMode="auto">
            <a:xfrm flipH="1" flipV="1">
              <a:off x="5094" y="12048"/>
              <a:ext cx="764" cy="45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376" name="Line 13"/>
            <p:cNvSpPr>
              <a:spLocks noChangeShapeType="1"/>
            </p:cNvSpPr>
            <p:nvPr/>
          </p:nvSpPr>
          <p:spPr bwMode="auto">
            <a:xfrm>
              <a:off x="6180" y="12306"/>
              <a:ext cx="534" cy="366"/>
            </a:xfrm>
            <a:prstGeom prst="line">
              <a:avLst/>
            </a:prstGeom>
            <a:noFill/>
            <a:ln w="9525">
              <a:solidFill>
                <a:srgbClr val="000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377" name="Rectangle 14"/>
            <p:cNvSpPr>
              <a:spLocks noChangeArrowheads="1"/>
            </p:cNvSpPr>
            <p:nvPr/>
          </p:nvSpPr>
          <p:spPr bwMode="auto">
            <a:xfrm>
              <a:off x="6262" y="13610"/>
              <a:ext cx="296" cy="2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80000"/>
                </a:lnSpc>
              </a:pPr>
              <a:r>
                <a:rPr kumimoji="1" lang="en-US" altLang="zh-CN" sz="2000" i="1" dirty="0">
                  <a:solidFill>
                    <a:srgbClr val="000000"/>
                  </a:solidFill>
                  <a:latin typeface="Times New Roman" panose="02020603050405020304" pitchFamily="18" charset="0"/>
                </a:rPr>
                <a:t>n</a:t>
              </a:r>
              <a:r>
                <a:rPr kumimoji="1" lang="en-US" altLang="zh-CN" sz="2000" baseline="-25000" dirty="0">
                  <a:solidFill>
                    <a:srgbClr val="000000"/>
                  </a:solidFill>
                  <a:latin typeface="Times New Roman" panose="02020603050405020304" pitchFamily="18" charset="0"/>
                </a:rPr>
                <a:t>2</a:t>
              </a:r>
            </a:p>
          </p:txBody>
        </p:sp>
        <p:sp>
          <p:nvSpPr>
            <p:cNvPr id="15378" name="Rectangle 15"/>
            <p:cNvSpPr>
              <a:spLocks noChangeArrowheads="1"/>
            </p:cNvSpPr>
            <p:nvPr/>
          </p:nvSpPr>
          <p:spPr bwMode="auto">
            <a:xfrm>
              <a:off x="7254" y="11892"/>
              <a:ext cx="296" cy="2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80000"/>
                </a:lnSpc>
              </a:pPr>
              <a:r>
                <a:rPr kumimoji="1" lang="en-US" altLang="zh-CN" sz="2000" i="1" dirty="0">
                  <a:solidFill>
                    <a:srgbClr val="000000"/>
                  </a:solidFill>
                  <a:latin typeface="Times New Roman" panose="02020603050405020304" pitchFamily="18" charset="0"/>
                </a:rPr>
                <a:t>n</a:t>
              </a:r>
              <a:r>
                <a:rPr kumimoji="1" lang="en-US" altLang="zh-CN" sz="2000" baseline="-25000" dirty="0">
                  <a:solidFill>
                    <a:srgbClr val="000000"/>
                  </a:solidFill>
                  <a:latin typeface="Times New Roman" panose="02020603050405020304" pitchFamily="18" charset="0"/>
                </a:rPr>
                <a:t>3</a:t>
              </a:r>
            </a:p>
          </p:txBody>
        </p:sp>
        <p:sp>
          <p:nvSpPr>
            <p:cNvPr id="15379" name="Rectangle 16"/>
            <p:cNvSpPr>
              <a:spLocks noChangeArrowheads="1"/>
            </p:cNvSpPr>
            <p:nvPr/>
          </p:nvSpPr>
          <p:spPr bwMode="auto">
            <a:xfrm>
              <a:off x="5274" y="11736"/>
              <a:ext cx="296" cy="2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80000"/>
                </a:lnSpc>
              </a:pPr>
              <a:r>
                <a:rPr kumimoji="1" lang="en-US" altLang="zh-CN" sz="2000" i="1" dirty="0">
                  <a:solidFill>
                    <a:srgbClr val="000000"/>
                  </a:solidFill>
                  <a:latin typeface="Times New Roman" panose="02020603050405020304" pitchFamily="18" charset="0"/>
                </a:rPr>
                <a:t>n</a:t>
              </a:r>
              <a:r>
                <a:rPr kumimoji="1" lang="en-US" altLang="zh-CN" sz="2000" baseline="-25000" dirty="0">
                  <a:solidFill>
                    <a:srgbClr val="000000"/>
                  </a:solidFill>
                  <a:latin typeface="Times New Roman" panose="02020603050405020304" pitchFamily="18" charset="0"/>
                </a:rPr>
                <a:t>1</a:t>
              </a:r>
              <a:endParaRPr kumimoji="1" lang="en-US" altLang="zh-CN" sz="2000" b="1" baseline="-25000" dirty="0">
                <a:solidFill>
                  <a:srgbClr val="000000"/>
                </a:solidFill>
                <a:latin typeface="宋体" panose="02010600030101010101" pitchFamily="2" charset="-122"/>
              </a:endParaRPr>
            </a:p>
          </p:txBody>
        </p:sp>
        <p:sp>
          <p:nvSpPr>
            <p:cNvPr id="15380" name="Rectangle 17"/>
            <p:cNvSpPr>
              <a:spLocks noChangeArrowheads="1"/>
            </p:cNvSpPr>
            <p:nvPr/>
          </p:nvSpPr>
          <p:spPr bwMode="auto">
            <a:xfrm>
              <a:off x="6302" y="12640"/>
              <a:ext cx="296" cy="2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80000"/>
                </a:lnSpc>
              </a:pPr>
              <a:r>
                <a:rPr kumimoji="1" lang="en-US" altLang="zh-CN" sz="2000" i="1" dirty="0">
                  <a:solidFill>
                    <a:srgbClr val="000000"/>
                  </a:solidFill>
                  <a:latin typeface="Times New Roman" panose="02020603050405020304" pitchFamily="18" charset="0"/>
                </a:rPr>
                <a:t>n</a:t>
              </a:r>
              <a:r>
                <a:rPr kumimoji="1" lang="en-US" altLang="zh-CN" sz="2000" baseline="-25000" dirty="0">
                  <a:solidFill>
                    <a:srgbClr val="000000"/>
                  </a:solidFill>
                  <a:latin typeface="Times New Roman" panose="02020603050405020304" pitchFamily="18" charset="0"/>
                </a:rPr>
                <a:t>4</a:t>
              </a:r>
            </a:p>
          </p:txBody>
        </p:sp>
      </p:grpSp>
      <p:sp>
        <p:nvSpPr>
          <p:cNvPr id="15365" name="Rectangle 18"/>
          <p:cNvSpPr>
            <a:spLocks noChangeArrowheads="1"/>
          </p:cNvSpPr>
          <p:nvPr/>
        </p:nvSpPr>
        <p:spPr bwMode="auto">
          <a:xfrm>
            <a:off x="0" y="3573463"/>
            <a:ext cx="5219700"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000000"/>
                </a:solidFill>
                <a:latin typeface="华文新魏" panose="02010800040101010101" pitchFamily="2" charset="-122"/>
                <a:ea typeface="华文新魏" panose="02010800040101010101" pitchFamily="2" charset="-122"/>
              </a:rPr>
              <a:t>        </a:t>
            </a:r>
            <a:r>
              <a:rPr kumimoji="1" lang="zh-CN" altLang="en-US" sz="2800" dirty="0">
                <a:solidFill>
                  <a:srgbClr val="000000"/>
                </a:solidFill>
                <a:latin typeface="华文新魏" panose="02010800040101010101" pitchFamily="2" charset="-122"/>
                <a:ea typeface="华文新魏" panose="02010800040101010101" pitchFamily="2" charset="-122"/>
              </a:rPr>
              <a:t>对任意多边形，其法矢量的算法方法如下：</a:t>
            </a:r>
          </a:p>
          <a:p>
            <a:pPr eaLnBrk="1" hangingPunct="1"/>
            <a:r>
              <a:rPr kumimoji="1" lang="zh-CN" altLang="en-US" sz="2800" dirty="0">
                <a:solidFill>
                  <a:srgbClr val="000000"/>
                </a:solidFill>
                <a:latin typeface="华文新魏" panose="02010800040101010101" pitchFamily="2" charset="-122"/>
                <a:ea typeface="华文新魏" panose="02010800040101010101" pitchFamily="2" charset="-122"/>
              </a:rPr>
              <a:t>     </a:t>
            </a:r>
            <a:r>
              <a:rPr kumimoji="1" lang="zh-CN" altLang="en-US" sz="2800" dirty="0">
                <a:solidFill>
                  <a:srgbClr val="000000"/>
                </a:solidFill>
                <a:latin typeface="Times New Roman" panose="02020603050405020304" pitchFamily="18" charset="0"/>
                <a:ea typeface="华文新魏" panose="02010800040101010101" pitchFamily="2" charset="-122"/>
              </a:rPr>
              <a:t>设</a:t>
            </a:r>
            <a:r>
              <a:rPr kumimoji="1" lang="en-US" altLang="zh-CN" sz="2800" i="1" dirty="0">
                <a:solidFill>
                  <a:srgbClr val="000000"/>
                </a:solidFill>
                <a:latin typeface="Times New Roman" panose="02020603050405020304" pitchFamily="18" charset="0"/>
                <a:ea typeface="华文新魏" panose="02010800040101010101" pitchFamily="2" charset="-122"/>
              </a:rPr>
              <a:t>n</a:t>
            </a:r>
            <a:r>
              <a:rPr kumimoji="1" lang="en-US" altLang="zh-CN" sz="2800"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A,B,C</a:t>
            </a:r>
            <a:r>
              <a:rPr kumimoji="1" lang="en-US" altLang="zh-CN" sz="2800" dirty="0">
                <a:solidFill>
                  <a:srgbClr val="000000"/>
                </a:solidFill>
                <a:latin typeface="Times New Roman" panose="02020603050405020304" pitchFamily="18" charset="0"/>
                <a:ea typeface="华文新魏" panose="02010800040101010101" pitchFamily="2" charset="-122"/>
              </a:rPr>
              <a:t>}</a:t>
            </a:r>
            <a:r>
              <a:rPr kumimoji="1" lang="en-US" altLang="zh-CN" sz="2800" b="1" dirty="0">
                <a:solidFill>
                  <a:srgbClr val="000000"/>
                </a:solidFill>
                <a:latin typeface="Times New Roman" panose="02020603050405020304" pitchFamily="18" charset="0"/>
                <a:ea typeface="华文新魏" panose="02010800040101010101" pitchFamily="2" charset="-122"/>
              </a:rPr>
              <a:t> </a:t>
            </a:r>
            <a:r>
              <a:rPr kumimoji="1" lang="zh-CN" altLang="en-US" sz="2800" b="1" dirty="0">
                <a:solidFill>
                  <a:srgbClr val="000000"/>
                </a:solidFill>
                <a:latin typeface="Times New Roman" panose="02020603050405020304" pitchFamily="18" charset="0"/>
                <a:ea typeface="华文新魏" panose="02010800040101010101" pitchFamily="2" charset="-122"/>
              </a:rPr>
              <a:t>，三个分量：</a:t>
            </a:r>
          </a:p>
        </p:txBody>
      </p:sp>
      <p:pic>
        <p:nvPicPr>
          <p:cNvPr id="15366"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97" y="4953632"/>
            <a:ext cx="3920490" cy="1873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7" name="Rectangle 20"/>
          <p:cNvSpPr>
            <a:spLocks noChangeArrowheads="1"/>
          </p:cNvSpPr>
          <p:nvPr/>
        </p:nvSpPr>
        <p:spPr bwMode="auto">
          <a:xfrm>
            <a:off x="4327526" y="5461071"/>
            <a:ext cx="4716462"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dirty="0">
                <a:solidFill>
                  <a:srgbClr val="000000"/>
                </a:solidFill>
                <a:latin typeface="Times New Roman" panose="02020603050405020304" pitchFamily="18" charset="0"/>
                <a:ea typeface="华文新魏" panose="02010800040101010101" pitchFamily="2" charset="-122"/>
              </a:rPr>
              <a:t>      </a:t>
            </a:r>
            <a:r>
              <a:rPr kumimoji="1" lang="zh-CN" altLang="en-US" sz="2400" dirty="0">
                <a:solidFill>
                  <a:srgbClr val="000000"/>
                </a:solidFill>
                <a:latin typeface="Times New Roman" panose="02020603050405020304" pitchFamily="18" charset="0"/>
                <a:ea typeface="华文新魏" panose="02010800040101010101" pitchFamily="2" charset="-122"/>
              </a:rPr>
              <a:t>式中：</a:t>
            </a:r>
            <a:r>
              <a:rPr kumimoji="1" lang="en-US" altLang="zh-CN" sz="2400" i="1" dirty="0">
                <a:solidFill>
                  <a:srgbClr val="000000"/>
                </a:solidFill>
                <a:latin typeface="Times New Roman" panose="02020603050405020304" pitchFamily="18" charset="0"/>
                <a:ea typeface="华文新魏" panose="02010800040101010101" pitchFamily="2" charset="-122"/>
              </a:rPr>
              <a:t>m</a:t>
            </a:r>
            <a:r>
              <a:rPr kumimoji="1" lang="zh-CN" altLang="en-US" sz="2400" dirty="0">
                <a:solidFill>
                  <a:srgbClr val="000000"/>
                </a:solidFill>
                <a:latin typeface="Times New Roman" panose="02020603050405020304" pitchFamily="18" charset="0"/>
                <a:ea typeface="华文新魏" panose="02010800040101010101" pitchFamily="2" charset="-122"/>
              </a:rPr>
              <a:t>为顶点号，若</a:t>
            </a:r>
            <a:r>
              <a:rPr kumimoji="1" lang="en-US" altLang="zh-CN" sz="2400" i="1" dirty="0" err="1">
                <a:solidFill>
                  <a:srgbClr val="000000"/>
                </a:solidFill>
                <a:latin typeface="Times New Roman" panose="02020603050405020304" pitchFamily="18" charset="0"/>
                <a:ea typeface="华文新魏" panose="02010800040101010101" pitchFamily="2" charset="-122"/>
              </a:rPr>
              <a:t>i</a:t>
            </a:r>
            <a:r>
              <a:rPr kumimoji="1" lang="en-US" altLang="zh-CN" sz="2400" dirty="0" err="1" smtClean="0">
                <a:solidFill>
                  <a:srgbClr val="000000"/>
                </a:solidFill>
                <a:latin typeface="Times New Roman" panose="02020603050405020304" pitchFamily="18" charset="0"/>
                <a:ea typeface="华文新魏" panose="02010800040101010101" pitchFamily="2" charset="-122"/>
              </a:rPr>
              <a:t>≠</a:t>
            </a:r>
            <a:r>
              <a:rPr kumimoji="1" lang="en-US" altLang="zh-CN" sz="2400" i="1" dirty="0" err="1">
                <a:solidFill>
                  <a:srgbClr val="000000"/>
                </a:solidFill>
                <a:latin typeface="Times New Roman" panose="02020603050405020304" pitchFamily="18" charset="0"/>
                <a:ea typeface="华文新魏" panose="02010800040101010101" pitchFamily="2" charset="-122"/>
              </a:rPr>
              <a:t>m</a:t>
            </a:r>
            <a:r>
              <a:rPr kumimoji="1" lang="zh-CN" altLang="en-US" sz="2400" dirty="0" smtClean="0">
                <a:solidFill>
                  <a:srgbClr val="000000"/>
                </a:solidFill>
                <a:latin typeface="Times New Roman" panose="02020603050405020304" pitchFamily="18" charset="0"/>
                <a:ea typeface="华文新魏" panose="02010800040101010101" pitchFamily="2" charset="-122"/>
              </a:rPr>
              <a:t>，</a:t>
            </a:r>
            <a:r>
              <a:rPr kumimoji="1" lang="zh-CN" altLang="en-US" sz="2400" dirty="0">
                <a:solidFill>
                  <a:srgbClr val="000000"/>
                </a:solidFill>
                <a:latin typeface="Times New Roman" panose="02020603050405020304" pitchFamily="18" charset="0"/>
                <a:ea typeface="华文新魏" panose="02010800040101010101" pitchFamily="2" charset="-122"/>
              </a:rPr>
              <a:t>则</a:t>
            </a:r>
            <a:r>
              <a:rPr kumimoji="1" lang="en-US" altLang="zh-CN" sz="2400" i="1" dirty="0">
                <a:solidFill>
                  <a:srgbClr val="000000"/>
                </a:solidFill>
                <a:latin typeface="Times New Roman" panose="02020603050405020304" pitchFamily="18" charset="0"/>
                <a:ea typeface="华文新魏" panose="02010800040101010101" pitchFamily="2" charset="-122"/>
              </a:rPr>
              <a:t>j</a:t>
            </a:r>
            <a:r>
              <a:rPr kumimoji="1" lang="en-US" altLang="zh-CN" sz="2400" dirty="0">
                <a:solidFill>
                  <a:srgbClr val="000000"/>
                </a:solidFill>
                <a:latin typeface="Times New Roman" panose="02020603050405020304" pitchFamily="18" charset="0"/>
                <a:ea typeface="华文新魏" panose="02010800040101010101" pitchFamily="2" charset="-122"/>
              </a:rPr>
              <a:t>=</a:t>
            </a:r>
            <a:r>
              <a:rPr kumimoji="1" lang="en-US" altLang="zh-CN" sz="2400" i="1" dirty="0">
                <a:solidFill>
                  <a:srgbClr val="000000"/>
                </a:solidFill>
                <a:latin typeface="Times New Roman" panose="02020603050405020304" pitchFamily="18" charset="0"/>
                <a:ea typeface="华文新魏" panose="02010800040101010101" pitchFamily="2" charset="-122"/>
              </a:rPr>
              <a:t>i</a:t>
            </a:r>
            <a:r>
              <a:rPr kumimoji="1" lang="en-US" altLang="zh-CN" sz="2400" dirty="0">
                <a:solidFill>
                  <a:srgbClr val="000000"/>
                </a:solidFill>
                <a:latin typeface="Times New Roman" panose="02020603050405020304" pitchFamily="18" charset="0"/>
                <a:ea typeface="华文新魏" panose="02010800040101010101" pitchFamily="2" charset="-122"/>
              </a:rPr>
              <a:t>+1</a:t>
            </a:r>
            <a:r>
              <a:rPr kumimoji="1" lang="zh-CN" altLang="en-US" sz="2400" dirty="0">
                <a:solidFill>
                  <a:srgbClr val="000000"/>
                </a:solidFill>
                <a:latin typeface="Times New Roman" panose="02020603050405020304" pitchFamily="18" charset="0"/>
                <a:ea typeface="华文新魏" panose="02010800040101010101" pitchFamily="2" charset="-122"/>
              </a:rPr>
              <a:t>；否则</a:t>
            </a:r>
            <a:r>
              <a:rPr kumimoji="1" lang="en-US" altLang="zh-CN" sz="2400" i="1" dirty="0" err="1">
                <a:solidFill>
                  <a:srgbClr val="000000"/>
                </a:solidFill>
                <a:latin typeface="Times New Roman" panose="02020603050405020304" pitchFamily="18" charset="0"/>
                <a:ea typeface="华文新魏" panose="02010800040101010101" pitchFamily="2" charset="-122"/>
              </a:rPr>
              <a:t>i</a:t>
            </a:r>
            <a:r>
              <a:rPr kumimoji="1" lang="en-US" altLang="zh-CN" sz="2400" dirty="0">
                <a:solidFill>
                  <a:srgbClr val="000000"/>
                </a:solidFill>
                <a:latin typeface="Times New Roman" panose="02020603050405020304" pitchFamily="18" charset="0"/>
                <a:ea typeface="华文新魏" panose="02010800040101010101" pitchFamily="2" charset="-122"/>
              </a:rPr>
              <a:t>=</a:t>
            </a:r>
            <a:r>
              <a:rPr kumimoji="1" lang="en-US" altLang="zh-CN" sz="2400" i="1" dirty="0">
                <a:solidFill>
                  <a:srgbClr val="000000"/>
                </a:solidFill>
                <a:latin typeface="Times New Roman" panose="02020603050405020304" pitchFamily="18" charset="0"/>
                <a:ea typeface="华文新魏" panose="02010800040101010101" pitchFamily="2" charset="-122"/>
              </a:rPr>
              <a:t>m</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i="1" dirty="0">
                <a:solidFill>
                  <a:srgbClr val="000000"/>
                </a:solidFill>
                <a:latin typeface="Times New Roman" panose="02020603050405020304" pitchFamily="18" charset="0"/>
                <a:ea typeface="华文新魏" panose="02010800040101010101" pitchFamily="2" charset="-122"/>
              </a:rPr>
              <a:t>j</a:t>
            </a:r>
            <a:r>
              <a:rPr kumimoji="1" lang="en-US" altLang="zh-CN" sz="2400" dirty="0">
                <a:solidFill>
                  <a:srgbClr val="000000"/>
                </a:solidFill>
                <a:latin typeface="Times New Roman" panose="02020603050405020304" pitchFamily="18" charset="0"/>
                <a:ea typeface="华文新魏" panose="02010800040101010101" pitchFamily="2" charset="-122"/>
              </a:rPr>
              <a:t>=1</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zh-CN" altLang="en-US" sz="2400" b="1" dirty="0">
                <a:solidFill>
                  <a:srgbClr val="000000"/>
                </a:solidFill>
                <a:latin typeface="Times New Roman" panose="02020603050405020304" pitchFamily="18" charset="0"/>
                <a:ea typeface="华文新魏" panose="02010800040101010101" pitchFamily="2" charset="-122"/>
              </a:rPr>
              <a:t> </a:t>
            </a:r>
          </a:p>
        </p:txBody>
      </p:sp>
    </p:spTree>
    <p:extLst>
      <p:ext uri="{BB962C8B-B14F-4D97-AF65-F5344CB8AC3E}">
        <p14:creationId xmlns:p14="http://schemas.microsoft.com/office/powerpoint/2010/main" val="857231831"/>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335239"/>
            <a:ext cx="9144000" cy="25299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lnSpc>
                <a:spcPct val="110000"/>
              </a:lnSpc>
            </a:pPr>
            <a:r>
              <a:rPr kumimoji="1" lang="en-US" altLang="zh-CN" sz="3200" dirty="0" smtClean="0">
                <a:solidFill>
                  <a:srgbClr val="0000FF"/>
                </a:solidFill>
                <a:latin typeface="Times New Roman" panose="02020603050405020304" pitchFamily="18" charset="0"/>
                <a:ea typeface="华文新魏" panose="02010800040101010101" pitchFamily="2" charset="-122"/>
              </a:rPr>
              <a:t>      3</a:t>
            </a:r>
            <a:r>
              <a:rPr kumimoji="1" lang="zh-CN" altLang="en-US" sz="3200" dirty="0">
                <a:solidFill>
                  <a:srgbClr val="0000FF"/>
                </a:solidFill>
                <a:latin typeface="Times New Roman" panose="02020603050405020304" pitchFamily="18" charset="0"/>
                <a:ea typeface="华文新魏" panose="02010800040101010101" pitchFamily="2" charset="-122"/>
              </a:rPr>
              <a:t>）形体的数据结构</a:t>
            </a:r>
          </a:p>
          <a:p>
            <a:pPr algn="just" eaLnBrk="1" fontAlgn="b" hangingPunct="1">
              <a:lnSpc>
                <a:spcPct val="110000"/>
              </a:lnSpc>
            </a:pPr>
            <a:r>
              <a:rPr kumimoji="1" lang="zh-CN" altLang="en-US" sz="2800" dirty="0">
                <a:solidFill>
                  <a:srgbClr val="000000"/>
                </a:solidFill>
                <a:latin typeface="Times New Roman" panose="02020603050405020304" pitchFamily="18" charset="0"/>
                <a:ea typeface="华文新魏" panose="02010800040101010101" pitchFamily="2" charset="-122"/>
              </a:rPr>
              <a:t>      形体的数据结构采用单链三表结构。对于四面体，该形体有四个点，分别用</a:t>
            </a:r>
            <a:r>
              <a:rPr kumimoji="1" lang="en-US" altLang="zh-CN" sz="2800" i="1" dirty="0">
                <a:solidFill>
                  <a:srgbClr val="000000"/>
                </a:solidFill>
                <a:latin typeface="Times New Roman" panose="02020603050405020304" pitchFamily="18" charset="0"/>
                <a:ea typeface="华文新魏" panose="02010800040101010101" pitchFamily="2" charset="-122"/>
              </a:rPr>
              <a:t>V</a:t>
            </a:r>
            <a:r>
              <a:rPr kumimoji="1" lang="en-US" altLang="zh-CN" sz="2800" baseline="-25000" dirty="0">
                <a:solidFill>
                  <a:srgbClr val="000000"/>
                </a:solidFill>
                <a:latin typeface="Times New Roman" panose="02020603050405020304" pitchFamily="18" charset="0"/>
                <a:ea typeface="华文新魏" panose="02010800040101010101" pitchFamily="2" charset="-122"/>
              </a:rPr>
              <a:t>1</a:t>
            </a:r>
            <a:r>
              <a:rPr kumimoji="1" lang="zh-CN" altLang="en-US" sz="2800" i="1"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V</a:t>
            </a:r>
            <a:r>
              <a:rPr kumimoji="1" lang="en-US" altLang="zh-CN" sz="2800" baseline="-25000" dirty="0">
                <a:solidFill>
                  <a:srgbClr val="000000"/>
                </a:solidFill>
                <a:latin typeface="Times New Roman" panose="02020603050405020304" pitchFamily="18" charset="0"/>
                <a:ea typeface="华文新魏" panose="02010800040101010101" pitchFamily="2" charset="-122"/>
              </a:rPr>
              <a:t>2</a:t>
            </a:r>
            <a:r>
              <a:rPr kumimoji="1" lang="zh-CN" altLang="en-US" sz="2800" i="1"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V</a:t>
            </a:r>
            <a:r>
              <a:rPr kumimoji="1" lang="en-US" altLang="zh-CN" sz="2800" baseline="-25000" dirty="0">
                <a:solidFill>
                  <a:srgbClr val="000000"/>
                </a:solidFill>
                <a:latin typeface="Times New Roman" panose="02020603050405020304" pitchFamily="18" charset="0"/>
                <a:ea typeface="华文新魏" panose="02010800040101010101" pitchFamily="2" charset="-122"/>
              </a:rPr>
              <a:t>3</a:t>
            </a:r>
            <a:r>
              <a:rPr kumimoji="1" lang="zh-CN" altLang="en-US" sz="2800" i="1"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V</a:t>
            </a:r>
            <a:r>
              <a:rPr kumimoji="1" lang="en-US" altLang="zh-CN" sz="2800" baseline="-25000" dirty="0">
                <a:solidFill>
                  <a:srgbClr val="000000"/>
                </a:solidFill>
                <a:latin typeface="Times New Roman" panose="02020603050405020304" pitchFamily="18" charset="0"/>
                <a:ea typeface="华文新魏" panose="02010800040101010101" pitchFamily="2" charset="-122"/>
              </a:rPr>
              <a:t>4</a:t>
            </a:r>
            <a:r>
              <a:rPr kumimoji="1" lang="zh-CN" altLang="en-US" sz="2800" dirty="0">
                <a:solidFill>
                  <a:srgbClr val="000000"/>
                </a:solidFill>
                <a:latin typeface="Times New Roman" panose="02020603050405020304" pitchFamily="18" charset="0"/>
                <a:ea typeface="华文新魏" panose="02010800040101010101" pitchFamily="2" charset="-122"/>
              </a:rPr>
              <a:t>表示；六条边，分别用</a:t>
            </a:r>
            <a:r>
              <a:rPr kumimoji="1" lang="en-US" altLang="zh-CN" sz="2800" i="1" dirty="0">
                <a:solidFill>
                  <a:srgbClr val="000000"/>
                </a:solidFill>
                <a:latin typeface="Times New Roman" panose="02020603050405020304" pitchFamily="18" charset="0"/>
                <a:ea typeface="华文新魏" panose="02010800040101010101" pitchFamily="2" charset="-122"/>
              </a:rPr>
              <a:t>E</a:t>
            </a:r>
            <a:r>
              <a:rPr kumimoji="1" lang="en-US" altLang="zh-CN" sz="2800" baseline="-25000" dirty="0">
                <a:solidFill>
                  <a:srgbClr val="000000"/>
                </a:solidFill>
                <a:latin typeface="Times New Roman" panose="02020603050405020304" pitchFamily="18" charset="0"/>
                <a:ea typeface="华文新魏" panose="02010800040101010101" pitchFamily="2" charset="-122"/>
              </a:rPr>
              <a:t>1</a:t>
            </a:r>
            <a:r>
              <a:rPr kumimoji="1" lang="zh-CN" altLang="en-US" sz="2800" i="1"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E</a:t>
            </a:r>
            <a:r>
              <a:rPr kumimoji="1" lang="en-US" altLang="zh-CN" sz="2800" baseline="-25000" dirty="0">
                <a:solidFill>
                  <a:srgbClr val="000000"/>
                </a:solidFill>
                <a:latin typeface="Times New Roman" panose="02020603050405020304" pitchFamily="18" charset="0"/>
                <a:ea typeface="华文新魏" panose="02010800040101010101" pitchFamily="2" charset="-122"/>
              </a:rPr>
              <a:t>2</a:t>
            </a:r>
            <a:r>
              <a:rPr kumimoji="1" lang="zh-CN" altLang="en-US" sz="2800" i="1"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E</a:t>
            </a:r>
            <a:r>
              <a:rPr kumimoji="1" lang="en-US" altLang="zh-CN" sz="2800" baseline="-25000" dirty="0">
                <a:solidFill>
                  <a:srgbClr val="000000"/>
                </a:solidFill>
                <a:latin typeface="Times New Roman" panose="02020603050405020304" pitchFamily="18" charset="0"/>
                <a:ea typeface="华文新魏" panose="02010800040101010101" pitchFamily="2" charset="-122"/>
              </a:rPr>
              <a:t>3</a:t>
            </a:r>
            <a:r>
              <a:rPr kumimoji="1" lang="zh-CN" altLang="en-US" sz="2800" i="1"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E</a:t>
            </a:r>
            <a:r>
              <a:rPr kumimoji="1" lang="en-US" altLang="zh-CN" sz="2800" baseline="-25000" dirty="0">
                <a:solidFill>
                  <a:srgbClr val="000000"/>
                </a:solidFill>
                <a:latin typeface="Times New Roman" panose="02020603050405020304" pitchFamily="18" charset="0"/>
                <a:ea typeface="华文新魏" panose="02010800040101010101" pitchFamily="2" charset="-122"/>
              </a:rPr>
              <a:t>4</a:t>
            </a:r>
            <a:r>
              <a:rPr kumimoji="1" lang="zh-CN" altLang="en-US" sz="2800" i="1"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E</a:t>
            </a:r>
            <a:r>
              <a:rPr kumimoji="1" lang="en-US" altLang="zh-CN" sz="2800" baseline="-25000" dirty="0">
                <a:solidFill>
                  <a:srgbClr val="000000"/>
                </a:solidFill>
                <a:latin typeface="Times New Roman" panose="02020603050405020304" pitchFamily="18" charset="0"/>
                <a:ea typeface="华文新魏" panose="02010800040101010101" pitchFamily="2" charset="-122"/>
              </a:rPr>
              <a:t>5</a:t>
            </a:r>
            <a:r>
              <a:rPr kumimoji="1" lang="zh-CN" altLang="en-US" sz="2800" i="1"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E</a:t>
            </a:r>
            <a:r>
              <a:rPr kumimoji="1" lang="en-US" altLang="zh-CN" sz="2800" baseline="-25000" dirty="0">
                <a:solidFill>
                  <a:srgbClr val="000000"/>
                </a:solidFill>
                <a:latin typeface="Times New Roman" panose="02020603050405020304" pitchFamily="18" charset="0"/>
                <a:ea typeface="华文新魏" panose="02010800040101010101" pitchFamily="2" charset="-122"/>
              </a:rPr>
              <a:t>6</a:t>
            </a:r>
            <a:r>
              <a:rPr kumimoji="1" lang="zh-CN" altLang="en-US" sz="2800" dirty="0">
                <a:solidFill>
                  <a:srgbClr val="000000"/>
                </a:solidFill>
                <a:latin typeface="Times New Roman" panose="02020603050405020304" pitchFamily="18" charset="0"/>
                <a:ea typeface="华文新魏" panose="02010800040101010101" pitchFamily="2" charset="-122"/>
              </a:rPr>
              <a:t>表示；四个表面，分别用</a:t>
            </a:r>
            <a:r>
              <a:rPr kumimoji="1" lang="en-US" altLang="zh-CN" sz="2800" i="1" dirty="0">
                <a:solidFill>
                  <a:srgbClr val="000000"/>
                </a:solidFill>
                <a:latin typeface="Times New Roman" panose="02020603050405020304" pitchFamily="18" charset="0"/>
                <a:ea typeface="华文新魏" panose="02010800040101010101" pitchFamily="2" charset="-122"/>
              </a:rPr>
              <a:t>F</a:t>
            </a:r>
            <a:r>
              <a:rPr kumimoji="1" lang="en-US" altLang="zh-CN" sz="2800" baseline="-25000" dirty="0">
                <a:solidFill>
                  <a:srgbClr val="000000"/>
                </a:solidFill>
                <a:latin typeface="Times New Roman" panose="02020603050405020304" pitchFamily="18" charset="0"/>
                <a:ea typeface="华文新魏" panose="02010800040101010101" pitchFamily="2" charset="-122"/>
              </a:rPr>
              <a:t>1</a:t>
            </a:r>
            <a:r>
              <a:rPr kumimoji="1" lang="zh-CN" altLang="en-US" sz="2800" i="1"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F</a:t>
            </a:r>
            <a:r>
              <a:rPr kumimoji="1" lang="en-US" altLang="zh-CN" sz="2800" baseline="-25000" dirty="0">
                <a:solidFill>
                  <a:srgbClr val="000000"/>
                </a:solidFill>
                <a:latin typeface="Times New Roman" panose="02020603050405020304" pitchFamily="18" charset="0"/>
                <a:ea typeface="华文新魏" panose="02010800040101010101" pitchFamily="2" charset="-122"/>
              </a:rPr>
              <a:t>2</a:t>
            </a:r>
            <a:r>
              <a:rPr kumimoji="1" lang="zh-CN" altLang="en-US" sz="2800" i="1"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F</a:t>
            </a:r>
            <a:r>
              <a:rPr kumimoji="1" lang="en-US" altLang="zh-CN" sz="2800" baseline="-25000" dirty="0">
                <a:solidFill>
                  <a:srgbClr val="000000"/>
                </a:solidFill>
                <a:latin typeface="Times New Roman" panose="02020603050405020304" pitchFamily="18" charset="0"/>
                <a:ea typeface="华文新魏" panose="02010800040101010101" pitchFamily="2" charset="-122"/>
              </a:rPr>
              <a:t>3</a:t>
            </a:r>
            <a:r>
              <a:rPr kumimoji="1" lang="zh-CN" altLang="en-US" sz="2800" i="1"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F</a:t>
            </a:r>
            <a:r>
              <a:rPr kumimoji="1" lang="en-US" altLang="zh-CN" sz="2800" baseline="-25000" dirty="0">
                <a:solidFill>
                  <a:srgbClr val="000000"/>
                </a:solidFill>
                <a:latin typeface="Times New Roman" panose="02020603050405020304" pitchFamily="18" charset="0"/>
                <a:ea typeface="华文新魏" panose="02010800040101010101" pitchFamily="2" charset="-122"/>
              </a:rPr>
              <a:t>4</a:t>
            </a:r>
            <a:r>
              <a:rPr kumimoji="1" lang="zh-CN" altLang="en-US" sz="2800" dirty="0">
                <a:solidFill>
                  <a:srgbClr val="000000"/>
                </a:solidFill>
                <a:latin typeface="Times New Roman" panose="02020603050405020304" pitchFamily="18" charset="0"/>
                <a:ea typeface="华文新魏" panose="02010800040101010101" pitchFamily="2" charset="-122"/>
              </a:rPr>
              <a:t>表示；而用</a:t>
            </a:r>
            <a:r>
              <a:rPr kumimoji="1" lang="en-US" altLang="zh-CN" sz="2800" i="1" dirty="0">
                <a:solidFill>
                  <a:srgbClr val="000000"/>
                </a:solidFill>
                <a:latin typeface="Times New Roman" panose="02020603050405020304" pitchFamily="18" charset="0"/>
                <a:ea typeface="华文新魏" panose="02010800040101010101" pitchFamily="2" charset="-122"/>
              </a:rPr>
              <a:t>B</a:t>
            </a:r>
            <a:r>
              <a:rPr kumimoji="1" lang="zh-CN" altLang="en-US" sz="2800" dirty="0">
                <a:solidFill>
                  <a:srgbClr val="000000"/>
                </a:solidFill>
                <a:latin typeface="Times New Roman" panose="02020603050405020304" pitchFamily="18" charset="0"/>
                <a:ea typeface="华文新魏" panose="02010800040101010101" pitchFamily="2" charset="-122"/>
              </a:rPr>
              <a:t>表示物体。</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141663"/>
            <a:ext cx="3384550" cy="292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3068638"/>
            <a:ext cx="4824413" cy="315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40050179"/>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35467" y="1402119"/>
            <a:ext cx="8771466" cy="30038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lnSpc>
                <a:spcPct val="110000"/>
              </a:lnSpc>
              <a:buFont typeface="Wingdings" panose="05000000000000000000" pitchFamily="2" charset="2"/>
              <a:buNone/>
            </a:pPr>
            <a:r>
              <a:rPr kumimoji="1" lang="en-US" altLang="zh-CN" sz="3200" dirty="0" smtClean="0">
                <a:solidFill>
                  <a:srgbClr val="0000FF"/>
                </a:solidFill>
                <a:latin typeface="Times New Roman" panose="02020603050405020304" pitchFamily="18" charset="0"/>
                <a:ea typeface="华文新魏" panose="02010800040101010101" pitchFamily="2" charset="-122"/>
              </a:rPr>
              <a:t>4</a:t>
            </a:r>
            <a:r>
              <a:rPr kumimoji="1" lang="zh-CN" altLang="en-US" sz="3200" dirty="0" smtClean="0">
                <a:solidFill>
                  <a:srgbClr val="0000FF"/>
                </a:solidFill>
                <a:latin typeface="Times New Roman" panose="02020603050405020304" pitchFamily="18" charset="0"/>
                <a:ea typeface="华文新魏" panose="02010800040101010101" pitchFamily="2" charset="-122"/>
              </a:rPr>
              <a:t>）</a:t>
            </a:r>
            <a:r>
              <a:rPr kumimoji="1" lang="en-US" altLang="zh-CN" sz="3200" dirty="0" smtClean="0">
                <a:solidFill>
                  <a:srgbClr val="0000FF"/>
                </a:solidFill>
                <a:latin typeface="Times New Roman" panose="02020603050405020304" pitchFamily="18" charset="0"/>
                <a:ea typeface="华文新魏" panose="02010800040101010101" pitchFamily="2" charset="-122"/>
              </a:rPr>
              <a:t> </a:t>
            </a:r>
            <a:r>
              <a:rPr kumimoji="1" lang="zh-CN" altLang="en-US" sz="3200" dirty="0">
                <a:solidFill>
                  <a:srgbClr val="0000FF"/>
                </a:solidFill>
                <a:latin typeface="Times New Roman" panose="02020603050405020304" pitchFamily="18" charset="0"/>
                <a:ea typeface="华文新魏" panose="02010800040101010101" pitchFamily="2" charset="-122"/>
              </a:rPr>
              <a:t>算法实现的一般步骤：</a:t>
            </a:r>
          </a:p>
          <a:p>
            <a:pPr algn="just" eaLnBrk="1" fontAlgn="b" hangingPunct="1">
              <a:lnSpc>
                <a:spcPct val="110000"/>
              </a:lnSpc>
              <a:buFont typeface="Wingdings" panose="05000000000000000000" pitchFamily="2" charset="2"/>
              <a:buNone/>
            </a:pPr>
            <a:r>
              <a:rPr kumimoji="1" lang="zh-CN" altLang="en-US" sz="2800" dirty="0">
                <a:solidFill>
                  <a:srgbClr val="000000"/>
                </a:solidFill>
                <a:latin typeface="楷体_GB2312" pitchFamily="49" charset="-122"/>
                <a:ea typeface="楷体_GB2312" pitchFamily="49" charset="-122"/>
              </a:rPr>
              <a:t>①</a:t>
            </a:r>
            <a:r>
              <a:rPr kumimoji="1" lang="zh-CN" altLang="en-US" sz="2800" dirty="0">
                <a:solidFill>
                  <a:srgbClr val="000000"/>
                </a:solidFill>
                <a:latin typeface="Times New Roman" panose="02020603050405020304" pitchFamily="18" charset="0"/>
                <a:ea typeface="华文新魏" panose="02010800040101010101" pitchFamily="2" charset="-122"/>
              </a:rPr>
              <a:t> 根据表面的数据结构，取顶点数据，计算表面的</a:t>
            </a:r>
            <a:r>
              <a:rPr kumimoji="1" lang="zh-CN" altLang="en-US" sz="2800" dirty="0" smtClean="0">
                <a:solidFill>
                  <a:srgbClr val="000000"/>
                </a:solidFill>
                <a:latin typeface="Times New Roman" panose="02020603050405020304" pitchFamily="18" charset="0"/>
                <a:ea typeface="华文新魏" panose="02010800040101010101" pitchFamily="2" charset="-122"/>
              </a:rPr>
              <a:t>外法线矢量</a:t>
            </a:r>
            <a:r>
              <a:rPr kumimoji="1" lang="zh-CN" altLang="en-US" sz="2800" dirty="0">
                <a:solidFill>
                  <a:srgbClr val="000000"/>
                </a:solidFill>
                <a:latin typeface="Times New Roman" panose="02020603050405020304" pitchFamily="18" charset="0"/>
                <a:ea typeface="华文新魏" panose="02010800040101010101" pitchFamily="2" charset="-122"/>
              </a:rPr>
              <a:t>；</a:t>
            </a:r>
            <a:endParaRPr kumimoji="1" lang="zh-CN" altLang="en-US" sz="2800" dirty="0">
              <a:solidFill>
                <a:srgbClr val="000000"/>
              </a:solidFill>
              <a:latin typeface="Times New Roman" panose="02020603050405020304" pitchFamily="18" charset="0"/>
            </a:endParaRPr>
          </a:p>
          <a:p>
            <a:pPr algn="just" eaLnBrk="1" fontAlgn="b" hangingPunct="1">
              <a:lnSpc>
                <a:spcPct val="110000"/>
              </a:lnSpc>
              <a:buFont typeface="Wingdings" panose="05000000000000000000" pitchFamily="2" charset="2"/>
              <a:buNone/>
            </a:pPr>
            <a:r>
              <a:rPr kumimoji="1" lang="zh-CN" altLang="en-US" sz="2800" dirty="0">
                <a:solidFill>
                  <a:srgbClr val="000000"/>
                </a:solidFill>
                <a:latin typeface="楷体_GB2312" pitchFamily="49" charset="-122"/>
                <a:ea typeface="楷体_GB2312" pitchFamily="49" charset="-122"/>
              </a:rPr>
              <a:t>②</a:t>
            </a:r>
            <a:r>
              <a:rPr kumimoji="1" lang="zh-CN" altLang="en-US" sz="2800" dirty="0">
                <a:solidFill>
                  <a:srgbClr val="000000"/>
                </a:solidFill>
                <a:latin typeface="Times New Roman" panose="02020603050405020304" pitchFamily="18" charset="0"/>
                <a:ea typeface="华文新魏" panose="02010800040101010101" pitchFamily="2" charset="-122"/>
              </a:rPr>
              <a:t> 计算外法线在投影方向上的分量的值；         </a:t>
            </a:r>
            <a:endParaRPr kumimoji="1" lang="zh-CN" altLang="en-US" sz="2800" dirty="0">
              <a:solidFill>
                <a:srgbClr val="000000"/>
              </a:solidFill>
              <a:latin typeface="Times New Roman" panose="02020603050405020304" pitchFamily="18" charset="0"/>
            </a:endParaRPr>
          </a:p>
          <a:p>
            <a:pPr algn="just" eaLnBrk="1" fontAlgn="b" hangingPunct="1">
              <a:lnSpc>
                <a:spcPct val="110000"/>
              </a:lnSpc>
              <a:buFont typeface="Wingdings" panose="05000000000000000000" pitchFamily="2" charset="2"/>
              <a:buNone/>
            </a:pPr>
            <a:r>
              <a:rPr kumimoji="1" lang="zh-CN" altLang="en-US" sz="2800" dirty="0">
                <a:solidFill>
                  <a:srgbClr val="000000"/>
                </a:solidFill>
                <a:latin typeface="楷体_GB2312" pitchFamily="49" charset="-122"/>
                <a:ea typeface="楷体_GB2312" pitchFamily="49" charset="-122"/>
              </a:rPr>
              <a:t>③ </a:t>
            </a:r>
            <a:r>
              <a:rPr kumimoji="1" lang="zh-CN" altLang="en-US" sz="2800" dirty="0">
                <a:solidFill>
                  <a:srgbClr val="000000"/>
                </a:solidFill>
                <a:latin typeface="Times New Roman" panose="02020603050405020304" pitchFamily="18" charset="0"/>
                <a:ea typeface="华文新魏" panose="02010800040101010101" pitchFamily="2" charset="-122"/>
              </a:rPr>
              <a:t>根据分量的值判断表面的可见性</a:t>
            </a:r>
            <a:r>
              <a:rPr kumimoji="1" lang="zh-CN" altLang="en-US" sz="2800" dirty="0">
                <a:solidFill>
                  <a:srgbClr val="000000"/>
                </a:solidFill>
                <a:latin typeface="楷体_GB2312" pitchFamily="49" charset="-122"/>
                <a:ea typeface="楷体_GB2312" pitchFamily="49" charset="-122"/>
              </a:rPr>
              <a:t>；</a:t>
            </a:r>
          </a:p>
          <a:p>
            <a:pPr algn="just" eaLnBrk="1" fontAlgn="b" hangingPunct="1">
              <a:lnSpc>
                <a:spcPct val="110000"/>
              </a:lnSpc>
              <a:buFont typeface="Wingdings" panose="05000000000000000000" pitchFamily="2" charset="2"/>
              <a:buNone/>
            </a:pPr>
            <a:r>
              <a:rPr kumimoji="1" lang="zh-CN" altLang="en-US" sz="2800" dirty="0">
                <a:solidFill>
                  <a:srgbClr val="000000"/>
                </a:solidFill>
                <a:latin typeface="楷体_GB2312" pitchFamily="49" charset="-122"/>
                <a:ea typeface="楷体_GB2312" pitchFamily="49" charset="-122"/>
              </a:rPr>
              <a:t>④</a:t>
            </a:r>
            <a:r>
              <a:rPr kumimoji="1" lang="zh-CN" altLang="en-US" sz="2400" dirty="0">
                <a:solidFill>
                  <a:srgbClr val="000000"/>
                </a:solidFill>
                <a:latin typeface="Tahoma" panose="020B0604030504040204" pitchFamily="34" charset="0"/>
              </a:rPr>
              <a:t> </a:t>
            </a:r>
            <a:r>
              <a:rPr kumimoji="1" lang="zh-CN" altLang="en-US" sz="2800" dirty="0" smtClean="0">
                <a:solidFill>
                  <a:srgbClr val="000000"/>
                </a:solidFill>
                <a:latin typeface="Times New Roman" panose="02020603050405020304" pitchFamily="18" charset="0"/>
                <a:ea typeface="华文新魏" panose="02010800040101010101" pitchFamily="2" charset="-122"/>
              </a:rPr>
              <a:t>若</a:t>
            </a:r>
            <a:r>
              <a:rPr kumimoji="1" lang="zh-CN" altLang="en-US" sz="2800" dirty="0">
                <a:solidFill>
                  <a:srgbClr val="000000"/>
                </a:solidFill>
                <a:latin typeface="Times New Roman" panose="02020603050405020304" pitchFamily="18" charset="0"/>
                <a:ea typeface="华文新魏" panose="02010800040101010101" pitchFamily="2" charset="-122"/>
              </a:rPr>
              <a:t>表面可见画出该表面，否则处理下一个表面。</a:t>
            </a:r>
          </a:p>
        </p:txBody>
      </p:sp>
    </p:spTree>
    <p:extLst>
      <p:ext uri="{BB962C8B-B14F-4D97-AF65-F5344CB8AC3E}">
        <p14:creationId xmlns:p14="http://schemas.microsoft.com/office/powerpoint/2010/main" val="377709257"/>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00113" y="475587"/>
            <a:ext cx="6553199" cy="649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fontAlgn="t" hangingPunct="1">
              <a:buClr>
                <a:srgbClr val="FF9300"/>
              </a:buClr>
              <a:buFont typeface="Wingdings" panose="05000000000000000000" pitchFamily="2" charset="2"/>
              <a:buChar char="n"/>
            </a:pPr>
            <a:r>
              <a:rPr kumimoji="1" lang="en-US" altLang="zh-CN" sz="3200" b="1" dirty="0" smtClean="0">
                <a:solidFill>
                  <a:srgbClr val="000000"/>
                </a:solidFill>
                <a:latin typeface="黑体" panose="02010609060101010101" pitchFamily="49" charset="-122"/>
                <a:ea typeface="黑体" panose="02010609060101010101" pitchFamily="49" charset="-122"/>
              </a:rPr>
              <a:t>2 </a:t>
            </a:r>
            <a:r>
              <a:rPr kumimoji="1" lang="zh-CN" altLang="en-US" sz="3200" b="1" dirty="0" smtClean="0">
                <a:solidFill>
                  <a:srgbClr val="000000"/>
                </a:solidFill>
                <a:latin typeface="黑体" panose="02010609060101010101" pitchFamily="49" charset="-122"/>
                <a:ea typeface="黑体" panose="02010609060101010101" pitchFamily="49" charset="-122"/>
              </a:rPr>
              <a:t>任意平面立体的消隐 </a:t>
            </a:r>
            <a:endParaRPr kumimoji="1" lang="zh-CN" altLang="en-US" sz="3200" b="1" dirty="0">
              <a:solidFill>
                <a:srgbClr val="000000"/>
              </a:solidFill>
              <a:latin typeface="黑体" panose="02010609060101010101" pitchFamily="49" charset="-122"/>
              <a:ea typeface="黑体" panose="02010609060101010101" pitchFamily="49" charset="-122"/>
            </a:endParaRPr>
          </a:p>
        </p:txBody>
      </p:sp>
      <p:sp>
        <p:nvSpPr>
          <p:cNvPr id="33" name="Rectangle 4"/>
          <p:cNvSpPr>
            <a:spLocks noChangeArrowheads="1"/>
          </p:cNvSpPr>
          <p:nvPr/>
        </p:nvSpPr>
        <p:spPr bwMode="auto">
          <a:xfrm>
            <a:off x="40745" y="4342552"/>
            <a:ext cx="889317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buFont typeface="Wingdings" panose="05000000000000000000" pitchFamily="2" charset="2"/>
              <a:buNone/>
            </a:pPr>
            <a:r>
              <a:rPr kumimoji="1" lang="en-US" altLang="zh-CN" sz="2800" dirty="0">
                <a:solidFill>
                  <a:srgbClr val="000000"/>
                </a:solidFill>
                <a:latin typeface="Times New Roman" panose="02020603050405020304" pitchFamily="18" charset="0"/>
                <a:ea typeface="华文新魏" panose="02010800040101010101" pitchFamily="2" charset="-122"/>
              </a:rPr>
              <a:t> </a:t>
            </a:r>
            <a:r>
              <a:rPr kumimoji="1" lang="zh-CN" altLang="en-US" sz="2800" b="1" dirty="0" smtClean="0">
                <a:solidFill>
                  <a:srgbClr val="FF0000"/>
                </a:solidFill>
                <a:latin typeface="Times New Roman" panose="02020603050405020304" pitchFamily="18" charset="0"/>
                <a:ea typeface="华文新魏" panose="02010800040101010101" pitchFamily="2" charset="-122"/>
              </a:rPr>
              <a:t>可见性</a:t>
            </a:r>
            <a:r>
              <a:rPr kumimoji="1" lang="zh-CN" altLang="en-US" sz="2800" b="1" dirty="0">
                <a:solidFill>
                  <a:srgbClr val="FF0000"/>
                </a:solidFill>
                <a:latin typeface="Times New Roman" panose="02020603050405020304" pitchFamily="18" charset="0"/>
                <a:ea typeface="华文新魏" panose="02010800040101010101" pitchFamily="2" charset="-122"/>
              </a:rPr>
              <a:t>特点：</a:t>
            </a:r>
          </a:p>
          <a:p>
            <a:pPr algn="just" eaLnBrk="1" fontAlgn="b" hangingPunct="1">
              <a:buFont typeface="Wingdings" panose="05000000000000000000" pitchFamily="2" charset="2"/>
              <a:buNone/>
            </a:pPr>
            <a:r>
              <a:rPr kumimoji="1" lang="zh-CN" altLang="en-US" sz="2800" b="1"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00"/>
                </a:solidFill>
                <a:latin typeface="Times New Roman" panose="02020603050405020304" pitchFamily="18" charset="0"/>
                <a:ea typeface="文鼎粗行楷简" charset="-122"/>
              </a:rPr>
              <a:t>1</a:t>
            </a:r>
            <a:r>
              <a:rPr kumimoji="1" lang="zh-CN" altLang="en-US" sz="2800" dirty="0">
                <a:solidFill>
                  <a:srgbClr val="000000"/>
                </a:solidFill>
                <a:latin typeface="Times New Roman" panose="02020603050405020304" pitchFamily="18" charset="0"/>
                <a:ea typeface="文鼎粗行楷简" charset="-122"/>
              </a:rPr>
              <a:t>）</a:t>
            </a:r>
            <a:r>
              <a:rPr kumimoji="1" lang="zh-CN" altLang="en-US" sz="2800" dirty="0">
                <a:solidFill>
                  <a:srgbClr val="000000"/>
                </a:solidFill>
                <a:latin typeface="Times New Roman" panose="02020603050405020304" pitchFamily="18" charset="0"/>
                <a:ea typeface="华文新魏" panose="02010800040101010101" pitchFamily="2" charset="-122"/>
              </a:rPr>
              <a:t>表面完全可见；</a:t>
            </a:r>
            <a:endParaRPr kumimoji="1" lang="zh-CN" altLang="en-US" sz="2800" dirty="0">
              <a:solidFill>
                <a:srgbClr val="000000"/>
              </a:solidFill>
              <a:latin typeface="Times New Roman" panose="02020603050405020304" pitchFamily="18" charset="0"/>
            </a:endParaRPr>
          </a:p>
          <a:p>
            <a:pPr algn="just" eaLnBrk="1" fontAlgn="b" hangingPunct="1">
              <a:buFont typeface="Wingdings" panose="05000000000000000000" pitchFamily="2" charset="2"/>
              <a:buNone/>
            </a:pPr>
            <a:r>
              <a:rPr kumimoji="1" lang="zh-CN" altLang="en-US" sz="2800" dirty="0">
                <a:solidFill>
                  <a:srgbClr val="000000"/>
                </a:solidFill>
                <a:latin typeface="Times New Roman" panose="02020603050405020304" pitchFamily="18" charset="0"/>
                <a:ea typeface="文鼎粗行楷简" charset="-122"/>
              </a:rPr>
              <a:t>         </a:t>
            </a:r>
            <a:r>
              <a:rPr kumimoji="1" lang="en-US" altLang="zh-CN" sz="2800" dirty="0">
                <a:solidFill>
                  <a:srgbClr val="000000"/>
                </a:solidFill>
                <a:latin typeface="Times New Roman" panose="02020603050405020304" pitchFamily="18" charset="0"/>
                <a:ea typeface="文鼎粗行楷简" charset="-122"/>
              </a:rPr>
              <a:t>2</a:t>
            </a:r>
            <a:r>
              <a:rPr kumimoji="1" lang="zh-CN" altLang="en-US" sz="2800" dirty="0">
                <a:solidFill>
                  <a:srgbClr val="000000"/>
                </a:solidFill>
                <a:latin typeface="Times New Roman" panose="02020603050405020304" pitchFamily="18" charset="0"/>
                <a:ea typeface="文鼎粗行楷简" charset="-122"/>
              </a:rPr>
              <a:t>）</a:t>
            </a:r>
            <a:r>
              <a:rPr kumimoji="1" lang="zh-CN" altLang="en-US" sz="2800" dirty="0">
                <a:solidFill>
                  <a:srgbClr val="000000"/>
                </a:solidFill>
                <a:latin typeface="Times New Roman" panose="02020603050405020304" pitchFamily="18" charset="0"/>
                <a:ea typeface="华文新魏" panose="02010800040101010101" pitchFamily="2" charset="-122"/>
              </a:rPr>
              <a:t>表面完全不可见；</a:t>
            </a:r>
            <a:endParaRPr kumimoji="1" lang="zh-CN" altLang="en-US" sz="2800" dirty="0">
              <a:solidFill>
                <a:srgbClr val="000000"/>
              </a:solidFill>
              <a:latin typeface="Times New Roman" panose="02020603050405020304" pitchFamily="18" charset="0"/>
            </a:endParaRPr>
          </a:p>
          <a:p>
            <a:pPr eaLnBrk="1" fontAlgn="b" hangingPunct="1">
              <a:buFont typeface="Wingdings" panose="05000000000000000000" pitchFamily="2" charset="2"/>
              <a:buNone/>
            </a:pPr>
            <a:r>
              <a:rPr kumimoji="1" lang="zh-CN" altLang="en-US" sz="2800" dirty="0">
                <a:solidFill>
                  <a:srgbClr val="000000"/>
                </a:solidFill>
                <a:latin typeface="Times New Roman" panose="02020603050405020304" pitchFamily="18" charset="0"/>
                <a:ea typeface="文鼎粗行楷简" charset="-122"/>
              </a:rPr>
              <a:t>         </a:t>
            </a:r>
            <a:r>
              <a:rPr kumimoji="1" lang="en-US" altLang="zh-CN" sz="2800" dirty="0">
                <a:solidFill>
                  <a:srgbClr val="000000"/>
                </a:solidFill>
                <a:latin typeface="Times New Roman" panose="02020603050405020304" pitchFamily="18" charset="0"/>
                <a:ea typeface="文鼎粗行楷简" charset="-122"/>
              </a:rPr>
              <a:t>3</a:t>
            </a:r>
            <a:r>
              <a:rPr kumimoji="1" lang="zh-CN" altLang="en-US" sz="2800" dirty="0">
                <a:solidFill>
                  <a:srgbClr val="000000"/>
                </a:solidFill>
                <a:latin typeface="Times New Roman" panose="02020603050405020304" pitchFamily="18" charset="0"/>
                <a:ea typeface="文鼎粗行楷简" charset="-122"/>
              </a:rPr>
              <a:t>）</a:t>
            </a:r>
            <a:r>
              <a:rPr kumimoji="1" lang="zh-CN" altLang="en-US" sz="2800" dirty="0">
                <a:solidFill>
                  <a:srgbClr val="000000"/>
                </a:solidFill>
                <a:latin typeface="Times New Roman" panose="02020603050405020304" pitchFamily="18" charset="0"/>
                <a:ea typeface="华文新魏" panose="02010800040101010101" pitchFamily="2" charset="-122"/>
              </a:rPr>
              <a:t>表面部分可见和部分不可见；</a:t>
            </a:r>
          </a:p>
        </p:txBody>
      </p:sp>
      <p:sp>
        <p:nvSpPr>
          <p:cNvPr id="8" name="Rectangle 3"/>
          <p:cNvSpPr>
            <a:spLocks noChangeArrowheads="1"/>
          </p:cNvSpPr>
          <p:nvPr/>
        </p:nvSpPr>
        <p:spPr bwMode="auto">
          <a:xfrm>
            <a:off x="0" y="1125538"/>
            <a:ext cx="4487333" cy="3013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buFont typeface="Wingdings" panose="05000000000000000000" pitchFamily="2" charset="2"/>
              <a:buNone/>
            </a:pPr>
            <a:r>
              <a:rPr kumimoji="1" lang="en-US" altLang="zh-CN" sz="2800" dirty="0">
                <a:solidFill>
                  <a:srgbClr val="000000"/>
                </a:solidFill>
                <a:latin typeface="Times New Roman" panose="02020603050405020304" pitchFamily="18" charset="0"/>
                <a:ea typeface="华文新魏" panose="02010800040101010101" pitchFamily="2" charset="-122"/>
              </a:rPr>
              <a:t>  </a:t>
            </a:r>
            <a:r>
              <a:rPr kumimoji="1" lang="en-US" altLang="zh-CN" sz="2800" b="1" dirty="0">
                <a:solidFill>
                  <a:srgbClr val="000000"/>
                </a:solidFill>
                <a:latin typeface="Times New Roman" panose="02020603050405020304" pitchFamily="18" charset="0"/>
                <a:ea typeface="文鼎粗行楷简" charset="-122"/>
              </a:rPr>
              <a:t>1</a:t>
            </a:r>
            <a:r>
              <a:rPr kumimoji="1" lang="zh-CN" altLang="en-US" sz="2800" b="1" dirty="0">
                <a:solidFill>
                  <a:srgbClr val="000000"/>
                </a:solidFill>
                <a:latin typeface="Times New Roman" panose="02020603050405020304" pitchFamily="18" charset="0"/>
                <a:ea typeface="华文新魏" panose="02010800040101010101" pitchFamily="2" charset="-122"/>
              </a:rPr>
              <a:t>．概述</a:t>
            </a:r>
            <a:endParaRPr kumimoji="1" lang="zh-CN" altLang="en-US" sz="2800" dirty="0">
              <a:solidFill>
                <a:srgbClr val="000000"/>
              </a:solidFill>
              <a:latin typeface="Times New Roman" panose="02020603050405020304" pitchFamily="18" charset="0"/>
              <a:ea typeface="华文新魏" panose="02010800040101010101" pitchFamily="2" charset="-122"/>
            </a:endParaRPr>
          </a:p>
          <a:p>
            <a:pPr algn="just" eaLnBrk="1" fontAlgn="b" hangingPunct="1">
              <a:buFont typeface="Wingdings" panose="05000000000000000000" pitchFamily="2" charset="2"/>
              <a:buNone/>
            </a:pPr>
            <a:r>
              <a:rPr kumimoji="1" lang="zh-CN" altLang="en-US" sz="2800" b="1" dirty="0">
                <a:solidFill>
                  <a:srgbClr val="FF0000"/>
                </a:solidFill>
                <a:latin typeface="Times New Roman" panose="02020603050405020304" pitchFamily="18" charset="0"/>
                <a:ea typeface="华文新魏" panose="02010800040101010101" pitchFamily="2" charset="-122"/>
              </a:rPr>
              <a:t>形状特点：</a:t>
            </a:r>
          </a:p>
          <a:p>
            <a:pPr algn="just" eaLnBrk="1" fontAlgn="b" hangingPunct="1">
              <a:buFont typeface="Wingdings" panose="05000000000000000000" pitchFamily="2" charset="2"/>
              <a:buNone/>
            </a:pPr>
            <a:r>
              <a:rPr kumimoji="1" lang="zh-CN" altLang="en-US" sz="2800" b="1"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00"/>
                </a:solidFill>
                <a:latin typeface="Times New Roman" panose="02020603050405020304" pitchFamily="18" charset="0"/>
                <a:ea typeface="文鼎粗行楷简" charset="-122"/>
              </a:rPr>
              <a:t>1</a:t>
            </a:r>
            <a:r>
              <a:rPr kumimoji="1" lang="zh-CN" altLang="en-US" sz="2800" dirty="0">
                <a:solidFill>
                  <a:srgbClr val="000000"/>
                </a:solidFill>
                <a:latin typeface="Times New Roman" panose="02020603050405020304" pitchFamily="18" charset="0"/>
                <a:ea typeface="文鼎粗行楷简" charset="-122"/>
              </a:rPr>
              <a:t>）</a:t>
            </a:r>
            <a:r>
              <a:rPr kumimoji="1" lang="zh-CN" altLang="en-US" sz="2800" dirty="0">
                <a:solidFill>
                  <a:srgbClr val="000000"/>
                </a:solidFill>
                <a:latin typeface="Times New Roman" panose="02020603050405020304" pitchFamily="18" charset="0"/>
                <a:ea typeface="华文新魏" panose="02010800040101010101" pitchFamily="2" charset="-122"/>
              </a:rPr>
              <a:t>多面体表面由多边形组成，多边形可为凸的，也可为凹的；</a:t>
            </a:r>
            <a:endParaRPr kumimoji="1" lang="zh-CN" altLang="en-US" sz="2800" dirty="0">
              <a:solidFill>
                <a:srgbClr val="000000"/>
              </a:solidFill>
              <a:latin typeface="Times New Roman" panose="02020603050405020304" pitchFamily="18" charset="0"/>
            </a:endParaRPr>
          </a:p>
          <a:p>
            <a:pPr algn="just" eaLnBrk="1" fontAlgn="b" hangingPunct="1">
              <a:buFont typeface="Wingdings" panose="05000000000000000000" pitchFamily="2" charset="2"/>
              <a:buNone/>
            </a:pPr>
            <a:r>
              <a:rPr kumimoji="1" lang="zh-CN" altLang="en-US" sz="2800" dirty="0">
                <a:solidFill>
                  <a:srgbClr val="000000"/>
                </a:solidFill>
                <a:latin typeface="Times New Roman" panose="02020603050405020304" pitchFamily="18" charset="0"/>
              </a:rPr>
              <a:t>   </a:t>
            </a:r>
            <a:r>
              <a:rPr kumimoji="1" lang="en-US" altLang="zh-CN" sz="2800" dirty="0">
                <a:solidFill>
                  <a:srgbClr val="000000"/>
                </a:solidFill>
                <a:latin typeface="Times New Roman" panose="02020603050405020304" pitchFamily="18" charset="0"/>
                <a:ea typeface="文鼎粗行楷简" charset="-122"/>
              </a:rPr>
              <a:t>2</a:t>
            </a:r>
            <a:r>
              <a:rPr kumimoji="1" lang="zh-CN" altLang="en-US" sz="2800" dirty="0">
                <a:solidFill>
                  <a:srgbClr val="000000"/>
                </a:solidFill>
                <a:latin typeface="Times New Roman" panose="02020603050405020304" pitchFamily="18" charset="0"/>
                <a:ea typeface="文鼎粗行楷简" charset="-122"/>
              </a:rPr>
              <a:t>）</a:t>
            </a:r>
            <a:r>
              <a:rPr kumimoji="1" lang="zh-CN" altLang="en-US" sz="2800" dirty="0">
                <a:solidFill>
                  <a:srgbClr val="000000"/>
                </a:solidFill>
                <a:latin typeface="Times New Roman" panose="02020603050405020304" pitchFamily="18" charset="0"/>
                <a:ea typeface="华文新魏" panose="02010800040101010101" pitchFamily="2" charset="-122"/>
              </a:rPr>
              <a:t>表面可以由单环或者多环组成的；</a:t>
            </a:r>
            <a:endParaRPr kumimoji="1" lang="zh-CN" altLang="en-US" sz="2800" dirty="0">
              <a:solidFill>
                <a:srgbClr val="000000"/>
              </a:solidFill>
              <a:latin typeface="Times New Roman" panose="02020603050405020304" pitchFamily="18" charset="0"/>
            </a:endParaRPr>
          </a:p>
        </p:txBody>
      </p:sp>
      <p:pic>
        <p:nvPicPr>
          <p:cNvPr id="9" name="Picture 4" descr="无名字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1242864"/>
            <a:ext cx="4427537" cy="3276600"/>
          </a:xfrm>
          <a:prstGeom prst="rect">
            <a:avLst/>
          </a:prstGeom>
          <a:noFill/>
          <a:ln w="57150" cmpd="thickThin">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4444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59957" y="1350469"/>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659956" y="343125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2659956" y="1896591"/>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2659955" y="241638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6" name="矩形 5"/>
          <p:cNvSpPr/>
          <p:nvPr/>
        </p:nvSpPr>
        <p:spPr>
          <a:xfrm>
            <a:off x="2659955" y="2935308"/>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7" name="矩形 6"/>
          <p:cNvSpPr/>
          <p:nvPr/>
        </p:nvSpPr>
        <p:spPr>
          <a:xfrm>
            <a:off x="2659952" y="4942092"/>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2659953" y="395563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659952" y="4450907"/>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50"/>
                                        <p:tgtEl>
                                          <p:spTgt spid="2"/>
                                        </p:tgtEl>
                                      </p:cBhvr>
                                    </p:animEffect>
                                  </p:childTnLst>
                                </p:cTn>
                              </p:par>
                            </p:childTnLst>
                          </p:cTn>
                        </p:par>
                        <p:par>
                          <p:cTn id="8" fill="hold">
                            <p:stCondLst>
                              <p:cond delay="25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250"/>
                                        <p:tgtEl>
                                          <p:spTgt spid="4"/>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250"/>
                                        <p:tgtEl>
                                          <p:spTgt spid="5"/>
                                        </p:tgtEl>
                                      </p:cBhvr>
                                    </p:animEffect>
                                  </p:childTnLst>
                                </p:cTn>
                              </p:par>
                            </p:childTnLst>
                          </p:cTn>
                        </p:par>
                        <p:par>
                          <p:cTn id="16" fill="hold">
                            <p:stCondLst>
                              <p:cond delay="75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250"/>
                                        <p:tgtEl>
                                          <p:spTgt spid="6"/>
                                        </p:tgtEl>
                                      </p:cBhvr>
                                    </p:animEffec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250"/>
                                        <p:tgtEl>
                                          <p:spTgt spid="3"/>
                                        </p:tgtEl>
                                      </p:cBhvr>
                                    </p:animEffect>
                                  </p:childTnLst>
                                </p:cTn>
                              </p:par>
                            </p:childTnLst>
                          </p:cTn>
                        </p:par>
                        <p:par>
                          <p:cTn id="24" fill="hold">
                            <p:stCondLst>
                              <p:cond delay="1250"/>
                            </p:stCondLst>
                            <p:childTnLst>
                              <p:par>
                                <p:cTn id="25" presetID="2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250"/>
                                        <p:tgtEl>
                                          <p:spTgt spid="8"/>
                                        </p:tgtEl>
                                      </p:cBhvr>
                                    </p:animEffect>
                                  </p:childTnLst>
                                </p:cTn>
                              </p:par>
                            </p:childTnLst>
                          </p:cTn>
                        </p:par>
                        <p:par>
                          <p:cTn id="28" fill="hold">
                            <p:stCondLst>
                              <p:cond delay="1500"/>
                            </p:stCondLst>
                            <p:childTnLst>
                              <p:par>
                                <p:cTn id="29" presetID="22" presetClass="entr" presetSubtype="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25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6478" y="944626"/>
            <a:ext cx="8932145" cy="1865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lnSpc>
                <a:spcPct val="120000"/>
              </a:lnSpc>
              <a:buFont typeface="Wingdings" panose="05000000000000000000" pitchFamily="2" charset="2"/>
              <a:buNone/>
            </a:pPr>
            <a:r>
              <a:rPr kumimoji="1" lang="en-US" altLang="zh-CN" sz="3600" dirty="0">
                <a:solidFill>
                  <a:srgbClr val="0000FF"/>
                </a:solidFill>
                <a:latin typeface="Times New Roman" panose="02020603050405020304" pitchFamily="18" charset="0"/>
                <a:ea typeface="华文新魏" panose="02010800040101010101" pitchFamily="2" charset="-122"/>
              </a:rPr>
              <a:t>2</a:t>
            </a:r>
            <a:r>
              <a:rPr kumimoji="1" lang="zh-CN" altLang="en-US" sz="3600" dirty="0">
                <a:solidFill>
                  <a:srgbClr val="0000FF"/>
                </a:solidFill>
                <a:latin typeface="Times New Roman" panose="02020603050405020304" pitchFamily="18" charset="0"/>
                <a:ea typeface="华文新魏" panose="02010800040101010101" pitchFamily="2" charset="-122"/>
              </a:rPr>
              <a:t>．算法处理过程</a:t>
            </a:r>
          </a:p>
          <a:p>
            <a:pPr marL="457200" indent="-457200">
              <a:buFont typeface="+mj-ea"/>
              <a:buAutoNum type="circleNumDbPlain"/>
            </a:pPr>
            <a:r>
              <a:rPr kumimoji="1" lang="zh-CN" altLang="en-US" sz="2400" dirty="0" smtClean="0">
                <a:solidFill>
                  <a:srgbClr val="000000"/>
                </a:solidFill>
                <a:latin typeface="华文新魏" panose="02010800040101010101" pitchFamily="2" charset="-122"/>
                <a:ea typeface="华文新魏" panose="02010800040101010101" pitchFamily="2" charset="-122"/>
              </a:rPr>
              <a:t> </a:t>
            </a:r>
            <a:r>
              <a:rPr kumimoji="1" lang="zh-CN" altLang="en-US" sz="2400" dirty="0" smtClean="0">
                <a:solidFill>
                  <a:srgbClr val="FF0000"/>
                </a:solidFill>
                <a:latin typeface="华文新魏" panose="02010800040101010101" pitchFamily="2" charset="-122"/>
                <a:ea typeface="华文新魏" panose="02010800040101010101" pitchFamily="2" charset="-122"/>
              </a:rPr>
              <a:t>建立数据结构</a:t>
            </a:r>
            <a:r>
              <a:rPr kumimoji="1" lang="zh-CN" altLang="en-US" sz="2400" dirty="0" smtClean="0">
                <a:solidFill>
                  <a:srgbClr val="000000"/>
                </a:solidFill>
                <a:latin typeface="华文新魏" panose="02010800040101010101" pitchFamily="2" charset="-122"/>
                <a:ea typeface="华文新魏" panose="02010800040101010101" pitchFamily="2" charset="-122"/>
              </a:rPr>
              <a:t>。采用三表结构形式组织立体数据。</a:t>
            </a:r>
            <a:endParaRPr kumimoji="1" lang="en-US" altLang="zh-CN" sz="2400" dirty="0" smtClean="0">
              <a:solidFill>
                <a:srgbClr val="000000"/>
              </a:solidFill>
              <a:latin typeface="华文新魏" panose="02010800040101010101" pitchFamily="2" charset="-122"/>
              <a:ea typeface="华文新魏" panose="02010800040101010101" pitchFamily="2" charset="-122"/>
            </a:endParaRPr>
          </a:p>
          <a:p>
            <a:pPr marL="457200" indent="-457200">
              <a:buFont typeface="+mj-ea"/>
              <a:buAutoNum type="circleNumDbPlain"/>
            </a:pPr>
            <a:endParaRPr kumimoji="1" lang="en-US" altLang="zh-CN" sz="2400" dirty="0">
              <a:solidFill>
                <a:srgbClr val="000000"/>
              </a:solidFill>
              <a:latin typeface="华文新魏" panose="02010800040101010101" pitchFamily="2" charset="-122"/>
              <a:ea typeface="华文新魏" panose="02010800040101010101" pitchFamily="2" charset="-122"/>
            </a:endParaRPr>
          </a:p>
          <a:p>
            <a:pPr marL="457200" indent="-457200">
              <a:buFont typeface="+mj-ea"/>
              <a:buAutoNum type="circleNumDbPlain"/>
            </a:pPr>
            <a:r>
              <a:rPr kumimoji="1" lang="en-US" altLang="zh-CN" sz="2400" dirty="0" smtClean="0">
                <a:solidFill>
                  <a:srgbClr val="000000"/>
                </a:solidFill>
                <a:latin typeface="华文新魏" panose="02010800040101010101" pitchFamily="2" charset="-122"/>
                <a:ea typeface="华文新魏" panose="02010800040101010101" pitchFamily="2" charset="-122"/>
              </a:rPr>
              <a:t> </a:t>
            </a:r>
            <a:r>
              <a:rPr kumimoji="1" lang="zh-CN" altLang="en-US" sz="2400" dirty="0" smtClean="0">
                <a:solidFill>
                  <a:srgbClr val="FF0000"/>
                </a:solidFill>
                <a:latin typeface="华文新魏" panose="02010800040101010101" pitchFamily="2" charset="-122"/>
                <a:ea typeface="华文新魏" panose="02010800040101010101" pitchFamily="2" charset="-122"/>
              </a:rPr>
              <a:t>剔除朝后面</a:t>
            </a:r>
            <a:r>
              <a:rPr kumimoji="1" lang="zh-CN" altLang="en-US" sz="2400" dirty="0" smtClean="0">
                <a:solidFill>
                  <a:srgbClr val="000000"/>
                </a:solidFill>
                <a:latin typeface="华文新魏" panose="02010800040101010101" pitchFamily="2" charset="-122"/>
                <a:ea typeface="华文新魏" panose="02010800040101010101" pitchFamily="2" charset="-122"/>
              </a:rPr>
              <a:t>。</a:t>
            </a:r>
            <a:endParaRPr kumimoji="1" lang="en-US" altLang="zh-CN" sz="2400" dirty="0" smtClean="0">
              <a:solidFill>
                <a:srgbClr val="000000"/>
              </a:solidFill>
              <a:latin typeface="华文新魏" panose="02010800040101010101" pitchFamily="2" charset="-122"/>
              <a:ea typeface="华文新魏" panose="02010800040101010101" pitchFamily="2" charset="-122"/>
            </a:endParaRPr>
          </a:p>
        </p:txBody>
      </p:sp>
      <p:sp>
        <p:nvSpPr>
          <p:cNvPr id="3" name="Rectangle 2"/>
          <p:cNvSpPr>
            <a:spLocks noChangeArrowheads="1"/>
          </p:cNvSpPr>
          <p:nvPr/>
        </p:nvSpPr>
        <p:spPr bwMode="auto">
          <a:xfrm>
            <a:off x="900113" y="475587"/>
            <a:ext cx="6553199" cy="649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fontAlgn="t" hangingPunct="1">
              <a:buClr>
                <a:srgbClr val="FF9300"/>
              </a:buClr>
              <a:buFont typeface="Wingdings" panose="05000000000000000000" pitchFamily="2" charset="2"/>
              <a:buChar char="n"/>
            </a:pPr>
            <a:r>
              <a:rPr kumimoji="1" lang="en-US" altLang="zh-CN" sz="3200" b="1" dirty="0">
                <a:solidFill>
                  <a:srgbClr val="000000"/>
                </a:solidFill>
                <a:latin typeface="黑体" panose="02010609060101010101" pitchFamily="49" charset="-122"/>
                <a:ea typeface="黑体" panose="02010609060101010101" pitchFamily="49" charset="-122"/>
              </a:rPr>
              <a:t>2 </a:t>
            </a:r>
            <a:r>
              <a:rPr kumimoji="1" lang="zh-CN" altLang="en-US" sz="3200" b="1" dirty="0">
                <a:solidFill>
                  <a:srgbClr val="000000"/>
                </a:solidFill>
                <a:latin typeface="黑体" panose="02010609060101010101" pitchFamily="49" charset="-122"/>
                <a:ea typeface="黑体" panose="02010609060101010101" pitchFamily="49" charset="-122"/>
              </a:rPr>
              <a:t>任意平面立体的消隐</a:t>
            </a:r>
          </a:p>
          <a:p>
            <a:pPr eaLnBrk="1" fontAlgn="t" hangingPunct="1">
              <a:spcBef>
                <a:spcPct val="10000"/>
              </a:spcBef>
              <a:spcAft>
                <a:spcPct val="10000"/>
              </a:spcAft>
            </a:pPr>
            <a:endParaRPr kumimoji="1" lang="zh-CN" altLang="en-US" sz="3200" dirty="0">
              <a:solidFill>
                <a:srgbClr val="FF0000"/>
              </a:solidFill>
              <a:latin typeface="华文新魏" panose="02010800040101010101" pitchFamily="2" charset="-122"/>
              <a:ea typeface="华文新魏" panose="02010800040101010101" pitchFamily="2" charset="-122"/>
            </a:endParaRPr>
          </a:p>
        </p:txBody>
      </p:sp>
      <p:sp>
        <p:nvSpPr>
          <p:cNvPr id="6" name="AutoShape 5"/>
          <p:cNvSpPr>
            <a:spLocks/>
          </p:cNvSpPr>
          <p:nvPr/>
        </p:nvSpPr>
        <p:spPr bwMode="auto">
          <a:xfrm>
            <a:off x="1916626" y="3035300"/>
            <a:ext cx="142929" cy="533400"/>
          </a:xfrm>
          <a:prstGeom prst="leftBrace">
            <a:avLst>
              <a:gd name="adj1" fmla="val 29167"/>
              <a:gd name="adj2" fmla="val 5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Rectangle 2"/>
          <p:cNvSpPr>
            <a:spLocks noChangeArrowheads="1"/>
          </p:cNvSpPr>
          <p:nvPr/>
        </p:nvSpPr>
        <p:spPr bwMode="auto">
          <a:xfrm>
            <a:off x="0" y="2827143"/>
            <a:ext cx="4227871" cy="32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200150" lvl="1" indent="-457200" algn="just" eaLnBrk="1" fontAlgn="b" hangingPunct="1">
              <a:lnSpc>
                <a:spcPct val="120000"/>
              </a:lnSpc>
              <a:buFont typeface="+mj-lt"/>
              <a:buAutoNum type="alphaLcParenR"/>
            </a:pPr>
            <a:r>
              <a:rPr kumimoji="1" lang="zh-CN" altLang="en-US" sz="2000" dirty="0" smtClean="0">
                <a:solidFill>
                  <a:srgbClr val="000000"/>
                </a:solidFill>
                <a:latin typeface="Times New Roman" panose="02020603050405020304" pitchFamily="18" charset="0"/>
                <a:ea typeface="华文新魏" panose="02010800040101010101" pitchFamily="2" charset="-122"/>
              </a:rPr>
              <a:t>先求出表面的外法线</a:t>
            </a:r>
            <a:r>
              <a:rPr kumimoji="1" lang="zh-CN" altLang="en-US" sz="2000" dirty="0">
                <a:solidFill>
                  <a:srgbClr val="000000"/>
                </a:solidFill>
                <a:latin typeface="Times New Roman" panose="02020603050405020304" pitchFamily="18" charset="0"/>
                <a:ea typeface="华文新魏" panose="02010800040101010101" pitchFamily="2" charset="-122"/>
              </a:rPr>
              <a:t>，计算其投影方向上的方向</a:t>
            </a:r>
            <a:r>
              <a:rPr kumimoji="1" lang="zh-CN" altLang="en-US" sz="2000" dirty="0" smtClean="0">
                <a:solidFill>
                  <a:srgbClr val="000000"/>
                </a:solidFill>
                <a:latin typeface="Times New Roman" panose="02020603050405020304" pitchFamily="18" charset="0"/>
                <a:ea typeface="华文新魏" panose="02010800040101010101" pitchFamily="2" charset="-122"/>
              </a:rPr>
              <a:t>余弦</a:t>
            </a:r>
            <a:r>
              <a:rPr kumimoji="1" lang="zh-CN" altLang="en-US" sz="2000" dirty="0">
                <a:solidFill>
                  <a:srgbClr val="000000"/>
                </a:solidFill>
                <a:latin typeface="Times New Roman" panose="02020603050405020304" pitchFamily="18" charset="0"/>
                <a:ea typeface="华文新魏" panose="02010800040101010101" pitchFamily="2" charset="-122"/>
              </a:rPr>
              <a:t>值</a:t>
            </a:r>
            <a:r>
              <a:rPr kumimoji="1" lang="en-US" altLang="zh-CN" sz="2000" dirty="0">
                <a:solidFill>
                  <a:srgbClr val="000000"/>
                </a:solidFill>
                <a:latin typeface="Times New Roman" panose="02020603050405020304" pitchFamily="18" charset="0"/>
                <a:ea typeface="华文新魏" panose="02010800040101010101" pitchFamily="2" charset="-122"/>
              </a:rPr>
              <a:t>cos</a:t>
            </a:r>
            <a:r>
              <a:rPr kumimoji="1" lang="en-US" altLang="zh-CN" sz="2000" i="1" dirty="0">
                <a:solidFill>
                  <a:srgbClr val="000000"/>
                </a:solidFill>
                <a:latin typeface="Times New Roman" panose="02020603050405020304" pitchFamily="18" charset="0"/>
                <a:ea typeface="华文新魏" panose="02010800040101010101" pitchFamily="2" charset="-122"/>
              </a:rPr>
              <a:t>β</a:t>
            </a:r>
            <a:r>
              <a:rPr kumimoji="1" lang="zh-CN" altLang="en-US" sz="2000" dirty="0" smtClean="0">
                <a:solidFill>
                  <a:srgbClr val="000000"/>
                </a:solidFill>
                <a:latin typeface="Times New Roman" panose="02020603050405020304" pitchFamily="18" charset="0"/>
                <a:ea typeface="华文新魏" panose="02010800040101010101" pitchFamily="2" charset="-122"/>
              </a:rPr>
              <a:t>；</a:t>
            </a:r>
            <a:endParaRPr kumimoji="1" lang="en-US" altLang="zh-CN" sz="2000" dirty="0" smtClean="0">
              <a:solidFill>
                <a:srgbClr val="000000"/>
              </a:solidFill>
              <a:latin typeface="Times New Roman" panose="02020603050405020304" pitchFamily="18" charset="0"/>
              <a:ea typeface="华文新魏" panose="02010800040101010101" pitchFamily="2" charset="-122"/>
            </a:endParaRPr>
          </a:p>
          <a:p>
            <a:pPr marL="1200150" lvl="1" indent="-457200" algn="just" eaLnBrk="1" fontAlgn="b" hangingPunct="1">
              <a:lnSpc>
                <a:spcPct val="120000"/>
              </a:lnSpc>
              <a:buFont typeface="+mj-ea"/>
              <a:buAutoNum type="alphaLcParenR"/>
            </a:pPr>
            <a:r>
              <a:rPr kumimoji="1" lang="zh-CN" altLang="en-US" sz="2000" dirty="0">
                <a:solidFill>
                  <a:srgbClr val="000000"/>
                </a:solidFill>
                <a:latin typeface="Times New Roman" panose="02020603050405020304" pitchFamily="18" charset="0"/>
                <a:ea typeface="华文新魏" panose="02010800040101010101" pitchFamily="2" charset="-122"/>
              </a:rPr>
              <a:t>根据方向余弦值，进行可见性判断： </a:t>
            </a:r>
          </a:p>
          <a:p>
            <a:pPr lvl="1" indent="0" algn="just" eaLnBrk="1" fontAlgn="b" hangingPunct="1">
              <a:lnSpc>
                <a:spcPct val="120000"/>
              </a:lnSpc>
            </a:pPr>
            <a:r>
              <a:rPr kumimoji="1" lang="zh-CN" altLang="en-US" sz="2000" dirty="0" smtClean="0">
                <a:solidFill>
                  <a:srgbClr val="000000"/>
                </a:solidFill>
                <a:latin typeface="Times New Roman" panose="02020603050405020304" pitchFamily="18" charset="0"/>
                <a:ea typeface="华文新魏" panose="02010800040101010101" pitchFamily="2" charset="-122"/>
              </a:rPr>
              <a:t>  </a:t>
            </a:r>
            <a:r>
              <a:rPr kumimoji="1" lang="en-US" altLang="zh-CN" sz="2000" dirty="0">
                <a:solidFill>
                  <a:srgbClr val="000000"/>
                </a:solidFill>
                <a:latin typeface="Times New Roman" panose="02020603050405020304" pitchFamily="18" charset="0"/>
                <a:ea typeface="华文新魏" panose="02010800040101010101" pitchFamily="2" charset="-122"/>
              </a:rPr>
              <a:t>cosβ&gt;0  </a:t>
            </a:r>
            <a:r>
              <a:rPr kumimoji="1" lang="zh-CN" altLang="en-US" sz="2000" dirty="0">
                <a:solidFill>
                  <a:srgbClr val="000000"/>
                </a:solidFill>
                <a:latin typeface="Times New Roman" panose="02020603050405020304" pitchFamily="18" charset="0"/>
                <a:ea typeface="华文新魏" panose="02010800040101010101" pitchFamily="2" charset="-122"/>
              </a:rPr>
              <a:t>朝前面</a:t>
            </a:r>
            <a:r>
              <a:rPr kumimoji="1" lang="zh-CN" altLang="en-US" sz="2000" dirty="0" smtClean="0">
                <a:solidFill>
                  <a:srgbClr val="000000"/>
                </a:solidFill>
                <a:latin typeface="Times New Roman" panose="02020603050405020304" pitchFamily="18" charset="0"/>
                <a:ea typeface="华文新魏" panose="02010800040101010101" pitchFamily="2" charset="-122"/>
              </a:rPr>
              <a:t>； </a:t>
            </a:r>
            <a:endParaRPr kumimoji="1" lang="en-US" altLang="zh-CN" sz="2000" dirty="0" smtClean="0">
              <a:solidFill>
                <a:srgbClr val="000000"/>
              </a:solidFill>
              <a:latin typeface="Times New Roman" panose="02020603050405020304" pitchFamily="18" charset="0"/>
              <a:ea typeface="华文新魏" panose="02010800040101010101" pitchFamily="2" charset="-122"/>
            </a:endParaRPr>
          </a:p>
          <a:p>
            <a:pPr lvl="1" indent="0" algn="just" eaLnBrk="1" fontAlgn="b" hangingPunct="1">
              <a:lnSpc>
                <a:spcPct val="120000"/>
              </a:lnSpc>
            </a:pPr>
            <a:r>
              <a:rPr kumimoji="1" lang="en-US" altLang="zh-CN" sz="2000" dirty="0">
                <a:solidFill>
                  <a:srgbClr val="000000"/>
                </a:solidFill>
                <a:latin typeface="Times New Roman" panose="02020603050405020304" pitchFamily="18" charset="0"/>
                <a:ea typeface="华文新魏" panose="02010800040101010101" pitchFamily="2" charset="-122"/>
              </a:rPr>
              <a:t> </a:t>
            </a:r>
            <a:r>
              <a:rPr kumimoji="1" lang="zh-CN" altLang="en-US" sz="2000" dirty="0" smtClean="0">
                <a:solidFill>
                  <a:srgbClr val="000000"/>
                </a:solidFill>
                <a:latin typeface="Times New Roman" panose="02020603050405020304" pitchFamily="18" charset="0"/>
                <a:ea typeface="华文新魏" panose="02010800040101010101" pitchFamily="2" charset="-122"/>
              </a:rPr>
              <a:t> </a:t>
            </a:r>
            <a:r>
              <a:rPr kumimoji="1" lang="en-US" altLang="zh-CN" sz="2000" dirty="0">
                <a:solidFill>
                  <a:srgbClr val="000000"/>
                </a:solidFill>
                <a:latin typeface="Times New Roman" panose="02020603050405020304" pitchFamily="18" charset="0"/>
                <a:ea typeface="华文新魏" panose="02010800040101010101" pitchFamily="2" charset="-122"/>
              </a:rPr>
              <a:t>cosβ≤0 </a:t>
            </a:r>
            <a:r>
              <a:rPr kumimoji="1" lang="zh-CN" altLang="en-US" sz="2000" dirty="0">
                <a:solidFill>
                  <a:srgbClr val="000000"/>
                </a:solidFill>
                <a:latin typeface="Times New Roman" panose="02020603050405020304" pitchFamily="18" charset="0"/>
                <a:ea typeface="华文新魏" panose="02010800040101010101" pitchFamily="2" charset="-122"/>
              </a:rPr>
              <a:t>背向面</a:t>
            </a:r>
          </a:p>
          <a:p>
            <a:pPr indent="0" algn="just" eaLnBrk="1" fontAlgn="b" hangingPunct="1">
              <a:lnSpc>
                <a:spcPct val="120000"/>
              </a:lnSpc>
            </a:pPr>
            <a:endParaRPr kumimoji="1" lang="zh-CN" altLang="en-US" sz="3200" b="1" dirty="0">
              <a:solidFill>
                <a:srgbClr val="000000"/>
              </a:solidFill>
              <a:latin typeface="Times New Roman" panose="02020603050405020304" pitchFamily="18" charset="0"/>
              <a:ea typeface="华文新魏" panose="02010800040101010101" pitchFamily="2" charset="-122"/>
            </a:endParaRPr>
          </a:p>
        </p:txBody>
      </p:sp>
      <p:pic>
        <p:nvPicPr>
          <p:cNvPr id="10" name="Picture 3" descr="无名字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674" y="2214526"/>
            <a:ext cx="3758330" cy="3918259"/>
          </a:xfrm>
          <a:prstGeom prst="rect">
            <a:avLst/>
          </a:prstGeom>
          <a:noFill/>
          <a:ln w="57150" cmpd="thinThick">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282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wipe(left)">
                                      <p:cBhvr>
                                        <p:cTn id="7" dur="500"/>
                                        <p:tgtEl>
                                          <p:spTgt spid="16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86">
                                            <p:txEl>
                                              <p:pRg st="1" end="1"/>
                                            </p:txEl>
                                          </p:spTgt>
                                        </p:tgtEl>
                                        <p:attrNameLst>
                                          <p:attrName>style.visibility</p:attrName>
                                        </p:attrNameLst>
                                      </p:cBhvr>
                                      <p:to>
                                        <p:strVal val="visible"/>
                                      </p:to>
                                    </p:set>
                                    <p:animEffect transition="in" filter="wipe(left)">
                                      <p:cBhvr>
                                        <p:cTn id="12" dur="500"/>
                                        <p:tgtEl>
                                          <p:spTgt spid="163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386">
                                            <p:txEl>
                                              <p:pRg st="3" end="3"/>
                                            </p:txEl>
                                          </p:spTgt>
                                        </p:tgtEl>
                                        <p:attrNameLst>
                                          <p:attrName>style.visibility</p:attrName>
                                        </p:attrNameLst>
                                      </p:cBhvr>
                                      <p:to>
                                        <p:strVal val="visible"/>
                                      </p:to>
                                    </p:set>
                                    <p:animEffect transition="in" filter="wipe(left)">
                                      <p:cBhvr>
                                        <p:cTn id="17" dur="500"/>
                                        <p:tgtEl>
                                          <p:spTgt spid="1638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wipe(left)">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wipe(left)">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wipe(left)">
                                      <p:cBhvr>
                                        <p:cTn id="37" dur="500"/>
                                        <p:tgtEl>
                                          <p:spTgt spid="9">
                                            <p:txEl>
                                              <p:pRg st="3" end="3"/>
                                            </p:txEl>
                                          </p:spTgt>
                                        </p:tgtEl>
                                      </p:cBhvr>
                                    </p:animEffect>
                                  </p:childTnLst>
                                </p:cTn>
                              </p:par>
                            </p:childTnLst>
                          </p:cTn>
                        </p:par>
                        <p:par>
                          <p:cTn id="38" fill="hold">
                            <p:stCondLst>
                              <p:cond delay="500"/>
                            </p:stCondLst>
                            <p:childTnLst>
                              <p:par>
                                <p:cTn id="39" presetID="5" presetClass="entr" presetSubtype="5"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checkerboard(down)">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45807" y="986678"/>
            <a:ext cx="812144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algn="just" eaLnBrk="1" fontAlgn="b" hangingPunct="1">
              <a:buFont typeface="+mj-ea"/>
              <a:buAutoNum type="circleNumDbPlain" startAt="3"/>
            </a:pPr>
            <a:r>
              <a:rPr kumimoji="1" lang="zh-CN" altLang="en-US" sz="2800" dirty="0">
                <a:solidFill>
                  <a:srgbClr val="FF0000"/>
                </a:solidFill>
                <a:latin typeface="华文新魏" panose="02010800040101010101" pitchFamily="2" charset="-122"/>
                <a:ea typeface="华文新魏" panose="02010800040101010101" pitchFamily="2" charset="-122"/>
              </a:rPr>
              <a:t>建立潜在可见棱边</a:t>
            </a:r>
            <a:r>
              <a:rPr kumimoji="1" lang="zh-CN" altLang="en-US" sz="2800" dirty="0" smtClean="0">
                <a:solidFill>
                  <a:srgbClr val="FF0000"/>
                </a:solidFill>
                <a:latin typeface="华文新魏" panose="02010800040101010101" pitchFamily="2" charset="-122"/>
                <a:ea typeface="华文新魏" panose="02010800040101010101" pitchFamily="2" charset="-122"/>
              </a:rPr>
              <a:t>表</a:t>
            </a:r>
            <a:r>
              <a:rPr kumimoji="1" lang="zh-CN" altLang="en-US" sz="2800" dirty="0" smtClean="0">
                <a:latin typeface="华文新魏" panose="02010800040101010101" pitchFamily="2" charset="-122"/>
                <a:ea typeface="华文新魏" panose="02010800040101010101" pitchFamily="2" charset="-122"/>
              </a:rPr>
              <a:t>（三表结构）</a:t>
            </a:r>
            <a:r>
              <a:rPr kumimoji="1" lang="zh-CN" altLang="en-US" sz="2800" dirty="0" smtClean="0">
                <a:solidFill>
                  <a:srgbClr val="000000"/>
                </a:solidFill>
                <a:latin typeface="华文新魏" panose="02010800040101010101" pitchFamily="2" charset="-122"/>
                <a:ea typeface="华文新魏" panose="02010800040101010101" pitchFamily="2" charset="-122"/>
              </a:rPr>
              <a:t>。</a:t>
            </a:r>
            <a:endParaRPr kumimoji="1" lang="en-US" altLang="zh-CN" sz="2800" dirty="0" smtClean="0">
              <a:solidFill>
                <a:srgbClr val="FF0000"/>
              </a:solidFill>
              <a:latin typeface="华文新魏" panose="02010800040101010101" pitchFamily="2" charset="-122"/>
              <a:ea typeface="华文新魏" panose="02010800040101010101" pitchFamily="2" charset="-122"/>
            </a:endParaRPr>
          </a:p>
        </p:txBody>
      </p:sp>
      <p:pic>
        <p:nvPicPr>
          <p:cNvPr id="6" name="Picture 3" descr="无名字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22" y="2040088"/>
            <a:ext cx="3758330" cy="3918259"/>
          </a:xfrm>
          <a:prstGeom prst="rect">
            <a:avLst/>
          </a:prstGeom>
          <a:noFill/>
          <a:ln w="57150" cmpd="thinThick">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4" descr="无名字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309" y="2040088"/>
            <a:ext cx="4267999" cy="4026414"/>
          </a:xfrm>
          <a:prstGeom prst="rect">
            <a:avLst/>
          </a:prstGeom>
          <a:noFill/>
          <a:ln w="57150" cmpd="thickThin">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691270" y="2040088"/>
            <a:ext cx="159026" cy="215444"/>
          </a:xfrm>
          <a:prstGeom prst="rect">
            <a:avLst/>
          </a:prstGeom>
          <a:solidFill>
            <a:schemeClr val="bg1"/>
          </a:solidFill>
        </p:spPr>
        <p:txBody>
          <a:bodyPr wrap="square" rtlCol="0">
            <a:spAutoFit/>
          </a:bodyPr>
          <a:lstStyle/>
          <a:p>
            <a:endParaRPr lang="zh-CN" altLang="en-US" sz="800" dirty="0"/>
          </a:p>
        </p:txBody>
      </p:sp>
    </p:spTree>
    <p:extLst>
      <p:ext uri="{BB962C8B-B14F-4D97-AF65-F5344CB8AC3E}">
        <p14:creationId xmlns:p14="http://schemas.microsoft.com/office/powerpoint/2010/main" val="33893142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down)">
                                      <p:cBhvr>
                                        <p:cTn id="7" dur="500"/>
                                        <p:tgtEl>
                                          <p:spTgt spid="6"/>
                                        </p:tgtEl>
                                      </p:cBhvr>
                                    </p:animEffect>
                                  </p:childTnLst>
                                </p:cTn>
                              </p:par>
                            </p:childTnLst>
                          </p:cTn>
                        </p:par>
                        <p:par>
                          <p:cTn id="8" fill="hold">
                            <p:stCondLst>
                              <p:cond delay="500"/>
                            </p:stCondLst>
                            <p:childTnLst>
                              <p:par>
                                <p:cTn id="9" presetID="5" presetClass="entr" presetSubtype="5"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338">
                                            <p:txEl>
                                              <p:pRg st="0" end="0"/>
                                            </p:txEl>
                                          </p:spTgt>
                                        </p:tgtEl>
                                        <p:attrNameLst>
                                          <p:attrName>style.visibility</p:attrName>
                                        </p:attrNameLst>
                                      </p:cBhvr>
                                      <p:to>
                                        <p:strVal val="visible"/>
                                      </p:to>
                                    </p:set>
                                    <p:animEffect transition="in" filter="wipe(left)">
                                      <p:cBhvr>
                                        <p:cTn id="16" dur="500"/>
                                        <p:tgtEl>
                                          <p:spTgt spid="143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344642" y="204480"/>
            <a:ext cx="852405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buFont typeface="Wingdings" panose="05000000000000000000" pitchFamily="2" charset="2"/>
              <a:buNone/>
            </a:pPr>
            <a:r>
              <a:rPr kumimoji="1" lang="en-US" altLang="zh-CN" sz="2800" dirty="0">
                <a:solidFill>
                  <a:srgbClr val="000000"/>
                </a:solidFill>
                <a:latin typeface="华文中宋" panose="02010600040101010101" pitchFamily="2" charset="-122"/>
                <a:ea typeface="华文中宋" panose="02010600040101010101" pitchFamily="2" charset="-122"/>
              </a:rPr>
              <a:t> </a:t>
            </a:r>
            <a:endParaRPr kumimoji="1" lang="zh-CN" altLang="en-US" sz="2800" dirty="0">
              <a:solidFill>
                <a:srgbClr val="000000"/>
              </a:solidFill>
              <a:latin typeface="Times New Roman" panose="02020603050405020304" pitchFamily="18" charset="0"/>
              <a:ea typeface="华文新魏" panose="02010800040101010101" pitchFamily="2" charset="-122"/>
            </a:endParaRPr>
          </a:p>
          <a:p>
            <a:pPr algn="just" eaLnBrk="1" fontAlgn="b" hangingPunct="1"/>
            <a:r>
              <a:rPr kumimoji="1" lang="zh-CN" altLang="en-US" sz="2800" dirty="0" smtClean="0">
                <a:solidFill>
                  <a:srgbClr val="FF0000"/>
                </a:solidFill>
                <a:latin typeface="Times New Roman" panose="02020603050405020304" pitchFamily="18" charset="0"/>
                <a:ea typeface="华文新魏" panose="02010800040101010101" pitchFamily="2" charset="-122"/>
              </a:rPr>
              <a:t>三</a:t>
            </a:r>
            <a:r>
              <a:rPr kumimoji="1" lang="zh-CN" altLang="en-US" sz="2800" dirty="0">
                <a:solidFill>
                  <a:srgbClr val="FF0000"/>
                </a:solidFill>
                <a:latin typeface="Times New Roman" panose="02020603050405020304" pitchFamily="18" charset="0"/>
                <a:ea typeface="华文新魏" panose="02010800040101010101" pitchFamily="2" charset="-122"/>
              </a:rPr>
              <a:t>表结构，</a:t>
            </a:r>
            <a:r>
              <a:rPr kumimoji="1" lang="zh-CN" altLang="en-US" sz="2800" dirty="0" smtClean="0">
                <a:solidFill>
                  <a:srgbClr val="FF0000"/>
                </a:solidFill>
                <a:latin typeface="Times New Roman" panose="02020603050405020304" pitchFamily="18" charset="0"/>
                <a:ea typeface="华文新魏" panose="02010800040101010101" pitchFamily="2" charset="-122"/>
              </a:rPr>
              <a:t>即面</a:t>
            </a:r>
            <a:r>
              <a:rPr kumimoji="1" lang="zh-CN" altLang="en-US" sz="2800" dirty="0">
                <a:solidFill>
                  <a:srgbClr val="FF0000"/>
                </a:solidFill>
                <a:latin typeface="Times New Roman" panose="02020603050405020304" pitchFamily="18" charset="0"/>
                <a:ea typeface="华文新魏" panose="02010800040101010101" pitchFamily="2" charset="-122"/>
              </a:rPr>
              <a:t>表、棱边表和顶点表。</a:t>
            </a:r>
            <a:endParaRPr kumimoji="1" lang="zh-CN" altLang="en-US" sz="2800" dirty="0">
              <a:solidFill>
                <a:srgbClr val="FF0000"/>
              </a:solidFill>
              <a:latin typeface="Times New Roman" panose="02020603050405020304" pitchFamily="18" charset="0"/>
            </a:endParaRPr>
          </a:p>
          <a:p>
            <a:pPr marL="514350" indent="-514350" algn="just" eaLnBrk="1" fontAlgn="b" hangingPunct="1">
              <a:buFont typeface="+mj-lt"/>
              <a:buAutoNum type="alphaLcParenR"/>
            </a:pPr>
            <a:r>
              <a:rPr kumimoji="1" lang="zh-CN" altLang="en-US" sz="2800" dirty="0" smtClean="0">
                <a:solidFill>
                  <a:srgbClr val="000000"/>
                </a:solidFill>
                <a:latin typeface="Times New Roman" panose="02020603050405020304" pitchFamily="18" charset="0"/>
                <a:ea typeface="华文新魏" panose="02010800040101010101" pitchFamily="2" charset="-122"/>
              </a:rPr>
              <a:t>面</a:t>
            </a:r>
            <a:r>
              <a:rPr kumimoji="1" lang="zh-CN" altLang="en-US" sz="2800" dirty="0">
                <a:solidFill>
                  <a:srgbClr val="000000"/>
                </a:solidFill>
                <a:latin typeface="Times New Roman" panose="02020603050405020304" pitchFamily="18" charset="0"/>
                <a:ea typeface="华文新魏" panose="02010800040101010101" pitchFamily="2" charset="-122"/>
              </a:rPr>
              <a:t>表第一列为该表面的棱边总数；</a:t>
            </a:r>
            <a:endParaRPr kumimoji="1" lang="zh-CN" altLang="en-US" sz="2800" dirty="0">
              <a:solidFill>
                <a:srgbClr val="000000"/>
              </a:solidFill>
              <a:latin typeface="Times New Roman" panose="02020603050405020304" pitchFamily="18" charset="0"/>
            </a:endParaRPr>
          </a:p>
          <a:p>
            <a:pPr marL="514350" indent="-514350" algn="just" eaLnBrk="1" fontAlgn="b" hangingPunct="1">
              <a:buFont typeface="+mj-lt"/>
              <a:buAutoNum type="alphaLcParenR"/>
            </a:pPr>
            <a:r>
              <a:rPr kumimoji="1" lang="zh-CN" altLang="en-US" sz="2800" dirty="0" smtClean="0">
                <a:solidFill>
                  <a:srgbClr val="000000"/>
                </a:solidFill>
                <a:latin typeface="Times New Roman" panose="02020603050405020304" pitchFamily="18" charset="0"/>
                <a:ea typeface="华文新魏" panose="02010800040101010101" pitchFamily="2" charset="-122"/>
              </a:rPr>
              <a:t>面</a:t>
            </a:r>
            <a:r>
              <a:rPr kumimoji="1" lang="zh-CN" altLang="en-US" sz="2800" dirty="0">
                <a:solidFill>
                  <a:srgbClr val="000000"/>
                </a:solidFill>
                <a:latin typeface="Times New Roman" panose="02020603050405020304" pitchFamily="18" charset="0"/>
                <a:ea typeface="华文新魏" panose="02010800040101010101" pitchFamily="2" charset="-122"/>
              </a:rPr>
              <a:t>表第二列为该表面中内环数目，无内环时取为</a:t>
            </a:r>
            <a:r>
              <a:rPr kumimoji="1" lang="en-US" altLang="zh-CN" sz="2800" dirty="0">
                <a:solidFill>
                  <a:srgbClr val="000000"/>
                </a:solidFill>
                <a:latin typeface="Times New Roman" panose="02020603050405020304" pitchFamily="18" charset="0"/>
                <a:ea typeface="华文新魏" panose="02010800040101010101" pitchFamily="2" charset="-122"/>
              </a:rPr>
              <a:t>0</a:t>
            </a:r>
            <a:r>
              <a:rPr kumimoji="1" lang="zh-CN" altLang="en-US" sz="2800" dirty="0" smtClean="0">
                <a:solidFill>
                  <a:srgbClr val="000000"/>
                </a:solidFill>
                <a:latin typeface="Times New Roman" panose="02020603050405020304" pitchFamily="18" charset="0"/>
                <a:ea typeface="华文新魏" panose="02010800040101010101" pitchFamily="2" charset="-122"/>
              </a:rPr>
              <a:t>；</a:t>
            </a:r>
            <a:endParaRPr kumimoji="1" lang="en-US" altLang="zh-CN" sz="2800" dirty="0" smtClean="0">
              <a:solidFill>
                <a:srgbClr val="000000"/>
              </a:solidFill>
              <a:latin typeface="Times New Roman" panose="02020603050405020304" pitchFamily="18" charset="0"/>
              <a:ea typeface="华文新魏" panose="02010800040101010101" pitchFamily="2" charset="-122"/>
            </a:endParaRPr>
          </a:p>
        </p:txBody>
      </p:sp>
      <p:pic>
        <p:nvPicPr>
          <p:cNvPr id="4" name="Picture 4" descr="无名字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973" y="2069586"/>
            <a:ext cx="4267999" cy="4026414"/>
          </a:xfrm>
          <a:prstGeom prst="rect">
            <a:avLst/>
          </a:prstGeom>
          <a:noFill/>
          <a:ln w="57150" cmpd="thickThin">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81529" y="2225009"/>
            <a:ext cx="397171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algn="just" eaLnBrk="1" fontAlgn="b" hangingPunct="1">
              <a:buFont typeface="+mj-lt"/>
              <a:buAutoNum type="alphaLcParenR" startAt="4"/>
            </a:pPr>
            <a:r>
              <a:rPr kumimoji="1" lang="zh-CN" altLang="en-US" sz="2800" dirty="0" smtClean="0">
                <a:solidFill>
                  <a:srgbClr val="000000"/>
                </a:solidFill>
                <a:latin typeface="Times New Roman" panose="02020603050405020304" pitchFamily="18" charset="0"/>
                <a:ea typeface="华文新魏" panose="02010800040101010101" pitchFamily="2" charset="-122"/>
              </a:rPr>
              <a:t>棱</a:t>
            </a:r>
            <a:r>
              <a:rPr kumimoji="1" lang="zh-CN" altLang="en-US" sz="2800" dirty="0">
                <a:solidFill>
                  <a:srgbClr val="000000"/>
                </a:solidFill>
                <a:latin typeface="Times New Roman" panose="02020603050405020304" pitchFamily="18" charset="0"/>
                <a:ea typeface="华文新魏" panose="02010800040101010101" pitchFamily="2" charset="-122"/>
              </a:rPr>
              <a:t>边表中记录表面点环的顶点编号，内环顺时针</a:t>
            </a:r>
            <a:r>
              <a:rPr kumimoji="1" lang="zh-CN" altLang="en-US" sz="2800" dirty="0" smtClean="0">
                <a:solidFill>
                  <a:srgbClr val="000000"/>
                </a:solidFill>
                <a:latin typeface="Times New Roman" panose="02020603050405020304" pitchFamily="18" charset="0"/>
                <a:ea typeface="华文新魏" panose="02010800040101010101" pitchFamily="2" charset="-122"/>
              </a:rPr>
              <a:t>排序，</a:t>
            </a:r>
            <a:r>
              <a:rPr kumimoji="1" lang="zh-CN" altLang="en-US" sz="2800" dirty="0">
                <a:solidFill>
                  <a:srgbClr val="000000"/>
                </a:solidFill>
                <a:latin typeface="Times New Roman" panose="02020603050405020304" pitchFamily="18" charset="0"/>
                <a:ea typeface="华文新魏" panose="02010800040101010101" pitchFamily="2" charset="-122"/>
              </a:rPr>
              <a:t>而外环则按逆时针排序；</a:t>
            </a:r>
            <a:endParaRPr kumimoji="1" lang="zh-CN" altLang="en-US" sz="2800" dirty="0">
              <a:solidFill>
                <a:srgbClr val="000000"/>
              </a:solidFill>
              <a:latin typeface="Times New Roman" panose="02020603050405020304" pitchFamily="18" charset="0"/>
            </a:endParaRPr>
          </a:p>
          <a:p>
            <a:pPr marL="514350" indent="-514350" algn="just" eaLnBrk="1" fontAlgn="b" hangingPunct="1">
              <a:buFont typeface="+mj-lt"/>
              <a:buAutoNum type="alphaLcParenR" startAt="4"/>
            </a:pPr>
            <a:r>
              <a:rPr kumimoji="1" lang="zh-CN" altLang="en-US" sz="2800" dirty="0" smtClean="0">
                <a:solidFill>
                  <a:srgbClr val="000000"/>
                </a:solidFill>
                <a:latin typeface="Times New Roman" panose="02020603050405020304" pitchFamily="18" charset="0"/>
                <a:ea typeface="华文新魏" panose="02010800040101010101" pitchFamily="2" charset="-122"/>
              </a:rPr>
              <a:t>不论</a:t>
            </a:r>
            <a:r>
              <a:rPr kumimoji="1" lang="zh-CN" altLang="en-US" sz="2800" dirty="0">
                <a:solidFill>
                  <a:srgbClr val="000000"/>
                </a:solidFill>
                <a:latin typeface="Times New Roman" panose="02020603050405020304" pitchFamily="18" charset="0"/>
                <a:ea typeface="华文新魏" panose="02010800040101010101" pitchFamily="2" charset="-122"/>
              </a:rPr>
              <a:t>内环还是外环，其都是封闭的；</a:t>
            </a:r>
            <a:endParaRPr kumimoji="1" lang="zh-CN" altLang="en-US" sz="2800" dirty="0">
              <a:solidFill>
                <a:srgbClr val="000000"/>
              </a:solidFill>
              <a:latin typeface="Times New Roman" panose="02020603050405020304" pitchFamily="18" charset="0"/>
            </a:endParaRPr>
          </a:p>
          <a:p>
            <a:pPr marL="514350" indent="-514350" algn="just" eaLnBrk="1" fontAlgn="b" hangingPunct="1">
              <a:buFont typeface="+mj-lt"/>
              <a:buAutoNum type="alphaLcParenR" startAt="4"/>
            </a:pPr>
            <a:r>
              <a:rPr kumimoji="1" lang="zh-CN" altLang="en-US" sz="2800" dirty="0" smtClean="0">
                <a:solidFill>
                  <a:srgbClr val="000000"/>
                </a:solidFill>
                <a:latin typeface="Times New Roman" panose="02020603050405020304" pitchFamily="18" charset="0"/>
                <a:ea typeface="华文新魏" panose="02010800040101010101" pitchFamily="2" charset="-122"/>
              </a:rPr>
              <a:t>内</a:t>
            </a:r>
            <a:r>
              <a:rPr kumimoji="1" lang="zh-CN" altLang="en-US" sz="2800" dirty="0">
                <a:solidFill>
                  <a:srgbClr val="000000"/>
                </a:solidFill>
                <a:latin typeface="Times New Roman" panose="02020603050405020304" pitchFamily="18" charset="0"/>
                <a:ea typeface="华文新魏" panose="02010800040101010101" pitchFamily="2" charset="-122"/>
              </a:rPr>
              <a:t>外环的分隔符通常采用</a:t>
            </a:r>
            <a:r>
              <a:rPr kumimoji="1" lang="en-US" altLang="zh-CN" sz="2800" dirty="0">
                <a:solidFill>
                  <a:srgbClr val="000000"/>
                </a:solidFill>
                <a:latin typeface="Times New Roman" panose="02020603050405020304" pitchFamily="18" charset="0"/>
                <a:ea typeface="华文新魏" panose="02010800040101010101" pitchFamily="2" charset="-122"/>
              </a:rPr>
              <a:t>0</a:t>
            </a:r>
            <a:r>
              <a:rPr kumimoji="1" lang="zh-CN" altLang="en-US" sz="2800" dirty="0">
                <a:solidFill>
                  <a:srgbClr val="000000"/>
                </a:solidFill>
                <a:latin typeface="Times New Roman" panose="02020603050405020304" pitchFamily="18" charset="0"/>
                <a:ea typeface="华文新魏" panose="02010800040101010101" pitchFamily="2" charset="-122"/>
              </a:rPr>
              <a:t>；</a:t>
            </a:r>
          </a:p>
        </p:txBody>
      </p:sp>
      <p:sp>
        <p:nvSpPr>
          <p:cNvPr id="6" name="文本框 5"/>
          <p:cNvSpPr txBox="1"/>
          <p:nvPr/>
        </p:nvSpPr>
        <p:spPr>
          <a:xfrm>
            <a:off x="4711148" y="2040088"/>
            <a:ext cx="159026" cy="215444"/>
          </a:xfrm>
          <a:prstGeom prst="rect">
            <a:avLst/>
          </a:prstGeom>
          <a:solidFill>
            <a:schemeClr val="bg1"/>
          </a:solidFill>
        </p:spPr>
        <p:txBody>
          <a:bodyPr wrap="square" rtlCol="0">
            <a:spAutoFit/>
          </a:bodyPr>
          <a:lstStyle/>
          <a:p>
            <a:endParaRPr lang="zh-CN" altLang="en-US" sz="800" dirty="0"/>
          </a:p>
        </p:txBody>
      </p:sp>
    </p:spTree>
    <p:extLst>
      <p:ext uri="{BB962C8B-B14F-4D97-AF65-F5344CB8AC3E}">
        <p14:creationId xmlns:p14="http://schemas.microsoft.com/office/powerpoint/2010/main" val="12877388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wipe(left)">
                                      <p:cBhvr>
                                        <p:cTn id="7" dur="500"/>
                                        <p:tgtEl>
                                          <p:spTgt spid="22531"/>
                                        </p:tgtEl>
                                      </p:cBhvr>
                                    </p:animEffect>
                                  </p:childTnLst>
                                </p:cTn>
                              </p:par>
                            </p:childTnLst>
                          </p:cTn>
                        </p:par>
                        <p:par>
                          <p:cTn id="8" fill="hold">
                            <p:stCondLst>
                              <p:cond delay="500"/>
                            </p:stCondLst>
                            <p:childTnLst>
                              <p:par>
                                <p:cTn id="9" presetID="5" presetClass="entr" presetSubtype="5"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heckerboard(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16311" y="1838544"/>
            <a:ext cx="4434347" cy="36009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algn="just" eaLnBrk="1" fontAlgn="b" hangingPunct="1">
              <a:buFont typeface="+mj-ea"/>
              <a:buAutoNum type="circleNumDbPlain" startAt="4"/>
            </a:pPr>
            <a:r>
              <a:rPr kumimoji="1" lang="zh-CN" altLang="en-US" sz="2800" dirty="0" smtClean="0">
                <a:solidFill>
                  <a:srgbClr val="FF0000"/>
                </a:solidFill>
                <a:latin typeface="华文新魏" panose="02010800040101010101" pitchFamily="2" charset="-122"/>
                <a:ea typeface="华文新魏" panose="02010800040101010101" pitchFamily="2" charset="-122"/>
              </a:rPr>
              <a:t>确定每条潜在可见棱边与各个朝前面的隐藏关系。</a:t>
            </a:r>
            <a:endParaRPr kumimoji="1" lang="en-US" altLang="zh-CN" sz="2800" dirty="0" smtClean="0">
              <a:solidFill>
                <a:srgbClr val="FF0000"/>
              </a:solidFill>
              <a:latin typeface="华文新魏" panose="02010800040101010101" pitchFamily="2" charset="-122"/>
              <a:ea typeface="华文新魏" panose="02010800040101010101" pitchFamily="2" charset="-122"/>
            </a:endParaRPr>
          </a:p>
          <a:p>
            <a:pPr marL="514350" indent="-514350" algn="just" eaLnBrk="1" fontAlgn="b" hangingPunct="1">
              <a:buFont typeface="+mj-lt"/>
              <a:buAutoNum type="alphaLcParenR"/>
            </a:pPr>
            <a:r>
              <a:rPr kumimoji="1" lang="zh-CN" altLang="en-US" sz="2400" dirty="0" smtClean="0">
                <a:latin typeface="Times New Roman" panose="02020603050405020304" pitchFamily="18" charset="0"/>
                <a:ea typeface="华文新魏" panose="02010800040101010101" pitchFamily="2" charset="-122"/>
              </a:rPr>
              <a:t>包围盒测试和深度检验</a:t>
            </a:r>
            <a:r>
              <a:rPr kumimoji="1" lang="zh-CN" altLang="en-US" sz="2400" dirty="0" smtClean="0">
                <a:solidFill>
                  <a:srgbClr val="000000"/>
                </a:solidFill>
                <a:latin typeface="Times New Roman" panose="02020603050405020304" pitchFamily="18" charset="0"/>
                <a:ea typeface="华文新魏" panose="02010800040101010101" pitchFamily="2" charset="-122"/>
              </a:rPr>
              <a:t>；</a:t>
            </a:r>
            <a:endParaRPr kumimoji="1" lang="en-US" altLang="zh-CN" sz="2400" dirty="0" smtClean="0">
              <a:solidFill>
                <a:srgbClr val="000000"/>
              </a:solidFill>
              <a:latin typeface="Times New Roman" panose="02020603050405020304" pitchFamily="18" charset="0"/>
              <a:ea typeface="华文新魏" panose="02010800040101010101" pitchFamily="2" charset="-122"/>
            </a:endParaRPr>
          </a:p>
          <a:p>
            <a:pPr marL="514350" indent="-514350" algn="just" eaLnBrk="1" fontAlgn="b" hangingPunct="1">
              <a:buFont typeface="+mj-lt"/>
              <a:buAutoNum type="alphaLcParenR"/>
            </a:pPr>
            <a:r>
              <a:rPr kumimoji="1" lang="zh-CN" altLang="en-US" sz="2400" dirty="0" smtClean="0">
                <a:solidFill>
                  <a:srgbClr val="000000"/>
                </a:solidFill>
                <a:latin typeface="华文新魏" panose="02010800040101010101" pitchFamily="2" charset="-122"/>
                <a:ea typeface="华文新魏" panose="02010800040101010101" pitchFamily="2" charset="-122"/>
              </a:rPr>
              <a:t>如无遮挡关系，则直接显示。</a:t>
            </a:r>
            <a:endParaRPr kumimoji="1" lang="en-US" altLang="zh-CN" sz="2400" dirty="0" smtClean="0">
              <a:solidFill>
                <a:srgbClr val="000000"/>
              </a:solidFill>
              <a:latin typeface="华文新魏" panose="02010800040101010101" pitchFamily="2" charset="-122"/>
              <a:ea typeface="华文新魏" panose="02010800040101010101" pitchFamily="2" charset="-122"/>
            </a:endParaRPr>
          </a:p>
          <a:p>
            <a:pPr marL="457200" indent="-457200" algn="just" eaLnBrk="1" fontAlgn="b" hangingPunct="1">
              <a:buFont typeface="+mj-lt"/>
              <a:buAutoNum type="alphaLcParenR"/>
            </a:pPr>
            <a:r>
              <a:rPr kumimoji="1" lang="zh-CN" altLang="en-US" sz="2400" dirty="0" smtClean="0">
                <a:solidFill>
                  <a:srgbClr val="000000"/>
                </a:solidFill>
                <a:latin typeface="华文新魏" panose="02010800040101010101" pitchFamily="2" charset="-122"/>
                <a:ea typeface="华文新魏" panose="02010800040101010101" pitchFamily="2" charset="-122"/>
              </a:rPr>
              <a:t>否则，则需要进行进一步求出与各棱边的交点，以确定</a:t>
            </a:r>
            <a:r>
              <a:rPr kumimoji="1" lang="zh-CN" altLang="en-US" sz="2400" dirty="0" smtClean="0">
                <a:solidFill>
                  <a:srgbClr val="000000"/>
                </a:solidFill>
                <a:latin typeface="Times New Roman" panose="02020603050405020304" pitchFamily="18" charset="0"/>
                <a:ea typeface="华文新魏" panose="02010800040101010101" pitchFamily="2" charset="-122"/>
              </a:rPr>
              <a:t>各线段的可见性。</a:t>
            </a:r>
            <a:endParaRPr kumimoji="1" lang="en-US" altLang="zh-CN" sz="2400" dirty="0" smtClean="0">
              <a:solidFill>
                <a:srgbClr val="000000"/>
              </a:solidFill>
              <a:latin typeface="Times New Roman" panose="02020603050405020304" pitchFamily="18" charset="0"/>
              <a:ea typeface="华文新魏" panose="02010800040101010101" pitchFamily="2" charset="-122"/>
            </a:endParaRPr>
          </a:p>
          <a:p>
            <a:pPr algn="just" eaLnBrk="1" fontAlgn="b" hangingPunct="1">
              <a:buFont typeface="Wingdings" panose="05000000000000000000" pitchFamily="2" charset="2"/>
              <a:buNone/>
            </a:pPr>
            <a:endParaRPr kumimoji="1" lang="en-US" altLang="zh-CN" sz="2400" dirty="0" smtClean="0">
              <a:solidFill>
                <a:srgbClr val="000000"/>
              </a:solidFill>
              <a:latin typeface="Times New Roman" panose="02020603050405020304" pitchFamily="18" charset="0"/>
              <a:ea typeface="华文新魏" panose="02010800040101010101" pitchFamily="2" charset="-122"/>
            </a:endParaRPr>
          </a:p>
          <a:p>
            <a:pPr marL="457200" indent="-457200" algn="just" eaLnBrk="1" fontAlgn="b" hangingPunct="1">
              <a:buFont typeface="+mj-ea"/>
              <a:buAutoNum type="circleNumDbPlain" startAt="5"/>
            </a:pPr>
            <a:r>
              <a:rPr kumimoji="1" lang="zh-CN" altLang="en-US" sz="2800" dirty="0" smtClean="0">
                <a:solidFill>
                  <a:srgbClr val="FF0000"/>
                </a:solidFill>
                <a:latin typeface="Times New Roman" panose="02020603050405020304" pitchFamily="18" charset="0"/>
                <a:ea typeface="华文新魏" panose="02010800040101010101" pitchFamily="2" charset="-122"/>
              </a:rPr>
              <a:t>输出可见子段图形</a:t>
            </a:r>
            <a:endParaRPr kumimoji="1" lang="en-US" altLang="zh-CN" sz="2800" dirty="0" smtClean="0">
              <a:solidFill>
                <a:srgbClr val="FF0000"/>
              </a:solidFill>
              <a:latin typeface="Times New Roman" panose="02020603050405020304" pitchFamily="18" charset="0"/>
              <a:ea typeface="华文新魏" panose="02010800040101010101" pitchFamily="2" charset="-122"/>
            </a:endParaRPr>
          </a:p>
        </p:txBody>
      </p:sp>
      <p:pic>
        <p:nvPicPr>
          <p:cNvPr id="6" name="Picture 3" descr="无名字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823" y="2354723"/>
            <a:ext cx="3581400" cy="3733800"/>
          </a:xfrm>
          <a:prstGeom prst="rect">
            <a:avLst/>
          </a:prstGeom>
          <a:noFill/>
          <a:ln w="57150" cmpd="thinThick">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kumimoji="1" lang="en-US" altLang="zh-CN" b="1" dirty="0">
                <a:solidFill>
                  <a:srgbClr val="000000"/>
                </a:solidFill>
              </a:rPr>
              <a:t>2 </a:t>
            </a:r>
            <a:r>
              <a:rPr kumimoji="1" lang="zh-CN" altLang="en-US" b="1" dirty="0">
                <a:solidFill>
                  <a:srgbClr val="000000"/>
                </a:solidFill>
              </a:rPr>
              <a:t>任意平面立体的</a:t>
            </a:r>
            <a:r>
              <a:rPr kumimoji="1" lang="zh-CN" altLang="en-US" b="1" dirty="0" smtClean="0">
                <a:solidFill>
                  <a:srgbClr val="000000"/>
                </a:solidFill>
              </a:rPr>
              <a:t>消隐</a:t>
            </a:r>
            <a:endParaRPr lang="zh-CN" altLang="en-US" dirty="0"/>
          </a:p>
        </p:txBody>
      </p:sp>
    </p:spTree>
    <p:extLst>
      <p:ext uri="{BB962C8B-B14F-4D97-AF65-F5344CB8AC3E}">
        <p14:creationId xmlns:p14="http://schemas.microsoft.com/office/powerpoint/2010/main" val="26819413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38">
                                            <p:txEl>
                                              <p:pRg st="1" end="1"/>
                                            </p:txEl>
                                          </p:spTgt>
                                        </p:tgtEl>
                                        <p:attrNameLst>
                                          <p:attrName>style.visibility</p:attrName>
                                        </p:attrNameLst>
                                      </p:cBhvr>
                                      <p:to>
                                        <p:strVal val="visible"/>
                                      </p:to>
                                    </p:set>
                                    <p:animEffect transition="in" filter="wipe(left)">
                                      <p:cBhvr>
                                        <p:cTn id="12" dur="500"/>
                                        <p:tgtEl>
                                          <p:spTgt spid="143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338">
                                            <p:txEl>
                                              <p:pRg st="2" end="2"/>
                                            </p:txEl>
                                          </p:spTgt>
                                        </p:tgtEl>
                                        <p:attrNameLst>
                                          <p:attrName>style.visibility</p:attrName>
                                        </p:attrNameLst>
                                      </p:cBhvr>
                                      <p:to>
                                        <p:strVal val="visible"/>
                                      </p:to>
                                    </p:set>
                                    <p:animEffect transition="in" filter="wipe(left)">
                                      <p:cBhvr>
                                        <p:cTn id="17" dur="500"/>
                                        <p:tgtEl>
                                          <p:spTgt spid="143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38">
                                            <p:txEl>
                                              <p:pRg st="3" end="3"/>
                                            </p:txEl>
                                          </p:spTgt>
                                        </p:tgtEl>
                                        <p:attrNameLst>
                                          <p:attrName>style.visibility</p:attrName>
                                        </p:attrNameLst>
                                      </p:cBhvr>
                                      <p:to>
                                        <p:strVal val="visible"/>
                                      </p:to>
                                    </p:set>
                                    <p:animEffect transition="in" filter="wipe(left)">
                                      <p:cBhvr>
                                        <p:cTn id="22" dur="500"/>
                                        <p:tgtEl>
                                          <p:spTgt spid="143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animEffect transition="in" filter="wipe(left)">
                                      <p:cBhvr>
                                        <p:cTn id="27" dur="500"/>
                                        <p:tgtEl>
                                          <p:spTgt spid="1433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338">
                                            <p:txEl>
                                              <p:pRg st="0" end="0"/>
                                            </p:txEl>
                                          </p:spTgt>
                                        </p:tgtEl>
                                        <p:attrNameLst>
                                          <p:attrName>style.visibility</p:attrName>
                                        </p:attrNameLst>
                                      </p:cBhvr>
                                      <p:to>
                                        <p:strVal val="visible"/>
                                      </p:to>
                                    </p:set>
                                    <p:animEffect transition="in" filter="wipe(left)">
                                      <p:cBhvr>
                                        <p:cTn id="32" dur="500"/>
                                        <p:tgtEl>
                                          <p:spTgt spid="143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3653" y="1167405"/>
            <a:ext cx="8771466" cy="209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lnSpc>
                <a:spcPct val="120000"/>
              </a:lnSpc>
              <a:buFont typeface="Wingdings" panose="05000000000000000000" pitchFamily="2" charset="2"/>
              <a:buNone/>
            </a:pPr>
            <a:r>
              <a:rPr kumimoji="1" lang="en-US" altLang="zh-CN" sz="3200" dirty="0">
                <a:solidFill>
                  <a:srgbClr val="0000FF"/>
                </a:solidFill>
                <a:latin typeface="Times New Roman" panose="02020603050405020304" pitchFamily="18" charset="0"/>
                <a:ea typeface="华文新魏" panose="02010800040101010101" pitchFamily="2" charset="-122"/>
              </a:rPr>
              <a:t>1.</a:t>
            </a:r>
            <a:r>
              <a:rPr kumimoji="1" lang="zh-CN" altLang="en-US" sz="3200" dirty="0">
                <a:solidFill>
                  <a:srgbClr val="0000FF"/>
                </a:solidFill>
                <a:latin typeface="Times New Roman" panose="02020603050405020304" pitchFamily="18" charset="0"/>
                <a:ea typeface="华文新魏" panose="02010800040101010101" pitchFamily="2" charset="-122"/>
              </a:rPr>
              <a:t>基本思路</a:t>
            </a:r>
          </a:p>
          <a:p>
            <a:pPr algn="just" eaLnBrk="1" fontAlgn="b" hangingPunct="1">
              <a:buFont typeface="Wingdings" panose="05000000000000000000" pitchFamily="2" charset="2"/>
              <a:buNone/>
            </a:pPr>
            <a:r>
              <a:rPr kumimoji="1" lang="zh-CN" altLang="en-US" sz="3600" dirty="0">
                <a:solidFill>
                  <a:srgbClr val="0000FF"/>
                </a:solidFill>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对于屏幕上的每一个像素，记录位于该像素内最靠近观察者的景物面的深度值，同时相应记录该景物面的颜色</a:t>
            </a:r>
            <a:r>
              <a:rPr kumimoji="1" lang="en-US" altLang="zh-CN" sz="2800" dirty="0">
                <a:latin typeface="Times New Roman" panose="02020603050405020304" pitchFamily="18" charset="0"/>
                <a:ea typeface="华文新魏" panose="02010800040101010101" pitchFamily="2" charset="-122"/>
              </a:rPr>
              <a:t>(</a:t>
            </a:r>
            <a:r>
              <a:rPr kumimoji="1" lang="zh-CN" altLang="en-US" sz="2800" dirty="0">
                <a:latin typeface="Times New Roman" panose="02020603050405020304" pitchFamily="18" charset="0"/>
                <a:ea typeface="华文新魏" panose="02010800040101010101" pitchFamily="2" charset="-122"/>
              </a:rPr>
              <a:t>或灰度</a:t>
            </a:r>
            <a:r>
              <a:rPr kumimoji="1" lang="en-US" altLang="zh-CN" sz="2800" dirty="0">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的所有记录值，输出的图形</a:t>
            </a:r>
            <a:r>
              <a:rPr kumimoji="1" lang="zh-CN" altLang="en-US" sz="2800" dirty="0" smtClean="0">
                <a:latin typeface="Times New Roman" panose="02020603050405020304" pitchFamily="18" charset="0"/>
                <a:ea typeface="华文新魏" panose="02010800040101010101" pitchFamily="2" charset="-122"/>
              </a:rPr>
              <a:t>。</a:t>
            </a:r>
            <a:endParaRPr kumimoji="1" lang="zh-CN" altLang="en-US" sz="2800" dirty="0">
              <a:latin typeface="Times New Roman" panose="02020603050405020304" pitchFamily="18" charset="0"/>
              <a:ea typeface="华文新魏" panose="02010800040101010101" pitchFamily="2" charset="-122"/>
            </a:endParaRPr>
          </a:p>
        </p:txBody>
      </p:sp>
      <p:sp>
        <p:nvSpPr>
          <p:cNvPr id="3" name="Rectangle 2"/>
          <p:cNvSpPr>
            <a:spLocks noChangeArrowheads="1"/>
          </p:cNvSpPr>
          <p:nvPr/>
        </p:nvSpPr>
        <p:spPr bwMode="auto">
          <a:xfrm>
            <a:off x="900113" y="475587"/>
            <a:ext cx="6553199" cy="649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fontAlgn="t" hangingPunct="1">
              <a:buClr>
                <a:srgbClr val="FF9300"/>
              </a:buClr>
              <a:buFont typeface="Wingdings" panose="05000000000000000000" pitchFamily="2" charset="2"/>
              <a:buChar char="n"/>
            </a:pPr>
            <a:r>
              <a:rPr kumimoji="1" lang="en-US" altLang="zh-CN" sz="3200" b="1" dirty="0">
                <a:solidFill>
                  <a:srgbClr val="000000"/>
                </a:solidFill>
                <a:latin typeface="黑体" panose="02010609060101010101" pitchFamily="49" charset="-122"/>
                <a:ea typeface="黑体" panose="02010609060101010101" pitchFamily="49" charset="-122"/>
              </a:rPr>
              <a:t>8.2.3  </a:t>
            </a:r>
            <a:r>
              <a:rPr kumimoji="1" lang="zh-CN" altLang="en-US" sz="3200" b="1" dirty="0">
                <a:solidFill>
                  <a:srgbClr val="000000"/>
                </a:solidFill>
                <a:latin typeface="黑体" panose="02010609060101010101" pitchFamily="49" charset="-122"/>
                <a:ea typeface="黑体" panose="02010609060101010101" pitchFamily="49" charset="-122"/>
              </a:rPr>
              <a:t>深度</a:t>
            </a:r>
            <a:r>
              <a:rPr kumimoji="1" lang="zh-CN" altLang="en-US" sz="3200" b="1" dirty="0" smtClean="0">
                <a:solidFill>
                  <a:srgbClr val="000000"/>
                </a:solidFill>
                <a:latin typeface="黑体" panose="02010609060101010101" pitchFamily="49" charset="-122"/>
                <a:ea typeface="黑体" panose="02010609060101010101" pitchFamily="49" charset="-122"/>
              </a:rPr>
              <a:t>缓</a:t>
            </a:r>
            <a:r>
              <a:rPr kumimoji="1" lang="zh-CN" altLang="en-US" sz="3200" b="1" dirty="0" smtClean="0">
                <a:solidFill>
                  <a:srgbClr val="000000"/>
                </a:solidFill>
                <a:latin typeface="黑体" panose="02010609060101010101" pitchFamily="49" charset="-122"/>
                <a:ea typeface="黑体" panose="02010609060101010101" pitchFamily="49" charset="-122"/>
              </a:rPr>
              <a:t>冲器</a:t>
            </a:r>
            <a:r>
              <a:rPr kumimoji="1" lang="zh-CN" altLang="en-US" sz="3200" b="1" dirty="0" smtClean="0">
                <a:solidFill>
                  <a:srgbClr val="000000"/>
                </a:solidFill>
                <a:latin typeface="黑体" panose="02010609060101010101" pitchFamily="49" charset="-122"/>
                <a:ea typeface="黑体" panose="02010609060101010101" pitchFamily="49" charset="-122"/>
              </a:rPr>
              <a:t>消隐</a:t>
            </a:r>
            <a:r>
              <a:rPr kumimoji="1" lang="zh-CN" altLang="en-US" sz="3200" b="1" dirty="0">
                <a:solidFill>
                  <a:srgbClr val="000000"/>
                </a:solidFill>
                <a:latin typeface="黑体" panose="02010609060101010101" pitchFamily="49" charset="-122"/>
                <a:ea typeface="黑体" panose="02010609060101010101" pitchFamily="49" charset="-122"/>
              </a:rPr>
              <a:t>算法 </a:t>
            </a:r>
          </a:p>
          <a:p>
            <a:pPr eaLnBrk="1" fontAlgn="t" hangingPunct="1">
              <a:spcBef>
                <a:spcPct val="10000"/>
              </a:spcBef>
              <a:spcAft>
                <a:spcPct val="10000"/>
              </a:spcAft>
            </a:pPr>
            <a:endParaRPr kumimoji="1" lang="zh-CN" altLang="en-US" sz="3200" dirty="0">
              <a:solidFill>
                <a:srgbClr val="FF0000"/>
              </a:solidFill>
              <a:latin typeface="华文新魏" panose="02010800040101010101" pitchFamily="2" charset="-122"/>
              <a:ea typeface="华文新魏" panose="02010800040101010101" pitchFamily="2" charset="-122"/>
            </a:endParaRPr>
          </a:p>
        </p:txBody>
      </p:sp>
      <p:grpSp>
        <p:nvGrpSpPr>
          <p:cNvPr id="8" name="Group 4"/>
          <p:cNvGrpSpPr>
            <a:grpSpLocks/>
          </p:cNvGrpSpPr>
          <p:nvPr/>
        </p:nvGrpSpPr>
        <p:grpSpPr bwMode="auto">
          <a:xfrm>
            <a:off x="3105544" y="3424511"/>
            <a:ext cx="4824412" cy="2706687"/>
            <a:chOff x="5094" y="5665"/>
            <a:chExt cx="3682" cy="2903"/>
          </a:xfrm>
        </p:grpSpPr>
        <p:grpSp>
          <p:nvGrpSpPr>
            <p:cNvPr id="9" name="Group 5"/>
            <p:cNvGrpSpPr>
              <a:grpSpLocks/>
            </p:cNvGrpSpPr>
            <p:nvPr/>
          </p:nvGrpSpPr>
          <p:grpSpPr bwMode="auto">
            <a:xfrm>
              <a:off x="5094" y="5964"/>
              <a:ext cx="1913" cy="2604"/>
              <a:chOff x="5755" y="4872"/>
              <a:chExt cx="1913" cy="2604"/>
            </a:xfrm>
          </p:grpSpPr>
          <p:sp>
            <p:nvSpPr>
              <p:cNvPr id="20" name="Line 6"/>
              <p:cNvSpPr>
                <a:spLocks noChangeShapeType="1"/>
              </p:cNvSpPr>
              <p:nvPr/>
            </p:nvSpPr>
            <p:spPr bwMode="auto">
              <a:xfrm flipH="1" flipV="1">
                <a:off x="5755" y="4996"/>
                <a:ext cx="23" cy="1860"/>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Line 7"/>
              <p:cNvSpPr>
                <a:spLocks noChangeShapeType="1"/>
              </p:cNvSpPr>
              <p:nvPr/>
            </p:nvSpPr>
            <p:spPr bwMode="auto">
              <a:xfrm>
                <a:off x="5778" y="6856"/>
                <a:ext cx="1638" cy="527"/>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Line 8"/>
              <p:cNvSpPr>
                <a:spLocks noChangeShapeType="1"/>
              </p:cNvSpPr>
              <p:nvPr/>
            </p:nvSpPr>
            <p:spPr bwMode="auto">
              <a:xfrm flipV="1">
                <a:off x="5778" y="6266"/>
                <a:ext cx="1116" cy="590"/>
              </a:xfrm>
              <a:prstGeom prst="line">
                <a:avLst/>
              </a:prstGeom>
              <a:noFill/>
              <a:ln w="952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Oval 9"/>
              <p:cNvSpPr>
                <a:spLocks noChangeArrowheads="1"/>
              </p:cNvSpPr>
              <p:nvPr/>
            </p:nvSpPr>
            <p:spPr bwMode="auto">
              <a:xfrm>
                <a:off x="6510" y="6278"/>
                <a:ext cx="84" cy="84"/>
              </a:xfrm>
              <a:prstGeom prst="ellipse">
                <a:avLst/>
              </a:prstGeom>
              <a:solidFill>
                <a:srgbClr val="000000"/>
              </a:solidFill>
              <a:ln w="9525" algn="ctr">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Text Box 10"/>
              <p:cNvSpPr txBox="1">
                <a:spLocks noChangeArrowheads="1"/>
              </p:cNvSpPr>
              <p:nvPr/>
            </p:nvSpPr>
            <p:spPr bwMode="auto">
              <a:xfrm>
                <a:off x="6072" y="5895"/>
                <a:ext cx="443" cy="279"/>
              </a:xfrm>
              <a:prstGeom prst="rect">
                <a:avLst/>
              </a:prstGeom>
              <a:noFill/>
              <a:ln>
                <a:noFill/>
              </a:ln>
              <a:effectLst/>
              <a:extLst>
                <a:ext uri="{91240B29-F687-4F45-9708-019B960494DF}">
                  <a14:hiddenLine xmlns:a14="http://schemas.microsoft.com/office/drawing/2010/main" w="9525" algn="ctr">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dirty="0">
                    <a:solidFill>
                      <a:srgbClr val="000000"/>
                    </a:solidFill>
                    <a:latin typeface="Times New Roman" panose="02020603050405020304" pitchFamily="18" charset="0"/>
                  </a:rPr>
                  <a:t>(</a:t>
                </a:r>
                <a:r>
                  <a:rPr kumimoji="1" lang="en-US" altLang="zh-CN" i="1" dirty="0">
                    <a:solidFill>
                      <a:srgbClr val="000000"/>
                    </a:solidFill>
                    <a:latin typeface="Times New Roman" panose="02020603050405020304" pitchFamily="18" charset="0"/>
                  </a:rPr>
                  <a:t>x</a:t>
                </a:r>
                <a:r>
                  <a:rPr kumimoji="1" lang="zh-CN" altLang="en-US" dirty="0">
                    <a:solidFill>
                      <a:srgbClr val="000000"/>
                    </a:solidFill>
                    <a:latin typeface="Times New Roman" panose="02020603050405020304" pitchFamily="18" charset="0"/>
                  </a:rPr>
                  <a:t>，</a:t>
                </a:r>
                <a:r>
                  <a:rPr kumimoji="1" lang="en-US" altLang="zh-CN" i="1" dirty="0">
                    <a:solidFill>
                      <a:srgbClr val="000000"/>
                    </a:solidFill>
                    <a:latin typeface="Times New Roman" panose="02020603050405020304" pitchFamily="18" charset="0"/>
                  </a:rPr>
                  <a:t>y</a:t>
                </a:r>
                <a:r>
                  <a:rPr kumimoji="1" lang="en-US" altLang="zh-CN" dirty="0">
                    <a:solidFill>
                      <a:srgbClr val="000000"/>
                    </a:solidFill>
                    <a:latin typeface="Times New Roman" panose="02020603050405020304" pitchFamily="18" charset="0"/>
                  </a:rPr>
                  <a:t>)</a:t>
                </a:r>
                <a:endParaRPr kumimoji="1" lang="en-US" altLang="zh-CN" b="1" dirty="0">
                  <a:solidFill>
                    <a:srgbClr val="000000"/>
                  </a:solidFill>
                  <a:latin typeface="宋体" panose="02010600030101010101" pitchFamily="2" charset="-122"/>
                </a:endParaRPr>
              </a:p>
            </p:txBody>
          </p:sp>
          <p:sp>
            <p:nvSpPr>
              <p:cNvPr id="25" name="Text Box 11"/>
              <p:cNvSpPr txBox="1">
                <a:spLocks noChangeArrowheads="1"/>
              </p:cNvSpPr>
              <p:nvPr/>
            </p:nvSpPr>
            <p:spPr bwMode="auto">
              <a:xfrm>
                <a:off x="6620" y="6426"/>
                <a:ext cx="246" cy="276"/>
              </a:xfrm>
              <a:prstGeom prst="rect">
                <a:avLst/>
              </a:prstGeom>
              <a:noFill/>
              <a:ln>
                <a:noFill/>
              </a:ln>
              <a:effectLst/>
              <a:extLst>
                <a:ext uri="{91240B29-F687-4F45-9708-019B960494DF}">
                  <a14:hiddenLine xmlns:a14="http://schemas.microsoft.com/office/drawing/2010/main" w="9525" algn="ctr">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i="1" dirty="0" err="1">
                    <a:solidFill>
                      <a:srgbClr val="000000"/>
                    </a:solidFill>
                    <a:latin typeface="Times New Roman" panose="02020603050405020304" pitchFamily="18" charset="0"/>
                  </a:rPr>
                  <a:t>z</a:t>
                </a:r>
                <a:r>
                  <a:rPr kumimoji="1" lang="en-US" altLang="zh-CN" i="1" baseline="-25000" dirty="0" err="1">
                    <a:solidFill>
                      <a:srgbClr val="000000"/>
                    </a:solidFill>
                    <a:latin typeface="Times New Roman" panose="02020603050405020304" pitchFamily="18" charset="0"/>
                  </a:rPr>
                  <a:t>v</a:t>
                </a:r>
                <a:endParaRPr kumimoji="1" lang="en-US" altLang="zh-CN" i="1" baseline="-25000" dirty="0">
                  <a:solidFill>
                    <a:srgbClr val="000000"/>
                  </a:solidFill>
                  <a:latin typeface="Times New Roman" panose="02020603050405020304" pitchFamily="18" charset="0"/>
                </a:endParaRPr>
              </a:p>
            </p:txBody>
          </p:sp>
          <p:sp>
            <p:nvSpPr>
              <p:cNvPr id="26" name="Text Box 12"/>
              <p:cNvSpPr txBox="1">
                <a:spLocks noChangeArrowheads="1"/>
              </p:cNvSpPr>
              <p:nvPr/>
            </p:nvSpPr>
            <p:spPr bwMode="auto">
              <a:xfrm>
                <a:off x="7437" y="7135"/>
                <a:ext cx="231" cy="341"/>
              </a:xfrm>
              <a:prstGeom prst="rect">
                <a:avLst/>
              </a:prstGeom>
              <a:noFill/>
              <a:ln>
                <a:noFill/>
              </a:ln>
              <a:effectLst/>
              <a:extLst>
                <a:ext uri="{91240B29-F687-4F45-9708-019B960494DF}">
                  <a14:hiddenLine xmlns:a14="http://schemas.microsoft.com/office/drawing/2010/main" w="9525" algn="ctr">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i="1" dirty="0" err="1">
                    <a:solidFill>
                      <a:srgbClr val="000000"/>
                    </a:solidFill>
                    <a:latin typeface="Times New Roman" panose="02020603050405020304" pitchFamily="18" charset="0"/>
                  </a:rPr>
                  <a:t>y</a:t>
                </a:r>
                <a:r>
                  <a:rPr kumimoji="1" lang="en-US" altLang="zh-CN" i="1" baseline="-25000" dirty="0" err="1">
                    <a:solidFill>
                      <a:srgbClr val="000000"/>
                    </a:solidFill>
                    <a:latin typeface="Times New Roman" panose="02020603050405020304" pitchFamily="18" charset="0"/>
                  </a:rPr>
                  <a:t>v</a:t>
                </a:r>
                <a:endParaRPr kumimoji="1" lang="en-US" altLang="zh-CN" i="1" baseline="-25000" dirty="0">
                  <a:solidFill>
                    <a:srgbClr val="000000"/>
                  </a:solidFill>
                  <a:latin typeface="Times New Roman" panose="02020603050405020304" pitchFamily="18" charset="0"/>
                </a:endParaRPr>
              </a:p>
            </p:txBody>
          </p:sp>
          <p:sp>
            <p:nvSpPr>
              <p:cNvPr id="27" name="Text Box 13"/>
              <p:cNvSpPr txBox="1">
                <a:spLocks noChangeArrowheads="1"/>
              </p:cNvSpPr>
              <p:nvPr/>
            </p:nvSpPr>
            <p:spPr bwMode="auto">
              <a:xfrm>
                <a:off x="5799" y="4872"/>
                <a:ext cx="231" cy="341"/>
              </a:xfrm>
              <a:prstGeom prst="rect">
                <a:avLst/>
              </a:prstGeom>
              <a:noFill/>
              <a:ln>
                <a:noFill/>
              </a:ln>
              <a:effectLst/>
              <a:extLst>
                <a:ext uri="{91240B29-F687-4F45-9708-019B960494DF}">
                  <a14:hiddenLine xmlns:a14="http://schemas.microsoft.com/office/drawing/2010/main" w="9525" algn="ctr">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i="1" dirty="0">
                    <a:solidFill>
                      <a:srgbClr val="000000"/>
                    </a:solidFill>
                    <a:latin typeface="Times New Roman" panose="02020603050405020304" pitchFamily="18" charset="0"/>
                  </a:rPr>
                  <a:t>x</a:t>
                </a:r>
                <a:r>
                  <a:rPr kumimoji="1" lang="en-US" altLang="zh-CN" i="1" baseline="-25000" dirty="0">
                    <a:solidFill>
                      <a:srgbClr val="000000"/>
                    </a:solidFill>
                    <a:latin typeface="Times New Roman" panose="02020603050405020304" pitchFamily="18" charset="0"/>
                  </a:rPr>
                  <a:t>v</a:t>
                </a:r>
              </a:p>
            </p:txBody>
          </p:sp>
          <p:sp>
            <p:nvSpPr>
              <p:cNvPr id="28" name="Line 14"/>
              <p:cNvSpPr>
                <a:spLocks noChangeShapeType="1"/>
              </p:cNvSpPr>
              <p:nvPr/>
            </p:nvSpPr>
            <p:spPr bwMode="auto">
              <a:xfrm>
                <a:off x="5774" y="5378"/>
                <a:ext cx="1120" cy="361"/>
              </a:xfrm>
              <a:prstGeom prst="line">
                <a:avLst/>
              </a:prstGeom>
              <a:noFill/>
              <a:ln w="635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Line 15"/>
              <p:cNvSpPr>
                <a:spLocks noChangeShapeType="1"/>
              </p:cNvSpPr>
              <p:nvPr/>
            </p:nvSpPr>
            <p:spPr bwMode="auto">
              <a:xfrm flipH="1" flipV="1">
                <a:off x="6877" y="5719"/>
                <a:ext cx="6" cy="1491"/>
              </a:xfrm>
              <a:prstGeom prst="line">
                <a:avLst/>
              </a:prstGeom>
              <a:noFill/>
              <a:ln w="317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10" name="Group 16"/>
            <p:cNvGrpSpPr>
              <a:grpSpLocks/>
            </p:cNvGrpSpPr>
            <p:nvPr/>
          </p:nvGrpSpPr>
          <p:grpSpPr bwMode="auto">
            <a:xfrm>
              <a:off x="5891" y="5665"/>
              <a:ext cx="2885" cy="1745"/>
              <a:chOff x="5891" y="5665"/>
              <a:chExt cx="2885" cy="1745"/>
            </a:xfrm>
          </p:grpSpPr>
          <p:sp>
            <p:nvSpPr>
              <p:cNvPr id="11" name="AutoShape 17"/>
              <p:cNvSpPr>
                <a:spLocks noChangeArrowheads="1"/>
              </p:cNvSpPr>
              <p:nvPr/>
            </p:nvSpPr>
            <p:spPr bwMode="auto">
              <a:xfrm>
                <a:off x="6564" y="5665"/>
                <a:ext cx="1620" cy="1560"/>
              </a:xfrm>
              <a:prstGeom prst="cube">
                <a:avLst>
                  <a:gd name="adj" fmla="val 25000"/>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Line 18"/>
              <p:cNvSpPr>
                <a:spLocks noChangeShapeType="1"/>
              </p:cNvSpPr>
              <p:nvPr/>
            </p:nvSpPr>
            <p:spPr bwMode="auto">
              <a:xfrm flipH="1">
                <a:off x="5891" y="6675"/>
                <a:ext cx="1390" cy="73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Oval 19"/>
              <p:cNvSpPr>
                <a:spLocks noChangeArrowheads="1"/>
              </p:cNvSpPr>
              <p:nvPr/>
            </p:nvSpPr>
            <p:spPr bwMode="auto">
              <a:xfrm>
                <a:off x="7976" y="6237"/>
                <a:ext cx="84" cy="84"/>
              </a:xfrm>
              <a:prstGeom prst="ellipse">
                <a:avLst/>
              </a:prstGeom>
              <a:solidFill>
                <a:srgbClr val="000000"/>
              </a:solidFill>
              <a:ln w="9525" algn="ctr">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Line 20"/>
              <p:cNvSpPr>
                <a:spLocks noChangeShapeType="1"/>
              </p:cNvSpPr>
              <p:nvPr/>
            </p:nvSpPr>
            <p:spPr bwMode="auto">
              <a:xfrm flipV="1">
                <a:off x="8058" y="5874"/>
                <a:ext cx="718" cy="38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 name="Oval 21"/>
              <p:cNvSpPr>
                <a:spLocks noChangeArrowheads="1"/>
              </p:cNvSpPr>
              <p:nvPr/>
            </p:nvSpPr>
            <p:spPr bwMode="auto">
              <a:xfrm>
                <a:off x="7255" y="6632"/>
                <a:ext cx="84" cy="84"/>
              </a:xfrm>
              <a:prstGeom prst="ellipse">
                <a:avLst/>
              </a:prstGeom>
              <a:solidFill>
                <a:srgbClr val="000000"/>
              </a:solidFill>
              <a:ln w="9525" algn="ctr">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Rectangle 22"/>
              <p:cNvSpPr>
                <a:spLocks noChangeArrowheads="1"/>
              </p:cNvSpPr>
              <p:nvPr/>
            </p:nvSpPr>
            <p:spPr bwMode="auto">
              <a:xfrm>
                <a:off x="7215" y="6785"/>
                <a:ext cx="231"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i="1" dirty="0">
                    <a:solidFill>
                      <a:srgbClr val="000000"/>
                    </a:solidFill>
                    <a:latin typeface="Times New Roman" panose="02020603050405020304" pitchFamily="18" charset="0"/>
                  </a:rPr>
                  <a:t>P</a:t>
                </a:r>
                <a:r>
                  <a:rPr kumimoji="1" lang="en-US" altLang="zh-CN" dirty="0">
                    <a:solidFill>
                      <a:srgbClr val="000000"/>
                    </a:solidFill>
                    <a:latin typeface="Times New Roman" panose="02020603050405020304" pitchFamily="18" charset="0"/>
                  </a:rPr>
                  <a:t>2</a:t>
                </a:r>
              </a:p>
            </p:txBody>
          </p:sp>
          <p:sp>
            <p:nvSpPr>
              <p:cNvPr id="17" name="Rectangle 23"/>
              <p:cNvSpPr>
                <a:spLocks noChangeArrowheads="1"/>
              </p:cNvSpPr>
              <p:nvPr/>
            </p:nvSpPr>
            <p:spPr bwMode="auto">
              <a:xfrm>
                <a:off x="7924" y="5930"/>
                <a:ext cx="231" cy="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i="1" dirty="0">
                    <a:solidFill>
                      <a:srgbClr val="000000"/>
                    </a:solidFill>
                    <a:latin typeface="Times New Roman" panose="02020603050405020304" pitchFamily="18" charset="0"/>
                  </a:rPr>
                  <a:t>P</a:t>
                </a:r>
                <a:r>
                  <a:rPr kumimoji="1" lang="en-US" altLang="zh-CN" dirty="0">
                    <a:solidFill>
                      <a:srgbClr val="000000"/>
                    </a:solidFill>
                    <a:latin typeface="Times New Roman" panose="02020603050405020304" pitchFamily="18" charset="0"/>
                  </a:rPr>
                  <a:t>1</a:t>
                </a:r>
              </a:p>
            </p:txBody>
          </p:sp>
          <p:sp>
            <p:nvSpPr>
              <p:cNvPr id="18" name="Rectangle 24"/>
              <p:cNvSpPr>
                <a:spLocks noChangeArrowheads="1"/>
              </p:cNvSpPr>
              <p:nvPr/>
            </p:nvSpPr>
            <p:spPr bwMode="auto">
              <a:xfrm>
                <a:off x="6930" y="6285"/>
                <a:ext cx="231"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i="1" dirty="0">
                    <a:solidFill>
                      <a:srgbClr val="000000"/>
                    </a:solidFill>
                    <a:latin typeface="Times New Roman" panose="02020603050405020304" pitchFamily="18" charset="0"/>
                  </a:rPr>
                  <a:t>S</a:t>
                </a:r>
                <a:r>
                  <a:rPr kumimoji="1" lang="en-US" altLang="zh-CN" dirty="0">
                    <a:solidFill>
                      <a:srgbClr val="000000"/>
                    </a:solidFill>
                    <a:latin typeface="Times New Roman" panose="02020603050405020304" pitchFamily="18" charset="0"/>
                  </a:rPr>
                  <a:t>2</a:t>
                </a:r>
              </a:p>
            </p:txBody>
          </p:sp>
          <p:sp>
            <p:nvSpPr>
              <p:cNvPr id="19" name="Rectangle 25"/>
              <p:cNvSpPr>
                <a:spLocks noChangeArrowheads="1"/>
              </p:cNvSpPr>
              <p:nvPr/>
            </p:nvSpPr>
            <p:spPr bwMode="auto">
              <a:xfrm>
                <a:off x="7922" y="6495"/>
                <a:ext cx="231" cy="1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i="1" dirty="0">
                    <a:solidFill>
                      <a:srgbClr val="000000"/>
                    </a:solidFill>
                    <a:latin typeface="Times New Roman" panose="02020603050405020304" pitchFamily="18" charset="0"/>
                  </a:rPr>
                  <a:t>S</a:t>
                </a:r>
                <a:r>
                  <a:rPr kumimoji="1" lang="en-US" altLang="zh-CN" dirty="0">
                    <a:solidFill>
                      <a:srgbClr val="000000"/>
                    </a:solidFill>
                    <a:latin typeface="Times New Roman" panose="02020603050405020304" pitchFamily="18" charset="0"/>
                  </a:rPr>
                  <a:t>1</a:t>
                </a:r>
              </a:p>
            </p:txBody>
          </p:sp>
        </p:grpSp>
      </p:grpSp>
    </p:spTree>
    <p:extLst>
      <p:ext uri="{BB962C8B-B14F-4D97-AF65-F5344CB8AC3E}">
        <p14:creationId xmlns:p14="http://schemas.microsoft.com/office/powerpoint/2010/main" val="30101727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wipe(left)">
                                      <p:cBhvr>
                                        <p:cTn id="7" dur="500"/>
                                        <p:tgtEl>
                                          <p:spTgt spid="1638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animEffect transition="in" filter="wipe(left)">
                                      <p:cBhvr>
                                        <p:cTn id="11" dur="500"/>
                                        <p:tgtEl>
                                          <p:spTgt spid="163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80022"/>
            <a:ext cx="9144000" cy="673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8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 </a:t>
            </a:r>
            <a:r>
              <a:rPr kumimoji="1" lang="zh-CN" altLang="en-US" sz="28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算法步骤</a:t>
            </a:r>
          </a:p>
          <a:p>
            <a:pPr eaLnBrk="1" fontAlgn="b" hangingPunct="1">
              <a:lnSpc>
                <a:spcPct val="120000"/>
              </a:lnSpc>
            </a:pPr>
            <a:r>
              <a:rPr kumimoji="1" lang="zh-CN" altLang="en-US" sz="2800"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kumimoji="1" lang="zh-CN" altLang="en-US" sz="2000"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kumimoji="1" lang="en-US" altLang="zh-CN" sz="2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kumimoji="1" lang="zh-CN" altLang="en-US" sz="2000"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开辟内存数组：</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ZB(</a:t>
            </a:r>
            <a:r>
              <a:rPr kumimoji="1" lang="en-US" altLang="zh-CN" sz="2000" i="1" dirty="0" err="1"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x,y</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和</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FB(</a:t>
            </a:r>
            <a:r>
              <a:rPr kumimoji="1" lang="en-US" altLang="zh-CN" sz="2000" i="1" dirty="0" err="1"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x,y</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endPar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eaLnBrk="1" fontAlgn="b" hangingPunct="1">
              <a:lnSpc>
                <a:spcPct val="120000"/>
              </a:lnSpc>
            </a:pPr>
            <a:r>
              <a:rPr kumimoji="1" lang="en-US" altLang="zh-CN" sz="2000" dirty="0">
                <a:solidFill>
                  <a:srgbClr val="000000"/>
                </a:solidFill>
                <a:latin typeface="Times New Roman" panose="02020603050405020304" pitchFamily="18" charset="0"/>
                <a:ea typeface="楷体_GB2312" pitchFamily="49" charset="-122"/>
                <a:cs typeface="Times New Roman" panose="02020603050405020304" pitchFamily="18" charset="0"/>
              </a:rPr>
              <a:t>  2</a:t>
            </a:r>
            <a:r>
              <a:rPr kumimoji="1" lang="zh-CN" altLang="en-US" sz="2000"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初始化数组</a:t>
            </a:r>
            <a:r>
              <a:rPr kumimoji="1" lang="zh-CN" altLang="en-US"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endPar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eaLnBrk="1" fontAlgn="b" hangingPunct="1">
              <a:lnSpc>
                <a:spcPct val="120000"/>
              </a:lnSpc>
            </a:pPr>
            <a:r>
              <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for </a:t>
            </a:r>
            <a:r>
              <a:rPr kumimoji="1" lang="en-US" altLang="zh-CN" sz="20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a:t>
            </a:r>
            <a:r>
              <a:rPr kumimoji="1" lang="zh-CN" altLang="en-US" sz="20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0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000" i="1" dirty="0" err="1"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xmax</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endPar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eaLnBrk="1" fontAlgn="b" hangingPunct="1"/>
            <a:r>
              <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for  </a:t>
            </a:r>
            <a:r>
              <a:rPr kumimoji="1" lang="en-US" altLang="zh-CN" sz="20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a:t>
            </a:r>
            <a:r>
              <a:rPr kumimoji="1" lang="zh-CN" altLang="en-US" sz="20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0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000" i="1" dirty="0" err="1"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ymax</a:t>
            </a:r>
            <a:endParaRPr kumimoji="1" lang="en-US" altLang="zh-CN" sz="20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eaLnBrk="1" fontAlgn="b" hangingPunct="1"/>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     </a:t>
            </a:r>
          </a:p>
          <a:p>
            <a:pPr eaLnBrk="1" fontAlgn="b" hangingPunct="1"/>
            <a:r>
              <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FB(</a:t>
            </a:r>
            <a:r>
              <a:rPr kumimoji="1" lang="en-US" altLang="zh-CN" sz="20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0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背景色</a:t>
            </a: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endPar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eaLnBrk="1" fontAlgn="b" hangingPunct="1"/>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ZB(</a:t>
            </a:r>
            <a:r>
              <a:rPr kumimoji="1" lang="en-US" altLang="zh-CN" sz="20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zh-CN" altLang="en-US"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0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最小值；</a:t>
            </a:r>
            <a:endPar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eaLnBrk="1" fontAlgn="b" hangingPunct="1"/>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p>
          <a:p>
            <a:pPr eaLnBrk="1" fontAlgn="b" hangingPunct="1"/>
            <a:r>
              <a:rPr kumimoji="1" lang="en-US" altLang="zh-CN" sz="2000" dirty="0" smtClean="0">
                <a:solidFill>
                  <a:srgbClr val="000000"/>
                </a:solidFill>
                <a:latin typeface="Times New Roman" panose="02020603050405020304" pitchFamily="18" charset="0"/>
                <a:ea typeface="楷体_GB2312" pitchFamily="49" charset="-122"/>
                <a:cs typeface="Times New Roman" panose="02020603050405020304" pitchFamily="18" charset="0"/>
              </a:rPr>
              <a:t>  3</a:t>
            </a:r>
            <a:r>
              <a:rPr kumimoji="1" lang="en-US" altLang="zh-CN" sz="2000"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for </a:t>
            </a:r>
            <a:r>
              <a:rPr kumimoji="1" lang="zh-CN" altLang="en-US"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每个多边形：</a:t>
            </a:r>
            <a:endPar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eaLnBrk="1" fontAlgn="b" hangingPunct="1"/>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   </a:t>
            </a:r>
          </a:p>
          <a:p>
            <a:pPr eaLnBrk="1" fontAlgn="b" hangingPunct="1"/>
            <a:r>
              <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扫描转换该多边形</a:t>
            </a:r>
            <a:endPar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eaLnBrk="1" fontAlgn="b" hangingPunct="1">
              <a:lnSpc>
                <a:spcPct val="90000"/>
              </a:lnSpc>
            </a:pP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for</a:t>
            </a:r>
            <a:r>
              <a:rPr kumimoji="1" lang="en-US" altLang="zh-CN" sz="20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多边形所覆盖的每个像素</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000" i="1" dirty="0" err="1"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x,y</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endPar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eaLnBrk="1" fontAlgn="b" hangingPunct="1">
              <a:lnSpc>
                <a:spcPct val="90000"/>
              </a:lnSpc>
            </a:pPr>
            <a:r>
              <a:rPr kumimoji="1" lang="en-US" altLang="zh-CN" sz="20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0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p>
          <a:p>
            <a:pPr eaLnBrk="1" fontAlgn="b" hangingPunct="1">
              <a:lnSpc>
                <a:spcPct val="90000"/>
              </a:lnSpc>
            </a:pPr>
            <a:r>
              <a:rPr kumimoji="1" lang="en-US" altLang="zh-CN" sz="20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0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计算该多边形在该像素的深度值</a:t>
            </a:r>
            <a:r>
              <a:rPr kumimoji="1" lang="en-US" altLang="zh-CN" sz="2000" i="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z</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000" i="1" dirty="0" err="1"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x,y</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endPar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eaLnBrk="1" fontAlgn="b" hangingPunct="1">
              <a:lnSpc>
                <a:spcPct val="90000"/>
              </a:lnSpc>
            </a:pP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if ( z(</a:t>
            </a:r>
            <a:r>
              <a:rPr kumimoji="1" lang="en-US" altLang="zh-CN" sz="2000" i="1" dirty="0" err="1"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x,y</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&gt; ZB(</a:t>
            </a:r>
            <a:r>
              <a:rPr kumimoji="1" lang="en-US" altLang="zh-CN" sz="2000" i="1" dirty="0" err="1"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x,y</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pPr eaLnBrk="1" fontAlgn="b" hangingPunct="1">
              <a:lnSpc>
                <a:spcPct val="90000"/>
              </a:lnSpc>
            </a:pP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  </a:t>
            </a:r>
            <a:r>
              <a:rPr kumimoji="1" lang="zh-CN" altLang="en-US"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用</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z(</a:t>
            </a:r>
            <a:r>
              <a:rPr kumimoji="1" lang="en-US" altLang="zh-CN" sz="2000" i="1" dirty="0" err="1"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x,y</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替换</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ZB(</a:t>
            </a:r>
            <a:r>
              <a:rPr kumimoji="1" lang="en-US" altLang="zh-CN" sz="2000" i="1" dirty="0" err="1"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x,y</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的值；</a:t>
            </a:r>
            <a:endPar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eaLnBrk="1" fontAlgn="b" hangingPunct="1">
              <a:lnSpc>
                <a:spcPct val="90000"/>
              </a:lnSpc>
            </a:pPr>
            <a:r>
              <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用多边形在</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000" i="1" dirty="0" err="1"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x,y</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处的颜色值替换</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FB(</a:t>
            </a:r>
            <a:r>
              <a:rPr kumimoji="1" lang="en-US" altLang="zh-CN" sz="2000" i="1" dirty="0" err="1"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x,y</a:t>
            </a: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的值；</a:t>
            </a:r>
            <a:endPar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eaLnBrk="1" fontAlgn="b" hangingPunct="1">
              <a:lnSpc>
                <a:spcPct val="90000"/>
              </a:lnSpc>
            </a:pP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p>
          <a:p>
            <a:pPr eaLnBrk="1" fontAlgn="b" hangingPunct="1">
              <a:lnSpc>
                <a:spcPct val="90000"/>
              </a:lnSpc>
            </a:pP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p>
          <a:p>
            <a:pPr eaLnBrk="1" fontAlgn="b" hangingPunct="1">
              <a:lnSpc>
                <a:spcPct val="90000"/>
              </a:lnSpc>
            </a:pPr>
            <a:r>
              <a:rPr kumimoji="1" lang="en-US" altLang="zh-CN" sz="20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p>
        </p:txBody>
      </p:sp>
    </p:spTree>
    <p:extLst>
      <p:ext uri="{BB962C8B-B14F-4D97-AF65-F5344CB8AC3E}">
        <p14:creationId xmlns:p14="http://schemas.microsoft.com/office/powerpoint/2010/main" val="29727962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left)">
                                      <p:cBhvr>
                                        <p:cTn id="7"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555625"/>
            <a:ext cx="896461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spcBef>
                <a:spcPct val="40000"/>
              </a:spcBef>
              <a:spcAft>
                <a:spcPct val="25000"/>
              </a:spcAft>
              <a:buFont typeface="Wingdings" panose="05000000000000000000" pitchFamily="2" charset="2"/>
              <a:buNone/>
            </a:pPr>
            <a:r>
              <a:rPr kumimoji="1" lang="en-US" altLang="zh-CN" sz="3200" b="1"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3200" b="1" dirty="0" smtClean="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3</a:t>
            </a:r>
            <a:r>
              <a:rPr kumimoji="1" lang="en-US" altLang="zh-CN" sz="32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32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深度值计算</a:t>
            </a:r>
            <a:endParaRPr kumimoji="1" lang="zh-CN" altLang="en-US" sz="32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p>
            <a:pPr eaLnBrk="1" fontAlgn="b" hangingPunct="1"/>
            <a:r>
              <a:rPr kumimoji="1" lang="zh-CN" altLang="en-US" sz="28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在</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屏幕坐标系中任取像素点</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kumimoji="1" lang="en-US" altLang="zh-CN" sz="28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i</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j</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，作平行于</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Z</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轴的射线</a:t>
            </a:r>
            <a:r>
              <a:rPr kumimoji="1" lang="en-US" altLang="zh-CN" sz="2800" b="1"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R</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，和表面</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F</a:t>
            </a:r>
            <a:r>
              <a:rPr kumimoji="1" lang="en-US" altLang="zh-CN" sz="28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F</a:t>
            </a:r>
            <a:r>
              <a:rPr kumimoji="1" lang="en-US" altLang="zh-CN" sz="28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分别交于</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kumimoji="1" lang="en-US" altLang="zh-CN" sz="28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kumimoji="1" lang="en-US" altLang="zh-CN" sz="28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点。</a:t>
            </a:r>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2420938"/>
            <a:ext cx="4897438" cy="3600450"/>
          </a:xfrm>
          <a:prstGeom prst="rect">
            <a:avLst/>
          </a:prstGeom>
          <a:noFill/>
          <a:ln w="57150">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6628" name="Rectangle 4"/>
          <p:cNvSpPr>
            <a:spLocks noChangeArrowheads="1"/>
          </p:cNvSpPr>
          <p:nvPr/>
        </p:nvSpPr>
        <p:spPr bwMode="auto">
          <a:xfrm>
            <a:off x="0" y="2565400"/>
            <a:ext cx="39243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r>
              <a:rPr kumimoji="1" lang="en-US" altLang="zh-CN" sz="2800" dirty="0">
                <a:solidFill>
                  <a:srgbClr val="000000"/>
                </a:solidFill>
                <a:latin typeface="Times New Roman" panose="02020603050405020304" pitchFamily="18" charset="0"/>
                <a:ea typeface="华文新魏" panose="02010800040101010101" pitchFamily="2" charset="-122"/>
              </a:rPr>
              <a:t> </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kumimoji="1" lang="en-US" altLang="zh-CN" sz="28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kumimoji="1" lang="en-US" altLang="zh-CN" sz="280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zh-CN" altLang="en-US" sz="2800" dirty="0" smtClean="0">
                <a:solidFill>
                  <a:srgbClr val="000000"/>
                </a:solidFill>
                <a:latin typeface="Times New Roman" panose="02020603050405020304" pitchFamily="18" charset="0"/>
                <a:ea typeface="华文新魏" panose="02010800040101010101" pitchFamily="2" charset="-122"/>
              </a:rPr>
              <a:t>点</a:t>
            </a:r>
            <a:r>
              <a:rPr kumimoji="1" lang="zh-CN" altLang="en-US" sz="2800" dirty="0">
                <a:solidFill>
                  <a:srgbClr val="000000"/>
                </a:solidFill>
                <a:latin typeface="Times New Roman" panose="02020603050405020304" pitchFamily="18" charset="0"/>
                <a:ea typeface="华文新魏" panose="02010800040101010101" pitchFamily="2" charset="-122"/>
              </a:rPr>
              <a:t>的</a:t>
            </a:r>
            <a:r>
              <a:rPr kumimoji="1" lang="en-US" altLang="zh-CN" sz="2800" i="1" dirty="0">
                <a:solidFill>
                  <a:srgbClr val="000000"/>
                </a:solidFill>
                <a:latin typeface="Times New Roman" panose="02020603050405020304" pitchFamily="18" charset="0"/>
                <a:ea typeface="华文新魏" panose="02010800040101010101" pitchFamily="2" charset="-122"/>
              </a:rPr>
              <a:t>Z</a:t>
            </a:r>
            <a:r>
              <a:rPr kumimoji="1" lang="zh-CN" altLang="en-US" sz="2800" dirty="0">
                <a:solidFill>
                  <a:srgbClr val="000000"/>
                </a:solidFill>
                <a:latin typeface="Times New Roman" panose="02020603050405020304" pitchFamily="18" charset="0"/>
                <a:ea typeface="华文新魏" panose="02010800040101010101" pitchFamily="2" charset="-122"/>
              </a:rPr>
              <a:t>坐标，</a:t>
            </a:r>
          </a:p>
          <a:p>
            <a:pPr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表面</a:t>
            </a:r>
            <a:r>
              <a:rPr kumimoji="1" lang="en-US" altLang="zh-CN" sz="2800" i="1" dirty="0">
                <a:solidFill>
                  <a:srgbClr val="000000"/>
                </a:solidFill>
                <a:latin typeface="Times New Roman" panose="02020603050405020304" pitchFamily="18" charset="0"/>
                <a:ea typeface="华文新魏" panose="02010800040101010101" pitchFamily="2" charset="-122"/>
              </a:rPr>
              <a:t>F</a:t>
            </a:r>
            <a:r>
              <a:rPr kumimoji="1" lang="en-US" altLang="zh-CN" sz="2800" baseline="-25000" dirty="0">
                <a:solidFill>
                  <a:srgbClr val="000000"/>
                </a:solidFill>
                <a:latin typeface="Times New Roman" panose="02020603050405020304" pitchFamily="18" charset="0"/>
                <a:ea typeface="华文新魏" panose="02010800040101010101" pitchFamily="2" charset="-122"/>
              </a:rPr>
              <a:t>1</a:t>
            </a:r>
            <a:r>
              <a:rPr kumimoji="1" lang="zh-CN" altLang="en-US" sz="2800" dirty="0">
                <a:solidFill>
                  <a:srgbClr val="000000"/>
                </a:solidFill>
                <a:latin typeface="Times New Roman" panose="02020603050405020304" pitchFamily="18" charset="0"/>
                <a:ea typeface="华文新魏" panose="02010800040101010101" pitchFamily="2" charset="-122"/>
              </a:rPr>
              <a:t>和</a:t>
            </a:r>
            <a:r>
              <a:rPr kumimoji="1" lang="en-US" altLang="zh-CN" sz="2800" i="1" dirty="0">
                <a:solidFill>
                  <a:srgbClr val="000000"/>
                </a:solidFill>
                <a:latin typeface="Times New Roman" panose="02020603050405020304" pitchFamily="18" charset="0"/>
                <a:ea typeface="华文新魏" panose="02010800040101010101" pitchFamily="2" charset="-122"/>
              </a:rPr>
              <a:t>F</a:t>
            </a:r>
            <a:r>
              <a:rPr kumimoji="1" lang="en-US" altLang="zh-CN" sz="2800" baseline="-25000" dirty="0">
                <a:solidFill>
                  <a:srgbClr val="000000"/>
                </a:solidFill>
                <a:latin typeface="Times New Roman" panose="02020603050405020304" pitchFamily="18" charset="0"/>
                <a:ea typeface="华文新魏" panose="02010800040101010101" pitchFamily="2" charset="-122"/>
              </a:rPr>
              <a:t>2</a:t>
            </a:r>
            <a:r>
              <a:rPr kumimoji="1" lang="zh-CN" altLang="en-US" sz="2800" dirty="0">
                <a:solidFill>
                  <a:srgbClr val="000000"/>
                </a:solidFill>
                <a:latin typeface="Times New Roman" panose="02020603050405020304" pitchFamily="18" charset="0"/>
                <a:ea typeface="华文新魏" panose="02010800040101010101" pitchFamily="2" charset="-122"/>
              </a:rPr>
              <a:t>的深度值。</a:t>
            </a:r>
          </a:p>
          <a:p>
            <a:pPr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深度值反映了该表面到显示器屏幕的距离。 </a:t>
            </a:r>
          </a:p>
        </p:txBody>
      </p:sp>
      <p:sp>
        <p:nvSpPr>
          <p:cNvPr id="26629" name="Rectangle 5"/>
          <p:cNvSpPr>
            <a:spLocks noChangeArrowheads="1"/>
          </p:cNvSpPr>
          <p:nvPr/>
        </p:nvSpPr>
        <p:spPr bwMode="auto">
          <a:xfrm>
            <a:off x="0" y="4578350"/>
            <a:ext cx="3924300" cy="1533525"/>
          </a:xfrm>
          <a:prstGeom prst="rect">
            <a:avLst/>
          </a:prstGeom>
          <a:solidFill>
            <a:srgbClr val="FF9900"/>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r>
              <a:rPr kumimoji="1" lang="en-US" altLang="zh-CN" sz="2800" dirty="0">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深度值反映了该表面到观察者的距离，</a:t>
            </a:r>
          </a:p>
          <a:p>
            <a:pPr eaLnBrk="1" fontAlgn="b" hangingPunct="1"/>
            <a:r>
              <a:rPr kumimoji="1" lang="zh-CN" altLang="en-US" sz="2800" dirty="0">
                <a:latin typeface="Times New Roman" panose="02020603050405020304" pitchFamily="18" charset="0"/>
                <a:ea typeface="华文新魏" panose="02010800040101010101" pitchFamily="2" charset="-122"/>
              </a:rPr>
              <a:t>      </a:t>
            </a:r>
            <a:r>
              <a:rPr kumimoji="1" lang="en-US" altLang="zh-CN" sz="2800" i="1" dirty="0">
                <a:latin typeface="Times New Roman" panose="02020603050405020304" pitchFamily="18" charset="0"/>
                <a:ea typeface="华文新魏" panose="02010800040101010101" pitchFamily="2" charset="-122"/>
              </a:rPr>
              <a:t>Z</a:t>
            </a:r>
            <a:r>
              <a:rPr kumimoji="1" lang="en-US" altLang="zh-CN" sz="2800" dirty="0">
                <a:latin typeface="Times New Roman" panose="02020603050405020304" pitchFamily="18" charset="0"/>
                <a:ea typeface="华文新魏" panose="02010800040101010101" pitchFamily="2" charset="-122"/>
              </a:rPr>
              <a:t>↑</a:t>
            </a:r>
            <a:r>
              <a:rPr kumimoji="1" lang="zh-CN" altLang="en-US" sz="2800" dirty="0">
                <a:latin typeface="Times New Roman" panose="02020603050405020304" pitchFamily="18" charset="0"/>
                <a:ea typeface="华文新魏" panose="02010800040101010101" pitchFamily="2" charset="-122"/>
              </a:rPr>
              <a:t>，距离↑</a:t>
            </a:r>
            <a:r>
              <a:rPr kumimoji="1" lang="zh-CN" altLang="en-US" sz="3600" b="1" dirty="0">
                <a:latin typeface="宋体" panose="02010600030101010101" pitchFamily="2" charset="-122"/>
              </a:rPr>
              <a:t> </a:t>
            </a:r>
            <a:r>
              <a:rPr kumimoji="1" lang="zh-CN" altLang="en-US" sz="2800" dirty="0">
                <a:latin typeface="Times New Roman" panose="02020603050405020304" pitchFamily="18" charset="0"/>
                <a:ea typeface="华文新魏" panose="02010800040101010101" pitchFamily="2" charset="-122"/>
              </a:rPr>
              <a:t>。 </a:t>
            </a:r>
          </a:p>
        </p:txBody>
      </p:sp>
      <p:grpSp>
        <p:nvGrpSpPr>
          <p:cNvPr id="26630" name="Group 6"/>
          <p:cNvGrpSpPr>
            <a:grpSpLocks/>
          </p:cNvGrpSpPr>
          <p:nvPr/>
        </p:nvGrpSpPr>
        <p:grpSpPr bwMode="auto">
          <a:xfrm>
            <a:off x="5795963" y="4508500"/>
            <a:ext cx="1655762" cy="1370013"/>
            <a:chOff x="3651" y="2840"/>
            <a:chExt cx="1043" cy="863"/>
          </a:xfrm>
        </p:grpSpPr>
        <p:sp>
          <p:nvSpPr>
            <p:cNvPr id="25611" name="Line 7"/>
            <p:cNvSpPr>
              <a:spLocks noChangeShapeType="1"/>
            </p:cNvSpPr>
            <p:nvPr/>
          </p:nvSpPr>
          <p:spPr bwMode="auto">
            <a:xfrm>
              <a:off x="3878" y="2840"/>
              <a:ext cx="227" cy="590"/>
            </a:xfrm>
            <a:prstGeom prst="line">
              <a:avLst/>
            </a:prstGeom>
            <a:noFill/>
            <a:ln w="38100">
              <a:solidFill>
                <a:srgbClr val="0000FF"/>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2" name="Rectangle 8"/>
            <p:cNvSpPr>
              <a:spLocks noChangeArrowheads="1"/>
            </p:cNvSpPr>
            <p:nvPr/>
          </p:nvSpPr>
          <p:spPr bwMode="auto">
            <a:xfrm>
              <a:off x="3651" y="3385"/>
              <a:ext cx="1043" cy="318"/>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r>
                <a:rPr kumimoji="1" lang="en-US" altLang="zh-CN" sz="2400" b="1" i="1" dirty="0">
                  <a:latin typeface="宋体" panose="02010600030101010101" pitchFamily="2" charset="-122"/>
                </a:rPr>
                <a:t>P</a:t>
              </a:r>
              <a:r>
                <a:rPr kumimoji="1" lang="en-US" altLang="zh-CN" sz="2400" b="1" baseline="-25000" dirty="0">
                  <a:latin typeface="宋体" panose="02010600030101010101" pitchFamily="2" charset="-122"/>
                </a:rPr>
                <a:t>1</a:t>
              </a:r>
              <a:r>
                <a:rPr kumimoji="1" lang="zh-CN" altLang="en-US" sz="2400" b="1" dirty="0">
                  <a:latin typeface="宋体" panose="02010600030101010101" pitchFamily="2" charset="-122"/>
                </a:rPr>
                <a:t>点</a:t>
              </a:r>
              <a:r>
                <a:rPr kumimoji="1" lang="en-US" altLang="zh-CN" sz="2400" b="1" i="1" dirty="0" smtClean="0">
                  <a:latin typeface="宋体" panose="02010600030101010101" pitchFamily="2" charset="-122"/>
                </a:rPr>
                <a:t>Z </a:t>
              </a:r>
              <a:r>
                <a:rPr kumimoji="1" lang="zh-CN" altLang="en-US" sz="2400" b="1" dirty="0" smtClean="0">
                  <a:latin typeface="宋体" panose="02010600030101010101" pitchFamily="2" charset="-122"/>
                </a:rPr>
                <a:t>坐标</a:t>
              </a:r>
              <a:endParaRPr kumimoji="1" lang="zh-CN" altLang="en-US" sz="2400" b="1" dirty="0">
                <a:latin typeface="宋体" panose="02010600030101010101" pitchFamily="2" charset="-122"/>
              </a:endParaRPr>
            </a:p>
          </p:txBody>
        </p:sp>
      </p:grpSp>
      <p:grpSp>
        <p:nvGrpSpPr>
          <p:cNvPr id="26633" name="Group 9"/>
          <p:cNvGrpSpPr>
            <a:grpSpLocks/>
          </p:cNvGrpSpPr>
          <p:nvPr/>
        </p:nvGrpSpPr>
        <p:grpSpPr bwMode="auto">
          <a:xfrm>
            <a:off x="6877050" y="3716338"/>
            <a:ext cx="1655763" cy="1370012"/>
            <a:chOff x="3651" y="2840"/>
            <a:chExt cx="1043" cy="863"/>
          </a:xfrm>
        </p:grpSpPr>
        <p:sp>
          <p:nvSpPr>
            <p:cNvPr id="25609" name="Line 10"/>
            <p:cNvSpPr>
              <a:spLocks noChangeShapeType="1"/>
            </p:cNvSpPr>
            <p:nvPr/>
          </p:nvSpPr>
          <p:spPr bwMode="auto">
            <a:xfrm>
              <a:off x="3878" y="2840"/>
              <a:ext cx="227" cy="590"/>
            </a:xfrm>
            <a:prstGeom prst="line">
              <a:avLst/>
            </a:prstGeom>
            <a:noFill/>
            <a:ln w="38100">
              <a:solidFill>
                <a:srgbClr val="0000FF"/>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0" name="Rectangle 11"/>
            <p:cNvSpPr>
              <a:spLocks noChangeArrowheads="1"/>
            </p:cNvSpPr>
            <p:nvPr/>
          </p:nvSpPr>
          <p:spPr bwMode="auto">
            <a:xfrm>
              <a:off x="3651" y="3385"/>
              <a:ext cx="1043" cy="318"/>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r>
                <a:rPr kumimoji="1" lang="en-US" altLang="zh-CN" sz="2400" b="1" i="1" dirty="0">
                  <a:latin typeface="宋体" panose="02010600030101010101" pitchFamily="2" charset="-122"/>
                </a:rPr>
                <a:t>P</a:t>
              </a:r>
              <a:r>
                <a:rPr kumimoji="1" lang="en-US" altLang="zh-CN" sz="2400" b="1" baseline="-25000" dirty="0">
                  <a:latin typeface="宋体" panose="02010600030101010101" pitchFamily="2" charset="-122"/>
                </a:rPr>
                <a:t>2</a:t>
              </a:r>
              <a:r>
                <a:rPr kumimoji="1" lang="zh-CN" altLang="en-US" sz="2400" b="1" dirty="0">
                  <a:latin typeface="宋体" panose="02010600030101010101" pitchFamily="2" charset="-122"/>
                </a:rPr>
                <a:t>点</a:t>
              </a:r>
              <a:r>
                <a:rPr kumimoji="1" lang="en-US" altLang="zh-CN" sz="2400" b="1" i="1" dirty="0" smtClean="0">
                  <a:latin typeface="宋体" panose="02010600030101010101" pitchFamily="2" charset="-122"/>
                </a:rPr>
                <a:t>Z </a:t>
              </a:r>
              <a:r>
                <a:rPr kumimoji="1" lang="zh-CN" altLang="en-US" sz="2400" b="1" dirty="0" smtClean="0">
                  <a:latin typeface="宋体" panose="02010600030101010101" pitchFamily="2" charset="-122"/>
                </a:rPr>
                <a:t>坐标</a:t>
              </a:r>
              <a:endParaRPr kumimoji="1" lang="zh-CN" altLang="en-US" sz="2400" b="1" dirty="0">
                <a:latin typeface="宋体" panose="02010600030101010101" pitchFamily="2" charset="-122"/>
              </a:endParaRPr>
            </a:p>
          </p:txBody>
        </p:sp>
      </p:grpSp>
      <p:sp>
        <p:nvSpPr>
          <p:cNvPr id="26636" name="Line 12"/>
          <p:cNvSpPr>
            <a:spLocks noChangeShapeType="1"/>
          </p:cNvSpPr>
          <p:nvPr/>
        </p:nvSpPr>
        <p:spPr bwMode="auto">
          <a:xfrm flipV="1">
            <a:off x="5724525" y="3429000"/>
            <a:ext cx="1871663" cy="1368425"/>
          </a:xfrm>
          <a:prstGeom prst="line">
            <a:avLst/>
          </a:prstGeom>
          <a:noFill/>
          <a:ln w="38100">
            <a:solidFill>
              <a:srgbClr val="FF00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6642802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6627"/>
                                        </p:tgtEl>
                                        <p:attrNameLst>
                                          <p:attrName>style.visibility</p:attrName>
                                        </p:attrNameLst>
                                      </p:cBhvr>
                                      <p:to>
                                        <p:strVal val="visible"/>
                                      </p:to>
                                    </p:set>
                                    <p:anim calcmode="lin" valueType="num">
                                      <p:cBhvr>
                                        <p:cTn id="13" dur="500" fill="hold"/>
                                        <p:tgtEl>
                                          <p:spTgt spid="26627"/>
                                        </p:tgtEl>
                                        <p:attrNameLst>
                                          <p:attrName>ppt_w</p:attrName>
                                        </p:attrNameLst>
                                      </p:cBhvr>
                                      <p:tavLst>
                                        <p:tav tm="0">
                                          <p:val>
                                            <p:fltVal val="0"/>
                                          </p:val>
                                        </p:tav>
                                        <p:tav tm="100000">
                                          <p:val>
                                            <p:strVal val="#ppt_w"/>
                                          </p:val>
                                        </p:tav>
                                      </p:tavLst>
                                    </p:anim>
                                    <p:anim calcmode="lin" valueType="num">
                                      <p:cBhvr>
                                        <p:cTn id="14" dur="500" fill="hold"/>
                                        <p:tgtEl>
                                          <p:spTgt spid="26627"/>
                                        </p:tgtEl>
                                        <p:attrNameLst>
                                          <p:attrName>ppt_h</p:attrName>
                                        </p:attrNameLst>
                                      </p:cBhvr>
                                      <p:tavLst>
                                        <p:tav tm="0">
                                          <p:val>
                                            <p:strVal val="#ppt_h"/>
                                          </p:val>
                                        </p:tav>
                                        <p:tav tm="100000">
                                          <p:val>
                                            <p:strVal val="#ppt_h"/>
                                          </p:val>
                                        </p:tav>
                                      </p:tavLst>
                                    </p:anim>
                                  </p:childTnLst>
                                </p:cTn>
                              </p:par>
                            </p:childTnLst>
                          </p:cTn>
                        </p:par>
                        <p:par>
                          <p:cTn id="15" fill="hold" nodeType="with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26628"/>
                                        </p:tgtEl>
                                        <p:attrNameLst>
                                          <p:attrName>style.visibility</p:attrName>
                                        </p:attrNameLst>
                                      </p:cBhvr>
                                      <p:to>
                                        <p:strVal val="visible"/>
                                      </p:to>
                                    </p:set>
                                    <p:animEffect transition="in" filter="wipe(left)">
                                      <p:cBhvr>
                                        <p:cTn id="18" dur="500"/>
                                        <p:tgtEl>
                                          <p:spTgt spid="266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26630"/>
                                        </p:tgtEl>
                                        <p:attrNameLst>
                                          <p:attrName>style.visibility</p:attrName>
                                        </p:attrNameLst>
                                      </p:cBhvr>
                                      <p:to>
                                        <p:strVal val="visible"/>
                                      </p:to>
                                    </p:set>
                                    <p:animEffect transition="in" filter="wipe(down)">
                                      <p:cBhvr>
                                        <p:cTn id="23" dur="500"/>
                                        <p:tgtEl>
                                          <p:spTgt spid="266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636"/>
                                        </p:tgtEl>
                                        <p:attrNameLst>
                                          <p:attrName>style.visibility</p:attrName>
                                        </p:attrNameLst>
                                      </p:cBhvr>
                                      <p:to>
                                        <p:strVal val="visible"/>
                                      </p:to>
                                    </p:set>
                                    <p:animEffect transition="in" filter="wipe(down)">
                                      <p:cBhvr>
                                        <p:cTn id="28" dur="500"/>
                                        <p:tgtEl>
                                          <p:spTgt spid="2663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26633"/>
                                        </p:tgtEl>
                                        <p:attrNameLst>
                                          <p:attrName>style.visibility</p:attrName>
                                        </p:attrNameLst>
                                      </p:cBhvr>
                                      <p:to>
                                        <p:strVal val="visible"/>
                                      </p:to>
                                    </p:set>
                                    <p:animEffect transition="in" filter="wipe(down)">
                                      <p:cBhvr>
                                        <p:cTn id="33" dur="500"/>
                                        <p:tgtEl>
                                          <p:spTgt spid="2663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26629"/>
                                        </p:tgtEl>
                                        <p:attrNameLst>
                                          <p:attrName>style.visibility</p:attrName>
                                        </p:attrNameLst>
                                      </p:cBhvr>
                                      <p:to>
                                        <p:strVal val="visible"/>
                                      </p:to>
                                    </p:set>
                                    <p:anim calcmode="lin" valueType="num">
                                      <p:cBhvr>
                                        <p:cTn id="38" dur="500" fill="hold"/>
                                        <p:tgtEl>
                                          <p:spTgt spid="26629"/>
                                        </p:tgtEl>
                                        <p:attrNameLst>
                                          <p:attrName>ppt_w</p:attrName>
                                        </p:attrNameLst>
                                      </p:cBhvr>
                                      <p:tavLst>
                                        <p:tav tm="0">
                                          <p:val>
                                            <p:fltVal val="0"/>
                                          </p:val>
                                        </p:tav>
                                        <p:tav tm="100000">
                                          <p:val>
                                            <p:strVal val="#ppt_w"/>
                                          </p:val>
                                        </p:tav>
                                      </p:tavLst>
                                    </p:anim>
                                    <p:anim calcmode="lin" valueType="num">
                                      <p:cBhvr>
                                        <p:cTn id="39" dur="500" fill="hold"/>
                                        <p:tgtEl>
                                          <p:spTgt spid="266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8" grpId="0"/>
      <p:bldP spid="26629" grpId="0" animBg="1"/>
      <p:bldP spid="2663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404813"/>
            <a:ext cx="89281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en-US" altLang="zh-CN"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smtClean="0">
                <a:solidFill>
                  <a:srgbClr val="000000"/>
                </a:solidFill>
                <a:latin typeface="Times New Roman" panose="02020603050405020304" pitchFamily="18" charset="0"/>
                <a:ea typeface="华文新魏" panose="02010800040101010101" pitchFamily="2" charset="-122"/>
              </a:rPr>
              <a:t>   </a:t>
            </a:r>
            <a:r>
              <a:rPr kumimoji="1" lang="zh-CN" altLang="en-US" sz="2800" dirty="0" smtClean="0">
                <a:solidFill>
                  <a:srgbClr val="000000"/>
                </a:solidFill>
                <a:latin typeface="Times New Roman" panose="02020603050405020304" pitchFamily="18" charset="0"/>
                <a:ea typeface="华文新魏" panose="02010800040101010101" pitchFamily="2" charset="-122"/>
              </a:rPr>
              <a:t>设</a:t>
            </a:r>
            <a:r>
              <a:rPr kumimoji="1" lang="zh-CN" altLang="en-US" sz="2800" dirty="0">
                <a:solidFill>
                  <a:srgbClr val="000000"/>
                </a:solidFill>
                <a:latin typeface="Times New Roman" panose="02020603050405020304" pitchFamily="18" charset="0"/>
                <a:ea typeface="华文新魏" panose="02010800040101010101" pitchFamily="2" charset="-122"/>
              </a:rPr>
              <a:t>表面方程：</a:t>
            </a:r>
            <a:r>
              <a:rPr kumimoji="1" lang="en-US" altLang="zh-CN" sz="3200" i="1" dirty="0" err="1">
                <a:solidFill>
                  <a:srgbClr val="000000"/>
                </a:solidFill>
                <a:latin typeface="Times New Roman" panose="02020603050405020304" pitchFamily="18" charset="0"/>
                <a:ea typeface="华文新魏" panose="02010800040101010101" pitchFamily="2" charset="-122"/>
              </a:rPr>
              <a:t>ax</a:t>
            </a:r>
            <a:r>
              <a:rPr kumimoji="1" lang="en-US" altLang="zh-CN" sz="3200" dirty="0" err="1">
                <a:solidFill>
                  <a:srgbClr val="000000"/>
                </a:solidFill>
                <a:latin typeface="Times New Roman" panose="02020603050405020304" pitchFamily="18" charset="0"/>
                <a:ea typeface="华文新魏" panose="02010800040101010101" pitchFamily="2" charset="-122"/>
              </a:rPr>
              <a:t>+</a:t>
            </a:r>
            <a:r>
              <a:rPr kumimoji="1" lang="en-US" altLang="zh-CN" sz="3200" i="1" dirty="0" err="1">
                <a:solidFill>
                  <a:srgbClr val="000000"/>
                </a:solidFill>
                <a:latin typeface="Times New Roman" panose="02020603050405020304" pitchFamily="18" charset="0"/>
                <a:ea typeface="华文新魏" panose="02010800040101010101" pitchFamily="2" charset="-122"/>
              </a:rPr>
              <a:t>by</a:t>
            </a:r>
            <a:r>
              <a:rPr kumimoji="1" lang="en-US" altLang="zh-CN" sz="3200" dirty="0" err="1">
                <a:solidFill>
                  <a:srgbClr val="000000"/>
                </a:solidFill>
                <a:latin typeface="Times New Roman" panose="02020603050405020304" pitchFamily="18" charset="0"/>
                <a:ea typeface="华文新魏" panose="02010800040101010101" pitchFamily="2" charset="-122"/>
              </a:rPr>
              <a:t>+</a:t>
            </a:r>
            <a:r>
              <a:rPr kumimoji="1" lang="en-US" altLang="zh-CN" sz="3200" i="1" dirty="0" err="1">
                <a:solidFill>
                  <a:srgbClr val="000000"/>
                </a:solidFill>
                <a:latin typeface="Times New Roman" panose="02020603050405020304" pitchFamily="18" charset="0"/>
                <a:ea typeface="华文新魏" panose="02010800040101010101" pitchFamily="2" charset="-122"/>
              </a:rPr>
              <a:t>cz</a:t>
            </a:r>
            <a:r>
              <a:rPr kumimoji="1" lang="en-US" altLang="zh-CN" sz="3200" dirty="0" err="1">
                <a:solidFill>
                  <a:srgbClr val="000000"/>
                </a:solidFill>
                <a:latin typeface="Times New Roman" panose="02020603050405020304" pitchFamily="18" charset="0"/>
                <a:ea typeface="华文新魏" panose="02010800040101010101" pitchFamily="2" charset="-122"/>
              </a:rPr>
              <a:t>+</a:t>
            </a:r>
            <a:r>
              <a:rPr kumimoji="1" lang="en-US" altLang="zh-CN" sz="3200" i="1" dirty="0" err="1">
                <a:solidFill>
                  <a:srgbClr val="000000"/>
                </a:solidFill>
                <a:latin typeface="Times New Roman" panose="02020603050405020304" pitchFamily="18" charset="0"/>
                <a:ea typeface="华文新魏" panose="02010800040101010101" pitchFamily="2" charset="-122"/>
              </a:rPr>
              <a:t>d</a:t>
            </a:r>
            <a:r>
              <a:rPr kumimoji="1" lang="en-US" altLang="zh-CN" sz="3200" dirty="0">
                <a:solidFill>
                  <a:srgbClr val="000000"/>
                </a:solidFill>
                <a:latin typeface="Times New Roman" panose="02020603050405020304" pitchFamily="18" charset="0"/>
                <a:ea typeface="华文新魏" panose="02010800040101010101" pitchFamily="2" charset="-122"/>
              </a:rPr>
              <a:t>=0  (</a:t>
            </a:r>
            <a:r>
              <a:rPr kumimoji="1" lang="en-US" altLang="zh-CN" sz="3200" i="1" dirty="0">
                <a:solidFill>
                  <a:srgbClr val="000000"/>
                </a:solidFill>
                <a:latin typeface="Times New Roman" panose="02020603050405020304" pitchFamily="18" charset="0"/>
                <a:ea typeface="华文新魏" panose="02010800040101010101" pitchFamily="2" charset="-122"/>
              </a:rPr>
              <a:t>c</a:t>
            </a:r>
            <a:r>
              <a:rPr kumimoji="1" lang="en-US" altLang="zh-CN" sz="3200" dirty="0">
                <a:solidFill>
                  <a:srgbClr val="000000"/>
                </a:solidFill>
                <a:latin typeface="Times New Roman" panose="02020603050405020304" pitchFamily="18" charset="0"/>
                <a:ea typeface="华文新魏" panose="02010800040101010101" pitchFamily="2" charset="-122"/>
              </a:rPr>
              <a:t>≠0)</a:t>
            </a:r>
            <a:r>
              <a:rPr kumimoji="1" lang="zh-CN" altLang="en-US" sz="2800" dirty="0">
                <a:solidFill>
                  <a:srgbClr val="000000"/>
                </a:solidFill>
                <a:latin typeface="Times New Roman" panose="02020603050405020304" pitchFamily="18" charset="0"/>
                <a:ea typeface="华文新魏" panose="02010800040101010101" pitchFamily="2" charset="-122"/>
              </a:rPr>
              <a:t>，</a:t>
            </a:r>
          </a:p>
          <a:p>
            <a:pPr eaLnBrk="1" hangingPunct="1">
              <a:spcBef>
                <a:spcPct val="20000"/>
              </a:spcBef>
            </a:pPr>
            <a:r>
              <a:rPr kumimoji="1" lang="zh-CN" altLang="en-US" sz="2800" dirty="0">
                <a:solidFill>
                  <a:srgbClr val="000000"/>
                </a:solidFill>
                <a:latin typeface="Times New Roman" panose="02020603050405020304" pitchFamily="18" charset="0"/>
                <a:ea typeface="华文新魏" panose="02010800040101010101" pitchFamily="2" charset="-122"/>
              </a:rPr>
              <a:t>        该表面对应像素点</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en-US" altLang="zh-CN" sz="2800" dirty="0">
                <a:solidFill>
                  <a:srgbClr val="000000"/>
                </a:solidFill>
                <a:latin typeface="Times New Roman" panose="02020603050405020304" pitchFamily="18" charset="0"/>
                <a:ea typeface="华文新魏" panose="02010800040101010101" pitchFamily="2" charset="-122"/>
              </a:rPr>
              <a:t>(</a:t>
            </a:r>
            <a:r>
              <a:rPr kumimoji="1" lang="en-US" altLang="zh-CN" sz="2800" i="1" dirty="0" err="1">
                <a:solidFill>
                  <a:srgbClr val="000000"/>
                </a:solidFill>
                <a:latin typeface="Times New Roman" panose="02020603050405020304" pitchFamily="18" charset="0"/>
                <a:ea typeface="华文新魏" panose="02010800040101010101" pitchFamily="2" charset="-122"/>
              </a:rPr>
              <a:t>i</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j</a:t>
            </a:r>
            <a:r>
              <a:rPr kumimoji="1" lang="en-US" altLang="zh-CN" sz="2800" dirty="0">
                <a:solidFill>
                  <a:srgbClr val="000000"/>
                </a:solidFill>
                <a:latin typeface="Times New Roman" panose="02020603050405020304" pitchFamily="18" charset="0"/>
                <a:ea typeface="华文新魏" panose="02010800040101010101" pitchFamily="2" charset="-122"/>
              </a:rPr>
              <a:t>)</a:t>
            </a:r>
            <a:r>
              <a:rPr kumimoji="1" lang="zh-CN" altLang="en-US" sz="2800" dirty="0">
                <a:solidFill>
                  <a:srgbClr val="000000"/>
                </a:solidFill>
                <a:latin typeface="Times New Roman" panose="02020603050405020304" pitchFamily="18" charset="0"/>
                <a:ea typeface="华文新魏" panose="02010800040101010101" pitchFamily="2" charset="-122"/>
              </a:rPr>
              <a:t>的深度值：</a:t>
            </a:r>
          </a:p>
          <a:p>
            <a:pPr eaLnBrk="1" hangingPunct="1">
              <a:spcBef>
                <a:spcPct val="20000"/>
              </a:spcBef>
            </a:pPr>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3200" i="1" dirty="0" smtClean="0">
                <a:solidFill>
                  <a:srgbClr val="000000"/>
                </a:solidFill>
                <a:latin typeface="Times New Roman" panose="02020603050405020304" pitchFamily="18" charset="0"/>
                <a:ea typeface="华文新魏" panose="02010800040101010101" pitchFamily="2" charset="-122"/>
              </a:rPr>
              <a:t>z </a:t>
            </a:r>
            <a:r>
              <a:rPr kumimoji="1" lang="en-US" altLang="zh-CN" sz="3200" dirty="0" smtClean="0">
                <a:solidFill>
                  <a:srgbClr val="000000"/>
                </a:solidFill>
                <a:latin typeface="Times New Roman" panose="02020603050405020304" pitchFamily="18" charset="0"/>
                <a:ea typeface="华文新魏" panose="02010800040101010101" pitchFamily="2" charset="-122"/>
              </a:rPr>
              <a:t>= </a:t>
            </a:r>
            <a:r>
              <a:rPr kumimoji="1" lang="en-US" altLang="zh-CN" sz="3200" dirty="0">
                <a:solidFill>
                  <a:srgbClr val="000000"/>
                </a:solidFill>
                <a:latin typeface="Times New Roman" panose="02020603050405020304" pitchFamily="18" charset="0"/>
                <a:ea typeface="华文新魏" panose="02010800040101010101" pitchFamily="2" charset="-122"/>
              </a:rPr>
              <a:t>–(</a:t>
            </a:r>
            <a:r>
              <a:rPr kumimoji="1" lang="en-US" altLang="zh-CN" sz="3200" i="1" dirty="0" err="1">
                <a:solidFill>
                  <a:srgbClr val="000000"/>
                </a:solidFill>
                <a:latin typeface="Times New Roman" panose="02020603050405020304" pitchFamily="18" charset="0"/>
                <a:ea typeface="华文新魏" panose="02010800040101010101" pitchFamily="2" charset="-122"/>
              </a:rPr>
              <a:t>ai</a:t>
            </a:r>
            <a:r>
              <a:rPr kumimoji="1" lang="en-US" altLang="zh-CN" sz="3200" dirty="0" err="1">
                <a:solidFill>
                  <a:srgbClr val="000000"/>
                </a:solidFill>
                <a:latin typeface="Times New Roman" panose="02020603050405020304" pitchFamily="18" charset="0"/>
                <a:ea typeface="华文新魏" panose="02010800040101010101" pitchFamily="2" charset="-122"/>
              </a:rPr>
              <a:t>+</a:t>
            </a:r>
            <a:r>
              <a:rPr kumimoji="1" lang="en-US" altLang="zh-CN" sz="3200" i="1" dirty="0" err="1">
                <a:solidFill>
                  <a:srgbClr val="000000"/>
                </a:solidFill>
                <a:latin typeface="Times New Roman" panose="02020603050405020304" pitchFamily="18" charset="0"/>
                <a:ea typeface="华文新魏" panose="02010800040101010101" pitchFamily="2" charset="-122"/>
              </a:rPr>
              <a:t>bj</a:t>
            </a:r>
            <a:r>
              <a:rPr kumimoji="1" lang="en-US" altLang="zh-CN" sz="3200" dirty="0" err="1">
                <a:solidFill>
                  <a:srgbClr val="000000"/>
                </a:solidFill>
                <a:latin typeface="Times New Roman" panose="02020603050405020304" pitchFamily="18" charset="0"/>
                <a:ea typeface="华文新魏" panose="02010800040101010101" pitchFamily="2" charset="-122"/>
              </a:rPr>
              <a:t>+</a:t>
            </a:r>
            <a:r>
              <a:rPr kumimoji="1" lang="en-US" altLang="zh-CN" sz="3200" i="1" dirty="0" err="1">
                <a:solidFill>
                  <a:srgbClr val="000000"/>
                </a:solidFill>
                <a:latin typeface="Times New Roman" panose="02020603050405020304" pitchFamily="18" charset="0"/>
                <a:ea typeface="华文新魏" panose="02010800040101010101" pitchFamily="2" charset="-122"/>
              </a:rPr>
              <a:t>d</a:t>
            </a:r>
            <a:r>
              <a:rPr kumimoji="1" lang="en-US" altLang="zh-CN" sz="3200" dirty="0">
                <a:solidFill>
                  <a:srgbClr val="000000"/>
                </a:solidFill>
                <a:latin typeface="Times New Roman" panose="02020603050405020304" pitchFamily="18" charset="0"/>
                <a:ea typeface="华文新魏" panose="02010800040101010101" pitchFamily="2" charset="-122"/>
              </a:rPr>
              <a:t>)/</a:t>
            </a:r>
            <a:r>
              <a:rPr kumimoji="1" lang="en-US" altLang="zh-CN" sz="3200" i="1" dirty="0">
                <a:solidFill>
                  <a:srgbClr val="000000"/>
                </a:solidFill>
                <a:latin typeface="Times New Roman" panose="02020603050405020304" pitchFamily="18" charset="0"/>
                <a:ea typeface="华文新魏" panose="02010800040101010101" pitchFamily="2" charset="-122"/>
              </a:rPr>
              <a:t>c</a:t>
            </a:r>
          </a:p>
        </p:txBody>
      </p:sp>
      <p:sp>
        <p:nvSpPr>
          <p:cNvPr id="27651" name="Rectangle 3"/>
          <p:cNvSpPr>
            <a:spLocks noChangeArrowheads="1"/>
          </p:cNvSpPr>
          <p:nvPr/>
        </p:nvSpPr>
        <p:spPr bwMode="auto">
          <a:xfrm>
            <a:off x="406400" y="2577549"/>
            <a:ext cx="85217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t" hangingPunct="1">
              <a:lnSpc>
                <a:spcPct val="120000"/>
              </a:lnSpc>
            </a:pPr>
            <a:r>
              <a:rPr kumimoji="1" lang="en-US" altLang="zh-CN" sz="3200" dirty="0">
                <a:solidFill>
                  <a:srgbClr val="0000FF"/>
                </a:solidFill>
                <a:latin typeface="Times New Roman" panose="02020603050405020304" pitchFamily="18" charset="0"/>
                <a:ea typeface="华文新魏" panose="02010800040101010101" pitchFamily="2" charset="-122"/>
              </a:rPr>
              <a:t> </a:t>
            </a:r>
            <a:r>
              <a:rPr kumimoji="1" lang="en-US" altLang="zh-CN" sz="3200" b="1" dirty="0">
                <a:solidFill>
                  <a:srgbClr val="0000FF"/>
                </a:solidFill>
                <a:latin typeface="Times New Roman" panose="02020603050405020304" pitchFamily="18" charset="0"/>
                <a:ea typeface="华文新魏" panose="02010800040101010101" pitchFamily="2" charset="-122"/>
              </a:rPr>
              <a:t>4.</a:t>
            </a:r>
            <a:r>
              <a:rPr kumimoji="1" lang="zh-CN" altLang="en-US" sz="3200" b="1" dirty="0">
                <a:solidFill>
                  <a:srgbClr val="0000FF"/>
                </a:solidFill>
                <a:latin typeface="Times New Roman" panose="02020603050405020304" pitchFamily="18" charset="0"/>
                <a:ea typeface="华文新魏" panose="02010800040101010101" pitchFamily="2" charset="-122"/>
              </a:rPr>
              <a:t>深度缓存器算法优缺点分析</a:t>
            </a:r>
          </a:p>
          <a:p>
            <a:pPr eaLnBrk="1" fontAlgn="t" hangingPunct="1">
              <a:lnSpc>
                <a:spcPct val="120000"/>
              </a:lnSpc>
            </a:pPr>
            <a:r>
              <a:rPr kumimoji="1" lang="zh-CN" altLang="en-US" sz="3200" dirty="0">
                <a:solidFill>
                  <a:srgbClr val="000000"/>
                </a:solidFill>
                <a:latin typeface="Times New Roman" panose="02020603050405020304" pitchFamily="18" charset="0"/>
                <a:ea typeface="华文新魏" panose="02010800040101010101" pitchFamily="2" charset="-122"/>
              </a:rPr>
              <a:t>  </a:t>
            </a:r>
            <a:r>
              <a:rPr kumimoji="1" lang="zh-CN" altLang="en-US" sz="3200" dirty="0">
                <a:solidFill>
                  <a:srgbClr val="FF0000"/>
                </a:solidFill>
                <a:latin typeface="Times New Roman" panose="02020603050405020304" pitchFamily="18" charset="0"/>
                <a:ea typeface="华文新魏" panose="02010800040101010101" pitchFamily="2" charset="-122"/>
              </a:rPr>
              <a:t>优点：</a:t>
            </a:r>
            <a:r>
              <a:rPr kumimoji="1" lang="zh-CN" altLang="en-US" sz="3200" dirty="0">
                <a:solidFill>
                  <a:srgbClr val="000000"/>
                </a:solidFill>
                <a:latin typeface="Times New Roman" panose="02020603050405020304" pitchFamily="18" charset="0"/>
                <a:ea typeface="华文新魏" panose="02010800040101010101" pitchFamily="2" charset="-122"/>
              </a:rPr>
              <a:t>算法简单、直观，便于硬件实现。</a:t>
            </a:r>
          </a:p>
          <a:p>
            <a:pPr eaLnBrk="1" fontAlgn="t" hangingPunct="1">
              <a:lnSpc>
                <a:spcPct val="120000"/>
              </a:lnSpc>
            </a:pPr>
            <a:r>
              <a:rPr kumimoji="1" lang="zh-CN" altLang="en-US" sz="3200" dirty="0">
                <a:solidFill>
                  <a:srgbClr val="FF0000"/>
                </a:solidFill>
                <a:latin typeface="Times New Roman" panose="02020603050405020304" pitchFamily="18" charset="0"/>
                <a:ea typeface="华文新魏" panose="02010800040101010101" pitchFamily="2" charset="-122"/>
              </a:rPr>
              <a:t>  缺点：</a:t>
            </a:r>
            <a:r>
              <a:rPr kumimoji="1" lang="zh-CN" altLang="en-US" sz="3200" dirty="0">
                <a:solidFill>
                  <a:srgbClr val="000000"/>
                </a:solidFill>
                <a:latin typeface="Times New Roman" panose="02020603050405020304" pitchFamily="18" charset="0"/>
                <a:ea typeface="华文新魏" panose="02010800040101010101" pitchFamily="2" charset="-122"/>
              </a:rPr>
              <a:t>内存占用量大、计算量比较大。</a:t>
            </a:r>
          </a:p>
          <a:p>
            <a:pPr eaLnBrk="1" fontAlgn="t" hangingPunct="1">
              <a:lnSpc>
                <a:spcPct val="120000"/>
              </a:lnSpc>
            </a:pPr>
            <a:r>
              <a:rPr kumimoji="1" lang="zh-CN" altLang="en-US" sz="3200" dirty="0">
                <a:solidFill>
                  <a:srgbClr val="000000"/>
                </a:solidFill>
                <a:latin typeface="Times New Roman" panose="02020603050405020304" pitchFamily="18" charset="0"/>
                <a:ea typeface="华文新魏" panose="02010800040101010101" pitchFamily="2" charset="-122"/>
              </a:rPr>
              <a:t>      如</a:t>
            </a:r>
            <a:r>
              <a:rPr kumimoji="1" lang="en-US" altLang="zh-CN" sz="3200" dirty="0">
                <a:solidFill>
                  <a:srgbClr val="000000"/>
                </a:solidFill>
                <a:latin typeface="Times New Roman" panose="02020603050405020304" pitchFamily="18" charset="0"/>
                <a:ea typeface="华文新魏" panose="02010800040101010101" pitchFamily="2" charset="-122"/>
              </a:rPr>
              <a:t>VGA</a:t>
            </a:r>
            <a:r>
              <a:rPr kumimoji="1" lang="zh-CN" altLang="en-US" sz="3200" dirty="0">
                <a:solidFill>
                  <a:srgbClr val="000000"/>
                </a:solidFill>
                <a:latin typeface="Times New Roman" panose="02020603050405020304" pitchFamily="18" charset="0"/>
                <a:ea typeface="华文新魏" panose="02010800040101010101" pitchFamily="2" charset="-122"/>
              </a:rPr>
              <a:t>模式</a:t>
            </a:r>
            <a:r>
              <a:rPr kumimoji="1" lang="en-US" altLang="zh-CN" sz="3200" dirty="0">
                <a:solidFill>
                  <a:srgbClr val="000000"/>
                </a:solidFill>
                <a:latin typeface="Times New Roman" panose="02020603050405020304" pitchFamily="18" charset="0"/>
                <a:ea typeface="华文新魏" panose="02010800040101010101" pitchFamily="2" charset="-122"/>
              </a:rPr>
              <a:t>800×600</a:t>
            </a:r>
            <a:r>
              <a:rPr kumimoji="1" lang="zh-CN" altLang="en-US" sz="3200" dirty="0">
                <a:solidFill>
                  <a:srgbClr val="000000"/>
                </a:solidFill>
                <a:latin typeface="Times New Roman" panose="02020603050405020304" pitchFamily="18" charset="0"/>
                <a:ea typeface="华文新魏" panose="02010800040101010101" pitchFamily="2" charset="-122"/>
              </a:rPr>
              <a:t>，每个数组有：</a:t>
            </a:r>
          </a:p>
          <a:p>
            <a:pPr eaLnBrk="1" fontAlgn="t" hangingPunct="1">
              <a:lnSpc>
                <a:spcPct val="120000"/>
              </a:lnSpc>
            </a:pPr>
            <a:r>
              <a:rPr kumimoji="1" lang="zh-CN" altLang="en-US" sz="3200" dirty="0">
                <a:solidFill>
                  <a:srgbClr val="000000"/>
                </a:solidFill>
                <a:latin typeface="Times New Roman" panose="02020603050405020304" pitchFamily="18" charset="0"/>
                <a:ea typeface="华文新魏" panose="02010800040101010101" pitchFamily="2" charset="-122"/>
              </a:rPr>
              <a:t>                     </a:t>
            </a:r>
            <a:r>
              <a:rPr kumimoji="1" lang="en-US" altLang="zh-CN" sz="3200" dirty="0" smtClean="0">
                <a:solidFill>
                  <a:srgbClr val="000000"/>
                </a:solidFill>
                <a:latin typeface="Times New Roman" panose="02020603050405020304" pitchFamily="18" charset="0"/>
                <a:ea typeface="华文新魏" panose="02010800040101010101" pitchFamily="2" charset="-122"/>
              </a:rPr>
              <a:t>800×600 = 480,000</a:t>
            </a:r>
            <a:r>
              <a:rPr kumimoji="1" lang="zh-CN" altLang="en-US" sz="3200" dirty="0">
                <a:solidFill>
                  <a:srgbClr val="000000"/>
                </a:solidFill>
                <a:latin typeface="Times New Roman" panose="02020603050405020304" pitchFamily="18" charset="0"/>
                <a:ea typeface="华文新魏" panose="02010800040101010101" pitchFamily="2" charset="-122"/>
              </a:rPr>
              <a:t>个元素。 </a:t>
            </a:r>
          </a:p>
        </p:txBody>
      </p:sp>
    </p:spTree>
    <p:extLst>
      <p:ext uri="{BB962C8B-B14F-4D97-AF65-F5344CB8AC3E}">
        <p14:creationId xmlns:p14="http://schemas.microsoft.com/office/powerpoint/2010/main" val="22409450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edge">
                                      <p:cBhvr>
                                        <p:cTn id="7" dur="20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wipe(left)">
                                      <p:cBhvr>
                                        <p:cTn id="12"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0" y="1166813"/>
            <a:ext cx="8964613" cy="3995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indent="26987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TW" sz="3200" b="1" dirty="0">
                <a:solidFill>
                  <a:srgbClr val="0000FF"/>
                </a:solidFill>
                <a:latin typeface="Times New Roman" panose="02020603050405020304" pitchFamily="18" charset="0"/>
                <a:ea typeface="华文新魏" panose="02010800040101010101" pitchFamily="2" charset="-122"/>
              </a:rPr>
              <a:t>1</a:t>
            </a:r>
            <a:r>
              <a:rPr kumimoji="1" lang="zh-TW" altLang="en-US" sz="3200" b="1" dirty="0">
                <a:solidFill>
                  <a:srgbClr val="0000FF"/>
                </a:solidFill>
                <a:latin typeface="Times New Roman" panose="02020603050405020304" pitchFamily="18" charset="0"/>
                <a:ea typeface="华文新魏" panose="02010800040101010101" pitchFamily="2" charset="-122"/>
              </a:rPr>
              <a:t>算法的基本思想</a:t>
            </a:r>
            <a:endParaRPr kumimoji="1" lang="zh-CN" altLang="en-US" sz="3200" b="1" dirty="0">
              <a:solidFill>
                <a:srgbClr val="0000FF"/>
              </a:solidFill>
              <a:latin typeface="Times New Roman" panose="02020603050405020304" pitchFamily="18" charset="0"/>
              <a:ea typeface="华文新魏" panose="02010800040101010101" pitchFamily="2" charset="-122"/>
            </a:endParaRP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画家算法的基本思想和画家作画过程类似，具体是：</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00"/>
                </a:solidFill>
                <a:latin typeface="Times New Roman" panose="02020603050405020304" pitchFamily="18" charset="0"/>
                <a:ea typeface="华文新魏" panose="02010800040101010101" pitchFamily="2" charset="-122"/>
              </a:rPr>
              <a:t>1</a:t>
            </a:r>
            <a:r>
              <a:rPr kumimoji="1" lang="zh-CN" altLang="en-US" sz="2800" dirty="0">
                <a:solidFill>
                  <a:srgbClr val="000000"/>
                </a:solidFill>
                <a:latin typeface="Times New Roman" panose="02020603050405020304" pitchFamily="18" charset="0"/>
                <a:ea typeface="华文新魏" panose="02010800040101010101" pitchFamily="2" charset="-122"/>
              </a:rPr>
              <a:t>）先把屏幕设置成背景色。</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00"/>
                </a:solidFill>
                <a:latin typeface="Times New Roman" panose="02020603050405020304" pitchFamily="18" charset="0"/>
                <a:ea typeface="华文新魏" panose="02010800040101010101" pitchFamily="2" charset="-122"/>
              </a:rPr>
              <a:t>2</a:t>
            </a:r>
            <a:r>
              <a:rPr kumimoji="1" lang="zh-CN" altLang="en-US" sz="2800" dirty="0">
                <a:solidFill>
                  <a:srgbClr val="000000"/>
                </a:solidFill>
                <a:latin typeface="Times New Roman" panose="02020603050405020304" pitchFamily="18" charset="0"/>
                <a:ea typeface="华文新魏" panose="02010800040101010101" pitchFamily="2" charset="-122"/>
              </a:rPr>
              <a:t>）把物体各个面按其距离观察点的远近进行排序，距观察点远者放在表头，距观察点近者放在表尾，如此构建一个按深度远近排序的表，该表称为深度优先级表。</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00"/>
                </a:solidFill>
                <a:latin typeface="Times New Roman" panose="02020603050405020304" pitchFamily="18" charset="0"/>
                <a:ea typeface="华文新魏" panose="02010800040101010101" pitchFamily="2" charset="-122"/>
              </a:rPr>
              <a:t>3</a:t>
            </a:r>
            <a:r>
              <a:rPr kumimoji="1" lang="zh-CN" altLang="en-US" sz="2800" dirty="0">
                <a:solidFill>
                  <a:srgbClr val="000000"/>
                </a:solidFill>
                <a:latin typeface="Times New Roman" panose="02020603050405020304" pitchFamily="18" charset="0"/>
                <a:ea typeface="华文新魏" panose="02010800040101010101" pitchFamily="2" charset="-122"/>
              </a:rPr>
              <a:t>）按照从表头到表尾（由远到近）的顺序逐个绘制物体。由于距观察者近的物体在表尾，最后画出，它覆盖了远处的物体，最终在屏幕上产生了正确的遮挡关系。</a:t>
            </a:r>
          </a:p>
        </p:txBody>
      </p:sp>
      <p:sp>
        <p:nvSpPr>
          <p:cNvPr id="2" name="标题 1"/>
          <p:cNvSpPr>
            <a:spLocks noGrp="1"/>
          </p:cNvSpPr>
          <p:nvPr>
            <p:ph type="title"/>
          </p:nvPr>
        </p:nvSpPr>
        <p:spPr>
          <a:xfrm>
            <a:off x="932863" y="424465"/>
            <a:ext cx="7405217" cy="629013"/>
          </a:xfrm>
        </p:spPr>
        <p:txBody>
          <a:bodyPr/>
          <a:lstStyle/>
          <a:p>
            <a:r>
              <a:rPr lang="zh-CN" altLang="en-US" b="1" dirty="0">
                <a:latin typeface="Tahoma" panose="020B0604030504040204" pitchFamily="34" charset="0"/>
                <a:ea typeface="宋体" pitchFamily="2" charset="-122"/>
                <a:cs typeface="Tahoma" panose="020B0604030504040204" pitchFamily="34" charset="0"/>
              </a:rPr>
              <a:t>§ </a:t>
            </a:r>
            <a:r>
              <a:rPr kumimoji="1" lang="en-US" altLang="zh-CN" b="1" dirty="0" smtClean="0">
                <a:solidFill>
                  <a:srgbClr val="000000"/>
                </a:solidFill>
                <a:latin typeface="宋体" panose="02010600030101010101" pitchFamily="2" charset="-122"/>
              </a:rPr>
              <a:t>8.2.4  </a:t>
            </a:r>
            <a:r>
              <a:rPr kumimoji="1" lang="zh-CN" altLang="en-US" sz="4000" b="1" dirty="0">
                <a:solidFill>
                  <a:srgbClr val="000000"/>
                </a:solidFill>
                <a:latin typeface="宋体" panose="02010600030101010101" pitchFamily="2" charset="-122"/>
              </a:rPr>
              <a:t>画家算法</a:t>
            </a:r>
            <a:r>
              <a:rPr kumimoji="1" lang="zh-CN" altLang="en-US" b="1" dirty="0">
                <a:solidFill>
                  <a:srgbClr val="000000"/>
                </a:solidFill>
                <a:latin typeface="宋体" panose="02010600030101010101" pitchFamily="2" charset="-122"/>
              </a:rPr>
              <a:t> </a:t>
            </a:r>
            <a:br>
              <a:rPr kumimoji="1" lang="zh-CN" altLang="en-US" b="1" dirty="0">
                <a:solidFill>
                  <a:srgbClr val="000000"/>
                </a:solidFill>
                <a:latin typeface="宋体" panose="02010600030101010101" pitchFamily="2" charset="-122"/>
              </a:rPr>
            </a:br>
            <a:endParaRPr lang="zh-CN" altLang="en-US" dirty="0"/>
          </a:p>
        </p:txBody>
      </p:sp>
    </p:spTree>
    <p:extLst>
      <p:ext uri="{BB962C8B-B14F-4D97-AF65-F5344CB8AC3E}">
        <p14:creationId xmlns:p14="http://schemas.microsoft.com/office/powerpoint/2010/main" val="20369337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wipe(left)">
                                      <p:cBhvr>
                                        <p:cTn id="7"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266410" y="1052513"/>
            <a:ext cx="4714875" cy="3311525"/>
            <a:chOff x="3276600" y="765175"/>
            <a:chExt cx="4714875" cy="3311525"/>
          </a:xfrm>
        </p:grpSpPr>
        <p:sp>
          <p:nvSpPr>
            <p:cNvPr id="28675" name="Line 3"/>
            <p:cNvSpPr>
              <a:spLocks noChangeShapeType="1"/>
            </p:cNvSpPr>
            <p:nvPr/>
          </p:nvSpPr>
          <p:spPr bwMode="auto">
            <a:xfrm flipV="1">
              <a:off x="4600575" y="1274763"/>
              <a:ext cx="0" cy="1528762"/>
            </a:xfrm>
            <a:prstGeom prst="line">
              <a:avLst/>
            </a:prstGeom>
            <a:noFill/>
            <a:ln w="1587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nvGrpSpPr>
            <p:cNvPr id="28676" name="Group 4"/>
            <p:cNvGrpSpPr>
              <a:grpSpLocks/>
            </p:cNvGrpSpPr>
            <p:nvPr/>
          </p:nvGrpSpPr>
          <p:grpSpPr bwMode="auto">
            <a:xfrm>
              <a:off x="4591050" y="1120775"/>
              <a:ext cx="1792288" cy="1609725"/>
              <a:chOff x="2688" y="751"/>
              <a:chExt cx="1129" cy="1014"/>
            </a:xfrm>
          </p:grpSpPr>
          <p:sp>
            <p:nvSpPr>
              <p:cNvPr id="28696" name="Line 5"/>
              <p:cNvSpPr>
                <a:spLocks noChangeShapeType="1"/>
              </p:cNvSpPr>
              <p:nvPr/>
            </p:nvSpPr>
            <p:spPr bwMode="auto">
              <a:xfrm>
                <a:off x="2688" y="842"/>
                <a:ext cx="544" cy="6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697" name="Group 6"/>
              <p:cNvGrpSpPr>
                <a:grpSpLocks/>
              </p:cNvGrpSpPr>
              <p:nvPr/>
            </p:nvGrpSpPr>
            <p:grpSpPr bwMode="auto">
              <a:xfrm>
                <a:off x="3026" y="751"/>
                <a:ext cx="791" cy="1014"/>
                <a:chOff x="3360" y="9384"/>
                <a:chExt cx="1266" cy="1905"/>
              </a:xfrm>
            </p:grpSpPr>
            <p:sp>
              <p:nvSpPr>
                <p:cNvPr id="28698" name="Line 7"/>
                <p:cNvSpPr>
                  <a:spLocks noChangeShapeType="1"/>
                </p:cNvSpPr>
                <p:nvPr/>
              </p:nvSpPr>
              <p:spPr bwMode="auto">
                <a:xfrm>
                  <a:off x="3654" y="11032"/>
                  <a:ext cx="966" cy="24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9" name="Line 8"/>
                <p:cNvSpPr>
                  <a:spLocks noChangeShapeType="1"/>
                </p:cNvSpPr>
                <p:nvPr/>
              </p:nvSpPr>
              <p:spPr bwMode="auto">
                <a:xfrm flipV="1">
                  <a:off x="4626" y="9729"/>
                  <a:ext cx="0" cy="1560"/>
                </a:xfrm>
                <a:prstGeom prst="line">
                  <a:avLst/>
                </a:prstGeom>
                <a:noFill/>
                <a:ln w="1587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8700" name="Line 9"/>
                <p:cNvSpPr>
                  <a:spLocks noChangeShapeType="1"/>
                </p:cNvSpPr>
                <p:nvPr/>
              </p:nvSpPr>
              <p:spPr bwMode="auto">
                <a:xfrm flipV="1">
                  <a:off x="3366" y="9393"/>
                  <a:ext cx="0" cy="939"/>
                </a:xfrm>
                <a:prstGeom prst="line">
                  <a:avLst/>
                </a:prstGeom>
                <a:noFill/>
                <a:ln w="1587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8701" name="Line 10"/>
                <p:cNvSpPr>
                  <a:spLocks noChangeShapeType="1"/>
                </p:cNvSpPr>
                <p:nvPr/>
              </p:nvSpPr>
              <p:spPr bwMode="auto">
                <a:xfrm>
                  <a:off x="3366" y="9384"/>
                  <a:ext cx="1260" cy="32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2" name="Line 11"/>
                <p:cNvSpPr>
                  <a:spLocks noChangeShapeType="1"/>
                </p:cNvSpPr>
                <p:nvPr/>
              </p:nvSpPr>
              <p:spPr bwMode="auto">
                <a:xfrm>
                  <a:off x="3360" y="10368"/>
                  <a:ext cx="0" cy="624"/>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3" name="Line 12"/>
                <p:cNvSpPr>
                  <a:spLocks noChangeShapeType="1"/>
                </p:cNvSpPr>
                <p:nvPr/>
              </p:nvSpPr>
              <p:spPr bwMode="auto">
                <a:xfrm>
                  <a:off x="3384" y="10968"/>
                  <a:ext cx="270" cy="69"/>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8677" name="Line 13"/>
            <p:cNvSpPr>
              <a:spLocks noChangeShapeType="1"/>
            </p:cNvSpPr>
            <p:nvPr/>
          </p:nvSpPr>
          <p:spPr bwMode="auto">
            <a:xfrm>
              <a:off x="4625975" y="2852738"/>
              <a:ext cx="819150" cy="9890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8" name="Line 14"/>
            <p:cNvSpPr>
              <a:spLocks noChangeShapeType="1"/>
            </p:cNvSpPr>
            <p:nvPr/>
          </p:nvSpPr>
          <p:spPr bwMode="auto">
            <a:xfrm flipV="1">
              <a:off x="5454650" y="2286000"/>
              <a:ext cx="0" cy="1528763"/>
            </a:xfrm>
            <a:prstGeom prst="line">
              <a:avLst/>
            </a:prstGeom>
            <a:noFill/>
            <a:ln w="1587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8679" name="Line 15"/>
            <p:cNvSpPr>
              <a:spLocks noChangeShapeType="1"/>
            </p:cNvSpPr>
            <p:nvPr/>
          </p:nvSpPr>
          <p:spPr bwMode="auto">
            <a:xfrm flipV="1">
              <a:off x="5699125" y="765175"/>
              <a:ext cx="0" cy="1319213"/>
            </a:xfrm>
            <a:prstGeom prst="line">
              <a:avLst/>
            </a:prstGeom>
            <a:noFill/>
            <a:ln w="63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680" name="Line 16"/>
            <p:cNvSpPr>
              <a:spLocks noChangeShapeType="1"/>
            </p:cNvSpPr>
            <p:nvPr/>
          </p:nvSpPr>
          <p:spPr bwMode="auto">
            <a:xfrm flipH="1">
              <a:off x="3348038" y="2073275"/>
              <a:ext cx="2327275" cy="1643063"/>
            </a:xfrm>
            <a:prstGeom prst="line">
              <a:avLst/>
            </a:prstGeom>
            <a:noFill/>
            <a:ln w="63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681" name="Line 17"/>
            <p:cNvSpPr>
              <a:spLocks noChangeShapeType="1"/>
            </p:cNvSpPr>
            <p:nvPr/>
          </p:nvSpPr>
          <p:spPr bwMode="auto">
            <a:xfrm>
              <a:off x="5699125" y="2084388"/>
              <a:ext cx="2292350" cy="293687"/>
            </a:xfrm>
            <a:prstGeom prst="line">
              <a:avLst/>
            </a:prstGeom>
            <a:noFill/>
            <a:ln w="63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682" name="Line 18"/>
            <p:cNvSpPr>
              <a:spLocks noChangeShapeType="1"/>
            </p:cNvSpPr>
            <p:nvPr/>
          </p:nvSpPr>
          <p:spPr bwMode="auto">
            <a:xfrm>
              <a:off x="3524250" y="3590925"/>
              <a:ext cx="1930400" cy="242888"/>
            </a:xfrm>
            <a:prstGeom prst="line">
              <a:avLst/>
            </a:prstGeom>
            <a:noFill/>
            <a:ln w="317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8683" name="Line 19"/>
            <p:cNvSpPr>
              <a:spLocks noChangeShapeType="1"/>
            </p:cNvSpPr>
            <p:nvPr/>
          </p:nvSpPr>
          <p:spPr bwMode="auto">
            <a:xfrm>
              <a:off x="4954588" y="2551113"/>
              <a:ext cx="1363662" cy="161925"/>
            </a:xfrm>
            <a:prstGeom prst="line">
              <a:avLst/>
            </a:prstGeom>
            <a:noFill/>
            <a:ln w="317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8684" name="Rectangle 20"/>
            <p:cNvSpPr>
              <a:spLocks noChangeArrowheads="1"/>
            </p:cNvSpPr>
            <p:nvPr/>
          </p:nvSpPr>
          <p:spPr bwMode="auto">
            <a:xfrm>
              <a:off x="4621213" y="1665288"/>
              <a:ext cx="2794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80000"/>
                </a:lnSpc>
              </a:pPr>
              <a:r>
                <a:rPr kumimoji="1" lang="en-US" altLang="zh-CN">
                  <a:solidFill>
                    <a:srgbClr val="000000"/>
                  </a:solidFill>
                  <a:latin typeface="Times New Roman" panose="02020603050405020304" pitchFamily="18" charset="0"/>
                </a:rPr>
                <a:t>Q</a:t>
              </a:r>
            </a:p>
          </p:txBody>
        </p:sp>
        <p:sp>
          <p:nvSpPr>
            <p:cNvPr id="28685" name="Rectangle 21"/>
            <p:cNvSpPr>
              <a:spLocks noChangeArrowheads="1"/>
            </p:cNvSpPr>
            <p:nvPr/>
          </p:nvSpPr>
          <p:spPr bwMode="auto">
            <a:xfrm>
              <a:off x="6008688" y="1406525"/>
              <a:ext cx="27940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80000"/>
                </a:lnSpc>
              </a:pPr>
              <a:r>
                <a:rPr kumimoji="1" lang="en-US" altLang="zh-CN">
                  <a:solidFill>
                    <a:srgbClr val="000000"/>
                  </a:solidFill>
                  <a:latin typeface="Times New Roman" panose="02020603050405020304" pitchFamily="18" charset="0"/>
                </a:rPr>
                <a:t>P</a:t>
              </a:r>
            </a:p>
          </p:txBody>
        </p:sp>
        <p:sp>
          <p:nvSpPr>
            <p:cNvPr id="28686" name="Rectangle 22"/>
            <p:cNvSpPr>
              <a:spLocks noChangeArrowheads="1"/>
            </p:cNvSpPr>
            <p:nvPr/>
          </p:nvSpPr>
          <p:spPr bwMode="auto">
            <a:xfrm>
              <a:off x="7485063" y="2152650"/>
              <a:ext cx="279400"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64000"/>
                </a:lnSpc>
              </a:pPr>
              <a:r>
                <a:rPr kumimoji="1" lang="en-US" altLang="zh-CN" i="1" dirty="0">
                  <a:solidFill>
                    <a:srgbClr val="000000"/>
                  </a:solidFill>
                  <a:latin typeface="Times New Roman" panose="02020603050405020304" pitchFamily="18" charset="0"/>
                </a:rPr>
                <a:t>x</a:t>
              </a:r>
            </a:p>
          </p:txBody>
        </p:sp>
        <p:sp>
          <p:nvSpPr>
            <p:cNvPr id="28687" name="Rectangle 23"/>
            <p:cNvSpPr>
              <a:spLocks noChangeArrowheads="1"/>
            </p:cNvSpPr>
            <p:nvPr/>
          </p:nvSpPr>
          <p:spPr bwMode="auto">
            <a:xfrm>
              <a:off x="5724525" y="981075"/>
              <a:ext cx="279400"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64000"/>
                </a:lnSpc>
              </a:pPr>
              <a:r>
                <a:rPr kumimoji="1" lang="en-US" altLang="zh-CN" i="1" dirty="0">
                  <a:solidFill>
                    <a:srgbClr val="000000"/>
                  </a:solidFill>
                  <a:latin typeface="Times New Roman" panose="02020603050405020304" pitchFamily="18" charset="0"/>
                </a:rPr>
                <a:t>y</a:t>
              </a:r>
              <a:endParaRPr kumimoji="1" lang="en-US" altLang="zh-CN" b="1" i="1" dirty="0">
                <a:solidFill>
                  <a:srgbClr val="000000"/>
                </a:solidFill>
                <a:latin typeface="宋体" panose="02010600030101010101" pitchFamily="2" charset="-122"/>
              </a:endParaRPr>
            </a:p>
          </p:txBody>
        </p:sp>
        <p:sp>
          <p:nvSpPr>
            <p:cNvPr id="28688" name="Rectangle 24"/>
            <p:cNvSpPr>
              <a:spLocks noChangeArrowheads="1"/>
            </p:cNvSpPr>
            <p:nvPr/>
          </p:nvSpPr>
          <p:spPr bwMode="auto">
            <a:xfrm>
              <a:off x="3276600" y="3860800"/>
              <a:ext cx="280988"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64000"/>
                </a:lnSpc>
              </a:pPr>
              <a:r>
                <a:rPr kumimoji="1" lang="en-US" altLang="zh-CN" b="1">
                  <a:solidFill>
                    <a:srgbClr val="000000"/>
                  </a:solidFill>
                  <a:latin typeface="Times New Roman" panose="02020603050405020304" pitchFamily="18" charset="0"/>
                </a:rPr>
                <a:t>z</a:t>
              </a:r>
            </a:p>
          </p:txBody>
        </p:sp>
        <p:sp>
          <p:nvSpPr>
            <p:cNvPr id="28689" name="Rectangle 25"/>
            <p:cNvSpPr>
              <a:spLocks noChangeArrowheads="1"/>
            </p:cNvSpPr>
            <p:nvPr/>
          </p:nvSpPr>
          <p:spPr bwMode="auto">
            <a:xfrm>
              <a:off x="3671888" y="2709863"/>
              <a:ext cx="8636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64000"/>
                </a:lnSpc>
              </a:pPr>
              <a:r>
                <a:rPr kumimoji="1" lang="en-US" altLang="zh-CN" b="1" i="1" dirty="0" err="1">
                  <a:solidFill>
                    <a:srgbClr val="000000"/>
                  </a:solidFill>
                  <a:latin typeface="Times New Roman" panose="02020603050405020304" pitchFamily="18" charset="0"/>
                </a:rPr>
                <a:t>z</a:t>
              </a:r>
              <a:r>
                <a:rPr kumimoji="1" lang="en-US" altLang="zh-CN" b="1" i="1" baseline="-25000" dirty="0" err="1">
                  <a:solidFill>
                    <a:srgbClr val="000000"/>
                  </a:solidFill>
                  <a:latin typeface="Times New Roman" panose="02020603050405020304" pitchFamily="18" charset="0"/>
                </a:rPr>
                <a:t>min</a:t>
              </a:r>
              <a:r>
                <a:rPr kumimoji="1" lang="en-US" altLang="zh-CN" b="1" dirty="0">
                  <a:solidFill>
                    <a:srgbClr val="000000"/>
                  </a:solidFill>
                  <a:latin typeface="Times New Roman" panose="02020603050405020304" pitchFamily="18" charset="0"/>
                </a:rPr>
                <a:t>(</a:t>
              </a:r>
              <a:r>
                <a:rPr kumimoji="1" lang="en-US" altLang="zh-CN" b="1" i="1" dirty="0">
                  <a:solidFill>
                    <a:srgbClr val="000000"/>
                  </a:solidFill>
                  <a:latin typeface="Times New Roman" panose="02020603050405020304" pitchFamily="18" charset="0"/>
                </a:rPr>
                <a:t>Q</a:t>
              </a:r>
              <a:r>
                <a:rPr kumimoji="1" lang="en-US" altLang="zh-CN" b="1" dirty="0">
                  <a:solidFill>
                    <a:srgbClr val="000000"/>
                  </a:solidFill>
                  <a:latin typeface="Times New Roman" panose="02020603050405020304" pitchFamily="18" charset="0"/>
                </a:rPr>
                <a:t>)</a:t>
              </a:r>
            </a:p>
          </p:txBody>
        </p:sp>
        <p:sp>
          <p:nvSpPr>
            <p:cNvPr id="28690" name="Rectangle 26"/>
            <p:cNvSpPr>
              <a:spLocks noChangeArrowheads="1"/>
            </p:cNvSpPr>
            <p:nvPr/>
          </p:nvSpPr>
          <p:spPr bwMode="auto">
            <a:xfrm>
              <a:off x="3851275" y="3860800"/>
              <a:ext cx="7921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64000"/>
                </a:lnSpc>
              </a:pPr>
              <a:r>
                <a:rPr kumimoji="1" lang="en-US" altLang="zh-CN" b="1" dirty="0" err="1">
                  <a:solidFill>
                    <a:srgbClr val="000000"/>
                  </a:solidFill>
                  <a:latin typeface="Times New Roman" panose="02020603050405020304" pitchFamily="18" charset="0"/>
                </a:rPr>
                <a:t>z</a:t>
              </a:r>
              <a:r>
                <a:rPr kumimoji="1" lang="en-US" altLang="zh-CN" b="1" baseline="-25000" dirty="0" err="1">
                  <a:solidFill>
                    <a:srgbClr val="000000"/>
                  </a:solidFill>
                  <a:latin typeface="Times New Roman" panose="02020603050405020304" pitchFamily="18" charset="0"/>
                </a:rPr>
                <a:t>max</a:t>
              </a:r>
              <a:r>
                <a:rPr kumimoji="1" lang="en-US" altLang="zh-CN" b="1" dirty="0">
                  <a:solidFill>
                    <a:srgbClr val="000000"/>
                  </a:solidFill>
                  <a:latin typeface="Times New Roman" panose="02020603050405020304" pitchFamily="18" charset="0"/>
                </a:rPr>
                <a:t>(</a:t>
              </a:r>
              <a:r>
                <a:rPr kumimoji="1" lang="en-US" altLang="zh-CN" b="1" i="1" dirty="0">
                  <a:solidFill>
                    <a:srgbClr val="000000"/>
                  </a:solidFill>
                  <a:latin typeface="Times New Roman" panose="02020603050405020304" pitchFamily="18" charset="0"/>
                </a:rPr>
                <a:t>Q</a:t>
              </a:r>
              <a:r>
                <a:rPr kumimoji="1" lang="en-US" altLang="zh-CN" b="1" dirty="0">
                  <a:solidFill>
                    <a:srgbClr val="000000"/>
                  </a:solidFill>
                  <a:latin typeface="Times New Roman" panose="02020603050405020304" pitchFamily="18" charset="0"/>
                </a:rPr>
                <a:t>)</a:t>
              </a:r>
            </a:p>
          </p:txBody>
        </p:sp>
        <p:sp>
          <p:nvSpPr>
            <p:cNvPr id="28691" name="Rectangle 27"/>
            <p:cNvSpPr>
              <a:spLocks noChangeArrowheads="1"/>
            </p:cNvSpPr>
            <p:nvPr/>
          </p:nvSpPr>
          <p:spPr bwMode="auto">
            <a:xfrm>
              <a:off x="4248150" y="2133600"/>
              <a:ext cx="8651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64000"/>
                </a:lnSpc>
              </a:pPr>
              <a:r>
                <a:rPr kumimoji="1" lang="en-US" altLang="zh-CN" b="1" i="1" dirty="0" err="1">
                  <a:solidFill>
                    <a:srgbClr val="000000"/>
                  </a:solidFill>
                  <a:latin typeface="Times New Roman" panose="02020603050405020304" pitchFamily="18" charset="0"/>
                </a:rPr>
                <a:t>z</a:t>
              </a:r>
              <a:r>
                <a:rPr kumimoji="1" lang="en-US" altLang="zh-CN" b="1" i="1" baseline="-25000" dirty="0" err="1">
                  <a:solidFill>
                    <a:srgbClr val="000000"/>
                  </a:solidFill>
                  <a:latin typeface="Times New Roman" panose="02020603050405020304" pitchFamily="18" charset="0"/>
                </a:rPr>
                <a:t>min</a:t>
              </a:r>
              <a:r>
                <a:rPr kumimoji="1" lang="en-US" altLang="zh-CN" b="1" dirty="0">
                  <a:solidFill>
                    <a:srgbClr val="000000"/>
                  </a:solidFill>
                  <a:latin typeface="Times New Roman" panose="02020603050405020304" pitchFamily="18" charset="0"/>
                </a:rPr>
                <a:t>(</a:t>
              </a:r>
              <a:r>
                <a:rPr kumimoji="1" lang="en-US" altLang="zh-CN" b="1" i="1" dirty="0">
                  <a:solidFill>
                    <a:srgbClr val="000000"/>
                  </a:solidFill>
                  <a:latin typeface="Times New Roman" panose="02020603050405020304" pitchFamily="18" charset="0"/>
                </a:rPr>
                <a:t>P</a:t>
              </a:r>
              <a:r>
                <a:rPr kumimoji="1" lang="en-US" altLang="zh-CN" b="1" dirty="0">
                  <a:solidFill>
                    <a:srgbClr val="000000"/>
                  </a:solidFill>
                  <a:latin typeface="Times New Roman" panose="02020603050405020304" pitchFamily="18" charset="0"/>
                </a:rPr>
                <a:t>)</a:t>
              </a:r>
            </a:p>
          </p:txBody>
        </p:sp>
        <p:sp>
          <p:nvSpPr>
            <p:cNvPr id="28692" name="Rectangle 28"/>
            <p:cNvSpPr>
              <a:spLocks noChangeArrowheads="1"/>
            </p:cNvSpPr>
            <p:nvPr/>
          </p:nvSpPr>
          <p:spPr bwMode="auto">
            <a:xfrm>
              <a:off x="4608513" y="2709863"/>
              <a:ext cx="86518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64000"/>
                </a:lnSpc>
              </a:pPr>
              <a:r>
                <a:rPr kumimoji="1" lang="en-US" altLang="zh-CN" b="1" dirty="0" err="1">
                  <a:solidFill>
                    <a:srgbClr val="000000"/>
                  </a:solidFill>
                  <a:latin typeface="Times New Roman" panose="02020603050405020304" pitchFamily="18" charset="0"/>
                </a:rPr>
                <a:t>z</a:t>
              </a:r>
              <a:r>
                <a:rPr kumimoji="1" lang="en-US" altLang="zh-CN" b="1" baseline="-25000" dirty="0" err="1">
                  <a:solidFill>
                    <a:srgbClr val="000000"/>
                  </a:solidFill>
                  <a:latin typeface="Times New Roman" panose="02020603050405020304" pitchFamily="18" charset="0"/>
                </a:rPr>
                <a:t>max</a:t>
              </a:r>
              <a:r>
                <a:rPr kumimoji="1" lang="en-US" altLang="zh-CN" b="1" dirty="0">
                  <a:solidFill>
                    <a:srgbClr val="000000"/>
                  </a:solidFill>
                  <a:latin typeface="Times New Roman" panose="02020603050405020304" pitchFamily="18" charset="0"/>
                </a:rPr>
                <a:t>(</a:t>
              </a:r>
              <a:r>
                <a:rPr kumimoji="1" lang="en-US" altLang="zh-CN" b="1" i="1" dirty="0">
                  <a:solidFill>
                    <a:srgbClr val="000000"/>
                  </a:solidFill>
                  <a:latin typeface="Times New Roman" panose="02020603050405020304" pitchFamily="18" charset="0"/>
                </a:rPr>
                <a:t>P</a:t>
              </a:r>
              <a:r>
                <a:rPr kumimoji="1" lang="en-US" altLang="zh-CN" b="1" dirty="0">
                  <a:solidFill>
                    <a:srgbClr val="000000"/>
                  </a:solidFill>
                  <a:latin typeface="Times New Roman" panose="02020603050405020304" pitchFamily="18" charset="0"/>
                </a:rPr>
                <a:t>)</a:t>
              </a:r>
            </a:p>
          </p:txBody>
        </p:sp>
        <p:sp>
          <p:nvSpPr>
            <p:cNvPr id="28693" name="Rectangle 29"/>
            <p:cNvSpPr>
              <a:spLocks noChangeArrowheads="1"/>
            </p:cNvSpPr>
            <p:nvPr/>
          </p:nvSpPr>
          <p:spPr bwMode="auto">
            <a:xfrm>
              <a:off x="5716588" y="1887538"/>
              <a:ext cx="276225"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72000"/>
                </a:lnSpc>
              </a:pPr>
              <a:r>
                <a:rPr kumimoji="1" lang="en-US" altLang="zh-CN">
                  <a:solidFill>
                    <a:srgbClr val="000000"/>
                  </a:solidFill>
                  <a:latin typeface="Times New Roman" panose="02020603050405020304" pitchFamily="18" charset="0"/>
                </a:rPr>
                <a:t>o</a:t>
              </a:r>
            </a:p>
          </p:txBody>
        </p:sp>
      </p:grpSp>
      <p:sp>
        <p:nvSpPr>
          <p:cNvPr id="28694" name="Rectangle 30"/>
          <p:cNvSpPr>
            <a:spLocks noChangeArrowheads="1"/>
          </p:cNvSpPr>
          <p:nvPr/>
        </p:nvSpPr>
        <p:spPr bwMode="auto">
          <a:xfrm>
            <a:off x="0" y="4384054"/>
            <a:ext cx="9144000"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sz="2800" dirty="0">
                <a:solidFill>
                  <a:srgbClr val="000000"/>
                </a:solidFill>
                <a:latin typeface="Times New Roman" panose="02020603050405020304" pitchFamily="18" charset="0"/>
                <a:ea typeface="华文新魏" panose="02010800040101010101" pitchFamily="2" charset="-122"/>
              </a:rPr>
              <a:t>      </a:t>
            </a:r>
            <a:r>
              <a:rPr kumimoji="1" lang="zh-CN" altLang="en-US" sz="2800" dirty="0">
                <a:solidFill>
                  <a:srgbClr val="000000"/>
                </a:solidFill>
                <a:latin typeface="Times New Roman" panose="02020603050405020304" pitchFamily="18" charset="0"/>
                <a:ea typeface="华文新魏" panose="02010800040101010101" pitchFamily="2" charset="-122"/>
              </a:rPr>
              <a:t>设每个多边形有一些顶点，这些顶点各有一个</a:t>
            </a:r>
            <a:r>
              <a:rPr kumimoji="1" lang="en-US" altLang="zh-CN" sz="2800" i="1" dirty="0">
                <a:solidFill>
                  <a:srgbClr val="000000"/>
                </a:solidFill>
                <a:latin typeface="Times New Roman" panose="02020603050405020304" pitchFamily="18" charset="0"/>
                <a:ea typeface="华文新魏" panose="02010800040101010101" pitchFamily="2" charset="-122"/>
              </a:rPr>
              <a:t>z</a:t>
            </a:r>
            <a:r>
              <a:rPr kumimoji="1" lang="zh-CN" altLang="en-US" sz="2800" dirty="0">
                <a:solidFill>
                  <a:srgbClr val="000000"/>
                </a:solidFill>
                <a:latin typeface="Times New Roman" panose="02020603050405020304" pitchFamily="18" charset="0"/>
                <a:ea typeface="华文新魏" panose="02010800040101010101" pitchFamily="2" charset="-122"/>
              </a:rPr>
              <a:t>坐标，取出其</a:t>
            </a:r>
            <a:r>
              <a:rPr kumimoji="1" lang="en-US" altLang="zh-CN" sz="2800" dirty="0">
                <a:solidFill>
                  <a:srgbClr val="000000"/>
                </a:solidFill>
                <a:latin typeface="Times New Roman" panose="02020603050405020304" pitchFamily="18" charset="0"/>
                <a:ea typeface="华文新魏" panose="02010800040101010101" pitchFamily="2" charset="-122"/>
              </a:rPr>
              <a:t>z</a:t>
            </a:r>
            <a:r>
              <a:rPr kumimoji="1" lang="zh-CN" altLang="en-US" sz="2800" dirty="0">
                <a:solidFill>
                  <a:srgbClr val="000000"/>
                </a:solidFill>
                <a:latin typeface="Times New Roman" panose="02020603050405020304" pitchFamily="18" charset="0"/>
                <a:ea typeface="华文新魏" panose="02010800040101010101" pitchFamily="2" charset="-122"/>
              </a:rPr>
              <a:t>坐标最小的记为</a:t>
            </a:r>
            <a:r>
              <a:rPr kumimoji="1" lang="en-US" altLang="zh-CN" sz="2800" i="1" dirty="0" err="1">
                <a:solidFill>
                  <a:srgbClr val="000000"/>
                </a:solidFill>
                <a:latin typeface="Times New Roman" panose="02020603050405020304" pitchFamily="18" charset="0"/>
                <a:ea typeface="华文新魏" panose="02010800040101010101" pitchFamily="2" charset="-122"/>
              </a:rPr>
              <a:t>z</a:t>
            </a:r>
            <a:r>
              <a:rPr kumimoji="1" lang="en-US" altLang="zh-CN" sz="2800" i="1" baseline="-25000" dirty="0" err="1">
                <a:solidFill>
                  <a:srgbClr val="000000"/>
                </a:solidFill>
                <a:latin typeface="Times New Roman" panose="02020603050405020304" pitchFamily="18" charset="0"/>
                <a:ea typeface="华文新魏" panose="02010800040101010101" pitchFamily="2" charset="-122"/>
              </a:rPr>
              <a:t>min</a:t>
            </a:r>
            <a:r>
              <a:rPr kumimoji="1" lang="zh-CN" altLang="en-US" sz="2800" dirty="0">
                <a:solidFill>
                  <a:srgbClr val="000000"/>
                </a:solidFill>
                <a:latin typeface="Times New Roman" panose="02020603050405020304" pitchFamily="18" charset="0"/>
                <a:ea typeface="华文新魏" panose="02010800040101010101" pitchFamily="2" charset="-122"/>
              </a:rPr>
              <a:t>，取出其</a:t>
            </a:r>
            <a:r>
              <a:rPr kumimoji="1" lang="en-US" altLang="zh-CN" sz="2800" dirty="0">
                <a:solidFill>
                  <a:srgbClr val="000000"/>
                </a:solidFill>
                <a:latin typeface="Times New Roman" panose="02020603050405020304" pitchFamily="18" charset="0"/>
                <a:ea typeface="华文新魏" panose="02010800040101010101" pitchFamily="2" charset="-122"/>
              </a:rPr>
              <a:t>z</a:t>
            </a:r>
            <a:r>
              <a:rPr kumimoji="1" lang="zh-CN" altLang="en-US" sz="2800" dirty="0">
                <a:solidFill>
                  <a:srgbClr val="000000"/>
                </a:solidFill>
                <a:latin typeface="Times New Roman" panose="02020603050405020304" pitchFamily="18" charset="0"/>
                <a:ea typeface="华文新魏" panose="02010800040101010101" pitchFamily="2" charset="-122"/>
              </a:rPr>
              <a:t>坐标最大的记为</a:t>
            </a:r>
            <a:r>
              <a:rPr kumimoji="1" lang="en-US" altLang="zh-CN" sz="2800" i="1" dirty="0" err="1">
                <a:solidFill>
                  <a:srgbClr val="000000"/>
                </a:solidFill>
                <a:latin typeface="Times New Roman" panose="02020603050405020304" pitchFamily="18" charset="0"/>
                <a:ea typeface="华文新魏" panose="02010800040101010101" pitchFamily="2" charset="-122"/>
              </a:rPr>
              <a:t>z</a:t>
            </a:r>
            <a:r>
              <a:rPr kumimoji="1" lang="en-US" altLang="zh-CN" sz="2800" i="1" baseline="-25000" dirty="0" err="1">
                <a:solidFill>
                  <a:srgbClr val="000000"/>
                </a:solidFill>
                <a:latin typeface="Times New Roman" panose="02020603050405020304" pitchFamily="18" charset="0"/>
                <a:ea typeface="华文新魏" panose="02010800040101010101" pitchFamily="2" charset="-122"/>
              </a:rPr>
              <a:t>max</a:t>
            </a:r>
            <a:r>
              <a:rPr kumimoji="1" lang="zh-CN" altLang="en-US" sz="2800" dirty="0">
                <a:solidFill>
                  <a:srgbClr val="000000"/>
                </a:solidFill>
                <a:latin typeface="Times New Roman" panose="02020603050405020304" pitchFamily="18" charset="0"/>
                <a:ea typeface="华文新魏" panose="02010800040101010101" pitchFamily="2" charset="-122"/>
              </a:rPr>
              <a:t>，每一多边形都有自己的</a:t>
            </a:r>
            <a:r>
              <a:rPr kumimoji="1" lang="en-US" altLang="zh-CN" sz="2800" i="1" dirty="0" err="1">
                <a:solidFill>
                  <a:srgbClr val="000000"/>
                </a:solidFill>
                <a:latin typeface="Times New Roman" panose="02020603050405020304" pitchFamily="18" charset="0"/>
                <a:ea typeface="华文新魏" panose="02010800040101010101" pitchFamily="2" charset="-122"/>
              </a:rPr>
              <a:t>z</a:t>
            </a:r>
            <a:r>
              <a:rPr kumimoji="1" lang="en-US" altLang="zh-CN" sz="2800" i="1" baseline="-25000" dirty="0" err="1">
                <a:solidFill>
                  <a:srgbClr val="000000"/>
                </a:solidFill>
                <a:latin typeface="Times New Roman" panose="02020603050405020304" pitchFamily="18" charset="0"/>
                <a:ea typeface="华文新魏" panose="02010800040101010101" pitchFamily="2" charset="-122"/>
              </a:rPr>
              <a:t>max</a:t>
            </a:r>
            <a:r>
              <a:rPr kumimoji="1" lang="zh-CN" altLang="en-US" sz="2800" dirty="0">
                <a:solidFill>
                  <a:srgbClr val="000000"/>
                </a:solidFill>
                <a:latin typeface="Times New Roman" panose="02020603050405020304" pitchFamily="18" charset="0"/>
                <a:ea typeface="华文新魏" panose="02010800040101010101" pitchFamily="2" charset="-122"/>
              </a:rPr>
              <a:t>和</a:t>
            </a:r>
            <a:r>
              <a:rPr kumimoji="1" lang="en-US" altLang="zh-CN" sz="2800" i="1" dirty="0" err="1">
                <a:solidFill>
                  <a:srgbClr val="000000"/>
                </a:solidFill>
                <a:latin typeface="Times New Roman" panose="02020603050405020304" pitchFamily="18" charset="0"/>
                <a:ea typeface="华文新魏" panose="02010800040101010101" pitchFamily="2" charset="-122"/>
              </a:rPr>
              <a:t>z</a:t>
            </a:r>
            <a:r>
              <a:rPr kumimoji="1" lang="en-US" altLang="zh-CN" sz="2800" i="1" baseline="-25000" dirty="0" err="1">
                <a:solidFill>
                  <a:srgbClr val="000000"/>
                </a:solidFill>
                <a:latin typeface="Times New Roman" panose="02020603050405020304" pitchFamily="18" charset="0"/>
                <a:ea typeface="华文新魏" panose="02010800040101010101" pitchFamily="2" charset="-122"/>
              </a:rPr>
              <a:t>min</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zh-CN" altLang="en-US" sz="2800" b="1" dirty="0">
                <a:solidFill>
                  <a:srgbClr val="000000"/>
                </a:solidFill>
                <a:latin typeface="Times New Roman" panose="02020603050405020304" pitchFamily="18" charset="0"/>
                <a:ea typeface="华文新魏" panose="02010800040101010101" pitchFamily="2" charset="-122"/>
              </a:rPr>
              <a:t> </a:t>
            </a:r>
          </a:p>
        </p:txBody>
      </p:sp>
      <p:sp>
        <p:nvSpPr>
          <p:cNvPr id="28695" name="Rectangle 31"/>
          <p:cNvSpPr>
            <a:spLocks noChangeArrowheads="1"/>
          </p:cNvSpPr>
          <p:nvPr/>
        </p:nvSpPr>
        <p:spPr bwMode="auto">
          <a:xfrm>
            <a:off x="333121" y="1316603"/>
            <a:ext cx="3795577" cy="2246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假设视点在</a:t>
            </a:r>
            <a:r>
              <a:rPr kumimoji="1" lang="en-US" altLang="zh-CN" sz="2800" i="1" dirty="0">
                <a:solidFill>
                  <a:srgbClr val="000000"/>
                </a:solidFill>
                <a:latin typeface="Times New Roman" panose="02020603050405020304" pitchFamily="18" charset="0"/>
                <a:ea typeface="华文新魏" panose="02010800040101010101" pitchFamily="2" charset="-122"/>
              </a:rPr>
              <a:t>z</a:t>
            </a:r>
            <a:r>
              <a:rPr kumimoji="1" lang="zh-CN" altLang="en-US" sz="2800" dirty="0">
                <a:solidFill>
                  <a:srgbClr val="000000"/>
                </a:solidFill>
                <a:latin typeface="Times New Roman" panose="02020603050405020304" pitchFamily="18" charset="0"/>
                <a:ea typeface="华文新魏" panose="02010800040101010101" pitchFamily="2" charset="-122"/>
              </a:rPr>
              <a:t>轴正向无穷远处，视线方向沿着</a:t>
            </a:r>
            <a:r>
              <a:rPr kumimoji="1" lang="en-US" altLang="zh-CN" sz="2800" dirty="0">
                <a:solidFill>
                  <a:srgbClr val="000000"/>
                </a:solidFill>
                <a:latin typeface="Times New Roman" panose="02020603050405020304" pitchFamily="18" charset="0"/>
                <a:ea typeface="华文新魏" panose="02010800040101010101" pitchFamily="2" charset="-122"/>
              </a:rPr>
              <a:t>z</a:t>
            </a:r>
            <a:r>
              <a:rPr kumimoji="1" lang="zh-CN" altLang="en-US" sz="2800" dirty="0">
                <a:solidFill>
                  <a:srgbClr val="000000"/>
                </a:solidFill>
                <a:latin typeface="Times New Roman" panose="02020603050405020304" pitchFamily="18" charset="0"/>
                <a:ea typeface="华文新魏" panose="02010800040101010101" pitchFamily="2" charset="-122"/>
              </a:rPr>
              <a:t>轴负向看过去。如果</a:t>
            </a:r>
            <a:r>
              <a:rPr kumimoji="1" lang="en-US" altLang="zh-CN" sz="2800" i="1" dirty="0">
                <a:solidFill>
                  <a:srgbClr val="000000"/>
                </a:solidFill>
                <a:latin typeface="Times New Roman" panose="02020603050405020304" pitchFamily="18" charset="0"/>
                <a:ea typeface="华文新魏" panose="02010800040101010101" pitchFamily="2" charset="-122"/>
              </a:rPr>
              <a:t>z</a:t>
            </a:r>
            <a:r>
              <a:rPr kumimoji="1" lang="zh-CN" altLang="en-US" sz="2800" dirty="0">
                <a:solidFill>
                  <a:srgbClr val="000000"/>
                </a:solidFill>
                <a:latin typeface="Times New Roman" panose="02020603050405020304" pitchFamily="18" charset="0"/>
                <a:ea typeface="华文新魏" panose="02010800040101010101" pitchFamily="2" charset="-122"/>
              </a:rPr>
              <a:t>值大，离观察点近；而</a:t>
            </a:r>
            <a:r>
              <a:rPr kumimoji="1" lang="en-US" altLang="zh-CN" sz="2800" i="1" dirty="0">
                <a:solidFill>
                  <a:srgbClr val="000000"/>
                </a:solidFill>
                <a:latin typeface="Times New Roman" panose="02020603050405020304" pitchFamily="18" charset="0"/>
                <a:ea typeface="华文新魏" panose="02010800040101010101" pitchFamily="2" charset="-122"/>
              </a:rPr>
              <a:t>z</a:t>
            </a:r>
            <a:r>
              <a:rPr kumimoji="1" lang="zh-CN" altLang="en-US" sz="2800" dirty="0">
                <a:solidFill>
                  <a:srgbClr val="000000"/>
                </a:solidFill>
                <a:latin typeface="Times New Roman" panose="02020603050405020304" pitchFamily="18" charset="0"/>
                <a:ea typeface="华文新魏" panose="02010800040101010101" pitchFamily="2" charset="-122"/>
              </a:rPr>
              <a:t>值小，离观察点远。</a:t>
            </a:r>
          </a:p>
        </p:txBody>
      </p:sp>
      <p:sp>
        <p:nvSpPr>
          <p:cNvPr id="2" name="标题 1"/>
          <p:cNvSpPr>
            <a:spLocks noGrp="1"/>
          </p:cNvSpPr>
          <p:nvPr>
            <p:ph type="title"/>
          </p:nvPr>
        </p:nvSpPr>
        <p:spPr>
          <a:xfrm>
            <a:off x="811451" y="523332"/>
            <a:ext cx="7405217" cy="629013"/>
          </a:xfrm>
        </p:spPr>
        <p:txBody>
          <a:bodyPr/>
          <a:lstStyle/>
          <a:p>
            <a:r>
              <a:rPr kumimoji="1" lang="en-US" altLang="zh-TW" sz="3200" b="1" dirty="0">
                <a:solidFill>
                  <a:srgbClr val="0000FF"/>
                </a:solidFill>
                <a:latin typeface="Times New Roman" panose="02020603050405020304" pitchFamily="18" charset="0"/>
                <a:ea typeface="华文新魏" panose="02010800040101010101" pitchFamily="2" charset="-122"/>
              </a:rPr>
              <a:t>2</a:t>
            </a:r>
            <a:r>
              <a:rPr kumimoji="1" lang="en-US" altLang="zh-CN" sz="3200" b="1" dirty="0">
                <a:solidFill>
                  <a:srgbClr val="0000FF"/>
                </a:solidFill>
                <a:latin typeface="Times New Roman" panose="02020603050405020304" pitchFamily="18" charset="0"/>
                <a:ea typeface="华文新魏" panose="02010800040101010101" pitchFamily="2" charset="-122"/>
              </a:rPr>
              <a:t>  </a:t>
            </a:r>
            <a:r>
              <a:rPr kumimoji="1" lang="zh-TW" altLang="en-US" sz="3200" b="1" dirty="0">
                <a:solidFill>
                  <a:srgbClr val="0000FF"/>
                </a:solidFill>
                <a:latin typeface="Times New Roman" panose="02020603050405020304" pitchFamily="18" charset="0"/>
                <a:ea typeface="华文新魏" panose="02010800040101010101" pitchFamily="2" charset="-122"/>
              </a:rPr>
              <a:t>深度优先级表的建立</a:t>
            </a:r>
            <a:r>
              <a:rPr kumimoji="1" lang="zh-CN" altLang="en-US" sz="3200" b="1" dirty="0">
                <a:solidFill>
                  <a:srgbClr val="0000FF"/>
                </a:solidFill>
                <a:latin typeface="Times New Roman" panose="02020603050405020304" pitchFamily="18" charset="0"/>
                <a:ea typeface="华文新魏" panose="02010800040101010101" pitchFamily="2" charset="-122"/>
              </a:rPr>
              <a:t>方法</a:t>
            </a:r>
            <a:br>
              <a:rPr kumimoji="1" lang="zh-CN" altLang="en-US" sz="3200" b="1" dirty="0">
                <a:solidFill>
                  <a:srgbClr val="0000FF"/>
                </a:solidFill>
                <a:latin typeface="Times New Roman" panose="02020603050405020304" pitchFamily="18" charset="0"/>
                <a:ea typeface="华文新魏" panose="02010800040101010101" pitchFamily="2" charset="-122"/>
              </a:rPr>
            </a:br>
            <a:endParaRPr lang="zh-CN" altLang="en-US" sz="3200" dirty="0">
              <a:solidFill>
                <a:srgbClr val="0000FF"/>
              </a:solidFill>
            </a:endParaRPr>
          </a:p>
        </p:txBody>
      </p:sp>
    </p:spTree>
    <p:extLst>
      <p:ext uri="{BB962C8B-B14F-4D97-AF65-F5344CB8AC3E}">
        <p14:creationId xmlns:p14="http://schemas.microsoft.com/office/powerpoint/2010/main" val="232814030"/>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8</a:t>
            </a:r>
            <a:r>
              <a:rPr lang="zh-CN" altLang="en-US" dirty="0" smtClean="0">
                <a:solidFill>
                  <a:srgbClr val="FF9300"/>
                </a:solidFill>
                <a:latin typeface="华文琥珀" panose="02010800040101010101" pitchFamily="2" charset="-122"/>
                <a:ea typeface="华文琥珀" panose="02010800040101010101" pitchFamily="2" charset="-122"/>
              </a:rPr>
              <a:t>章：真实感图形技术</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ext uri="{D42A27DB-BD31-4B8C-83A1-F6EECF244321}">
                <p14:modId xmlns:p14="http://schemas.microsoft.com/office/powerpoint/2010/main" val="3664691720"/>
              </p:ext>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93241" y="1916832"/>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38122636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406400"/>
            <a:ext cx="9144000"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000000"/>
                </a:solidFill>
                <a:latin typeface="Times New Roman" panose="02020603050405020304" pitchFamily="18" charset="0"/>
                <a:ea typeface="华文新魏" panose="02010800040101010101" pitchFamily="2" charset="-122"/>
              </a:rPr>
              <a:t>    </a:t>
            </a:r>
            <a:r>
              <a:rPr kumimoji="1" lang="zh-CN" altLang="en-US" sz="2800" dirty="0">
                <a:solidFill>
                  <a:srgbClr val="000000"/>
                </a:solidFill>
                <a:latin typeface="Times New Roman" panose="02020603050405020304" pitchFamily="18" charset="0"/>
                <a:ea typeface="华文新魏" panose="02010800040101010101" pitchFamily="2" charset="-122"/>
              </a:rPr>
              <a:t>假设</a:t>
            </a:r>
            <a:r>
              <a:rPr kumimoji="1" lang="en-US" altLang="zh-CN" sz="2800" i="1" dirty="0" err="1">
                <a:solidFill>
                  <a:srgbClr val="000000"/>
                </a:solidFill>
                <a:latin typeface="Times New Roman" panose="02020603050405020304" pitchFamily="18" charset="0"/>
                <a:ea typeface="华文新魏" panose="02010800040101010101" pitchFamily="2" charset="-122"/>
              </a:rPr>
              <a:t>z</a:t>
            </a:r>
            <a:r>
              <a:rPr kumimoji="1" lang="en-US" altLang="zh-CN" sz="2800" i="1" baseline="-25000" dirty="0" err="1">
                <a:solidFill>
                  <a:srgbClr val="000000"/>
                </a:solidFill>
                <a:latin typeface="Times New Roman" panose="02020603050405020304" pitchFamily="18" charset="0"/>
                <a:ea typeface="华文新魏" panose="02010800040101010101" pitchFamily="2" charset="-122"/>
              </a:rPr>
              <a:t>min</a:t>
            </a:r>
            <a:r>
              <a:rPr kumimoji="1" lang="zh-CN" altLang="en-US" sz="2800" dirty="0">
                <a:solidFill>
                  <a:srgbClr val="000000"/>
                </a:solidFill>
                <a:latin typeface="Times New Roman" panose="02020603050405020304" pitchFamily="18" charset="0"/>
                <a:ea typeface="华文新魏" panose="02010800040101010101" pitchFamily="2" charset="-122"/>
              </a:rPr>
              <a:t>最小的多边形为</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zh-CN" altLang="en-US" sz="2800" dirty="0">
                <a:solidFill>
                  <a:srgbClr val="000000"/>
                </a:solidFill>
                <a:latin typeface="Times New Roman" panose="02020603050405020304" pitchFamily="18" charset="0"/>
                <a:ea typeface="华文新魏" panose="02010800040101010101" pitchFamily="2" charset="-122"/>
              </a:rPr>
              <a:t>，它暂时成为优先级别最低的一个多边形。对其它任意多边形</a:t>
            </a:r>
            <a:r>
              <a:rPr kumimoji="1" lang="en-US" altLang="zh-CN" sz="2800" i="1" dirty="0">
                <a:solidFill>
                  <a:srgbClr val="000000"/>
                </a:solidFill>
                <a:latin typeface="Times New Roman" panose="02020603050405020304" pitchFamily="18" charset="0"/>
                <a:ea typeface="华文新魏" panose="02010800040101010101" pitchFamily="2" charset="-122"/>
              </a:rPr>
              <a:t>Q</a:t>
            </a:r>
            <a:r>
              <a:rPr kumimoji="1" lang="zh-CN" altLang="en-US" sz="2800" dirty="0">
                <a:solidFill>
                  <a:srgbClr val="000000"/>
                </a:solidFill>
                <a:latin typeface="Times New Roman" panose="02020603050405020304" pitchFamily="18" charset="0"/>
                <a:ea typeface="华文新魏" panose="02010800040101010101" pitchFamily="2" charset="-122"/>
              </a:rPr>
              <a:t>，其对多边形</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zh-CN" altLang="en-US" sz="2800" dirty="0">
                <a:solidFill>
                  <a:srgbClr val="000000"/>
                </a:solidFill>
                <a:latin typeface="Times New Roman" panose="02020603050405020304" pitchFamily="18" charset="0"/>
                <a:ea typeface="华文新魏" panose="02010800040101010101" pitchFamily="2" charset="-122"/>
              </a:rPr>
              <a:t>的相对位置关系如下：</a:t>
            </a:r>
          </a:p>
        </p:txBody>
      </p:sp>
      <p:sp>
        <p:nvSpPr>
          <p:cNvPr id="29699" name="Rectangle 3"/>
          <p:cNvSpPr>
            <a:spLocks noChangeArrowheads="1"/>
          </p:cNvSpPr>
          <p:nvPr/>
        </p:nvSpPr>
        <p:spPr bwMode="auto">
          <a:xfrm>
            <a:off x="107950" y="1700213"/>
            <a:ext cx="878522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000000"/>
                </a:solidFill>
                <a:latin typeface="Times New Roman" panose="02020603050405020304" pitchFamily="18" charset="0"/>
                <a:ea typeface="华文新魏" panose="02010800040101010101" pitchFamily="2" charset="-122"/>
              </a:rPr>
              <a:t>       </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en-US" altLang="zh-CN" sz="2800" dirty="0">
                <a:solidFill>
                  <a:srgbClr val="000000"/>
                </a:solidFill>
                <a:latin typeface="Times New Roman" panose="02020603050405020304" pitchFamily="18" charset="0"/>
                <a:ea typeface="华文新魏" panose="02010800040101010101" pitchFamily="2" charset="-122"/>
              </a:rPr>
              <a:t>1</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zh-CN" altLang="en-US" sz="2800" dirty="0">
                <a:solidFill>
                  <a:srgbClr val="000000"/>
                </a:solidFill>
                <a:latin typeface="Times New Roman" panose="02020603050405020304" pitchFamily="18" charset="0"/>
                <a:ea typeface="华文新魏" panose="02010800040101010101" pitchFamily="2" charset="-122"/>
              </a:rPr>
              <a:t>和</a:t>
            </a:r>
            <a:r>
              <a:rPr kumimoji="1" lang="en-US" altLang="zh-CN" sz="2800" i="1" dirty="0">
                <a:solidFill>
                  <a:srgbClr val="000000"/>
                </a:solidFill>
                <a:latin typeface="Times New Roman" panose="02020603050405020304" pitchFamily="18" charset="0"/>
                <a:ea typeface="华文新魏" panose="02010800040101010101" pitchFamily="2" charset="-122"/>
              </a:rPr>
              <a:t>Q</a:t>
            </a:r>
            <a:r>
              <a:rPr kumimoji="1" lang="zh-CN" altLang="en-US" sz="2800" dirty="0">
                <a:solidFill>
                  <a:srgbClr val="000000"/>
                </a:solidFill>
                <a:latin typeface="Times New Roman" panose="02020603050405020304" pitchFamily="18" charset="0"/>
                <a:ea typeface="华文新魏" panose="02010800040101010101" pitchFamily="2" charset="-122"/>
              </a:rPr>
              <a:t>深度不重叠  若</a:t>
            </a:r>
            <a:r>
              <a:rPr kumimoji="1" lang="en-US" altLang="zh-CN" sz="2800" i="1" dirty="0" err="1">
                <a:solidFill>
                  <a:srgbClr val="000000"/>
                </a:solidFill>
                <a:latin typeface="Times New Roman" panose="02020603050405020304" pitchFamily="18" charset="0"/>
                <a:ea typeface="华文新魏" panose="02010800040101010101" pitchFamily="2" charset="-122"/>
              </a:rPr>
              <a:t>z</a:t>
            </a:r>
            <a:r>
              <a:rPr kumimoji="1" lang="en-US" altLang="zh-CN" sz="2800" i="1" baseline="-25000" dirty="0" err="1">
                <a:solidFill>
                  <a:srgbClr val="000000"/>
                </a:solidFill>
                <a:latin typeface="Times New Roman" panose="02020603050405020304" pitchFamily="18" charset="0"/>
                <a:ea typeface="华文新魏" panose="02010800040101010101" pitchFamily="2" charset="-122"/>
              </a:rPr>
              <a:t>max</a:t>
            </a:r>
            <a:r>
              <a:rPr kumimoji="1" lang="en-US" altLang="zh-CN" sz="2800"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en-US" altLang="zh-CN" sz="2800" dirty="0">
                <a:solidFill>
                  <a:srgbClr val="000000"/>
                </a:solidFill>
                <a:latin typeface="Times New Roman" panose="02020603050405020304" pitchFamily="18" charset="0"/>
                <a:ea typeface="华文新魏" panose="02010800040101010101" pitchFamily="2" charset="-122"/>
              </a:rPr>
              <a:t>)&lt; </a:t>
            </a:r>
            <a:r>
              <a:rPr kumimoji="1" lang="en-US" altLang="zh-CN" sz="2800" i="1" dirty="0" err="1">
                <a:solidFill>
                  <a:srgbClr val="000000"/>
                </a:solidFill>
                <a:latin typeface="Times New Roman" panose="02020603050405020304" pitchFamily="18" charset="0"/>
                <a:ea typeface="华文新魏" panose="02010800040101010101" pitchFamily="2" charset="-122"/>
              </a:rPr>
              <a:t>z</a:t>
            </a:r>
            <a:r>
              <a:rPr kumimoji="1" lang="en-US" altLang="zh-CN" sz="2800" i="1" baseline="-25000" dirty="0" err="1">
                <a:solidFill>
                  <a:srgbClr val="000000"/>
                </a:solidFill>
                <a:latin typeface="Times New Roman" panose="02020603050405020304" pitchFamily="18" charset="0"/>
                <a:ea typeface="华文新魏" panose="02010800040101010101" pitchFamily="2" charset="-122"/>
              </a:rPr>
              <a:t>min</a:t>
            </a:r>
            <a:r>
              <a:rPr kumimoji="1" lang="en-US" altLang="zh-CN" sz="2800"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Q</a:t>
            </a:r>
            <a:r>
              <a:rPr kumimoji="1" lang="en-US" altLang="zh-CN" sz="2800" dirty="0">
                <a:solidFill>
                  <a:srgbClr val="000000"/>
                </a:solidFill>
                <a:latin typeface="Times New Roman" panose="02020603050405020304" pitchFamily="18" charset="0"/>
                <a:ea typeface="华文新魏" panose="02010800040101010101" pitchFamily="2" charset="-122"/>
              </a:rPr>
              <a:t>)</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zh-CN" altLang="en-US" sz="2800" dirty="0">
                <a:solidFill>
                  <a:srgbClr val="000000"/>
                </a:solidFill>
                <a:latin typeface="Times New Roman" panose="02020603050405020304" pitchFamily="18" charset="0"/>
                <a:ea typeface="华文新魏" panose="02010800040101010101" pitchFamily="2" charset="-122"/>
              </a:rPr>
              <a:t>和</a:t>
            </a:r>
            <a:r>
              <a:rPr kumimoji="1" lang="en-US" altLang="zh-CN" sz="2800" i="1" dirty="0">
                <a:solidFill>
                  <a:srgbClr val="000000"/>
                </a:solidFill>
                <a:latin typeface="Times New Roman" panose="02020603050405020304" pitchFamily="18" charset="0"/>
                <a:ea typeface="华文新魏" panose="02010800040101010101" pitchFamily="2" charset="-122"/>
              </a:rPr>
              <a:t>Q</a:t>
            </a:r>
            <a:r>
              <a:rPr kumimoji="1" lang="zh-CN" altLang="en-US" sz="2800" dirty="0">
                <a:solidFill>
                  <a:srgbClr val="000000"/>
                </a:solidFill>
                <a:latin typeface="Times New Roman" panose="02020603050405020304" pitchFamily="18" charset="0"/>
                <a:ea typeface="华文新魏" panose="02010800040101010101" pitchFamily="2" charset="-122"/>
              </a:rPr>
              <a:t>多边形深度不重叠，则</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zh-CN" altLang="en-US" sz="2800" dirty="0">
                <a:solidFill>
                  <a:srgbClr val="000000"/>
                </a:solidFill>
                <a:latin typeface="Times New Roman" panose="02020603050405020304" pitchFamily="18" charset="0"/>
                <a:ea typeface="华文新魏" panose="02010800040101010101" pitchFamily="2" charset="-122"/>
              </a:rPr>
              <a:t>不会遮挡</a:t>
            </a:r>
            <a:r>
              <a:rPr kumimoji="1" lang="en-US" altLang="zh-CN" sz="2800" i="1" dirty="0">
                <a:solidFill>
                  <a:srgbClr val="000000"/>
                </a:solidFill>
                <a:latin typeface="Times New Roman" panose="02020603050405020304" pitchFamily="18" charset="0"/>
                <a:ea typeface="华文新魏" panose="02010800040101010101" pitchFamily="2" charset="-122"/>
              </a:rPr>
              <a:t>Q</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zh-CN" altLang="en-US" sz="2800" b="1" dirty="0">
                <a:solidFill>
                  <a:srgbClr val="000000"/>
                </a:solidFill>
                <a:latin typeface="Times New Roman" panose="02020603050405020304" pitchFamily="18" charset="0"/>
                <a:ea typeface="华文新魏" panose="02010800040101010101" pitchFamily="2" charset="-122"/>
              </a:rPr>
              <a:t> </a:t>
            </a:r>
            <a:r>
              <a:rPr kumimoji="1" lang="zh-CN" altLang="en-US" sz="2800" dirty="0">
                <a:solidFill>
                  <a:srgbClr val="000000"/>
                </a:solidFill>
                <a:latin typeface="Times New Roman" panose="02020603050405020304" pitchFamily="18" charset="0"/>
                <a:ea typeface="华文新魏" panose="02010800040101010101" pitchFamily="2" charset="-122"/>
              </a:rPr>
              <a:t>左图。</a:t>
            </a:r>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997200"/>
            <a:ext cx="2520950" cy="220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1" name="Rectangle 5"/>
          <p:cNvSpPr>
            <a:spLocks noChangeArrowheads="1"/>
          </p:cNvSpPr>
          <p:nvPr/>
        </p:nvSpPr>
        <p:spPr bwMode="auto">
          <a:xfrm>
            <a:off x="179388" y="5445125"/>
            <a:ext cx="896461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2800" dirty="0">
                <a:solidFill>
                  <a:srgbClr val="000000"/>
                </a:solidFill>
                <a:latin typeface="Times New Roman" panose="02020603050405020304" pitchFamily="18" charset="0"/>
                <a:ea typeface="华文新魏" panose="02010800040101010101" pitchFamily="2" charset="-122"/>
              </a:rPr>
              <a:t>   </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en-US" altLang="zh-CN" sz="2800" dirty="0">
                <a:solidFill>
                  <a:srgbClr val="000000"/>
                </a:solidFill>
                <a:latin typeface="Times New Roman" panose="02020603050405020304" pitchFamily="18" charset="0"/>
                <a:ea typeface="华文新魏" panose="02010800040101010101" pitchFamily="2" charset="-122"/>
              </a:rPr>
              <a:t>2</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zh-CN" altLang="en-US" sz="2800" dirty="0">
                <a:solidFill>
                  <a:srgbClr val="000000"/>
                </a:solidFill>
                <a:latin typeface="Times New Roman" panose="02020603050405020304" pitchFamily="18" charset="0"/>
                <a:ea typeface="华文新魏" panose="02010800040101010101" pitchFamily="2" charset="-122"/>
              </a:rPr>
              <a:t>和</a:t>
            </a:r>
            <a:r>
              <a:rPr kumimoji="1" lang="en-US" altLang="zh-CN" sz="2800" i="1" dirty="0">
                <a:solidFill>
                  <a:srgbClr val="000000"/>
                </a:solidFill>
                <a:latin typeface="Times New Roman" panose="02020603050405020304" pitchFamily="18" charset="0"/>
                <a:ea typeface="华文新魏" panose="02010800040101010101" pitchFamily="2" charset="-122"/>
              </a:rPr>
              <a:t>Q</a:t>
            </a:r>
            <a:r>
              <a:rPr kumimoji="1" lang="zh-CN" altLang="en-US" sz="2800" dirty="0">
                <a:solidFill>
                  <a:srgbClr val="000000"/>
                </a:solidFill>
                <a:latin typeface="Times New Roman" panose="02020603050405020304" pitchFamily="18" charset="0"/>
                <a:ea typeface="华文新魏" panose="02010800040101010101" pitchFamily="2" charset="-122"/>
              </a:rPr>
              <a:t>深度重叠，但不遮挡 若</a:t>
            </a:r>
            <a:r>
              <a:rPr kumimoji="1" lang="en-US" altLang="zh-CN" sz="2800" i="1" dirty="0" err="1">
                <a:solidFill>
                  <a:srgbClr val="000000"/>
                </a:solidFill>
                <a:latin typeface="Times New Roman" panose="02020603050405020304" pitchFamily="18" charset="0"/>
                <a:ea typeface="华文新魏" panose="02010800040101010101" pitchFamily="2" charset="-122"/>
              </a:rPr>
              <a:t>z</a:t>
            </a:r>
            <a:r>
              <a:rPr kumimoji="1" lang="en-US" altLang="zh-CN" sz="2800" i="1" baseline="-25000" dirty="0" err="1">
                <a:solidFill>
                  <a:srgbClr val="000000"/>
                </a:solidFill>
                <a:latin typeface="Times New Roman" panose="02020603050405020304" pitchFamily="18" charset="0"/>
                <a:ea typeface="华文新魏" panose="02010800040101010101" pitchFamily="2" charset="-122"/>
              </a:rPr>
              <a:t>max</a:t>
            </a:r>
            <a:r>
              <a:rPr kumimoji="1" lang="en-US" altLang="zh-CN" sz="2800"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en-US" altLang="zh-CN" sz="2800" dirty="0">
                <a:solidFill>
                  <a:srgbClr val="000000"/>
                </a:solidFill>
                <a:latin typeface="Times New Roman" panose="02020603050405020304" pitchFamily="18" charset="0"/>
                <a:ea typeface="华文新魏" panose="02010800040101010101" pitchFamily="2" charset="-122"/>
              </a:rPr>
              <a:t>)&gt; </a:t>
            </a:r>
            <a:r>
              <a:rPr kumimoji="1" lang="en-US" altLang="zh-CN" sz="2800" i="1" dirty="0" err="1">
                <a:solidFill>
                  <a:srgbClr val="000000"/>
                </a:solidFill>
                <a:latin typeface="Times New Roman" panose="02020603050405020304" pitchFamily="18" charset="0"/>
                <a:ea typeface="华文新魏" panose="02010800040101010101" pitchFamily="2" charset="-122"/>
              </a:rPr>
              <a:t>z</a:t>
            </a:r>
            <a:r>
              <a:rPr kumimoji="1" lang="en-US" altLang="zh-CN" sz="2800" i="1" baseline="-25000" dirty="0" err="1">
                <a:solidFill>
                  <a:srgbClr val="000000"/>
                </a:solidFill>
                <a:latin typeface="Times New Roman" panose="02020603050405020304" pitchFamily="18" charset="0"/>
                <a:ea typeface="华文新魏" panose="02010800040101010101" pitchFamily="2" charset="-122"/>
              </a:rPr>
              <a:t>min</a:t>
            </a:r>
            <a:r>
              <a:rPr kumimoji="1" lang="en-US" altLang="zh-CN" sz="2800"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Q</a:t>
            </a:r>
            <a:r>
              <a:rPr kumimoji="1" lang="en-US" altLang="zh-CN" sz="2800" dirty="0">
                <a:solidFill>
                  <a:srgbClr val="000000"/>
                </a:solidFill>
                <a:latin typeface="Times New Roman" panose="02020603050405020304" pitchFamily="18" charset="0"/>
                <a:ea typeface="华文新魏" panose="02010800040101010101" pitchFamily="2" charset="-122"/>
              </a:rPr>
              <a:t>)</a:t>
            </a:r>
            <a:r>
              <a:rPr kumimoji="1" lang="zh-CN" altLang="en-US" sz="2800" dirty="0">
                <a:solidFill>
                  <a:srgbClr val="000000"/>
                </a:solidFill>
                <a:latin typeface="Times New Roman" panose="02020603050405020304" pitchFamily="18" charset="0"/>
                <a:ea typeface="华文新魏" panose="02010800040101010101" pitchFamily="2" charset="-122"/>
              </a:rPr>
              <a:t>而</a:t>
            </a:r>
            <a:r>
              <a:rPr kumimoji="1" lang="en-US" altLang="zh-CN" sz="2800" i="1" dirty="0" err="1">
                <a:solidFill>
                  <a:srgbClr val="000000"/>
                </a:solidFill>
                <a:latin typeface="Times New Roman" panose="02020603050405020304" pitchFamily="18" charset="0"/>
                <a:ea typeface="华文新魏" panose="02010800040101010101" pitchFamily="2" charset="-122"/>
              </a:rPr>
              <a:t>z</a:t>
            </a:r>
            <a:r>
              <a:rPr kumimoji="1" lang="en-US" altLang="zh-CN" sz="2800" i="1" baseline="-25000" dirty="0" err="1">
                <a:solidFill>
                  <a:srgbClr val="000000"/>
                </a:solidFill>
                <a:latin typeface="Times New Roman" panose="02020603050405020304" pitchFamily="18" charset="0"/>
                <a:ea typeface="华文新魏" panose="02010800040101010101" pitchFamily="2" charset="-122"/>
              </a:rPr>
              <a:t>min</a:t>
            </a:r>
            <a:r>
              <a:rPr kumimoji="1" lang="en-US" altLang="zh-CN" sz="2800"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en-US" altLang="zh-CN" sz="2800" dirty="0">
                <a:solidFill>
                  <a:srgbClr val="000000"/>
                </a:solidFill>
                <a:latin typeface="Times New Roman" panose="02020603050405020304" pitchFamily="18" charset="0"/>
                <a:ea typeface="华文新魏" panose="02010800040101010101" pitchFamily="2" charset="-122"/>
              </a:rPr>
              <a:t>)&lt; </a:t>
            </a:r>
            <a:r>
              <a:rPr kumimoji="1" lang="en-US" altLang="zh-CN" sz="2800" i="1" dirty="0" err="1">
                <a:solidFill>
                  <a:srgbClr val="000000"/>
                </a:solidFill>
                <a:latin typeface="Times New Roman" panose="02020603050405020304" pitchFamily="18" charset="0"/>
                <a:ea typeface="华文新魏" panose="02010800040101010101" pitchFamily="2" charset="-122"/>
              </a:rPr>
              <a:t>z</a:t>
            </a:r>
            <a:r>
              <a:rPr kumimoji="1" lang="en-US" altLang="zh-CN" sz="2800" i="1" baseline="-25000" dirty="0" err="1">
                <a:solidFill>
                  <a:srgbClr val="000000"/>
                </a:solidFill>
                <a:latin typeface="Times New Roman" panose="02020603050405020304" pitchFamily="18" charset="0"/>
                <a:ea typeface="华文新魏" panose="02010800040101010101" pitchFamily="2" charset="-122"/>
              </a:rPr>
              <a:t>max</a:t>
            </a:r>
            <a:r>
              <a:rPr kumimoji="1" lang="en-US" altLang="zh-CN" sz="2800"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Q</a:t>
            </a:r>
            <a:r>
              <a:rPr kumimoji="1" lang="en-US" altLang="zh-CN" sz="2800" dirty="0">
                <a:solidFill>
                  <a:srgbClr val="000000"/>
                </a:solidFill>
                <a:latin typeface="Times New Roman" panose="02020603050405020304" pitchFamily="18" charset="0"/>
                <a:ea typeface="华文新魏" panose="02010800040101010101" pitchFamily="2" charset="-122"/>
              </a:rPr>
              <a:t>)</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zh-CN" altLang="en-US" sz="2800" dirty="0">
                <a:solidFill>
                  <a:srgbClr val="000000"/>
                </a:solidFill>
                <a:latin typeface="Times New Roman" panose="02020603050405020304" pitchFamily="18" charset="0"/>
                <a:ea typeface="华文新魏" panose="02010800040101010101" pitchFamily="2" charset="-122"/>
              </a:rPr>
              <a:t>和</a:t>
            </a:r>
            <a:r>
              <a:rPr kumimoji="1" lang="en-US" altLang="zh-CN" sz="2800" i="1" dirty="0">
                <a:solidFill>
                  <a:srgbClr val="000000"/>
                </a:solidFill>
                <a:latin typeface="Times New Roman" panose="02020603050405020304" pitchFamily="18" charset="0"/>
                <a:ea typeface="华文新魏" panose="02010800040101010101" pitchFamily="2" charset="-122"/>
              </a:rPr>
              <a:t>Q</a:t>
            </a:r>
            <a:r>
              <a:rPr kumimoji="1" lang="zh-CN" altLang="en-US" sz="2800" dirty="0">
                <a:solidFill>
                  <a:srgbClr val="000000"/>
                </a:solidFill>
                <a:latin typeface="Times New Roman" panose="02020603050405020304" pitchFamily="18" charset="0"/>
                <a:ea typeface="华文新魏" panose="02010800040101010101" pitchFamily="2" charset="-122"/>
              </a:rPr>
              <a:t>多边形深度重叠</a:t>
            </a:r>
            <a:r>
              <a:rPr kumimoji="1" lang="zh-CN" altLang="en-US" sz="2800" b="1" dirty="0">
                <a:solidFill>
                  <a:srgbClr val="000000"/>
                </a:solidFill>
                <a:latin typeface="Times New Roman" panose="02020603050405020304" pitchFamily="18" charset="0"/>
                <a:ea typeface="华文新魏" panose="02010800040101010101" pitchFamily="2" charset="-122"/>
              </a:rPr>
              <a:t> </a:t>
            </a:r>
            <a:r>
              <a:rPr kumimoji="1" lang="zh-CN" altLang="en-US" sz="2800" dirty="0">
                <a:solidFill>
                  <a:srgbClr val="000000"/>
                </a:solidFill>
                <a:latin typeface="Times New Roman" panose="02020603050405020304" pitchFamily="18" charset="0"/>
                <a:ea typeface="华文新魏" panose="02010800040101010101" pitchFamily="2" charset="-122"/>
              </a:rPr>
              <a:t>，右图。</a:t>
            </a:r>
          </a:p>
        </p:txBody>
      </p:sp>
      <p:pic>
        <p:nvPicPr>
          <p:cNvPr id="297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997200"/>
            <a:ext cx="2663825" cy="221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33344808"/>
      </p:ext>
    </p:extLst>
  </p:cSld>
  <p:clrMapOvr>
    <a:masterClrMapping/>
  </p:clrMapOvr>
  <p:transition spd="slow">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1" y="3069720"/>
            <a:ext cx="6985000" cy="362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3" name="Rectangle 3"/>
          <p:cNvSpPr>
            <a:spLocks noChangeArrowheads="1"/>
          </p:cNvSpPr>
          <p:nvPr/>
        </p:nvSpPr>
        <p:spPr bwMode="auto">
          <a:xfrm>
            <a:off x="1" y="22732"/>
            <a:ext cx="9144000" cy="3046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indent="26987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zh-CN" altLang="en-US" sz="2400" dirty="0">
                <a:solidFill>
                  <a:srgbClr val="C00000"/>
                </a:solidFill>
                <a:latin typeface="华文新魏" panose="02010800040101010101" pitchFamily="2" charset="-122"/>
                <a:ea typeface="华文新魏" panose="02010800040101010101" pitchFamily="2" charset="-122"/>
              </a:rPr>
              <a:t>需要作投影重叠测试，需要考虑以下五种情况</a:t>
            </a:r>
            <a:r>
              <a:rPr kumimoji="1" lang="zh-CN" altLang="en-US" sz="2400" dirty="0">
                <a:solidFill>
                  <a:srgbClr val="000000"/>
                </a:solidFill>
                <a:latin typeface="华文新魏" panose="02010800040101010101" pitchFamily="2" charset="-122"/>
                <a:ea typeface="华文新魏" panose="02010800040101010101" pitchFamily="2" charset="-122"/>
              </a:rPr>
              <a:t>：</a:t>
            </a:r>
          </a:p>
          <a:p>
            <a:pPr algn="just" eaLnBrk="1" fontAlgn="b" hangingPunct="1"/>
            <a:r>
              <a:rPr kumimoji="1" lang="en-US" altLang="zh-CN" sz="2400" dirty="0">
                <a:solidFill>
                  <a:srgbClr val="000000"/>
                </a:solidFill>
                <a:latin typeface="Times New Roman" panose="02020603050405020304" pitchFamily="18" charset="0"/>
                <a:ea typeface="华文新魏" panose="02010800040101010101" pitchFamily="2" charset="-122"/>
              </a:rPr>
              <a:t>1</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i="1" dirty="0">
                <a:solidFill>
                  <a:srgbClr val="000000"/>
                </a:solidFill>
                <a:latin typeface="Times New Roman" panose="02020603050405020304" pitchFamily="18" charset="0"/>
                <a:ea typeface="华文新魏" panose="02010800040101010101" pitchFamily="2" charset="-122"/>
              </a:rPr>
              <a:t>P</a:t>
            </a:r>
            <a:r>
              <a:rPr kumimoji="1" lang="zh-CN" altLang="en-US" sz="2400" dirty="0">
                <a:solidFill>
                  <a:srgbClr val="000000"/>
                </a:solidFill>
                <a:latin typeface="Times New Roman" panose="02020603050405020304" pitchFamily="18" charset="0"/>
                <a:ea typeface="华文新魏" panose="02010800040101010101" pitchFamily="2" charset="-122"/>
              </a:rPr>
              <a:t>和</a:t>
            </a:r>
            <a:r>
              <a:rPr kumimoji="1" lang="en-US" altLang="zh-CN" sz="2400" i="1" dirty="0">
                <a:solidFill>
                  <a:srgbClr val="000000"/>
                </a:solidFill>
                <a:latin typeface="Times New Roman" panose="02020603050405020304" pitchFamily="18" charset="0"/>
                <a:ea typeface="华文新魏" panose="02010800040101010101" pitchFamily="2" charset="-122"/>
              </a:rPr>
              <a:t>Q</a:t>
            </a:r>
            <a:r>
              <a:rPr kumimoji="1" lang="zh-CN" altLang="en-US" sz="2400" dirty="0">
                <a:solidFill>
                  <a:srgbClr val="000000"/>
                </a:solidFill>
                <a:latin typeface="Times New Roman" panose="02020603050405020304" pitchFamily="18" charset="0"/>
                <a:ea typeface="华文新魏" panose="02010800040101010101" pitchFamily="2" charset="-122"/>
              </a:rPr>
              <a:t>多边形在</a:t>
            </a:r>
            <a:r>
              <a:rPr kumimoji="1" lang="en-US" altLang="zh-CN" sz="2400" i="1" dirty="0" err="1">
                <a:solidFill>
                  <a:srgbClr val="000000"/>
                </a:solidFill>
                <a:latin typeface="Times New Roman" panose="02020603050405020304" pitchFamily="18" charset="0"/>
                <a:ea typeface="华文新魏" panose="02010800040101010101" pitchFamily="2" charset="-122"/>
              </a:rPr>
              <a:t>xoy</a:t>
            </a:r>
            <a:r>
              <a:rPr kumimoji="1" lang="zh-CN" altLang="en-US" sz="2400" dirty="0">
                <a:solidFill>
                  <a:srgbClr val="000000"/>
                </a:solidFill>
                <a:latin typeface="Times New Roman" panose="02020603050405020304" pitchFamily="18" charset="0"/>
                <a:ea typeface="华文新魏" panose="02010800040101010101" pitchFamily="2" charset="-122"/>
              </a:rPr>
              <a:t>平面上投影的包围盒在</a:t>
            </a:r>
            <a:r>
              <a:rPr kumimoji="1" lang="en-US" altLang="zh-CN" sz="2400" dirty="0">
                <a:solidFill>
                  <a:srgbClr val="000000"/>
                </a:solidFill>
                <a:latin typeface="Times New Roman" panose="02020603050405020304" pitchFamily="18" charset="0"/>
                <a:ea typeface="华文新魏" panose="02010800040101010101" pitchFamily="2" charset="-122"/>
              </a:rPr>
              <a:t>x</a:t>
            </a:r>
            <a:r>
              <a:rPr kumimoji="1" lang="zh-CN" altLang="en-US" sz="2400" dirty="0">
                <a:solidFill>
                  <a:srgbClr val="000000"/>
                </a:solidFill>
                <a:latin typeface="Times New Roman" panose="02020603050405020304" pitchFamily="18" charset="0"/>
                <a:ea typeface="华文新魏" panose="02010800040101010101" pitchFamily="2" charset="-122"/>
              </a:rPr>
              <a:t>方向上不相交，如图 </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zh-CN" altLang="en-US" sz="2400" dirty="0">
                <a:solidFill>
                  <a:srgbClr val="000000"/>
                </a:solidFill>
                <a:latin typeface="Times New Roman" panose="02020603050405020304" pitchFamily="18" charset="0"/>
                <a:ea typeface="华文新魏" panose="02010800040101010101" pitchFamily="2" charset="-122"/>
              </a:rPr>
              <a:t>）</a:t>
            </a:r>
          </a:p>
          <a:p>
            <a:pPr algn="just" eaLnBrk="1" fontAlgn="b" hangingPunct="1"/>
            <a:r>
              <a:rPr kumimoji="1" lang="en-US" altLang="zh-CN" sz="2400" dirty="0">
                <a:solidFill>
                  <a:srgbClr val="000000"/>
                </a:solidFill>
                <a:latin typeface="Times New Roman" panose="02020603050405020304" pitchFamily="18" charset="0"/>
                <a:ea typeface="华文新魏" panose="02010800040101010101" pitchFamily="2" charset="-122"/>
              </a:rPr>
              <a:t>2</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i="1" dirty="0">
                <a:solidFill>
                  <a:srgbClr val="000000"/>
                </a:solidFill>
                <a:latin typeface="Times New Roman" panose="02020603050405020304" pitchFamily="18" charset="0"/>
                <a:ea typeface="华文新魏" panose="02010800040101010101" pitchFamily="2" charset="-122"/>
              </a:rPr>
              <a:t>P</a:t>
            </a:r>
            <a:r>
              <a:rPr kumimoji="1" lang="zh-CN" altLang="en-US" sz="2400" dirty="0">
                <a:solidFill>
                  <a:srgbClr val="000000"/>
                </a:solidFill>
                <a:latin typeface="Times New Roman" panose="02020603050405020304" pitchFamily="18" charset="0"/>
                <a:ea typeface="华文新魏" panose="02010800040101010101" pitchFamily="2" charset="-122"/>
              </a:rPr>
              <a:t>和</a:t>
            </a:r>
            <a:r>
              <a:rPr kumimoji="1" lang="en-US" altLang="zh-CN" sz="2400" i="1" dirty="0">
                <a:solidFill>
                  <a:srgbClr val="000000"/>
                </a:solidFill>
                <a:latin typeface="Times New Roman" panose="02020603050405020304" pitchFamily="18" charset="0"/>
                <a:ea typeface="华文新魏" panose="02010800040101010101" pitchFamily="2" charset="-122"/>
              </a:rPr>
              <a:t>Q</a:t>
            </a:r>
            <a:r>
              <a:rPr kumimoji="1" lang="zh-CN" altLang="en-US" sz="2400" dirty="0">
                <a:solidFill>
                  <a:srgbClr val="000000"/>
                </a:solidFill>
                <a:latin typeface="Times New Roman" panose="02020603050405020304" pitchFamily="18" charset="0"/>
                <a:ea typeface="华文新魏" panose="02010800040101010101" pitchFamily="2" charset="-122"/>
              </a:rPr>
              <a:t>多边形在</a:t>
            </a:r>
            <a:r>
              <a:rPr kumimoji="1" lang="en-US" altLang="zh-CN" sz="2400" i="1" dirty="0" err="1">
                <a:solidFill>
                  <a:srgbClr val="000000"/>
                </a:solidFill>
                <a:latin typeface="Times New Roman" panose="02020603050405020304" pitchFamily="18" charset="0"/>
                <a:ea typeface="华文新魏" panose="02010800040101010101" pitchFamily="2" charset="-122"/>
              </a:rPr>
              <a:t>xoy</a:t>
            </a:r>
            <a:r>
              <a:rPr kumimoji="1" lang="zh-CN" altLang="en-US" sz="2400" dirty="0">
                <a:solidFill>
                  <a:srgbClr val="000000"/>
                </a:solidFill>
                <a:latin typeface="Times New Roman" panose="02020603050405020304" pitchFamily="18" charset="0"/>
                <a:ea typeface="华文新魏" panose="02010800040101010101" pitchFamily="2" charset="-122"/>
              </a:rPr>
              <a:t>平面上投影的包围盒在</a:t>
            </a:r>
            <a:r>
              <a:rPr kumimoji="1" lang="en-US" altLang="zh-CN" sz="2400" dirty="0">
                <a:solidFill>
                  <a:srgbClr val="000000"/>
                </a:solidFill>
                <a:latin typeface="Times New Roman" panose="02020603050405020304" pitchFamily="18" charset="0"/>
                <a:ea typeface="华文新魏" panose="02010800040101010101" pitchFamily="2" charset="-122"/>
              </a:rPr>
              <a:t>y</a:t>
            </a:r>
            <a:r>
              <a:rPr kumimoji="1" lang="zh-CN" altLang="en-US" sz="2400" dirty="0">
                <a:solidFill>
                  <a:srgbClr val="000000"/>
                </a:solidFill>
                <a:latin typeface="Times New Roman" panose="02020603050405020304" pitchFamily="18" charset="0"/>
                <a:ea typeface="华文新魏" panose="02010800040101010101" pitchFamily="2" charset="-122"/>
              </a:rPr>
              <a:t>方向上不相交，如图 </a:t>
            </a:r>
            <a:r>
              <a:rPr kumimoji="1" lang="en-US" altLang="zh-CN" sz="2400" dirty="0">
                <a:solidFill>
                  <a:srgbClr val="000000"/>
                </a:solidFill>
                <a:latin typeface="Times New Roman" panose="02020603050405020304" pitchFamily="18" charset="0"/>
                <a:ea typeface="华文新魏" panose="02010800040101010101" pitchFamily="2" charset="-122"/>
              </a:rPr>
              <a:t>b</a:t>
            </a:r>
            <a:r>
              <a:rPr kumimoji="1" lang="zh-CN" altLang="en-US" sz="2400" dirty="0">
                <a:solidFill>
                  <a:srgbClr val="000000"/>
                </a:solidFill>
                <a:latin typeface="Times New Roman" panose="02020603050405020304" pitchFamily="18" charset="0"/>
                <a:ea typeface="华文新魏" panose="02010800040101010101" pitchFamily="2" charset="-122"/>
              </a:rPr>
              <a:t>）</a:t>
            </a:r>
          </a:p>
          <a:p>
            <a:pPr algn="just" eaLnBrk="1" fontAlgn="b" hangingPunct="1"/>
            <a:r>
              <a:rPr kumimoji="1" lang="en-US" altLang="zh-CN" sz="2400" dirty="0">
                <a:solidFill>
                  <a:srgbClr val="000000"/>
                </a:solidFill>
                <a:latin typeface="Times New Roman" panose="02020603050405020304" pitchFamily="18" charset="0"/>
                <a:ea typeface="华文新魏" panose="02010800040101010101" pitchFamily="2" charset="-122"/>
              </a:rPr>
              <a:t>3</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i="1" dirty="0">
                <a:solidFill>
                  <a:srgbClr val="000000"/>
                </a:solidFill>
                <a:latin typeface="Times New Roman" panose="02020603050405020304" pitchFamily="18" charset="0"/>
                <a:ea typeface="华文新魏" panose="02010800040101010101" pitchFamily="2" charset="-122"/>
              </a:rPr>
              <a:t>P</a:t>
            </a:r>
            <a:r>
              <a:rPr kumimoji="1" lang="zh-CN" altLang="en-US" sz="2400" dirty="0">
                <a:solidFill>
                  <a:srgbClr val="000000"/>
                </a:solidFill>
                <a:latin typeface="Times New Roman" panose="02020603050405020304" pitchFamily="18" charset="0"/>
                <a:ea typeface="华文新魏" panose="02010800040101010101" pitchFamily="2" charset="-122"/>
              </a:rPr>
              <a:t>和</a:t>
            </a:r>
            <a:r>
              <a:rPr kumimoji="1" lang="en-US" altLang="zh-CN" sz="2400" i="1" dirty="0">
                <a:solidFill>
                  <a:srgbClr val="000000"/>
                </a:solidFill>
                <a:latin typeface="Times New Roman" panose="02020603050405020304" pitchFamily="18" charset="0"/>
                <a:ea typeface="华文新魏" panose="02010800040101010101" pitchFamily="2" charset="-122"/>
              </a:rPr>
              <a:t>Q</a:t>
            </a:r>
            <a:r>
              <a:rPr kumimoji="1" lang="zh-CN" altLang="en-US" sz="2400" dirty="0">
                <a:solidFill>
                  <a:srgbClr val="000000"/>
                </a:solidFill>
                <a:latin typeface="Times New Roman" panose="02020603050405020304" pitchFamily="18" charset="0"/>
                <a:ea typeface="华文新魏" panose="02010800040101010101" pitchFamily="2" charset="-122"/>
              </a:rPr>
              <a:t>多边形在</a:t>
            </a:r>
            <a:r>
              <a:rPr kumimoji="1" lang="en-US" altLang="zh-CN" sz="2400" i="1" dirty="0" err="1">
                <a:solidFill>
                  <a:srgbClr val="000000"/>
                </a:solidFill>
                <a:latin typeface="Times New Roman" panose="02020603050405020304" pitchFamily="18" charset="0"/>
                <a:ea typeface="华文新魏" panose="02010800040101010101" pitchFamily="2" charset="-122"/>
              </a:rPr>
              <a:t>xoy</a:t>
            </a:r>
            <a:r>
              <a:rPr kumimoji="1" lang="zh-CN" altLang="en-US" sz="2400" dirty="0">
                <a:solidFill>
                  <a:srgbClr val="000000"/>
                </a:solidFill>
                <a:latin typeface="Times New Roman" panose="02020603050405020304" pitchFamily="18" charset="0"/>
                <a:ea typeface="华文新魏" panose="02010800040101010101" pitchFamily="2" charset="-122"/>
              </a:rPr>
              <a:t>平面上投影不相交，如图 </a:t>
            </a:r>
            <a:r>
              <a:rPr kumimoji="1" lang="en-US" altLang="zh-CN" sz="2400" i="1" dirty="0">
                <a:solidFill>
                  <a:srgbClr val="000000"/>
                </a:solidFill>
                <a:latin typeface="Times New Roman" panose="02020603050405020304" pitchFamily="18" charset="0"/>
                <a:ea typeface="华文新魏" panose="02010800040101010101" pitchFamily="2" charset="-122"/>
              </a:rPr>
              <a:t>c</a:t>
            </a:r>
            <a:r>
              <a:rPr kumimoji="1" lang="zh-CN" altLang="en-US" sz="2400" dirty="0">
                <a:solidFill>
                  <a:srgbClr val="000000"/>
                </a:solidFill>
                <a:latin typeface="Times New Roman" panose="02020603050405020304" pitchFamily="18" charset="0"/>
                <a:ea typeface="华文新魏" panose="02010800040101010101" pitchFamily="2" charset="-122"/>
              </a:rPr>
              <a:t>）；</a:t>
            </a:r>
          </a:p>
          <a:p>
            <a:pPr algn="just" eaLnBrk="1" fontAlgn="b" hangingPunct="1"/>
            <a:r>
              <a:rPr kumimoji="1" lang="en-US" altLang="zh-CN" sz="2400" dirty="0">
                <a:solidFill>
                  <a:srgbClr val="000000"/>
                </a:solidFill>
                <a:latin typeface="Times New Roman" panose="02020603050405020304" pitchFamily="18" charset="0"/>
                <a:ea typeface="华文新魏" panose="02010800040101010101" pitchFamily="2" charset="-122"/>
              </a:rPr>
              <a:t>4</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i="1" dirty="0">
                <a:solidFill>
                  <a:srgbClr val="000000"/>
                </a:solidFill>
                <a:latin typeface="Times New Roman" panose="02020603050405020304" pitchFamily="18" charset="0"/>
                <a:ea typeface="华文新魏" panose="02010800040101010101" pitchFamily="2" charset="-122"/>
              </a:rPr>
              <a:t>P</a:t>
            </a:r>
            <a:r>
              <a:rPr kumimoji="1" lang="zh-CN" altLang="en-US" sz="2400" dirty="0">
                <a:solidFill>
                  <a:srgbClr val="000000"/>
                </a:solidFill>
                <a:latin typeface="Times New Roman" panose="02020603050405020304" pitchFamily="18" charset="0"/>
                <a:ea typeface="华文新魏" panose="02010800040101010101" pitchFamily="2" charset="-122"/>
              </a:rPr>
              <a:t>多边形的各个点均在</a:t>
            </a:r>
            <a:r>
              <a:rPr kumimoji="1" lang="en-US" altLang="zh-CN" sz="2400" i="1" dirty="0">
                <a:solidFill>
                  <a:srgbClr val="000000"/>
                </a:solidFill>
                <a:latin typeface="Times New Roman" panose="02020603050405020304" pitchFamily="18" charset="0"/>
                <a:ea typeface="华文新魏" panose="02010800040101010101" pitchFamily="2" charset="-122"/>
              </a:rPr>
              <a:t>Q</a:t>
            </a:r>
            <a:r>
              <a:rPr kumimoji="1" lang="zh-CN" altLang="en-US" sz="2400" dirty="0">
                <a:solidFill>
                  <a:srgbClr val="000000"/>
                </a:solidFill>
                <a:latin typeface="Times New Roman" panose="02020603050405020304" pitchFamily="18" charset="0"/>
                <a:ea typeface="华文新魏" panose="02010800040101010101" pitchFamily="2" charset="-122"/>
              </a:rPr>
              <a:t>多边形远离视点的一侧，如图 </a:t>
            </a:r>
            <a:r>
              <a:rPr kumimoji="1" lang="en-US" altLang="zh-CN" sz="2400" i="1" dirty="0">
                <a:solidFill>
                  <a:srgbClr val="000000"/>
                </a:solidFill>
                <a:latin typeface="Times New Roman" panose="02020603050405020304" pitchFamily="18" charset="0"/>
                <a:ea typeface="华文新魏" panose="02010800040101010101" pitchFamily="2" charset="-122"/>
              </a:rPr>
              <a:t>d</a:t>
            </a:r>
            <a:r>
              <a:rPr kumimoji="1" lang="zh-CN" altLang="en-US" sz="2400" dirty="0">
                <a:solidFill>
                  <a:srgbClr val="000000"/>
                </a:solidFill>
                <a:latin typeface="Times New Roman" panose="02020603050405020304" pitchFamily="18" charset="0"/>
                <a:ea typeface="华文新魏" panose="02010800040101010101" pitchFamily="2" charset="-122"/>
              </a:rPr>
              <a:t>）</a:t>
            </a:r>
          </a:p>
          <a:p>
            <a:pPr algn="just" eaLnBrk="1" fontAlgn="b" hangingPunct="1"/>
            <a:r>
              <a:rPr kumimoji="1" lang="en-US" altLang="zh-CN" sz="2400" dirty="0">
                <a:solidFill>
                  <a:srgbClr val="000000"/>
                </a:solidFill>
                <a:latin typeface="Times New Roman" panose="02020603050405020304" pitchFamily="18" charset="0"/>
                <a:ea typeface="华文新魏" panose="02010800040101010101" pitchFamily="2" charset="-122"/>
              </a:rPr>
              <a:t>5</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i="1" dirty="0">
                <a:solidFill>
                  <a:srgbClr val="000000"/>
                </a:solidFill>
                <a:latin typeface="Times New Roman" panose="02020603050405020304" pitchFamily="18" charset="0"/>
                <a:ea typeface="华文新魏" panose="02010800040101010101" pitchFamily="2" charset="-122"/>
              </a:rPr>
              <a:t>Q</a:t>
            </a:r>
            <a:r>
              <a:rPr kumimoji="1" lang="zh-CN" altLang="en-US" sz="2400" dirty="0">
                <a:solidFill>
                  <a:srgbClr val="000000"/>
                </a:solidFill>
                <a:latin typeface="Times New Roman" panose="02020603050405020304" pitchFamily="18" charset="0"/>
                <a:ea typeface="华文新魏" panose="02010800040101010101" pitchFamily="2" charset="-122"/>
              </a:rPr>
              <a:t>多边形的各个点均在</a:t>
            </a:r>
            <a:r>
              <a:rPr kumimoji="1" lang="en-US" altLang="zh-CN" sz="2400" i="1" dirty="0">
                <a:solidFill>
                  <a:srgbClr val="000000"/>
                </a:solidFill>
                <a:latin typeface="Times New Roman" panose="02020603050405020304" pitchFamily="18" charset="0"/>
                <a:ea typeface="华文新魏" panose="02010800040101010101" pitchFamily="2" charset="-122"/>
              </a:rPr>
              <a:t>P</a:t>
            </a:r>
            <a:r>
              <a:rPr kumimoji="1" lang="zh-CN" altLang="en-US" sz="2400" dirty="0">
                <a:solidFill>
                  <a:srgbClr val="000000"/>
                </a:solidFill>
                <a:latin typeface="Times New Roman" panose="02020603050405020304" pitchFamily="18" charset="0"/>
                <a:ea typeface="华文新魏" panose="02010800040101010101" pitchFamily="2" charset="-122"/>
              </a:rPr>
              <a:t>多边形靠近视点的一侧，如图 </a:t>
            </a:r>
            <a:r>
              <a:rPr kumimoji="1" lang="en-US" altLang="zh-CN" sz="2400" i="1" dirty="0">
                <a:solidFill>
                  <a:srgbClr val="000000"/>
                </a:solidFill>
                <a:latin typeface="Times New Roman" panose="02020603050405020304" pitchFamily="18" charset="0"/>
                <a:ea typeface="华文新魏" panose="02010800040101010101" pitchFamily="2" charset="-122"/>
              </a:rPr>
              <a:t>e</a:t>
            </a:r>
            <a:r>
              <a:rPr kumimoji="1" lang="zh-CN" altLang="en-US" sz="2400" dirty="0">
                <a:solidFill>
                  <a:srgbClr val="000000"/>
                </a:solidFill>
                <a:latin typeface="Times New Roman" panose="02020603050405020304" pitchFamily="18" charset="0"/>
                <a:ea typeface="华文新魏" panose="02010800040101010101" pitchFamily="2" charset="-122"/>
              </a:rPr>
              <a:t>）；</a:t>
            </a:r>
          </a:p>
        </p:txBody>
      </p:sp>
    </p:spTree>
    <p:extLst>
      <p:ext uri="{BB962C8B-B14F-4D97-AF65-F5344CB8AC3E}">
        <p14:creationId xmlns:p14="http://schemas.microsoft.com/office/powerpoint/2010/main" val="394384064"/>
      </p:ext>
    </p:extLst>
  </p:cSld>
  <p:clrMapOvr>
    <a:masterClrMapping/>
  </p:clrMapOvr>
  <p:transition spd="slow">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79388" y="431892"/>
            <a:ext cx="87275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indent="26987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en-US" altLang="zh-CN" sz="2800" dirty="0">
                <a:solidFill>
                  <a:srgbClr val="000000"/>
                </a:solidFill>
                <a:latin typeface="Times New Roman" panose="02020603050405020304" pitchFamily="18" charset="0"/>
                <a:ea typeface="华文新魏" panose="02010800040101010101" pitchFamily="2" charset="-122"/>
              </a:rPr>
              <a:t>3</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zh-CN" altLang="en-US" sz="2800" dirty="0">
                <a:solidFill>
                  <a:srgbClr val="000000"/>
                </a:solidFill>
                <a:latin typeface="Times New Roman" panose="02020603050405020304" pitchFamily="18" charset="0"/>
                <a:ea typeface="华文新魏" panose="02010800040101010101" pitchFamily="2" charset="-122"/>
              </a:rPr>
              <a:t>和</a:t>
            </a:r>
            <a:r>
              <a:rPr kumimoji="1" lang="en-US" altLang="zh-CN" sz="2800" i="1" dirty="0">
                <a:solidFill>
                  <a:srgbClr val="000000"/>
                </a:solidFill>
                <a:latin typeface="Times New Roman" panose="02020603050405020304" pitchFamily="18" charset="0"/>
                <a:ea typeface="华文新魏" panose="02010800040101010101" pitchFamily="2" charset="-122"/>
              </a:rPr>
              <a:t>Q</a:t>
            </a:r>
            <a:r>
              <a:rPr kumimoji="1" lang="zh-CN" altLang="en-US" sz="2800" dirty="0">
                <a:solidFill>
                  <a:srgbClr val="000000"/>
                </a:solidFill>
                <a:latin typeface="Times New Roman" panose="02020603050405020304" pitchFamily="18" charset="0"/>
                <a:ea typeface="华文新魏" panose="02010800040101010101" pitchFamily="2" charset="-122"/>
              </a:rPr>
              <a:t>深度重叠，同时相互遮挡  </a:t>
            </a:r>
            <a:endParaRPr kumimoji="1" lang="zh-CN" altLang="en-US" sz="2800" dirty="0" smtClean="0">
              <a:solidFill>
                <a:srgbClr val="000000"/>
              </a:solidFill>
              <a:latin typeface="Times New Roman" panose="02020603050405020304" pitchFamily="18" charset="0"/>
              <a:ea typeface="华文新魏" panose="02010800040101010101" pitchFamily="2" charset="-122"/>
            </a:endParaRPr>
          </a:p>
          <a:p>
            <a:pPr algn="just" eaLnBrk="1" fontAlgn="b" hangingPunct="1"/>
            <a:r>
              <a:rPr kumimoji="1" lang="zh-CN" altLang="en-US" sz="2800" dirty="0" smtClean="0">
                <a:solidFill>
                  <a:srgbClr val="000000"/>
                </a:solidFill>
                <a:latin typeface="Times New Roman" panose="02020603050405020304" pitchFamily="18" charset="0"/>
                <a:ea typeface="华文新魏" panose="02010800040101010101" pitchFamily="2" charset="-122"/>
              </a:rPr>
              <a:t>         在下图中，两图均有交叉覆盖或循环遮挡的情况。</a:t>
            </a:r>
          </a:p>
          <a:p>
            <a:pPr algn="just" eaLnBrk="1" fontAlgn="b" hangingPunct="1"/>
            <a:r>
              <a:rPr kumimoji="1" lang="zh-CN" altLang="en-US" sz="2800" dirty="0" smtClean="0">
                <a:solidFill>
                  <a:srgbClr val="000000"/>
                </a:solidFill>
                <a:latin typeface="Times New Roman" panose="02020603050405020304" pitchFamily="18" charset="0"/>
                <a:ea typeface="华文新魏" panose="02010800040101010101" pitchFamily="2" charset="-122"/>
              </a:rPr>
              <a:t>         </a:t>
            </a:r>
            <a:r>
              <a:rPr kumimoji="1" lang="zh-CN" altLang="en-US" sz="2800" dirty="0">
                <a:solidFill>
                  <a:srgbClr val="000000"/>
                </a:solidFill>
                <a:latin typeface="Times New Roman" panose="02020603050405020304" pitchFamily="18" charset="0"/>
                <a:ea typeface="华文新魏" panose="02010800040101010101" pitchFamily="2" charset="-122"/>
              </a:rPr>
              <a:t>在左图中，</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zh-CN" altLang="en-US" sz="2800" dirty="0">
                <a:solidFill>
                  <a:srgbClr val="000000"/>
                </a:solidFill>
                <a:latin typeface="Times New Roman" panose="02020603050405020304" pitchFamily="18" charset="0"/>
                <a:ea typeface="华文新魏" panose="02010800040101010101" pitchFamily="2" charset="-122"/>
              </a:rPr>
              <a:t>在</a:t>
            </a:r>
            <a:r>
              <a:rPr kumimoji="1" lang="en-US" altLang="zh-CN" sz="2800" i="1" dirty="0">
                <a:solidFill>
                  <a:srgbClr val="000000"/>
                </a:solidFill>
                <a:latin typeface="Times New Roman" panose="02020603050405020304" pitchFamily="18" charset="0"/>
                <a:ea typeface="华文新魏" panose="02010800040101010101" pitchFamily="2" charset="-122"/>
              </a:rPr>
              <a:t>Q</a:t>
            </a:r>
            <a:r>
              <a:rPr kumimoji="1" lang="zh-CN" altLang="en-US" sz="2800" dirty="0">
                <a:solidFill>
                  <a:srgbClr val="000000"/>
                </a:solidFill>
                <a:latin typeface="Times New Roman" panose="02020603050405020304" pitchFamily="18" charset="0"/>
                <a:ea typeface="华文新魏" panose="02010800040101010101" pitchFamily="2" charset="-122"/>
              </a:rPr>
              <a:t>前面，</a:t>
            </a:r>
            <a:r>
              <a:rPr kumimoji="1" lang="en-US" altLang="zh-CN" sz="2800" i="1" dirty="0">
                <a:solidFill>
                  <a:srgbClr val="000000"/>
                </a:solidFill>
                <a:latin typeface="Times New Roman" panose="02020603050405020304" pitchFamily="18" charset="0"/>
                <a:ea typeface="华文新魏" panose="02010800040101010101" pitchFamily="2" charset="-122"/>
              </a:rPr>
              <a:t>Q</a:t>
            </a:r>
            <a:r>
              <a:rPr kumimoji="1" lang="zh-CN" altLang="en-US" sz="2800" dirty="0">
                <a:solidFill>
                  <a:srgbClr val="000000"/>
                </a:solidFill>
                <a:latin typeface="Times New Roman" panose="02020603050405020304" pitchFamily="18" charset="0"/>
                <a:ea typeface="华文新魏" panose="02010800040101010101" pitchFamily="2" charset="-122"/>
              </a:rPr>
              <a:t>在</a:t>
            </a:r>
            <a:r>
              <a:rPr kumimoji="1" lang="en-US" altLang="zh-CN" sz="2800" i="1" dirty="0">
                <a:solidFill>
                  <a:srgbClr val="000000"/>
                </a:solidFill>
                <a:latin typeface="Times New Roman" panose="02020603050405020304" pitchFamily="18" charset="0"/>
                <a:ea typeface="华文新魏" panose="02010800040101010101" pitchFamily="2" charset="-122"/>
              </a:rPr>
              <a:t>R</a:t>
            </a:r>
            <a:r>
              <a:rPr kumimoji="1" lang="zh-CN" altLang="en-US" sz="2800" dirty="0">
                <a:solidFill>
                  <a:srgbClr val="000000"/>
                </a:solidFill>
                <a:latin typeface="Times New Roman" panose="02020603050405020304" pitchFamily="18" charset="0"/>
                <a:ea typeface="华文新魏" panose="02010800040101010101" pitchFamily="2" charset="-122"/>
              </a:rPr>
              <a:t>前面，而</a:t>
            </a:r>
            <a:r>
              <a:rPr kumimoji="1" lang="en-US" altLang="zh-CN" sz="2800" i="1" dirty="0">
                <a:solidFill>
                  <a:srgbClr val="000000"/>
                </a:solidFill>
                <a:latin typeface="Times New Roman" panose="02020603050405020304" pitchFamily="18" charset="0"/>
                <a:ea typeface="华文新魏" panose="02010800040101010101" pitchFamily="2" charset="-122"/>
              </a:rPr>
              <a:t>R</a:t>
            </a:r>
            <a:r>
              <a:rPr kumimoji="1" lang="zh-CN" altLang="en-US" sz="2800" dirty="0">
                <a:solidFill>
                  <a:srgbClr val="000000"/>
                </a:solidFill>
                <a:latin typeface="Times New Roman" panose="02020603050405020304" pitchFamily="18" charset="0"/>
                <a:ea typeface="华文新魏" panose="02010800040101010101" pitchFamily="2" charset="-122"/>
              </a:rPr>
              <a:t>反过来又在</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zh-CN" altLang="en-US" sz="2800" dirty="0">
                <a:solidFill>
                  <a:srgbClr val="000000"/>
                </a:solidFill>
                <a:latin typeface="Times New Roman" panose="02020603050405020304" pitchFamily="18" charset="0"/>
                <a:ea typeface="华文新魏" panose="02010800040101010101" pitchFamily="2" charset="-122"/>
              </a:rPr>
              <a:t>前面；</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在右图中，</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zh-CN" altLang="en-US" sz="2800" dirty="0">
                <a:solidFill>
                  <a:srgbClr val="000000"/>
                </a:solidFill>
                <a:latin typeface="Times New Roman" panose="02020603050405020304" pitchFamily="18" charset="0"/>
                <a:ea typeface="华文新魏" panose="02010800040101010101" pitchFamily="2" charset="-122"/>
              </a:rPr>
              <a:t>在</a:t>
            </a:r>
            <a:r>
              <a:rPr kumimoji="1" lang="en-US" altLang="zh-CN" sz="2800" i="1" dirty="0">
                <a:solidFill>
                  <a:srgbClr val="000000"/>
                </a:solidFill>
                <a:latin typeface="Times New Roman" panose="02020603050405020304" pitchFamily="18" charset="0"/>
                <a:ea typeface="华文新魏" panose="02010800040101010101" pitchFamily="2" charset="-122"/>
              </a:rPr>
              <a:t>Q</a:t>
            </a:r>
            <a:r>
              <a:rPr kumimoji="1" lang="zh-CN" altLang="en-US" sz="2800" dirty="0">
                <a:solidFill>
                  <a:srgbClr val="000000"/>
                </a:solidFill>
                <a:latin typeface="Times New Roman" panose="02020603050405020304" pitchFamily="18" charset="0"/>
                <a:ea typeface="华文新魏" panose="02010800040101010101" pitchFamily="2" charset="-122"/>
              </a:rPr>
              <a:t>前面，而</a:t>
            </a:r>
            <a:r>
              <a:rPr kumimoji="1" lang="en-US" altLang="zh-CN" sz="2800" i="1" dirty="0">
                <a:solidFill>
                  <a:srgbClr val="000000"/>
                </a:solidFill>
                <a:latin typeface="Times New Roman" panose="02020603050405020304" pitchFamily="18" charset="0"/>
                <a:ea typeface="华文新魏" panose="02010800040101010101" pitchFamily="2" charset="-122"/>
              </a:rPr>
              <a:t>Q</a:t>
            </a:r>
            <a:r>
              <a:rPr kumimoji="1" lang="zh-CN" altLang="en-US" sz="2800" dirty="0">
                <a:solidFill>
                  <a:srgbClr val="000000"/>
                </a:solidFill>
                <a:latin typeface="Times New Roman" panose="02020603050405020304" pitchFamily="18" charset="0"/>
                <a:ea typeface="华文新魏" panose="02010800040101010101" pitchFamily="2" charset="-122"/>
              </a:rPr>
              <a:t>又在</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zh-CN" altLang="en-US" sz="2800" dirty="0">
                <a:solidFill>
                  <a:srgbClr val="000000"/>
                </a:solidFill>
                <a:latin typeface="Times New Roman" panose="02020603050405020304" pitchFamily="18" charset="0"/>
                <a:ea typeface="华文新魏" panose="02010800040101010101" pitchFamily="2" charset="-122"/>
              </a:rPr>
              <a:t>前面。对它们均无法直接建立确定的深度优先表。</a:t>
            </a:r>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573463"/>
            <a:ext cx="3457575" cy="2544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500438"/>
            <a:ext cx="3609975" cy="2674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5271812"/>
      </p:ext>
    </p:extLst>
  </p:cSld>
  <p:clrMapOvr>
    <a:masterClrMapping/>
  </p:clrMapOvr>
  <p:transition spd="slow">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588" y="141288"/>
            <a:ext cx="8964612" cy="610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a:tabLst>
                <a:tab pos="541338" algn="l"/>
              </a:tabLst>
              <a:defRPr>
                <a:solidFill>
                  <a:schemeClr val="tx1"/>
                </a:solidFill>
                <a:latin typeface="Arial" panose="020B0604020202020204" pitchFamily="34" charset="0"/>
                <a:ea typeface="宋体" panose="02010600030101010101" pitchFamily="2" charset="-122"/>
              </a:defRPr>
            </a:lvl1pPr>
            <a:lvl2pPr marL="742950" indent="-285750">
              <a:tabLst>
                <a:tab pos="541338" algn="l"/>
              </a:tabLst>
              <a:defRPr>
                <a:solidFill>
                  <a:schemeClr val="tx1"/>
                </a:solidFill>
                <a:latin typeface="Arial" panose="020B0604020202020204" pitchFamily="34" charset="0"/>
                <a:ea typeface="宋体" panose="02010600030101010101" pitchFamily="2" charset="-122"/>
              </a:defRPr>
            </a:lvl2pPr>
            <a:lvl3pPr marL="1143000" indent="-228600">
              <a:tabLst>
                <a:tab pos="541338" algn="l"/>
              </a:tabLst>
              <a:defRPr>
                <a:solidFill>
                  <a:schemeClr val="tx1"/>
                </a:solidFill>
                <a:latin typeface="Arial" panose="020B0604020202020204" pitchFamily="34" charset="0"/>
                <a:ea typeface="宋体" panose="02010600030101010101" pitchFamily="2" charset="-122"/>
              </a:defRPr>
            </a:lvl3pPr>
            <a:lvl4pPr marL="1600200" indent="-228600">
              <a:tabLst>
                <a:tab pos="541338" algn="l"/>
              </a:tabLst>
              <a:defRPr>
                <a:solidFill>
                  <a:schemeClr val="tx1"/>
                </a:solidFill>
                <a:latin typeface="Arial" panose="020B0604020202020204" pitchFamily="34" charset="0"/>
                <a:ea typeface="宋体" panose="02010600030101010101" pitchFamily="2" charset="-122"/>
              </a:defRPr>
            </a:lvl4pPr>
            <a:lvl5pPr marL="2057400" indent="-228600">
              <a:tabLst>
                <a:tab pos="541338"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541338"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541338"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541338"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541338" algn="l"/>
              </a:tabLs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TW" sz="2800" b="1" dirty="0">
                <a:solidFill>
                  <a:srgbClr val="000000"/>
                </a:solidFill>
                <a:latin typeface="Times New Roman" panose="02020603050405020304" pitchFamily="18" charset="0"/>
                <a:ea typeface="华文新魏" panose="02010800040101010101" pitchFamily="2" charset="-122"/>
              </a:rPr>
              <a:t>3</a:t>
            </a:r>
            <a:r>
              <a:rPr kumimoji="1" lang="zh-TW" altLang="en-US" sz="2800" b="1" dirty="0">
                <a:solidFill>
                  <a:srgbClr val="000000"/>
                </a:solidFill>
                <a:latin typeface="Times New Roman" panose="02020603050405020304" pitchFamily="18" charset="0"/>
                <a:ea typeface="华文新魏" panose="02010800040101010101" pitchFamily="2" charset="-122"/>
              </a:rPr>
              <a:t>算法</a:t>
            </a:r>
            <a:r>
              <a:rPr kumimoji="1" lang="zh-CN" altLang="en-US" sz="2800" b="1" dirty="0">
                <a:solidFill>
                  <a:srgbClr val="000000"/>
                </a:solidFill>
                <a:latin typeface="Times New Roman" panose="02020603050405020304" pitchFamily="18" charset="0"/>
                <a:ea typeface="华文新魏" panose="02010800040101010101" pitchFamily="2" charset="-122"/>
              </a:rPr>
              <a:t>的实现步骤</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zh-CN" altLang="en-US" sz="2600" dirty="0">
                <a:solidFill>
                  <a:srgbClr val="000000"/>
                </a:solidFill>
                <a:latin typeface="Times New Roman" panose="02020603050405020304" pitchFamily="18" charset="0"/>
                <a:ea typeface="华文新魏" panose="02010800040101010101" pitchFamily="2" charset="-122"/>
              </a:rPr>
              <a:t>（</a:t>
            </a:r>
            <a:r>
              <a:rPr kumimoji="1" lang="en-US" altLang="zh-CN" sz="2600" dirty="0">
                <a:solidFill>
                  <a:srgbClr val="000000"/>
                </a:solidFill>
                <a:latin typeface="Times New Roman" panose="02020603050405020304" pitchFamily="18" charset="0"/>
                <a:ea typeface="华文新魏" panose="02010800040101010101" pitchFamily="2" charset="-122"/>
              </a:rPr>
              <a:t>1</a:t>
            </a:r>
            <a:r>
              <a:rPr kumimoji="1" lang="zh-CN" altLang="en-US" sz="2600" dirty="0">
                <a:solidFill>
                  <a:srgbClr val="000000"/>
                </a:solidFill>
                <a:latin typeface="Times New Roman" panose="02020603050405020304" pitchFamily="18" charset="0"/>
                <a:ea typeface="华文新魏" panose="02010800040101010101" pitchFamily="2" charset="-122"/>
              </a:rPr>
              <a:t>）对每个多边形顶点</a:t>
            </a:r>
            <a:r>
              <a:rPr kumimoji="1" lang="zh-CN" altLang="en-US" sz="2600" dirty="0" smtClean="0">
                <a:solidFill>
                  <a:srgbClr val="000000"/>
                </a:solidFill>
                <a:latin typeface="Times New Roman" panose="02020603050405020304" pitchFamily="18" charset="0"/>
                <a:ea typeface="华文新魏" panose="02010800040101010101" pitchFamily="2" charset="-122"/>
              </a:rPr>
              <a:t>求</a:t>
            </a:r>
            <a:r>
              <a:rPr kumimoji="1" lang="en-US" altLang="zh-CN" sz="2600" i="1" dirty="0" err="1" smtClean="0">
                <a:solidFill>
                  <a:srgbClr val="000000"/>
                </a:solidFill>
                <a:latin typeface="Times New Roman" panose="02020603050405020304" pitchFamily="18" charset="0"/>
                <a:ea typeface="华文新魏" panose="02010800040101010101" pitchFamily="2" charset="-122"/>
              </a:rPr>
              <a:t>z</a:t>
            </a:r>
            <a:r>
              <a:rPr kumimoji="1" lang="en-US" altLang="zh-CN" sz="2600" i="1" baseline="-25000" dirty="0" err="1" smtClean="0">
                <a:solidFill>
                  <a:srgbClr val="000000"/>
                </a:solidFill>
                <a:latin typeface="Times New Roman" panose="02020603050405020304" pitchFamily="18" charset="0"/>
                <a:ea typeface="华文新魏" panose="02010800040101010101" pitchFamily="2" charset="-122"/>
              </a:rPr>
              <a:t>min</a:t>
            </a:r>
            <a:r>
              <a:rPr kumimoji="1" lang="zh-CN" altLang="en-US" sz="2600" dirty="0">
                <a:solidFill>
                  <a:srgbClr val="000000"/>
                </a:solidFill>
                <a:latin typeface="Times New Roman" panose="02020603050405020304" pitchFamily="18" charset="0"/>
                <a:ea typeface="华文新魏" panose="02010800040101010101" pitchFamily="2" charset="-122"/>
              </a:rPr>
              <a:t>。</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a:t>
            </a:r>
            <a:r>
              <a:rPr kumimoji="1" lang="en-US" altLang="zh-CN" sz="2600" dirty="0">
                <a:solidFill>
                  <a:srgbClr val="000000"/>
                </a:solidFill>
                <a:latin typeface="Times New Roman" panose="02020603050405020304" pitchFamily="18" charset="0"/>
                <a:ea typeface="华文新魏" panose="02010800040101010101" pitchFamily="2" charset="-122"/>
              </a:rPr>
              <a:t>2</a:t>
            </a:r>
            <a:r>
              <a:rPr kumimoji="1" lang="zh-CN" altLang="en-US" sz="2600" dirty="0">
                <a:solidFill>
                  <a:srgbClr val="000000"/>
                </a:solidFill>
                <a:latin typeface="Times New Roman" panose="02020603050405020304" pitchFamily="18" charset="0"/>
                <a:ea typeface="华文新魏" panose="02010800040101010101" pitchFamily="2" charset="-122"/>
              </a:rPr>
              <a:t>）取第二个多边形</a:t>
            </a:r>
            <a:r>
              <a:rPr kumimoji="1" lang="en-US" altLang="zh-CN" sz="2600" i="1" dirty="0">
                <a:solidFill>
                  <a:srgbClr val="000000"/>
                </a:solidFill>
                <a:latin typeface="Times New Roman" panose="02020603050405020304" pitchFamily="18" charset="0"/>
                <a:ea typeface="华文新魏" panose="02010800040101010101" pitchFamily="2" charset="-122"/>
              </a:rPr>
              <a:t>Q</a:t>
            </a:r>
            <a:r>
              <a:rPr kumimoji="1" lang="zh-CN" altLang="en-US" sz="2600" dirty="0">
                <a:solidFill>
                  <a:srgbClr val="000000"/>
                </a:solidFill>
                <a:latin typeface="Times New Roman" panose="02020603050405020304" pitchFamily="18" charset="0"/>
                <a:ea typeface="华文新魏" panose="02010800040101010101" pitchFamily="2" charset="-122"/>
              </a:rPr>
              <a:t>。</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a:t>
            </a:r>
            <a:r>
              <a:rPr kumimoji="1" lang="en-US" altLang="zh-CN" sz="2600" dirty="0">
                <a:solidFill>
                  <a:srgbClr val="000000"/>
                </a:solidFill>
                <a:latin typeface="Times New Roman" panose="02020603050405020304" pitchFamily="18" charset="0"/>
                <a:ea typeface="华文新魏" panose="02010800040101010101" pitchFamily="2" charset="-122"/>
              </a:rPr>
              <a:t>3</a:t>
            </a:r>
            <a:r>
              <a:rPr kumimoji="1" lang="zh-CN" altLang="en-US" sz="2600" dirty="0">
                <a:solidFill>
                  <a:srgbClr val="000000"/>
                </a:solidFill>
                <a:latin typeface="Times New Roman" panose="02020603050405020304" pitchFamily="18" charset="0"/>
                <a:ea typeface="华文新魏" panose="02010800040101010101" pitchFamily="2" charset="-122"/>
              </a:rPr>
              <a:t>）检查多边形</a:t>
            </a:r>
            <a:r>
              <a:rPr kumimoji="1" lang="en-US" altLang="zh-CN" sz="2600" i="1" dirty="0">
                <a:solidFill>
                  <a:srgbClr val="000000"/>
                </a:solidFill>
                <a:latin typeface="Times New Roman" panose="02020603050405020304" pitchFamily="18" charset="0"/>
                <a:ea typeface="华文新魏" panose="02010800040101010101" pitchFamily="2" charset="-122"/>
              </a:rPr>
              <a:t>P</a:t>
            </a:r>
            <a:r>
              <a:rPr kumimoji="1" lang="zh-CN" altLang="en-US" sz="2600" dirty="0">
                <a:solidFill>
                  <a:srgbClr val="000000"/>
                </a:solidFill>
                <a:latin typeface="Times New Roman" panose="02020603050405020304" pitchFamily="18" charset="0"/>
                <a:ea typeface="华文新魏" panose="02010800040101010101" pitchFamily="2" charset="-122"/>
              </a:rPr>
              <a:t>和</a:t>
            </a:r>
            <a:r>
              <a:rPr kumimoji="1" lang="en-US" altLang="zh-CN" sz="2600" i="1" dirty="0">
                <a:solidFill>
                  <a:srgbClr val="000000"/>
                </a:solidFill>
                <a:latin typeface="Times New Roman" panose="02020603050405020304" pitchFamily="18" charset="0"/>
                <a:ea typeface="华文新魏" panose="02010800040101010101" pitchFamily="2" charset="-122"/>
              </a:rPr>
              <a:t>Q</a:t>
            </a:r>
            <a:r>
              <a:rPr kumimoji="1" lang="zh-CN" altLang="en-US" sz="2600" dirty="0">
                <a:solidFill>
                  <a:srgbClr val="000000"/>
                </a:solidFill>
                <a:latin typeface="Times New Roman" panose="02020603050405020304" pitchFamily="18" charset="0"/>
                <a:ea typeface="华文新魏" panose="02010800040101010101" pitchFamily="2" charset="-122"/>
              </a:rPr>
              <a:t>的关系。</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a:t>
            </a:r>
            <a:r>
              <a:rPr kumimoji="1" lang="en-US" altLang="zh-CN" sz="2600" dirty="0">
                <a:solidFill>
                  <a:srgbClr val="000000"/>
                </a:solidFill>
                <a:latin typeface="Times New Roman" panose="02020603050405020304" pitchFamily="18" charset="0"/>
                <a:ea typeface="华文新魏" panose="02010800040101010101" pitchFamily="2" charset="-122"/>
              </a:rPr>
              <a:t>1) </a:t>
            </a:r>
            <a:r>
              <a:rPr kumimoji="1" lang="zh-CN" altLang="en-US" sz="2600" dirty="0" smtClean="0">
                <a:solidFill>
                  <a:srgbClr val="000000"/>
                </a:solidFill>
                <a:latin typeface="Times New Roman" panose="02020603050405020304" pitchFamily="18" charset="0"/>
                <a:ea typeface="华文新魏" panose="02010800040101010101" pitchFamily="2" charset="-122"/>
              </a:rPr>
              <a:t>如果</a:t>
            </a:r>
            <a:r>
              <a:rPr kumimoji="1" lang="en-US" altLang="zh-CN" sz="2600" i="1" dirty="0" err="1">
                <a:solidFill>
                  <a:srgbClr val="000000"/>
                </a:solidFill>
                <a:latin typeface="Times New Roman" panose="02020603050405020304" pitchFamily="18" charset="0"/>
                <a:ea typeface="华文新魏" panose="02010800040101010101" pitchFamily="2" charset="-122"/>
              </a:rPr>
              <a:t>z</a:t>
            </a:r>
            <a:r>
              <a:rPr kumimoji="1" lang="en-US" altLang="zh-CN" sz="2600" i="1" baseline="-25000" dirty="0" err="1" smtClean="0">
                <a:solidFill>
                  <a:srgbClr val="000000"/>
                </a:solidFill>
                <a:latin typeface="Times New Roman" panose="02020603050405020304" pitchFamily="18" charset="0"/>
                <a:ea typeface="华文新魏" panose="02010800040101010101" pitchFamily="2" charset="-122"/>
              </a:rPr>
              <a:t>max</a:t>
            </a:r>
            <a:r>
              <a:rPr kumimoji="1" lang="en-US" altLang="zh-CN" sz="2600" dirty="0" smtClean="0">
                <a:solidFill>
                  <a:srgbClr val="000000"/>
                </a:solidFill>
                <a:latin typeface="Times New Roman" panose="02020603050405020304" pitchFamily="18" charset="0"/>
                <a:ea typeface="华文新魏" panose="02010800040101010101" pitchFamily="2" charset="-122"/>
              </a:rPr>
              <a:t>(</a:t>
            </a:r>
            <a:r>
              <a:rPr kumimoji="1" lang="en-US" altLang="zh-CN" sz="2600" i="1" dirty="0" smtClean="0">
                <a:solidFill>
                  <a:srgbClr val="000000"/>
                </a:solidFill>
                <a:latin typeface="Times New Roman" panose="02020603050405020304" pitchFamily="18" charset="0"/>
                <a:ea typeface="华文新魏" panose="02010800040101010101" pitchFamily="2" charset="-122"/>
              </a:rPr>
              <a:t>P</a:t>
            </a:r>
            <a:r>
              <a:rPr kumimoji="1" lang="en-US" altLang="zh-CN" sz="2600" dirty="0" smtClean="0">
                <a:solidFill>
                  <a:srgbClr val="000000"/>
                </a:solidFill>
                <a:latin typeface="Times New Roman" panose="02020603050405020304" pitchFamily="18" charset="0"/>
                <a:ea typeface="华文新魏" panose="02010800040101010101" pitchFamily="2" charset="-122"/>
              </a:rPr>
              <a:t>)&lt;</a:t>
            </a:r>
            <a:r>
              <a:rPr kumimoji="1" lang="en-US" altLang="zh-CN" sz="2600" i="1" dirty="0" err="1" smtClean="0">
                <a:solidFill>
                  <a:srgbClr val="000000"/>
                </a:solidFill>
                <a:latin typeface="Times New Roman" panose="02020603050405020304" pitchFamily="18" charset="0"/>
                <a:ea typeface="华文新魏" panose="02010800040101010101" pitchFamily="2" charset="-122"/>
              </a:rPr>
              <a:t>z</a:t>
            </a:r>
            <a:r>
              <a:rPr kumimoji="1" lang="en-US" altLang="zh-CN" sz="2600" i="1" baseline="-25000" dirty="0" err="1" smtClean="0">
                <a:solidFill>
                  <a:srgbClr val="000000"/>
                </a:solidFill>
                <a:latin typeface="Times New Roman" panose="02020603050405020304" pitchFamily="18" charset="0"/>
                <a:ea typeface="华文新魏" panose="02010800040101010101" pitchFamily="2" charset="-122"/>
              </a:rPr>
              <a:t>min</a:t>
            </a:r>
            <a:r>
              <a:rPr kumimoji="1" lang="en-US" altLang="zh-CN" sz="2600" dirty="0" smtClean="0">
                <a:solidFill>
                  <a:srgbClr val="000000"/>
                </a:solidFill>
                <a:latin typeface="Times New Roman" panose="02020603050405020304" pitchFamily="18" charset="0"/>
                <a:ea typeface="华文新魏" panose="02010800040101010101" pitchFamily="2" charset="-122"/>
              </a:rPr>
              <a:t>(</a:t>
            </a:r>
            <a:r>
              <a:rPr kumimoji="1" lang="en-US" altLang="zh-CN" sz="2600" i="1" dirty="0" smtClean="0">
                <a:solidFill>
                  <a:srgbClr val="000000"/>
                </a:solidFill>
                <a:latin typeface="Times New Roman" panose="02020603050405020304" pitchFamily="18" charset="0"/>
                <a:ea typeface="华文新魏" panose="02010800040101010101" pitchFamily="2" charset="-122"/>
              </a:rPr>
              <a:t>Q</a:t>
            </a:r>
            <a:r>
              <a:rPr kumimoji="1" lang="en-US" altLang="zh-CN" sz="2600" dirty="0">
                <a:solidFill>
                  <a:srgbClr val="000000"/>
                </a:solidFill>
                <a:latin typeface="Times New Roman" panose="02020603050405020304" pitchFamily="18" charset="0"/>
                <a:ea typeface="华文新魏" panose="02010800040101010101" pitchFamily="2" charset="-122"/>
              </a:rPr>
              <a:t>)</a:t>
            </a:r>
            <a:r>
              <a:rPr kumimoji="1" lang="zh-CN" altLang="en-US" sz="2600" dirty="0">
                <a:solidFill>
                  <a:srgbClr val="000000"/>
                </a:solidFill>
                <a:latin typeface="Times New Roman" panose="02020603050405020304" pitchFamily="18" charset="0"/>
                <a:ea typeface="华文新魏" panose="02010800040101010101" pitchFamily="2" charset="-122"/>
              </a:rPr>
              <a:t>，则</a:t>
            </a:r>
            <a:r>
              <a:rPr kumimoji="1" lang="en-US" altLang="zh-CN" sz="2600" i="1" dirty="0">
                <a:solidFill>
                  <a:srgbClr val="000000"/>
                </a:solidFill>
                <a:latin typeface="Times New Roman" panose="02020603050405020304" pitchFamily="18" charset="0"/>
                <a:ea typeface="华文新魏" panose="02010800040101010101" pitchFamily="2" charset="-122"/>
              </a:rPr>
              <a:t>P</a:t>
            </a:r>
            <a:r>
              <a:rPr kumimoji="1" lang="zh-CN" altLang="en-US" sz="2600" dirty="0">
                <a:solidFill>
                  <a:srgbClr val="000000"/>
                </a:solidFill>
                <a:latin typeface="Times New Roman" panose="02020603050405020304" pitchFamily="18" charset="0"/>
                <a:ea typeface="华文新魏" panose="02010800040101010101" pitchFamily="2" charset="-122"/>
              </a:rPr>
              <a:t>不遮挡</a:t>
            </a:r>
            <a:r>
              <a:rPr kumimoji="1" lang="en-US" altLang="zh-CN" sz="2600" i="1" dirty="0">
                <a:solidFill>
                  <a:srgbClr val="000000"/>
                </a:solidFill>
                <a:latin typeface="Times New Roman" panose="02020603050405020304" pitchFamily="18" charset="0"/>
                <a:ea typeface="华文新魏" panose="02010800040101010101" pitchFamily="2" charset="-122"/>
              </a:rPr>
              <a:t>Q</a:t>
            </a:r>
            <a:r>
              <a:rPr kumimoji="1" lang="zh-CN" altLang="en-US" sz="2600" dirty="0">
                <a:solidFill>
                  <a:srgbClr val="000000"/>
                </a:solidFill>
                <a:latin typeface="Times New Roman" panose="02020603050405020304" pitchFamily="18" charset="0"/>
                <a:ea typeface="华文新魏" panose="02010800040101010101" pitchFamily="2" charset="-122"/>
              </a:rPr>
              <a:t>，记录</a:t>
            </a:r>
            <a:r>
              <a:rPr kumimoji="1" lang="en-US" altLang="zh-CN" sz="2600" i="1" dirty="0">
                <a:solidFill>
                  <a:srgbClr val="000000"/>
                </a:solidFill>
                <a:latin typeface="Times New Roman" panose="02020603050405020304" pitchFamily="18" charset="0"/>
                <a:ea typeface="华文新魏" panose="02010800040101010101" pitchFamily="2" charset="-122"/>
              </a:rPr>
              <a:t>P</a:t>
            </a:r>
            <a:r>
              <a:rPr kumimoji="1" lang="zh-CN" altLang="en-US" sz="2600" dirty="0">
                <a:solidFill>
                  <a:srgbClr val="000000"/>
                </a:solidFill>
                <a:latin typeface="Times New Roman" panose="02020603050405020304" pitchFamily="18" charset="0"/>
                <a:ea typeface="华文新魏" panose="02010800040101010101" pitchFamily="2" charset="-122"/>
              </a:rPr>
              <a:t>；</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a:t>
            </a:r>
            <a:r>
              <a:rPr kumimoji="1" lang="en-US" altLang="zh-CN" sz="2600" dirty="0">
                <a:solidFill>
                  <a:srgbClr val="000000"/>
                </a:solidFill>
                <a:latin typeface="Times New Roman" panose="02020603050405020304" pitchFamily="18" charset="0"/>
                <a:ea typeface="华文新魏" panose="02010800040101010101" pitchFamily="2" charset="-122"/>
              </a:rPr>
              <a:t>2)</a:t>
            </a:r>
            <a:r>
              <a:rPr kumimoji="1" lang="zh-CN" altLang="en-US" sz="2600" dirty="0">
                <a:solidFill>
                  <a:srgbClr val="000000"/>
                </a:solidFill>
                <a:latin typeface="Times New Roman" panose="02020603050405020304" pitchFamily="18" charset="0"/>
                <a:ea typeface="华文新魏" panose="02010800040101010101" pitchFamily="2" charset="-122"/>
              </a:rPr>
              <a:t>若</a:t>
            </a:r>
            <a:r>
              <a:rPr kumimoji="1" lang="en-US" altLang="zh-CN" sz="2600" i="1" dirty="0" err="1">
                <a:solidFill>
                  <a:srgbClr val="000000"/>
                </a:solidFill>
                <a:latin typeface="Times New Roman" panose="02020603050405020304" pitchFamily="18" charset="0"/>
                <a:ea typeface="华文新魏" panose="02010800040101010101" pitchFamily="2" charset="-122"/>
              </a:rPr>
              <a:t>z</a:t>
            </a:r>
            <a:r>
              <a:rPr kumimoji="1" lang="en-US" altLang="zh-CN" sz="2600" i="1" baseline="-25000" dirty="0" err="1">
                <a:solidFill>
                  <a:srgbClr val="000000"/>
                </a:solidFill>
                <a:latin typeface="Times New Roman" panose="02020603050405020304" pitchFamily="18" charset="0"/>
                <a:ea typeface="华文新魏" panose="02010800040101010101" pitchFamily="2" charset="-122"/>
              </a:rPr>
              <a:t>max</a:t>
            </a:r>
            <a:r>
              <a:rPr kumimoji="1" lang="en-US" altLang="zh-CN" sz="2600" dirty="0">
                <a:solidFill>
                  <a:srgbClr val="000000"/>
                </a:solidFill>
                <a:latin typeface="Times New Roman" panose="02020603050405020304" pitchFamily="18" charset="0"/>
                <a:ea typeface="华文新魏" panose="02010800040101010101" pitchFamily="2" charset="-122"/>
              </a:rPr>
              <a:t>(</a:t>
            </a:r>
            <a:r>
              <a:rPr kumimoji="1" lang="en-US" altLang="zh-CN" sz="2600" i="1" dirty="0">
                <a:solidFill>
                  <a:srgbClr val="000000"/>
                </a:solidFill>
                <a:latin typeface="Times New Roman" panose="02020603050405020304" pitchFamily="18" charset="0"/>
                <a:ea typeface="华文新魏" panose="02010800040101010101" pitchFamily="2" charset="-122"/>
              </a:rPr>
              <a:t>P</a:t>
            </a:r>
            <a:r>
              <a:rPr kumimoji="1" lang="en-US" altLang="zh-CN" sz="2600" dirty="0">
                <a:solidFill>
                  <a:srgbClr val="000000"/>
                </a:solidFill>
                <a:latin typeface="Times New Roman" panose="02020603050405020304" pitchFamily="18" charset="0"/>
                <a:ea typeface="华文新魏" panose="02010800040101010101" pitchFamily="2" charset="-122"/>
              </a:rPr>
              <a:t>)&gt;</a:t>
            </a:r>
            <a:r>
              <a:rPr kumimoji="1" lang="en-US" altLang="zh-CN" sz="2600" i="1" dirty="0" err="1">
                <a:solidFill>
                  <a:srgbClr val="000000"/>
                </a:solidFill>
                <a:latin typeface="Times New Roman" panose="02020603050405020304" pitchFamily="18" charset="0"/>
                <a:ea typeface="华文新魏" panose="02010800040101010101" pitchFamily="2" charset="-122"/>
              </a:rPr>
              <a:t>z</a:t>
            </a:r>
            <a:r>
              <a:rPr kumimoji="1" lang="en-US" altLang="zh-CN" sz="2600" i="1" baseline="-25000" dirty="0" err="1">
                <a:solidFill>
                  <a:srgbClr val="000000"/>
                </a:solidFill>
                <a:latin typeface="Times New Roman" panose="02020603050405020304" pitchFamily="18" charset="0"/>
                <a:ea typeface="华文新魏" panose="02010800040101010101" pitchFamily="2" charset="-122"/>
              </a:rPr>
              <a:t>min</a:t>
            </a:r>
            <a:r>
              <a:rPr kumimoji="1" lang="en-US" altLang="zh-CN" sz="2600" dirty="0">
                <a:solidFill>
                  <a:srgbClr val="000000"/>
                </a:solidFill>
                <a:latin typeface="Times New Roman" panose="02020603050405020304" pitchFamily="18" charset="0"/>
                <a:ea typeface="华文新魏" panose="02010800040101010101" pitchFamily="2" charset="-122"/>
              </a:rPr>
              <a:t>(</a:t>
            </a:r>
            <a:r>
              <a:rPr kumimoji="1" lang="en-US" altLang="zh-CN" sz="2600" i="1" dirty="0">
                <a:solidFill>
                  <a:srgbClr val="000000"/>
                </a:solidFill>
                <a:latin typeface="Times New Roman" panose="02020603050405020304" pitchFamily="18" charset="0"/>
                <a:ea typeface="华文新魏" panose="02010800040101010101" pitchFamily="2" charset="-122"/>
              </a:rPr>
              <a:t>Q</a:t>
            </a:r>
            <a:r>
              <a:rPr kumimoji="1" lang="en-US" altLang="zh-CN" sz="2600" dirty="0">
                <a:solidFill>
                  <a:srgbClr val="000000"/>
                </a:solidFill>
                <a:latin typeface="Times New Roman" panose="02020603050405020304" pitchFamily="18" charset="0"/>
                <a:ea typeface="华文新魏" panose="02010800040101010101" pitchFamily="2" charset="-122"/>
              </a:rPr>
              <a:t>)</a:t>
            </a:r>
            <a:r>
              <a:rPr kumimoji="1" lang="zh-CN" altLang="en-US" sz="2600" dirty="0">
                <a:solidFill>
                  <a:srgbClr val="000000"/>
                </a:solidFill>
                <a:latin typeface="Times New Roman" panose="02020603050405020304" pitchFamily="18" charset="0"/>
                <a:ea typeface="华文新魏" panose="02010800040101010101" pitchFamily="2" charset="-122"/>
              </a:rPr>
              <a:t>而</a:t>
            </a:r>
            <a:r>
              <a:rPr kumimoji="1" lang="en-US" altLang="zh-CN" sz="2600" i="1" dirty="0" err="1">
                <a:solidFill>
                  <a:srgbClr val="000000"/>
                </a:solidFill>
                <a:latin typeface="Times New Roman" panose="02020603050405020304" pitchFamily="18" charset="0"/>
                <a:ea typeface="华文新魏" panose="02010800040101010101" pitchFamily="2" charset="-122"/>
              </a:rPr>
              <a:t>z</a:t>
            </a:r>
            <a:r>
              <a:rPr kumimoji="1" lang="en-US" altLang="zh-CN" sz="2600" i="1" baseline="-25000" dirty="0" err="1">
                <a:solidFill>
                  <a:srgbClr val="000000"/>
                </a:solidFill>
                <a:latin typeface="Times New Roman" panose="02020603050405020304" pitchFamily="18" charset="0"/>
                <a:ea typeface="华文新魏" panose="02010800040101010101" pitchFamily="2" charset="-122"/>
              </a:rPr>
              <a:t>min</a:t>
            </a:r>
            <a:r>
              <a:rPr kumimoji="1" lang="en-US" altLang="zh-CN" sz="2600" dirty="0">
                <a:solidFill>
                  <a:srgbClr val="000000"/>
                </a:solidFill>
                <a:latin typeface="Times New Roman" panose="02020603050405020304" pitchFamily="18" charset="0"/>
                <a:ea typeface="华文新魏" panose="02010800040101010101" pitchFamily="2" charset="-122"/>
              </a:rPr>
              <a:t>(</a:t>
            </a:r>
            <a:r>
              <a:rPr kumimoji="1" lang="en-US" altLang="zh-CN" sz="2600" i="1" dirty="0">
                <a:solidFill>
                  <a:srgbClr val="000000"/>
                </a:solidFill>
                <a:latin typeface="Times New Roman" panose="02020603050405020304" pitchFamily="18" charset="0"/>
                <a:ea typeface="华文新魏" panose="02010800040101010101" pitchFamily="2" charset="-122"/>
              </a:rPr>
              <a:t>P</a:t>
            </a:r>
            <a:r>
              <a:rPr kumimoji="1" lang="en-US" altLang="zh-CN" sz="2600" dirty="0">
                <a:solidFill>
                  <a:srgbClr val="000000"/>
                </a:solidFill>
                <a:latin typeface="Times New Roman" panose="02020603050405020304" pitchFamily="18" charset="0"/>
                <a:ea typeface="华文新魏" panose="02010800040101010101" pitchFamily="2" charset="-122"/>
              </a:rPr>
              <a:t>)&lt; </a:t>
            </a:r>
            <a:r>
              <a:rPr kumimoji="1" lang="en-US" altLang="zh-CN" sz="2600" i="1" dirty="0" err="1">
                <a:solidFill>
                  <a:srgbClr val="000000"/>
                </a:solidFill>
                <a:latin typeface="Times New Roman" panose="02020603050405020304" pitchFamily="18" charset="0"/>
                <a:ea typeface="华文新魏" panose="02010800040101010101" pitchFamily="2" charset="-122"/>
              </a:rPr>
              <a:t>z</a:t>
            </a:r>
            <a:r>
              <a:rPr kumimoji="1" lang="en-US" altLang="zh-CN" sz="2600" i="1" baseline="-25000" dirty="0" err="1">
                <a:solidFill>
                  <a:srgbClr val="000000"/>
                </a:solidFill>
                <a:latin typeface="Times New Roman" panose="02020603050405020304" pitchFamily="18" charset="0"/>
                <a:ea typeface="华文新魏" panose="02010800040101010101" pitchFamily="2" charset="-122"/>
              </a:rPr>
              <a:t>max</a:t>
            </a:r>
            <a:r>
              <a:rPr kumimoji="1" lang="en-US" altLang="zh-CN" sz="2600" dirty="0">
                <a:solidFill>
                  <a:srgbClr val="000000"/>
                </a:solidFill>
                <a:latin typeface="Times New Roman" panose="02020603050405020304" pitchFamily="18" charset="0"/>
                <a:ea typeface="华文新魏" panose="02010800040101010101" pitchFamily="2" charset="-122"/>
              </a:rPr>
              <a:t>(</a:t>
            </a:r>
            <a:r>
              <a:rPr kumimoji="1" lang="en-US" altLang="zh-CN" sz="2600" i="1" dirty="0">
                <a:solidFill>
                  <a:srgbClr val="000000"/>
                </a:solidFill>
                <a:latin typeface="Times New Roman" panose="02020603050405020304" pitchFamily="18" charset="0"/>
                <a:ea typeface="华文新魏" panose="02010800040101010101" pitchFamily="2" charset="-122"/>
              </a:rPr>
              <a:t>Q</a:t>
            </a:r>
            <a:r>
              <a:rPr kumimoji="1" lang="en-US" altLang="zh-CN" sz="2600" dirty="0">
                <a:solidFill>
                  <a:srgbClr val="000000"/>
                </a:solidFill>
                <a:latin typeface="Times New Roman" panose="02020603050405020304" pitchFamily="18" charset="0"/>
                <a:ea typeface="华文新魏" panose="02010800040101010101" pitchFamily="2" charset="-122"/>
              </a:rPr>
              <a:t>)</a:t>
            </a:r>
            <a:r>
              <a:rPr kumimoji="1" lang="zh-CN" altLang="en-US" sz="2600" dirty="0">
                <a:solidFill>
                  <a:srgbClr val="000000"/>
                </a:solidFill>
                <a:latin typeface="Times New Roman" panose="02020603050405020304" pitchFamily="18" charset="0"/>
                <a:ea typeface="华文新魏" panose="02010800040101010101" pitchFamily="2" charset="-122"/>
              </a:rPr>
              <a:t>条件成立， 确定多边形</a:t>
            </a:r>
            <a:r>
              <a:rPr kumimoji="1" lang="en-US" altLang="zh-CN" sz="2600" i="1" dirty="0">
                <a:solidFill>
                  <a:srgbClr val="000000"/>
                </a:solidFill>
                <a:latin typeface="Times New Roman" panose="02020603050405020304" pitchFamily="18" charset="0"/>
                <a:ea typeface="华文新魏" panose="02010800040101010101" pitchFamily="2" charset="-122"/>
              </a:rPr>
              <a:t>P</a:t>
            </a:r>
            <a:r>
              <a:rPr kumimoji="1" lang="zh-CN" altLang="en-US" sz="2600" dirty="0">
                <a:solidFill>
                  <a:srgbClr val="000000"/>
                </a:solidFill>
                <a:latin typeface="Times New Roman" panose="02020603050405020304" pitchFamily="18" charset="0"/>
                <a:ea typeface="华文新魏" panose="02010800040101010101" pitchFamily="2" charset="-122"/>
              </a:rPr>
              <a:t>是否真正遮挡</a:t>
            </a:r>
            <a:r>
              <a:rPr kumimoji="1" lang="en-US" altLang="zh-CN" sz="2600" i="1" dirty="0">
                <a:solidFill>
                  <a:srgbClr val="000000"/>
                </a:solidFill>
                <a:latin typeface="Times New Roman" panose="02020603050405020304" pitchFamily="18" charset="0"/>
                <a:ea typeface="华文新魏" panose="02010800040101010101" pitchFamily="2" charset="-122"/>
              </a:rPr>
              <a:t>Q</a:t>
            </a:r>
            <a:r>
              <a:rPr kumimoji="1" lang="zh-CN" altLang="en-US" sz="2600" dirty="0">
                <a:solidFill>
                  <a:srgbClr val="000000"/>
                </a:solidFill>
                <a:latin typeface="Times New Roman" panose="02020603050405020304" pitchFamily="18" charset="0"/>
                <a:ea typeface="华文新魏" panose="02010800040101010101" pitchFamily="2" charset="-122"/>
              </a:rPr>
              <a:t>，做以下测试：</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①  </a:t>
            </a:r>
            <a:r>
              <a:rPr kumimoji="1" lang="en-US" altLang="zh-CN" sz="2600" i="1" dirty="0">
                <a:solidFill>
                  <a:srgbClr val="000000"/>
                </a:solidFill>
                <a:latin typeface="Times New Roman" panose="02020603050405020304" pitchFamily="18" charset="0"/>
                <a:ea typeface="华文新魏" panose="02010800040101010101" pitchFamily="2" charset="-122"/>
              </a:rPr>
              <a:t>P</a:t>
            </a:r>
            <a:r>
              <a:rPr kumimoji="1" lang="zh-CN" altLang="en-US" sz="2600" dirty="0">
                <a:solidFill>
                  <a:srgbClr val="000000"/>
                </a:solidFill>
                <a:latin typeface="Times New Roman" panose="02020603050405020304" pitchFamily="18" charset="0"/>
                <a:ea typeface="华文新魏" panose="02010800040101010101" pitchFamily="2" charset="-122"/>
              </a:rPr>
              <a:t>和</a:t>
            </a:r>
            <a:r>
              <a:rPr kumimoji="1" lang="en-US" altLang="zh-CN" sz="2600" i="1" dirty="0">
                <a:solidFill>
                  <a:srgbClr val="000000"/>
                </a:solidFill>
                <a:latin typeface="Times New Roman" panose="02020603050405020304" pitchFamily="18" charset="0"/>
                <a:ea typeface="华文新魏" panose="02010800040101010101" pitchFamily="2" charset="-122"/>
              </a:rPr>
              <a:t>Q</a:t>
            </a:r>
            <a:r>
              <a:rPr kumimoji="1" lang="zh-CN" altLang="en-US" sz="2600" dirty="0">
                <a:solidFill>
                  <a:srgbClr val="000000"/>
                </a:solidFill>
                <a:latin typeface="Times New Roman" panose="02020603050405020304" pitchFamily="18" charset="0"/>
                <a:ea typeface="华文新魏" panose="02010800040101010101" pitchFamily="2" charset="-122"/>
              </a:rPr>
              <a:t>的外接最小包围盒在</a:t>
            </a:r>
            <a:r>
              <a:rPr kumimoji="1" lang="en-US" altLang="zh-CN" sz="2600" i="1" dirty="0">
                <a:solidFill>
                  <a:srgbClr val="000000"/>
                </a:solidFill>
                <a:latin typeface="Times New Roman" panose="02020603050405020304" pitchFamily="18" charset="0"/>
                <a:ea typeface="华文新魏" panose="02010800040101010101" pitchFamily="2" charset="-122"/>
              </a:rPr>
              <a:t>X</a:t>
            </a:r>
            <a:r>
              <a:rPr kumimoji="1" lang="zh-CN" altLang="en-US" sz="2600" dirty="0">
                <a:solidFill>
                  <a:srgbClr val="000000"/>
                </a:solidFill>
                <a:latin typeface="Times New Roman" panose="02020603050405020304" pitchFamily="18" charset="0"/>
                <a:ea typeface="华文新魏" panose="02010800040101010101" pitchFamily="2" charset="-122"/>
              </a:rPr>
              <a:t>方向不相交吗？</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②  </a:t>
            </a:r>
            <a:r>
              <a:rPr kumimoji="1" lang="en-US" altLang="zh-CN" sz="2600" i="1" dirty="0">
                <a:solidFill>
                  <a:srgbClr val="000000"/>
                </a:solidFill>
                <a:latin typeface="Times New Roman" panose="02020603050405020304" pitchFamily="18" charset="0"/>
                <a:ea typeface="华文新魏" panose="02010800040101010101" pitchFamily="2" charset="-122"/>
              </a:rPr>
              <a:t>P</a:t>
            </a:r>
            <a:r>
              <a:rPr kumimoji="1" lang="zh-CN" altLang="en-US" sz="2600" dirty="0">
                <a:solidFill>
                  <a:srgbClr val="000000"/>
                </a:solidFill>
                <a:latin typeface="Times New Roman" panose="02020603050405020304" pitchFamily="18" charset="0"/>
                <a:ea typeface="华文新魏" panose="02010800040101010101" pitchFamily="2" charset="-122"/>
              </a:rPr>
              <a:t>和</a:t>
            </a:r>
            <a:r>
              <a:rPr kumimoji="1" lang="en-US" altLang="zh-CN" sz="2600" i="1" dirty="0">
                <a:solidFill>
                  <a:srgbClr val="000000"/>
                </a:solidFill>
                <a:latin typeface="Times New Roman" panose="02020603050405020304" pitchFamily="18" charset="0"/>
                <a:ea typeface="华文新魏" panose="02010800040101010101" pitchFamily="2" charset="-122"/>
              </a:rPr>
              <a:t>Q</a:t>
            </a:r>
            <a:r>
              <a:rPr kumimoji="1" lang="zh-CN" altLang="en-US" sz="2600" dirty="0">
                <a:solidFill>
                  <a:srgbClr val="000000"/>
                </a:solidFill>
                <a:latin typeface="Times New Roman" panose="02020603050405020304" pitchFamily="18" charset="0"/>
                <a:ea typeface="华文新魏" panose="02010800040101010101" pitchFamily="2" charset="-122"/>
              </a:rPr>
              <a:t>的外接最小包围盒在</a:t>
            </a:r>
            <a:r>
              <a:rPr kumimoji="1" lang="en-US" altLang="zh-CN" sz="2600" i="1" dirty="0">
                <a:solidFill>
                  <a:srgbClr val="000000"/>
                </a:solidFill>
                <a:latin typeface="Times New Roman" panose="02020603050405020304" pitchFamily="18" charset="0"/>
                <a:ea typeface="华文新魏" panose="02010800040101010101" pitchFamily="2" charset="-122"/>
              </a:rPr>
              <a:t>Y</a:t>
            </a:r>
            <a:r>
              <a:rPr kumimoji="1" lang="zh-CN" altLang="en-US" sz="2600" dirty="0">
                <a:solidFill>
                  <a:srgbClr val="000000"/>
                </a:solidFill>
                <a:latin typeface="Times New Roman" panose="02020603050405020304" pitchFamily="18" charset="0"/>
                <a:ea typeface="华文新魏" panose="02010800040101010101" pitchFamily="2" charset="-122"/>
              </a:rPr>
              <a:t>方向不相交吗？</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③  </a:t>
            </a:r>
            <a:r>
              <a:rPr kumimoji="1" lang="en-US" altLang="zh-CN" sz="2600" i="1" dirty="0">
                <a:solidFill>
                  <a:srgbClr val="000000"/>
                </a:solidFill>
                <a:latin typeface="Times New Roman" panose="02020603050405020304" pitchFamily="18" charset="0"/>
                <a:ea typeface="华文新魏" panose="02010800040101010101" pitchFamily="2" charset="-122"/>
              </a:rPr>
              <a:t>P</a:t>
            </a:r>
            <a:r>
              <a:rPr kumimoji="1" lang="zh-CN" altLang="en-US" sz="2600" dirty="0">
                <a:solidFill>
                  <a:srgbClr val="000000"/>
                </a:solidFill>
                <a:latin typeface="Times New Roman" panose="02020603050405020304" pitchFamily="18" charset="0"/>
                <a:ea typeface="华文新魏" panose="02010800040101010101" pitchFamily="2" charset="-122"/>
              </a:rPr>
              <a:t>是否全部位于</a:t>
            </a:r>
            <a:r>
              <a:rPr kumimoji="1" lang="en-US" altLang="zh-CN" sz="2600" i="1" dirty="0">
                <a:solidFill>
                  <a:srgbClr val="000000"/>
                </a:solidFill>
                <a:latin typeface="Times New Roman" panose="02020603050405020304" pitchFamily="18" charset="0"/>
                <a:ea typeface="华文新魏" panose="02010800040101010101" pitchFamily="2" charset="-122"/>
              </a:rPr>
              <a:t>Q</a:t>
            </a:r>
            <a:r>
              <a:rPr kumimoji="1" lang="zh-CN" altLang="en-US" sz="2600" dirty="0">
                <a:solidFill>
                  <a:srgbClr val="000000"/>
                </a:solidFill>
                <a:latin typeface="Times New Roman" panose="02020603050405020304" pitchFamily="18" charset="0"/>
                <a:ea typeface="华文新魏" panose="02010800040101010101" pitchFamily="2" charset="-122"/>
              </a:rPr>
              <a:t>所在平面的背离视点的一侧吗？</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④  </a:t>
            </a:r>
            <a:r>
              <a:rPr kumimoji="1" lang="en-US" altLang="zh-CN" sz="2600" i="1" dirty="0">
                <a:solidFill>
                  <a:srgbClr val="000000"/>
                </a:solidFill>
                <a:latin typeface="Times New Roman" panose="02020603050405020304" pitchFamily="18" charset="0"/>
                <a:ea typeface="华文新魏" panose="02010800040101010101" pitchFamily="2" charset="-122"/>
              </a:rPr>
              <a:t>Q</a:t>
            </a:r>
            <a:r>
              <a:rPr kumimoji="1" lang="zh-CN" altLang="en-US" sz="2600" dirty="0">
                <a:solidFill>
                  <a:srgbClr val="000000"/>
                </a:solidFill>
                <a:latin typeface="Times New Roman" panose="02020603050405020304" pitchFamily="18" charset="0"/>
                <a:ea typeface="华文新魏" panose="02010800040101010101" pitchFamily="2" charset="-122"/>
              </a:rPr>
              <a:t>是否全部位于</a:t>
            </a:r>
            <a:r>
              <a:rPr kumimoji="1" lang="en-US" altLang="zh-CN" sz="2600" i="1" dirty="0">
                <a:solidFill>
                  <a:srgbClr val="000000"/>
                </a:solidFill>
                <a:latin typeface="Times New Roman" panose="02020603050405020304" pitchFamily="18" charset="0"/>
                <a:ea typeface="华文新魏" panose="02010800040101010101" pitchFamily="2" charset="-122"/>
              </a:rPr>
              <a:t>P</a:t>
            </a:r>
            <a:r>
              <a:rPr kumimoji="1" lang="zh-CN" altLang="en-US" sz="2600" dirty="0">
                <a:solidFill>
                  <a:srgbClr val="000000"/>
                </a:solidFill>
                <a:latin typeface="Times New Roman" panose="02020603050405020304" pitchFamily="18" charset="0"/>
                <a:ea typeface="华文新魏" panose="02010800040101010101" pitchFamily="2" charset="-122"/>
              </a:rPr>
              <a:t>所在平面的靠近视点的一侧吗？</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⑤  </a:t>
            </a:r>
            <a:r>
              <a:rPr kumimoji="1" lang="en-US" altLang="zh-CN" sz="2600" i="1" dirty="0">
                <a:solidFill>
                  <a:srgbClr val="000000"/>
                </a:solidFill>
                <a:latin typeface="Times New Roman" panose="02020603050405020304" pitchFamily="18" charset="0"/>
                <a:ea typeface="华文新魏" panose="02010800040101010101" pitchFamily="2" charset="-122"/>
              </a:rPr>
              <a:t>P</a:t>
            </a:r>
            <a:r>
              <a:rPr kumimoji="1" lang="zh-CN" altLang="en-US" sz="2600" dirty="0">
                <a:solidFill>
                  <a:srgbClr val="000000"/>
                </a:solidFill>
                <a:latin typeface="Times New Roman" panose="02020603050405020304" pitchFamily="18" charset="0"/>
                <a:ea typeface="华文新魏" panose="02010800040101010101" pitchFamily="2" charset="-122"/>
              </a:rPr>
              <a:t>和</a:t>
            </a:r>
            <a:r>
              <a:rPr kumimoji="1" lang="en-US" altLang="zh-CN" sz="2600" i="1" dirty="0">
                <a:solidFill>
                  <a:srgbClr val="000000"/>
                </a:solidFill>
                <a:latin typeface="Times New Roman" panose="02020603050405020304" pitchFamily="18" charset="0"/>
                <a:ea typeface="华文新魏" panose="02010800040101010101" pitchFamily="2" charset="-122"/>
              </a:rPr>
              <a:t>Q</a:t>
            </a:r>
            <a:r>
              <a:rPr kumimoji="1" lang="zh-CN" altLang="en-US" sz="2600" dirty="0">
                <a:solidFill>
                  <a:srgbClr val="000000"/>
                </a:solidFill>
                <a:latin typeface="Times New Roman" panose="02020603050405020304" pitchFamily="18" charset="0"/>
                <a:ea typeface="华文新魏" panose="02010800040101010101" pitchFamily="2" charset="-122"/>
              </a:rPr>
              <a:t>在显示屏幕上的投影是否可以分离？</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若五个条件之一，则</a:t>
            </a:r>
            <a:r>
              <a:rPr kumimoji="1" lang="en-US" altLang="zh-CN" sz="2600" i="1" dirty="0">
                <a:solidFill>
                  <a:srgbClr val="000000"/>
                </a:solidFill>
                <a:latin typeface="Times New Roman" panose="02020603050405020304" pitchFamily="18" charset="0"/>
                <a:ea typeface="华文新魏" panose="02010800040101010101" pitchFamily="2" charset="-122"/>
              </a:rPr>
              <a:t>P</a:t>
            </a:r>
            <a:r>
              <a:rPr kumimoji="1" lang="zh-CN" altLang="en-US" sz="2600" dirty="0">
                <a:solidFill>
                  <a:srgbClr val="000000"/>
                </a:solidFill>
                <a:latin typeface="Times New Roman" panose="02020603050405020304" pitchFamily="18" charset="0"/>
                <a:ea typeface="华文新魏" panose="02010800040101010101" pitchFamily="2" charset="-122"/>
              </a:rPr>
              <a:t>不遮挡</a:t>
            </a:r>
            <a:r>
              <a:rPr kumimoji="1" lang="en-US" altLang="zh-CN" sz="2600" i="1" dirty="0">
                <a:solidFill>
                  <a:srgbClr val="000000"/>
                </a:solidFill>
                <a:latin typeface="Times New Roman" panose="02020603050405020304" pitchFamily="18" charset="0"/>
                <a:ea typeface="华文新魏" panose="02010800040101010101" pitchFamily="2" charset="-122"/>
              </a:rPr>
              <a:t>Q</a:t>
            </a:r>
            <a:r>
              <a:rPr kumimoji="1" lang="zh-CN" altLang="en-US" sz="2600" dirty="0">
                <a:solidFill>
                  <a:srgbClr val="000000"/>
                </a:solidFill>
                <a:latin typeface="Times New Roman" panose="02020603050405020304" pitchFamily="18" charset="0"/>
                <a:ea typeface="华文新魏" panose="02010800040101010101" pitchFamily="2" charset="-122"/>
              </a:rPr>
              <a:t>，</a:t>
            </a:r>
            <a:r>
              <a:rPr kumimoji="1" lang="en-US" altLang="zh-CN" sz="2600" i="1" dirty="0">
                <a:solidFill>
                  <a:srgbClr val="000000"/>
                </a:solidFill>
                <a:latin typeface="Times New Roman" panose="02020603050405020304" pitchFamily="18" charset="0"/>
                <a:ea typeface="华文新魏" panose="02010800040101010101" pitchFamily="2" charset="-122"/>
              </a:rPr>
              <a:t>P</a:t>
            </a:r>
            <a:r>
              <a:rPr kumimoji="1" lang="zh-CN" altLang="en-US" sz="2600" dirty="0">
                <a:solidFill>
                  <a:srgbClr val="000000"/>
                </a:solidFill>
                <a:latin typeface="Times New Roman" panose="02020603050405020304" pitchFamily="18" charset="0"/>
                <a:ea typeface="华文新魏" panose="02010800040101010101" pitchFamily="2" charset="-122"/>
              </a:rPr>
              <a:t>写入帧缓存。</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若不能通过测试，则交换</a:t>
            </a:r>
            <a:r>
              <a:rPr kumimoji="1" lang="en-US" altLang="zh-CN" sz="2600" i="1" dirty="0">
                <a:solidFill>
                  <a:srgbClr val="000000"/>
                </a:solidFill>
                <a:latin typeface="Times New Roman" panose="02020603050405020304" pitchFamily="18" charset="0"/>
                <a:ea typeface="华文新魏" panose="02010800040101010101" pitchFamily="2" charset="-122"/>
              </a:rPr>
              <a:t>P</a:t>
            </a:r>
            <a:r>
              <a:rPr kumimoji="1" lang="zh-CN" altLang="en-US" sz="2600" dirty="0">
                <a:solidFill>
                  <a:srgbClr val="000000"/>
                </a:solidFill>
                <a:latin typeface="Times New Roman" panose="02020603050405020304" pitchFamily="18" charset="0"/>
                <a:ea typeface="华文新魏" panose="02010800040101010101" pitchFamily="2" charset="-122"/>
              </a:rPr>
              <a:t>和</a:t>
            </a:r>
            <a:r>
              <a:rPr kumimoji="1" lang="en-US" altLang="zh-CN" sz="2600" i="1" dirty="0">
                <a:solidFill>
                  <a:srgbClr val="000000"/>
                </a:solidFill>
                <a:latin typeface="Times New Roman" panose="02020603050405020304" pitchFamily="18" charset="0"/>
                <a:ea typeface="华文新魏" panose="02010800040101010101" pitchFamily="2" charset="-122"/>
              </a:rPr>
              <a:t>Q</a:t>
            </a:r>
            <a:r>
              <a:rPr kumimoji="1" lang="zh-CN" altLang="en-US" sz="2600" dirty="0">
                <a:solidFill>
                  <a:srgbClr val="000000"/>
                </a:solidFill>
                <a:latin typeface="Times New Roman" panose="02020603050405020304" pitchFamily="18" charset="0"/>
                <a:ea typeface="华文新魏" panose="02010800040101010101" pitchFamily="2" charset="-122"/>
              </a:rPr>
              <a:t>，并将</a:t>
            </a:r>
            <a:r>
              <a:rPr kumimoji="1" lang="en-US" altLang="zh-CN" sz="2600" i="1" dirty="0">
                <a:solidFill>
                  <a:srgbClr val="000000"/>
                </a:solidFill>
                <a:latin typeface="Times New Roman" panose="02020603050405020304" pitchFamily="18" charset="0"/>
                <a:ea typeface="华文新魏" panose="02010800040101010101" pitchFamily="2" charset="-122"/>
              </a:rPr>
              <a:t>Q</a:t>
            </a:r>
            <a:r>
              <a:rPr kumimoji="1" lang="zh-CN" altLang="en-US" sz="2600" dirty="0">
                <a:solidFill>
                  <a:srgbClr val="000000"/>
                </a:solidFill>
                <a:latin typeface="Times New Roman" panose="02020603050405020304" pitchFamily="18" charset="0"/>
                <a:ea typeface="华文新魏" panose="02010800040101010101" pitchFamily="2" charset="-122"/>
              </a:rPr>
              <a:t>作上记号，形成新的优先级表。 </a:t>
            </a:r>
          </a:p>
        </p:txBody>
      </p:sp>
    </p:spTree>
    <p:extLst>
      <p:ext uri="{BB962C8B-B14F-4D97-AF65-F5344CB8AC3E}">
        <p14:creationId xmlns:p14="http://schemas.microsoft.com/office/powerpoint/2010/main" val="2159516931"/>
      </p:ext>
    </p:extLst>
  </p:cSld>
  <p:clrMapOvr>
    <a:masterClrMapping/>
  </p:clrMapOvr>
  <p:transition spd="slow">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77118" y="688975"/>
            <a:ext cx="8816057"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indent="26987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sz="2800" dirty="0">
                <a:solidFill>
                  <a:srgbClr val="000000"/>
                </a:solidFill>
                <a:latin typeface="Times New Roman" panose="02020603050405020304" pitchFamily="18" charset="0"/>
                <a:ea typeface="华文新魏" panose="02010800040101010101" pitchFamily="2" charset="-122"/>
              </a:rPr>
              <a:t>3</a:t>
            </a:r>
            <a:r>
              <a:rPr kumimoji="1" lang="zh-CN" altLang="en-US" sz="2800" dirty="0">
                <a:solidFill>
                  <a:srgbClr val="000000"/>
                </a:solidFill>
                <a:latin typeface="Times New Roman" panose="02020603050405020304" pitchFamily="18" charset="0"/>
                <a:ea typeface="华文新魏" panose="02010800040101010101" pitchFamily="2" charset="-122"/>
              </a:rPr>
              <a:t>）对重新排列的表重复</a:t>
            </a:r>
            <a:r>
              <a:rPr kumimoji="1" lang="en-US" altLang="zh-CN" sz="2800" dirty="0">
                <a:solidFill>
                  <a:srgbClr val="000000"/>
                </a:solidFill>
                <a:latin typeface="Times New Roman" panose="02020603050405020304" pitchFamily="18" charset="0"/>
                <a:ea typeface="华文新魏" panose="02010800040101010101" pitchFamily="2" charset="-122"/>
              </a:rPr>
              <a:t>2</a:t>
            </a:r>
            <a:r>
              <a:rPr kumimoji="1" lang="zh-CN" altLang="en-US" sz="2800" dirty="0">
                <a:solidFill>
                  <a:srgbClr val="000000"/>
                </a:solidFill>
                <a:latin typeface="Times New Roman" panose="02020603050405020304" pitchFamily="18" charset="0"/>
                <a:ea typeface="华文新魏" panose="02010800040101010101" pitchFamily="2" charset="-122"/>
              </a:rPr>
              <a:t>）中步骤；</a:t>
            </a:r>
          </a:p>
          <a:p>
            <a:pPr algn="just" eaLnBrk="1" fontAlgn="b" hangingPunct="1"/>
            <a:r>
              <a:rPr kumimoji="1" lang="en-US" altLang="zh-CN" sz="2800" dirty="0">
                <a:solidFill>
                  <a:srgbClr val="000000"/>
                </a:solidFill>
                <a:latin typeface="Times New Roman" panose="02020603050405020304" pitchFamily="18" charset="0"/>
                <a:ea typeface="华文新魏" panose="02010800040101010101" pitchFamily="2" charset="-122"/>
              </a:rPr>
              <a:t>4</a:t>
            </a:r>
            <a:r>
              <a:rPr kumimoji="1" lang="zh-CN" altLang="en-US" sz="2800" dirty="0">
                <a:solidFill>
                  <a:srgbClr val="000000"/>
                </a:solidFill>
                <a:latin typeface="Times New Roman" panose="02020603050405020304" pitchFamily="18" charset="0"/>
                <a:ea typeface="华文新魏" panose="02010800040101010101" pitchFamily="2" charset="-122"/>
              </a:rPr>
              <a:t>）执行</a:t>
            </a:r>
            <a:r>
              <a:rPr kumimoji="1" lang="en-US" altLang="zh-CN" sz="2800" dirty="0">
                <a:solidFill>
                  <a:srgbClr val="000000"/>
                </a:solidFill>
                <a:latin typeface="Times New Roman" panose="02020603050405020304" pitchFamily="18" charset="0"/>
                <a:ea typeface="华文新魏" panose="02010800040101010101" pitchFamily="2" charset="-122"/>
              </a:rPr>
              <a:t>3</a:t>
            </a:r>
            <a:r>
              <a:rPr kumimoji="1" lang="zh-CN" altLang="en-US" sz="2800" dirty="0">
                <a:solidFill>
                  <a:srgbClr val="000000"/>
                </a:solidFill>
                <a:latin typeface="Times New Roman" panose="02020603050405020304" pitchFamily="18" charset="0"/>
                <a:ea typeface="华文新魏" panose="02010800040101010101" pitchFamily="2" charset="-122"/>
              </a:rPr>
              <a:t>）以后，若</a:t>
            </a:r>
            <a:r>
              <a:rPr kumimoji="1" lang="en-US" altLang="zh-CN" sz="2800" i="1" dirty="0">
                <a:solidFill>
                  <a:srgbClr val="000000"/>
                </a:solidFill>
                <a:latin typeface="Times New Roman" panose="02020603050405020304" pitchFamily="18" charset="0"/>
                <a:ea typeface="华文新魏" panose="02010800040101010101" pitchFamily="2" charset="-122"/>
              </a:rPr>
              <a:t>Q</a:t>
            </a:r>
            <a:r>
              <a:rPr kumimoji="1" lang="zh-CN" altLang="en-US" sz="2800" dirty="0">
                <a:solidFill>
                  <a:srgbClr val="000000"/>
                </a:solidFill>
                <a:latin typeface="Times New Roman" panose="02020603050405020304" pitchFamily="18" charset="0"/>
                <a:ea typeface="华文新魏" panose="02010800040101010101" pitchFamily="2" charset="-122"/>
              </a:rPr>
              <a:t>的位置需再次交换，则表明存在交叉覆盖的情况，见下图所示，这时可将</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zh-CN" altLang="en-US" sz="2800" dirty="0">
                <a:solidFill>
                  <a:srgbClr val="000000"/>
                </a:solidFill>
                <a:latin typeface="Times New Roman" panose="02020603050405020304" pitchFamily="18" charset="0"/>
                <a:ea typeface="华文新魏" panose="02010800040101010101" pitchFamily="2" charset="-122"/>
              </a:rPr>
              <a:t>沿</a:t>
            </a:r>
            <a:r>
              <a:rPr kumimoji="1" lang="en-US" altLang="zh-CN" sz="2800" i="1" dirty="0">
                <a:solidFill>
                  <a:srgbClr val="000000"/>
                </a:solidFill>
                <a:latin typeface="Times New Roman" panose="02020603050405020304" pitchFamily="18" charset="0"/>
                <a:ea typeface="华文新魏" panose="02010800040101010101" pitchFamily="2" charset="-122"/>
              </a:rPr>
              <a:t>Q</a:t>
            </a:r>
            <a:r>
              <a:rPr kumimoji="1" lang="zh-CN" altLang="en-US" sz="2800" dirty="0">
                <a:solidFill>
                  <a:srgbClr val="000000"/>
                </a:solidFill>
                <a:latin typeface="Times New Roman" panose="02020603050405020304" pitchFamily="18" charset="0"/>
                <a:ea typeface="华文新魏" panose="02010800040101010101" pitchFamily="2" charset="-122"/>
              </a:rPr>
              <a:t>所在平面分割成两部分</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en-US" altLang="zh-CN" sz="2800" baseline="-25000" dirty="0">
                <a:solidFill>
                  <a:srgbClr val="000000"/>
                </a:solidFill>
                <a:latin typeface="Times New Roman" panose="02020603050405020304" pitchFamily="18" charset="0"/>
                <a:ea typeface="华文新魏" panose="02010800040101010101" pitchFamily="2" charset="-122"/>
              </a:rPr>
              <a:t>1</a:t>
            </a:r>
            <a:r>
              <a:rPr kumimoji="1" lang="zh-CN" altLang="en-US" sz="2800" dirty="0">
                <a:solidFill>
                  <a:srgbClr val="000000"/>
                </a:solidFill>
                <a:latin typeface="Times New Roman" panose="02020603050405020304" pitchFamily="18" charset="0"/>
                <a:ea typeface="华文新魏" panose="02010800040101010101" pitchFamily="2" charset="-122"/>
              </a:rPr>
              <a:t>和</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en-US" altLang="zh-CN" sz="2800" baseline="-25000" dirty="0">
                <a:solidFill>
                  <a:srgbClr val="000000"/>
                </a:solidFill>
                <a:latin typeface="Times New Roman" panose="02020603050405020304" pitchFamily="18" charset="0"/>
                <a:ea typeface="华文新魏" panose="02010800040101010101" pitchFamily="2" charset="-122"/>
              </a:rPr>
              <a:t>2</a:t>
            </a:r>
            <a:r>
              <a:rPr kumimoji="1" lang="zh-CN" altLang="en-US" sz="2800" dirty="0">
                <a:solidFill>
                  <a:srgbClr val="000000"/>
                </a:solidFill>
                <a:latin typeface="Times New Roman" panose="02020603050405020304" pitchFamily="18" charset="0"/>
                <a:ea typeface="华文新魏" panose="02010800040101010101" pitchFamily="2" charset="-122"/>
              </a:rPr>
              <a:t>，从表中去掉原多边形</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zh-CN" altLang="en-US" sz="2800" dirty="0">
                <a:solidFill>
                  <a:srgbClr val="000000"/>
                </a:solidFill>
                <a:latin typeface="Times New Roman" panose="02020603050405020304" pitchFamily="18" charset="0"/>
                <a:ea typeface="华文新魏" panose="02010800040101010101" pitchFamily="2" charset="-122"/>
              </a:rPr>
              <a:t>，而将</a:t>
            </a:r>
            <a:r>
              <a:rPr kumimoji="1" lang="en-US" altLang="zh-CN" sz="2800" i="1" dirty="0">
                <a:solidFill>
                  <a:srgbClr val="000000"/>
                </a:solidFill>
                <a:latin typeface="Times New Roman" panose="02020603050405020304" pitchFamily="18" charset="0"/>
                <a:ea typeface="华文新魏" panose="02010800040101010101" pitchFamily="2" charset="-122"/>
              </a:rPr>
              <a:t>P</a:t>
            </a:r>
            <a:r>
              <a:rPr kumimoji="1" lang="zh-CN" altLang="en-US" sz="2800" dirty="0">
                <a:solidFill>
                  <a:srgbClr val="000000"/>
                </a:solidFill>
                <a:latin typeface="Times New Roman" panose="02020603050405020304" pitchFamily="18" charset="0"/>
                <a:ea typeface="华文新魏" panose="02010800040101010101" pitchFamily="2" charset="-122"/>
              </a:rPr>
              <a:t>的这两个新的部分插入原表中的适当位置，使其仍保持</a:t>
            </a:r>
            <a:r>
              <a:rPr kumimoji="1" lang="zh-CN" altLang="en-US" sz="2800" dirty="0" smtClean="0">
                <a:solidFill>
                  <a:srgbClr val="000000"/>
                </a:solidFill>
                <a:latin typeface="Times New Roman" panose="02020603050405020304" pitchFamily="18" charset="0"/>
                <a:ea typeface="华文新魏" panose="02010800040101010101" pitchFamily="2" charset="-122"/>
              </a:rPr>
              <a:t>按</a:t>
            </a:r>
            <a:r>
              <a:rPr kumimoji="1" lang="en-US" altLang="zh-CN" sz="2800" i="1" dirty="0" err="1">
                <a:solidFill>
                  <a:srgbClr val="000000"/>
                </a:solidFill>
                <a:latin typeface="Times New Roman" panose="02020603050405020304" pitchFamily="18" charset="0"/>
                <a:ea typeface="华文新魏" panose="02010800040101010101" pitchFamily="2" charset="-122"/>
              </a:rPr>
              <a:t>z</a:t>
            </a:r>
            <a:r>
              <a:rPr kumimoji="1" lang="en-US" altLang="zh-CN" sz="2800" i="1" baseline="-25000" dirty="0" err="1" smtClean="0">
                <a:solidFill>
                  <a:srgbClr val="000000"/>
                </a:solidFill>
                <a:latin typeface="Times New Roman" panose="02020603050405020304" pitchFamily="18" charset="0"/>
                <a:ea typeface="华文新魏" panose="02010800040101010101" pitchFamily="2" charset="-122"/>
              </a:rPr>
              <a:t>min</a:t>
            </a:r>
            <a:r>
              <a:rPr kumimoji="1" lang="zh-CN" altLang="en-US" sz="2800" dirty="0">
                <a:solidFill>
                  <a:srgbClr val="000000"/>
                </a:solidFill>
                <a:latin typeface="Times New Roman" panose="02020603050405020304" pitchFamily="18" charset="0"/>
                <a:ea typeface="华文新魏" panose="02010800040101010101" pitchFamily="2" charset="-122"/>
              </a:rPr>
              <a:t>排序的性质。对新形成的表，重新执行</a:t>
            </a:r>
            <a:r>
              <a:rPr kumimoji="1" lang="en-US" altLang="zh-CN" sz="2800" dirty="0">
                <a:solidFill>
                  <a:srgbClr val="000000"/>
                </a:solidFill>
                <a:latin typeface="Times New Roman" panose="02020603050405020304" pitchFamily="18" charset="0"/>
                <a:ea typeface="华文新魏" panose="02010800040101010101" pitchFamily="2" charset="-122"/>
              </a:rPr>
              <a:t>2</a:t>
            </a:r>
            <a:r>
              <a:rPr kumimoji="1" lang="zh-CN" altLang="en-US" sz="2800" dirty="0">
                <a:solidFill>
                  <a:srgbClr val="000000"/>
                </a:solidFill>
                <a:latin typeface="Times New Roman" panose="02020603050405020304" pitchFamily="18" charset="0"/>
                <a:ea typeface="华文新魏" panose="02010800040101010101" pitchFamily="2" charset="-122"/>
              </a:rPr>
              <a:t>）。</a:t>
            </a:r>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429000"/>
            <a:ext cx="4608513" cy="288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6507261"/>
      </p:ext>
    </p:extLst>
  </p:cSld>
  <p:clrMapOvr>
    <a:masterClrMapping/>
  </p:clrMapOvr>
  <p:transition spd="slow">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565120"/>
            <a:ext cx="8964613" cy="5324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indent="26987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TW" sz="3200" b="1" dirty="0" smtClean="0">
                <a:solidFill>
                  <a:srgbClr val="0000FF"/>
                </a:solidFill>
                <a:latin typeface="Times New Roman" panose="02020603050405020304" pitchFamily="18" charset="0"/>
                <a:ea typeface="华文新魏" panose="02010800040101010101" pitchFamily="2" charset="-122"/>
              </a:rPr>
              <a:t>      4</a:t>
            </a:r>
            <a:r>
              <a:rPr kumimoji="1" lang="zh-TW" altLang="en-US" sz="3200" b="1" dirty="0">
                <a:solidFill>
                  <a:srgbClr val="0000FF"/>
                </a:solidFill>
                <a:latin typeface="Times New Roman" panose="02020603050405020304" pitchFamily="18" charset="0"/>
                <a:ea typeface="华文新魏" panose="02010800040101010101" pitchFamily="2" charset="-122"/>
              </a:rPr>
              <a:t>算法特点</a:t>
            </a:r>
            <a:endParaRPr kumimoji="1" lang="zh-CN" altLang="en-US" sz="3200" b="1" dirty="0">
              <a:solidFill>
                <a:srgbClr val="0000FF"/>
              </a:solidFill>
              <a:latin typeface="Times New Roman" panose="02020603050405020304" pitchFamily="18" charset="0"/>
              <a:ea typeface="华文新魏" panose="02010800040101010101" pitchFamily="2" charset="-122"/>
            </a:endParaRP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00"/>
                </a:solidFill>
                <a:latin typeface="Times New Roman" panose="02020603050405020304" pitchFamily="18" charset="0"/>
                <a:ea typeface="华文新魏" panose="02010800040101010101" pitchFamily="2" charset="-122"/>
              </a:rPr>
              <a:t>1</a:t>
            </a:r>
            <a:r>
              <a:rPr kumimoji="1" lang="zh-CN" altLang="en-US" sz="2800" dirty="0">
                <a:solidFill>
                  <a:srgbClr val="000000"/>
                </a:solidFill>
                <a:latin typeface="Times New Roman" panose="02020603050405020304" pitchFamily="18" charset="0"/>
                <a:ea typeface="华文新魏" panose="02010800040101010101" pitchFamily="2" charset="-122"/>
              </a:rPr>
              <a:t>）画家算法同时在物体空间和图像空间中进行处理，即：在物体空间中排序以确定优先级；而显示结果在算法运行之际就要不断地写入图像空间的帧缓冲区中。</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00"/>
                </a:solidFill>
                <a:latin typeface="Times New Roman" panose="02020603050405020304" pitchFamily="18" charset="0"/>
                <a:ea typeface="华文新魏" panose="02010800040101010101" pitchFamily="2" charset="-122"/>
              </a:rPr>
              <a:t>2</a:t>
            </a:r>
            <a:r>
              <a:rPr kumimoji="1" lang="zh-CN" altLang="en-US" sz="2800" dirty="0">
                <a:solidFill>
                  <a:srgbClr val="000000"/>
                </a:solidFill>
                <a:latin typeface="Times New Roman" panose="02020603050405020304" pitchFamily="18" charset="0"/>
                <a:ea typeface="华文新魏" panose="02010800040101010101" pitchFamily="2" charset="-122"/>
              </a:rPr>
              <a:t>）该算法利用几何关系来判断可见性，而不是像在</a:t>
            </a:r>
            <a:r>
              <a:rPr kumimoji="1" lang="en-US" altLang="zh-CN" sz="2800" dirty="0">
                <a:solidFill>
                  <a:srgbClr val="000000"/>
                </a:solidFill>
                <a:latin typeface="Times New Roman" panose="02020603050405020304" pitchFamily="18" charset="0"/>
                <a:ea typeface="华文新魏" panose="02010800040101010101" pitchFamily="2" charset="-122"/>
              </a:rPr>
              <a:t>Z</a:t>
            </a:r>
            <a:r>
              <a:rPr kumimoji="1" lang="zh-CN" altLang="en-US" sz="2800" dirty="0">
                <a:solidFill>
                  <a:srgbClr val="000000"/>
                </a:solidFill>
                <a:latin typeface="Times New Roman" panose="02020603050405020304" pitchFamily="18" charset="0"/>
                <a:ea typeface="华文新魏" panose="02010800040101010101" pitchFamily="2" charset="-122"/>
              </a:rPr>
              <a:t>缓冲器算法中那样，逐个像素地进行比较。因此，它利用了多边形深度的相关性，可见性判别是根据整个多边形来进行的。</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00"/>
                </a:solidFill>
                <a:latin typeface="Times New Roman" panose="02020603050405020304" pitchFamily="18" charset="0"/>
                <a:ea typeface="华文新魏" panose="02010800040101010101" pitchFamily="2" charset="-122"/>
              </a:rPr>
              <a:t>3</a:t>
            </a:r>
            <a:r>
              <a:rPr kumimoji="1" lang="zh-CN" altLang="en-US" sz="2800" dirty="0">
                <a:solidFill>
                  <a:srgbClr val="000000"/>
                </a:solidFill>
                <a:latin typeface="Times New Roman" panose="02020603050405020304" pitchFamily="18" charset="0"/>
                <a:ea typeface="华文新魏" panose="02010800040101010101" pitchFamily="2" charset="-122"/>
              </a:rPr>
              <a:t>）画家算法比较适于解决图形的动态显示问题，只要事先把不同视点的景物的优先队列算出，然后再实时地采用画家算法来显示图形，就能实现图形的快速消隐与显示。</a:t>
            </a:r>
          </a:p>
        </p:txBody>
      </p:sp>
    </p:spTree>
    <p:extLst>
      <p:ext uri="{BB962C8B-B14F-4D97-AF65-F5344CB8AC3E}">
        <p14:creationId xmlns:p14="http://schemas.microsoft.com/office/powerpoint/2010/main" val="4272564335"/>
      </p:ext>
    </p:extLst>
  </p:cSld>
  <p:clrMapOvr>
    <a:masterClrMapping/>
  </p:clrMapOvr>
  <p:transition spd="slow">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497681" y="1404144"/>
            <a:ext cx="7843837" cy="4049712"/>
          </a:xfrm>
        </p:spPr>
        <p:txBody>
          <a:bodyPr/>
          <a:lstStyle/>
          <a:p>
            <a:pPr eaLnBrk="1" hangingPunct="1">
              <a:buFont typeface="Wingdings" panose="05000000000000000000" pitchFamily="2" charset="2"/>
              <a:buChar char="n"/>
            </a:pPr>
            <a:r>
              <a:rPr lang="zh-CN" altLang="en-US" dirty="0" smtClean="0">
                <a:solidFill>
                  <a:srgbClr val="993300"/>
                </a:solidFill>
                <a:latin typeface="黑体" panose="02010609060101010101" pitchFamily="49" charset="-122"/>
                <a:ea typeface="黑体" panose="02010609060101010101" pitchFamily="49" charset="-122"/>
              </a:rPr>
              <a:t>浮动水平线</a:t>
            </a:r>
          </a:p>
          <a:p>
            <a:pPr marL="609600" indent="-609600" eaLnBrk="1" hangingPunct="1">
              <a:buFont typeface="Wingdings" panose="05000000000000000000" pitchFamily="2" charset="2"/>
              <a:buNone/>
            </a:pPr>
            <a:r>
              <a:rPr lang="zh-CN" altLang="en-US" sz="2600" dirty="0" smtClean="0">
                <a:latin typeface="宋体" panose="02010600030101010101" pitchFamily="2" charset="-122"/>
                <a:ea typeface="宋体" panose="02010600030101010101" pitchFamily="2" charset="-122"/>
              </a:rPr>
              <a:t>	主要用于解析曲面的消隐处理</a:t>
            </a:r>
          </a:p>
          <a:p>
            <a:pPr marL="609600" indent="-609600" eaLnBrk="1" hangingPunct="1">
              <a:buFont typeface="Wingdings" panose="05000000000000000000" pitchFamily="2" charset="2"/>
              <a:buNone/>
            </a:pPr>
            <a:endParaRPr lang="zh-CN" altLang="en-US" sz="2600" dirty="0" smtClean="0">
              <a:latin typeface="宋体" panose="02010600030101010101" pitchFamily="2" charset="-122"/>
              <a:ea typeface="宋体" panose="02010600030101010101" pitchFamily="2" charset="-122"/>
            </a:endParaRPr>
          </a:p>
          <a:p>
            <a:pPr marL="609600" indent="-609600" eaLnBrk="1" hangingPunct="1">
              <a:buFont typeface="Wingdings" panose="05000000000000000000" pitchFamily="2" charset="2"/>
              <a:buNone/>
            </a:pPr>
            <a:endParaRPr lang="zh-CN" altLang="en-US" dirty="0" smtClean="0">
              <a:latin typeface="HT" pitchFamily="18" charset="-122"/>
              <a:ea typeface="HT" pitchFamily="18" charset="-122"/>
            </a:endParaRPr>
          </a:p>
          <a:p>
            <a:pPr marL="609600" indent="-609600" eaLnBrk="1" hangingPunct="1">
              <a:buFont typeface="Wingdings" panose="05000000000000000000" pitchFamily="2" charset="2"/>
              <a:buNone/>
            </a:pPr>
            <a:endParaRPr lang="en-US" altLang="zh-CN" sz="2100" dirty="0" smtClean="0">
              <a:latin typeface="HT" pitchFamily="18" charset="-122"/>
              <a:ea typeface="HT" pitchFamily="18" charset="-122"/>
            </a:endParaRPr>
          </a:p>
        </p:txBody>
      </p:sp>
      <p:sp>
        <p:nvSpPr>
          <p:cNvPr id="28675" name="Rectangle 3"/>
          <p:cNvSpPr>
            <a:spLocks noGrp="1" noChangeArrowheads="1"/>
          </p:cNvSpPr>
          <p:nvPr>
            <p:ph type="title"/>
          </p:nvPr>
        </p:nvSpPr>
        <p:spPr>
          <a:xfrm>
            <a:off x="554601" y="343694"/>
            <a:ext cx="8001000" cy="755650"/>
          </a:xfrm>
        </p:spPr>
        <p:txBody>
          <a:bodyPr/>
          <a:lstStyle/>
          <a:p>
            <a:pPr eaLnBrk="1" hangingPunct="1">
              <a:buFontTx/>
              <a:buChar char="§"/>
            </a:pPr>
            <a:r>
              <a:rPr lang="zh-CN" altLang="en-US" sz="4000" b="1" dirty="0" smtClean="0">
                <a:latin typeface="黑体" panose="02010609060101010101" pitchFamily="49" charset="-122"/>
                <a:ea typeface="黑体" panose="02010609060101010101" pitchFamily="49" charset="-122"/>
              </a:rPr>
              <a:t>隐藏面的消除</a:t>
            </a:r>
            <a:r>
              <a:rPr lang="en-US" altLang="zh-CN" sz="4000" b="1" dirty="0" smtClean="0">
                <a:latin typeface="黑体" panose="02010609060101010101" pitchFamily="49" charset="-122"/>
                <a:ea typeface="黑体" panose="02010609060101010101" pitchFamily="49" charset="-122"/>
              </a:rPr>
              <a:t>-</a:t>
            </a:r>
            <a:r>
              <a:rPr lang="zh-CN" altLang="en-US" sz="4000" b="1" i="1" u="sng" dirty="0" smtClean="0">
                <a:latin typeface="黑体" panose="02010609060101010101" pitchFamily="49" charset="-122"/>
                <a:ea typeface="黑体" panose="02010609060101010101" pitchFamily="49" charset="-122"/>
              </a:rPr>
              <a:t>浮动水平线算法</a:t>
            </a:r>
            <a:r>
              <a:rPr lang="zh-CN" altLang="en-US" sz="4000" b="1" dirty="0" smtClean="0">
                <a:latin typeface="黑体" panose="02010609060101010101" pitchFamily="49" charset="-122"/>
                <a:ea typeface="黑体" panose="02010609060101010101" pitchFamily="49" charset="-122"/>
              </a:rPr>
              <a:t> </a:t>
            </a:r>
            <a:endParaRPr lang="zh-CN" altLang="en-US" sz="4000" b="1" dirty="0" smtClean="0">
              <a:solidFill>
                <a:srgbClr val="993300"/>
              </a:solidFill>
              <a:latin typeface="黑体" panose="02010609060101010101" pitchFamily="49" charset="-122"/>
              <a:ea typeface="黑体" panose="02010609060101010101" pitchFamily="49" charset="-122"/>
            </a:endParaRPr>
          </a:p>
        </p:txBody>
      </p:sp>
      <p:pic>
        <p:nvPicPr>
          <p:cNvPr id="28676" name="Picture 4" descr="水平线1"/>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419600" y="3352800"/>
            <a:ext cx="4572000"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77" name="Group 5"/>
          <p:cNvGrpSpPr>
            <a:grpSpLocks/>
          </p:cNvGrpSpPr>
          <p:nvPr/>
        </p:nvGrpSpPr>
        <p:grpSpPr bwMode="auto">
          <a:xfrm>
            <a:off x="1010841" y="3091656"/>
            <a:ext cx="2895600" cy="2362200"/>
            <a:chOff x="528" y="2208"/>
            <a:chExt cx="1968" cy="1488"/>
          </a:xfrm>
        </p:grpSpPr>
        <p:sp>
          <p:nvSpPr>
            <p:cNvPr id="28678" name="Line 6"/>
            <p:cNvSpPr>
              <a:spLocks noChangeShapeType="1"/>
            </p:cNvSpPr>
            <p:nvPr/>
          </p:nvSpPr>
          <p:spPr bwMode="auto">
            <a:xfrm flipV="1">
              <a:off x="528" y="2208"/>
              <a:ext cx="0" cy="14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9" name="Line 7"/>
            <p:cNvSpPr>
              <a:spLocks noChangeShapeType="1"/>
            </p:cNvSpPr>
            <p:nvPr/>
          </p:nvSpPr>
          <p:spPr bwMode="auto">
            <a:xfrm>
              <a:off x="528" y="3696"/>
              <a:ext cx="19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0" name="Arc 8"/>
            <p:cNvSpPr>
              <a:spLocks/>
            </p:cNvSpPr>
            <p:nvPr/>
          </p:nvSpPr>
          <p:spPr bwMode="auto">
            <a:xfrm>
              <a:off x="672" y="3311"/>
              <a:ext cx="1463" cy="337"/>
            </a:xfrm>
            <a:custGeom>
              <a:avLst/>
              <a:gdLst>
                <a:gd name="T0" fmla="*/ 0 w 16883"/>
                <a:gd name="T1" fmla="*/ 0 h 21600"/>
                <a:gd name="T2" fmla="*/ 127 w 16883"/>
                <a:gd name="T3" fmla="*/ 2 h 21600"/>
                <a:gd name="T4" fmla="*/ 0 w 16883"/>
                <a:gd name="T5" fmla="*/ 5 h 21600"/>
                <a:gd name="T6" fmla="*/ 0 60000 65536"/>
                <a:gd name="T7" fmla="*/ 0 60000 65536"/>
                <a:gd name="T8" fmla="*/ 0 60000 65536"/>
                <a:gd name="T9" fmla="*/ 0 w 16883"/>
                <a:gd name="T10" fmla="*/ 0 h 21600"/>
                <a:gd name="T11" fmla="*/ 16883 w 16883"/>
                <a:gd name="T12" fmla="*/ 21600 h 21600"/>
              </a:gdLst>
              <a:ahLst/>
              <a:cxnLst>
                <a:cxn ang="T6">
                  <a:pos x="T0" y="T1"/>
                </a:cxn>
                <a:cxn ang="T7">
                  <a:pos x="T2" y="T3"/>
                </a:cxn>
                <a:cxn ang="T8">
                  <a:pos x="T4" y="T5"/>
                </a:cxn>
              </a:cxnLst>
              <a:rect l="T9" t="T10" r="T11" b="T12"/>
              <a:pathLst>
                <a:path w="16883" h="21600" fill="none" extrusionOk="0">
                  <a:moveTo>
                    <a:pt x="-1" y="0"/>
                  </a:moveTo>
                  <a:cubicBezTo>
                    <a:pt x="6570" y="0"/>
                    <a:pt x="12784" y="2991"/>
                    <a:pt x="16883" y="8126"/>
                  </a:cubicBezTo>
                </a:path>
                <a:path w="16883" h="21600" stroke="0" extrusionOk="0">
                  <a:moveTo>
                    <a:pt x="-1" y="0"/>
                  </a:moveTo>
                  <a:cubicBezTo>
                    <a:pt x="6570" y="0"/>
                    <a:pt x="12784" y="2991"/>
                    <a:pt x="16883" y="8126"/>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81" name="Arc 9"/>
            <p:cNvSpPr>
              <a:spLocks/>
            </p:cNvSpPr>
            <p:nvPr/>
          </p:nvSpPr>
          <p:spPr bwMode="auto">
            <a:xfrm>
              <a:off x="720" y="3071"/>
              <a:ext cx="1476" cy="337"/>
            </a:xfrm>
            <a:custGeom>
              <a:avLst/>
              <a:gdLst>
                <a:gd name="T0" fmla="*/ 2 w 17038"/>
                <a:gd name="T1" fmla="*/ 0 h 21598"/>
                <a:gd name="T2" fmla="*/ 128 w 17038"/>
                <a:gd name="T3" fmla="*/ 2 h 21598"/>
                <a:gd name="T4" fmla="*/ 0 w 17038"/>
                <a:gd name="T5" fmla="*/ 5 h 21598"/>
                <a:gd name="T6" fmla="*/ 0 60000 65536"/>
                <a:gd name="T7" fmla="*/ 0 60000 65536"/>
                <a:gd name="T8" fmla="*/ 0 60000 65536"/>
                <a:gd name="T9" fmla="*/ 0 w 17038"/>
                <a:gd name="T10" fmla="*/ 0 h 21598"/>
                <a:gd name="T11" fmla="*/ 17038 w 17038"/>
                <a:gd name="T12" fmla="*/ 21598 h 21598"/>
              </a:gdLst>
              <a:ahLst/>
              <a:cxnLst>
                <a:cxn ang="T6">
                  <a:pos x="T0" y="T1"/>
                </a:cxn>
                <a:cxn ang="T7">
                  <a:pos x="T2" y="T3"/>
                </a:cxn>
                <a:cxn ang="T8">
                  <a:pos x="T4" y="T5"/>
                </a:cxn>
              </a:cxnLst>
              <a:rect l="T9" t="T10" r="T11" b="T12"/>
              <a:pathLst>
                <a:path w="17038" h="21598" fill="none" extrusionOk="0">
                  <a:moveTo>
                    <a:pt x="304" y="0"/>
                  </a:moveTo>
                  <a:cubicBezTo>
                    <a:pt x="6856" y="92"/>
                    <a:pt x="13011" y="3153"/>
                    <a:pt x="17038" y="8321"/>
                  </a:cubicBezTo>
                </a:path>
                <a:path w="17038" h="21598" stroke="0" extrusionOk="0">
                  <a:moveTo>
                    <a:pt x="304" y="0"/>
                  </a:moveTo>
                  <a:cubicBezTo>
                    <a:pt x="6856" y="92"/>
                    <a:pt x="13011" y="3153"/>
                    <a:pt x="17038" y="8321"/>
                  </a:cubicBezTo>
                  <a:lnTo>
                    <a:pt x="0" y="2159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82" name="Freeform 10"/>
            <p:cNvSpPr>
              <a:spLocks/>
            </p:cNvSpPr>
            <p:nvPr/>
          </p:nvSpPr>
          <p:spPr bwMode="auto">
            <a:xfrm>
              <a:off x="712" y="2592"/>
              <a:ext cx="1544" cy="384"/>
            </a:xfrm>
            <a:custGeom>
              <a:avLst/>
              <a:gdLst>
                <a:gd name="T0" fmla="*/ 8 w 1544"/>
                <a:gd name="T1" fmla="*/ 323 h 656"/>
                <a:gd name="T2" fmla="*/ 56 w 1544"/>
                <a:gd name="T3" fmla="*/ 295 h 656"/>
                <a:gd name="T4" fmla="*/ 344 w 1544"/>
                <a:gd name="T5" fmla="*/ 239 h 656"/>
                <a:gd name="T6" fmla="*/ 776 w 1544"/>
                <a:gd name="T7" fmla="*/ 14 h 656"/>
                <a:gd name="T8" fmla="*/ 1304 w 1544"/>
                <a:gd name="T9" fmla="*/ 323 h 656"/>
                <a:gd name="T10" fmla="*/ 1544 w 1544"/>
                <a:gd name="T11" fmla="*/ 379 h 656"/>
                <a:gd name="T12" fmla="*/ 0 60000 65536"/>
                <a:gd name="T13" fmla="*/ 0 60000 65536"/>
                <a:gd name="T14" fmla="*/ 0 60000 65536"/>
                <a:gd name="T15" fmla="*/ 0 60000 65536"/>
                <a:gd name="T16" fmla="*/ 0 60000 65536"/>
                <a:gd name="T17" fmla="*/ 0 60000 65536"/>
                <a:gd name="T18" fmla="*/ 0 w 1544"/>
                <a:gd name="T19" fmla="*/ 0 h 656"/>
                <a:gd name="T20" fmla="*/ 1544 w 1544"/>
                <a:gd name="T21" fmla="*/ 656 h 656"/>
              </a:gdLst>
              <a:ahLst/>
              <a:cxnLst>
                <a:cxn ang="T12">
                  <a:pos x="T0" y="T1"/>
                </a:cxn>
                <a:cxn ang="T13">
                  <a:pos x="T2" y="T3"/>
                </a:cxn>
                <a:cxn ang="T14">
                  <a:pos x="T4" y="T5"/>
                </a:cxn>
                <a:cxn ang="T15">
                  <a:pos x="T6" y="T7"/>
                </a:cxn>
                <a:cxn ang="T16">
                  <a:pos x="T8" y="T9"/>
                </a:cxn>
                <a:cxn ang="T17">
                  <a:pos x="T10" y="T11"/>
                </a:cxn>
              </a:cxnLst>
              <a:rect l="T18" t="T19" r="T20" b="T21"/>
              <a:pathLst>
                <a:path w="1544" h="656">
                  <a:moveTo>
                    <a:pt x="8" y="552"/>
                  </a:moveTo>
                  <a:cubicBezTo>
                    <a:pt x="4" y="540"/>
                    <a:pt x="0" y="528"/>
                    <a:pt x="56" y="504"/>
                  </a:cubicBezTo>
                  <a:cubicBezTo>
                    <a:pt x="112" y="480"/>
                    <a:pt x="224" y="488"/>
                    <a:pt x="344" y="408"/>
                  </a:cubicBezTo>
                  <a:cubicBezTo>
                    <a:pt x="464" y="328"/>
                    <a:pt x="616" y="0"/>
                    <a:pt x="776" y="24"/>
                  </a:cubicBezTo>
                  <a:cubicBezTo>
                    <a:pt x="936" y="48"/>
                    <a:pt x="1176" y="448"/>
                    <a:pt x="1304" y="552"/>
                  </a:cubicBezTo>
                  <a:cubicBezTo>
                    <a:pt x="1432" y="656"/>
                    <a:pt x="1504" y="632"/>
                    <a:pt x="1544" y="64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83" name="Arc 11"/>
            <p:cNvSpPr>
              <a:spLocks/>
            </p:cNvSpPr>
            <p:nvPr/>
          </p:nvSpPr>
          <p:spPr bwMode="auto">
            <a:xfrm>
              <a:off x="768" y="2690"/>
              <a:ext cx="398" cy="101"/>
            </a:xfrm>
            <a:custGeom>
              <a:avLst/>
              <a:gdLst>
                <a:gd name="T0" fmla="*/ 0 w 17888"/>
                <a:gd name="T1" fmla="*/ 0 h 21600"/>
                <a:gd name="T2" fmla="*/ 9 w 17888"/>
                <a:gd name="T3" fmla="*/ 0 h 21600"/>
                <a:gd name="T4" fmla="*/ 0 w 17888"/>
                <a:gd name="T5" fmla="*/ 0 h 21600"/>
                <a:gd name="T6" fmla="*/ 0 60000 65536"/>
                <a:gd name="T7" fmla="*/ 0 60000 65536"/>
                <a:gd name="T8" fmla="*/ 0 60000 65536"/>
                <a:gd name="T9" fmla="*/ 0 w 17888"/>
                <a:gd name="T10" fmla="*/ 0 h 21600"/>
                <a:gd name="T11" fmla="*/ 17888 w 17888"/>
                <a:gd name="T12" fmla="*/ 21600 h 21600"/>
              </a:gdLst>
              <a:ahLst/>
              <a:cxnLst>
                <a:cxn ang="T6">
                  <a:pos x="T0" y="T1"/>
                </a:cxn>
                <a:cxn ang="T7">
                  <a:pos x="T2" y="T3"/>
                </a:cxn>
                <a:cxn ang="T8">
                  <a:pos x="T4" y="T5"/>
                </a:cxn>
              </a:cxnLst>
              <a:rect l="T9" t="T10" r="T11" b="T12"/>
              <a:pathLst>
                <a:path w="17888" h="21600" fill="none" extrusionOk="0">
                  <a:moveTo>
                    <a:pt x="-1" y="0"/>
                  </a:moveTo>
                  <a:cubicBezTo>
                    <a:pt x="7168" y="0"/>
                    <a:pt x="13869" y="3556"/>
                    <a:pt x="17888" y="9492"/>
                  </a:cubicBezTo>
                </a:path>
                <a:path w="17888" h="21600" stroke="0" extrusionOk="0">
                  <a:moveTo>
                    <a:pt x="-1" y="0"/>
                  </a:moveTo>
                  <a:cubicBezTo>
                    <a:pt x="7168" y="0"/>
                    <a:pt x="13869" y="3556"/>
                    <a:pt x="17888" y="9492"/>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84" name="Arc 12"/>
            <p:cNvSpPr>
              <a:spLocks/>
            </p:cNvSpPr>
            <p:nvPr/>
          </p:nvSpPr>
          <p:spPr bwMode="auto">
            <a:xfrm flipV="1">
              <a:off x="1824" y="2736"/>
              <a:ext cx="480" cy="48"/>
            </a:xfrm>
            <a:custGeom>
              <a:avLst/>
              <a:gdLst>
                <a:gd name="T0" fmla="*/ 0 w 21600"/>
                <a:gd name="T1" fmla="*/ 0 h 21600"/>
                <a:gd name="T2" fmla="*/ 11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85" name="Line 13"/>
            <p:cNvSpPr>
              <a:spLocks noChangeShapeType="1"/>
            </p:cNvSpPr>
            <p:nvPr/>
          </p:nvSpPr>
          <p:spPr bwMode="auto">
            <a:xfrm>
              <a:off x="1152" y="2736"/>
              <a:ext cx="672" cy="48"/>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852975554"/>
      </p:ext>
    </p:extLst>
  </p:cSld>
  <p:clrMapOvr>
    <a:masterClrMapping/>
  </p:clrMapOvr>
  <p:transition spd="slow">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560101" y="1512888"/>
            <a:ext cx="7843838" cy="4049712"/>
          </a:xfrm>
        </p:spPr>
        <p:txBody>
          <a:bodyPr/>
          <a:lstStyle/>
          <a:p>
            <a:pPr eaLnBrk="1" hangingPunct="1">
              <a:buFont typeface="Wingdings" panose="05000000000000000000" pitchFamily="2" charset="2"/>
              <a:buChar char="n"/>
            </a:pPr>
            <a:r>
              <a:rPr lang="zh-CN" altLang="en-US" dirty="0" smtClean="0">
                <a:solidFill>
                  <a:srgbClr val="993300"/>
                </a:solidFill>
                <a:latin typeface="黑体" panose="02010609060101010101" pitchFamily="49" charset="-122"/>
                <a:ea typeface="黑体" panose="02010609060101010101" pitchFamily="49" charset="-122"/>
              </a:rPr>
              <a:t>浮动水平线</a:t>
            </a:r>
          </a:p>
          <a:p>
            <a:pPr marL="609600" indent="-609600" eaLnBrk="1" hangingPunct="1">
              <a:buFont typeface="Wingdings" panose="05000000000000000000" pitchFamily="2" charset="2"/>
              <a:buNone/>
            </a:pPr>
            <a:r>
              <a:rPr lang="zh-CN" altLang="en-US" sz="2600" dirty="0" smtClean="0">
                <a:latin typeface="HT" pitchFamily="18" charset="-122"/>
                <a:ea typeface="HT" pitchFamily="18" charset="-122"/>
              </a:rPr>
              <a:t>	</a:t>
            </a:r>
          </a:p>
          <a:p>
            <a:pPr marL="609600" indent="-609600" eaLnBrk="1" hangingPunct="1">
              <a:buFont typeface="Wingdings" panose="05000000000000000000" pitchFamily="2" charset="2"/>
              <a:buNone/>
            </a:pPr>
            <a:endParaRPr lang="zh-CN" altLang="en-US" dirty="0" smtClean="0">
              <a:latin typeface="HT" pitchFamily="18" charset="-122"/>
              <a:ea typeface="HT" pitchFamily="18" charset="-122"/>
            </a:endParaRPr>
          </a:p>
          <a:p>
            <a:pPr marL="609600" indent="-609600" eaLnBrk="1" hangingPunct="1">
              <a:buFont typeface="Wingdings" panose="05000000000000000000" pitchFamily="2" charset="2"/>
              <a:buNone/>
            </a:pPr>
            <a:endParaRPr lang="en-US" altLang="zh-CN" sz="2100" dirty="0" smtClean="0">
              <a:latin typeface="HT" pitchFamily="18" charset="-122"/>
              <a:ea typeface="HT" pitchFamily="18" charset="-122"/>
            </a:endParaRPr>
          </a:p>
        </p:txBody>
      </p:sp>
      <p:sp>
        <p:nvSpPr>
          <p:cNvPr id="29699" name="Rectangle 3"/>
          <p:cNvSpPr>
            <a:spLocks noGrp="1" noChangeArrowheads="1"/>
          </p:cNvSpPr>
          <p:nvPr>
            <p:ph type="title"/>
          </p:nvPr>
        </p:nvSpPr>
        <p:spPr>
          <a:xfrm>
            <a:off x="594069" y="378297"/>
            <a:ext cx="7814567" cy="764704"/>
          </a:xfrm>
        </p:spPr>
        <p:txBody>
          <a:bodyPr/>
          <a:lstStyle/>
          <a:p>
            <a:pPr eaLnBrk="1" hangingPunct="1">
              <a:buFontTx/>
              <a:buChar char="§"/>
            </a:pPr>
            <a:r>
              <a:rPr lang="zh-CN" altLang="en-US" sz="4000" dirty="0" smtClean="0">
                <a:latin typeface="黑体" panose="02010609060101010101" pitchFamily="49" charset="-122"/>
                <a:ea typeface="黑体" panose="02010609060101010101" pitchFamily="49" charset="-122"/>
              </a:rPr>
              <a:t>隐藏面的消除</a:t>
            </a:r>
            <a:r>
              <a:rPr lang="en-US" altLang="zh-CN" sz="4000" dirty="0" smtClean="0">
                <a:latin typeface="黑体" panose="02010609060101010101" pitchFamily="49" charset="-122"/>
                <a:ea typeface="黑体" panose="02010609060101010101" pitchFamily="49" charset="-122"/>
              </a:rPr>
              <a:t>-</a:t>
            </a:r>
            <a:r>
              <a:rPr lang="zh-CN" altLang="en-US" sz="4000" b="0" i="1" u="sng" dirty="0" smtClean="0">
                <a:latin typeface="黑体" panose="02010609060101010101" pitchFamily="49" charset="-122"/>
                <a:ea typeface="黑体" panose="02010609060101010101" pitchFamily="49" charset="-122"/>
              </a:rPr>
              <a:t>浮动水平线算法</a:t>
            </a:r>
            <a:r>
              <a:rPr lang="zh-CN" altLang="en-US" sz="4000" dirty="0" smtClean="0">
                <a:latin typeface="黑体" panose="02010609060101010101" pitchFamily="49" charset="-122"/>
                <a:ea typeface="黑体" panose="02010609060101010101" pitchFamily="49" charset="-122"/>
              </a:rPr>
              <a:t> </a:t>
            </a:r>
            <a:endParaRPr lang="zh-CN" altLang="en-US" sz="4000" dirty="0" smtClean="0">
              <a:solidFill>
                <a:srgbClr val="993300"/>
              </a:solidFill>
              <a:latin typeface="黑体" panose="02010609060101010101" pitchFamily="49" charset="-122"/>
              <a:ea typeface="黑体" panose="02010609060101010101" pitchFamily="49" charset="-122"/>
            </a:endParaRPr>
          </a:p>
        </p:txBody>
      </p:sp>
      <p:grpSp>
        <p:nvGrpSpPr>
          <p:cNvPr id="2" name="组合 1"/>
          <p:cNvGrpSpPr/>
          <p:nvPr/>
        </p:nvGrpSpPr>
        <p:grpSpPr>
          <a:xfrm>
            <a:off x="1179513" y="2129009"/>
            <a:ext cx="5983287" cy="3048000"/>
            <a:chOff x="1179513" y="2514600"/>
            <a:chExt cx="5983287" cy="3048000"/>
          </a:xfrm>
        </p:grpSpPr>
        <p:sp>
          <p:nvSpPr>
            <p:cNvPr id="29700" name="Line 4"/>
            <p:cNvSpPr>
              <a:spLocks noChangeShapeType="1"/>
            </p:cNvSpPr>
            <p:nvPr/>
          </p:nvSpPr>
          <p:spPr bwMode="auto">
            <a:xfrm flipV="1">
              <a:off x="2971800" y="2514600"/>
              <a:ext cx="0" cy="3048000"/>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1" name="Line 5"/>
            <p:cNvSpPr>
              <a:spLocks noChangeShapeType="1"/>
            </p:cNvSpPr>
            <p:nvPr/>
          </p:nvSpPr>
          <p:spPr bwMode="auto">
            <a:xfrm>
              <a:off x="2971800" y="5562600"/>
              <a:ext cx="4191000" cy="0"/>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2" name="Line 6"/>
            <p:cNvSpPr>
              <a:spLocks noChangeShapeType="1"/>
            </p:cNvSpPr>
            <p:nvPr/>
          </p:nvSpPr>
          <p:spPr bwMode="auto">
            <a:xfrm>
              <a:off x="3276600" y="2667000"/>
              <a:ext cx="0"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3" name="Line 7"/>
            <p:cNvSpPr>
              <a:spLocks noChangeShapeType="1"/>
            </p:cNvSpPr>
            <p:nvPr/>
          </p:nvSpPr>
          <p:spPr bwMode="auto">
            <a:xfrm>
              <a:off x="3581400" y="2667000"/>
              <a:ext cx="0"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4" name="Line 8"/>
            <p:cNvSpPr>
              <a:spLocks noChangeShapeType="1"/>
            </p:cNvSpPr>
            <p:nvPr/>
          </p:nvSpPr>
          <p:spPr bwMode="auto">
            <a:xfrm>
              <a:off x="3962400" y="2667000"/>
              <a:ext cx="0"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5" name="Line 9"/>
            <p:cNvSpPr>
              <a:spLocks noChangeShapeType="1"/>
            </p:cNvSpPr>
            <p:nvPr/>
          </p:nvSpPr>
          <p:spPr bwMode="auto">
            <a:xfrm>
              <a:off x="4267200" y="2667000"/>
              <a:ext cx="0"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6" name="Line 10"/>
            <p:cNvSpPr>
              <a:spLocks noChangeShapeType="1"/>
            </p:cNvSpPr>
            <p:nvPr/>
          </p:nvSpPr>
          <p:spPr bwMode="auto">
            <a:xfrm>
              <a:off x="4572000" y="2667000"/>
              <a:ext cx="0"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7" name="Line 11"/>
            <p:cNvSpPr>
              <a:spLocks noChangeShapeType="1"/>
            </p:cNvSpPr>
            <p:nvPr/>
          </p:nvSpPr>
          <p:spPr bwMode="auto">
            <a:xfrm>
              <a:off x="4876800" y="2667000"/>
              <a:ext cx="0"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8" name="Line 12"/>
            <p:cNvSpPr>
              <a:spLocks noChangeShapeType="1"/>
            </p:cNvSpPr>
            <p:nvPr/>
          </p:nvSpPr>
          <p:spPr bwMode="auto">
            <a:xfrm>
              <a:off x="5181600" y="2667000"/>
              <a:ext cx="0"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9" name="Line 13"/>
            <p:cNvSpPr>
              <a:spLocks noChangeShapeType="1"/>
            </p:cNvSpPr>
            <p:nvPr/>
          </p:nvSpPr>
          <p:spPr bwMode="auto">
            <a:xfrm>
              <a:off x="5486400" y="2667000"/>
              <a:ext cx="0"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0" name="Line 14"/>
            <p:cNvSpPr>
              <a:spLocks noChangeShapeType="1"/>
            </p:cNvSpPr>
            <p:nvPr/>
          </p:nvSpPr>
          <p:spPr bwMode="auto">
            <a:xfrm>
              <a:off x="5791200" y="2667000"/>
              <a:ext cx="0"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1" name="Line 15"/>
            <p:cNvSpPr>
              <a:spLocks noChangeShapeType="1"/>
            </p:cNvSpPr>
            <p:nvPr/>
          </p:nvSpPr>
          <p:spPr bwMode="auto">
            <a:xfrm>
              <a:off x="6096000" y="2667000"/>
              <a:ext cx="0"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2" name="Line 16"/>
            <p:cNvSpPr>
              <a:spLocks noChangeShapeType="1"/>
            </p:cNvSpPr>
            <p:nvPr/>
          </p:nvSpPr>
          <p:spPr bwMode="auto">
            <a:xfrm>
              <a:off x="6400800" y="2667000"/>
              <a:ext cx="0"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3" name="Line 17"/>
            <p:cNvSpPr>
              <a:spLocks noChangeShapeType="1"/>
            </p:cNvSpPr>
            <p:nvPr/>
          </p:nvSpPr>
          <p:spPr bwMode="auto">
            <a:xfrm>
              <a:off x="6705600" y="2667000"/>
              <a:ext cx="0"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4" name="Text Box 18"/>
            <p:cNvSpPr txBox="1">
              <a:spLocks noChangeArrowheads="1"/>
            </p:cNvSpPr>
            <p:nvPr/>
          </p:nvSpPr>
          <p:spPr bwMode="auto">
            <a:xfrm>
              <a:off x="1179513" y="3865563"/>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kumimoji="1" lang="zh-CN" altLang="en-US" sz="2400">
                  <a:solidFill>
                    <a:srgbClr val="FF0000"/>
                  </a:solidFill>
                  <a:latin typeface="Times New Roman" panose="02020603050405020304" pitchFamily="18" charset="0"/>
                  <a:ea typeface="宋体" panose="02010600030101010101" pitchFamily="2" charset="-122"/>
                </a:rPr>
                <a:t>当前曲线</a:t>
              </a:r>
            </a:p>
          </p:txBody>
        </p:sp>
        <p:sp>
          <p:nvSpPr>
            <p:cNvPr id="29715" name="Text Box 19"/>
            <p:cNvSpPr txBox="1">
              <a:spLocks noChangeArrowheads="1"/>
            </p:cNvSpPr>
            <p:nvPr/>
          </p:nvSpPr>
          <p:spPr bwMode="auto">
            <a:xfrm>
              <a:off x="1322388" y="4595813"/>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kumimoji="1" lang="zh-CN" altLang="en-US" sz="2400">
                  <a:latin typeface="Times New Roman" panose="02020603050405020304" pitchFamily="18" charset="0"/>
                  <a:ea typeface="宋体" panose="02010600030101010101" pitchFamily="2" charset="-122"/>
                </a:rPr>
                <a:t>先前曲线</a:t>
              </a:r>
            </a:p>
          </p:txBody>
        </p:sp>
        <p:sp>
          <p:nvSpPr>
            <p:cNvPr id="29716" name="任意多边形 30"/>
            <p:cNvSpPr>
              <a:spLocks/>
            </p:cNvSpPr>
            <p:nvPr/>
          </p:nvSpPr>
          <p:spPr bwMode="auto">
            <a:xfrm rot="-327606">
              <a:off x="3419475" y="4643438"/>
              <a:ext cx="2881313" cy="373062"/>
            </a:xfrm>
            <a:custGeom>
              <a:avLst/>
              <a:gdLst>
                <a:gd name="T0" fmla="*/ 0 w 2769704"/>
                <a:gd name="T1" fmla="*/ 373062 h 373269"/>
                <a:gd name="T2" fmla="*/ 1564013 w 2769704"/>
                <a:gd name="T3" fmla="*/ 55186 h 373269"/>
                <a:gd name="T4" fmla="*/ 2998885 w 2769704"/>
                <a:gd name="T5" fmla="*/ 41942 h 373269"/>
                <a:gd name="T6" fmla="*/ 0 60000 65536"/>
                <a:gd name="T7" fmla="*/ 0 60000 65536"/>
                <a:gd name="T8" fmla="*/ 0 60000 65536"/>
                <a:gd name="T9" fmla="*/ 0 w 2769704"/>
                <a:gd name="T10" fmla="*/ 0 h 373269"/>
                <a:gd name="T11" fmla="*/ 2769704 w 2769704"/>
                <a:gd name="T12" fmla="*/ 373269 h 373269"/>
              </a:gdLst>
              <a:ahLst/>
              <a:cxnLst>
                <a:cxn ang="T6">
                  <a:pos x="T0" y="T1"/>
                </a:cxn>
                <a:cxn ang="T7">
                  <a:pos x="T2" y="T3"/>
                </a:cxn>
                <a:cxn ang="T8">
                  <a:pos x="T4" y="T5"/>
                </a:cxn>
              </a:cxnLst>
              <a:rect l="T9" t="T10" r="T11" b="T12"/>
              <a:pathLst>
                <a:path w="2769704" h="373269">
                  <a:moveTo>
                    <a:pt x="0" y="373269"/>
                  </a:moveTo>
                  <a:cubicBezTo>
                    <a:pt x="491435" y="241851"/>
                    <a:pt x="982870" y="110434"/>
                    <a:pt x="1444487" y="55217"/>
                  </a:cubicBezTo>
                  <a:cubicBezTo>
                    <a:pt x="1906104" y="0"/>
                    <a:pt x="2337904" y="20982"/>
                    <a:pt x="2769704" y="41965"/>
                  </a:cubicBezTo>
                </a:path>
              </a:pathLst>
            </a:custGeom>
            <a:noFill/>
            <a:ln w="28575" cap="flat" cmpd="sng" algn="ctr">
              <a:solidFill>
                <a:srgbClr val="99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b"/>
            <a:lstStyle/>
            <a:p>
              <a:endParaRPr lang="zh-CN" altLang="en-US"/>
            </a:p>
          </p:txBody>
        </p:sp>
        <p:sp>
          <p:nvSpPr>
            <p:cNvPr id="29717" name="任意多边形 32"/>
            <p:cNvSpPr>
              <a:spLocks/>
            </p:cNvSpPr>
            <p:nvPr/>
          </p:nvSpPr>
          <p:spPr bwMode="auto">
            <a:xfrm>
              <a:off x="3432175" y="4171950"/>
              <a:ext cx="2795588" cy="546100"/>
            </a:xfrm>
            <a:custGeom>
              <a:avLst/>
              <a:gdLst>
                <a:gd name="T0" fmla="*/ 0 w 2796209"/>
                <a:gd name="T1" fmla="*/ 546100 h 545548"/>
                <a:gd name="T2" fmla="*/ 1417670 w 2796209"/>
                <a:gd name="T3" fmla="*/ 55273 h 545548"/>
                <a:gd name="T4" fmla="*/ 2795588 w 2796209"/>
                <a:gd name="T5" fmla="*/ 214461 h 545548"/>
                <a:gd name="T6" fmla="*/ 0 60000 65536"/>
                <a:gd name="T7" fmla="*/ 0 60000 65536"/>
                <a:gd name="T8" fmla="*/ 0 60000 65536"/>
                <a:gd name="T9" fmla="*/ 0 w 2796209"/>
                <a:gd name="T10" fmla="*/ 0 h 545548"/>
                <a:gd name="T11" fmla="*/ 2796209 w 2796209"/>
                <a:gd name="T12" fmla="*/ 545548 h 545548"/>
              </a:gdLst>
              <a:ahLst/>
              <a:cxnLst>
                <a:cxn ang="T6">
                  <a:pos x="T0" y="T1"/>
                </a:cxn>
                <a:cxn ang="T7">
                  <a:pos x="T2" y="T3"/>
                </a:cxn>
                <a:cxn ang="T8">
                  <a:pos x="T4" y="T5"/>
                </a:cxn>
              </a:cxnLst>
              <a:rect l="T9" t="T10" r="T11" b="T12"/>
              <a:pathLst>
                <a:path w="2796209" h="545548">
                  <a:moveTo>
                    <a:pt x="0" y="545548"/>
                  </a:moveTo>
                  <a:cubicBezTo>
                    <a:pt x="475974" y="327991"/>
                    <a:pt x="951948" y="110434"/>
                    <a:pt x="1417983" y="55217"/>
                  </a:cubicBezTo>
                  <a:cubicBezTo>
                    <a:pt x="1884018" y="0"/>
                    <a:pt x="2340113" y="107122"/>
                    <a:pt x="2796209" y="214244"/>
                  </a:cubicBezTo>
                </a:path>
              </a:pathLst>
            </a:custGeom>
            <a:noFill/>
            <a:ln w="28575" cap="flat" cmpd="sng" algn="ctr">
              <a:solidFill>
                <a:srgbClr val="99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b"/>
            <a:lstStyle/>
            <a:p>
              <a:endParaRPr lang="zh-CN" altLang="en-US"/>
            </a:p>
          </p:txBody>
        </p:sp>
        <p:sp>
          <p:nvSpPr>
            <p:cNvPr id="29718" name="任意多边形 33"/>
            <p:cNvSpPr>
              <a:spLocks/>
            </p:cNvSpPr>
            <p:nvPr/>
          </p:nvSpPr>
          <p:spPr bwMode="auto">
            <a:xfrm>
              <a:off x="3444875" y="4308475"/>
              <a:ext cx="2770188" cy="595313"/>
            </a:xfrm>
            <a:custGeom>
              <a:avLst/>
              <a:gdLst>
                <a:gd name="T0" fmla="*/ 0 w 2729948"/>
                <a:gd name="T1" fmla="*/ 595313 h 594139"/>
                <a:gd name="T2" fmla="*/ 1487125 w 2729948"/>
                <a:gd name="T3" fmla="*/ 77457 h 594139"/>
                <a:gd name="T4" fmla="*/ 2810530 w 2729948"/>
                <a:gd name="T5" fmla="*/ 130570 h 594139"/>
                <a:gd name="T6" fmla="*/ 0 60000 65536"/>
                <a:gd name="T7" fmla="*/ 0 60000 65536"/>
                <a:gd name="T8" fmla="*/ 0 60000 65536"/>
                <a:gd name="T9" fmla="*/ 0 w 2729948"/>
                <a:gd name="T10" fmla="*/ 0 h 594139"/>
                <a:gd name="T11" fmla="*/ 2729948 w 2729948"/>
                <a:gd name="T12" fmla="*/ 594139 h 594139"/>
              </a:gdLst>
              <a:ahLst/>
              <a:cxnLst>
                <a:cxn ang="T6">
                  <a:pos x="T0" y="T1"/>
                </a:cxn>
                <a:cxn ang="T7">
                  <a:pos x="T2" y="T3"/>
                </a:cxn>
                <a:cxn ang="T8">
                  <a:pos x="T4" y="T5"/>
                </a:cxn>
              </a:cxnLst>
              <a:rect l="T9" t="T10" r="T11" b="T12"/>
              <a:pathLst>
                <a:path w="2729948" h="594139">
                  <a:moveTo>
                    <a:pt x="0" y="594139"/>
                  </a:moveTo>
                  <a:cubicBezTo>
                    <a:pt x="494748" y="374373"/>
                    <a:pt x="989496" y="154608"/>
                    <a:pt x="1444487" y="77304"/>
                  </a:cubicBezTo>
                  <a:cubicBezTo>
                    <a:pt x="1899478" y="0"/>
                    <a:pt x="2314713" y="65156"/>
                    <a:pt x="2729948" y="130313"/>
                  </a:cubicBezTo>
                </a:path>
              </a:pathLst>
            </a:custGeom>
            <a:noFill/>
            <a:ln w="28575" cap="flat" cmpd="sng" algn="ctr">
              <a:solidFill>
                <a:srgbClr val="99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b"/>
            <a:lstStyle/>
            <a:p>
              <a:endParaRPr lang="zh-CN" altLang="en-US"/>
            </a:p>
          </p:txBody>
        </p:sp>
        <p:sp>
          <p:nvSpPr>
            <p:cNvPr id="29719" name="任意多边形 34"/>
            <p:cNvSpPr>
              <a:spLocks/>
            </p:cNvSpPr>
            <p:nvPr/>
          </p:nvSpPr>
          <p:spPr bwMode="auto">
            <a:xfrm>
              <a:off x="3379788" y="3787775"/>
              <a:ext cx="2782887" cy="757238"/>
            </a:xfrm>
            <a:custGeom>
              <a:avLst/>
              <a:gdLst>
                <a:gd name="T0" fmla="*/ 0 w 2782957"/>
                <a:gd name="T1" fmla="*/ 757238 h 757583"/>
                <a:gd name="T2" fmla="*/ 66259 w 2782957"/>
                <a:gd name="T3" fmla="*/ 717499 h 757583"/>
                <a:gd name="T4" fmla="*/ 1192667 w 2782957"/>
                <a:gd name="T5" fmla="*/ 41946 h 757583"/>
                <a:gd name="T6" fmla="*/ 2782887 w 2782957"/>
                <a:gd name="T7" fmla="*/ 465823 h 757583"/>
                <a:gd name="T8" fmla="*/ 0 60000 65536"/>
                <a:gd name="T9" fmla="*/ 0 60000 65536"/>
                <a:gd name="T10" fmla="*/ 0 60000 65536"/>
                <a:gd name="T11" fmla="*/ 0 60000 65536"/>
                <a:gd name="T12" fmla="*/ 0 w 2782957"/>
                <a:gd name="T13" fmla="*/ 0 h 757583"/>
                <a:gd name="T14" fmla="*/ 2782957 w 2782957"/>
                <a:gd name="T15" fmla="*/ 757583 h 757583"/>
              </a:gdLst>
              <a:ahLst/>
              <a:cxnLst>
                <a:cxn ang="T8">
                  <a:pos x="T0" y="T1"/>
                </a:cxn>
                <a:cxn ang="T9">
                  <a:pos x="T2" y="T3"/>
                </a:cxn>
                <a:cxn ang="T10">
                  <a:pos x="T4" y="T5"/>
                </a:cxn>
                <a:cxn ang="T11">
                  <a:pos x="T6" y="T7"/>
                </a:cxn>
              </a:cxnLst>
              <a:rect l="T12" t="T13" r="T14" b="T15"/>
              <a:pathLst>
                <a:path w="2782957" h="757583">
                  <a:moveTo>
                    <a:pt x="0" y="757583"/>
                  </a:moveTo>
                  <a:lnTo>
                    <a:pt x="66261" y="717826"/>
                  </a:lnTo>
                  <a:cubicBezTo>
                    <a:pt x="265044" y="598556"/>
                    <a:pt x="739913" y="83930"/>
                    <a:pt x="1192696" y="41965"/>
                  </a:cubicBezTo>
                  <a:cubicBezTo>
                    <a:pt x="1645479" y="0"/>
                    <a:pt x="2214218" y="233017"/>
                    <a:pt x="2782957" y="466035"/>
                  </a:cubicBezTo>
                </a:path>
              </a:pathLst>
            </a:custGeom>
            <a:noFill/>
            <a:ln w="28575" cap="flat" cmpd="sng" algn="ctr">
              <a:solidFill>
                <a:srgbClr val="99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b"/>
            <a:lstStyle/>
            <a:p>
              <a:endParaRPr lang="zh-CN" altLang="en-US"/>
            </a:p>
          </p:txBody>
        </p:sp>
        <p:sp>
          <p:nvSpPr>
            <p:cNvPr id="29720" name="任意多边形 35"/>
            <p:cNvSpPr>
              <a:spLocks/>
            </p:cNvSpPr>
            <p:nvPr/>
          </p:nvSpPr>
          <p:spPr bwMode="auto">
            <a:xfrm>
              <a:off x="3344863" y="3138488"/>
              <a:ext cx="2882900" cy="1293812"/>
            </a:xfrm>
            <a:custGeom>
              <a:avLst/>
              <a:gdLst>
                <a:gd name="T0" fmla="*/ 20979 w 2883453"/>
                <a:gd name="T1" fmla="*/ 1275029 h 1293192"/>
                <a:gd name="T2" fmla="*/ 100477 w 2883453"/>
                <a:gd name="T3" fmla="*/ 1208736 h 1293192"/>
                <a:gd name="T4" fmla="*/ 749709 w 2883453"/>
                <a:gd name="T5" fmla="*/ 651878 h 1293192"/>
                <a:gd name="T6" fmla="*/ 1041202 w 2883453"/>
                <a:gd name="T7" fmla="*/ 68503 h 1293192"/>
                <a:gd name="T8" fmla="*/ 1610936 w 2883453"/>
                <a:gd name="T9" fmla="*/ 240863 h 1293192"/>
                <a:gd name="T10" fmla="*/ 2339666 w 2883453"/>
                <a:gd name="T11" fmla="*/ 718171 h 1293192"/>
                <a:gd name="T12" fmla="*/ 2882900 w 2883453"/>
                <a:gd name="T13" fmla="*/ 956824 h 1293192"/>
                <a:gd name="T14" fmla="*/ 0 60000 65536"/>
                <a:gd name="T15" fmla="*/ 0 60000 65536"/>
                <a:gd name="T16" fmla="*/ 0 60000 65536"/>
                <a:gd name="T17" fmla="*/ 0 60000 65536"/>
                <a:gd name="T18" fmla="*/ 0 60000 65536"/>
                <a:gd name="T19" fmla="*/ 0 60000 65536"/>
                <a:gd name="T20" fmla="*/ 0 60000 65536"/>
                <a:gd name="T21" fmla="*/ 0 w 2883453"/>
                <a:gd name="T22" fmla="*/ 0 h 1293192"/>
                <a:gd name="T23" fmla="*/ 2883453 w 2883453"/>
                <a:gd name="T24" fmla="*/ 1293192 h 1293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3453" h="1293192">
                  <a:moveTo>
                    <a:pt x="20983" y="1274418"/>
                  </a:moveTo>
                  <a:cubicBezTo>
                    <a:pt x="0" y="1293192"/>
                    <a:pt x="100496" y="1208157"/>
                    <a:pt x="100496" y="1208157"/>
                  </a:cubicBezTo>
                  <a:cubicBezTo>
                    <a:pt x="221974" y="1104348"/>
                    <a:pt x="593036" y="841514"/>
                    <a:pt x="749853" y="651566"/>
                  </a:cubicBezTo>
                  <a:cubicBezTo>
                    <a:pt x="906670" y="461618"/>
                    <a:pt x="897836" y="136940"/>
                    <a:pt x="1041401" y="68470"/>
                  </a:cubicBezTo>
                  <a:cubicBezTo>
                    <a:pt x="1184966" y="0"/>
                    <a:pt x="1394792" y="132522"/>
                    <a:pt x="1611244" y="240748"/>
                  </a:cubicBezTo>
                  <a:cubicBezTo>
                    <a:pt x="1827696" y="348974"/>
                    <a:pt x="2128079" y="598557"/>
                    <a:pt x="2340114" y="717827"/>
                  </a:cubicBezTo>
                  <a:cubicBezTo>
                    <a:pt x="2552149" y="837097"/>
                    <a:pt x="2717801" y="896731"/>
                    <a:pt x="2883453" y="956366"/>
                  </a:cubicBezTo>
                </a:path>
              </a:pathLst>
            </a:custGeom>
            <a:noFill/>
            <a:ln w="28575" cap="flat" cmpd="sng" algn="ctr">
              <a:solidFill>
                <a:srgbClr val="99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b"/>
            <a:lstStyle/>
            <a:p>
              <a:endParaRPr lang="zh-CN" altLang="en-US"/>
            </a:p>
          </p:txBody>
        </p:sp>
        <p:sp>
          <p:nvSpPr>
            <p:cNvPr id="29721" name="任意多边形 37"/>
            <p:cNvSpPr>
              <a:spLocks/>
            </p:cNvSpPr>
            <p:nvPr/>
          </p:nvSpPr>
          <p:spPr bwMode="auto">
            <a:xfrm>
              <a:off x="3325813" y="2665413"/>
              <a:ext cx="2809875" cy="1628775"/>
            </a:xfrm>
            <a:custGeom>
              <a:avLst/>
              <a:gdLst>
                <a:gd name="T0" fmla="*/ 0 w 2809461"/>
                <a:gd name="T1" fmla="*/ 1628775 h 1627808"/>
                <a:gd name="T2" fmla="*/ 689215 w 2809461"/>
                <a:gd name="T3" fmla="*/ 1085113 h 1627808"/>
                <a:gd name="T4" fmla="*/ 848264 w 2809461"/>
                <a:gd name="T5" fmla="*/ 567971 h 1627808"/>
                <a:gd name="T6" fmla="*/ 994060 w 2809461"/>
                <a:gd name="T7" fmla="*/ 11050 h 1627808"/>
                <a:gd name="T8" fmla="*/ 1617005 w 2809461"/>
                <a:gd name="T9" fmla="*/ 501672 h 1627808"/>
                <a:gd name="T10" fmla="*/ 2014628 w 2809461"/>
                <a:gd name="T11" fmla="*/ 766872 h 1627808"/>
                <a:gd name="T12" fmla="*/ 2611064 w 2809461"/>
                <a:gd name="T13" fmla="*/ 1071854 h 1627808"/>
                <a:gd name="T14" fmla="*/ 2809875 w 2809461"/>
                <a:gd name="T15" fmla="*/ 1164674 h 1627808"/>
                <a:gd name="T16" fmla="*/ 0 60000 65536"/>
                <a:gd name="T17" fmla="*/ 0 60000 65536"/>
                <a:gd name="T18" fmla="*/ 0 60000 65536"/>
                <a:gd name="T19" fmla="*/ 0 60000 65536"/>
                <a:gd name="T20" fmla="*/ 0 60000 65536"/>
                <a:gd name="T21" fmla="*/ 0 60000 65536"/>
                <a:gd name="T22" fmla="*/ 0 60000 65536"/>
                <a:gd name="T23" fmla="*/ 0 60000 65536"/>
                <a:gd name="T24" fmla="*/ 0 w 2809461"/>
                <a:gd name="T25" fmla="*/ 0 h 1627808"/>
                <a:gd name="T26" fmla="*/ 2809461 w 2809461"/>
                <a:gd name="T27" fmla="*/ 1627808 h 16278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09461" h="1627808">
                  <a:moveTo>
                    <a:pt x="0" y="1627808"/>
                  </a:moveTo>
                  <a:cubicBezTo>
                    <a:pt x="273878" y="1444486"/>
                    <a:pt x="547757" y="1261165"/>
                    <a:pt x="689113" y="1084469"/>
                  </a:cubicBezTo>
                  <a:cubicBezTo>
                    <a:pt x="830470" y="907773"/>
                    <a:pt x="797339" y="746538"/>
                    <a:pt x="848139" y="567634"/>
                  </a:cubicBezTo>
                  <a:cubicBezTo>
                    <a:pt x="898939" y="388730"/>
                    <a:pt x="865809" y="22086"/>
                    <a:pt x="993913" y="11043"/>
                  </a:cubicBezTo>
                  <a:cubicBezTo>
                    <a:pt x="1122017" y="0"/>
                    <a:pt x="1446696" y="375478"/>
                    <a:pt x="1616765" y="501374"/>
                  </a:cubicBezTo>
                  <a:cubicBezTo>
                    <a:pt x="1786834" y="627270"/>
                    <a:pt x="1848678" y="671443"/>
                    <a:pt x="2014330" y="766417"/>
                  </a:cubicBezTo>
                  <a:cubicBezTo>
                    <a:pt x="2179982" y="861391"/>
                    <a:pt x="2478156" y="1004956"/>
                    <a:pt x="2610678" y="1071217"/>
                  </a:cubicBezTo>
                  <a:cubicBezTo>
                    <a:pt x="2743200" y="1137478"/>
                    <a:pt x="2809461" y="1163982"/>
                    <a:pt x="2809461" y="1163982"/>
                  </a:cubicBezTo>
                </a:path>
              </a:pathLst>
            </a:custGeom>
            <a:noFill/>
            <a:ln w="28575" cap="flat" cmpd="sng" algn="ctr">
              <a:solidFill>
                <a:srgbClr val="99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b"/>
            <a:lstStyle/>
            <a:p>
              <a:endParaRPr lang="zh-CN" altLang="en-US"/>
            </a:p>
          </p:txBody>
        </p:sp>
        <p:sp>
          <p:nvSpPr>
            <p:cNvPr id="29722" name="任意多边形 38"/>
            <p:cNvSpPr>
              <a:spLocks/>
            </p:cNvSpPr>
            <p:nvPr/>
          </p:nvSpPr>
          <p:spPr bwMode="auto">
            <a:xfrm>
              <a:off x="3233738" y="3379788"/>
              <a:ext cx="901700" cy="674687"/>
            </a:xfrm>
            <a:custGeom>
              <a:avLst/>
              <a:gdLst>
                <a:gd name="T0" fmla="*/ 0 w 901148"/>
                <a:gd name="T1" fmla="*/ 674687 h 675861"/>
                <a:gd name="T2" fmla="*/ 676275 w 901148"/>
                <a:gd name="T3" fmla="*/ 238125 h 675861"/>
                <a:gd name="T4" fmla="*/ 901700 w 901148"/>
                <a:gd name="T5" fmla="*/ 0 h 675861"/>
                <a:gd name="T6" fmla="*/ 0 60000 65536"/>
                <a:gd name="T7" fmla="*/ 0 60000 65536"/>
                <a:gd name="T8" fmla="*/ 0 60000 65536"/>
                <a:gd name="T9" fmla="*/ 0 w 901148"/>
                <a:gd name="T10" fmla="*/ 0 h 675861"/>
                <a:gd name="T11" fmla="*/ 901148 w 901148"/>
                <a:gd name="T12" fmla="*/ 675861 h 675861"/>
              </a:gdLst>
              <a:ahLst/>
              <a:cxnLst>
                <a:cxn ang="T6">
                  <a:pos x="T0" y="T1"/>
                </a:cxn>
                <a:cxn ang="T7">
                  <a:pos x="T2" y="T3"/>
                </a:cxn>
                <a:cxn ang="T8">
                  <a:pos x="T4" y="T5"/>
                </a:cxn>
              </a:cxnLst>
              <a:rect l="T9" t="T10" r="T11" b="T12"/>
              <a:pathLst>
                <a:path w="901148" h="675861">
                  <a:moveTo>
                    <a:pt x="0" y="675861"/>
                  </a:moveTo>
                  <a:cubicBezTo>
                    <a:pt x="262835" y="513521"/>
                    <a:pt x="525670" y="351182"/>
                    <a:pt x="675861" y="238539"/>
                  </a:cubicBezTo>
                  <a:cubicBezTo>
                    <a:pt x="826052" y="125896"/>
                    <a:pt x="863600" y="62948"/>
                    <a:pt x="901148" y="0"/>
                  </a:cubicBezTo>
                </a:path>
              </a:pathLst>
            </a:cu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b"/>
            <a:lstStyle/>
            <a:p>
              <a:endParaRPr lang="zh-CN" altLang="en-US"/>
            </a:p>
          </p:txBody>
        </p:sp>
        <p:sp>
          <p:nvSpPr>
            <p:cNvPr id="29723" name="任意多边形 39"/>
            <p:cNvSpPr>
              <a:spLocks/>
            </p:cNvSpPr>
            <p:nvPr/>
          </p:nvSpPr>
          <p:spPr bwMode="auto">
            <a:xfrm>
              <a:off x="4135438" y="3003550"/>
              <a:ext cx="873125" cy="376238"/>
            </a:xfrm>
            <a:custGeom>
              <a:avLst/>
              <a:gdLst>
                <a:gd name="T0" fmla="*/ 0 w 874644"/>
                <a:gd name="T1" fmla="*/ 376238 h 375478"/>
                <a:gd name="T2" fmla="*/ 423334 w 874644"/>
                <a:gd name="T3" fmla="*/ 30985 h 375478"/>
                <a:gd name="T4" fmla="*/ 873125 w 874644"/>
                <a:gd name="T5" fmla="*/ 190332 h 375478"/>
                <a:gd name="T6" fmla="*/ 0 60000 65536"/>
                <a:gd name="T7" fmla="*/ 0 60000 65536"/>
                <a:gd name="T8" fmla="*/ 0 60000 65536"/>
                <a:gd name="T9" fmla="*/ 0 w 874644"/>
                <a:gd name="T10" fmla="*/ 0 h 375478"/>
                <a:gd name="T11" fmla="*/ 874644 w 874644"/>
                <a:gd name="T12" fmla="*/ 375478 h 375478"/>
              </a:gdLst>
              <a:ahLst/>
              <a:cxnLst>
                <a:cxn ang="T6">
                  <a:pos x="T0" y="T1"/>
                </a:cxn>
                <a:cxn ang="T7">
                  <a:pos x="T2" y="T3"/>
                </a:cxn>
                <a:cxn ang="T8">
                  <a:pos x="T4" y="T5"/>
                </a:cxn>
              </a:cxnLst>
              <a:rect l="T9" t="T10" r="T11" b="T12"/>
              <a:pathLst>
                <a:path w="874644" h="375478">
                  <a:moveTo>
                    <a:pt x="0" y="375478"/>
                  </a:moveTo>
                  <a:cubicBezTo>
                    <a:pt x="139148" y="218661"/>
                    <a:pt x="278296" y="61844"/>
                    <a:pt x="424070" y="30922"/>
                  </a:cubicBezTo>
                  <a:cubicBezTo>
                    <a:pt x="569844" y="0"/>
                    <a:pt x="874644" y="189948"/>
                    <a:pt x="874644" y="189948"/>
                  </a:cubicBezTo>
                </a:path>
              </a:pathLst>
            </a:custGeom>
            <a:noFill/>
            <a:ln w="38100"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b"/>
            <a:lstStyle/>
            <a:p>
              <a:endParaRPr lang="zh-CN" altLang="en-US"/>
            </a:p>
          </p:txBody>
        </p:sp>
        <p:sp>
          <p:nvSpPr>
            <p:cNvPr id="29724" name="任意多边形 40"/>
            <p:cNvSpPr>
              <a:spLocks/>
            </p:cNvSpPr>
            <p:nvPr/>
          </p:nvSpPr>
          <p:spPr bwMode="auto">
            <a:xfrm>
              <a:off x="4995863" y="3179763"/>
              <a:ext cx="1166812" cy="477837"/>
            </a:xfrm>
            <a:custGeom>
              <a:avLst/>
              <a:gdLst>
                <a:gd name="T0" fmla="*/ 0 w 1166191"/>
                <a:gd name="T1" fmla="*/ 0 h 477078"/>
                <a:gd name="T2" fmla="*/ 583405 w 1166191"/>
                <a:gd name="T3" fmla="*/ 305285 h 477078"/>
                <a:gd name="T4" fmla="*/ 1166812 w 1166191"/>
                <a:gd name="T5" fmla="*/ 477837 h 477078"/>
                <a:gd name="T6" fmla="*/ 0 60000 65536"/>
                <a:gd name="T7" fmla="*/ 0 60000 65536"/>
                <a:gd name="T8" fmla="*/ 0 60000 65536"/>
                <a:gd name="T9" fmla="*/ 0 w 1166191"/>
                <a:gd name="T10" fmla="*/ 0 h 477078"/>
                <a:gd name="T11" fmla="*/ 1166191 w 1166191"/>
                <a:gd name="T12" fmla="*/ 477078 h 477078"/>
              </a:gdLst>
              <a:ahLst/>
              <a:cxnLst>
                <a:cxn ang="T6">
                  <a:pos x="T0" y="T1"/>
                </a:cxn>
                <a:cxn ang="T7">
                  <a:pos x="T2" y="T3"/>
                </a:cxn>
                <a:cxn ang="T8">
                  <a:pos x="T4" y="T5"/>
                </a:cxn>
              </a:cxnLst>
              <a:rect l="T9" t="T10" r="T11" b="T12"/>
              <a:pathLst>
                <a:path w="1166191" h="477078">
                  <a:moveTo>
                    <a:pt x="0" y="0"/>
                  </a:moveTo>
                  <a:cubicBezTo>
                    <a:pt x="194365" y="112643"/>
                    <a:pt x="388730" y="225287"/>
                    <a:pt x="583095" y="304800"/>
                  </a:cubicBezTo>
                  <a:cubicBezTo>
                    <a:pt x="777460" y="384313"/>
                    <a:pt x="971825" y="430695"/>
                    <a:pt x="1166191" y="477078"/>
                  </a:cubicBezTo>
                </a:path>
              </a:pathLst>
            </a:cu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b"/>
            <a:lstStyle/>
            <a:p>
              <a:endParaRPr lang="zh-CN" altLang="en-US"/>
            </a:p>
          </p:txBody>
        </p:sp>
        <p:sp>
          <p:nvSpPr>
            <p:cNvPr id="29725" name="右箭头 41"/>
            <p:cNvSpPr>
              <a:spLocks noChangeArrowheads="1"/>
            </p:cNvSpPr>
            <p:nvPr/>
          </p:nvSpPr>
          <p:spPr bwMode="auto">
            <a:xfrm>
              <a:off x="2624138" y="3962400"/>
              <a:ext cx="515937" cy="185738"/>
            </a:xfrm>
            <a:prstGeom prst="rightArrow">
              <a:avLst>
                <a:gd name="adj1" fmla="val 50000"/>
                <a:gd name="adj2" fmla="val 49858"/>
              </a:avLst>
            </a:prstGeom>
            <a:solidFill>
              <a:srgbClr val="FF3300"/>
            </a:solidFill>
            <a:ln w="9525" algn="ctr">
              <a:solidFill>
                <a:srgbClr val="993300"/>
              </a:solidFill>
              <a:round/>
              <a:headEnd/>
              <a:tailEnd/>
            </a:ln>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29726" name="TextBox 42"/>
          <p:cNvSpPr txBox="1">
            <a:spLocks noChangeArrowheads="1"/>
          </p:cNvSpPr>
          <p:nvPr/>
        </p:nvSpPr>
        <p:spPr bwMode="auto">
          <a:xfrm>
            <a:off x="560101" y="5624684"/>
            <a:ext cx="629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eaLnBrk="1" hangingPunct="1">
              <a:buFont typeface="Wingdings" panose="05000000000000000000" pitchFamily="2" charset="2"/>
              <a:buChar char="n"/>
            </a:pPr>
            <a:r>
              <a:rPr lang="zh-CN" altLang="en-US" sz="2000" b="1" dirty="0">
                <a:ea typeface="宋体" panose="02010600030101010101" pitchFamily="2" charset="-122"/>
              </a:rPr>
              <a:t>从前向后画，以</a:t>
            </a:r>
            <a:r>
              <a:rPr lang="en-US" altLang="zh-CN" sz="2000" b="1" dirty="0">
                <a:ea typeface="宋体" panose="02010600030101010101" pitchFamily="2" charset="-122"/>
              </a:rPr>
              <a:t>y</a:t>
            </a:r>
            <a:r>
              <a:rPr lang="zh-CN" altLang="en-US" sz="2000" b="1" dirty="0">
                <a:ea typeface="宋体" panose="02010600030101010101" pitchFamily="2" charset="-122"/>
              </a:rPr>
              <a:t>的取值范围为消隐区</a:t>
            </a:r>
          </a:p>
        </p:txBody>
      </p:sp>
    </p:spTree>
    <p:extLst>
      <p:ext uri="{BB962C8B-B14F-4D97-AF65-F5344CB8AC3E}">
        <p14:creationId xmlns:p14="http://schemas.microsoft.com/office/powerpoint/2010/main" val="4116248224"/>
      </p:ext>
    </p:extLst>
  </p:cSld>
  <p:clrMapOvr>
    <a:masterClrMapping/>
  </p:clrMapOvr>
  <p:transition spd="slow">
    <p:cov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8</a:t>
            </a:r>
            <a:r>
              <a:rPr lang="zh-CN" altLang="en-US" dirty="0" smtClean="0">
                <a:solidFill>
                  <a:srgbClr val="FF9300"/>
                </a:solidFill>
                <a:latin typeface="华文琥珀" panose="02010800040101010101" pitchFamily="2" charset="-122"/>
                <a:ea typeface="华文琥珀" panose="02010800040101010101" pitchFamily="2" charset="-122"/>
              </a:rPr>
              <a:t>章：真实感图形技术</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93241" y="1916832"/>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93240" y="2718762"/>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7" name="矩形 6"/>
          <p:cNvSpPr/>
          <p:nvPr/>
        </p:nvSpPr>
        <p:spPr>
          <a:xfrm>
            <a:off x="1710173" y="3488536"/>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5270435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04800" y="1097488"/>
            <a:ext cx="822801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t" hangingPunct="1"/>
            <a:r>
              <a:rPr kumimoji="1" lang="en-US" altLang="zh-CN" sz="3200" b="1" dirty="0" smtClean="0">
                <a:solidFill>
                  <a:srgbClr val="000000"/>
                </a:solidFill>
                <a:latin typeface="Times New Roman" panose="02020603050405020304" pitchFamily="18" charset="0"/>
                <a:ea typeface="华文新魏" panose="02010800040101010101" pitchFamily="2" charset="-122"/>
              </a:rPr>
              <a:t>8.3.1  </a:t>
            </a:r>
            <a:r>
              <a:rPr kumimoji="1" lang="zh-CN" altLang="en-US" sz="3200" b="1" dirty="0">
                <a:solidFill>
                  <a:srgbClr val="000000"/>
                </a:solidFill>
                <a:latin typeface="Times New Roman" panose="02020603050405020304" pitchFamily="18" charset="0"/>
                <a:ea typeface="华文新魏" panose="02010800040101010101" pitchFamily="2" charset="-122"/>
              </a:rPr>
              <a:t>物体的颜色 </a:t>
            </a:r>
          </a:p>
        </p:txBody>
      </p:sp>
      <p:sp>
        <p:nvSpPr>
          <p:cNvPr id="35843" name="Rectangle 3"/>
          <p:cNvSpPr>
            <a:spLocks noChangeArrowheads="1"/>
          </p:cNvSpPr>
          <p:nvPr/>
        </p:nvSpPr>
        <p:spPr bwMode="auto">
          <a:xfrm>
            <a:off x="179388" y="1514473"/>
            <a:ext cx="8567737" cy="222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sz="2800" dirty="0">
                <a:solidFill>
                  <a:srgbClr val="000000"/>
                </a:solidFill>
                <a:latin typeface="Times New Roman" panose="02020603050405020304" pitchFamily="18" charset="0"/>
                <a:ea typeface="华文新魏" panose="02010800040101010101" pitchFamily="2" charset="-122"/>
              </a:rPr>
              <a:t>      1 </a:t>
            </a:r>
            <a:r>
              <a:rPr kumimoji="1" lang="zh-CN" altLang="en-US" sz="2800" dirty="0">
                <a:solidFill>
                  <a:srgbClr val="000000"/>
                </a:solidFill>
                <a:latin typeface="Times New Roman" panose="02020603050405020304" pitchFamily="18" charset="0"/>
                <a:ea typeface="华文新魏" panose="02010800040101010101" pitchFamily="2" charset="-122"/>
              </a:rPr>
              <a:t>颜色是一种波动的光能形式，从光学角度看，光在本质上是电磁波。</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英国科学家牛顿于</a:t>
            </a:r>
            <a:r>
              <a:rPr kumimoji="1" lang="en-US" altLang="zh-CN" sz="2800" dirty="0">
                <a:solidFill>
                  <a:srgbClr val="000000"/>
                </a:solidFill>
                <a:latin typeface="Times New Roman" panose="02020603050405020304" pitchFamily="18" charset="0"/>
                <a:ea typeface="华文新魏" panose="02010800040101010101" pitchFamily="2" charset="-122"/>
              </a:rPr>
              <a:t>1666</a:t>
            </a:r>
            <a:r>
              <a:rPr kumimoji="1" lang="zh-CN" altLang="en-US" sz="2800" dirty="0">
                <a:solidFill>
                  <a:srgbClr val="000000"/>
                </a:solidFill>
                <a:latin typeface="Times New Roman" panose="02020603050405020304" pitchFamily="18" charset="0"/>
                <a:ea typeface="华文新魏" panose="02010800040101010101" pitchFamily="2" charset="-122"/>
              </a:rPr>
              <a:t>年通过用三棱镜做实验证明了白光是所有可见光的组合。并发现了色散现象。</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依次按波的顺序排列的彩色光带，就称为光谱。       </a:t>
            </a:r>
            <a:endParaRPr kumimoji="1" lang="zh-TW" altLang="en-US" sz="2800" dirty="0">
              <a:solidFill>
                <a:srgbClr val="000000"/>
              </a:solidFill>
              <a:latin typeface="Times New Roman" panose="02020603050405020304" pitchFamily="18" charset="0"/>
              <a:ea typeface="华文新魏" panose="02010800040101010101" pitchFamily="2" charset="-122"/>
            </a:endParaRP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716338"/>
            <a:ext cx="7056437" cy="2616200"/>
          </a:xfrm>
          <a:prstGeom prst="rect">
            <a:avLst/>
          </a:prstGeom>
          <a:noFill/>
          <a:ln w="57150" cmpd="thickThin"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标题 1"/>
          <p:cNvSpPr>
            <a:spLocks noGrp="1"/>
          </p:cNvSpPr>
          <p:nvPr>
            <p:ph type="title"/>
          </p:nvPr>
        </p:nvSpPr>
        <p:spPr>
          <a:xfrm>
            <a:off x="900113" y="465296"/>
            <a:ext cx="7405217" cy="629013"/>
          </a:xfrm>
        </p:spPr>
        <p:txBody>
          <a:bodyPr/>
          <a:lstStyle/>
          <a:p>
            <a:r>
              <a:rPr lang="zh-CN" altLang="en-US" b="1" dirty="0">
                <a:latin typeface="Tahoma" panose="020B0604030504040204" pitchFamily="34" charset="0"/>
                <a:ea typeface="宋体" pitchFamily="2" charset="-122"/>
                <a:cs typeface="Tahoma" panose="020B0604030504040204" pitchFamily="34" charset="0"/>
              </a:rPr>
              <a:t>§ </a:t>
            </a:r>
            <a:r>
              <a:rPr kumimoji="1" lang="en-US" altLang="zh-CN" b="1" dirty="0" smtClean="0">
                <a:solidFill>
                  <a:srgbClr val="000000"/>
                </a:solidFill>
                <a:latin typeface="Times New Roman" panose="02020603050405020304" pitchFamily="18" charset="0"/>
                <a:ea typeface="华文中宋" panose="02010600040101010101" pitchFamily="2" charset="-122"/>
              </a:rPr>
              <a:t>8.3</a:t>
            </a:r>
            <a:r>
              <a:rPr kumimoji="1" lang="en-US" altLang="zh-CN" b="1" dirty="0" smtClean="0">
                <a:solidFill>
                  <a:srgbClr val="000000"/>
                </a:solidFill>
                <a:latin typeface="Times New Roman" panose="02020603050405020304" pitchFamily="18" charset="0"/>
                <a:ea typeface="华文新魏" panose="02010800040101010101" pitchFamily="2" charset="-122"/>
              </a:rPr>
              <a:t> </a:t>
            </a:r>
            <a:r>
              <a:rPr kumimoji="1" lang="zh-CN" altLang="en-US" b="1" dirty="0">
                <a:solidFill>
                  <a:srgbClr val="000000"/>
                </a:solidFill>
                <a:latin typeface="Times New Roman" panose="02020603050405020304" pitchFamily="18" charset="0"/>
                <a:ea typeface="华文新魏" panose="02010800040101010101" pitchFamily="2" charset="-122"/>
              </a:rPr>
              <a:t>颜色模型</a:t>
            </a:r>
            <a:br>
              <a:rPr kumimoji="1" lang="zh-CN" altLang="en-US" b="1" dirty="0">
                <a:solidFill>
                  <a:srgbClr val="000000"/>
                </a:solidFill>
                <a:latin typeface="Times New Roman" panose="02020603050405020304" pitchFamily="18" charset="0"/>
                <a:ea typeface="华文新魏" panose="02010800040101010101" pitchFamily="2" charset="-122"/>
              </a:rPr>
            </a:br>
            <a:endParaRPr lang="zh-CN" altLang="en-US" dirty="0"/>
          </a:p>
        </p:txBody>
      </p:sp>
    </p:spTree>
    <p:extLst>
      <p:ext uri="{BB962C8B-B14F-4D97-AF65-F5344CB8AC3E}">
        <p14:creationId xmlns:p14="http://schemas.microsoft.com/office/powerpoint/2010/main" val="4194363742"/>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1438" y="4365625"/>
            <a:ext cx="2944811" cy="1941120"/>
          </a:xfrm>
          <a:prstGeom prst="rect">
            <a:avLst/>
          </a:prstGeom>
        </p:spPr>
      </p:pic>
      <p:sp>
        <p:nvSpPr>
          <p:cNvPr id="15" name="矩形 14"/>
          <p:cNvSpPr/>
          <p:nvPr/>
        </p:nvSpPr>
        <p:spPr>
          <a:xfrm>
            <a:off x="652461" y="454676"/>
            <a:ext cx="7955643" cy="646331"/>
          </a:xfrm>
          <a:prstGeom prst="rect">
            <a:avLst/>
          </a:prstGeom>
        </p:spPr>
        <p:txBody>
          <a:bodyPr wrap="square">
            <a:spAutoFit/>
          </a:bodyPr>
          <a:lstStyle/>
          <a:p>
            <a:pPr lvl="0"/>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rPr>
              <a:t>8.1 </a:t>
            </a:r>
            <a:r>
              <a:rPr lang="zh-CN" altLang="en-US" sz="3600" b="1" dirty="0" smtClean="0">
                <a:latin typeface="黑体" panose="02010609060101010101" pitchFamily="49" charset="-122"/>
                <a:ea typeface="黑体" panose="02010609060101010101" pitchFamily="49" charset="-122"/>
              </a:rPr>
              <a:t>概述</a:t>
            </a:r>
            <a:endParaRPr lang="zh-CN" altLang="en-US" sz="3600" b="1" dirty="0">
              <a:latin typeface="黑体" panose="02010609060101010101" pitchFamily="49" charset="-122"/>
              <a:ea typeface="黑体" panose="02010609060101010101" pitchFamily="49" charset="-122"/>
              <a:cs typeface="Tahoma" panose="020B0604030504040204" pitchFamily="34" charset="0"/>
            </a:endParaRPr>
          </a:p>
        </p:txBody>
      </p:sp>
      <p:sp>
        <p:nvSpPr>
          <p:cNvPr id="22" name="Rectangle 3"/>
          <p:cNvSpPr txBox="1">
            <a:spLocks noChangeArrowheads="1"/>
          </p:cNvSpPr>
          <p:nvPr/>
        </p:nvSpPr>
        <p:spPr>
          <a:xfrm>
            <a:off x="486908" y="1262138"/>
            <a:ext cx="8286750" cy="1709663"/>
          </a:xfrm>
          <a:prstGeom prst="rect">
            <a:avLst/>
          </a:prstGeom>
        </p:spPr>
        <p:txBody>
          <a:bodyPr/>
          <a:lst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Clr>
                <a:srgbClr val="FF9300"/>
              </a:buClr>
              <a:buFont typeface="Wingdings" panose="05000000000000000000" pitchFamily="2" charset="2"/>
              <a:buChar char="n"/>
            </a:pPr>
            <a:r>
              <a:rPr lang="zh-CN" altLang="en-US" b="1" dirty="0"/>
              <a:t>真实感图形生成流程 ：</a:t>
            </a:r>
            <a:endParaRPr lang="en-US" altLang="zh-CN" b="1" dirty="0" smtClean="0"/>
          </a:p>
          <a:p>
            <a:pPr>
              <a:lnSpc>
                <a:spcPct val="80000"/>
              </a:lnSpc>
              <a:buClr>
                <a:srgbClr val="FF9300"/>
              </a:buClr>
              <a:buFont typeface="Arial" panose="020B0604020202020204" pitchFamily="34" charset="0"/>
              <a:buChar char="•"/>
            </a:pPr>
            <a:r>
              <a:rPr lang="zh-CN" altLang="en-US" sz="2400" b="1" dirty="0"/>
              <a:t>真实感图形是综合利用数学、物理学、计算机科学以及其它科学技术在计算机图形设备上生成的、像彩色照片那样逼真的图形。</a:t>
            </a:r>
          </a:p>
        </p:txBody>
      </p:sp>
      <p:pic>
        <p:nvPicPr>
          <p:cNvPr id="8" name="Picture 4" descr="http://ite.stu.edu.cn/jsjtxx/Chapter1/CG_Jpg_1_003.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341438" y="2863850"/>
            <a:ext cx="2944812"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5364163" y="4581525"/>
            <a:ext cx="29464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a:spLocks noChangeArrowheads="1"/>
          </p:cNvSpPr>
          <p:nvPr/>
        </p:nvSpPr>
        <p:spPr bwMode="auto">
          <a:xfrm>
            <a:off x="1343553" y="4314826"/>
            <a:ext cx="2924175" cy="341842"/>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r>
              <a:rPr kumimoji="1" lang="en-US" altLang="zh-CN" sz="2000" dirty="0">
                <a:solidFill>
                  <a:srgbClr val="000000"/>
                </a:solidFill>
                <a:latin typeface="楷体_GB2312" pitchFamily="49" charset="-122"/>
                <a:ea typeface="楷体_GB2312" pitchFamily="49" charset="-122"/>
              </a:rPr>
              <a:t> </a:t>
            </a:r>
            <a:r>
              <a:rPr kumimoji="1" lang="zh-CN" altLang="en-US" sz="2000" dirty="0">
                <a:solidFill>
                  <a:srgbClr val="000000"/>
                </a:solidFill>
                <a:latin typeface="楷体_GB2312" pitchFamily="49" charset="-122"/>
                <a:ea typeface="楷体_GB2312" pitchFamily="49" charset="-122"/>
              </a:rPr>
              <a:t>野外场景模拟</a:t>
            </a:r>
          </a:p>
        </p:txBody>
      </p:sp>
      <p:sp>
        <p:nvSpPr>
          <p:cNvPr id="11" name="Rectangle 7"/>
          <p:cNvSpPr>
            <a:spLocks noChangeArrowheads="1"/>
          </p:cNvSpPr>
          <p:nvPr/>
        </p:nvSpPr>
        <p:spPr bwMode="auto">
          <a:xfrm>
            <a:off x="5364162" y="6092825"/>
            <a:ext cx="2941637" cy="443442"/>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r>
              <a:rPr kumimoji="1" lang="en-US" altLang="zh-CN" sz="2000" dirty="0">
                <a:solidFill>
                  <a:srgbClr val="000000"/>
                </a:solidFill>
                <a:latin typeface="楷体_GB2312" pitchFamily="49" charset="-122"/>
                <a:ea typeface="楷体_GB2312" pitchFamily="49" charset="-122"/>
              </a:rPr>
              <a:t> </a:t>
            </a:r>
            <a:r>
              <a:rPr kumimoji="1" lang="zh-CN" altLang="en-US" sz="2000" dirty="0">
                <a:solidFill>
                  <a:srgbClr val="000000"/>
                </a:solidFill>
                <a:latin typeface="楷体_GB2312" pitchFamily="49" charset="-122"/>
                <a:ea typeface="楷体_GB2312" pitchFamily="49" charset="-122"/>
              </a:rPr>
              <a:t>机械设备仿真</a:t>
            </a:r>
          </a:p>
        </p:txBody>
      </p:sp>
      <p:sp>
        <p:nvSpPr>
          <p:cNvPr id="12" name="Rectangle 9"/>
          <p:cNvSpPr>
            <a:spLocks noChangeArrowheads="1"/>
          </p:cNvSpPr>
          <p:nvPr/>
        </p:nvSpPr>
        <p:spPr bwMode="auto">
          <a:xfrm>
            <a:off x="1341438" y="6072188"/>
            <a:ext cx="2926290" cy="46407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r>
              <a:rPr kumimoji="1" lang="en-US" altLang="zh-CN" sz="2000" dirty="0">
                <a:solidFill>
                  <a:srgbClr val="000000"/>
                </a:solidFill>
                <a:latin typeface="楷体_GB2312" pitchFamily="49" charset="-122"/>
                <a:ea typeface="楷体_GB2312" pitchFamily="49" charset="-122"/>
              </a:rPr>
              <a:t> </a:t>
            </a:r>
            <a:r>
              <a:rPr kumimoji="1" lang="zh-CN" altLang="en-US" sz="2000" dirty="0">
                <a:solidFill>
                  <a:srgbClr val="000000"/>
                </a:solidFill>
                <a:latin typeface="楷体_GB2312" pitchFamily="49" charset="-122"/>
                <a:ea typeface="楷体_GB2312" pitchFamily="49" charset="-122"/>
              </a:rPr>
              <a:t>室内装修展示</a:t>
            </a:r>
          </a:p>
        </p:txBody>
      </p:sp>
      <p:pic>
        <p:nvPicPr>
          <p:cNvPr id="13" name="Picture 10" descr="http://ndown.zhulong.com/static/tech/new_miniature/2510/2009617108471765.jpg?f=3"/>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5364163" y="2781300"/>
            <a:ext cx="294163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1"/>
          <p:cNvSpPr>
            <a:spLocks noChangeArrowheads="1"/>
          </p:cNvSpPr>
          <p:nvPr/>
        </p:nvSpPr>
        <p:spPr bwMode="auto">
          <a:xfrm>
            <a:off x="5364163" y="4292600"/>
            <a:ext cx="2914650" cy="4148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r>
              <a:rPr kumimoji="1" lang="en-US" altLang="zh-CN" sz="2000" dirty="0">
                <a:solidFill>
                  <a:srgbClr val="000000"/>
                </a:solidFill>
                <a:latin typeface="楷体_GB2312" pitchFamily="49" charset="-122"/>
                <a:ea typeface="楷体_GB2312" pitchFamily="49" charset="-122"/>
              </a:rPr>
              <a:t> </a:t>
            </a:r>
            <a:r>
              <a:rPr kumimoji="1" lang="zh-CN" altLang="en-US" sz="2000" dirty="0">
                <a:solidFill>
                  <a:srgbClr val="000000"/>
                </a:solidFill>
                <a:latin typeface="楷体_GB2312" pitchFamily="49" charset="-122"/>
                <a:ea typeface="楷体_GB2312" pitchFamily="49" charset="-122"/>
              </a:rPr>
              <a:t>小区规划设计</a:t>
            </a:r>
            <a:endParaRPr kumimoji="1" lang="zh-CN" altLang="en-US" sz="2000" b="1" dirty="0">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val="8795787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wipe(left)">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272143" y="333375"/>
            <a:ext cx="8697686" cy="308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sz="2800" dirty="0" smtClean="0">
                <a:solidFill>
                  <a:srgbClr val="000000"/>
                </a:solidFill>
                <a:latin typeface="Times New Roman" panose="02020603050405020304" pitchFamily="18" charset="0"/>
                <a:ea typeface="华文新魏" panose="02010800040101010101" pitchFamily="2" charset="-122"/>
              </a:rPr>
              <a:t>2 </a:t>
            </a:r>
            <a:r>
              <a:rPr kumimoji="1" lang="zh-CN" altLang="en-US" sz="2800" dirty="0">
                <a:solidFill>
                  <a:srgbClr val="000000"/>
                </a:solidFill>
                <a:latin typeface="Times New Roman" panose="02020603050405020304" pitchFamily="18" charset="0"/>
                <a:ea typeface="华文新魏" panose="02010800040101010101" pitchFamily="2" charset="-122"/>
              </a:rPr>
              <a:t>物体的颜色不仅取决于物体本身，还与光源、周围环境的颜色有关。</a:t>
            </a:r>
          </a:p>
          <a:p>
            <a:pPr algn="just" eaLnBrk="1" fontAlgn="b" hangingPunct="1"/>
            <a:r>
              <a:rPr kumimoji="1" lang="en-US" altLang="zh-CN" sz="2800" dirty="0" smtClean="0">
                <a:solidFill>
                  <a:srgbClr val="000000"/>
                </a:solidFill>
                <a:latin typeface="Times New Roman" panose="02020603050405020304" pitchFamily="18" charset="0"/>
                <a:ea typeface="华文新魏" panose="02010800040101010101" pitchFamily="2" charset="-122"/>
              </a:rPr>
              <a:t>3 </a:t>
            </a:r>
            <a:r>
              <a:rPr kumimoji="1" lang="zh-TW" altLang="en-US" sz="2800" dirty="0">
                <a:solidFill>
                  <a:srgbClr val="000000"/>
                </a:solidFill>
                <a:latin typeface="Times New Roman" panose="02020603050405020304" pitchFamily="18" charset="0"/>
                <a:ea typeface="华文新魏" panose="02010800040101010101" pitchFamily="2" charset="-122"/>
              </a:rPr>
              <a:t>颜色是外来的光刺激作用于人的视觉器官而产生的主观感觉。</a:t>
            </a:r>
            <a:endParaRPr kumimoji="1" lang="zh-TW" altLang="zh-CN" sz="2800" dirty="0">
              <a:solidFill>
                <a:srgbClr val="000000"/>
              </a:solidFill>
              <a:latin typeface="Times New Roman" panose="02020603050405020304" pitchFamily="18" charset="0"/>
              <a:ea typeface="华文新魏" panose="02010800040101010101" pitchFamily="2" charset="-122"/>
            </a:endParaRPr>
          </a:p>
          <a:p>
            <a:pPr algn="just" eaLnBrk="1" fontAlgn="b" hangingPunct="1"/>
            <a:r>
              <a:rPr kumimoji="1" lang="en-US" altLang="zh-CN" sz="2800" dirty="0" smtClean="0">
                <a:solidFill>
                  <a:srgbClr val="000000"/>
                </a:solidFill>
                <a:latin typeface="Times New Roman" panose="02020603050405020304" pitchFamily="18" charset="0"/>
                <a:ea typeface="华文新魏" panose="02010800040101010101" pitchFamily="2" charset="-122"/>
              </a:rPr>
              <a:t>4 </a:t>
            </a:r>
            <a:r>
              <a:rPr kumimoji="1" lang="zh-TW" altLang="en-US" sz="2800" dirty="0">
                <a:solidFill>
                  <a:srgbClr val="000000"/>
                </a:solidFill>
                <a:latin typeface="Times New Roman" panose="02020603050405020304" pitchFamily="18" charset="0"/>
                <a:ea typeface="华文新魏" panose="02010800040101010101" pitchFamily="2" charset="-122"/>
              </a:rPr>
              <a:t>颜色有如下三个特性：色调、饱和度和亮度。</a:t>
            </a:r>
            <a:endParaRPr kumimoji="1" lang="zh-TW" altLang="zh-CN" sz="2800" dirty="0">
              <a:solidFill>
                <a:srgbClr val="000000"/>
              </a:solidFill>
              <a:latin typeface="Times New Roman" panose="02020603050405020304" pitchFamily="18" charset="0"/>
              <a:ea typeface="华文新魏" panose="02010800040101010101" pitchFamily="2" charset="-122"/>
            </a:endParaRPr>
          </a:p>
          <a:p>
            <a:pPr algn="just" eaLnBrk="1" fontAlgn="b" hangingPunct="1"/>
            <a:r>
              <a:rPr kumimoji="1" lang="en-US" altLang="zh-CN" sz="2800" dirty="0" smtClean="0">
                <a:solidFill>
                  <a:srgbClr val="000000"/>
                </a:solidFill>
                <a:latin typeface="Times New Roman" panose="02020603050405020304" pitchFamily="18" charset="0"/>
                <a:ea typeface="华文新魏" panose="02010800040101010101" pitchFamily="2" charset="-122"/>
              </a:rPr>
              <a:t>5 </a:t>
            </a:r>
            <a:r>
              <a:rPr kumimoji="1" lang="zh-CN" altLang="en-US" sz="2800" dirty="0">
                <a:solidFill>
                  <a:srgbClr val="000000"/>
                </a:solidFill>
                <a:latin typeface="Times New Roman" panose="02020603050405020304" pitchFamily="18" charset="0"/>
                <a:ea typeface="华文新魏" panose="02010800040101010101" pitchFamily="2" charset="-122"/>
              </a:rPr>
              <a:t>从物理光学的角度出发，颜色可以用主波长、纯度和明度来定义。           </a:t>
            </a:r>
            <a:endParaRPr kumimoji="1" lang="zh-TW" altLang="en-US" sz="2800" dirty="0">
              <a:solidFill>
                <a:srgbClr val="000000"/>
              </a:solidFill>
              <a:latin typeface="Times New Roman" panose="02020603050405020304" pitchFamily="18" charset="0"/>
              <a:ea typeface="华文新魏" panose="02010800040101010101" pitchFamily="2" charset="-122"/>
            </a:endParaRPr>
          </a:p>
        </p:txBody>
      </p:sp>
      <p:sp>
        <p:nvSpPr>
          <p:cNvPr id="36867" name="Rectangle 3"/>
          <p:cNvSpPr>
            <a:spLocks noChangeArrowheads="1"/>
          </p:cNvSpPr>
          <p:nvPr/>
        </p:nvSpPr>
        <p:spPr bwMode="auto">
          <a:xfrm>
            <a:off x="272143" y="3415397"/>
            <a:ext cx="8577943" cy="3108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sz="2800" dirty="0" smtClean="0">
                <a:solidFill>
                  <a:srgbClr val="000000"/>
                </a:solidFill>
                <a:latin typeface="Times New Roman" panose="02020603050405020304" pitchFamily="18" charset="0"/>
                <a:ea typeface="华文新魏" panose="02010800040101010101" pitchFamily="2" charset="-122"/>
              </a:rPr>
              <a:t>6 </a:t>
            </a:r>
            <a:r>
              <a:rPr kumimoji="1" lang="zh-TW" altLang="en-US" sz="2800" dirty="0">
                <a:solidFill>
                  <a:srgbClr val="000000"/>
                </a:solidFill>
                <a:latin typeface="Times New Roman" panose="02020603050405020304" pitchFamily="18" charset="0"/>
                <a:ea typeface="华文新魏" panose="02010800040101010101" pitchFamily="2" charset="-122"/>
              </a:rPr>
              <a:t>光是人的视觉系统能够感知到的电磁波，它的波长在</a:t>
            </a:r>
            <a:r>
              <a:rPr kumimoji="1" lang="en-US" altLang="zh-CN" sz="2800" dirty="0">
                <a:solidFill>
                  <a:srgbClr val="000000"/>
                </a:solidFill>
                <a:latin typeface="Times New Roman" panose="02020603050405020304" pitchFamily="18" charset="0"/>
                <a:ea typeface="华文新魏" panose="02010800040101010101" pitchFamily="2" charset="-122"/>
              </a:rPr>
              <a:t>380n</a:t>
            </a:r>
            <a:r>
              <a:rPr kumimoji="1" lang="en-US" altLang="zh-TW" sz="2800" dirty="0">
                <a:solidFill>
                  <a:srgbClr val="000000"/>
                </a:solidFill>
                <a:latin typeface="Times New Roman" panose="02020603050405020304" pitchFamily="18" charset="0"/>
                <a:ea typeface="华文新魏" panose="02010800040101010101" pitchFamily="2" charset="-122"/>
              </a:rPr>
              <a:t>m</a:t>
            </a:r>
            <a:r>
              <a:rPr kumimoji="1" lang="zh-TW" altLang="en-US" sz="2800" dirty="0">
                <a:solidFill>
                  <a:srgbClr val="000000"/>
                </a:solidFill>
                <a:latin typeface="Times New Roman" panose="02020603050405020304" pitchFamily="18" charset="0"/>
                <a:ea typeface="华文新魏" panose="02010800040101010101" pitchFamily="2" charset="-122"/>
              </a:rPr>
              <a:t>到</a:t>
            </a:r>
            <a:r>
              <a:rPr kumimoji="1" lang="en-US" altLang="zh-TW" sz="2800" dirty="0">
                <a:solidFill>
                  <a:srgbClr val="000000"/>
                </a:solidFill>
                <a:latin typeface="Times New Roman" panose="02020603050405020304" pitchFamily="18" charset="0"/>
                <a:ea typeface="华文新魏" panose="02010800040101010101" pitchFamily="2" charset="-122"/>
              </a:rPr>
              <a:t>7</a:t>
            </a:r>
            <a:r>
              <a:rPr kumimoji="1" lang="en-US" altLang="zh-CN" sz="2800" dirty="0">
                <a:solidFill>
                  <a:srgbClr val="000000"/>
                </a:solidFill>
                <a:latin typeface="Times New Roman" panose="02020603050405020304" pitchFamily="18" charset="0"/>
                <a:ea typeface="华文新魏" panose="02010800040101010101" pitchFamily="2" charset="-122"/>
              </a:rPr>
              <a:t>8</a:t>
            </a:r>
            <a:r>
              <a:rPr kumimoji="1" lang="en-US" altLang="zh-TW" sz="2800" dirty="0">
                <a:solidFill>
                  <a:srgbClr val="000000"/>
                </a:solidFill>
                <a:latin typeface="Times New Roman" panose="02020603050405020304" pitchFamily="18" charset="0"/>
                <a:ea typeface="华文新魏" panose="02010800040101010101" pitchFamily="2" charset="-122"/>
              </a:rPr>
              <a:t>0</a:t>
            </a:r>
            <a:r>
              <a:rPr kumimoji="1" lang="en-US" altLang="zh-CN" sz="2800" dirty="0">
                <a:solidFill>
                  <a:srgbClr val="000000"/>
                </a:solidFill>
                <a:latin typeface="Times New Roman" panose="02020603050405020304" pitchFamily="18" charset="0"/>
                <a:ea typeface="华文新魏" panose="02010800040101010101" pitchFamily="2" charset="-122"/>
              </a:rPr>
              <a:t>n</a:t>
            </a:r>
            <a:r>
              <a:rPr kumimoji="1" lang="en-US" altLang="zh-TW" sz="2800" dirty="0">
                <a:solidFill>
                  <a:srgbClr val="000000"/>
                </a:solidFill>
                <a:latin typeface="Times New Roman" panose="02020603050405020304" pitchFamily="18" charset="0"/>
                <a:ea typeface="华文新魏" panose="02010800040101010101" pitchFamily="2" charset="-122"/>
              </a:rPr>
              <a:t>m</a:t>
            </a:r>
            <a:r>
              <a:rPr kumimoji="1" lang="zh-TW" altLang="en-US" sz="2800" dirty="0">
                <a:solidFill>
                  <a:srgbClr val="000000"/>
                </a:solidFill>
                <a:latin typeface="Times New Roman" panose="02020603050405020304" pitchFamily="18" charset="0"/>
                <a:ea typeface="华文新魏" panose="02010800040101010101" pitchFamily="2" charset="-122"/>
              </a:rPr>
              <a:t>之间</a:t>
            </a:r>
            <a:r>
              <a:rPr kumimoji="1" lang="zh-CN" altLang="en-US" sz="2800" dirty="0">
                <a:solidFill>
                  <a:srgbClr val="000000"/>
                </a:solidFill>
                <a:latin typeface="Times New Roman" panose="02020603050405020304" pitchFamily="18" charset="0"/>
                <a:ea typeface="华文新魏" panose="02010800040101010101" pitchFamily="2" charset="-122"/>
              </a:rPr>
              <a:t>；</a:t>
            </a:r>
            <a:endParaRPr kumimoji="1" lang="zh-TW" altLang="zh-CN" sz="2800" dirty="0">
              <a:solidFill>
                <a:srgbClr val="000000"/>
              </a:solidFill>
              <a:latin typeface="Times New Roman" panose="02020603050405020304" pitchFamily="18" charset="0"/>
              <a:ea typeface="华文新魏" panose="02010800040101010101" pitchFamily="2" charset="-122"/>
            </a:endParaRPr>
          </a:p>
          <a:p>
            <a:pPr algn="just" eaLnBrk="1" fontAlgn="b" hangingPunct="1"/>
            <a:r>
              <a:rPr kumimoji="1" lang="en-US" altLang="zh-CN" sz="2800" dirty="0" smtClean="0">
                <a:solidFill>
                  <a:srgbClr val="000000"/>
                </a:solidFill>
                <a:latin typeface="Times New Roman" panose="02020603050405020304" pitchFamily="18" charset="0"/>
                <a:ea typeface="华文新魏" panose="02010800040101010101" pitchFamily="2" charset="-122"/>
              </a:rPr>
              <a:t>7 </a:t>
            </a:r>
            <a:r>
              <a:rPr kumimoji="1" lang="zh-TW" altLang="en-US" sz="2800" dirty="0">
                <a:solidFill>
                  <a:srgbClr val="000000"/>
                </a:solidFill>
                <a:latin typeface="Times New Roman" panose="02020603050405020304" pitchFamily="18" charset="0"/>
                <a:ea typeface="华文新魏" panose="02010800040101010101" pitchFamily="2" charset="-122"/>
              </a:rPr>
              <a:t>光可以由光谱能量</a:t>
            </a:r>
            <a:r>
              <a:rPr kumimoji="1" lang="en-US" altLang="zh-TW" sz="2800" dirty="0">
                <a:solidFill>
                  <a:srgbClr val="000000"/>
                </a:solidFill>
                <a:latin typeface="Times New Roman" panose="02020603050405020304" pitchFamily="18" charset="0"/>
                <a:ea typeface="华文新魏" panose="02010800040101010101" pitchFamily="2" charset="-122"/>
              </a:rPr>
              <a:t>p(</a:t>
            </a:r>
            <a:r>
              <a:rPr kumimoji="1" lang="en-US" altLang="zh-TW" sz="2800" i="1" dirty="0">
                <a:solidFill>
                  <a:srgbClr val="000000"/>
                </a:solidFill>
                <a:latin typeface="Times New Roman" panose="02020603050405020304" pitchFamily="18" charset="0"/>
                <a:ea typeface="华文新魏" panose="02010800040101010101" pitchFamily="2" charset="-122"/>
              </a:rPr>
              <a:t>λ</a:t>
            </a:r>
            <a:r>
              <a:rPr kumimoji="1" lang="en-US" altLang="zh-TW" sz="2800" dirty="0">
                <a:solidFill>
                  <a:srgbClr val="000000"/>
                </a:solidFill>
                <a:latin typeface="Times New Roman" panose="02020603050405020304" pitchFamily="18" charset="0"/>
                <a:ea typeface="华文新魏" panose="02010800040101010101" pitchFamily="2" charset="-122"/>
              </a:rPr>
              <a:t>)</a:t>
            </a:r>
            <a:r>
              <a:rPr kumimoji="1" lang="zh-TW" altLang="en-US" sz="2800" dirty="0">
                <a:solidFill>
                  <a:srgbClr val="000000"/>
                </a:solidFill>
                <a:latin typeface="Times New Roman" panose="02020603050405020304" pitchFamily="18" charset="0"/>
                <a:ea typeface="华文新魏" panose="02010800040101010101" pitchFamily="2" charset="-122"/>
              </a:rPr>
              <a:t>来表示，其中</a:t>
            </a:r>
            <a:r>
              <a:rPr kumimoji="1" lang="en-US" altLang="zh-TW" sz="2800" i="1" dirty="0">
                <a:solidFill>
                  <a:srgbClr val="000000"/>
                </a:solidFill>
                <a:latin typeface="Times New Roman" panose="02020603050405020304" pitchFamily="18" charset="0"/>
                <a:ea typeface="华文新魏" panose="02010800040101010101" pitchFamily="2" charset="-122"/>
              </a:rPr>
              <a:t>λ</a:t>
            </a:r>
            <a:r>
              <a:rPr kumimoji="1" lang="zh-TW" altLang="en-US" sz="2800" dirty="0">
                <a:solidFill>
                  <a:srgbClr val="000000"/>
                </a:solidFill>
                <a:latin typeface="Times New Roman" panose="02020603050405020304" pitchFamily="18" charset="0"/>
                <a:ea typeface="华文新魏" panose="02010800040101010101" pitchFamily="2" charset="-122"/>
              </a:rPr>
              <a:t>是波长，当一束光的各种波长的能量大致相等时，称为白光；否则，称其为彩色光；若一束光中只包含一种波长的能量，其它波长都为零时，称其为单色光。</a:t>
            </a:r>
            <a:endParaRPr kumimoji="1" lang="zh-CN" altLang="en-US" sz="2800" dirty="0">
              <a:solidFill>
                <a:srgbClr val="000000"/>
              </a:solidFill>
              <a:latin typeface="Times New Roman" panose="02020603050405020304" pitchFamily="18" charset="0"/>
              <a:ea typeface="华文新魏" panose="02010800040101010101" pitchFamily="2" charset="-122"/>
            </a:endParaRPr>
          </a:p>
          <a:p>
            <a:pPr algn="just" eaLnBrk="1" fontAlgn="b" hangingPunct="1"/>
            <a:r>
              <a:rPr kumimoji="1" lang="en-US" altLang="zh-CN" sz="2800" dirty="0" smtClean="0">
                <a:solidFill>
                  <a:srgbClr val="000000"/>
                </a:solidFill>
                <a:latin typeface="Times New Roman" panose="02020603050405020304" pitchFamily="18" charset="0"/>
                <a:ea typeface="华文新魏" panose="02010800040101010101" pitchFamily="2" charset="-122"/>
              </a:rPr>
              <a:t>8 </a:t>
            </a:r>
            <a:r>
              <a:rPr kumimoji="1" lang="zh-TW" altLang="en-US" sz="2800" dirty="0">
                <a:solidFill>
                  <a:srgbClr val="000000"/>
                </a:solidFill>
                <a:latin typeface="Times New Roman" panose="02020603050405020304" pitchFamily="18" charset="0"/>
                <a:ea typeface="华文新魏" panose="02010800040101010101" pitchFamily="2" charset="-122"/>
              </a:rPr>
              <a:t>可用主波长、纯度和明度描述光谱分布的视觉效果。</a:t>
            </a:r>
            <a:endParaRPr kumimoji="1" lang="zh-TW" altLang="zh-CN" sz="2800" dirty="0">
              <a:solidFill>
                <a:srgbClr val="000000"/>
              </a:solidFill>
              <a:latin typeface="Times New Roman" panose="02020603050405020304" pitchFamily="18" charset="0"/>
              <a:ea typeface="华文新魏" panose="02010800040101010101" pitchFamily="2" charset="-122"/>
            </a:endParaRPr>
          </a:p>
        </p:txBody>
      </p:sp>
    </p:spTree>
    <p:extLst>
      <p:ext uri="{BB962C8B-B14F-4D97-AF65-F5344CB8AC3E}">
        <p14:creationId xmlns:p14="http://schemas.microsoft.com/office/powerpoint/2010/main" val="1226497373"/>
      </p:ext>
    </p:extLst>
  </p:cSld>
  <p:clrMapOvr>
    <a:masterClrMapping/>
  </p:clrMapOvr>
  <p:transition spd="slow">
    <p:cov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947057" y="404813"/>
            <a:ext cx="7585756"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t" hangingPunct="1"/>
            <a:r>
              <a:rPr kumimoji="1" lang="en-US" altLang="zh-CN" sz="3200" b="1" dirty="0">
                <a:solidFill>
                  <a:srgbClr val="000000"/>
                </a:solidFill>
                <a:latin typeface="Times New Roman" panose="02020603050405020304" pitchFamily="18" charset="0"/>
                <a:ea typeface="华文新魏" panose="02010800040101010101" pitchFamily="2" charset="-122"/>
              </a:rPr>
              <a:t>8.3.3  </a:t>
            </a:r>
            <a:r>
              <a:rPr kumimoji="1" lang="zh-CN" altLang="en-US" sz="3200" b="1" dirty="0">
                <a:solidFill>
                  <a:srgbClr val="000000"/>
                </a:solidFill>
                <a:latin typeface="Times New Roman" panose="02020603050405020304" pitchFamily="18" charset="0"/>
                <a:ea typeface="华文新魏" panose="02010800040101010101" pitchFamily="2" charset="-122"/>
              </a:rPr>
              <a:t>颜色空间 </a:t>
            </a:r>
          </a:p>
        </p:txBody>
      </p:sp>
      <p:sp>
        <p:nvSpPr>
          <p:cNvPr id="37891" name="Rectangle 3"/>
          <p:cNvSpPr>
            <a:spLocks noChangeArrowheads="1"/>
          </p:cNvSpPr>
          <p:nvPr/>
        </p:nvSpPr>
        <p:spPr bwMode="auto">
          <a:xfrm>
            <a:off x="0" y="1277938"/>
            <a:ext cx="903605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lnSpc>
                <a:spcPct val="125000"/>
              </a:lnSpc>
            </a:pPr>
            <a:r>
              <a:rPr kumimoji="1" lang="en-US" altLang="zh-CN" sz="2800" b="1" dirty="0">
                <a:solidFill>
                  <a:srgbClr val="000000"/>
                </a:solidFill>
                <a:latin typeface="Times New Roman" panose="02020603050405020304" pitchFamily="18" charset="0"/>
                <a:ea typeface="华文新魏" panose="02010800040101010101" pitchFamily="2" charset="-122"/>
              </a:rPr>
              <a:t>1</a:t>
            </a:r>
            <a:r>
              <a:rPr kumimoji="1" lang="en-US" altLang="zh-TW" sz="2800" b="1" dirty="0">
                <a:solidFill>
                  <a:srgbClr val="000000"/>
                </a:solidFill>
                <a:latin typeface="Times New Roman" panose="02020603050405020304" pitchFamily="18" charset="0"/>
                <a:ea typeface="华文新魏" panose="02010800040101010101" pitchFamily="2" charset="-122"/>
              </a:rPr>
              <a:t> </a:t>
            </a:r>
            <a:r>
              <a:rPr kumimoji="1" lang="zh-TW" altLang="en-US" sz="2800" b="1" dirty="0">
                <a:solidFill>
                  <a:srgbClr val="000000"/>
                </a:solidFill>
                <a:latin typeface="Times New Roman" panose="02020603050405020304" pitchFamily="18" charset="0"/>
                <a:ea typeface="华文新魏" panose="02010800040101010101" pitchFamily="2" charset="-122"/>
              </a:rPr>
              <a:t>三色</a:t>
            </a:r>
            <a:r>
              <a:rPr kumimoji="1" lang="zh-CN" altLang="en-US" sz="2800" b="1" dirty="0">
                <a:solidFill>
                  <a:srgbClr val="000000"/>
                </a:solidFill>
                <a:latin typeface="Times New Roman" panose="02020603050405020304" pitchFamily="18" charset="0"/>
                <a:ea typeface="华文新魏" panose="02010800040101010101" pitchFamily="2" charset="-122"/>
              </a:rPr>
              <a:t>理论</a:t>
            </a:r>
          </a:p>
          <a:p>
            <a:pPr algn="just" eaLnBrk="1" fontAlgn="b" hangingPunct="1">
              <a:lnSpc>
                <a:spcPct val="125000"/>
              </a:lnSpc>
            </a:pPr>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00"/>
                </a:solidFill>
                <a:latin typeface="Times New Roman" panose="02020603050405020304" pitchFamily="18" charset="0"/>
                <a:ea typeface="华文新魏" panose="02010800040101010101" pitchFamily="2" charset="-122"/>
              </a:rPr>
              <a:t>1802</a:t>
            </a:r>
            <a:r>
              <a:rPr kumimoji="1" lang="zh-CN" altLang="en-US" sz="2800" dirty="0">
                <a:solidFill>
                  <a:srgbClr val="000000"/>
                </a:solidFill>
                <a:latin typeface="Times New Roman" panose="02020603050405020304" pitchFamily="18" charset="0"/>
                <a:ea typeface="华文新魏" panose="02010800040101010101" pitchFamily="2" charset="-122"/>
              </a:rPr>
              <a:t>年</a:t>
            </a:r>
            <a:r>
              <a:rPr kumimoji="1" lang="zh-TW" altLang="en-US" sz="2800" dirty="0">
                <a:solidFill>
                  <a:srgbClr val="000000"/>
                </a:solidFill>
                <a:latin typeface="Times New Roman" panose="02020603050405020304" pitchFamily="18" charset="0"/>
                <a:ea typeface="华文新魏" panose="02010800040101010101" pitchFamily="2" charset="-122"/>
              </a:rPr>
              <a:t>，</a:t>
            </a:r>
            <a:r>
              <a:rPr kumimoji="1" lang="en-US" altLang="zh-TW" sz="2800" dirty="0">
                <a:solidFill>
                  <a:srgbClr val="000000"/>
                </a:solidFill>
                <a:latin typeface="Times New Roman" panose="02020603050405020304" pitchFamily="18" charset="0"/>
                <a:ea typeface="华文新魏" panose="02010800040101010101" pitchFamily="2" charset="-122"/>
              </a:rPr>
              <a:t>Y</a:t>
            </a:r>
            <a:r>
              <a:rPr kumimoji="1" lang="en-US" altLang="zh-CN" sz="2800" dirty="0">
                <a:solidFill>
                  <a:srgbClr val="000000"/>
                </a:solidFill>
                <a:latin typeface="Times New Roman" panose="02020603050405020304" pitchFamily="18" charset="0"/>
                <a:ea typeface="华文新魏" panose="02010800040101010101" pitchFamily="2" charset="-122"/>
              </a:rPr>
              <a:t>o</a:t>
            </a:r>
            <a:r>
              <a:rPr kumimoji="1" lang="en-US" altLang="zh-TW" sz="2800" dirty="0">
                <a:solidFill>
                  <a:srgbClr val="000000"/>
                </a:solidFill>
                <a:latin typeface="Times New Roman" panose="02020603050405020304" pitchFamily="18" charset="0"/>
                <a:ea typeface="华文新魏" panose="02010800040101010101" pitchFamily="2" charset="-122"/>
              </a:rPr>
              <a:t>ung</a:t>
            </a:r>
            <a:r>
              <a:rPr kumimoji="1" lang="zh-TW" altLang="en-US" sz="2800" dirty="0">
                <a:solidFill>
                  <a:srgbClr val="000000"/>
                </a:solidFill>
                <a:latin typeface="Times New Roman" panose="02020603050405020304" pitchFamily="18" charset="0"/>
                <a:ea typeface="华文新魏" panose="02010800040101010101" pitchFamily="2" charset="-122"/>
              </a:rPr>
              <a:t>提出一种假设</a:t>
            </a:r>
            <a:r>
              <a:rPr kumimoji="1" lang="zh-CN" altLang="en-US" sz="2800" dirty="0">
                <a:solidFill>
                  <a:srgbClr val="000000"/>
                </a:solidFill>
                <a:latin typeface="Times New Roman" panose="02020603050405020304" pitchFamily="18" charset="0"/>
                <a:ea typeface="华文新魏" panose="02010800040101010101" pitchFamily="2" charset="-122"/>
              </a:rPr>
              <a:t>：</a:t>
            </a:r>
          </a:p>
          <a:p>
            <a:pPr algn="just" eaLnBrk="1" fontAlgn="b" hangingPunct="1">
              <a:lnSpc>
                <a:spcPct val="125000"/>
              </a:lnSpc>
            </a:pPr>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00"/>
                </a:solidFill>
                <a:latin typeface="Times New Roman" panose="02020603050405020304" pitchFamily="18" charset="0"/>
                <a:ea typeface="华文新魏" panose="02010800040101010101" pitchFamily="2" charset="-122"/>
              </a:rPr>
              <a:t>1 </a:t>
            </a:r>
            <a:r>
              <a:rPr kumimoji="1" lang="zh-TW" altLang="en-US" sz="2800" dirty="0">
                <a:solidFill>
                  <a:srgbClr val="000000"/>
                </a:solidFill>
                <a:latin typeface="Times New Roman" panose="02020603050405020304" pitchFamily="18" charset="0"/>
                <a:ea typeface="华文新魏" panose="02010800040101010101" pitchFamily="2" charset="-122"/>
              </a:rPr>
              <a:t>某一种波长的光可</a:t>
            </a:r>
            <a:r>
              <a:rPr kumimoji="1" lang="zh-CN" altLang="en-US" sz="2800" dirty="0">
                <a:solidFill>
                  <a:srgbClr val="000000"/>
                </a:solidFill>
                <a:latin typeface="Times New Roman" panose="02020603050405020304" pitchFamily="18" charset="0"/>
                <a:ea typeface="华文新魏" panose="02010800040101010101" pitchFamily="2" charset="-122"/>
              </a:rPr>
              <a:t>由</a:t>
            </a:r>
            <a:r>
              <a:rPr kumimoji="1" lang="zh-TW" altLang="en-US" sz="2800" dirty="0">
                <a:solidFill>
                  <a:srgbClr val="000000"/>
                </a:solidFill>
                <a:latin typeface="Times New Roman" panose="02020603050405020304" pitchFamily="18" charset="0"/>
                <a:ea typeface="华文新魏" panose="02010800040101010101" pitchFamily="2" charset="-122"/>
              </a:rPr>
              <a:t>三种不同波长的光混合出来</a:t>
            </a:r>
            <a:r>
              <a:rPr kumimoji="1" lang="zh-CN" altLang="en-US" sz="2800" dirty="0">
                <a:solidFill>
                  <a:srgbClr val="000000"/>
                </a:solidFill>
                <a:latin typeface="Times New Roman" panose="02020603050405020304" pitchFamily="18" charset="0"/>
                <a:ea typeface="华文新魏" panose="02010800040101010101" pitchFamily="2" charset="-122"/>
              </a:rPr>
              <a:t>；</a:t>
            </a:r>
            <a:endParaRPr kumimoji="1" lang="zh-TW" altLang="zh-CN" sz="2800" dirty="0">
              <a:solidFill>
                <a:srgbClr val="000000"/>
              </a:solidFill>
              <a:latin typeface="Times New Roman" panose="02020603050405020304" pitchFamily="18" charset="0"/>
              <a:ea typeface="华文新魏" panose="02010800040101010101" pitchFamily="2" charset="-122"/>
            </a:endParaRPr>
          </a:p>
          <a:p>
            <a:pPr algn="just" eaLnBrk="1" fontAlgn="b" hangingPunct="1">
              <a:lnSpc>
                <a:spcPct val="125000"/>
              </a:lnSpc>
            </a:pPr>
            <a:r>
              <a:rPr kumimoji="1" lang="zh-TW" altLang="zh-CN" sz="2800" dirty="0">
                <a:solidFill>
                  <a:srgbClr val="000000"/>
                </a:solidFill>
                <a:latin typeface="Times New Roman" panose="02020603050405020304" pitchFamily="18" charset="0"/>
                <a:ea typeface="华文新魏" panose="02010800040101010101" pitchFamily="2" charset="-122"/>
              </a:rPr>
              <a:t> </a:t>
            </a:r>
            <a:r>
              <a:rPr kumimoji="1" lang="zh-TW" altLang="en-US" sz="2800" dirty="0">
                <a:solidFill>
                  <a:srgbClr val="000000"/>
                </a:solidFill>
                <a:latin typeface="Times New Roman" panose="02020603050405020304" pitchFamily="18" charset="0"/>
                <a:ea typeface="华文新魏" panose="02010800040101010101" pitchFamily="2" charset="-122"/>
              </a:rPr>
              <a:t> </a:t>
            </a:r>
            <a:r>
              <a:rPr kumimoji="1" lang="zh-TW" altLang="zh-CN" sz="2800" dirty="0">
                <a:solidFill>
                  <a:srgbClr val="000000"/>
                </a:solidFill>
                <a:latin typeface="Times New Roman" panose="02020603050405020304" pitchFamily="18" charset="0"/>
                <a:ea typeface="华文新魏" panose="02010800040101010101" pitchFamily="2" charset="-122"/>
              </a:rPr>
              <a:t> </a:t>
            </a:r>
            <a:r>
              <a:rPr kumimoji="1" lang="zh-TW" altLang="en-US" sz="2800" dirty="0">
                <a:solidFill>
                  <a:srgbClr val="000000"/>
                </a:solidFill>
                <a:latin typeface="Times New Roman" panose="02020603050405020304" pitchFamily="18" charset="0"/>
                <a:ea typeface="华文新魏" panose="02010800040101010101" pitchFamily="2" charset="-122"/>
              </a:rPr>
              <a:t> </a:t>
            </a:r>
            <a:r>
              <a:rPr kumimoji="1" lang="zh-TW" altLang="zh-CN" sz="2800" dirty="0">
                <a:solidFill>
                  <a:srgbClr val="000000"/>
                </a:solidFill>
                <a:latin typeface="Times New Roman" panose="02020603050405020304" pitchFamily="18" charset="0"/>
                <a:ea typeface="华文新魏" panose="02010800040101010101" pitchFamily="2" charset="-122"/>
              </a:rPr>
              <a:t> </a:t>
            </a:r>
            <a:r>
              <a:rPr kumimoji="1" lang="zh-TW" altLang="en-US" sz="2800" dirty="0">
                <a:solidFill>
                  <a:srgbClr val="000000"/>
                </a:solidFill>
                <a:latin typeface="Times New Roman" panose="02020603050405020304" pitchFamily="18" charset="0"/>
                <a:ea typeface="华文新魏" panose="02010800040101010101" pitchFamily="2" charset="-122"/>
              </a:rPr>
              <a:t> </a:t>
            </a:r>
            <a:r>
              <a:rPr kumimoji="1" lang="zh-TW" altLang="zh-CN"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00"/>
                </a:solidFill>
                <a:latin typeface="Times New Roman" panose="02020603050405020304" pitchFamily="18" charset="0"/>
                <a:ea typeface="华文新魏" panose="02010800040101010101" pitchFamily="2" charset="-122"/>
              </a:rPr>
              <a:t>2 </a:t>
            </a:r>
            <a:r>
              <a:rPr kumimoji="1" lang="zh-TW" altLang="en-US" sz="2800" dirty="0">
                <a:solidFill>
                  <a:srgbClr val="000000"/>
                </a:solidFill>
                <a:latin typeface="Times New Roman" panose="02020603050405020304" pitchFamily="18" charset="0"/>
                <a:ea typeface="华文新魏" panose="02010800040101010101" pitchFamily="2" charset="-122"/>
              </a:rPr>
              <a:t>红</a:t>
            </a:r>
            <a:r>
              <a:rPr kumimoji="1" lang="en-US" altLang="zh-TW" sz="2800" dirty="0">
                <a:solidFill>
                  <a:srgbClr val="000000"/>
                </a:solidFill>
                <a:latin typeface="Times New Roman" panose="02020603050405020304" pitchFamily="18" charset="0"/>
                <a:ea typeface="华文新魏" panose="02010800040101010101" pitchFamily="2" charset="-122"/>
              </a:rPr>
              <a:t>(R)</a:t>
            </a:r>
            <a:r>
              <a:rPr kumimoji="1" lang="zh-TW" altLang="en-US" sz="2800" dirty="0">
                <a:solidFill>
                  <a:srgbClr val="000000"/>
                </a:solidFill>
                <a:latin typeface="Times New Roman" panose="02020603050405020304" pitchFamily="18" charset="0"/>
                <a:ea typeface="华文新魏" panose="02010800040101010101" pitchFamily="2" charset="-122"/>
              </a:rPr>
              <a:t>、绿</a:t>
            </a:r>
            <a:r>
              <a:rPr kumimoji="1" lang="en-US" altLang="zh-TW" sz="2800" dirty="0">
                <a:solidFill>
                  <a:srgbClr val="000000"/>
                </a:solidFill>
                <a:latin typeface="Times New Roman" panose="02020603050405020304" pitchFamily="18" charset="0"/>
                <a:ea typeface="华文新魏" panose="02010800040101010101" pitchFamily="2" charset="-122"/>
              </a:rPr>
              <a:t>(G)</a:t>
            </a:r>
            <a:r>
              <a:rPr kumimoji="1" lang="zh-TW" altLang="en-US" sz="2800" dirty="0">
                <a:solidFill>
                  <a:srgbClr val="000000"/>
                </a:solidFill>
                <a:latin typeface="Times New Roman" panose="02020603050405020304" pitchFamily="18" charset="0"/>
                <a:ea typeface="华文新魏" panose="02010800040101010101" pitchFamily="2" charset="-122"/>
              </a:rPr>
              <a:t>、蓝</a:t>
            </a:r>
            <a:r>
              <a:rPr kumimoji="1" lang="en-US" altLang="zh-TW" sz="2800" dirty="0">
                <a:solidFill>
                  <a:srgbClr val="000000"/>
                </a:solidFill>
                <a:latin typeface="Times New Roman" panose="02020603050405020304" pitchFamily="18" charset="0"/>
                <a:ea typeface="华文新魏" panose="02010800040101010101" pitchFamily="2" charset="-122"/>
              </a:rPr>
              <a:t>(B)</a:t>
            </a:r>
            <a:r>
              <a:rPr kumimoji="1" lang="zh-TW" altLang="en-US" sz="2800" dirty="0">
                <a:solidFill>
                  <a:srgbClr val="000000"/>
                </a:solidFill>
                <a:latin typeface="Times New Roman" panose="02020603050405020304" pitchFamily="18" charset="0"/>
                <a:ea typeface="华文新魏" panose="02010800040101010101" pitchFamily="2" charset="-122"/>
              </a:rPr>
              <a:t>三种单色光可原色</a:t>
            </a:r>
            <a:r>
              <a:rPr kumimoji="1" lang="zh-CN" altLang="en-US" sz="2800" dirty="0">
                <a:solidFill>
                  <a:srgbClr val="000000"/>
                </a:solidFill>
                <a:latin typeface="Times New Roman" panose="02020603050405020304" pitchFamily="18" charset="0"/>
                <a:ea typeface="华文新魏" panose="02010800040101010101" pitchFamily="2" charset="-122"/>
              </a:rPr>
              <a:t>；</a:t>
            </a:r>
          </a:p>
          <a:p>
            <a:pPr algn="just" eaLnBrk="1" fontAlgn="b" hangingPunct="1">
              <a:lnSpc>
                <a:spcPct val="125000"/>
              </a:lnSpc>
            </a:pPr>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00"/>
                </a:solidFill>
                <a:latin typeface="Times New Roman" panose="02020603050405020304" pitchFamily="18" charset="0"/>
                <a:ea typeface="华文新魏" panose="02010800040101010101" pitchFamily="2" charset="-122"/>
              </a:rPr>
              <a:t>3 </a:t>
            </a:r>
            <a:r>
              <a:rPr kumimoji="1" lang="zh-TW" altLang="en-US" sz="2800" dirty="0">
                <a:solidFill>
                  <a:srgbClr val="000000"/>
                </a:solidFill>
                <a:latin typeface="Times New Roman" panose="02020603050405020304" pitchFamily="18" charset="0"/>
                <a:ea typeface="华文新魏" panose="02010800040101010101" pitchFamily="2" charset="-122"/>
              </a:rPr>
              <a:t>把三</a:t>
            </a:r>
            <a:r>
              <a:rPr kumimoji="1" lang="zh-CN" altLang="en-US" sz="2800" dirty="0">
                <a:solidFill>
                  <a:srgbClr val="000000"/>
                </a:solidFill>
                <a:latin typeface="Times New Roman" panose="02020603050405020304" pitchFamily="18" charset="0"/>
                <a:ea typeface="华文新魏" panose="02010800040101010101" pitchFamily="2" charset="-122"/>
              </a:rPr>
              <a:t>原色</a:t>
            </a:r>
            <a:r>
              <a:rPr kumimoji="1" lang="zh-TW" altLang="en-US" sz="2800" dirty="0">
                <a:solidFill>
                  <a:srgbClr val="000000"/>
                </a:solidFill>
                <a:latin typeface="Times New Roman" panose="02020603050405020304" pitchFamily="18" charset="0"/>
                <a:ea typeface="华文新魏" panose="02010800040101010101" pitchFamily="2" charset="-122"/>
              </a:rPr>
              <a:t>按照不同比例混合能复现任何波长的光</a:t>
            </a:r>
            <a:endParaRPr kumimoji="1" lang="zh-TW" altLang="zh-CN" sz="2800" dirty="0">
              <a:solidFill>
                <a:srgbClr val="000000"/>
              </a:solidFill>
              <a:latin typeface="Times New Roman" panose="02020603050405020304" pitchFamily="18" charset="0"/>
              <a:ea typeface="华文新魏" panose="02010800040101010101" pitchFamily="2" charset="-122"/>
            </a:endParaRPr>
          </a:p>
          <a:p>
            <a:pPr algn="just" eaLnBrk="1" fontAlgn="b" hangingPunct="1">
              <a:lnSpc>
                <a:spcPct val="125000"/>
              </a:lnSpc>
            </a:pPr>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TW" sz="2800" dirty="0">
                <a:solidFill>
                  <a:srgbClr val="000000"/>
                </a:solidFill>
                <a:latin typeface="Times New Roman" panose="02020603050405020304" pitchFamily="18" charset="0"/>
                <a:ea typeface="华文新魏" panose="02010800040101010101" pitchFamily="2" charset="-122"/>
              </a:rPr>
              <a:t>1862</a:t>
            </a:r>
            <a:r>
              <a:rPr kumimoji="1" lang="zh-TW" altLang="en-US" sz="2800" dirty="0">
                <a:solidFill>
                  <a:srgbClr val="000000"/>
                </a:solidFill>
                <a:latin typeface="Times New Roman" panose="02020603050405020304" pitchFamily="18" charset="0"/>
                <a:ea typeface="华文新魏" panose="02010800040101010101" pitchFamily="2" charset="-122"/>
              </a:rPr>
              <a:t>年，</a:t>
            </a:r>
            <a:r>
              <a:rPr kumimoji="1" lang="en-US" altLang="zh-TW" sz="2800" dirty="0">
                <a:solidFill>
                  <a:srgbClr val="000000"/>
                </a:solidFill>
                <a:latin typeface="Times New Roman" panose="02020603050405020304" pitchFamily="18" charset="0"/>
                <a:ea typeface="华文新魏" panose="02010800040101010101" pitchFamily="2" charset="-122"/>
              </a:rPr>
              <a:t>Helmho</a:t>
            </a:r>
            <a:r>
              <a:rPr kumimoji="1" lang="en-US" altLang="zh-CN" sz="2800" dirty="0">
                <a:solidFill>
                  <a:srgbClr val="000000"/>
                </a:solidFill>
                <a:latin typeface="Times New Roman" panose="02020603050405020304" pitchFamily="18" charset="0"/>
                <a:ea typeface="华文新魏" panose="02010800040101010101" pitchFamily="2" charset="-122"/>
              </a:rPr>
              <a:t>l</a:t>
            </a:r>
            <a:r>
              <a:rPr kumimoji="1" lang="en-US" altLang="zh-TW" sz="2800" dirty="0">
                <a:solidFill>
                  <a:srgbClr val="000000"/>
                </a:solidFill>
                <a:latin typeface="Times New Roman" panose="02020603050405020304" pitchFamily="18" charset="0"/>
                <a:ea typeface="华文新魏" panose="02010800040101010101" pitchFamily="2" charset="-122"/>
              </a:rPr>
              <a:t>tz</a:t>
            </a:r>
            <a:r>
              <a:rPr kumimoji="1" lang="zh-TW" altLang="en-US" sz="2800" dirty="0">
                <a:solidFill>
                  <a:srgbClr val="000000"/>
                </a:solidFill>
                <a:latin typeface="Times New Roman" panose="02020603050405020304" pitchFamily="18" charset="0"/>
                <a:ea typeface="华文新魏" panose="02010800040101010101" pitchFamily="2" charset="-122"/>
              </a:rPr>
              <a:t>进一步提出颜色视觉机制学说，即三色学说。到现在，用三种原色能够产生各种颜色的三色原理已经成为当今颜色科学中最重要的原理和学说。</a:t>
            </a:r>
          </a:p>
        </p:txBody>
      </p:sp>
    </p:spTree>
    <p:extLst>
      <p:ext uri="{BB962C8B-B14F-4D97-AF65-F5344CB8AC3E}">
        <p14:creationId xmlns:p14="http://schemas.microsoft.com/office/powerpoint/2010/main" val="2701306467"/>
      </p:ext>
    </p:extLst>
  </p:cSld>
  <p:clrMapOvr>
    <a:masterClrMapping/>
  </p:clrMapOvr>
  <p:transition spd="slow">
    <p:cov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261258" y="388504"/>
            <a:ext cx="8621486" cy="5543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lnSpc>
                <a:spcPct val="115000"/>
              </a:lnSpc>
            </a:pPr>
            <a:r>
              <a:rPr kumimoji="1" lang="en-US" altLang="zh-CN" sz="2800" b="1" dirty="0" smtClean="0">
                <a:solidFill>
                  <a:srgbClr val="000000"/>
                </a:solidFill>
                <a:latin typeface="Times New Roman" panose="02020603050405020304" pitchFamily="18" charset="0"/>
                <a:ea typeface="华文新魏" panose="02010800040101010101" pitchFamily="2" charset="-122"/>
              </a:rPr>
              <a:t>    2 </a:t>
            </a:r>
            <a:r>
              <a:rPr kumimoji="1" lang="en-US" altLang="zh-CN" sz="2800" b="1" dirty="0">
                <a:solidFill>
                  <a:srgbClr val="000000"/>
                </a:solidFill>
                <a:latin typeface="Times New Roman" panose="02020603050405020304" pitchFamily="18" charset="0"/>
                <a:ea typeface="华文新魏" panose="02010800040101010101" pitchFamily="2" charset="-122"/>
              </a:rPr>
              <a:t>CIE XYZ</a:t>
            </a:r>
            <a:r>
              <a:rPr kumimoji="1" lang="zh-CN" altLang="en-US" sz="2800" b="1" dirty="0">
                <a:solidFill>
                  <a:srgbClr val="000000"/>
                </a:solidFill>
                <a:latin typeface="Times New Roman" panose="02020603050405020304" pitchFamily="18" charset="0"/>
                <a:ea typeface="华文新魏" panose="02010800040101010101" pitchFamily="2" charset="-122"/>
              </a:rPr>
              <a:t>颜色模型</a:t>
            </a:r>
          </a:p>
          <a:p>
            <a:pPr algn="just" eaLnBrk="1" fontAlgn="b" hangingPunct="1">
              <a:lnSpc>
                <a:spcPct val="115000"/>
              </a:lnSpc>
            </a:pPr>
            <a:r>
              <a:rPr kumimoji="1" lang="zh-CN" altLang="en-US" sz="2800" dirty="0" smtClean="0">
                <a:solidFill>
                  <a:srgbClr val="000000"/>
                </a:solidFill>
                <a:latin typeface="Times New Roman" panose="02020603050405020304" pitchFamily="18" charset="0"/>
                <a:ea typeface="华文新魏" panose="02010800040101010101" pitchFamily="2" charset="-122"/>
              </a:rPr>
              <a:t>颜色</a:t>
            </a:r>
            <a:r>
              <a:rPr kumimoji="1" lang="zh-CN" altLang="en-US" sz="2800" dirty="0">
                <a:solidFill>
                  <a:srgbClr val="000000"/>
                </a:solidFill>
                <a:latin typeface="Times New Roman" panose="02020603050405020304" pitchFamily="18" charset="0"/>
                <a:ea typeface="华文新魏" panose="02010800040101010101" pitchFamily="2" charset="-122"/>
              </a:rPr>
              <a:t>空间：用三维空间中的一点来表示一种颜色，依次描述的所有色彩的集合。</a:t>
            </a:r>
          </a:p>
          <a:p>
            <a:pPr algn="just" eaLnBrk="1" fontAlgn="b" hangingPunct="1">
              <a:lnSpc>
                <a:spcPct val="115000"/>
              </a:lnSpc>
            </a:pPr>
            <a:r>
              <a:rPr kumimoji="1" lang="zh-CN" altLang="en-US" sz="2800" dirty="0" smtClean="0">
                <a:solidFill>
                  <a:srgbClr val="000000"/>
                </a:solidFill>
                <a:latin typeface="Times New Roman" panose="02020603050405020304" pitchFamily="18" charset="0"/>
                <a:ea typeface="华文新魏" panose="02010800040101010101" pitchFamily="2" charset="-122"/>
              </a:rPr>
              <a:t>    由于</a:t>
            </a:r>
            <a:r>
              <a:rPr kumimoji="1" lang="zh-CN" altLang="en-US" sz="2800" dirty="0">
                <a:solidFill>
                  <a:srgbClr val="000000"/>
                </a:solidFill>
                <a:latin typeface="Times New Roman" panose="02020603050405020304" pitchFamily="18" charset="0"/>
                <a:ea typeface="华文新魏" panose="02010800040101010101" pitchFamily="2" charset="-122"/>
              </a:rPr>
              <a:t>任何一个颜色空间都是可见光的一个子集，任何一个颜色空间都无法包含所有的可见光。一般地，对于不同的应用领域，我们使用不同的颜色空间。</a:t>
            </a:r>
          </a:p>
          <a:p>
            <a:pPr algn="just" eaLnBrk="1" fontAlgn="b" hangingPunct="1">
              <a:lnSpc>
                <a:spcPct val="115000"/>
              </a:lnSpc>
            </a:pPr>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zh-CN" altLang="en-US" sz="2800" dirty="0" smtClean="0">
                <a:solidFill>
                  <a:srgbClr val="000000"/>
                </a:solidFill>
                <a:latin typeface="Times New Roman" panose="02020603050405020304" pitchFamily="18" charset="0"/>
                <a:ea typeface="华文新魏" panose="02010800040101010101" pitchFamily="2" charset="-122"/>
              </a:rPr>
              <a:t>国际标准</a:t>
            </a:r>
            <a:r>
              <a:rPr kumimoji="1" lang="zh-CN" altLang="en-US" sz="2800" dirty="0">
                <a:solidFill>
                  <a:srgbClr val="000000"/>
                </a:solidFill>
                <a:latin typeface="Times New Roman" panose="02020603050405020304" pitchFamily="18" charset="0"/>
                <a:ea typeface="华文新魏" panose="02010800040101010101" pitchFamily="2" charset="-122"/>
              </a:rPr>
              <a:t>照明委员会（</a:t>
            </a:r>
            <a:r>
              <a:rPr kumimoji="1" lang="en-US" altLang="zh-CN" sz="2800" dirty="0">
                <a:solidFill>
                  <a:srgbClr val="000000"/>
                </a:solidFill>
                <a:latin typeface="Times New Roman" panose="02020603050405020304" pitchFamily="18" charset="0"/>
                <a:ea typeface="华文新魏" panose="02010800040101010101" pitchFamily="2" charset="-122"/>
              </a:rPr>
              <a:t>CIE</a:t>
            </a:r>
            <a:r>
              <a:rPr kumimoji="1" lang="zh-CN" altLang="en-US" sz="2800" dirty="0">
                <a:solidFill>
                  <a:srgbClr val="000000"/>
                </a:solidFill>
                <a:latin typeface="Times New Roman" panose="02020603050405020304" pitchFamily="18" charset="0"/>
                <a:ea typeface="华文新魏" panose="02010800040101010101" pitchFamily="2" charset="-122"/>
              </a:rPr>
              <a:t>）</a:t>
            </a:r>
            <a:r>
              <a:rPr kumimoji="1" lang="en-US" altLang="zh-CN" sz="2800" dirty="0">
                <a:solidFill>
                  <a:srgbClr val="000000"/>
                </a:solidFill>
                <a:latin typeface="Times New Roman" panose="02020603050405020304" pitchFamily="18" charset="0"/>
                <a:ea typeface="华文新魏" panose="02010800040101010101" pitchFamily="2" charset="-122"/>
              </a:rPr>
              <a:t>1931</a:t>
            </a:r>
            <a:r>
              <a:rPr kumimoji="1" lang="zh-CN" altLang="en-US" sz="2800" dirty="0">
                <a:solidFill>
                  <a:srgbClr val="000000"/>
                </a:solidFill>
                <a:latin typeface="Times New Roman" panose="02020603050405020304" pitchFamily="18" charset="0"/>
                <a:ea typeface="华文新魏" panose="02010800040101010101" pitchFamily="2" charset="-122"/>
              </a:rPr>
              <a:t>年规定三种色光的波长是：红色光（</a:t>
            </a:r>
            <a:r>
              <a:rPr kumimoji="1" lang="en-US" altLang="zh-CN" sz="2800" dirty="0">
                <a:solidFill>
                  <a:srgbClr val="000000"/>
                </a:solidFill>
                <a:latin typeface="Times New Roman" panose="02020603050405020304" pitchFamily="18" charset="0"/>
                <a:ea typeface="华文新魏" panose="02010800040101010101" pitchFamily="2" charset="-122"/>
              </a:rPr>
              <a:t>R</a:t>
            </a:r>
            <a:r>
              <a:rPr kumimoji="1" lang="zh-CN" altLang="en-US" sz="2800" dirty="0">
                <a:solidFill>
                  <a:srgbClr val="000000"/>
                </a:solidFill>
                <a:latin typeface="Times New Roman" panose="02020603050405020304" pitchFamily="18" charset="0"/>
                <a:ea typeface="华文新魏" panose="02010800040101010101" pitchFamily="2" charset="-122"/>
              </a:rPr>
              <a:t>）的波长为</a:t>
            </a:r>
            <a:r>
              <a:rPr kumimoji="1" lang="en-US" altLang="zh-CN" sz="2800" dirty="0">
                <a:solidFill>
                  <a:srgbClr val="000000"/>
                </a:solidFill>
                <a:latin typeface="Times New Roman" panose="02020603050405020304" pitchFamily="18" charset="0"/>
                <a:ea typeface="华文新魏" panose="02010800040101010101" pitchFamily="2" charset="-122"/>
              </a:rPr>
              <a:t>700 nm</a:t>
            </a:r>
            <a:r>
              <a:rPr kumimoji="1" lang="zh-CN" altLang="en-US" sz="2800" dirty="0">
                <a:solidFill>
                  <a:srgbClr val="000000"/>
                </a:solidFill>
                <a:latin typeface="Times New Roman" panose="02020603050405020304" pitchFamily="18" charset="0"/>
                <a:ea typeface="华文新魏" panose="02010800040101010101" pitchFamily="2" charset="-122"/>
              </a:rPr>
              <a:t>；绿色光（</a:t>
            </a:r>
            <a:r>
              <a:rPr kumimoji="1" lang="en-US" altLang="zh-CN" sz="2800" dirty="0">
                <a:solidFill>
                  <a:srgbClr val="000000"/>
                </a:solidFill>
                <a:latin typeface="Times New Roman" panose="02020603050405020304" pitchFamily="18" charset="0"/>
                <a:ea typeface="华文新魏" panose="02010800040101010101" pitchFamily="2" charset="-122"/>
              </a:rPr>
              <a:t>G</a:t>
            </a:r>
            <a:r>
              <a:rPr kumimoji="1" lang="zh-CN" altLang="en-US" sz="2800" dirty="0">
                <a:solidFill>
                  <a:srgbClr val="000000"/>
                </a:solidFill>
                <a:latin typeface="Times New Roman" panose="02020603050405020304" pitchFamily="18" charset="0"/>
                <a:ea typeface="华文新魏" panose="02010800040101010101" pitchFamily="2" charset="-122"/>
              </a:rPr>
              <a:t>）的波长为</a:t>
            </a:r>
            <a:r>
              <a:rPr kumimoji="1" lang="en-US" altLang="zh-CN" sz="2800" dirty="0">
                <a:solidFill>
                  <a:srgbClr val="000000"/>
                </a:solidFill>
                <a:latin typeface="Times New Roman" panose="02020603050405020304" pitchFamily="18" charset="0"/>
                <a:ea typeface="华文新魏" panose="02010800040101010101" pitchFamily="2" charset="-122"/>
              </a:rPr>
              <a:t>546.1nm</a:t>
            </a:r>
            <a:r>
              <a:rPr kumimoji="1" lang="zh-CN" altLang="en-US" sz="2800" dirty="0">
                <a:solidFill>
                  <a:srgbClr val="000000"/>
                </a:solidFill>
                <a:latin typeface="Times New Roman" panose="02020603050405020304" pitchFamily="18" charset="0"/>
                <a:ea typeface="华文新魏" panose="02010800040101010101" pitchFamily="2" charset="-122"/>
              </a:rPr>
              <a:t>；蓝色光（</a:t>
            </a:r>
            <a:r>
              <a:rPr kumimoji="1" lang="en-US" altLang="zh-CN" sz="2800" dirty="0">
                <a:solidFill>
                  <a:srgbClr val="000000"/>
                </a:solidFill>
                <a:latin typeface="Times New Roman" panose="02020603050405020304" pitchFamily="18" charset="0"/>
                <a:ea typeface="华文新魏" panose="02010800040101010101" pitchFamily="2" charset="-122"/>
              </a:rPr>
              <a:t>B</a:t>
            </a:r>
            <a:r>
              <a:rPr kumimoji="1" lang="zh-CN" altLang="en-US" sz="2800" dirty="0">
                <a:solidFill>
                  <a:srgbClr val="000000"/>
                </a:solidFill>
                <a:latin typeface="Times New Roman" panose="02020603050405020304" pitchFamily="18" charset="0"/>
                <a:ea typeface="华文新魏" panose="02010800040101010101" pitchFamily="2" charset="-122"/>
              </a:rPr>
              <a:t>）的波长为</a:t>
            </a:r>
            <a:r>
              <a:rPr kumimoji="1" lang="en-US" altLang="zh-CN" sz="2800" dirty="0">
                <a:solidFill>
                  <a:srgbClr val="000000"/>
                </a:solidFill>
                <a:latin typeface="Times New Roman" panose="02020603050405020304" pitchFamily="18" charset="0"/>
                <a:ea typeface="华文新魏" panose="02010800040101010101" pitchFamily="2" charset="-122"/>
              </a:rPr>
              <a:t>435.8nm</a:t>
            </a:r>
            <a:r>
              <a:rPr kumimoji="1" lang="zh-CN" altLang="en-US" sz="2800" dirty="0">
                <a:solidFill>
                  <a:srgbClr val="000000"/>
                </a:solidFill>
                <a:latin typeface="Times New Roman" panose="02020603050405020304" pitchFamily="18" charset="0"/>
                <a:ea typeface="华文新魏" panose="02010800040101010101" pitchFamily="2" charset="-122"/>
              </a:rPr>
              <a:t>。自然界中各种颜色都能由这三种原色光按一定比例混合而成。</a:t>
            </a:r>
          </a:p>
        </p:txBody>
      </p:sp>
    </p:spTree>
    <p:extLst>
      <p:ext uri="{BB962C8B-B14F-4D97-AF65-F5344CB8AC3E}">
        <p14:creationId xmlns:p14="http://schemas.microsoft.com/office/powerpoint/2010/main" val="378697476"/>
      </p:ext>
    </p:extLst>
  </p:cSld>
  <p:clrMapOvr>
    <a:masterClrMapping/>
  </p:clrMapOvr>
  <p:transition spd="slow">
    <p:cov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925286" y="404813"/>
            <a:ext cx="7607527"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t" hangingPunct="1"/>
            <a:r>
              <a:rPr kumimoji="1" lang="en-US" altLang="zh-CN" sz="3200" b="1" dirty="0">
                <a:solidFill>
                  <a:srgbClr val="000000"/>
                </a:solidFill>
                <a:latin typeface="Times New Roman" panose="02020603050405020304" pitchFamily="18" charset="0"/>
                <a:ea typeface="华文新魏" panose="02010800040101010101" pitchFamily="2" charset="-122"/>
              </a:rPr>
              <a:t>8.3.3  </a:t>
            </a:r>
            <a:r>
              <a:rPr kumimoji="1" lang="zh-CN" altLang="en-US" sz="3200" b="1" dirty="0">
                <a:solidFill>
                  <a:srgbClr val="000000"/>
                </a:solidFill>
                <a:latin typeface="Times New Roman" panose="02020603050405020304" pitchFamily="18" charset="0"/>
                <a:ea typeface="华文新魏" panose="02010800040101010101" pitchFamily="2" charset="-122"/>
              </a:rPr>
              <a:t>常用颜色模型 </a:t>
            </a:r>
          </a:p>
        </p:txBody>
      </p:sp>
      <p:sp>
        <p:nvSpPr>
          <p:cNvPr id="39939" name="Rectangle 3"/>
          <p:cNvSpPr>
            <a:spLocks noChangeArrowheads="1"/>
          </p:cNvSpPr>
          <p:nvPr/>
        </p:nvSpPr>
        <p:spPr bwMode="auto">
          <a:xfrm>
            <a:off x="0" y="981075"/>
            <a:ext cx="91440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2800" dirty="0">
                <a:solidFill>
                  <a:srgbClr val="C00000"/>
                </a:solidFill>
                <a:latin typeface="Times New Roman" panose="02020603050405020304" pitchFamily="18" charset="0"/>
                <a:ea typeface="华文新魏" panose="02010800040101010101" pitchFamily="2" charset="-122"/>
              </a:rPr>
              <a:t>1 RGB</a:t>
            </a:r>
            <a:r>
              <a:rPr kumimoji="1" lang="zh-CN" altLang="en-US" sz="2800" dirty="0">
                <a:solidFill>
                  <a:srgbClr val="C00000"/>
                </a:solidFill>
                <a:latin typeface="Times New Roman" panose="02020603050405020304" pitchFamily="18" charset="0"/>
                <a:ea typeface="华文新魏" panose="02010800040101010101" pitchFamily="2" charset="-122"/>
              </a:rPr>
              <a:t>模型</a:t>
            </a:r>
          </a:p>
          <a:p>
            <a:pPr algn="just"/>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00"/>
                </a:solidFill>
                <a:latin typeface="Times New Roman" panose="02020603050405020304" pitchFamily="18" charset="0"/>
                <a:ea typeface="华文新魏" panose="02010800040101010101" pitchFamily="2" charset="-122"/>
              </a:rPr>
              <a:t>RGB </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颜色模型通常使用于彩色阴极射线等彩色光栅图形显示设备中，它是我们使用最多最熟悉的颜色模型。</a:t>
            </a:r>
          </a:p>
          <a:p>
            <a:pPr algn="just"/>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红、绿、蓝原色是加性原色，各个原色混合在一起可以产生复合色。</a:t>
            </a:r>
          </a:p>
          <a:p>
            <a:pPr algn="just"/>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800" dirty="0">
                <a:solidFill>
                  <a:srgbClr val="000000"/>
                </a:solidFill>
                <a:latin typeface="Times New Roman" panose="02020603050405020304" pitchFamily="18" charset="0"/>
                <a:ea typeface="华文新魏" panose="02010800040101010101" pitchFamily="2" charset="-122"/>
              </a:rPr>
              <a:t>RGB </a:t>
            </a:r>
            <a:r>
              <a:rPr kumimoji="1" lang="zh-CN" altLang="en-US" sz="2800" dirty="0">
                <a:solidFill>
                  <a:srgbClr val="000000"/>
                </a:solidFill>
                <a:latin typeface="Times New Roman" panose="02020603050405020304" pitchFamily="18" charset="0"/>
                <a:ea typeface="华文新魏" panose="02010800040101010101" pitchFamily="2" charset="-122"/>
              </a:rPr>
              <a:t>颜色模型通常采用单位立方体来表示。</a:t>
            </a: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3616325"/>
            <a:ext cx="2994025" cy="267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860800"/>
            <a:ext cx="3216275" cy="230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53444777"/>
      </p:ext>
    </p:extLst>
  </p:cSld>
  <p:clrMapOvr>
    <a:masterClrMapping/>
  </p:clrMapOvr>
  <p:transition spd="slow">
    <p:cove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3457" y="3101181"/>
            <a:ext cx="3240088" cy="324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2" name="Rectangle 2"/>
          <p:cNvSpPr>
            <a:spLocks noChangeArrowheads="1"/>
          </p:cNvSpPr>
          <p:nvPr/>
        </p:nvSpPr>
        <p:spPr bwMode="auto">
          <a:xfrm>
            <a:off x="195943" y="393135"/>
            <a:ext cx="8697686" cy="267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sz="2800" b="1" dirty="0" smtClean="0">
                <a:solidFill>
                  <a:srgbClr val="000000"/>
                </a:solidFill>
                <a:latin typeface="Times New Roman" panose="02020603050405020304" pitchFamily="18" charset="0"/>
                <a:ea typeface="华文新魏" panose="02010800040101010101" pitchFamily="2" charset="-122"/>
              </a:rPr>
              <a:t>       2 </a:t>
            </a:r>
            <a:r>
              <a:rPr kumimoji="1" lang="en-US" altLang="zh-CN" sz="2800" b="1" dirty="0">
                <a:solidFill>
                  <a:srgbClr val="000000"/>
                </a:solidFill>
                <a:latin typeface="Times New Roman" panose="02020603050405020304" pitchFamily="18" charset="0"/>
                <a:ea typeface="华文新魏" panose="02010800040101010101" pitchFamily="2" charset="-122"/>
              </a:rPr>
              <a:t>CMY </a:t>
            </a:r>
            <a:r>
              <a:rPr kumimoji="1" lang="zh-CN" altLang="en-US" sz="2800" b="1" dirty="0">
                <a:solidFill>
                  <a:srgbClr val="000000"/>
                </a:solidFill>
                <a:latin typeface="Times New Roman" panose="02020603050405020304" pitchFamily="18" charset="0"/>
                <a:ea typeface="华文新魏" panose="02010800040101010101" pitchFamily="2" charset="-122"/>
              </a:rPr>
              <a:t>颜色模型</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zh-CN" altLang="en-US" sz="2800" dirty="0" smtClean="0">
                <a:solidFill>
                  <a:srgbClr val="000000"/>
                </a:solidFill>
                <a:latin typeface="Times New Roman" panose="02020603050405020304" pitchFamily="18" charset="0"/>
                <a:ea typeface="华文新魏" panose="02010800040101010101" pitchFamily="2" charset="-122"/>
              </a:rPr>
              <a:t>以</a:t>
            </a:r>
            <a:r>
              <a:rPr kumimoji="1" lang="zh-CN" altLang="en-US" sz="2800" dirty="0">
                <a:solidFill>
                  <a:srgbClr val="000000"/>
                </a:solidFill>
                <a:latin typeface="Times New Roman" panose="02020603050405020304" pitchFamily="18" charset="0"/>
                <a:ea typeface="华文新魏" panose="02010800040101010101" pitchFamily="2" charset="-122"/>
              </a:rPr>
              <a:t>红、绿、蓝的补色青、品红、黄为原色构成</a:t>
            </a:r>
            <a:r>
              <a:rPr kumimoji="1" lang="zh-CN" altLang="en-US" sz="2800" dirty="0" smtClean="0">
                <a:solidFill>
                  <a:srgbClr val="000000"/>
                </a:solidFill>
                <a:latin typeface="Times New Roman" panose="02020603050405020304" pitchFamily="18" charset="0"/>
                <a:ea typeface="华文新魏" panose="02010800040101010101" pitchFamily="2" charset="-122"/>
              </a:rPr>
              <a:t>，      </a:t>
            </a:r>
            <a:r>
              <a:rPr kumimoji="1" lang="zh-CN" altLang="en-US" sz="2800" dirty="0">
                <a:solidFill>
                  <a:srgbClr val="000000"/>
                </a:solidFill>
                <a:latin typeface="Times New Roman" panose="02020603050405020304" pitchFamily="18" charset="0"/>
                <a:ea typeface="华文新魏" panose="02010800040101010101" pitchFamily="2" charset="-122"/>
              </a:rPr>
              <a:t>常用于从白光中滤去某种颜色，又被称为减性原色系统。</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smtClean="0">
                <a:solidFill>
                  <a:srgbClr val="000000"/>
                </a:solidFill>
                <a:latin typeface="Times New Roman" panose="02020603050405020304" pitchFamily="18" charset="0"/>
                <a:ea typeface="华文新魏" panose="02010800040101010101" pitchFamily="2" charset="-122"/>
              </a:rPr>
              <a:t>CMY</a:t>
            </a:r>
            <a:r>
              <a:rPr kumimoji="1" lang="zh-CN" altLang="en-US" sz="2800" dirty="0">
                <a:solidFill>
                  <a:srgbClr val="000000"/>
                </a:solidFill>
                <a:latin typeface="Times New Roman" panose="02020603050405020304" pitchFamily="18" charset="0"/>
                <a:ea typeface="华文新魏" panose="02010800040101010101" pitchFamily="2" charset="-122"/>
              </a:rPr>
              <a:t>颜色模型也采用单位立方体来表示。与</a:t>
            </a:r>
            <a:r>
              <a:rPr kumimoji="1" lang="en-US" altLang="zh-CN" sz="2800" dirty="0">
                <a:solidFill>
                  <a:srgbClr val="000000"/>
                </a:solidFill>
                <a:latin typeface="Times New Roman" panose="02020603050405020304" pitchFamily="18" charset="0"/>
                <a:ea typeface="华文新魏" panose="02010800040101010101" pitchFamily="2" charset="-122"/>
              </a:rPr>
              <a:t>RGB</a:t>
            </a:r>
            <a:r>
              <a:rPr kumimoji="1" lang="zh-CN" altLang="en-US" sz="2800" dirty="0">
                <a:solidFill>
                  <a:srgbClr val="000000"/>
                </a:solidFill>
                <a:latin typeface="Times New Roman" panose="02020603050405020304" pitchFamily="18" charset="0"/>
                <a:ea typeface="华文新魏" panose="02010800040101010101" pitchFamily="2" charset="-122"/>
              </a:rPr>
              <a:t>颜色模型相似。</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2800" dirty="0">
                <a:solidFill>
                  <a:srgbClr val="000000"/>
                </a:solidFill>
                <a:latin typeface="Times New Roman" panose="02020603050405020304" pitchFamily="18" charset="0"/>
                <a:ea typeface="华文新魏" panose="02010800040101010101" pitchFamily="2" charset="-122"/>
              </a:rPr>
              <a:t>CMY</a:t>
            </a:r>
            <a:r>
              <a:rPr kumimoji="1" lang="zh-CN" altLang="en-US" sz="2800" dirty="0">
                <a:solidFill>
                  <a:srgbClr val="000000"/>
                </a:solidFill>
                <a:latin typeface="Times New Roman" panose="02020603050405020304" pitchFamily="18" charset="0"/>
                <a:ea typeface="华文新魏" panose="02010800040101010101" pitchFamily="2" charset="-122"/>
              </a:rPr>
              <a:t>颜色模型常用于印刷硬拷贝设备。</a:t>
            </a:r>
          </a:p>
        </p:txBody>
      </p:sp>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357563"/>
            <a:ext cx="2808287" cy="272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81329737"/>
      </p:ext>
    </p:extLst>
  </p:cSld>
  <p:clrMapOvr>
    <a:masterClrMapping/>
  </p:clrMapOvr>
  <p:transition spd="slow">
    <p:cov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990600" y="404813"/>
            <a:ext cx="754221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t" hangingPunct="1"/>
            <a:r>
              <a:rPr kumimoji="1" lang="en-US" altLang="zh-CN" sz="3200" b="1" dirty="0">
                <a:solidFill>
                  <a:srgbClr val="000000"/>
                </a:solidFill>
                <a:latin typeface="Times New Roman" panose="02020603050405020304" pitchFamily="18" charset="0"/>
                <a:ea typeface="华文新魏" panose="02010800040101010101" pitchFamily="2" charset="-122"/>
              </a:rPr>
              <a:t>8.3.4  </a:t>
            </a:r>
            <a:r>
              <a:rPr kumimoji="1" lang="en-US" altLang="zh-TW" sz="3600" b="1" dirty="0">
                <a:solidFill>
                  <a:srgbClr val="000000"/>
                </a:solidFill>
                <a:latin typeface="宋体" panose="02010600030101010101" pitchFamily="2" charset="-122"/>
              </a:rPr>
              <a:t>OpenGL</a:t>
            </a:r>
            <a:r>
              <a:rPr kumimoji="1" lang="zh-CN" altLang="en-US" sz="3200" b="1" dirty="0">
                <a:solidFill>
                  <a:srgbClr val="000000"/>
                </a:solidFill>
                <a:latin typeface="Times New Roman" panose="02020603050405020304" pitchFamily="18" charset="0"/>
                <a:ea typeface="华文新魏" panose="02010800040101010101" pitchFamily="2" charset="-122"/>
              </a:rPr>
              <a:t>中的颜色模型 </a:t>
            </a:r>
          </a:p>
        </p:txBody>
      </p:sp>
      <p:sp>
        <p:nvSpPr>
          <p:cNvPr id="41987" name="Rectangle 3"/>
          <p:cNvSpPr>
            <a:spLocks noChangeArrowheads="1"/>
          </p:cNvSpPr>
          <p:nvPr/>
        </p:nvSpPr>
        <p:spPr bwMode="auto">
          <a:xfrm>
            <a:off x="0" y="908050"/>
            <a:ext cx="8964613" cy="531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sz="2800" b="1" dirty="0">
                <a:solidFill>
                  <a:srgbClr val="000000"/>
                </a:solidFill>
                <a:latin typeface="Times New Roman" panose="02020603050405020304" pitchFamily="18" charset="0"/>
                <a:ea typeface="华文新魏" panose="02010800040101010101" pitchFamily="2" charset="-122"/>
              </a:rPr>
              <a:t>1  </a:t>
            </a:r>
            <a:r>
              <a:rPr kumimoji="1" lang="zh-CN" altLang="en-US" sz="2800" b="1" dirty="0">
                <a:solidFill>
                  <a:srgbClr val="000000"/>
                </a:solidFill>
                <a:latin typeface="Times New Roman" panose="02020603050405020304" pitchFamily="18" charset="0"/>
                <a:ea typeface="华文新魏" panose="02010800040101010101" pitchFamily="2" charset="-122"/>
              </a:rPr>
              <a:t>计算机颜色</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en-US" altLang="zh-CN" sz="2600" dirty="0">
                <a:solidFill>
                  <a:srgbClr val="000000"/>
                </a:solidFill>
                <a:latin typeface="Times New Roman" panose="02020603050405020304" pitchFamily="18" charset="0"/>
                <a:ea typeface="华文新魏" panose="02010800040101010101" pitchFamily="2" charset="-122"/>
              </a:rPr>
              <a:t>OpenGL</a:t>
            </a:r>
            <a:r>
              <a:rPr kumimoji="1" lang="zh-CN" altLang="en-US" sz="2600" dirty="0">
                <a:solidFill>
                  <a:srgbClr val="000000"/>
                </a:solidFill>
                <a:latin typeface="Times New Roman" panose="02020603050405020304" pitchFamily="18" charset="0"/>
                <a:ea typeface="华文新魏" panose="02010800040101010101" pitchFamily="2" charset="-122"/>
              </a:rPr>
              <a:t>采用</a:t>
            </a:r>
            <a:r>
              <a:rPr kumimoji="1" lang="en-US" altLang="zh-CN" sz="2600" dirty="0">
                <a:solidFill>
                  <a:srgbClr val="000000"/>
                </a:solidFill>
                <a:latin typeface="Times New Roman" panose="02020603050405020304" pitchFamily="18" charset="0"/>
                <a:ea typeface="华文新魏" panose="02010800040101010101" pitchFamily="2" charset="-122"/>
              </a:rPr>
              <a:t>RGBA</a:t>
            </a:r>
            <a:r>
              <a:rPr kumimoji="1" lang="zh-CN" altLang="en-US" sz="2600" dirty="0">
                <a:solidFill>
                  <a:srgbClr val="000000"/>
                </a:solidFill>
                <a:latin typeface="Times New Roman" panose="02020603050405020304" pitchFamily="18" charset="0"/>
                <a:ea typeface="华文新魏" panose="02010800040101010101" pitchFamily="2" charset="-122"/>
              </a:rPr>
              <a:t>模式，在</a:t>
            </a:r>
            <a:r>
              <a:rPr kumimoji="1" lang="en-US" altLang="zh-CN" sz="2600" dirty="0">
                <a:solidFill>
                  <a:srgbClr val="000000"/>
                </a:solidFill>
                <a:latin typeface="Times New Roman" panose="02020603050405020304" pitchFamily="18" charset="0"/>
                <a:ea typeface="华文新魏" panose="02010800040101010101" pitchFamily="2" charset="-122"/>
              </a:rPr>
              <a:t>RGB</a:t>
            </a:r>
            <a:r>
              <a:rPr kumimoji="1" lang="zh-CN" altLang="en-US" sz="2600" dirty="0">
                <a:solidFill>
                  <a:srgbClr val="000000"/>
                </a:solidFill>
                <a:latin typeface="Times New Roman" panose="02020603050405020304" pitchFamily="18" charset="0"/>
                <a:ea typeface="华文新魏" panose="02010800040101010101" pitchFamily="2" charset="-122"/>
              </a:rPr>
              <a:t>模型中增添</a:t>
            </a:r>
            <a:r>
              <a:rPr kumimoji="1" lang="en-US" altLang="zh-CN" sz="2600" dirty="0">
                <a:solidFill>
                  <a:srgbClr val="000000"/>
                </a:solidFill>
                <a:latin typeface="Times New Roman" panose="02020603050405020304" pitchFamily="18" charset="0"/>
                <a:ea typeface="华文新魏" panose="02010800040101010101" pitchFamily="2" charset="-122"/>
              </a:rPr>
              <a:t>alpha</a:t>
            </a:r>
            <a:r>
              <a:rPr kumimoji="1" lang="zh-CN" altLang="en-US" sz="2600" dirty="0">
                <a:solidFill>
                  <a:srgbClr val="000000"/>
                </a:solidFill>
                <a:latin typeface="Times New Roman" panose="02020603050405020304" pitchFamily="18" charset="0"/>
                <a:ea typeface="华文新魏" panose="02010800040101010101" pitchFamily="2" charset="-122"/>
              </a:rPr>
              <a:t>分量；</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每一个像素点的颜色信息有两种存储模式：</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a:t>
            </a:r>
            <a:r>
              <a:rPr kumimoji="1" lang="zh-CN" altLang="en-US" sz="2600" dirty="0" smtClean="0">
                <a:solidFill>
                  <a:srgbClr val="000000"/>
                </a:solidFill>
                <a:latin typeface="Times New Roman" panose="02020603050405020304" pitchFamily="18" charset="0"/>
                <a:ea typeface="华文新魏" panose="02010800040101010101" pitchFamily="2" charset="-122"/>
              </a:rPr>
              <a:t> </a:t>
            </a:r>
            <a:r>
              <a:rPr kumimoji="1" lang="en-US" altLang="zh-CN" sz="2600" dirty="0">
                <a:solidFill>
                  <a:srgbClr val="000000"/>
                </a:solidFill>
                <a:latin typeface="Times New Roman" panose="02020603050405020304" pitchFamily="18" charset="0"/>
                <a:ea typeface="华文新魏" panose="02010800040101010101" pitchFamily="2" charset="-122"/>
              </a:rPr>
              <a:t>RGBA</a:t>
            </a:r>
            <a:r>
              <a:rPr kumimoji="1" lang="zh-CN" altLang="en-US" sz="2600" dirty="0">
                <a:solidFill>
                  <a:srgbClr val="000000"/>
                </a:solidFill>
                <a:latin typeface="Times New Roman" panose="02020603050405020304" pitchFamily="18" charset="0"/>
                <a:ea typeface="华文新魏" panose="02010800040101010101" pitchFamily="2" charset="-122"/>
              </a:rPr>
              <a:t>方式存储和颜色索引模式 </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a:t>
            </a:r>
            <a:r>
              <a:rPr kumimoji="1" lang="en-US" altLang="zh-CN" sz="2600" dirty="0">
                <a:solidFill>
                  <a:srgbClr val="000000"/>
                </a:solidFill>
                <a:latin typeface="Times New Roman" panose="02020603050405020304" pitchFamily="18" charset="0"/>
                <a:ea typeface="华文新魏" panose="02010800040101010101" pitchFamily="2" charset="-122"/>
              </a:rPr>
              <a:t>RGBA</a:t>
            </a:r>
            <a:r>
              <a:rPr kumimoji="1" lang="zh-CN" altLang="en-US" sz="2600" dirty="0">
                <a:solidFill>
                  <a:srgbClr val="000000"/>
                </a:solidFill>
                <a:latin typeface="Times New Roman" panose="02020603050405020304" pitchFamily="18" charset="0"/>
                <a:ea typeface="华文新魏" panose="02010800040101010101" pitchFamily="2" charset="-122"/>
              </a:rPr>
              <a:t>模式中的</a:t>
            </a:r>
            <a:r>
              <a:rPr kumimoji="1" lang="en-US" altLang="zh-CN" sz="2600" dirty="0">
                <a:solidFill>
                  <a:srgbClr val="000000"/>
                </a:solidFill>
                <a:latin typeface="Times New Roman" panose="02020603050405020304" pitchFamily="18" charset="0"/>
                <a:ea typeface="华文新魏" panose="02010800040101010101" pitchFamily="2" charset="-122"/>
              </a:rPr>
              <a:t>R</a:t>
            </a:r>
            <a:r>
              <a:rPr kumimoji="1" lang="zh-CN" altLang="en-US" sz="2600" dirty="0">
                <a:solidFill>
                  <a:srgbClr val="000000"/>
                </a:solidFill>
                <a:latin typeface="Times New Roman" panose="02020603050405020304" pitchFamily="18" charset="0"/>
                <a:ea typeface="华文新魏" panose="02010800040101010101" pitchFamily="2" charset="-122"/>
              </a:rPr>
              <a:t>、</a:t>
            </a:r>
            <a:r>
              <a:rPr kumimoji="1" lang="en-US" altLang="zh-CN" sz="2600" dirty="0">
                <a:solidFill>
                  <a:srgbClr val="000000"/>
                </a:solidFill>
                <a:latin typeface="Times New Roman" panose="02020603050405020304" pitchFamily="18" charset="0"/>
                <a:ea typeface="华文新魏" panose="02010800040101010101" pitchFamily="2" charset="-122"/>
              </a:rPr>
              <a:t>G</a:t>
            </a:r>
            <a:r>
              <a:rPr kumimoji="1" lang="zh-CN" altLang="en-US" sz="2600" dirty="0">
                <a:solidFill>
                  <a:srgbClr val="000000"/>
                </a:solidFill>
                <a:latin typeface="Times New Roman" panose="02020603050405020304" pitchFamily="18" charset="0"/>
                <a:ea typeface="华文新魏" panose="02010800040101010101" pitchFamily="2" charset="-122"/>
              </a:rPr>
              <a:t>、</a:t>
            </a:r>
            <a:r>
              <a:rPr kumimoji="1" lang="en-US" altLang="zh-CN" sz="2600" dirty="0">
                <a:solidFill>
                  <a:srgbClr val="000000"/>
                </a:solidFill>
                <a:latin typeface="Times New Roman" panose="02020603050405020304" pitchFamily="18" charset="0"/>
                <a:ea typeface="华文新魏" panose="02010800040101010101" pitchFamily="2" charset="-122"/>
              </a:rPr>
              <a:t>B</a:t>
            </a:r>
            <a:r>
              <a:rPr kumimoji="1" lang="zh-CN" altLang="en-US" sz="2600" dirty="0">
                <a:solidFill>
                  <a:srgbClr val="000000"/>
                </a:solidFill>
                <a:latin typeface="Times New Roman" panose="02020603050405020304" pitchFamily="18" charset="0"/>
                <a:ea typeface="华文新魏" panose="02010800040101010101" pitchFamily="2" charset="-122"/>
              </a:rPr>
              <a:t>、</a:t>
            </a:r>
            <a:r>
              <a:rPr kumimoji="1" lang="en-US" altLang="zh-CN" sz="2600" dirty="0">
                <a:solidFill>
                  <a:srgbClr val="000000"/>
                </a:solidFill>
                <a:latin typeface="Times New Roman" panose="02020603050405020304" pitchFamily="18" charset="0"/>
                <a:ea typeface="华文新魏" panose="02010800040101010101" pitchFamily="2" charset="-122"/>
              </a:rPr>
              <a:t>A</a:t>
            </a:r>
            <a:r>
              <a:rPr kumimoji="1" lang="zh-CN" altLang="en-US" sz="2600" dirty="0">
                <a:solidFill>
                  <a:srgbClr val="000000"/>
                </a:solidFill>
                <a:latin typeface="Times New Roman" panose="02020603050405020304" pitchFamily="18" charset="0"/>
                <a:ea typeface="华文新魏" panose="02010800040101010101" pitchFamily="2" charset="-122"/>
              </a:rPr>
              <a:t>数值对应于每</a:t>
            </a:r>
            <a:r>
              <a:rPr kumimoji="1" lang="en-US" altLang="zh-CN" sz="2600" dirty="0">
                <a:solidFill>
                  <a:srgbClr val="000000"/>
                </a:solidFill>
                <a:latin typeface="Times New Roman" panose="02020603050405020304" pitchFamily="18" charset="0"/>
                <a:ea typeface="华文新魏" panose="02010800040101010101" pitchFamily="2" charset="-122"/>
              </a:rPr>
              <a:t>—</a:t>
            </a:r>
            <a:r>
              <a:rPr kumimoji="1" lang="zh-CN" altLang="en-US" sz="2600" dirty="0">
                <a:solidFill>
                  <a:srgbClr val="000000"/>
                </a:solidFill>
                <a:latin typeface="Times New Roman" panose="02020603050405020304" pitchFamily="18" charset="0"/>
                <a:ea typeface="华文新魏" panose="02010800040101010101" pitchFamily="2" charset="-122"/>
              </a:rPr>
              <a:t>个像素点，而在颜色索引模式中，对应于每个像素点的是单个数值</a:t>
            </a:r>
            <a:r>
              <a:rPr kumimoji="1" lang="en-US" altLang="zh-CN" sz="2600" dirty="0">
                <a:solidFill>
                  <a:srgbClr val="000000"/>
                </a:solidFill>
                <a:latin typeface="Times New Roman" panose="02020603050405020304" pitchFamily="18" charset="0"/>
                <a:ea typeface="华文新魏" panose="02010800040101010101" pitchFamily="2" charset="-122"/>
              </a:rPr>
              <a:t>(</a:t>
            </a:r>
            <a:r>
              <a:rPr kumimoji="1" lang="zh-CN" altLang="en-US" sz="2600" dirty="0">
                <a:solidFill>
                  <a:srgbClr val="000000"/>
                </a:solidFill>
                <a:latin typeface="Times New Roman" panose="02020603050405020304" pitchFamily="18" charset="0"/>
                <a:ea typeface="华文新魏" panose="02010800040101010101" pitchFamily="2" charset="-122"/>
              </a:rPr>
              <a:t>称为颜色索引</a:t>
            </a:r>
            <a:r>
              <a:rPr kumimoji="1" lang="en-US" altLang="zh-CN" sz="2600" dirty="0">
                <a:solidFill>
                  <a:srgbClr val="000000"/>
                </a:solidFill>
                <a:latin typeface="Times New Roman" panose="02020603050405020304" pitchFamily="18" charset="0"/>
                <a:ea typeface="华文新魏" panose="02010800040101010101" pitchFamily="2" charset="-122"/>
              </a:rPr>
              <a:t>)</a:t>
            </a:r>
            <a:r>
              <a:rPr kumimoji="1" lang="zh-CN" altLang="en-US" sz="2600" dirty="0">
                <a:solidFill>
                  <a:srgbClr val="000000"/>
                </a:solidFill>
                <a:latin typeface="Times New Roman" panose="02020603050405020304" pitchFamily="18" charset="0"/>
                <a:ea typeface="华文新魏" panose="02010800040101010101" pitchFamily="2" charset="-122"/>
              </a:rPr>
              <a:t>。</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每个颜色索引表是一个设定</a:t>
            </a:r>
            <a:r>
              <a:rPr kumimoji="1" lang="en-US" altLang="zh-CN" sz="2600" dirty="0">
                <a:solidFill>
                  <a:srgbClr val="000000"/>
                </a:solidFill>
                <a:latin typeface="Times New Roman" panose="02020603050405020304" pitchFamily="18" charset="0"/>
                <a:ea typeface="华文新魏" panose="02010800040101010101" pitchFamily="2" charset="-122"/>
              </a:rPr>
              <a:t>R</a:t>
            </a:r>
            <a:r>
              <a:rPr kumimoji="1" lang="zh-CN" altLang="en-US" sz="2600" dirty="0">
                <a:solidFill>
                  <a:srgbClr val="000000"/>
                </a:solidFill>
                <a:latin typeface="Times New Roman" panose="02020603050405020304" pitchFamily="18" charset="0"/>
                <a:ea typeface="华文新魏" panose="02010800040101010101" pitchFamily="2" charset="-122"/>
              </a:rPr>
              <a:t>、</a:t>
            </a:r>
            <a:r>
              <a:rPr kumimoji="1" lang="en-US" altLang="zh-CN" sz="2600" dirty="0">
                <a:solidFill>
                  <a:srgbClr val="000000"/>
                </a:solidFill>
                <a:latin typeface="Times New Roman" panose="02020603050405020304" pitchFamily="18" charset="0"/>
                <a:ea typeface="华文新魏" panose="02010800040101010101" pitchFamily="2" charset="-122"/>
              </a:rPr>
              <a:t>G</a:t>
            </a:r>
            <a:r>
              <a:rPr kumimoji="1" lang="zh-CN" altLang="en-US" sz="2600" dirty="0">
                <a:solidFill>
                  <a:srgbClr val="000000"/>
                </a:solidFill>
                <a:latin typeface="Times New Roman" panose="02020603050405020304" pitchFamily="18" charset="0"/>
                <a:ea typeface="华文新魏" panose="02010800040101010101" pitchFamily="2" charset="-122"/>
              </a:rPr>
              <a:t>和</a:t>
            </a:r>
            <a:r>
              <a:rPr kumimoji="1" lang="en-US" altLang="zh-CN" sz="2600" dirty="0">
                <a:solidFill>
                  <a:srgbClr val="000000"/>
                </a:solidFill>
                <a:latin typeface="Times New Roman" panose="02020603050405020304" pitchFamily="18" charset="0"/>
                <a:ea typeface="华文新魏" panose="02010800040101010101" pitchFamily="2" charset="-122"/>
              </a:rPr>
              <a:t>B</a:t>
            </a:r>
            <a:r>
              <a:rPr kumimoji="1" lang="zh-CN" altLang="en-US" sz="2600" dirty="0">
                <a:solidFill>
                  <a:srgbClr val="000000"/>
                </a:solidFill>
                <a:latin typeface="Times New Roman" panose="02020603050405020304" pitchFamily="18" charset="0"/>
                <a:ea typeface="华文新魏" panose="02010800040101010101" pitchFamily="2" charset="-122"/>
              </a:rPr>
              <a:t>值的特定集合，其中的一个单元即是一个颜色图。</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颜色数据是由帧缓冲区的位平面</a:t>
            </a:r>
            <a:r>
              <a:rPr kumimoji="1" lang="en-US" altLang="zh-CN" sz="2600" dirty="0">
                <a:solidFill>
                  <a:srgbClr val="000000"/>
                </a:solidFill>
                <a:latin typeface="Times New Roman" panose="02020603050405020304" pitchFamily="18" charset="0"/>
                <a:ea typeface="华文新魏" panose="02010800040101010101" pitchFamily="2" charset="-122"/>
              </a:rPr>
              <a:t>(</a:t>
            </a:r>
            <a:r>
              <a:rPr kumimoji="1" lang="en-US" altLang="zh-CN" sz="2600" dirty="0" err="1">
                <a:solidFill>
                  <a:srgbClr val="000000"/>
                </a:solidFill>
                <a:latin typeface="Times New Roman" panose="02020603050405020304" pitchFamily="18" charset="0"/>
                <a:ea typeface="华文新魏" panose="02010800040101010101" pitchFamily="2" charset="-122"/>
              </a:rPr>
              <a:t>bitplane</a:t>
            </a:r>
            <a:r>
              <a:rPr kumimoji="1" lang="en-US" altLang="zh-CN" sz="2600" dirty="0">
                <a:solidFill>
                  <a:srgbClr val="000000"/>
                </a:solidFill>
                <a:latin typeface="Times New Roman" panose="02020603050405020304" pitchFamily="18" charset="0"/>
                <a:ea typeface="华文新魏" panose="02010800040101010101" pitchFamily="2" charset="-122"/>
              </a:rPr>
              <a:t>)</a:t>
            </a:r>
            <a:r>
              <a:rPr kumimoji="1" lang="zh-CN" altLang="en-US" sz="2600" dirty="0">
                <a:solidFill>
                  <a:srgbClr val="000000"/>
                </a:solidFill>
                <a:latin typeface="Times New Roman" panose="02020603050405020304" pitchFamily="18" charset="0"/>
                <a:ea typeface="华文新魏" panose="02010800040101010101" pitchFamily="2" charset="-122"/>
              </a:rPr>
              <a:t>数量决定</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在每个像素中，</a:t>
            </a:r>
            <a:r>
              <a:rPr kumimoji="1" lang="en-US" altLang="zh-CN" sz="2600" dirty="0">
                <a:solidFill>
                  <a:srgbClr val="000000"/>
                </a:solidFill>
                <a:latin typeface="Times New Roman" panose="02020603050405020304" pitchFamily="18" charset="0"/>
                <a:ea typeface="华文新魏" panose="02010800040101010101" pitchFamily="2" charset="-122"/>
              </a:rPr>
              <a:t>1</a:t>
            </a:r>
            <a:r>
              <a:rPr kumimoji="1" lang="zh-CN" altLang="en-US" sz="2600" dirty="0">
                <a:solidFill>
                  <a:srgbClr val="000000"/>
                </a:solidFill>
                <a:latin typeface="Times New Roman" panose="02020603050405020304" pitchFamily="18" charset="0"/>
                <a:ea typeface="华文新魏" panose="02010800040101010101" pitchFamily="2" charset="-122"/>
              </a:rPr>
              <a:t>个位平面表示</a:t>
            </a:r>
            <a:r>
              <a:rPr kumimoji="1" lang="en-US" altLang="zh-CN" sz="2600" dirty="0">
                <a:solidFill>
                  <a:srgbClr val="000000"/>
                </a:solidFill>
                <a:latin typeface="Times New Roman" panose="02020603050405020304" pitchFamily="18" charset="0"/>
                <a:ea typeface="华文新魏" panose="02010800040101010101" pitchFamily="2" charset="-122"/>
              </a:rPr>
              <a:t>l</a:t>
            </a:r>
            <a:r>
              <a:rPr kumimoji="1" lang="zh-CN" altLang="en-US" sz="2600" dirty="0">
                <a:solidFill>
                  <a:srgbClr val="000000"/>
                </a:solidFill>
                <a:latin typeface="Times New Roman" panose="02020603050405020304" pitchFamily="18" charset="0"/>
                <a:ea typeface="华文新魏" panose="02010800040101010101" pitchFamily="2" charset="-122"/>
              </a:rPr>
              <a:t>位数据。</a:t>
            </a:r>
          </a:p>
          <a:p>
            <a:pPr algn="just" eaLnBrk="1" fontAlgn="b" hangingPunct="1"/>
            <a:r>
              <a:rPr kumimoji="1" lang="zh-CN" altLang="en-US" sz="2600" dirty="0">
                <a:solidFill>
                  <a:srgbClr val="000000"/>
                </a:solidFill>
                <a:latin typeface="Times New Roman" panose="02020603050405020304" pitchFamily="18" charset="0"/>
                <a:ea typeface="华文新魏" panose="02010800040101010101" pitchFamily="2" charset="-122"/>
              </a:rPr>
              <a:t>      屏幕窗口坐标以像素为单位，像素的颜色是通过用一系列</a:t>
            </a:r>
            <a:r>
              <a:rPr kumimoji="1" lang="en-US" altLang="zh-CN" sz="2600" dirty="0">
                <a:solidFill>
                  <a:srgbClr val="000000"/>
                </a:solidFill>
                <a:latin typeface="Times New Roman" panose="02020603050405020304" pitchFamily="18" charset="0"/>
                <a:ea typeface="华文新魏" panose="02010800040101010101" pitchFamily="2" charset="-122"/>
              </a:rPr>
              <a:t>OpenGL</a:t>
            </a:r>
            <a:r>
              <a:rPr kumimoji="1" lang="zh-CN" altLang="en-US" sz="2600" dirty="0">
                <a:solidFill>
                  <a:srgbClr val="000000"/>
                </a:solidFill>
                <a:latin typeface="Times New Roman" panose="02020603050405020304" pitchFamily="18" charset="0"/>
                <a:ea typeface="华文新魏" panose="02010800040101010101" pitchFamily="2" charset="-122"/>
              </a:rPr>
              <a:t>函数来设置的。</a:t>
            </a:r>
          </a:p>
        </p:txBody>
      </p:sp>
    </p:spTree>
    <p:extLst>
      <p:ext uri="{BB962C8B-B14F-4D97-AF65-F5344CB8AC3E}">
        <p14:creationId xmlns:p14="http://schemas.microsoft.com/office/powerpoint/2010/main" val="3368379315"/>
      </p:ext>
    </p:extLst>
  </p:cSld>
  <p:clrMapOvr>
    <a:masterClrMapping/>
  </p:clrMapOvr>
  <p:transition spd="slow">
    <p:cov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15686" y="464350"/>
            <a:ext cx="8556171" cy="5872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lnSpc>
                <a:spcPct val="120000"/>
              </a:lnSpc>
            </a:pPr>
            <a:r>
              <a:rPr kumimoji="1" lang="en-US" altLang="zh-CN" sz="2800" b="1" dirty="0" smtClean="0">
                <a:solidFill>
                  <a:srgbClr val="000000"/>
                </a:solidFill>
                <a:latin typeface="Times New Roman" panose="02020603050405020304" pitchFamily="18" charset="0"/>
                <a:ea typeface="华文新魏" panose="02010800040101010101" pitchFamily="2" charset="-122"/>
              </a:rPr>
              <a:t>        2 </a:t>
            </a:r>
            <a:r>
              <a:rPr kumimoji="1" lang="en-US" altLang="zh-CN" sz="2800" b="1" dirty="0">
                <a:solidFill>
                  <a:srgbClr val="000000"/>
                </a:solidFill>
                <a:latin typeface="Times New Roman" panose="02020603050405020304" pitchFamily="18" charset="0"/>
                <a:ea typeface="华文新魏" panose="02010800040101010101" pitchFamily="2" charset="-122"/>
              </a:rPr>
              <a:t>RGBA</a:t>
            </a:r>
            <a:r>
              <a:rPr kumimoji="1" lang="zh-CN" altLang="en-US" sz="2800" b="1" dirty="0">
                <a:solidFill>
                  <a:srgbClr val="000000"/>
                </a:solidFill>
                <a:latin typeface="Times New Roman" panose="02020603050405020304" pitchFamily="18" charset="0"/>
                <a:ea typeface="华文新魏" panose="02010800040101010101" pitchFamily="2" charset="-122"/>
              </a:rPr>
              <a:t>模式下设定颜色</a:t>
            </a:r>
          </a:p>
          <a:p>
            <a:pPr algn="just" eaLnBrk="1" fontAlgn="b" hangingPunct="1">
              <a:lnSpc>
                <a:spcPct val="110000"/>
              </a:lnSpc>
            </a:pPr>
            <a:r>
              <a:rPr kumimoji="1" lang="zh-CN" altLang="en-US" sz="2400" dirty="0">
                <a:solidFill>
                  <a:srgbClr val="000000"/>
                </a:solidFill>
                <a:latin typeface="Times New Roman" panose="02020603050405020304" pitchFamily="18" charset="0"/>
                <a:ea typeface="华文新魏" panose="02010800040101010101" pitchFamily="2" charset="-122"/>
              </a:rPr>
              <a:t>        在</a:t>
            </a:r>
            <a:r>
              <a:rPr kumimoji="1" lang="en-US" altLang="zh-CN" sz="2400" dirty="0">
                <a:solidFill>
                  <a:srgbClr val="000000"/>
                </a:solidFill>
                <a:latin typeface="Times New Roman" panose="02020603050405020304" pitchFamily="18" charset="0"/>
                <a:ea typeface="华文新魏" panose="02010800040101010101" pitchFamily="2" charset="-122"/>
              </a:rPr>
              <a:t>RGBA</a:t>
            </a:r>
            <a:r>
              <a:rPr kumimoji="1" lang="zh-CN" altLang="en-US" sz="2400" dirty="0">
                <a:solidFill>
                  <a:srgbClr val="000000"/>
                </a:solidFill>
                <a:latin typeface="Times New Roman" panose="02020603050405020304" pitchFamily="18" charset="0"/>
                <a:ea typeface="华文新魏" panose="02010800040101010101" pitchFamily="2" charset="-122"/>
              </a:rPr>
              <a:t>模式下，每个像素的颜色独立；</a:t>
            </a:r>
          </a:p>
          <a:p>
            <a:pPr algn="just" eaLnBrk="1" fontAlgn="b" hangingPunct="1">
              <a:lnSpc>
                <a:spcPct val="110000"/>
              </a:lnSpc>
            </a:pPr>
            <a:r>
              <a:rPr kumimoji="1" lang="zh-CN" altLang="en-US" sz="2400" dirty="0">
                <a:solidFill>
                  <a:srgbClr val="000000"/>
                </a:solidFill>
                <a:latin typeface="Times New Roman" panose="02020603050405020304" pitchFamily="18" charset="0"/>
                <a:ea typeface="华文新魏" panose="02010800040101010101" pitchFamily="2" charset="-122"/>
              </a:rPr>
              <a:t>        在</a:t>
            </a:r>
            <a:r>
              <a:rPr kumimoji="1" lang="en-US" altLang="zh-CN" sz="2400" dirty="0">
                <a:solidFill>
                  <a:srgbClr val="000000"/>
                </a:solidFill>
                <a:latin typeface="Times New Roman" panose="02020603050405020304" pitchFamily="18" charset="0"/>
                <a:ea typeface="华文新魏" panose="02010800040101010101" pitchFamily="2" charset="-122"/>
              </a:rPr>
              <a:t>RGBA</a:t>
            </a:r>
            <a:r>
              <a:rPr kumimoji="1" lang="zh-CN" altLang="en-US" sz="2400" dirty="0">
                <a:solidFill>
                  <a:srgbClr val="000000"/>
                </a:solidFill>
                <a:latin typeface="Times New Roman" panose="02020603050405020304" pitchFamily="18" charset="0"/>
                <a:ea typeface="华文新魏" panose="02010800040101010101" pitchFamily="2" charset="-122"/>
              </a:rPr>
              <a:t>模式下，硬件为</a:t>
            </a:r>
            <a:r>
              <a:rPr kumimoji="1" lang="en-US" altLang="zh-CN" sz="2400" dirty="0">
                <a:solidFill>
                  <a:srgbClr val="000000"/>
                </a:solidFill>
                <a:latin typeface="Times New Roman" panose="02020603050405020304" pitchFamily="18" charset="0"/>
                <a:ea typeface="华文新魏" panose="02010800040101010101" pitchFamily="2" charset="-122"/>
              </a:rPr>
              <a:t>R</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dirty="0">
                <a:solidFill>
                  <a:srgbClr val="000000"/>
                </a:solidFill>
                <a:latin typeface="Times New Roman" panose="02020603050405020304" pitchFamily="18" charset="0"/>
                <a:ea typeface="华文新魏" panose="02010800040101010101" pitchFamily="2" charset="-122"/>
              </a:rPr>
              <a:t>G</a:t>
            </a:r>
            <a:r>
              <a:rPr kumimoji="1" lang="zh-CN" altLang="en-US" sz="2400" dirty="0">
                <a:solidFill>
                  <a:srgbClr val="000000"/>
                </a:solidFill>
                <a:latin typeface="Times New Roman" panose="02020603050405020304" pitchFamily="18" charset="0"/>
                <a:ea typeface="华文新魏" panose="02010800040101010101" pitchFamily="2" charset="-122"/>
              </a:rPr>
              <a:t>、</a:t>
            </a:r>
            <a:r>
              <a:rPr kumimoji="1" lang="en-US" altLang="zh-CN" sz="2400" dirty="0">
                <a:solidFill>
                  <a:srgbClr val="000000"/>
                </a:solidFill>
                <a:latin typeface="Times New Roman" panose="02020603050405020304" pitchFamily="18" charset="0"/>
                <a:ea typeface="华文新魏" panose="02010800040101010101" pitchFamily="2" charset="-122"/>
              </a:rPr>
              <a:t>B</a:t>
            </a:r>
            <a:r>
              <a:rPr kumimoji="1" lang="zh-CN" altLang="en-US" sz="2400" dirty="0">
                <a:solidFill>
                  <a:srgbClr val="000000"/>
                </a:solidFill>
                <a:latin typeface="Times New Roman" panose="02020603050405020304" pitchFamily="18" charset="0"/>
                <a:ea typeface="华文新魏" panose="02010800040101010101" pitchFamily="2" charset="-122"/>
              </a:rPr>
              <a:t>和</a:t>
            </a:r>
            <a:r>
              <a:rPr kumimoji="1" lang="en-US" altLang="zh-CN" sz="2400" dirty="0">
                <a:solidFill>
                  <a:srgbClr val="000000"/>
                </a:solidFill>
                <a:latin typeface="Times New Roman" panose="02020603050405020304" pitchFamily="18" charset="0"/>
                <a:ea typeface="华文新魏" panose="02010800040101010101" pitchFamily="2" charset="-122"/>
              </a:rPr>
              <a:t>A</a:t>
            </a:r>
            <a:r>
              <a:rPr kumimoji="1" lang="zh-CN" altLang="en-US" sz="2400" dirty="0">
                <a:solidFill>
                  <a:srgbClr val="000000"/>
                </a:solidFill>
                <a:latin typeface="Times New Roman" panose="02020603050405020304" pitchFamily="18" charset="0"/>
                <a:ea typeface="华文新魏" panose="02010800040101010101" pitchFamily="2" charset="-122"/>
              </a:rPr>
              <a:t>成分保留一定数量的位平面，但每种成分的位平面数量并不一定相同；</a:t>
            </a:r>
          </a:p>
          <a:p>
            <a:pPr algn="just" eaLnBrk="1" fontAlgn="b" hangingPunct="1">
              <a:lnSpc>
                <a:spcPct val="110000"/>
              </a:lnSpc>
            </a:pPr>
            <a:r>
              <a:rPr kumimoji="1" lang="zh-CN" altLang="en-US" sz="2400" dirty="0">
                <a:solidFill>
                  <a:srgbClr val="000000"/>
                </a:solidFill>
                <a:latin typeface="Times New Roman" panose="02020603050405020304" pitchFamily="18" charset="0"/>
                <a:ea typeface="华文新魏" panose="02010800040101010101" pitchFamily="2" charset="-122"/>
              </a:rPr>
              <a:t>     用函数</a:t>
            </a:r>
            <a:r>
              <a:rPr kumimoji="1" lang="en-US" altLang="zh-CN" sz="2400" dirty="0">
                <a:solidFill>
                  <a:srgbClr val="000000"/>
                </a:solidFill>
                <a:latin typeface="Times New Roman" panose="02020603050405020304" pitchFamily="18" charset="0"/>
                <a:ea typeface="华文新魏" panose="02010800040101010101" pitchFamily="2" charset="-122"/>
              </a:rPr>
              <a:t>g1Color*()</a:t>
            </a:r>
            <a:r>
              <a:rPr kumimoji="1" lang="zh-CN" altLang="en-US" sz="2400" dirty="0">
                <a:solidFill>
                  <a:srgbClr val="000000"/>
                </a:solidFill>
                <a:latin typeface="Times New Roman" panose="02020603050405020304" pitchFamily="18" charset="0"/>
                <a:ea typeface="华文新魏" panose="02010800040101010101" pitchFamily="2" charset="-122"/>
              </a:rPr>
              <a:t>来设置当前颜色，其原型如下：</a:t>
            </a:r>
          </a:p>
          <a:p>
            <a:pPr algn="just" eaLnBrk="1" fontAlgn="b" hangingPunct="1">
              <a:lnSpc>
                <a:spcPct val="120000"/>
              </a:lnSpc>
            </a:pPr>
            <a:r>
              <a:rPr kumimoji="1" lang="en-US" altLang="zh-CN" sz="2000" b="1" dirty="0" smtClean="0">
                <a:solidFill>
                  <a:srgbClr val="000000"/>
                </a:solidFill>
                <a:latin typeface="Courier New" panose="02070309020205020404" pitchFamily="49" charset="0"/>
                <a:ea typeface="华文新魏" panose="02010800040101010101" pitchFamily="2" charset="-122"/>
                <a:cs typeface="Courier New" panose="02070309020205020404" pitchFamily="49" charset="0"/>
              </a:rPr>
              <a:t>void </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glColor3{b s </a:t>
            </a:r>
            <a:r>
              <a:rPr kumimoji="1" lang="en-US" altLang="zh-CN" sz="2000" b="1" dirty="0" err="1">
                <a:solidFill>
                  <a:srgbClr val="000000"/>
                </a:solidFill>
                <a:latin typeface="Courier New" panose="02070309020205020404" pitchFamily="49" charset="0"/>
                <a:ea typeface="华文新魏" panose="02010800040101010101" pitchFamily="2" charset="-122"/>
                <a:cs typeface="Courier New" panose="02070309020205020404" pitchFamily="49" charset="0"/>
              </a:rPr>
              <a:t>i</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 f d </a:t>
            </a:r>
            <a:r>
              <a:rPr kumimoji="1" lang="en-US" altLang="zh-CN" sz="2000" b="1" dirty="0" err="1">
                <a:solidFill>
                  <a:srgbClr val="000000"/>
                </a:solidFill>
                <a:latin typeface="Courier New" panose="02070309020205020404" pitchFamily="49" charset="0"/>
                <a:ea typeface="华文新魏" panose="02010800040101010101" pitchFamily="2" charset="-122"/>
                <a:cs typeface="Courier New" panose="02070309020205020404" pitchFamily="49" charset="0"/>
              </a:rPr>
              <a:t>ub</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 us </a:t>
            </a:r>
            <a:r>
              <a:rPr kumimoji="1" lang="en-US" altLang="zh-CN" sz="2000" b="1" dirty="0" err="1">
                <a:solidFill>
                  <a:srgbClr val="000000"/>
                </a:solidFill>
                <a:latin typeface="Courier New" panose="02070309020205020404" pitchFamily="49" charset="0"/>
                <a:ea typeface="华文新魏" panose="02010800040101010101" pitchFamily="2" charset="-122"/>
                <a:cs typeface="Courier New" panose="02070309020205020404" pitchFamily="49" charset="0"/>
              </a:rPr>
              <a:t>ui</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 (TYPE  r</a:t>
            </a:r>
            <a:r>
              <a:rPr kumimoji="1" lang="zh-CN" altLang="en-US"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TYPE  g</a:t>
            </a:r>
            <a:r>
              <a:rPr kumimoji="1" lang="zh-CN" altLang="en-US"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TYPE  b);</a:t>
            </a:r>
          </a:p>
          <a:p>
            <a:pPr algn="just" eaLnBrk="1" fontAlgn="b" hangingPunct="1">
              <a:lnSpc>
                <a:spcPct val="120000"/>
              </a:lnSpc>
            </a:pPr>
            <a:r>
              <a:rPr kumimoji="1" lang="en-US" altLang="zh-CN" sz="2000" b="1" dirty="0" smtClean="0">
                <a:solidFill>
                  <a:srgbClr val="000000"/>
                </a:solidFill>
                <a:latin typeface="Courier New" panose="02070309020205020404" pitchFamily="49" charset="0"/>
                <a:ea typeface="华文新魏" panose="02010800040101010101" pitchFamily="2" charset="-122"/>
                <a:cs typeface="Courier New" panose="02070309020205020404" pitchFamily="49" charset="0"/>
              </a:rPr>
              <a:t>void </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glColor4{b s </a:t>
            </a:r>
            <a:r>
              <a:rPr kumimoji="1" lang="en-US" altLang="zh-CN" sz="2000" b="1" dirty="0" err="1">
                <a:solidFill>
                  <a:srgbClr val="000000"/>
                </a:solidFill>
                <a:latin typeface="Courier New" panose="02070309020205020404" pitchFamily="49" charset="0"/>
                <a:ea typeface="华文新魏" panose="02010800040101010101" pitchFamily="2" charset="-122"/>
                <a:cs typeface="Courier New" panose="02070309020205020404" pitchFamily="49" charset="0"/>
              </a:rPr>
              <a:t>i</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 f d </a:t>
            </a:r>
            <a:r>
              <a:rPr kumimoji="1" lang="en-US" altLang="zh-CN" sz="2000" b="1" dirty="0" err="1">
                <a:solidFill>
                  <a:srgbClr val="000000"/>
                </a:solidFill>
                <a:latin typeface="Courier New" panose="02070309020205020404" pitchFamily="49" charset="0"/>
                <a:ea typeface="华文新魏" panose="02010800040101010101" pitchFamily="2" charset="-122"/>
                <a:cs typeface="Courier New" panose="02070309020205020404" pitchFamily="49" charset="0"/>
              </a:rPr>
              <a:t>ub</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 us </a:t>
            </a:r>
            <a:r>
              <a:rPr kumimoji="1" lang="en-US" altLang="zh-CN" sz="2000" b="1" dirty="0" err="1">
                <a:solidFill>
                  <a:srgbClr val="000000"/>
                </a:solidFill>
                <a:latin typeface="Courier New" panose="02070309020205020404" pitchFamily="49" charset="0"/>
                <a:ea typeface="华文新魏" panose="02010800040101010101" pitchFamily="2" charset="-122"/>
                <a:cs typeface="Courier New" panose="02070309020205020404" pitchFamily="49" charset="0"/>
              </a:rPr>
              <a:t>ui</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 (TYPE r</a:t>
            </a:r>
            <a:r>
              <a:rPr kumimoji="1" lang="zh-CN" altLang="en-US"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TYPE g</a:t>
            </a:r>
            <a:r>
              <a:rPr kumimoji="1" lang="zh-CN" altLang="en-US"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TYPE b</a:t>
            </a:r>
            <a:r>
              <a:rPr kumimoji="1" lang="zh-CN" altLang="en-US"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TYPE  a)</a:t>
            </a:r>
            <a:r>
              <a:rPr kumimoji="1" lang="zh-CN" altLang="en-US"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a:t>
            </a:r>
          </a:p>
          <a:p>
            <a:pPr algn="just" eaLnBrk="1" fontAlgn="b" hangingPunct="1">
              <a:lnSpc>
                <a:spcPct val="120000"/>
              </a:lnSpc>
            </a:pPr>
            <a:r>
              <a:rPr kumimoji="1" lang="en-US" altLang="zh-CN" sz="2000" b="1" dirty="0" smtClean="0">
                <a:solidFill>
                  <a:srgbClr val="000000"/>
                </a:solidFill>
                <a:latin typeface="Courier New" panose="02070309020205020404" pitchFamily="49" charset="0"/>
                <a:ea typeface="华文新魏" panose="02010800040101010101" pitchFamily="2" charset="-122"/>
                <a:cs typeface="Courier New" panose="02070309020205020404" pitchFamily="49" charset="0"/>
              </a:rPr>
              <a:t>void </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glColor3{b s </a:t>
            </a:r>
            <a:r>
              <a:rPr kumimoji="1" lang="en-US" altLang="zh-CN" sz="2000" b="1" dirty="0" err="1">
                <a:solidFill>
                  <a:srgbClr val="000000"/>
                </a:solidFill>
                <a:latin typeface="Courier New" panose="02070309020205020404" pitchFamily="49" charset="0"/>
                <a:ea typeface="华文新魏" panose="02010800040101010101" pitchFamily="2" charset="-122"/>
                <a:cs typeface="Courier New" panose="02070309020205020404" pitchFamily="49" charset="0"/>
              </a:rPr>
              <a:t>i</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 f d </a:t>
            </a:r>
            <a:r>
              <a:rPr kumimoji="1" lang="en-US" altLang="zh-CN" sz="2000" b="1" dirty="0" err="1">
                <a:solidFill>
                  <a:srgbClr val="000000"/>
                </a:solidFill>
                <a:latin typeface="Courier New" panose="02070309020205020404" pitchFamily="49" charset="0"/>
                <a:ea typeface="华文新魏" panose="02010800040101010101" pitchFamily="2" charset="-122"/>
                <a:cs typeface="Courier New" panose="02070309020205020404" pitchFamily="49" charset="0"/>
              </a:rPr>
              <a:t>ub</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 us </a:t>
            </a:r>
            <a:r>
              <a:rPr kumimoji="1" lang="en-US" altLang="zh-CN" sz="2000" b="1" dirty="0" err="1">
                <a:solidFill>
                  <a:srgbClr val="000000"/>
                </a:solidFill>
                <a:latin typeface="Courier New" panose="02070309020205020404" pitchFamily="49" charset="0"/>
                <a:ea typeface="华文新魏" panose="02010800040101010101" pitchFamily="2" charset="-122"/>
                <a:cs typeface="Courier New" panose="02070309020205020404" pitchFamily="49" charset="0"/>
              </a:rPr>
              <a:t>ui</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 v(TYPE  *v)</a:t>
            </a:r>
            <a:r>
              <a:rPr kumimoji="1" lang="zh-CN" altLang="en-US"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a:t>
            </a:r>
          </a:p>
          <a:p>
            <a:pPr algn="just" eaLnBrk="1" fontAlgn="b" hangingPunct="1">
              <a:lnSpc>
                <a:spcPct val="120000"/>
              </a:lnSpc>
            </a:pPr>
            <a:r>
              <a:rPr kumimoji="1" lang="en-US" altLang="zh-CN" sz="2000" b="1" dirty="0" smtClean="0">
                <a:solidFill>
                  <a:srgbClr val="000000"/>
                </a:solidFill>
                <a:latin typeface="Courier New" panose="02070309020205020404" pitchFamily="49" charset="0"/>
                <a:ea typeface="华文新魏" panose="02010800040101010101" pitchFamily="2" charset="-122"/>
                <a:cs typeface="Courier New" panose="02070309020205020404" pitchFamily="49" charset="0"/>
              </a:rPr>
              <a:t>void </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glColor4{b s </a:t>
            </a:r>
            <a:r>
              <a:rPr kumimoji="1" lang="en-US" altLang="zh-CN" sz="2000" b="1" dirty="0" err="1">
                <a:solidFill>
                  <a:srgbClr val="000000"/>
                </a:solidFill>
                <a:latin typeface="Courier New" panose="02070309020205020404" pitchFamily="49" charset="0"/>
                <a:ea typeface="华文新魏" panose="02010800040101010101" pitchFamily="2" charset="-122"/>
                <a:cs typeface="Courier New" panose="02070309020205020404" pitchFamily="49" charset="0"/>
              </a:rPr>
              <a:t>i</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 f d </a:t>
            </a:r>
            <a:r>
              <a:rPr kumimoji="1" lang="en-US" altLang="zh-CN" sz="2000" b="1" dirty="0" err="1">
                <a:solidFill>
                  <a:srgbClr val="000000"/>
                </a:solidFill>
                <a:latin typeface="Courier New" panose="02070309020205020404" pitchFamily="49" charset="0"/>
                <a:ea typeface="华文新魏" panose="02010800040101010101" pitchFamily="2" charset="-122"/>
                <a:cs typeface="Courier New" panose="02070309020205020404" pitchFamily="49" charset="0"/>
              </a:rPr>
              <a:t>ub</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 us </a:t>
            </a:r>
            <a:r>
              <a:rPr kumimoji="1" lang="en-US" altLang="zh-CN" sz="2000" b="1" dirty="0" err="1">
                <a:solidFill>
                  <a:srgbClr val="000000"/>
                </a:solidFill>
                <a:latin typeface="Courier New" panose="02070309020205020404" pitchFamily="49" charset="0"/>
                <a:ea typeface="华文新魏" panose="02010800040101010101" pitchFamily="2" charset="-122"/>
                <a:cs typeface="Courier New" panose="02070309020205020404" pitchFamily="49" charset="0"/>
              </a:rPr>
              <a:t>ui</a:t>
            </a:r>
            <a:r>
              <a:rPr kumimoji="1" lang="en-US" altLang="zh-CN"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 v(TYPE  *v)</a:t>
            </a:r>
            <a:r>
              <a:rPr kumimoji="1" lang="zh-CN" altLang="en-US" sz="20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a:t>
            </a:r>
          </a:p>
          <a:p>
            <a:pPr algn="just" eaLnBrk="1" fontAlgn="b" hangingPunct="1">
              <a:lnSpc>
                <a:spcPct val="110000"/>
              </a:lnSpc>
            </a:pPr>
            <a:r>
              <a:rPr kumimoji="1" lang="zh-CN" altLang="en-US" sz="2400" dirty="0" smtClean="0">
                <a:solidFill>
                  <a:srgbClr val="000000"/>
                </a:solidFill>
                <a:latin typeface="Times New Roman" panose="02020603050405020304" pitchFamily="18" charset="0"/>
                <a:ea typeface="华文新魏" panose="02010800040101010101" pitchFamily="2" charset="-122"/>
              </a:rPr>
              <a:t>    </a:t>
            </a:r>
            <a:r>
              <a:rPr kumimoji="1" lang="zh-CN" altLang="en-US" sz="2400" dirty="0">
                <a:solidFill>
                  <a:srgbClr val="000000"/>
                </a:solidFill>
                <a:latin typeface="Times New Roman" panose="02020603050405020304" pitchFamily="18" charset="0"/>
                <a:ea typeface="华文新魏" panose="02010800040101010101" pitchFamily="2" charset="-122"/>
              </a:rPr>
              <a:t>函数最多可有</a:t>
            </a:r>
            <a:r>
              <a:rPr kumimoji="1" lang="en-US" altLang="zh-CN" sz="2400" dirty="0">
                <a:solidFill>
                  <a:srgbClr val="000000"/>
                </a:solidFill>
                <a:latin typeface="Times New Roman" panose="02020603050405020304" pitchFamily="18" charset="0"/>
                <a:ea typeface="华文新魏" panose="02010800040101010101" pitchFamily="2" charset="-122"/>
              </a:rPr>
              <a:t>3</a:t>
            </a:r>
            <a:r>
              <a:rPr kumimoji="1" lang="zh-CN" altLang="en-US" sz="2400" dirty="0">
                <a:solidFill>
                  <a:srgbClr val="000000"/>
                </a:solidFill>
                <a:latin typeface="Times New Roman" panose="02020603050405020304" pitchFamily="18" charset="0"/>
                <a:ea typeface="华文新魏" panose="02010800040101010101" pitchFamily="2" charset="-122"/>
              </a:rPr>
              <a:t>个后缀，以区分它所接受的不同参数。第一个后缀是</a:t>
            </a:r>
            <a:r>
              <a:rPr kumimoji="1" lang="en-US" altLang="zh-CN" sz="2400" dirty="0">
                <a:solidFill>
                  <a:srgbClr val="000000"/>
                </a:solidFill>
                <a:latin typeface="Times New Roman" panose="02020603050405020304" pitchFamily="18" charset="0"/>
                <a:ea typeface="华文新魏" panose="02010800040101010101" pitchFamily="2" charset="-122"/>
              </a:rPr>
              <a:t>3</a:t>
            </a:r>
            <a:r>
              <a:rPr kumimoji="1" lang="zh-CN" altLang="en-US" sz="2400" dirty="0">
                <a:solidFill>
                  <a:srgbClr val="000000"/>
                </a:solidFill>
                <a:latin typeface="Times New Roman" panose="02020603050405020304" pitchFamily="18" charset="0"/>
                <a:ea typeface="华文新魏" panose="02010800040101010101" pitchFamily="2" charset="-122"/>
              </a:rPr>
              <a:t>或</a:t>
            </a:r>
            <a:r>
              <a:rPr kumimoji="1" lang="en-US" altLang="zh-CN" sz="2400" dirty="0">
                <a:solidFill>
                  <a:srgbClr val="000000"/>
                </a:solidFill>
                <a:latin typeface="Times New Roman" panose="02020603050405020304" pitchFamily="18" charset="0"/>
                <a:ea typeface="华文新魏" panose="02010800040101010101" pitchFamily="2" charset="-122"/>
              </a:rPr>
              <a:t>4</a:t>
            </a:r>
            <a:r>
              <a:rPr kumimoji="1" lang="zh-CN" altLang="en-US" sz="2400" dirty="0">
                <a:solidFill>
                  <a:srgbClr val="000000"/>
                </a:solidFill>
                <a:latin typeface="Times New Roman" panose="02020603050405020304" pitchFamily="18" charset="0"/>
                <a:ea typeface="华文新魏" panose="02010800040101010101" pitchFamily="2" charset="-122"/>
              </a:rPr>
              <a:t>，表示是否应该在红、绿、蓝值之外提供一个</a:t>
            </a:r>
            <a:r>
              <a:rPr kumimoji="1" lang="en-US" altLang="zh-CN" sz="2400" dirty="0">
                <a:solidFill>
                  <a:srgbClr val="000000"/>
                </a:solidFill>
                <a:latin typeface="Times New Roman" panose="02020603050405020304" pitchFamily="18" charset="0"/>
                <a:ea typeface="华文新魏" panose="02010800040101010101" pitchFamily="2" charset="-122"/>
              </a:rPr>
              <a:t>alpha</a:t>
            </a:r>
            <a:r>
              <a:rPr kumimoji="1" lang="zh-CN" altLang="en-US" sz="2400" dirty="0">
                <a:solidFill>
                  <a:srgbClr val="000000"/>
                </a:solidFill>
                <a:latin typeface="Times New Roman" panose="02020603050405020304" pitchFamily="18" charset="0"/>
                <a:ea typeface="华文新魏" panose="02010800040101010101" pitchFamily="2" charset="-122"/>
              </a:rPr>
              <a:t>值。 </a:t>
            </a:r>
          </a:p>
        </p:txBody>
      </p:sp>
    </p:spTree>
    <p:extLst>
      <p:ext uri="{BB962C8B-B14F-4D97-AF65-F5344CB8AC3E}">
        <p14:creationId xmlns:p14="http://schemas.microsoft.com/office/powerpoint/2010/main" val="564593353"/>
      </p:ext>
    </p:extLst>
  </p:cSld>
  <p:clrMapOvr>
    <a:masterClrMapping/>
  </p:clrMapOvr>
  <p:transition spd="slow">
    <p:cove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85057" y="299135"/>
            <a:ext cx="8697686" cy="5570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sz="2800" b="1" dirty="0" smtClean="0">
                <a:solidFill>
                  <a:srgbClr val="000000"/>
                </a:solidFill>
                <a:latin typeface="Times New Roman" panose="02020603050405020304" pitchFamily="18" charset="0"/>
                <a:ea typeface="华文新魏" panose="02010800040101010101" pitchFamily="2" charset="-122"/>
              </a:rPr>
              <a:t>      3 </a:t>
            </a:r>
            <a:r>
              <a:rPr kumimoji="1" lang="zh-CN" altLang="en-US" sz="2800" b="1" dirty="0">
                <a:solidFill>
                  <a:srgbClr val="000000"/>
                </a:solidFill>
                <a:latin typeface="Times New Roman" panose="02020603050405020304" pitchFamily="18" charset="0"/>
                <a:ea typeface="华文新魏" panose="02010800040101010101" pitchFamily="2" charset="-122"/>
              </a:rPr>
              <a:t>索引模式下设定颜色</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在颜色索引模式下，</a:t>
            </a:r>
            <a:r>
              <a:rPr kumimoji="1" lang="en-US" altLang="zh-CN" sz="2800" dirty="0">
                <a:solidFill>
                  <a:srgbClr val="000000"/>
                </a:solidFill>
                <a:latin typeface="Times New Roman" panose="02020603050405020304" pitchFamily="18" charset="0"/>
                <a:ea typeface="华文新魏" panose="02010800040101010101" pitchFamily="2" charset="-122"/>
              </a:rPr>
              <a:t>OpenGL</a:t>
            </a:r>
            <a:r>
              <a:rPr kumimoji="1" lang="zh-CN" altLang="en-US" sz="2800" dirty="0">
                <a:solidFill>
                  <a:srgbClr val="000000"/>
                </a:solidFill>
                <a:latin typeface="Times New Roman" panose="02020603050405020304" pitchFamily="18" charset="0"/>
                <a:ea typeface="华文新魏" panose="02010800040101010101" pitchFamily="2" charset="-122"/>
              </a:rPr>
              <a:t>使用颜色查找表</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可用颜色数量受限于颜色映射表的大小以及可用的位平面数量。</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颜色映射表的大小是由专用硬件决定的。大小是</a:t>
            </a:r>
            <a:r>
              <a:rPr kumimoji="1" lang="en-US" altLang="zh-CN" sz="2800" dirty="0">
                <a:solidFill>
                  <a:srgbClr val="000000"/>
                </a:solidFill>
                <a:latin typeface="Times New Roman" panose="02020603050405020304" pitchFamily="18" charset="0"/>
                <a:ea typeface="华文新魏" panose="02010800040101010101" pitchFamily="2" charset="-122"/>
              </a:rPr>
              <a:t>2</a:t>
            </a:r>
            <a:r>
              <a:rPr kumimoji="1" lang="zh-CN" altLang="en-US" sz="2800" dirty="0">
                <a:solidFill>
                  <a:srgbClr val="000000"/>
                </a:solidFill>
                <a:latin typeface="Times New Roman" panose="02020603050405020304" pitchFamily="18" charset="0"/>
                <a:ea typeface="华文新魏" panose="02010800040101010101" pitchFamily="2" charset="-122"/>
              </a:rPr>
              <a:t>的整数次方，在</a:t>
            </a:r>
            <a:r>
              <a:rPr kumimoji="1" lang="en-US" altLang="zh-CN" sz="2800" dirty="0">
                <a:solidFill>
                  <a:srgbClr val="000000"/>
                </a:solidFill>
                <a:latin typeface="Times New Roman" panose="02020603050405020304" pitchFamily="18" charset="0"/>
                <a:ea typeface="华文新魏" panose="02010800040101010101" pitchFamily="2" charset="-122"/>
              </a:rPr>
              <a:t>256</a:t>
            </a:r>
            <a:r>
              <a:rPr kumimoji="1" lang="zh-CN" altLang="en-US" sz="2800" dirty="0">
                <a:solidFill>
                  <a:srgbClr val="000000"/>
                </a:solidFill>
                <a:latin typeface="Times New Roman" panose="02020603050405020304" pitchFamily="18" charset="0"/>
                <a:ea typeface="华文新魏" panose="02010800040101010101" pitchFamily="2" charset="-122"/>
              </a:rPr>
              <a:t>到</a:t>
            </a:r>
            <a:r>
              <a:rPr kumimoji="1" lang="en-US" altLang="zh-CN" sz="2800" dirty="0">
                <a:solidFill>
                  <a:srgbClr val="000000"/>
                </a:solidFill>
                <a:latin typeface="Times New Roman" panose="02020603050405020304" pitchFamily="18" charset="0"/>
                <a:ea typeface="华文新魏" panose="02010800040101010101" pitchFamily="2" charset="-122"/>
              </a:rPr>
              <a:t>4096)</a:t>
            </a:r>
            <a:r>
              <a:rPr kumimoji="1" lang="zh-CN" altLang="en-US" sz="2800" dirty="0">
                <a:solidFill>
                  <a:srgbClr val="000000"/>
                </a:solidFill>
                <a:latin typeface="Times New Roman" panose="02020603050405020304" pitchFamily="18" charset="0"/>
                <a:ea typeface="华文新魏" panose="02010800040101010101" pitchFamily="2" charset="-122"/>
              </a:rPr>
              <a:t>之间，其中指数就是它所使用的位平面的数量。</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如果颜色映射表共有</a:t>
            </a:r>
            <a:r>
              <a:rPr kumimoji="1" lang="en-US" altLang="zh-CN" sz="2800" dirty="0">
                <a:solidFill>
                  <a:srgbClr val="000000"/>
                </a:solidFill>
                <a:latin typeface="Times New Roman" panose="02020603050405020304" pitchFamily="18" charset="0"/>
                <a:ea typeface="华文新魏" panose="02010800040101010101" pitchFamily="2" charset="-122"/>
              </a:rPr>
              <a:t>2n</a:t>
            </a:r>
            <a:r>
              <a:rPr kumimoji="1" lang="zh-CN" altLang="en-US" sz="2800" dirty="0">
                <a:solidFill>
                  <a:srgbClr val="000000"/>
                </a:solidFill>
                <a:latin typeface="Times New Roman" panose="02020603050405020304" pitchFamily="18" charset="0"/>
                <a:ea typeface="华文新魏" panose="02010800040101010101" pitchFamily="2" charset="-122"/>
              </a:rPr>
              <a:t>个索引项以及</a:t>
            </a:r>
            <a:r>
              <a:rPr kumimoji="1" lang="en-US" altLang="zh-CN" sz="2800" dirty="0">
                <a:solidFill>
                  <a:srgbClr val="000000"/>
                </a:solidFill>
                <a:latin typeface="Times New Roman" panose="02020603050405020304" pitchFamily="18" charset="0"/>
                <a:ea typeface="华文新魏" panose="02010800040101010101" pitchFamily="2" charset="-122"/>
              </a:rPr>
              <a:t>m</a:t>
            </a:r>
            <a:r>
              <a:rPr kumimoji="1" lang="zh-CN" altLang="en-US" sz="2800" dirty="0">
                <a:solidFill>
                  <a:srgbClr val="000000"/>
                </a:solidFill>
                <a:latin typeface="Times New Roman" panose="02020603050405020304" pitchFamily="18" charset="0"/>
                <a:ea typeface="华文新魏" panose="02010800040101010101" pitchFamily="2" charset="-122"/>
              </a:rPr>
              <a:t>个可用的位平面，可用的颜色值的数量就是</a:t>
            </a:r>
            <a:r>
              <a:rPr kumimoji="1" lang="en-US" altLang="zh-CN" sz="2800" dirty="0">
                <a:solidFill>
                  <a:srgbClr val="000000"/>
                </a:solidFill>
                <a:latin typeface="Times New Roman" panose="02020603050405020304" pitchFamily="18" charset="0"/>
                <a:ea typeface="华文新魏" panose="02010800040101010101" pitchFamily="2" charset="-122"/>
              </a:rPr>
              <a:t>2n</a:t>
            </a:r>
            <a:r>
              <a:rPr kumimoji="1" lang="zh-CN" altLang="en-US" sz="2800" dirty="0">
                <a:solidFill>
                  <a:srgbClr val="000000"/>
                </a:solidFill>
                <a:latin typeface="Times New Roman" panose="02020603050405020304" pitchFamily="18" charset="0"/>
                <a:ea typeface="华文新魏" panose="02010800040101010101" pitchFamily="2" charset="-122"/>
              </a:rPr>
              <a:t>和</a:t>
            </a:r>
            <a:r>
              <a:rPr kumimoji="1" lang="en-US" altLang="zh-CN" sz="2800" dirty="0">
                <a:solidFill>
                  <a:srgbClr val="000000"/>
                </a:solidFill>
                <a:latin typeface="Times New Roman" panose="02020603050405020304" pitchFamily="18" charset="0"/>
                <a:ea typeface="华文新魏" panose="02010800040101010101" pitchFamily="2" charset="-122"/>
              </a:rPr>
              <a:t>2m</a:t>
            </a:r>
            <a:r>
              <a:rPr kumimoji="1" lang="zh-CN" altLang="en-US" sz="2800" dirty="0">
                <a:solidFill>
                  <a:srgbClr val="000000"/>
                </a:solidFill>
                <a:latin typeface="Times New Roman" panose="02020603050405020304" pitchFamily="18" charset="0"/>
                <a:ea typeface="华文新魏" panose="02010800040101010101" pitchFamily="2" charset="-122"/>
              </a:rPr>
              <a:t>中较小的那个。</a:t>
            </a: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颜色索引模式下使用的函数为</a:t>
            </a:r>
            <a:r>
              <a:rPr kumimoji="1" lang="en-US" altLang="zh-CN" sz="2800" dirty="0" err="1">
                <a:solidFill>
                  <a:srgbClr val="000000"/>
                </a:solidFill>
                <a:latin typeface="Times New Roman" panose="02020603050405020304" pitchFamily="18" charset="0"/>
                <a:ea typeface="华文新魏" panose="02010800040101010101" pitchFamily="2" charset="-122"/>
              </a:rPr>
              <a:t>glIndex</a:t>
            </a:r>
            <a:r>
              <a:rPr kumimoji="1" lang="en-US" altLang="zh-CN" sz="2800" dirty="0">
                <a:solidFill>
                  <a:srgbClr val="000000"/>
                </a:solidFill>
                <a:latin typeface="Times New Roman" panose="02020603050405020304" pitchFamily="18" charset="0"/>
                <a:ea typeface="华文新魏" panose="02010800040101010101" pitchFamily="2" charset="-122"/>
              </a:rPr>
              <a:t>()</a:t>
            </a:r>
            <a:r>
              <a:rPr kumimoji="1" lang="zh-CN" altLang="en-US" sz="2800" dirty="0">
                <a:solidFill>
                  <a:srgbClr val="000000"/>
                </a:solidFill>
                <a:latin typeface="Times New Roman" panose="02020603050405020304" pitchFamily="18" charset="0"/>
                <a:ea typeface="华文新魏" panose="02010800040101010101" pitchFamily="2" charset="-122"/>
              </a:rPr>
              <a:t>，原型如下：</a:t>
            </a:r>
          </a:p>
          <a:p>
            <a:pPr algn="just" eaLnBrk="1" fontAlgn="b" hangingPunct="1"/>
            <a:r>
              <a:rPr kumimoji="1" lang="zh-CN" altLang="en-US" sz="24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        </a:t>
            </a:r>
            <a:r>
              <a:rPr kumimoji="1" lang="en-US" altLang="zh-CN" sz="24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void </a:t>
            </a:r>
            <a:r>
              <a:rPr kumimoji="1" lang="en-US" altLang="zh-CN" sz="2400" b="1" dirty="0" err="1">
                <a:solidFill>
                  <a:srgbClr val="000000"/>
                </a:solidFill>
                <a:latin typeface="Courier New" panose="02070309020205020404" pitchFamily="49" charset="0"/>
                <a:ea typeface="华文新魏" panose="02010800040101010101" pitchFamily="2" charset="-122"/>
                <a:cs typeface="Courier New" panose="02070309020205020404" pitchFamily="49" charset="0"/>
              </a:rPr>
              <a:t>glIndex</a:t>
            </a:r>
            <a:r>
              <a:rPr kumimoji="1" lang="en-US" altLang="zh-CN" sz="24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{s </a:t>
            </a:r>
            <a:r>
              <a:rPr kumimoji="1" lang="en-US" altLang="zh-CN" sz="2400" b="1" dirty="0" err="1">
                <a:solidFill>
                  <a:srgbClr val="000000"/>
                </a:solidFill>
                <a:latin typeface="Courier New" panose="02070309020205020404" pitchFamily="49" charset="0"/>
                <a:ea typeface="华文新魏" panose="02010800040101010101" pitchFamily="2" charset="-122"/>
                <a:cs typeface="Courier New" panose="02070309020205020404" pitchFamily="49" charset="0"/>
              </a:rPr>
              <a:t>i</a:t>
            </a:r>
            <a:r>
              <a:rPr kumimoji="1" lang="en-US" altLang="zh-CN" sz="24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 f d} (TYPE  c)</a:t>
            </a:r>
            <a:r>
              <a:rPr kumimoji="1" lang="zh-CN" altLang="en-US" sz="24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a:t>
            </a:r>
          </a:p>
          <a:p>
            <a:pPr algn="just" eaLnBrk="1" fontAlgn="b" hangingPunct="1"/>
            <a:r>
              <a:rPr kumimoji="1" lang="zh-CN" altLang="en-US" sz="24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        </a:t>
            </a:r>
            <a:r>
              <a:rPr kumimoji="1" lang="en-US" altLang="zh-CN" sz="24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void </a:t>
            </a:r>
            <a:r>
              <a:rPr kumimoji="1" lang="en-US" altLang="zh-CN" sz="2400" b="1" dirty="0" err="1">
                <a:solidFill>
                  <a:srgbClr val="000000"/>
                </a:solidFill>
                <a:latin typeface="Courier New" panose="02070309020205020404" pitchFamily="49" charset="0"/>
                <a:ea typeface="华文新魏" panose="02010800040101010101" pitchFamily="2" charset="-122"/>
                <a:cs typeface="Courier New" panose="02070309020205020404" pitchFamily="49" charset="0"/>
              </a:rPr>
              <a:t>glIndex</a:t>
            </a:r>
            <a:r>
              <a:rPr kumimoji="1" lang="en-US" altLang="zh-CN" sz="24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{s </a:t>
            </a:r>
            <a:r>
              <a:rPr kumimoji="1" lang="en-US" altLang="zh-CN" sz="2400" b="1" dirty="0" err="1">
                <a:solidFill>
                  <a:srgbClr val="000000"/>
                </a:solidFill>
                <a:latin typeface="Courier New" panose="02070309020205020404" pitchFamily="49" charset="0"/>
                <a:ea typeface="华文新魏" panose="02010800040101010101" pitchFamily="2" charset="-122"/>
                <a:cs typeface="Courier New" panose="02070309020205020404" pitchFamily="49" charset="0"/>
              </a:rPr>
              <a:t>i</a:t>
            </a:r>
            <a:r>
              <a:rPr kumimoji="1" lang="en-US" altLang="zh-CN" sz="24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 f d} v(TYPE  *c)</a:t>
            </a:r>
            <a:r>
              <a:rPr kumimoji="1" lang="zh-CN" altLang="en-US" sz="2400" b="1" dirty="0">
                <a:solidFill>
                  <a:srgbClr val="000000"/>
                </a:solidFill>
                <a:latin typeface="Courier New" panose="02070309020205020404" pitchFamily="49" charset="0"/>
                <a:ea typeface="华文新魏" panose="02010800040101010101" pitchFamily="2" charset="-122"/>
                <a:cs typeface="Courier New" panose="02070309020205020404" pitchFamily="49" charset="0"/>
              </a:rPr>
              <a:t>；</a:t>
            </a:r>
          </a:p>
        </p:txBody>
      </p:sp>
    </p:spTree>
    <p:extLst>
      <p:ext uri="{BB962C8B-B14F-4D97-AF65-F5344CB8AC3E}">
        <p14:creationId xmlns:p14="http://schemas.microsoft.com/office/powerpoint/2010/main" val="587031112"/>
      </p:ext>
    </p:extLst>
  </p:cSld>
  <p:clrMapOvr>
    <a:masterClrMapping/>
  </p:clrMapOvr>
  <p:transition spd="slow">
    <p:cove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83028" y="550734"/>
            <a:ext cx="8458201" cy="5016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sz="2800" b="1" dirty="0" smtClean="0">
                <a:solidFill>
                  <a:srgbClr val="000000"/>
                </a:solidFill>
                <a:latin typeface="Times New Roman" panose="02020603050405020304" pitchFamily="18" charset="0"/>
                <a:ea typeface="华文新魏" panose="02010800040101010101" pitchFamily="2" charset="-122"/>
              </a:rPr>
              <a:t>        4 </a:t>
            </a:r>
            <a:r>
              <a:rPr kumimoji="1" lang="zh-CN" altLang="en-US" sz="2800" b="1" dirty="0">
                <a:solidFill>
                  <a:srgbClr val="000000"/>
                </a:solidFill>
                <a:latin typeface="Times New Roman" panose="02020603050405020304" pitchFamily="18" charset="0"/>
                <a:ea typeface="华文新魏" panose="02010800040101010101" pitchFamily="2" charset="-122"/>
              </a:rPr>
              <a:t>指定着色模型</a:t>
            </a:r>
            <a:endParaRPr kumimoji="1" lang="zh-CN" altLang="en-US" sz="2800" dirty="0">
              <a:solidFill>
                <a:srgbClr val="000000"/>
              </a:solidFill>
              <a:latin typeface="Times New Roman" panose="02020603050405020304" pitchFamily="18" charset="0"/>
              <a:ea typeface="华文新魏" panose="02010800040101010101" pitchFamily="2" charset="-122"/>
            </a:endParaRPr>
          </a:p>
          <a:p>
            <a:pPr algn="just" eaLnBrk="1" fontAlgn="b" hangingPunct="1"/>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zh-CN" altLang="en-US" sz="2400" dirty="0" smtClean="0">
                <a:solidFill>
                  <a:srgbClr val="000000"/>
                </a:solidFill>
                <a:latin typeface="Times New Roman" panose="02020603050405020304" pitchFamily="18" charset="0"/>
                <a:ea typeface="华文新魏" panose="02010800040101010101" pitchFamily="2" charset="-122"/>
              </a:rPr>
              <a:t>直线</a:t>
            </a:r>
            <a:r>
              <a:rPr kumimoji="1" lang="zh-CN" altLang="en-US" sz="2400" dirty="0">
                <a:solidFill>
                  <a:srgbClr val="000000"/>
                </a:solidFill>
                <a:latin typeface="Times New Roman" panose="02020603050405020304" pitchFamily="18" charset="0"/>
                <a:ea typeface="华文新魏" panose="02010800040101010101" pitchFamily="2" charset="-122"/>
              </a:rPr>
              <a:t>或填充多边形可以用一种颜色进行绘制</a:t>
            </a:r>
            <a:r>
              <a:rPr kumimoji="1" lang="en-US" altLang="zh-CN" sz="2400" dirty="0">
                <a:solidFill>
                  <a:srgbClr val="000000"/>
                </a:solidFill>
                <a:latin typeface="Times New Roman" panose="02020603050405020304" pitchFamily="18" charset="0"/>
                <a:ea typeface="华文新魏" panose="02010800040101010101" pitchFamily="2" charset="-122"/>
              </a:rPr>
              <a:t>(</a:t>
            </a:r>
            <a:r>
              <a:rPr kumimoji="1" lang="zh-CN" altLang="en-US" sz="2400" dirty="0">
                <a:solidFill>
                  <a:srgbClr val="000000"/>
                </a:solidFill>
                <a:latin typeface="Times New Roman" panose="02020603050405020304" pitchFamily="18" charset="0"/>
                <a:ea typeface="华文新魏" panose="02010800040101010101" pitchFamily="2" charset="-122"/>
              </a:rPr>
              <a:t>单调着色</a:t>
            </a:r>
            <a:r>
              <a:rPr kumimoji="1" lang="en-US" altLang="zh-CN" sz="2400" dirty="0">
                <a:solidFill>
                  <a:srgbClr val="000000"/>
                </a:solidFill>
                <a:latin typeface="Times New Roman" panose="02020603050405020304" pitchFamily="18" charset="0"/>
                <a:ea typeface="华文新魏" panose="02010800040101010101" pitchFamily="2" charset="-122"/>
              </a:rPr>
              <a:t>)</a:t>
            </a:r>
            <a:r>
              <a:rPr kumimoji="1" lang="zh-CN" altLang="en-US" sz="2400" dirty="0">
                <a:solidFill>
                  <a:srgbClr val="000000"/>
                </a:solidFill>
                <a:latin typeface="Times New Roman" panose="02020603050405020304" pitchFamily="18" charset="0"/>
                <a:ea typeface="华文新魏" panose="02010800040101010101" pitchFamily="2" charset="-122"/>
              </a:rPr>
              <a:t>，也可以用多种颜色进行绘制</a:t>
            </a:r>
            <a:r>
              <a:rPr kumimoji="1" lang="en-US" altLang="zh-CN" sz="2400" dirty="0">
                <a:solidFill>
                  <a:srgbClr val="000000"/>
                </a:solidFill>
                <a:latin typeface="Times New Roman" panose="02020603050405020304" pitchFamily="18" charset="0"/>
                <a:ea typeface="华文新魏" panose="02010800040101010101" pitchFamily="2" charset="-122"/>
              </a:rPr>
              <a:t>(</a:t>
            </a:r>
            <a:r>
              <a:rPr kumimoji="1" lang="zh-CN" altLang="en-US" sz="2400" dirty="0">
                <a:solidFill>
                  <a:srgbClr val="000000"/>
                </a:solidFill>
                <a:latin typeface="Times New Roman" panose="02020603050405020304" pitchFamily="18" charset="0"/>
                <a:ea typeface="华文新魏" panose="02010800040101010101" pitchFamily="2" charset="-122"/>
              </a:rPr>
              <a:t>平滑着色，也</a:t>
            </a:r>
            <a:r>
              <a:rPr kumimoji="1" lang="zh-CN" altLang="en-US" sz="2400" dirty="0" smtClean="0">
                <a:solidFill>
                  <a:srgbClr val="000000"/>
                </a:solidFill>
                <a:latin typeface="Times New Roman" panose="02020603050405020304" pitchFamily="18" charset="0"/>
                <a:ea typeface="华文新魏" panose="02010800040101010101" pitchFamily="2" charset="-122"/>
              </a:rPr>
              <a:t>称</a:t>
            </a:r>
            <a:r>
              <a:rPr kumimoji="1" lang="en-US" altLang="zh-CN" sz="2400" dirty="0" err="1" smtClean="0">
                <a:solidFill>
                  <a:srgbClr val="000000"/>
                </a:solidFill>
                <a:latin typeface="Times New Roman" panose="02020603050405020304" pitchFamily="18" charset="0"/>
                <a:ea typeface="华文新魏" panose="02010800040101010101" pitchFamily="2" charset="-122"/>
              </a:rPr>
              <a:t>Gouraud</a:t>
            </a:r>
            <a:r>
              <a:rPr kumimoji="1" lang="zh-CN" altLang="en-US" sz="2400" dirty="0" smtClean="0">
                <a:solidFill>
                  <a:srgbClr val="000000"/>
                </a:solidFill>
                <a:latin typeface="Times New Roman" panose="02020603050405020304" pitchFamily="18" charset="0"/>
                <a:ea typeface="华文新魏" panose="02010800040101010101" pitchFamily="2" charset="-122"/>
              </a:rPr>
              <a:t>着色</a:t>
            </a:r>
            <a:r>
              <a:rPr kumimoji="1" lang="en-US" altLang="zh-CN" sz="2400" dirty="0">
                <a:solidFill>
                  <a:srgbClr val="000000"/>
                </a:solidFill>
                <a:latin typeface="Times New Roman" panose="02020603050405020304" pitchFamily="18" charset="0"/>
                <a:ea typeface="华文新魏" panose="02010800040101010101" pitchFamily="2" charset="-122"/>
              </a:rPr>
              <a:t>)</a:t>
            </a:r>
            <a:r>
              <a:rPr kumimoji="1" lang="zh-CN" altLang="en-US" sz="2400" dirty="0">
                <a:solidFill>
                  <a:srgbClr val="000000"/>
                </a:solidFill>
                <a:latin typeface="Times New Roman" panose="02020603050405020304" pitchFamily="18" charset="0"/>
                <a:ea typeface="华文新魏" panose="02010800040101010101" pitchFamily="2" charset="-122"/>
              </a:rPr>
              <a:t>。</a:t>
            </a:r>
          </a:p>
          <a:p>
            <a:pPr algn="just" eaLnBrk="1" fontAlgn="b" hangingPunct="1"/>
            <a:r>
              <a:rPr kumimoji="1" lang="zh-CN" altLang="en-US" sz="2400" dirty="0">
                <a:solidFill>
                  <a:srgbClr val="000000"/>
                </a:solidFill>
                <a:latin typeface="Times New Roman" panose="02020603050405020304" pitchFamily="18" charset="0"/>
                <a:ea typeface="华文新魏" panose="02010800040101010101" pitchFamily="2" charset="-122"/>
              </a:rPr>
              <a:t>    </a:t>
            </a:r>
            <a:r>
              <a:rPr kumimoji="1" lang="zh-CN" altLang="en-US" sz="2400" dirty="0" smtClean="0">
                <a:solidFill>
                  <a:srgbClr val="000000"/>
                </a:solidFill>
                <a:latin typeface="Times New Roman" panose="02020603050405020304" pitchFamily="18" charset="0"/>
                <a:ea typeface="华文新魏" panose="02010800040101010101" pitchFamily="2" charset="-122"/>
              </a:rPr>
              <a:t> </a:t>
            </a:r>
            <a:r>
              <a:rPr kumimoji="1" lang="zh-CN" altLang="en-US" sz="2400" dirty="0">
                <a:solidFill>
                  <a:srgbClr val="000000"/>
                </a:solidFill>
                <a:latin typeface="Times New Roman" panose="02020603050405020304" pitchFamily="18" charset="0"/>
                <a:ea typeface="华文新魏" panose="02010800040101010101" pitchFamily="2" charset="-122"/>
              </a:rPr>
              <a:t>在单调着色模型下，整个图元的颜色就是它的任何一个顶点的颜色。</a:t>
            </a:r>
          </a:p>
          <a:p>
            <a:pPr algn="just" eaLnBrk="1" fontAlgn="b" hangingPunct="1"/>
            <a:r>
              <a:rPr kumimoji="1" lang="zh-CN" altLang="en-US" sz="2400" dirty="0">
                <a:solidFill>
                  <a:srgbClr val="000000"/>
                </a:solidFill>
                <a:latin typeface="Times New Roman" panose="02020603050405020304" pitchFamily="18" charset="0"/>
                <a:ea typeface="华文新魏" panose="02010800040101010101" pitchFamily="2" charset="-122"/>
              </a:rPr>
              <a:t>  </a:t>
            </a:r>
            <a:r>
              <a:rPr kumimoji="1" lang="zh-CN" altLang="en-US" sz="2400" dirty="0" smtClean="0">
                <a:solidFill>
                  <a:srgbClr val="000000"/>
                </a:solidFill>
                <a:latin typeface="Times New Roman" panose="02020603050405020304" pitchFamily="18" charset="0"/>
                <a:ea typeface="华文新魏" panose="02010800040101010101" pitchFamily="2" charset="-122"/>
              </a:rPr>
              <a:t>    </a:t>
            </a:r>
            <a:r>
              <a:rPr kumimoji="1" lang="zh-CN" altLang="en-US" sz="2400" dirty="0">
                <a:solidFill>
                  <a:srgbClr val="000000"/>
                </a:solidFill>
                <a:latin typeface="Times New Roman" panose="02020603050405020304" pitchFamily="18" charset="0"/>
                <a:ea typeface="华文新魏" panose="02010800040101010101" pitchFamily="2" charset="-122"/>
              </a:rPr>
              <a:t>在平滑着色模型下，每个顶点都是单独进行处理的。如果图元是直线，线段的颜色将根据两个顶点的颜色进行均匀插值。</a:t>
            </a:r>
          </a:p>
          <a:p>
            <a:pPr algn="just" eaLnBrk="1" fontAlgn="b" hangingPunct="1"/>
            <a:r>
              <a:rPr kumimoji="1" lang="zh-CN" altLang="en-US" sz="2400" dirty="0">
                <a:solidFill>
                  <a:srgbClr val="000000"/>
                </a:solidFill>
                <a:latin typeface="Times New Roman" panose="02020603050405020304" pitchFamily="18" charset="0"/>
                <a:ea typeface="华文新魏" panose="02010800040101010101" pitchFamily="2" charset="-122"/>
              </a:rPr>
              <a:t>      </a:t>
            </a:r>
            <a:r>
              <a:rPr kumimoji="1" lang="zh-CN" altLang="en-US" sz="2400" dirty="0" smtClean="0">
                <a:solidFill>
                  <a:srgbClr val="000000"/>
                </a:solidFill>
                <a:latin typeface="Times New Roman" panose="02020603050405020304" pitchFamily="18" charset="0"/>
                <a:ea typeface="华文新魏" panose="02010800040101010101" pitchFamily="2" charset="-122"/>
              </a:rPr>
              <a:t>如果</a:t>
            </a:r>
            <a:r>
              <a:rPr kumimoji="1" lang="zh-CN" altLang="en-US" sz="2400" dirty="0">
                <a:solidFill>
                  <a:srgbClr val="000000"/>
                </a:solidFill>
                <a:latin typeface="Times New Roman" panose="02020603050405020304" pitchFamily="18" charset="0"/>
                <a:ea typeface="华文新魏" panose="02010800040101010101" pitchFamily="2" charset="-122"/>
              </a:rPr>
              <a:t>图元是多边形，多边形的内部颜色是所有顶点颜色的均匀插值。</a:t>
            </a:r>
          </a:p>
          <a:p>
            <a:pPr algn="just" eaLnBrk="1" fontAlgn="b" hangingPunct="1"/>
            <a:r>
              <a:rPr kumimoji="1" lang="zh-CN" altLang="en-US" sz="2400" dirty="0">
                <a:solidFill>
                  <a:srgbClr val="000000"/>
                </a:solidFill>
                <a:latin typeface="Times New Roman" panose="02020603050405020304" pitchFamily="18" charset="0"/>
                <a:ea typeface="华文新魏" panose="02010800040101010101" pitchFamily="2" charset="-122"/>
              </a:rPr>
              <a:t>      </a:t>
            </a:r>
            <a:r>
              <a:rPr kumimoji="1" lang="zh-CN" altLang="en-US" sz="2400" dirty="0" smtClean="0">
                <a:solidFill>
                  <a:srgbClr val="000000"/>
                </a:solidFill>
                <a:latin typeface="Times New Roman" panose="02020603050405020304" pitchFamily="18" charset="0"/>
                <a:ea typeface="华文新魏" panose="02010800040101010101" pitchFamily="2" charset="-122"/>
              </a:rPr>
              <a:t>用</a:t>
            </a:r>
            <a:r>
              <a:rPr kumimoji="1" lang="en-US" altLang="zh-CN" sz="2400" dirty="0" err="1">
                <a:solidFill>
                  <a:srgbClr val="000000"/>
                </a:solidFill>
                <a:latin typeface="Times New Roman" panose="02020603050405020304" pitchFamily="18" charset="0"/>
                <a:ea typeface="华文新魏" panose="02010800040101010101" pitchFamily="2" charset="-122"/>
              </a:rPr>
              <a:t>glShadeModel</a:t>
            </a:r>
            <a:r>
              <a:rPr kumimoji="1" lang="en-US" altLang="zh-CN" sz="2400" dirty="0">
                <a:solidFill>
                  <a:srgbClr val="000000"/>
                </a:solidFill>
                <a:latin typeface="Times New Roman" panose="02020603050405020304" pitchFamily="18" charset="0"/>
                <a:ea typeface="华文新魏" panose="02010800040101010101" pitchFamily="2" charset="-122"/>
              </a:rPr>
              <a:t>()</a:t>
            </a:r>
            <a:r>
              <a:rPr kumimoji="1" lang="zh-CN" altLang="en-US" sz="2400" dirty="0">
                <a:solidFill>
                  <a:srgbClr val="000000"/>
                </a:solidFill>
                <a:latin typeface="Times New Roman" panose="02020603050405020304" pitchFamily="18" charset="0"/>
                <a:ea typeface="华文新魏" panose="02010800040101010101" pitchFamily="2" charset="-122"/>
              </a:rPr>
              <a:t>函数指定着色模型，原型如下：</a:t>
            </a:r>
          </a:p>
          <a:p>
            <a:pPr algn="just" eaLnBrk="1" fontAlgn="b" hangingPunct="1"/>
            <a:r>
              <a:rPr kumimoji="1" lang="zh-CN" altLang="en-US" sz="2400" dirty="0">
                <a:solidFill>
                  <a:srgbClr val="000000"/>
                </a:solidFill>
                <a:latin typeface="Times New Roman" panose="02020603050405020304" pitchFamily="18" charset="0"/>
                <a:ea typeface="华文新魏" panose="02010800040101010101" pitchFamily="2" charset="-122"/>
              </a:rPr>
              <a:t>        </a:t>
            </a:r>
            <a:r>
              <a:rPr kumimoji="1" lang="zh-CN" altLang="en-US" sz="2400" dirty="0" smtClean="0">
                <a:solidFill>
                  <a:srgbClr val="000000"/>
                </a:solidFill>
                <a:latin typeface="Times New Roman" panose="02020603050405020304" pitchFamily="18" charset="0"/>
                <a:ea typeface="华文新魏" panose="02010800040101010101" pitchFamily="2" charset="-122"/>
              </a:rPr>
              <a:t> </a:t>
            </a:r>
            <a:r>
              <a:rPr kumimoji="1" lang="en-US" altLang="zh-CN" sz="2400" dirty="0">
                <a:solidFill>
                  <a:srgbClr val="000000"/>
                </a:solidFill>
                <a:latin typeface="Times New Roman" panose="02020603050405020304" pitchFamily="18" charset="0"/>
                <a:ea typeface="华文新魏" panose="02010800040101010101" pitchFamily="2" charset="-122"/>
              </a:rPr>
              <a:t>void </a:t>
            </a:r>
            <a:r>
              <a:rPr kumimoji="1" lang="en-US" altLang="zh-CN" sz="2400" dirty="0" err="1">
                <a:solidFill>
                  <a:srgbClr val="000000"/>
                </a:solidFill>
                <a:latin typeface="Times New Roman" panose="02020603050405020304" pitchFamily="18" charset="0"/>
                <a:ea typeface="华文新魏" panose="02010800040101010101" pitchFamily="2" charset="-122"/>
              </a:rPr>
              <a:t>glShadeModel</a:t>
            </a:r>
            <a:r>
              <a:rPr kumimoji="1" lang="en-US" altLang="zh-CN" sz="2400" dirty="0">
                <a:solidFill>
                  <a:srgbClr val="000000"/>
                </a:solidFill>
                <a:latin typeface="Times New Roman" panose="02020603050405020304" pitchFamily="18" charset="0"/>
                <a:ea typeface="华文新魏" panose="02010800040101010101" pitchFamily="2" charset="-122"/>
              </a:rPr>
              <a:t>(</a:t>
            </a:r>
            <a:r>
              <a:rPr kumimoji="1" lang="en-US" altLang="zh-CN" sz="2400" dirty="0" err="1">
                <a:solidFill>
                  <a:srgbClr val="000000"/>
                </a:solidFill>
                <a:latin typeface="Times New Roman" panose="02020603050405020304" pitchFamily="18" charset="0"/>
                <a:ea typeface="华文新魏" panose="02010800040101010101" pitchFamily="2" charset="-122"/>
              </a:rPr>
              <a:t>GLenum</a:t>
            </a:r>
            <a:r>
              <a:rPr kumimoji="1" lang="en-US" altLang="zh-CN" sz="2400" dirty="0">
                <a:solidFill>
                  <a:srgbClr val="000000"/>
                </a:solidFill>
                <a:latin typeface="Times New Roman" panose="02020603050405020304" pitchFamily="18" charset="0"/>
                <a:ea typeface="华文新魏" panose="02010800040101010101" pitchFamily="2" charset="-122"/>
              </a:rPr>
              <a:t> mode)</a:t>
            </a:r>
            <a:r>
              <a:rPr kumimoji="1" lang="zh-CN" altLang="en-US" sz="2400" dirty="0">
                <a:solidFill>
                  <a:srgbClr val="000000"/>
                </a:solidFill>
                <a:latin typeface="Times New Roman" panose="02020603050405020304" pitchFamily="18" charset="0"/>
                <a:ea typeface="华文新魏" panose="02010800040101010101" pitchFamily="2" charset="-122"/>
              </a:rPr>
              <a:t>；</a:t>
            </a:r>
          </a:p>
          <a:p>
            <a:pPr algn="just" eaLnBrk="1" fontAlgn="b" hangingPunct="1"/>
            <a:r>
              <a:rPr kumimoji="1" lang="zh-CN" altLang="en-US" sz="2400" dirty="0">
                <a:solidFill>
                  <a:srgbClr val="000000"/>
                </a:solidFill>
                <a:latin typeface="Times New Roman" panose="02020603050405020304" pitchFamily="18" charset="0"/>
                <a:ea typeface="华文新魏" panose="02010800040101010101" pitchFamily="2" charset="-122"/>
              </a:rPr>
              <a:t>其中，</a:t>
            </a:r>
            <a:r>
              <a:rPr kumimoji="1" lang="en-US" altLang="zh-CN" sz="2400" dirty="0">
                <a:solidFill>
                  <a:srgbClr val="000000"/>
                </a:solidFill>
                <a:latin typeface="Times New Roman" panose="02020603050405020304" pitchFamily="18" charset="0"/>
                <a:ea typeface="华文新魏" panose="02010800040101010101" pitchFamily="2" charset="-122"/>
              </a:rPr>
              <a:t>mode</a:t>
            </a:r>
            <a:r>
              <a:rPr kumimoji="1" lang="zh-CN" altLang="en-US" sz="2400" dirty="0">
                <a:solidFill>
                  <a:srgbClr val="000000"/>
                </a:solidFill>
                <a:latin typeface="Times New Roman" panose="02020603050405020304" pitchFamily="18" charset="0"/>
                <a:ea typeface="华文新魏" panose="02010800040101010101" pitchFamily="2" charset="-122"/>
              </a:rPr>
              <a:t>参数可以是</a:t>
            </a:r>
            <a:r>
              <a:rPr kumimoji="1" lang="en-US" altLang="zh-CN" sz="2400" dirty="0">
                <a:solidFill>
                  <a:srgbClr val="000000"/>
                </a:solidFill>
                <a:latin typeface="Times New Roman" panose="02020603050405020304" pitchFamily="18" charset="0"/>
                <a:ea typeface="华文新魏" panose="02010800040101010101" pitchFamily="2" charset="-122"/>
              </a:rPr>
              <a:t>GL_SMOOTH</a:t>
            </a:r>
            <a:r>
              <a:rPr kumimoji="1" lang="zh-CN" altLang="en-US" sz="2400" dirty="0">
                <a:solidFill>
                  <a:srgbClr val="000000"/>
                </a:solidFill>
                <a:latin typeface="Times New Roman" panose="02020603050405020304" pitchFamily="18" charset="0"/>
                <a:ea typeface="华文新魏" panose="02010800040101010101" pitchFamily="2" charset="-122"/>
              </a:rPr>
              <a:t>或</a:t>
            </a:r>
            <a:r>
              <a:rPr kumimoji="1" lang="en-US" altLang="zh-CN" sz="2400" dirty="0">
                <a:solidFill>
                  <a:srgbClr val="000000"/>
                </a:solidFill>
                <a:latin typeface="Times New Roman" panose="02020603050405020304" pitchFamily="18" charset="0"/>
                <a:ea typeface="华文新魏" panose="02010800040101010101" pitchFamily="2" charset="-122"/>
              </a:rPr>
              <a:t>GL_FLAT</a:t>
            </a:r>
            <a:r>
              <a:rPr kumimoji="1" lang="zh-CN" altLang="en-US" sz="2400" dirty="0">
                <a:solidFill>
                  <a:srgbClr val="000000"/>
                </a:solidFill>
                <a:latin typeface="Times New Roman" panose="02020603050405020304" pitchFamily="18" charset="0"/>
                <a:ea typeface="华文新魏" panose="02010800040101010101" pitchFamily="2" charset="-122"/>
              </a:rPr>
              <a:t>，其中</a:t>
            </a:r>
            <a:r>
              <a:rPr kumimoji="1" lang="en-US" altLang="zh-CN" sz="2400" dirty="0">
                <a:solidFill>
                  <a:srgbClr val="000000"/>
                </a:solidFill>
                <a:latin typeface="Times New Roman" panose="02020603050405020304" pitchFamily="18" charset="0"/>
                <a:ea typeface="华文新魏" panose="02010800040101010101" pitchFamily="2" charset="-122"/>
              </a:rPr>
              <a:t>GL_SMOOTH </a:t>
            </a:r>
            <a:r>
              <a:rPr kumimoji="1" lang="zh-CN" altLang="en-US" sz="2400" dirty="0">
                <a:solidFill>
                  <a:srgbClr val="000000"/>
                </a:solidFill>
                <a:latin typeface="Times New Roman" panose="02020603050405020304" pitchFamily="18" charset="0"/>
                <a:ea typeface="华文新魏" panose="02010800040101010101" pitchFamily="2" charset="-122"/>
              </a:rPr>
              <a:t>为默认值。</a:t>
            </a:r>
          </a:p>
        </p:txBody>
      </p:sp>
    </p:spTree>
    <p:extLst>
      <p:ext uri="{BB962C8B-B14F-4D97-AF65-F5344CB8AC3E}">
        <p14:creationId xmlns:p14="http://schemas.microsoft.com/office/powerpoint/2010/main" val="2272157400"/>
      </p:ext>
    </p:extLst>
  </p:cSld>
  <p:clrMapOvr>
    <a:masterClrMapping/>
  </p:clrMapOvr>
  <p:transition spd="slow">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404813"/>
            <a:ext cx="2967038" cy="309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6083" name="Rectangle 3"/>
          <p:cNvSpPr>
            <a:spLocks noChangeArrowheads="1"/>
          </p:cNvSpPr>
          <p:nvPr/>
        </p:nvSpPr>
        <p:spPr bwMode="auto">
          <a:xfrm>
            <a:off x="827314" y="645587"/>
            <a:ext cx="4105049"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en-US" altLang="zh-CN" sz="2800" dirty="0">
                <a:solidFill>
                  <a:srgbClr val="000000"/>
                </a:solidFill>
                <a:latin typeface="Times New Roman" panose="02020603050405020304" pitchFamily="18" charset="0"/>
                <a:ea typeface="华文新魏" panose="02010800040101010101" pitchFamily="2" charset="-122"/>
              </a:rPr>
              <a:t>5 </a:t>
            </a:r>
            <a:r>
              <a:rPr kumimoji="1" lang="zh-CN" altLang="en-US" sz="2800" dirty="0">
                <a:solidFill>
                  <a:srgbClr val="000000"/>
                </a:solidFill>
                <a:latin typeface="Times New Roman" panose="02020603050405020304" pitchFamily="18" charset="0"/>
                <a:ea typeface="华文新魏" panose="02010800040101010101" pitchFamily="2" charset="-122"/>
              </a:rPr>
              <a:t>编程实例</a:t>
            </a:r>
          </a:p>
          <a:p>
            <a:pPr algn="just" eaLnBrk="1" hangingPunct="1"/>
            <a:r>
              <a:rPr kumimoji="1" lang="zh-CN" altLang="en-US" sz="2800" dirty="0">
                <a:solidFill>
                  <a:srgbClr val="000000"/>
                </a:solidFill>
                <a:latin typeface="Times New Roman" panose="02020603050405020304" pitchFamily="18" charset="0"/>
                <a:ea typeface="华文新魏" panose="02010800040101010101" pitchFamily="2" charset="-122"/>
              </a:rPr>
              <a:t>   </a:t>
            </a:r>
            <a:r>
              <a:rPr kumimoji="1" lang="zh-CN" altLang="en-US" sz="2400" dirty="0">
                <a:solidFill>
                  <a:srgbClr val="000000"/>
                </a:solidFill>
                <a:latin typeface="Times New Roman" panose="02020603050405020304" pitchFamily="18" charset="0"/>
                <a:ea typeface="华文新魏" panose="02010800040101010101" pitchFamily="2" charset="-122"/>
              </a:rPr>
              <a:t>如图采用平滑着色方式绘制了两个三角形。源程序如下： </a:t>
            </a:r>
          </a:p>
        </p:txBody>
      </p:sp>
      <p:sp>
        <p:nvSpPr>
          <p:cNvPr id="46084" name="Rectangle 4"/>
          <p:cNvSpPr>
            <a:spLocks noChangeArrowheads="1"/>
          </p:cNvSpPr>
          <p:nvPr/>
        </p:nvSpPr>
        <p:spPr bwMode="auto">
          <a:xfrm>
            <a:off x="312737" y="2288715"/>
            <a:ext cx="4296048"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dirty="0">
                <a:solidFill>
                  <a:srgbClr val="0000FF"/>
                </a:solidFill>
                <a:latin typeface="Courier New" panose="02070309020205020404" pitchFamily="49" charset="0"/>
                <a:cs typeface="Courier New" panose="02070309020205020404" pitchFamily="49" charset="0"/>
              </a:rPr>
              <a:t>#include </a:t>
            </a:r>
            <a:r>
              <a:rPr kumimoji="1" lang="en-US" altLang="zh-CN" sz="2800" b="1" dirty="0">
                <a:solidFill>
                  <a:srgbClr val="000000"/>
                </a:solidFill>
                <a:latin typeface="Courier New" panose="02070309020205020404" pitchFamily="49" charset="0"/>
                <a:cs typeface="Courier New" panose="02070309020205020404" pitchFamily="49" charset="0"/>
              </a:rPr>
              <a:t>&lt;GL/</a:t>
            </a:r>
            <a:r>
              <a:rPr kumimoji="1" lang="en-US" altLang="zh-CN" sz="2800" b="1" dirty="0" err="1">
                <a:solidFill>
                  <a:srgbClr val="000000"/>
                </a:solidFill>
                <a:latin typeface="Courier New" panose="02070309020205020404" pitchFamily="49" charset="0"/>
                <a:cs typeface="Courier New" panose="02070309020205020404" pitchFamily="49" charset="0"/>
              </a:rPr>
              <a:t>glut.h</a:t>
            </a:r>
            <a:r>
              <a:rPr kumimoji="1" lang="en-US" altLang="zh-CN" sz="2800" b="1" dirty="0">
                <a:solidFill>
                  <a:srgbClr val="000000"/>
                </a:solidFill>
                <a:latin typeface="Courier New" panose="02070309020205020404" pitchFamily="49" charset="0"/>
                <a:cs typeface="Courier New" panose="02070309020205020404" pitchFamily="49" charset="0"/>
              </a:rPr>
              <a:t>&gt;</a:t>
            </a:r>
            <a:endParaRPr kumimoji="1" lang="en-US" altLang="zh-CN" sz="2800" b="1" dirty="0">
              <a:solidFill>
                <a:schemeClr val="tx2"/>
              </a:solidFill>
              <a:latin typeface="Courier New" panose="02070309020205020404" pitchFamily="49" charset="0"/>
              <a:cs typeface="Courier New" panose="02070309020205020404" pitchFamily="49" charset="0"/>
            </a:endParaRPr>
          </a:p>
          <a:p>
            <a:r>
              <a:rPr kumimoji="1" lang="en-US" altLang="zh-CN" sz="2800" b="1" dirty="0">
                <a:solidFill>
                  <a:srgbClr val="0000FF"/>
                </a:solidFill>
                <a:latin typeface="Courier New" panose="02070309020205020404" pitchFamily="49" charset="0"/>
                <a:cs typeface="Courier New" panose="02070309020205020404" pitchFamily="49" charset="0"/>
              </a:rPr>
              <a:t>void</a:t>
            </a:r>
            <a:r>
              <a:rPr kumimoji="1" lang="en-US" altLang="zh-CN" sz="2800" b="1" dirty="0">
                <a:solidFill>
                  <a:srgbClr val="000000"/>
                </a:solidFill>
                <a:latin typeface="Courier New" panose="02070309020205020404" pitchFamily="49" charset="0"/>
                <a:cs typeface="Courier New" panose="02070309020205020404" pitchFamily="49" charset="0"/>
              </a:rPr>
              <a:t> </a:t>
            </a:r>
            <a:r>
              <a:rPr kumimoji="1" lang="en-US" altLang="zh-CN" sz="2800" b="1" dirty="0" err="1">
                <a:solidFill>
                  <a:srgbClr val="000000"/>
                </a:solidFill>
                <a:latin typeface="Courier New" panose="02070309020205020404" pitchFamily="49" charset="0"/>
                <a:cs typeface="Courier New" panose="02070309020205020404" pitchFamily="49" charset="0"/>
              </a:rPr>
              <a:t>init</a:t>
            </a:r>
            <a:r>
              <a:rPr kumimoji="1" lang="en-US" altLang="zh-CN" sz="2800" b="1" dirty="0" smtClean="0">
                <a:solidFill>
                  <a:srgbClr val="000000"/>
                </a:solidFill>
                <a:latin typeface="Courier New" panose="02070309020205020404" pitchFamily="49" charset="0"/>
                <a:cs typeface="Courier New" panose="02070309020205020404" pitchFamily="49" charset="0"/>
              </a:rPr>
              <a:t>()</a:t>
            </a:r>
            <a:endParaRPr kumimoji="1" lang="en-US" altLang="zh-CN" sz="2800" b="1" dirty="0">
              <a:solidFill>
                <a:schemeClr val="tx2"/>
              </a:solidFill>
              <a:latin typeface="Courier New" panose="02070309020205020404" pitchFamily="49" charset="0"/>
              <a:cs typeface="Courier New" panose="02070309020205020404" pitchFamily="49" charset="0"/>
            </a:endParaRPr>
          </a:p>
          <a:p>
            <a:endParaRPr kumimoji="1" lang="en-US" altLang="zh-CN" sz="2800" b="1" dirty="0">
              <a:latin typeface="Courier New" panose="02070309020205020404" pitchFamily="49" charset="0"/>
              <a:cs typeface="Courier New" panose="02070309020205020404" pitchFamily="49" charset="0"/>
            </a:endParaRPr>
          </a:p>
        </p:txBody>
      </p:sp>
      <p:sp>
        <p:nvSpPr>
          <p:cNvPr id="46085" name="Rectangle 5"/>
          <p:cNvSpPr>
            <a:spLocks noChangeArrowheads="1"/>
          </p:cNvSpPr>
          <p:nvPr/>
        </p:nvSpPr>
        <p:spPr bwMode="auto">
          <a:xfrm>
            <a:off x="312737" y="3194500"/>
            <a:ext cx="7303281"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b="1" dirty="0" smtClean="0">
                <a:solidFill>
                  <a:srgbClr val="000000"/>
                </a:solidFill>
                <a:latin typeface="Courier New" panose="02070309020205020404" pitchFamily="49" charset="0"/>
                <a:cs typeface="Courier New" panose="02070309020205020404" pitchFamily="49" charset="0"/>
              </a:rPr>
              <a:t>{</a:t>
            </a:r>
            <a:endParaRPr kumimoji="1" lang="en-US" altLang="zh-CN" sz="2800" b="1" dirty="0">
              <a:solidFill>
                <a:schemeClr val="tx2"/>
              </a:solidFill>
              <a:latin typeface="Courier New" panose="02070309020205020404" pitchFamily="49" charset="0"/>
              <a:cs typeface="Courier New" panose="02070309020205020404" pitchFamily="49" charset="0"/>
            </a:endParaRPr>
          </a:p>
          <a:p>
            <a:r>
              <a:rPr kumimoji="1" lang="en-US" altLang="zh-CN" sz="2800" b="1" dirty="0">
                <a:solidFill>
                  <a:srgbClr val="000000"/>
                </a:solidFill>
                <a:latin typeface="Courier New" panose="02070309020205020404" pitchFamily="49" charset="0"/>
                <a:cs typeface="Courier New" panose="02070309020205020404" pitchFamily="49" charset="0"/>
              </a:rPr>
              <a:t>    </a:t>
            </a:r>
            <a:r>
              <a:rPr kumimoji="1" lang="en-US" altLang="zh-CN" sz="2800" b="1" dirty="0" err="1">
                <a:solidFill>
                  <a:srgbClr val="000000"/>
                </a:solidFill>
                <a:latin typeface="Courier New" panose="02070309020205020404" pitchFamily="49" charset="0"/>
                <a:cs typeface="Courier New" panose="02070309020205020404" pitchFamily="49" charset="0"/>
              </a:rPr>
              <a:t>glClearColor</a:t>
            </a:r>
            <a:r>
              <a:rPr kumimoji="1" lang="en-US" altLang="zh-CN" sz="2800" b="1" dirty="0">
                <a:solidFill>
                  <a:srgbClr val="000000"/>
                </a:solidFill>
                <a:latin typeface="Courier New" panose="02070309020205020404" pitchFamily="49" charset="0"/>
                <a:cs typeface="Courier New" panose="02070309020205020404" pitchFamily="49" charset="0"/>
              </a:rPr>
              <a:t>(1.0,1.0,1.0,0.0);</a:t>
            </a:r>
            <a:endParaRPr kumimoji="1" lang="en-US" altLang="zh-CN" sz="2800" b="1" dirty="0">
              <a:solidFill>
                <a:schemeClr val="tx2"/>
              </a:solidFill>
              <a:latin typeface="Courier New" panose="02070309020205020404" pitchFamily="49" charset="0"/>
              <a:cs typeface="Courier New" panose="02070309020205020404" pitchFamily="49" charset="0"/>
            </a:endParaRPr>
          </a:p>
          <a:p>
            <a:r>
              <a:rPr kumimoji="1" lang="en-US" altLang="zh-CN" sz="2800" b="1" dirty="0">
                <a:solidFill>
                  <a:srgbClr val="000000"/>
                </a:solidFill>
                <a:latin typeface="Courier New" panose="02070309020205020404" pitchFamily="49" charset="0"/>
                <a:cs typeface="Courier New" panose="02070309020205020404" pitchFamily="49" charset="0"/>
              </a:rPr>
              <a:t>	</a:t>
            </a:r>
            <a:r>
              <a:rPr kumimoji="1" lang="en-US" altLang="zh-CN" sz="2800" b="1" dirty="0" err="1">
                <a:solidFill>
                  <a:srgbClr val="000000"/>
                </a:solidFill>
                <a:latin typeface="Courier New" panose="02070309020205020404" pitchFamily="49" charset="0"/>
                <a:cs typeface="Courier New" panose="02070309020205020404" pitchFamily="49" charset="0"/>
              </a:rPr>
              <a:t>glShadeModel</a:t>
            </a:r>
            <a:r>
              <a:rPr kumimoji="1" lang="en-US" altLang="zh-CN" sz="2800" b="1" dirty="0">
                <a:solidFill>
                  <a:srgbClr val="000000"/>
                </a:solidFill>
                <a:latin typeface="Courier New" panose="02070309020205020404" pitchFamily="49" charset="0"/>
                <a:cs typeface="Courier New" panose="02070309020205020404" pitchFamily="49" charset="0"/>
              </a:rPr>
              <a:t>(GL_SMOOTH);</a:t>
            </a:r>
            <a:endParaRPr kumimoji="1" lang="en-US" altLang="zh-CN" sz="2800" b="1" dirty="0">
              <a:solidFill>
                <a:schemeClr val="tx2"/>
              </a:solidFill>
              <a:latin typeface="Courier New" panose="02070309020205020404" pitchFamily="49" charset="0"/>
              <a:cs typeface="Courier New" panose="02070309020205020404" pitchFamily="49" charset="0"/>
            </a:endParaRPr>
          </a:p>
          <a:p>
            <a:r>
              <a:rPr kumimoji="1" lang="en-US" altLang="zh-CN" sz="2800" b="1" dirty="0">
                <a:solidFill>
                  <a:srgbClr val="000000"/>
                </a:solidFill>
                <a:latin typeface="Courier New" panose="02070309020205020404" pitchFamily="49" charset="0"/>
                <a:cs typeface="Courier New" panose="02070309020205020404" pitchFamily="49" charset="0"/>
              </a:rPr>
              <a:t>}</a:t>
            </a:r>
            <a:endParaRPr kumimoji="1" lang="en-US" altLang="zh-CN"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2165800"/>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body" idx="4294967295"/>
          </p:nvPr>
        </p:nvSpPr>
        <p:spPr>
          <a:xfrm>
            <a:off x="329495" y="1189415"/>
            <a:ext cx="8628240" cy="2840718"/>
          </a:xfrm>
          <a:prstGeom prst="rect">
            <a:avLst/>
          </a:prstGeom>
          <a:noFill/>
        </p:spPr>
        <p:txBody>
          <a:bodyPr/>
          <a:lstStyle/>
          <a:p>
            <a:pPr>
              <a:lnSpc>
                <a:spcPct val="80000"/>
              </a:lnSpc>
              <a:buClr>
                <a:srgbClr val="FF9300"/>
              </a:buClr>
              <a:buFont typeface="Wingdings" panose="05000000000000000000" pitchFamily="2" charset="2"/>
              <a:buChar char="n"/>
            </a:pPr>
            <a:r>
              <a:rPr lang="zh-CN" altLang="en-US" b="1" dirty="0" smtClean="0">
                <a:solidFill>
                  <a:srgbClr val="FF0000"/>
                </a:solidFill>
              </a:rPr>
              <a:t>（</a:t>
            </a:r>
            <a:r>
              <a:rPr lang="en-US" altLang="zh-CN" b="1" dirty="0">
                <a:solidFill>
                  <a:srgbClr val="FF0000"/>
                </a:solidFill>
              </a:rPr>
              <a:t>1</a:t>
            </a:r>
            <a:r>
              <a:rPr lang="zh-CN" altLang="en-US" b="1" dirty="0">
                <a:solidFill>
                  <a:srgbClr val="FF0000"/>
                </a:solidFill>
              </a:rPr>
              <a:t>）构建模型 </a:t>
            </a:r>
            <a:r>
              <a:rPr lang="zh-CN" altLang="en-US" dirty="0"/>
              <a:t>用数学方法建立实体三维模型</a:t>
            </a:r>
            <a:r>
              <a:rPr lang="en-US" altLang="zh-CN" dirty="0"/>
              <a:t>,</a:t>
            </a:r>
            <a:r>
              <a:rPr lang="zh-CN" altLang="en-US" dirty="0"/>
              <a:t>并存储到系统中；</a:t>
            </a:r>
          </a:p>
          <a:p>
            <a:pPr>
              <a:lnSpc>
                <a:spcPct val="80000"/>
              </a:lnSpc>
              <a:buClr>
                <a:srgbClr val="FF9300"/>
              </a:buClr>
              <a:buFont typeface="Wingdings" panose="05000000000000000000" pitchFamily="2" charset="2"/>
              <a:buChar char="n"/>
            </a:pPr>
            <a:r>
              <a:rPr lang="zh-CN" altLang="en-US" dirty="0"/>
              <a:t> </a:t>
            </a:r>
            <a:r>
              <a:rPr lang="zh-CN" altLang="en-US" b="1" dirty="0">
                <a:solidFill>
                  <a:srgbClr val="FF0000"/>
                </a:solidFill>
              </a:rPr>
              <a:t>（</a:t>
            </a:r>
            <a:r>
              <a:rPr lang="en-US" altLang="zh-CN" b="1" dirty="0">
                <a:solidFill>
                  <a:srgbClr val="FF0000"/>
                </a:solidFill>
              </a:rPr>
              <a:t>2</a:t>
            </a:r>
            <a:r>
              <a:rPr lang="zh-CN" altLang="en-US" b="1" dirty="0">
                <a:solidFill>
                  <a:srgbClr val="FF0000"/>
                </a:solidFill>
              </a:rPr>
              <a:t>）投影变换  </a:t>
            </a:r>
            <a:r>
              <a:rPr lang="zh-CN" altLang="en-US" dirty="0"/>
              <a:t>将实体模型转换到三维观察坐标系中；</a:t>
            </a:r>
          </a:p>
          <a:p>
            <a:pPr>
              <a:lnSpc>
                <a:spcPct val="80000"/>
              </a:lnSpc>
              <a:buClr>
                <a:srgbClr val="FF9300"/>
              </a:buClr>
              <a:buFont typeface="Wingdings" panose="05000000000000000000" pitchFamily="2" charset="2"/>
              <a:buChar char="n"/>
            </a:pPr>
            <a:r>
              <a:rPr lang="zh-CN" altLang="en-US" dirty="0"/>
              <a:t> </a:t>
            </a:r>
            <a:r>
              <a:rPr lang="zh-CN" altLang="en-US" b="1" dirty="0">
                <a:solidFill>
                  <a:srgbClr val="FF0000"/>
                </a:solidFill>
              </a:rPr>
              <a:t>（</a:t>
            </a:r>
            <a:r>
              <a:rPr lang="en-US" altLang="zh-CN" b="1" dirty="0">
                <a:solidFill>
                  <a:srgbClr val="FF0000"/>
                </a:solidFill>
              </a:rPr>
              <a:t>3</a:t>
            </a:r>
            <a:r>
              <a:rPr lang="zh-CN" altLang="en-US" b="1" dirty="0">
                <a:solidFill>
                  <a:srgbClr val="FF0000"/>
                </a:solidFill>
              </a:rPr>
              <a:t>）消隐处理 </a:t>
            </a:r>
            <a:r>
              <a:rPr lang="zh-CN" altLang="en-US" dirty="0"/>
              <a:t>用消隐技术去除视景外的和实体上不可见的面；</a:t>
            </a:r>
          </a:p>
          <a:p>
            <a:pPr>
              <a:lnSpc>
                <a:spcPct val="80000"/>
              </a:lnSpc>
              <a:buClr>
                <a:srgbClr val="FF9300"/>
              </a:buClr>
              <a:buFont typeface="Wingdings" panose="05000000000000000000" pitchFamily="2" charset="2"/>
              <a:buChar char="n"/>
            </a:pPr>
            <a:r>
              <a:rPr lang="zh-CN" altLang="en-US" dirty="0"/>
              <a:t> </a:t>
            </a:r>
            <a:r>
              <a:rPr lang="zh-CN" altLang="en-US" b="1" dirty="0">
                <a:solidFill>
                  <a:srgbClr val="FF0000"/>
                </a:solidFill>
              </a:rPr>
              <a:t>（</a:t>
            </a:r>
            <a:r>
              <a:rPr lang="en-US" altLang="zh-CN" b="1" dirty="0">
                <a:solidFill>
                  <a:srgbClr val="FF0000"/>
                </a:solidFill>
              </a:rPr>
              <a:t>4</a:t>
            </a:r>
            <a:r>
              <a:rPr lang="zh-CN" altLang="en-US" b="1" dirty="0">
                <a:solidFill>
                  <a:srgbClr val="FF0000"/>
                </a:solidFill>
              </a:rPr>
              <a:t>）光照处理  </a:t>
            </a:r>
            <a:r>
              <a:rPr lang="zh-CN" altLang="en-US" dirty="0"/>
              <a:t>建立光照模型生成真实感图形。</a:t>
            </a:r>
          </a:p>
          <a:p>
            <a:pPr eaLnBrk="1" hangingPunct="1">
              <a:buClr>
                <a:srgbClr val="FF9300"/>
              </a:buClr>
              <a:buFont typeface="Wingdings" panose="05000000000000000000" pitchFamily="2" charset="2"/>
              <a:buChar char="n"/>
            </a:pPr>
            <a:endParaRPr lang="zh-CN" altLang="en-US" b="1" dirty="0" smtClean="0">
              <a:latin typeface="+mn-ea"/>
            </a:endParaRPr>
          </a:p>
        </p:txBody>
      </p:sp>
      <p:graphicFrame>
        <p:nvGraphicFramePr>
          <p:cNvPr id="7170" name="Object 3"/>
          <p:cNvGraphicFramePr>
            <a:graphicFrameLocks noChangeAspect="1"/>
          </p:cNvGraphicFramePr>
          <p:nvPr/>
        </p:nvGraphicFramePr>
        <p:xfrm>
          <a:off x="4514850" y="1720850"/>
          <a:ext cx="114300" cy="215900"/>
        </p:xfrm>
        <a:graphic>
          <a:graphicData uri="http://schemas.openxmlformats.org/presentationml/2006/ole">
            <mc:AlternateContent xmlns:mc="http://schemas.openxmlformats.org/markup-compatibility/2006">
              <mc:Choice xmlns:v="urn:schemas-microsoft-com:vml" Requires="v">
                <p:oleObj spid="_x0000_s14569"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17208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4570" name="Equation" r:id="rId5" imgW="114120" imgH="215640" progId="Equation.3">
                  <p:embed/>
                </p:oleObj>
              </mc:Choice>
              <mc:Fallback>
                <p:oleObj name="Equation" r:id="rId5"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矩形 5"/>
          <p:cNvSpPr/>
          <p:nvPr/>
        </p:nvSpPr>
        <p:spPr>
          <a:xfrm>
            <a:off x="652462" y="468311"/>
            <a:ext cx="7955643" cy="537648"/>
          </a:xfrm>
          <a:prstGeom prst="rect">
            <a:avLst/>
          </a:prstGeom>
        </p:spPr>
        <p:txBody>
          <a:bodyPr wrap="square">
            <a:spAutoFit/>
          </a:bodyPr>
          <a:lstStyle/>
          <a:p>
            <a:pPr>
              <a:lnSpc>
                <a:spcPct val="80000"/>
              </a:lnSpc>
              <a:buClr>
                <a:srgbClr val="FF9300"/>
              </a:buClr>
            </a:pPr>
            <a:r>
              <a:rPr lang="zh-CN" altLang="en-US" sz="3600" b="1" dirty="0"/>
              <a:t>生成真实感图形的基本步骤：</a:t>
            </a:r>
            <a:endParaRPr lang="en-US" altLang="zh-CN" sz="3600" b="1" dirty="0"/>
          </a:p>
        </p:txBody>
      </p:sp>
      <p:grpSp>
        <p:nvGrpSpPr>
          <p:cNvPr id="3" name="组合 2"/>
          <p:cNvGrpSpPr/>
          <p:nvPr/>
        </p:nvGrpSpPr>
        <p:grpSpPr>
          <a:xfrm>
            <a:off x="236362" y="2556921"/>
            <a:ext cx="8721373" cy="4009293"/>
            <a:chOff x="236362" y="2818566"/>
            <a:chExt cx="8721373" cy="4009293"/>
          </a:xfrm>
        </p:grpSpPr>
        <p:sp>
          <p:nvSpPr>
            <p:cNvPr id="2" name="矩形 1"/>
            <p:cNvSpPr/>
            <p:nvPr/>
          </p:nvSpPr>
          <p:spPr>
            <a:xfrm>
              <a:off x="236362" y="2818566"/>
              <a:ext cx="8721373" cy="400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pSp>
          <p:nvGrpSpPr>
            <p:cNvPr id="7" name="Group 4"/>
            <p:cNvGrpSpPr>
              <a:grpSpLocks/>
            </p:cNvGrpSpPr>
            <p:nvPr/>
          </p:nvGrpSpPr>
          <p:grpSpPr bwMode="auto">
            <a:xfrm>
              <a:off x="755649" y="2924178"/>
              <a:ext cx="7852455" cy="3354426"/>
              <a:chOff x="3071" y="11727"/>
              <a:chExt cx="7059" cy="1860"/>
            </a:xfrm>
          </p:grpSpPr>
          <p:grpSp>
            <p:nvGrpSpPr>
              <p:cNvPr id="8" name="Group 5"/>
              <p:cNvGrpSpPr>
                <a:grpSpLocks/>
              </p:cNvGrpSpPr>
              <p:nvPr/>
            </p:nvGrpSpPr>
            <p:grpSpPr bwMode="auto">
              <a:xfrm>
                <a:off x="3071" y="11727"/>
                <a:ext cx="7059" cy="1860"/>
                <a:chOff x="3071" y="11727"/>
                <a:chExt cx="7059" cy="1860"/>
              </a:xfrm>
            </p:grpSpPr>
            <p:sp>
              <p:nvSpPr>
                <p:cNvPr id="10" name="Line 6"/>
                <p:cNvSpPr>
                  <a:spLocks noChangeShapeType="1"/>
                </p:cNvSpPr>
                <p:nvPr/>
              </p:nvSpPr>
              <p:spPr bwMode="auto">
                <a:xfrm>
                  <a:off x="7191" y="13264"/>
                  <a:ext cx="517" cy="1"/>
                </a:xfrm>
                <a:prstGeom prst="line">
                  <a:avLst/>
                </a:prstGeom>
                <a:noFill/>
                <a:ln w="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 name="Line 7"/>
                <p:cNvSpPr>
                  <a:spLocks noChangeShapeType="1"/>
                </p:cNvSpPr>
                <p:nvPr/>
              </p:nvSpPr>
              <p:spPr bwMode="auto">
                <a:xfrm>
                  <a:off x="5977" y="12028"/>
                  <a:ext cx="0" cy="124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 name="Group 8"/>
                <p:cNvGrpSpPr>
                  <a:grpSpLocks/>
                </p:cNvGrpSpPr>
                <p:nvPr/>
              </p:nvGrpSpPr>
              <p:grpSpPr bwMode="auto">
                <a:xfrm>
                  <a:off x="7988" y="11727"/>
                  <a:ext cx="2142" cy="1697"/>
                  <a:chOff x="7763" y="11686"/>
                  <a:chExt cx="2142" cy="1697"/>
                </a:xfrm>
              </p:grpSpPr>
              <p:sp>
                <p:nvSpPr>
                  <p:cNvPr id="31" name="Line 9"/>
                  <p:cNvSpPr>
                    <a:spLocks noChangeShapeType="1"/>
                  </p:cNvSpPr>
                  <p:nvPr/>
                </p:nvSpPr>
                <p:spPr bwMode="auto">
                  <a:xfrm>
                    <a:off x="7794" y="11930"/>
                    <a:ext cx="359" cy="1"/>
                  </a:xfrm>
                  <a:prstGeom prst="line">
                    <a:avLst/>
                  </a:prstGeom>
                  <a:noFill/>
                  <a:ln w="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 name="Rectangle 10"/>
                  <p:cNvSpPr>
                    <a:spLocks noChangeArrowheads="1"/>
                  </p:cNvSpPr>
                  <p:nvPr/>
                </p:nvSpPr>
                <p:spPr bwMode="auto">
                  <a:xfrm>
                    <a:off x="7763" y="11686"/>
                    <a:ext cx="354" cy="155"/>
                  </a:xfrm>
                  <a:prstGeom prst="rect">
                    <a:avLst/>
                  </a:prstGeom>
                  <a:no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120000"/>
                      </a:lnSpc>
                    </a:pPr>
                    <a:r>
                      <a:rPr kumimoji="1" lang="en-US" altLang="zh-CN" sz="1600" dirty="0">
                        <a:solidFill>
                          <a:srgbClr val="FF0000"/>
                        </a:solidFill>
                        <a:latin typeface="楷体_GB2312" pitchFamily="49" charset="-122"/>
                        <a:ea typeface="楷体_GB2312" pitchFamily="49" charset="-122"/>
                      </a:rPr>
                      <a:t>PC</a:t>
                    </a:r>
                  </a:p>
                </p:txBody>
              </p:sp>
              <p:sp>
                <p:nvSpPr>
                  <p:cNvPr id="33" name="Line 11"/>
                  <p:cNvSpPr>
                    <a:spLocks noChangeShapeType="1"/>
                  </p:cNvSpPr>
                  <p:nvPr/>
                </p:nvSpPr>
                <p:spPr bwMode="auto">
                  <a:xfrm>
                    <a:off x="8672" y="11976"/>
                    <a:ext cx="18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12"/>
                  <p:cNvSpPr>
                    <a:spLocks noChangeShapeType="1"/>
                  </p:cNvSpPr>
                  <p:nvPr/>
                </p:nvSpPr>
                <p:spPr bwMode="auto">
                  <a:xfrm>
                    <a:off x="8660" y="13220"/>
                    <a:ext cx="18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Rectangle 13"/>
                  <p:cNvSpPr>
                    <a:spLocks noChangeArrowheads="1"/>
                  </p:cNvSpPr>
                  <p:nvPr/>
                </p:nvSpPr>
                <p:spPr bwMode="auto">
                  <a:xfrm>
                    <a:off x="8164" y="11736"/>
                    <a:ext cx="516" cy="393"/>
                  </a:xfrm>
                  <a:prstGeom prst="rect">
                    <a:avLst/>
                  </a:prstGeom>
                  <a:solidFill>
                    <a:srgbClr val="FFFFFF"/>
                  </a:solidFill>
                  <a:ln w="0">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120000"/>
                      </a:lnSpc>
                    </a:pPr>
                    <a:r>
                      <a:rPr kumimoji="1" lang="zh-CN" altLang="en-US" sz="1600" b="1" dirty="0">
                        <a:solidFill>
                          <a:srgbClr val="000000"/>
                        </a:solidFill>
                        <a:latin typeface="楷体_GB2312" pitchFamily="49" charset="-122"/>
                        <a:ea typeface="楷体_GB2312" pitchFamily="49" charset="-122"/>
                      </a:rPr>
                      <a:t>线框</a:t>
                    </a:r>
                  </a:p>
                  <a:p>
                    <a:pPr algn="ctr" eaLnBrk="1" fontAlgn="b" hangingPunct="1">
                      <a:lnSpc>
                        <a:spcPct val="120000"/>
                      </a:lnSpc>
                    </a:pPr>
                    <a:r>
                      <a:rPr kumimoji="1" lang="zh-CN" altLang="en-US" sz="1600" b="1" dirty="0">
                        <a:solidFill>
                          <a:srgbClr val="000000"/>
                        </a:solidFill>
                        <a:latin typeface="楷体_GB2312" pitchFamily="49" charset="-122"/>
                        <a:ea typeface="楷体_GB2312" pitchFamily="49" charset="-122"/>
                      </a:rPr>
                      <a:t>图形</a:t>
                    </a:r>
                  </a:p>
                </p:txBody>
              </p:sp>
              <p:sp>
                <p:nvSpPr>
                  <p:cNvPr id="36" name="Rectangle 14"/>
                  <p:cNvSpPr>
                    <a:spLocks noChangeArrowheads="1"/>
                  </p:cNvSpPr>
                  <p:nvPr/>
                </p:nvSpPr>
                <p:spPr bwMode="auto">
                  <a:xfrm>
                    <a:off x="8166" y="12365"/>
                    <a:ext cx="539" cy="407"/>
                  </a:xfrm>
                  <a:prstGeom prst="rect">
                    <a:avLst/>
                  </a:prstGeom>
                  <a:solidFill>
                    <a:srgbClr val="FFFFFF"/>
                  </a:solidFill>
                  <a:ln w="0">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120000"/>
                      </a:lnSpc>
                    </a:pPr>
                    <a:r>
                      <a:rPr kumimoji="1" lang="zh-CN" altLang="en-US" sz="1600" b="1" dirty="0">
                        <a:solidFill>
                          <a:srgbClr val="000000"/>
                        </a:solidFill>
                        <a:latin typeface="楷体_GB2312" pitchFamily="49" charset="-122"/>
                        <a:ea typeface="楷体_GB2312" pitchFamily="49" charset="-122"/>
                      </a:rPr>
                      <a:t>消隐</a:t>
                    </a:r>
                  </a:p>
                  <a:p>
                    <a:pPr algn="ctr" eaLnBrk="1" fontAlgn="b" hangingPunct="1">
                      <a:lnSpc>
                        <a:spcPct val="120000"/>
                      </a:lnSpc>
                    </a:pPr>
                    <a:r>
                      <a:rPr kumimoji="1" lang="zh-CN" altLang="en-US" sz="1600" b="1" dirty="0">
                        <a:solidFill>
                          <a:srgbClr val="000000"/>
                        </a:solidFill>
                        <a:latin typeface="楷体_GB2312" pitchFamily="49" charset="-122"/>
                        <a:ea typeface="楷体_GB2312" pitchFamily="49" charset="-122"/>
                      </a:rPr>
                      <a:t>图形</a:t>
                    </a:r>
                  </a:p>
                </p:txBody>
              </p:sp>
              <p:sp>
                <p:nvSpPr>
                  <p:cNvPr id="37" name="Rectangle 15"/>
                  <p:cNvSpPr>
                    <a:spLocks noChangeArrowheads="1"/>
                  </p:cNvSpPr>
                  <p:nvPr/>
                </p:nvSpPr>
                <p:spPr bwMode="auto">
                  <a:xfrm>
                    <a:off x="8154" y="13008"/>
                    <a:ext cx="508" cy="375"/>
                  </a:xfrm>
                  <a:prstGeom prst="rect">
                    <a:avLst/>
                  </a:prstGeom>
                  <a:solidFill>
                    <a:srgbClr val="FFFFFF"/>
                  </a:solidFill>
                  <a:ln w="0">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120000"/>
                      </a:lnSpc>
                    </a:pPr>
                    <a:r>
                      <a:rPr kumimoji="1" lang="zh-CN" altLang="en-US" sz="1600" b="1">
                        <a:solidFill>
                          <a:srgbClr val="000000"/>
                        </a:solidFill>
                        <a:latin typeface="楷体_GB2312" pitchFamily="49" charset="-122"/>
                        <a:ea typeface="楷体_GB2312" pitchFamily="49" charset="-122"/>
                      </a:rPr>
                      <a:t>真实</a:t>
                    </a:r>
                  </a:p>
                  <a:p>
                    <a:pPr algn="ctr" eaLnBrk="1" fontAlgn="b" hangingPunct="1">
                      <a:lnSpc>
                        <a:spcPct val="120000"/>
                      </a:lnSpc>
                    </a:pPr>
                    <a:r>
                      <a:rPr kumimoji="1" lang="zh-CN" altLang="en-US" sz="1600" b="1">
                        <a:solidFill>
                          <a:srgbClr val="000000"/>
                        </a:solidFill>
                        <a:latin typeface="楷体_GB2312" pitchFamily="49" charset="-122"/>
                        <a:ea typeface="楷体_GB2312" pitchFamily="49" charset="-122"/>
                      </a:rPr>
                      <a:t>感图</a:t>
                    </a:r>
                  </a:p>
                </p:txBody>
              </p:sp>
              <p:sp>
                <p:nvSpPr>
                  <p:cNvPr id="38" name="Rectangle 16"/>
                  <p:cNvSpPr>
                    <a:spLocks noChangeArrowheads="1"/>
                  </p:cNvSpPr>
                  <p:nvPr/>
                </p:nvSpPr>
                <p:spPr bwMode="auto">
                  <a:xfrm>
                    <a:off x="9413" y="12338"/>
                    <a:ext cx="492" cy="434"/>
                  </a:xfrm>
                  <a:prstGeom prst="rect">
                    <a:avLst/>
                  </a:prstGeom>
                  <a:solidFill>
                    <a:srgbClr val="FFFFFF"/>
                  </a:solidFill>
                  <a:ln w="0">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120000"/>
                      </a:lnSpc>
                    </a:pPr>
                    <a:r>
                      <a:rPr kumimoji="1" lang="zh-CN" altLang="en-US" sz="1600" b="1" dirty="0">
                        <a:solidFill>
                          <a:srgbClr val="000000"/>
                        </a:solidFill>
                        <a:latin typeface="楷体_GB2312" pitchFamily="49" charset="-122"/>
                        <a:ea typeface="楷体_GB2312" pitchFamily="49" charset="-122"/>
                      </a:rPr>
                      <a:t>显示</a:t>
                    </a:r>
                  </a:p>
                  <a:p>
                    <a:pPr algn="ctr" eaLnBrk="1" fontAlgn="b" hangingPunct="1">
                      <a:lnSpc>
                        <a:spcPct val="120000"/>
                      </a:lnSpc>
                    </a:pPr>
                    <a:r>
                      <a:rPr kumimoji="1" lang="zh-CN" altLang="en-US" sz="1600" b="1" dirty="0">
                        <a:solidFill>
                          <a:srgbClr val="000000"/>
                        </a:solidFill>
                        <a:latin typeface="楷体_GB2312" pitchFamily="49" charset="-122"/>
                        <a:ea typeface="楷体_GB2312" pitchFamily="49" charset="-122"/>
                      </a:rPr>
                      <a:t>图像</a:t>
                    </a:r>
                  </a:p>
                </p:txBody>
              </p:sp>
              <p:sp>
                <p:nvSpPr>
                  <p:cNvPr id="39" name="Line 17"/>
                  <p:cNvSpPr>
                    <a:spLocks noChangeShapeType="1"/>
                  </p:cNvSpPr>
                  <p:nvPr/>
                </p:nvSpPr>
                <p:spPr bwMode="auto">
                  <a:xfrm flipV="1">
                    <a:off x="8648" y="12559"/>
                    <a:ext cx="775" cy="15"/>
                  </a:xfrm>
                  <a:prstGeom prst="line">
                    <a:avLst/>
                  </a:prstGeom>
                  <a:noFill/>
                  <a:ln w="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0" name="Rectangle 18"/>
                  <p:cNvSpPr>
                    <a:spLocks noChangeArrowheads="1"/>
                  </p:cNvSpPr>
                  <p:nvPr/>
                </p:nvSpPr>
                <p:spPr bwMode="auto">
                  <a:xfrm>
                    <a:off x="8855" y="12392"/>
                    <a:ext cx="383" cy="155"/>
                  </a:xfrm>
                  <a:prstGeom prst="rect">
                    <a:avLst/>
                  </a:prstGeom>
                  <a:no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120000"/>
                      </a:lnSpc>
                    </a:pPr>
                    <a:r>
                      <a:rPr kumimoji="1" lang="en-US" altLang="zh-CN" sz="1600" dirty="0">
                        <a:solidFill>
                          <a:srgbClr val="FF0000"/>
                        </a:solidFill>
                        <a:latin typeface="楷体_GB2312" pitchFamily="49" charset="-122"/>
                        <a:ea typeface="楷体_GB2312" pitchFamily="49" charset="-122"/>
                      </a:rPr>
                      <a:t>DC</a:t>
                    </a:r>
                  </a:p>
                </p:txBody>
              </p:sp>
              <p:sp>
                <p:nvSpPr>
                  <p:cNvPr id="41" name="Line 19"/>
                  <p:cNvSpPr>
                    <a:spLocks noChangeShapeType="1"/>
                  </p:cNvSpPr>
                  <p:nvPr/>
                </p:nvSpPr>
                <p:spPr bwMode="auto">
                  <a:xfrm>
                    <a:off x="8844" y="11980"/>
                    <a:ext cx="0" cy="124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20"/>
                  <p:cNvSpPr>
                    <a:spLocks noChangeShapeType="1"/>
                  </p:cNvSpPr>
                  <p:nvPr/>
                </p:nvSpPr>
                <p:spPr bwMode="auto">
                  <a:xfrm>
                    <a:off x="7787" y="13219"/>
                    <a:ext cx="359" cy="1"/>
                  </a:xfrm>
                  <a:prstGeom prst="line">
                    <a:avLst/>
                  </a:prstGeom>
                  <a:noFill/>
                  <a:ln w="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 name="Rectangle 21"/>
                  <p:cNvSpPr>
                    <a:spLocks noChangeArrowheads="1"/>
                  </p:cNvSpPr>
                  <p:nvPr/>
                </p:nvSpPr>
                <p:spPr bwMode="auto">
                  <a:xfrm>
                    <a:off x="7828" y="13002"/>
                    <a:ext cx="316" cy="155"/>
                  </a:xfrm>
                  <a:prstGeom prst="rect">
                    <a:avLst/>
                  </a:prstGeom>
                  <a:no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72000"/>
                      </a:lnSpc>
                    </a:pPr>
                    <a:r>
                      <a:rPr kumimoji="1" lang="en-US" altLang="zh-CN" sz="1400" b="1" dirty="0">
                        <a:solidFill>
                          <a:srgbClr val="FF0000"/>
                        </a:solidFill>
                        <a:latin typeface="Times New Roman" panose="02020603050405020304" pitchFamily="18" charset="0"/>
                        <a:ea typeface="楷体_GB2312" pitchFamily="49" charset="-122"/>
                      </a:rPr>
                      <a:t>PC</a:t>
                    </a:r>
                    <a:endParaRPr kumimoji="1" lang="en-US" altLang="zh-CN" sz="1400" b="1" dirty="0">
                      <a:solidFill>
                        <a:srgbClr val="FF0000"/>
                      </a:solidFill>
                      <a:latin typeface="宋体" panose="02010600030101010101" pitchFamily="2" charset="-122"/>
                    </a:endParaRPr>
                  </a:p>
                </p:txBody>
              </p:sp>
              <p:sp>
                <p:nvSpPr>
                  <p:cNvPr id="44" name="Line 22"/>
                  <p:cNvSpPr>
                    <a:spLocks noChangeShapeType="1"/>
                  </p:cNvSpPr>
                  <p:nvPr/>
                </p:nvSpPr>
                <p:spPr bwMode="auto">
                  <a:xfrm>
                    <a:off x="7779" y="12569"/>
                    <a:ext cx="359" cy="1"/>
                  </a:xfrm>
                  <a:prstGeom prst="line">
                    <a:avLst/>
                  </a:prstGeom>
                  <a:noFill/>
                  <a:ln w="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 name="Rectangle 23"/>
                  <p:cNvSpPr>
                    <a:spLocks noChangeArrowheads="1"/>
                  </p:cNvSpPr>
                  <p:nvPr/>
                </p:nvSpPr>
                <p:spPr bwMode="auto">
                  <a:xfrm>
                    <a:off x="7820" y="12352"/>
                    <a:ext cx="316" cy="155"/>
                  </a:xfrm>
                  <a:prstGeom prst="rect">
                    <a:avLst/>
                  </a:prstGeom>
                  <a:no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120000"/>
                      </a:lnSpc>
                    </a:pPr>
                    <a:r>
                      <a:rPr kumimoji="1" lang="en-US" altLang="zh-CN" sz="1600" dirty="0">
                        <a:solidFill>
                          <a:srgbClr val="FF0000"/>
                        </a:solidFill>
                        <a:latin typeface="楷体_GB2312" pitchFamily="49" charset="-122"/>
                        <a:ea typeface="楷体_GB2312" pitchFamily="49" charset="-122"/>
                      </a:rPr>
                      <a:t>PC</a:t>
                    </a:r>
                  </a:p>
                </p:txBody>
              </p:sp>
            </p:grpSp>
            <p:sp>
              <p:nvSpPr>
                <p:cNvPr id="13" name="Rectangle 24"/>
                <p:cNvSpPr>
                  <a:spLocks noChangeArrowheads="1"/>
                </p:cNvSpPr>
                <p:nvPr/>
              </p:nvSpPr>
              <p:spPr bwMode="auto">
                <a:xfrm>
                  <a:off x="7718" y="11755"/>
                  <a:ext cx="327" cy="469"/>
                </a:xfrm>
                <a:prstGeom prst="rect">
                  <a:avLst/>
                </a:prstGeom>
                <a:solidFill>
                  <a:srgbClr val="FFFFFF"/>
                </a:solidFill>
                <a:ln w="0">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120000"/>
                    </a:lnSpc>
                  </a:pPr>
                  <a:r>
                    <a:rPr kumimoji="1" lang="zh-CN" altLang="en-US" sz="1600" b="1" dirty="0">
                      <a:solidFill>
                        <a:srgbClr val="000000"/>
                      </a:solidFill>
                      <a:latin typeface="楷体_GB2312" pitchFamily="49" charset="-122"/>
                      <a:ea typeface="楷体_GB2312" pitchFamily="49" charset="-122"/>
                    </a:rPr>
                    <a:t>投影</a:t>
                  </a:r>
                </a:p>
              </p:txBody>
            </p:sp>
            <p:sp>
              <p:nvSpPr>
                <p:cNvPr id="14" name="Rectangle 25"/>
                <p:cNvSpPr>
                  <a:spLocks noChangeArrowheads="1"/>
                </p:cNvSpPr>
                <p:nvPr/>
              </p:nvSpPr>
              <p:spPr bwMode="auto">
                <a:xfrm>
                  <a:off x="7710" y="12400"/>
                  <a:ext cx="343" cy="431"/>
                </a:xfrm>
                <a:prstGeom prst="rect">
                  <a:avLst/>
                </a:prstGeom>
                <a:solidFill>
                  <a:srgbClr val="FFFFFF"/>
                </a:solidFill>
                <a:ln w="0">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120000"/>
                    </a:lnSpc>
                  </a:pPr>
                  <a:r>
                    <a:rPr kumimoji="1" lang="zh-CN" altLang="en-US" sz="1600" b="1">
                      <a:solidFill>
                        <a:srgbClr val="000000"/>
                      </a:solidFill>
                      <a:latin typeface="楷体_GB2312" pitchFamily="49" charset="-122"/>
                      <a:ea typeface="楷体_GB2312" pitchFamily="49" charset="-122"/>
                    </a:rPr>
                    <a:t>投影</a:t>
                  </a:r>
                </a:p>
              </p:txBody>
            </p:sp>
            <p:sp>
              <p:nvSpPr>
                <p:cNvPr id="15" name="Rectangle 26"/>
                <p:cNvSpPr>
                  <a:spLocks noChangeArrowheads="1"/>
                </p:cNvSpPr>
                <p:nvPr/>
              </p:nvSpPr>
              <p:spPr bwMode="auto">
                <a:xfrm>
                  <a:off x="7729" y="13055"/>
                  <a:ext cx="280" cy="375"/>
                </a:xfrm>
                <a:prstGeom prst="rect">
                  <a:avLst/>
                </a:prstGeom>
                <a:solidFill>
                  <a:srgbClr val="FFFFFF"/>
                </a:solidFill>
                <a:ln w="0">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120000"/>
                    </a:lnSpc>
                  </a:pPr>
                  <a:r>
                    <a:rPr kumimoji="1" lang="zh-CN" altLang="en-US" sz="1600" b="1">
                      <a:solidFill>
                        <a:srgbClr val="000000"/>
                      </a:solidFill>
                      <a:latin typeface="楷体_GB2312" pitchFamily="49" charset="-122"/>
                      <a:ea typeface="楷体_GB2312" pitchFamily="49" charset="-122"/>
                    </a:rPr>
                    <a:t>投影</a:t>
                  </a:r>
                </a:p>
              </p:txBody>
            </p:sp>
            <p:sp>
              <p:nvSpPr>
                <p:cNvPr id="16" name="Rectangle 27"/>
                <p:cNvSpPr>
                  <a:spLocks noChangeArrowheads="1"/>
                </p:cNvSpPr>
                <p:nvPr/>
              </p:nvSpPr>
              <p:spPr bwMode="auto">
                <a:xfrm>
                  <a:off x="7029" y="12944"/>
                  <a:ext cx="397" cy="643"/>
                </a:xfrm>
                <a:prstGeom prst="rect">
                  <a:avLst/>
                </a:prstGeom>
                <a:solidFill>
                  <a:srgbClr val="FFFFFF"/>
                </a:solidFill>
                <a:ln w="0">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80000"/>
                    </a:lnSpc>
                  </a:pPr>
                  <a:r>
                    <a:rPr kumimoji="1" lang="zh-CN" altLang="en-US" sz="2000" b="1" dirty="0">
                      <a:solidFill>
                        <a:srgbClr val="000000"/>
                      </a:solidFill>
                      <a:latin typeface="楷体_GB2312" pitchFamily="49" charset="-122"/>
                      <a:ea typeface="楷体_GB2312" pitchFamily="49" charset="-122"/>
                    </a:rPr>
                    <a:t>表面处理</a:t>
                  </a:r>
                </a:p>
              </p:txBody>
            </p:sp>
            <p:sp>
              <p:nvSpPr>
                <p:cNvPr id="17" name="Line 28"/>
                <p:cNvSpPr>
                  <a:spLocks noChangeShapeType="1"/>
                </p:cNvSpPr>
                <p:nvPr/>
              </p:nvSpPr>
              <p:spPr bwMode="auto">
                <a:xfrm>
                  <a:off x="7169" y="12602"/>
                  <a:ext cx="517" cy="1"/>
                </a:xfrm>
                <a:prstGeom prst="line">
                  <a:avLst/>
                </a:prstGeom>
                <a:noFill/>
                <a:ln w="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8" name="Line 29"/>
                <p:cNvSpPr>
                  <a:spLocks noChangeShapeType="1"/>
                </p:cNvSpPr>
                <p:nvPr/>
              </p:nvSpPr>
              <p:spPr bwMode="auto">
                <a:xfrm>
                  <a:off x="5491" y="12596"/>
                  <a:ext cx="1506" cy="3"/>
                </a:xfrm>
                <a:prstGeom prst="line">
                  <a:avLst/>
                </a:prstGeom>
                <a:noFill/>
                <a:ln w="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9" name="Line 30"/>
                <p:cNvSpPr>
                  <a:spLocks noChangeShapeType="1"/>
                </p:cNvSpPr>
                <p:nvPr/>
              </p:nvSpPr>
              <p:spPr bwMode="auto">
                <a:xfrm>
                  <a:off x="6514" y="13261"/>
                  <a:ext cx="517" cy="1"/>
                </a:xfrm>
                <a:prstGeom prst="line">
                  <a:avLst/>
                </a:prstGeom>
                <a:noFill/>
                <a:ln w="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 name="Rectangle 31"/>
                <p:cNvSpPr>
                  <a:spLocks noChangeArrowheads="1"/>
                </p:cNvSpPr>
                <p:nvPr/>
              </p:nvSpPr>
              <p:spPr bwMode="auto">
                <a:xfrm>
                  <a:off x="6340" y="13061"/>
                  <a:ext cx="280" cy="375"/>
                </a:xfrm>
                <a:prstGeom prst="rect">
                  <a:avLst/>
                </a:prstGeom>
                <a:solidFill>
                  <a:srgbClr val="FFFFFF"/>
                </a:solidFill>
                <a:ln w="0">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120000"/>
                    </a:lnSpc>
                  </a:pPr>
                  <a:r>
                    <a:rPr kumimoji="1" lang="zh-CN" altLang="en-US" sz="1600" b="1">
                      <a:solidFill>
                        <a:srgbClr val="000000"/>
                      </a:solidFill>
                      <a:latin typeface="楷体_GB2312" pitchFamily="49" charset="-122"/>
                      <a:ea typeface="楷体_GB2312" pitchFamily="49" charset="-122"/>
                    </a:rPr>
                    <a:t>消隐</a:t>
                  </a:r>
                </a:p>
              </p:txBody>
            </p:sp>
            <p:sp>
              <p:nvSpPr>
                <p:cNvPr id="21" name="Line 32"/>
                <p:cNvSpPr>
                  <a:spLocks noChangeShapeType="1"/>
                </p:cNvSpPr>
                <p:nvPr/>
              </p:nvSpPr>
              <p:spPr bwMode="auto">
                <a:xfrm>
                  <a:off x="5994" y="12026"/>
                  <a:ext cx="1636" cy="0"/>
                </a:xfrm>
                <a:prstGeom prst="line">
                  <a:avLst/>
                </a:prstGeom>
                <a:noFill/>
                <a:ln w="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 name="Line 33"/>
                <p:cNvSpPr>
                  <a:spLocks noChangeShapeType="1"/>
                </p:cNvSpPr>
                <p:nvPr/>
              </p:nvSpPr>
              <p:spPr bwMode="auto">
                <a:xfrm>
                  <a:off x="5994" y="13274"/>
                  <a:ext cx="379" cy="0"/>
                </a:xfrm>
                <a:prstGeom prst="line">
                  <a:avLst/>
                </a:prstGeom>
                <a:noFill/>
                <a:ln w="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 name="Rectangle 34"/>
                <p:cNvSpPr>
                  <a:spLocks noChangeArrowheads="1"/>
                </p:cNvSpPr>
                <p:nvPr/>
              </p:nvSpPr>
              <p:spPr bwMode="auto">
                <a:xfrm>
                  <a:off x="3071" y="12371"/>
                  <a:ext cx="614" cy="478"/>
                </a:xfrm>
                <a:prstGeom prst="rect">
                  <a:avLst/>
                </a:prstGeom>
                <a:solidFill>
                  <a:srgbClr val="FFFFFF"/>
                </a:solidFill>
                <a:ln w="0">
                  <a:solidFill>
                    <a:srgbClr val="000000"/>
                  </a:solidFill>
                  <a:miter lim="800000"/>
                  <a:headEnd/>
                  <a:tailEnd/>
                </a:ln>
              </p:spPr>
              <p:txBody>
                <a:bodyPr lIns="0" tIns="0" rIns="0" bIns="0">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120000"/>
                    </a:lnSpc>
                  </a:pPr>
                  <a:r>
                    <a:rPr kumimoji="1" lang="zh-CN" altLang="en-US" sz="2000" b="1">
                      <a:solidFill>
                        <a:srgbClr val="000000"/>
                      </a:solidFill>
                      <a:latin typeface="楷体_GB2312" pitchFamily="49" charset="-122"/>
                      <a:ea typeface="楷体_GB2312" pitchFamily="49" charset="-122"/>
                    </a:rPr>
                    <a:t>输入</a:t>
                  </a:r>
                </a:p>
                <a:p>
                  <a:pPr algn="ctr" eaLnBrk="1" fontAlgn="b" hangingPunct="1">
                    <a:lnSpc>
                      <a:spcPct val="120000"/>
                    </a:lnSpc>
                  </a:pPr>
                  <a:r>
                    <a:rPr kumimoji="1" lang="zh-CN" altLang="en-US" sz="2000" b="1">
                      <a:solidFill>
                        <a:srgbClr val="000000"/>
                      </a:solidFill>
                      <a:latin typeface="楷体_GB2312" pitchFamily="49" charset="-122"/>
                      <a:ea typeface="楷体_GB2312" pitchFamily="49" charset="-122"/>
                    </a:rPr>
                    <a:t>数据</a:t>
                  </a:r>
                  <a:endParaRPr kumimoji="1" lang="zh-CN" altLang="en-US" sz="2000" b="1">
                    <a:solidFill>
                      <a:srgbClr val="000000"/>
                    </a:solidFill>
                    <a:latin typeface="宋体" panose="02010600030101010101" pitchFamily="2" charset="-122"/>
                    <a:ea typeface="楷体_GB2312" pitchFamily="49" charset="-122"/>
                  </a:endParaRPr>
                </a:p>
              </p:txBody>
            </p:sp>
            <p:sp>
              <p:nvSpPr>
                <p:cNvPr id="24" name="Rectangle 35"/>
                <p:cNvSpPr>
                  <a:spLocks noChangeArrowheads="1"/>
                </p:cNvSpPr>
                <p:nvPr/>
              </p:nvSpPr>
              <p:spPr bwMode="auto">
                <a:xfrm>
                  <a:off x="3672" y="12376"/>
                  <a:ext cx="272" cy="155"/>
                </a:xfrm>
                <a:prstGeom prst="rect">
                  <a:avLst/>
                </a:prstGeom>
                <a:no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120000"/>
                    </a:lnSpc>
                  </a:pPr>
                  <a:r>
                    <a:rPr kumimoji="1" lang="en-US" altLang="zh-CN" sz="1600" dirty="0">
                      <a:solidFill>
                        <a:srgbClr val="FF0000"/>
                      </a:solidFill>
                      <a:latin typeface="楷体_GB2312" pitchFamily="49" charset="-122"/>
                      <a:ea typeface="楷体_GB2312" pitchFamily="49" charset="-122"/>
                    </a:rPr>
                    <a:t>WC</a:t>
                  </a:r>
                </a:p>
              </p:txBody>
            </p:sp>
            <p:sp>
              <p:nvSpPr>
                <p:cNvPr id="25" name="Line 36"/>
                <p:cNvSpPr>
                  <a:spLocks noChangeShapeType="1"/>
                </p:cNvSpPr>
                <p:nvPr/>
              </p:nvSpPr>
              <p:spPr bwMode="auto">
                <a:xfrm>
                  <a:off x="3543" y="12605"/>
                  <a:ext cx="589" cy="1"/>
                </a:xfrm>
                <a:prstGeom prst="line">
                  <a:avLst/>
                </a:prstGeom>
                <a:noFill/>
                <a:ln w="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 name="Rectangle 37"/>
                <p:cNvSpPr>
                  <a:spLocks noChangeArrowheads="1"/>
                </p:cNvSpPr>
                <p:nvPr/>
              </p:nvSpPr>
              <p:spPr bwMode="auto">
                <a:xfrm>
                  <a:off x="4117" y="12375"/>
                  <a:ext cx="616" cy="405"/>
                </a:xfrm>
                <a:prstGeom prst="rect">
                  <a:avLst/>
                </a:prstGeom>
                <a:solidFill>
                  <a:srgbClr val="FFFFFF"/>
                </a:solidFill>
                <a:ln w="0">
                  <a:solidFill>
                    <a:srgbClr val="000000"/>
                  </a:solidFill>
                  <a:miter lim="800000"/>
                  <a:headEnd/>
                  <a:tailEnd/>
                </a:ln>
              </p:spPr>
              <p:txBody>
                <a:bodyPr lIns="0" tIns="0" rIns="0" bIns="0">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120000"/>
                    </a:lnSpc>
                  </a:pPr>
                  <a:r>
                    <a:rPr kumimoji="1" lang="zh-CN" altLang="en-US" sz="2000" b="1" dirty="0">
                      <a:solidFill>
                        <a:srgbClr val="000000"/>
                      </a:solidFill>
                      <a:latin typeface="楷体_GB2312" pitchFamily="49" charset="-122"/>
                      <a:ea typeface="楷体_GB2312" pitchFamily="49" charset="-122"/>
                    </a:rPr>
                    <a:t>三维</a:t>
                  </a:r>
                </a:p>
                <a:p>
                  <a:pPr algn="ctr" eaLnBrk="1" fontAlgn="b" hangingPunct="1">
                    <a:lnSpc>
                      <a:spcPct val="120000"/>
                    </a:lnSpc>
                  </a:pPr>
                  <a:r>
                    <a:rPr kumimoji="1" lang="zh-CN" altLang="en-US" sz="2000" b="1" dirty="0">
                      <a:solidFill>
                        <a:srgbClr val="000000"/>
                      </a:solidFill>
                      <a:latin typeface="楷体_GB2312" pitchFamily="49" charset="-122"/>
                      <a:ea typeface="楷体_GB2312" pitchFamily="49" charset="-122"/>
                    </a:rPr>
                    <a:t>图形</a:t>
                  </a:r>
                </a:p>
              </p:txBody>
            </p:sp>
            <p:sp>
              <p:nvSpPr>
                <p:cNvPr id="28" name="Line 38"/>
                <p:cNvSpPr>
                  <a:spLocks noChangeShapeType="1"/>
                </p:cNvSpPr>
                <p:nvPr/>
              </p:nvSpPr>
              <p:spPr bwMode="auto">
                <a:xfrm>
                  <a:off x="4620" y="12592"/>
                  <a:ext cx="589" cy="1"/>
                </a:xfrm>
                <a:prstGeom prst="line">
                  <a:avLst/>
                </a:prstGeom>
                <a:noFill/>
                <a:ln w="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9" name="Rectangle 39"/>
                <p:cNvSpPr>
                  <a:spLocks noChangeArrowheads="1"/>
                </p:cNvSpPr>
                <p:nvPr/>
              </p:nvSpPr>
              <p:spPr bwMode="auto">
                <a:xfrm>
                  <a:off x="4664" y="12361"/>
                  <a:ext cx="354" cy="155"/>
                </a:xfrm>
                <a:prstGeom prst="rect">
                  <a:avLst/>
                </a:prstGeom>
                <a:no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120000"/>
                    </a:lnSpc>
                  </a:pPr>
                  <a:r>
                    <a:rPr kumimoji="1" lang="en-US" altLang="zh-CN" sz="1600" dirty="0">
                      <a:solidFill>
                        <a:srgbClr val="FF0000"/>
                      </a:solidFill>
                      <a:latin typeface="楷体_GB2312" pitchFamily="49" charset="-122"/>
                      <a:ea typeface="楷体_GB2312" pitchFamily="49" charset="-122"/>
                    </a:rPr>
                    <a:t>VC</a:t>
                  </a:r>
                </a:p>
              </p:txBody>
            </p:sp>
            <p:sp>
              <p:nvSpPr>
                <p:cNvPr id="30" name="Rectangle 40"/>
                <p:cNvSpPr>
                  <a:spLocks noChangeArrowheads="1"/>
                </p:cNvSpPr>
                <p:nvPr/>
              </p:nvSpPr>
              <p:spPr bwMode="auto">
                <a:xfrm>
                  <a:off x="5206" y="12375"/>
                  <a:ext cx="596" cy="405"/>
                </a:xfrm>
                <a:prstGeom prst="rect">
                  <a:avLst/>
                </a:prstGeom>
                <a:solidFill>
                  <a:srgbClr val="FFFFFF"/>
                </a:solidFill>
                <a:ln w="0">
                  <a:solidFill>
                    <a:srgbClr val="000000"/>
                  </a:solidFill>
                  <a:miter lim="800000"/>
                  <a:headEnd/>
                  <a:tailEnd/>
                </a:ln>
              </p:spPr>
              <p:txBody>
                <a:bodyPr lIns="0" tIns="0" rIns="0" bIns="0">
                  <a:normAutofit lnSpcReduction="10000"/>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120000"/>
                    </a:lnSpc>
                  </a:pPr>
                  <a:r>
                    <a:rPr kumimoji="1" lang="zh-CN" altLang="en-US" sz="2000" b="1" dirty="0">
                      <a:solidFill>
                        <a:srgbClr val="000000"/>
                      </a:solidFill>
                      <a:latin typeface="楷体_GB2312" pitchFamily="49" charset="-122"/>
                      <a:ea typeface="楷体_GB2312" pitchFamily="49" charset="-122"/>
                    </a:rPr>
                    <a:t>观察变换</a:t>
                  </a:r>
                </a:p>
              </p:txBody>
            </p:sp>
          </p:grpSp>
          <p:sp>
            <p:nvSpPr>
              <p:cNvPr id="9" name="Rectangle 41"/>
              <p:cNvSpPr>
                <a:spLocks noChangeArrowheads="1"/>
              </p:cNvSpPr>
              <p:nvPr/>
            </p:nvSpPr>
            <p:spPr bwMode="auto">
              <a:xfrm>
                <a:off x="6983" y="12407"/>
                <a:ext cx="415" cy="470"/>
              </a:xfrm>
              <a:prstGeom prst="rect">
                <a:avLst/>
              </a:prstGeom>
              <a:solidFill>
                <a:srgbClr val="FFFFFF"/>
              </a:solidFill>
              <a:ln w="0">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lnSpc>
                    <a:spcPct val="120000"/>
                  </a:lnSpc>
                </a:pPr>
                <a:r>
                  <a:rPr kumimoji="1" lang="zh-CN" altLang="en-US" sz="1600" b="1" dirty="0" smtClean="0">
                    <a:solidFill>
                      <a:srgbClr val="000000"/>
                    </a:solidFill>
                    <a:latin typeface="楷体_GB2312" pitchFamily="49" charset="-122"/>
                    <a:ea typeface="楷体_GB2312" pitchFamily="49" charset="-122"/>
                  </a:rPr>
                  <a:t>消</a:t>
                </a:r>
                <a:endParaRPr kumimoji="1" lang="en-US" altLang="zh-CN" sz="1600" b="1" dirty="0" smtClean="0">
                  <a:solidFill>
                    <a:srgbClr val="000000"/>
                  </a:solidFill>
                  <a:latin typeface="楷体_GB2312" pitchFamily="49" charset="-122"/>
                  <a:ea typeface="楷体_GB2312" pitchFamily="49" charset="-122"/>
                </a:endParaRPr>
              </a:p>
              <a:p>
                <a:pPr algn="ctr" eaLnBrk="1" fontAlgn="b" hangingPunct="1">
                  <a:lnSpc>
                    <a:spcPct val="120000"/>
                  </a:lnSpc>
                </a:pPr>
                <a:r>
                  <a:rPr kumimoji="1" lang="zh-CN" altLang="en-US" sz="1600" b="1" dirty="0" smtClean="0">
                    <a:solidFill>
                      <a:srgbClr val="000000"/>
                    </a:solidFill>
                    <a:latin typeface="楷体_GB2312" pitchFamily="49" charset="-122"/>
                    <a:ea typeface="楷体_GB2312" pitchFamily="49" charset="-122"/>
                  </a:rPr>
                  <a:t>隐</a:t>
                </a:r>
                <a:endParaRPr kumimoji="1" lang="zh-CN" altLang="en-US" sz="1600" b="1" dirty="0">
                  <a:solidFill>
                    <a:srgbClr val="000000"/>
                  </a:solidFill>
                  <a:latin typeface="楷体_GB2312" pitchFamily="49" charset="-122"/>
                  <a:ea typeface="楷体_GB2312" pitchFamily="49" charset="-122"/>
                </a:endParaRPr>
              </a:p>
            </p:txBody>
          </p:sp>
        </p:grpSp>
      </p:grpSp>
    </p:spTree>
    <p:extLst>
      <p:ext uri="{BB962C8B-B14F-4D97-AF65-F5344CB8AC3E}">
        <p14:creationId xmlns:p14="http://schemas.microsoft.com/office/powerpoint/2010/main" val="36019233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1294613" y="95007"/>
            <a:ext cx="5847755" cy="652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lnSpc>
                <a:spcPct val="110000"/>
              </a:lnSpc>
            </a:pPr>
            <a:r>
              <a:rPr kumimoji="1" lang="en-US" altLang="zh-CN" sz="2000" b="1" dirty="0">
                <a:solidFill>
                  <a:srgbClr val="0000FF"/>
                </a:solidFill>
                <a:latin typeface="Courier New" panose="02070309020205020404" pitchFamily="49" charset="0"/>
                <a:cs typeface="Courier New" panose="02070309020205020404" pitchFamily="49" charset="0"/>
              </a:rPr>
              <a:t>void</a:t>
            </a:r>
            <a:r>
              <a:rPr kumimoji="1" lang="en-US" altLang="zh-CN" sz="2000" b="1" dirty="0">
                <a:solidFill>
                  <a:srgbClr val="000000"/>
                </a:solidFill>
                <a:latin typeface="Courier New" panose="02070309020205020404" pitchFamily="49" charset="0"/>
                <a:cs typeface="Courier New" panose="02070309020205020404" pitchFamily="49" charset="0"/>
              </a:rPr>
              <a:t> triangle</a:t>
            </a:r>
            <a:r>
              <a:rPr kumimoji="1" lang="en-US" altLang="zh-CN" sz="2000" b="1" dirty="0" smtClean="0">
                <a:solidFill>
                  <a:srgbClr val="000000"/>
                </a:solidFill>
                <a:latin typeface="Courier New" panose="02070309020205020404" pitchFamily="49" charset="0"/>
                <a:cs typeface="Courier New" panose="02070309020205020404" pitchFamily="49" charset="0"/>
              </a:rPr>
              <a:t>()</a:t>
            </a:r>
            <a:endParaRPr kumimoji="1" lang="en-US" altLang="zh-CN" sz="2000" b="1" dirty="0">
              <a:solidFill>
                <a:srgbClr val="000000"/>
              </a:solidFill>
              <a:latin typeface="Courier New" panose="02070309020205020404" pitchFamily="49" charset="0"/>
              <a:cs typeface="Courier New" panose="02070309020205020404" pitchFamily="49" charset="0"/>
            </a:endParaRPr>
          </a:p>
          <a:p>
            <a:pPr eaLnBrk="1" fontAlgn="b" hangingPunct="1">
              <a:lnSpc>
                <a:spcPct val="110000"/>
              </a:lnSpc>
            </a:pPr>
            <a:r>
              <a:rPr kumimoji="1" lang="en-US" altLang="zh-CN" sz="2000" b="1" dirty="0">
                <a:solidFill>
                  <a:srgbClr val="000000"/>
                </a:solidFill>
                <a:latin typeface="Courier New" panose="02070309020205020404" pitchFamily="49" charset="0"/>
                <a:cs typeface="Courier New" panose="02070309020205020404" pitchFamily="49" charset="0"/>
              </a:rPr>
              <a:t>{</a:t>
            </a:r>
          </a:p>
          <a:p>
            <a:pPr eaLnBrk="1" fontAlgn="b" hangingPunct="1">
              <a:lnSpc>
                <a:spcPct val="110000"/>
              </a:lnSpc>
            </a:pP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glBegin</a:t>
            </a:r>
            <a:r>
              <a:rPr kumimoji="1" lang="en-US" altLang="zh-CN" sz="2000" b="1" dirty="0">
                <a:solidFill>
                  <a:srgbClr val="000000"/>
                </a:solidFill>
                <a:latin typeface="Courier New" panose="02070309020205020404" pitchFamily="49" charset="0"/>
                <a:cs typeface="Courier New" panose="02070309020205020404" pitchFamily="49" charset="0"/>
              </a:rPr>
              <a:t> (GL_TRIANGLES);</a:t>
            </a:r>
          </a:p>
          <a:p>
            <a:pPr eaLnBrk="1" fontAlgn="b" hangingPunct="1">
              <a:lnSpc>
                <a:spcPct val="110000"/>
              </a:lnSpc>
            </a:pPr>
            <a:r>
              <a:rPr kumimoji="1" lang="en-US" altLang="zh-CN" sz="2000" b="1" dirty="0">
                <a:solidFill>
                  <a:srgbClr val="000000"/>
                </a:solidFill>
                <a:latin typeface="Courier New" panose="02070309020205020404" pitchFamily="49" charset="0"/>
                <a:cs typeface="Courier New" panose="02070309020205020404" pitchFamily="49" charset="0"/>
              </a:rPr>
              <a:t>	glColor3f (1.0f, 0.0f, 0.0f);   </a:t>
            </a:r>
            <a:endParaRPr kumimoji="1" lang="en-US" altLang="zh-CN" sz="2000" b="1" dirty="0" smtClean="0">
              <a:solidFill>
                <a:srgbClr val="000000"/>
              </a:solidFill>
              <a:latin typeface="Courier New" panose="02070309020205020404" pitchFamily="49" charset="0"/>
              <a:cs typeface="Courier New" panose="02070309020205020404" pitchFamily="49" charset="0"/>
            </a:endParaRPr>
          </a:p>
          <a:p>
            <a:pPr eaLnBrk="1" fontAlgn="b" hangingPunct="1">
              <a:lnSpc>
                <a:spcPct val="110000"/>
              </a:lnSpc>
            </a:pPr>
            <a:r>
              <a:rPr kumimoji="1" lang="en-US" altLang="zh-CN" sz="2000" b="1" dirty="0" smtClean="0">
                <a:solidFill>
                  <a:srgbClr val="000000"/>
                </a:solidFill>
                <a:latin typeface="Courier New" panose="02070309020205020404" pitchFamily="49" charset="0"/>
                <a:cs typeface="Courier New" panose="02070309020205020404" pitchFamily="49" charset="0"/>
              </a:rPr>
              <a:t>		glVertex2f </a:t>
            </a:r>
            <a:r>
              <a:rPr kumimoji="1" lang="en-US" altLang="zh-CN" sz="2000" b="1" dirty="0">
                <a:solidFill>
                  <a:srgbClr val="000000"/>
                </a:solidFill>
                <a:latin typeface="Courier New" panose="02070309020205020404" pitchFamily="49" charset="0"/>
                <a:cs typeface="Courier New" panose="02070309020205020404" pitchFamily="49" charset="0"/>
              </a:rPr>
              <a:t>(5.0f,5.0f);</a:t>
            </a:r>
          </a:p>
          <a:p>
            <a:pPr eaLnBrk="1" fontAlgn="b" hangingPunct="1">
              <a:lnSpc>
                <a:spcPct val="110000"/>
              </a:lnSpc>
            </a:pPr>
            <a:r>
              <a:rPr kumimoji="1" lang="en-US" altLang="zh-CN" sz="2000" b="1" dirty="0">
                <a:solidFill>
                  <a:srgbClr val="000000"/>
                </a:solidFill>
                <a:latin typeface="Courier New" panose="02070309020205020404" pitchFamily="49" charset="0"/>
                <a:cs typeface="Courier New" panose="02070309020205020404" pitchFamily="49" charset="0"/>
              </a:rPr>
              <a:t>	glColor3f (0.0f, 1.0f, 0.0f);   </a:t>
            </a:r>
            <a:endParaRPr kumimoji="1" lang="en-US" altLang="zh-CN" sz="2000" b="1" dirty="0" smtClean="0">
              <a:solidFill>
                <a:srgbClr val="000000"/>
              </a:solidFill>
              <a:latin typeface="Courier New" panose="02070309020205020404" pitchFamily="49" charset="0"/>
              <a:cs typeface="Courier New" panose="02070309020205020404" pitchFamily="49" charset="0"/>
            </a:endParaRPr>
          </a:p>
          <a:p>
            <a:pPr eaLnBrk="1" fontAlgn="b" hangingPunct="1">
              <a:lnSpc>
                <a:spcPct val="110000"/>
              </a:lnSpc>
            </a:pPr>
            <a:r>
              <a:rPr kumimoji="1" lang="en-US" altLang="zh-CN" sz="2000" b="1" dirty="0" smtClean="0">
                <a:solidFill>
                  <a:srgbClr val="000000"/>
                </a:solidFill>
                <a:latin typeface="Courier New" panose="02070309020205020404" pitchFamily="49" charset="0"/>
                <a:cs typeface="Courier New" panose="02070309020205020404" pitchFamily="49" charset="0"/>
              </a:rPr>
              <a:t>		glVertex2f </a:t>
            </a:r>
            <a:r>
              <a:rPr kumimoji="1" lang="en-US" altLang="zh-CN" sz="2000" b="1" dirty="0">
                <a:solidFill>
                  <a:srgbClr val="000000"/>
                </a:solidFill>
                <a:latin typeface="Courier New" panose="02070309020205020404" pitchFamily="49" charset="0"/>
                <a:cs typeface="Courier New" panose="02070309020205020404" pitchFamily="49" charset="0"/>
              </a:rPr>
              <a:t>(25.0f,5.0f);</a:t>
            </a:r>
          </a:p>
          <a:p>
            <a:pPr eaLnBrk="1" fontAlgn="b" hangingPunct="1">
              <a:lnSpc>
                <a:spcPct val="110000"/>
              </a:lnSpc>
            </a:pPr>
            <a:r>
              <a:rPr kumimoji="1" lang="en-US" altLang="zh-CN" sz="2000" b="1" dirty="0">
                <a:solidFill>
                  <a:srgbClr val="000000"/>
                </a:solidFill>
                <a:latin typeface="Courier New" panose="02070309020205020404" pitchFamily="49" charset="0"/>
                <a:cs typeface="Courier New" panose="02070309020205020404" pitchFamily="49" charset="0"/>
              </a:rPr>
              <a:t>	glColor3f (0.0f, 0.0f, 1.0f);   </a:t>
            </a:r>
            <a:endParaRPr kumimoji="1" lang="en-US" altLang="zh-CN" sz="2000" b="1" dirty="0" smtClean="0">
              <a:solidFill>
                <a:srgbClr val="000000"/>
              </a:solidFill>
              <a:latin typeface="Courier New" panose="02070309020205020404" pitchFamily="49" charset="0"/>
              <a:cs typeface="Courier New" panose="02070309020205020404" pitchFamily="49" charset="0"/>
            </a:endParaRPr>
          </a:p>
          <a:p>
            <a:pPr eaLnBrk="1" fontAlgn="b" hangingPunct="1">
              <a:lnSpc>
                <a:spcPct val="110000"/>
              </a:lnSpc>
            </a:pPr>
            <a:r>
              <a:rPr kumimoji="1" lang="en-US" altLang="zh-CN" sz="2000" b="1" dirty="0" smtClean="0">
                <a:solidFill>
                  <a:srgbClr val="000000"/>
                </a:solidFill>
                <a:latin typeface="Courier New" panose="02070309020205020404" pitchFamily="49" charset="0"/>
                <a:cs typeface="Courier New" panose="02070309020205020404" pitchFamily="49" charset="0"/>
              </a:rPr>
              <a:t>		glVertex2f </a:t>
            </a:r>
            <a:r>
              <a:rPr kumimoji="1" lang="en-US" altLang="zh-CN" sz="2000" b="1" dirty="0">
                <a:solidFill>
                  <a:srgbClr val="000000"/>
                </a:solidFill>
                <a:latin typeface="Courier New" panose="02070309020205020404" pitchFamily="49" charset="0"/>
                <a:cs typeface="Courier New" panose="02070309020205020404" pitchFamily="49" charset="0"/>
              </a:rPr>
              <a:t>(5.0f,25.0f);</a:t>
            </a:r>
          </a:p>
          <a:p>
            <a:pPr eaLnBrk="1" fontAlgn="b" hangingPunct="1">
              <a:lnSpc>
                <a:spcPct val="110000"/>
              </a:lnSpc>
            </a:pP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glEnd</a:t>
            </a:r>
            <a:r>
              <a:rPr kumimoji="1" lang="en-US" altLang="zh-CN" sz="2000" b="1" dirty="0">
                <a:solidFill>
                  <a:srgbClr val="000000"/>
                </a:solidFill>
                <a:latin typeface="Courier New" panose="02070309020205020404" pitchFamily="49" charset="0"/>
                <a:cs typeface="Courier New" panose="02070309020205020404" pitchFamily="49" charset="0"/>
              </a:rPr>
              <a:t> ();</a:t>
            </a:r>
          </a:p>
          <a:p>
            <a:pPr eaLnBrk="1" fontAlgn="b" hangingPunct="1">
              <a:lnSpc>
                <a:spcPct val="110000"/>
              </a:lnSpc>
            </a:pP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glBegin</a:t>
            </a:r>
            <a:r>
              <a:rPr kumimoji="1" lang="en-US" altLang="zh-CN" sz="2000" b="1" dirty="0">
                <a:solidFill>
                  <a:srgbClr val="000000"/>
                </a:solidFill>
                <a:latin typeface="Courier New" panose="02070309020205020404" pitchFamily="49" charset="0"/>
                <a:cs typeface="Courier New" panose="02070309020205020404" pitchFamily="49" charset="0"/>
              </a:rPr>
              <a:t> (GL_TRIANGLES);</a:t>
            </a:r>
          </a:p>
          <a:p>
            <a:pPr eaLnBrk="1" fontAlgn="b" hangingPunct="1">
              <a:lnSpc>
                <a:spcPct val="110000"/>
              </a:lnSpc>
            </a:pPr>
            <a:r>
              <a:rPr kumimoji="1" lang="en-US" altLang="zh-CN" sz="2000" b="1" dirty="0">
                <a:solidFill>
                  <a:srgbClr val="000000"/>
                </a:solidFill>
                <a:latin typeface="Courier New" panose="02070309020205020404" pitchFamily="49" charset="0"/>
                <a:cs typeface="Courier New" panose="02070309020205020404" pitchFamily="49" charset="0"/>
              </a:rPr>
              <a:t>	glColor3f (1.0f, 1.0f, 0.0f);   </a:t>
            </a:r>
            <a:endParaRPr kumimoji="1" lang="en-US" altLang="zh-CN" sz="2000" b="1" dirty="0" smtClean="0">
              <a:solidFill>
                <a:srgbClr val="000000"/>
              </a:solidFill>
              <a:latin typeface="Courier New" panose="02070309020205020404" pitchFamily="49" charset="0"/>
              <a:cs typeface="Courier New" panose="02070309020205020404" pitchFamily="49" charset="0"/>
            </a:endParaRPr>
          </a:p>
          <a:p>
            <a:pPr eaLnBrk="1" fontAlgn="b" hangingPunct="1">
              <a:lnSpc>
                <a:spcPct val="110000"/>
              </a:lnSpc>
            </a:pPr>
            <a:r>
              <a:rPr kumimoji="1" lang="en-US" altLang="zh-CN" sz="2000" b="1" dirty="0" smtClean="0">
                <a:solidFill>
                  <a:srgbClr val="000000"/>
                </a:solidFill>
                <a:latin typeface="Courier New" panose="02070309020205020404" pitchFamily="49" charset="0"/>
                <a:cs typeface="Courier New" panose="02070309020205020404" pitchFamily="49" charset="0"/>
              </a:rPr>
              <a:t>		glVertex2f </a:t>
            </a:r>
            <a:r>
              <a:rPr kumimoji="1" lang="en-US" altLang="zh-CN" sz="2000" b="1" dirty="0">
                <a:solidFill>
                  <a:srgbClr val="000000"/>
                </a:solidFill>
                <a:latin typeface="Courier New" panose="02070309020205020404" pitchFamily="49" charset="0"/>
                <a:cs typeface="Courier New" panose="02070309020205020404" pitchFamily="49" charset="0"/>
              </a:rPr>
              <a:t>(26.0f,25.0f);</a:t>
            </a:r>
          </a:p>
          <a:p>
            <a:pPr eaLnBrk="1" fontAlgn="b" hangingPunct="1">
              <a:lnSpc>
                <a:spcPct val="110000"/>
              </a:lnSpc>
            </a:pPr>
            <a:r>
              <a:rPr kumimoji="1" lang="en-US" altLang="zh-CN" sz="2000" b="1" dirty="0">
                <a:solidFill>
                  <a:srgbClr val="000000"/>
                </a:solidFill>
                <a:latin typeface="Courier New" panose="02070309020205020404" pitchFamily="49" charset="0"/>
                <a:cs typeface="Courier New" panose="02070309020205020404" pitchFamily="49" charset="0"/>
              </a:rPr>
              <a:t>	glColor3f (0.0f, 1.0f, 1.0f);   </a:t>
            </a:r>
            <a:endParaRPr kumimoji="1" lang="en-US" altLang="zh-CN" sz="2000" b="1" dirty="0" smtClean="0">
              <a:solidFill>
                <a:srgbClr val="000000"/>
              </a:solidFill>
              <a:latin typeface="Courier New" panose="02070309020205020404" pitchFamily="49" charset="0"/>
              <a:cs typeface="Courier New" panose="02070309020205020404" pitchFamily="49" charset="0"/>
            </a:endParaRPr>
          </a:p>
          <a:p>
            <a:pPr eaLnBrk="1" fontAlgn="b" hangingPunct="1">
              <a:lnSpc>
                <a:spcPct val="110000"/>
              </a:lnSpc>
            </a:pPr>
            <a:r>
              <a:rPr kumimoji="1" lang="en-US" altLang="zh-CN" sz="2000" b="1" dirty="0" smtClean="0">
                <a:solidFill>
                  <a:srgbClr val="000000"/>
                </a:solidFill>
                <a:latin typeface="Courier New" panose="02070309020205020404" pitchFamily="49" charset="0"/>
                <a:cs typeface="Courier New" panose="02070309020205020404" pitchFamily="49" charset="0"/>
              </a:rPr>
              <a:t>		glVertex2f </a:t>
            </a:r>
            <a:r>
              <a:rPr kumimoji="1" lang="en-US" altLang="zh-CN" sz="2000" b="1" dirty="0">
                <a:solidFill>
                  <a:srgbClr val="000000"/>
                </a:solidFill>
                <a:latin typeface="Courier New" panose="02070309020205020404" pitchFamily="49" charset="0"/>
                <a:cs typeface="Courier New" panose="02070309020205020404" pitchFamily="49" charset="0"/>
              </a:rPr>
              <a:t>(26.0f,5.0f);</a:t>
            </a:r>
          </a:p>
          <a:p>
            <a:pPr eaLnBrk="1" fontAlgn="b" hangingPunct="1">
              <a:lnSpc>
                <a:spcPct val="110000"/>
              </a:lnSpc>
            </a:pPr>
            <a:r>
              <a:rPr kumimoji="1" lang="en-US" altLang="zh-CN" sz="2000" b="1" dirty="0">
                <a:solidFill>
                  <a:srgbClr val="000000"/>
                </a:solidFill>
                <a:latin typeface="Courier New" panose="02070309020205020404" pitchFamily="49" charset="0"/>
                <a:cs typeface="Courier New" panose="02070309020205020404" pitchFamily="49" charset="0"/>
              </a:rPr>
              <a:t>	glColor3f (1.0f, 0.0f, 1.0f);   </a:t>
            </a:r>
            <a:endParaRPr kumimoji="1" lang="en-US" altLang="zh-CN" sz="2000" b="1" dirty="0" smtClean="0">
              <a:solidFill>
                <a:srgbClr val="000000"/>
              </a:solidFill>
              <a:latin typeface="Courier New" panose="02070309020205020404" pitchFamily="49" charset="0"/>
              <a:cs typeface="Courier New" panose="02070309020205020404" pitchFamily="49" charset="0"/>
            </a:endParaRPr>
          </a:p>
          <a:p>
            <a:pPr eaLnBrk="1" fontAlgn="b" hangingPunct="1">
              <a:lnSpc>
                <a:spcPct val="110000"/>
              </a:lnSpc>
            </a:pPr>
            <a:r>
              <a:rPr kumimoji="1" lang="en-US" altLang="zh-CN" sz="2000" b="1" dirty="0" smtClean="0">
                <a:solidFill>
                  <a:srgbClr val="000000"/>
                </a:solidFill>
                <a:latin typeface="Courier New" panose="02070309020205020404" pitchFamily="49" charset="0"/>
                <a:cs typeface="Courier New" panose="02070309020205020404" pitchFamily="49" charset="0"/>
              </a:rPr>
              <a:t>		glVertex2f </a:t>
            </a:r>
            <a:r>
              <a:rPr kumimoji="1" lang="en-US" altLang="zh-CN" sz="2000" b="1" dirty="0">
                <a:solidFill>
                  <a:srgbClr val="000000"/>
                </a:solidFill>
                <a:latin typeface="Courier New" panose="02070309020205020404" pitchFamily="49" charset="0"/>
                <a:cs typeface="Courier New" panose="02070309020205020404" pitchFamily="49" charset="0"/>
              </a:rPr>
              <a:t>(6.0f,25.0f);</a:t>
            </a:r>
          </a:p>
          <a:p>
            <a:pPr eaLnBrk="1" fontAlgn="b" hangingPunct="1">
              <a:lnSpc>
                <a:spcPct val="110000"/>
              </a:lnSpc>
            </a:pP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glEnd</a:t>
            </a:r>
            <a:r>
              <a:rPr kumimoji="1" lang="en-US" altLang="zh-CN" sz="2000" b="1" dirty="0">
                <a:solidFill>
                  <a:srgbClr val="000000"/>
                </a:solidFill>
                <a:latin typeface="Courier New" panose="02070309020205020404" pitchFamily="49" charset="0"/>
                <a:cs typeface="Courier New" panose="02070309020205020404" pitchFamily="49" charset="0"/>
              </a:rPr>
              <a:t> ();</a:t>
            </a:r>
          </a:p>
          <a:p>
            <a:pPr eaLnBrk="1" fontAlgn="b" hangingPunct="1">
              <a:lnSpc>
                <a:spcPct val="110000"/>
              </a:lnSpc>
            </a:pPr>
            <a:r>
              <a:rPr kumimoji="1" lang="en-US" altLang="zh-CN" sz="2000" b="1"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46700419"/>
      </p:ext>
    </p:extLst>
  </p:cSld>
  <p:clrMapOvr>
    <a:masterClrMapping/>
  </p:clrMapOvr>
  <p:transition spd="slow">
    <p:cove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 y="892146"/>
            <a:ext cx="8989765" cy="5324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r>
              <a:rPr kumimoji="1" lang="en-US" altLang="zh-CN" sz="2000" b="1" dirty="0">
                <a:solidFill>
                  <a:srgbClr val="0000FF"/>
                </a:solidFill>
                <a:latin typeface="Courier New" panose="02070309020205020404" pitchFamily="49" charset="0"/>
                <a:cs typeface="Courier New" panose="02070309020205020404" pitchFamily="49" charset="0"/>
              </a:rPr>
              <a:t>void</a:t>
            </a:r>
            <a:r>
              <a:rPr kumimoji="1" lang="en-US" altLang="zh-CN" sz="2000" b="1" dirty="0">
                <a:solidFill>
                  <a:srgbClr val="000000"/>
                </a:solidFill>
                <a:latin typeface="Courier New" panose="02070309020205020404" pitchFamily="49" charset="0"/>
                <a:cs typeface="Courier New" panose="02070309020205020404" pitchFamily="49" charset="0"/>
              </a:rPr>
              <a:t> display</a:t>
            </a:r>
            <a:r>
              <a:rPr kumimoji="1" lang="en-US" altLang="zh-CN" sz="2000" b="1" dirty="0" smtClean="0">
                <a:solidFill>
                  <a:srgbClr val="000000"/>
                </a:solidFill>
                <a:latin typeface="Courier New" panose="02070309020205020404" pitchFamily="49" charset="0"/>
                <a:cs typeface="Courier New" panose="02070309020205020404" pitchFamily="49" charset="0"/>
              </a:rPr>
              <a:t>()</a:t>
            </a:r>
            <a:endParaRPr kumimoji="1" lang="en-US" altLang="zh-CN" sz="2000" b="1" dirty="0">
              <a:solidFill>
                <a:srgbClr val="000000"/>
              </a:solidFill>
              <a:latin typeface="Courier New" panose="02070309020205020404" pitchFamily="49" charset="0"/>
              <a:cs typeface="Courier New" panose="02070309020205020404" pitchFamily="49" charset="0"/>
            </a:endParaRPr>
          </a:p>
          <a:p>
            <a:pPr eaLnBrk="1" fontAlgn="b" hangingPunct="1"/>
            <a:r>
              <a:rPr kumimoji="1" lang="en-US" altLang="zh-CN" sz="2000" b="1" dirty="0">
                <a:solidFill>
                  <a:srgbClr val="000000"/>
                </a:solidFill>
                <a:latin typeface="Courier New" panose="02070309020205020404" pitchFamily="49" charset="0"/>
                <a:cs typeface="Courier New" panose="02070309020205020404" pitchFamily="49" charset="0"/>
              </a:rPr>
              <a:t>{</a:t>
            </a:r>
          </a:p>
          <a:p>
            <a:pPr eaLnBrk="1" fontAlgn="b" hangingPunct="1"/>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glClear</a:t>
            </a:r>
            <a:r>
              <a:rPr kumimoji="1" lang="en-US" altLang="zh-CN" sz="2000" b="1" dirty="0">
                <a:solidFill>
                  <a:srgbClr val="000000"/>
                </a:solidFill>
                <a:latin typeface="Courier New" panose="02070309020205020404" pitchFamily="49" charset="0"/>
                <a:cs typeface="Courier New" panose="02070309020205020404" pitchFamily="49" charset="0"/>
              </a:rPr>
              <a:t>(GL_COLOR_BUFFER_BIT);</a:t>
            </a:r>
          </a:p>
          <a:p>
            <a:pPr eaLnBrk="1" fontAlgn="b" hangingPunct="1"/>
            <a:r>
              <a:rPr kumimoji="1" lang="en-US" altLang="zh-CN" sz="2000" b="1" dirty="0">
                <a:solidFill>
                  <a:srgbClr val="000000"/>
                </a:solidFill>
                <a:latin typeface="Courier New" panose="02070309020205020404" pitchFamily="49" charset="0"/>
                <a:cs typeface="Courier New" panose="02070309020205020404" pitchFamily="49" charset="0"/>
              </a:rPr>
              <a:t>    triangle();</a:t>
            </a:r>
          </a:p>
          <a:p>
            <a:pPr eaLnBrk="1" fontAlgn="b" hangingPunct="1"/>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smtClean="0">
                <a:solidFill>
                  <a:srgbClr val="000000"/>
                </a:solidFill>
                <a:latin typeface="Courier New" panose="02070309020205020404" pitchFamily="49" charset="0"/>
                <a:cs typeface="Courier New" panose="02070309020205020404" pitchFamily="49" charset="0"/>
              </a:rPr>
              <a:t>   </a:t>
            </a:r>
            <a:r>
              <a:rPr kumimoji="1" lang="en-US" altLang="zh-CN" sz="2000" b="1" dirty="0" err="1" smtClean="0">
                <a:solidFill>
                  <a:srgbClr val="000000"/>
                </a:solidFill>
                <a:latin typeface="Courier New" panose="02070309020205020404" pitchFamily="49" charset="0"/>
                <a:cs typeface="Courier New" panose="02070309020205020404" pitchFamily="49" charset="0"/>
              </a:rPr>
              <a:t>glFlush</a:t>
            </a:r>
            <a:r>
              <a:rPr kumimoji="1" lang="en-US" altLang="zh-CN" sz="2000" b="1" dirty="0">
                <a:solidFill>
                  <a:srgbClr val="000000"/>
                </a:solidFill>
                <a:latin typeface="Courier New" panose="02070309020205020404" pitchFamily="49" charset="0"/>
                <a:cs typeface="Courier New" panose="02070309020205020404" pitchFamily="49" charset="0"/>
              </a:rPr>
              <a:t>();</a:t>
            </a:r>
          </a:p>
          <a:p>
            <a:pPr eaLnBrk="1" fontAlgn="b" hangingPunct="1"/>
            <a:r>
              <a:rPr kumimoji="1" lang="en-US" altLang="zh-CN" sz="2000" b="1" dirty="0">
                <a:solidFill>
                  <a:srgbClr val="000000"/>
                </a:solidFill>
                <a:latin typeface="Courier New" panose="02070309020205020404" pitchFamily="49" charset="0"/>
                <a:cs typeface="Courier New" panose="02070309020205020404" pitchFamily="49" charset="0"/>
              </a:rPr>
              <a:t>}</a:t>
            </a:r>
          </a:p>
          <a:p>
            <a:pPr eaLnBrk="1" fontAlgn="b" hangingPunct="1"/>
            <a:r>
              <a:rPr kumimoji="1" lang="en-US" altLang="zh-CN" sz="2000" b="1" dirty="0">
                <a:solidFill>
                  <a:srgbClr val="0000FF"/>
                </a:solidFill>
                <a:latin typeface="Courier New" panose="02070309020205020404" pitchFamily="49" charset="0"/>
                <a:cs typeface="Courier New" panose="02070309020205020404" pitchFamily="49" charset="0"/>
              </a:rPr>
              <a:t>void</a:t>
            </a:r>
            <a:r>
              <a:rPr kumimoji="1" lang="en-US" altLang="zh-CN" sz="2000" b="1" dirty="0">
                <a:solidFill>
                  <a:srgbClr val="000000"/>
                </a:solidFill>
                <a:latin typeface="Courier New" panose="02070309020205020404" pitchFamily="49" charset="0"/>
                <a:cs typeface="Courier New" panose="02070309020205020404" pitchFamily="49" charset="0"/>
              </a:rPr>
              <a:t> reshape(</a:t>
            </a:r>
            <a:r>
              <a:rPr kumimoji="1" lang="en-US" altLang="zh-CN" sz="2000" b="1" dirty="0" err="1">
                <a:solidFill>
                  <a:srgbClr val="0000FF"/>
                </a:solidFill>
                <a:latin typeface="Courier New" panose="02070309020205020404" pitchFamily="49" charset="0"/>
                <a:cs typeface="Courier New" panose="02070309020205020404" pitchFamily="49" charset="0"/>
              </a:rPr>
              <a:t>int</a:t>
            </a: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w,</a:t>
            </a:r>
            <a:r>
              <a:rPr kumimoji="1" lang="en-US" altLang="zh-CN" sz="2000" b="1" dirty="0" err="1">
                <a:solidFill>
                  <a:srgbClr val="0000FF"/>
                </a:solidFill>
                <a:latin typeface="Courier New" panose="02070309020205020404" pitchFamily="49" charset="0"/>
                <a:cs typeface="Courier New" panose="02070309020205020404" pitchFamily="49" charset="0"/>
              </a:rPr>
              <a:t>int</a:t>
            </a:r>
            <a:r>
              <a:rPr kumimoji="1" lang="en-US" altLang="zh-CN" sz="2000" b="1" dirty="0">
                <a:solidFill>
                  <a:srgbClr val="000000"/>
                </a:solidFill>
                <a:latin typeface="Courier New" panose="02070309020205020404" pitchFamily="49" charset="0"/>
                <a:cs typeface="Courier New" panose="02070309020205020404" pitchFamily="49" charset="0"/>
              </a:rPr>
              <a:t> h)</a:t>
            </a:r>
          </a:p>
          <a:p>
            <a:pPr eaLnBrk="1" fontAlgn="b" hangingPunct="1"/>
            <a:r>
              <a:rPr kumimoji="1" lang="en-US" altLang="zh-CN" sz="2000" b="1" dirty="0">
                <a:solidFill>
                  <a:srgbClr val="000000"/>
                </a:solidFill>
                <a:latin typeface="Courier New" panose="02070309020205020404" pitchFamily="49" charset="0"/>
                <a:cs typeface="Courier New" panose="02070309020205020404" pitchFamily="49" charset="0"/>
              </a:rPr>
              <a:t>{</a:t>
            </a:r>
          </a:p>
          <a:p>
            <a:pPr eaLnBrk="1" fontAlgn="b" hangingPunct="1"/>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glViewport</a:t>
            </a:r>
            <a:r>
              <a:rPr kumimoji="1" lang="en-US" altLang="zh-CN" sz="2000" b="1" dirty="0">
                <a:solidFill>
                  <a:srgbClr val="000000"/>
                </a:solidFill>
                <a:latin typeface="Courier New" panose="02070309020205020404" pitchFamily="49" charset="0"/>
                <a:cs typeface="Courier New" panose="02070309020205020404" pitchFamily="49" charset="0"/>
              </a:rPr>
              <a:t>(0,0,(</a:t>
            </a:r>
            <a:r>
              <a:rPr kumimoji="1" lang="en-US" altLang="zh-CN" sz="2000" b="1" dirty="0" err="1">
                <a:solidFill>
                  <a:srgbClr val="000000"/>
                </a:solidFill>
                <a:latin typeface="Courier New" panose="02070309020205020404" pitchFamily="49" charset="0"/>
                <a:cs typeface="Courier New" panose="02070309020205020404" pitchFamily="49" charset="0"/>
              </a:rPr>
              <a:t>GLsizei</a:t>
            </a:r>
            <a:r>
              <a:rPr kumimoji="1" lang="en-US" altLang="zh-CN" sz="2000" b="1" dirty="0">
                <a:solidFill>
                  <a:srgbClr val="000000"/>
                </a:solidFill>
                <a:latin typeface="Courier New" panose="02070309020205020404" pitchFamily="49" charset="0"/>
                <a:cs typeface="Courier New" panose="02070309020205020404" pitchFamily="49" charset="0"/>
              </a:rPr>
              <a:t>)w, (</a:t>
            </a:r>
            <a:r>
              <a:rPr kumimoji="1" lang="en-US" altLang="zh-CN" sz="2000" b="1" dirty="0" err="1">
                <a:solidFill>
                  <a:srgbClr val="000000"/>
                </a:solidFill>
                <a:latin typeface="Courier New" panose="02070309020205020404" pitchFamily="49" charset="0"/>
                <a:cs typeface="Courier New" panose="02070309020205020404" pitchFamily="49" charset="0"/>
              </a:rPr>
              <a:t>GLsizei</a:t>
            </a:r>
            <a:r>
              <a:rPr kumimoji="1" lang="en-US" altLang="zh-CN" sz="2000" b="1" dirty="0">
                <a:solidFill>
                  <a:srgbClr val="000000"/>
                </a:solidFill>
                <a:latin typeface="Courier New" panose="02070309020205020404" pitchFamily="49" charset="0"/>
                <a:cs typeface="Courier New" panose="02070309020205020404" pitchFamily="49" charset="0"/>
              </a:rPr>
              <a:t>)h);</a:t>
            </a:r>
          </a:p>
          <a:p>
            <a:pPr eaLnBrk="1" fontAlgn="b" hangingPunct="1"/>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smtClean="0">
                <a:solidFill>
                  <a:srgbClr val="000000"/>
                </a:solidFill>
                <a:latin typeface="Courier New" panose="02070309020205020404" pitchFamily="49" charset="0"/>
                <a:cs typeface="Courier New" panose="02070309020205020404" pitchFamily="49" charset="0"/>
              </a:rPr>
              <a:t>   </a:t>
            </a:r>
            <a:r>
              <a:rPr kumimoji="1" lang="en-US" altLang="zh-CN" sz="2000" b="1" dirty="0" err="1" smtClean="0">
                <a:solidFill>
                  <a:srgbClr val="000000"/>
                </a:solidFill>
                <a:latin typeface="Courier New" panose="02070309020205020404" pitchFamily="49" charset="0"/>
                <a:cs typeface="Courier New" panose="02070309020205020404" pitchFamily="49" charset="0"/>
              </a:rPr>
              <a:t>glMatrixMode</a:t>
            </a:r>
            <a:r>
              <a:rPr kumimoji="1" lang="en-US" altLang="zh-CN" sz="2000" b="1" dirty="0" smtClean="0">
                <a:solidFill>
                  <a:srgbClr val="000000"/>
                </a:solidFill>
                <a:latin typeface="Courier New" panose="02070309020205020404" pitchFamily="49" charset="0"/>
                <a:cs typeface="Courier New" panose="02070309020205020404" pitchFamily="49" charset="0"/>
              </a:rPr>
              <a:t>(GL_PROJECTION</a:t>
            </a:r>
            <a:r>
              <a:rPr kumimoji="1" lang="en-US" altLang="zh-CN" sz="2000" b="1" dirty="0">
                <a:solidFill>
                  <a:srgbClr val="000000"/>
                </a:solidFill>
                <a:latin typeface="Courier New" panose="02070309020205020404" pitchFamily="49" charset="0"/>
                <a:cs typeface="Courier New" panose="02070309020205020404" pitchFamily="49" charset="0"/>
              </a:rPr>
              <a:t>);</a:t>
            </a:r>
          </a:p>
          <a:p>
            <a:pPr eaLnBrk="1" fontAlgn="b" hangingPunct="1"/>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smtClean="0">
                <a:solidFill>
                  <a:srgbClr val="000000"/>
                </a:solidFill>
                <a:latin typeface="Courier New" panose="02070309020205020404" pitchFamily="49" charset="0"/>
                <a:cs typeface="Courier New" panose="02070309020205020404" pitchFamily="49" charset="0"/>
              </a:rPr>
              <a:t>   </a:t>
            </a:r>
            <a:r>
              <a:rPr kumimoji="1" lang="en-US" altLang="zh-CN" sz="2000" b="1" dirty="0" err="1" smtClean="0">
                <a:solidFill>
                  <a:srgbClr val="000000"/>
                </a:solidFill>
                <a:latin typeface="Courier New" panose="02070309020205020404" pitchFamily="49" charset="0"/>
                <a:cs typeface="Courier New" panose="02070309020205020404" pitchFamily="49" charset="0"/>
              </a:rPr>
              <a:t>glLoadIdentity</a:t>
            </a:r>
            <a:r>
              <a:rPr kumimoji="1" lang="en-US" altLang="zh-CN" sz="2000" b="1" dirty="0">
                <a:solidFill>
                  <a:srgbClr val="000000"/>
                </a:solidFill>
                <a:latin typeface="Courier New" panose="02070309020205020404" pitchFamily="49" charset="0"/>
                <a:cs typeface="Courier New" panose="02070309020205020404" pitchFamily="49" charset="0"/>
              </a:rPr>
              <a:t>();</a:t>
            </a:r>
          </a:p>
          <a:p>
            <a:pPr eaLnBrk="1" fontAlgn="b" hangingPunct="1"/>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smtClean="0">
                <a:solidFill>
                  <a:srgbClr val="000000"/>
                </a:solidFill>
                <a:latin typeface="Courier New" panose="02070309020205020404" pitchFamily="49" charset="0"/>
                <a:cs typeface="Courier New" panose="02070309020205020404" pitchFamily="49" charset="0"/>
              </a:rPr>
              <a:t>   </a:t>
            </a:r>
            <a:r>
              <a:rPr kumimoji="1" lang="en-US" altLang="zh-CN" sz="2000" b="1" dirty="0" smtClean="0">
                <a:solidFill>
                  <a:srgbClr val="0000FF"/>
                </a:solidFill>
                <a:latin typeface="Courier New" panose="02070309020205020404" pitchFamily="49" charset="0"/>
                <a:cs typeface="Courier New" panose="02070309020205020404" pitchFamily="49" charset="0"/>
              </a:rPr>
              <a:t>if</a:t>
            </a:r>
            <a:r>
              <a:rPr kumimoji="1" lang="en-US" altLang="zh-CN" sz="2000" b="1" dirty="0" smtClean="0">
                <a:solidFill>
                  <a:srgbClr val="000000"/>
                </a:solidFill>
                <a:latin typeface="Courier New" panose="02070309020205020404" pitchFamily="49" charset="0"/>
                <a:cs typeface="Courier New" panose="02070309020205020404" pitchFamily="49" charset="0"/>
              </a:rPr>
              <a:t>(w </a:t>
            </a:r>
            <a:r>
              <a:rPr kumimoji="1" lang="en-US" altLang="zh-CN" sz="2000" b="1" dirty="0">
                <a:solidFill>
                  <a:srgbClr val="000000"/>
                </a:solidFill>
                <a:latin typeface="Courier New" panose="02070309020205020404" pitchFamily="49" charset="0"/>
                <a:cs typeface="Courier New" panose="02070309020205020404" pitchFamily="49" charset="0"/>
              </a:rPr>
              <a:t>&lt;= h</a:t>
            </a:r>
            <a:r>
              <a:rPr kumimoji="1" lang="en-US" altLang="zh-CN" sz="2000" b="1" dirty="0" smtClean="0">
                <a:solidFill>
                  <a:srgbClr val="000000"/>
                </a:solidFill>
                <a:latin typeface="Courier New" panose="02070309020205020404" pitchFamily="49" charset="0"/>
                <a:cs typeface="Courier New" panose="02070309020205020404" pitchFamily="49" charset="0"/>
              </a:rPr>
              <a:t>)</a:t>
            </a: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smtClean="0">
                <a:solidFill>
                  <a:srgbClr val="000000"/>
                </a:solidFill>
                <a:latin typeface="Courier New" panose="02070309020205020404" pitchFamily="49" charset="0"/>
                <a:cs typeface="Courier New" panose="02070309020205020404" pitchFamily="49" charset="0"/>
              </a:rPr>
              <a:t> 		 		gluOrtho2D(0.0,30.0,0.0,30.0</a:t>
            </a:r>
            <a:r>
              <a:rPr kumimoji="1" lang="en-US" altLang="zh-CN" sz="2000" b="1" dirty="0">
                <a:solidFill>
                  <a:srgbClr val="000000"/>
                </a:solidFill>
                <a:latin typeface="Courier New" panose="02070309020205020404" pitchFamily="49" charset="0"/>
                <a:cs typeface="Courier New" panose="02070309020205020404" pitchFamily="49" charset="0"/>
              </a:rPr>
              <a:t>*(</a:t>
            </a:r>
            <a:r>
              <a:rPr kumimoji="1" lang="en-US" altLang="zh-CN" sz="2000" b="1" dirty="0" err="1">
                <a:solidFill>
                  <a:srgbClr val="000000"/>
                </a:solidFill>
                <a:latin typeface="Courier New" panose="02070309020205020404" pitchFamily="49" charset="0"/>
                <a:cs typeface="Courier New" panose="02070309020205020404" pitchFamily="49" charset="0"/>
              </a:rPr>
              <a:t>GLfloat</a:t>
            </a:r>
            <a:r>
              <a:rPr kumimoji="1" lang="en-US" altLang="zh-CN" sz="2000" b="1" dirty="0">
                <a:solidFill>
                  <a:srgbClr val="000000"/>
                </a:solidFill>
                <a:latin typeface="Courier New" panose="02070309020205020404" pitchFamily="49" charset="0"/>
                <a:cs typeface="Courier New" panose="02070309020205020404" pitchFamily="49" charset="0"/>
              </a:rPr>
              <a:t>)h/(</a:t>
            </a:r>
            <a:r>
              <a:rPr kumimoji="1" lang="en-US" altLang="zh-CN" sz="2000" b="1" dirty="0" err="1">
                <a:solidFill>
                  <a:srgbClr val="000000"/>
                </a:solidFill>
                <a:latin typeface="Courier New" panose="02070309020205020404" pitchFamily="49" charset="0"/>
                <a:cs typeface="Courier New" panose="02070309020205020404" pitchFamily="49" charset="0"/>
              </a:rPr>
              <a:t>GLfloat</a:t>
            </a:r>
            <a:r>
              <a:rPr kumimoji="1" lang="en-US" altLang="zh-CN" sz="2000" b="1" dirty="0">
                <a:solidFill>
                  <a:srgbClr val="000000"/>
                </a:solidFill>
                <a:latin typeface="Courier New" panose="02070309020205020404" pitchFamily="49" charset="0"/>
                <a:cs typeface="Courier New" panose="02070309020205020404" pitchFamily="49" charset="0"/>
              </a:rPr>
              <a:t>)w);</a:t>
            </a:r>
          </a:p>
          <a:p>
            <a:pPr eaLnBrk="1" fontAlgn="b" hangingPunct="1"/>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smtClean="0">
                <a:solidFill>
                  <a:srgbClr val="000000"/>
                </a:solidFill>
                <a:latin typeface="Courier New" panose="02070309020205020404" pitchFamily="49" charset="0"/>
                <a:cs typeface="Courier New" panose="02070309020205020404" pitchFamily="49" charset="0"/>
              </a:rPr>
              <a:t>   </a:t>
            </a:r>
            <a:r>
              <a:rPr kumimoji="1" lang="en-US" altLang="zh-CN" sz="2000" b="1" dirty="0" smtClean="0">
                <a:solidFill>
                  <a:srgbClr val="0000FF"/>
                </a:solidFill>
                <a:latin typeface="Courier New" panose="02070309020205020404" pitchFamily="49" charset="0"/>
                <a:cs typeface="Courier New" panose="02070309020205020404" pitchFamily="49" charset="0"/>
              </a:rPr>
              <a:t>else</a:t>
            </a:r>
            <a:endParaRPr kumimoji="1" lang="en-US" altLang="zh-CN" sz="2000" b="1" dirty="0">
              <a:solidFill>
                <a:srgbClr val="0000FF"/>
              </a:solidFill>
              <a:latin typeface="Courier New" panose="02070309020205020404" pitchFamily="49" charset="0"/>
              <a:cs typeface="Courier New" panose="02070309020205020404" pitchFamily="49" charset="0"/>
            </a:endParaRPr>
          </a:p>
          <a:p>
            <a:pPr eaLnBrk="1" fontAlgn="b" hangingPunct="1"/>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smtClean="0">
                <a:solidFill>
                  <a:srgbClr val="000000"/>
                </a:solidFill>
                <a:latin typeface="Courier New" panose="02070309020205020404" pitchFamily="49" charset="0"/>
                <a:cs typeface="Courier New" panose="02070309020205020404" pitchFamily="49" charset="0"/>
              </a:rPr>
              <a:t>gluOrtho2D(0.0,30.0</a:t>
            </a:r>
            <a:r>
              <a:rPr kumimoji="1" lang="en-US" altLang="zh-CN" sz="2000" b="1" dirty="0">
                <a:solidFill>
                  <a:srgbClr val="000000"/>
                </a:solidFill>
                <a:latin typeface="Courier New" panose="02070309020205020404" pitchFamily="49" charset="0"/>
                <a:cs typeface="Courier New" panose="02070309020205020404" pitchFamily="49" charset="0"/>
              </a:rPr>
              <a:t>*(</a:t>
            </a:r>
            <a:r>
              <a:rPr kumimoji="1" lang="en-US" altLang="zh-CN" sz="2000" b="1" dirty="0" err="1">
                <a:solidFill>
                  <a:srgbClr val="000000"/>
                </a:solidFill>
                <a:latin typeface="Courier New" panose="02070309020205020404" pitchFamily="49" charset="0"/>
                <a:cs typeface="Courier New" panose="02070309020205020404" pitchFamily="49" charset="0"/>
              </a:rPr>
              <a:t>GLfloat</a:t>
            </a:r>
            <a:r>
              <a:rPr kumimoji="1" lang="en-US" altLang="zh-CN" sz="2000" b="1" dirty="0">
                <a:solidFill>
                  <a:srgbClr val="000000"/>
                </a:solidFill>
                <a:latin typeface="Courier New" panose="02070309020205020404" pitchFamily="49" charset="0"/>
                <a:cs typeface="Courier New" panose="02070309020205020404" pitchFamily="49" charset="0"/>
              </a:rPr>
              <a:t>)w/(</a:t>
            </a:r>
            <a:r>
              <a:rPr kumimoji="1" lang="en-US" altLang="zh-CN" sz="2000" b="1" dirty="0" err="1">
                <a:solidFill>
                  <a:srgbClr val="000000"/>
                </a:solidFill>
                <a:latin typeface="Courier New" panose="02070309020205020404" pitchFamily="49" charset="0"/>
                <a:cs typeface="Courier New" panose="02070309020205020404" pitchFamily="49" charset="0"/>
              </a:rPr>
              <a:t>GLfloat</a:t>
            </a:r>
            <a:r>
              <a:rPr kumimoji="1" lang="en-US" altLang="zh-CN" sz="2000" b="1" dirty="0">
                <a:solidFill>
                  <a:srgbClr val="000000"/>
                </a:solidFill>
                <a:latin typeface="Courier New" panose="02070309020205020404" pitchFamily="49" charset="0"/>
                <a:cs typeface="Courier New" panose="02070309020205020404" pitchFamily="49" charset="0"/>
              </a:rPr>
              <a:t>)h,0.0,30.0);</a:t>
            </a:r>
          </a:p>
          <a:p>
            <a:pPr eaLnBrk="1" fontAlgn="b" hangingPunct="1"/>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smtClean="0">
                <a:solidFill>
                  <a:srgbClr val="000000"/>
                </a:solidFill>
                <a:latin typeface="Courier New" panose="02070309020205020404" pitchFamily="49" charset="0"/>
                <a:cs typeface="Courier New" panose="02070309020205020404" pitchFamily="49" charset="0"/>
              </a:rPr>
              <a:t>    </a:t>
            </a:r>
            <a:r>
              <a:rPr kumimoji="1" lang="en-US" altLang="zh-CN" sz="2000" b="1" dirty="0" err="1" smtClean="0">
                <a:solidFill>
                  <a:srgbClr val="000000"/>
                </a:solidFill>
                <a:latin typeface="Courier New" panose="02070309020205020404" pitchFamily="49" charset="0"/>
                <a:cs typeface="Courier New" panose="02070309020205020404" pitchFamily="49" charset="0"/>
              </a:rPr>
              <a:t>glMatrixMode</a:t>
            </a:r>
            <a:r>
              <a:rPr kumimoji="1" lang="en-US" altLang="zh-CN" sz="2000" b="1" dirty="0" smtClean="0">
                <a:solidFill>
                  <a:srgbClr val="000000"/>
                </a:solidFill>
                <a:latin typeface="Courier New" panose="02070309020205020404" pitchFamily="49" charset="0"/>
                <a:cs typeface="Courier New" panose="02070309020205020404" pitchFamily="49" charset="0"/>
              </a:rPr>
              <a:t>(GL_MODELVIEW</a:t>
            </a:r>
            <a:r>
              <a:rPr kumimoji="1" lang="en-US" altLang="zh-CN" sz="2000" b="1" dirty="0">
                <a:solidFill>
                  <a:srgbClr val="000000"/>
                </a:solidFill>
                <a:latin typeface="Courier New" panose="02070309020205020404" pitchFamily="49" charset="0"/>
                <a:cs typeface="Courier New" panose="02070309020205020404" pitchFamily="49" charset="0"/>
              </a:rPr>
              <a:t>);</a:t>
            </a:r>
          </a:p>
          <a:p>
            <a:pPr eaLnBrk="1" fontAlgn="b" hangingPunct="1"/>
            <a:r>
              <a:rPr kumimoji="1" lang="en-US" altLang="zh-CN" sz="2000" b="1"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3230506"/>
      </p:ext>
    </p:extLst>
  </p:cSld>
  <p:clrMapOvr>
    <a:masterClrMapping/>
  </p:clrMapOvr>
  <p:transition spd="slow">
    <p:cove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222931" y="1352385"/>
            <a:ext cx="7654129" cy="433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lnSpc>
                <a:spcPct val="115000"/>
              </a:lnSpc>
            </a:pPr>
            <a:r>
              <a:rPr kumimoji="1" lang="en-US" altLang="zh-CN" sz="2000" b="1" dirty="0" err="1">
                <a:solidFill>
                  <a:srgbClr val="0000FF"/>
                </a:solidFill>
                <a:latin typeface="Courier New" panose="02070309020205020404" pitchFamily="49" charset="0"/>
                <a:cs typeface="Courier New" panose="02070309020205020404" pitchFamily="49" charset="0"/>
              </a:rPr>
              <a:t>int</a:t>
            </a:r>
            <a:r>
              <a:rPr kumimoji="1" lang="en-US" altLang="zh-CN" sz="2000" b="1" dirty="0">
                <a:solidFill>
                  <a:srgbClr val="000000"/>
                </a:solidFill>
                <a:latin typeface="Courier New" panose="02070309020205020404" pitchFamily="49" charset="0"/>
                <a:cs typeface="Courier New" panose="02070309020205020404" pitchFamily="49" charset="0"/>
              </a:rPr>
              <a:t> main(</a:t>
            </a:r>
            <a:r>
              <a:rPr kumimoji="1" lang="en-US" altLang="zh-CN" sz="2000" b="1" dirty="0" err="1">
                <a:solidFill>
                  <a:srgbClr val="0000FF"/>
                </a:solidFill>
                <a:latin typeface="Courier New" panose="02070309020205020404" pitchFamily="49" charset="0"/>
                <a:cs typeface="Courier New" panose="02070309020205020404" pitchFamily="49" charset="0"/>
              </a:rPr>
              <a:t>int</a:t>
            </a: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argc</a:t>
            </a: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a:solidFill>
                  <a:srgbClr val="0000FF"/>
                </a:solidFill>
                <a:latin typeface="Courier New" panose="02070309020205020404" pitchFamily="49" charset="0"/>
                <a:cs typeface="Courier New" panose="02070309020205020404" pitchFamily="49" charset="0"/>
              </a:rPr>
              <a:t>char</a:t>
            </a: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argv</a:t>
            </a:r>
            <a:r>
              <a:rPr kumimoji="1" lang="en-US" altLang="zh-CN" sz="2000" b="1" dirty="0">
                <a:solidFill>
                  <a:srgbClr val="000000"/>
                </a:solidFill>
                <a:latin typeface="Courier New" panose="02070309020205020404" pitchFamily="49" charset="0"/>
                <a:cs typeface="Courier New" panose="02070309020205020404" pitchFamily="49" charset="0"/>
              </a:rPr>
              <a:t>)</a:t>
            </a:r>
          </a:p>
          <a:p>
            <a:pPr eaLnBrk="1" fontAlgn="b" hangingPunct="1">
              <a:lnSpc>
                <a:spcPct val="115000"/>
              </a:lnSpc>
            </a:pP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glutInit</a:t>
            </a:r>
            <a:r>
              <a:rPr kumimoji="1" lang="en-US" altLang="zh-CN" sz="2000" b="1" dirty="0">
                <a:solidFill>
                  <a:srgbClr val="000000"/>
                </a:solidFill>
                <a:latin typeface="Courier New" panose="02070309020205020404" pitchFamily="49" charset="0"/>
                <a:cs typeface="Courier New" panose="02070309020205020404" pitchFamily="49" charset="0"/>
              </a:rPr>
              <a:t>(&amp;</a:t>
            </a:r>
            <a:r>
              <a:rPr kumimoji="1" lang="en-US" altLang="zh-CN" sz="2000" b="1" dirty="0" err="1">
                <a:solidFill>
                  <a:srgbClr val="000000"/>
                </a:solidFill>
                <a:latin typeface="Courier New" panose="02070309020205020404" pitchFamily="49" charset="0"/>
                <a:cs typeface="Courier New" panose="02070309020205020404" pitchFamily="49" charset="0"/>
              </a:rPr>
              <a:t>argc</a:t>
            </a: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argv</a:t>
            </a:r>
            <a:r>
              <a:rPr kumimoji="1" lang="en-US" altLang="zh-CN" sz="2000" b="1" dirty="0">
                <a:solidFill>
                  <a:srgbClr val="000000"/>
                </a:solidFill>
                <a:latin typeface="Courier New" panose="02070309020205020404" pitchFamily="49" charset="0"/>
                <a:cs typeface="Courier New" panose="02070309020205020404" pitchFamily="49" charset="0"/>
              </a:rPr>
              <a:t>);</a:t>
            </a:r>
          </a:p>
          <a:p>
            <a:pPr eaLnBrk="1" fontAlgn="b" hangingPunct="1">
              <a:lnSpc>
                <a:spcPct val="115000"/>
              </a:lnSpc>
            </a:pP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glutInitDisplayMode</a:t>
            </a:r>
            <a:r>
              <a:rPr kumimoji="1" lang="en-US" altLang="zh-CN" sz="2000" b="1" dirty="0">
                <a:solidFill>
                  <a:srgbClr val="000000"/>
                </a:solidFill>
                <a:latin typeface="Courier New" panose="02070309020205020404" pitchFamily="49" charset="0"/>
                <a:cs typeface="Courier New" panose="02070309020205020404" pitchFamily="49" charset="0"/>
              </a:rPr>
              <a:t>(GLUT_RGB | GLUT_SINGLE);</a:t>
            </a:r>
          </a:p>
          <a:p>
            <a:pPr eaLnBrk="1" fontAlgn="b" hangingPunct="1">
              <a:lnSpc>
                <a:spcPct val="115000"/>
              </a:lnSpc>
            </a:pP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glutInitWindowSize</a:t>
            </a:r>
            <a:r>
              <a:rPr kumimoji="1" lang="en-US" altLang="zh-CN" sz="2000" b="1" dirty="0">
                <a:solidFill>
                  <a:srgbClr val="000000"/>
                </a:solidFill>
                <a:latin typeface="Courier New" panose="02070309020205020404" pitchFamily="49" charset="0"/>
                <a:cs typeface="Courier New" panose="02070309020205020404" pitchFamily="49" charset="0"/>
              </a:rPr>
              <a:t>(500, 500);</a:t>
            </a:r>
          </a:p>
          <a:p>
            <a:pPr eaLnBrk="1" fontAlgn="b" hangingPunct="1">
              <a:lnSpc>
                <a:spcPct val="115000"/>
              </a:lnSpc>
            </a:pP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glutInitWindowPosition</a:t>
            </a:r>
            <a:r>
              <a:rPr kumimoji="1" lang="en-US" altLang="zh-CN" sz="2000" b="1" dirty="0">
                <a:solidFill>
                  <a:srgbClr val="000000"/>
                </a:solidFill>
                <a:latin typeface="Courier New" panose="02070309020205020404" pitchFamily="49" charset="0"/>
                <a:cs typeface="Courier New" panose="02070309020205020404" pitchFamily="49" charset="0"/>
              </a:rPr>
              <a:t>(100, 100);</a:t>
            </a:r>
          </a:p>
          <a:p>
            <a:pPr eaLnBrk="1" fontAlgn="b" hangingPunct="1">
              <a:lnSpc>
                <a:spcPct val="115000"/>
              </a:lnSpc>
            </a:pP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glutCreateWindow</a:t>
            </a:r>
            <a:r>
              <a:rPr kumimoji="1" lang="en-US" altLang="zh-CN" sz="2000" b="1" dirty="0">
                <a:solidFill>
                  <a:srgbClr val="000000"/>
                </a:solidFill>
                <a:latin typeface="Courier New" panose="02070309020205020404" pitchFamily="49" charset="0"/>
                <a:cs typeface="Courier New" panose="02070309020205020404" pitchFamily="49" charset="0"/>
              </a:rPr>
              <a:t>("OpenGL</a:t>
            </a:r>
            <a:r>
              <a:rPr kumimoji="1" lang="zh-CN" altLang="en-US" sz="2000" b="1" dirty="0">
                <a:solidFill>
                  <a:srgbClr val="000000"/>
                </a:solidFill>
                <a:latin typeface="Courier New" panose="02070309020205020404" pitchFamily="49" charset="0"/>
                <a:cs typeface="Courier New" panose="02070309020205020404" pitchFamily="49" charset="0"/>
              </a:rPr>
              <a:t>颜色函数例程</a:t>
            </a:r>
            <a:r>
              <a:rPr kumimoji="1" lang="en-US" altLang="zh-CN" sz="2000" b="1" dirty="0">
                <a:solidFill>
                  <a:srgbClr val="000000"/>
                </a:solidFill>
                <a:latin typeface="Courier New" panose="02070309020205020404" pitchFamily="49" charset="0"/>
                <a:cs typeface="Courier New" panose="02070309020205020404" pitchFamily="49" charset="0"/>
              </a:rPr>
              <a:t>");</a:t>
            </a:r>
          </a:p>
          <a:p>
            <a:pPr eaLnBrk="1" fontAlgn="b" hangingPunct="1">
              <a:lnSpc>
                <a:spcPct val="115000"/>
              </a:lnSpc>
            </a:pP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init</a:t>
            </a:r>
            <a:r>
              <a:rPr kumimoji="1" lang="en-US" altLang="zh-CN" sz="2000" b="1" dirty="0">
                <a:solidFill>
                  <a:srgbClr val="000000"/>
                </a:solidFill>
                <a:latin typeface="Courier New" panose="02070309020205020404" pitchFamily="49" charset="0"/>
                <a:cs typeface="Courier New" panose="02070309020205020404" pitchFamily="49" charset="0"/>
              </a:rPr>
              <a:t>();</a:t>
            </a:r>
          </a:p>
          <a:p>
            <a:pPr eaLnBrk="1" fontAlgn="b" hangingPunct="1">
              <a:lnSpc>
                <a:spcPct val="115000"/>
              </a:lnSpc>
            </a:pP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glutDisplayFunc</a:t>
            </a:r>
            <a:r>
              <a:rPr kumimoji="1" lang="en-US" altLang="zh-CN" sz="2000" b="1" dirty="0">
                <a:solidFill>
                  <a:srgbClr val="000000"/>
                </a:solidFill>
                <a:latin typeface="Courier New" panose="02070309020205020404" pitchFamily="49" charset="0"/>
                <a:cs typeface="Courier New" panose="02070309020205020404" pitchFamily="49" charset="0"/>
              </a:rPr>
              <a:t>(display);</a:t>
            </a:r>
          </a:p>
          <a:p>
            <a:pPr eaLnBrk="1" fontAlgn="b" hangingPunct="1">
              <a:lnSpc>
                <a:spcPct val="115000"/>
              </a:lnSpc>
            </a:pP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glutReshapeFunc</a:t>
            </a:r>
            <a:r>
              <a:rPr kumimoji="1" lang="en-US" altLang="zh-CN" sz="2000" b="1" dirty="0">
                <a:solidFill>
                  <a:srgbClr val="000000"/>
                </a:solidFill>
                <a:latin typeface="Courier New" panose="02070309020205020404" pitchFamily="49" charset="0"/>
                <a:cs typeface="Courier New" panose="02070309020205020404" pitchFamily="49" charset="0"/>
              </a:rPr>
              <a:t>(reshape);</a:t>
            </a:r>
          </a:p>
          <a:p>
            <a:pPr eaLnBrk="1" fontAlgn="b" hangingPunct="1">
              <a:lnSpc>
                <a:spcPct val="115000"/>
              </a:lnSpc>
            </a:pP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err="1">
                <a:solidFill>
                  <a:srgbClr val="000000"/>
                </a:solidFill>
                <a:latin typeface="Courier New" panose="02070309020205020404" pitchFamily="49" charset="0"/>
                <a:cs typeface="Courier New" panose="02070309020205020404" pitchFamily="49" charset="0"/>
              </a:rPr>
              <a:t>glutMainLoop</a:t>
            </a:r>
            <a:r>
              <a:rPr kumimoji="1" lang="en-US" altLang="zh-CN" sz="2000" b="1" dirty="0">
                <a:solidFill>
                  <a:srgbClr val="000000"/>
                </a:solidFill>
                <a:latin typeface="Courier New" panose="02070309020205020404" pitchFamily="49" charset="0"/>
                <a:cs typeface="Courier New" panose="02070309020205020404" pitchFamily="49" charset="0"/>
              </a:rPr>
              <a:t>();</a:t>
            </a:r>
          </a:p>
          <a:p>
            <a:pPr eaLnBrk="1" fontAlgn="b" hangingPunct="1">
              <a:lnSpc>
                <a:spcPct val="115000"/>
              </a:lnSpc>
            </a:pPr>
            <a:r>
              <a:rPr kumimoji="1" lang="en-US" altLang="zh-CN" sz="2000" b="1" dirty="0">
                <a:solidFill>
                  <a:srgbClr val="000000"/>
                </a:solidFill>
                <a:latin typeface="Courier New" panose="02070309020205020404" pitchFamily="49" charset="0"/>
                <a:cs typeface="Courier New" panose="02070309020205020404" pitchFamily="49" charset="0"/>
              </a:rPr>
              <a:t>   </a:t>
            </a:r>
            <a:r>
              <a:rPr kumimoji="1" lang="en-US" altLang="zh-CN" sz="2000" b="1" dirty="0">
                <a:solidFill>
                  <a:srgbClr val="0000FF"/>
                </a:solidFill>
                <a:latin typeface="Courier New" panose="02070309020205020404" pitchFamily="49" charset="0"/>
                <a:cs typeface="Courier New" panose="02070309020205020404" pitchFamily="49" charset="0"/>
              </a:rPr>
              <a:t>return</a:t>
            </a:r>
            <a:r>
              <a:rPr kumimoji="1" lang="en-US" altLang="zh-CN" sz="2000" b="1" dirty="0">
                <a:solidFill>
                  <a:srgbClr val="000000"/>
                </a:solidFill>
                <a:latin typeface="Courier New" panose="02070309020205020404" pitchFamily="49" charset="0"/>
                <a:cs typeface="Courier New" panose="02070309020205020404" pitchFamily="49" charset="0"/>
              </a:rPr>
              <a:t> 0;</a:t>
            </a:r>
          </a:p>
          <a:p>
            <a:pPr eaLnBrk="1" fontAlgn="b" hangingPunct="1">
              <a:lnSpc>
                <a:spcPct val="115000"/>
              </a:lnSpc>
            </a:pPr>
            <a:r>
              <a:rPr kumimoji="1" lang="en-US" altLang="zh-CN" sz="2000" b="1"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58815760"/>
      </p:ext>
    </p:extLst>
  </p:cSld>
  <p:clrMapOvr>
    <a:masterClrMapping/>
  </p:clrMapOvr>
  <p:transition spd="slow">
    <p:cove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52462" y="468311"/>
            <a:ext cx="7955643" cy="646331"/>
          </a:xfrm>
          <a:prstGeom prst="rect">
            <a:avLst/>
          </a:prstGeom>
        </p:spPr>
        <p:txBody>
          <a:bodyPr wrap="square">
            <a:spAutoFit/>
          </a:bodyPr>
          <a:lstStyle/>
          <a:p>
            <a:pPr eaLnBrk="1" hangingPunct="1"/>
            <a:r>
              <a:rPr lang="zh-CN" altLang="en-US" sz="3600" b="1" dirty="0" smtClean="0">
                <a:latin typeface="Tahoma" panose="020B0604030504040204" pitchFamily="34" charset="0"/>
                <a:ea typeface="宋体" pitchFamily="2" charset="-122"/>
                <a:cs typeface="Tahoma" panose="020B0604030504040204" pitchFamily="34" charset="0"/>
              </a:rPr>
              <a:t>§</a:t>
            </a:r>
            <a:r>
              <a:rPr kumimoji="1" lang="en-US" altLang="zh-TW" sz="3600" b="1" dirty="0">
                <a:solidFill>
                  <a:srgbClr val="000000"/>
                </a:solidFill>
                <a:latin typeface="Times New Roman" panose="02020603050405020304" pitchFamily="18" charset="0"/>
                <a:ea typeface="华文新魏" panose="02010800040101010101" pitchFamily="2" charset="-122"/>
              </a:rPr>
              <a:t>8.1.2 </a:t>
            </a:r>
            <a:r>
              <a:rPr kumimoji="1" lang="zh-TW" altLang="en-US" sz="3600" b="1" dirty="0">
                <a:solidFill>
                  <a:srgbClr val="000000"/>
                </a:solidFill>
                <a:latin typeface="Times New Roman" panose="02020603050405020304" pitchFamily="18" charset="0"/>
                <a:ea typeface="华文新魏" panose="02010800040101010101" pitchFamily="2" charset="-122"/>
              </a:rPr>
              <a:t>真实感图形特点</a:t>
            </a:r>
            <a:endParaRPr kumimoji="1" lang="zh-CN" altLang="en-US" sz="3600" dirty="0">
              <a:latin typeface="Times New Roman" panose="02020603050405020304" pitchFamily="18" charset="0"/>
            </a:endParaRPr>
          </a:p>
        </p:txBody>
      </p:sp>
      <p:sp>
        <p:nvSpPr>
          <p:cNvPr id="22" name="Rectangle 3"/>
          <p:cNvSpPr txBox="1">
            <a:spLocks noChangeArrowheads="1"/>
          </p:cNvSpPr>
          <p:nvPr/>
        </p:nvSpPr>
        <p:spPr>
          <a:xfrm>
            <a:off x="355410" y="1402508"/>
            <a:ext cx="8549745" cy="4071862"/>
          </a:xfrm>
          <a:prstGeom prst="rect">
            <a:avLst/>
          </a:prstGeom>
        </p:spPr>
        <p:txBody>
          <a:bodyPr/>
          <a:lst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Clr>
                <a:srgbClr val="FF9300"/>
              </a:buClr>
              <a:buFont typeface="Wingdings" panose="05000000000000000000" pitchFamily="2" charset="2"/>
              <a:buChar char="n"/>
            </a:pPr>
            <a:r>
              <a:rPr lang="en-US" altLang="zh-CN" b="1" dirty="0">
                <a:solidFill>
                  <a:srgbClr val="FF0000"/>
                </a:solidFill>
              </a:rPr>
              <a:t>1. </a:t>
            </a:r>
            <a:r>
              <a:rPr lang="zh-CN" altLang="en-US" b="1" dirty="0">
                <a:solidFill>
                  <a:srgbClr val="FF0000"/>
                </a:solidFill>
              </a:rPr>
              <a:t>真实感图形的</a:t>
            </a:r>
            <a:r>
              <a:rPr lang="zh-CN" altLang="en-US" b="1" dirty="0" smtClean="0">
                <a:solidFill>
                  <a:srgbClr val="FF0000"/>
                </a:solidFill>
              </a:rPr>
              <a:t>特点</a:t>
            </a:r>
            <a:endParaRPr lang="en-US" altLang="zh-CN" b="1" dirty="0" smtClean="0">
              <a:solidFill>
                <a:srgbClr val="FF0000"/>
              </a:solidFill>
            </a:endParaRPr>
          </a:p>
          <a:p>
            <a:pPr>
              <a:lnSpc>
                <a:spcPct val="80000"/>
              </a:lnSpc>
              <a:buClr>
                <a:srgbClr val="FF9300"/>
              </a:buClr>
              <a:buFont typeface="Wingdings" panose="05000000000000000000" pitchFamily="2" charset="2"/>
              <a:buChar char="n"/>
            </a:pPr>
            <a:endParaRPr lang="zh-CN" altLang="en-US" b="1" dirty="0">
              <a:solidFill>
                <a:srgbClr val="FF0000"/>
              </a:solidFill>
            </a:endParaRPr>
          </a:p>
          <a:p>
            <a:pPr>
              <a:lnSpc>
                <a:spcPct val="80000"/>
              </a:lnSpc>
              <a:buClr>
                <a:srgbClr val="FF9300"/>
              </a:buClr>
            </a:pPr>
            <a:r>
              <a:rPr lang="en-US" altLang="zh-CN" b="1" dirty="0" smtClean="0"/>
              <a:t>1</a:t>
            </a:r>
            <a:r>
              <a:rPr lang="zh-CN" altLang="en-US" b="1" dirty="0"/>
              <a:t>）能比较完整地反映物体表面的颜色和亮度变化；</a:t>
            </a:r>
          </a:p>
          <a:p>
            <a:pPr>
              <a:lnSpc>
                <a:spcPct val="80000"/>
              </a:lnSpc>
              <a:buClr>
                <a:srgbClr val="FF9300"/>
              </a:buClr>
            </a:pPr>
            <a:r>
              <a:rPr lang="en-US" altLang="zh-CN" b="1" dirty="0" smtClean="0"/>
              <a:t>2</a:t>
            </a:r>
            <a:r>
              <a:rPr lang="zh-CN" altLang="en-US" b="1" dirty="0"/>
              <a:t>）反映物体表面的质感和表面粗糙度；</a:t>
            </a:r>
          </a:p>
          <a:p>
            <a:pPr>
              <a:lnSpc>
                <a:spcPct val="80000"/>
              </a:lnSpc>
              <a:buClr>
                <a:srgbClr val="FF9300"/>
              </a:buClr>
            </a:pPr>
            <a:r>
              <a:rPr lang="en-US" altLang="zh-CN" b="1" dirty="0" smtClean="0"/>
              <a:t>3</a:t>
            </a:r>
            <a:r>
              <a:rPr lang="zh-CN" altLang="en-US" b="1" dirty="0"/>
              <a:t>）反映物体的光照效果，表现场景的深度感和层次感</a:t>
            </a:r>
            <a:r>
              <a:rPr lang="zh-CN" altLang="en-US" b="1" dirty="0" smtClean="0"/>
              <a:t>，充分</a:t>
            </a:r>
            <a:r>
              <a:rPr lang="zh-CN" altLang="en-US" b="1" dirty="0"/>
              <a:t>体现物体间的遮挡关系；</a:t>
            </a:r>
          </a:p>
          <a:p>
            <a:pPr>
              <a:lnSpc>
                <a:spcPct val="80000"/>
              </a:lnSpc>
              <a:buClr>
                <a:srgbClr val="FF9300"/>
              </a:buClr>
            </a:pPr>
            <a:r>
              <a:rPr lang="zh-CN" altLang="en-US" b="1" dirty="0" smtClean="0"/>
              <a:t> </a:t>
            </a:r>
            <a:r>
              <a:rPr lang="en-US" altLang="zh-CN" b="1" dirty="0"/>
              <a:t>4</a:t>
            </a:r>
            <a:r>
              <a:rPr lang="zh-CN" altLang="en-US" b="1" dirty="0"/>
              <a:t>）模拟透明物体透明效果和镜面物体的镜像效果。</a:t>
            </a:r>
          </a:p>
        </p:txBody>
      </p:sp>
    </p:spTree>
    <p:extLst>
      <p:ext uri="{BB962C8B-B14F-4D97-AF65-F5344CB8AC3E}">
        <p14:creationId xmlns:p14="http://schemas.microsoft.com/office/powerpoint/2010/main" val="34275262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wipe(left)">
                                      <p:cBhvr>
                                        <p:cTn id="12" dur="500"/>
                                        <p:tgtEl>
                                          <p:spTgt spid="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animEffect transition="in" filter="wipe(left)">
                                      <p:cBhvr>
                                        <p:cTn id="17" dur="500"/>
                                        <p:tgtEl>
                                          <p:spTgt spid="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wipe(left)">
                                      <p:cBhvr>
                                        <p:cTn id="22" dur="500"/>
                                        <p:tgtEl>
                                          <p:spTgt spid="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animEffect transition="in" filter="wipe(left)">
                                      <p:cBhvr>
                                        <p:cTn id="27"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730897" y="450628"/>
            <a:ext cx="7955643" cy="646331"/>
          </a:xfrm>
          <a:prstGeom prst="rect">
            <a:avLst/>
          </a:prstGeom>
        </p:spPr>
        <p:txBody>
          <a:bodyPr wrap="square">
            <a:spAutoFit/>
          </a:bodyPr>
          <a:lstStyle/>
          <a:p>
            <a:pPr eaLnBrk="1" hangingPunct="1"/>
            <a:r>
              <a:rPr lang="zh-CN" altLang="en-US" sz="3600" b="1" dirty="0" smtClean="0">
                <a:latin typeface="Tahoma" panose="020B0604030504040204" pitchFamily="34" charset="0"/>
                <a:ea typeface="宋体" pitchFamily="2" charset="-122"/>
                <a:cs typeface="Tahoma" panose="020B0604030504040204" pitchFamily="34" charset="0"/>
              </a:rPr>
              <a:t>§</a:t>
            </a:r>
            <a:r>
              <a:rPr kumimoji="1" lang="en-US" altLang="zh-TW" sz="3600" b="1" dirty="0">
                <a:solidFill>
                  <a:srgbClr val="000000"/>
                </a:solidFill>
                <a:latin typeface="Times New Roman" panose="02020603050405020304" pitchFamily="18" charset="0"/>
                <a:ea typeface="华文新魏" panose="02010800040101010101" pitchFamily="2" charset="-122"/>
              </a:rPr>
              <a:t>8.1.2 </a:t>
            </a:r>
            <a:r>
              <a:rPr kumimoji="1" lang="zh-TW" altLang="en-US" sz="3600" b="1" dirty="0">
                <a:solidFill>
                  <a:srgbClr val="000000"/>
                </a:solidFill>
                <a:latin typeface="Times New Roman" panose="02020603050405020304" pitchFamily="18" charset="0"/>
                <a:ea typeface="华文新魏" panose="02010800040101010101" pitchFamily="2" charset="-122"/>
              </a:rPr>
              <a:t>真实感图形特点</a:t>
            </a:r>
            <a:endParaRPr kumimoji="1" lang="zh-CN" altLang="en-US" sz="3600" dirty="0">
              <a:latin typeface="Times New Roman" panose="02020603050405020304" pitchFamily="18" charset="0"/>
            </a:endParaRPr>
          </a:p>
        </p:txBody>
      </p:sp>
      <p:sp>
        <p:nvSpPr>
          <p:cNvPr id="22" name="Rectangle 3"/>
          <p:cNvSpPr txBox="1">
            <a:spLocks noChangeArrowheads="1"/>
          </p:cNvSpPr>
          <p:nvPr/>
        </p:nvSpPr>
        <p:spPr>
          <a:xfrm>
            <a:off x="372534" y="1283977"/>
            <a:ext cx="8771466" cy="5015225"/>
          </a:xfrm>
          <a:prstGeom prst="rect">
            <a:avLst/>
          </a:prstGeom>
        </p:spPr>
        <p:txBody>
          <a:bodyPr/>
          <a:lst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Clr>
                <a:srgbClr val="FF9300"/>
              </a:buClr>
              <a:buFont typeface="Wingdings" panose="05000000000000000000" pitchFamily="2" charset="2"/>
              <a:buChar char="n"/>
            </a:pPr>
            <a:r>
              <a:rPr lang="en-US" altLang="zh-CN" b="1" dirty="0">
                <a:solidFill>
                  <a:srgbClr val="FF0000"/>
                </a:solidFill>
              </a:rPr>
              <a:t>2. </a:t>
            </a:r>
            <a:r>
              <a:rPr lang="zh-CN" altLang="en-US" b="1" dirty="0">
                <a:solidFill>
                  <a:srgbClr val="FF0000"/>
                </a:solidFill>
              </a:rPr>
              <a:t>影响真实感图形的因素</a:t>
            </a:r>
            <a:r>
              <a:rPr lang="zh-CN" altLang="en-US" b="1" dirty="0" smtClean="0">
                <a:solidFill>
                  <a:srgbClr val="FF0000"/>
                </a:solidFill>
              </a:rPr>
              <a:t>：</a:t>
            </a:r>
            <a:endParaRPr lang="zh-CN" altLang="en-US" b="1" dirty="0">
              <a:solidFill>
                <a:srgbClr val="FF0000"/>
              </a:solidFill>
            </a:endParaRPr>
          </a:p>
          <a:p>
            <a:pPr>
              <a:lnSpc>
                <a:spcPct val="80000"/>
              </a:lnSpc>
              <a:buClr>
                <a:srgbClr val="FF9300"/>
              </a:buClr>
            </a:pPr>
            <a:r>
              <a:rPr lang="en-US" altLang="zh-CN" b="1" dirty="0"/>
              <a:t>1</a:t>
            </a:r>
            <a:r>
              <a:rPr lang="zh-CN" altLang="en-US" b="1" dirty="0"/>
              <a:t>）物体本身的几何形状：</a:t>
            </a:r>
          </a:p>
          <a:p>
            <a:pPr marL="0" indent="0">
              <a:lnSpc>
                <a:spcPct val="80000"/>
              </a:lnSpc>
              <a:buClr>
                <a:srgbClr val="FF9300"/>
              </a:buClr>
              <a:buNone/>
            </a:pPr>
            <a:r>
              <a:rPr lang="zh-CN" altLang="en-US" b="1" dirty="0"/>
              <a:t>         </a:t>
            </a:r>
            <a:r>
              <a:rPr lang="zh-CN" altLang="en-US" b="1" dirty="0">
                <a:latin typeface="仿宋" panose="02010609060101010101" pitchFamily="49" charset="-122"/>
                <a:ea typeface="仿宋" panose="02010609060101010101" pitchFamily="49" charset="-122"/>
              </a:rPr>
              <a:t>平面体、曲面体、随机形状 （云、雾、火）；</a:t>
            </a:r>
          </a:p>
          <a:p>
            <a:pPr>
              <a:lnSpc>
                <a:spcPct val="80000"/>
              </a:lnSpc>
              <a:buClr>
                <a:srgbClr val="FF9300"/>
              </a:buClr>
            </a:pPr>
            <a:r>
              <a:rPr lang="zh-CN" altLang="en-US" b="1" dirty="0"/>
              <a:t> </a:t>
            </a:r>
            <a:r>
              <a:rPr lang="en-US" altLang="zh-CN" b="1" dirty="0"/>
              <a:t>2</a:t>
            </a:r>
            <a:r>
              <a:rPr lang="zh-CN" altLang="en-US" b="1" dirty="0"/>
              <a:t>）物体表面特性：</a:t>
            </a:r>
          </a:p>
          <a:p>
            <a:pPr marL="0" indent="0">
              <a:lnSpc>
                <a:spcPct val="80000"/>
              </a:lnSpc>
              <a:buClr>
                <a:srgbClr val="FF9300"/>
              </a:buClr>
              <a:buNone/>
            </a:pPr>
            <a:r>
              <a:rPr lang="zh-CN" altLang="en-US" b="1" dirty="0"/>
              <a:t>        </a:t>
            </a:r>
            <a:r>
              <a:rPr lang="zh-CN" altLang="en-US" b="1" dirty="0">
                <a:latin typeface="仿宋" panose="02010609060101010101" pitchFamily="49" charset="-122"/>
                <a:ea typeface="仿宋" panose="02010609060101010101" pitchFamily="49" charset="-122"/>
              </a:rPr>
              <a:t>粗糙度、感光度。表面颜色、纹理等；</a:t>
            </a:r>
          </a:p>
          <a:p>
            <a:pPr>
              <a:lnSpc>
                <a:spcPct val="80000"/>
              </a:lnSpc>
              <a:buClr>
                <a:srgbClr val="FF9300"/>
              </a:buClr>
            </a:pPr>
            <a:r>
              <a:rPr lang="zh-CN" altLang="en-US" b="1" dirty="0"/>
              <a:t> </a:t>
            </a:r>
            <a:r>
              <a:rPr lang="en-US" altLang="zh-CN" b="1" dirty="0"/>
              <a:t>3</a:t>
            </a:r>
            <a:r>
              <a:rPr lang="zh-CN" altLang="en-US" b="1" dirty="0"/>
              <a:t>）照射物体的光源形状：</a:t>
            </a:r>
          </a:p>
          <a:p>
            <a:pPr marL="0" indent="0">
              <a:lnSpc>
                <a:spcPct val="80000"/>
              </a:lnSpc>
              <a:buClr>
                <a:srgbClr val="FF9300"/>
              </a:buClr>
              <a:buNone/>
            </a:pPr>
            <a:r>
              <a:rPr lang="zh-CN" altLang="en-US" b="1" dirty="0"/>
              <a:t> </a:t>
            </a:r>
            <a:r>
              <a:rPr lang="zh-CN" altLang="en-US"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a:t>
            </a:r>
            <a:r>
              <a:rPr lang="zh-CN" altLang="en-US" b="1" dirty="0" smtClean="0">
                <a:latin typeface="仿宋" panose="02010609060101010101" pitchFamily="49" charset="-122"/>
                <a:ea typeface="仿宋" panose="02010609060101010101" pitchFamily="49" charset="-122"/>
              </a:rPr>
              <a:t>①</a:t>
            </a:r>
            <a:r>
              <a:rPr lang="zh-CN" altLang="en-US" b="1" dirty="0">
                <a:latin typeface="仿宋" panose="02010609060101010101" pitchFamily="49" charset="-122"/>
                <a:ea typeface="仿宋" panose="02010609060101010101" pitchFamily="49" charset="-122"/>
              </a:rPr>
              <a:t>形状：点光源、线光源、面光源、体光源等；</a:t>
            </a:r>
          </a:p>
          <a:p>
            <a:pPr marL="0" indent="0">
              <a:lnSpc>
                <a:spcPct val="80000"/>
              </a:lnSpc>
              <a:buClr>
                <a:srgbClr val="FF9300"/>
              </a:buClr>
              <a:buNone/>
            </a:pPr>
            <a:r>
              <a:rPr lang="zh-CN" altLang="en-US" b="1" dirty="0">
                <a:latin typeface="仿宋" panose="02010609060101010101" pitchFamily="49" charset="-122"/>
                <a:ea typeface="仿宋" panose="02010609060101010101" pitchFamily="49" charset="-122"/>
              </a:rPr>
              <a:t>     </a:t>
            </a:r>
            <a:r>
              <a:rPr lang="zh-CN" altLang="en-US" b="1" dirty="0" smtClean="0">
                <a:latin typeface="仿宋" panose="02010609060101010101" pitchFamily="49" charset="-122"/>
                <a:ea typeface="仿宋" panose="02010609060101010101" pitchFamily="49" charset="-122"/>
              </a:rPr>
              <a:t>②</a:t>
            </a:r>
            <a:r>
              <a:rPr lang="zh-CN" altLang="en-US" b="1" dirty="0">
                <a:latin typeface="仿宋" panose="02010609060101010101" pitchFamily="49" charset="-122"/>
                <a:ea typeface="仿宋" panose="02010609060101010101" pitchFamily="49" charset="-122"/>
              </a:rPr>
              <a:t>强度：光的强度、颜色等。</a:t>
            </a:r>
          </a:p>
          <a:p>
            <a:pPr>
              <a:lnSpc>
                <a:spcPct val="80000"/>
              </a:lnSpc>
              <a:buClr>
                <a:srgbClr val="FF9300"/>
              </a:buClr>
            </a:pPr>
            <a:r>
              <a:rPr lang="zh-CN" altLang="en-US" b="1" dirty="0"/>
              <a:t> </a:t>
            </a:r>
            <a:r>
              <a:rPr lang="en-US" altLang="zh-CN" b="1" dirty="0"/>
              <a:t>4</a:t>
            </a:r>
            <a:r>
              <a:rPr lang="zh-CN" altLang="en-US" b="1" dirty="0"/>
              <a:t>）物体和光源的位置：</a:t>
            </a:r>
            <a:r>
              <a:rPr lang="zh-CN" altLang="en-US" b="1" dirty="0">
                <a:latin typeface="仿宋" panose="02010609060101010101" pitchFamily="49" charset="-122"/>
                <a:ea typeface="仿宋" panose="02010609060101010101" pitchFamily="49" charset="-122"/>
              </a:rPr>
              <a:t>①距离、②角度、③站高</a:t>
            </a:r>
          </a:p>
          <a:p>
            <a:pPr>
              <a:lnSpc>
                <a:spcPct val="80000"/>
              </a:lnSpc>
              <a:buClr>
                <a:srgbClr val="FF9300"/>
              </a:buClr>
            </a:pPr>
            <a:r>
              <a:rPr lang="zh-CN" altLang="en-US" b="1" dirty="0"/>
              <a:t> </a:t>
            </a:r>
            <a:r>
              <a:rPr lang="en-US" altLang="zh-CN" b="1" dirty="0"/>
              <a:t>5</a:t>
            </a:r>
            <a:r>
              <a:rPr lang="zh-CN" altLang="en-US" b="1" dirty="0"/>
              <a:t>）周边环境：</a:t>
            </a:r>
            <a:r>
              <a:rPr lang="zh-CN" altLang="en-US" b="1" dirty="0">
                <a:latin typeface="仿宋" panose="02010609060101010101" pitchFamily="49" charset="-122"/>
                <a:ea typeface="仿宋" panose="02010609060101010101" pitchFamily="49" charset="-122"/>
              </a:rPr>
              <a:t>环境对光的反射、折射、散射等。 </a:t>
            </a:r>
          </a:p>
        </p:txBody>
      </p:sp>
    </p:spTree>
    <p:extLst>
      <p:ext uri="{BB962C8B-B14F-4D97-AF65-F5344CB8AC3E}">
        <p14:creationId xmlns:p14="http://schemas.microsoft.com/office/powerpoint/2010/main" val="63567781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wipe(left)">
                                      <p:cBhvr>
                                        <p:cTn id="12" dur="500"/>
                                        <p:tgtEl>
                                          <p:spTgt spid="22">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wipe(left)">
                                      <p:cBhvr>
                                        <p:cTn id="15" dur="500"/>
                                        <p:tgtEl>
                                          <p:spTgt spid="2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2">
                                            <p:txEl>
                                              <p:pRg st="3" end="3"/>
                                            </p:txEl>
                                          </p:spTgt>
                                        </p:tgtEl>
                                        <p:attrNameLst>
                                          <p:attrName>style.visibility</p:attrName>
                                        </p:attrNameLst>
                                      </p:cBhvr>
                                      <p:to>
                                        <p:strVal val="visible"/>
                                      </p:to>
                                    </p:set>
                                    <p:animEffect transition="in" filter="wipe(left)">
                                      <p:cBhvr>
                                        <p:cTn id="20" dur="500"/>
                                        <p:tgtEl>
                                          <p:spTgt spid="22">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animEffect transition="in" filter="wipe(left)">
                                      <p:cBhvr>
                                        <p:cTn id="23" dur="500"/>
                                        <p:tgtEl>
                                          <p:spTgt spid="2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2">
                                            <p:txEl>
                                              <p:pRg st="5" end="5"/>
                                            </p:txEl>
                                          </p:spTgt>
                                        </p:tgtEl>
                                        <p:attrNameLst>
                                          <p:attrName>style.visibility</p:attrName>
                                        </p:attrNameLst>
                                      </p:cBhvr>
                                      <p:to>
                                        <p:strVal val="visible"/>
                                      </p:to>
                                    </p:set>
                                    <p:animEffect transition="in" filter="wipe(left)">
                                      <p:cBhvr>
                                        <p:cTn id="28" dur="500"/>
                                        <p:tgtEl>
                                          <p:spTgt spid="22">
                                            <p:txEl>
                                              <p:pRg st="5" end="5"/>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animEffect transition="in" filter="wipe(left)">
                                      <p:cBhvr>
                                        <p:cTn id="31" dur="500"/>
                                        <p:tgtEl>
                                          <p:spTgt spid="22">
                                            <p:txEl>
                                              <p:pRg st="6" end="6"/>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22">
                                            <p:txEl>
                                              <p:pRg st="7" end="7"/>
                                            </p:txEl>
                                          </p:spTgt>
                                        </p:tgtEl>
                                        <p:attrNameLst>
                                          <p:attrName>style.visibility</p:attrName>
                                        </p:attrNameLst>
                                      </p:cBhvr>
                                      <p:to>
                                        <p:strVal val="visible"/>
                                      </p:to>
                                    </p:set>
                                    <p:animEffect transition="in" filter="wipe(left)">
                                      <p:cBhvr>
                                        <p:cTn id="34" dur="500"/>
                                        <p:tgtEl>
                                          <p:spTgt spid="2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
                                            <p:txEl>
                                              <p:pRg st="8" end="8"/>
                                            </p:txEl>
                                          </p:spTgt>
                                        </p:tgtEl>
                                        <p:attrNameLst>
                                          <p:attrName>style.visibility</p:attrName>
                                        </p:attrNameLst>
                                      </p:cBhvr>
                                      <p:to>
                                        <p:strVal val="visible"/>
                                      </p:to>
                                    </p:set>
                                    <p:animEffect transition="in" filter="wipe(left)">
                                      <p:cBhvr>
                                        <p:cTn id="39" dur="500"/>
                                        <p:tgtEl>
                                          <p:spTgt spid="2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2">
                                            <p:txEl>
                                              <p:pRg st="9" end="9"/>
                                            </p:txEl>
                                          </p:spTgt>
                                        </p:tgtEl>
                                        <p:attrNameLst>
                                          <p:attrName>style.visibility</p:attrName>
                                        </p:attrNameLst>
                                      </p:cBhvr>
                                      <p:to>
                                        <p:strVal val="visible"/>
                                      </p:to>
                                    </p:set>
                                    <p:animEffect transition="in" filter="wipe(left)">
                                      <p:cBhvr>
                                        <p:cTn id="44" dur="500"/>
                                        <p:tgtEl>
                                          <p:spTgt spid="2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8</a:t>
            </a:r>
            <a:r>
              <a:rPr lang="zh-CN" altLang="en-US" dirty="0" smtClean="0">
                <a:solidFill>
                  <a:srgbClr val="FF9300"/>
                </a:solidFill>
                <a:latin typeface="华文琥珀" panose="02010800040101010101" pitchFamily="2" charset="-122"/>
                <a:ea typeface="华文琥珀" panose="02010800040101010101" pitchFamily="2" charset="-122"/>
              </a:rPr>
              <a:t>章：真实感图形技术</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ext uri="{D42A27DB-BD31-4B8C-83A1-F6EECF244321}">
                <p14:modId xmlns:p14="http://schemas.microsoft.com/office/powerpoint/2010/main" val="423590692"/>
              </p:ext>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93241" y="1916832"/>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93240" y="2718762"/>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16988468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55335" y="1090226"/>
            <a:ext cx="4975754" cy="94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fontAlgn="t" hangingPunct="1">
              <a:buClr>
                <a:srgbClr val="FF9300"/>
              </a:buClr>
              <a:buFont typeface="Wingdings" panose="05000000000000000000" pitchFamily="2" charset="2"/>
              <a:buChar char="n"/>
            </a:pPr>
            <a:r>
              <a:rPr kumimoji="1" lang="en-US" altLang="zh-CN" sz="3200" b="1" dirty="0" smtClean="0">
                <a:solidFill>
                  <a:srgbClr val="000000"/>
                </a:solidFill>
                <a:latin typeface="黑体" panose="02010609060101010101" pitchFamily="49" charset="-122"/>
                <a:ea typeface="黑体" panose="02010609060101010101" pitchFamily="49" charset="-122"/>
              </a:rPr>
              <a:t>8.2.1 </a:t>
            </a:r>
            <a:r>
              <a:rPr kumimoji="1" lang="zh-CN" altLang="en-US" sz="3200" b="1" dirty="0">
                <a:solidFill>
                  <a:srgbClr val="000000"/>
                </a:solidFill>
                <a:latin typeface="黑体" panose="02010609060101010101" pitchFamily="49" charset="-122"/>
                <a:ea typeface="黑体" panose="02010609060101010101" pitchFamily="49" charset="-122"/>
              </a:rPr>
              <a:t>消隐基础知识</a:t>
            </a:r>
          </a:p>
          <a:p>
            <a:pPr eaLnBrk="1" fontAlgn="t" hangingPunct="1">
              <a:spcBef>
                <a:spcPct val="10000"/>
              </a:spcBef>
              <a:spcAft>
                <a:spcPct val="10000"/>
              </a:spcAft>
            </a:pPr>
            <a:r>
              <a:rPr kumimoji="1" lang="zh-CN" altLang="en-US" sz="3200" dirty="0" smtClean="0">
                <a:solidFill>
                  <a:srgbClr val="FF0000"/>
                </a:solidFill>
                <a:latin typeface="黑体" panose="02010609060101010101" pitchFamily="49" charset="-122"/>
                <a:ea typeface="黑体" panose="02010609060101010101" pitchFamily="49" charset="-122"/>
              </a:rPr>
              <a:t>  </a:t>
            </a:r>
            <a:r>
              <a:rPr kumimoji="1" lang="en-US" altLang="zh-CN" sz="3200" b="1" dirty="0">
                <a:solidFill>
                  <a:srgbClr val="FF0000"/>
                </a:solidFill>
                <a:latin typeface="华文新魏" panose="02010800040101010101" pitchFamily="2" charset="-122"/>
                <a:ea typeface="华文新魏" panose="02010800040101010101" pitchFamily="2" charset="-122"/>
              </a:rPr>
              <a:t>1</a:t>
            </a:r>
            <a:r>
              <a:rPr kumimoji="1" lang="en-US" altLang="zh-CN" sz="3200" dirty="0">
                <a:solidFill>
                  <a:srgbClr val="FF0000"/>
                </a:solidFill>
                <a:latin typeface="华文新魏" panose="02010800040101010101" pitchFamily="2" charset="-122"/>
                <a:ea typeface="华文新魏" panose="02010800040101010101" pitchFamily="2" charset="-122"/>
              </a:rPr>
              <a:t>. </a:t>
            </a:r>
            <a:r>
              <a:rPr kumimoji="1" lang="zh-CN" altLang="en-US" sz="3200" dirty="0">
                <a:solidFill>
                  <a:srgbClr val="FF0000"/>
                </a:solidFill>
                <a:latin typeface="华文新魏" panose="02010800040101010101" pitchFamily="2" charset="-122"/>
                <a:ea typeface="华文新魏" panose="02010800040101010101" pitchFamily="2" charset="-122"/>
              </a:rPr>
              <a:t>消隐的定义</a:t>
            </a:r>
          </a:p>
        </p:txBody>
      </p:sp>
      <p:sp>
        <p:nvSpPr>
          <p:cNvPr id="8195" name="Rectangle 3"/>
          <p:cNvSpPr>
            <a:spLocks noChangeArrowheads="1"/>
          </p:cNvSpPr>
          <p:nvPr/>
        </p:nvSpPr>
        <p:spPr bwMode="auto">
          <a:xfrm>
            <a:off x="0" y="1989138"/>
            <a:ext cx="91440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 hangingPunct="1">
              <a:spcBef>
                <a:spcPct val="20000"/>
              </a:spcBef>
              <a:buFont typeface="Wingdings" panose="05000000000000000000" pitchFamily="2" charset="2"/>
              <a:buNone/>
            </a:pPr>
            <a:r>
              <a:rPr kumimoji="1" lang="zh-CN" altLang="en-US" sz="2800" dirty="0" smtClean="0">
                <a:solidFill>
                  <a:srgbClr val="000000"/>
                </a:solidFill>
                <a:latin typeface="华文中宋" panose="02010600040101010101" pitchFamily="2" charset="-122"/>
                <a:ea typeface="华文新魏" panose="02010800040101010101" pitchFamily="2" charset="-122"/>
              </a:rPr>
              <a:t>   表示</a:t>
            </a:r>
            <a:r>
              <a:rPr kumimoji="1" lang="zh-CN" altLang="en-US" sz="2800" dirty="0">
                <a:solidFill>
                  <a:srgbClr val="000000"/>
                </a:solidFill>
                <a:latin typeface="华文中宋" panose="02010600040101010101" pitchFamily="2" charset="-122"/>
                <a:ea typeface="华文新魏" panose="02010800040101010101" pitchFamily="2" charset="-122"/>
              </a:rPr>
              <a:t>物体图形的方式：</a:t>
            </a:r>
          </a:p>
          <a:p>
            <a:pPr algn="just" eaLnBrk="1" fontAlgn="b" hangingPunct="1">
              <a:spcBef>
                <a:spcPct val="20000"/>
              </a:spcBef>
              <a:buFont typeface="Wingdings" panose="05000000000000000000" pitchFamily="2" charset="2"/>
              <a:buNone/>
            </a:pPr>
            <a:r>
              <a:rPr kumimoji="1" lang="zh-CN" altLang="en-US" sz="2800" dirty="0">
                <a:solidFill>
                  <a:srgbClr val="000000"/>
                </a:solidFill>
                <a:latin typeface="华文中宋" panose="02010600040101010101" pitchFamily="2" charset="-122"/>
                <a:ea typeface="华文新魏" panose="02010800040101010101" pitchFamily="2" charset="-122"/>
              </a:rPr>
              <a:t>   线框图       消隐图       真实感图形。</a:t>
            </a:r>
            <a:endParaRPr kumimoji="1" lang="zh-CN" altLang="en-US" sz="2800" dirty="0">
              <a:solidFill>
                <a:srgbClr val="000000"/>
              </a:solidFill>
              <a:latin typeface="华文中宋" panose="02010600040101010101" pitchFamily="2" charset="-122"/>
            </a:endParaRPr>
          </a:p>
        </p:txBody>
      </p:sp>
      <p:sp>
        <p:nvSpPr>
          <p:cNvPr id="8196" name="AutoShape 4"/>
          <p:cNvSpPr>
            <a:spLocks noChangeArrowheads="1"/>
          </p:cNvSpPr>
          <p:nvPr/>
        </p:nvSpPr>
        <p:spPr bwMode="auto">
          <a:xfrm>
            <a:off x="1608138" y="2679700"/>
            <a:ext cx="676275" cy="193675"/>
          </a:xfrm>
          <a:prstGeom prst="rightArrow">
            <a:avLst>
              <a:gd name="adj1" fmla="val 50000"/>
              <a:gd name="adj2" fmla="val 87295"/>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7" name="AutoShape 5"/>
          <p:cNvSpPr>
            <a:spLocks noChangeArrowheads="1"/>
          </p:cNvSpPr>
          <p:nvPr/>
        </p:nvSpPr>
        <p:spPr bwMode="auto">
          <a:xfrm>
            <a:off x="3398838" y="2660650"/>
            <a:ext cx="676275" cy="193675"/>
          </a:xfrm>
          <a:prstGeom prst="rightArrow">
            <a:avLst>
              <a:gd name="adj1" fmla="val 50000"/>
              <a:gd name="adj2" fmla="val 87295"/>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9222" name="Group 6"/>
          <p:cNvGrpSpPr>
            <a:grpSpLocks/>
          </p:cNvGrpSpPr>
          <p:nvPr/>
        </p:nvGrpSpPr>
        <p:grpSpPr bwMode="auto">
          <a:xfrm>
            <a:off x="539750" y="3862388"/>
            <a:ext cx="1584325" cy="2232025"/>
            <a:chOff x="340" y="2614"/>
            <a:chExt cx="998" cy="1406"/>
          </a:xfrm>
        </p:grpSpPr>
        <p:grpSp>
          <p:nvGrpSpPr>
            <p:cNvPr id="8217" name="Group 7"/>
            <p:cNvGrpSpPr>
              <a:grpSpLocks/>
            </p:cNvGrpSpPr>
            <p:nvPr/>
          </p:nvGrpSpPr>
          <p:grpSpPr bwMode="auto">
            <a:xfrm>
              <a:off x="385" y="2614"/>
              <a:ext cx="953" cy="772"/>
              <a:chOff x="385" y="2931"/>
              <a:chExt cx="953" cy="772"/>
            </a:xfrm>
          </p:grpSpPr>
          <p:sp>
            <p:nvSpPr>
              <p:cNvPr id="8219" name="AutoShape 8"/>
              <p:cNvSpPr>
                <a:spLocks noChangeArrowheads="1"/>
              </p:cNvSpPr>
              <p:nvPr/>
            </p:nvSpPr>
            <p:spPr bwMode="auto">
              <a:xfrm>
                <a:off x="385" y="2931"/>
                <a:ext cx="952" cy="772"/>
              </a:xfrm>
              <a:prstGeom prst="cube">
                <a:avLst>
                  <a:gd name="adj" fmla="val 25000"/>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20" name="Line 9"/>
              <p:cNvSpPr>
                <a:spLocks noChangeShapeType="1"/>
              </p:cNvSpPr>
              <p:nvPr/>
            </p:nvSpPr>
            <p:spPr bwMode="auto">
              <a:xfrm flipV="1">
                <a:off x="385" y="3475"/>
                <a:ext cx="188" cy="214"/>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1" name="Line 10"/>
              <p:cNvSpPr>
                <a:spLocks noChangeShapeType="1"/>
              </p:cNvSpPr>
              <p:nvPr/>
            </p:nvSpPr>
            <p:spPr bwMode="auto">
              <a:xfrm>
                <a:off x="567" y="2931"/>
                <a:ext cx="13" cy="549"/>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2" name="Line 11"/>
              <p:cNvSpPr>
                <a:spLocks noChangeShapeType="1"/>
              </p:cNvSpPr>
              <p:nvPr/>
            </p:nvSpPr>
            <p:spPr bwMode="auto">
              <a:xfrm>
                <a:off x="567" y="3491"/>
                <a:ext cx="771" cy="0"/>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218" name="Rectangle 12"/>
            <p:cNvSpPr>
              <a:spLocks noChangeArrowheads="1"/>
            </p:cNvSpPr>
            <p:nvPr/>
          </p:nvSpPr>
          <p:spPr bwMode="auto">
            <a:xfrm>
              <a:off x="340" y="3748"/>
              <a:ext cx="907" cy="272"/>
            </a:xfrm>
            <a:prstGeom prst="rect">
              <a:avLst/>
            </a:prstGeom>
            <a:solidFill>
              <a:srgbClr val="CC6600"/>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FFFFCC"/>
                  </a:solidFill>
                  <a:latin typeface="Tahoma" panose="020B0604030504040204" pitchFamily="34" charset="0"/>
                </a:rPr>
                <a:t>线框图</a:t>
              </a:r>
            </a:p>
          </p:txBody>
        </p:sp>
      </p:grpSp>
      <p:grpSp>
        <p:nvGrpSpPr>
          <p:cNvPr id="9229" name="Group 13"/>
          <p:cNvGrpSpPr>
            <a:grpSpLocks/>
          </p:cNvGrpSpPr>
          <p:nvPr/>
        </p:nvGrpSpPr>
        <p:grpSpPr bwMode="auto">
          <a:xfrm>
            <a:off x="3635375" y="3070225"/>
            <a:ext cx="1584325" cy="3024188"/>
            <a:chOff x="2290" y="2115"/>
            <a:chExt cx="998" cy="1905"/>
          </a:xfrm>
        </p:grpSpPr>
        <p:grpSp>
          <p:nvGrpSpPr>
            <p:cNvPr id="8210" name="Group 14"/>
            <p:cNvGrpSpPr>
              <a:grpSpLocks/>
            </p:cNvGrpSpPr>
            <p:nvPr/>
          </p:nvGrpSpPr>
          <p:grpSpPr bwMode="auto">
            <a:xfrm>
              <a:off x="2290" y="2931"/>
              <a:ext cx="953" cy="772"/>
              <a:chOff x="2290" y="3203"/>
              <a:chExt cx="953" cy="772"/>
            </a:xfrm>
          </p:grpSpPr>
          <p:sp>
            <p:nvSpPr>
              <p:cNvPr id="8213" name="AutoShape 15"/>
              <p:cNvSpPr>
                <a:spLocks noChangeArrowheads="1"/>
              </p:cNvSpPr>
              <p:nvPr/>
            </p:nvSpPr>
            <p:spPr bwMode="auto">
              <a:xfrm>
                <a:off x="2290" y="3203"/>
                <a:ext cx="952" cy="772"/>
              </a:xfrm>
              <a:prstGeom prst="cube">
                <a:avLst>
                  <a:gd name="adj" fmla="val 25000"/>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14" name="Line 16"/>
              <p:cNvSpPr>
                <a:spLocks noChangeShapeType="1"/>
              </p:cNvSpPr>
              <p:nvPr/>
            </p:nvSpPr>
            <p:spPr bwMode="auto">
              <a:xfrm flipV="1">
                <a:off x="2290" y="3747"/>
                <a:ext cx="188" cy="214"/>
              </a:xfrm>
              <a:prstGeom prst="line">
                <a:avLst/>
              </a:prstGeom>
              <a:noFill/>
              <a:ln w="28575">
                <a:solidFill>
                  <a:srgbClr val="000000"/>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5" name="Line 17"/>
              <p:cNvSpPr>
                <a:spLocks noChangeShapeType="1"/>
              </p:cNvSpPr>
              <p:nvPr/>
            </p:nvSpPr>
            <p:spPr bwMode="auto">
              <a:xfrm>
                <a:off x="2472" y="3203"/>
                <a:ext cx="13" cy="549"/>
              </a:xfrm>
              <a:prstGeom prst="line">
                <a:avLst/>
              </a:prstGeom>
              <a:noFill/>
              <a:ln w="28575">
                <a:solidFill>
                  <a:srgbClr val="000000"/>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6" name="Line 18"/>
              <p:cNvSpPr>
                <a:spLocks noChangeShapeType="1"/>
              </p:cNvSpPr>
              <p:nvPr/>
            </p:nvSpPr>
            <p:spPr bwMode="auto">
              <a:xfrm>
                <a:off x="2472" y="3763"/>
                <a:ext cx="771" cy="0"/>
              </a:xfrm>
              <a:prstGeom prst="line">
                <a:avLst/>
              </a:prstGeom>
              <a:noFill/>
              <a:ln w="28575">
                <a:solidFill>
                  <a:srgbClr val="000000"/>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211" name="AutoShape 19"/>
            <p:cNvSpPr>
              <a:spLocks noChangeArrowheads="1"/>
            </p:cNvSpPr>
            <p:nvPr/>
          </p:nvSpPr>
          <p:spPr bwMode="auto">
            <a:xfrm>
              <a:off x="2336" y="2115"/>
              <a:ext cx="952" cy="772"/>
            </a:xfrm>
            <a:prstGeom prst="cube">
              <a:avLst>
                <a:gd name="adj" fmla="val 25000"/>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12" name="Rectangle 20"/>
            <p:cNvSpPr>
              <a:spLocks noChangeArrowheads="1"/>
            </p:cNvSpPr>
            <p:nvPr/>
          </p:nvSpPr>
          <p:spPr bwMode="auto">
            <a:xfrm>
              <a:off x="2290" y="3748"/>
              <a:ext cx="907" cy="272"/>
            </a:xfrm>
            <a:prstGeom prst="rect">
              <a:avLst/>
            </a:prstGeom>
            <a:solidFill>
              <a:srgbClr val="CC6600"/>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FFFFCC"/>
                  </a:solidFill>
                  <a:latin typeface="Tahoma" panose="020B0604030504040204" pitchFamily="34" charset="0"/>
                </a:rPr>
                <a:t>消隐图</a:t>
              </a:r>
            </a:p>
          </p:txBody>
        </p:sp>
      </p:grpSp>
      <p:grpSp>
        <p:nvGrpSpPr>
          <p:cNvPr id="9237" name="Group 21"/>
          <p:cNvGrpSpPr>
            <a:grpSpLocks/>
          </p:cNvGrpSpPr>
          <p:nvPr/>
        </p:nvGrpSpPr>
        <p:grpSpPr bwMode="auto">
          <a:xfrm>
            <a:off x="6732588" y="3862388"/>
            <a:ext cx="1584325" cy="2232025"/>
            <a:chOff x="4241" y="2614"/>
            <a:chExt cx="998" cy="1406"/>
          </a:xfrm>
        </p:grpSpPr>
        <p:sp>
          <p:nvSpPr>
            <p:cNvPr id="8208" name="AutoShape 22"/>
            <p:cNvSpPr>
              <a:spLocks noChangeArrowheads="1"/>
            </p:cNvSpPr>
            <p:nvPr/>
          </p:nvSpPr>
          <p:spPr bwMode="auto">
            <a:xfrm>
              <a:off x="4241" y="2614"/>
              <a:ext cx="952" cy="772"/>
            </a:xfrm>
            <a:prstGeom prst="cube">
              <a:avLst>
                <a:gd name="adj" fmla="val 25000"/>
              </a:avLst>
            </a:prstGeom>
            <a:solidFill>
              <a:srgbClr val="CC6600"/>
            </a:solidFill>
            <a:ln w="28575">
              <a:solidFill>
                <a:srgbClr val="66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9" name="Rectangle 23"/>
            <p:cNvSpPr>
              <a:spLocks noChangeArrowheads="1"/>
            </p:cNvSpPr>
            <p:nvPr/>
          </p:nvSpPr>
          <p:spPr bwMode="auto">
            <a:xfrm>
              <a:off x="4332" y="3748"/>
              <a:ext cx="907" cy="272"/>
            </a:xfrm>
            <a:prstGeom prst="rect">
              <a:avLst/>
            </a:prstGeom>
            <a:solidFill>
              <a:srgbClr val="CC6600"/>
            </a:solidFill>
            <a:ln w="38100">
              <a:solidFill>
                <a:srgbClr val="66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FFFFCC"/>
                  </a:solidFill>
                  <a:latin typeface="Tahoma" panose="020B0604030504040204" pitchFamily="34" charset="0"/>
                </a:rPr>
                <a:t>真实感图</a:t>
              </a:r>
            </a:p>
          </p:txBody>
        </p:sp>
      </p:grpSp>
      <p:grpSp>
        <p:nvGrpSpPr>
          <p:cNvPr id="9240" name="Group 24"/>
          <p:cNvGrpSpPr>
            <a:grpSpLocks/>
          </p:cNvGrpSpPr>
          <p:nvPr/>
        </p:nvGrpSpPr>
        <p:grpSpPr bwMode="auto">
          <a:xfrm>
            <a:off x="2051050" y="3429000"/>
            <a:ext cx="1584325" cy="936625"/>
            <a:chOff x="1292" y="2341"/>
            <a:chExt cx="998" cy="590"/>
          </a:xfrm>
        </p:grpSpPr>
        <p:sp>
          <p:nvSpPr>
            <p:cNvPr id="8206" name="Line 25"/>
            <p:cNvSpPr>
              <a:spLocks noChangeShapeType="1"/>
            </p:cNvSpPr>
            <p:nvPr/>
          </p:nvSpPr>
          <p:spPr bwMode="auto">
            <a:xfrm flipV="1">
              <a:off x="1292" y="2523"/>
              <a:ext cx="998" cy="408"/>
            </a:xfrm>
            <a:prstGeom prst="line">
              <a:avLst/>
            </a:prstGeom>
            <a:noFill/>
            <a:ln w="76200">
              <a:solidFill>
                <a:srgbClr val="FF00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7" name="WordArt 26"/>
            <p:cNvSpPr>
              <a:spLocks noChangeArrowheads="1" noChangeShapeType="1" noTextEdit="1"/>
            </p:cNvSpPr>
            <p:nvPr/>
          </p:nvSpPr>
          <p:spPr bwMode="auto">
            <a:xfrm>
              <a:off x="1383" y="2341"/>
              <a:ext cx="862" cy="44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SlantUp">
                <a:avLst>
                  <a:gd name="adj" fmla="val 71431"/>
                </a:avLst>
              </a:prstTxWarp>
            </a:bodyPr>
            <a:lstStyle/>
            <a:p>
              <a:pPr algn="ctr"/>
              <a:r>
                <a:rPr lang="zh-CN" altLang="en-US" sz="2400" b="1" kern="10">
                  <a:latin typeface="宋体" panose="02010600030101010101" pitchFamily="2" charset="-122"/>
                </a:rPr>
                <a:t>消除隐藏线</a:t>
              </a:r>
            </a:p>
          </p:txBody>
        </p:sp>
      </p:grpSp>
      <p:grpSp>
        <p:nvGrpSpPr>
          <p:cNvPr id="9243" name="Group 27"/>
          <p:cNvGrpSpPr>
            <a:grpSpLocks/>
          </p:cNvGrpSpPr>
          <p:nvPr/>
        </p:nvGrpSpPr>
        <p:grpSpPr bwMode="auto">
          <a:xfrm>
            <a:off x="1979613" y="4510088"/>
            <a:ext cx="1800225" cy="850900"/>
            <a:chOff x="1247" y="3022"/>
            <a:chExt cx="1134" cy="536"/>
          </a:xfrm>
        </p:grpSpPr>
        <p:sp>
          <p:nvSpPr>
            <p:cNvPr id="8204" name="Line 28"/>
            <p:cNvSpPr>
              <a:spLocks noChangeShapeType="1"/>
            </p:cNvSpPr>
            <p:nvPr/>
          </p:nvSpPr>
          <p:spPr bwMode="auto">
            <a:xfrm>
              <a:off x="1292" y="3022"/>
              <a:ext cx="1089" cy="499"/>
            </a:xfrm>
            <a:prstGeom prst="line">
              <a:avLst/>
            </a:prstGeom>
            <a:noFill/>
            <a:ln w="76200">
              <a:solidFill>
                <a:srgbClr val="FF00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5" name="WordArt 29"/>
            <p:cNvSpPr>
              <a:spLocks noChangeArrowheads="1" noChangeShapeType="1" noTextEdit="1"/>
            </p:cNvSpPr>
            <p:nvPr/>
          </p:nvSpPr>
          <p:spPr bwMode="auto">
            <a:xfrm>
              <a:off x="1247" y="3385"/>
              <a:ext cx="771" cy="17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SlantUp">
                <a:avLst>
                  <a:gd name="adj" fmla="val 0"/>
                </a:avLst>
              </a:prstTxWarp>
            </a:bodyPr>
            <a:lstStyle/>
            <a:p>
              <a:pPr algn="ctr"/>
              <a:r>
                <a:rPr lang="zh-CN" altLang="en-US" sz="2400" b="1" kern="10">
                  <a:solidFill>
                    <a:srgbClr val="000000"/>
                  </a:solidFill>
                  <a:latin typeface="宋体" panose="02010600030101010101" pitchFamily="2" charset="-122"/>
                </a:rPr>
                <a:t>变更线型</a:t>
              </a:r>
            </a:p>
          </p:txBody>
        </p:sp>
      </p:grpSp>
      <p:sp>
        <p:nvSpPr>
          <p:cNvPr id="9246" name="AutoShape 30"/>
          <p:cNvSpPr>
            <a:spLocks noChangeArrowheads="1"/>
          </p:cNvSpPr>
          <p:nvPr/>
        </p:nvSpPr>
        <p:spPr bwMode="auto">
          <a:xfrm>
            <a:off x="5435600" y="4149725"/>
            <a:ext cx="1150938" cy="360363"/>
          </a:xfrm>
          <a:prstGeom prst="rightArrow">
            <a:avLst>
              <a:gd name="adj1" fmla="val 50000"/>
              <a:gd name="adj2" fmla="val 79846"/>
            </a:avLst>
          </a:prstGeom>
          <a:solidFill>
            <a:srgbClr val="FF0000"/>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矩形 30"/>
          <p:cNvSpPr/>
          <p:nvPr/>
        </p:nvSpPr>
        <p:spPr>
          <a:xfrm>
            <a:off x="900113" y="394166"/>
            <a:ext cx="7955643" cy="646331"/>
          </a:xfrm>
          <a:prstGeom prst="rect">
            <a:avLst/>
          </a:prstGeom>
        </p:spPr>
        <p:txBody>
          <a:bodyPr wrap="square">
            <a:spAutoFit/>
          </a:bodyPr>
          <a:lstStyle/>
          <a:p>
            <a:pPr eaLnBrk="1" fontAlgn="t" hangingPunct="1">
              <a:spcBef>
                <a:spcPct val="10000"/>
              </a:spcBef>
            </a:pPr>
            <a:r>
              <a:rPr lang="zh-CN" altLang="en-US" sz="3600" b="1" dirty="0" smtClean="0">
                <a:latin typeface="Tahoma" panose="020B0604030504040204" pitchFamily="34" charset="0"/>
                <a:ea typeface="宋体" pitchFamily="2" charset="-122"/>
                <a:cs typeface="Tahoma" panose="020B0604030504040204" pitchFamily="34" charset="0"/>
              </a:rPr>
              <a:t>§</a:t>
            </a:r>
            <a:r>
              <a:rPr kumimoji="1" lang="en-US" altLang="zh-CN" sz="3600" b="1" dirty="0">
                <a:solidFill>
                  <a:srgbClr val="000000"/>
                </a:solidFill>
                <a:latin typeface="黑体" panose="02010609060101010101" pitchFamily="49" charset="-122"/>
                <a:ea typeface="黑体" panose="02010609060101010101" pitchFamily="49" charset="-122"/>
              </a:rPr>
              <a:t>8.2 </a:t>
            </a:r>
            <a:r>
              <a:rPr kumimoji="1" lang="zh-CN" altLang="en-US" sz="3600" b="1" dirty="0">
                <a:solidFill>
                  <a:srgbClr val="000000"/>
                </a:solidFill>
                <a:latin typeface="黑体" panose="02010609060101010101" pitchFamily="49" charset="-122"/>
                <a:ea typeface="黑体" panose="02010609060101010101" pitchFamily="49" charset="-122"/>
              </a:rPr>
              <a:t>消隐算法</a:t>
            </a:r>
          </a:p>
        </p:txBody>
      </p:sp>
    </p:spTree>
    <p:extLst>
      <p:ext uri="{BB962C8B-B14F-4D97-AF65-F5344CB8AC3E}">
        <p14:creationId xmlns:p14="http://schemas.microsoft.com/office/powerpoint/2010/main" val="14800597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195"/>
                                        </p:tgtEl>
                                        <p:attrNameLst>
                                          <p:attrName>style.visibility</p:attrName>
                                        </p:attrNameLst>
                                      </p:cBhvr>
                                      <p:to>
                                        <p:strVal val="visible"/>
                                      </p:to>
                                    </p:set>
                                    <p:animEffect transition="in" filter="wipe(left)">
                                      <p:cBhvr>
                                        <p:cTn id="11" dur="1000"/>
                                        <p:tgtEl>
                                          <p:spTgt spid="819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196"/>
                                        </p:tgtEl>
                                        <p:attrNameLst>
                                          <p:attrName>style.visibility</p:attrName>
                                        </p:attrNameLst>
                                      </p:cBhvr>
                                      <p:to>
                                        <p:strVal val="visible"/>
                                      </p:to>
                                    </p:set>
                                    <p:animEffect transition="in" filter="wipe(left)">
                                      <p:cBhvr>
                                        <p:cTn id="14" dur="500"/>
                                        <p:tgtEl>
                                          <p:spTgt spid="819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197"/>
                                        </p:tgtEl>
                                        <p:attrNameLst>
                                          <p:attrName>style.visibility</p:attrName>
                                        </p:attrNameLst>
                                      </p:cBhvr>
                                      <p:to>
                                        <p:strVal val="visible"/>
                                      </p:to>
                                    </p:set>
                                    <p:animEffect transition="in" filter="wipe(left)">
                                      <p:cBhvr>
                                        <p:cTn id="17" dur="500"/>
                                        <p:tgtEl>
                                          <p:spTgt spid="819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222"/>
                                        </p:tgtEl>
                                        <p:attrNameLst>
                                          <p:attrName>style.visibility</p:attrName>
                                        </p:attrNameLst>
                                      </p:cBhvr>
                                      <p:to>
                                        <p:strVal val="visible"/>
                                      </p:to>
                                    </p:set>
                                    <p:animEffect transition="in" filter="box(in)">
                                      <p:cBhvr>
                                        <p:cTn id="22" dur="500"/>
                                        <p:tgtEl>
                                          <p:spTgt spid="92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9229"/>
                                        </p:tgtEl>
                                        <p:attrNameLst>
                                          <p:attrName>style.visibility</p:attrName>
                                        </p:attrNameLst>
                                      </p:cBhvr>
                                      <p:to>
                                        <p:strVal val="visible"/>
                                      </p:to>
                                    </p:set>
                                    <p:animEffect transition="in" filter="wipe(down)">
                                      <p:cBhvr>
                                        <p:cTn id="27" dur="500"/>
                                        <p:tgtEl>
                                          <p:spTgt spid="92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237"/>
                                        </p:tgtEl>
                                        <p:attrNameLst>
                                          <p:attrName>style.visibility</p:attrName>
                                        </p:attrNameLst>
                                      </p:cBhvr>
                                      <p:to>
                                        <p:strVal val="visible"/>
                                      </p:to>
                                    </p:set>
                                    <p:animEffect transition="in" filter="box(in)">
                                      <p:cBhvr>
                                        <p:cTn id="32" dur="500"/>
                                        <p:tgtEl>
                                          <p:spTgt spid="92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9240"/>
                                        </p:tgtEl>
                                        <p:attrNameLst>
                                          <p:attrName>style.visibility</p:attrName>
                                        </p:attrNameLst>
                                      </p:cBhvr>
                                      <p:to>
                                        <p:strVal val="visible"/>
                                      </p:to>
                                    </p:set>
                                    <p:animEffect transition="in" filter="wipe(down)">
                                      <p:cBhvr>
                                        <p:cTn id="37" dur="500"/>
                                        <p:tgtEl>
                                          <p:spTgt spid="92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9243"/>
                                        </p:tgtEl>
                                        <p:attrNameLst>
                                          <p:attrName>style.visibility</p:attrName>
                                        </p:attrNameLst>
                                      </p:cBhvr>
                                      <p:to>
                                        <p:strVal val="visible"/>
                                      </p:to>
                                    </p:set>
                                    <p:animEffect transition="in" filter="wipe(up)">
                                      <p:cBhvr>
                                        <p:cTn id="42" dur="500"/>
                                        <p:tgtEl>
                                          <p:spTgt spid="92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246"/>
                                        </p:tgtEl>
                                        <p:attrNameLst>
                                          <p:attrName>style.visibility</p:attrName>
                                        </p:attrNameLst>
                                      </p:cBhvr>
                                      <p:to>
                                        <p:strVal val="visible"/>
                                      </p:to>
                                    </p:set>
                                    <p:animEffect transition="in" filter="wipe(left)">
                                      <p:cBhvr>
                                        <p:cTn id="47" dur="500"/>
                                        <p:tgtEl>
                                          <p:spTgt spid="9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p:bldP spid="8196" grpId="0" animBg="1"/>
      <p:bldP spid="8197" grpId="0" animBg="1"/>
      <p:bldP spid="9246" grpId="0" animBg="1"/>
    </p:bld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9464</TotalTime>
  <Words>4273</Words>
  <Application>Microsoft Office PowerPoint</Application>
  <PresentationFormat>全屏显示(4:3)</PresentationFormat>
  <Paragraphs>438</Paragraphs>
  <Slides>53</Slides>
  <Notes>0</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79" baseType="lpstr">
      <vt:lpstr>Arial Unicode MS</vt:lpstr>
      <vt:lpstr>HT</vt:lpstr>
      <vt:lpstr>方正综艺简体</vt:lpstr>
      <vt:lpstr>仿宋</vt:lpstr>
      <vt:lpstr>黑体</vt:lpstr>
      <vt:lpstr>华文琥珀</vt:lpstr>
      <vt:lpstr>华文楷体</vt:lpstr>
      <vt:lpstr>华文宋体</vt:lpstr>
      <vt:lpstr>华文新魏</vt:lpstr>
      <vt:lpstr>华文中宋</vt:lpstr>
      <vt:lpstr>楷体_GB2312</vt:lpstr>
      <vt:lpstr>宋体</vt:lpstr>
      <vt:lpstr>微软雅黑</vt:lpstr>
      <vt:lpstr>文鼎粗行楷简</vt:lpstr>
      <vt:lpstr>Arial</vt:lpstr>
      <vt:lpstr>Calibri</vt:lpstr>
      <vt:lpstr>Calibri Light</vt:lpstr>
      <vt:lpstr>Courier New</vt:lpstr>
      <vt:lpstr>Impact</vt:lpstr>
      <vt:lpstr>Tahoma</vt:lpstr>
      <vt:lpstr>Times New Roman</vt:lpstr>
      <vt:lpstr>Verdana</vt:lpstr>
      <vt:lpstr>Wingdings</vt:lpstr>
      <vt:lpstr>Office 主题</vt:lpstr>
      <vt:lpstr>Equation</vt:lpstr>
      <vt:lpstr>公式</vt:lpstr>
      <vt:lpstr>PowerPoint 演示文稿</vt:lpstr>
      <vt:lpstr>PowerPoint 演示文稿</vt:lpstr>
      <vt:lpstr>第8章：真实感图形技术</vt:lpstr>
      <vt:lpstr>PowerPoint 演示文稿</vt:lpstr>
      <vt:lpstr>PowerPoint 演示文稿</vt:lpstr>
      <vt:lpstr>PowerPoint 演示文稿</vt:lpstr>
      <vt:lpstr>PowerPoint 演示文稿</vt:lpstr>
      <vt:lpstr>第8章：真实感图形技术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任意平面立体的消隐</vt:lpstr>
      <vt:lpstr>PowerPoint 演示文稿</vt:lpstr>
      <vt:lpstr>PowerPoint 演示文稿</vt:lpstr>
      <vt:lpstr>PowerPoint 演示文稿</vt:lpstr>
      <vt:lpstr>PowerPoint 演示文稿</vt:lpstr>
      <vt:lpstr>§ 8.2.4  画家算法  </vt:lpstr>
      <vt:lpstr>2  深度优先级表的建立方法 </vt:lpstr>
      <vt:lpstr>PowerPoint 演示文稿</vt:lpstr>
      <vt:lpstr>PowerPoint 演示文稿</vt:lpstr>
      <vt:lpstr>PowerPoint 演示文稿</vt:lpstr>
      <vt:lpstr>PowerPoint 演示文稿</vt:lpstr>
      <vt:lpstr>PowerPoint 演示文稿</vt:lpstr>
      <vt:lpstr>PowerPoint 演示文稿</vt:lpstr>
      <vt:lpstr>隐藏面的消除-浮动水平线算法 </vt:lpstr>
      <vt:lpstr>隐藏面的消除-浮动水平线算法 </vt:lpstr>
      <vt:lpstr>第8章：真实感图形技术</vt:lpstr>
      <vt:lpstr>§ 8.3 颜色模型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Yan Ming</cp:lastModifiedBy>
  <cp:revision>532</cp:revision>
  <dcterms:created xsi:type="dcterms:W3CDTF">2013-10-18T12:56:42Z</dcterms:created>
  <dcterms:modified xsi:type="dcterms:W3CDTF">2018-11-19T11:11:13Z</dcterms:modified>
</cp:coreProperties>
</file>