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handoutMasterIdLst>
    <p:handoutMasterId r:id="rId31"/>
  </p:handoutMasterIdLst>
  <p:sldIdLst>
    <p:sldId id="653" r:id="rId2"/>
    <p:sldId id="257" r:id="rId3"/>
    <p:sldId id="594" r:id="rId4"/>
    <p:sldId id="576" r:id="rId5"/>
    <p:sldId id="577" r:id="rId6"/>
    <p:sldId id="674" r:id="rId7"/>
    <p:sldId id="578" r:id="rId8"/>
    <p:sldId id="579" r:id="rId9"/>
    <p:sldId id="580" r:id="rId10"/>
    <p:sldId id="581" r:id="rId11"/>
    <p:sldId id="582" r:id="rId12"/>
    <p:sldId id="583" r:id="rId13"/>
    <p:sldId id="675" r:id="rId14"/>
    <p:sldId id="601" r:id="rId15"/>
    <p:sldId id="602" r:id="rId16"/>
    <p:sldId id="603" r:id="rId17"/>
    <p:sldId id="604" r:id="rId18"/>
    <p:sldId id="584" r:id="rId19"/>
    <p:sldId id="585" r:id="rId20"/>
    <p:sldId id="672" r:id="rId21"/>
    <p:sldId id="586" r:id="rId22"/>
    <p:sldId id="673" r:id="rId23"/>
    <p:sldId id="587" r:id="rId24"/>
    <p:sldId id="588" r:id="rId25"/>
    <p:sldId id="589" r:id="rId26"/>
    <p:sldId id="590" r:id="rId27"/>
    <p:sldId id="591" r:id="rId28"/>
    <p:sldId id="262" r:id="rId29"/>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33CC"/>
    <a:srgbClr val="006600"/>
    <a:srgbClr val="99CCFF"/>
    <a:srgbClr val="FFFF99"/>
    <a:srgbClr val="0D6AB0"/>
    <a:srgbClr val="FF9300"/>
    <a:srgbClr val="CCCCCC"/>
    <a:srgbClr val="808080"/>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71" autoAdjust="0"/>
    <p:restoredTop sz="94660"/>
  </p:normalViewPr>
  <p:slideViewPr>
    <p:cSldViewPr snapToGrid="0">
      <p:cViewPr varScale="1">
        <p:scale>
          <a:sx n="97" d="100"/>
          <a:sy n="97" d="100"/>
        </p:scale>
        <p:origin x="264" y="96"/>
      </p:cViewPr>
      <p:guideLst>
        <p:guide orient="horz" pos="2160"/>
        <p:guide pos="3840"/>
        <p:guide pos="2880"/>
      </p:guideLst>
    </p:cSldViewPr>
  </p:slideViewPr>
  <p:notesTextViewPr>
    <p:cViewPr>
      <p:scale>
        <a:sx n="1" d="1"/>
        <a:sy n="1" d="1"/>
      </p:scale>
      <p:origin x="0" y="0"/>
    </p:cViewPr>
  </p:notesTextViewPr>
  <p:notesViewPr>
    <p:cSldViewPr snapToGrid="0">
      <p:cViewPr varScale="1">
        <p:scale>
          <a:sx n="51" d="100"/>
          <a:sy n="51" d="100"/>
        </p:scale>
        <p:origin x="-2142"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1342E97B-D763-4B48-91D1-35D05A2F9D02}" type="doc">
      <dgm:prSet loTypeId="urn:microsoft.com/office/officeart/2005/8/layout/chevron2" loCatId="list" qsTypeId="urn:microsoft.com/office/officeart/2005/8/quickstyle/simple1#2" qsCatId="simple" csTypeId="urn:microsoft.com/office/officeart/2005/8/colors/accent1_2#2" csCatId="accent1" phldr="1"/>
      <dgm:spPr/>
      <dgm:t>
        <a:bodyPr/>
        <a:lstStyle/>
        <a:p>
          <a:endParaRPr lang="zh-CN" altLang="en-US"/>
        </a:p>
      </dgm:t>
    </dgm:pt>
    <dgm:pt modelId="{4209B6D9-4A52-4A73-95E8-DDACFC6A4665}">
      <dgm:prSet phldrT="[文本]" custT="1"/>
      <dgm:spPr>
        <a:solidFill>
          <a:srgbClr val="FF0000"/>
        </a:solidFill>
        <a:scene3d>
          <a:camera prst="orthographicFront"/>
          <a:lightRig rig="threePt" dir="t"/>
        </a:scene3d>
        <a:sp3d>
          <a:bevelT/>
        </a:sp3d>
      </dgm:spPr>
      <dgm:t>
        <a:bodyPr/>
        <a:lstStyle/>
        <a:p>
          <a:r>
            <a:rPr lang="en-US" altLang="zh-CN" sz="3200" b="1" dirty="0" smtClean="0"/>
            <a:t>1</a:t>
          </a:r>
          <a:endParaRPr lang="zh-CN" altLang="en-US" sz="3200" b="1" dirty="0"/>
        </a:p>
      </dgm:t>
    </dgm:pt>
    <dgm:pt modelId="{5E9F74E4-8D66-47E2-AAF3-9D6E7768FBF1}" type="parTrans" cxnId="{15DC5C4F-45E9-460D-B957-F18306E71979}">
      <dgm:prSet/>
      <dgm:spPr/>
      <dgm:t>
        <a:bodyPr/>
        <a:lstStyle/>
        <a:p>
          <a:endParaRPr lang="zh-CN" altLang="en-US"/>
        </a:p>
      </dgm:t>
    </dgm:pt>
    <dgm:pt modelId="{FC9E01D2-F9CD-4EA0-85D1-628D113CE36D}" type="sibTrans" cxnId="{15DC5C4F-45E9-460D-B957-F18306E71979}">
      <dgm:prSet/>
      <dgm:spPr/>
      <dgm:t>
        <a:bodyPr/>
        <a:lstStyle/>
        <a:p>
          <a:endParaRPr lang="zh-CN" altLang="en-US"/>
        </a:p>
      </dgm:t>
    </dgm:pt>
    <dgm:pt modelId="{78827AAE-AB46-4689-9F51-6115669F999D}">
      <dgm:prSet phldrT="[文本]" custT="1"/>
      <dgm:spPr>
        <a:scene3d>
          <a:camera prst="orthographicFront"/>
          <a:lightRig rig="threePt" dir="t"/>
        </a:scene3d>
        <a:sp3d>
          <a:bevelT/>
        </a:sp3d>
      </dgm:spPr>
      <dgm:t>
        <a:bodyPr/>
        <a:lstStyle/>
        <a:p>
          <a:r>
            <a:rPr lang="zh-CN" altLang="en-US" sz="3200" b="1" dirty="0" smtClean="0">
              <a:ea typeface="宋体" panose="02010600030101010101" pitchFamily="2" charset="-122"/>
            </a:rPr>
            <a:t>概述</a:t>
          </a:r>
          <a:endParaRPr lang="zh-CN" altLang="en-US" sz="3200" dirty="0"/>
        </a:p>
      </dgm:t>
    </dgm:pt>
    <dgm:pt modelId="{61B561B7-2CF2-419D-B9E3-44B4E6774016}" type="parTrans" cxnId="{B74E759A-8D21-4AC7-8527-D9D74FD1F619}">
      <dgm:prSet/>
      <dgm:spPr/>
      <dgm:t>
        <a:bodyPr/>
        <a:lstStyle/>
        <a:p>
          <a:endParaRPr lang="zh-CN" altLang="en-US"/>
        </a:p>
      </dgm:t>
    </dgm:pt>
    <dgm:pt modelId="{07CD3950-0F32-432A-A5EF-57A549BA5FB8}" type="sibTrans" cxnId="{B74E759A-8D21-4AC7-8527-D9D74FD1F619}">
      <dgm:prSet/>
      <dgm:spPr/>
      <dgm:t>
        <a:bodyPr/>
        <a:lstStyle/>
        <a:p>
          <a:endParaRPr lang="zh-CN" altLang="en-US"/>
        </a:p>
      </dgm:t>
    </dgm:pt>
    <dgm:pt modelId="{75133BFE-6B0E-4DBB-B4B9-68F66EBE2204}">
      <dgm:prSet phldrT="[文本]" custT="1"/>
      <dgm:spPr>
        <a:solidFill>
          <a:srgbClr val="FF0000"/>
        </a:solidFill>
        <a:scene3d>
          <a:camera prst="orthographicFront"/>
          <a:lightRig rig="threePt" dir="t"/>
        </a:scene3d>
        <a:sp3d>
          <a:bevelT/>
        </a:sp3d>
      </dgm:spPr>
      <dgm:t>
        <a:bodyPr/>
        <a:lstStyle/>
        <a:p>
          <a:r>
            <a:rPr lang="en-US" altLang="zh-CN" sz="3200" b="1" dirty="0" smtClean="0"/>
            <a:t>2</a:t>
          </a:r>
          <a:endParaRPr lang="zh-CN" altLang="en-US" sz="3200" b="1" dirty="0" smtClean="0"/>
        </a:p>
      </dgm:t>
    </dgm:pt>
    <dgm:pt modelId="{66EA9631-B644-4086-80AB-A9AD848F764B}" type="parTrans" cxnId="{4AC318F0-06B9-4233-8E48-B5AC2070BB78}">
      <dgm:prSet/>
      <dgm:spPr/>
      <dgm:t>
        <a:bodyPr/>
        <a:lstStyle/>
        <a:p>
          <a:endParaRPr lang="zh-CN" altLang="en-US"/>
        </a:p>
      </dgm:t>
    </dgm:pt>
    <dgm:pt modelId="{343A4E13-70C6-4471-89F1-05D34DD1D015}" type="sibTrans" cxnId="{4AC318F0-06B9-4233-8E48-B5AC2070BB78}">
      <dgm:prSet/>
      <dgm:spPr/>
      <dgm:t>
        <a:bodyPr/>
        <a:lstStyle/>
        <a:p>
          <a:endParaRPr lang="zh-CN" altLang="en-US"/>
        </a:p>
      </dgm:t>
    </dgm:pt>
    <dgm:pt modelId="{BCC917F5-5D6E-43F9-8DFE-605EB9BA8C51}">
      <dgm:prSet phldrT="[文本]"/>
      <dgm:spPr>
        <a:scene3d>
          <a:camera prst="orthographicFront"/>
          <a:lightRig rig="threePt" dir="t"/>
        </a:scene3d>
        <a:sp3d>
          <a:bevelT/>
        </a:sp3d>
      </dgm:spPr>
      <dgm:t>
        <a:bodyPr/>
        <a:lstStyle/>
        <a:p>
          <a:r>
            <a:rPr kumimoji="1" lang="zh-CN" altLang="en-US" b="1" i="0" dirty="0" smtClean="0">
              <a:latin typeface="宋体" panose="02010600030101010101" pitchFamily="2" charset="-122"/>
              <a:ea typeface="宋体" panose="02010600030101010101" pitchFamily="2" charset="-122"/>
            </a:rPr>
            <a:t>消隐算法 </a:t>
          </a:r>
          <a:endParaRPr lang="zh-CN" altLang="en-US" b="1" i="0" dirty="0">
            <a:latin typeface="宋体" panose="02010600030101010101" pitchFamily="2" charset="-122"/>
            <a:ea typeface="宋体" panose="02010600030101010101" pitchFamily="2" charset="-122"/>
          </a:endParaRPr>
        </a:p>
      </dgm:t>
    </dgm:pt>
    <dgm:pt modelId="{3F4F3ED0-D3DB-4FDF-9239-5E74D6A11E23}" type="parTrans" cxnId="{91CD3387-0379-4D45-8C53-3931111BE3C1}">
      <dgm:prSet/>
      <dgm:spPr/>
      <dgm:t>
        <a:bodyPr/>
        <a:lstStyle/>
        <a:p>
          <a:endParaRPr lang="zh-CN" altLang="en-US"/>
        </a:p>
      </dgm:t>
    </dgm:pt>
    <dgm:pt modelId="{1333E3C7-2983-4543-9287-7DBF8D04EE03}" type="sibTrans" cxnId="{91CD3387-0379-4D45-8C53-3931111BE3C1}">
      <dgm:prSet/>
      <dgm:spPr/>
      <dgm:t>
        <a:bodyPr/>
        <a:lstStyle/>
        <a:p>
          <a:endParaRPr lang="zh-CN" altLang="en-US"/>
        </a:p>
      </dgm:t>
    </dgm:pt>
    <dgm:pt modelId="{01B9DFC2-10AF-413E-A5AA-EBF1514C8013}">
      <dgm:prSet phldrT="[文本]" custT="1"/>
      <dgm:spPr>
        <a:solidFill>
          <a:srgbClr val="FF0000"/>
        </a:solidFill>
        <a:scene3d>
          <a:camera prst="orthographicFront"/>
          <a:lightRig rig="threePt" dir="t"/>
        </a:scene3d>
        <a:sp3d>
          <a:bevelT/>
        </a:sp3d>
      </dgm:spPr>
      <dgm:t>
        <a:bodyPr/>
        <a:lstStyle/>
        <a:p>
          <a:r>
            <a:rPr lang="en-US" altLang="zh-CN" sz="3200" b="1" dirty="0" smtClean="0"/>
            <a:t>3</a:t>
          </a:r>
          <a:endParaRPr lang="zh-CN" altLang="en-US" sz="3200" b="1" dirty="0" smtClean="0"/>
        </a:p>
      </dgm:t>
    </dgm:pt>
    <dgm:pt modelId="{6015DC22-E585-49E0-A4E3-C83297BF2D42}" type="parTrans" cxnId="{CAE5C91B-0EB6-45D2-932D-04D3A9C3A5E9}">
      <dgm:prSet/>
      <dgm:spPr/>
      <dgm:t>
        <a:bodyPr/>
        <a:lstStyle/>
        <a:p>
          <a:endParaRPr lang="zh-CN" altLang="en-US"/>
        </a:p>
      </dgm:t>
    </dgm:pt>
    <dgm:pt modelId="{0339FC50-165C-4671-95D2-C5B298699E3A}" type="sibTrans" cxnId="{CAE5C91B-0EB6-45D2-932D-04D3A9C3A5E9}">
      <dgm:prSet/>
      <dgm:spPr/>
      <dgm:t>
        <a:bodyPr/>
        <a:lstStyle/>
        <a:p>
          <a:endParaRPr lang="zh-CN" altLang="en-US"/>
        </a:p>
      </dgm:t>
    </dgm:pt>
    <dgm:pt modelId="{FB9FF719-AAF7-4618-A0DF-C0DC535E8332}">
      <dgm:prSet phldrT="[文本]"/>
      <dgm:spPr>
        <a:scene3d>
          <a:camera prst="orthographicFront"/>
          <a:lightRig rig="threePt" dir="t"/>
        </a:scene3d>
        <a:sp3d>
          <a:bevelT/>
        </a:sp3d>
      </dgm:spPr>
      <dgm:t>
        <a:bodyPr/>
        <a:lstStyle/>
        <a:p>
          <a:r>
            <a:rPr kumimoji="1" lang="zh-CN" altLang="en-US" b="1" i="0" dirty="0" smtClean="0">
              <a:latin typeface="宋体" panose="02010600030101010101" pitchFamily="2" charset="-122"/>
              <a:ea typeface="宋体" panose="02010600030101010101" pitchFamily="2" charset="-122"/>
            </a:rPr>
            <a:t>颜色模型 </a:t>
          </a:r>
          <a:endParaRPr lang="zh-CN" altLang="en-US" b="1" i="0" dirty="0">
            <a:latin typeface="宋体" panose="02010600030101010101" pitchFamily="2" charset="-122"/>
            <a:ea typeface="宋体" panose="02010600030101010101" pitchFamily="2" charset="-122"/>
          </a:endParaRPr>
        </a:p>
      </dgm:t>
    </dgm:pt>
    <dgm:pt modelId="{6A95DB3D-0CA8-4656-8EAA-5F9142BE2A35}" type="parTrans" cxnId="{9EA4360B-48FE-411A-B381-6B2BFDCFD8D6}">
      <dgm:prSet/>
      <dgm:spPr/>
      <dgm:t>
        <a:bodyPr/>
        <a:lstStyle/>
        <a:p>
          <a:endParaRPr lang="zh-CN" altLang="en-US"/>
        </a:p>
      </dgm:t>
    </dgm:pt>
    <dgm:pt modelId="{50269F87-B0C9-46B5-9860-69274EF72462}" type="sibTrans" cxnId="{9EA4360B-48FE-411A-B381-6B2BFDCFD8D6}">
      <dgm:prSet/>
      <dgm:spPr/>
      <dgm:t>
        <a:bodyPr/>
        <a:lstStyle/>
        <a:p>
          <a:endParaRPr lang="zh-CN" altLang="en-US"/>
        </a:p>
      </dgm:t>
    </dgm:pt>
    <dgm:pt modelId="{5A6A24B7-A893-443F-A2E2-6A67D9E56AE5}">
      <dgm:prSet custT="1"/>
      <dgm:spPr>
        <a:solidFill>
          <a:srgbClr val="FF0000"/>
        </a:solidFill>
        <a:scene3d>
          <a:camera prst="orthographicFront"/>
          <a:lightRig rig="threePt" dir="t"/>
        </a:scene3d>
        <a:sp3d>
          <a:bevelT/>
        </a:sp3d>
      </dgm:spPr>
      <dgm:t>
        <a:bodyPr/>
        <a:lstStyle/>
        <a:p>
          <a:r>
            <a:rPr lang="en-US" altLang="zh-CN" sz="3200" b="1" dirty="0" smtClean="0"/>
            <a:t>4</a:t>
          </a:r>
          <a:endParaRPr lang="zh-CN" altLang="en-US" sz="3200" b="1" dirty="0" smtClean="0"/>
        </a:p>
      </dgm:t>
    </dgm:pt>
    <dgm:pt modelId="{2422DAE9-BA19-47F1-B4A2-ABB6A47618C4}" type="parTrans" cxnId="{257C6D9C-9C1D-45B4-A455-E7A97391CB9F}">
      <dgm:prSet/>
      <dgm:spPr/>
      <dgm:t>
        <a:bodyPr/>
        <a:lstStyle/>
        <a:p>
          <a:endParaRPr lang="zh-CN" altLang="en-US"/>
        </a:p>
      </dgm:t>
    </dgm:pt>
    <dgm:pt modelId="{393982CA-9DF7-4F7C-958D-78C0B751D069}" type="sibTrans" cxnId="{257C6D9C-9C1D-45B4-A455-E7A97391CB9F}">
      <dgm:prSet/>
      <dgm:spPr/>
      <dgm:t>
        <a:bodyPr/>
        <a:lstStyle/>
        <a:p>
          <a:endParaRPr lang="zh-CN" altLang="en-US"/>
        </a:p>
      </dgm:t>
    </dgm:pt>
    <dgm:pt modelId="{130DAB32-480A-4472-9359-314F1A3902FD}">
      <dgm:prSet/>
      <dgm:spPr>
        <a:scene3d>
          <a:camera prst="orthographicFront"/>
          <a:lightRig rig="threePt" dir="t"/>
        </a:scene3d>
        <a:sp3d>
          <a:bevelT/>
        </a:sp3d>
      </dgm:spPr>
      <dgm:t>
        <a:bodyPr/>
        <a:lstStyle/>
        <a:p>
          <a:r>
            <a:rPr kumimoji="1" lang="zh-CN" altLang="en-US" b="1" i="0" smtClean="0">
              <a:latin typeface="宋体" panose="02010600030101010101" pitchFamily="2" charset="-122"/>
              <a:ea typeface="宋体" panose="02010600030101010101" pitchFamily="2" charset="-122"/>
            </a:rPr>
            <a:t>光照模型</a:t>
          </a:r>
          <a:endParaRPr lang="zh-CN" altLang="en-US" b="1" i="0" dirty="0">
            <a:latin typeface="宋体" panose="02010600030101010101" pitchFamily="2" charset="-122"/>
            <a:ea typeface="宋体" panose="02010600030101010101" pitchFamily="2" charset="-122"/>
          </a:endParaRPr>
        </a:p>
      </dgm:t>
    </dgm:pt>
    <dgm:pt modelId="{9D8095F4-3F3A-426F-8C88-85AC18C77464}" type="parTrans" cxnId="{9F3A4E0E-D1E4-4047-990C-5B47A9E8B3FF}">
      <dgm:prSet/>
      <dgm:spPr/>
      <dgm:t>
        <a:bodyPr/>
        <a:lstStyle/>
        <a:p>
          <a:endParaRPr lang="zh-CN" altLang="en-US"/>
        </a:p>
      </dgm:t>
    </dgm:pt>
    <dgm:pt modelId="{ECD65C48-A5A3-4C1E-B152-466ACDE9D67B}" type="sibTrans" cxnId="{9F3A4E0E-D1E4-4047-990C-5B47A9E8B3FF}">
      <dgm:prSet/>
      <dgm:spPr/>
      <dgm:t>
        <a:bodyPr/>
        <a:lstStyle/>
        <a:p>
          <a:endParaRPr lang="zh-CN" altLang="en-US"/>
        </a:p>
      </dgm:t>
    </dgm:pt>
    <dgm:pt modelId="{C95C317D-1527-4D19-A400-132D9BBC44D5}">
      <dgm:prSet custT="1"/>
      <dgm:spPr>
        <a:solidFill>
          <a:srgbClr val="FF0000"/>
        </a:solidFill>
        <a:scene3d>
          <a:camera prst="orthographicFront"/>
          <a:lightRig rig="threePt" dir="t"/>
        </a:scene3d>
        <a:sp3d>
          <a:bevelT/>
        </a:sp3d>
      </dgm:spPr>
      <dgm:t>
        <a:bodyPr/>
        <a:lstStyle/>
        <a:p>
          <a:r>
            <a:rPr lang="en-US" altLang="zh-CN" sz="3200" b="0" dirty="0" smtClean="0"/>
            <a:t>5</a:t>
          </a:r>
          <a:endParaRPr lang="zh-CN" altLang="en-US" sz="3200" b="0" dirty="0" smtClean="0"/>
        </a:p>
      </dgm:t>
    </dgm:pt>
    <dgm:pt modelId="{41BD0BA2-4D6F-4DEC-99F0-12965799F204}" type="parTrans" cxnId="{C4586522-8EBD-4303-B8FF-096024F7DB0F}">
      <dgm:prSet/>
      <dgm:spPr/>
      <dgm:t>
        <a:bodyPr/>
        <a:lstStyle/>
        <a:p>
          <a:endParaRPr lang="zh-CN" altLang="en-US"/>
        </a:p>
      </dgm:t>
    </dgm:pt>
    <dgm:pt modelId="{21904EBD-E6EB-491B-BC20-D2EE819DE6F9}" type="sibTrans" cxnId="{C4586522-8EBD-4303-B8FF-096024F7DB0F}">
      <dgm:prSet/>
      <dgm:spPr/>
      <dgm:t>
        <a:bodyPr/>
        <a:lstStyle/>
        <a:p>
          <a:endParaRPr lang="zh-CN" altLang="en-US"/>
        </a:p>
      </dgm:t>
    </dgm:pt>
    <dgm:pt modelId="{34D820D2-8A50-4C64-948F-76EE5C5295D0}">
      <dgm:prSet/>
      <dgm:spPr/>
      <dgm:t>
        <a:bodyPr/>
        <a:lstStyle/>
        <a:p>
          <a:r>
            <a:rPr kumimoji="1" lang="zh-CN" altLang="en-US" b="1" i="0" dirty="0" smtClean="0">
              <a:latin typeface="宋体" panose="02010600030101010101" pitchFamily="2" charset="-122"/>
              <a:ea typeface="宋体" panose="02010600030101010101" pitchFamily="2" charset="-122"/>
            </a:rPr>
            <a:t>纹理映射技术</a:t>
          </a:r>
          <a:endParaRPr lang="zh-CN" altLang="en-US" b="1" i="0" dirty="0">
            <a:latin typeface="宋体" panose="02010600030101010101" pitchFamily="2" charset="-122"/>
            <a:ea typeface="宋体" panose="02010600030101010101" pitchFamily="2" charset="-122"/>
          </a:endParaRPr>
        </a:p>
      </dgm:t>
    </dgm:pt>
    <dgm:pt modelId="{5E081DD1-2884-4F2B-B588-C396AFC568DD}" type="parTrans" cxnId="{4B229B02-5EA8-4DF1-952B-CDB3AFBBC5B2}">
      <dgm:prSet/>
      <dgm:spPr/>
      <dgm:t>
        <a:bodyPr/>
        <a:lstStyle/>
        <a:p>
          <a:endParaRPr lang="zh-CN" altLang="en-US"/>
        </a:p>
      </dgm:t>
    </dgm:pt>
    <dgm:pt modelId="{732A9022-1E88-40EC-B086-D6F5E3453DBE}" type="sibTrans" cxnId="{4B229B02-5EA8-4DF1-952B-CDB3AFBBC5B2}">
      <dgm:prSet/>
      <dgm:spPr/>
      <dgm:t>
        <a:bodyPr/>
        <a:lstStyle/>
        <a:p>
          <a:endParaRPr lang="zh-CN" altLang="en-US"/>
        </a:p>
      </dgm:t>
    </dgm:pt>
    <dgm:pt modelId="{EF71B74B-DA01-431F-B581-81DB9DC075E2}" type="pres">
      <dgm:prSet presAssocID="{1342E97B-D763-4B48-91D1-35D05A2F9D02}" presName="linearFlow" presStyleCnt="0">
        <dgm:presLayoutVars>
          <dgm:dir/>
          <dgm:animLvl val="lvl"/>
          <dgm:resizeHandles val="exact"/>
        </dgm:presLayoutVars>
      </dgm:prSet>
      <dgm:spPr/>
      <dgm:t>
        <a:bodyPr/>
        <a:lstStyle/>
        <a:p>
          <a:endParaRPr lang="zh-CN" altLang="en-US"/>
        </a:p>
      </dgm:t>
    </dgm:pt>
    <dgm:pt modelId="{BD8D9125-9A38-43FA-9AD5-428E6A60217B}" type="pres">
      <dgm:prSet presAssocID="{4209B6D9-4A52-4A73-95E8-DDACFC6A4665}" presName="composite" presStyleCnt="0"/>
      <dgm:spPr>
        <a:scene3d>
          <a:camera prst="orthographicFront"/>
          <a:lightRig rig="threePt" dir="t"/>
        </a:scene3d>
        <a:sp3d>
          <a:bevelT/>
        </a:sp3d>
      </dgm:spPr>
    </dgm:pt>
    <dgm:pt modelId="{7823F387-FE1A-4F5E-87F5-DCE52153C57E}" type="pres">
      <dgm:prSet presAssocID="{4209B6D9-4A52-4A73-95E8-DDACFC6A4665}" presName="parentText" presStyleLbl="alignNode1" presStyleIdx="0" presStyleCnt="5">
        <dgm:presLayoutVars>
          <dgm:chMax val="1"/>
          <dgm:bulletEnabled val="1"/>
        </dgm:presLayoutVars>
      </dgm:prSet>
      <dgm:spPr/>
      <dgm:t>
        <a:bodyPr/>
        <a:lstStyle/>
        <a:p>
          <a:endParaRPr lang="zh-CN" altLang="en-US"/>
        </a:p>
      </dgm:t>
    </dgm:pt>
    <dgm:pt modelId="{D64727F3-4EAE-4463-894B-B29E688BB34B}" type="pres">
      <dgm:prSet presAssocID="{4209B6D9-4A52-4A73-95E8-DDACFC6A4665}" presName="descendantText" presStyleLbl="alignAcc1" presStyleIdx="0" presStyleCnt="5" custLinFactNeighborX="2236" custLinFactNeighborY="-50625">
        <dgm:presLayoutVars>
          <dgm:bulletEnabled val="1"/>
        </dgm:presLayoutVars>
      </dgm:prSet>
      <dgm:spPr/>
      <dgm:t>
        <a:bodyPr/>
        <a:lstStyle/>
        <a:p>
          <a:endParaRPr lang="zh-CN" altLang="en-US"/>
        </a:p>
      </dgm:t>
    </dgm:pt>
    <dgm:pt modelId="{2F0D94A1-9AF7-420B-8D10-70D942618825}" type="pres">
      <dgm:prSet presAssocID="{FC9E01D2-F9CD-4EA0-85D1-628D113CE36D}" presName="sp" presStyleCnt="0"/>
      <dgm:spPr>
        <a:scene3d>
          <a:camera prst="orthographicFront"/>
          <a:lightRig rig="threePt" dir="t"/>
        </a:scene3d>
        <a:sp3d>
          <a:bevelT/>
        </a:sp3d>
      </dgm:spPr>
    </dgm:pt>
    <dgm:pt modelId="{432B8AF3-53CD-471A-963F-6E0E419BA993}" type="pres">
      <dgm:prSet presAssocID="{75133BFE-6B0E-4DBB-B4B9-68F66EBE2204}" presName="composite" presStyleCnt="0"/>
      <dgm:spPr>
        <a:scene3d>
          <a:camera prst="orthographicFront"/>
          <a:lightRig rig="threePt" dir="t"/>
        </a:scene3d>
        <a:sp3d>
          <a:bevelT/>
        </a:sp3d>
      </dgm:spPr>
    </dgm:pt>
    <dgm:pt modelId="{33B81DAA-3762-403B-B9BA-3E94C8270634}" type="pres">
      <dgm:prSet presAssocID="{75133BFE-6B0E-4DBB-B4B9-68F66EBE2204}" presName="parentText" presStyleLbl="alignNode1" presStyleIdx="1" presStyleCnt="5">
        <dgm:presLayoutVars>
          <dgm:chMax val="1"/>
          <dgm:bulletEnabled val="1"/>
        </dgm:presLayoutVars>
      </dgm:prSet>
      <dgm:spPr/>
      <dgm:t>
        <a:bodyPr/>
        <a:lstStyle/>
        <a:p>
          <a:endParaRPr lang="zh-CN" altLang="en-US"/>
        </a:p>
      </dgm:t>
    </dgm:pt>
    <dgm:pt modelId="{D00A019F-394D-4CDA-9674-4B91093930EB}" type="pres">
      <dgm:prSet presAssocID="{75133BFE-6B0E-4DBB-B4B9-68F66EBE2204}" presName="descendantText" presStyleLbl="alignAcc1" presStyleIdx="1" presStyleCnt="5">
        <dgm:presLayoutVars>
          <dgm:bulletEnabled val="1"/>
        </dgm:presLayoutVars>
      </dgm:prSet>
      <dgm:spPr/>
      <dgm:t>
        <a:bodyPr/>
        <a:lstStyle/>
        <a:p>
          <a:endParaRPr lang="zh-CN" altLang="en-US"/>
        </a:p>
      </dgm:t>
    </dgm:pt>
    <dgm:pt modelId="{4D6A9639-ECAF-45DF-A4C7-F3D44EB3DF0A}" type="pres">
      <dgm:prSet presAssocID="{343A4E13-70C6-4471-89F1-05D34DD1D015}" presName="sp" presStyleCnt="0"/>
      <dgm:spPr>
        <a:scene3d>
          <a:camera prst="orthographicFront"/>
          <a:lightRig rig="threePt" dir="t"/>
        </a:scene3d>
        <a:sp3d>
          <a:bevelT/>
        </a:sp3d>
      </dgm:spPr>
    </dgm:pt>
    <dgm:pt modelId="{7D22FA85-692E-409E-8623-92F04739A33E}" type="pres">
      <dgm:prSet presAssocID="{01B9DFC2-10AF-413E-A5AA-EBF1514C8013}" presName="composite" presStyleCnt="0"/>
      <dgm:spPr>
        <a:scene3d>
          <a:camera prst="orthographicFront"/>
          <a:lightRig rig="threePt" dir="t"/>
        </a:scene3d>
        <a:sp3d>
          <a:bevelT/>
        </a:sp3d>
      </dgm:spPr>
    </dgm:pt>
    <dgm:pt modelId="{EA0BF2DB-9D55-4FB3-B440-CA3D06A93F71}" type="pres">
      <dgm:prSet presAssocID="{01B9DFC2-10AF-413E-A5AA-EBF1514C8013}" presName="parentText" presStyleLbl="alignNode1" presStyleIdx="2" presStyleCnt="5">
        <dgm:presLayoutVars>
          <dgm:chMax val="1"/>
          <dgm:bulletEnabled val="1"/>
        </dgm:presLayoutVars>
      </dgm:prSet>
      <dgm:spPr/>
      <dgm:t>
        <a:bodyPr/>
        <a:lstStyle/>
        <a:p>
          <a:endParaRPr lang="zh-CN" altLang="en-US"/>
        </a:p>
      </dgm:t>
    </dgm:pt>
    <dgm:pt modelId="{414A43B3-C122-4F73-9B5A-FE7021122B46}" type="pres">
      <dgm:prSet presAssocID="{01B9DFC2-10AF-413E-A5AA-EBF1514C8013}" presName="descendantText" presStyleLbl="alignAcc1" presStyleIdx="2" presStyleCnt="5">
        <dgm:presLayoutVars>
          <dgm:bulletEnabled val="1"/>
        </dgm:presLayoutVars>
      </dgm:prSet>
      <dgm:spPr/>
      <dgm:t>
        <a:bodyPr/>
        <a:lstStyle/>
        <a:p>
          <a:endParaRPr lang="zh-CN" altLang="en-US"/>
        </a:p>
      </dgm:t>
    </dgm:pt>
    <dgm:pt modelId="{5472887D-39FB-4135-B3E5-999207F4F548}" type="pres">
      <dgm:prSet presAssocID="{0339FC50-165C-4671-95D2-C5B298699E3A}" presName="sp" presStyleCnt="0"/>
      <dgm:spPr>
        <a:scene3d>
          <a:camera prst="orthographicFront"/>
          <a:lightRig rig="threePt" dir="t"/>
        </a:scene3d>
        <a:sp3d>
          <a:bevelT/>
        </a:sp3d>
      </dgm:spPr>
    </dgm:pt>
    <dgm:pt modelId="{DD6EDEF5-FD2F-4779-930B-E908458F6B6D}" type="pres">
      <dgm:prSet presAssocID="{5A6A24B7-A893-443F-A2E2-6A67D9E56AE5}" presName="composite" presStyleCnt="0"/>
      <dgm:spPr>
        <a:scene3d>
          <a:camera prst="orthographicFront"/>
          <a:lightRig rig="threePt" dir="t"/>
        </a:scene3d>
        <a:sp3d>
          <a:bevelT/>
        </a:sp3d>
      </dgm:spPr>
    </dgm:pt>
    <dgm:pt modelId="{833A12B2-CACD-4711-9840-DD33CF9E5E11}" type="pres">
      <dgm:prSet presAssocID="{5A6A24B7-A893-443F-A2E2-6A67D9E56AE5}" presName="parentText" presStyleLbl="alignNode1" presStyleIdx="3" presStyleCnt="5">
        <dgm:presLayoutVars>
          <dgm:chMax val="1"/>
          <dgm:bulletEnabled val="1"/>
        </dgm:presLayoutVars>
      </dgm:prSet>
      <dgm:spPr/>
      <dgm:t>
        <a:bodyPr/>
        <a:lstStyle/>
        <a:p>
          <a:endParaRPr lang="zh-CN" altLang="en-US"/>
        </a:p>
      </dgm:t>
    </dgm:pt>
    <dgm:pt modelId="{73045727-E4A1-4D0B-9DA4-DC0A11922EBD}" type="pres">
      <dgm:prSet presAssocID="{5A6A24B7-A893-443F-A2E2-6A67D9E56AE5}" presName="descendantText" presStyleLbl="alignAcc1" presStyleIdx="3" presStyleCnt="5">
        <dgm:presLayoutVars>
          <dgm:bulletEnabled val="1"/>
        </dgm:presLayoutVars>
      </dgm:prSet>
      <dgm:spPr/>
      <dgm:t>
        <a:bodyPr/>
        <a:lstStyle/>
        <a:p>
          <a:endParaRPr lang="zh-CN" altLang="en-US"/>
        </a:p>
      </dgm:t>
    </dgm:pt>
    <dgm:pt modelId="{72423EE9-0DF9-43C3-B2D9-AC86C515BDE7}" type="pres">
      <dgm:prSet presAssocID="{393982CA-9DF7-4F7C-958D-78C0B751D069}" presName="sp" presStyleCnt="0"/>
      <dgm:spPr>
        <a:scene3d>
          <a:camera prst="orthographicFront"/>
          <a:lightRig rig="threePt" dir="t"/>
        </a:scene3d>
        <a:sp3d>
          <a:bevelT/>
        </a:sp3d>
      </dgm:spPr>
    </dgm:pt>
    <dgm:pt modelId="{429BF1F9-5E50-4336-92C1-E56713560E5B}" type="pres">
      <dgm:prSet presAssocID="{C95C317D-1527-4D19-A400-132D9BBC44D5}" presName="composite" presStyleCnt="0"/>
      <dgm:spPr/>
    </dgm:pt>
    <dgm:pt modelId="{EE844909-3B3E-4808-BB2C-96ADC17F31D6}" type="pres">
      <dgm:prSet presAssocID="{C95C317D-1527-4D19-A400-132D9BBC44D5}" presName="parentText" presStyleLbl="alignNode1" presStyleIdx="4" presStyleCnt="5">
        <dgm:presLayoutVars>
          <dgm:chMax val="1"/>
          <dgm:bulletEnabled val="1"/>
        </dgm:presLayoutVars>
      </dgm:prSet>
      <dgm:spPr/>
      <dgm:t>
        <a:bodyPr/>
        <a:lstStyle/>
        <a:p>
          <a:endParaRPr lang="zh-CN" altLang="en-US"/>
        </a:p>
      </dgm:t>
    </dgm:pt>
    <dgm:pt modelId="{D9028DEE-3953-45DB-AB3F-6570E1C41D20}" type="pres">
      <dgm:prSet presAssocID="{C95C317D-1527-4D19-A400-132D9BBC44D5}" presName="descendantText" presStyleLbl="alignAcc1" presStyleIdx="4" presStyleCnt="5">
        <dgm:presLayoutVars>
          <dgm:bulletEnabled val="1"/>
        </dgm:presLayoutVars>
      </dgm:prSet>
      <dgm:spPr/>
      <dgm:t>
        <a:bodyPr/>
        <a:lstStyle/>
        <a:p>
          <a:endParaRPr lang="zh-CN" altLang="en-US"/>
        </a:p>
      </dgm:t>
    </dgm:pt>
  </dgm:ptLst>
  <dgm:cxnLst>
    <dgm:cxn modelId="{257C6D9C-9C1D-45B4-A455-E7A97391CB9F}" srcId="{1342E97B-D763-4B48-91D1-35D05A2F9D02}" destId="{5A6A24B7-A893-443F-A2E2-6A67D9E56AE5}" srcOrd="3" destOrd="0" parTransId="{2422DAE9-BA19-47F1-B4A2-ABB6A47618C4}" sibTransId="{393982CA-9DF7-4F7C-958D-78C0B751D069}"/>
    <dgm:cxn modelId="{C4586522-8EBD-4303-B8FF-096024F7DB0F}" srcId="{1342E97B-D763-4B48-91D1-35D05A2F9D02}" destId="{C95C317D-1527-4D19-A400-132D9BBC44D5}" srcOrd="4" destOrd="0" parTransId="{41BD0BA2-4D6F-4DEC-99F0-12965799F204}" sibTransId="{21904EBD-E6EB-491B-BC20-D2EE819DE6F9}"/>
    <dgm:cxn modelId="{4B229B02-5EA8-4DF1-952B-CDB3AFBBC5B2}" srcId="{C95C317D-1527-4D19-A400-132D9BBC44D5}" destId="{34D820D2-8A50-4C64-948F-76EE5C5295D0}" srcOrd="0" destOrd="0" parTransId="{5E081DD1-2884-4F2B-B588-C396AFC568DD}" sibTransId="{732A9022-1E88-40EC-B086-D6F5E3453DBE}"/>
    <dgm:cxn modelId="{55C1E11C-E8C1-4F3B-916A-A2A6BD02C955}" type="presOf" srcId="{C95C317D-1527-4D19-A400-132D9BBC44D5}" destId="{EE844909-3B3E-4808-BB2C-96ADC17F31D6}" srcOrd="0" destOrd="0" presId="urn:microsoft.com/office/officeart/2005/8/layout/chevron2"/>
    <dgm:cxn modelId="{B74E759A-8D21-4AC7-8527-D9D74FD1F619}" srcId="{4209B6D9-4A52-4A73-95E8-DDACFC6A4665}" destId="{78827AAE-AB46-4689-9F51-6115669F999D}" srcOrd="0" destOrd="0" parTransId="{61B561B7-2CF2-419D-B9E3-44B4E6774016}" sibTransId="{07CD3950-0F32-432A-A5EF-57A549BA5FB8}"/>
    <dgm:cxn modelId="{15DC5C4F-45E9-460D-B957-F18306E71979}" srcId="{1342E97B-D763-4B48-91D1-35D05A2F9D02}" destId="{4209B6D9-4A52-4A73-95E8-DDACFC6A4665}" srcOrd="0" destOrd="0" parTransId="{5E9F74E4-8D66-47E2-AAF3-9D6E7768FBF1}" sibTransId="{FC9E01D2-F9CD-4EA0-85D1-628D113CE36D}"/>
    <dgm:cxn modelId="{6770E1A2-7D3D-4BC2-A577-8AEC749B1BB5}" type="presOf" srcId="{75133BFE-6B0E-4DBB-B4B9-68F66EBE2204}" destId="{33B81DAA-3762-403B-B9BA-3E94C8270634}" srcOrd="0" destOrd="0" presId="urn:microsoft.com/office/officeart/2005/8/layout/chevron2"/>
    <dgm:cxn modelId="{56CC7D8E-12CB-4AA9-A981-2E5835C87EE3}" type="presOf" srcId="{130DAB32-480A-4472-9359-314F1A3902FD}" destId="{73045727-E4A1-4D0B-9DA4-DC0A11922EBD}" srcOrd="0" destOrd="0" presId="urn:microsoft.com/office/officeart/2005/8/layout/chevron2"/>
    <dgm:cxn modelId="{6ED72715-9508-4587-A188-528BE0115F76}" type="presOf" srcId="{4209B6D9-4A52-4A73-95E8-DDACFC6A4665}" destId="{7823F387-FE1A-4F5E-87F5-DCE52153C57E}" srcOrd="0" destOrd="0" presId="urn:microsoft.com/office/officeart/2005/8/layout/chevron2"/>
    <dgm:cxn modelId="{9EA4360B-48FE-411A-B381-6B2BFDCFD8D6}" srcId="{01B9DFC2-10AF-413E-A5AA-EBF1514C8013}" destId="{FB9FF719-AAF7-4618-A0DF-C0DC535E8332}" srcOrd="0" destOrd="0" parTransId="{6A95DB3D-0CA8-4656-8EAA-5F9142BE2A35}" sibTransId="{50269F87-B0C9-46B5-9860-69274EF72462}"/>
    <dgm:cxn modelId="{B787CCD5-E625-4DAC-B99F-B09583BFC2A0}" type="presOf" srcId="{01B9DFC2-10AF-413E-A5AA-EBF1514C8013}" destId="{EA0BF2DB-9D55-4FB3-B440-CA3D06A93F71}" srcOrd="0" destOrd="0" presId="urn:microsoft.com/office/officeart/2005/8/layout/chevron2"/>
    <dgm:cxn modelId="{8D38CF1F-062B-463A-8C66-7C82A7227410}" type="presOf" srcId="{78827AAE-AB46-4689-9F51-6115669F999D}" destId="{D64727F3-4EAE-4463-894B-B29E688BB34B}" srcOrd="0" destOrd="0" presId="urn:microsoft.com/office/officeart/2005/8/layout/chevron2"/>
    <dgm:cxn modelId="{4AC318F0-06B9-4233-8E48-B5AC2070BB78}" srcId="{1342E97B-D763-4B48-91D1-35D05A2F9D02}" destId="{75133BFE-6B0E-4DBB-B4B9-68F66EBE2204}" srcOrd="1" destOrd="0" parTransId="{66EA9631-B644-4086-80AB-A9AD848F764B}" sibTransId="{343A4E13-70C6-4471-89F1-05D34DD1D015}"/>
    <dgm:cxn modelId="{9F3A4E0E-D1E4-4047-990C-5B47A9E8B3FF}" srcId="{5A6A24B7-A893-443F-A2E2-6A67D9E56AE5}" destId="{130DAB32-480A-4472-9359-314F1A3902FD}" srcOrd="0" destOrd="0" parTransId="{9D8095F4-3F3A-426F-8C88-85AC18C77464}" sibTransId="{ECD65C48-A5A3-4C1E-B152-466ACDE9D67B}"/>
    <dgm:cxn modelId="{625866ED-25B5-423B-89CA-131105C02194}" type="presOf" srcId="{34D820D2-8A50-4C64-948F-76EE5C5295D0}" destId="{D9028DEE-3953-45DB-AB3F-6570E1C41D20}" srcOrd="0" destOrd="0" presId="urn:microsoft.com/office/officeart/2005/8/layout/chevron2"/>
    <dgm:cxn modelId="{E6E5845A-8B34-4599-BFA0-9409F9771B3B}" type="presOf" srcId="{1342E97B-D763-4B48-91D1-35D05A2F9D02}" destId="{EF71B74B-DA01-431F-B581-81DB9DC075E2}" srcOrd="0" destOrd="0" presId="urn:microsoft.com/office/officeart/2005/8/layout/chevron2"/>
    <dgm:cxn modelId="{91CD3387-0379-4D45-8C53-3931111BE3C1}" srcId="{75133BFE-6B0E-4DBB-B4B9-68F66EBE2204}" destId="{BCC917F5-5D6E-43F9-8DFE-605EB9BA8C51}" srcOrd="0" destOrd="0" parTransId="{3F4F3ED0-D3DB-4FDF-9239-5E74D6A11E23}" sibTransId="{1333E3C7-2983-4543-9287-7DBF8D04EE03}"/>
    <dgm:cxn modelId="{4236BB9B-C254-4C4F-AC6A-0C5531BFD05D}" type="presOf" srcId="{FB9FF719-AAF7-4618-A0DF-C0DC535E8332}" destId="{414A43B3-C122-4F73-9B5A-FE7021122B46}" srcOrd="0" destOrd="0" presId="urn:microsoft.com/office/officeart/2005/8/layout/chevron2"/>
    <dgm:cxn modelId="{CAE5C91B-0EB6-45D2-932D-04D3A9C3A5E9}" srcId="{1342E97B-D763-4B48-91D1-35D05A2F9D02}" destId="{01B9DFC2-10AF-413E-A5AA-EBF1514C8013}" srcOrd="2" destOrd="0" parTransId="{6015DC22-E585-49E0-A4E3-C83297BF2D42}" sibTransId="{0339FC50-165C-4671-95D2-C5B298699E3A}"/>
    <dgm:cxn modelId="{73560D50-A9FF-4AFB-A19A-4A70C66711D5}" type="presOf" srcId="{BCC917F5-5D6E-43F9-8DFE-605EB9BA8C51}" destId="{D00A019F-394D-4CDA-9674-4B91093930EB}" srcOrd="0" destOrd="0" presId="urn:microsoft.com/office/officeart/2005/8/layout/chevron2"/>
    <dgm:cxn modelId="{A71155B7-D09A-4815-A752-2359A65FAA03}" type="presOf" srcId="{5A6A24B7-A893-443F-A2E2-6A67D9E56AE5}" destId="{833A12B2-CACD-4711-9840-DD33CF9E5E11}" srcOrd="0" destOrd="0" presId="urn:microsoft.com/office/officeart/2005/8/layout/chevron2"/>
    <dgm:cxn modelId="{79C8A62F-FE47-4FB9-B8FE-E1895F970355}" type="presParOf" srcId="{EF71B74B-DA01-431F-B581-81DB9DC075E2}" destId="{BD8D9125-9A38-43FA-9AD5-428E6A60217B}" srcOrd="0" destOrd="0" presId="urn:microsoft.com/office/officeart/2005/8/layout/chevron2"/>
    <dgm:cxn modelId="{6C98E9D2-8F7C-4F8A-A737-5A2A6DE4E312}" type="presParOf" srcId="{BD8D9125-9A38-43FA-9AD5-428E6A60217B}" destId="{7823F387-FE1A-4F5E-87F5-DCE52153C57E}" srcOrd="0" destOrd="0" presId="urn:microsoft.com/office/officeart/2005/8/layout/chevron2"/>
    <dgm:cxn modelId="{2AE52279-1C51-4C81-A7A7-4AEF14C3F22F}" type="presParOf" srcId="{BD8D9125-9A38-43FA-9AD5-428E6A60217B}" destId="{D64727F3-4EAE-4463-894B-B29E688BB34B}" srcOrd="1" destOrd="0" presId="urn:microsoft.com/office/officeart/2005/8/layout/chevron2"/>
    <dgm:cxn modelId="{A26A42C8-8635-4D16-ACE5-5AB2C60BE4D4}" type="presParOf" srcId="{EF71B74B-DA01-431F-B581-81DB9DC075E2}" destId="{2F0D94A1-9AF7-420B-8D10-70D942618825}" srcOrd="1" destOrd="0" presId="urn:microsoft.com/office/officeart/2005/8/layout/chevron2"/>
    <dgm:cxn modelId="{0F0BDF8E-CF02-4DC2-9C70-06BEE275F4B1}" type="presParOf" srcId="{EF71B74B-DA01-431F-B581-81DB9DC075E2}" destId="{432B8AF3-53CD-471A-963F-6E0E419BA993}" srcOrd="2" destOrd="0" presId="urn:microsoft.com/office/officeart/2005/8/layout/chevron2"/>
    <dgm:cxn modelId="{95EA5152-D789-48BB-96FD-9909BA5D6B52}" type="presParOf" srcId="{432B8AF3-53CD-471A-963F-6E0E419BA993}" destId="{33B81DAA-3762-403B-B9BA-3E94C8270634}" srcOrd="0" destOrd="0" presId="urn:microsoft.com/office/officeart/2005/8/layout/chevron2"/>
    <dgm:cxn modelId="{51CCB960-04D9-427B-A28C-10DFC4292EC0}" type="presParOf" srcId="{432B8AF3-53CD-471A-963F-6E0E419BA993}" destId="{D00A019F-394D-4CDA-9674-4B91093930EB}" srcOrd="1" destOrd="0" presId="urn:microsoft.com/office/officeart/2005/8/layout/chevron2"/>
    <dgm:cxn modelId="{31840229-CD23-481D-8283-E7B7A2D43A9B}" type="presParOf" srcId="{EF71B74B-DA01-431F-B581-81DB9DC075E2}" destId="{4D6A9639-ECAF-45DF-A4C7-F3D44EB3DF0A}" srcOrd="3" destOrd="0" presId="urn:microsoft.com/office/officeart/2005/8/layout/chevron2"/>
    <dgm:cxn modelId="{36093DBB-E658-414C-B2CF-B8BAE63CFA01}" type="presParOf" srcId="{EF71B74B-DA01-431F-B581-81DB9DC075E2}" destId="{7D22FA85-692E-409E-8623-92F04739A33E}" srcOrd="4" destOrd="0" presId="urn:microsoft.com/office/officeart/2005/8/layout/chevron2"/>
    <dgm:cxn modelId="{C18AC8B1-A000-4174-AEEF-DC4D32906344}" type="presParOf" srcId="{7D22FA85-692E-409E-8623-92F04739A33E}" destId="{EA0BF2DB-9D55-4FB3-B440-CA3D06A93F71}" srcOrd="0" destOrd="0" presId="urn:microsoft.com/office/officeart/2005/8/layout/chevron2"/>
    <dgm:cxn modelId="{787B9773-BEF8-4491-90F8-0235FD1A80C0}" type="presParOf" srcId="{7D22FA85-692E-409E-8623-92F04739A33E}" destId="{414A43B3-C122-4F73-9B5A-FE7021122B46}" srcOrd="1" destOrd="0" presId="urn:microsoft.com/office/officeart/2005/8/layout/chevron2"/>
    <dgm:cxn modelId="{BAA63B2F-1354-48A0-9E98-CE25D5FEE50D}" type="presParOf" srcId="{EF71B74B-DA01-431F-B581-81DB9DC075E2}" destId="{5472887D-39FB-4135-B3E5-999207F4F548}" srcOrd="5" destOrd="0" presId="urn:microsoft.com/office/officeart/2005/8/layout/chevron2"/>
    <dgm:cxn modelId="{442B49B5-228E-4142-9DF8-AC94B2B031F4}" type="presParOf" srcId="{EF71B74B-DA01-431F-B581-81DB9DC075E2}" destId="{DD6EDEF5-FD2F-4779-930B-E908458F6B6D}" srcOrd="6" destOrd="0" presId="urn:microsoft.com/office/officeart/2005/8/layout/chevron2"/>
    <dgm:cxn modelId="{5D596355-13A8-4315-B3B5-5E395D766F57}" type="presParOf" srcId="{DD6EDEF5-FD2F-4779-930B-E908458F6B6D}" destId="{833A12B2-CACD-4711-9840-DD33CF9E5E11}" srcOrd="0" destOrd="0" presId="urn:microsoft.com/office/officeart/2005/8/layout/chevron2"/>
    <dgm:cxn modelId="{6B53764C-EAD1-4F18-80B0-39C9518E38F4}" type="presParOf" srcId="{DD6EDEF5-FD2F-4779-930B-E908458F6B6D}" destId="{73045727-E4A1-4D0B-9DA4-DC0A11922EBD}" srcOrd="1" destOrd="0" presId="urn:microsoft.com/office/officeart/2005/8/layout/chevron2"/>
    <dgm:cxn modelId="{C0CD1BAC-C7F7-449A-BAE8-D2CAB2FD4F28}" type="presParOf" srcId="{EF71B74B-DA01-431F-B581-81DB9DC075E2}" destId="{72423EE9-0DF9-43C3-B2D9-AC86C515BDE7}" srcOrd="7" destOrd="0" presId="urn:microsoft.com/office/officeart/2005/8/layout/chevron2"/>
    <dgm:cxn modelId="{B898EBCC-DEED-43DE-9EDF-989CC9FBDC8E}" type="presParOf" srcId="{EF71B74B-DA01-431F-B581-81DB9DC075E2}" destId="{429BF1F9-5E50-4336-92C1-E56713560E5B}" srcOrd="8" destOrd="0" presId="urn:microsoft.com/office/officeart/2005/8/layout/chevron2"/>
    <dgm:cxn modelId="{9B82732C-096E-4ED9-9DF2-91702E07760C}" type="presParOf" srcId="{429BF1F9-5E50-4336-92C1-E56713560E5B}" destId="{EE844909-3B3E-4808-BB2C-96ADC17F31D6}" srcOrd="0" destOrd="0" presId="urn:microsoft.com/office/officeart/2005/8/layout/chevron2"/>
    <dgm:cxn modelId="{E77811D7-B0AD-4AE0-8300-F2224DBA8152}" type="presParOf" srcId="{429BF1F9-5E50-4336-92C1-E56713560E5B}" destId="{D9028DEE-3953-45DB-AB3F-6570E1C41D20}" srcOrd="1" destOrd="0" presId="urn:microsoft.com/office/officeart/2005/8/layout/chevron2"/>
  </dgm:cxnLst>
  <dgm:bg>
    <a:noFill/>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23F387-FE1A-4F5E-87F5-DCE52153C57E}">
      <dsp:nvSpPr>
        <dsp:cNvPr id="0" name=""/>
        <dsp:cNvSpPr/>
      </dsp:nvSpPr>
      <dsp:spPr>
        <a:xfrm rot="5400000">
          <a:off x="-136044" y="139728"/>
          <a:ext cx="906964" cy="634875"/>
        </a:xfrm>
        <a:prstGeom prst="chevron">
          <a:avLst/>
        </a:prstGeom>
        <a:solidFill>
          <a:srgbClr val="FF0000"/>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altLang="zh-CN" sz="3200" b="1" kern="1200" dirty="0" smtClean="0"/>
            <a:t>1</a:t>
          </a:r>
          <a:endParaRPr lang="zh-CN" altLang="en-US" sz="3200" b="1" kern="1200" dirty="0"/>
        </a:p>
      </dsp:txBody>
      <dsp:txXfrm rot="-5400000">
        <a:off x="1" y="321122"/>
        <a:ext cx="634875" cy="272089"/>
      </dsp:txXfrm>
    </dsp:sp>
    <dsp:sp modelId="{D64727F3-4EAE-4463-894B-B29E688BB34B}">
      <dsp:nvSpPr>
        <dsp:cNvPr id="0" name=""/>
        <dsp:cNvSpPr/>
      </dsp:nvSpPr>
      <dsp:spPr>
        <a:xfrm rot="5400000">
          <a:off x="3396642" y="-2761767"/>
          <a:ext cx="589837" cy="611337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zh-CN" altLang="en-US" sz="3200" b="1" kern="1200" dirty="0" smtClean="0">
              <a:ea typeface="宋体" panose="02010600030101010101" pitchFamily="2" charset="-122"/>
            </a:rPr>
            <a:t>概述</a:t>
          </a:r>
          <a:endParaRPr lang="zh-CN" altLang="en-US" sz="3200" kern="1200" dirty="0"/>
        </a:p>
      </dsp:txBody>
      <dsp:txXfrm rot="-5400000">
        <a:off x="634876" y="28792"/>
        <a:ext cx="6084578" cy="532251"/>
      </dsp:txXfrm>
    </dsp:sp>
    <dsp:sp modelId="{33B81DAA-3762-403B-B9BA-3E94C8270634}">
      <dsp:nvSpPr>
        <dsp:cNvPr id="0" name=""/>
        <dsp:cNvSpPr/>
      </dsp:nvSpPr>
      <dsp:spPr>
        <a:xfrm rot="5400000">
          <a:off x="-136044" y="927145"/>
          <a:ext cx="906964" cy="634875"/>
        </a:xfrm>
        <a:prstGeom prst="chevron">
          <a:avLst/>
        </a:prstGeom>
        <a:solidFill>
          <a:srgbClr val="FF0000"/>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altLang="zh-CN" sz="3200" b="1" kern="1200" dirty="0" smtClean="0"/>
            <a:t>2</a:t>
          </a:r>
          <a:endParaRPr lang="zh-CN" altLang="en-US" sz="3200" b="1" kern="1200" dirty="0" smtClean="0"/>
        </a:p>
      </dsp:txBody>
      <dsp:txXfrm rot="-5400000">
        <a:off x="1" y="1108539"/>
        <a:ext cx="634875" cy="272089"/>
      </dsp:txXfrm>
    </dsp:sp>
    <dsp:sp modelId="{D00A019F-394D-4CDA-9674-4B91093930EB}">
      <dsp:nvSpPr>
        <dsp:cNvPr id="0" name=""/>
        <dsp:cNvSpPr/>
      </dsp:nvSpPr>
      <dsp:spPr>
        <a:xfrm rot="5400000">
          <a:off x="3396797" y="-1970821"/>
          <a:ext cx="589527" cy="611337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kumimoji="1" lang="zh-CN" altLang="en-US" sz="3200" b="1" i="0" kern="1200" dirty="0" smtClean="0">
              <a:latin typeface="宋体" panose="02010600030101010101" pitchFamily="2" charset="-122"/>
              <a:ea typeface="宋体" panose="02010600030101010101" pitchFamily="2" charset="-122"/>
            </a:rPr>
            <a:t>消隐算法 </a:t>
          </a:r>
          <a:endParaRPr lang="zh-CN" altLang="en-US" sz="3200" b="1" i="0" kern="1200" dirty="0">
            <a:latin typeface="宋体" panose="02010600030101010101" pitchFamily="2" charset="-122"/>
            <a:ea typeface="宋体" panose="02010600030101010101" pitchFamily="2" charset="-122"/>
          </a:endParaRPr>
        </a:p>
      </dsp:txBody>
      <dsp:txXfrm rot="-5400000">
        <a:off x="634875" y="819879"/>
        <a:ext cx="6084593" cy="531971"/>
      </dsp:txXfrm>
    </dsp:sp>
    <dsp:sp modelId="{EA0BF2DB-9D55-4FB3-B440-CA3D06A93F71}">
      <dsp:nvSpPr>
        <dsp:cNvPr id="0" name=""/>
        <dsp:cNvSpPr/>
      </dsp:nvSpPr>
      <dsp:spPr>
        <a:xfrm rot="5400000">
          <a:off x="-136044" y="1714562"/>
          <a:ext cx="906964" cy="634875"/>
        </a:xfrm>
        <a:prstGeom prst="chevron">
          <a:avLst/>
        </a:prstGeom>
        <a:solidFill>
          <a:srgbClr val="FF0000"/>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altLang="zh-CN" sz="3200" b="1" kern="1200" dirty="0" smtClean="0"/>
            <a:t>3</a:t>
          </a:r>
          <a:endParaRPr lang="zh-CN" altLang="en-US" sz="3200" b="1" kern="1200" dirty="0" smtClean="0"/>
        </a:p>
      </dsp:txBody>
      <dsp:txXfrm rot="-5400000">
        <a:off x="1" y="1895956"/>
        <a:ext cx="634875" cy="272089"/>
      </dsp:txXfrm>
    </dsp:sp>
    <dsp:sp modelId="{414A43B3-C122-4F73-9B5A-FE7021122B46}">
      <dsp:nvSpPr>
        <dsp:cNvPr id="0" name=""/>
        <dsp:cNvSpPr/>
      </dsp:nvSpPr>
      <dsp:spPr>
        <a:xfrm rot="5400000">
          <a:off x="3396797" y="-1183404"/>
          <a:ext cx="589527" cy="611337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kumimoji="1" lang="zh-CN" altLang="en-US" sz="3200" b="1" i="0" kern="1200" dirty="0" smtClean="0">
              <a:latin typeface="宋体" panose="02010600030101010101" pitchFamily="2" charset="-122"/>
              <a:ea typeface="宋体" panose="02010600030101010101" pitchFamily="2" charset="-122"/>
            </a:rPr>
            <a:t>颜色模型 </a:t>
          </a:r>
          <a:endParaRPr lang="zh-CN" altLang="en-US" sz="3200" b="1" i="0" kern="1200" dirty="0">
            <a:latin typeface="宋体" panose="02010600030101010101" pitchFamily="2" charset="-122"/>
            <a:ea typeface="宋体" panose="02010600030101010101" pitchFamily="2" charset="-122"/>
          </a:endParaRPr>
        </a:p>
      </dsp:txBody>
      <dsp:txXfrm rot="-5400000">
        <a:off x="634875" y="1607296"/>
        <a:ext cx="6084593" cy="531971"/>
      </dsp:txXfrm>
    </dsp:sp>
    <dsp:sp modelId="{833A12B2-CACD-4711-9840-DD33CF9E5E11}">
      <dsp:nvSpPr>
        <dsp:cNvPr id="0" name=""/>
        <dsp:cNvSpPr/>
      </dsp:nvSpPr>
      <dsp:spPr>
        <a:xfrm rot="5400000">
          <a:off x="-136044" y="2501979"/>
          <a:ext cx="906964" cy="634875"/>
        </a:xfrm>
        <a:prstGeom prst="chevron">
          <a:avLst/>
        </a:prstGeom>
        <a:solidFill>
          <a:srgbClr val="FF0000"/>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altLang="zh-CN" sz="3200" b="1" kern="1200" dirty="0" smtClean="0"/>
            <a:t>4</a:t>
          </a:r>
          <a:endParaRPr lang="zh-CN" altLang="en-US" sz="3200" b="1" kern="1200" dirty="0" smtClean="0"/>
        </a:p>
      </dsp:txBody>
      <dsp:txXfrm rot="-5400000">
        <a:off x="1" y="2683373"/>
        <a:ext cx="634875" cy="272089"/>
      </dsp:txXfrm>
    </dsp:sp>
    <dsp:sp modelId="{73045727-E4A1-4D0B-9DA4-DC0A11922EBD}">
      <dsp:nvSpPr>
        <dsp:cNvPr id="0" name=""/>
        <dsp:cNvSpPr/>
      </dsp:nvSpPr>
      <dsp:spPr>
        <a:xfrm rot="5400000">
          <a:off x="3396797" y="-395987"/>
          <a:ext cx="589527" cy="611337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kumimoji="1" lang="zh-CN" altLang="en-US" sz="3200" b="1" i="0" kern="1200" smtClean="0">
              <a:latin typeface="宋体" panose="02010600030101010101" pitchFamily="2" charset="-122"/>
              <a:ea typeface="宋体" panose="02010600030101010101" pitchFamily="2" charset="-122"/>
            </a:rPr>
            <a:t>光照模型</a:t>
          </a:r>
          <a:endParaRPr lang="zh-CN" altLang="en-US" sz="3200" b="1" i="0" kern="1200" dirty="0">
            <a:latin typeface="宋体" panose="02010600030101010101" pitchFamily="2" charset="-122"/>
            <a:ea typeface="宋体" panose="02010600030101010101" pitchFamily="2" charset="-122"/>
          </a:endParaRPr>
        </a:p>
      </dsp:txBody>
      <dsp:txXfrm rot="-5400000">
        <a:off x="634875" y="2394713"/>
        <a:ext cx="6084593" cy="531971"/>
      </dsp:txXfrm>
    </dsp:sp>
    <dsp:sp modelId="{EE844909-3B3E-4808-BB2C-96ADC17F31D6}">
      <dsp:nvSpPr>
        <dsp:cNvPr id="0" name=""/>
        <dsp:cNvSpPr/>
      </dsp:nvSpPr>
      <dsp:spPr>
        <a:xfrm rot="5400000">
          <a:off x="-136044" y="3289396"/>
          <a:ext cx="906964" cy="634875"/>
        </a:xfrm>
        <a:prstGeom prst="chevron">
          <a:avLst/>
        </a:prstGeom>
        <a:solidFill>
          <a:srgbClr val="FF0000"/>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altLang="zh-CN" sz="3200" b="0" kern="1200" dirty="0" smtClean="0"/>
            <a:t>5</a:t>
          </a:r>
          <a:endParaRPr lang="zh-CN" altLang="en-US" sz="3200" b="0" kern="1200" dirty="0" smtClean="0"/>
        </a:p>
      </dsp:txBody>
      <dsp:txXfrm rot="-5400000">
        <a:off x="1" y="3470790"/>
        <a:ext cx="634875" cy="272089"/>
      </dsp:txXfrm>
    </dsp:sp>
    <dsp:sp modelId="{D9028DEE-3953-45DB-AB3F-6570E1C41D20}">
      <dsp:nvSpPr>
        <dsp:cNvPr id="0" name=""/>
        <dsp:cNvSpPr/>
      </dsp:nvSpPr>
      <dsp:spPr>
        <a:xfrm rot="5400000">
          <a:off x="3396797" y="391429"/>
          <a:ext cx="589527" cy="611337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kumimoji="1" lang="zh-CN" altLang="en-US" sz="3200" b="1" i="0" kern="1200" dirty="0" smtClean="0">
              <a:latin typeface="宋体" panose="02010600030101010101" pitchFamily="2" charset="-122"/>
              <a:ea typeface="宋体" panose="02010600030101010101" pitchFamily="2" charset="-122"/>
            </a:rPr>
            <a:t>纹理映射技术</a:t>
          </a:r>
          <a:endParaRPr lang="zh-CN" altLang="en-US" sz="3200" b="1" i="0" kern="1200" dirty="0">
            <a:latin typeface="宋体" panose="02010600030101010101" pitchFamily="2" charset="-122"/>
            <a:ea typeface="宋体" panose="02010600030101010101" pitchFamily="2" charset="-122"/>
          </a:endParaRPr>
        </a:p>
      </dsp:txBody>
      <dsp:txXfrm rot="-5400000">
        <a:off x="634875" y="3182129"/>
        <a:ext cx="6084593" cy="531971"/>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8.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42E6F5A0-CAAA-4694-BF48-605DCDE765BD}" type="datetimeFigureOut">
              <a:rPr lang="zh-CN" altLang="en-US"/>
              <a:t>2017/12/21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smtClean="0">
                <a:ea typeface="宋体" panose="02010600030101010101" pitchFamily="2" charset="-122"/>
              </a:defRPr>
            </a:lvl1pPr>
          </a:lstStyle>
          <a:p>
            <a:pPr>
              <a:defRPr/>
            </a:pPr>
            <a:fld id="{C75399B5-CD55-4898-9E3B-6594BFBDE6E1}" type="slidenum">
              <a:rPr lang="zh-CN" altLang="en-US"/>
              <a:t>‹#›</a:t>
            </a:fld>
            <a:endParaRPr lang="zh-CN" altLang="en-US"/>
          </a:p>
        </p:txBody>
      </p:sp>
    </p:spTree>
    <p:extLst>
      <p:ext uri="{BB962C8B-B14F-4D97-AF65-F5344CB8AC3E}">
        <p14:creationId xmlns:p14="http://schemas.microsoft.com/office/powerpoint/2010/main" val="20498347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246395-4EA7-4990-A9DD-EC6C41B3069A}" type="datetimeFigureOut">
              <a:rPr lang="zh-CN" altLang="en-US" smtClean="0"/>
              <a:t>2017/12/21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F00CA0-60E7-4C37-A63C-B2583B58B074}" type="slidenum">
              <a:rPr lang="zh-CN" altLang="en-US" smtClean="0"/>
              <a:t>‹#›</a:t>
            </a:fld>
            <a:endParaRPr lang="zh-CN" altLang="en-US"/>
          </a:p>
        </p:txBody>
      </p:sp>
    </p:spTree>
    <p:extLst>
      <p:ext uri="{BB962C8B-B14F-4D97-AF65-F5344CB8AC3E}">
        <p14:creationId xmlns:p14="http://schemas.microsoft.com/office/powerpoint/2010/main" val="2302437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Master" Target="../slideMasters/slideMaster1.xml"/><Relationship Id="rId4" Type="http://schemas.openxmlformats.org/officeDocument/2006/relationships/image" Target="../media/image11.jpe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矩形 1"/>
          <p:cNvSpPr/>
          <p:nvPr userDrawn="1"/>
        </p:nvSpPr>
        <p:spPr>
          <a:xfrm>
            <a:off x="6699250" y="5181600"/>
            <a:ext cx="2447925" cy="360363"/>
          </a:xfrm>
          <a:prstGeom prst="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5" name="图片 4"/>
          <p:cNvPicPr/>
          <p:nvPr userDrawn="1"/>
        </p:nvPicPr>
        <p:blipFill>
          <a:blip r:embed="rId2"/>
          <a:srcRect/>
          <a:stretch>
            <a:fillRect/>
          </a:stretch>
        </p:blipFill>
        <p:spPr bwMode="auto">
          <a:xfrm>
            <a:off x="6680200" y="2728913"/>
            <a:ext cx="2339975" cy="1655762"/>
          </a:xfrm>
          <a:prstGeom prst="rect">
            <a:avLst/>
          </a:prstGeom>
          <a:noFill/>
          <a:ln w="28575">
            <a:solidFill>
              <a:srgbClr val="FF9300"/>
            </a:solidFill>
            <a:miter lim="800000"/>
            <a:headEnd/>
            <a:tailEnd/>
          </a:ln>
        </p:spPr>
      </p:pic>
      <p:sp>
        <p:nvSpPr>
          <p:cNvPr id="8" name="矩形 7"/>
          <p:cNvSpPr/>
          <p:nvPr userDrawn="1"/>
        </p:nvSpPr>
        <p:spPr>
          <a:xfrm>
            <a:off x="4819650" y="6305550"/>
            <a:ext cx="1200150" cy="576263"/>
          </a:xfrm>
          <a:prstGeom prst="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矩形 8"/>
          <p:cNvSpPr/>
          <p:nvPr userDrawn="1"/>
        </p:nvSpPr>
        <p:spPr>
          <a:xfrm>
            <a:off x="4819650" y="0"/>
            <a:ext cx="1200150" cy="792163"/>
          </a:xfrm>
          <a:prstGeom prst="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矩形 9"/>
          <p:cNvSpPr/>
          <p:nvPr userDrawn="1"/>
        </p:nvSpPr>
        <p:spPr>
          <a:xfrm>
            <a:off x="0" y="2752724"/>
            <a:ext cx="4140200" cy="1651001"/>
          </a:xfrm>
          <a:prstGeom prst="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 name="圆角矩形 11"/>
          <p:cNvSpPr/>
          <p:nvPr userDrawn="1"/>
        </p:nvSpPr>
        <p:spPr>
          <a:xfrm>
            <a:off x="3582988" y="4546600"/>
            <a:ext cx="539750" cy="539750"/>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13" name="直接连接符 12"/>
          <p:cNvCxnSpPr/>
          <p:nvPr userDrawn="1"/>
        </p:nvCxnSpPr>
        <p:spPr>
          <a:xfrm>
            <a:off x="3409950" y="4546600"/>
            <a:ext cx="0" cy="576263"/>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5" name="TextBox 1"/>
          <p:cNvSpPr txBox="1">
            <a:spLocks noChangeArrowheads="1"/>
          </p:cNvSpPr>
          <p:nvPr userDrawn="1"/>
        </p:nvSpPr>
        <p:spPr bwMode="auto">
          <a:xfrm>
            <a:off x="-165100" y="3700463"/>
            <a:ext cx="458628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r>
              <a:rPr lang="en-US" altLang="zh-CN" sz="3200" b="1" dirty="0" smtClean="0">
                <a:solidFill>
                  <a:schemeClr val="bg1"/>
                </a:solidFill>
                <a:effectLst>
                  <a:outerShdw blurRad="38100" dist="38100" dir="2700000" algn="tl">
                    <a:srgbClr val="000000">
                      <a:alpha val="43137"/>
                    </a:srgbClr>
                  </a:outerShdw>
                </a:effectLst>
              </a:rPr>
              <a:t>Computer Graphics</a:t>
            </a:r>
          </a:p>
        </p:txBody>
      </p:sp>
      <p:pic>
        <p:nvPicPr>
          <p:cNvPr id="16" name="图片 15"/>
          <p:cNvPicPr>
            <a:picLocks noChangeAspect="1"/>
          </p:cNvPicPr>
          <p:nvPr userDrawn="1"/>
        </p:nvPicPr>
        <p:blipFill>
          <a:blip r:embed="rId3"/>
          <a:stretch>
            <a:fillRect/>
          </a:stretch>
        </p:blipFill>
        <p:spPr>
          <a:xfrm>
            <a:off x="1731963" y="932945"/>
            <a:ext cx="2390775" cy="1714500"/>
          </a:xfrm>
          <a:prstGeom prst="rect">
            <a:avLst/>
          </a:prstGeom>
        </p:spPr>
      </p:pic>
      <p:grpSp>
        <p:nvGrpSpPr>
          <p:cNvPr id="19" name="Group 15"/>
          <p:cNvGrpSpPr/>
          <p:nvPr userDrawn="1"/>
        </p:nvGrpSpPr>
        <p:grpSpPr bwMode="auto">
          <a:xfrm>
            <a:off x="88900" y="6513"/>
            <a:ext cx="1282700" cy="1226218"/>
            <a:chOff x="3600" y="3675"/>
            <a:chExt cx="432" cy="432"/>
          </a:xfrm>
        </p:grpSpPr>
        <p:sp>
          <p:nvSpPr>
            <p:cNvPr id="20" name="Oval 14"/>
            <p:cNvSpPr>
              <a:spLocks noChangeArrowheads="1"/>
            </p:cNvSpPr>
            <p:nvPr userDrawn="1"/>
          </p:nvSpPr>
          <p:spPr bwMode="auto">
            <a:xfrm>
              <a:off x="3618" y="3709"/>
              <a:ext cx="396" cy="38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smtClean="0"/>
            </a:p>
          </p:txBody>
        </p:sp>
        <p:pic>
          <p:nvPicPr>
            <p:cNvPr id="21" name="Picture 79" descr="传媒大学LOGO"/>
            <p:cNvPicPr>
              <a:picLocks noChangeAspect="1" noChangeArrowheads="1"/>
            </p:cNvPicPr>
            <p:nvPr userDrawn="1"/>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600" y="3675"/>
              <a:ext cx="432"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7" name="图片 16"/>
          <p:cNvPicPr>
            <a:picLocks noChangeAspect="1"/>
          </p:cNvPicPr>
          <p:nvPr userDrawn="1"/>
        </p:nvPicPr>
        <p:blipFill>
          <a:blip r:embed="rId5"/>
          <a:stretch>
            <a:fillRect/>
          </a:stretch>
        </p:blipFill>
        <p:spPr>
          <a:xfrm>
            <a:off x="4210050" y="2679701"/>
            <a:ext cx="2400300" cy="1724025"/>
          </a:xfrm>
          <a:prstGeom prst="rect">
            <a:avLst/>
          </a:prstGeom>
        </p:spPr>
      </p:pic>
      <p:sp>
        <p:nvSpPr>
          <p:cNvPr id="11" name="TextBox 23"/>
          <p:cNvSpPr txBox="1">
            <a:spLocks noChangeArrowheads="1"/>
          </p:cNvSpPr>
          <p:nvPr userDrawn="1"/>
        </p:nvSpPr>
        <p:spPr bwMode="auto">
          <a:xfrm>
            <a:off x="88900" y="2920494"/>
            <a:ext cx="539115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r>
              <a:rPr lang="zh-CN" altLang="en-US" sz="5400" b="1" dirty="0" smtClean="0">
                <a:solidFill>
                  <a:schemeClr val="bg1"/>
                </a:solidFill>
                <a:effectLst>
                  <a:outerShdw blurRad="38100" dist="38100" dir="2700000" algn="tl">
                    <a:srgbClr val="000000">
                      <a:alpha val="43137"/>
                    </a:srgbClr>
                  </a:outerShdw>
                </a:effectLst>
                <a:latin typeface="方正综艺简体" panose="03000509000000000000" pitchFamily="65" charset="-122"/>
                <a:ea typeface="方正综艺简体" panose="03000509000000000000" pitchFamily="65" charset="-122"/>
              </a:rPr>
              <a:t>计算机图形学</a:t>
            </a:r>
          </a:p>
        </p:txBody>
      </p:sp>
      <p:pic>
        <p:nvPicPr>
          <p:cNvPr id="3" name="图片 2"/>
          <p:cNvPicPr>
            <a:picLocks noChangeAspect="1"/>
          </p:cNvPicPr>
          <p:nvPr userDrawn="1"/>
        </p:nvPicPr>
        <p:blipFill>
          <a:blip r:embed="rId6"/>
          <a:stretch>
            <a:fillRect/>
          </a:stretch>
        </p:blipFill>
        <p:spPr>
          <a:xfrm>
            <a:off x="4210050" y="4459331"/>
            <a:ext cx="2400300" cy="1714500"/>
          </a:xfrm>
          <a:prstGeom prst="rect">
            <a:avLst/>
          </a:prstGeom>
        </p:spPr>
      </p:pic>
      <p:pic>
        <p:nvPicPr>
          <p:cNvPr id="6" name="图片 5"/>
          <p:cNvPicPr>
            <a:picLocks noChangeAspect="1"/>
          </p:cNvPicPr>
          <p:nvPr userDrawn="1"/>
        </p:nvPicPr>
        <p:blipFill>
          <a:blip r:embed="rId7"/>
          <a:stretch>
            <a:fillRect/>
          </a:stretch>
        </p:blipFill>
        <p:spPr>
          <a:xfrm>
            <a:off x="4232275" y="899342"/>
            <a:ext cx="2390775" cy="17145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500"/>
                                        <p:tgtEl>
                                          <p:spTgt spid="9"/>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right)">
                                      <p:cBhvr>
                                        <p:cTn id="13" dur="500"/>
                                        <p:tgtEl>
                                          <p:spTgt spid="2"/>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500"/>
                                        <p:tgtEl>
                                          <p:spTgt spid="10"/>
                                        </p:tgtEl>
                                      </p:cBhvr>
                                    </p:animEffect>
                                  </p:childTnLst>
                                </p:cTn>
                              </p:par>
                              <p:par>
                                <p:cTn id="17" presetID="23" presetClass="entr" presetSubtype="528" fill="hold" nodeType="withEffect">
                                  <p:stCondLst>
                                    <p:cond delay="45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 calcmode="lin" valueType="num">
                                      <p:cBhvr>
                                        <p:cTn id="21" dur="500" fill="hold"/>
                                        <p:tgtEl>
                                          <p:spTgt spid="5"/>
                                        </p:tgtEl>
                                        <p:attrNameLst>
                                          <p:attrName>ppt_x</p:attrName>
                                        </p:attrNameLst>
                                      </p:cBhvr>
                                      <p:tavLst>
                                        <p:tav tm="0">
                                          <p:val>
                                            <p:fltVal val="0.5"/>
                                          </p:val>
                                        </p:tav>
                                        <p:tav tm="100000">
                                          <p:val>
                                            <p:strVal val="#ppt_x"/>
                                          </p:val>
                                        </p:tav>
                                      </p:tavLst>
                                    </p:anim>
                                    <p:anim calcmode="lin" valueType="num">
                                      <p:cBhvr>
                                        <p:cTn id="22" dur="500" fill="hold"/>
                                        <p:tgtEl>
                                          <p:spTgt spid="5"/>
                                        </p:tgtEl>
                                        <p:attrNameLst>
                                          <p:attrName>ppt_y</p:attrName>
                                        </p:attrNameLst>
                                      </p:cBhvr>
                                      <p:tavLst>
                                        <p:tav tm="0">
                                          <p:val>
                                            <p:fltVal val="0.5"/>
                                          </p:val>
                                        </p:tav>
                                        <p:tav tm="100000">
                                          <p:val>
                                            <p:strVal val="#ppt_y"/>
                                          </p:val>
                                        </p:tav>
                                      </p:tavLst>
                                    </p:anim>
                                  </p:childTnLst>
                                </p:cTn>
                              </p:par>
                              <p:par>
                                <p:cTn id="23" presetID="25" presetClass="entr" presetSubtype="0" fill="hold" grpId="0" nodeType="withEffect">
                                  <p:stCondLst>
                                    <p:cond delay="750"/>
                                  </p:stCondLst>
                                  <p:childTnLst>
                                    <p:set>
                                      <p:cBhvr>
                                        <p:cTn id="24" dur="1" fill="hold">
                                          <p:stCondLst>
                                            <p:cond delay="0"/>
                                          </p:stCondLst>
                                        </p:cTn>
                                        <p:tgtEl>
                                          <p:spTgt spid="11"/>
                                        </p:tgtEl>
                                        <p:attrNameLst>
                                          <p:attrName>style.visibility</p:attrName>
                                        </p:attrNameLst>
                                      </p:cBhvr>
                                      <p:to>
                                        <p:strVal val="visible"/>
                                      </p:to>
                                    </p:set>
                                    <p:anim calcmode="lin" valueType="num">
                                      <p:cBhvr>
                                        <p:cTn id="25" dur="250" decel="50000" fill="hold">
                                          <p:stCondLst>
                                            <p:cond delay="0"/>
                                          </p:stCondLst>
                                        </p:cTn>
                                        <p:tgtEl>
                                          <p:spTgt spid="11"/>
                                        </p:tgtEl>
                                        <p:attrNameLst>
                                          <p:attrName>style.rotation</p:attrName>
                                        </p:attrNameLst>
                                      </p:cBhvr>
                                      <p:tavLst>
                                        <p:tav tm="0">
                                          <p:val>
                                            <p:fltVal val="-90"/>
                                          </p:val>
                                        </p:tav>
                                        <p:tav tm="100000">
                                          <p:val>
                                            <p:fltVal val="0"/>
                                          </p:val>
                                        </p:tav>
                                      </p:tavLst>
                                    </p:anim>
                                    <p:anim calcmode="lin" valueType="num">
                                      <p:cBhvr>
                                        <p:cTn id="26" dur="250" decel="50000" fill="hold">
                                          <p:stCondLst>
                                            <p:cond delay="0"/>
                                          </p:stCondLst>
                                        </p:cTn>
                                        <p:tgtEl>
                                          <p:spTgt spid="11"/>
                                        </p:tgtEl>
                                        <p:attrNameLst>
                                          <p:attrName>ppt_w</p:attrName>
                                        </p:attrNameLst>
                                      </p:cBhvr>
                                      <p:tavLst>
                                        <p:tav tm="0">
                                          <p:val>
                                            <p:strVal val="#ppt_w"/>
                                          </p:val>
                                        </p:tav>
                                        <p:tav tm="100000">
                                          <p:val>
                                            <p:strVal val="#ppt_w*.05"/>
                                          </p:val>
                                        </p:tav>
                                      </p:tavLst>
                                    </p:anim>
                                    <p:anim calcmode="lin" valueType="num">
                                      <p:cBhvr>
                                        <p:cTn id="27" dur="250" accel="50000" fill="hold">
                                          <p:stCondLst>
                                            <p:cond delay="250"/>
                                          </p:stCondLst>
                                        </p:cTn>
                                        <p:tgtEl>
                                          <p:spTgt spid="11"/>
                                        </p:tgtEl>
                                        <p:attrNameLst>
                                          <p:attrName>ppt_w</p:attrName>
                                        </p:attrNameLst>
                                      </p:cBhvr>
                                      <p:tavLst>
                                        <p:tav tm="0">
                                          <p:val>
                                            <p:strVal val="#ppt_w*.05"/>
                                          </p:val>
                                        </p:tav>
                                        <p:tav tm="100000">
                                          <p:val>
                                            <p:strVal val="#ppt_w"/>
                                          </p:val>
                                        </p:tav>
                                      </p:tavLst>
                                    </p:anim>
                                    <p:anim calcmode="lin" valueType="num">
                                      <p:cBhvr>
                                        <p:cTn id="28" dur="500" fill="hold"/>
                                        <p:tgtEl>
                                          <p:spTgt spid="11"/>
                                        </p:tgtEl>
                                        <p:attrNameLst>
                                          <p:attrName>ppt_h</p:attrName>
                                        </p:attrNameLst>
                                      </p:cBhvr>
                                      <p:tavLst>
                                        <p:tav tm="0">
                                          <p:val>
                                            <p:strVal val="#ppt_h"/>
                                          </p:val>
                                        </p:tav>
                                        <p:tav tm="100000">
                                          <p:val>
                                            <p:strVal val="#ppt_h"/>
                                          </p:val>
                                        </p:tav>
                                      </p:tavLst>
                                    </p:anim>
                                    <p:anim calcmode="lin" valueType="num">
                                      <p:cBhvr>
                                        <p:cTn id="29" dur="250" decel="50000" fill="hold">
                                          <p:stCondLst>
                                            <p:cond delay="0"/>
                                          </p:stCondLst>
                                        </p:cTn>
                                        <p:tgtEl>
                                          <p:spTgt spid="11"/>
                                        </p:tgtEl>
                                        <p:attrNameLst>
                                          <p:attrName>ppt_x</p:attrName>
                                        </p:attrNameLst>
                                      </p:cBhvr>
                                      <p:tavLst>
                                        <p:tav tm="0">
                                          <p:val>
                                            <p:strVal val="#ppt_x+.4"/>
                                          </p:val>
                                        </p:tav>
                                        <p:tav tm="100000">
                                          <p:val>
                                            <p:strVal val="#ppt_x"/>
                                          </p:val>
                                        </p:tav>
                                      </p:tavLst>
                                    </p:anim>
                                    <p:anim calcmode="lin" valueType="num">
                                      <p:cBhvr>
                                        <p:cTn id="30" dur="250" decel="50000" fill="hold">
                                          <p:stCondLst>
                                            <p:cond delay="0"/>
                                          </p:stCondLst>
                                        </p:cTn>
                                        <p:tgtEl>
                                          <p:spTgt spid="11"/>
                                        </p:tgtEl>
                                        <p:attrNameLst>
                                          <p:attrName>ppt_y</p:attrName>
                                        </p:attrNameLst>
                                      </p:cBhvr>
                                      <p:tavLst>
                                        <p:tav tm="0">
                                          <p:val>
                                            <p:strVal val="#ppt_y-.2"/>
                                          </p:val>
                                        </p:tav>
                                        <p:tav tm="100000">
                                          <p:val>
                                            <p:strVal val="#ppt_y+.1"/>
                                          </p:val>
                                        </p:tav>
                                      </p:tavLst>
                                    </p:anim>
                                    <p:anim calcmode="lin" valueType="num">
                                      <p:cBhvr>
                                        <p:cTn id="31" dur="250" accel="50000" fill="hold">
                                          <p:stCondLst>
                                            <p:cond delay="250"/>
                                          </p:stCondLst>
                                        </p:cTn>
                                        <p:tgtEl>
                                          <p:spTgt spid="11"/>
                                        </p:tgtEl>
                                        <p:attrNameLst>
                                          <p:attrName>ppt_y</p:attrName>
                                        </p:attrNameLst>
                                      </p:cBhvr>
                                      <p:tavLst>
                                        <p:tav tm="0">
                                          <p:val>
                                            <p:strVal val="#ppt_y+.1"/>
                                          </p:val>
                                        </p:tav>
                                        <p:tav tm="100000">
                                          <p:val>
                                            <p:strVal val="#ppt_y"/>
                                          </p:val>
                                        </p:tav>
                                      </p:tavLst>
                                    </p:anim>
                                    <p:animEffect transition="in" filter="fade">
                                      <p:cBhvr>
                                        <p:cTn id="32" dur="500" decel="50000">
                                          <p:stCondLst>
                                            <p:cond delay="0"/>
                                          </p:stCondLst>
                                        </p:cTn>
                                        <p:tgtEl>
                                          <p:spTgt spid="11"/>
                                        </p:tgtEl>
                                      </p:cBhvr>
                                    </p:animEffect>
                                  </p:childTnLst>
                                </p:cTn>
                              </p:par>
                              <p:par>
                                <p:cTn id="33" presetID="2" presetClass="entr" presetSubtype="4" fill="hold" grpId="0" nodeType="withEffect">
                                  <p:stCondLst>
                                    <p:cond delay="80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ppt_x"/>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par>
                                <p:cTn id="37" presetID="45" presetClass="entr" presetSubtype="0" fill="hold" grpId="0" nodeType="withEffect">
                                  <p:stCondLst>
                                    <p:cond delay="50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anim calcmode="lin" valueType="num">
                                      <p:cBhvr>
                                        <p:cTn id="40" dur="500" fill="hold"/>
                                        <p:tgtEl>
                                          <p:spTgt spid="12"/>
                                        </p:tgtEl>
                                        <p:attrNameLst>
                                          <p:attrName>ppt_w</p:attrName>
                                        </p:attrNameLst>
                                      </p:cBhvr>
                                      <p:tavLst>
                                        <p:tav tm="0" fmla="#ppt_w*sin(2.5*pi*$)">
                                          <p:val>
                                            <p:fltVal val="0"/>
                                          </p:val>
                                        </p:tav>
                                        <p:tav tm="100000">
                                          <p:val>
                                            <p:fltVal val="1"/>
                                          </p:val>
                                        </p:tav>
                                      </p:tavLst>
                                    </p:anim>
                                    <p:anim calcmode="lin" valueType="num">
                                      <p:cBhvr>
                                        <p:cTn id="41" dur="500" fill="hold"/>
                                        <p:tgtEl>
                                          <p:spTgt spid="12"/>
                                        </p:tgtEl>
                                        <p:attrNameLst>
                                          <p:attrName>ppt_h</p:attrName>
                                        </p:attrNameLst>
                                      </p:cBhvr>
                                      <p:tavLst>
                                        <p:tav tm="0">
                                          <p:val>
                                            <p:strVal val="#ppt_h"/>
                                          </p:val>
                                        </p:tav>
                                        <p:tav tm="100000">
                                          <p:val>
                                            <p:strVal val="#ppt_h"/>
                                          </p:val>
                                        </p:tav>
                                      </p:tavLst>
                                    </p:anim>
                                  </p:childTnLst>
                                </p:cTn>
                              </p:par>
                              <p:par>
                                <p:cTn id="42" presetID="22" presetClass="entr" presetSubtype="4" fill="hold" nodeType="withEffect">
                                  <p:stCondLst>
                                    <p:cond delay="600"/>
                                  </p:stCondLst>
                                  <p:childTnLst>
                                    <p:set>
                                      <p:cBhvr>
                                        <p:cTn id="43" dur="1" fill="hold">
                                          <p:stCondLst>
                                            <p:cond delay="0"/>
                                          </p:stCondLst>
                                        </p:cTn>
                                        <p:tgtEl>
                                          <p:spTgt spid="13"/>
                                        </p:tgtEl>
                                        <p:attrNameLst>
                                          <p:attrName>style.visibility</p:attrName>
                                        </p:attrNameLst>
                                      </p:cBhvr>
                                      <p:to>
                                        <p:strVal val="visible"/>
                                      </p:to>
                                    </p:set>
                                    <p:animEffect transition="in" filter="wipe(down)">
                                      <p:cBhvr>
                                        <p:cTn id="44" dur="500"/>
                                        <p:tgtEl>
                                          <p:spTgt spid="13"/>
                                        </p:tgtEl>
                                      </p:cBhvr>
                                    </p:animEffect>
                                  </p:childTnLst>
                                </p:cTn>
                              </p:par>
                              <p:par>
                                <p:cTn id="45" presetID="23" presetClass="entr" presetSubtype="16" fill="hold" nodeType="withEffect">
                                  <p:stCondLst>
                                    <p:cond delay="600"/>
                                  </p:stCondLst>
                                  <p:childTnLst>
                                    <p:set>
                                      <p:cBhvr>
                                        <p:cTn id="46" dur="1" fill="hold">
                                          <p:stCondLst>
                                            <p:cond delay="0"/>
                                          </p:stCondLst>
                                        </p:cTn>
                                        <p:tgtEl>
                                          <p:spTgt spid="16"/>
                                        </p:tgtEl>
                                        <p:attrNameLst>
                                          <p:attrName>style.visibility</p:attrName>
                                        </p:attrNameLst>
                                      </p:cBhvr>
                                      <p:to>
                                        <p:strVal val="visible"/>
                                      </p:to>
                                    </p:set>
                                    <p:anim calcmode="lin" valueType="num">
                                      <p:cBhvr>
                                        <p:cTn id="47" dur="500" fill="hold"/>
                                        <p:tgtEl>
                                          <p:spTgt spid="16"/>
                                        </p:tgtEl>
                                        <p:attrNameLst>
                                          <p:attrName>ppt_w</p:attrName>
                                        </p:attrNameLst>
                                      </p:cBhvr>
                                      <p:tavLst>
                                        <p:tav tm="0">
                                          <p:val>
                                            <p:fltVal val="0"/>
                                          </p:val>
                                        </p:tav>
                                        <p:tav tm="100000">
                                          <p:val>
                                            <p:strVal val="#ppt_w"/>
                                          </p:val>
                                        </p:tav>
                                      </p:tavLst>
                                    </p:anim>
                                    <p:anim calcmode="lin" valueType="num">
                                      <p:cBhvr>
                                        <p:cTn id="48" dur="500" fill="hold"/>
                                        <p:tgtEl>
                                          <p:spTgt spid="16"/>
                                        </p:tgtEl>
                                        <p:attrNameLst>
                                          <p:attrName>ppt_h</p:attrName>
                                        </p:attrNameLst>
                                      </p:cBhvr>
                                      <p:tavLst>
                                        <p:tav tm="0">
                                          <p:val>
                                            <p:fltVal val="0"/>
                                          </p:val>
                                        </p:tav>
                                        <p:tav tm="100000">
                                          <p:val>
                                            <p:strVal val="#ppt_h"/>
                                          </p:val>
                                        </p:tav>
                                      </p:tavLst>
                                    </p:anim>
                                  </p:childTnLst>
                                </p:cTn>
                              </p:par>
                              <p:par>
                                <p:cTn id="49" presetID="23" presetClass="entr" presetSubtype="16" fill="hold" nodeType="withEffect">
                                  <p:stCondLst>
                                    <p:cond delay="600"/>
                                  </p:stCondLst>
                                  <p:childTnLst>
                                    <p:set>
                                      <p:cBhvr>
                                        <p:cTn id="50" dur="1" fill="hold">
                                          <p:stCondLst>
                                            <p:cond delay="0"/>
                                          </p:stCondLst>
                                        </p:cTn>
                                        <p:tgtEl>
                                          <p:spTgt spid="6"/>
                                        </p:tgtEl>
                                        <p:attrNameLst>
                                          <p:attrName>style.visibility</p:attrName>
                                        </p:attrNameLst>
                                      </p:cBhvr>
                                      <p:to>
                                        <p:strVal val="visible"/>
                                      </p:to>
                                    </p:set>
                                    <p:anim calcmode="lin" valueType="num">
                                      <p:cBhvr>
                                        <p:cTn id="51" dur="500" fill="hold"/>
                                        <p:tgtEl>
                                          <p:spTgt spid="6"/>
                                        </p:tgtEl>
                                        <p:attrNameLst>
                                          <p:attrName>ppt_w</p:attrName>
                                        </p:attrNameLst>
                                      </p:cBhvr>
                                      <p:tavLst>
                                        <p:tav tm="0">
                                          <p:val>
                                            <p:fltVal val="0"/>
                                          </p:val>
                                        </p:tav>
                                        <p:tav tm="100000">
                                          <p:val>
                                            <p:strVal val="#ppt_w"/>
                                          </p:val>
                                        </p:tav>
                                      </p:tavLst>
                                    </p:anim>
                                    <p:anim calcmode="lin" valueType="num">
                                      <p:cBhvr>
                                        <p:cTn id="52" dur="500" fill="hold"/>
                                        <p:tgtEl>
                                          <p:spTgt spid="6"/>
                                        </p:tgtEl>
                                        <p:attrNameLst>
                                          <p:attrName>ppt_h</p:attrName>
                                        </p:attrNameLst>
                                      </p:cBhvr>
                                      <p:tavLst>
                                        <p:tav tm="0">
                                          <p:val>
                                            <p:fltVal val="0"/>
                                          </p:val>
                                        </p:tav>
                                        <p:tav tm="100000">
                                          <p:val>
                                            <p:strVal val="#ppt_h"/>
                                          </p:val>
                                        </p:tav>
                                      </p:tavLst>
                                    </p:anim>
                                  </p:childTnLst>
                                </p:cTn>
                              </p:par>
                              <p:par>
                                <p:cTn id="53" presetID="23" presetClass="entr" presetSubtype="16" fill="hold" nodeType="withEffect">
                                  <p:stCondLst>
                                    <p:cond delay="600"/>
                                  </p:stCondLst>
                                  <p:childTnLst>
                                    <p:set>
                                      <p:cBhvr>
                                        <p:cTn id="54" dur="1" fill="hold">
                                          <p:stCondLst>
                                            <p:cond delay="0"/>
                                          </p:stCondLst>
                                        </p:cTn>
                                        <p:tgtEl>
                                          <p:spTgt spid="3"/>
                                        </p:tgtEl>
                                        <p:attrNameLst>
                                          <p:attrName>style.visibility</p:attrName>
                                        </p:attrNameLst>
                                      </p:cBhvr>
                                      <p:to>
                                        <p:strVal val="visible"/>
                                      </p:to>
                                    </p:set>
                                    <p:anim calcmode="lin" valueType="num">
                                      <p:cBhvr>
                                        <p:cTn id="55" dur="500" fill="hold"/>
                                        <p:tgtEl>
                                          <p:spTgt spid="3"/>
                                        </p:tgtEl>
                                        <p:attrNameLst>
                                          <p:attrName>ppt_w</p:attrName>
                                        </p:attrNameLst>
                                      </p:cBhvr>
                                      <p:tavLst>
                                        <p:tav tm="0">
                                          <p:val>
                                            <p:fltVal val="0"/>
                                          </p:val>
                                        </p:tav>
                                        <p:tav tm="100000">
                                          <p:val>
                                            <p:strVal val="#ppt_w"/>
                                          </p:val>
                                        </p:tav>
                                      </p:tavLst>
                                    </p:anim>
                                    <p:anim calcmode="lin" valueType="num">
                                      <p:cBhvr>
                                        <p:cTn id="56" dur="500" fill="hold"/>
                                        <p:tgtEl>
                                          <p:spTgt spid="3"/>
                                        </p:tgtEl>
                                        <p:attrNameLst>
                                          <p:attrName>ppt_h</p:attrName>
                                        </p:attrNameLst>
                                      </p:cBhvr>
                                      <p:tavLst>
                                        <p:tav tm="0">
                                          <p:val>
                                            <p:fltVal val="0"/>
                                          </p:val>
                                        </p:tav>
                                        <p:tav tm="100000">
                                          <p:val>
                                            <p:strVal val="#ppt_h"/>
                                          </p:val>
                                        </p:tav>
                                      </p:tavLst>
                                    </p:anim>
                                  </p:childTnLst>
                                </p:cTn>
                              </p:par>
                              <p:par>
                                <p:cTn id="57" presetID="53" presetClass="entr" presetSubtype="16" fill="hold" nodeType="withEffect">
                                  <p:stCondLst>
                                    <p:cond delay="600"/>
                                  </p:stCondLst>
                                  <p:childTnLst>
                                    <p:set>
                                      <p:cBhvr>
                                        <p:cTn id="58" dur="1" fill="hold">
                                          <p:stCondLst>
                                            <p:cond delay="0"/>
                                          </p:stCondLst>
                                        </p:cTn>
                                        <p:tgtEl>
                                          <p:spTgt spid="17"/>
                                        </p:tgtEl>
                                        <p:attrNameLst>
                                          <p:attrName>style.visibility</p:attrName>
                                        </p:attrNameLst>
                                      </p:cBhvr>
                                      <p:to>
                                        <p:strVal val="visible"/>
                                      </p:to>
                                    </p:set>
                                    <p:anim calcmode="lin" valueType="num">
                                      <p:cBhvr>
                                        <p:cTn id="59" dur="500" fill="hold"/>
                                        <p:tgtEl>
                                          <p:spTgt spid="17"/>
                                        </p:tgtEl>
                                        <p:attrNameLst>
                                          <p:attrName>ppt_w</p:attrName>
                                        </p:attrNameLst>
                                      </p:cBhvr>
                                      <p:tavLst>
                                        <p:tav tm="0">
                                          <p:val>
                                            <p:fltVal val="0"/>
                                          </p:val>
                                        </p:tav>
                                        <p:tav tm="100000">
                                          <p:val>
                                            <p:strVal val="#ppt_w"/>
                                          </p:val>
                                        </p:tav>
                                      </p:tavLst>
                                    </p:anim>
                                    <p:anim calcmode="lin" valueType="num">
                                      <p:cBhvr>
                                        <p:cTn id="60" dur="500" fill="hold"/>
                                        <p:tgtEl>
                                          <p:spTgt spid="17"/>
                                        </p:tgtEl>
                                        <p:attrNameLst>
                                          <p:attrName>ppt_h</p:attrName>
                                        </p:attrNameLst>
                                      </p:cBhvr>
                                      <p:tavLst>
                                        <p:tav tm="0">
                                          <p:val>
                                            <p:fltVal val="0"/>
                                          </p:val>
                                        </p:tav>
                                        <p:tav tm="100000">
                                          <p:val>
                                            <p:strVal val="#ppt_h"/>
                                          </p:val>
                                        </p:tav>
                                      </p:tavLst>
                                    </p:anim>
                                    <p:animEffect transition="in" filter="fade">
                                      <p:cBhvr>
                                        <p:cTn id="6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9" grpId="0" animBg="1"/>
      <p:bldP spid="10" grpId="0" animBg="1"/>
      <p:bldP spid="12" grpId="0" animBg="1"/>
      <p:bldP spid="15" grpId="0"/>
      <p:bldP spid="11"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19" name="图片 18"/>
          <p:cNvPicPr>
            <a:picLocks noChangeAspect="1"/>
          </p:cNvPicPr>
          <p:nvPr userDrawn="1"/>
        </p:nvPicPr>
        <p:blipFill>
          <a:blip r:embed="rId2"/>
          <a:stretch>
            <a:fillRect/>
          </a:stretch>
        </p:blipFill>
        <p:spPr>
          <a:xfrm>
            <a:off x="0" y="1949450"/>
            <a:ext cx="1683439" cy="4806155"/>
          </a:xfrm>
          <a:prstGeom prst="rect">
            <a:avLst/>
          </a:prstGeom>
        </p:spPr>
      </p:pic>
      <p:sp>
        <p:nvSpPr>
          <p:cNvPr id="2" name="矩形 1"/>
          <p:cNvSpPr/>
          <p:nvPr userDrawn="1"/>
        </p:nvSpPr>
        <p:spPr>
          <a:xfrm>
            <a:off x="2273300" y="-6350"/>
            <a:ext cx="691607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userDrawn="1"/>
        </p:nvSpPr>
        <p:spPr>
          <a:xfrm>
            <a:off x="1643366" y="-6350"/>
            <a:ext cx="214313" cy="6858000"/>
          </a:xfrm>
          <a:prstGeom prst="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矩形 14"/>
          <p:cNvSpPr>
            <a:spLocks noChangeArrowheads="1"/>
          </p:cNvSpPr>
          <p:nvPr userDrawn="1"/>
        </p:nvSpPr>
        <p:spPr bwMode="auto">
          <a:xfrm>
            <a:off x="7312025" y="346075"/>
            <a:ext cx="1501775" cy="850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12000"/>
              </a:lnSpc>
              <a:defRPr/>
            </a:pPr>
            <a:r>
              <a:rPr lang="zh-CN" altLang="en-US" sz="2800" b="1" dirty="0" smtClean="0">
                <a:solidFill>
                  <a:srgbClr val="FF9300"/>
                </a:solidFill>
                <a:latin typeface="微软雅黑" panose="020B0503020204020204" pitchFamily="34" charset="-122"/>
                <a:ea typeface="微软雅黑" panose="020B0503020204020204" pitchFamily="34" charset="-122"/>
              </a:rPr>
              <a:t>目录 </a:t>
            </a:r>
            <a:r>
              <a:rPr lang="en-US" altLang="zh-CN" sz="2800" b="1" dirty="0" smtClean="0">
                <a:solidFill>
                  <a:srgbClr val="FF9300"/>
                </a:solidFill>
                <a:latin typeface="微软雅黑" panose="020B0503020204020204" pitchFamily="34" charset="-122"/>
                <a:ea typeface="微软雅黑" panose="020B0503020204020204" pitchFamily="34" charset="-122"/>
              </a:rPr>
              <a:t> </a:t>
            </a:r>
          </a:p>
          <a:p>
            <a:pPr algn="r" eaLnBrk="1" hangingPunct="1">
              <a:lnSpc>
                <a:spcPct val="112000"/>
              </a:lnSpc>
              <a:defRPr/>
            </a:pPr>
            <a:r>
              <a:rPr lang="en-US" altLang="zh-CN" sz="1600" dirty="0" smtClean="0">
                <a:solidFill>
                  <a:srgbClr val="7F7F7F"/>
                </a:solidFill>
              </a:rPr>
              <a:t>CONTENTS  </a:t>
            </a:r>
            <a:endParaRPr lang="zh-CN" altLang="en-US" dirty="0" smtClean="0">
              <a:solidFill>
                <a:srgbClr val="7F7F7F"/>
              </a:solidFill>
            </a:endParaRPr>
          </a:p>
        </p:txBody>
      </p:sp>
      <p:sp>
        <p:nvSpPr>
          <p:cNvPr id="5" name="TextBox 6"/>
          <p:cNvSpPr txBox="1">
            <a:spLocks noChangeArrowheads="1"/>
          </p:cNvSpPr>
          <p:nvPr userDrawn="1"/>
        </p:nvSpPr>
        <p:spPr bwMode="auto">
          <a:xfrm>
            <a:off x="2770187" y="1370807"/>
            <a:ext cx="3769641"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r>
              <a:rPr lang="en-US" altLang="zh-CN" sz="2400" dirty="0" smtClean="0">
                <a:solidFill>
                  <a:srgbClr val="595959"/>
                </a:solidFill>
                <a:latin typeface="Impact" panose="020B0806030902050204" pitchFamily="34" charset="0"/>
                <a:ea typeface="微软雅黑" panose="020B0503020204020204" pitchFamily="34" charset="-122"/>
              </a:rPr>
              <a:t>01    </a:t>
            </a:r>
            <a:r>
              <a:rPr lang="zh-CN" altLang="en-US" sz="2400" dirty="0" smtClean="0">
                <a:solidFill>
                  <a:srgbClr val="595959"/>
                </a:solidFill>
                <a:latin typeface="Impact" panose="020B0806030902050204" pitchFamily="34" charset="0"/>
                <a:ea typeface="微软雅黑" panose="020B0503020204020204" pitchFamily="34" charset="-122"/>
              </a:rPr>
              <a:t>绪论</a:t>
            </a:r>
            <a:endParaRPr lang="zh-CN" altLang="en-US" sz="2400" dirty="0" smtClean="0">
              <a:solidFill>
                <a:srgbClr val="595959"/>
              </a:solidFill>
              <a:latin typeface="微软雅黑" panose="020B0503020204020204" pitchFamily="34" charset="-122"/>
              <a:ea typeface="微软雅黑" panose="020B0503020204020204" pitchFamily="34" charset="-122"/>
            </a:endParaRPr>
          </a:p>
        </p:txBody>
      </p:sp>
      <p:sp>
        <p:nvSpPr>
          <p:cNvPr id="6" name="TextBox 10"/>
          <p:cNvSpPr txBox="1">
            <a:spLocks noChangeArrowheads="1"/>
          </p:cNvSpPr>
          <p:nvPr userDrawn="1"/>
        </p:nvSpPr>
        <p:spPr bwMode="auto">
          <a:xfrm>
            <a:off x="2770188" y="1928813"/>
            <a:ext cx="376964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r>
              <a:rPr lang="en-US" altLang="zh-CN" sz="2400" dirty="0" smtClean="0">
                <a:solidFill>
                  <a:srgbClr val="595959"/>
                </a:solidFill>
                <a:latin typeface="Impact" panose="020B0806030902050204" pitchFamily="34" charset="0"/>
                <a:ea typeface="微软雅黑" panose="020B0503020204020204" pitchFamily="34" charset="-122"/>
              </a:rPr>
              <a:t>02   </a:t>
            </a:r>
            <a:r>
              <a:rPr lang="zh-CN" altLang="en-US" sz="2400" dirty="0" smtClean="0">
                <a:solidFill>
                  <a:srgbClr val="595959"/>
                </a:solidFill>
                <a:latin typeface="Impact" panose="020B0806030902050204" pitchFamily="34" charset="0"/>
                <a:ea typeface="微软雅黑" panose="020B0503020204020204" pitchFamily="34" charset="-122"/>
              </a:rPr>
              <a:t>图形系统</a:t>
            </a:r>
            <a:endParaRPr lang="zh-CN" altLang="en-US" sz="2400" dirty="0" smtClean="0">
              <a:solidFill>
                <a:srgbClr val="595959"/>
              </a:solidFill>
              <a:latin typeface="微软雅黑" panose="020B0503020204020204" pitchFamily="34" charset="-122"/>
              <a:ea typeface="微软雅黑" panose="020B0503020204020204" pitchFamily="34" charset="-122"/>
            </a:endParaRPr>
          </a:p>
        </p:txBody>
      </p:sp>
      <p:sp>
        <p:nvSpPr>
          <p:cNvPr id="7" name="TextBox 11"/>
          <p:cNvSpPr txBox="1">
            <a:spLocks noChangeArrowheads="1"/>
          </p:cNvSpPr>
          <p:nvPr userDrawn="1"/>
        </p:nvSpPr>
        <p:spPr bwMode="auto">
          <a:xfrm>
            <a:off x="2770187" y="2470944"/>
            <a:ext cx="3769641"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r>
              <a:rPr lang="en-US" altLang="zh-CN" sz="2400" dirty="0" smtClean="0">
                <a:solidFill>
                  <a:srgbClr val="595959"/>
                </a:solidFill>
                <a:latin typeface="Impact" panose="020B0806030902050204" pitchFamily="34" charset="0"/>
                <a:ea typeface="微软雅黑" panose="020B0503020204020204" pitchFamily="34" charset="-122"/>
              </a:rPr>
              <a:t>03   </a:t>
            </a:r>
            <a:r>
              <a:rPr lang="zh-CN" altLang="en-US" sz="2400" dirty="0" smtClean="0">
                <a:solidFill>
                  <a:srgbClr val="595959"/>
                </a:solidFill>
                <a:latin typeface="Impact" panose="020B0806030902050204" pitchFamily="34" charset="0"/>
                <a:ea typeface="微软雅黑" panose="020B0503020204020204" pitchFamily="34" charset="-122"/>
              </a:rPr>
              <a:t>二维图形生成</a:t>
            </a:r>
            <a:endParaRPr lang="zh-CN" altLang="en-US" sz="2400" dirty="0" smtClean="0">
              <a:solidFill>
                <a:srgbClr val="595959"/>
              </a:solidFill>
              <a:latin typeface="微软雅黑" panose="020B0503020204020204" pitchFamily="34" charset="-122"/>
              <a:ea typeface="微软雅黑" panose="020B0503020204020204" pitchFamily="34" charset="-122"/>
            </a:endParaRPr>
          </a:p>
        </p:txBody>
      </p:sp>
      <p:pic>
        <p:nvPicPr>
          <p:cNvPr id="9" name="图片 8"/>
          <p:cNvPicPr>
            <a:picLocks noChangeAspect="1"/>
          </p:cNvPicPr>
          <p:nvPr userDrawn="1"/>
        </p:nvPicPr>
        <p:blipFill>
          <a:blip r:embed="rId3"/>
          <a:stretch>
            <a:fillRect/>
          </a:stretch>
        </p:blipFill>
        <p:spPr>
          <a:xfrm>
            <a:off x="0" y="0"/>
            <a:ext cx="1643366" cy="1943100"/>
          </a:xfrm>
          <a:prstGeom prst="rect">
            <a:avLst/>
          </a:prstGeom>
        </p:spPr>
      </p:pic>
      <p:sp>
        <p:nvSpPr>
          <p:cNvPr id="10" name="TextBox 11"/>
          <p:cNvSpPr txBox="1">
            <a:spLocks noChangeArrowheads="1"/>
          </p:cNvSpPr>
          <p:nvPr userDrawn="1"/>
        </p:nvSpPr>
        <p:spPr bwMode="auto">
          <a:xfrm>
            <a:off x="2770187" y="2962277"/>
            <a:ext cx="3769641"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r>
              <a:rPr lang="en-US" altLang="zh-CN" sz="2400" dirty="0" smtClean="0">
                <a:solidFill>
                  <a:srgbClr val="595959"/>
                </a:solidFill>
                <a:latin typeface="Impact" panose="020B0806030902050204" pitchFamily="34" charset="0"/>
                <a:ea typeface="微软雅黑" panose="020B0503020204020204" pitchFamily="34" charset="-122"/>
              </a:rPr>
              <a:t>04   </a:t>
            </a:r>
            <a:r>
              <a:rPr lang="zh-CN" altLang="en-US" sz="2400" dirty="0" smtClean="0">
                <a:solidFill>
                  <a:srgbClr val="595959"/>
                </a:solidFill>
                <a:latin typeface="Impact" panose="020B0806030902050204" pitchFamily="34" charset="0"/>
                <a:ea typeface="微软雅黑" panose="020B0503020204020204" pitchFamily="34" charset="-122"/>
              </a:rPr>
              <a:t>图形几何变换</a:t>
            </a:r>
            <a:endParaRPr lang="zh-CN" altLang="en-US" sz="2400" dirty="0" smtClean="0">
              <a:solidFill>
                <a:srgbClr val="595959"/>
              </a:solidFill>
              <a:latin typeface="微软雅黑" panose="020B0503020204020204" pitchFamily="34" charset="-122"/>
              <a:ea typeface="微软雅黑" panose="020B0503020204020204" pitchFamily="34" charset="-122"/>
            </a:endParaRPr>
          </a:p>
        </p:txBody>
      </p:sp>
      <p:sp>
        <p:nvSpPr>
          <p:cNvPr id="11" name="TextBox 11"/>
          <p:cNvSpPr txBox="1">
            <a:spLocks noChangeArrowheads="1"/>
          </p:cNvSpPr>
          <p:nvPr userDrawn="1"/>
        </p:nvSpPr>
        <p:spPr bwMode="auto">
          <a:xfrm>
            <a:off x="2770187" y="3456783"/>
            <a:ext cx="3769641"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r>
              <a:rPr lang="en-US" altLang="zh-CN" sz="2400" dirty="0" smtClean="0">
                <a:solidFill>
                  <a:srgbClr val="595959"/>
                </a:solidFill>
                <a:latin typeface="Impact" panose="020B0806030902050204" pitchFamily="34" charset="0"/>
                <a:ea typeface="微软雅黑" panose="020B0503020204020204" pitchFamily="34" charset="-122"/>
              </a:rPr>
              <a:t>05   </a:t>
            </a:r>
            <a:r>
              <a:rPr lang="zh-CN" altLang="en-US" sz="2400" dirty="0" smtClean="0">
                <a:solidFill>
                  <a:srgbClr val="595959"/>
                </a:solidFill>
                <a:latin typeface="Impact" panose="020B0806030902050204" pitchFamily="34" charset="0"/>
                <a:ea typeface="微软雅黑" panose="020B0503020204020204" pitchFamily="34" charset="-122"/>
              </a:rPr>
              <a:t>二维观察</a:t>
            </a:r>
            <a:endParaRPr lang="zh-CN" altLang="en-US" sz="2400" dirty="0" smtClean="0">
              <a:solidFill>
                <a:srgbClr val="595959"/>
              </a:solidFill>
              <a:latin typeface="微软雅黑" panose="020B0503020204020204" pitchFamily="34" charset="-122"/>
              <a:ea typeface="微软雅黑" panose="020B0503020204020204" pitchFamily="34" charset="-122"/>
            </a:endParaRPr>
          </a:p>
        </p:txBody>
      </p:sp>
      <p:sp>
        <p:nvSpPr>
          <p:cNvPr id="12" name="TextBox 11"/>
          <p:cNvSpPr txBox="1">
            <a:spLocks noChangeArrowheads="1"/>
          </p:cNvSpPr>
          <p:nvPr userDrawn="1"/>
        </p:nvSpPr>
        <p:spPr bwMode="auto">
          <a:xfrm>
            <a:off x="2770187" y="3976291"/>
            <a:ext cx="3769641"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eaLnBrk="1" hangingPunct="1">
              <a:defRPr/>
            </a:pPr>
            <a:r>
              <a:rPr lang="en-US" altLang="zh-CN" sz="2400" dirty="0" smtClean="0">
                <a:solidFill>
                  <a:srgbClr val="595959"/>
                </a:solidFill>
                <a:latin typeface="Impact" panose="020B0806030902050204" pitchFamily="34" charset="0"/>
                <a:ea typeface="微软雅黑" panose="020B0503020204020204" pitchFamily="34" charset="-122"/>
              </a:rPr>
              <a:t>06   </a:t>
            </a:r>
            <a:r>
              <a:rPr lang="zh-CN" altLang="en-US" sz="2400" dirty="0" smtClean="0">
                <a:solidFill>
                  <a:srgbClr val="595959"/>
                </a:solidFill>
                <a:latin typeface="Impact" panose="020B0806030902050204" pitchFamily="34" charset="0"/>
                <a:ea typeface="微软雅黑" panose="020B0503020204020204" pitchFamily="34" charset="-122"/>
              </a:rPr>
              <a:t>三维观察</a:t>
            </a:r>
            <a:endParaRPr lang="zh-CN" altLang="en-US" sz="2400" dirty="0" smtClean="0">
              <a:solidFill>
                <a:srgbClr val="595959"/>
              </a:solidFill>
              <a:latin typeface="微软雅黑" panose="020B0503020204020204" pitchFamily="34" charset="-122"/>
              <a:ea typeface="微软雅黑" panose="020B0503020204020204" pitchFamily="34" charset="-122"/>
            </a:endParaRPr>
          </a:p>
        </p:txBody>
      </p:sp>
      <p:sp>
        <p:nvSpPr>
          <p:cNvPr id="13" name="TextBox 11"/>
          <p:cNvSpPr txBox="1">
            <a:spLocks noChangeArrowheads="1"/>
          </p:cNvSpPr>
          <p:nvPr userDrawn="1"/>
        </p:nvSpPr>
        <p:spPr bwMode="auto">
          <a:xfrm>
            <a:off x="2770187" y="4480125"/>
            <a:ext cx="380774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eaLnBrk="1" hangingPunct="1">
              <a:defRPr/>
            </a:pPr>
            <a:r>
              <a:rPr lang="en-US" altLang="zh-CN" sz="2400" dirty="0" smtClean="0">
                <a:solidFill>
                  <a:srgbClr val="595959"/>
                </a:solidFill>
                <a:latin typeface="Impact" panose="020B0806030902050204" pitchFamily="34" charset="0"/>
                <a:ea typeface="微软雅黑" panose="020B0503020204020204" pitchFamily="34" charset="-122"/>
              </a:rPr>
              <a:t>07   </a:t>
            </a:r>
            <a:r>
              <a:rPr lang="zh-CN" altLang="en-US" sz="2400" dirty="0" smtClean="0">
                <a:solidFill>
                  <a:srgbClr val="595959"/>
                </a:solidFill>
                <a:latin typeface="Impact" panose="020B0806030902050204" pitchFamily="34" charset="0"/>
                <a:ea typeface="微软雅黑" panose="020B0503020204020204" pitchFamily="34" charset="-122"/>
              </a:rPr>
              <a:t>三维对象</a:t>
            </a:r>
            <a:endParaRPr lang="zh-CN" altLang="en-US" sz="2400" dirty="0" smtClean="0">
              <a:solidFill>
                <a:srgbClr val="595959"/>
              </a:solidFill>
              <a:latin typeface="微软雅黑" panose="020B0503020204020204" pitchFamily="34" charset="-122"/>
              <a:ea typeface="微软雅黑" panose="020B0503020204020204" pitchFamily="34" charset="-122"/>
            </a:endParaRPr>
          </a:p>
        </p:txBody>
      </p:sp>
      <p:sp>
        <p:nvSpPr>
          <p:cNvPr id="14" name="TextBox 11"/>
          <p:cNvSpPr txBox="1">
            <a:spLocks noChangeArrowheads="1"/>
          </p:cNvSpPr>
          <p:nvPr userDrawn="1"/>
        </p:nvSpPr>
        <p:spPr bwMode="auto">
          <a:xfrm>
            <a:off x="2770187" y="4960145"/>
            <a:ext cx="3769641"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eaLnBrk="1" hangingPunct="1">
              <a:defRPr/>
            </a:pPr>
            <a:r>
              <a:rPr lang="en-US" altLang="zh-CN" sz="2400" dirty="0" smtClean="0">
                <a:solidFill>
                  <a:srgbClr val="595959"/>
                </a:solidFill>
                <a:latin typeface="Impact" panose="020B0806030902050204" pitchFamily="34" charset="0"/>
                <a:ea typeface="微软雅黑" panose="020B0503020204020204" pitchFamily="34" charset="-122"/>
              </a:rPr>
              <a:t>08   </a:t>
            </a:r>
            <a:r>
              <a:rPr lang="zh-CN" altLang="en-US" sz="2400" dirty="0" smtClean="0">
                <a:solidFill>
                  <a:srgbClr val="595959"/>
                </a:solidFill>
                <a:latin typeface="Impact" panose="020B0806030902050204" pitchFamily="34" charset="0"/>
                <a:ea typeface="微软雅黑" panose="020B0503020204020204" pitchFamily="34" charset="-122"/>
              </a:rPr>
              <a:t>真实感图形技术</a:t>
            </a:r>
            <a:endParaRPr lang="zh-CN" altLang="en-US" sz="2400" dirty="0" smtClean="0">
              <a:solidFill>
                <a:srgbClr val="595959"/>
              </a:solidFill>
              <a:latin typeface="微软雅黑" panose="020B0503020204020204" pitchFamily="34" charset="-122"/>
              <a:ea typeface="微软雅黑" panose="020B0503020204020204" pitchFamily="34" charset="-122"/>
            </a:endParaRPr>
          </a:p>
        </p:txBody>
      </p:sp>
      <p:sp>
        <p:nvSpPr>
          <p:cNvPr id="15" name="TextBox 11"/>
          <p:cNvSpPr txBox="1">
            <a:spLocks noChangeArrowheads="1"/>
          </p:cNvSpPr>
          <p:nvPr userDrawn="1"/>
        </p:nvSpPr>
        <p:spPr bwMode="auto">
          <a:xfrm>
            <a:off x="2770187" y="5494139"/>
            <a:ext cx="3769641"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eaLnBrk="1" hangingPunct="1">
              <a:defRPr/>
            </a:pPr>
            <a:r>
              <a:rPr lang="en-US" altLang="zh-CN" sz="2400" dirty="0" smtClean="0">
                <a:solidFill>
                  <a:srgbClr val="595959"/>
                </a:solidFill>
                <a:latin typeface="Impact" panose="020B0806030902050204" pitchFamily="34" charset="0"/>
                <a:ea typeface="微软雅黑" panose="020B0503020204020204" pitchFamily="34" charset="-122"/>
              </a:rPr>
              <a:t>09   </a:t>
            </a:r>
            <a:r>
              <a:rPr lang="zh-CN" altLang="en-US" sz="2400" dirty="0" smtClean="0">
                <a:solidFill>
                  <a:srgbClr val="595959"/>
                </a:solidFill>
                <a:latin typeface="Impact" panose="020B0806030902050204" pitchFamily="34" charset="0"/>
                <a:ea typeface="微软雅黑" panose="020B0503020204020204" pitchFamily="34" charset="-122"/>
              </a:rPr>
              <a:t>交互技术</a:t>
            </a:r>
            <a:endParaRPr lang="zh-CN" altLang="en-US" sz="2400" dirty="0" smtClean="0">
              <a:solidFill>
                <a:srgbClr val="595959"/>
              </a:solidFill>
              <a:latin typeface="微软雅黑" panose="020B0503020204020204" pitchFamily="34" charset="-122"/>
              <a:ea typeface="微软雅黑" panose="020B0503020204020204" pitchFamily="34" charset="-122"/>
            </a:endParaRPr>
          </a:p>
        </p:txBody>
      </p:sp>
      <p:sp>
        <p:nvSpPr>
          <p:cNvPr id="16" name="TextBox 11"/>
          <p:cNvSpPr txBox="1">
            <a:spLocks noChangeArrowheads="1"/>
          </p:cNvSpPr>
          <p:nvPr userDrawn="1"/>
        </p:nvSpPr>
        <p:spPr bwMode="auto">
          <a:xfrm>
            <a:off x="2770186" y="5973962"/>
            <a:ext cx="3769641"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eaLnBrk="1" hangingPunct="1">
              <a:defRPr/>
            </a:pPr>
            <a:r>
              <a:rPr lang="en-US" altLang="zh-CN" sz="2400" dirty="0" smtClean="0">
                <a:solidFill>
                  <a:srgbClr val="595959"/>
                </a:solidFill>
                <a:latin typeface="Impact" panose="020B0806030902050204" pitchFamily="34" charset="0"/>
                <a:ea typeface="微软雅黑" panose="020B0503020204020204" pitchFamily="34" charset="-122"/>
              </a:rPr>
              <a:t>10   </a:t>
            </a:r>
            <a:r>
              <a:rPr lang="zh-CN" altLang="en-US" sz="2400" dirty="0" smtClean="0">
                <a:solidFill>
                  <a:srgbClr val="595959"/>
                </a:solidFill>
                <a:latin typeface="Impact" panose="020B0806030902050204" pitchFamily="34" charset="0"/>
                <a:ea typeface="微软雅黑" panose="020B0503020204020204" pitchFamily="34" charset="-122"/>
              </a:rPr>
              <a:t>计算机动画</a:t>
            </a:r>
            <a:endParaRPr lang="zh-CN" altLang="en-US" sz="2400" dirty="0" smtClean="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矩形 1"/>
          <p:cNvSpPr/>
          <p:nvPr userDrawn="1"/>
        </p:nvSpPr>
        <p:spPr>
          <a:xfrm flipH="1">
            <a:off x="9143999" y="0"/>
            <a:ext cx="45719"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userDrawn="1"/>
        </p:nvSpPr>
        <p:spPr>
          <a:xfrm>
            <a:off x="916446" y="0"/>
            <a:ext cx="214313" cy="685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两栏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标题 1"/>
          <p:cNvSpPr>
            <a:spLocks noGrp="1"/>
          </p:cNvSpPr>
          <p:nvPr>
            <p:ph type="title"/>
          </p:nvPr>
        </p:nvSpPr>
        <p:spPr>
          <a:xfrm>
            <a:off x="877728" y="523786"/>
            <a:ext cx="7405217" cy="629013"/>
          </a:xfrm>
          <a:prstGeom prst="rect">
            <a:avLst/>
          </a:prstGeom>
        </p:spPr>
        <p:txBody>
          <a:bodyPr/>
          <a:lstStyle>
            <a:lvl1pPr>
              <a:defRPr>
                <a:latin typeface="黑体" panose="02010609060101010101" pitchFamily="49" charset="-122"/>
                <a:ea typeface="黑体" panose="02010609060101010101"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293511" y="1569155"/>
            <a:ext cx="8393029" cy="4173185"/>
          </a:xfrm>
          <a:prstGeom prst="rect">
            <a:avLst/>
          </a:prstGeom>
        </p:spPr>
        <p:txBody>
          <a:bodyPr/>
          <a:lstStyle>
            <a:lvl1pPr marL="457200" indent="-457200">
              <a:buClr>
                <a:srgbClr val="FF9300"/>
              </a:buClr>
              <a:buFont typeface="Wingdings" panose="05000000000000000000" pitchFamily="2" charset="2"/>
              <a:buChar char="n"/>
              <a:defRPr/>
            </a:lvl1pPr>
            <a:lvl2pPr marL="685800" indent="-228600">
              <a:buClr>
                <a:srgbClr val="FF9300"/>
              </a:buClr>
              <a:buFont typeface="Wingdings" panose="05000000000000000000" pitchFamily="2" charset="2"/>
              <a:buChar char="l"/>
              <a:defRPr/>
            </a:lvl2pPr>
            <a:lvl4pPr marL="1657350" indent="-285750">
              <a:buClr>
                <a:srgbClr val="FF9300"/>
              </a:buClr>
              <a:buFont typeface="Wingdings" panose="05000000000000000000" pitchFamily="2" charset="2"/>
              <a:buChar char=""/>
              <a:defRPr/>
            </a:lvl4pPr>
            <a:lvl5pPr marL="2057400" indent="-228600">
              <a:buClr>
                <a:srgbClr val="FF9300"/>
              </a:buClr>
              <a:buFont typeface="Calibri" panose="020F0502020204030204" pitchFamily="34" charset="0"/>
              <a:buChar char="₋"/>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2" name="矩形 1"/>
          <p:cNvSpPr/>
          <p:nvPr userDrawn="1"/>
        </p:nvSpPr>
        <p:spPr>
          <a:xfrm>
            <a:off x="-12700" y="0"/>
            <a:ext cx="9215438" cy="4740275"/>
          </a:xfrm>
          <a:prstGeom prst="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Text Box 2"/>
          <p:cNvSpPr txBox="1">
            <a:spLocks noChangeArrowheads="1"/>
          </p:cNvSpPr>
          <p:nvPr userDrawn="1"/>
        </p:nvSpPr>
        <p:spPr bwMode="auto">
          <a:xfrm>
            <a:off x="2908300" y="4984750"/>
            <a:ext cx="3327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r>
              <a:rPr lang="en-US" altLang="zh-CN" sz="3600" b="1" dirty="0" smtClean="0">
                <a:solidFill>
                  <a:srgbClr val="595959"/>
                </a:solidFill>
                <a:latin typeface="微软雅黑" panose="020B0503020204020204" pitchFamily="34" charset="-122"/>
                <a:ea typeface="微软雅黑" panose="020B0503020204020204" pitchFamily="34" charset="-122"/>
                <a:sym typeface="Arial" panose="020B0604020202020204" pitchFamily="34" charset="0"/>
              </a:rPr>
              <a:t>THANKS</a:t>
            </a:r>
            <a:endParaRPr lang="zh-CN" altLang="en-US" sz="3600" b="1" dirty="0" smtClean="0">
              <a:solidFill>
                <a:srgbClr val="595959"/>
              </a:solidFill>
              <a:latin typeface="微软雅黑" panose="020B0503020204020204" pitchFamily="34" charset="-122"/>
              <a:ea typeface="微软雅黑" panose="020B0503020204020204" pitchFamily="34" charset="-122"/>
              <a:sym typeface="Arial" panose="020B0604020202020204" pitchFamily="34" charset="0"/>
            </a:endParaRPr>
          </a:p>
        </p:txBody>
      </p:sp>
      <p:cxnSp>
        <p:nvCxnSpPr>
          <p:cNvPr id="4" name="直接连接符 3"/>
          <p:cNvCxnSpPr/>
          <p:nvPr userDrawn="1"/>
        </p:nvCxnSpPr>
        <p:spPr>
          <a:xfrm>
            <a:off x="2249488" y="5700713"/>
            <a:ext cx="464502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9225" y="2223295"/>
            <a:ext cx="2936875" cy="2202656"/>
          </a:xfrm>
          <a:prstGeom prst="rect">
            <a:avLst/>
          </a:prstGeom>
        </p:spPr>
      </p:pic>
      <p:pic>
        <p:nvPicPr>
          <p:cNvPr id="9" name="图片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166269" y="2228851"/>
            <a:ext cx="2944018" cy="2248903"/>
          </a:xfrm>
          <a:prstGeom prst="rect">
            <a:avLst/>
          </a:prstGeom>
        </p:spPr>
      </p:pic>
      <p:pic>
        <p:nvPicPr>
          <p:cNvPr id="10" name="图片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235700" y="2189982"/>
            <a:ext cx="2908300" cy="23266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22" presetClass="entr" presetSubtype="4" fill="hold" nodeType="withEffect">
                                  <p:stCondLst>
                                    <p:cond delay="20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par>
                                <p:cTn id="11" presetID="49" presetClass="entr" presetSubtype="0" decel="100000" fill="hold" grpId="0" nodeType="withEffect">
                                  <p:stCondLst>
                                    <p:cond delay="20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 calcmode="lin" valueType="num">
                                      <p:cBhvr>
                                        <p:cTn id="15" dur="500" fill="hold"/>
                                        <p:tgtEl>
                                          <p:spTgt spid="3"/>
                                        </p:tgtEl>
                                        <p:attrNameLst>
                                          <p:attrName>style.rotation</p:attrName>
                                        </p:attrNameLst>
                                      </p:cBhvr>
                                      <p:tavLst>
                                        <p:tav tm="0">
                                          <p:val>
                                            <p:fltVal val="360"/>
                                          </p:val>
                                        </p:tav>
                                        <p:tav tm="100000">
                                          <p:val>
                                            <p:fltVal val="0"/>
                                          </p:val>
                                        </p:tav>
                                      </p:tavLst>
                                    </p:anim>
                                    <p:animEffect transition="in" filter="fade">
                                      <p:cBhvr>
                                        <p:cTn id="16" dur="500"/>
                                        <p:tgtEl>
                                          <p:spTgt spid="3"/>
                                        </p:tgtEl>
                                      </p:cBhvr>
                                    </p:animEffect>
                                  </p:childTnLst>
                                </p:cTn>
                              </p:par>
                              <p:par>
                                <p:cTn id="17" presetID="52" presetClass="entr" presetSubtype="0" fill="hold" nodeType="withEffect">
                                  <p:stCondLst>
                                    <p:cond delay="200"/>
                                  </p:stCondLst>
                                  <p:childTnLst>
                                    <p:set>
                                      <p:cBhvr>
                                        <p:cTn id="18" dur="1" fill="hold">
                                          <p:stCondLst>
                                            <p:cond delay="0"/>
                                          </p:stCondLst>
                                        </p:cTn>
                                        <p:tgtEl>
                                          <p:spTgt spid="8"/>
                                        </p:tgtEl>
                                        <p:attrNameLst>
                                          <p:attrName>style.visibility</p:attrName>
                                        </p:attrNameLst>
                                      </p:cBhvr>
                                      <p:to>
                                        <p:strVal val="visible"/>
                                      </p:to>
                                    </p:set>
                                    <p:animScale>
                                      <p:cBhvr>
                                        <p:cTn id="19" dur="500" decel="50000" fill="hold">
                                          <p:stCondLst>
                                            <p:cond delay="0"/>
                                          </p:stCondLst>
                                        </p:cTn>
                                        <p:tgtEl>
                                          <p:spTgt spid="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0" dur="500" decel="50000" fill="hold">
                                          <p:stCondLst>
                                            <p:cond delay="0"/>
                                          </p:stCondLst>
                                        </p:cTn>
                                        <p:tgtEl>
                                          <p:spTgt spid="8"/>
                                        </p:tgtEl>
                                        <p:attrNameLst>
                                          <p:attrName>ppt_x</p:attrName>
                                          <p:attrName>ppt_y</p:attrName>
                                        </p:attrNameLst>
                                      </p:cBhvr>
                                    </p:animMotion>
                                    <p:animEffect transition="in" filter="fade">
                                      <p:cBhvr>
                                        <p:cTn id="21" dur="500"/>
                                        <p:tgtEl>
                                          <p:spTgt spid="8"/>
                                        </p:tgtEl>
                                      </p:cBhvr>
                                    </p:animEffect>
                                  </p:childTnLst>
                                </p:cTn>
                              </p:par>
                            </p:childTnLst>
                          </p:cTn>
                        </p:par>
                        <p:par>
                          <p:cTn id="22" fill="hold">
                            <p:stCondLst>
                              <p:cond delay="500"/>
                            </p:stCondLst>
                            <p:childTnLst>
                              <p:par>
                                <p:cTn id="23" presetID="52" presetClass="entr" presetSubtype="0"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animScale>
                                      <p:cBhvr>
                                        <p:cTn id="25" dur="500" decel="50000" fill="hold">
                                          <p:stCondLst>
                                            <p:cond delay="0"/>
                                          </p:stCondLst>
                                        </p:cTn>
                                        <p:tgtEl>
                                          <p:spTgt spid="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6" dur="500" decel="50000" fill="hold">
                                          <p:stCondLst>
                                            <p:cond delay="0"/>
                                          </p:stCondLst>
                                        </p:cTn>
                                        <p:tgtEl>
                                          <p:spTgt spid="9"/>
                                        </p:tgtEl>
                                        <p:attrNameLst>
                                          <p:attrName>ppt_x</p:attrName>
                                          <p:attrName>ppt_y</p:attrName>
                                        </p:attrNameLst>
                                      </p:cBhvr>
                                    </p:animMotion>
                                    <p:animEffect transition="in" filter="fade">
                                      <p:cBhvr>
                                        <p:cTn id="27" dur="500"/>
                                        <p:tgtEl>
                                          <p:spTgt spid="9"/>
                                        </p:tgtEl>
                                      </p:cBhvr>
                                    </p:animEffect>
                                  </p:childTnLst>
                                </p:cTn>
                              </p:par>
                            </p:childTnLst>
                          </p:cTn>
                        </p:par>
                        <p:par>
                          <p:cTn id="28" fill="hold">
                            <p:stCondLst>
                              <p:cond delay="1000"/>
                            </p:stCondLst>
                            <p:childTnLst>
                              <p:par>
                                <p:cTn id="29" presetID="52" presetClass="entr" presetSubtype="0" fill="hold" nodeType="afterEffect">
                                  <p:stCondLst>
                                    <p:cond delay="0"/>
                                  </p:stCondLst>
                                  <p:childTnLst>
                                    <p:set>
                                      <p:cBhvr>
                                        <p:cTn id="30" dur="1" fill="hold">
                                          <p:stCondLst>
                                            <p:cond delay="0"/>
                                          </p:stCondLst>
                                        </p:cTn>
                                        <p:tgtEl>
                                          <p:spTgt spid="10"/>
                                        </p:tgtEl>
                                        <p:attrNameLst>
                                          <p:attrName>style.visibility</p:attrName>
                                        </p:attrNameLst>
                                      </p:cBhvr>
                                      <p:to>
                                        <p:strVal val="visible"/>
                                      </p:to>
                                    </p:set>
                                    <p:animScale>
                                      <p:cBhvr>
                                        <p:cTn id="31" dur="500" decel="50000" fill="hold">
                                          <p:stCondLst>
                                            <p:cond delay="0"/>
                                          </p:stCondLst>
                                        </p:cTn>
                                        <p:tgtEl>
                                          <p:spTgt spid="1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2" dur="500" decel="50000" fill="hold">
                                          <p:stCondLst>
                                            <p:cond delay="0"/>
                                          </p:stCondLst>
                                        </p:cTn>
                                        <p:tgtEl>
                                          <p:spTgt spid="10"/>
                                        </p:tgtEl>
                                        <p:attrNameLst>
                                          <p:attrName>ppt_x</p:attrName>
                                          <p:attrName>ppt_y</p:attrName>
                                        </p:attrNameLst>
                                      </p:cBhvr>
                                    </p:animMotion>
                                    <p:animEffect transition="in" filter="fade">
                                      <p:cBhvr>
                                        <p:cTn id="3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5" name="矩形 4"/>
          <p:cNvSpPr/>
          <p:nvPr userDrawn="1"/>
        </p:nvSpPr>
        <p:spPr>
          <a:xfrm>
            <a:off x="-7938" y="6042025"/>
            <a:ext cx="9188451" cy="815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6" name="Picture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4700" y="6345238"/>
            <a:ext cx="58293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9"/>
          <p:cNvSpPr txBox="1">
            <a:spLocks noChangeArrowheads="1"/>
          </p:cNvSpPr>
          <p:nvPr userDrawn="1"/>
        </p:nvSpPr>
        <p:spPr bwMode="auto">
          <a:xfrm>
            <a:off x="3722688" y="6346825"/>
            <a:ext cx="49815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Char char="n"/>
              <a:defRPr/>
            </a:pPr>
            <a:r>
              <a:rPr lang="en-US" altLang="zh-CN" sz="1400" b="1" dirty="0" smtClean="0">
                <a:solidFill>
                  <a:schemeClr val="bg1"/>
                </a:solidFill>
                <a:latin typeface="Verdana" panose="020B0604030504040204" pitchFamily="34" charset="0"/>
              </a:rPr>
              <a:t> Computer Graphics</a:t>
            </a:r>
          </a:p>
        </p:txBody>
      </p:sp>
      <p:sp>
        <p:nvSpPr>
          <p:cNvPr id="8" name="Freeform 2670"/>
          <p:cNvSpPr>
            <a:spLocks noEditPoints="1"/>
          </p:cNvSpPr>
          <p:nvPr userDrawn="1"/>
        </p:nvSpPr>
        <p:spPr bwMode="auto">
          <a:xfrm>
            <a:off x="2786063" y="6273800"/>
            <a:ext cx="403225" cy="406400"/>
          </a:xfrm>
          <a:custGeom>
            <a:avLst/>
            <a:gdLst>
              <a:gd name="T0" fmla="*/ 2147483647 w 300"/>
              <a:gd name="T1" fmla="*/ 2147483647 h 302"/>
              <a:gd name="T2" fmla="*/ 2147483647 w 300"/>
              <a:gd name="T3" fmla="*/ 2147483647 h 302"/>
              <a:gd name="T4" fmla="*/ 2147483647 w 300"/>
              <a:gd name="T5" fmla="*/ 2147483647 h 302"/>
              <a:gd name="T6" fmla="*/ 2147483647 w 300"/>
              <a:gd name="T7" fmla="*/ 2147483647 h 302"/>
              <a:gd name="T8" fmla="*/ 2147483647 w 300"/>
              <a:gd name="T9" fmla="*/ 2147483647 h 302"/>
              <a:gd name="T10" fmla="*/ 2147483647 w 300"/>
              <a:gd name="T11" fmla="*/ 2147483647 h 302"/>
              <a:gd name="T12" fmla="*/ 0 w 300"/>
              <a:gd name="T13" fmla="*/ 2147483647 h 302"/>
              <a:gd name="T14" fmla="*/ 0 w 300"/>
              <a:gd name="T15" fmla="*/ 2147483647 h 302"/>
              <a:gd name="T16" fmla="*/ 2147483647 w 300"/>
              <a:gd name="T17" fmla="*/ 2147483647 h 302"/>
              <a:gd name="T18" fmla="*/ 2147483647 w 300"/>
              <a:gd name="T19" fmla="*/ 2147483647 h 302"/>
              <a:gd name="T20" fmla="*/ 2147483647 w 300"/>
              <a:gd name="T21" fmla="*/ 2147483647 h 302"/>
              <a:gd name="T22" fmla="*/ 2147483647 w 300"/>
              <a:gd name="T23" fmla="*/ 2147483647 h 302"/>
              <a:gd name="T24" fmla="*/ 2147483647 w 300"/>
              <a:gd name="T25" fmla="*/ 0 h 302"/>
              <a:gd name="T26" fmla="*/ 2147483647 w 300"/>
              <a:gd name="T27" fmla="*/ 2147483647 h 302"/>
              <a:gd name="T28" fmla="*/ 2147483647 w 300"/>
              <a:gd name="T29" fmla="*/ 2147483647 h 302"/>
              <a:gd name="T30" fmla="*/ 2147483647 w 300"/>
              <a:gd name="T31" fmla="*/ 2147483647 h 302"/>
              <a:gd name="T32" fmla="*/ 2147483647 w 300"/>
              <a:gd name="T33" fmla="*/ 2147483647 h 302"/>
              <a:gd name="T34" fmla="*/ 2147483647 w 300"/>
              <a:gd name="T35" fmla="*/ 2147483647 h 302"/>
              <a:gd name="T36" fmla="*/ 2147483647 w 300"/>
              <a:gd name="T37" fmla="*/ 2147483647 h 302"/>
              <a:gd name="T38" fmla="*/ 2147483647 w 300"/>
              <a:gd name="T39" fmla="*/ 2147483647 h 302"/>
              <a:gd name="T40" fmla="*/ 2147483647 w 300"/>
              <a:gd name="T41" fmla="*/ 2147483647 h 302"/>
              <a:gd name="T42" fmla="*/ 2147483647 w 300"/>
              <a:gd name="T43" fmla="*/ 2147483647 h 302"/>
              <a:gd name="T44" fmla="*/ 2147483647 w 300"/>
              <a:gd name="T45" fmla="*/ 2147483647 h 302"/>
              <a:gd name="T46" fmla="*/ 2147483647 w 300"/>
              <a:gd name="T47" fmla="*/ 2147483647 h 302"/>
              <a:gd name="T48" fmla="*/ 2147483647 w 300"/>
              <a:gd name="T49" fmla="*/ 2147483647 h 302"/>
              <a:gd name="T50" fmla="*/ 2147483647 w 300"/>
              <a:gd name="T51" fmla="*/ 2147483647 h 302"/>
              <a:gd name="T52" fmla="*/ 2147483647 w 300"/>
              <a:gd name="T53" fmla="*/ 2147483647 h 302"/>
              <a:gd name="T54" fmla="*/ 2147483647 w 300"/>
              <a:gd name="T55" fmla="*/ 2147483647 h 302"/>
              <a:gd name="T56" fmla="*/ 2147483647 w 300"/>
              <a:gd name="T57" fmla="*/ 2147483647 h 302"/>
              <a:gd name="T58" fmla="*/ 2147483647 w 300"/>
              <a:gd name="T59" fmla="*/ 2147483647 h 302"/>
              <a:gd name="T60" fmla="*/ 2147483647 w 300"/>
              <a:gd name="T61" fmla="*/ 2147483647 h 302"/>
              <a:gd name="T62" fmla="*/ 2147483647 w 300"/>
              <a:gd name="T63" fmla="*/ 2147483647 h 302"/>
              <a:gd name="T64" fmla="*/ 2147483647 w 300"/>
              <a:gd name="T65" fmla="*/ 2147483647 h 302"/>
              <a:gd name="T66" fmla="*/ 2147483647 w 300"/>
              <a:gd name="T67" fmla="*/ 2147483647 h 302"/>
              <a:gd name="T68" fmla="*/ 2147483647 w 300"/>
              <a:gd name="T69" fmla="*/ 2147483647 h 302"/>
              <a:gd name="T70" fmla="*/ 2147483647 w 300"/>
              <a:gd name="T71" fmla="*/ 2147483647 h 302"/>
              <a:gd name="T72" fmla="*/ 2147483647 w 300"/>
              <a:gd name="T73" fmla="*/ 2147483647 h 302"/>
              <a:gd name="T74" fmla="*/ 2147483647 w 300"/>
              <a:gd name="T75" fmla="*/ 2147483647 h 302"/>
              <a:gd name="T76" fmla="*/ 2147483647 w 300"/>
              <a:gd name="T77" fmla="*/ 2147483647 h 302"/>
              <a:gd name="T78" fmla="*/ 2147483647 w 300"/>
              <a:gd name="T79" fmla="*/ 2147483647 h 302"/>
              <a:gd name="T80" fmla="*/ 2147483647 w 300"/>
              <a:gd name="T81" fmla="*/ 2147483647 h 302"/>
              <a:gd name="T82" fmla="*/ 2147483647 w 300"/>
              <a:gd name="T83" fmla="*/ 2147483647 h 302"/>
              <a:gd name="T84" fmla="*/ 2147483647 w 300"/>
              <a:gd name="T85" fmla="*/ 2147483647 h 302"/>
              <a:gd name="T86" fmla="*/ 2147483647 w 300"/>
              <a:gd name="T87" fmla="*/ 2147483647 h 302"/>
              <a:gd name="T88" fmla="*/ 2147483647 w 300"/>
              <a:gd name="T89" fmla="*/ 2147483647 h 302"/>
              <a:gd name="T90" fmla="*/ 2147483647 w 300"/>
              <a:gd name="T91" fmla="*/ 2147483647 h 302"/>
              <a:gd name="T92" fmla="*/ 2147483647 w 300"/>
              <a:gd name="T93" fmla="*/ 2147483647 h 302"/>
              <a:gd name="T94" fmla="*/ 2147483647 w 300"/>
              <a:gd name="T95" fmla="*/ 2147483647 h 302"/>
              <a:gd name="T96" fmla="*/ 2147483647 w 300"/>
              <a:gd name="T97" fmla="*/ 2147483647 h 302"/>
              <a:gd name="T98" fmla="*/ 2147483647 w 300"/>
              <a:gd name="T99" fmla="*/ 2147483647 h 302"/>
              <a:gd name="T100" fmla="*/ 2147483647 w 300"/>
              <a:gd name="T101" fmla="*/ 2147483647 h 302"/>
              <a:gd name="T102" fmla="*/ 2147483647 w 300"/>
              <a:gd name="T103" fmla="*/ 2147483647 h 302"/>
              <a:gd name="T104" fmla="*/ 2147483647 w 300"/>
              <a:gd name="T105" fmla="*/ 2147483647 h 302"/>
              <a:gd name="T106" fmla="*/ 2147483647 w 300"/>
              <a:gd name="T107" fmla="*/ 2147483647 h 302"/>
              <a:gd name="T108" fmla="*/ 2147483647 w 300"/>
              <a:gd name="T109" fmla="*/ 2147483647 h 302"/>
              <a:gd name="T110" fmla="*/ 2147483647 w 300"/>
              <a:gd name="T111" fmla="*/ 2147483647 h 302"/>
              <a:gd name="T112" fmla="*/ 2147483647 w 300"/>
              <a:gd name="T113" fmla="*/ 2147483647 h 302"/>
              <a:gd name="T114" fmla="*/ 2147483647 w 300"/>
              <a:gd name="T115" fmla="*/ 2147483647 h 302"/>
              <a:gd name="T116" fmla="*/ 2147483647 w 300"/>
              <a:gd name="T117" fmla="*/ 2147483647 h 302"/>
              <a:gd name="T118" fmla="*/ 2147483647 w 300"/>
              <a:gd name="T119" fmla="*/ 2147483647 h 302"/>
              <a:gd name="T120" fmla="*/ 2147483647 w 300"/>
              <a:gd name="T121" fmla="*/ 2147483647 h 30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00"/>
              <a:gd name="T184" fmla="*/ 0 h 302"/>
              <a:gd name="T185" fmla="*/ 300 w 300"/>
              <a:gd name="T186" fmla="*/ 302 h 30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00" h="302">
                <a:moveTo>
                  <a:pt x="140" y="278"/>
                </a:moveTo>
                <a:lnTo>
                  <a:pt x="140" y="278"/>
                </a:lnTo>
                <a:lnTo>
                  <a:pt x="128" y="288"/>
                </a:lnTo>
                <a:lnTo>
                  <a:pt x="114" y="296"/>
                </a:lnTo>
                <a:lnTo>
                  <a:pt x="98" y="300"/>
                </a:lnTo>
                <a:lnTo>
                  <a:pt x="82" y="302"/>
                </a:lnTo>
                <a:lnTo>
                  <a:pt x="30" y="302"/>
                </a:lnTo>
                <a:lnTo>
                  <a:pt x="18" y="300"/>
                </a:lnTo>
                <a:lnTo>
                  <a:pt x="8" y="292"/>
                </a:lnTo>
                <a:lnTo>
                  <a:pt x="2" y="284"/>
                </a:lnTo>
                <a:lnTo>
                  <a:pt x="0" y="272"/>
                </a:lnTo>
                <a:lnTo>
                  <a:pt x="0" y="218"/>
                </a:lnTo>
                <a:lnTo>
                  <a:pt x="0" y="202"/>
                </a:lnTo>
                <a:lnTo>
                  <a:pt x="6" y="188"/>
                </a:lnTo>
                <a:lnTo>
                  <a:pt x="14" y="174"/>
                </a:lnTo>
                <a:lnTo>
                  <a:pt x="24" y="160"/>
                </a:lnTo>
                <a:lnTo>
                  <a:pt x="160" y="24"/>
                </a:lnTo>
                <a:lnTo>
                  <a:pt x="172" y="14"/>
                </a:lnTo>
                <a:lnTo>
                  <a:pt x="186" y="6"/>
                </a:lnTo>
                <a:lnTo>
                  <a:pt x="202" y="2"/>
                </a:lnTo>
                <a:lnTo>
                  <a:pt x="218" y="0"/>
                </a:lnTo>
                <a:lnTo>
                  <a:pt x="234" y="2"/>
                </a:lnTo>
                <a:lnTo>
                  <a:pt x="250" y="6"/>
                </a:lnTo>
                <a:lnTo>
                  <a:pt x="264" y="14"/>
                </a:lnTo>
                <a:lnTo>
                  <a:pt x="276" y="24"/>
                </a:lnTo>
                <a:lnTo>
                  <a:pt x="288" y="38"/>
                </a:lnTo>
                <a:lnTo>
                  <a:pt x="294" y="52"/>
                </a:lnTo>
                <a:lnTo>
                  <a:pt x="300" y="66"/>
                </a:lnTo>
                <a:lnTo>
                  <a:pt x="300" y="84"/>
                </a:lnTo>
                <a:lnTo>
                  <a:pt x="300" y="100"/>
                </a:lnTo>
                <a:lnTo>
                  <a:pt x="294" y="116"/>
                </a:lnTo>
                <a:lnTo>
                  <a:pt x="288" y="130"/>
                </a:lnTo>
                <a:lnTo>
                  <a:pt x="276" y="142"/>
                </a:lnTo>
                <a:lnTo>
                  <a:pt x="140" y="278"/>
                </a:lnTo>
                <a:close/>
                <a:moveTo>
                  <a:pt x="42" y="186"/>
                </a:moveTo>
                <a:lnTo>
                  <a:pt x="42" y="186"/>
                </a:lnTo>
                <a:lnTo>
                  <a:pt x="36" y="194"/>
                </a:lnTo>
                <a:lnTo>
                  <a:pt x="32" y="202"/>
                </a:lnTo>
                <a:lnTo>
                  <a:pt x="30" y="210"/>
                </a:lnTo>
                <a:lnTo>
                  <a:pt x="30" y="218"/>
                </a:lnTo>
                <a:lnTo>
                  <a:pt x="30" y="228"/>
                </a:lnTo>
                <a:lnTo>
                  <a:pt x="38" y="226"/>
                </a:lnTo>
                <a:lnTo>
                  <a:pt x="44" y="228"/>
                </a:lnTo>
                <a:lnTo>
                  <a:pt x="52" y="230"/>
                </a:lnTo>
                <a:lnTo>
                  <a:pt x="58" y="232"/>
                </a:lnTo>
                <a:lnTo>
                  <a:pt x="64" y="238"/>
                </a:lnTo>
                <a:lnTo>
                  <a:pt x="68" y="244"/>
                </a:lnTo>
                <a:lnTo>
                  <a:pt x="72" y="250"/>
                </a:lnTo>
                <a:lnTo>
                  <a:pt x="74" y="256"/>
                </a:lnTo>
                <a:lnTo>
                  <a:pt x="74" y="264"/>
                </a:lnTo>
                <a:lnTo>
                  <a:pt x="74" y="272"/>
                </a:lnTo>
                <a:lnTo>
                  <a:pt x="82" y="272"/>
                </a:lnTo>
                <a:lnTo>
                  <a:pt x="92" y="270"/>
                </a:lnTo>
                <a:lnTo>
                  <a:pt x="100" y="268"/>
                </a:lnTo>
                <a:lnTo>
                  <a:pt x="108" y="266"/>
                </a:lnTo>
                <a:lnTo>
                  <a:pt x="116" y="260"/>
                </a:lnTo>
                <a:lnTo>
                  <a:pt x="120" y="252"/>
                </a:lnTo>
                <a:lnTo>
                  <a:pt x="124" y="244"/>
                </a:lnTo>
                <a:lnTo>
                  <a:pt x="126" y="236"/>
                </a:lnTo>
                <a:lnTo>
                  <a:pt x="128" y="226"/>
                </a:lnTo>
                <a:lnTo>
                  <a:pt x="126" y="216"/>
                </a:lnTo>
                <a:lnTo>
                  <a:pt x="124" y="206"/>
                </a:lnTo>
                <a:lnTo>
                  <a:pt x="118" y="198"/>
                </a:lnTo>
                <a:lnTo>
                  <a:pt x="112" y="190"/>
                </a:lnTo>
                <a:lnTo>
                  <a:pt x="104" y="182"/>
                </a:lnTo>
                <a:lnTo>
                  <a:pt x="94" y="178"/>
                </a:lnTo>
                <a:lnTo>
                  <a:pt x="86" y="174"/>
                </a:lnTo>
                <a:lnTo>
                  <a:pt x="74" y="174"/>
                </a:lnTo>
                <a:lnTo>
                  <a:pt x="66" y="174"/>
                </a:lnTo>
                <a:lnTo>
                  <a:pt x="58" y="176"/>
                </a:lnTo>
                <a:lnTo>
                  <a:pt x="50" y="180"/>
                </a:lnTo>
                <a:lnTo>
                  <a:pt x="42" y="186"/>
                </a:lnTo>
                <a:close/>
                <a:moveTo>
                  <a:pt x="158" y="218"/>
                </a:moveTo>
                <a:lnTo>
                  <a:pt x="256" y="120"/>
                </a:lnTo>
                <a:lnTo>
                  <a:pt x="262" y="112"/>
                </a:lnTo>
                <a:lnTo>
                  <a:pt x="266" y="104"/>
                </a:lnTo>
                <a:lnTo>
                  <a:pt x="270" y="94"/>
                </a:lnTo>
                <a:lnTo>
                  <a:pt x="270" y="84"/>
                </a:lnTo>
                <a:lnTo>
                  <a:pt x="270" y="72"/>
                </a:lnTo>
                <a:lnTo>
                  <a:pt x="266" y="64"/>
                </a:lnTo>
                <a:lnTo>
                  <a:pt x="262" y="54"/>
                </a:lnTo>
                <a:lnTo>
                  <a:pt x="256" y="46"/>
                </a:lnTo>
                <a:lnTo>
                  <a:pt x="248" y="40"/>
                </a:lnTo>
                <a:lnTo>
                  <a:pt x="238" y="34"/>
                </a:lnTo>
                <a:lnTo>
                  <a:pt x="228" y="32"/>
                </a:lnTo>
                <a:lnTo>
                  <a:pt x="218" y="30"/>
                </a:lnTo>
                <a:lnTo>
                  <a:pt x="208" y="32"/>
                </a:lnTo>
                <a:lnTo>
                  <a:pt x="198" y="34"/>
                </a:lnTo>
                <a:lnTo>
                  <a:pt x="188" y="40"/>
                </a:lnTo>
                <a:lnTo>
                  <a:pt x="180" y="46"/>
                </a:lnTo>
                <a:lnTo>
                  <a:pt x="82" y="144"/>
                </a:lnTo>
                <a:lnTo>
                  <a:pt x="96" y="146"/>
                </a:lnTo>
                <a:lnTo>
                  <a:pt x="110" y="152"/>
                </a:lnTo>
                <a:lnTo>
                  <a:pt x="122" y="158"/>
                </a:lnTo>
                <a:lnTo>
                  <a:pt x="134" y="168"/>
                </a:lnTo>
                <a:lnTo>
                  <a:pt x="142" y="180"/>
                </a:lnTo>
                <a:lnTo>
                  <a:pt x="150" y="192"/>
                </a:lnTo>
                <a:lnTo>
                  <a:pt x="154" y="204"/>
                </a:lnTo>
                <a:lnTo>
                  <a:pt x="158" y="218"/>
                </a:lnTo>
                <a:close/>
              </a:path>
            </a:pathLst>
          </a:custGeom>
          <a:gradFill rotWithShape="1">
            <a:gsLst>
              <a:gs pos="0">
                <a:srgbClr val="FF6600"/>
              </a:gs>
              <a:gs pos="100000">
                <a:srgbClr val="FF3300"/>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10" name="Group 15"/>
          <p:cNvGrpSpPr/>
          <p:nvPr userDrawn="1"/>
        </p:nvGrpSpPr>
        <p:grpSpPr bwMode="auto">
          <a:xfrm>
            <a:off x="8418513" y="6083300"/>
            <a:ext cx="685800" cy="685800"/>
            <a:chOff x="3600" y="3675"/>
            <a:chExt cx="432" cy="432"/>
          </a:xfrm>
        </p:grpSpPr>
        <p:sp>
          <p:nvSpPr>
            <p:cNvPr id="11" name="Oval 14"/>
            <p:cNvSpPr>
              <a:spLocks noChangeArrowheads="1"/>
            </p:cNvSpPr>
            <p:nvPr userDrawn="1"/>
          </p:nvSpPr>
          <p:spPr bwMode="auto">
            <a:xfrm>
              <a:off x="3618" y="3709"/>
              <a:ext cx="396" cy="38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smtClean="0"/>
            </a:p>
          </p:txBody>
        </p:sp>
        <p:pic>
          <p:nvPicPr>
            <p:cNvPr id="12" name="Picture 79" descr="传媒大学LOGO"/>
            <p:cNvPicPr>
              <a:picLocks noChangeAspect="1" noChangeArrowheads="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600" y="3675"/>
              <a:ext cx="432"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标题 1"/>
          <p:cNvSpPr>
            <a:spLocks noGrp="1"/>
          </p:cNvSpPr>
          <p:nvPr>
            <p:ph type="title"/>
          </p:nvPr>
        </p:nvSpPr>
        <p:spPr>
          <a:xfrm>
            <a:off x="1077912" y="72008"/>
            <a:ext cx="7814567" cy="764704"/>
          </a:xfrm>
          <a:prstGeom prst="rect">
            <a:avLst/>
          </a:prstGeom>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179512" y="1052736"/>
            <a:ext cx="8856984" cy="5073427"/>
          </a:xfrm>
          <a:prstGeom prst="rect">
            <a:avLst/>
          </a:prstGeo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3" name="Rectangle 4"/>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zh-CN" altLang="zh-CN"/>
          </a:p>
        </p:txBody>
      </p:sp>
      <p:sp>
        <p:nvSpPr>
          <p:cNvPr id="14"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zh-CN" altLang="zh-CN" dirty="0"/>
          </a:p>
        </p:txBody>
      </p:sp>
      <p:sp>
        <p:nvSpPr>
          <p:cNvPr id="15"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fld id="{3E8CE410-9059-4AC3-A388-B17696008CA7}" type="slidenum">
              <a:rPr lang="zh-CN" altLang="zh-CN"/>
              <a:t>‹#›</a:t>
            </a:fld>
            <a:endParaRPr lang="zh-CN" altLang="zh-CN"/>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1_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838200" y="6400800"/>
            <a:ext cx="1905000" cy="457200"/>
          </a:xfrm>
          <a:prstGeom prst="rect">
            <a:avLst/>
          </a:prstGeom>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xfrm>
            <a:off x="3429000" y="6400800"/>
            <a:ext cx="2895600" cy="457200"/>
          </a:xfrm>
          <a:prstGeom prst="rect">
            <a:avLst/>
          </a:prstGeom>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xfrm>
            <a:off x="7010400" y="6400800"/>
            <a:ext cx="1905000" cy="457200"/>
          </a:xfrm>
          <a:prstGeom prst="rect">
            <a:avLst/>
          </a:prstGeom>
        </p:spPr>
        <p:txBody>
          <a:bodyPr/>
          <a:lstStyle>
            <a:lvl1pPr>
              <a:defRPr/>
            </a:lvl1pPr>
          </a:lstStyle>
          <a:p>
            <a:fld id="{A9043294-53D0-4B5B-9941-5D5BD3642CEE}" type="slidenum">
              <a:rPr lang="en-US" altLang="zh-CN"/>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2438400" y="609600"/>
            <a:ext cx="6248400" cy="487363"/>
          </a:xfrm>
          <a:prstGeom prst="rect">
            <a:avLst/>
          </a:prstGeom>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xfrm>
            <a:off x="457200" y="6400800"/>
            <a:ext cx="2133600" cy="320675"/>
          </a:xfrm>
          <a:prstGeom prst="rect">
            <a:avLst/>
          </a:prstGeom>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xfrm>
            <a:off x="3124200" y="6400800"/>
            <a:ext cx="2895600" cy="320675"/>
          </a:xfrm>
          <a:prstGeom prst="rect">
            <a:avLst/>
          </a:prstGeom>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xfrm>
            <a:off x="6553200" y="6400800"/>
            <a:ext cx="2133600" cy="320675"/>
          </a:xfrm>
          <a:prstGeom prst="rect">
            <a:avLst/>
          </a:prstGeom>
          <a:ln/>
        </p:spPr>
        <p:txBody>
          <a:bodyPr/>
          <a:lstStyle>
            <a:lvl1pPr>
              <a:defRPr/>
            </a:lvl1pPr>
          </a:lstStyle>
          <a:p>
            <a:fld id="{806BC99C-6CC0-49BF-8FD0-3912A69EB8B8}" type="slidenum">
              <a:rPr lang="en-US" altLang="zh-CN"/>
              <a:pPr/>
              <a:t>‹#›</a:t>
            </a:fld>
            <a:endParaRPr lang="en-US" altLang="zh-CN"/>
          </a:p>
        </p:txBody>
      </p:sp>
    </p:spTree>
    <p:extLst>
      <p:ext uri="{BB962C8B-B14F-4D97-AF65-F5344CB8AC3E}">
        <p14:creationId xmlns:p14="http://schemas.microsoft.com/office/powerpoint/2010/main" val="3406922316"/>
      </p:ext>
    </p:extLst>
  </p:cSld>
  <p:clrMapOvr>
    <a:masterClrMapping/>
  </p:clrMapOvr>
  <p:transition>
    <p:dissolv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7" name="矩形 6"/>
          <p:cNvSpPr/>
          <p:nvPr userDrawn="1"/>
        </p:nvSpPr>
        <p:spPr>
          <a:xfrm>
            <a:off x="0" y="6338888"/>
            <a:ext cx="431800" cy="519112"/>
          </a:xfrm>
          <a:prstGeom prst="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矩形 9"/>
          <p:cNvSpPr/>
          <p:nvPr userDrawn="1"/>
        </p:nvSpPr>
        <p:spPr>
          <a:xfrm>
            <a:off x="431800" y="6338888"/>
            <a:ext cx="8712200" cy="519112"/>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燕尾形 10"/>
          <p:cNvSpPr/>
          <p:nvPr userDrawn="1"/>
        </p:nvSpPr>
        <p:spPr>
          <a:xfrm>
            <a:off x="144463" y="6475413"/>
            <a:ext cx="141287" cy="246062"/>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1029" name="椭圆 11"/>
          <p:cNvSpPr>
            <a:spLocks noChangeArrowheads="1"/>
          </p:cNvSpPr>
          <p:nvPr userDrawn="1"/>
        </p:nvSpPr>
        <p:spPr bwMode="auto">
          <a:xfrm>
            <a:off x="8478838" y="6438900"/>
            <a:ext cx="360362" cy="360363"/>
          </a:xfrm>
          <a:prstGeom prst="ellipse">
            <a:avLst/>
          </a:prstGeom>
          <a:solidFill>
            <a:srgbClr val="FFFFFF">
              <a:alpha val="34901"/>
            </a:srgb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endParaRPr lang="zh-CN" altLang="en-US" smtClean="0">
              <a:solidFill>
                <a:srgbClr val="FFFFFF"/>
              </a:solidFill>
              <a:latin typeface="微软雅黑" panose="020B0503020204020204" pitchFamily="34" charset="-122"/>
              <a:ea typeface="微软雅黑" panose="020B0503020204020204" pitchFamily="34" charset="-122"/>
            </a:endParaRPr>
          </a:p>
        </p:txBody>
      </p:sp>
      <p:sp>
        <p:nvSpPr>
          <p:cNvPr id="1030" name="TextBox 15"/>
          <p:cNvSpPr txBox="1">
            <a:spLocks noChangeArrowheads="1"/>
          </p:cNvSpPr>
          <p:nvPr userDrawn="1"/>
        </p:nvSpPr>
        <p:spPr bwMode="auto">
          <a:xfrm>
            <a:off x="8408988" y="6450013"/>
            <a:ext cx="48736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fld id="{FD099D76-08D0-4B6E-BCB9-DE45497CD497}" type="slidenum">
              <a:rPr lang="zh-CN" altLang="en-US" sz="1600" smtClean="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rPr>
              <a:t>‹#›</a:t>
            </a:fld>
            <a:r>
              <a:rPr lang="zh-CN" altLang="en-US" sz="1600" smtClean="0">
                <a:solidFill>
                  <a:srgbClr val="FFFFFF"/>
                </a:solidFill>
                <a:latin typeface="Arial Unicode MS" panose="020B0604020202020204" pitchFamily="34" charset="-122"/>
                <a:ea typeface="Arial Unicode MS" panose="020B0604020202020204" pitchFamily="34" charset="-122"/>
                <a:cs typeface="Arial Unicode MS" panose="020B0604020202020204" pitchFamily="34" charset="-122"/>
              </a:rPr>
              <a:t> </a:t>
            </a:r>
          </a:p>
        </p:txBody>
      </p:sp>
      <p:sp>
        <p:nvSpPr>
          <p:cNvPr id="8" name="任意多边形 7"/>
          <p:cNvSpPr/>
          <p:nvPr userDrawn="1"/>
        </p:nvSpPr>
        <p:spPr>
          <a:xfrm>
            <a:off x="431800" y="201613"/>
            <a:ext cx="647700" cy="863600"/>
          </a:xfrm>
          <a:custGeom>
            <a:avLst/>
            <a:gdLst>
              <a:gd name="connsiteX0" fmla="*/ 0 w 864000"/>
              <a:gd name="connsiteY0" fmla="*/ 0 h 864000"/>
              <a:gd name="connsiteX1" fmla="*/ 864000 w 864000"/>
              <a:gd name="connsiteY1" fmla="*/ 0 h 864000"/>
              <a:gd name="connsiteX2" fmla="*/ 864000 w 864000"/>
              <a:gd name="connsiteY2" fmla="*/ 261737 h 864000"/>
              <a:gd name="connsiteX3" fmla="*/ 751007 w 864000"/>
              <a:gd name="connsiteY3" fmla="*/ 261737 h 864000"/>
              <a:gd name="connsiteX4" fmla="*/ 751007 w 864000"/>
              <a:gd name="connsiteY4" fmla="*/ 112993 h 864000"/>
              <a:gd name="connsiteX5" fmla="*/ 112993 w 864000"/>
              <a:gd name="connsiteY5" fmla="*/ 112993 h 864000"/>
              <a:gd name="connsiteX6" fmla="*/ 112993 w 864000"/>
              <a:gd name="connsiteY6" fmla="*/ 751007 h 864000"/>
              <a:gd name="connsiteX7" fmla="*/ 246681 w 864000"/>
              <a:gd name="connsiteY7" fmla="*/ 751007 h 864000"/>
              <a:gd name="connsiteX8" fmla="*/ 246681 w 864000"/>
              <a:gd name="connsiteY8" fmla="*/ 864000 h 864000"/>
              <a:gd name="connsiteX9" fmla="*/ 0 w 864000"/>
              <a:gd name="connsiteY9" fmla="*/ 86400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64000" h="864000">
                <a:moveTo>
                  <a:pt x="0" y="0"/>
                </a:moveTo>
                <a:lnTo>
                  <a:pt x="864000" y="0"/>
                </a:lnTo>
                <a:lnTo>
                  <a:pt x="864000" y="261737"/>
                </a:lnTo>
                <a:lnTo>
                  <a:pt x="751007" y="261737"/>
                </a:lnTo>
                <a:lnTo>
                  <a:pt x="751007" y="112993"/>
                </a:lnTo>
                <a:lnTo>
                  <a:pt x="112993" y="112993"/>
                </a:lnTo>
                <a:lnTo>
                  <a:pt x="112993" y="751007"/>
                </a:lnTo>
                <a:lnTo>
                  <a:pt x="246681" y="751007"/>
                </a:lnTo>
                <a:lnTo>
                  <a:pt x="246681" y="864000"/>
                </a:lnTo>
                <a:lnTo>
                  <a:pt x="0" y="864000"/>
                </a:lnTo>
                <a:close/>
              </a:path>
            </a:pathLst>
          </a:cu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iming>
    <p:tnLst>
      <p:par>
        <p:cTn id="1" dur="indefinite" restart="never" nodeType="tmRoot"/>
      </p:par>
    </p:tnLst>
  </p:timing>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8.xml"/><Relationship Id="rId1" Type="http://schemas.openxmlformats.org/officeDocument/2006/relationships/vmlDrawing" Target="../drawings/vmlDrawing1.vml"/><Relationship Id="rId4" Type="http://schemas.openxmlformats.org/officeDocument/2006/relationships/image" Target="../media/image29.wmf"/></Relationships>
</file>

<file path=ppt/slides/_rels/slide14.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5.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38.png"/><Relationship Id="rId4" Type="http://schemas.openxmlformats.org/officeDocument/2006/relationships/oleObject" Target="../embeddings/oleObject2.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0.jpe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5.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5.xml"/><Relationship Id="rId4" Type="http://schemas.openxmlformats.org/officeDocument/2006/relationships/image" Target="../media/image19.jpeg"/></Relationships>
</file>

<file path=ppt/slides/_rels/slide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 Id="rId6" Type="http://schemas.openxmlformats.org/officeDocument/2006/relationships/image" Target="../media/image25.jpeg"/><Relationship Id="rId5" Type="http://schemas.openxmlformats.org/officeDocument/2006/relationships/image" Target="../media/image24.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
          <p:cNvGrpSpPr/>
          <p:nvPr/>
        </p:nvGrpSpPr>
        <p:grpSpPr bwMode="auto">
          <a:xfrm>
            <a:off x="324130" y="5350809"/>
            <a:ext cx="4274819" cy="647700"/>
            <a:chOff x="5373175" y="2647864"/>
            <a:chExt cx="4071432" cy="648072"/>
          </a:xfrm>
        </p:grpSpPr>
        <p:sp>
          <p:nvSpPr>
            <p:cNvPr id="3" name="对角圆角矩形 2"/>
            <p:cNvSpPr/>
            <p:nvPr/>
          </p:nvSpPr>
          <p:spPr>
            <a:xfrm>
              <a:off x="5373175" y="2647864"/>
              <a:ext cx="3600000" cy="648072"/>
            </a:xfrm>
            <a:prstGeom prst="round2DiagRect">
              <a:avLst>
                <a:gd name="adj1" fmla="val 20943"/>
                <a:gd name="adj2" fmla="val 0"/>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TextBox 6"/>
            <p:cNvSpPr txBox="1">
              <a:spLocks noChangeArrowheads="1"/>
            </p:cNvSpPr>
            <p:nvPr/>
          </p:nvSpPr>
          <p:spPr bwMode="auto">
            <a:xfrm>
              <a:off x="5506228" y="2787327"/>
              <a:ext cx="3938379" cy="369147"/>
            </a:xfrm>
            <a:prstGeom prst="rect">
              <a:avLst/>
            </a:prstGeom>
            <a:noFill/>
            <a:ln w="9525">
              <a:noFill/>
              <a:miter lim="800000"/>
            </a:ln>
          </p:spPr>
          <p:txBody>
            <a:bodyPr wrap="square" lIns="0" tIns="0" rIns="0" bIns="0" anchor="ctr">
              <a:spAutoFit/>
            </a:bodyPr>
            <a:lstStyle/>
            <a:p>
              <a:pPr eaLnBrk="1" hangingPunct="1"/>
              <a:r>
                <a:rPr lang="zh-CN" altLang="en-US" sz="2400" b="1" dirty="0" smtClean="0">
                  <a:solidFill>
                    <a:srgbClr val="FF0000"/>
                  </a:solidFill>
                  <a:latin typeface="微软雅黑" panose="020B0503020204020204" pitchFamily="34" charset="-122"/>
                  <a:ea typeface="微软雅黑" panose="020B0503020204020204" pitchFamily="34" charset="-122"/>
                </a:rPr>
                <a:t>第</a:t>
              </a:r>
              <a:r>
                <a:rPr lang="en-US" altLang="zh-CN" sz="2400" b="1" dirty="0" smtClean="0">
                  <a:solidFill>
                    <a:srgbClr val="FF0000"/>
                  </a:solidFill>
                  <a:latin typeface="微软雅黑" panose="020B0503020204020204" pitchFamily="34" charset="-122"/>
                  <a:ea typeface="微软雅黑" panose="020B0503020204020204" pitchFamily="34" charset="-122"/>
                </a:rPr>
                <a:t>12</a:t>
              </a:r>
              <a:r>
                <a:rPr lang="zh-CN" altLang="en-US" sz="2400" b="1" dirty="0" smtClean="0">
                  <a:solidFill>
                    <a:srgbClr val="FF0000"/>
                  </a:solidFill>
                  <a:latin typeface="微软雅黑" panose="020B0503020204020204" pitchFamily="34" charset="-122"/>
                  <a:ea typeface="微软雅黑" panose="020B0503020204020204" pitchFamily="34" charset="-122"/>
                </a:rPr>
                <a:t>讲</a:t>
              </a:r>
              <a:r>
                <a:rPr lang="zh-CN" altLang="en-US" sz="2400" b="1" smtClean="0">
                  <a:solidFill>
                    <a:srgbClr val="FF0000"/>
                  </a:solidFill>
                  <a:latin typeface="微软雅黑" panose="020B0503020204020204" pitchFamily="34" charset="-122"/>
                  <a:ea typeface="微软雅黑" panose="020B0503020204020204" pitchFamily="34" charset="-122"/>
                </a:rPr>
                <a:t>：纹理映射</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grpSp>
      <p:pic>
        <p:nvPicPr>
          <p:cNvPr id="5" name="图片 4"/>
          <p:cNvPicPr>
            <a:picLocks noChangeAspect="1"/>
          </p:cNvPicPr>
          <p:nvPr/>
        </p:nvPicPr>
        <p:blipFill>
          <a:blip r:embed="rId2">
            <a:clrChange>
              <a:clrFrom>
                <a:srgbClr val="F8F8F8"/>
              </a:clrFrom>
              <a:clrTo>
                <a:srgbClr val="F8F8F8">
                  <a:alpha val="0"/>
                </a:srgbClr>
              </a:clrTo>
            </a:clrChange>
          </a:blip>
          <a:stretch>
            <a:fillRect/>
          </a:stretch>
        </p:blipFill>
        <p:spPr>
          <a:xfrm>
            <a:off x="658646" y="2887594"/>
            <a:ext cx="4210050" cy="771525"/>
          </a:xfrm>
          <a:prstGeom prst="rect">
            <a:avLst/>
          </a:prstGeom>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ChangeArrowheads="1"/>
          </p:cNvSpPr>
          <p:nvPr/>
        </p:nvSpPr>
        <p:spPr bwMode="auto">
          <a:xfrm>
            <a:off x="117987" y="404813"/>
            <a:ext cx="8846626" cy="1225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r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algn="just" eaLnBrk="1" hangingPunct="1">
              <a:lnSpc>
                <a:spcPct val="95000"/>
              </a:lnSpc>
              <a:buClr>
                <a:srgbClr val="FF9300"/>
              </a:buClr>
              <a:buFont typeface="Wingdings" panose="05000000000000000000" pitchFamily="2" charset="2"/>
              <a:buChar char="n"/>
            </a:pPr>
            <a:r>
              <a:rPr kumimoji="1" lang="zh-CN" altLang="en-US" sz="2600"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在</a:t>
            </a:r>
            <a:r>
              <a:rPr kumimoji="1" lang="zh-CN" altLang="en-US"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纹理映射技术中，最常见的纹理是二维纹理。映射将这种纹理变换到三维物体的表面，形成最终的图像。</a:t>
            </a:r>
          </a:p>
          <a:p>
            <a:pPr algn="just" eaLnBrk="1" hangingPunct="1">
              <a:lnSpc>
                <a:spcPct val="95000"/>
              </a:lnSpc>
            </a:pPr>
            <a:r>
              <a:rPr kumimoji="1" lang="zh-CN" altLang="en-US"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二维纹理的函数表示：  </a:t>
            </a:r>
          </a:p>
        </p:txBody>
      </p:sp>
      <p:pic>
        <p:nvPicPr>
          <p:cNvPr id="870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1700213"/>
            <a:ext cx="7099300" cy="4441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cove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ChangeArrowheads="1"/>
          </p:cNvSpPr>
          <p:nvPr/>
        </p:nvSpPr>
        <p:spPr bwMode="auto">
          <a:xfrm>
            <a:off x="560070" y="476250"/>
            <a:ext cx="8378190" cy="3933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r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algn="just" eaLnBrk="1" hangingPunct="1">
              <a:lnSpc>
                <a:spcPct val="120000"/>
              </a:lnSpc>
              <a:buClr>
                <a:srgbClr val="FF9300"/>
              </a:buClr>
              <a:buFont typeface="Wingdings" panose="05000000000000000000" pitchFamily="2" charset="2"/>
              <a:buChar char="n"/>
            </a:pPr>
            <a:r>
              <a:rPr kumimoji="1" lang="zh-CN" altLang="en-US" sz="2600"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为了</a:t>
            </a:r>
            <a:r>
              <a:rPr kumimoji="1" lang="zh-CN" altLang="en-US"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实现这个映射，就要建立物体空间坐标</a:t>
            </a:r>
            <a:r>
              <a:rPr kumimoji="1" lang="en-US" altLang="zh-CN"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kumimoji="1" lang="en-US" altLang="zh-CN" sz="2600" i="1"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x</a:t>
            </a:r>
            <a:r>
              <a:rPr kumimoji="1" lang="zh-CN" altLang="en-US" sz="2600" i="1"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kumimoji="1" lang="en-US" altLang="zh-CN" sz="2600" i="1"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y</a:t>
            </a:r>
            <a:r>
              <a:rPr kumimoji="1" lang="zh-CN" altLang="en-US" sz="2600" i="1"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kumimoji="1" lang="en-US" altLang="zh-CN" sz="2600" i="1"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z</a:t>
            </a:r>
            <a:r>
              <a:rPr kumimoji="1" lang="en-US" altLang="zh-CN"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kumimoji="1" lang="zh-CN" altLang="en-US"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和纹理空间坐标</a:t>
            </a:r>
            <a:r>
              <a:rPr kumimoji="1" lang="en-US" altLang="zh-CN"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kumimoji="1" lang="en-US" altLang="zh-CN" sz="2600" i="1"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u</a:t>
            </a:r>
            <a:r>
              <a:rPr kumimoji="1" lang="zh-CN" altLang="en-US" sz="2600" i="1"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kumimoji="1" lang="en-US" altLang="zh-CN" sz="2600" i="1"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v</a:t>
            </a:r>
            <a:r>
              <a:rPr kumimoji="1" lang="en-US" altLang="zh-CN"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kumimoji="1" lang="zh-CN" altLang="en-US"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之间的对应关系，这相当于对物体表面进行参数化，反求出物体表面的参数后，就可以根据</a:t>
            </a:r>
            <a:r>
              <a:rPr kumimoji="1" lang="en-US" altLang="zh-CN"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kumimoji="1" lang="en-US" altLang="zh-CN" sz="2600" i="1"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u</a:t>
            </a:r>
            <a:r>
              <a:rPr kumimoji="1" lang="zh-CN" altLang="en-US" sz="2600" i="1"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kumimoji="1" lang="en-US" altLang="zh-CN" sz="2600" i="1"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v</a:t>
            </a:r>
            <a:r>
              <a:rPr kumimoji="1" lang="en-US" altLang="zh-CN"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kumimoji="1" lang="zh-CN" altLang="en-US"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得到该处的纹理值，并用此值取代光照明模型中的相应项。</a:t>
            </a:r>
          </a:p>
          <a:p>
            <a:pPr marL="457200" indent="-457200" algn="just" eaLnBrk="1" hangingPunct="1">
              <a:lnSpc>
                <a:spcPct val="120000"/>
              </a:lnSpc>
              <a:buClr>
                <a:srgbClr val="FF9300"/>
              </a:buClr>
              <a:buFont typeface="Wingdings" panose="05000000000000000000" pitchFamily="2" charset="2"/>
              <a:buChar char="n"/>
            </a:pPr>
            <a:r>
              <a:rPr kumimoji="1" lang="zh-CN" altLang="en-US"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两个经常使用的映射方法是圆柱面映射和球面映射。</a:t>
            </a:r>
          </a:p>
          <a:p>
            <a:pPr marL="457200" indent="-457200" algn="just" eaLnBrk="1" hangingPunct="1">
              <a:lnSpc>
                <a:spcPct val="120000"/>
              </a:lnSpc>
              <a:buClr>
                <a:srgbClr val="FF9300"/>
              </a:buClr>
              <a:buFont typeface="Wingdings" panose="05000000000000000000" pitchFamily="2" charset="2"/>
              <a:buChar char="n"/>
            </a:pPr>
            <a:r>
              <a:rPr kumimoji="1" lang="zh-CN" altLang="en-US"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对于圆柱面纹理映射，由圆柱面的参数方程定义，可以得到纹理映射函数。若参数方程为： </a:t>
            </a:r>
          </a:p>
        </p:txBody>
      </p:sp>
      <p:pic>
        <p:nvPicPr>
          <p:cNvPr id="88067" name="Picture 3"/>
          <p:cNvPicPr>
            <a:picLocks noChangeAspect="1" noChangeArrowheads="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2631524" y="4505558"/>
            <a:ext cx="3739394" cy="1546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cove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ChangeArrowheads="1"/>
          </p:cNvSpPr>
          <p:nvPr/>
        </p:nvSpPr>
        <p:spPr bwMode="auto">
          <a:xfrm>
            <a:off x="0" y="476250"/>
            <a:ext cx="8890000" cy="5765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algn="just" eaLnBrk="1" hangingPunct="1">
              <a:lnSpc>
                <a:spcPct val="120000"/>
              </a:lnSpc>
              <a:buClr>
                <a:srgbClr val="FF9300"/>
              </a:buClr>
              <a:buFont typeface="Wingdings" panose="05000000000000000000" pitchFamily="2" charset="2"/>
              <a:buChar char="n"/>
            </a:pPr>
            <a:r>
              <a:rPr kumimoji="1" lang="en-US" altLang="zh-CN"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a:t>
            </a:r>
            <a:r>
              <a:rPr kumimoji="1" lang="zh-CN" altLang="en-US"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对给定圆柱面上一点</a:t>
            </a:r>
            <a:r>
              <a:rPr kumimoji="1" lang="en-US" altLang="zh-CN"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kumimoji="1" lang="en-US" altLang="zh-CN" sz="2800" i="1"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x</a:t>
            </a:r>
            <a:r>
              <a:rPr kumimoji="1" lang="zh-CN" altLang="en-US" sz="2800" i="1"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kumimoji="1" lang="en-US" altLang="zh-CN" sz="2800" i="1"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y</a:t>
            </a:r>
            <a:r>
              <a:rPr kumimoji="1" lang="zh-CN" altLang="en-US" sz="2800" i="1"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kumimoji="1" lang="en-US" altLang="zh-CN" sz="2800" i="1"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z</a:t>
            </a:r>
            <a:r>
              <a:rPr kumimoji="1" lang="en-US" altLang="zh-CN"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kumimoji="1" lang="zh-CN" altLang="en-US"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，可以用下式反求参数： </a:t>
            </a:r>
          </a:p>
        </p:txBody>
      </p:sp>
      <p:grpSp>
        <p:nvGrpSpPr>
          <p:cNvPr id="89091" name="Group 3"/>
          <p:cNvGrpSpPr/>
          <p:nvPr/>
        </p:nvGrpSpPr>
        <p:grpSpPr bwMode="auto">
          <a:xfrm>
            <a:off x="1908175" y="1196975"/>
            <a:ext cx="3671888" cy="1931988"/>
            <a:chOff x="612" y="3199"/>
            <a:chExt cx="1999" cy="762"/>
          </a:xfrm>
          <a:effectLst>
            <a:reflection stA="0" endPos="65000" dist="50800" dir="5400000" sy="-100000" algn="bl" rotWithShape="0"/>
          </a:effectLst>
        </p:grpSpPr>
        <p:grpSp>
          <p:nvGrpSpPr>
            <p:cNvPr id="89093" name="Group 4"/>
            <p:cNvGrpSpPr/>
            <p:nvPr/>
          </p:nvGrpSpPr>
          <p:grpSpPr bwMode="auto">
            <a:xfrm>
              <a:off x="612" y="3203"/>
              <a:ext cx="1925" cy="758"/>
              <a:chOff x="1701" y="3249"/>
              <a:chExt cx="1925" cy="758"/>
            </a:xfrm>
          </p:grpSpPr>
          <p:pic>
            <p:nvPicPr>
              <p:cNvPr id="8909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1" y="3249"/>
                <a:ext cx="1925" cy="7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9097" name="AutoShape 6"/>
              <p:cNvSpPr/>
              <p:nvPr/>
            </p:nvSpPr>
            <p:spPr bwMode="auto">
              <a:xfrm>
                <a:off x="2245" y="3294"/>
                <a:ext cx="91" cy="590"/>
              </a:xfrm>
              <a:prstGeom prst="leftBrace">
                <a:avLst>
                  <a:gd name="adj1" fmla="val 54029"/>
                  <a:gd name="adj2" fmla="val 50000"/>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rIns="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89094" name="Rectangle 7"/>
            <p:cNvSpPr>
              <a:spLocks noChangeArrowheads="1"/>
            </p:cNvSpPr>
            <p:nvPr/>
          </p:nvSpPr>
          <p:spPr bwMode="auto">
            <a:xfrm>
              <a:off x="1927" y="3199"/>
              <a:ext cx="684"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 hangingPunct="1"/>
              <a:r>
                <a:rPr kumimoji="1" lang="en-US" altLang="zh-CN" sz="2400" i="1">
                  <a:solidFill>
                    <a:srgbClr val="000000"/>
                  </a:solidFill>
                  <a:latin typeface="Times New Roman" panose="02020603050405020304" pitchFamily="18" charset="0"/>
                </a:rPr>
                <a:t>x</a:t>
              </a:r>
              <a:r>
                <a:rPr kumimoji="1" lang="en-US" altLang="zh-CN" sz="2400">
                  <a:solidFill>
                    <a:srgbClr val="000000"/>
                  </a:solidFill>
                  <a:latin typeface="Times New Roman" panose="02020603050405020304" pitchFamily="18" charset="0"/>
                </a:rPr>
                <a:t>=0</a:t>
              </a:r>
            </a:p>
          </p:txBody>
        </p:sp>
        <p:sp>
          <p:nvSpPr>
            <p:cNvPr id="89095" name="Rectangle 8"/>
            <p:cNvSpPr>
              <a:spLocks noChangeArrowheads="1"/>
            </p:cNvSpPr>
            <p:nvPr/>
          </p:nvSpPr>
          <p:spPr bwMode="auto">
            <a:xfrm>
              <a:off x="1922" y="3380"/>
              <a:ext cx="503"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 hangingPunct="1"/>
              <a:r>
                <a:rPr kumimoji="1" lang="en-US" altLang="zh-CN" sz="2400" i="1">
                  <a:solidFill>
                    <a:srgbClr val="000000"/>
                  </a:solidFill>
                  <a:latin typeface="Times New Roman" panose="02020603050405020304" pitchFamily="18" charset="0"/>
                </a:rPr>
                <a:t>y</a:t>
              </a:r>
              <a:r>
                <a:rPr kumimoji="1" lang="en-US" altLang="zh-CN" sz="2400">
                  <a:solidFill>
                    <a:srgbClr val="000000"/>
                  </a:solidFill>
                  <a:latin typeface="Times New Roman" panose="02020603050405020304" pitchFamily="18" charset="0"/>
                </a:rPr>
                <a:t>=0</a:t>
              </a:r>
            </a:p>
          </p:txBody>
        </p:sp>
      </p:grpSp>
      <p:sp>
        <p:nvSpPr>
          <p:cNvPr id="89092" name="Rectangle 9"/>
          <p:cNvSpPr>
            <a:spLocks noChangeArrowheads="1"/>
          </p:cNvSpPr>
          <p:nvPr/>
        </p:nvSpPr>
        <p:spPr bwMode="auto">
          <a:xfrm>
            <a:off x="345768" y="3521043"/>
            <a:ext cx="8544232" cy="2143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r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pPr>
            <a:r>
              <a:rPr kumimoji="1" lang="en-US" altLang="zh-CN"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a:t>
            </a:r>
            <a:r>
              <a:rPr kumimoji="1" lang="zh-CN" altLang="en-US"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根据计算得到的</a:t>
            </a:r>
            <a:r>
              <a:rPr kumimoji="1" lang="en-US" altLang="zh-CN"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kumimoji="1" lang="en-US" altLang="zh-CN" sz="2800" i="1"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u</a:t>
            </a:r>
            <a:r>
              <a:rPr kumimoji="1" lang="zh-CN" altLang="en-US"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kumimoji="1" lang="en-US" altLang="zh-CN" sz="2800" i="1"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v</a:t>
            </a:r>
            <a:r>
              <a:rPr kumimoji="1" lang="en-US" altLang="zh-CN"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kumimoji="1" lang="zh-CN" altLang="en-US"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值，就可以求出对应该处的纹理值，在简单光照明模型中，可用该值代替漫反射系数</a:t>
            </a:r>
            <a:r>
              <a:rPr kumimoji="1" lang="en-US" altLang="zh-CN" sz="2800" i="1" dirty="0" err="1">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K</a:t>
            </a:r>
            <a:r>
              <a:rPr kumimoji="1" lang="en-US" altLang="zh-CN" sz="2800" i="1" baseline="-25000" dirty="0" err="1">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d</a:t>
            </a:r>
            <a:r>
              <a:rPr kumimoji="1" lang="zh-CN" altLang="en-US"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，计算柱面上一点</a:t>
            </a:r>
            <a:r>
              <a:rPr kumimoji="1" lang="en-US" altLang="zh-CN"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kumimoji="1" lang="en-US" altLang="zh-CN" sz="2800" i="1"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x</a:t>
            </a:r>
            <a:r>
              <a:rPr kumimoji="1" lang="zh-CN" altLang="en-US"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kumimoji="1" lang="en-US" altLang="zh-CN" sz="2800" i="1"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y</a:t>
            </a:r>
            <a:r>
              <a:rPr kumimoji="1" lang="zh-CN" altLang="en-US"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kumimoji="1" lang="en-US" altLang="zh-CN" sz="2800" i="1"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z</a:t>
            </a:r>
            <a:r>
              <a:rPr kumimoji="1" lang="en-US" altLang="zh-CN"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kumimoji="1" lang="zh-CN" altLang="en-US" sz="28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的亮度值，即可实现圆柱面的映射。</a:t>
            </a:r>
          </a:p>
        </p:txBody>
      </p:sp>
    </p:spTree>
  </p:cSld>
  <p:clrMapOvr>
    <a:masterClrMapping/>
  </p:clrMapOvr>
  <p:transition spd="slow">
    <p:cove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4" name="Object 2"/>
          <p:cNvGraphicFramePr>
            <a:graphicFrameLocks noChangeAspect="1"/>
          </p:cNvGraphicFramePr>
          <p:nvPr>
            <p:extLst>
              <p:ext uri="{D42A27DB-BD31-4B8C-83A1-F6EECF244321}">
                <p14:modId xmlns:p14="http://schemas.microsoft.com/office/powerpoint/2010/main" val="1863177003"/>
              </p:ext>
            </p:extLst>
          </p:nvPr>
        </p:nvGraphicFramePr>
        <p:xfrm>
          <a:off x="900113" y="1079500"/>
          <a:ext cx="7761287" cy="4373563"/>
        </p:xfrm>
        <a:graphic>
          <a:graphicData uri="http://schemas.openxmlformats.org/presentationml/2006/ole">
            <mc:AlternateContent xmlns:mc="http://schemas.openxmlformats.org/markup-compatibility/2006">
              <mc:Choice xmlns:v="urn:schemas-microsoft-com:vml" Requires="v">
                <p:oleObj spid="_x0000_s8195" name="图片" r:id="rId3" imgW="3600360" imgH="2028960" progId="Word.Picture.8">
                  <p:embed/>
                </p:oleObj>
              </mc:Choice>
              <mc:Fallback>
                <p:oleObj name="图片" r:id="rId3" imgW="3600360" imgH="202896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1079500"/>
                        <a:ext cx="7761287" cy="4373563"/>
                      </a:xfrm>
                      <a:prstGeom prst="rect">
                        <a:avLst/>
                      </a:prstGeom>
                      <a:solidFill>
                        <a:schemeClr val="bg1"/>
                      </a:solidFill>
                      <a:ln>
                        <a:noFill/>
                      </a:ln>
                    </p:spPr>
                  </p:pic>
                </p:oleObj>
              </mc:Fallback>
            </mc:AlternateContent>
          </a:graphicData>
        </a:graphic>
      </p:graphicFrame>
    </p:spTree>
    <p:extLst>
      <p:ext uri="{BB962C8B-B14F-4D97-AF65-F5344CB8AC3E}">
        <p14:creationId xmlns:p14="http://schemas.microsoft.com/office/powerpoint/2010/main" val="3565241905"/>
      </p:ext>
    </p:extLst>
  </p:cSld>
  <p:clrMapOvr>
    <a:masterClrMapping/>
  </p:clrMapOvr>
  <p:transition spd="slow">
    <p:cove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90" name="Rectangle 6"/>
          <p:cNvSpPr>
            <a:spLocks noGrp="1" noChangeArrowheads="1"/>
          </p:cNvSpPr>
          <p:nvPr>
            <p:ph type="title"/>
          </p:nvPr>
        </p:nvSpPr>
        <p:spPr>
          <a:xfrm>
            <a:off x="969818" y="366626"/>
            <a:ext cx="7580903" cy="764704"/>
          </a:xfrm>
        </p:spPr>
        <p:txBody>
          <a:bodyPr/>
          <a:lstStyle/>
          <a:p>
            <a:r>
              <a:rPr lang="zh-CN" altLang="en-US" sz="4000" b="1" dirty="0">
                <a:latin typeface="华文新魏" panose="02010800040101010101" pitchFamily="2" charset="-122"/>
                <a:ea typeface="华文新魏" panose="02010800040101010101" pitchFamily="2" charset="-122"/>
              </a:rPr>
              <a:t>不同的纹理投影</a:t>
            </a:r>
          </a:p>
        </p:txBody>
      </p:sp>
      <p:pic>
        <p:nvPicPr>
          <p:cNvPr id="374789" name="Picture 5" descr="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17488" y="1557338"/>
            <a:ext cx="8675687" cy="47402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74792" name="Text Box 8"/>
          <p:cNvSpPr txBox="1">
            <a:spLocks noChangeArrowheads="1"/>
          </p:cNvSpPr>
          <p:nvPr/>
        </p:nvSpPr>
        <p:spPr bwMode="auto">
          <a:xfrm>
            <a:off x="684213" y="1470025"/>
            <a:ext cx="18002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solidFill>
                  <a:srgbClr val="FFFF00"/>
                </a:solidFill>
              </a:rPr>
              <a:t>spherical</a:t>
            </a:r>
          </a:p>
        </p:txBody>
      </p:sp>
      <p:sp>
        <p:nvSpPr>
          <p:cNvPr id="374793" name="Text Box 9"/>
          <p:cNvSpPr txBox="1">
            <a:spLocks noChangeArrowheads="1"/>
          </p:cNvSpPr>
          <p:nvPr/>
        </p:nvSpPr>
        <p:spPr bwMode="auto">
          <a:xfrm>
            <a:off x="2627313" y="1470025"/>
            <a:ext cx="20161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solidFill>
                  <a:srgbClr val="FFFF00"/>
                </a:solidFill>
              </a:rPr>
              <a:t>cylindrical</a:t>
            </a:r>
          </a:p>
        </p:txBody>
      </p:sp>
      <p:sp>
        <p:nvSpPr>
          <p:cNvPr id="374794" name="Text Box 10"/>
          <p:cNvSpPr txBox="1">
            <a:spLocks noChangeArrowheads="1"/>
          </p:cNvSpPr>
          <p:nvPr/>
        </p:nvSpPr>
        <p:spPr bwMode="auto">
          <a:xfrm>
            <a:off x="5003800" y="1470025"/>
            <a:ext cx="18002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solidFill>
                  <a:srgbClr val="FFFF00"/>
                </a:solidFill>
              </a:rPr>
              <a:t>planar</a:t>
            </a:r>
          </a:p>
        </p:txBody>
      </p:sp>
      <p:sp>
        <p:nvSpPr>
          <p:cNvPr id="374795" name="Text Box 11"/>
          <p:cNvSpPr txBox="1">
            <a:spLocks noChangeArrowheads="1"/>
          </p:cNvSpPr>
          <p:nvPr/>
        </p:nvSpPr>
        <p:spPr bwMode="auto">
          <a:xfrm>
            <a:off x="7812088" y="1470025"/>
            <a:ext cx="10795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solidFill>
                  <a:srgbClr val="FFFF00"/>
                </a:solidFill>
              </a:rPr>
              <a:t>(u,v)</a:t>
            </a:r>
          </a:p>
        </p:txBody>
      </p:sp>
      <p:sp>
        <p:nvSpPr>
          <p:cNvPr id="374796" name="Line 12"/>
          <p:cNvSpPr>
            <a:spLocks noChangeShapeType="1"/>
          </p:cNvSpPr>
          <p:nvPr/>
        </p:nvSpPr>
        <p:spPr bwMode="auto">
          <a:xfrm>
            <a:off x="1331913" y="3860800"/>
            <a:ext cx="0" cy="790575"/>
          </a:xfrm>
          <a:prstGeom prst="line">
            <a:avLst/>
          </a:prstGeom>
          <a:noFill/>
          <a:ln w="50800">
            <a:solidFill>
              <a:srgbClr val="FF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4797" name="Line 13"/>
          <p:cNvSpPr>
            <a:spLocks noChangeShapeType="1"/>
          </p:cNvSpPr>
          <p:nvPr/>
        </p:nvSpPr>
        <p:spPr bwMode="auto">
          <a:xfrm>
            <a:off x="3563938" y="3862388"/>
            <a:ext cx="0" cy="790575"/>
          </a:xfrm>
          <a:prstGeom prst="line">
            <a:avLst/>
          </a:prstGeom>
          <a:noFill/>
          <a:ln w="50800">
            <a:solidFill>
              <a:srgbClr val="FF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4798" name="Line 14"/>
          <p:cNvSpPr>
            <a:spLocks noChangeShapeType="1"/>
          </p:cNvSpPr>
          <p:nvPr/>
        </p:nvSpPr>
        <p:spPr bwMode="auto">
          <a:xfrm>
            <a:off x="5867400" y="3860800"/>
            <a:ext cx="0" cy="790575"/>
          </a:xfrm>
          <a:prstGeom prst="line">
            <a:avLst/>
          </a:prstGeom>
          <a:noFill/>
          <a:ln w="50800">
            <a:solidFill>
              <a:srgbClr val="FF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4799" name="Text Box 15"/>
          <p:cNvSpPr txBox="1">
            <a:spLocks noChangeArrowheads="1"/>
          </p:cNvSpPr>
          <p:nvPr/>
        </p:nvSpPr>
        <p:spPr bwMode="auto">
          <a:xfrm>
            <a:off x="1476375" y="3860800"/>
            <a:ext cx="13684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solidFill>
                  <a:srgbClr val="FFFF00"/>
                </a:solidFill>
                <a:latin typeface="Arial" panose="020B0604020202020204" pitchFamily="34" charset="0"/>
              </a:rPr>
              <a:t>应用</a:t>
            </a:r>
          </a:p>
        </p:txBody>
      </p:sp>
      <p:sp>
        <p:nvSpPr>
          <p:cNvPr id="374800" name="Text Box 16"/>
          <p:cNvSpPr txBox="1">
            <a:spLocks noChangeArrowheads="1"/>
          </p:cNvSpPr>
          <p:nvPr/>
        </p:nvSpPr>
        <p:spPr bwMode="auto">
          <a:xfrm>
            <a:off x="3779838" y="3846513"/>
            <a:ext cx="13684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solidFill>
                  <a:srgbClr val="FFFF00"/>
                </a:solidFill>
                <a:latin typeface="Arial" panose="020B0604020202020204" pitchFamily="34" charset="0"/>
              </a:rPr>
              <a:t>应用</a:t>
            </a:r>
          </a:p>
        </p:txBody>
      </p:sp>
      <p:sp>
        <p:nvSpPr>
          <p:cNvPr id="374801" name="Text Box 17"/>
          <p:cNvSpPr txBox="1">
            <a:spLocks noChangeArrowheads="1"/>
          </p:cNvSpPr>
          <p:nvPr/>
        </p:nvSpPr>
        <p:spPr bwMode="auto">
          <a:xfrm>
            <a:off x="5940425" y="3860800"/>
            <a:ext cx="13684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solidFill>
                  <a:srgbClr val="FFFF00"/>
                </a:solidFill>
                <a:latin typeface="Arial" panose="020B0604020202020204" pitchFamily="34" charset="0"/>
              </a:rPr>
              <a:t>应用</a:t>
            </a:r>
          </a:p>
        </p:txBody>
      </p:sp>
    </p:spTree>
  </p:cSld>
  <p:clrMapOvr>
    <a:masterClrMapping/>
  </p:clrMapOvr>
  <p:transition spd="slow">
    <p:cove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60" name="Rectangle 4"/>
          <p:cNvSpPr>
            <a:spLocks noGrp="1" noChangeArrowheads="1"/>
          </p:cNvSpPr>
          <p:nvPr>
            <p:ph type="title"/>
          </p:nvPr>
        </p:nvSpPr>
        <p:spPr>
          <a:xfrm>
            <a:off x="953221" y="418372"/>
            <a:ext cx="7814567" cy="764704"/>
          </a:xfrm>
        </p:spPr>
        <p:txBody>
          <a:bodyPr/>
          <a:lstStyle/>
          <a:p>
            <a:r>
              <a:rPr lang="zh-CN" altLang="en-US" sz="3600" b="1" dirty="0">
                <a:latin typeface="华文新魏" panose="02010800040101010101" pitchFamily="2" charset="-122"/>
                <a:ea typeface="华文新魏" panose="02010800040101010101" pitchFamily="2" charset="-122"/>
              </a:rPr>
              <a:t>不同的纹理投影可以应用于一个物体</a:t>
            </a:r>
          </a:p>
        </p:txBody>
      </p:sp>
      <p:pic>
        <p:nvPicPr>
          <p:cNvPr id="377861" name="Picture 5" descr="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0" y="1412875"/>
            <a:ext cx="9144000" cy="50307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cove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ChangeArrowheads="1"/>
          </p:cNvSpPr>
          <p:nvPr>
            <p:ph type="title"/>
          </p:nvPr>
        </p:nvSpPr>
        <p:spPr>
          <a:xfrm>
            <a:off x="1036349" y="335244"/>
            <a:ext cx="7814567" cy="764704"/>
          </a:xfrm>
        </p:spPr>
        <p:txBody>
          <a:bodyPr/>
          <a:lstStyle/>
          <a:p>
            <a:r>
              <a:rPr lang="zh-CN" altLang="en-US" sz="3600" b="1" dirty="0">
                <a:latin typeface="华文新魏" panose="02010800040101010101" pitchFamily="2" charset="-122"/>
                <a:ea typeface="华文新魏" panose="02010800040101010101" pitchFamily="2" charset="-122"/>
              </a:rPr>
              <a:t>处理上述问题的常用对应函数</a:t>
            </a:r>
          </a:p>
        </p:txBody>
      </p:sp>
      <p:sp>
        <p:nvSpPr>
          <p:cNvPr id="389123" name="Rectangle 3"/>
          <p:cNvSpPr>
            <a:spLocks noGrp="1" noChangeArrowheads="1"/>
          </p:cNvSpPr>
          <p:nvPr>
            <p:ph type="body" idx="1"/>
          </p:nvPr>
        </p:nvSpPr>
        <p:spPr>
          <a:xfrm>
            <a:off x="415636" y="1214825"/>
            <a:ext cx="8229600" cy="5068888"/>
          </a:xfrm>
        </p:spPr>
        <p:txBody>
          <a:bodyPr/>
          <a:lstStyle/>
          <a:p>
            <a:r>
              <a:rPr lang="en-US" altLang="zh-CN" sz="2400" b="1" dirty="0">
                <a:solidFill>
                  <a:srgbClr val="FF0000"/>
                </a:solidFill>
                <a:latin typeface="Times New Roman" panose="02020603050405020304" pitchFamily="18" charset="0"/>
              </a:rPr>
              <a:t>wrap </a:t>
            </a:r>
            <a:r>
              <a:rPr lang="en-US" altLang="zh-CN" sz="2400" b="1" dirty="0">
                <a:latin typeface="Times New Roman" panose="02020603050405020304" pitchFamily="18" charset="0"/>
              </a:rPr>
              <a:t>(</a:t>
            </a:r>
            <a:r>
              <a:rPr lang="en-US" altLang="zh-CN" sz="2400" b="1" dirty="0" err="1">
                <a:latin typeface="Times New Roman" panose="02020603050405020304" pitchFamily="18" charset="0"/>
              </a:rPr>
              <a:t>DirecX</a:t>
            </a:r>
            <a:r>
              <a:rPr lang="en-US" altLang="zh-CN" sz="2400" b="1" dirty="0">
                <a:latin typeface="Times New Roman" panose="02020603050405020304" pitchFamily="18" charset="0"/>
              </a:rPr>
              <a:t>), </a:t>
            </a:r>
            <a:r>
              <a:rPr lang="en-US" altLang="zh-CN" sz="2400" b="1" dirty="0">
                <a:solidFill>
                  <a:srgbClr val="FF0000"/>
                </a:solidFill>
                <a:latin typeface="Times New Roman" panose="02020603050405020304" pitchFamily="18" charset="0"/>
              </a:rPr>
              <a:t>repeat </a:t>
            </a:r>
            <a:r>
              <a:rPr lang="en-US" altLang="zh-CN" sz="2400" b="1" dirty="0">
                <a:latin typeface="Times New Roman" panose="02020603050405020304" pitchFamily="18" charset="0"/>
              </a:rPr>
              <a:t>(OpenGL), or </a:t>
            </a:r>
            <a:r>
              <a:rPr lang="en-US" altLang="zh-CN" sz="2400" b="1" dirty="0">
                <a:solidFill>
                  <a:srgbClr val="FF0000"/>
                </a:solidFill>
                <a:latin typeface="Times New Roman" panose="02020603050405020304" pitchFamily="18" charset="0"/>
              </a:rPr>
              <a:t>tile</a:t>
            </a:r>
            <a:r>
              <a:rPr lang="en-US" altLang="zh-CN" sz="2400" b="1" dirty="0">
                <a:latin typeface="Times New Roman" panose="02020603050405020304" pitchFamily="18" charset="0"/>
              </a:rPr>
              <a:t>: </a:t>
            </a:r>
            <a:r>
              <a:rPr lang="zh-CN" altLang="en-US" sz="2400" b="1" dirty="0">
                <a:latin typeface="Times New Roman" panose="02020603050405020304" pitchFamily="18" charset="0"/>
              </a:rPr>
              <a:t>纹理图像在表面重复。</a:t>
            </a:r>
            <a:r>
              <a:rPr lang="zh-CN" altLang="en-US" sz="2400" b="1" dirty="0">
                <a:solidFill>
                  <a:srgbClr val="0000FF"/>
                </a:solidFill>
                <a:latin typeface="Times New Roman" panose="02020603050405020304" pitchFamily="18" charset="0"/>
              </a:rPr>
              <a:t>例子：地上的大理石贴图</a:t>
            </a:r>
          </a:p>
          <a:p>
            <a:endParaRPr lang="zh-CN" altLang="en-US" sz="1200" b="1" dirty="0">
              <a:latin typeface="Times New Roman" panose="02020603050405020304" pitchFamily="18" charset="0"/>
            </a:endParaRPr>
          </a:p>
          <a:p>
            <a:r>
              <a:rPr lang="en-US" altLang="zh-CN" sz="2400" b="1" dirty="0">
                <a:solidFill>
                  <a:srgbClr val="FF0000"/>
                </a:solidFill>
                <a:latin typeface="Times New Roman" panose="02020603050405020304" pitchFamily="18" charset="0"/>
              </a:rPr>
              <a:t>mirror</a:t>
            </a:r>
            <a:r>
              <a:rPr lang="en-US" altLang="zh-CN" sz="2400" b="1" dirty="0">
                <a:latin typeface="Times New Roman" panose="02020603050405020304" pitchFamily="18" charset="0"/>
              </a:rPr>
              <a:t>: </a:t>
            </a:r>
            <a:r>
              <a:rPr lang="zh-CN" altLang="en-US" sz="2400" b="1" dirty="0">
                <a:latin typeface="Times New Roman" panose="02020603050405020304" pitchFamily="18" charset="0"/>
              </a:rPr>
              <a:t>纹理图像在表面重复</a:t>
            </a:r>
            <a:r>
              <a:rPr lang="en-US" altLang="zh-CN" sz="2400" b="1" dirty="0">
                <a:latin typeface="Times New Roman" panose="02020603050405020304" pitchFamily="18" charset="0"/>
              </a:rPr>
              <a:t>, </a:t>
            </a:r>
            <a:r>
              <a:rPr lang="zh-CN" altLang="en-US" sz="2400" b="1" dirty="0">
                <a:latin typeface="Times New Roman" panose="02020603050405020304" pitchFamily="18" charset="0"/>
              </a:rPr>
              <a:t>但每隔一幅进行翻转</a:t>
            </a:r>
            <a:r>
              <a:rPr lang="en-US" altLang="zh-CN" sz="2400" b="1" dirty="0">
                <a:latin typeface="Times New Roman" panose="02020603050405020304" pitchFamily="18" charset="0"/>
              </a:rPr>
              <a:t>(flipped)</a:t>
            </a:r>
            <a:r>
              <a:rPr lang="zh-CN" altLang="en-US" sz="2400" b="1" dirty="0">
                <a:latin typeface="Times New Roman" panose="02020603050405020304" pitchFamily="18" charset="0"/>
              </a:rPr>
              <a:t>。这样在纹理的边界处，纹理可以保持连续。</a:t>
            </a:r>
          </a:p>
          <a:p>
            <a:endParaRPr lang="en-US" altLang="zh-CN" sz="1200" b="1" dirty="0">
              <a:latin typeface="Times New Roman" panose="02020603050405020304" pitchFamily="18" charset="0"/>
            </a:endParaRPr>
          </a:p>
          <a:p>
            <a:r>
              <a:rPr lang="en-US" altLang="zh-CN" sz="2400" b="1" dirty="0">
                <a:solidFill>
                  <a:srgbClr val="FF0000"/>
                </a:solidFill>
                <a:latin typeface="Times New Roman" panose="02020603050405020304" pitchFamily="18" charset="0"/>
              </a:rPr>
              <a:t>clamp </a:t>
            </a:r>
            <a:r>
              <a:rPr lang="en-US" altLang="zh-CN" sz="2400" b="1" dirty="0">
                <a:latin typeface="Times New Roman" panose="02020603050405020304" pitchFamily="18" charset="0"/>
              </a:rPr>
              <a:t>(DirectX) or </a:t>
            </a:r>
            <a:r>
              <a:rPr lang="en-US" altLang="zh-CN" sz="2400" b="1" dirty="0" err="1" smtClean="0">
                <a:solidFill>
                  <a:srgbClr val="FF0000"/>
                </a:solidFill>
                <a:latin typeface="Times New Roman" panose="02020603050405020304" pitchFamily="18" charset="0"/>
              </a:rPr>
              <a:t>clamp_to_edge</a:t>
            </a:r>
            <a:r>
              <a:rPr lang="en-US" altLang="zh-CN" sz="2400" b="1" dirty="0" smtClean="0">
                <a:solidFill>
                  <a:srgbClr val="FF0000"/>
                </a:solidFill>
                <a:latin typeface="Times New Roman" panose="02020603050405020304" pitchFamily="18" charset="0"/>
              </a:rPr>
              <a:t> </a:t>
            </a:r>
            <a:r>
              <a:rPr lang="en-US" altLang="zh-CN" sz="2400" b="1" dirty="0">
                <a:latin typeface="Times New Roman" panose="02020603050405020304" pitchFamily="18" charset="0"/>
              </a:rPr>
              <a:t>(OpenGL): </a:t>
            </a:r>
            <a:r>
              <a:rPr lang="zh-CN" altLang="en-US" sz="2400" b="1" dirty="0">
                <a:latin typeface="Times New Roman" panose="02020603050405020304" pitchFamily="18" charset="0"/>
              </a:rPr>
              <a:t>把</a:t>
            </a:r>
            <a:r>
              <a:rPr lang="en-US" altLang="zh-CN" sz="2400" b="1" dirty="0">
                <a:latin typeface="Times New Roman" panose="02020603050405020304" pitchFamily="18" charset="0"/>
              </a:rPr>
              <a:t>[0,1)</a:t>
            </a:r>
            <a:r>
              <a:rPr lang="zh-CN" altLang="en-US" sz="2400" b="1" dirty="0">
                <a:latin typeface="Times New Roman" panose="02020603050405020304" pitchFamily="18" charset="0"/>
              </a:rPr>
              <a:t>范围之外的进行截断。截断到</a:t>
            </a:r>
            <a:r>
              <a:rPr lang="en-US" altLang="zh-CN" sz="2400" b="1" dirty="0">
                <a:latin typeface="Times New Roman" panose="02020603050405020304" pitchFamily="18" charset="0"/>
              </a:rPr>
              <a:t>[0,1)</a:t>
            </a:r>
            <a:r>
              <a:rPr lang="zh-CN" altLang="en-US" sz="2400" b="1" dirty="0">
                <a:latin typeface="Times New Roman" panose="02020603050405020304" pitchFamily="18" charset="0"/>
              </a:rPr>
              <a:t>内的半个纹素。</a:t>
            </a:r>
          </a:p>
          <a:p>
            <a:endParaRPr lang="zh-CN" altLang="en-US" sz="1200" b="1" dirty="0">
              <a:latin typeface="Times New Roman" panose="02020603050405020304" pitchFamily="18" charset="0"/>
            </a:endParaRPr>
          </a:p>
          <a:p>
            <a:r>
              <a:rPr lang="en-US" altLang="zh-CN" sz="2400" b="1" dirty="0">
                <a:solidFill>
                  <a:srgbClr val="FF0000"/>
                </a:solidFill>
                <a:latin typeface="Times New Roman" panose="02020603050405020304" pitchFamily="18" charset="0"/>
              </a:rPr>
              <a:t>border</a:t>
            </a:r>
            <a:r>
              <a:rPr lang="en-US" altLang="zh-CN" sz="2400" b="1" dirty="0">
                <a:latin typeface="Times New Roman" panose="02020603050405020304" pitchFamily="18" charset="0"/>
              </a:rPr>
              <a:t> (DirectX) or </a:t>
            </a:r>
            <a:r>
              <a:rPr lang="en-US" altLang="zh-CN" sz="2400" b="1" dirty="0" err="1" smtClean="0">
                <a:solidFill>
                  <a:srgbClr val="FF0000"/>
                </a:solidFill>
                <a:latin typeface="Times New Roman" panose="02020603050405020304" pitchFamily="18" charset="0"/>
              </a:rPr>
              <a:t>clamp_to_border</a:t>
            </a:r>
            <a:r>
              <a:rPr lang="en-US" altLang="zh-CN" sz="2400" b="1" dirty="0" smtClean="0">
                <a:solidFill>
                  <a:srgbClr val="FF0000"/>
                </a:solidFill>
                <a:latin typeface="Times New Roman" panose="02020603050405020304" pitchFamily="18" charset="0"/>
              </a:rPr>
              <a:t> </a:t>
            </a:r>
            <a:r>
              <a:rPr lang="en-US" altLang="zh-CN" sz="2400" b="1" dirty="0">
                <a:latin typeface="Times New Roman" panose="02020603050405020304" pitchFamily="18" charset="0"/>
              </a:rPr>
              <a:t>(OpenGL):</a:t>
            </a:r>
            <a:r>
              <a:rPr lang="zh-CN" altLang="en-US" sz="2400" b="1" dirty="0">
                <a:latin typeface="Times New Roman" panose="02020603050405020304" pitchFamily="18" charset="0"/>
              </a:rPr>
              <a:t>参数范围在</a:t>
            </a:r>
            <a:r>
              <a:rPr lang="en-US" altLang="zh-CN" sz="2400" b="1" dirty="0">
                <a:latin typeface="Times New Roman" panose="02020603050405020304" pitchFamily="18" charset="0"/>
              </a:rPr>
              <a:t>[0,1)</a:t>
            </a:r>
            <a:r>
              <a:rPr lang="zh-CN" altLang="en-US" sz="2400" b="1" dirty="0">
                <a:latin typeface="Times New Roman" panose="02020603050405020304" pitchFamily="18" charset="0"/>
              </a:rPr>
              <a:t> 之外的用单独定义的边界颜色或把纹理的边作为边界。用于在表面上印花样，地形绘制中相邻纹理的缝合。截断到</a:t>
            </a:r>
            <a:r>
              <a:rPr lang="en-US" altLang="zh-CN" sz="2400" b="1" dirty="0">
                <a:latin typeface="Times New Roman" panose="02020603050405020304" pitchFamily="18" charset="0"/>
              </a:rPr>
              <a:t>[0,1)</a:t>
            </a:r>
            <a:r>
              <a:rPr lang="zh-CN" altLang="en-US" sz="2400" b="1" dirty="0">
                <a:latin typeface="Times New Roman" panose="02020603050405020304" pitchFamily="18" charset="0"/>
              </a:rPr>
              <a:t>外的半个纹素。</a:t>
            </a:r>
          </a:p>
        </p:txBody>
      </p:sp>
    </p:spTree>
  </p:cSld>
  <p:clrMapOvr>
    <a:masterClrMapping/>
  </p:clrMapOvr>
  <p:transition spd="slow">
    <p:cove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50" name="Rectangle 6"/>
          <p:cNvSpPr>
            <a:spLocks noGrp="1" noChangeArrowheads="1"/>
          </p:cNvSpPr>
          <p:nvPr>
            <p:ph type="title"/>
          </p:nvPr>
        </p:nvSpPr>
        <p:spPr>
          <a:xfrm>
            <a:off x="789683" y="390663"/>
            <a:ext cx="7814567" cy="764704"/>
          </a:xfrm>
        </p:spPr>
        <p:txBody>
          <a:bodyPr/>
          <a:lstStyle/>
          <a:p>
            <a:r>
              <a:rPr lang="zh-CN" altLang="en-US" sz="4000" b="1" dirty="0"/>
              <a:t>例子</a:t>
            </a:r>
          </a:p>
        </p:txBody>
      </p:sp>
      <p:pic>
        <p:nvPicPr>
          <p:cNvPr id="390149" name="Picture 5" descr="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07950" y="1844675"/>
            <a:ext cx="8820150" cy="19827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90152" name="Text Box 8"/>
          <p:cNvSpPr txBox="1">
            <a:spLocks noChangeArrowheads="1"/>
          </p:cNvSpPr>
          <p:nvPr/>
        </p:nvSpPr>
        <p:spPr bwMode="auto">
          <a:xfrm>
            <a:off x="395288" y="4365625"/>
            <a:ext cx="82089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en-US" sz="2400">
              <a:latin typeface="Arial" panose="020B0604020202020204" pitchFamily="34" charset="0"/>
            </a:endParaRPr>
          </a:p>
        </p:txBody>
      </p:sp>
      <p:sp>
        <p:nvSpPr>
          <p:cNvPr id="390153" name="Text Box 9"/>
          <p:cNvSpPr txBox="1">
            <a:spLocks noChangeArrowheads="1"/>
          </p:cNvSpPr>
          <p:nvPr/>
        </p:nvSpPr>
        <p:spPr bwMode="auto">
          <a:xfrm>
            <a:off x="250825" y="4076700"/>
            <a:ext cx="8642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a:latin typeface="Arial" panose="020B0604020202020204" pitchFamily="34" charset="0"/>
              </a:rPr>
              <a:t>   repeat       mirror          clamp          border</a:t>
            </a:r>
          </a:p>
        </p:txBody>
      </p:sp>
    </p:spTree>
  </p:cSld>
  <p:clrMapOvr>
    <a:masterClrMapping/>
  </p:clrMapOvr>
  <p:transition spd="slow">
    <p:cove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ChangeArrowheads="1"/>
          </p:cNvSpPr>
          <p:nvPr/>
        </p:nvSpPr>
        <p:spPr bwMode="auto">
          <a:xfrm>
            <a:off x="0" y="404813"/>
            <a:ext cx="9144000" cy="536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pPr>
            <a:r>
              <a:rPr kumimoji="1" lang="en-US" altLang="zh-CN" sz="3200" b="1" dirty="0">
                <a:solidFill>
                  <a:srgbClr val="000000"/>
                </a:solidFill>
                <a:latin typeface="Times New Roman" panose="02020603050405020304" pitchFamily="18" charset="0"/>
                <a:ea typeface="华文新魏" panose="02010800040101010101" pitchFamily="2" charset="-122"/>
              </a:rPr>
              <a:t> </a:t>
            </a:r>
            <a:r>
              <a:rPr kumimoji="1" lang="en-US" altLang="zh-CN" sz="2800" b="1" dirty="0">
                <a:solidFill>
                  <a:srgbClr val="000000"/>
                </a:solidFill>
                <a:latin typeface="宋体" panose="02010600030101010101" pitchFamily="2" charset="-122"/>
              </a:rPr>
              <a:t>§</a:t>
            </a:r>
            <a:r>
              <a:rPr kumimoji="1" lang="en-US" altLang="zh-CN" sz="3200" b="1" dirty="0">
                <a:solidFill>
                  <a:srgbClr val="000000"/>
                </a:solidFill>
                <a:latin typeface="Times New Roman" panose="02020603050405020304" pitchFamily="18" charset="0"/>
                <a:ea typeface="华文新魏" panose="02010800040101010101" pitchFamily="2" charset="-122"/>
              </a:rPr>
              <a:t>8.5.3  </a:t>
            </a:r>
            <a:r>
              <a:rPr kumimoji="1" lang="zh-CN" altLang="en-US" sz="3200" b="1" dirty="0">
                <a:solidFill>
                  <a:srgbClr val="000000"/>
                </a:solidFill>
                <a:latin typeface="Times New Roman" panose="02020603050405020304" pitchFamily="18" charset="0"/>
                <a:ea typeface="华文新魏" panose="02010800040101010101" pitchFamily="2" charset="-122"/>
              </a:rPr>
              <a:t>几何</a:t>
            </a:r>
            <a:r>
              <a:rPr kumimoji="1" lang="zh-TW" altLang="en-US" sz="3200" b="1" dirty="0">
                <a:solidFill>
                  <a:srgbClr val="000000"/>
                </a:solidFill>
                <a:latin typeface="Times New Roman" panose="02020603050405020304" pitchFamily="18" charset="0"/>
                <a:ea typeface="华文新魏" panose="02010800040101010101" pitchFamily="2" charset="-122"/>
              </a:rPr>
              <a:t>纹理映射</a:t>
            </a:r>
            <a:r>
              <a:rPr kumimoji="1" lang="zh-CN" altLang="en-US" sz="3200" b="1" dirty="0">
                <a:solidFill>
                  <a:srgbClr val="000000"/>
                </a:solidFill>
                <a:latin typeface="Times New Roman" panose="02020603050405020304" pitchFamily="18" charset="0"/>
                <a:ea typeface="华文新魏" panose="02010800040101010101" pitchFamily="2" charset="-122"/>
              </a:rPr>
              <a:t> </a:t>
            </a:r>
          </a:p>
        </p:txBody>
      </p:sp>
      <p:sp>
        <p:nvSpPr>
          <p:cNvPr id="90115" name="Rectangle 3"/>
          <p:cNvSpPr>
            <a:spLocks noChangeArrowheads="1"/>
          </p:cNvSpPr>
          <p:nvPr/>
        </p:nvSpPr>
        <p:spPr bwMode="auto">
          <a:xfrm>
            <a:off x="171120" y="1003300"/>
            <a:ext cx="8768347" cy="54137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r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95000"/>
              </a:lnSpc>
            </a:pPr>
            <a:r>
              <a:rPr kumimoji="1" lang="en-US" altLang="zh-CN"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a:t>
            </a:r>
            <a:r>
              <a:rPr kumimoji="1" lang="zh-CN" altLang="en-US"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如果对现实生活中的某个表面粗糙、存在细小凹凸的物体拍摄一幅数字图像，然后将它映射到指定的光滑物体表面上，期望由此绘制出来的图像可以产生被映射表面的粗糙、凹凸不平效果，最后会发现结果并不能令人满意，物体表面只是被绘制上了粗糙的花纹图案，但看起来感觉仍然是光滑的。</a:t>
            </a:r>
          </a:p>
          <a:p>
            <a:pPr algn="just" eaLnBrk="1" hangingPunct="1">
              <a:lnSpc>
                <a:spcPct val="95000"/>
              </a:lnSpc>
            </a:pPr>
            <a:r>
              <a:rPr kumimoji="1" lang="zh-CN" altLang="en-US"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事实上，粗糙表面不同于光滑表面之处在于粗糙表面的法矢量具有一个比较小的随机分量，这使得其上的光线反射方向也具有</a:t>
            </a:r>
            <a:r>
              <a:rPr kumimoji="1" lang="en-US" altLang="zh-CN"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kumimoji="1" lang="zh-CN" altLang="en-US"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定的随机分量。</a:t>
            </a:r>
            <a:r>
              <a:rPr kumimoji="1" lang="en-US" altLang="zh-CN"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B1inn</a:t>
            </a:r>
            <a:r>
              <a:rPr kumimoji="1" lang="zh-CN" altLang="en-US"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注意到这个问题，于是想了一种办法用来扰动表面法矢，表面法矢量的扰动导致表面光亮度的突变，从面产生表面凹凸不平的真实感效果。</a:t>
            </a:r>
          </a:p>
          <a:p>
            <a:pPr algn="just" eaLnBrk="1" hangingPunct="1">
              <a:lnSpc>
                <a:spcPct val="95000"/>
              </a:lnSpc>
            </a:pPr>
            <a:r>
              <a:rPr kumimoji="1" lang="zh-CN" altLang="en-US"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a:t>
            </a:r>
            <a:r>
              <a:rPr kumimoji="1" lang="en-US" altLang="zh-CN"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B1inn</a:t>
            </a:r>
            <a:r>
              <a:rPr kumimoji="1" lang="zh-CN" altLang="en-US"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对表面法矢进行扰动的方法是，在表面任一点处沿其法向附加一微小增量，从而生成一张新的表面，计算新生成的表面</a:t>
            </a:r>
            <a:r>
              <a:rPr kumimoji="1" lang="en-US" altLang="zh-CN" sz="2600" dirty="0" err="1">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i</a:t>
            </a:r>
            <a:r>
              <a:rPr kumimoji="1" lang="zh-CN" altLang="en-US"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：点的法矢量以取代原表面上相应点的法矢量。</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1138"/>
                                        </p:tgtEl>
                                        <p:attrNameLst>
                                          <p:attrName>style.visibility</p:attrName>
                                        </p:attrNameLst>
                                      </p:cBhvr>
                                      <p:to>
                                        <p:strVal val="visible"/>
                                      </p:to>
                                    </p:set>
                                    <p:animEffect transition="in" filter="box(in)">
                                      <p:cBhvr>
                                        <p:cTn id="7" dur="1000"/>
                                        <p:tgtEl>
                                          <p:spTgt spid="91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ChangeArrowheads="1"/>
          </p:cNvSpPr>
          <p:nvPr/>
        </p:nvSpPr>
        <p:spPr bwMode="auto">
          <a:xfrm>
            <a:off x="0" y="476250"/>
            <a:ext cx="9144000" cy="1225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95000"/>
              </a:lnSpc>
            </a:pPr>
            <a:r>
              <a:rPr kumimoji="1" lang="en-US" altLang="zh-CN" sz="26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a:t>
            </a:r>
            <a:r>
              <a:rPr kumimoji="1" lang="zh-CN" altLang="en-US" sz="26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设表面的参数方程为</a:t>
            </a:r>
            <a:r>
              <a:rPr kumimoji="1" lang="en-US" altLang="zh-CN" sz="26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P=P(u</a:t>
            </a:r>
            <a:r>
              <a:rPr kumimoji="1" lang="zh-CN" altLang="en-US" sz="26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kumimoji="1" lang="en-US" altLang="zh-CN" sz="26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v)</a:t>
            </a:r>
            <a:r>
              <a:rPr kumimoji="1" lang="zh-CN" altLang="en-US" sz="26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，表面上任何一点的单位法矢量为</a:t>
            </a:r>
            <a:r>
              <a:rPr kumimoji="1" lang="en-US" altLang="zh-CN" sz="26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N(u</a:t>
            </a:r>
            <a:r>
              <a:rPr kumimoji="1" lang="zh-CN" altLang="en-US" sz="26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kumimoji="1" lang="en-US" altLang="zh-CN" sz="26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v)</a:t>
            </a:r>
            <a:r>
              <a:rPr kumimoji="1" lang="zh-CN" altLang="en-US" sz="26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，纹理函数</a:t>
            </a:r>
            <a:r>
              <a:rPr kumimoji="1" lang="en-US" altLang="zh-CN" sz="26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F(u</a:t>
            </a:r>
            <a:r>
              <a:rPr kumimoji="1" lang="zh-CN" altLang="en-US" sz="26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kumimoji="1" lang="en-US" altLang="zh-CN" sz="26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v)</a:t>
            </a:r>
            <a:r>
              <a:rPr kumimoji="1" lang="zh-CN" altLang="en-US" sz="26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给出表面上每一点沿着其法向的位移量，则新生成的表面为：</a:t>
            </a:r>
          </a:p>
        </p:txBody>
      </p:sp>
      <p:pic>
        <p:nvPicPr>
          <p:cNvPr id="911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1773238"/>
            <a:ext cx="4033837" cy="468312"/>
          </a:xfrm>
          <a:prstGeom prst="rect">
            <a:avLst/>
          </a:prstGeom>
          <a:noFill/>
          <a:ln w="38100" cmpd="dbl" algn="ctr">
            <a:no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91140" name="Group 4"/>
          <p:cNvGrpSpPr/>
          <p:nvPr/>
        </p:nvGrpSpPr>
        <p:grpSpPr bwMode="auto">
          <a:xfrm>
            <a:off x="5508625" y="1628775"/>
            <a:ext cx="3384550" cy="798513"/>
            <a:chOff x="3470" y="1026"/>
            <a:chExt cx="2132" cy="503"/>
          </a:xfrm>
        </p:grpSpPr>
        <p:pic>
          <p:nvPicPr>
            <p:cNvPr id="9114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4" y="1026"/>
              <a:ext cx="1588" cy="503"/>
            </a:xfrm>
            <a:prstGeom prst="rect">
              <a:avLst/>
            </a:prstGeom>
            <a:noFill/>
            <a:ln w="38100" cmpd="dbl" algn="ctr">
              <a:no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1146" name="Rectangle 6"/>
            <p:cNvSpPr>
              <a:spLocks noChangeArrowheads="1"/>
            </p:cNvSpPr>
            <p:nvPr/>
          </p:nvSpPr>
          <p:spPr bwMode="auto">
            <a:xfrm>
              <a:off x="3470" y="1117"/>
              <a:ext cx="672" cy="2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95000"/>
                </a:lnSpc>
              </a:pPr>
              <a:r>
                <a:rPr kumimoji="1" lang="zh-CN" altLang="en-US" sz="26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其中：</a:t>
              </a:r>
            </a:p>
          </p:txBody>
        </p:sp>
      </p:grpSp>
      <p:pic>
        <p:nvPicPr>
          <p:cNvPr id="9114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3644900"/>
            <a:ext cx="2362200" cy="2316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1142"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32363" y="3644900"/>
            <a:ext cx="2378075" cy="2324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1143" name="Rectangle 9"/>
          <p:cNvSpPr>
            <a:spLocks noChangeArrowheads="1"/>
          </p:cNvSpPr>
          <p:nvPr/>
        </p:nvSpPr>
        <p:spPr bwMode="auto">
          <a:xfrm>
            <a:off x="-12700" y="2492375"/>
            <a:ext cx="91567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95000"/>
              </a:lnSpc>
            </a:pPr>
            <a:r>
              <a:rPr kumimoji="1" lang="zh-CN" altLang="en-US" sz="26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新表面的法向量可以有</a:t>
            </a:r>
            <a:r>
              <a:rPr kumimoji="1" lang="en-US" altLang="zh-CN" sz="26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P´(u</a:t>
            </a:r>
            <a:r>
              <a:rPr kumimoji="1" lang="zh-CN" altLang="en-US" sz="26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kumimoji="1" lang="en-US" altLang="zh-CN" sz="26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v)</a:t>
            </a:r>
            <a:r>
              <a:rPr kumimoji="1" lang="zh-CN" altLang="en-US" sz="26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的两个偏导数叉乘得到：</a:t>
            </a:r>
          </a:p>
        </p:txBody>
      </p:sp>
      <p:pic>
        <p:nvPicPr>
          <p:cNvPr id="91144"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11414" y="3068638"/>
            <a:ext cx="3478109" cy="360362"/>
          </a:xfrm>
          <a:prstGeom prst="rect">
            <a:avLst/>
          </a:prstGeom>
          <a:noFill/>
          <a:ln w="57150" cmpd="thinThick" algn="ctr">
            <a:no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cove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659957" y="1350469"/>
            <a:ext cx="4155141" cy="416859"/>
          </a:xfrm>
          <a:prstGeom prst="rect">
            <a:avLst/>
          </a:prstGeom>
          <a:solidFill>
            <a:srgbClr val="FF93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2659956" y="3431253"/>
            <a:ext cx="4155141" cy="416859"/>
          </a:xfrm>
          <a:prstGeom prst="rect">
            <a:avLst/>
          </a:prstGeom>
          <a:solidFill>
            <a:srgbClr val="FF93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p:cNvSpPr/>
          <p:nvPr/>
        </p:nvSpPr>
        <p:spPr>
          <a:xfrm>
            <a:off x="2659956" y="1896591"/>
            <a:ext cx="4155141" cy="416859"/>
          </a:xfrm>
          <a:prstGeom prst="rect">
            <a:avLst/>
          </a:prstGeom>
          <a:solidFill>
            <a:srgbClr val="FF93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2659955" y="2416383"/>
            <a:ext cx="4155141" cy="416859"/>
          </a:xfrm>
          <a:prstGeom prst="rect">
            <a:avLst/>
          </a:prstGeom>
          <a:solidFill>
            <a:srgbClr val="FF93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
        <p:nvSpPr>
          <p:cNvPr id="6" name="矩形 5"/>
          <p:cNvSpPr/>
          <p:nvPr/>
        </p:nvSpPr>
        <p:spPr>
          <a:xfrm>
            <a:off x="2659955" y="2935308"/>
            <a:ext cx="4155141" cy="416859"/>
          </a:xfrm>
          <a:prstGeom prst="rect">
            <a:avLst/>
          </a:prstGeom>
          <a:solidFill>
            <a:srgbClr val="FF93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
        <p:nvSpPr>
          <p:cNvPr id="7" name="矩形 6"/>
          <p:cNvSpPr/>
          <p:nvPr/>
        </p:nvSpPr>
        <p:spPr>
          <a:xfrm>
            <a:off x="2659952" y="4942092"/>
            <a:ext cx="4155141" cy="416859"/>
          </a:xfrm>
          <a:prstGeom prst="rect">
            <a:avLst/>
          </a:prstGeom>
          <a:solidFill>
            <a:srgbClr val="FF93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p:cNvSpPr/>
          <p:nvPr/>
        </p:nvSpPr>
        <p:spPr>
          <a:xfrm>
            <a:off x="2659953" y="3955633"/>
            <a:ext cx="4155141" cy="416859"/>
          </a:xfrm>
          <a:prstGeom prst="rect">
            <a:avLst/>
          </a:prstGeom>
          <a:solidFill>
            <a:srgbClr val="FF93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p:cNvSpPr/>
          <p:nvPr/>
        </p:nvSpPr>
        <p:spPr>
          <a:xfrm>
            <a:off x="2659952" y="4450907"/>
            <a:ext cx="4155141" cy="416859"/>
          </a:xfrm>
          <a:prstGeom prst="rect">
            <a:avLst/>
          </a:prstGeom>
          <a:solidFill>
            <a:srgbClr val="FF93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250"/>
                                        <p:tgtEl>
                                          <p:spTgt spid="2"/>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up)">
                                      <p:cBhvr>
                                        <p:cTn id="11" dur="250"/>
                                        <p:tgtEl>
                                          <p:spTgt spid="4"/>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250"/>
                                        <p:tgtEl>
                                          <p:spTgt spid="5"/>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up)">
                                      <p:cBhvr>
                                        <p:cTn id="19" dur="250"/>
                                        <p:tgtEl>
                                          <p:spTgt spid="6"/>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up)">
                                      <p:cBhvr>
                                        <p:cTn id="23" dur="250"/>
                                        <p:tgtEl>
                                          <p:spTgt spid="3"/>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up)">
                                      <p:cBhvr>
                                        <p:cTn id="27" dur="250"/>
                                        <p:tgtEl>
                                          <p:spTgt spid="8"/>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up)">
                                      <p:cBhvr>
                                        <p:cTn id="31" dur="25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wipe(left)">
                                      <p:cBhvr>
                                        <p:cTn id="3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1087744" y="287239"/>
            <a:ext cx="7814567" cy="764704"/>
          </a:xfrm>
        </p:spPr>
        <p:txBody>
          <a:bodyPr/>
          <a:lstStyle/>
          <a:p>
            <a:pPr eaLnBrk="1" hangingPunct="1"/>
            <a:r>
              <a:rPr kumimoji="1" lang="zh-CN" altLang="en-US" b="1" dirty="0">
                <a:solidFill>
                  <a:srgbClr val="000000"/>
                </a:solidFill>
                <a:latin typeface="Times New Roman" panose="02020603050405020304" pitchFamily="18" charset="0"/>
                <a:ea typeface="华文新魏" panose="02010800040101010101" pitchFamily="2" charset="-122"/>
              </a:rPr>
              <a:t>几何</a:t>
            </a:r>
            <a:r>
              <a:rPr kumimoji="1" lang="zh-TW" altLang="en-US" b="1" dirty="0">
                <a:solidFill>
                  <a:srgbClr val="000000"/>
                </a:solidFill>
                <a:latin typeface="Times New Roman" panose="02020603050405020304" pitchFamily="18" charset="0"/>
                <a:ea typeface="华文新魏" panose="02010800040101010101" pitchFamily="2" charset="-122"/>
              </a:rPr>
              <a:t>纹理映射</a:t>
            </a:r>
            <a:endParaRPr lang="zh-CN" altLang="en-US" sz="3200" dirty="0" smtClean="0">
              <a:solidFill>
                <a:srgbClr val="800000"/>
              </a:solidFill>
              <a:ea typeface="黑体" panose="02010609060101010101" pitchFamily="49" charset="-122"/>
            </a:endParaRPr>
          </a:p>
        </p:txBody>
      </p:sp>
      <p:sp>
        <p:nvSpPr>
          <p:cNvPr id="51203" name="Rectangle 3"/>
          <p:cNvSpPr>
            <a:spLocks noGrp="1" noChangeArrowheads="1"/>
          </p:cNvSpPr>
          <p:nvPr>
            <p:ph type="body" idx="1"/>
          </p:nvPr>
        </p:nvSpPr>
        <p:spPr/>
        <p:txBody>
          <a:bodyPr/>
          <a:lstStyle/>
          <a:p>
            <a:pPr eaLnBrk="1" hangingPunct="1"/>
            <a:r>
              <a:rPr lang="zh-CN" altLang="en-US" dirty="0" smtClean="0"/>
              <a:t>几何纹理：</a:t>
            </a:r>
          </a:p>
        </p:txBody>
      </p:sp>
      <p:grpSp>
        <p:nvGrpSpPr>
          <p:cNvPr id="51204" name="Group 4"/>
          <p:cNvGrpSpPr>
            <a:grpSpLocks/>
          </p:cNvGrpSpPr>
          <p:nvPr/>
        </p:nvGrpSpPr>
        <p:grpSpPr bwMode="auto">
          <a:xfrm>
            <a:off x="1368169" y="1941489"/>
            <a:ext cx="1298575" cy="647700"/>
            <a:chOff x="928" y="3113"/>
            <a:chExt cx="818" cy="408"/>
          </a:xfrm>
        </p:grpSpPr>
        <p:sp>
          <p:nvSpPr>
            <p:cNvPr id="51227" name="Freeform 5"/>
            <p:cNvSpPr>
              <a:spLocks/>
            </p:cNvSpPr>
            <p:nvPr/>
          </p:nvSpPr>
          <p:spPr bwMode="auto">
            <a:xfrm>
              <a:off x="930" y="3385"/>
              <a:ext cx="816" cy="136"/>
            </a:xfrm>
            <a:custGeom>
              <a:avLst/>
              <a:gdLst>
                <a:gd name="T0" fmla="*/ 0 w 1043"/>
                <a:gd name="T1" fmla="*/ 137 h 137"/>
                <a:gd name="T2" fmla="*/ 498 w 1043"/>
                <a:gd name="T3" fmla="*/ 0 h 137"/>
                <a:gd name="T4" fmla="*/ 1043 w 1043"/>
                <a:gd name="T5" fmla="*/ 137 h 137"/>
                <a:gd name="T6" fmla="*/ 0 60000 65536"/>
                <a:gd name="T7" fmla="*/ 0 60000 65536"/>
                <a:gd name="T8" fmla="*/ 0 60000 65536"/>
                <a:gd name="T9" fmla="*/ 0 w 1043"/>
                <a:gd name="T10" fmla="*/ 0 h 137"/>
                <a:gd name="T11" fmla="*/ 1043 w 1043"/>
                <a:gd name="T12" fmla="*/ 137 h 137"/>
              </a:gdLst>
              <a:ahLst/>
              <a:cxnLst>
                <a:cxn ang="T6">
                  <a:pos x="T0" y="T1"/>
                </a:cxn>
                <a:cxn ang="T7">
                  <a:pos x="T2" y="T3"/>
                </a:cxn>
                <a:cxn ang="T8">
                  <a:pos x="T4" y="T5"/>
                </a:cxn>
              </a:cxnLst>
              <a:rect l="T9" t="T10" r="T11" b="T12"/>
              <a:pathLst>
                <a:path w="1043" h="137">
                  <a:moveTo>
                    <a:pt x="0" y="137"/>
                  </a:moveTo>
                  <a:cubicBezTo>
                    <a:pt x="162" y="68"/>
                    <a:pt x="324" y="0"/>
                    <a:pt x="498" y="0"/>
                  </a:cubicBezTo>
                  <a:cubicBezTo>
                    <a:pt x="672" y="0"/>
                    <a:pt x="857" y="68"/>
                    <a:pt x="1043" y="137"/>
                  </a:cubicBezTo>
                </a:path>
              </a:pathLst>
            </a:custGeom>
            <a:noFill/>
            <a:ln w="952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51228" name="Line 6"/>
            <p:cNvSpPr>
              <a:spLocks noChangeShapeType="1"/>
            </p:cNvSpPr>
            <p:nvPr/>
          </p:nvSpPr>
          <p:spPr bwMode="auto">
            <a:xfrm flipH="1" flipV="1">
              <a:off x="928" y="3205"/>
              <a:ext cx="122" cy="25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51229" name="Line 7"/>
            <p:cNvSpPr>
              <a:spLocks noChangeShapeType="1"/>
            </p:cNvSpPr>
            <p:nvPr/>
          </p:nvSpPr>
          <p:spPr bwMode="auto">
            <a:xfrm flipH="1" flipV="1">
              <a:off x="1050" y="3158"/>
              <a:ext cx="92" cy="25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51230" name="Line 8"/>
            <p:cNvSpPr>
              <a:spLocks noChangeShapeType="1"/>
            </p:cNvSpPr>
            <p:nvPr/>
          </p:nvSpPr>
          <p:spPr bwMode="auto">
            <a:xfrm flipH="1" flipV="1">
              <a:off x="1187" y="3124"/>
              <a:ext cx="54" cy="26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51231" name="Line 9"/>
            <p:cNvSpPr>
              <a:spLocks noChangeShapeType="1"/>
            </p:cNvSpPr>
            <p:nvPr/>
          </p:nvSpPr>
          <p:spPr bwMode="auto">
            <a:xfrm flipH="1" flipV="1">
              <a:off x="1338" y="3113"/>
              <a:ext cx="0" cy="25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51232" name="Line 10"/>
            <p:cNvSpPr>
              <a:spLocks noChangeShapeType="1"/>
            </p:cNvSpPr>
            <p:nvPr/>
          </p:nvSpPr>
          <p:spPr bwMode="auto">
            <a:xfrm flipV="1">
              <a:off x="1429" y="3113"/>
              <a:ext cx="40"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51233" name="Line 11"/>
            <p:cNvSpPr>
              <a:spLocks noChangeShapeType="1"/>
            </p:cNvSpPr>
            <p:nvPr/>
          </p:nvSpPr>
          <p:spPr bwMode="auto">
            <a:xfrm flipV="1">
              <a:off x="1505" y="3158"/>
              <a:ext cx="74" cy="25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51234" name="Line 12"/>
            <p:cNvSpPr>
              <a:spLocks noChangeShapeType="1"/>
            </p:cNvSpPr>
            <p:nvPr/>
          </p:nvSpPr>
          <p:spPr bwMode="auto">
            <a:xfrm flipV="1">
              <a:off x="1596" y="3209"/>
              <a:ext cx="109" cy="2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grpSp>
      <p:grpSp>
        <p:nvGrpSpPr>
          <p:cNvPr id="51205" name="Group 13"/>
          <p:cNvGrpSpPr>
            <a:grpSpLocks/>
          </p:cNvGrpSpPr>
          <p:nvPr/>
        </p:nvGrpSpPr>
        <p:grpSpPr bwMode="auto">
          <a:xfrm>
            <a:off x="3674806" y="1797026"/>
            <a:ext cx="1655763" cy="863600"/>
            <a:chOff x="2744" y="2931"/>
            <a:chExt cx="1043" cy="544"/>
          </a:xfrm>
        </p:grpSpPr>
        <p:sp>
          <p:nvSpPr>
            <p:cNvPr id="51224" name="Freeform 14"/>
            <p:cNvSpPr>
              <a:spLocks/>
            </p:cNvSpPr>
            <p:nvPr/>
          </p:nvSpPr>
          <p:spPr bwMode="auto">
            <a:xfrm>
              <a:off x="2744" y="3158"/>
              <a:ext cx="862" cy="136"/>
            </a:xfrm>
            <a:custGeom>
              <a:avLst/>
              <a:gdLst>
                <a:gd name="T0" fmla="*/ 0 w 771"/>
                <a:gd name="T1" fmla="*/ 98 h 143"/>
                <a:gd name="T2" fmla="*/ 136 w 771"/>
                <a:gd name="T3" fmla="*/ 7 h 143"/>
                <a:gd name="T4" fmla="*/ 272 w 771"/>
                <a:gd name="T5" fmla="*/ 98 h 143"/>
                <a:gd name="T6" fmla="*/ 408 w 771"/>
                <a:gd name="T7" fmla="*/ 7 h 143"/>
                <a:gd name="T8" fmla="*/ 499 w 771"/>
                <a:gd name="T9" fmla="*/ 98 h 143"/>
                <a:gd name="T10" fmla="*/ 635 w 771"/>
                <a:gd name="T11" fmla="*/ 7 h 143"/>
                <a:gd name="T12" fmla="*/ 771 w 771"/>
                <a:gd name="T13" fmla="*/ 143 h 143"/>
                <a:gd name="T14" fmla="*/ 0 60000 65536"/>
                <a:gd name="T15" fmla="*/ 0 60000 65536"/>
                <a:gd name="T16" fmla="*/ 0 60000 65536"/>
                <a:gd name="T17" fmla="*/ 0 60000 65536"/>
                <a:gd name="T18" fmla="*/ 0 60000 65536"/>
                <a:gd name="T19" fmla="*/ 0 60000 65536"/>
                <a:gd name="T20" fmla="*/ 0 60000 65536"/>
                <a:gd name="T21" fmla="*/ 0 w 771"/>
                <a:gd name="T22" fmla="*/ 0 h 143"/>
                <a:gd name="T23" fmla="*/ 771 w 771"/>
                <a:gd name="T24" fmla="*/ 143 h 14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71" h="143">
                  <a:moveTo>
                    <a:pt x="0" y="98"/>
                  </a:moveTo>
                  <a:cubicBezTo>
                    <a:pt x="45" y="52"/>
                    <a:pt x="91" y="7"/>
                    <a:pt x="136" y="7"/>
                  </a:cubicBezTo>
                  <a:cubicBezTo>
                    <a:pt x="181" y="7"/>
                    <a:pt x="227" y="98"/>
                    <a:pt x="272" y="98"/>
                  </a:cubicBezTo>
                  <a:cubicBezTo>
                    <a:pt x="317" y="98"/>
                    <a:pt x="370" y="7"/>
                    <a:pt x="408" y="7"/>
                  </a:cubicBezTo>
                  <a:cubicBezTo>
                    <a:pt x="446" y="7"/>
                    <a:pt x="461" y="98"/>
                    <a:pt x="499" y="98"/>
                  </a:cubicBezTo>
                  <a:cubicBezTo>
                    <a:pt x="537" y="98"/>
                    <a:pt x="590" y="0"/>
                    <a:pt x="635" y="7"/>
                  </a:cubicBezTo>
                  <a:cubicBezTo>
                    <a:pt x="680" y="14"/>
                    <a:pt x="733" y="128"/>
                    <a:pt x="771" y="143"/>
                  </a:cubicBezTo>
                </a:path>
              </a:pathLst>
            </a:custGeom>
            <a:noFill/>
            <a:ln w="952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51225" name="Line 15"/>
            <p:cNvSpPr>
              <a:spLocks noChangeShapeType="1"/>
            </p:cNvSpPr>
            <p:nvPr/>
          </p:nvSpPr>
          <p:spPr bwMode="auto">
            <a:xfrm>
              <a:off x="2744" y="3475"/>
              <a:ext cx="104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51226" name="Line 16"/>
            <p:cNvSpPr>
              <a:spLocks noChangeShapeType="1"/>
            </p:cNvSpPr>
            <p:nvPr/>
          </p:nvSpPr>
          <p:spPr bwMode="auto">
            <a:xfrm flipV="1">
              <a:off x="2744" y="2931"/>
              <a:ext cx="0" cy="5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grpSp>
      <p:sp>
        <p:nvSpPr>
          <p:cNvPr id="51206" name="Freeform 17"/>
          <p:cNvSpPr>
            <a:spLocks/>
          </p:cNvSpPr>
          <p:nvPr/>
        </p:nvSpPr>
        <p:spPr bwMode="auto">
          <a:xfrm>
            <a:off x="6250346" y="2639221"/>
            <a:ext cx="1368425" cy="215900"/>
          </a:xfrm>
          <a:custGeom>
            <a:avLst/>
            <a:gdLst>
              <a:gd name="T0" fmla="*/ 0 w 771"/>
              <a:gd name="T1" fmla="*/ 98 h 143"/>
              <a:gd name="T2" fmla="*/ 136 w 771"/>
              <a:gd name="T3" fmla="*/ 7 h 143"/>
              <a:gd name="T4" fmla="*/ 272 w 771"/>
              <a:gd name="T5" fmla="*/ 98 h 143"/>
              <a:gd name="T6" fmla="*/ 408 w 771"/>
              <a:gd name="T7" fmla="*/ 7 h 143"/>
              <a:gd name="T8" fmla="*/ 499 w 771"/>
              <a:gd name="T9" fmla="*/ 98 h 143"/>
              <a:gd name="T10" fmla="*/ 635 w 771"/>
              <a:gd name="T11" fmla="*/ 7 h 143"/>
              <a:gd name="T12" fmla="*/ 771 w 771"/>
              <a:gd name="T13" fmla="*/ 143 h 143"/>
              <a:gd name="T14" fmla="*/ 0 60000 65536"/>
              <a:gd name="T15" fmla="*/ 0 60000 65536"/>
              <a:gd name="T16" fmla="*/ 0 60000 65536"/>
              <a:gd name="T17" fmla="*/ 0 60000 65536"/>
              <a:gd name="T18" fmla="*/ 0 60000 65536"/>
              <a:gd name="T19" fmla="*/ 0 60000 65536"/>
              <a:gd name="T20" fmla="*/ 0 60000 65536"/>
              <a:gd name="T21" fmla="*/ 0 w 771"/>
              <a:gd name="T22" fmla="*/ 0 h 143"/>
              <a:gd name="T23" fmla="*/ 771 w 771"/>
              <a:gd name="T24" fmla="*/ 143 h 14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71" h="143">
                <a:moveTo>
                  <a:pt x="0" y="98"/>
                </a:moveTo>
                <a:cubicBezTo>
                  <a:pt x="45" y="52"/>
                  <a:pt x="91" y="7"/>
                  <a:pt x="136" y="7"/>
                </a:cubicBezTo>
                <a:cubicBezTo>
                  <a:pt x="181" y="7"/>
                  <a:pt x="227" y="98"/>
                  <a:pt x="272" y="98"/>
                </a:cubicBezTo>
                <a:cubicBezTo>
                  <a:pt x="317" y="98"/>
                  <a:pt x="370" y="7"/>
                  <a:pt x="408" y="7"/>
                </a:cubicBezTo>
                <a:cubicBezTo>
                  <a:pt x="446" y="7"/>
                  <a:pt x="461" y="98"/>
                  <a:pt x="499" y="98"/>
                </a:cubicBezTo>
                <a:cubicBezTo>
                  <a:pt x="537" y="98"/>
                  <a:pt x="590" y="0"/>
                  <a:pt x="635" y="7"/>
                </a:cubicBezTo>
                <a:cubicBezTo>
                  <a:pt x="680" y="14"/>
                  <a:pt x="733" y="128"/>
                  <a:pt x="771" y="143"/>
                </a:cubicBezTo>
              </a:path>
            </a:pathLst>
          </a:custGeom>
          <a:noFill/>
          <a:ln w="952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grpSp>
        <p:nvGrpSpPr>
          <p:cNvPr id="51207" name="Group 18"/>
          <p:cNvGrpSpPr>
            <a:grpSpLocks/>
          </p:cNvGrpSpPr>
          <p:nvPr/>
        </p:nvGrpSpPr>
        <p:grpSpPr bwMode="auto">
          <a:xfrm>
            <a:off x="6264019" y="2084364"/>
            <a:ext cx="1298575" cy="576262"/>
            <a:chOff x="4012" y="3203"/>
            <a:chExt cx="818" cy="363"/>
          </a:xfrm>
        </p:grpSpPr>
        <p:sp>
          <p:nvSpPr>
            <p:cNvPr id="51216" name="Freeform 19"/>
            <p:cNvSpPr>
              <a:spLocks/>
            </p:cNvSpPr>
            <p:nvPr/>
          </p:nvSpPr>
          <p:spPr bwMode="auto">
            <a:xfrm>
              <a:off x="4014" y="3430"/>
              <a:ext cx="816" cy="136"/>
            </a:xfrm>
            <a:custGeom>
              <a:avLst/>
              <a:gdLst>
                <a:gd name="T0" fmla="*/ 0 w 1043"/>
                <a:gd name="T1" fmla="*/ 137 h 137"/>
                <a:gd name="T2" fmla="*/ 498 w 1043"/>
                <a:gd name="T3" fmla="*/ 0 h 137"/>
                <a:gd name="T4" fmla="*/ 1043 w 1043"/>
                <a:gd name="T5" fmla="*/ 137 h 137"/>
                <a:gd name="T6" fmla="*/ 0 60000 65536"/>
                <a:gd name="T7" fmla="*/ 0 60000 65536"/>
                <a:gd name="T8" fmla="*/ 0 60000 65536"/>
                <a:gd name="T9" fmla="*/ 0 w 1043"/>
                <a:gd name="T10" fmla="*/ 0 h 137"/>
                <a:gd name="T11" fmla="*/ 1043 w 1043"/>
                <a:gd name="T12" fmla="*/ 137 h 137"/>
              </a:gdLst>
              <a:ahLst/>
              <a:cxnLst>
                <a:cxn ang="T6">
                  <a:pos x="T0" y="T1"/>
                </a:cxn>
                <a:cxn ang="T7">
                  <a:pos x="T2" y="T3"/>
                </a:cxn>
                <a:cxn ang="T8">
                  <a:pos x="T4" y="T5"/>
                </a:cxn>
              </a:cxnLst>
              <a:rect l="T9" t="T10" r="T11" b="T12"/>
              <a:pathLst>
                <a:path w="1043" h="137">
                  <a:moveTo>
                    <a:pt x="0" y="137"/>
                  </a:moveTo>
                  <a:cubicBezTo>
                    <a:pt x="162" y="68"/>
                    <a:pt x="324" y="0"/>
                    <a:pt x="498" y="0"/>
                  </a:cubicBezTo>
                  <a:cubicBezTo>
                    <a:pt x="672" y="0"/>
                    <a:pt x="857" y="68"/>
                    <a:pt x="1043" y="137"/>
                  </a:cubicBezTo>
                </a:path>
              </a:pathLst>
            </a:custGeom>
            <a:noFill/>
            <a:ln w="952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51217" name="Line 20"/>
            <p:cNvSpPr>
              <a:spLocks noChangeShapeType="1"/>
            </p:cNvSpPr>
            <p:nvPr/>
          </p:nvSpPr>
          <p:spPr bwMode="auto">
            <a:xfrm flipH="1" flipV="1">
              <a:off x="4012" y="3250"/>
              <a:ext cx="122" cy="25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51218" name="Line 21"/>
            <p:cNvSpPr>
              <a:spLocks noChangeShapeType="1"/>
            </p:cNvSpPr>
            <p:nvPr/>
          </p:nvSpPr>
          <p:spPr bwMode="auto">
            <a:xfrm flipH="1" flipV="1">
              <a:off x="4134" y="3203"/>
              <a:ext cx="92" cy="25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51219" name="Line 22"/>
            <p:cNvSpPr>
              <a:spLocks noChangeShapeType="1"/>
            </p:cNvSpPr>
            <p:nvPr/>
          </p:nvSpPr>
          <p:spPr bwMode="auto">
            <a:xfrm flipH="1" flipV="1">
              <a:off x="4299" y="3297"/>
              <a:ext cx="26" cy="1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51220" name="Line 23"/>
            <p:cNvSpPr>
              <a:spLocks noChangeShapeType="1"/>
            </p:cNvSpPr>
            <p:nvPr/>
          </p:nvSpPr>
          <p:spPr bwMode="auto">
            <a:xfrm flipH="1" flipV="1">
              <a:off x="4422" y="3219"/>
              <a:ext cx="0" cy="21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51221" name="Line 24"/>
            <p:cNvSpPr>
              <a:spLocks noChangeShapeType="1"/>
            </p:cNvSpPr>
            <p:nvPr/>
          </p:nvSpPr>
          <p:spPr bwMode="auto">
            <a:xfrm flipV="1">
              <a:off x="4513" y="3300"/>
              <a:ext cx="19" cy="13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51222" name="Line 25"/>
            <p:cNvSpPr>
              <a:spLocks noChangeShapeType="1"/>
            </p:cNvSpPr>
            <p:nvPr/>
          </p:nvSpPr>
          <p:spPr bwMode="auto">
            <a:xfrm flipV="1">
              <a:off x="4589" y="3203"/>
              <a:ext cx="74" cy="25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51223" name="Line 26"/>
            <p:cNvSpPr>
              <a:spLocks noChangeShapeType="1"/>
            </p:cNvSpPr>
            <p:nvPr/>
          </p:nvSpPr>
          <p:spPr bwMode="auto">
            <a:xfrm flipV="1">
              <a:off x="4680" y="3301"/>
              <a:ext cx="89" cy="19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grpSp>
      <p:sp>
        <p:nvSpPr>
          <p:cNvPr id="128027" name="Text Box 27"/>
          <p:cNvSpPr txBox="1">
            <a:spLocks noChangeArrowheads="1"/>
          </p:cNvSpPr>
          <p:nvPr/>
        </p:nvSpPr>
        <p:spPr bwMode="auto">
          <a:xfrm>
            <a:off x="1371344" y="2660626"/>
            <a:ext cx="1295400" cy="396875"/>
          </a:xfrm>
          <a:prstGeom prst="rect">
            <a:avLst/>
          </a:prstGeom>
          <a:noFill/>
          <a:ln w="9525" algn="ctr">
            <a:noFill/>
            <a:miter lim="800000"/>
            <a:headEnd/>
            <a:tailEnd/>
          </a:ln>
          <a:effectLst/>
        </p:spPr>
        <p:txBody>
          <a:bodyPr>
            <a:spAutoFit/>
          </a:bodyPr>
          <a:lstStyle/>
          <a:p>
            <a:pPr algn="ctr">
              <a:spcBef>
                <a:spcPct val="50000"/>
              </a:spcBef>
              <a:defRPr/>
            </a:pPr>
            <a:r>
              <a:rPr kumimoji="0" lang="zh-CN" altLang="en-US" sz="2000" dirty="0">
                <a:solidFill>
                  <a:schemeClr val="tx2"/>
                </a:solidFill>
                <a:effectLst>
                  <a:outerShdw blurRad="38100" dist="38100" dir="2700000" algn="tl">
                    <a:srgbClr val="000000"/>
                  </a:outerShdw>
                </a:effectLst>
                <a:latin typeface="Tahoma" pitchFamily="34" charset="0"/>
                <a:ea typeface="华文楷体" pitchFamily="2" charset="-122"/>
              </a:rPr>
              <a:t>光滑曲面</a:t>
            </a:r>
          </a:p>
        </p:txBody>
      </p:sp>
      <p:sp>
        <p:nvSpPr>
          <p:cNvPr id="128028" name="Text Box 28"/>
          <p:cNvSpPr txBox="1">
            <a:spLocks noChangeArrowheads="1"/>
          </p:cNvSpPr>
          <p:nvPr/>
        </p:nvSpPr>
        <p:spPr bwMode="auto">
          <a:xfrm>
            <a:off x="3746244" y="2733651"/>
            <a:ext cx="1295400" cy="396875"/>
          </a:xfrm>
          <a:prstGeom prst="rect">
            <a:avLst/>
          </a:prstGeom>
          <a:noFill/>
          <a:ln w="9525" algn="ctr">
            <a:noFill/>
            <a:miter lim="800000"/>
            <a:headEnd/>
            <a:tailEnd/>
          </a:ln>
          <a:effectLst/>
        </p:spPr>
        <p:txBody>
          <a:bodyPr>
            <a:spAutoFit/>
          </a:bodyPr>
          <a:lstStyle/>
          <a:p>
            <a:pPr algn="ctr">
              <a:spcBef>
                <a:spcPct val="50000"/>
              </a:spcBef>
              <a:defRPr/>
            </a:pPr>
            <a:r>
              <a:rPr kumimoji="0" lang="zh-CN" altLang="en-US" sz="2000">
                <a:solidFill>
                  <a:schemeClr val="tx2"/>
                </a:solidFill>
                <a:effectLst>
                  <a:outerShdw blurRad="38100" dist="38100" dir="2700000" algn="tl">
                    <a:srgbClr val="000000"/>
                  </a:outerShdw>
                </a:effectLst>
                <a:latin typeface="Tahoma" pitchFamily="34" charset="0"/>
                <a:ea typeface="华文楷体" pitchFamily="2" charset="-122"/>
              </a:rPr>
              <a:t>凹凸纹理</a:t>
            </a:r>
          </a:p>
        </p:txBody>
      </p:sp>
      <p:sp>
        <p:nvSpPr>
          <p:cNvPr id="128029" name="Text Box 29"/>
          <p:cNvSpPr txBox="1">
            <a:spLocks noChangeArrowheads="1"/>
          </p:cNvSpPr>
          <p:nvPr/>
        </p:nvSpPr>
        <p:spPr bwMode="auto">
          <a:xfrm>
            <a:off x="6267194" y="2733651"/>
            <a:ext cx="1439862" cy="396875"/>
          </a:xfrm>
          <a:prstGeom prst="rect">
            <a:avLst/>
          </a:prstGeom>
          <a:noFill/>
          <a:ln w="9525" algn="ctr">
            <a:noFill/>
            <a:miter lim="800000"/>
            <a:headEnd/>
            <a:tailEnd/>
          </a:ln>
          <a:effectLst/>
        </p:spPr>
        <p:txBody>
          <a:bodyPr>
            <a:spAutoFit/>
          </a:bodyPr>
          <a:lstStyle/>
          <a:p>
            <a:pPr algn="ctr">
              <a:spcBef>
                <a:spcPct val="50000"/>
              </a:spcBef>
              <a:defRPr/>
            </a:pPr>
            <a:r>
              <a:rPr kumimoji="0" lang="zh-CN" altLang="en-US" sz="2000">
                <a:solidFill>
                  <a:schemeClr val="tx2"/>
                </a:solidFill>
                <a:effectLst>
                  <a:outerShdw blurRad="38100" dist="38100" dir="2700000" algn="tl">
                    <a:srgbClr val="000000"/>
                  </a:outerShdw>
                </a:effectLst>
                <a:latin typeface="Tahoma" pitchFamily="34" charset="0"/>
                <a:ea typeface="华文楷体" pitchFamily="2" charset="-122"/>
              </a:rPr>
              <a:t>映射后</a:t>
            </a:r>
          </a:p>
        </p:txBody>
      </p:sp>
      <p:sp>
        <p:nvSpPr>
          <p:cNvPr id="128030" name="Text Box 30"/>
          <p:cNvSpPr txBox="1">
            <a:spLocks noChangeArrowheads="1"/>
          </p:cNvSpPr>
          <p:nvPr/>
        </p:nvSpPr>
        <p:spPr bwMode="auto">
          <a:xfrm>
            <a:off x="795081" y="1941489"/>
            <a:ext cx="576263" cy="396875"/>
          </a:xfrm>
          <a:prstGeom prst="rect">
            <a:avLst/>
          </a:prstGeom>
          <a:noFill/>
          <a:ln w="9525" algn="ctr">
            <a:noFill/>
            <a:miter lim="800000"/>
            <a:headEnd/>
            <a:tailEnd/>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0" lang="en-US" altLang="zh-CN" sz="2000" dirty="0">
                <a:solidFill>
                  <a:schemeClr val="tx2"/>
                </a:solidFill>
                <a:effectLst>
                  <a:outerShdw blurRad="38100" dist="38100" dir="2700000" algn="tl">
                    <a:srgbClr val="C0C0C0"/>
                  </a:outerShdw>
                </a:effectLst>
                <a:ea typeface="隶书" panose="02010509060101010101" pitchFamily="49" charset="-122"/>
              </a:rPr>
              <a:t>P</a:t>
            </a:r>
          </a:p>
        </p:txBody>
      </p:sp>
      <p:sp>
        <p:nvSpPr>
          <p:cNvPr id="128031" name="Text Box 31"/>
          <p:cNvSpPr txBox="1">
            <a:spLocks noChangeArrowheads="1"/>
          </p:cNvSpPr>
          <p:nvPr/>
        </p:nvSpPr>
        <p:spPr bwMode="auto">
          <a:xfrm>
            <a:off x="2954081" y="1797026"/>
            <a:ext cx="576263" cy="396875"/>
          </a:xfrm>
          <a:prstGeom prst="rect">
            <a:avLst/>
          </a:prstGeom>
          <a:noFill/>
          <a:ln w="9525" algn="ctr">
            <a:noFill/>
            <a:miter lim="800000"/>
            <a:headEnd/>
            <a:tailEnd/>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0" lang="en-US" altLang="zh-CN" sz="2000">
                <a:solidFill>
                  <a:schemeClr val="tx2"/>
                </a:solidFill>
                <a:effectLst>
                  <a:outerShdw blurRad="38100" dist="38100" dir="2700000" algn="tl">
                    <a:srgbClr val="C0C0C0"/>
                  </a:outerShdw>
                </a:effectLst>
                <a:ea typeface="隶书" panose="02010509060101010101" pitchFamily="49" charset="-122"/>
              </a:rPr>
              <a:t>F</a:t>
            </a:r>
          </a:p>
        </p:txBody>
      </p:sp>
      <p:sp>
        <p:nvSpPr>
          <p:cNvPr id="128032" name="Text Box 32"/>
          <p:cNvSpPr txBox="1">
            <a:spLocks noChangeArrowheads="1"/>
          </p:cNvSpPr>
          <p:nvPr/>
        </p:nvSpPr>
        <p:spPr bwMode="auto">
          <a:xfrm>
            <a:off x="5748316" y="1652564"/>
            <a:ext cx="576262" cy="396875"/>
          </a:xfrm>
          <a:prstGeom prst="rect">
            <a:avLst/>
          </a:prstGeom>
          <a:noFill/>
          <a:ln w="9525" algn="ctr">
            <a:noFill/>
            <a:miter lim="800000"/>
            <a:headEnd/>
            <a:tailEnd/>
          </a:ln>
          <a:effectLst/>
        </p:spPr>
        <p:txBody>
          <a:bodyPr>
            <a:spAutoFit/>
          </a:bodyPr>
          <a:lstStyle/>
          <a:p>
            <a:pPr algn="ctr">
              <a:spcBef>
                <a:spcPct val="50000"/>
              </a:spcBef>
              <a:defRPr/>
            </a:pPr>
            <a:r>
              <a:rPr kumimoji="0" lang="en-US" altLang="zh-CN" sz="2000" dirty="0" smtClean="0">
                <a:solidFill>
                  <a:schemeClr val="tx2"/>
                </a:solidFill>
                <a:effectLst>
                  <a:outerShdw blurRad="38100" dist="38100" dir="2700000" algn="tl">
                    <a:srgbClr val="000000"/>
                  </a:outerShdw>
                </a:effectLst>
                <a:ea typeface="隶书" pitchFamily="49" charset="-122"/>
              </a:rPr>
              <a:t>P’</a:t>
            </a:r>
            <a:endParaRPr kumimoji="0" lang="en-US" altLang="zh-CN" sz="2000" dirty="0">
              <a:solidFill>
                <a:schemeClr val="tx2"/>
              </a:solidFill>
              <a:effectLst>
                <a:outerShdw blurRad="38100" dist="38100" dir="2700000" algn="tl">
                  <a:srgbClr val="000000"/>
                </a:outerShdw>
              </a:effectLst>
              <a:ea typeface="隶书" pitchFamily="49" charset="-122"/>
            </a:endParaRPr>
          </a:p>
        </p:txBody>
      </p:sp>
      <p:sp>
        <p:nvSpPr>
          <p:cNvPr id="128033" name="Text Box 33"/>
          <p:cNvSpPr txBox="1">
            <a:spLocks noChangeArrowheads="1"/>
          </p:cNvSpPr>
          <p:nvPr/>
        </p:nvSpPr>
        <p:spPr bwMode="auto">
          <a:xfrm>
            <a:off x="2882644" y="2157389"/>
            <a:ext cx="431800" cy="707886"/>
          </a:xfrm>
          <a:prstGeom prst="rect">
            <a:avLst/>
          </a:prstGeom>
          <a:noFill/>
          <a:ln w="9525" algn="ctr">
            <a:noFill/>
            <a:miter lim="800000"/>
            <a:headEnd/>
            <a:tailEnd/>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0" lang="en-US" altLang="zh-CN" sz="4000" b="1" dirty="0">
                <a:solidFill>
                  <a:srgbClr val="FF0000"/>
                </a:solidFill>
                <a:effectLst>
                  <a:outerShdw blurRad="38100" dist="38100" dir="2700000" algn="tl">
                    <a:srgbClr val="C0C0C0"/>
                  </a:outerShdw>
                </a:effectLst>
                <a:ea typeface="隶书" panose="02010509060101010101" pitchFamily="49" charset="-122"/>
              </a:rPr>
              <a:t>+</a:t>
            </a:r>
          </a:p>
        </p:txBody>
      </p:sp>
      <p:sp>
        <p:nvSpPr>
          <p:cNvPr id="128034" name="Text Box 34"/>
          <p:cNvSpPr txBox="1">
            <a:spLocks noChangeArrowheads="1"/>
          </p:cNvSpPr>
          <p:nvPr/>
        </p:nvSpPr>
        <p:spPr bwMode="auto">
          <a:xfrm>
            <a:off x="5546469" y="2228826"/>
            <a:ext cx="431800" cy="707886"/>
          </a:xfrm>
          <a:prstGeom prst="rect">
            <a:avLst/>
          </a:prstGeom>
          <a:noFill/>
          <a:ln w="9525" algn="ctr">
            <a:noFill/>
            <a:miter lim="800000"/>
            <a:headEnd/>
            <a:tailEnd/>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0" lang="en-US" altLang="zh-CN" sz="4000" dirty="0">
                <a:solidFill>
                  <a:srgbClr val="FF0000"/>
                </a:solidFill>
                <a:effectLst>
                  <a:outerShdw blurRad="38100" dist="38100" dir="2700000" algn="tl">
                    <a:srgbClr val="C0C0C0"/>
                  </a:outerShdw>
                </a:effectLst>
                <a:ea typeface="隶书" panose="02010509060101010101" pitchFamily="49" charset="-122"/>
              </a:rPr>
              <a:t>=</a:t>
            </a:r>
          </a:p>
        </p:txBody>
      </p:sp>
      <p:pic>
        <p:nvPicPr>
          <p:cNvPr id="53" name="Picture 2" descr="Bump_Eart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3533" y="3297074"/>
            <a:ext cx="3580720" cy="2685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4" name="Object 6"/>
          <p:cNvGraphicFramePr>
            <a:graphicFrameLocks noChangeAspect="1"/>
          </p:cNvGraphicFramePr>
          <p:nvPr>
            <p:extLst>
              <p:ext uri="{D42A27DB-BD31-4B8C-83A1-F6EECF244321}">
                <p14:modId xmlns:p14="http://schemas.microsoft.com/office/powerpoint/2010/main" val="3844632862"/>
              </p:ext>
            </p:extLst>
          </p:nvPr>
        </p:nvGraphicFramePr>
        <p:xfrm>
          <a:off x="568298" y="3297074"/>
          <a:ext cx="3058320" cy="2595059"/>
        </p:xfrm>
        <a:graphic>
          <a:graphicData uri="http://schemas.openxmlformats.org/presentationml/2006/ole">
            <mc:AlternateContent xmlns:mc="http://schemas.openxmlformats.org/markup-compatibility/2006">
              <mc:Choice xmlns:v="urn:schemas-microsoft-com:vml" Requires="v">
                <p:oleObj spid="_x0000_s7179" name="位图图像" r:id="rId4" imgW="4019048" imgH="2561905" progId="Paint.Picture">
                  <p:embed/>
                </p:oleObj>
              </mc:Choice>
              <mc:Fallback>
                <p:oleObj name="位图图像" r:id="rId4" imgW="4019048" imgH="2561905"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8298" y="3297074"/>
                        <a:ext cx="3058320" cy="2595059"/>
                      </a:xfrm>
                      <a:prstGeom prst="rect">
                        <a:avLst/>
                      </a:prstGeom>
                      <a:solidFill>
                        <a:schemeClr val="tx1"/>
                      </a:solidFill>
                      <a:ln>
                        <a:noFill/>
                      </a:ln>
                      <a:effectLst/>
                    </p:spPr>
                  </p:pic>
                </p:oleObj>
              </mc:Fallback>
            </mc:AlternateContent>
          </a:graphicData>
        </a:graphic>
      </p:graphicFrame>
    </p:spTree>
    <p:extLst>
      <p:ext uri="{BB962C8B-B14F-4D97-AF65-F5344CB8AC3E}">
        <p14:creationId xmlns:p14="http://schemas.microsoft.com/office/powerpoint/2010/main" val="646118874"/>
      </p:ext>
    </p:extLst>
  </p:cSld>
  <p:clrMapOvr>
    <a:masterClrMapping/>
  </p:clrMapOvr>
  <p:transition spd="slow">
    <p:cove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ChangeArrowheads="1"/>
          </p:cNvSpPr>
          <p:nvPr/>
        </p:nvSpPr>
        <p:spPr bwMode="auto">
          <a:xfrm>
            <a:off x="0" y="404813"/>
            <a:ext cx="9144000" cy="536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pPr>
            <a:r>
              <a:rPr kumimoji="1" lang="en-US" altLang="zh-CN" sz="3200" b="1">
                <a:solidFill>
                  <a:srgbClr val="000000"/>
                </a:solidFill>
                <a:latin typeface="Times New Roman" panose="02020603050405020304" pitchFamily="18" charset="0"/>
                <a:ea typeface="华文新魏" panose="02010800040101010101" pitchFamily="2" charset="-122"/>
              </a:rPr>
              <a:t> </a:t>
            </a:r>
            <a:r>
              <a:rPr kumimoji="1" lang="en-US" altLang="zh-CN" sz="2800" b="1">
                <a:solidFill>
                  <a:srgbClr val="000000"/>
                </a:solidFill>
                <a:latin typeface="宋体" panose="02010600030101010101" pitchFamily="2" charset="-122"/>
              </a:rPr>
              <a:t>§</a:t>
            </a:r>
            <a:r>
              <a:rPr kumimoji="1" lang="en-US" altLang="zh-CN" sz="3200" b="1">
                <a:solidFill>
                  <a:srgbClr val="000000"/>
                </a:solidFill>
                <a:latin typeface="Times New Roman" panose="02020603050405020304" pitchFamily="18" charset="0"/>
                <a:ea typeface="华文新魏" panose="02010800040101010101" pitchFamily="2" charset="-122"/>
              </a:rPr>
              <a:t>8.5.4  </a:t>
            </a:r>
            <a:r>
              <a:rPr kumimoji="1" lang="zh-CN" altLang="en-US" sz="3200" b="1">
                <a:solidFill>
                  <a:srgbClr val="000000"/>
                </a:solidFill>
                <a:latin typeface="Times New Roman" panose="02020603050405020304" pitchFamily="18" charset="0"/>
                <a:ea typeface="华文新魏" panose="02010800040101010101" pitchFamily="2" charset="-122"/>
              </a:rPr>
              <a:t>环境</a:t>
            </a:r>
            <a:r>
              <a:rPr kumimoji="1" lang="zh-TW" altLang="en-US" sz="3200" b="1">
                <a:solidFill>
                  <a:srgbClr val="000000"/>
                </a:solidFill>
                <a:latin typeface="Times New Roman" panose="02020603050405020304" pitchFamily="18" charset="0"/>
                <a:ea typeface="华文新魏" panose="02010800040101010101" pitchFamily="2" charset="-122"/>
              </a:rPr>
              <a:t>映射</a:t>
            </a:r>
            <a:r>
              <a:rPr kumimoji="1" lang="zh-CN" altLang="en-US" sz="3200" b="1">
                <a:solidFill>
                  <a:srgbClr val="000000"/>
                </a:solidFill>
                <a:latin typeface="Times New Roman" panose="02020603050405020304" pitchFamily="18" charset="0"/>
                <a:ea typeface="华文新魏" panose="02010800040101010101" pitchFamily="2" charset="-122"/>
              </a:rPr>
              <a:t> </a:t>
            </a:r>
          </a:p>
        </p:txBody>
      </p:sp>
      <p:sp>
        <p:nvSpPr>
          <p:cNvPr id="92163" name="Rectangle 3"/>
          <p:cNvSpPr>
            <a:spLocks noChangeArrowheads="1"/>
          </p:cNvSpPr>
          <p:nvPr/>
        </p:nvSpPr>
        <p:spPr bwMode="auto">
          <a:xfrm>
            <a:off x="0" y="981075"/>
            <a:ext cx="9036050" cy="5251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kumimoji="1" lang="en-US" altLang="zh-CN"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a:t>
            </a:r>
            <a:r>
              <a:rPr kumimoji="1" lang="zh-CN" altLang="en-US"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环境映射技术首先由</a:t>
            </a:r>
            <a:r>
              <a:rPr kumimoji="1" lang="en-US" altLang="zh-CN" sz="2600" dirty="0" err="1">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Blinn</a:t>
            </a:r>
            <a:r>
              <a:rPr kumimoji="1" lang="zh-CN" altLang="en-US"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和</a:t>
            </a:r>
            <a:r>
              <a:rPr kumimoji="1" lang="en-US" altLang="zh-CN"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Newell</a:t>
            </a:r>
            <a:r>
              <a:rPr kumimoji="1" lang="zh-CN" altLang="en-US"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在</a:t>
            </a:r>
            <a:r>
              <a:rPr kumimoji="1" lang="en-US" altLang="zh-CN"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1976</a:t>
            </a:r>
            <a:r>
              <a:rPr kumimoji="1" lang="zh-CN" altLang="en-US"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年提出。</a:t>
            </a:r>
          </a:p>
          <a:p>
            <a:pPr algn="just" eaLnBrk="1" hangingPunct="1"/>
            <a:r>
              <a:rPr kumimoji="1" lang="zh-CN" altLang="en-US"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环境映射技术从本质上讲是</a:t>
            </a:r>
            <a:r>
              <a:rPr kumimoji="1" lang="en-US" altLang="zh-CN"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kumimoji="1" lang="zh-CN" altLang="en-US"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种颜色映射技术。它适用于这样的场景绘制，其他的物体和光源离当前被绘制的物体比较远。</a:t>
            </a:r>
          </a:p>
          <a:p>
            <a:pPr algn="just" eaLnBrk="1" hangingPunct="1"/>
            <a:r>
              <a:rPr kumimoji="1" lang="zh-CN" altLang="en-US" sz="26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它使用的纹理图像是当前被绘制物体周边的景物图像，这可以通过对真实场景拍照或由真实感图形绘制系统绘制而成。</a:t>
            </a:r>
          </a:p>
          <a:p>
            <a:pPr algn="just" eaLnBrk="1" hangingPunct="1"/>
            <a:r>
              <a:rPr kumimoji="1" lang="zh-CN" altLang="en-US"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为实现物体和纹理图像之间的对应关系，环境映射采取两个阶段的纹理映射，</a:t>
            </a:r>
          </a:p>
          <a:p>
            <a:pPr algn="just" eaLnBrk="1" hangingPunct="1"/>
            <a:r>
              <a:rPr kumimoji="1" lang="zh-CN" altLang="en-US"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a:t>
            </a:r>
            <a:r>
              <a:rPr kumimoji="1" lang="zh-CN" altLang="en-US" sz="2600" dirty="0">
                <a:solidFill>
                  <a:srgbClr val="000000"/>
                </a:solidFill>
                <a:latin typeface="华文新魏" panose="02010800040101010101" pitchFamily="2" charset="-122"/>
                <a:ea typeface="华文新魏" panose="02010800040101010101" pitchFamily="2" charset="-122"/>
                <a:cs typeface="Times New Roman" panose="02020603050405020304" pitchFamily="18" charset="0"/>
              </a:rPr>
              <a:t>①</a:t>
            </a:r>
            <a:r>
              <a:rPr kumimoji="1" lang="zh-CN" altLang="en-US"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将纹理图像映射到一个简单的三维面上，如平面、球面、圆柱面、立方体表面；</a:t>
            </a:r>
          </a:p>
          <a:p>
            <a:pPr algn="just" eaLnBrk="1" hangingPunct="1"/>
            <a:r>
              <a:rPr kumimoji="1" lang="zh-CN" altLang="en-US"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a:t>
            </a:r>
            <a:r>
              <a:rPr kumimoji="1" lang="zh-CN" altLang="en-US" sz="2600" dirty="0">
                <a:solidFill>
                  <a:srgbClr val="000000"/>
                </a:solidFill>
                <a:latin typeface="华文新魏" panose="02010800040101010101" pitchFamily="2" charset="-122"/>
                <a:ea typeface="华文新魏" panose="02010800040101010101" pitchFamily="2" charset="-122"/>
                <a:cs typeface="Times New Roman" panose="02020603050405020304" pitchFamily="18" charset="0"/>
              </a:rPr>
              <a:t>②</a:t>
            </a:r>
            <a:r>
              <a:rPr kumimoji="1" lang="zh-CN" altLang="en-US"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再将结果映射到最终的三维物体表面。</a:t>
            </a:r>
          </a:p>
          <a:p>
            <a:pPr algn="just" eaLnBrk="1" hangingPunct="1"/>
            <a:r>
              <a:rPr kumimoji="1" lang="zh-CN" altLang="en-US"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环境映射技术难以获得物体表面各入射点处精确的环境映照，环境映射对远距离物体镜面反射的模拟比较有效。</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3186"/>
                                        </p:tgtEl>
                                        <p:attrNameLst>
                                          <p:attrName>style.visibility</p:attrName>
                                        </p:attrNameLst>
                                      </p:cBhvr>
                                      <p:to>
                                        <p:strVal val="visible"/>
                                      </p:to>
                                    </p:set>
                                    <p:animEffect transition="in" filter="box(in)">
                                      <p:cBhvr>
                                        <p:cTn id="7" dur="1000"/>
                                        <p:tgtEl>
                                          <p:spTgt spid="931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1" name="Text Box 3"/>
          <p:cNvSpPr txBox="1">
            <a:spLocks noChangeArrowheads="1"/>
          </p:cNvSpPr>
          <p:nvPr/>
        </p:nvSpPr>
        <p:spPr bwMode="auto">
          <a:xfrm>
            <a:off x="942975" y="300743"/>
            <a:ext cx="7924800" cy="1200329"/>
          </a:xfrm>
          <a:prstGeom prst="rect">
            <a:avLst/>
          </a:prstGeom>
          <a:noFill/>
          <a:ln w="9525">
            <a:noFill/>
            <a:miter lim="800000"/>
            <a:headEnd/>
            <a:tailEnd/>
          </a:ln>
          <a:effectLst/>
        </p:spPr>
        <p:txBody>
          <a:bodyPr>
            <a:spAutoFit/>
          </a:bodyPr>
          <a:lstStyle/>
          <a:p>
            <a:pPr>
              <a:spcBef>
                <a:spcPct val="50000"/>
              </a:spcBef>
              <a:defRPr/>
            </a:pPr>
            <a:r>
              <a:rPr kumimoji="0" lang="zh-CN" altLang="en-US" sz="2400" dirty="0">
                <a:effectLst>
                  <a:outerShdw blurRad="38100" dist="38100" dir="2700000" algn="tl">
                    <a:srgbClr val="FFFFFF"/>
                  </a:outerShdw>
                </a:effectLst>
                <a:latin typeface="Tahoma" pitchFamily="34" charset="0"/>
                <a:ea typeface="楷体_GB2312" pitchFamily="49" charset="-122"/>
              </a:rPr>
              <a:t>环境映射</a:t>
            </a:r>
            <a:r>
              <a:rPr kumimoji="0" lang="zh-CN" altLang="en-US" sz="2400" dirty="0">
                <a:solidFill>
                  <a:srgbClr val="FF0000"/>
                </a:solidFill>
                <a:effectLst>
                  <a:outerShdw blurRad="38100" dist="38100" dir="2700000" algn="tl">
                    <a:srgbClr val="000000"/>
                  </a:outerShdw>
                </a:effectLst>
                <a:latin typeface="Tahoma" pitchFamily="34" charset="0"/>
                <a:ea typeface="楷体_GB2312" pitchFamily="49" charset="-122"/>
              </a:rPr>
              <a:t>几何映射</a:t>
            </a:r>
            <a:r>
              <a:rPr kumimoji="0" lang="zh-CN" altLang="en-US" sz="2400" dirty="0">
                <a:effectLst>
                  <a:outerShdw blurRad="38100" dist="38100" dir="2700000" algn="tl">
                    <a:srgbClr val="FFFFFF"/>
                  </a:outerShdw>
                </a:effectLst>
                <a:latin typeface="Tahoma" pitchFamily="34" charset="0"/>
                <a:ea typeface="楷体_GB2312" pitchFamily="49" charset="-122"/>
              </a:rPr>
              <a:t>可以更精确地建立光照、阴影与表面高度之间的映射关系，从而逼真地模拟了真实环境中的凸凹效果。甚至能生成以假乱真的水波纹效果。</a:t>
            </a:r>
          </a:p>
        </p:txBody>
      </p:sp>
      <p:pic>
        <p:nvPicPr>
          <p:cNvPr id="52227" name="Picture 5" descr="1242614328_ddvip_109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575" y="1808163"/>
            <a:ext cx="4622800" cy="2773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28" name="Picture 2" descr="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8038" y="3622675"/>
            <a:ext cx="362585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52359901"/>
      </p:ext>
    </p:extLst>
  </p:cSld>
  <p:clrMapOvr>
    <a:masterClrMapping/>
  </p:clrMapOvr>
  <p:transition spd="slow">
    <p:cove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ChangeArrowheads="1"/>
          </p:cNvSpPr>
          <p:nvPr/>
        </p:nvSpPr>
        <p:spPr bwMode="auto">
          <a:xfrm>
            <a:off x="0" y="404813"/>
            <a:ext cx="9144000" cy="1073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pPr>
            <a:r>
              <a:rPr kumimoji="1" lang="en-US" altLang="zh-CN" sz="3200" b="1" dirty="0">
                <a:solidFill>
                  <a:srgbClr val="000000"/>
                </a:solidFill>
                <a:latin typeface="Times New Roman" panose="02020603050405020304" pitchFamily="18" charset="0"/>
                <a:ea typeface="华文新魏" panose="02010800040101010101" pitchFamily="2" charset="-122"/>
              </a:rPr>
              <a:t> §8.6  OpenGL</a:t>
            </a:r>
            <a:r>
              <a:rPr kumimoji="1" lang="zh-CN" altLang="en-US" sz="3200" b="1" dirty="0">
                <a:solidFill>
                  <a:srgbClr val="000000"/>
                </a:solidFill>
                <a:latin typeface="Times New Roman" panose="02020603050405020304" pitchFamily="18" charset="0"/>
                <a:ea typeface="华文新魏" panose="02010800040101010101" pitchFamily="2" charset="-122"/>
              </a:rPr>
              <a:t>真实感图形 </a:t>
            </a:r>
          </a:p>
          <a:p>
            <a:pPr eaLnBrk="1" hangingPunct="1">
              <a:lnSpc>
                <a:spcPct val="110000"/>
              </a:lnSpc>
            </a:pPr>
            <a:r>
              <a:rPr kumimoji="1" lang="en-US" altLang="zh-CN" sz="3200" b="1" dirty="0" smtClean="0">
                <a:solidFill>
                  <a:srgbClr val="FF0000"/>
                </a:solidFill>
                <a:latin typeface="Times New Roman" panose="02020603050405020304" pitchFamily="18" charset="0"/>
                <a:ea typeface="华文新魏" panose="02010800040101010101" pitchFamily="2" charset="-122"/>
              </a:rPr>
              <a:t>8.6.1   </a:t>
            </a:r>
            <a:r>
              <a:rPr kumimoji="1" lang="en-US" altLang="zh-CN" sz="3200" b="1" dirty="0">
                <a:solidFill>
                  <a:srgbClr val="FF0000"/>
                </a:solidFill>
                <a:latin typeface="Times New Roman" panose="02020603050405020304" pitchFamily="18" charset="0"/>
                <a:ea typeface="华文新魏" panose="02010800040101010101" pitchFamily="2" charset="-122"/>
              </a:rPr>
              <a:t>OpenGL</a:t>
            </a:r>
            <a:r>
              <a:rPr kumimoji="1" lang="zh-CN" altLang="en-US" sz="3200" b="1" dirty="0">
                <a:solidFill>
                  <a:srgbClr val="FF0000"/>
                </a:solidFill>
                <a:latin typeface="Times New Roman" panose="02020603050405020304" pitchFamily="18" charset="0"/>
                <a:ea typeface="华文新魏" panose="02010800040101010101" pitchFamily="2" charset="-122"/>
              </a:rPr>
              <a:t>光照函数 </a:t>
            </a:r>
          </a:p>
        </p:txBody>
      </p:sp>
      <p:sp>
        <p:nvSpPr>
          <p:cNvPr id="93187" name="Rectangle 3"/>
          <p:cNvSpPr>
            <a:spLocks noChangeArrowheads="1"/>
          </p:cNvSpPr>
          <p:nvPr/>
        </p:nvSpPr>
        <p:spPr bwMode="auto">
          <a:xfrm>
            <a:off x="0" y="1628775"/>
            <a:ext cx="8996363" cy="2076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kumimoji="1" lang="en-US" altLang="zh-CN" sz="26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a:t>
            </a:r>
            <a:r>
              <a:rPr kumimoji="1" lang="zh-CN" altLang="en-US" sz="26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在</a:t>
            </a:r>
            <a:r>
              <a:rPr kumimoji="1" lang="en-US" altLang="zh-CN" sz="26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OpenGL</a:t>
            </a:r>
            <a:r>
              <a:rPr kumimoji="1" lang="zh-CN" altLang="en-US" sz="26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简化光照模型中将光照分为</a:t>
            </a:r>
            <a:r>
              <a:rPr kumimoji="1" lang="en-US" altLang="zh-CN" sz="26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4</a:t>
            </a:r>
            <a:r>
              <a:rPr kumimoji="1" lang="zh-CN" altLang="en-US" sz="26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个独立部分：辐射光、环境光、漫反射光和镜面反射光。光源的使用包括定义光源和启用光源两个过程。光源有很多特性，如颜色、位置、方向等。不同特性的光源作用在物体上的效果也不一样。定义</a:t>
            </a:r>
            <a:r>
              <a:rPr kumimoji="1" lang="en-US" altLang="zh-CN" sz="26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kumimoji="1" lang="zh-CN" altLang="en-US" sz="26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个光源的过程就是设定光源的各种特性。</a:t>
            </a:r>
          </a:p>
        </p:txBody>
      </p:sp>
      <p:sp>
        <p:nvSpPr>
          <p:cNvPr id="93188" name="Rectangle 4"/>
          <p:cNvSpPr>
            <a:spLocks noChangeArrowheads="1"/>
          </p:cNvSpPr>
          <p:nvPr/>
        </p:nvSpPr>
        <p:spPr bwMode="auto">
          <a:xfrm>
            <a:off x="0" y="3716338"/>
            <a:ext cx="9036050" cy="2473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kumimoji="1" lang="en-US" altLang="zh-CN" sz="26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1 </a:t>
            </a:r>
            <a:r>
              <a:rPr kumimoji="1" lang="zh-TW" altLang="en-US" sz="26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建立光源</a:t>
            </a:r>
            <a:endParaRPr kumimoji="1" lang="zh-CN" altLang="en-US" sz="26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endParaRPr>
          </a:p>
          <a:p>
            <a:pPr algn="just" eaLnBrk="1" hangingPunct="1"/>
            <a:r>
              <a:rPr kumimoji="1" lang="zh-CN" altLang="en-US" sz="26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a:t>
            </a:r>
            <a:r>
              <a:rPr kumimoji="1" lang="en-US" altLang="zh-CN" sz="26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OpenGL</a:t>
            </a:r>
            <a:r>
              <a:rPr kumimoji="1" lang="zh-CN" altLang="en-US" sz="26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中将光源的位置分为两类：一类是离场景无限远处的方向光源，认为方向光源发出的光投射到物体表面是平行的，如现实生活中的太阳光；另一类是物体附近的位置光源，它的具体位置决定了它对场景的光照效果，尤其是决定了光线的投射方向，如台灯。光源位置采用齐次坐标的方式定义。</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4210"/>
                                        </p:tgtEl>
                                        <p:attrNameLst>
                                          <p:attrName>style.visibility</p:attrName>
                                        </p:attrNameLst>
                                      </p:cBhvr>
                                      <p:to>
                                        <p:strVal val="visible"/>
                                      </p:to>
                                    </p:set>
                                    <p:animEffect transition="in" filter="box(in)">
                                      <p:cBhvr>
                                        <p:cTn id="7" dur="1000"/>
                                        <p:tgtEl>
                                          <p:spTgt spid="942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ChangeArrowheads="1"/>
          </p:cNvSpPr>
          <p:nvPr/>
        </p:nvSpPr>
        <p:spPr bwMode="auto">
          <a:xfrm>
            <a:off x="80963" y="476250"/>
            <a:ext cx="8970962" cy="5121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15000"/>
              </a:lnSpc>
            </a:pPr>
            <a:r>
              <a:rPr kumimoji="1" lang="en-US" altLang="zh-CN" sz="26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a:t>
            </a:r>
            <a:r>
              <a:rPr kumimoji="1" lang="zh-CN" altLang="en-US" sz="26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定义一个光源是由函数</a:t>
            </a:r>
            <a:r>
              <a:rPr kumimoji="1" lang="en-US" altLang="zh-CN" sz="26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glLight ()</a:t>
            </a:r>
            <a:r>
              <a:rPr kumimoji="1" lang="zh-CN" altLang="en-US" sz="26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实现，其作用是用来设置光源的各种参数，函数原型如下：</a:t>
            </a:r>
          </a:p>
          <a:p>
            <a:pPr algn="just" eaLnBrk="1" hangingPunct="1">
              <a:lnSpc>
                <a:spcPct val="115000"/>
              </a:lnSpc>
            </a:pPr>
            <a:r>
              <a:rPr kumimoji="1" lang="zh-CN" altLang="en-US" sz="26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a:t>
            </a:r>
            <a:r>
              <a:rPr kumimoji="1" lang="en-US" altLang="zh-CN" sz="26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void glLight{if} (GLenum light, GLenum pname, TYPE param);</a:t>
            </a:r>
          </a:p>
          <a:p>
            <a:pPr algn="just" eaLnBrk="1" hangingPunct="1">
              <a:lnSpc>
                <a:spcPct val="115000"/>
              </a:lnSpc>
            </a:pPr>
            <a:r>
              <a:rPr kumimoji="1" lang="en-US" altLang="zh-CN" sz="26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a:t>
            </a:r>
            <a:r>
              <a:rPr kumimoji="1" lang="zh-CN" altLang="en-US" sz="26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其中，参数</a:t>
            </a:r>
            <a:r>
              <a:rPr kumimoji="1" lang="en-US" altLang="zh-CN" sz="26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light</a:t>
            </a:r>
            <a:r>
              <a:rPr kumimoji="1" lang="zh-CN" altLang="en-US" sz="26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指定进行参数设置的光源，其取值可以是符号常量</a:t>
            </a:r>
            <a:r>
              <a:rPr kumimoji="1" lang="en-US" altLang="zh-CN" sz="26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GL_LIGHTi</a:t>
            </a:r>
            <a:r>
              <a:rPr kumimoji="1" lang="zh-CN" altLang="en-US" sz="26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来赋值以示区别。</a:t>
            </a:r>
            <a:r>
              <a:rPr kumimoji="1" lang="en-US" altLang="zh-CN" sz="26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OpenGL</a:t>
            </a:r>
            <a:r>
              <a:rPr kumimoji="1" lang="zh-CN" altLang="en-US" sz="26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可以支持至少</a:t>
            </a:r>
            <a:r>
              <a:rPr kumimoji="1" lang="en-US" altLang="zh-CN" sz="26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8</a:t>
            </a:r>
            <a:r>
              <a:rPr kumimoji="1" lang="zh-CN" altLang="en-US" sz="26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个光源，值可以是</a:t>
            </a:r>
            <a:r>
              <a:rPr kumimoji="1" lang="en-US" altLang="zh-CN" sz="26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GL_LIGHT0</a:t>
            </a:r>
            <a:r>
              <a:rPr kumimoji="1" lang="zh-CN" altLang="en-US" sz="26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kumimoji="1" lang="en-US" altLang="zh-CN" sz="26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GL_LIGHT1</a:t>
            </a:r>
            <a:r>
              <a:rPr kumimoji="1" lang="zh-CN" altLang="en-US" sz="26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kumimoji="1" lang="en-US" altLang="zh-CN" sz="26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kumimoji="1" lang="zh-CN" altLang="en-US" sz="26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kumimoji="1" lang="en-US" altLang="zh-CN" sz="26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GL_LIGHT7</a:t>
            </a:r>
            <a:r>
              <a:rPr kumimoji="1" lang="zh-CN" altLang="en-US" sz="26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p>
          <a:p>
            <a:pPr algn="just" eaLnBrk="1" hangingPunct="1">
              <a:lnSpc>
                <a:spcPct val="115000"/>
              </a:lnSpc>
            </a:pPr>
            <a:r>
              <a:rPr kumimoji="1" lang="zh-CN" altLang="en-US" sz="26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参数</a:t>
            </a:r>
            <a:r>
              <a:rPr kumimoji="1" lang="en-US" altLang="zh-CN" sz="26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pname</a:t>
            </a:r>
            <a:r>
              <a:rPr kumimoji="1" lang="zh-CN" altLang="en-US" sz="26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指定对光源设置何种属性，其取值参见表</a:t>
            </a:r>
            <a:r>
              <a:rPr kumimoji="1" lang="en-US" altLang="zh-CN" sz="26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8.2</a:t>
            </a:r>
            <a:r>
              <a:rPr kumimoji="1" lang="zh-CN" altLang="en-US" sz="26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。参数</a:t>
            </a:r>
            <a:r>
              <a:rPr kumimoji="1" lang="en-US" altLang="zh-CN" sz="26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param</a:t>
            </a:r>
            <a:r>
              <a:rPr kumimoji="1" lang="zh-CN" altLang="en-US" sz="26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根据光源</a:t>
            </a:r>
            <a:r>
              <a:rPr kumimoji="1" lang="en-US" altLang="zh-CN" sz="26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light</a:t>
            </a:r>
            <a:r>
              <a:rPr kumimoji="1" lang="zh-CN" altLang="en-US" sz="26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的</a:t>
            </a:r>
            <a:r>
              <a:rPr kumimoji="1" lang="en-US" altLang="zh-CN" sz="26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pname</a:t>
            </a:r>
            <a:r>
              <a:rPr kumimoji="1" lang="zh-CN" altLang="en-US" sz="26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属性来为该特性设置不同的取值。在非矢量版本中，它是一个数值，而矢量版本中，它是一个指针，指向一个保存了属性值的数组。</a:t>
            </a:r>
          </a:p>
        </p:txBody>
      </p:sp>
    </p:spTree>
  </p:cSld>
  <p:clrMapOvr>
    <a:masterClrMapping/>
  </p:clrMapOvr>
  <p:transition spd="slow">
    <p:cove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ChangeArrowheads="1"/>
          </p:cNvSpPr>
          <p:nvPr/>
        </p:nvSpPr>
        <p:spPr bwMode="auto">
          <a:xfrm>
            <a:off x="212725" y="455613"/>
            <a:ext cx="8726488" cy="5807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pPr>
            <a:r>
              <a:rPr kumimoji="1" lang="zh-CN" altLang="en-US" sz="26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kumimoji="1" lang="en-US" altLang="zh-CN" sz="26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1</a:t>
            </a:r>
            <a:r>
              <a:rPr kumimoji="1" lang="zh-CN" altLang="en-US" sz="26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）点光源的颜色</a:t>
            </a:r>
          </a:p>
          <a:p>
            <a:pPr algn="just" eaLnBrk="1" hangingPunct="1">
              <a:lnSpc>
                <a:spcPct val="120000"/>
              </a:lnSpc>
            </a:pPr>
            <a:r>
              <a:rPr kumimoji="1" lang="zh-CN" altLang="en-US" sz="26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点光源的颜色由环境光、漫反射光和镜面光分量组合而成，在</a:t>
            </a:r>
            <a:r>
              <a:rPr kumimoji="1" lang="en-US" altLang="zh-CN" sz="26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OpenGL</a:t>
            </a:r>
            <a:r>
              <a:rPr kumimoji="1" lang="zh-CN" altLang="en-US" sz="26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中分别使用</a:t>
            </a:r>
            <a:r>
              <a:rPr kumimoji="1" lang="en-US" altLang="zh-CN" sz="26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GL_AMBIENT</a:t>
            </a:r>
            <a:r>
              <a:rPr kumimoji="1" lang="zh-CN" altLang="en-US" sz="26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kumimoji="1" lang="en-US" altLang="zh-CN" sz="26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GL_DIFFUSE</a:t>
            </a:r>
            <a:r>
              <a:rPr kumimoji="1" lang="zh-CN" altLang="en-US" sz="26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和</a:t>
            </a:r>
            <a:r>
              <a:rPr kumimoji="1" lang="en-US" altLang="zh-CN" sz="26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GL_SPECULAR</a:t>
            </a:r>
            <a:r>
              <a:rPr kumimoji="1" lang="zh-CN" altLang="en-US" sz="26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指定。其中，漫反射光成分对物体的影响最大。</a:t>
            </a:r>
          </a:p>
          <a:p>
            <a:pPr algn="just" eaLnBrk="1" hangingPunct="1">
              <a:lnSpc>
                <a:spcPct val="120000"/>
              </a:lnSpc>
            </a:pPr>
            <a:r>
              <a:rPr kumimoji="1" lang="zh-CN" altLang="en-US" sz="26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kumimoji="1" lang="en-US" altLang="zh-CN" sz="26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2</a:t>
            </a:r>
            <a:r>
              <a:rPr kumimoji="1" lang="zh-CN" altLang="en-US" sz="26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）点光源的位置和类型</a:t>
            </a:r>
          </a:p>
          <a:p>
            <a:pPr algn="just" eaLnBrk="1" hangingPunct="1">
              <a:lnSpc>
                <a:spcPct val="120000"/>
              </a:lnSpc>
            </a:pPr>
            <a:r>
              <a:rPr kumimoji="1" lang="zh-CN" altLang="en-US" sz="26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点光源的位置使用属性</a:t>
            </a:r>
            <a:r>
              <a:rPr kumimoji="1" lang="en-US" altLang="zh-CN" sz="26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GL_POSITION</a:t>
            </a:r>
            <a:r>
              <a:rPr kumimoji="1" lang="zh-CN" altLang="en-US" sz="26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指定，该属性的值是一个由</a:t>
            </a:r>
            <a:r>
              <a:rPr kumimoji="1" lang="en-US" altLang="zh-CN" sz="26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4</a:t>
            </a:r>
            <a:r>
              <a:rPr kumimoji="1" lang="zh-CN" altLang="en-US" sz="26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个值组成的矢量（</a:t>
            </a:r>
            <a:r>
              <a:rPr kumimoji="1" lang="en-US" altLang="zh-CN" sz="26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x</a:t>
            </a:r>
            <a:r>
              <a:rPr kumimoji="1" lang="zh-CN" altLang="en-US" sz="26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kumimoji="1" lang="en-US" altLang="zh-CN" sz="26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y</a:t>
            </a:r>
            <a:r>
              <a:rPr kumimoji="1" lang="zh-CN" altLang="en-US" sz="26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kumimoji="1" lang="en-US" altLang="zh-CN" sz="26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z</a:t>
            </a:r>
            <a:r>
              <a:rPr kumimoji="1" lang="zh-CN" altLang="en-US" sz="26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kumimoji="1" lang="en-US" altLang="zh-CN" sz="26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w</a:t>
            </a:r>
            <a:r>
              <a:rPr kumimoji="1" lang="zh-CN" altLang="en-US" sz="26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）。其中，如果</a:t>
            </a:r>
            <a:r>
              <a:rPr kumimoji="1" lang="en-US" altLang="zh-CN" sz="26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w</a:t>
            </a:r>
            <a:r>
              <a:rPr kumimoji="1" lang="zh-CN" altLang="en-US" sz="26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值为</a:t>
            </a:r>
            <a:r>
              <a:rPr kumimoji="1" lang="en-US" altLang="zh-CN" sz="26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0</a:t>
            </a:r>
            <a:r>
              <a:rPr kumimoji="1" lang="zh-CN" altLang="en-US" sz="26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，表示指定的是一个离场景无穷远的光源，（</a:t>
            </a:r>
            <a:r>
              <a:rPr kumimoji="1" lang="en-US" altLang="zh-CN" sz="26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x</a:t>
            </a:r>
            <a:r>
              <a:rPr kumimoji="1" lang="zh-CN" altLang="en-US" sz="26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kumimoji="1" lang="en-US" altLang="zh-CN" sz="26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y</a:t>
            </a:r>
            <a:r>
              <a:rPr kumimoji="1" lang="zh-CN" altLang="en-US" sz="26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kumimoji="1" lang="en-US" altLang="zh-CN" sz="26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z</a:t>
            </a:r>
            <a:r>
              <a:rPr kumimoji="1" lang="zh-CN" altLang="en-US" sz="26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）指定了光源的方向，这种光源被称为方向光源，发出的是平行光；如果</a:t>
            </a:r>
            <a:r>
              <a:rPr kumimoji="1" lang="en-US" altLang="zh-CN" sz="26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w</a:t>
            </a:r>
            <a:r>
              <a:rPr kumimoji="1" lang="zh-CN" altLang="en-US" sz="26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值为</a:t>
            </a:r>
            <a:r>
              <a:rPr kumimoji="1" lang="en-US" altLang="zh-CN" sz="26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1</a:t>
            </a:r>
            <a:r>
              <a:rPr kumimoji="1" lang="zh-CN" altLang="en-US" sz="26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，表示指定的是一个离场景较近的光源，（</a:t>
            </a:r>
            <a:r>
              <a:rPr kumimoji="1" lang="en-US" altLang="zh-CN" sz="26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x</a:t>
            </a:r>
            <a:r>
              <a:rPr kumimoji="1" lang="zh-CN" altLang="en-US" sz="26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kumimoji="1" lang="en-US" altLang="zh-CN" sz="26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y</a:t>
            </a:r>
            <a:r>
              <a:rPr kumimoji="1" lang="zh-CN" altLang="en-US" sz="26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kumimoji="1" lang="en-US" altLang="zh-CN" sz="26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z</a:t>
            </a:r>
            <a:r>
              <a:rPr kumimoji="1" lang="zh-CN" altLang="en-US" sz="26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）指定了光源的位置，这种光源称为定位光源。 </a:t>
            </a:r>
          </a:p>
        </p:txBody>
      </p:sp>
    </p:spTree>
  </p:cSld>
  <p:clrMapOvr>
    <a:masterClrMapping/>
  </p:clrMapOvr>
  <p:transition spd="slow">
    <p:cove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ChangeArrowheads="1"/>
          </p:cNvSpPr>
          <p:nvPr/>
        </p:nvSpPr>
        <p:spPr bwMode="auto">
          <a:xfrm>
            <a:off x="107950" y="100013"/>
            <a:ext cx="8809908" cy="6283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r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pPr>
            <a:r>
              <a:rPr kumimoji="1" lang="en-US" altLang="zh-CN" sz="2600"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2 </a:t>
            </a:r>
            <a:r>
              <a:rPr kumimoji="1" lang="zh-CN" altLang="en-US"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聚光灯</a:t>
            </a:r>
          </a:p>
          <a:p>
            <a:pPr algn="just" eaLnBrk="1" hangingPunct="1">
              <a:lnSpc>
                <a:spcPct val="120000"/>
              </a:lnSpc>
            </a:pPr>
            <a:r>
              <a:rPr kumimoji="1" lang="zh-CN" altLang="en-US"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当点光源定义为定位光源时，默认情况下，光源向所有的方向发光。但通过将发射光限定在圆锥体内，可以使定位光源变成聚光灯。属性</a:t>
            </a:r>
            <a:r>
              <a:rPr kumimoji="1" lang="en-US" altLang="zh-CN"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GL_SPOT_CUTOFF</a:t>
            </a:r>
            <a:r>
              <a:rPr kumimoji="1" lang="zh-CN" altLang="en-US"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用于定义聚光截止角，即光锥体轴线与母线之间的夹角，它的值只有锥体顶角值的</a:t>
            </a:r>
            <a:r>
              <a:rPr kumimoji="1" lang="en-US" altLang="zh-CN"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1/2</a:t>
            </a:r>
            <a:r>
              <a:rPr kumimoji="1" lang="zh-CN" altLang="en-US"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。聚光截止角的默认值为</a:t>
            </a:r>
            <a:r>
              <a:rPr kumimoji="1" lang="en-US" altLang="zh-CN"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180.0</a:t>
            </a:r>
            <a:r>
              <a:rPr kumimoji="1" lang="zh-CN" altLang="en-US"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，意味着沿所有方向发射光线。除默认值外，聚光截止角的取值范围为</a:t>
            </a:r>
            <a:r>
              <a:rPr kumimoji="1" lang="en-US" altLang="zh-CN"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[0.0</a:t>
            </a:r>
            <a:r>
              <a:rPr kumimoji="1" lang="zh-CN" altLang="en-US"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kumimoji="1" lang="en-US" altLang="zh-CN"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90.0]</a:t>
            </a:r>
            <a:r>
              <a:rPr kumimoji="1" lang="zh-CN" altLang="en-US"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kumimoji="1" lang="en-US" altLang="zh-CN"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GL_SPOT_DIRECTION</a:t>
            </a:r>
            <a:r>
              <a:rPr kumimoji="1" lang="zh-CN" altLang="en-US"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属性指定聚光灯光锥轴线的方向，其默认值是（</a:t>
            </a:r>
            <a:r>
              <a:rPr kumimoji="1" lang="en-US" altLang="zh-CN"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0.0</a:t>
            </a:r>
            <a:r>
              <a:rPr kumimoji="1" lang="zh-CN" altLang="en-US"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kumimoji="1" lang="en-US" altLang="zh-CN"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0.0</a:t>
            </a:r>
            <a:r>
              <a:rPr kumimoji="1" lang="zh-CN" altLang="en-US"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kumimoji="1" lang="en-US" altLang="zh-CN"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-1.0</a:t>
            </a:r>
            <a:r>
              <a:rPr kumimoji="1" lang="zh-CN" altLang="en-US"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），即光线指向</a:t>
            </a:r>
            <a:r>
              <a:rPr kumimoji="1" lang="en-US" altLang="zh-CN"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z</a:t>
            </a:r>
            <a:r>
              <a:rPr kumimoji="1" lang="zh-CN" altLang="en-US"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轴负向。而</a:t>
            </a:r>
            <a:r>
              <a:rPr kumimoji="1" lang="en-US" altLang="zh-CN"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GL_SPOT_EXPONENT</a:t>
            </a:r>
            <a:r>
              <a:rPr kumimoji="1" lang="zh-CN" altLang="en-US"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属性可以指定聚光灯光锥体内的光线聚集程度，其默认值为</a:t>
            </a:r>
            <a:r>
              <a:rPr kumimoji="1" lang="en-US" altLang="zh-CN"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0</a:t>
            </a:r>
            <a:r>
              <a:rPr kumimoji="1" lang="zh-CN" altLang="en-US"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。在光锥的轴线处，光强最大，从轴线向母线移动时，光强会不断衰减，衰减的系数是：轴线与照射到顶点的光线之间夹角余弦值的聚光指数次方。</a:t>
            </a:r>
          </a:p>
        </p:txBody>
      </p:sp>
    </p:spTree>
  </p:cSld>
  <p:clrMapOvr>
    <a:masterClrMapping/>
  </p:clrMapOvr>
  <p:transition spd="slow">
    <p:cove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ChangeArrowheads="1"/>
          </p:cNvSpPr>
          <p:nvPr/>
        </p:nvSpPr>
        <p:spPr bwMode="auto">
          <a:xfrm>
            <a:off x="250825" y="404813"/>
            <a:ext cx="8280400" cy="547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kumimoji="1" lang="en-US" altLang="zh-CN"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3</a:t>
            </a:r>
            <a:r>
              <a:rPr kumimoji="1" lang="zh-CN" altLang="en-US"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光强度衰减</a:t>
            </a:r>
          </a:p>
          <a:p>
            <a:pPr eaLnBrk="1" hangingPunct="1">
              <a:lnSpc>
                <a:spcPct val="120000"/>
              </a:lnSpc>
            </a:pPr>
            <a:r>
              <a:rPr kumimoji="1" lang="zh-CN" altLang="en-US"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a:t>
            </a:r>
            <a:r>
              <a:rPr kumimoji="1" lang="en-US" altLang="zh-CN"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OpenGL</a:t>
            </a:r>
            <a:r>
              <a:rPr kumimoji="1" lang="zh-CN" altLang="en-US"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可以通过设置三种衰减因子来模拟对位置光源的衰减过程，对方向光源不做衰减处理。</a:t>
            </a:r>
          </a:p>
          <a:p>
            <a:pPr eaLnBrk="1" hangingPunct="1">
              <a:lnSpc>
                <a:spcPct val="120000"/>
              </a:lnSpc>
            </a:pPr>
            <a:r>
              <a:rPr kumimoji="1" lang="zh-CN" altLang="en-US"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属性      </a:t>
            </a:r>
            <a:r>
              <a:rPr kumimoji="1" lang="en-US" altLang="zh-CN"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GL_CONSTANT_ATTENUATION</a:t>
            </a:r>
            <a:r>
              <a:rPr kumimoji="1" lang="zh-CN" altLang="en-US"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p>
          <a:p>
            <a:pPr eaLnBrk="1" hangingPunct="1">
              <a:lnSpc>
                <a:spcPct val="120000"/>
              </a:lnSpc>
            </a:pPr>
            <a:r>
              <a:rPr kumimoji="1" lang="zh-CN" altLang="en-US"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a:t>
            </a:r>
            <a:r>
              <a:rPr kumimoji="1" lang="en-US" altLang="zh-CN"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GL_LINEAR_ATTENUATION</a:t>
            </a:r>
            <a:r>
              <a:rPr kumimoji="1" lang="zh-CN" altLang="en-US"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p>
          <a:p>
            <a:pPr eaLnBrk="1" hangingPunct="1">
              <a:lnSpc>
                <a:spcPct val="120000"/>
              </a:lnSpc>
            </a:pPr>
            <a:r>
              <a:rPr kumimoji="1" lang="zh-CN" altLang="en-US"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a:t>
            </a:r>
            <a:r>
              <a:rPr kumimoji="1" lang="en-US" altLang="zh-CN"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GL_QUADRATIC_ATTENUATION</a:t>
            </a:r>
          </a:p>
          <a:p>
            <a:pPr eaLnBrk="1" hangingPunct="1">
              <a:lnSpc>
                <a:spcPct val="120000"/>
              </a:lnSpc>
            </a:pPr>
            <a:r>
              <a:rPr kumimoji="1" lang="zh-CN" altLang="en-US"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分别指定了衰减系数</a:t>
            </a:r>
            <a:r>
              <a:rPr kumimoji="1" lang="en-US" altLang="zh-CN"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c0</a:t>
            </a:r>
            <a:r>
              <a:rPr kumimoji="1" lang="zh-CN" altLang="en-US"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kumimoji="1" lang="en-US" altLang="zh-CN"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c1</a:t>
            </a:r>
            <a:r>
              <a:rPr kumimoji="1" lang="zh-CN" altLang="en-US"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和</a:t>
            </a:r>
            <a:r>
              <a:rPr kumimoji="1" lang="en-US" altLang="zh-CN"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c2</a:t>
            </a:r>
            <a:r>
              <a:rPr kumimoji="1" lang="zh-CN" altLang="en-US"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，用于指定光强度的衰减。</a:t>
            </a:r>
          </a:p>
          <a:p>
            <a:pPr eaLnBrk="1" hangingPunct="1">
              <a:lnSpc>
                <a:spcPct val="120000"/>
              </a:lnSpc>
            </a:pPr>
            <a:r>
              <a:rPr kumimoji="1" lang="zh-CN" altLang="en-US" sz="20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a:t>
            </a:r>
            <a:r>
              <a:rPr kumimoji="1" lang="en-US" altLang="zh-CN" sz="2000" dirty="0" err="1">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glLightfv</a:t>
            </a:r>
            <a:r>
              <a:rPr kumimoji="1" lang="en-US" altLang="zh-CN" sz="20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(GL_LIGHT0</a:t>
            </a:r>
            <a:r>
              <a:rPr kumimoji="1" lang="zh-CN" altLang="en-US" sz="20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kumimoji="1" lang="en-US" altLang="zh-CN" sz="20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GL_CONSTANT_ATTENUATION</a:t>
            </a:r>
            <a:r>
              <a:rPr kumimoji="1" lang="zh-CN" altLang="en-US" sz="20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kumimoji="1" lang="en-US" altLang="zh-CN" sz="20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2.0)</a:t>
            </a:r>
            <a:r>
              <a:rPr kumimoji="1" lang="zh-CN" altLang="en-US" sz="20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a:t>
            </a:r>
          </a:p>
          <a:p>
            <a:pPr eaLnBrk="1" hangingPunct="1">
              <a:lnSpc>
                <a:spcPct val="120000"/>
              </a:lnSpc>
            </a:pPr>
            <a:r>
              <a:rPr kumimoji="1" lang="zh-CN" altLang="en-US" sz="20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a:t>
            </a:r>
            <a:r>
              <a:rPr kumimoji="1" lang="en-US" altLang="zh-CN" sz="2000" dirty="0" err="1">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glLightfv</a:t>
            </a:r>
            <a:r>
              <a:rPr kumimoji="1" lang="en-US" altLang="zh-CN" sz="20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(GL_LIGHT0</a:t>
            </a:r>
            <a:r>
              <a:rPr kumimoji="1" lang="zh-CN" altLang="en-US" sz="20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kumimoji="1" lang="en-US" altLang="zh-CN" sz="20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GL_LINER_ATTENUATION</a:t>
            </a:r>
            <a:r>
              <a:rPr kumimoji="1" lang="zh-CN" altLang="en-US" sz="20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kumimoji="1" lang="en-US" altLang="zh-CN" sz="20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1.0)</a:t>
            </a:r>
            <a:r>
              <a:rPr kumimoji="1" lang="zh-CN" altLang="en-US" sz="20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a:t>
            </a:r>
          </a:p>
          <a:p>
            <a:pPr eaLnBrk="1" hangingPunct="1">
              <a:lnSpc>
                <a:spcPct val="120000"/>
              </a:lnSpc>
            </a:pPr>
            <a:r>
              <a:rPr kumimoji="1" lang="zh-CN" altLang="en-US" sz="20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a:t>
            </a:r>
            <a:r>
              <a:rPr kumimoji="1" lang="en-US" altLang="zh-CN" sz="2000" dirty="0" err="1">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glLightfv</a:t>
            </a:r>
            <a:r>
              <a:rPr kumimoji="1" lang="en-US" altLang="zh-CN" sz="20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(GL_LIGHT0</a:t>
            </a:r>
            <a:r>
              <a:rPr kumimoji="1" lang="zh-CN" altLang="en-US" sz="20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kumimoji="1" lang="en-US" altLang="zh-CN" sz="20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GL_QUADRATIC_ATTENUATION</a:t>
            </a:r>
            <a:r>
              <a:rPr kumimoji="1" lang="zh-CN" altLang="en-US" sz="20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kumimoji="1" lang="en-US" altLang="zh-CN" sz="20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0.3)</a:t>
            </a:r>
            <a:r>
              <a:rPr kumimoji="1" lang="zh-CN" altLang="en-US" sz="20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p>
          <a:p>
            <a:pPr eaLnBrk="1" hangingPunct="1">
              <a:lnSpc>
                <a:spcPct val="120000"/>
              </a:lnSpc>
            </a:pPr>
            <a:r>
              <a:rPr kumimoji="1" lang="zh-CN" altLang="en-US" sz="20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a:t>
            </a:r>
            <a:r>
              <a:rPr kumimoji="1" lang="zh-CN" altLang="en-US"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以上三行程序分别将光源</a:t>
            </a:r>
            <a:r>
              <a:rPr kumimoji="1" lang="en-US" altLang="zh-CN"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GL_LIGHT0</a:t>
            </a:r>
            <a:r>
              <a:rPr kumimoji="1" lang="zh-CN" altLang="en-US"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的常数衰减因子设为</a:t>
            </a:r>
            <a:r>
              <a:rPr kumimoji="1" lang="en-US" altLang="zh-CN"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2.0</a:t>
            </a:r>
            <a:r>
              <a:rPr kumimoji="1" lang="zh-CN" altLang="en-US"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，线性衰减因子设为</a:t>
            </a:r>
            <a:r>
              <a:rPr kumimoji="1" lang="en-US" altLang="zh-CN"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1.0</a:t>
            </a:r>
            <a:r>
              <a:rPr kumimoji="1" lang="zh-CN" altLang="en-US"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，二次衰减因子设为</a:t>
            </a:r>
            <a:r>
              <a:rPr kumimoji="1" lang="en-US" altLang="zh-CN"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0. 3</a:t>
            </a:r>
            <a:r>
              <a:rPr kumimoji="1" lang="zh-CN" altLang="en-US"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p>
        </p:txBody>
      </p:sp>
    </p:spTree>
  </p:cSld>
  <p:clrMapOvr>
    <a:masterClrMapping/>
  </p:clrMapOvr>
  <p:transition spd="slow">
    <p:cove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slow">
    <p:cove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6605159" y="117931"/>
            <a:ext cx="2371228" cy="2634697"/>
          </a:xfrm>
          <a:prstGeom prst="rect">
            <a:avLst/>
          </a:prstGeom>
        </p:spPr>
      </p:pic>
      <p:sp>
        <p:nvSpPr>
          <p:cNvPr id="2" name="标题 1"/>
          <p:cNvSpPr>
            <a:spLocks noGrp="1"/>
          </p:cNvSpPr>
          <p:nvPr>
            <p:ph type="title"/>
          </p:nvPr>
        </p:nvSpPr>
        <p:spPr>
          <a:xfrm>
            <a:off x="920096" y="432682"/>
            <a:ext cx="7815262" cy="765175"/>
          </a:xfrm>
        </p:spPr>
        <p:txBody>
          <a:bodyPr/>
          <a:lstStyle/>
          <a:p>
            <a:pPr eaLnBrk="1" fontAlgn="auto" hangingPunct="1">
              <a:spcAft>
                <a:spcPts val="0"/>
              </a:spcAft>
              <a:defRPr/>
            </a:pPr>
            <a:r>
              <a:rPr lang="zh-CN" altLang="en-US" dirty="0" smtClean="0">
                <a:solidFill>
                  <a:srgbClr val="FF9300"/>
                </a:solidFill>
                <a:latin typeface="华文琥珀" panose="02010800040101010101" pitchFamily="2" charset="-122"/>
                <a:ea typeface="华文琥珀" panose="02010800040101010101" pitchFamily="2" charset="-122"/>
              </a:rPr>
              <a:t>第</a:t>
            </a:r>
            <a:r>
              <a:rPr lang="en-US" altLang="zh-CN" dirty="0" smtClean="0">
                <a:solidFill>
                  <a:srgbClr val="FF9300"/>
                </a:solidFill>
                <a:latin typeface="华文琥珀" panose="02010800040101010101" pitchFamily="2" charset="-122"/>
                <a:ea typeface="华文琥珀" panose="02010800040101010101" pitchFamily="2" charset="-122"/>
              </a:rPr>
              <a:t>8</a:t>
            </a:r>
            <a:r>
              <a:rPr lang="zh-CN" altLang="en-US" dirty="0" smtClean="0">
                <a:solidFill>
                  <a:srgbClr val="FF9300"/>
                </a:solidFill>
                <a:latin typeface="华文琥珀" panose="02010800040101010101" pitchFamily="2" charset="-122"/>
                <a:ea typeface="华文琥珀" panose="02010800040101010101" pitchFamily="2" charset="-122"/>
              </a:rPr>
              <a:t>章：真实感图形技术</a:t>
            </a:r>
            <a:endParaRPr altLang="en-US" dirty="0">
              <a:solidFill>
                <a:srgbClr val="FF9300"/>
              </a:solidFill>
              <a:latin typeface="华文琥珀" panose="02010800040101010101" pitchFamily="2" charset="-122"/>
              <a:ea typeface="华文琥珀" panose="02010800040101010101" pitchFamily="2" charset="-122"/>
            </a:endParaRPr>
          </a:p>
        </p:txBody>
      </p:sp>
      <p:graphicFrame>
        <p:nvGraphicFramePr>
          <p:cNvPr id="5" name="图示 4"/>
          <p:cNvGraphicFramePr/>
          <p:nvPr>
            <p:extLst>
              <p:ext uri="{D42A27DB-BD31-4B8C-83A1-F6EECF244321}">
                <p14:modId xmlns:p14="http://schemas.microsoft.com/office/powerpoint/2010/main" val="3037887245"/>
              </p:ext>
            </p:extLst>
          </p:nvPr>
        </p:nvGraphicFramePr>
        <p:xfrm>
          <a:off x="920096" y="1916832"/>
          <a:ext cx="6748247"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矩形 2"/>
          <p:cNvSpPr/>
          <p:nvPr/>
        </p:nvSpPr>
        <p:spPr>
          <a:xfrm>
            <a:off x="1693241" y="1916832"/>
            <a:ext cx="5745691" cy="576262"/>
          </a:xfrm>
          <a:prstGeom prst="rect">
            <a:avLst/>
          </a:prstGeom>
          <a:solidFill>
            <a:srgbClr val="FF93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hangingPunct="1">
              <a:lnSpc>
                <a:spcPct val="150000"/>
              </a:lnSpc>
              <a:defRPr/>
            </a:pPr>
            <a:endParaRPr lang="en-US" altLang="zh-CN" sz="2400" b="1" dirty="0"/>
          </a:p>
        </p:txBody>
      </p:sp>
      <p:sp>
        <p:nvSpPr>
          <p:cNvPr id="6" name="矩形 5"/>
          <p:cNvSpPr/>
          <p:nvPr/>
        </p:nvSpPr>
        <p:spPr>
          <a:xfrm>
            <a:off x="1693240" y="2718762"/>
            <a:ext cx="5745691" cy="576262"/>
          </a:xfrm>
          <a:prstGeom prst="rect">
            <a:avLst/>
          </a:prstGeom>
          <a:solidFill>
            <a:srgbClr val="FF93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hangingPunct="1">
              <a:lnSpc>
                <a:spcPct val="150000"/>
              </a:lnSpc>
              <a:defRPr/>
            </a:pPr>
            <a:endParaRPr lang="en-US" altLang="zh-CN" sz="2400" b="1" dirty="0"/>
          </a:p>
        </p:txBody>
      </p:sp>
      <p:sp>
        <p:nvSpPr>
          <p:cNvPr id="7" name="矩形 6"/>
          <p:cNvSpPr/>
          <p:nvPr/>
        </p:nvSpPr>
        <p:spPr>
          <a:xfrm>
            <a:off x="1710173" y="3488536"/>
            <a:ext cx="5745691" cy="576262"/>
          </a:xfrm>
          <a:prstGeom prst="rect">
            <a:avLst/>
          </a:prstGeom>
          <a:solidFill>
            <a:srgbClr val="FF93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hangingPunct="1">
              <a:lnSpc>
                <a:spcPct val="150000"/>
              </a:lnSpc>
              <a:defRPr/>
            </a:pPr>
            <a:endParaRPr lang="en-US" altLang="zh-CN" sz="2400" b="1" dirty="0"/>
          </a:p>
        </p:txBody>
      </p:sp>
      <p:sp>
        <p:nvSpPr>
          <p:cNvPr id="8" name="矩形 7"/>
          <p:cNvSpPr/>
          <p:nvPr/>
        </p:nvSpPr>
        <p:spPr>
          <a:xfrm>
            <a:off x="1749684" y="4280888"/>
            <a:ext cx="5745691" cy="576262"/>
          </a:xfrm>
          <a:prstGeom prst="rect">
            <a:avLst/>
          </a:prstGeom>
          <a:solidFill>
            <a:srgbClr val="FF93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hangingPunct="1">
              <a:lnSpc>
                <a:spcPct val="150000"/>
              </a:lnSpc>
              <a:defRPr/>
            </a:pPr>
            <a:endParaRPr lang="en-US" altLang="zh-CN" sz="2400" b="1" dirty="0"/>
          </a:p>
        </p:txBody>
      </p:sp>
      <p:sp>
        <p:nvSpPr>
          <p:cNvPr id="9" name="矩形 8"/>
          <p:cNvSpPr/>
          <p:nvPr/>
        </p:nvSpPr>
        <p:spPr>
          <a:xfrm>
            <a:off x="1749684" y="5084126"/>
            <a:ext cx="5745691" cy="576262"/>
          </a:xfrm>
          <a:prstGeom prst="rect">
            <a:avLst/>
          </a:prstGeom>
          <a:solidFill>
            <a:srgbClr val="FF93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hangingPunct="1">
              <a:lnSpc>
                <a:spcPct val="150000"/>
              </a:lnSpc>
              <a:defRPr/>
            </a:pPr>
            <a:endParaRPr lang="en-US" altLang="zh-CN" sz="2400" b="1" dirty="0"/>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left)">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left)">
                                      <p:cBhvr>
                                        <p:cTn id="2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3" grpId="0" animBg="1"/>
      <p:bldP spid="6" grpId="0" animBg="1"/>
      <p:bldP spid="7" grpId="0" animBg="1"/>
      <p:bldP spid="8" grpId="0" animBg="1"/>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ChangeArrowheads="1"/>
          </p:cNvSpPr>
          <p:nvPr/>
        </p:nvSpPr>
        <p:spPr bwMode="auto">
          <a:xfrm>
            <a:off x="0" y="404813"/>
            <a:ext cx="8915400" cy="487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t" hangingPunct="1">
              <a:spcBef>
                <a:spcPct val="10000"/>
              </a:spcBef>
            </a:pPr>
            <a:r>
              <a:rPr kumimoji="1" lang="en-US" altLang="zh-CN" sz="3200" b="1">
                <a:solidFill>
                  <a:srgbClr val="000000"/>
                </a:solidFill>
                <a:latin typeface="Times New Roman" panose="02020603050405020304" pitchFamily="18" charset="0"/>
                <a:ea typeface="华文新魏" panose="02010800040101010101" pitchFamily="2" charset="-122"/>
              </a:rPr>
              <a:t>§8.5  </a:t>
            </a:r>
            <a:r>
              <a:rPr kumimoji="1" lang="zh-CN" altLang="en-US" sz="3200" b="1">
                <a:solidFill>
                  <a:srgbClr val="000000"/>
                </a:solidFill>
                <a:latin typeface="Times New Roman" panose="02020603050405020304" pitchFamily="18" charset="0"/>
                <a:ea typeface="华文新魏" panose="02010800040101010101" pitchFamily="2" charset="-122"/>
              </a:rPr>
              <a:t>纹理映射技术 </a:t>
            </a:r>
          </a:p>
        </p:txBody>
      </p:sp>
      <p:sp>
        <p:nvSpPr>
          <p:cNvPr id="82947" name="Rectangle 3"/>
          <p:cNvSpPr>
            <a:spLocks noChangeArrowheads="1"/>
          </p:cNvSpPr>
          <p:nvPr/>
        </p:nvSpPr>
        <p:spPr bwMode="auto">
          <a:xfrm>
            <a:off x="0" y="908050"/>
            <a:ext cx="9144000" cy="170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kumimoji="1" lang="en-US" altLang="zh-CN" sz="3200" b="1" dirty="0">
                <a:solidFill>
                  <a:srgbClr val="000000"/>
                </a:solidFill>
                <a:latin typeface="Times New Roman" panose="02020603050405020304" pitchFamily="18" charset="0"/>
                <a:ea typeface="华文新魏" panose="02010800040101010101" pitchFamily="2" charset="-122"/>
              </a:rPr>
              <a:t> </a:t>
            </a:r>
            <a:r>
              <a:rPr kumimoji="1" lang="en-US" altLang="zh-CN" sz="2800" b="1" dirty="0">
                <a:solidFill>
                  <a:srgbClr val="FF0000"/>
                </a:solidFill>
                <a:latin typeface="宋体" panose="02010600030101010101" pitchFamily="2" charset="-122"/>
              </a:rPr>
              <a:t>§</a:t>
            </a:r>
            <a:r>
              <a:rPr kumimoji="1" lang="en-US" altLang="zh-CN" sz="3200" b="1" dirty="0">
                <a:solidFill>
                  <a:srgbClr val="FF0000"/>
                </a:solidFill>
                <a:latin typeface="Times New Roman" panose="02020603050405020304" pitchFamily="18" charset="0"/>
                <a:ea typeface="华文新魏" panose="02010800040101010101" pitchFamily="2" charset="-122"/>
              </a:rPr>
              <a:t>8.5.1 </a:t>
            </a:r>
            <a:r>
              <a:rPr kumimoji="1" lang="zh-CN" altLang="en-US" sz="3200" b="1" dirty="0">
                <a:solidFill>
                  <a:srgbClr val="FF0000"/>
                </a:solidFill>
                <a:latin typeface="Times New Roman" panose="02020603050405020304" pitchFamily="18" charset="0"/>
                <a:ea typeface="华文新魏" panose="02010800040101010101" pitchFamily="2" charset="-122"/>
              </a:rPr>
              <a:t>概述</a:t>
            </a:r>
          </a:p>
          <a:p>
            <a:pPr eaLnBrk="1" hangingPunct="1">
              <a:lnSpc>
                <a:spcPct val="120000"/>
              </a:lnSpc>
            </a:pPr>
            <a:r>
              <a:rPr lang="zh-CN" altLang="en-US" sz="2800" dirty="0">
                <a:solidFill>
                  <a:srgbClr val="000000"/>
                </a:solidFill>
                <a:latin typeface="Times New Roman" panose="02020603050405020304" pitchFamily="18" charset="0"/>
              </a:rPr>
              <a:t>   </a:t>
            </a:r>
            <a:r>
              <a:rPr kumimoji="1" lang="zh-CN" altLang="en-US"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纹理：物体表面的各种细小结构和图案花纹。</a:t>
            </a:r>
          </a:p>
          <a:p>
            <a:pPr eaLnBrk="1" hangingPunct="1">
              <a:lnSpc>
                <a:spcPct val="120000"/>
              </a:lnSpc>
              <a:spcAft>
                <a:spcPct val="20000"/>
              </a:spcAft>
            </a:pPr>
            <a:r>
              <a:rPr lang="zh-CN" altLang="en-US" sz="2800" dirty="0">
                <a:solidFill>
                  <a:srgbClr val="000000"/>
                </a:solidFill>
                <a:latin typeface="Times New Roman" panose="02020603050405020304" pitchFamily="18" charset="0"/>
              </a:rPr>
              <a:t>   </a:t>
            </a:r>
            <a:r>
              <a:rPr kumimoji="1" lang="en-US" altLang="zh-CN" sz="2600" dirty="0">
                <a:solidFill>
                  <a:srgbClr val="000000"/>
                </a:solidFill>
                <a:latin typeface="Times New Roman" panose="02020603050405020304" pitchFamily="18" charset="0"/>
                <a:ea typeface="华文新魏" panose="02010800040101010101" pitchFamily="2" charset="-122"/>
              </a:rPr>
              <a:t>1</a:t>
            </a:r>
            <a:r>
              <a:rPr kumimoji="1" lang="en-US" altLang="en-US" sz="2600" dirty="0">
                <a:solidFill>
                  <a:srgbClr val="000000"/>
                </a:solidFill>
                <a:latin typeface="Times New Roman" panose="02020603050405020304" pitchFamily="18" charset="0"/>
                <a:ea typeface="华文新魏" panose="02010800040101010101" pitchFamily="2" charset="-122"/>
              </a:rPr>
              <a:t>．</a:t>
            </a:r>
            <a:r>
              <a:rPr kumimoji="1" lang="zh-CN" altLang="en-US" sz="2600" dirty="0">
                <a:solidFill>
                  <a:srgbClr val="000000"/>
                </a:solidFill>
                <a:latin typeface="Times New Roman" panose="02020603050405020304" pitchFamily="18" charset="0"/>
                <a:ea typeface="华文新魏" panose="02010800040101010101" pitchFamily="2" charset="-122"/>
              </a:rPr>
              <a:t>纹理分类      </a:t>
            </a:r>
          </a:p>
        </p:txBody>
      </p:sp>
      <p:sp>
        <p:nvSpPr>
          <p:cNvPr id="82948" name="Rectangle 4"/>
          <p:cNvSpPr>
            <a:spLocks noChangeArrowheads="1"/>
          </p:cNvSpPr>
          <p:nvPr/>
        </p:nvSpPr>
        <p:spPr bwMode="auto">
          <a:xfrm>
            <a:off x="0" y="2708275"/>
            <a:ext cx="9144000" cy="1122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pPr>
            <a:r>
              <a:rPr lang="en-US" altLang="zh-CN" sz="2800">
                <a:solidFill>
                  <a:srgbClr val="000000"/>
                </a:solidFill>
                <a:latin typeface="Times New Roman" panose="02020603050405020304" pitchFamily="18" charset="0"/>
              </a:rPr>
              <a:t>      </a:t>
            </a:r>
            <a:r>
              <a:rPr kumimoji="1" lang="en-US" altLang="zh-CN" sz="26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1</a:t>
            </a:r>
            <a:r>
              <a:rPr kumimoji="1" lang="zh-CN" altLang="en-US" sz="26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）纹理定义域：</a:t>
            </a:r>
          </a:p>
          <a:p>
            <a:pPr eaLnBrk="1" hangingPunct="1">
              <a:lnSpc>
                <a:spcPct val="125000"/>
              </a:lnSpc>
            </a:pPr>
            <a:r>
              <a:rPr kumimoji="1" lang="zh-CN" altLang="en-US" sz="26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分为二维纹理和三维纹理；       </a:t>
            </a:r>
          </a:p>
        </p:txBody>
      </p:sp>
      <p:grpSp>
        <p:nvGrpSpPr>
          <p:cNvPr id="82949" name="Group 5"/>
          <p:cNvGrpSpPr/>
          <p:nvPr/>
        </p:nvGrpSpPr>
        <p:grpSpPr bwMode="auto">
          <a:xfrm>
            <a:off x="0" y="4149725"/>
            <a:ext cx="3203575" cy="2073275"/>
            <a:chOff x="0" y="2614"/>
            <a:chExt cx="2018" cy="1306"/>
          </a:xfrm>
        </p:grpSpPr>
        <p:grpSp>
          <p:nvGrpSpPr>
            <p:cNvPr id="81932" name="Group 6"/>
            <p:cNvGrpSpPr/>
            <p:nvPr/>
          </p:nvGrpSpPr>
          <p:grpSpPr bwMode="auto">
            <a:xfrm>
              <a:off x="0" y="2614"/>
              <a:ext cx="2018" cy="806"/>
              <a:chOff x="0" y="2614"/>
              <a:chExt cx="2018" cy="806"/>
            </a:xfrm>
          </p:grpSpPr>
          <p:pic>
            <p:nvPicPr>
              <p:cNvPr id="81934" name="Picture 7"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14"/>
                <a:ext cx="1066"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35" name="Picture 8" descr="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1" y="2614"/>
                <a:ext cx="907" cy="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1933" name="Rectangle 9"/>
            <p:cNvSpPr>
              <a:spLocks noChangeArrowheads="1"/>
            </p:cNvSpPr>
            <p:nvPr/>
          </p:nvSpPr>
          <p:spPr bwMode="auto">
            <a:xfrm>
              <a:off x="385" y="3521"/>
              <a:ext cx="1182" cy="399"/>
            </a:xfrm>
            <a:prstGeom prst="rect">
              <a:avLst/>
            </a:prstGeom>
            <a:solidFill>
              <a:srgbClr val="FF9933"/>
            </a:solidFill>
            <a:ln w="28575" algn="ctr">
              <a:solidFill>
                <a:schemeClr val="tx2"/>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72000" rIns="7200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pPr>
              <a:r>
                <a:rPr kumimoji="1" lang="zh-CN" altLang="en-US" sz="2800" b="1">
                  <a:solidFill>
                    <a:srgbClr val="FFFFFF"/>
                  </a:solidFill>
                  <a:latin typeface="Times New Roman" panose="02020603050405020304" pitchFamily="18" charset="0"/>
                </a:rPr>
                <a:t>平面纹理</a:t>
              </a:r>
            </a:p>
          </p:txBody>
        </p:sp>
      </p:grpSp>
      <p:grpSp>
        <p:nvGrpSpPr>
          <p:cNvPr id="82954" name="Group 10"/>
          <p:cNvGrpSpPr/>
          <p:nvPr/>
        </p:nvGrpSpPr>
        <p:grpSpPr bwMode="auto">
          <a:xfrm>
            <a:off x="3397250" y="4144963"/>
            <a:ext cx="5759450" cy="2178050"/>
            <a:chOff x="2140" y="2611"/>
            <a:chExt cx="3628" cy="1372"/>
          </a:xfrm>
        </p:grpSpPr>
        <p:grpSp>
          <p:nvGrpSpPr>
            <p:cNvPr id="81927" name="Group 11"/>
            <p:cNvGrpSpPr/>
            <p:nvPr/>
          </p:nvGrpSpPr>
          <p:grpSpPr bwMode="auto">
            <a:xfrm>
              <a:off x="2140" y="2611"/>
              <a:ext cx="3628" cy="800"/>
              <a:chOff x="2140" y="2611"/>
              <a:chExt cx="3628" cy="800"/>
            </a:xfrm>
          </p:grpSpPr>
          <p:pic>
            <p:nvPicPr>
              <p:cNvPr id="81929"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0" y="2611"/>
                <a:ext cx="1180" cy="7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1930" name="Picture 13" descr="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8" y="2612"/>
                <a:ext cx="1120"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31" name="Picture 14" descr="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4" y="2627"/>
                <a:ext cx="1120"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1928" name="Rectangle 15"/>
            <p:cNvSpPr>
              <a:spLocks noChangeArrowheads="1"/>
            </p:cNvSpPr>
            <p:nvPr/>
          </p:nvSpPr>
          <p:spPr bwMode="auto">
            <a:xfrm>
              <a:off x="3424" y="3566"/>
              <a:ext cx="1214" cy="417"/>
            </a:xfrm>
            <a:prstGeom prst="rect">
              <a:avLst/>
            </a:prstGeom>
            <a:solidFill>
              <a:srgbClr val="FF9933"/>
            </a:solidFill>
            <a:ln w="9525">
              <a:miter lim="800000"/>
            </a:ln>
            <a:effectLst/>
            <a:scene3d>
              <a:camera prst="legacyObliqueTopRight"/>
              <a:lightRig rig="legacyFlat3" dir="b"/>
            </a:scene3d>
            <a:sp3d extrusionH="430200" prstMaterial="legacyMatte">
              <a:bevelT w="13500" h="13500" prst="angle"/>
              <a:bevelB w="13500" h="13500" prst="angle"/>
              <a:extrusionClr>
                <a:srgbClr val="FF9933"/>
              </a:extrusionClr>
              <a:contourClr>
                <a:srgbClr val="FF9933"/>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72000" rIns="72000" anchor="ctr">
              <a:spAutoFit/>
              <a:flatTx/>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pPr>
              <a:r>
                <a:rPr kumimoji="1" lang="zh-CN" altLang="en-US" sz="2800" b="1">
                  <a:solidFill>
                    <a:schemeClr val="tx2"/>
                  </a:solidFill>
                  <a:latin typeface="Times New Roman" panose="02020603050405020304" pitchFamily="18" charset="0"/>
                </a:rPr>
                <a:t>立体纹理</a:t>
              </a:r>
            </a:p>
          </p:txBody>
        </p:sp>
      </p:gr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2946"/>
                                        </p:tgtEl>
                                        <p:attrNameLst>
                                          <p:attrName>style.visibility</p:attrName>
                                        </p:attrNameLst>
                                      </p:cBhvr>
                                      <p:to>
                                        <p:strVal val="visible"/>
                                      </p:to>
                                    </p:set>
                                    <p:anim calcmode="lin" valueType="num">
                                      <p:cBhvr additive="base">
                                        <p:cTn id="7" dur="2000" fill="hold"/>
                                        <p:tgtEl>
                                          <p:spTgt spid="82946"/>
                                        </p:tgtEl>
                                        <p:attrNameLst>
                                          <p:attrName>ppt_x</p:attrName>
                                        </p:attrNameLst>
                                      </p:cBhvr>
                                      <p:tavLst>
                                        <p:tav tm="0">
                                          <p:val>
                                            <p:strVal val="0-#ppt_w/2"/>
                                          </p:val>
                                        </p:tav>
                                        <p:tav tm="100000">
                                          <p:val>
                                            <p:strVal val="#ppt_x"/>
                                          </p:val>
                                        </p:tav>
                                      </p:tavLst>
                                    </p:anim>
                                    <p:anim calcmode="lin" valueType="num">
                                      <p:cBhvr additive="base">
                                        <p:cTn id="8" dur="2000" fill="hold"/>
                                        <p:tgtEl>
                                          <p:spTgt spid="8294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82947"/>
                                        </p:tgtEl>
                                        <p:attrNameLst>
                                          <p:attrName>style.visibility</p:attrName>
                                        </p:attrNameLst>
                                      </p:cBhvr>
                                      <p:to>
                                        <p:strVal val="visible"/>
                                      </p:to>
                                    </p:set>
                                    <p:animEffect transition="in" filter="box(in)">
                                      <p:cBhvr>
                                        <p:cTn id="13" dur="1000"/>
                                        <p:tgtEl>
                                          <p:spTgt spid="82947"/>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0" nodeType="clickEffect">
                                  <p:stCondLst>
                                    <p:cond delay="0"/>
                                  </p:stCondLst>
                                  <p:childTnLst>
                                    <p:set>
                                      <p:cBhvr>
                                        <p:cTn id="17" dur="1" fill="hold">
                                          <p:stCondLst>
                                            <p:cond delay="0"/>
                                          </p:stCondLst>
                                        </p:cTn>
                                        <p:tgtEl>
                                          <p:spTgt spid="82948"/>
                                        </p:tgtEl>
                                        <p:attrNameLst>
                                          <p:attrName>style.visibility</p:attrName>
                                        </p:attrNameLst>
                                      </p:cBhvr>
                                      <p:to>
                                        <p:strVal val="visible"/>
                                      </p:to>
                                    </p:set>
                                    <p:anim calcmode="lin" valueType="num">
                                      <p:cBhvr>
                                        <p:cTn id="18" dur="1000" fill="hold"/>
                                        <p:tgtEl>
                                          <p:spTgt spid="82948"/>
                                        </p:tgtEl>
                                        <p:attrNameLst>
                                          <p:attrName>ppt_w</p:attrName>
                                        </p:attrNameLst>
                                      </p:cBhvr>
                                      <p:tavLst>
                                        <p:tav tm="0">
                                          <p:val>
                                            <p:fltVal val="0"/>
                                          </p:val>
                                        </p:tav>
                                        <p:tav tm="100000">
                                          <p:val>
                                            <p:strVal val="#ppt_w"/>
                                          </p:val>
                                        </p:tav>
                                      </p:tavLst>
                                    </p:anim>
                                    <p:anim calcmode="lin" valueType="num">
                                      <p:cBhvr>
                                        <p:cTn id="19" dur="1000" fill="hold"/>
                                        <p:tgtEl>
                                          <p:spTgt spid="82948"/>
                                        </p:tgtEl>
                                        <p:attrNameLst>
                                          <p:attrName>ppt_h</p:attrName>
                                        </p:attrNameLst>
                                      </p:cBhvr>
                                      <p:tavLst>
                                        <p:tav tm="0">
                                          <p:val>
                                            <p:fltVal val="0"/>
                                          </p:val>
                                        </p:tav>
                                        <p:tav tm="100000">
                                          <p:val>
                                            <p:strVal val="#ppt_h"/>
                                          </p:val>
                                        </p:tav>
                                      </p:tavLst>
                                    </p:anim>
                                    <p:animEffect transition="in" filter="fade">
                                      <p:cBhvr>
                                        <p:cTn id="20" dur="1000"/>
                                        <p:tgtEl>
                                          <p:spTgt spid="82948"/>
                                        </p:tgtEl>
                                      </p:cBhvr>
                                    </p:animEffect>
                                  </p:childTnLst>
                                </p:cTn>
                              </p:par>
                            </p:childTnLst>
                          </p:cTn>
                        </p:par>
                      </p:childTnLst>
                    </p:cTn>
                  </p:par>
                  <p:par>
                    <p:cTn id="21" fill="hold">
                      <p:stCondLst>
                        <p:cond delay="indefinite"/>
                      </p:stCondLst>
                      <p:childTnLst>
                        <p:par>
                          <p:cTn id="22" fill="hold">
                            <p:stCondLst>
                              <p:cond delay="0"/>
                            </p:stCondLst>
                            <p:childTnLst>
                              <p:par>
                                <p:cTn id="23" presetID="8" presetClass="entr" presetSubtype="16" fill="hold" nodeType="clickEffect">
                                  <p:stCondLst>
                                    <p:cond delay="0"/>
                                  </p:stCondLst>
                                  <p:childTnLst>
                                    <p:set>
                                      <p:cBhvr>
                                        <p:cTn id="24" dur="1" fill="hold">
                                          <p:stCondLst>
                                            <p:cond delay="0"/>
                                          </p:stCondLst>
                                        </p:cTn>
                                        <p:tgtEl>
                                          <p:spTgt spid="82949"/>
                                        </p:tgtEl>
                                        <p:attrNameLst>
                                          <p:attrName>style.visibility</p:attrName>
                                        </p:attrNameLst>
                                      </p:cBhvr>
                                      <p:to>
                                        <p:strVal val="visible"/>
                                      </p:to>
                                    </p:set>
                                    <p:animEffect transition="in" filter="diamond(in)">
                                      <p:cBhvr>
                                        <p:cTn id="25" dur="2000"/>
                                        <p:tgtEl>
                                          <p:spTgt spid="82949"/>
                                        </p:tgtEl>
                                      </p:cBhvr>
                                    </p:animEffect>
                                  </p:childTnLst>
                                </p:cTn>
                              </p:par>
                            </p:childTnLst>
                          </p:cTn>
                        </p:par>
                      </p:childTnLst>
                    </p:cTn>
                  </p:par>
                  <p:par>
                    <p:cTn id="26" fill="hold">
                      <p:stCondLst>
                        <p:cond delay="indefinite"/>
                      </p:stCondLst>
                      <p:childTnLst>
                        <p:par>
                          <p:cTn id="27" fill="hold">
                            <p:stCondLst>
                              <p:cond delay="0"/>
                            </p:stCondLst>
                            <p:childTnLst>
                              <p:par>
                                <p:cTn id="28" presetID="8" presetClass="entr" presetSubtype="16" fill="hold" nodeType="clickEffect">
                                  <p:stCondLst>
                                    <p:cond delay="0"/>
                                  </p:stCondLst>
                                  <p:childTnLst>
                                    <p:set>
                                      <p:cBhvr>
                                        <p:cTn id="29" dur="1" fill="hold">
                                          <p:stCondLst>
                                            <p:cond delay="0"/>
                                          </p:stCondLst>
                                        </p:cTn>
                                        <p:tgtEl>
                                          <p:spTgt spid="82954"/>
                                        </p:tgtEl>
                                        <p:attrNameLst>
                                          <p:attrName>style.visibility</p:attrName>
                                        </p:attrNameLst>
                                      </p:cBhvr>
                                      <p:to>
                                        <p:strVal val="visible"/>
                                      </p:to>
                                    </p:set>
                                    <p:animEffect transition="in" filter="diamond(in)">
                                      <p:cBhvr>
                                        <p:cTn id="30" dur="2000"/>
                                        <p:tgtEl>
                                          <p:spTgt spid="829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6" grpId="0"/>
      <p:bldP spid="82947" grpId="0"/>
      <p:bldP spid="8294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ChangeArrowheads="1"/>
          </p:cNvSpPr>
          <p:nvPr/>
        </p:nvSpPr>
        <p:spPr bwMode="auto">
          <a:xfrm>
            <a:off x="137652" y="210779"/>
            <a:ext cx="8770374" cy="3933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r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kumimoji="1" lang="en-US" altLang="zh-CN"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2</a:t>
            </a:r>
            <a:r>
              <a:rPr kumimoji="1" lang="zh-CN" altLang="en-US"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）纹理表现形式：</a:t>
            </a:r>
          </a:p>
          <a:p>
            <a:pPr eaLnBrk="1" hangingPunct="1">
              <a:lnSpc>
                <a:spcPct val="120000"/>
              </a:lnSpc>
            </a:pPr>
            <a:r>
              <a:rPr kumimoji="1" lang="zh-CN" altLang="en-US"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分为颜色纹理、几何纹理、过程纹理； </a:t>
            </a:r>
          </a:p>
          <a:p>
            <a:pPr eaLnBrk="1" hangingPunct="1">
              <a:lnSpc>
                <a:spcPct val="120000"/>
              </a:lnSpc>
            </a:pPr>
            <a:r>
              <a:rPr kumimoji="1" lang="zh-CN" altLang="en-US"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a:t>
            </a:r>
            <a:r>
              <a:rPr kumimoji="1" lang="en-US" altLang="en-US"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①</a:t>
            </a:r>
            <a:r>
              <a:rPr kumimoji="1" lang="zh-CN" altLang="en-US"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a:t>
            </a:r>
            <a:r>
              <a:rPr kumimoji="1" lang="zh-CN" altLang="en-US" sz="2600" dirty="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颜色纹理</a:t>
            </a:r>
            <a:r>
              <a:rPr kumimoji="1" lang="zh-CN" altLang="en-US"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指的是呈现在物体表面上的各种花纹、图案和文字等，如</a:t>
            </a:r>
            <a:r>
              <a:rPr kumimoji="1" lang="zh-CN" altLang="en-US" sz="2600"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大理石</a:t>
            </a:r>
            <a:r>
              <a:rPr kumimoji="1" lang="zh-CN" altLang="en-US"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等；</a:t>
            </a:r>
          </a:p>
          <a:p>
            <a:pPr eaLnBrk="1" hangingPunct="1">
              <a:lnSpc>
                <a:spcPct val="120000"/>
              </a:lnSpc>
            </a:pPr>
            <a:r>
              <a:rPr kumimoji="1" lang="zh-CN" altLang="en-US"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② </a:t>
            </a:r>
            <a:r>
              <a:rPr kumimoji="1" lang="zh-CN" altLang="en-US" sz="2600" dirty="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几何纹理</a:t>
            </a:r>
            <a:r>
              <a:rPr kumimoji="1" lang="zh-CN" altLang="en-US"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是指基于景物表面微观几何形状的表面纹理，如</a:t>
            </a:r>
            <a:r>
              <a:rPr kumimoji="1" lang="zh-CN" altLang="en-US" sz="2600" dirty="0">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树干、岩石</a:t>
            </a:r>
            <a:r>
              <a:rPr kumimoji="1" lang="zh-CN" altLang="en-US"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等；</a:t>
            </a:r>
          </a:p>
          <a:p>
            <a:pPr eaLnBrk="1" hangingPunct="1">
              <a:lnSpc>
                <a:spcPct val="120000"/>
              </a:lnSpc>
            </a:pPr>
            <a:r>
              <a:rPr kumimoji="1" lang="zh-CN" altLang="en-US"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③ </a:t>
            </a:r>
            <a:r>
              <a:rPr kumimoji="1" lang="zh-CN" altLang="en-US" sz="2600" dirty="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过程纹理</a:t>
            </a:r>
            <a:r>
              <a:rPr kumimoji="1" lang="zh-CN" altLang="en-US"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是指各种规则或不规则动态变化的自然</a:t>
            </a:r>
            <a:r>
              <a:rPr kumimoji="1" lang="zh-CN" altLang="en-US" sz="2600"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景象，如</a:t>
            </a:r>
            <a:r>
              <a:rPr kumimoji="1" lang="zh-CN" altLang="en-US" sz="2600" dirty="0" smtClean="0">
                <a:solidFill>
                  <a:srgbClr val="0000FF"/>
                </a:solidFill>
                <a:latin typeface="Times New Roman" panose="02020603050405020304" pitchFamily="18" charset="0"/>
                <a:ea typeface="华文新魏" panose="02010800040101010101" pitchFamily="2" charset="-122"/>
                <a:cs typeface="Times New Roman" panose="02020603050405020304" pitchFamily="18" charset="0"/>
              </a:rPr>
              <a:t>火焰、烟雾</a:t>
            </a:r>
            <a:r>
              <a:rPr kumimoji="1" lang="zh-CN" altLang="en-US" sz="2600" dirty="0" smtClean="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等；  </a:t>
            </a:r>
            <a:endParaRPr kumimoji="1" lang="zh-CN" altLang="en-US"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endParaRPr>
          </a:p>
        </p:txBody>
      </p:sp>
      <p:grpSp>
        <p:nvGrpSpPr>
          <p:cNvPr id="83971" name="Group 3"/>
          <p:cNvGrpSpPr/>
          <p:nvPr/>
        </p:nvGrpSpPr>
        <p:grpSpPr bwMode="auto">
          <a:xfrm>
            <a:off x="1258888" y="4149725"/>
            <a:ext cx="6553200" cy="2189163"/>
            <a:chOff x="2140" y="2611"/>
            <a:chExt cx="3628" cy="1370"/>
          </a:xfrm>
        </p:grpSpPr>
        <p:grpSp>
          <p:nvGrpSpPr>
            <p:cNvPr id="82948" name="Group 4"/>
            <p:cNvGrpSpPr/>
            <p:nvPr/>
          </p:nvGrpSpPr>
          <p:grpSpPr bwMode="auto">
            <a:xfrm>
              <a:off x="2140" y="2611"/>
              <a:ext cx="3628" cy="800"/>
              <a:chOff x="2140" y="2611"/>
              <a:chExt cx="3628" cy="800"/>
            </a:xfrm>
          </p:grpSpPr>
          <p:pic>
            <p:nvPicPr>
              <p:cNvPr id="8295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0" y="2611"/>
                <a:ext cx="1180" cy="7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2951" name="Picture 6" descr="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 y="2612"/>
                <a:ext cx="1120"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952" name="Picture 7" descr="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4" y="2627"/>
                <a:ext cx="1120"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2949" name="Rectangle 8"/>
            <p:cNvSpPr>
              <a:spLocks noChangeArrowheads="1"/>
            </p:cNvSpPr>
            <p:nvPr/>
          </p:nvSpPr>
          <p:spPr bwMode="auto">
            <a:xfrm>
              <a:off x="3424" y="3567"/>
              <a:ext cx="1214" cy="414"/>
            </a:xfrm>
            <a:prstGeom prst="rect">
              <a:avLst/>
            </a:prstGeom>
            <a:solidFill>
              <a:srgbClr val="FF9933"/>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72000" rIns="72000" anchor="ctr">
              <a:spAutoFit/>
              <a:flatTx/>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pPr>
              <a:r>
                <a:rPr kumimoji="1" lang="zh-CN" altLang="en-US" sz="2800" b="1">
                  <a:solidFill>
                    <a:schemeClr val="tx2"/>
                  </a:solidFill>
                  <a:latin typeface="Times New Roman" panose="02020603050405020304" pitchFamily="18" charset="0"/>
                </a:rPr>
                <a:t>纹理形式</a:t>
              </a:r>
            </a:p>
          </p:txBody>
        </p:sp>
      </p:gr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83971"/>
                                        </p:tgtEl>
                                        <p:attrNameLst>
                                          <p:attrName>style.visibility</p:attrName>
                                        </p:attrNameLst>
                                      </p:cBhvr>
                                      <p:to>
                                        <p:strVal val="visible"/>
                                      </p:to>
                                    </p:set>
                                    <p:animEffect transition="in" filter="diamond(in)">
                                      <p:cBhvr>
                                        <p:cTn id="7" dur="2000"/>
                                        <p:tgtEl>
                                          <p:spTgt spid="839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图片 3" descr="ppt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160" y="61863"/>
            <a:ext cx="9006348" cy="6776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AutoShape 6"/>
          <p:cNvSpPr>
            <a:spLocks noChangeArrowheads="1"/>
          </p:cNvSpPr>
          <p:nvPr/>
        </p:nvSpPr>
        <p:spPr bwMode="auto">
          <a:xfrm>
            <a:off x="7929563" y="1500188"/>
            <a:ext cx="928687" cy="5000625"/>
          </a:xfrm>
          <a:prstGeom prst="roundRect">
            <a:avLst>
              <a:gd name="adj" fmla="val 13745"/>
            </a:avLst>
          </a:prstGeom>
          <a:noFill/>
          <a:ln w="38100">
            <a:solidFill>
              <a:srgbClr val="FFCC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7173" name="TextBox 5"/>
          <p:cNvSpPr txBox="1">
            <a:spLocks noChangeArrowheads="1"/>
          </p:cNvSpPr>
          <p:nvPr/>
        </p:nvSpPr>
        <p:spPr bwMode="auto">
          <a:xfrm>
            <a:off x="8072835" y="1571625"/>
            <a:ext cx="615553"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zh-CN" altLang="en-US" sz="2800" b="1" dirty="0">
                <a:solidFill>
                  <a:schemeClr val="bg1"/>
                </a:solidFill>
                <a:latin typeface="楷体_GB2312" pitchFamily="49" charset="-122"/>
                <a:ea typeface="楷体_GB2312" pitchFamily="49" charset="-122"/>
              </a:rPr>
              <a:t>虚拟地形用于游戏</a:t>
            </a:r>
            <a:r>
              <a:rPr lang="en-US" altLang="zh-CN" sz="2800" b="1" dirty="0">
                <a:solidFill>
                  <a:schemeClr val="bg1"/>
                </a:solidFill>
                <a:latin typeface="楷体_GB2312" pitchFamily="49" charset="-122"/>
                <a:ea typeface="楷体_GB2312" pitchFamily="49" charset="-122"/>
              </a:rPr>
              <a:t>·</a:t>
            </a:r>
            <a:r>
              <a:rPr lang="zh-CN" altLang="en-US" sz="2800" b="1" dirty="0">
                <a:solidFill>
                  <a:schemeClr val="bg1"/>
                </a:solidFill>
                <a:latin typeface="楷体_GB2312" pitchFamily="49" charset="-122"/>
                <a:ea typeface="楷体_GB2312" pitchFamily="49" charset="-122"/>
              </a:rPr>
              <a:t>魔兽世界</a:t>
            </a:r>
          </a:p>
        </p:txBody>
      </p:sp>
    </p:spTree>
    <p:extLst>
      <p:ext uri="{BB962C8B-B14F-4D97-AF65-F5344CB8AC3E}">
        <p14:creationId xmlns:p14="http://schemas.microsoft.com/office/powerpoint/2010/main" val="797975240"/>
      </p:ext>
    </p:extLst>
  </p:cSld>
  <p:clrMapOvr>
    <a:masterClrMapping/>
  </p:clrMapOvr>
  <p:transition spd="slow">
    <p:cove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ChangeArrowheads="1"/>
          </p:cNvSpPr>
          <p:nvPr/>
        </p:nvSpPr>
        <p:spPr bwMode="auto">
          <a:xfrm>
            <a:off x="0" y="404813"/>
            <a:ext cx="9144000" cy="3870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95000"/>
              </a:lnSpc>
            </a:pPr>
            <a:r>
              <a:rPr kumimoji="1" lang="en-US" altLang="zh-CN" sz="2600" dirty="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   2</a:t>
            </a:r>
            <a:r>
              <a:rPr kumimoji="1" lang="en-US" altLang="en-US" sz="2600" dirty="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a:t>
            </a:r>
            <a:r>
              <a:rPr kumimoji="1" lang="zh-CN" altLang="en-US" sz="2600" dirty="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纹理定义      </a:t>
            </a:r>
          </a:p>
          <a:p>
            <a:pPr algn="just" eaLnBrk="1" hangingPunct="1">
              <a:lnSpc>
                <a:spcPct val="95000"/>
              </a:lnSpc>
            </a:pPr>
            <a:r>
              <a:rPr kumimoji="1" lang="zh-CN" altLang="en-US"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a:t>
            </a:r>
            <a:r>
              <a:rPr kumimoji="1" lang="en-US" altLang="zh-CN"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1</a:t>
            </a:r>
            <a:r>
              <a:rPr kumimoji="1" lang="zh-CN" altLang="en-US"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）图像纹理：将二维纹理图案映射到三维物体表面，绘制物体表面上一点时，采用相应的纹理图案中相应点的颜色值。</a:t>
            </a:r>
          </a:p>
          <a:p>
            <a:pPr algn="just" eaLnBrk="1" hangingPunct="1">
              <a:lnSpc>
                <a:spcPct val="95000"/>
              </a:lnSpc>
            </a:pPr>
            <a:r>
              <a:rPr kumimoji="1" lang="zh-CN" altLang="en-US"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a:t>
            </a:r>
            <a:r>
              <a:rPr kumimoji="1" lang="en-US" altLang="zh-CN"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2</a:t>
            </a:r>
            <a:r>
              <a:rPr kumimoji="1" lang="zh-CN" altLang="en-US"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）函数纹理：用数学函数定义简单的二维纹理图案，如方格地毯；或用数学函数定义随机高度场，生成表面粗糙纹理即几何纹理。 </a:t>
            </a:r>
          </a:p>
          <a:p>
            <a:pPr algn="just" eaLnBrk="1" hangingPunct="1">
              <a:lnSpc>
                <a:spcPct val="95000"/>
              </a:lnSpc>
            </a:pPr>
            <a:r>
              <a:rPr kumimoji="1" lang="zh-CN" altLang="en-US"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纹理空间的定义方法常用的几种： </a:t>
            </a:r>
          </a:p>
          <a:p>
            <a:pPr algn="just" eaLnBrk="1" hangingPunct="1">
              <a:lnSpc>
                <a:spcPct val="95000"/>
              </a:lnSpc>
            </a:pPr>
            <a:r>
              <a:rPr kumimoji="1" lang="zh-CN" altLang="en-US"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a:t>
            </a:r>
            <a:r>
              <a:rPr kumimoji="1" lang="zh-CN" altLang="en-US" sz="2600" dirty="0">
                <a:solidFill>
                  <a:srgbClr val="000000"/>
                </a:solidFill>
                <a:latin typeface="华文新魏" panose="02010800040101010101" pitchFamily="2" charset="-122"/>
                <a:ea typeface="华文新魏" panose="02010800040101010101" pitchFamily="2" charset="-122"/>
                <a:cs typeface="Times New Roman" panose="02020603050405020304" pitchFamily="18" charset="0"/>
              </a:rPr>
              <a:t>①</a:t>
            </a:r>
            <a:r>
              <a:rPr kumimoji="1" lang="zh-CN" altLang="en-US"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用参数曲面的参数域作为纹理空间（二维）。 </a:t>
            </a:r>
          </a:p>
          <a:p>
            <a:pPr algn="just" eaLnBrk="1" hangingPunct="1">
              <a:lnSpc>
                <a:spcPct val="95000"/>
              </a:lnSpc>
            </a:pPr>
            <a:r>
              <a:rPr kumimoji="1" lang="zh-CN" altLang="en-US"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a:t>
            </a:r>
            <a:r>
              <a:rPr kumimoji="1" lang="zh-CN" altLang="en-US" sz="2600" dirty="0">
                <a:solidFill>
                  <a:srgbClr val="000000"/>
                </a:solidFill>
                <a:latin typeface="华文新魏" panose="02010800040101010101" pitchFamily="2" charset="-122"/>
                <a:ea typeface="华文新魏" panose="02010800040101010101" pitchFamily="2" charset="-122"/>
                <a:cs typeface="Times New Roman" panose="02020603050405020304" pitchFamily="18" charset="0"/>
              </a:rPr>
              <a:t>②</a:t>
            </a:r>
            <a:r>
              <a:rPr kumimoji="1" lang="zh-CN" altLang="en-US"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用辅助平面、圆柱、球定义纹理空间</a:t>
            </a:r>
            <a:r>
              <a:rPr kumimoji="1" lang="en-US" altLang="zh-CN"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kumimoji="1" lang="zh-CN" altLang="en-US"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二维</a:t>
            </a:r>
            <a:r>
              <a:rPr kumimoji="1" lang="en-US" altLang="zh-CN"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kumimoji="1" lang="zh-CN" altLang="en-US"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p>
          <a:p>
            <a:pPr algn="just" eaLnBrk="1" hangingPunct="1">
              <a:lnSpc>
                <a:spcPct val="95000"/>
              </a:lnSpc>
            </a:pPr>
            <a:r>
              <a:rPr kumimoji="1" lang="zh-CN" altLang="en-US"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a:t>
            </a:r>
            <a:r>
              <a:rPr kumimoji="1" lang="zh-CN" altLang="en-US" sz="2600" dirty="0">
                <a:solidFill>
                  <a:srgbClr val="000000"/>
                </a:solidFill>
                <a:latin typeface="华文新魏" panose="02010800040101010101" pitchFamily="2" charset="-122"/>
                <a:ea typeface="华文新魏" panose="02010800040101010101" pitchFamily="2" charset="-122"/>
                <a:cs typeface="Times New Roman" panose="02020603050405020304" pitchFamily="18" charset="0"/>
              </a:rPr>
              <a:t>③</a:t>
            </a:r>
            <a:r>
              <a:rPr kumimoji="1" lang="zh-CN" altLang="en-US"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用三维直角坐标作为纹理空间</a:t>
            </a:r>
            <a:r>
              <a:rPr kumimoji="1" lang="en-US" altLang="zh-CN"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kumimoji="1" lang="zh-CN" altLang="en-US"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三维</a:t>
            </a:r>
            <a:r>
              <a:rPr kumimoji="1" lang="en-US" altLang="zh-CN"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kumimoji="1" lang="zh-CN" altLang="en-US"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a:t>
            </a:r>
          </a:p>
        </p:txBody>
      </p:sp>
      <p:sp>
        <p:nvSpPr>
          <p:cNvPr id="84995" name="Rectangle 3"/>
          <p:cNvSpPr>
            <a:spLocks noChangeArrowheads="1"/>
          </p:cNvSpPr>
          <p:nvPr/>
        </p:nvSpPr>
        <p:spPr bwMode="auto">
          <a:xfrm>
            <a:off x="0" y="4221163"/>
            <a:ext cx="9144000" cy="2076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kumimoji="1" lang="en-US" altLang="zh-CN" sz="2600" dirty="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   3</a:t>
            </a:r>
            <a:r>
              <a:rPr kumimoji="1" lang="en-US" altLang="en-US" sz="2600" dirty="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a:t>
            </a:r>
            <a:r>
              <a:rPr kumimoji="1" lang="zh-CN" altLang="en-US" sz="2600" dirty="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纹理映射      </a:t>
            </a:r>
          </a:p>
          <a:p>
            <a:pPr algn="just" eaLnBrk="1" hangingPunct="1"/>
            <a:r>
              <a:rPr kumimoji="1" lang="zh-CN" altLang="en-US"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纹理映射就是将在纹理空间中</a:t>
            </a:r>
            <a:r>
              <a:rPr kumimoji="1" lang="en-US" altLang="zh-CN" sz="2600" dirty="0" err="1">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uv</a:t>
            </a:r>
            <a:r>
              <a:rPr kumimoji="1" lang="zh-CN" altLang="en-US"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平面上预先定义的二维纹理（图像、图形、函数等）映射到景物空间的三维物体表面，再进一步映射到图像空间的二维图像平面上，一般将两个映射合并为一个映射。 </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4994"/>
                                        </p:tgtEl>
                                        <p:attrNameLst>
                                          <p:attrName>style.visibility</p:attrName>
                                        </p:attrNameLst>
                                      </p:cBhvr>
                                      <p:to>
                                        <p:strVal val="visible"/>
                                      </p:to>
                                    </p:set>
                                    <p:animEffect transition="in" filter="box(in)">
                                      <p:cBhvr>
                                        <p:cTn id="7" dur="1000"/>
                                        <p:tgtEl>
                                          <p:spTgt spid="8499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4995"/>
                                        </p:tgtEl>
                                        <p:attrNameLst>
                                          <p:attrName>style.visibility</p:attrName>
                                        </p:attrNameLst>
                                      </p:cBhvr>
                                      <p:to>
                                        <p:strVal val="visible"/>
                                      </p:to>
                                    </p:set>
                                    <p:animEffect transition="in" filter="box(in)">
                                      <p:cBhvr>
                                        <p:cTn id="12" dur="1000"/>
                                        <p:tgtEl>
                                          <p:spTgt spid="849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4" grpId="0"/>
      <p:bldP spid="8499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ChangeArrowheads="1"/>
          </p:cNvSpPr>
          <p:nvPr/>
        </p:nvSpPr>
        <p:spPr bwMode="auto">
          <a:xfrm>
            <a:off x="0" y="476250"/>
            <a:ext cx="9144000"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kumimoji="1" lang="en-US" altLang="zh-CN" sz="26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a:t>
            </a:r>
            <a:r>
              <a:rPr kumimoji="1" lang="zh-CN" altLang="en-US" sz="260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映射类型为二维纹理映射和三维纹理映射。</a:t>
            </a:r>
          </a:p>
        </p:txBody>
      </p:sp>
      <p:grpSp>
        <p:nvGrpSpPr>
          <p:cNvPr id="86019" name="Group 3"/>
          <p:cNvGrpSpPr/>
          <p:nvPr/>
        </p:nvGrpSpPr>
        <p:grpSpPr bwMode="auto">
          <a:xfrm>
            <a:off x="323850" y="1052513"/>
            <a:ext cx="8240713" cy="2374900"/>
            <a:chOff x="229" y="1026"/>
            <a:chExt cx="3105" cy="1293"/>
          </a:xfrm>
        </p:grpSpPr>
        <p:grpSp>
          <p:nvGrpSpPr>
            <p:cNvPr id="85000" name="Group 4"/>
            <p:cNvGrpSpPr/>
            <p:nvPr/>
          </p:nvGrpSpPr>
          <p:grpSpPr bwMode="auto">
            <a:xfrm>
              <a:off x="703" y="1026"/>
              <a:ext cx="1179" cy="1293"/>
              <a:chOff x="1837" y="1117"/>
              <a:chExt cx="1179" cy="1293"/>
            </a:xfrm>
          </p:grpSpPr>
          <p:pic>
            <p:nvPicPr>
              <p:cNvPr id="8500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7" y="1117"/>
                <a:ext cx="1179" cy="725"/>
              </a:xfrm>
              <a:prstGeom prst="rect">
                <a:avLst/>
              </a:prstGeom>
              <a:noFill/>
              <a:ln w="38100" algn="ctr">
                <a:solidFill>
                  <a:srgbClr val="FF0066"/>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500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7" y="1888"/>
                <a:ext cx="1179" cy="522"/>
              </a:xfrm>
              <a:prstGeom prst="rect">
                <a:avLst/>
              </a:prstGeom>
              <a:noFill/>
              <a:ln w="38100" algn="ctr">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grpSp>
        <p:pic>
          <p:nvPicPr>
            <p:cNvPr id="8500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8" y="1026"/>
              <a:ext cx="1316" cy="1270"/>
            </a:xfrm>
            <a:prstGeom prst="rect">
              <a:avLst/>
            </a:prstGeom>
            <a:solidFill>
              <a:schemeClr val="accent1"/>
            </a:solidFill>
            <a:ln w="76200" algn="ctr">
              <a:solidFill>
                <a:srgbClr val="FF00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5002" name="Rectangle 8"/>
            <p:cNvSpPr>
              <a:spLocks noChangeArrowheads="1"/>
            </p:cNvSpPr>
            <p:nvPr/>
          </p:nvSpPr>
          <p:spPr bwMode="auto">
            <a:xfrm>
              <a:off x="229" y="1387"/>
              <a:ext cx="374" cy="583"/>
            </a:xfrm>
            <a:prstGeom prst="rect">
              <a:avLst/>
            </a:prstGeom>
            <a:solidFill>
              <a:srgbClr val="FF9933"/>
            </a:solidFill>
            <a:ln w="38100" algn="ctr">
              <a:solidFill>
                <a:srgbClr val="0000FF"/>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rIns="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10000"/>
                </a:lnSpc>
              </a:pPr>
              <a:r>
                <a:rPr kumimoji="1" lang="zh-CN" altLang="en-US" sz="2800" b="1" dirty="0">
                  <a:solidFill>
                    <a:schemeClr val="tx2"/>
                  </a:solidFill>
                  <a:latin typeface="Times New Roman" panose="02020603050405020304" pitchFamily="18" charset="0"/>
                </a:rPr>
                <a:t>二维映射</a:t>
              </a:r>
            </a:p>
          </p:txBody>
        </p:sp>
      </p:grpSp>
      <p:grpSp>
        <p:nvGrpSpPr>
          <p:cNvPr id="86025" name="Group 9"/>
          <p:cNvGrpSpPr/>
          <p:nvPr/>
        </p:nvGrpSpPr>
        <p:grpSpPr bwMode="auto">
          <a:xfrm>
            <a:off x="395288" y="3716338"/>
            <a:ext cx="8280400" cy="2447925"/>
            <a:chOff x="249" y="2523"/>
            <a:chExt cx="3130" cy="1240"/>
          </a:xfrm>
        </p:grpSpPr>
        <p:pic>
          <p:nvPicPr>
            <p:cNvPr id="84997"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64" y="2523"/>
              <a:ext cx="1315" cy="1224"/>
            </a:xfrm>
            <a:prstGeom prst="rect">
              <a:avLst/>
            </a:prstGeom>
            <a:noFill/>
            <a:ln w="28575" algn="ctr">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4998" name="Picture 11" descr="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8" y="2523"/>
              <a:ext cx="1134" cy="124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84999" name="Rectangle 12"/>
            <p:cNvSpPr>
              <a:spLocks noChangeArrowheads="1"/>
            </p:cNvSpPr>
            <p:nvPr/>
          </p:nvSpPr>
          <p:spPr bwMode="auto">
            <a:xfrm>
              <a:off x="249" y="2840"/>
              <a:ext cx="404" cy="542"/>
            </a:xfrm>
            <a:prstGeom prst="rect">
              <a:avLst/>
            </a:prstGeom>
            <a:solidFill>
              <a:srgbClr val="FF9933"/>
            </a:solidFill>
            <a:ln w="38100" algn="ctr">
              <a:solidFill>
                <a:srgbClr val="0000FF"/>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10000"/>
                </a:lnSpc>
              </a:pPr>
              <a:r>
                <a:rPr kumimoji="1" lang="zh-CN" altLang="en-US" sz="2800" b="1">
                  <a:solidFill>
                    <a:schemeClr val="tx2"/>
                  </a:solidFill>
                  <a:latin typeface="Times New Roman" panose="02020603050405020304" pitchFamily="18" charset="0"/>
                </a:rPr>
                <a:t>三维映射</a:t>
              </a:r>
            </a:p>
          </p:txBody>
        </p:sp>
      </p:gr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6019"/>
                                        </p:tgtEl>
                                        <p:attrNameLst>
                                          <p:attrName>style.visibility</p:attrName>
                                        </p:attrNameLst>
                                      </p:cBhvr>
                                      <p:to>
                                        <p:strVal val="visible"/>
                                      </p:to>
                                    </p:set>
                                    <p:animEffect transition="in" filter="box(in)">
                                      <p:cBhvr>
                                        <p:cTn id="7" dur="500"/>
                                        <p:tgtEl>
                                          <p:spTgt spid="86019"/>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86025"/>
                                        </p:tgtEl>
                                        <p:attrNameLst>
                                          <p:attrName>style.visibility</p:attrName>
                                        </p:attrNameLst>
                                      </p:cBhvr>
                                      <p:to>
                                        <p:strVal val="visible"/>
                                      </p:to>
                                    </p:set>
                                    <p:animEffect transition="in" filter="diamond(in)">
                                      <p:cBhvr>
                                        <p:cTn id="12" dur="2000"/>
                                        <p:tgtEl>
                                          <p:spTgt spid="860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ChangeArrowheads="1"/>
          </p:cNvSpPr>
          <p:nvPr/>
        </p:nvSpPr>
        <p:spPr bwMode="auto">
          <a:xfrm>
            <a:off x="0" y="404813"/>
            <a:ext cx="9144000" cy="536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pPr>
            <a:r>
              <a:rPr kumimoji="1" lang="en-US" altLang="zh-CN" sz="3200" b="1">
                <a:solidFill>
                  <a:srgbClr val="000000"/>
                </a:solidFill>
                <a:latin typeface="Times New Roman" panose="02020603050405020304" pitchFamily="18" charset="0"/>
                <a:ea typeface="华文新魏" panose="02010800040101010101" pitchFamily="2" charset="-122"/>
              </a:rPr>
              <a:t> </a:t>
            </a:r>
            <a:r>
              <a:rPr kumimoji="1" lang="en-US" altLang="zh-CN" sz="2800" b="1">
                <a:solidFill>
                  <a:srgbClr val="000000"/>
                </a:solidFill>
                <a:latin typeface="宋体" panose="02010600030101010101" pitchFamily="2" charset="-122"/>
              </a:rPr>
              <a:t>§</a:t>
            </a:r>
            <a:r>
              <a:rPr kumimoji="1" lang="en-US" altLang="zh-CN" sz="3200" b="1">
                <a:solidFill>
                  <a:srgbClr val="000000"/>
                </a:solidFill>
                <a:latin typeface="Times New Roman" panose="02020603050405020304" pitchFamily="18" charset="0"/>
                <a:ea typeface="华文新魏" panose="02010800040101010101" pitchFamily="2" charset="-122"/>
              </a:rPr>
              <a:t>8.5.2  </a:t>
            </a:r>
            <a:r>
              <a:rPr kumimoji="1" lang="zh-TW" altLang="en-US" sz="3200" b="1">
                <a:solidFill>
                  <a:srgbClr val="000000"/>
                </a:solidFill>
                <a:latin typeface="Times New Roman" panose="02020603050405020304" pitchFamily="18" charset="0"/>
                <a:ea typeface="华文新魏" panose="02010800040101010101" pitchFamily="2" charset="-122"/>
              </a:rPr>
              <a:t>颜色纹理映射</a:t>
            </a:r>
            <a:r>
              <a:rPr kumimoji="1" lang="zh-CN" altLang="en-US" sz="3200" b="1">
                <a:solidFill>
                  <a:srgbClr val="000000"/>
                </a:solidFill>
                <a:latin typeface="Times New Roman" panose="02020603050405020304" pitchFamily="18" charset="0"/>
                <a:ea typeface="华文新魏" panose="02010800040101010101" pitchFamily="2" charset="-122"/>
              </a:rPr>
              <a:t> </a:t>
            </a:r>
          </a:p>
        </p:txBody>
      </p:sp>
      <p:sp>
        <p:nvSpPr>
          <p:cNvPr id="86019" name="Rectangle 3"/>
          <p:cNvSpPr>
            <a:spLocks noChangeArrowheads="1"/>
          </p:cNvSpPr>
          <p:nvPr/>
        </p:nvSpPr>
        <p:spPr bwMode="auto">
          <a:xfrm>
            <a:off x="41275" y="1084263"/>
            <a:ext cx="9012238" cy="5003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95000"/>
              </a:lnSpc>
            </a:pPr>
            <a:r>
              <a:rPr kumimoji="1" lang="en-US" altLang="zh-CN"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a:t>
            </a:r>
            <a:r>
              <a:rPr kumimoji="1" lang="zh-CN" altLang="en-US" sz="2600" dirty="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颜色纹理映射</a:t>
            </a:r>
            <a:r>
              <a:rPr kumimoji="1" lang="zh-CN" altLang="en-US"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要达到的目的是使绘制出来的物体表面具有花纹图案效果。它的基本思想是：</a:t>
            </a:r>
          </a:p>
          <a:p>
            <a:pPr algn="just" eaLnBrk="1" hangingPunct="1">
              <a:lnSpc>
                <a:spcPct val="95000"/>
              </a:lnSpc>
            </a:pPr>
            <a:r>
              <a:rPr kumimoji="1" lang="zh-CN" altLang="en-US"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       </a:t>
            </a:r>
            <a:r>
              <a:rPr kumimoji="1" lang="zh-CN" altLang="en-US" sz="2600" dirty="0">
                <a:solidFill>
                  <a:srgbClr val="000000"/>
                </a:solidFill>
                <a:latin typeface="华文新魏" panose="02010800040101010101" pitchFamily="2" charset="-122"/>
                <a:ea typeface="华文新魏" panose="02010800040101010101" pitchFamily="2" charset="-122"/>
                <a:cs typeface="Times New Roman" panose="02020603050405020304" pitchFamily="18" charset="0"/>
              </a:rPr>
              <a:t>①</a:t>
            </a:r>
            <a:r>
              <a:rPr kumimoji="1" lang="zh-CN" altLang="en-US"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给出期望在物体表面出现的花纹图案样式，可以用纹理函数来表示。纹理函数的定义域称为纹理定义域，纹理函数值一般可以理解为亮度值，可以转换为</a:t>
            </a:r>
            <a:r>
              <a:rPr kumimoji="1" lang="en-US" altLang="zh-CN"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RGB</a:t>
            </a:r>
            <a:r>
              <a:rPr kumimoji="1" lang="zh-CN" altLang="en-US"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表示的颜色值。</a:t>
            </a:r>
          </a:p>
          <a:p>
            <a:pPr algn="just" eaLnBrk="1" hangingPunct="1">
              <a:lnSpc>
                <a:spcPct val="95000"/>
              </a:lnSpc>
            </a:pPr>
            <a:r>
              <a:rPr kumimoji="1" lang="zh-CN" altLang="en-US" sz="2600" dirty="0">
                <a:solidFill>
                  <a:srgbClr val="000000"/>
                </a:solidFill>
                <a:latin typeface="华文新魏" panose="02010800040101010101" pitchFamily="2" charset="-122"/>
                <a:ea typeface="华文新魏" panose="02010800040101010101" pitchFamily="2" charset="-122"/>
                <a:cs typeface="Times New Roman" panose="02020603050405020304" pitchFamily="18" charset="0"/>
              </a:rPr>
              <a:t>       ②</a:t>
            </a:r>
            <a:r>
              <a:rPr kumimoji="1" lang="zh-CN" altLang="en-US"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建立物体表面的定义域与纹理函数的定义域之间的映射关系</a:t>
            </a:r>
            <a:r>
              <a:rPr kumimoji="1" lang="en-US" altLang="zh-CN"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kumimoji="1" lang="zh-CN" altLang="en-US"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即映射函数</a:t>
            </a:r>
            <a:r>
              <a:rPr kumimoji="1" lang="en-US" altLang="zh-CN"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a:t>
            </a:r>
            <a:r>
              <a:rPr kumimoji="1" lang="zh-CN" altLang="en-US"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。这种对应关系一旦建立，物体表面任何一点的花纹图案属性都可以通过纹理定义域中相应点的纹理由数值获得。</a:t>
            </a:r>
          </a:p>
          <a:p>
            <a:pPr algn="just" eaLnBrk="1" hangingPunct="1">
              <a:lnSpc>
                <a:spcPct val="95000"/>
              </a:lnSpc>
            </a:pPr>
            <a:r>
              <a:rPr kumimoji="1" lang="zh-CN" altLang="en-US" sz="2600" dirty="0">
                <a:solidFill>
                  <a:srgbClr val="000000"/>
                </a:solidFill>
                <a:latin typeface="华文新魏" panose="02010800040101010101" pitchFamily="2" charset="-122"/>
                <a:ea typeface="华文新魏" panose="02010800040101010101" pitchFamily="2" charset="-122"/>
                <a:cs typeface="Times New Roman" panose="02020603050405020304" pitchFamily="18" charset="0"/>
              </a:rPr>
              <a:t>       ③</a:t>
            </a:r>
            <a:r>
              <a:rPr kumimoji="1" lang="zh-CN" altLang="en-US" sz="2600" dirty="0">
                <a:solidFill>
                  <a:srgbClr val="000000"/>
                </a:solidFill>
                <a:latin typeface="Times New Roman" panose="02020603050405020304" pitchFamily="18" charset="0"/>
                <a:ea typeface="华文新魏" panose="02010800040101010101" pitchFamily="2" charset="-122"/>
                <a:cs typeface="Times New Roman" panose="02020603050405020304" pitchFamily="18" charset="0"/>
              </a:rPr>
              <a:t>在绘制物体表面可见点时，通过前面定义的对应关系可以获得该可见点处代表花纹图案属性的相应纹理函数值，适当地使用该纹理函数值就可以便最终绘制出来的物体表面具有花纹图案的效果。</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7042"/>
                                        </p:tgtEl>
                                        <p:attrNameLst>
                                          <p:attrName>style.visibility</p:attrName>
                                        </p:attrNameLst>
                                      </p:cBhvr>
                                      <p:to>
                                        <p:strVal val="visible"/>
                                      </p:to>
                                    </p:set>
                                    <p:animEffect transition="in" filter="wipe(left)">
                                      <p:cBhvr>
                                        <p:cTn id="7" dur="500"/>
                                        <p:tgtEl>
                                          <p:spTgt spid="8704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6019"/>
                                        </p:tgtEl>
                                        <p:attrNameLst>
                                          <p:attrName>style.visibility</p:attrName>
                                        </p:attrNameLst>
                                      </p:cBhvr>
                                      <p:to>
                                        <p:strVal val="visible"/>
                                      </p:to>
                                    </p:set>
                                    <p:animEffect transition="in" filter="wipe(left)">
                                      <p:cBhvr>
                                        <p:cTn id="12" dur="500"/>
                                        <p:tgtEl>
                                          <p:spTgt spid="860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2" grpId="0"/>
      <p:bldP spid="86019" grpId="0"/>
    </p:bldLst>
  </p:timing>
</p:sld>
</file>

<file path=ppt/theme/theme1.xml><?xml version="1.0" encoding="utf-8"?>
<a:theme xmlns:a="http://schemas.openxmlformats.org/drawingml/2006/main" name="Office 主题">
  <a:themeElements>
    <a:clrScheme name="灰度">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440</TotalTime>
  <Words>2214</Words>
  <Application>Microsoft Office PowerPoint</Application>
  <PresentationFormat>全屏显示(4:3)</PresentationFormat>
  <Paragraphs>123</Paragraphs>
  <Slides>28</Slides>
  <Notes>0</Notes>
  <HiddenSlides>0</HiddenSlides>
  <MMClips>0</MMClips>
  <ScaleCrop>false</ScaleCrop>
  <HeadingPairs>
    <vt:vector size="8" baseType="variant">
      <vt:variant>
        <vt:lpstr>已用的字体</vt:lpstr>
      </vt:variant>
      <vt:variant>
        <vt:i4>18</vt:i4>
      </vt:variant>
      <vt:variant>
        <vt:lpstr>主题</vt:lpstr>
      </vt:variant>
      <vt:variant>
        <vt:i4>1</vt:i4>
      </vt:variant>
      <vt:variant>
        <vt:lpstr>嵌入 OLE 服务器</vt:lpstr>
      </vt:variant>
      <vt:variant>
        <vt:i4>2</vt:i4>
      </vt:variant>
      <vt:variant>
        <vt:lpstr>幻灯片标题</vt:lpstr>
      </vt:variant>
      <vt:variant>
        <vt:i4>28</vt:i4>
      </vt:variant>
    </vt:vector>
  </HeadingPairs>
  <TitlesOfParts>
    <vt:vector size="49" baseType="lpstr">
      <vt:lpstr>Arial Unicode MS</vt:lpstr>
      <vt:lpstr>方正综艺简体</vt:lpstr>
      <vt:lpstr>黑体</vt:lpstr>
      <vt:lpstr>华文琥珀</vt:lpstr>
      <vt:lpstr>华文楷体</vt:lpstr>
      <vt:lpstr>华文新魏</vt:lpstr>
      <vt:lpstr>楷体_GB2312</vt:lpstr>
      <vt:lpstr>隶书</vt:lpstr>
      <vt:lpstr>宋体</vt:lpstr>
      <vt:lpstr>微软雅黑</vt:lpstr>
      <vt:lpstr>Arial</vt:lpstr>
      <vt:lpstr>Calibri</vt:lpstr>
      <vt:lpstr>Calibri Light</vt:lpstr>
      <vt:lpstr>Impact</vt:lpstr>
      <vt:lpstr>Tahoma</vt:lpstr>
      <vt:lpstr>Times New Roman</vt:lpstr>
      <vt:lpstr>Verdana</vt:lpstr>
      <vt:lpstr>Wingdings</vt:lpstr>
      <vt:lpstr>Office 主题</vt:lpstr>
      <vt:lpstr>图片</vt:lpstr>
      <vt:lpstr>位图图像</vt:lpstr>
      <vt:lpstr>PowerPoint 演示文稿</vt:lpstr>
      <vt:lpstr>PowerPoint 演示文稿</vt:lpstr>
      <vt:lpstr>第8章：真实感图形技术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不同的纹理投影</vt:lpstr>
      <vt:lpstr>不同的纹理投影可以应用于一个物体</vt:lpstr>
      <vt:lpstr>处理上述问题的常用对应函数</vt:lpstr>
      <vt:lpstr>例子</vt:lpstr>
      <vt:lpstr>PowerPoint 演示文稿</vt:lpstr>
      <vt:lpstr>PowerPoint 演示文稿</vt:lpstr>
      <vt:lpstr>几何纹理映射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@teliss</dc:creator>
  <cp:lastModifiedBy>User</cp:lastModifiedBy>
  <cp:revision>559</cp:revision>
  <dcterms:created xsi:type="dcterms:W3CDTF">2013-10-18T12:56:00Z</dcterms:created>
  <dcterms:modified xsi:type="dcterms:W3CDTF">2017-12-21T11:47:57Z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2052-10.1.0.6876</vt:lpwstr>
  </property>
</Properties>
</file>