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618" r:id="rId2"/>
    <p:sldId id="257" r:id="rId3"/>
    <p:sldId id="390" r:id="rId4"/>
    <p:sldId id="619" r:id="rId5"/>
    <p:sldId id="620" r:id="rId6"/>
    <p:sldId id="621" r:id="rId7"/>
    <p:sldId id="622" r:id="rId8"/>
    <p:sldId id="623" r:id="rId9"/>
    <p:sldId id="624" r:id="rId10"/>
    <p:sldId id="625" r:id="rId11"/>
    <p:sldId id="626" r:id="rId12"/>
    <p:sldId id="627" r:id="rId13"/>
    <p:sldId id="628" r:id="rId14"/>
    <p:sldId id="629" r:id="rId15"/>
    <p:sldId id="630" r:id="rId16"/>
    <p:sldId id="631" r:id="rId17"/>
    <p:sldId id="632" r:id="rId18"/>
    <p:sldId id="633" r:id="rId19"/>
    <p:sldId id="634" r:id="rId20"/>
    <p:sldId id="635" r:id="rId21"/>
    <p:sldId id="636" r:id="rId22"/>
    <p:sldId id="637" r:id="rId23"/>
    <p:sldId id="638" r:id="rId24"/>
    <p:sldId id="639" r:id="rId25"/>
    <p:sldId id="640" r:id="rId26"/>
    <p:sldId id="641" r:id="rId27"/>
    <p:sldId id="678" r:id="rId28"/>
    <p:sldId id="642" r:id="rId29"/>
    <p:sldId id="643" r:id="rId30"/>
    <p:sldId id="644" r:id="rId31"/>
    <p:sldId id="645" r:id="rId32"/>
    <p:sldId id="646" r:id="rId33"/>
    <p:sldId id="647" r:id="rId34"/>
    <p:sldId id="648" r:id="rId35"/>
    <p:sldId id="649" r:id="rId36"/>
    <p:sldId id="650" r:id="rId37"/>
    <p:sldId id="651" r:id="rId38"/>
    <p:sldId id="652" r:id="rId39"/>
    <p:sldId id="653" r:id="rId40"/>
    <p:sldId id="654" r:id="rId41"/>
    <p:sldId id="655" r:id="rId42"/>
    <p:sldId id="656" r:id="rId43"/>
    <p:sldId id="657" r:id="rId44"/>
    <p:sldId id="658" r:id="rId45"/>
    <p:sldId id="659" r:id="rId46"/>
    <p:sldId id="660" r:id="rId47"/>
    <p:sldId id="661" r:id="rId48"/>
    <p:sldId id="662" r:id="rId49"/>
    <p:sldId id="663" r:id="rId50"/>
    <p:sldId id="664" r:id="rId51"/>
    <p:sldId id="679" r:id="rId52"/>
    <p:sldId id="665" r:id="rId53"/>
    <p:sldId id="666" r:id="rId54"/>
    <p:sldId id="667" r:id="rId55"/>
    <p:sldId id="668" r:id="rId56"/>
    <p:sldId id="669" r:id="rId57"/>
    <p:sldId id="670" r:id="rId58"/>
    <p:sldId id="671" r:id="rId59"/>
    <p:sldId id="672" r:id="rId60"/>
    <p:sldId id="673" r:id="rId61"/>
    <p:sldId id="674" r:id="rId62"/>
    <p:sldId id="675" r:id="rId63"/>
    <p:sldId id="676" r:id="rId64"/>
    <p:sldId id="677" r:id="rId65"/>
    <p:sldId id="262" r:id="rId6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a:srgbClr val="0000FF"/>
    <a:srgbClr val="FFFF99"/>
    <a:srgbClr val="0033CC"/>
    <a:srgbClr val="006600"/>
    <a:srgbClr val="99CCFF"/>
    <a:srgbClr val="0D6AB0"/>
    <a:srgbClr val="CCCCCC"/>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660"/>
  </p:normalViewPr>
  <p:slideViewPr>
    <p:cSldViewPr snapToGrid="0">
      <p:cViewPr varScale="1">
        <p:scale>
          <a:sx n="97" d="100"/>
          <a:sy n="97" d="100"/>
        </p:scale>
        <p:origin x="264" y="96"/>
      </p:cViewPr>
      <p:guideLst>
        <p:guide orient="horz" pos="2160"/>
        <p:guide pos="3840"/>
        <p:guide pos="2880"/>
      </p:guideLst>
    </p:cSldViewPr>
  </p:slideViewPr>
  <p:notesTextViewPr>
    <p:cViewPr>
      <p:scale>
        <a:sx n="1" d="1"/>
        <a:sy n="1" d="1"/>
      </p:scale>
      <p:origin x="0" y="0"/>
    </p:cViewPr>
  </p:notesTextViewPr>
  <p:notesViewPr>
    <p:cSldViewPr snapToGrid="0">
      <p:cViewPr varScale="1">
        <p:scale>
          <a:sx n="51" d="100"/>
          <a:sy n="51" d="100"/>
        </p:scale>
        <p:origin x="-21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t>动画简介</a:t>
          </a:r>
          <a:endParaRPr lang="zh-CN" altLang="en-US" sz="3200" b="1"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kumimoji="1" lang="zh-CN" altLang="en-US" b="1" i="0" dirty="0" smtClean="0">
              <a:latin typeface="宋体" panose="02010600030101010101" pitchFamily="2" charset="-122"/>
              <a:ea typeface="宋体" panose="02010600030101010101" pitchFamily="2" charset="-122"/>
            </a:rPr>
            <a:t>关键帧动画技术 </a:t>
          </a:r>
          <a:endParaRPr lang="zh-CN" altLang="en-US" b="1" i="0" dirty="0">
            <a:latin typeface="宋体" panose="02010600030101010101" pitchFamily="2" charset="-122"/>
            <a:ea typeface="宋体" panose="02010600030101010101" pitchFamily="2" charset="-122"/>
          </a:endParaRPr>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b="1" dirty="0" smtClean="0"/>
            <a:t>3</a:t>
          </a:r>
          <a:endParaRPr lang="zh-CN" altLang="en-US" sz="3200" b="1"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kumimoji="1" lang="zh-CN" altLang="en-US" b="1" i="0" dirty="0" smtClean="0">
              <a:latin typeface="宋体" panose="02010600030101010101" pitchFamily="2" charset="-122"/>
              <a:ea typeface="宋体" panose="02010600030101010101" pitchFamily="2" charset="-122"/>
            </a:rPr>
            <a:t>过程动画 </a:t>
          </a:r>
          <a:endParaRPr lang="zh-CN" altLang="en-US" b="1" i="0" dirty="0">
            <a:latin typeface="宋体" panose="02010600030101010101" pitchFamily="2" charset="-122"/>
            <a:ea typeface="宋体" panose="02010600030101010101" pitchFamily="2" charset="-122"/>
          </a:endParaRPr>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b="1" dirty="0" smtClean="0"/>
            <a:t>4</a:t>
          </a:r>
          <a:endParaRPr lang="zh-CN" altLang="en-US" sz="3200" b="1"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endParaRPr lang="zh-CN" altLang="en-US" b="1" i="0" dirty="0">
            <a:latin typeface="宋体" panose="02010600030101010101" pitchFamily="2" charset="-122"/>
            <a:ea typeface="宋体" panose="02010600030101010101" pitchFamily="2" charset="-122"/>
          </a:endParaRPr>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C95C317D-1527-4D19-A400-132D9BBC44D5}">
      <dgm:prSet custT="1"/>
      <dgm:spPr>
        <a:solidFill>
          <a:srgbClr val="FF0000"/>
        </a:solidFill>
        <a:scene3d>
          <a:camera prst="orthographicFront"/>
          <a:lightRig rig="threePt" dir="t"/>
        </a:scene3d>
        <a:sp3d>
          <a:bevelT/>
        </a:sp3d>
      </dgm:spPr>
      <dgm:t>
        <a:bodyPr/>
        <a:lstStyle/>
        <a:p>
          <a:r>
            <a:rPr lang="en-US" altLang="zh-CN" sz="3200" b="1" dirty="0" smtClean="0"/>
            <a:t>5</a:t>
          </a:r>
          <a:endParaRPr lang="zh-CN" altLang="en-US" sz="3200" b="1" dirty="0" smtClean="0"/>
        </a:p>
      </dgm:t>
    </dgm:pt>
    <dgm:pt modelId="{41BD0BA2-4D6F-4DEC-99F0-12965799F204}" type="parTrans" cxnId="{C4586522-8EBD-4303-B8FF-096024F7DB0F}">
      <dgm:prSet/>
      <dgm:spPr/>
      <dgm:t>
        <a:bodyPr/>
        <a:lstStyle/>
        <a:p>
          <a:endParaRPr lang="zh-CN" altLang="en-US"/>
        </a:p>
      </dgm:t>
    </dgm:pt>
    <dgm:pt modelId="{21904EBD-E6EB-491B-BC20-D2EE819DE6F9}" type="sibTrans" cxnId="{C4586522-8EBD-4303-B8FF-096024F7DB0F}">
      <dgm:prSet/>
      <dgm:spPr/>
      <dgm:t>
        <a:bodyPr/>
        <a:lstStyle/>
        <a:p>
          <a:endParaRPr lang="zh-CN" altLang="en-US"/>
        </a:p>
      </dgm:t>
    </dgm:pt>
    <dgm:pt modelId="{34D820D2-8A50-4C64-948F-76EE5C5295D0}">
      <dgm:prSet/>
      <dgm:spPr/>
      <dgm:t>
        <a:bodyPr/>
        <a:lstStyle/>
        <a:p>
          <a:endParaRPr lang="zh-CN" altLang="en-US" b="1" i="0" dirty="0">
            <a:latin typeface="宋体" panose="02010600030101010101" pitchFamily="2" charset="-122"/>
            <a:ea typeface="宋体" panose="02010600030101010101" pitchFamily="2" charset="-122"/>
          </a:endParaRPr>
        </a:p>
      </dgm:t>
    </dgm:pt>
    <dgm:pt modelId="{5E081DD1-2884-4F2B-B588-C396AFC568DD}" type="parTrans" cxnId="{4B229B02-5EA8-4DF1-952B-CDB3AFBBC5B2}">
      <dgm:prSet/>
      <dgm:spPr/>
      <dgm:t>
        <a:bodyPr/>
        <a:lstStyle/>
        <a:p>
          <a:endParaRPr lang="zh-CN" altLang="en-US"/>
        </a:p>
      </dgm:t>
    </dgm:pt>
    <dgm:pt modelId="{732A9022-1E88-40EC-B086-D6F5E3453DBE}" type="sibTrans" cxnId="{4B229B02-5EA8-4DF1-952B-CDB3AFBBC5B2}">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429BF1F9-5E50-4336-92C1-E56713560E5B}" type="pres">
      <dgm:prSet presAssocID="{C95C317D-1527-4D19-A400-132D9BBC44D5}" presName="composite" presStyleCnt="0"/>
      <dgm:spPr/>
    </dgm:pt>
    <dgm:pt modelId="{EE844909-3B3E-4808-BB2C-96ADC17F31D6}" type="pres">
      <dgm:prSet presAssocID="{C95C317D-1527-4D19-A400-132D9BBC44D5}" presName="parentText" presStyleLbl="alignNode1" presStyleIdx="4" presStyleCnt="5">
        <dgm:presLayoutVars>
          <dgm:chMax val="1"/>
          <dgm:bulletEnabled val="1"/>
        </dgm:presLayoutVars>
      </dgm:prSet>
      <dgm:spPr/>
      <dgm:t>
        <a:bodyPr/>
        <a:lstStyle/>
        <a:p>
          <a:endParaRPr lang="zh-CN" altLang="en-US"/>
        </a:p>
      </dgm:t>
    </dgm:pt>
    <dgm:pt modelId="{D9028DEE-3953-45DB-AB3F-6570E1C41D20}" type="pres">
      <dgm:prSet presAssocID="{C95C317D-1527-4D19-A400-132D9BBC44D5}" presName="descendantText" presStyleLbl="alignAcc1" presStyleIdx="4" presStyleCnt="5">
        <dgm:presLayoutVars>
          <dgm:bulletEnabled val="1"/>
        </dgm:presLayoutVars>
      </dgm:prSet>
      <dgm:spPr/>
      <dgm:t>
        <a:bodyPr/>
        <a:lstStyle/>
        <a:p>
          <a:endParaRPr lang="zh-CN" altLang="en-US"/>
        </a:p>
      </dgm:t>
    </dgm:pt>
  </dgm:ptLst>
  <dgm:cxnLst>
    <dgm:cxn modelId="{91CD3387-0379-4D45-8C53-3931111BE3C1}" srcId="{75133BFE-6B0E-4DBB-B4B9-68F66EBE2204}" destId="{BCC917F5-5D6E-43F9-8DFE-605EB9BA8C51}" srcOrd="0" destOrd="0" parTransId="{3F4F3ED0-D3DB-4FDF-9239-5E74D6A11E23}" sibTransId="{1333E3C7-2983-4543-9287-7DBF8D04EE03}"/>
    <dgm:cxn modelId="{D2790246-B22F-433F-BD50-338CDD9110EC}" type="presOf" srcId="{75133BFE-6B0E-4DBB-B4B9-68F66EBE2204}" destId="{33B81DAA-3762-403B-B9BA-3E94C8270634}" srcOrd="0" destOrd="0" presId="urn:microsoft.com/office/officeart/2005/8/layout/chevron2"/>
    <dgm:cxn modelId="{B74E759A-8D21-4AC7-8527-D9D74FD1F619}" srcId="{4209B6D9-4A52-4A73-95E8-DDACFC6A4665}" destId="{78827AAE-AB46-4689-9F51-6115669F999D}" srcOrd="0" destOrd="0" parTransId="{61B561B7-2CF2-419D-B9E3-44B4E6774016}" sibTransId="{07CD3950-0F32-432A-A5EF-57A549BA5FB8}"/>
    <dgm:cxn modelId="{C4586522-8EBD-4303-B8FF-096024F7DB0F}" srcId="{1342E97B-D763-4B48-91D1-35D05A2F9D02}" destId="{C95C317D-1527-4D19-A400-132D9BBC44D5}" srcOrd="4" destOrd="0" parTransId="{41BD0BA2-4D6F-4DEC-99F0-12965799F204}" sibTransId="{21904EBD-E6EB-491B-BC20-D2EE819DE6F9}"/>
    <dgm:cxn modelId="{257C6D9C-9C1D-45B4-A455-E7A97391CB9F}" srcId="{1342E97B-D763-4B48-91D1-35D05A2F9D02}" destId="{5A6A24B7-A893-443F-A2E2-6A67D9E56AE5}" srcOrd="3" destOrd="0" parTransId="{2422DAE9-BA19-47F1-B4A2-ABB6A47618C4}" sibTransId="{393982CA-9DF7-4F7C-958D-78C0B751D069}"/>
    <dgm:cxn modelId="{CAE5C91B-0EB6-45D2-932D-04D3A9C3A5E9}" srcId="{1342E97B-D763-4B48-91D1-35D05A2F9D02}" destId="{01B9DFC2-10AF-413E-A5AA-EBF1514C8013}" srcOrd="2" destOrd="0" parTransId="{6015DC22-E585-49E0-A4E3-C83297BF2D42}" sibTransId="{0339FC50-165C-4671-95D2-C5B298699E3A}"/>
    <dgm:cxn modelId="{4B229B02-5EA8-4DF1-952B-CDB3AFBBC5B2}" srcId="{C95C317D-1527-4D19-A400-132D9BBC44D5}" destId="{34D820D2-8A50-4C64-948F-76EE5C5295D0}" srcOrd="0" destOrd="0" parTransId="{5E081DD1-2884-4F2B-B588-C396AFC568DD}" sibTransId="{732A9022-1E88-40EC-B086-D6F5E3453DBE}"/>
    <dgm:cxn modelId="{774DB55E-719F-4900-BA8B-C9C2BCED7A69}" type="presOf" srcId="{BCC917F5-5D6E-43F9-8DFE-605EB9BA8C51}" destId="{D00A019F-394D-4CDA-9674-4B91093930EB}" srcOrd="0" destOrd="0" presId="urn:microsoft.com/office/officeart/2005/8/layout/chevron2"/>
    <dgm:cxn modelId="{EAA5F1F1-C1E1-45D3-B3E3-EDD17EBD21A5}" type="presOf" srcId="{130DAB32-480A-4472-9359-314F1A3902FD}" destId="{73045727-E4A1-4D0B-9DA4-DC0A11922EBD}"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3F887CC0-8273-4537-B7FC-91311893CD02}" type="presOf" srcId="{78827AAE-AB46-4689-9F51-6115669F999D}" destId="{D64727F3-4EAE-4463-894B-B29E688BB34B}" srcOrd="0" destOrd="0" presId="urn:microsoft.com/office/officeart/2005/8/layout/chevron2"/>
    <dgm:cxn modelId="{853298A7-CA6E-4FFA-942C-FCA422011146}" type="presOf" srcId="{C95C317D-1527-4D19-A400-132D9BBC44D5}" destId="{EE844909-3B3E-4808-BB2C-96ADC17F31D6}" srcOrd="0" destOrd="0" presId="urn:microsoft.com/office/officeart/2005/8/layout/chevron2"/>
    <dgm:cxn modelId="{983097E5-5D74-4B5D-A51A-99EDDAF8E5CD}" type="presOf" srcId="{4209B6D9-4A52-4A73-95E8-DDACFC6A4665}" destId="{7823F387-FE1A-4F5E-87F5-DCE52153C57E}" srcOrd="0" destOrd="0" presId="urn:microsoft.com/office/officeart/2005/8/layout/chevron2"/>
    <dgm:cxn modelId="{3818E367-7338-43AE-8116-424346851B5B}" type="presOf" srcId="{5A6A24B7-A893-443F-A2E2-6A67D9E56AE5}" destId="{833A12B2-CACD-4711-9840-DD33CF9E5E11}" srcOrd="0" destOrd="0" presId="urn:microsoft.com/office/officeart/2005/8/layout/chevron2"/>
    <dgm:cxn modelId="{A4A4AEC2-351C-459A-A7A1-3501A5956E32}" type="presOf" srcId="{34D820D2-8A50-4C64-948F-76EE5C5295D0}" destId="{D9028DEE-3953-45DB-AB3F-6570E1C41D20}" srcOrd="0" destOrd="0" presId="urn:microsoft.com/office/officeart/2005/8/layout/chevron2"/>
    <dgm:cxn modelId="{F5B6CF83-96DB-4485-A5A7-3C84C73DD57F}" type="presOf" srcId="{1342E97B-D763-4B48-91D1-35D05A2F9D02}" destId="{EF71B74B-DA01-431F-B581-81DB9DC075E2}" srcOrd="0" destOrd="0" presId="urn:microsoft.com/office/officeart/2005/8/layout/chevron2"/>
    <dgm:cxn modelId="{EE8AAABC-4C81-4BED-82A2-1CDA3D6A38E0}" type="presOf" srcId="{01B9DFC2-10AF-413E-A5AA-EBF1514C8013}" destId="{EA0BF2DB-9D55-4FB3-B440-CA3D06A93F71}"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4AC318F0-06B9-4233-8E48-B5AC2070BB78}" srcId="{1342E97B-D763-4B48-91D1-35D05A2F9D02}" destId="{75133BFE-6B0E-4DBB-B4B9-68F66EBE2204}" srcOrd="1" destOrd="0" parTransId="{66EA9631-B644-4086-80AB-A9AD848F764B}" sibTransId="{343A4E13-70C6-4471-89F1-05D34DD1D015}"/>
    <dgm:cxn modelId="{9F3A4E0E-D1E4-4047-990C-5B47A9E8B3FF}" srcId="{5A6A24B7-A893-443F-A2E2-6A67D9E56AE5}" destId="{130DAB32-480A-4472-9359-314F1A3902FD}" srcOrd="0" destOrd="0" parTransId="{9D8095F4-3F3A-426F-8C88-85AC18C77464}" sibTransId="{ECD65C48-A5A3-4C1E-B152-466ACDE9D67B}"/>
    <dgm:cxn modelId="{D038E681-48C3-4870-9739-17D8620FCC1F}" type="presOf" srcId="{FB9FF719-AAF7-4618-A0DF-C0DC535E8332}" destId="{414A43B3-C122-4F73-9B5A-FE7021122B46}" srcOrd="0" destOrd="0" presId="urn:microsoft.com/office/officeart/2005/8/layout/chevron2"/>
    <dgm:cxn modelId="{D2541867-52BF-437C-A01A-D8E3DF59D6B9}" type="presParOf" srcId="{EF71B74B-DA01-431F-B581-81DB9DC075E2}" destId="{BD8D9125-9A38-43FA-9AD5-428E6A60217B}" srcOrd="0" destOrd="0" presId="urn:microsoft.com/office/officeart/2005/8/layout/chevron2"/>
    <dgm:cxn modelId="{7CF0ADBF-001D-4AFA-97F3-14ECD21C9BDB}" type="presParOf" srcId="{BD8D9125-9A38-43FA-9AD5-428E6A60217B}" destId="{7823F387-FE1A-4F5E-87F5-DCE52153C57E}" srcOrd="0" destOrd="0" presId="urn:microsoft.com/office/officeart/2005/8/layout/chevron2"/>
    <dgm:cxn modelId="{BD9E2832-62BD-4099-935C-94ABB1147C67}" type="presParOf" srcId="{BD8D9125-9A38-43FA-9AD5-428E6A60217B}" destId="{D64727F3-4EAE-4463-894B-B29E688BB34B}" srcOrd="1" destOrd="0" presId="urn:microsoft.com/office/officeart/2005/8/layout/chevron2"/>
    <dgm:cxn modelId="{99781A59-E7B9-4233-ABD1-F849D61AB7AC}" type="presParOf" srcId="{EF71B74B-DA01-431F-B581-81DB9DC075E2}" destId="{2F0D94A1-9AF7-420B-8D10-70D942618825}" srcOrd="1" destOrd="0" presId="urn:microsoft.com/office/officeart/2005/8/layout/chevron2"/>
    <dgm:cxn modelId="{C9E85F9B-8EC2-4285-9750-8091CB60939F}" type="presParOf" srcId="{EF71B74B-DA01-431F-B581-81DB9DC075E2}" destId="{432B8AF3-53CD-471A-963F-6E0E419BA993}" srcOrd="2" destOrd="0" presId="urn:microsoft.com/office/officeart/2005/8/layout/chevron2"/>
    <dgm:cxn modelId="{783BDA74-5E4C-4091-8ECE-B82FF2A70965}" type="presParOf" srcId="{432B8AF3-53CD-471A-963F-6E0E419BA993}" destId="{33B81DAA-3762-403B-B9BA-3E94C8270634}" srcOrd="0" destOrd="0" presId="urn:microsoft.com/office/officeart/2005/8/layout/chevron2"/>
    <dgm:cxn modelId="{BC8DA6B9-5E2D-4315-8109-10410C5D8A90}" type="presParOf" srcId="{432B8AF3-53CD-471A-963F-6E0E419BA993}" destId="{D00A019F-394D-4CDA-9674-4B91093930EB}" srcOrd="1" destOrd="0" presId="urn:microsoft.com/office/officeart/2005/8/layout/chevron2"/>
    <dgm:cxn modelId="{6362DFE6-4353-4904-838E-B7D414EEA649}" type="presParOf" srcId="{EF71B74B-DA01-431F-B581-81DB9DC075E2}" destId="{4D6A9639-ECAF-45DF-A4C7-F3D44EB3DF0A}" srcOrd="3" destOrd="0" presId="urn:microsoft.com/office/officeart/2005/8/layout/chevron2"/>
    <dgm:cxn modelId="{5F51EBEC-B9CE-4916-B8F3-BC2618483B4F}" type="presParOf" srcId="{EF71B74B-DA01-431F-B581-81DB9DC075E2}" destId="{7D22FA85-692E-409E-8623-92F04739A33E}" srcOrd="4" destOrd="0" presId="urn:microsoft.com/office/officeart/2005/8/layout/chevron2"/>
    <dgm:cxn modelId="{F4D6B60C-7FA3-4A09-8177-E8C2705763EB}" type="presParOf" srcId="{7D22FA85-692E-409E-8623-92F04739A33E}" destId="{EA0BF2DB-9D55-4FB3-B440-CA3D06A93F71}" srcOrd="0" destOrd="0" presId="urn:microsoft.com/office/officeart/2005/8/layout/chevron2"/>
    <dgm:cxn modelId="{2E3E7559-C790-4ACD-85FE-1EB944D87E71}" type="presParOf" srcId="{7D22FA85-692E-409E-8623-92F04739A33E}" destId="{414A43B3-C122-4F73-9B5A-FE7021122B46}" srcOrd="1" destOrd="0" presId="urn:microsoft.com/office/officeart/2005/8/layout/chevron2"/>
    <dgm:cxn modelId="{3EF2071E-995B-4F15-88D6-F95987F3B298}" type="presParOf" srcId="{EF71B74B-DA01-431F-B581-81DB9DC075E2}" destId="{5472887D-39FB-4135-B3E5-999207F4F548}" srcOrd="5" destOrd="0" presId="urn:microsoft.com/office/officeart/2005/8/layout/chevron2"/>
    <dgm:cxn modelId="{10A49770-5CA7-4855-9D1A-E8EFCFA4D820}" type="presParOf" srcId="{EF71B74B-DA01-431F-B581-81DB9DC075E2}" destId="{DD6EDEF5-FD2F-4779-930B-E908458F6B6D}" srcOrd="6" destOrd="0" presId="urn:microsoft.com/office/officeart/2005/8/layout/chevron2"/>
    <dgm:cxn modelId="{EA33E55E-BF05-4E17-8E9F-61D2103DF4FE}" type="presParOf" srcId="{DD6EDEF5-FD2F-4779-930B-E908458F6B6D}" destId="{833A12B2-CACD-4711-9840-DD33CF9E5E11}" srcOrd="0" destOrd="0" presId="urn:microsoft.com/office/officeart/2005/8/layout/chevron2"/>
    <dgm:cxn modelId="{6E556814-A32A-4C6D-AACD-7B30B4417FB4}" type="presParOf" srcId="{DD6EDEF5-FD2F-4779-930B-E908458F6B6D}" destId="{73045727-E4A1-4D0B-9DA4-DC0A11922EBD}" srcOrd="1" destOrd="0" presId="urn:microsoft.com/office/officeart/2005/8/layout/chevron2"/>
    <dgm:cxn modelId="{F4939549-2499-4923-9466-E25662826AB6}" type="presParOf" srcId="{EF71B74B-DA01-431F-B581-81DB9DC075E2}" destId="{72423EE9-0DF9-43C3-B2D9-AC86C515BDE7}" srcOrd="7" destOrd="0" presId="urn:microsoft.com/office/officeart/2005/8/layout/chevron2"/>
    <dgm:cxn modelId="{9ED471B4-B1A8-4DA7-BD80-3200B1799871}" type="presParOf" srcId="{EF71B74B-DA01-431F-B581-81DB9DC075E2}" destId="{429BF1F9-5E50-4336-92C1-E56713560E5B}" srcOrd="8" destOrd="0" presId="urn:microsoft.com/office/officeart/2005/8/layout/chevron2"/>
    <dgm:cxn modelId="{428AB54B-A655-4F21-96B8-BD938DE48D02}" type="presParOf" srcId="{429BF1F9-5E50-4336-92C1-E56713560E5B}" destId="{EE844909-3B3E-4808-BB2C-96ADC17F31D6}" srcOrd="0" destOrd="0" presId="urn:microsoft.com/office/officeart/2005/8/layout/chevron2"/>
    <dgm:cxn modelId="{036CEA9D-8EB2-4CCC-9451-35DBC0BBE010}" type="presParOf" srcId="{429BF1F9-5E50-4336-92C1-E56713560E5B}" destId="{D9028DEE-3953-45DB-AB3F-6570E1C41D20}"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t>动画简介</a:t>
          </a:r>
          <a:endParaRPr lang="zh-CN" altLang="en-US" sz="3200" b="1"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kumimoji="1" lang="zh-CN" altLang="en-US" b="1" i="0" dirty="0" smtClean="0">
              <a:latin typeface="宋体" panose="02010600030101010101" pitchFamily="2" charset="-122"/>
              <a:ea typeface="宋体" panose="02010600030101010101" pitchFamily="2" charset="-122"/>
            </a:rPr>
            <a:t>关键帧动画技术 </a:t>
          </a:r>
          <a:endParaRPr lang="zh-CN" altLang="en-US" b="1" i="0" dirty="0">
            <a:latin typeface="宋体" panose="02010600030101010101" pitchFamily="2" charset="-122"/>
            <a:ea typeface="宋体" panose="02010600030101010101" pitchFamily="2" charset="-122"/>
          </a:endParaRPr>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b="1" dirty="0" smtClean="0"/>
            <a:t>3</a:t>
          </a:r>
          <a:endParaRPr lang="zh-CN" altLang="en-US" sz="3200" b="1"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kumimoji="1" lang="zh-CN" altLang="en-US" b="1" i="0" dirty="0" smtClean="0">
              <a:latin typeface="宋体" panose="02010600030101010101" pitchFamily="2" charset="-122"/>
              <a:ea typeface="宋体" panose="02010600030101010101" pitchFamily="2" charset="-122"/>
            </a:rPr>
            <a:t>过程动画 </a:t>
          </a:r>
          <a:endParaRPr lang="zh-CN" altLang="en-US" b="1" i="0" dirty="0">
            <a:latin typeface="宋体" panose="02010600030101010101" pitchFamily="2" charset="-122"/>
            <a:ea typeface="宋体" panose="02010600030101010101" pitchFamily="2" charset="-122"/>
          </a:endParaRPr>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b="1" dirty="0" smtClean="0"/>
            <a:t>4</a:t>
          </a:r>
          <a:endParaRPr lang="zh-CN" altLang="en-US" sz="3200" b="1"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endParaRPr lang="zh-CN" altLang="en-US" b="1" i="0" dirty="0">
            <a:latin typeface="宋体" panose="02010600030101010101" pitchFamily="2" charset="-122"/>
            <a:ea typeface="宋体" panose="02010600030101010101" pitchFamily="2" charset="-122"/>
          </a:endParaRPr>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C95C317D-1527-4D19-A400-132D9BBC44D5}">
      <dgm:prSet custT="1"/>
      <dgm:spPr>
        <a:solidFill>
          <a:srgbClr val="FF0000"/>
        </a:solidFill>
        <a:scene3d>
          <a:camera prst="orthographicFront"/>
          <a:lightRig rig="threePt" dir="t"/>
        </a:scene3d>
        <a:sp3d>
          <a:bevelT/>
        </a:sp3d>
      </dgm:spPr>
      <dgm:t>
        <a:bodyPr/>
        <a:lstStyle/>
        <a:p>
          <a:r>
            <a:rPr lang="en-US" altLang="zh-CN" sz="3200" b="1" dirty="0" smtClean="0"/>
            <a:t>5</a:t>
          </a:r>
          <a:endParaRPr lang="zh-CN" altLang="en-US" sz="3200" b="1" dirty="0" smtClean="0"/>
        </a:p>
      </dgm:t>
    </dgm:pt>
    <dgm:pt modelId="{41BD0BA2-4D6F-4DEC-99F0-12965799F204}" type="parTrans" cxnId="{C4586522-8EBD-4303-B8FF-096024F7DB0F}">
      <dgm:prSet/>
      <dgm:spPr/>
      <dgm:t>
        <a:bodyPr/>
        <a:lstStyle/>
        <a:p>
          <a:endParaRPr lang="zh-CN" altLang="en-US"/>
        </a:p>
      </dgm:t>
    </dgm:pt>
    <dgm:pt modelId="{21904EBD-E6EB-491B-BC20-D2EE819DE6F9}" type="sibTrans" cxnId="{C4586522-8EBD-4303-B8FF-096024F7DB0F}">
      <dgm:prSet/>
      <dgm:spPr/>
      <dgm:t>
        <a:bodyPr/>
        <a:lstStyle/>
        <a:p>
          <a:endParaRPr lang="zh-CN" altLang="en-US"/>
        </a:p>
      </dgm:t>
    </dgm:pt>
    <dgm:pt modelId="{34D820D2-8A50-4C64-948F-76EE5C5295D0}">
      <dgm:prSet/>
      <dgm:spPr/>
      <dgm:t>
        <a:bodyPr/>
        <a:lstStyle/>
        <a:p>
          <a:endParaRPr lang="zh-CN" altLang="en-US" b="1" i="0" dirty="0">
            <a:latin typeface="宋体" panose="02010600030101010101" pitchFamily="2" charset="-122"/>
            <a:ea typeface="宋体" panose="02010600030101010101" pitchFamily="2" charset="-122"/>
          </a:endParaRPr>
        </a:p>
      </dgm:t>
    </dgm:pt>
    <dgm:pt modelId="{5E081DD1-2884-4F2B-B588-C396AFC568DD}" type="parTrans" cxnId="{4B229B02-5EA8-4DF1-952B-CDB3AFBBC5B2}">
      <dgm:prSet/>
      <dgm:spPr/>
      <dgm:t>
        <a:bodyPr/>
        <a:lstStyle/>
        <a:p>
          <a:endParaRPr lang="zh-CN" altLang="en-US"/>
        </a:p>
      </dgm:t>
    </dgm:pt>
    <dgm:pt modelId="{732A9022-1E88-40EC-B086-D6F5E3453DBE}" type="sibTrans" cxnId="{4B229B02-5EA8-4DF1-952B-CDB3AFBBC5B2}">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429BF1F9-5E50-4336-92C1-E56713560E5B}" type="pres">
      <dgm:prSet presAssocID="{C95C317D-1527-4D19-A400-132D9BBC44D5}" presName="composite" presStyleCnt="0"/>
      <dgm:spPr/>
    </dgm:pt>
    <dgm:pt modelId="{EE844909-3B3E-4808-BB2C-96ADC17F31D6}" type="pres">
      <dgm:prSet presAssocID="{C95C317D-1527-4D19-A400-132D9BBC44D5}" presName="parentText" presStyleLbl="alignNode1" presStyleIdx="4" presStyleCnt="5">
        <dgm:presLayoutVars>
          <dgm:chMax val="1"/>
          <dgm:bulletEnabled val="1"/>
        </dgm:presLayoutVars>
      </dgm:prSet>
      <dgm:spPr/>
      <dgm:t>
        <a:bodyPr/>
        <a:lstStyle/>
        <a:p>
          <a:endParaRPr lang="zh-CN" altLang="en-US"/>
        </a:p>
      </dgm:t>
    </dgm:pt>
    <dgm:pt modelId="{D9028DEE-3953-45DB-AB3F-6570E1C41D20}" type="pres">
      <dgm:prSet presAssocID="{C95C317D-1527-4D19-A400-132D9BBC44D5}" presName="descendantText" presStyleLbl="alignAcc1" presStyleIdx="4" presStyleCnt="5">
        <dgm:presLayoutVars>
          <dgm:bulletEnabled val="1"/>
        </dgm:presLayoutVars>
      </dgm:prSet>
      <dgm:spPr/>
      <dgm:t>
        <a:bodyPr/>
        <a:lstStyle/>
        <a:p>
          <a:endParaRPr lang="zh-CN" altLang="en-US"/>
        </a:p>
      </dgm:t>
    </dgm:pt>
  </dgm:ptLst>
  <dgm:cxnLst>
    <dgm:cxn modelId="{257C6D9C-9C1D-45B4-A455-E7A97391CB9F}" srcId="{1342E97B-D763-4B48-91D1-35D05A2F9D02}" destId="{5A6A24B7-A893-443F-A2E2-6A67D9E56AE5}" srcOrd="3" destOrd="0" parTransId="{2422DAE9-BA19-47F1-B4A2-ABB6A47618C4}" sibTransId="{393982CA-9DF7-4F7C-958D-78C0B751D069}"/>
    <dgm:cxn modelId="{C4586522-8EBD-4303-B8FF-096024F7DB0F}" srcId="{1342E97B-D763-4B48-91D1-35D05A2F9D02}" destId="{C95C317D-1527-4D19-A400-132D9BBC44D5}" srcOrd="4" destOrd="0" parTransId="{41BD0BA2-4D6F-4DEC-99F0-12965799F204}" sibTransId="{21904EBD-E6EB-491B-BC20-D2EE819DE6F9}"/>
    <dgm:cxn modelId="{4B229B02-5EA8-4DF1-952B-CDB3AFBBC5B2}" srcId="{C95C317D-1527-4D19-A400-132D9BBC44D5}" destId="{34D820D2-8A50-4C64-948F-76EE5C5295D0}" srcOrd="0" destOrd="0" parTransId="{5E081DD1-2884-4F2B-B588-C396AFC568DD}" sibTransId="{732A9022-1E88-40EC-B086-D6F5E3453DBE}"/>
    <dgm:cxn modelId="{B74E759A-8D21-4AC7-8527-D9D74FD1F619}" srcId="{4209B6D9-4A52-4A73-95E8-DDACFC6A4665}" destId="{78827AAE-AB46-4689-9F51-6115669F999D}" srcOrd="0" destOrd="0" parTransId="{61B561B7-2CF2-419D-B9E3-44B4E6774016}" sibTransId="{07CD3950-0F32-432A-A5EF-57A549BA5FB8}"/>
    <dgm:cxn modelId="{15DC5C4F-45E9-460D-B957-F18306E71979}" srcId="{1342E97B-D763-4B48-91D1-35D05A2F9D02}" destId="{4209B6D9-4A52-4A73-95E8-DDACFC6A4665}" srcOrd="0" destOrd="0" parTransId="{5E9F74E4-8D66-47E2-AAF3-9D6E7768FBF1}" sibTransId="{FC9E01D2-F9CD-4EA0-85D1-628D113CE36D}"/>
    <dgm:cxn modelId="{9C0C3739-A693-4CE0-AEF6-048ED84604AB}" type="presOf" srcId="{34D820D2-8A50-4C64-948F-76EE5C5295D0}" destId="{D9028DEE-3953-45DB-AB3F-6570E1C41D20}" srcOrd="0" destOrd="0" presId="urn:microsoft.com/office/officeart/2005/8/layout/chevron2"/>
    <dgm:cxn modelId="{A1F25582-8BBF-4EA0-A028-DFD43B2AF8B4}" type="presOf" srcId="{130DAB32-480A-4472-9359-314F1A3902FD}" destId="{73045727-E4A1-4D0B-9DA4-DC0A11922EBD}" srcOrd="0" destOrd="0" presId="urn:microsoft.com/office/officeart/2005/8/layout/chevron2"/>
    <dgm:cxn modelId="{2D715854-7D1C-4D5F-A944-EA4FF4F5F59B}" type="presOf" srcId="{1342E97B-D763-4B48-91D1-35D05A2F9D02}" destId="{EF71B74B-DA01-431F-B581-81DB9DC075E2}"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98192F01-EFDC-4028-AEBD-1E5BCEBB89B6}" type="presOf" srcId="{FB9FF719-AAF7-4618-A0DF-C0DC535E8332}" destId="{414A43B3-C122-4F73-9B5A-FE7021122B46}" srcOrd="0" destOrd="0" presId="urn:microsoft.com/office/officeart/2005/8/layout/chevron2"/>
    <dgm:cxn modelId="{89720627-CC4A-4F2D-B412-DEEC85C48F4C}" type="presOf" srcId="{75133BFE-6B0E-4DBB-B4B9-68F66EBE2204}" destId="{33B81DAA-3762-403B-B9BA-3E94C8270634}" srcOrd="0" destOrd="0" presId="urn:microsoft.com/office/officeart/2005/8/layout/chevron2"/>
    <dgm:cxn modelId="{4AC318F0-06B9-4233-8E48-B5AC2070BB78}" srcId="{1342E97B-D763-4B48-91D1-35D05A2F9D02}" destId="{75133BFE-6B0E-4DBB-B4B9-68F66EBE2204}" srcOrd="1" destOrd="0" parTransId="{66EA9631-B644-4086-80AB-A9AD848F764B}" sibTransId="{343A4E13-70C6-4471-89F1-05D34DD1D015}"/>
    <dgm:cxn modelId="{9F3A4E0E-D1E4-4047-990C-5B47A9E8B3FF}" srcId="{5A6A24B7-A893-443F-A2E2-6A67D9E56AE5}" destId="{130DAB32-480A-4472-9359-314F1A3902FD}" srcOrd="0" destOrd="0" parTransId="{9D8095F4-3F3A-426F-8C88-85AC18C77464}" sibTransId="{ECD65C48-A5A3-4C1E-B152-466ACDE9D67B}"/>
    <dgm:cxn modelId="{524165B5-06E2-4C54-BE65-A07D24DD749A}" type="presOf" srcId="{BCC917F5-5D6E-43F9-8DFE-605EB9BA8C51}" destId="{D00A019F-394D-4CDA-9674-4B91093930EB}" srcOrd="0" destOrd="0" presId="urn:microsoft.com/office/officeart/2005/8/layout/chevron2"/>
    <dgm:cxn modelId="{91CD3387-0379-4D45-8C53-3931111BE3C1}" srcId="{75133BFE-6B0E-4DBB-B4B9-68F66EBE2204}" destId="{BCC917F5-5D6E-43F9-8DFE-605EB9BA8C51}" srcOrd="0" destOrd="0" parTransId="{3F4F3ED0-D3DB-4FDF-9239-5E74D6A11E23}" sibTransId="{1333E3C7-2983-4543-9287-7DBF8D04EE03}"/>
    <dgm:cxn modelId="{7E73C1CF-4E9D-4994-9490-764CBF3FE370}" type="presOf" srcId="{5A6A24B7-A893-443F-A2E2-6A67D9E56AE5}" destId="{833A12B2-CACD-4711-9840-DD33CF9E5E11}" srcOrd="0" destOrd="0" presId="urn:microsoft.com/office/officeart/2005/8/layout/chevron2"/>
    <dgm:cxn modelId="{B2748232-20D1-4EF2-84BB-3B25C15662D1}" type="presOf" srcId="{01B9DFC2-10AF-413E-A5AA-EBF1514C8013}" destId="{EA0BF2DB-9D55-4FB3-B440-CA3D06A93F71}" srcOrd="0" destOrd="0" presId="urn:microsoft.com/office/officeart/2005/8/layout/chevron2"/>
    <dgm:cxn modelId="{69C211BB-6329-467A-B33F-02AD3BC72EC7}" type="presOf" srcId="{4209B6D9-4A52-4A73-95E8-DDACFC6A4665}" destId="{7823F387-FE1A-4F5E-87F5-DCE52153C57E}" srcOrd="0" destOrd="0" presId="urn:microsoft.com/office/officeart/2005/8/layout/chevron2"/>
    <dgm:cxn modelId="{CAE5C91B-0EB6-45D2-932D-04D3A9C3A5E9}" srcId="{1342E97B-D763-4B48-91D1-35D05A2F9D02}" destId="{01B9DFC2-10AF-413E-A5AA-EBF1514C8013}" srcOrd="2" destOrd="0" parTransId="{6015DC22-E585-49E0-A4E3-C83297BF2D42}" sibTransId="{0339FC50-165C-4671-95D2-C5B298699E3A}"/>
    <dgm:cxn modelId="{C9CDE99A-AA38-473F-AE85-9DC5D70D3A38}" type="presOf" srcId="{C95C317D-1527-4D19-A400-132D9BBC44D5}" destId="{EE844909-3B3E-4808-BB2C-96ADC17F31D6}" srcOrd="0" destOrd="0" presId="urn:microsoft.com/office/officeart/2005/8/layout/chevron2"/>
    <dgm:cxn modelId="{EE55E203-2AC1-4826-A85C-27D60248E20E}" type="presOf" srcId="{78827AAE-AB46-4689-9F51-6115669F999D}" destId="{D64727F3-4EAE-4463-894B-B29E688BB34B}" srcOrd="0" destOrd="0" presId="urn:microsoft.com/office/officeart/2005/8/layout/chevron2"/>
    <dgm:cxn modelId="{B16C99A5-AE7B-4682-8C38-476640E4A1D4}" type="presParOf" srcId="{EF71B74B-DA01-431F-B581-81DB9DC075E2}" destId="{BD8D9125-9A38-43FA-9AD5-428E6A60217B}" srcOrd="0" destOrd="0" presId="urn:microsoft.com/office/officeart/2005/8/layout/chevron2"/>
    <dgm:cxn modelId="{6EE519E8-135B-43DB-811D-6E235418A940}" type="presParOf" srcId="{BD8D9125-9A38-43FA-9AD5-428E6A60217B}" destId="{7823F387-FE1A-4F5E-87F5-DCE52153C57E}" srcOrd="0" destOrd="0" presId="urn:microsoft.com/office/officeart/2005/8/layout/chevron2"/>
    <dgm:cxn modelId="{BB143E1B-DC81-4FC8-8F19-0B9F46AA2490}" type="presParOf" srcId="{BD8D9125-9A38-43FA-9AD5-428E6A60217B}" destId="{D64727F3-4EAE-4463-894B-B29E688BB34B}" srcOrd="1" destOrd="0" presId="urn:microsoft.com/office/officeart/2005/8/layout/chevron2"/>
    <dgm:cxn modelId="{D997504F-A776-40F1-9475-76216775A397}" type="presParOf" srcId="{EF71B74B-DA01-431F-B581-81DB9DC075E2}" destId="{2F0D94A1-9AF7-420B-8D10-70D942618825}" srcOrd="1" destOrd="0" presId="urn:microsoft.com/office/officeart/2005/8/layout/chevron2"/>
    <dgm:cxn modelId="{96713782-D6CA-4CBF-B449-66879EA9C650}" type="presParOf" srcId="{EF71B74B-DA01-431F-B581-81DB9DC075E2}" destId="{432B8AF3-53CD-471A-963F-6E0E419BA993}" srcOrd="2" destOrd="0" presId="urn:microsoft.com/office/officeart/2005/8/layout/chevron2"/>
    <dgm:cxn modelId="{761FEA17-D9C0-4316-823C-BABC3206904D}" type="presParOf" srcId="{432B8AF3-53CD-471A-963F-6E0E419BA993}" destId="{33B81DAA-3762-403B-B9BA-3E94C8270634}" srcOrd="0" destOrd="0" presId="urn:microsoft.com/office/officeart/2005/8/layout/chevron2"/>
    <dgm:cxn modelId="{A07415A6-5288-4EB7-A74E-E8528103A5D9}" type="presParOf" srcId="{432B8AF3-53CD-471A-963F-6E0E419BA993}" destId="{D00A019F-394D-4CDA-9674-4B91093930EB}" srcOrd="1" destOrd="0" presId="urn:microsoft.com/office/officeart/2005/8/layout/chevron2"/>
    <dgm:cxn modelId="{F6BE7046-BD37-42B6-A8D1-2C64C55CFA47}" type="presParOf" srcId="{EF71B74B-DA01-431F-B581-81DB9DC075E2}" destId="{4D6A9639-ECAF-45DF-A4C7-F3D44EB3DF0A}" srcOrd="3" destOrd="0" presId="urn:microsoft.com/office/officeart/2005/8/layout/chevron2"/>
    <dgm:cxn modelId="{551EA212-563B-40A5-A34D-4EEA0B134AE6}" type="presParOf" srcId="{EF71B74B-DA01-431F-B581-81DB9DC075E2}" destId="{7D22FA85-692E-409E-8623-92F04739A33E}" srcOrd="4" destOrd="0" presId="urn:microsoft.com/office/officeart/2005/8/layout/chevron2"/>
    <dgm:cxn modelId="{B6A913B7-0EF8-45A4-BBBA-90B76E0D5E08}" type="presParOf" srcId="{7D22FA85-692E-409E-8623-92F04739A33E}" destId="{EA0BF2DB-9D55-4FB3-B440-CA3D06A93F71}" srcOrd="0" destOrd="0" presId="urn:microsoft.com/office/officeart/2005/8/layout/chevron2"/>
    <dgm:cxn modelId="{A8B05F2C-CFEC-4ACC-A616-7B51928BF454}" type="presParOf" srcId="{7D22FA85-692E-409E-8623-92F04739A33E}" destId="{414A43B3-C122-4F73-9B5A-FE7021122B46}" srcOrd="1" destOrd="0" presId="urn:microsoft.com/office/officeart/2005/8/layout/chevron2"/>
    <dgm:cxn modelId="{7E6AA6C3-57B7-4610-A81D-9DC183A7C868}" type="presParOf" srcId="{EF71B74B-DA01-431F-B581-81DB9DC075E2}" destId="{5472887D-39FB-4135-B3E5-999207F4F548}" srcOrd="5" destOrd="0" presId="urn:microsoft.com/office/officeart/2005/8/layout/chevron2"/>
    <dgm:cxn modelId="{F1D4C491-2F82-45E4-81C4-156D1ED0D8B9}" type="presParOf" srcId="{EF71B74B-DA01-431F-B581-81DB9DC075E2}" destId="{DD6EDEF5-FD2F-4779-930B-E908458F6B6D}" srcOrd="6" destOrd="0" presId="urn:microsoft.com/office/officeart/2005/8/layout/chevron2"/>
    <dgm:cxn modelId="{3D3ADBB6-BAC7-43DC-89AD-A5E1BFE28B9F}" type="presParOf" srcId="{DD6EDEF5-FD2F-4779-930B-E908458F6B6D}" destId="{833A12B2-CACD-4711-9840-DD33CF9E5E11}" srcOrd="0" destOrd="0" presId="urn:microsoft.com/office/officeart/2005/8/layout/chevron2"/>
    <dgm:cxn modelId="{EE72F67E-5A24-46E1-9AA6-B20E0074EE84}" type="presParOf" srcId="{DD6EDEF5-FD2F-4779-930B-E908458F6B6D}" destId="{73045727-E4A1-4D0B-9DA4-DC0A11922EBD}" srcOrd="1" destOrd="0" presId="urn:microsoft.com/office/officeart/2005/8/layout/chevron2"/>
    <dgm:cxn modelId="{41C5F8CD-AB2E-4271-BEE0-76A18D9DEC18}" type="presParOf" srcId="{EF71B74B-DA01-431F-B581-81DB9DC075E2}" destId="{72423EE9-0DF9-43C3-B2D9-AC86C515BDE7}" srcOrd="7" destOrd="0" presId="urn:microsoft.com/office/officeart/2005/8/layout/chevron2"/>
    <dgm:cxn modelId="{CCD988C2-3E44-4A18-AE75-E18B1BDFD273}" type="presParOf" srcId="{EF71B74B-DA01-431F-B581-81DB9DC075E2}" destId="{429BF1F9-5E50-4336-92C1-E56713560E5B}" srcOrd="8" destOrd="0" presId="urn:microsoft.com/office/officeart/2005/8/layout/chevron2"/>
    <dgm:cxn modelId="{09E3E005-5146-458C-89AB-B5558D9773EB}" type="presParOf" srcId="{429BF1F9-5E50-4336-92C1-E56713560E5B}" destId="{EE844909-3B3E-4808-BB2C-96ADC17F31D6}" srcOrd="0" destOrd="0" presId="urn:microsoft.com/office/officeart/2005/8/layout/chevron2"/>
    <dgm:cxn modelId="{C64B4F19-A45A-46FF-8F71-75C3E92065E8}" type="presParOf" srcId="{429BF1F9-5E50-4336-92C1-E56713560E5B}" destId="{D9028DEE-3953-45DB-AB3F-6570E1C41D20}"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t>动画简介</a:t>
          </a:r>
          <a:endParaRPr lang="zh-CN" altLang="en-US" sz="3200" b="1"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kumimoji="1" lang="zh-CN" altLang="en-US" b="1" i="0" dirty="0" smtClean="0">
              <a:latin typeface="宋体" panose="02010600030101010101" pitchFamily="2" charset="-122"/>
              <a:ea typeface="宋体" panose="02010600030101010101" pitchFamily="2" charset="-122"/>
            </a:rPr>
            <a:t>关键帧动画技术 </a:t>
          </a:r>
          <a:endParaRPr lang="zh-CN" altLang="en-US" b="1" i="0" dirty="0">
            <a:latin typeface="宋体" panose="02010600030101010101" pitchFamily="2" charset="-122"/>
            <a:ea typeface="宋体" panose="02010600030101010101" pitchFamily="2" charset="-122"/>
          </a:endParaRPr>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b="1" dirty="0" smtClean="0"/>
            <a:t>3</a:t>
          </a:r>
          <a:endParaRPr lang="zh-CN" altLang="en-US" sz="3200" b="1"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kumimoji="1" lang="zh-CN" altLang="en-US" b="1" i="0" dirty="0" smtClean="0">
              <a:latin typeface="宋体" panose="02010600030101010101" pitchFamily="2" charset="-122"/>
              <a:ea typeface="宋体" panose="02010600030101010101" pitchFamily="2" charset="-122"/>
            </a:rPr>
            <a:t>过程动画 </a:t>
          </a:r>
          <a:endParaRPr lang="zh-CN" altLang="en-US" b="1" i="0" dirty="0">
            <a:latin typeface="宋体" panose="02010600030101010101" pitchFamily="2" charset="-122"/>
            <a:ea typeface="宋体" panose="02010600030101010101" pitchFamily="2" charset="-122"/>
          </a:endParaRPr>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b="1" dirty="0" smtClean="0"/>
            <a:t>4</a:t>
          </a:r>
          <a:endParaRPr lang="zh-CN" altLang="en-US" sz="3200" b="1"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endParaRPr lang="zh-CN" altLang="en-US" b="1" i="0" dirty="0">
            <a:latin typeface="宋体" panose="02010600030101010101" pitchFamily="2" charset="-122"/>
            <a:ea typeface="宋体" panose="02010600030101010101" pitchFamily="2" charset="-122"/>
          </a:endParaRPr>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C95C317D-1527-4D19-A400-132D9BBC44D5}">
      <dgm:prSet custT="1"/>
      <dgm:spPr>
        <a:solidFill>
          <a:srgbClr val="FF0000"/>
        </a:solidFill>
        <a:scene3d>
          <a:camera prst="orthographicFront"/>
          <a:lightRig rig="threePt" dir="t"/>
        </a:scene3d>
        <a:sp3d>
          <a:bevelT/>
        </a:sp3d>
      </dgm:spPr>
      <dgm:t>
        <a:bodyPr/>
        <a:lstStyle/>
        <a:p>
          <a:r>
            <a:rPr lang="en-US" altLang="zh-CN" sz="3200" b="1" dirty="0" smtClean="0"/>
            <a:t>5</a:t>
          </a:r>
          <a:endParaRPr lang="zh-CN" altLang="en-US" sz="3200" b="1" dirty="0" smtClean="0"/>
        </a:p>
      </dgm:t>
    </dgm:pt>
    <dgm:pt modelId="{41BD0BA2-4D6F-4DEC-99F0-12965799F204}" type="parTrans" cxnId="{C4586522-8EBD-4303-B8FF-096024F7DB0F}">
      <dgm:prSet/>
      <dgm:spPr/>
      <dgm:t>
        <a:bodyPr/>
        <a:lstStyle/>
        <a:p>
          <a:endParaRPr lang="zh-CN" altLang="en-US"/>
        </a:p>
      </dgm:t>
    </dgm:pt>
    <dgm:pt modelId="{21904EBD-E6EB-491B-BC20-D2EE819DE6F9}" type="sibTrans" cxnId="{C4586522-8EBD-4303-B8FF-096024F7DB0F}">
      <dgm:prSet/>
      <dgm:spPr/>
      <dgm:t>
        <a:bodyPr/>
        <a:lstStyle/>
        <a:p>
          <a:endParaRPr lang="zh-CN" altLang="en-US"/>
        </a:p>
      </dgm:t>
    </dgm:pt>
    <dgm:pt modelId="{34D820D2-8A50-4C64-948F-76EE5C5295D0}">
      <dgm:prSet/>
      <dgm:spPr/>
      <dgm:t>
        <a:bodyPr/>
        <a:lstStyle/>
        <a:p>
          <a:endParaRPr lang="zh-CN" altLang="en-US" b="1" i="0" dirty="0">
            <a:latin typeface="宋体" panose="02010600030101010101" pitchFamily="2" charset="-122"/>
            <a:ea typeface="宋体" panose="02010600030101010101" pitchFamily="2" charset="-122"/>
          </a:endParaRPr>
        </a:p>
      </dgm:t>
    </dgm:pt>
    <dgm:pt modelId="{5E081DD1-2884-4F2B-B588-C396AFC568DD}" type="parTrans" cxnId="{4B229B02-5EA8-4DF1-952B-CDB3AFBBC5B2}">
      <dgm:prSet/>
      <dgm:spPr/>
      <dgm:t>
        <a:bodyPr/>
        <a:lstStyle/>
        <a:p>
          <a:endParaRPr lang="zh-CN" altLang="en-US"/>
        </a:p>
      </dgm:t>
    </dgm:pt>
    <dgm:pt modelId="{732A9022-1E88-40EC-B086-D6F5E3453DBE}" type="sibTrans" cxnId="{4B229B02-5EA8-4DF1-952B-CDB3AFBBC5B2}">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429BF1F9-5E50-4336-92C1-E56713560E5B}" type="pres">
      <dgm:prSet presAssocID="{C95C317D-1527-4D19-A400-132D9BBC44D5}" presName="composite" presStyleCnt="0"/>
      <dgm:spPr/>
    </dgm:pt>
    <dgm:pt modelId="{EE844909-3B3E-4808-BB2C-96ADC17F31D6}" type="pres">
      <dgm:prSet presAssocID="{C95C317D-1527-4D19-A400-132D9BBC44D5}" presName="parentText" presStyleLbl="alignNode1" presStyleIdx="4" presStyleCnt="5">
        <dgm:presLayoutVars>
          <dgm:chMax val="1"/>
          <dgm:bulletEnabled val="1"/>
        </dgm:presLayoutVars>
      </dgm:prSet>
      <dgm:spPr/>
      <dgm:t>
        <a:bodyPr/>
        <a:lstStyle/>
        <a:p>
          <a:endParaRPr lang="zh-CN" altLang="en-US"/>
        </a:p>
      </dgm:t>
    </dgm:pt>
    <dgm:pt modelId="{D9028DEE-3953-45DB-AB3F-6570E1C41D20}" type="pres">
      <dgm:prSet presAssocID="{C95C317D-1527-4D19-A400-132D9BBC44D5}" presName="descendantText" presStyleLbl="alignAcc1" presStyleIdx="4" presStyleCnt="5">
        <dgm:presLayoutVars>
          <dgm:bulletEnabled val="1"/>
        </dgm:presLayoutVars>
      </dgm:prSet>
      <dgm:spPr/>
      <dgm:t>
        <a:bodyPr/>
        <a:lstStyle/>
        <a:p>
          <a:endParaRPr lang="zh-CN" altLang="en-US"/>
        </a:p>
      </dgm:t>
    </dgm:pt>
  </dgm:ptLst>
  <dgm:cxnLst>
    <dgm:cxn modelId="{5F85A07F-10D5-40F0-9D7D-0E20C7370FEC}" type="presOf" srcId="{BCC917F5-5D6E-43F9-8DFE-605EB9BA8C51}" destId="{D00A019F-394D-4CDA-9674-4B91093930EB}" srcOrd="0" destOrd="0" presId="urn:microsoft.com/office/officeart/2005/8/layout/chevron2"/>
    <dgm:cxn modelId="{7B7ECBFF-C1A9-4A39-8779-D8FDCE4CD410}" type="presOf" srcId="{78827AAE-AB46-4689-9F51-6115669F999D}" destId="{D64727F3-4EAE-4463-894B-B29E688BB34B}" srcOrd="0" destOrd="0" presId="urn:microsoft.com/office/officeart/2005/8/layout/chevron2"/>
    <dgm:cxn modelId="{91CD3387-0379-4D45-8C53-3931111BE3C1}" srcId="{75133BFE-6B0E-4DBB-B4B9-68F66EBE2204}" destId="{BCC917F5-5D6E-43F9-8DFE-605EB9BA8C51}" srcOrd="0" destOrd="0" parTransId="{3F4F3ED0-D3DB-4FDF-9239-5E74D6A11E23}" sibTransId="{1333E3C7-2983-4543-9287-7DBF8D04EE03}"/>
    <dgm:cxn modelId="{B74E759A-8D21-4AC7-8527-D9D74FD1F619}" srcId="{4209B6D9-4A52-4A73-95E8-DDACFC6A4665}" destId="{78827AAE-AB46-4689-9F51-6115669F999D}" srcOrd="0" destOrd="0" parTransId="{61B561B7-2CF2-419D-B9E3-44B4E6774016}" sibTransId="{07CD3950-0F32-432A-A5EF-57A549BA5FB8}"/>
    <dgm:cxn modelId="{C4586522-8EBD-4303-B8FF-096024F7DB0F}" srcId="{1342E97B-D763-4B48-91D1-35D05A2F9D02}" destId="{C95C317D-1527-4D19-A400-132D9BBC44D5}" srcOrd="4" destOrd="0" parTransId="{41BD0BA2-4D6F-4DEC-99F0-12965799F204}" sibTransId="{21904EBD-E6EB-491B-BC20-D2EE819DE6F9}"/>
    <dgm:cxn modelId="{8EB6F134-EC81-4367-8A08-B3A91CE8E193}" type="presOf" srcId="{FB9FF719-AAF7-4618-A0DF-C0DC535E8332}" destId="{414A43B3-C122-4F73-9B5A-FE7021122B46}" srcOrd="0" destOrd="0" presId="urn:microsoft.com/office/officeart/2005/8/layout/chevron2"/>
    <dgm:cxn modelId="{DF3CF2B6-8E15-4349-ADB1-B40F33CB9B68}" type="presOf" srcId="{01B9DFC2-10AF-413E-A5AA-EBF1514C8013}" destId="{EA0BF2DB-9D55-4FB3-B440-CA3D06A93F71}" srcOrd="0" destOrd="0" presId="urn:microsoft.com/office/officeart/2005/8/layout/chevron2"/>
    <dgm:cxn modelId="{44DA3EFA-EE29-4032-A1C2-3A30F5F0ABF3}" type="presOf" srcId="{C95C317D-1527-4D19-A400-132D9BBC44D5}" destId="{EE844909-3B3E-4808-BB2C-96ADC17F31D6}" srcOrd="0" destOrd="0" presId="urn:microsoft.com/office/officeart/2005/8/layout/chevron2"/>
    <dgm:cxn modelId="{3E2ED450-282B-418D-98EF-3318AD9B0CA1}" type="presOf" srcId="{130DAB32-480A-4472-9359-314F1A3902FD}" destId="{73045727-E4A1-4D0B-9DA4-DC0A11922EBD}" srcOrd="0" destOrd="0" presId="urn:microsoft.com/office/officeart/2005/8/layout/chevron2"/>
    <dgm:cxn modelId="{4ADF1F92-9872-4BD1-9A5B-6783693F0B1D}" type="presOf" srcId="{5A6A24B7-A893-443F-A2E2-6A67D9E56AE5}" destId="{833A12B2-CACD-4711-9840-DD33CF9E5E11}" srcOrd="0" destOrd="0" presId="urn:microsoft.com/office/officeart/2005/8/layout/chevron2"/>
    <dgm:cxn modelId="{39F6DD55-3ED9-4428-9858-D6154CAB31A7}" type="presOf" srcId="{34D820D2-8A50-4C64-948F-76EE5C5295D0}" destId="{D9028DEE-3953-45DB-AB3F-6570E1C41D20}" srcOrd="0" destOrd="0" presId="urn:microsoft.com/office/officeart/2005/8/layout/chevron2"/>
    <dgm:cxn modelId="{257C6D9C-9C1D-45B4-A455-E7A97391CB9F}" srcId="{1342E97B-D763-4B48-91D1-35D05A2F9D02}" destId="{5A6A24B7-A893-443F-A2E2-6A67D9E56AE5}" srcOrd="3" destOrd="0" parTransId="{2422DAE9-BA19-47F1-B4A2-ABB6A47618C4}" sibTransId="{393982CA-9DF7-4F7C-958D-78C0B751D069}"/>
    <dgm:cxn modelId="{CAE5C91B-0EB6-45D2-932D-04D3A9C3A5E9}" srcId="{1342E97B-D763-4B48-91D1-35D05A2F9D02}" destId="{01B9DFC2-10AF-413E-A5AA-EBF1514C8013}" srcOrd="2" destOrd="0" parTransId="{6015DC22-E585-49E0-A4E3-C83297BF2D42}" sibTransId="{0339FC50-165C-4671-95D2-C5B298699E3A}"/>
    <dgm:cxn modelId="{4B229B02-5EA8-4DF1-952B-CDB3AFBBC5B2}" srcId="{C95C317D-1527-4D19-A400-132D9BBC44D5}" destId="{34D820D2-8A50-4C64-948F-76EE5C5295D0}" srcOrd="0" destOrd="0" parTransId="{5E081DD1-2884-4F2B-B588-C396AFC568DD}" sibTransId="{732A9022-1E88-40EC-B086-D6F5E3453DBE}"/>
    <dgm:cxn modelId="{AA9A1995-2CCC-4A7E-AEF9-781A102E3A2E}" type="presOf" srcId="{1342E97B-D763-4B48-91D1-35D05A2F9D02}" destId="{EF71B74B-DA01-431F-B581-81DB9DC075E2}"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AADA157D-F003-4D3C-9DF7-FE37EEE92AE5}" type="presOf" srcId="{4209B6D9-4A52-4A73-95E8-DDACFC6A4665}" destId="{7823F387-FE1A-4F5E-87F5-DCE52153C57E}"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6044E6D6-C805-43A2-930B-01AEAB7FFA83}" type="presOf" srcId="{75133BFE-6B0E-4DBB-B4B9-68F66EBE2204}" destId="{33B81DAA-3762-403B-B9BA-3E94C8270634}" srcOrd="0" destOrd="0" presId="urn:microsoft.com/office/officeart/2005/8/layout/chevron2"/>
    <dgm:cxn modelId="{4AC318F0-06B9-4233-8E48-B5AC2070BB78}" srcId="{1342E97B-D763-4B48-91D1-35D05A2F9D02}" destId="{75133BFE-6B0E-4DBB-B4B9-68F66EBE2204}" srcOrd="1" destOrd="0" parTransId="{66EA9631-B644-4086-80AB-A9AD848F764B}" sibTransId="{343A4E13-70C6-4471-89F1-05D34DD1D015}"/>
    <dgm:cxn modelId="{9F3A4E0E-D1E4-4047-990C-5B47A9E8B3FF}" srcId="{5A6A24B7-A893-443F-A2E2-6A67D9E56AE5}" destId="{130DAB32-480A-4472-9359-314F1A3902FD}" srcOrd="0" destOrd="0" parTransId="{9D8095F4-3F3A-426F-8C88-85AC18C77464}" sibTransId="{ECD65C48-A5A3-4C1E-B152-466ACDE9D67B}"/>
    <dgm:cxn modelId="{B6F88751-E106-46CF-922F-412F96CA6953}" type="presParOf" srcId="{EF71B74B-DA01-431F-B581-81DB9DC075E2}" destId="{BD8D9125-9A38-43FA-9AD5-428E6A60217B}" srcOrd="0" destOrd="0" presId="urn:microsoft.com/office/officeart/2005/8/layout/chevron2"/>
    <dgm:cxn modelId="{293CE400-6A25-448C-9013-F4EB97FB83E7}" type="presParOf" srcId="{BD8D9125-9A38-43FA-9AD5-428E6A60217B}" destId="{7823F387-FE1A-4F5E-87F5-DCE52153C57E}" srcOrd="0" destOrd="0" presId="urn:microsoft.com/office/officeart/2005/8/layout/chevron2"/>
    <dgm:cxn modelId="{9AFB93E0-04C9-4FF0-B2D0-008EB8B416AD}" type="presParOf" srcId="{BD8D9125-9A38-43FA-9AD5-428E6A60217B}" destId="{D64727F3-4EAE-4463-894B-B29E688BB34B}" srcOrd="1" destOrd="0" presId="urn:microsoft.com/office/officeart/2005/8/layout/chevron2"/>
    <dgm:cxn modelId="{097478E1-FAAF-4C27-B8A7-126E5314927E}" type="presParOf" srcId="{EF71B74B-DA01-431F-B581-81DB9DC075E2}" destId="{2F0D94A1-9AF7-420B-8D10-70D942618825}" srcOrd="1" destOrd="0" presId="urn:microsoft.com/office/officeart/2005/8/layout/chevron2"/>
    <dgm:cxn modelId="{1CBDC736-4B86-4233-A815-1AE8ED370D3E}" type="presParOf" srcId="{EF71B74B-DA01-431F-B581-81DB9DC075E2}" destId="{432B8AF3-53CD-471A-963F-6E0E419BA993}" srcOrd="2" destOrd="0" presId="urn:microsoft.com/office/officeart/2005/8/layout/chevron2"/>
    <dgm:cxn modelId="{FA6643B0-6B94-4C3C-B1F3-3EB7A1FC582B}" type="presParOf" srcId="{432B8AF3-53CD-471A-963F-6E0E419BA993}" destId="{33B81DAA-3762-403B-B9BA-3E94C8270634}" srcOrd="0" destOrd="0" presId="urn:microsoft.com/office/officeart/2005/8/layout/chevron2"/>
    <dgm:cxn modelId="{A230156F-CB8A-4D1A-ADE1-D1F33DD24FDB}" type="presParOf" srcId="{432B8AF3-53CD-471A-963F-6E0E419BA993}" destId="{D00A019F-394D-4CDA-9674-4B91093930EB}" srcOrd="1" destOrd="0" presId="urn:microsoft.com/office/officeart/2005/8/layout/chevron2"/>
    <dgm:cxn modelId="{0E4293A3-B06E-4285-916A-9F1DFF23E2A3}" type="presParOf" srcId="{EF71B74B-DA01-431F-B581-81DB9DC075E2}" destId="{4D6A9639-ECAF-45DF-A4C7-F3D44EB3DF0A}" srcOrd="3" destOrd="0" presId="urn:microsoft.com/office/officeart/2005/8/layout/chevron2"/>
    <dgm:cxn modelId="{AC49095B-54EA-4E45-9283-4CE39090517F}" type="presParOf" srcId="{EF71B74B-DA01-431F-B581-81DB9DC075E2}" destId="{7D22FA85-692E-409E-8623-92F04739A33E}" srcOrd="4" destOrd="0" presId="urn:microsoft.com/office/officeart/2005/8/layout/chevron2"/>
    <dgm:cxn modelId="{A94D88F1-AF77-4326-B17A-86748C95DF72}" type="presParOf" srcId="{7D22FA85-692E-409E-8623-92F04739A33E}" destId="{EA0BF2DB-9D55-4FB3-B440-CA3D06A93F71}" srcOrd="0" destOrd="0" presId="urn:microsoft.com/office/officeart/2005/8/layout/chevron2"/>
    <dgm:cxn modelId="{2DC921AB-717B-47B3-A0DB-CFD96C20B2DC}" type="presParOf" srcId="{7D22FA85-692E-409E-8623-92F04739A33E}" destId="{414A43B3-C122-4F73-9B5A-FE7021122B46}" srcOrd="1" destOrd="0" presId="urn:microsoft.com/office/officeart/2005/8/layout/chevron2"/>
    <dgm:cxn modelId="{47C1BCBB-38C5-4B6A-B147-03DAB95B01D4}" type="presParOf" srcId="{EF71B74B-DA01-431F-B581-81DB9DC075E2}" destId="{5472887D-39FB-4135-B3E5-999207F4F548}" srcOrd="5" destOrd="0" presId="urn:microsoft.com/office/officeart/2005/8/layout/chevron2"/>
    <dgm:cxn modelId="{198A7B0C-290C-4112-A408-24238EF03085}" type="presParOf" srcId="{EF71B74B-DA01-431F-B581-81DB9DC075E2}" destId="{DD6EDEF5-FD2F-4779-930B-E908458F6B6D}" srcOrd="6" destOrd="0" presId="urn:microsoft.com/office/officeart/2005/8/layout/chevron2"/>
    <dgm:cxn modelId="{5CC0B5BC-E48E-40FC-B56C-0C75E75F8270}" type="presParOf" srcId="{DD6EDEF5-FD2F-4779-930B-E908458F6B6D}" destId="{833A12B2-CACD-4711-9840-DD33CF9E5E11}" srcOrd="0" destOrd="0" presId="urn:microsoft.com/office/officeart/2005/8/layout/chevron2"/>
    <dgm:cxn modelId="{0E402184-85D2-42A9-8F7E-E6271A931B46}" type="presParOf" srcId="{DD6EDEF5-FD2F-4779-930B-E908458F6B6D}" destId="{73045727-E4A1-4D0B-9DA4-DC0A11922EBD}" srcOrd="1" destOrd="0" presId="urn:microsoft.com/office/officeart/2005/8/layout/chevron2"/>
    <dgm:cxn modelId="{9A6B69FE-E50A-4F90-AF7D-69E0C213DAB7}" type="presParOf" srcId="{EF71B74B-DA01-431F-B581-81DB9DC075E2}" destId="{72423EE9-0DF9-43C3-B2D9-AC86C515BDE7}" srcOrd="7" destOrd="0" presId="urn:microsoft.com/office/officeart/2005/8/layout/chevron2"/>
    <dgm:cxn modelId="{73838069-3D05-4BB7-854F-025D7D40D3BC}" type="presParOf" srcId="{EF71B74B-DA01-431F-B581-81DB9DC075E2}" destId="{429BF1F9-5E50-4336-92C1-E56713560E5B}" srcOrd="8" destOrd="0" presId="urn:microsoft.com/office/officeart/2005/8/layout/chevron2"/>
    <dgm:cxn modelId="{B02D049D-235D-462D-97DC-ED2C150AC324}" type="presParOf" srcId="{429BF1F9-5E50-4336-92C1-E56713560E5B}" destId="{EE844909-3B3E-4808-BB2C-96ADC17F31D6}" srcOrd="0" destOrd="0" presId="urn:microsoft.com/office/officeart/2005/8/layout/chevron2"/>
    <dgm:cxn modelId="{9B2763AF-A9E2-430A-8EA3-69E53BF98207}" type="presParOf" srcId="{429BF1F9-5E50-4336-92C1-E56713560E5B}" destId="{D9028DEE-3953-45DB-AB3F-6570E1C41D20}"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2E6F5A0-CAAA-4694-BF48-605DCDE765BD}" type="datetimeFigureOut">
              <a:rPr lang="zh-CN" altLang="en-US"/>
              <a:pPr>
                <a:defRPr/>
              </a:pPr>
              <a:t>2017/12/28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宋体" pitchFamily="2" charset="-122"/>
              </a:defRPr>
            </a:lvl1pPr>
          </a:lstStyle>
          <a:p>
            <a:pPr>
              <a:defRPr/>
            </a:pPr>
            <a:fld id="{C75399B5-CD55-4898-9E3B-6594BFBDE6E1}" type="slidenum">
              <a:rPr lang="zh-CN" altLang="en-US"/>
              <a:pPr>
                <a:defRPr/>
              </a:pPr>
              <a:t>‹#›</a:t>
            </a:fld>
            <a:endParaRPr lang="zh-CN" altLang="en-US"/>
          </a:p>
        </p:txBody>
      </p:sp>
    </p:spTree>
    <p:extLst>
      <p:ext uri="{BB962C8B-B14F-4D97-AF65-F5344CB8AC3E}">
        <p14:creationId xmlns:p14="http://schemas.microsoft.com/office/powerpoint/2010/main" val="1734177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46395-4EA7-4990-A9DD-EC6C41B3069A}" type="datetimeFigureOut">
              <a:rPr lang="zh-CN" altLang="en-US" smtClean="0"/>
              <a:t>2017/12/28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00CA0-60E7-4C37-A63C-B2583B58B074}" type="slidenum">
              <a:rPr lang="zh-CN" altLang="en-US" smtClean="0"/>
              <a:t>‹#›</a:t>
            </a:fld>
            <a:endParaRPr lang="zh-CN" altLang="en-US"/>
          </a:p>
        </p:txBody>
      </p:sp>
    </p:spTree>
    <p:extLst>
      <p:ext uri="{BB962C8B-B14F-4D97-AF65-F5344CB8AC3E}">
        <p14:creationId xmlns:p14="http://schemas.microsoft.com/office/powerpoint/2010/main" val="9123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1.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6699250" y="5181600"/>
            <a:ext cx="2447925" cy="3603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p:cNvPicPr>
            <a:picLocks/>
          </p:cNvPicPr>
          <p:nvPr userDrawn="1"/>
        </p:nvPicPr>
        <p:blipFill>
          <a:blip r:embed="rId2"/>
          <a:srcRect/>
          <a:stretch>
            <a:fillRect/>
          </a:stretch>
        </p:blipFill>
        <p:spPr bwMode="auto">
          <a:xfrm>
            <a:off x="6680200" y="2728913"/>
            <a:ext cx="2339975" cy="1655762"/>
          </a:xfrm>
          <a:prstGeom prst="rect">
            <a:avLst/>
          </a:prstGeom>
          <a:noFill/>
          <a:ln w="28575">
            <a:solidFill>
              <a:srgbClr val="FF9300"/>
            </a:solidFill>
            <a:miter lim="800000"/>
            <a:headEnd/>
            <a:tailEnd/>
          </a:ln>
        </p:spPr>
      </p:pic>
      <p:sp>
        <p:nvSpPr>
          <p:cNvPr id="8" name="矩形 7"/>
          <p:cNvSpPr/>
          <p:nvPr userDrawn="1"/>
        </p:nvSpPr>
        <p:spPr>
          <a:xfrm>
            <a:off x="4819650" y="6305550"/>
            <a:ext cx="1200150" cy="5762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userDrawn="1"/>
        </p:nvSpPr>
        <p:spPr>
          <a:xfrm>
            <a:off x="4819650" y="0"/>
            <a:ext cx="1200150" cy="7921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0" y="2752724"/>
            <a:ext cx="4140200" cy="1651001"/>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圆角矩形 11"/>
          <p:cNvSpPr/>
          <p:nvPr userDrawn="1"/>
        </p:nvSpPr>
        <p:spPr>
          <a:xfrm>
            <a:off x="3582988" y="4546600"/>
            <a:ext cx="539750" cy="53975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 name="直接连接符 12"/>
          <p:cNvCxnSpPr/>
          <p:nvPr userDrawn="1"/>
        </p:nvCxnSpPr>
        <p:spPr>
          <a:xfrm>
            <a:off x="3409950" y="4546600"/>
            <a:ext cx="0" cy="57626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
          <p:cNvSpPr txBox="1">
            <a:spLocks noChangeArrowheads="1"/>
          </p:cNvSpPr>
          <p:nvPr userDrawn="1"/>
        </p:nvSpPr>
        <p:spPr bwMode="auto">
          <a:xfrm>
            <a:off x="-165100" y="3700463"/>
            <a:ext cx="4586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3200" b="1" dirty="0" smtClean="0">
                <a:solidFill>
                  <a:schemeClr val="bg1"/>
                </a:solidFill>
                <a:effectLst>
                  <a:outerShdw blurRad="38100" dist="38100" dir="2700000" algn="tl">
                    <a:srgbClr val="000000">
                      <a:alpha val="43137"/>
                    </a:srgbClr>
                  </a:outerShdw>
                </a:effectLst>
              </a:rPr>
              <a:t>Computer Graphics</a:t>
            </a:r>
          </a:p>
        </p:txBody>
      </p:sp>
      <p:pic>
        <p:nvPicPr>
          <p:cNvPr id="16" name="图片 15"/>
          <p:cNvPicPr>
            <a:picLocks noChangeAspect="1"/>
          </p:cNvPicPr>
          <p:nvPr userDrawn="1"/>
        </p:nvPicPr>
        <p:blipFill>
          <a:blip r:embed="rId3"/>
          <a:stretch>
            <a:fillRect/>
          </a:stretch>
        </p:blipFill>
        <p:spPr>
          <a:xfrm>
            <a:off x="1731963" y="932945"/>
            <a:ext cx="2390775" cy="1714500"/>
          </a:xfrm>
          <a:prstGeom prst="rect">
            <a:avLst/>
          </a:prstGeom>
        </p:spPr>
      </p:pic>
      <p:grpSp>
        <p:nvGrpSpPr>
          <p:cNvPr id="19" name="Group 15"/>
          <p:cNvGrpSpPr>
            <a:grpSpLocks/>
          </p:cNvGrpSpPr>
          <p:nvPr userDrawn="1"/>
        </p:nvGrpSpPr>
        <p:grpSpPr bwMode="auto">
          <a:xfrm>
            <a:off x="88900" y="6513"/>
            <a:ext cx="1282700" cy="1226218"/>
            <a:chOff x="3600" y="3675"/>
            <a:chExt cx="432" cy="432"/>
          </a:xfrm>
        </p:grpSpPr>
        <p:sp>
          <p:nvSpPr>
            <p:cNvPr id="20"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smtClean="0"/>
            </a:p>
          </p:txBody>
        </p:sp>
        <p:pic>
          <p:nvPicPr>
            <p:cNvPr id="21" name="Picture 79" descr="传媒大学LOGO"/>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图片 16"/>
          <p:cNvPicPr>
            <a:picLocks noChangeAspect="1"/>
          </p:cNvPicPr>
          <p:nvPr userDrawn="1"/>
        </p:nvPicPr>
        <p:blipFill>
          <a:blip r:embed="rId5"/>
          <a:stretch>
            <a:fillRect/>
          </a:stretch>
        </p:blipFill>
        <p:spPr>
          <a:xfrm>
            <a:off x="4210050" y="2679701"/>
            <a:ext cx="2400300" cy="1724025"/>
          </a:xfrm>
          <a:prstGeom prst="rect">
            <a:avLst/>
          </a:prstGeom>
        </p:spPr>
      </p:pic>
      <p:sp>
        <p:nvSpPr>
          <p:cNvPr id="11" name="TextBox 23"/>
          <p:cNvSpPr txBox="1">
            <a:spLocks noChangeArrowheads="1"/>
          </p:cNvSpPr>
          <p:nvPr userDrawn="1"/>
        </p:nvSpPr>
        <p:spPr bwMode="auto">
          <a:xfrm>
            <a:off x="88900" y="2920494"/>
            <a:ext cx="53911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sz="5400" b="1" dirty="0" smtClean="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rPr>
              <a:t>计算机图形学</a:t>
            </a:r>
          </a:p>
        </p:txBody>
      </p:sp>
      <p:pic>
        <p:nvPicPr>
          <p:cNvPr id="3" name="图片 2"/>
          <p:cNvPicPr>
            <a:picLocks noChangeAspect="1"/>
          </p:cNvPicPr>
          <p:nvPr userDrawn="1"/>
        </p:nvPicPr>
        <p:blipFill>
          <a:blip r:embed="rId6"/>
          <a:stretch>
            <a:fillRect/>
          </a:stretch>
        </p:blipFill>
        <p:spPr>
          <a:xfrm>
            <a:off x="4210050" y="4459331"/>
            <a:ext cx="2400300" cy="1714500"/>
          </a:xfrm>
          <a:prstGeom prst="rect">
            <a:avLst/>
          </a:prstGeom>
        </p:spPr>
      </p:pic>
      <p:pic>
        <p:nvPicPr>
          <p:cNvPr id="6" name="图片 5"/>
          <p:cNvPicPr>
            <a:picLocks noChangeAspect="1"/>
          </p:cNvPicPr>
          <p:nvPr userDrawn="1"/>
        </p:nvPicPr>
        <p:blipFill>
          <a:blip r:embed="rId7"/>
          <a:stretch>
            <a:fillRect/>
          </a:stretch>
        </p:blipFill>
        <p:spPr>
          <a:xfrm>
            <a:off x="4232275" y="899342"/>
            <a:ext cx="2390775" cy="1714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3" presetClass="entr" presetSubtype="528" fill="hold" nodeType="withEffect">
                                  <p:stCondLst>
                                    <p:cond delay="45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fltVal val="0.5"/>
                                          </p:val>
                                        </p:tav>
                                        <p:tav tm="100000">
                                          <p:val>
                                            <p:strVal val="#ppt_y"/>
                                          </p:val>
                                        </p:tav>
                                      </p:tavLst>
                                    </p:anim>
                                  </p:childTnLst>
                                </p:cTn>
                              </p:par>
                              <p:par>
                                <p:cTn id="23" presetID="25"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26" dur="25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27" dur="250" accel="50000" fill="hold">
                                          <p:stCondLst>
                                            <p:cond delay="250"/>
                                          </p:stCondLst>
                                        </p:cTn>
                                        <p:tgtEl>
                                          <p:spTgt spid="11"/>
                                        </p:tgtEl>
                                        <p:attrNameLst>
                                          <p:attrName>ppt_w</p:attrName>
                                        </p:attrNameLst>
                                      </p:cBhvr>
                                      <p:tavLst>
                                        <p:tav tm="0">
                                          <p:val>
                                            <p:strVal val="#ppt_w*.05"/>
                                          </p:val>
                                        </p:tav>
                                        <p:tav tm="100000">
                                          <p:val>
                                            <p:strVal val="#ppt_w"/>
                                          </p:val>
                                        </p:tav>
                                      </p:tavLst>
                                    </p:anim>
                                    <p:anim calcmode="lin" valueType="num">
                                      <p:cBhvr>
                                        <p:cTn id="28" dur="500" fill="hold"/>
                                        <p:tgtEl>
                                          <p:spTgt spid="11"/>
                                        </p:tgtEl>
                                        <p:attrNameLst>
                                          <p:attrName>ppt_h</p:attrName>
                                        </p:attrNameLst>
                                      </p:cBhvr>
                                      <p:tavLst>
                                        <p:tav tm="0">
                                          <p:val>
                                            <p:strVal val="#ppt_h"/>
                                          </p:val>
                                        </p:tav>
                                        <p:tav tm="100000">
                                          <p:val>
                                            <p:strVal val="#ppt_h"/>
                                          </p:val>
                                        </p:tav>
                                      </p:tavLst>
                                    </p:anim>
                                    <p:anim calcmode="lin" valueType="num">
                                      <p:cBhvr>
                                        <p:cTn id="29" dur="25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 dur="25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1" dur="250" accel="50000" fill="hold">
                                          <p:stCondLst>
                                            <p:cond delay="250"/>
                                          </p:stCondLst>
                                        </p:cTn>
                                        <p:tgtEl>
                                          <p:spTgt spid="11"/>
                                        </p:tgtEl>
                                        <p:attrNameLst>
                                          <p:attrName>ppt_y</p:attrName>
                                        </p:attrNameLst>
                                      </p:cBhvr>
                                      <p:tavLst>
                                        <p:tav tm="0">
                                          <p:val>
                                            <p:strVal val="#ppt_y+.1"/>
                                          </p:val>
                                        </p:tav>
                                        <p:tav tm="100000">
                                          <p:val>
                                            <p:strVal val="#ppt_y"/>
                                          </p:val>
                                        </p:tav>
                                      </p:tavLst>
                                    </p:anim>
                                    <p:animEffect transition="in" filter="fade">
                                      <p:cBhvr>
                                        <p:cTn id="32" dur="500" decel="50000">
                                          <p:stCondLst>
                                            <p:cond delay="0"/>
                                          </p:stCondLst>
                                        </p:cTn>
                                        <p:tgtEl>
                                          <p:spTgt spid="11"/>
                                        </p:tgtEl>
                                      </p:cBhvr>
                                    </p:animEffect>
                                  </p:childTnLst>
                                </p:cTn>
                              </p:par>
                              <p:par>
                                <p:cTn id="33" presetID="2" presetClass="entr" presetSubtype="4" fill="hold" grpId="0" nodeType="withEffect">
                                  <p:stCondLst>
                                    <p:cond delay="8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45" presetClass="entr" presetSubtype="0" fill="hold" grpId="0" nodeType="withEffect">
                                  <p:stCondLst>
                                    <p:cond delay="5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ppt_w</p:attrName>
                                        </p:attrNameLst>
                                      </p:cBhvr>
                                      <p:tavLst>
                                        <p:tav tm="0" fmla="#ppt_w*sin(2.5*pi*$)">
                                          <p:val>
                                            <p:fltVal val="0"/>
                                          </p:val>
                                        </p:tav>
                                        <p:tav tm="100000">
                                          <p:val>
                                            <p:fltVal val="1"/>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par>
                                <p:cTn id="42" presetID="22" presetClass="entr" presetSubtype="4" fill="hold" nodeType="withEffect">
                                  <p:stCondLst>
                                    <p:cond delay="60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00"/>
                                        <p:tgtEl>
                                          <p:spTgt spid="13"/>
                                        </p:tgtEl>
                                      </p:cBhvr>
                                    </p:animEffect>
                                  </p:childTnLst>
                                </p:cTn>
                              </p:par>
                              <p:par>
                                <p:cTn id="45" presetID="23" presetClass="entr" presetSubtype="16" fill="hold" nodeType="withEffect">
                                  <p:stCondLst>
                                    <p:cond delay="6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60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childTnLst>
                                </p:cTn>
                              </p:par>
                              <p:par>
                                <p:cTn id="53" presetID="23" presetClass="entr" presetSubtype="16" fill="hold" nodeType="withEffect">
                                  <p:stCondLst>
                                    <p:cond delay="600"/>
                                  </p:stCondLst>
                                  <p:childTnLst>
                                    <p:set>
                                      <p:cBhvr>
                                        <p:cTn id="54" dur="1" fill="hold">
                                          <p:stCondLst>
                                            <p:cond delay="0"/>
                                          </p:stCondLst>
                                        </p:cTn>
                                        <p:tgtEl>
                                          <p:spTgt spid="3"/>
                                        </p:tgtEl>
                                        <p:attrNameLst>
                                          <p:attrName>style.visibility</p:attrName>
                                        </p:attrNameLst>
                                      </p:cBhvr>
                                      <p:to>
                                        <p:strVal val="visible"/>
                                      </p:to>
                                    </p:set>
                                    <p:anim calcmode="lin" valueType="num">
                                      <p:cBhvr>
                                        <p:cTn id="55" dur="500" fill="hold"/>
                                        <p:tgtEl>
                                          <p:spTgt spid="3"/>
                                        </p:tgtEl>
                                        <p:attrNameLst>
                                          <p:attrName>ppt_w</p:attrName>
                                        </p:attrNameLst>
                                      </p:cBhvr>
                                      <p:tavLst>
                                        <p:tav tm="0">
                                          <p:val>
                                            <p:fltVal val="0"/>
                                          </p:val>
                                        </p:tav>
                                        <p:tav tm="100000">
                                          <p:val>
                                            <p:strVal val="#ppt_w"/>
                                          </p:val>
                                        </p:tav>
                                      </p:tavLst>
                                    </p:anim>
                                    <p:anim calcmode="lin" valueType="num">
                                      <p:cBhvr>
                                        <p:cTn id="56" dur="500" fill="hold"/>
                                        <p:tgtEl>
                                          <p:spTgt spid="3"/>
                                        </p:tgtEl>
                                        <p:attrNameLst>
                                          <p:attrName>ppt_h</p:attrName>
                                        </p:attrNameLst>
                                      </p:cBhvr>
                                      <p:tavLst>
                                        <p:tav tm="0">
                                          <p:val>
                                            <p:fltVal val="0"/>
                                          </p:val>
                                        </p:tav>
                                        <p:tav tm="100000">
                                          <p:val>
                                            <p:strVal val="#ppt_h"/>
                                          </p:val>
                                        </p:tav>
                                      </p:tavLst>
                                    </p:anim>
                                  </p:childTnLst>
                                </p:cTn>
                              </p:par>
                              <p:par>
                                <p:cTn id="57" presetID="53" presetClass="entr" presetSubtype="16" fill="hold" nodeType="withEffect">
                                  <p:stCondLst>
                                    <p:cond delay="60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P spid="15" grpId="0"/>
      <p:bldP spid="1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a:stretch>
            <a:fillRect/>
          </a:stretch>
        </p:blipFill>
        <p:spPr>
          <a:xfrm>
            <a:off x="0" y="1949450"/>
            <a:ext cx="1683439" cy="4806155"/>
          </a:xfrm>
          <a:prstGeom prst="rect">
            <a:avLst/>
          </a:prstGeom>
        </p:spPr>
      </p:pic>
      <p:sp>
        <p:nvSpPr>
          <p:cNvPr id="2" name="矩形 1"/>
          <p:cNvSpPr/>
          <p:nvPr userDrawn="1"/>
        </p:nvSpPr>
        <p:spPr>
          <a:xfrm>
            <a:off x="2273300" y="-6350"/>
            <a:ext cx="691607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1643366" y="-6350"/>
            <a:ext cx="214313" cy="6858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14"/>
          <p:cNvSpPr>
            <a:spLocks noChangeArrowheads="1"/>
          </p:cNvSpPr>
          <p:nvPr userDrawn="1"/>
        </p:nvSpPr>
        <p:spPr bwMode="auto">
          <a:xfrm>
            <a:off x="7312025" y="346075"/>
            <a:ext cx="1501775" cy="85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eaLnBrk="1" hangingPunct="1">
              <a:lnSpc>
                <a:spcPct val="112000"/>
              </a:lnSpc>
              <a:defRPr/>
            </a:pPr>
            <a:r>
              <a:rPr lang="zh-CN" altLang="en-US" sz="2800" b="1" dirty="0" smtClean="0">
                <a:solidFill>
                  <a:srgbClr val="FF9300"/>
                </a:solidFill>
                <a:latin typeface="微软雅黑" pitchFamily="34" charset="-122"/>
                <a:ea typeface="微软雅黑" pitchFamily="34" charset="-122"/>
              </a:rPr>
              <a:t>目录 </a:t>
            </a:r>
            <a:r>
              <a:rPr lang="en-US" altLang="zh-CN" sz="2800" b="1" dirty="0" smtClean="0">
                <a:solidFill>
                  <a:srgbClr val="FF9300"/>
                </a:solidFill>
                <a:latin typeface="微软雅黑" pitchFamily="34" charset="-122"/>
                <a:ea typeface="微软雅黑" pitchFamily="34" charset="-122"/>
              </a:rPr>
              <a:t> </a:t>
            </a:r>
          </a:p>
          <a:p>
            <a:pPr algn="r" eaLnBrk="1" hangingPunct="1">
              <a:lnSpc>
                <a:spcPct val="112000"/>
              </a:lnSpc>
              <a:defRPr/>
            </a:pPr>
            <a:r>
              <a:rPr lang="en-US" altLang="zh-CN" sz="1600" dirty="0" smtClean="0">
                <a:solidFill>
                  <a:srgbClr val="7F7F7F"/>
                </a:solidFill>
              </a:rPr>
              <a:t>CONTENTS  </a:t>
            </a:r>
            <a:endParaRPr lang="zh-CN" altLang="en-US" dirty="0" smtClean="0">
              <a:solidFill>
                <a:srgbClr val="7F7F7F"/>
              </a:solidFill>
            </a:endParaRPr>
          </a:p>
        </p:txBody>
      </p:sp>
      <p:sp>
        <p:nvSpPr>
          <p:cNvPr id="5" name="TextBox 6"/>
          <p:cNvSpPr txBox="1">
            <a:spLocks noChangeArrowheads="1"/>
          </p:cNvSpPr>
          <p:nvPr userDrawn="1"/>
        </p:nvSpPr>
        <p:spPr bwMode="auto">
          <a:xfrm>
            <a:off x="2770187" y="1370807"/>
            <a:ext cx="376964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01    </a:t>
            </a:r>
            <a:r>
              <a:rPr lang="zh-CN" altLang="en-US" sz="2400" dirty="0" smtClean="0">
                <a:solidFill>
                  <a:srgbClr val="595959"/>
                </a:solidFill>
                <a:latin typeface="Impact" pitchFamily="34" charset="0"/>
                <a:ea typeface="微软雅黑" pitchFamily="34" charset="-122"/>
              </a:rPr>
              <a:t>绪论</a:t>
            </a:r>
            <a:endParaRPr lang="zh-CN" altLang="en-US" sz="2400" dirty="0" smtClean="0">
              <a:solidFill>
                <a:srgbClr val="595959"/>
              </a:solidFill>
              <a:latin typeface="微软雅黑" pitchFamily="34" charset="-122"/>
              <a:ea typeface="微软雅黑" pitchFamily="34" charset="-122"/>
            </a:endParaRPr>
          </a:p>
        </p:txBody>
      </p:sp>
      <p:sp>
        <p:nvSpPr>
          <p:cNvPr id="6" name="TextBox 10"/>
          <p:cNvSpPr txBox="1">
            <a:spLocks noChangeArrowheads="1"/>
          </p:cNvSpPr>
          <p:nvPr userDrawn="1"/>
        </p:nvSpPr>
        <p:spPr bwMode="auto">
          <a:xfrm>
            <a:off x="2770188" y="1928813"/>
            <a:ext cx="376964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02   </a:t>
            </a:r>
            <a:r>
              <a:rPr lang="zh-CN" altLang="en-US" sz="2400" dirty="0" smtClean="0">
                <a:solidFill>
                  <a:srgbClr val="595959"/>
                </a:solidFill>
                <a:latin typeface="Impact" pitchFamily="34" charset="0"/>
                <a:ea typeface="微软雅黑" pitchFamily="34" charset="-122"/>
              </a:rPr>
              <a:t>图形系统</a:t>
            </a:r>
            <a:endParaRPr lang="zh-CN" altLang="en-US" sz="2400" dirty="0" smtClean="0">
              <a:solidFill>
                <a:srgbClr val="595959"/>
              </a:solidFill>
              <a:latin typeface="微软雅黑" pitchFamily="34" charset="-122"/>
              <a:ea typeface="微软雅黑" pitchFamily="34" charset="-122"/>
            </a:endParaRPr>
          </a:p>
        </p:txBody>
      </p:sp>
      <p:sp>
        <p:nvSpPr>
          <p:cNvPr id="7" name="TextBox 11"/>
          <p:cNvSpPr txBox="1">
            <a:spLocks noChangeArrowheads="1"/>
          </p:cNvSpPr>
          <p:nvPr userDrawn="1"/>
        </p:nvSpPr>
        <p:spPr bwMode="auto">
          <a:xfrm>
            <a:off x="2770187" y="2470944"/>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03   </a:t>
            </a:r>
            <a:r>
              <a:rPr lang="zh-CN" altLang="en-US" sz="2400" dirty="0" smtClean="0">
                <a:solidFill>
                  <a:srgbClr val="595959"/>
                </a:solidFill>
                <a:latin typeface="Impact" pitchFamily="34" charset="0"/>
                <a:ea typeface="微软雅黑" pitchFamily="34" charset="-122"/>
              </a:rPr>
              <a:t>二维图形生成</a:t>
            </a:r>
            <a:endParaRPr lang="zh-CN" altLang="en-US" sz="2400" dirty="0" smtClean="0">
              <a:solidFill>
                <a:srgbClr val="595959"/>
              </a:solidFill>
              <a:latin typeface="微软雅黑" pitchFamily="34" charset="-122"/>
              <a:ea typeface="微软雅黑" pitchFamily="34" charset="-122"/>
            </a:endParaRPr>
          </a:p>
        </p:txBody>
      </p:sp>
      <p:pic>
        <p:nvPicPr>
          <p:cNvPr id="9" name="图片 8"/>
          <p:cNvPicPr>
            <a:picLocks noChangeAspect="1"/>
          </p:cNvPicPr>
          <p:nvPr userDrawn="1"/>
        </p:nvPicPr>
        <p:blipFill>
          <a:blip r:embed="rId3"/>
          <a:stretch>
            <a:fillRect/>
          </a:stretch>
        </p:blipFill>
        <p:spPr>
          <a:xfrm>
            <a:off x="0" y="0"/>
            <a:ext cx="1643366" cy="1943100"/>
          </a:xfrm>
          <a:prstGeom prst="rect">
            <a:avLst/>
          </a:prstGeom>
        </p:spPr>
      </p:pic>
      <p:sp>
        <p:nvSpPr>
          <p:cNvPr id="10" name="TextBox 11"/>
          <p:cNvSpPr txBox="1">
            <a:spLocks noChangeArrowheads="1"/>
          </p:cNvSpPr>
          <p:nvPr userDrawn="1"/>
        </p:nvSpPr>
        <p:spPr bwMode="auto">
          <a:xfrm>
            <a:off x="2770187" y="2962277"/>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04   </a:t>
            </a:r>
            <a:r>
              <a:rPr lang="zh-CN" altLang="en-US" sz="2400" dirty="0" smtClean="0">
                <a:solidFill>
                  <a:srgbClr val="595959"/>
                </a:solidFill>
                <a:latin typeface="Impact" pitchFamily="34" charset="0"/>
                <a:ea typeface="微软雅黑" pitchFamily="34" charset="-122"/>
              </a:rPr>
              <a:t>图形几何变换</a:t>
            </a:r>
            <a:endParaRPr lang="zh-CN" altLang="en-US" sz="2400" dirty="0" smtClean="0">
              <a:solidFill>
                <a:srgbClr val="595959"/>
              </a:solidFill>
              <a:latin typeface="微软雅黑" pitchFamily="34" charset="-122"/>
              <a:ea typeface="微软雅黑" pitchFamily="34" charset="-122"/>
            </a:endParaRPr>
          </a:p>
        </p:txBody>
      </p:sp>
      <p:sp>
        <p:nvSpPr>
          <p:cNvPr id="11" name="TextBox 11"/>
          <p:cNvSpPr txBox="1">
            <a:spLocks noChangeArrowheads="1"/>
          </p:cNvSpPr>
          <p:nvPr userDrawn="1"/>
        </p:nvSpPr>
        <p:spPr bwMode="auto">
          <a:xfrm>
            <a:off x="2770187" y="3456783"/>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05   </a:t>
            </a:r>
            <a:r>
              <a:rPr lang="zh-CN" altLang="en-US" sz="2400" dirty="0" smtClean="0">
                <a:solidFill>
                  <a:srgbClr val="595959"/>
                </a:solidFill>
                <a:latin typeface="Impact" pitchFamily="34" charset="0"/>
                <a:ea typeface="微软雅黑" pitchFamily="34" charset="-122"/>
              </a:rPr>
              <a:t>二维观察</a:t>
            </a:r>
            <a:endParaRPr lang="zh-CN" altLang="en-US" sz="2400" dirty="0" smtClean="0">
              <a:solidFill>
                <a:srgbClr val="595959"/>
              </a:solidFill>
              <a:latin typeface="微软雅黑" pitchFamily="34" charset="-122"/>
              <a:ea typeface="微软雅黑" pitchFamily="34" charset="-122"/>
            </a:endParaRPr>
          </a:p>
        </p:txBody>
      </p:sp>
      <p:sp>
        <p:nvSpPr>
          <p:cNvPr id="12" name="TextBox 11"/>
          <p:cNvSpPr txBox="1">
            <a:spLocks noChangeArrowheads="1"/>
          </p:cNvSpPr>
          <p:nvPr userDrawn="1"/>
        </p:nvSpPr>
        <p:spPr bwMode="auto">
          <a:xfrm>
            <a:off x="2770187" y="3976291"/>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06   </a:t>
            </a:r>
            <a:r>
              <a:rPr lang="zh-CN" altLang="en-US" sz="2400" dirty="0" smtClean="0">
                <a:solidFill>
                  <a:srgbClr val="595959"/>
                </a:solidFill>
                <a:latin typeface="Impact" pitchFamily="34" charset="0"/>
                <a:ea typeface="微软雅黑" pitchFamily="34" charset="-122"/>
              </a:rPr>
              <a:t>三维观察</a:t>
            </a:r>
            <a:endParaRPr lang="zh-CN" altLang="en-US" sz="2400" dirty="0" smtClean="0">
              <a:solidFill>
                <a:srgbClr val="595959"/>
              </a:solidFill>
              <a:latin typeface="微软雅黑" pitchFamily="34" charset="-122"/>
              <a:ea typeface="微软雅黑" pitchFamily="34" charset="-122"/>
            </a:endParaRPr>
          </a:p>
        </p:txBody>
      </p:sp>
      <p:sp>
        <p:nvSpPr>
          <p:cNvPr id="13" name="TextBox 11"/>
          <p:cNvSpPr txBox="1">
            <a:spLocks noChangeArrowheads="1"/>
          </p:cNvSpPr>
          <p:nvPr userDrawn="1"/>
        </p:nvSpPr>
        <p:spPr bwMode="auto">
          <a:xfrm>
            <a:off x="2770187" y="4480125"/>
            <a:ext cx="380774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07   </a:t>
            </a:r>
            <a:r>
              <a:rPr lang="zh-CN" altLang="en-US" sz="2400" dirty="0" smtClean="0">
                <a:solidFill>
                  <a:srgbClr val="595959"/>
                </a:solidFill>
                <a:latin typeface="Impact" pitchFamily="34" charset="0"/>
                <a:ea typeface="微软雅黑" pitchFamily="34" charset="-122"/>
              </a:rPr>
              <a:t>三维对象</a:t>
            </a:r>
            <a:endParaRPr lang="zh-CN" altLang="en-US" sz="2400" dirty="0" smtClean="0">
              <a:solidFill>
                <a:srgbClr val="595959"/>
              </a:solidFill>
              <a:latin typeface="微软雅黑" pitchFamily="34" charset="-122"/>
              <a:ea typeface="微软雅黑" pitchFamily="34" charset="-122"/>
            </a:endParaRPr>
          </a:p>
        </p:txBody>
      </p:sp>
      <p:sp>
        <p:nvSpPr>
          <p:cNvPr id="14" name="TextBox 11"/>
          <p:cNvSpPr txBox="1">
            <a:spLocks noChangeArrowheads="1"/>
          </p:cNvSpPr>
          <p:nvPr userDrawn="1"/>
        </p:nvSpPr>
        <p:spPr bwMode="auto">
          <a:xfrm>
            <a:off x="2770187" y="4960145"/>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08   </a:t>
            </a:r>
            <a:r>
              <a:rPr lang="zh-CN" altLang="en-US" sz="2400" dirty="0" smtClean="0">
                <a:solidFill>
                  <a:srgbClr val="595959"/>
                </a:solidFill>
                <a:latin typeface="Impact" pitchFamily="34" charset="0"/>
                <a:ea typeface="微软雅黑" pitchFamily="34" charset="-122"/>
              </a:rPr>
              <a:t>真实感图形技术</a:t>
            </a:r>
            <a:endParaRPr lang="zh-CN" altLang="en-US" sz="2400" dirty="0" smtClean="0">
              <a:solidFill>
                <a:srgbClr val="595959"/>
              </a:solidFill>
              <a:latin typeface="微软雅黑" pitchFamily="34" charset="-122"/>
              <a:ea typeface="微软雅黑" pitchFamily="34" charset="-122"/>
            </a:endParaRPr>
          </a:p>
        </p:txBody>
      </p:sp>
      <p:sp>
        <p:nvSpPr>
          <p:cNvPr id="15" name="TextBox 11"/>
          <p:cNvSpPr txBox="1">
            <a:spLocks noChangeArrowheads="1"/>
          </p:cNvSpPr>
          <p:nvPr userDrawn="1"/>
        </p:nvSpPr>
        <p:spPr bwMode="auto">
          <a:xfrm>
            <a:off x="2770187" y="5494139"/>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09   </a:t>
            </a:r>
            <a:r>
              <a:rPr lang="zh-CN" altLang="en-US" sz="2400" dirty="0" smtClean="0">
                <a:solidFill>
                  <a:srgbClr val="595959"/>
                </a:solidFill>
                <a:latin typeface="Impact" pitchFamily="34" charset="0"/>
                <a:ea typeface="微软雅黑" pitchFamily="34" charset="-122"/>
              </a:rPr>
              <a:t>交互技术</a:t>
            </a:r>
            <a:endParaRPr lang="zh-CN" altLang="en-US" sz="2400" dirty="0" smtClean="0">
              <a:solidFill>
                <a:srgbClr val="595959"/>
              </a:solidFill>
              <a:latin typeface="微软雅黑" pitchFamily="34" charset="-122"/>
              <a:ea typeface="微软雅黑" pitchFamily="34" charset="-122"/>
            </a:endParaRPr>
          </a:p>
        </p:txBody>
      </p:sp>
      <p:sp>
        <p:nvSpPr>
          <p:cNvPr id="16" name="TextBox 11"/>
          <p:cNvSpPr txBox="1">
            <a:spLocks noChangeArrowheads="1"/>
          </p:cNvSpPr>
          <p:nvPr userDrawn="1"/>
        </p:nvSpPr>
        <p:spPr bwMode="auto">
          <a:xfrm>
            <a:off x="2770186" y="5973962"/>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10   </a:t>
            </a:r>
            <a:r>
              <a:rPr lang="zh-CN" altLang="en-US" sz="2400" dirty="0" smtClean="0">
                <a:solidFill>
                  <a:srgbClr val="595959"/>
                </a:solidFill>
                <a:latin typeface="Impact" pitchFamily="34" charset="0"/>
                <a:ea typeface="微软雅黑" pitchFamily="34" charset="-122"/>
              </a:rPr>
              <a:t>计算机动画</a:t>
            </a:r>
            <a:endParaRPr lang="zh-CN" altLang="en-US" sz="2400" dirty="0" smtClean="0">
              <a:solidFill>
                <a:srgbClr val="595959"/>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flipH="1">
            <a:off x="9143999" y="0"/>
            <a:ext cx="4571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877728" y="523786"/>
            <a:ext cx="7405217" cy="629013"/>
          </a:xfrm>
          <a:prstGeom prst="rect">
            <a:avLst/>
          </a:prstGeo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93511" y="1569155"/>
            <a:ext cx="8393029" cy="4173185"/>
          </a:xfrm>
          <a:prstGeom prst="rect">
            <a:avLst/>
          </a:prstGeom>
        </p:spPr>
        <p:txBody>
          <a:bodyPr/>
          <a:lstStyle>
            <a:lvl1pPr marL="457200" indent="-457200">
              <a:buClr>
                <a:srgbClr val="FF9300"/>
              </a:buClr>
              <a:buFont typeface="Wingdings" panose="05000000000000000000" pitchFamily="2" charset="2"/>
              <a:buChar char="n"/>
              <a:defRPr/>
            </a:lvl1pPr>
            <a:lvl2pPr marL="685800" indent="-228600">
              <a:buClr>
                <a:srgbClr val="FF9300"/>
              </a:buClr>
              <a:buFont typeface="Wingdings" panose="05000000000000000000" pitchFamily="2" charset="2"/>
              <a:buChar char="l"/>
              <a:defRPr/>
            </a:lvl2pPr>
            <a:lvl4pPr marL="1657350" indent="-285750">
              <a:buClr>
                <a:srgbClr val="FF9300"/>
              </a:buClr>
              <a:buFont typeface="Wingdings" panose="05000000000000000000" pitchFamily="2" charset="2"/>
              <a:buChar char=""/>
              <a:defRPr/>
            </a:lvl4pPr>
            <a:lvl5pPr marL="2057400" indent="-228600">
              <a:buClr>
                <a:srgbClr val="FF9300"/>
              </a:buClr>
              <a:buFont typeface="Calibri" panose="020F0502020204030204" pitchFamily="34" charset="0"/>
              <a:buChar cha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矩形 1"/>
          <p:cNvSpPr/>
          <p:nvPr userDrawn="1"/>
        </p:nvSpPr>
        <p:spPr>
          <a:xfrm>
            <a:off x="-12700" y="0"/>
            <a:ext cx="9215438" cy="4740275"/>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Text Box 2"/>
          <p:cNvSpPr txBox="1">
            <a:spLocks noChangeArrowheads="1"/>
          </p:cNvSpPr>
          <p:nvPr userDrawn="1"/>
        </p:nvSpPr>
        <p:spPr bwMode="auto">
          <a:xfrm>
            <a:off x="2908300" y="4984750"/>
            <a:ext cx="332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3600" b="1" dirty="0" smtClean="0">
                <a:solidFill>
                  <a:srgbClr val="595959"/>
                </a:solidFill>
                <a:latin typeface="微软雅黑" pitchFamily="34" charset="-122"/>
                <a:ea typeface="微软雅黑" pitchFamily="34" charset="-122"/>
                <a:sym typeface="Arial" charset="0"/>
              </a:rPr>
              <a:t>THANKS</a:t>
            </a:r>
            <a:endParaRPr lang="zh-CN" altLang="en-US" sz="3600" b="1" dirty="0" smtClean="0">
              <a:solidFill>
                <a:srgbClr val="595959"/>
              </a:solidFill>
              <a:latin typeface="微软雅黑" pitchFamily="34" charset="-122"/>
              <a:ea typeface="微软雅黑" pitchFamily="34" charset="-122"/>
              <a:sym typeface="Arial" charset="0"/>
            </a:endParaRPr>
          </a:p>
        </p:txBody>
      </p:sp>
      <p:cxnSp>
        <p:nvCxnSpPr>
          <p:cNvPr id="4" name="直接连接符 3"/>
          <p:cNvCxnSpPr/>
          <p:nvPr userDrawn="1"/>
        </p:nvCxnSpPr>
        <p:spPr>
          <a:xfrm>
            <a:off x="2249488" y="5700713"/>
            <a:ext cx="46450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225" y="2223295"/>
            <a:ext cx="2936875" cy="2202656"/>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66269" y="2228851"/>
            <a:ext cx="2944018" cy="2248903"/>
          </a:xfrm>
          <a:prstGeom prst="rect">
            <a:avLst/>
          </a:prstGeom>
        </p:spPr>
      </p:pic>
      <p:pic>
        <p:nvPicPr>
          <p:cNvPr id="10" name="图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35700" y="2189982"/>
            <a:ext cx="2908300" cy="2326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4"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style.rotation</p:attrName>
                                        </p:attrNameLst>
                                      </p:cBhvr>
                                      <p:tavLst>
                                        <p:tav tm="0">
                                          <p:val>
                                            <p:fltVal val="360"/>
                                          </p:val>
                                        </p:tav>
                                        <p:tav tm="100000">
                                          <p:val>
                                            <p:fltVal val="0"/>
                                          </p:val>
                                        </p:tav>
                                      </p:tavLst>
                                    </p:anim>
                                    <p:animEffect transition="in" filter="fade">
                                      <p:cBhvr>
                                        <p:cTn id="16" dur="500"/>
                                        <p:tgtEl>
                                          <p:spTgt spid="3"/>
                                        </p:tgtEl>
                                      </p:cBhvr>
                                    </p:animEffect>
                                  </p:childTnLst>
                                </p:cTn>
                              </p:par>
                              <p:par>
                                <p:cTn id="17" presetID="52" presetClass="entr" presetSubtype="0" fill="hold" nodeType="withEffect">
                                  <p:stCondLst>
                                    <p:cond delay="200"/>
                                  </p:stCondLst>
                                  <p:childTnLst>
                                    <p:set>
                                      <p:cBhvr>
                                        <p:cTn id="18" dur="1" fill="hold">
                                          <p:stCondLst>
                                            <p:cond delay="0"/>
                                          </p:stCondLst>
                                        </p:cTn>
                                        <p:tgtEl>
                                          <p:spTgt spid="8"/>
                                        </p:tgtEl>
                                        <p:attrNameLst>
                                          <p:attrName>style.visibility</p:attrName>
                                        </p:attrNameLst>
                                      </p:cBhvr>
                                      <p:to>
                                        <p:strVal val="visible"/>
                                      </p:to>
                                    </p:set>
                                    <p:animScale>
                                      <p:cBhvr>
                                        <p:cTn id="19"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500" decel="50000" fill="hold">
                                          <p:stCondLst>
                                            <p:cond delay="0"/>
                                          </p:stCondLst>
                                        </p:cTn>
                                        <p:tgtEl>
                                          <p:spTgt spid="8"/>
                                        </p:tgtEl>
                                        <p:attrNameLst>
                                          <p:attrName>ppt_x</p:attrName>
                                          <p:attrName>ppt_y</p:attrName>
                                        </p:attrNameLst>
                                      </p:cBhvr>
                                    </p:animMotion>
                                    <p:animEffect transition="in" filter="fade">
                                      <p:cBhvr>
                                        <p:cTn id="21" dur="500"/>
                                        <p:tgtEl>
                                          <p:spTgt spid="8"/>
                                        </p:tgtEl>
                                      </p:cBhvr>
                                    </p:animEffect>
                                  </p:childTnLst>
                                </p:cTn>
                              </p:par>
                            </p:childTnLst>
                          </p:cTn>
                        </p:par>
                        <p:par>
                          <p:cTn id="22" fill="hold">
                            <p:stCondLst>
                              <p:cond delay="700"/>
                            </p:stCondLst>
                            <p:childTnLst>
                              <p:par>
                                <p:cTn id="23" presetID="5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Scale>
                                      <p:cBhvr>
                                        <p:cTn id="25" dur="5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9"/>
                                        </p:tgtEl>
                                        <p:attrNameLst>
                                          <p:attrName>ppt_x</p:attrName>
                                          <p:attrName>ppt_y</p:attrName>
                                        </p:attrNameLst>
                                      </p:cBhvr>
                                    </p:animMotion>
                                    <p:animEffect transition="in" filter="fade">
                                      <p:cBhvr>
                                        <p:cTn id="27" dur="500"/>
                                        <p:tgtEl>
                                          <p:spTgt spid="9"/>
                                        </p:tgtEl>
                                      </p:cBhvr>
                                    </p:animEffect>
                                  </p:childTnLst>
                                </p:cTn>
                              </p:par>
                            </p:childTnLst>
                          </p:cTn>
                        </p:par>
                        <p:par>
                          <p:cTn id="28" fill="hold">
                            <p:stCondLst>
                              <p:cond delay="1200"/>
                            </p:stCondLst>
                            <p:childTnLst>
                              <p:par>
                                <p:cTn id="29" presetID="52"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Scale>
                                      <p:cBhvr>
                                        <p:cTn id="31" dur="5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0"/>
                                        </p:tgtEl>
                                        <p:attrNameLst>
                                          <p:attrName>ppt_x</p:attrName>
                                          <p:attrName>ppt_y</p:attrName>
                                        </p:attrNameLst>
                                      </p:cBhvr>
                                    </p:animMotion>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5" name="矩形 4"/>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4700" y="6345238"/>
            <a:ext cx="5829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a:spLocks noChangeArrowheads="1"/>
          </p:cNvSpPr>
          <p:nvPr userDrawn="1"/>
        </p:nvSpPr>
        <p:spPr bwMode="auto">
          <a:xfrm>
            <a:off x="3722688" y="6346825"/>
            <a:ext cx="4981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defRPr/>
            </a:pPr>
            <a:r>
              <a:rPr lang="en-US" altLang="zh-CN" sz="1400" b="1" dirty="0" smtClean="0">
                <a:solidFill>
                  <a:schemeClr val="bg1"/>
                </a:solidFill>
                <a:latin typeface="Verdana" pitchFamily="34" charset="0"/>
              </a:rPr>
              <a:t> Computer Graphics</a:t>
            </a:r>
          </a:p>
        </p:txBody>
      </p:sp>
      <p:sp>
        <p:nvSpPr>
          <p:cNvPr id="8" name="Freeform 2670"/>
          <p:cNvSpPr>
            <a:spLocks noEditPoints="1"/>
          </p:cNvSpPr>
          <p:nvPr userDrawn="1"/>
        </p:nvSpPr>
        <p:spPr bwMode="auto">
          <a:xfrm>
            <a:off x="2786063" y="6273800"/>
            <a:ext cx="403225" cy="406400"/>
          </a:xfrm>
          <a:custGeom>
            <a:avLst/>
            <a:gdLst>
              <a:gd name="T0" fmla="*/ 2147483647 w 300"/>
              <a:gd name="T1" fmla="*/ 2147483647 h 302"/>
              <a:gd name="T2" fmla="*/ 2147483647 w 300"/>
              <a:gd name="T3" fmla="*/ 2147483647 h 302"/>
              <a:gd name="T4" fmla="*/ 2147483647 w 300"/>
              <a:gd name="T5" fmla="*/ 2147483647 h 302"/>
              <a:gd name="T6" fmla="*/ 2147483647 w 300"/>
              <a:gd name="T7" fmla="*/ 2147483647 h 302"/>
              <a:gd name="T8" fmla="*/ 2147483647 w 300"/>
              <a:gd name="T9" fmla="*/ 2147483647 h 302"/>
              <a:gd name="T10" fmla="*/ 2147483647 w 300"/>
              <a:gd name="T11" fmla="*/ 2147483647 h 302"/>
              <a:gd name="T12" fmla="*/ 0 w 300"/>
              <a:gd name="T13" fmla="*/ 2147483647 h 302"/>
              <a:gd name="T14" fmla="*/ 0 w 300"/>
              <a:gd name="T15" fmla="*/ 2147483647 h 302"/>
              <a:gd name="T16" fmla="*/ 2147483647 w 300"/>
              <a:gd name="T17" fmla="*/ 2147483647 h 302"/>
              <a:gd name="T18" fmla="*/ 2147483647 w 300"/>
              <a:gd name="T19" fmla="*/ 2147483647 h 302"/>
              <a:gd name="T20" fmla="*/ 2147483647 w 300"/>
              <a:gd name="T21" fmla="*/ 2147483647 h 302"/>
              <a:gd name="T22" fmla="*/ 2147483647 w 300"/>
              <a:gd name="T23" fmla="*/ 2147483647 h 302"/>
              <a:gd name="T24" fmla="*/ 2147483647 w 300"/>
              <a:gd name="T25" fmla="*/ 0 h 302"/>
              <a:gd name="T26" fmla="*/ 2147483647 w 300"/>
              <a:gd name="T27" fmla="*/ 2147483647 h 302"/>
              <a:gd name="T28" fmla="*/ 2147483647 w 300"/>
              <a:gd name="T29" fmla="*/ 2147483647 h 302"/>
              <a:gd name="T30" fmla="*/ 2147483647 w 300"/>
              <a:gd name="T31" fmla="*/ 2147483647 h 302"/>
              <a:gd name="T32" fmla="*/ 2147483647 w 300"/>
              <a:gd name="T33" fmla="*/ 2147483647 h 302"/>
              <a:gd name="T34" fmla="*/ 2147483647 w 300"/>
              <a:gd name="T35" fmla="*/ 2147483647 h 302"/>
              <a:gd name="T36" fmla="*/ 2147483647 w 300"/>
              <a:gd name="T37" fmla="*/ 2147483647 h 302"/>
              <a:gd name="T38" fmla="*/ 2147483647 w 300"/>
              <a:gd name="T39" fmla="*/ 2147483647 h 302"/>
              <a:gd name="T40" fmla="*/ 2147483647 w 300"/>
              <a:gd name="T41" fmla="*/ 2147483647 h 302"/>
              <a:gd name="T42" fmla="*/ 2147483647 w 300"/>
              <a:gd name="T43" fmla="*/ 2147483647 h 302"/>
              <a:gd name="T44" fmla="*/ 2147483647 w 300"/>
              <a:gd name="T45" fmla="*/ 2147483647 h 302"/>
              <a:gd name="T46" fmla="*/ 2147483647 w 300"/>
              <a:gd name="T47" fmla="*/ 2147483647 h 302"/>
              <a:gd name="T48" fmla="*/ 2147483647 w 300"/>
              <a:gd name="T49" fmla="*/ 2147483647 h 302"/>
              <a:gd name="T50" fmla="*/ 2147483647 w 300"/>
              <a:gd name="T51" fmla="*/ 2147483647 h 302"/>
              <a:gd name="T52" fmla="*/ 2147483647 w 300"/>
              <a:gd name="T53" fmla="*/ 2147483647 h 302"/>
              <a:gd name="T54" fmla="*/ 2147483647 w 300"/>
              <a:gd name="T55" fmla="*/ 2147483647 h 302"/>
              <a:gd name="T56" fmla="*/ 2147483647 w 300"/>
              <a:gd name="T57" fmla="*/ 2147483647 h 302"/>
              <a:gd name="T58" fmla="*/ 2147483647 w 300"/>
              <a:gd name="T59" fmla="*/ 2147483647 h 302"/>
              <a:gd name="T60" fmla="*/ 2147483647 w 300"/>
              <a:gd name="T61" fmla="*/ 2147483647 h 302"/>
              <a:gd name="T62" fmla="*/ 2147483647 w 300"/>
              <a:gd name="T63" fmla="*/ 2147483647 h 302"/>
              <a:gd name="T64" fmla="*/ 2147483647 w 300"/>
              <a:gd name="T65" fmla="*/ 2147483647 h 302"/>
              <a:gd name="T66" fmla="*/ 2147483647 w 300"/>
              <a:gd name="T67" fmla="*/ 2147483647 h 302"/>
              <a:gd name="T68" fmla="*/ 2147483647 w 300"/>
              <a:gd name="T69" fmla="*/ 2147483647 h 302"/>
              <a:gd name="T70" fmla="*/ 2147483647 w 300"/>
              <a:gd name="T71" fmla="*/ 2147483647 h 302"/>
              <a:gd name="T72" fmla="*/ 2147483647 w 300"/>
              <a:gd name="T73" fmla="*/ 2147483647 h 302"/>
              <a:gd name="T74" fmla="*/ 2147483647 w 300"/>
              <a:gd name="T75" fmla="*/ 2147483647 h 302"/>
              <a:gd name="T76" fmla="*/ 2147483647 w 300"/>
              <a:gd name="T77" fmla="*/ 2147483647 h 302"/>
              <a:gd name="T78" fmla="*/ 2147483647 w 300"/>
              <a:gd name="T79" fmla="*/ 2147483647 h 302"/>
              <a:gd name="T80" fmla="*/ 2147483647 w 300"/>
              <a:gd name="T81" fmla="*/ 2147483647 h 302"/>
              <a:gd name="T82" fmla="*/ 2147483647 w 300"/>
              <a:gd name="T83" fmla="*/ 2147483647 h 302"/>
              <a:gd name="T84" fmla="*/ 2147483647 w 300"/>
              <a:gd name="T85" fmla="*/ 2147483647 h 302"/>
              <a:gd name="T86" fmla="*/ 2147483647 w 300"/>
              <a:gd name="T87" fmla="*/ 2147483647 h 302"/>
              <a:gd name="T88" fmla="*/ 2147483647 w 300"/>
              <a:gd name="T89" fmla="*/ 2147483647 h 302"/>
              <a:gd name="T90" fmla="*/ 2147483647 w 300"/>
              <a:gd name="T91" fmla="*/ 2147483647 h 302"/>
              <a:gd name="T92" fmla="*/ 2147483647 w 300"/>
              <a:gd name="T93" fmla="*/ 2147483647 h 302"/>
              <a:gd name="T94" fmla="*/ 2147483647 w 300"/>
              <a:gd name="T95" fmla="*/ 2147483647 h 302"/>
              <a:gd name="T96" fmla="*/ 2147483647 w 300"/>
              <a:gd name="T97" fmla="*/ 2147483647 h 302"/>
              <a:gd name="T98" fmla="*/ 2147483647 w 300"/>
              <a:gd name="T99" fmla="*/ 2147483647 h 302"/>
              <a:gd name="T100" fmla="*/ 2147483647 w 300"/>
              <a:gd name="T101" fmla="*/ 2147483647 h 302"/>
              <a:gd name="T102" fmla="*/ 2147483647 w 300"/>
              <a:gd name="T103" fmla="*/ 2147483647 h 302"/>
              <a:gd name="T104" fmla="*/ 2147483647 w 300"/>
              <a:gd name="T105" fmla="*/ 2147483647 h 302"/>
              <a:gd name="T106" fmla="*/ 2147483647 w 300"/>
              <a:gd name="T107" fmla="*/ 2147483647 h 302"/>
              <a:gd name="T108" fmla="*/ 2147483647 w 300"/>
              <a:gd name="T109" fmla="*/ 2147483647 h 302"/>
              <a:gd name="T110" fmla="*/ 2147483647 w 300"/>
              <a:gd name="T111" fmla="*/ 2147483647 h 302"/>
              <a:gd name="T112" fmla="*/ 2147483647 w 300"/>
              <a:gd name="T113" fmla="*/ 2147483647 h 302"/>
              <a:gd name="T114" fmla="*/ 2147483647 w 300"/>
              <a:gd name="T115" fmla="*/ 2147483647 h 302"/>
              <a:gd name="T116" fmla="*/ 2147483647 w 300"/>
              <a:gd name="T117" fmla="*/ 2147483647 h 302"/>
              <a:gd name="T118" fmla="*/ 2147483647 w 300"/>
              <a:gd name="T119" fmla="*/ 2147483647 h 302"/>
              <a:gd name="T120" fmla="*/ 2147483647 w 300"/>
              <a:gd name="T121" fmla="*/ 2147483647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 name="Group 15"/>
          <p:cNvGrpSpPr>
            <a:grpSpLocks/>
          </p:cNvGrpSpPr>
          <p:nvPr userDrawn="1"/>
        </p:nvGrpSpPr>
        <p:grpSpPr bwMode="auto">
          <a:xfrm>
            <a:off x="8418513" y="6083300"/>
            <a:ext cx="685800" cy="685800"/>
            <a:chOff x="3600" y="3675"/>
            <a:chExt cx="432" cy="432"/>
          </a:xfrm>
        </p:grpSpPr>
        <p:sp>
          <p:nvSpPr>
            <p:cNvPr id="11"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smtClean="0"/>
            </a:p>
          </p:txBody>
        </p:sp>
        <p:pic>
          <p:nvPicPr>
            <p:cNvPr id="12" name="Picture 79" descr="传媒大学LOGO"/>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1077912" y="72008"/>
            <a:ext cx="7814567" cy="764704"/>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1052736"/>
            <a:ext cx="8856984" cy="5073427"/>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1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dirty="0"/>
          </a:p>
        </p:txBody>
      </p:sp>
      <p:sp>
        <p:nvSpPr>
          <p:cNvPr id="1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3E8CE410-9059-4AC3-A388-B17696008CA7}" type="slidenum">
              <a:rPr lang="zh-CN" altLang="zh-CN"/>
              <a:pPr/>
              <a:t>‹#›</a:t>
            </a:fld>
            <a:endParaRPr lang="zh-CN" altLang="zh-CN"/>
          </a:p>
        </p:txBody>
      </p:sp>
    </p:spTree>
    <p:extLst>
      <p:ext uri="{BB962C8B-B14F-4D97-AF65-F5344CB8AC3E}">
        <p14:creationId xmlns:p14="http://schemas.microsoft.com/office/powerpoint/2010/main" val="40899736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245225"/>
            <a:ext cx="1981200" cy="476250"/>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553200" y="6245225"/>
            <a:ext cx="1981200" cy="476250"/>
          </a:xfrm>
          <a:prstGeom prst="rect">
            <a:avLst/>
          </a:prstGeom>
        </p:spPr>
        <p:txBody>
          <a:bodyPr/>
          <a:lstStyle>
            <a:lvl1pPr>
              <a:defRPr/>
            </a:lvl1pPr>
          </a:lstStyle>
          <a:p>
            <a:fld id="{A9020091-4AE1-4D92-A7E4-5E8EFCE4B470}" type="slidenum">
              <a:rPr lang="zh-CN" altLang="en-US"/>
              <a:pPr/>
              <a:t>‹#›</a:t>
            </a:fld>
            <a:endParaRPr lang="en-US" altLang="zh-CN"/>
          </a:p>
        </p:txBody>
      </p:sp>
    </p:spTree>
    <p:extLst>
      <p:ext uri="{BB962C8B-B14F-4D97-AF65-F5344CB8AC3E}">
        <p14:creationId xmlns:p14="http://schemas.microsoft.com/office/powerpoint/2010/main" val="136412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矩形 6"/>
          <p:cNvSpPr/>
          <p:nvPr userDrawn="1"/>
        </p:nvSpPr>
        <p:spPr>
          <a:xfrm>
            <a:off x="0" y="6338888"/>
            <a:ext cx="431800" cy="519112"/>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431800" y="6338888"/>
            <a:ext cx="8712200" cy="51911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燕尾形 10"/>
          <p:cNvSpPr/>
          <p:nvPr userDrawn="1"/>
        </p:nvSpPr>
        <p:spPr>
          <a:xfrm>
            <a:off x="144463" y="6475413"/>
            <a:ext cx="141287" cy="246062"/>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029" name="椭圆 11"/>
          <p:cNvSpPr>
            <a:spLocks noChangeArrowheads="1"/>
          </p:cNvSpPr>
          <p:nvPr userDrawn="1"/>
        </p:nvSpPr>
        <p:spPr bwMode="auto">
          <a:xfrm>
            <a:off x="8478838" y="6438900"/>
            <a:ext cx="360362" cy="360363"/>
          </a:xfrm>
          <a:prstGeom prst="ellipse">
            <a:avLst/>
          </a:prstGeom>
          <a:solidFill>
            <a:srgbClr val="FFFFFF">
              <a:alpha val="3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endParaRPr lang="zh-CN" altLang="en-US" smtClean="0">
              <a:solidFill>
                <a:srgbClr val="FFFFFF"/>
              </a:solidFill>
              <a:latin typeface="微软雅黑" pitchFamily="34" charset="-122"/>
              <a:ea typeface="微软雅黑" pitchFamily="34" charset="-122"/>
            </a:endParaRPr>
          </a:p>
        </p:txBody>
      </p:sp>
      <p:sp>
        <p:nvSpPr>
          <p:cNvPr id="1030" name="TextBox 15"/>
          <p:cNvSpPr txBox="1">
            <a:spLocks noChangeArrowheads="1"/>
          </p:cNvSpPr>
          <p:nvPr userDrawn="1"/>
        </p:nvSpPr>
        <p:spPr bwMode="auto">
          <a:xfrm>
            <a:off x="8408988" y="6450013"/>
            <a:ext cx="4873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fld id="{FD099D76-08D0-4B6E-BCB9-DE45497CD497}" type="slidenum">
              <a:rPr lang="zh-CN" altLang="en-US" sz="1600" smtClean="0">
                <a:solidFill>
                  <a:srgbClr val="FFFFFF"/>
                </a:solidFill>
                <a:latin typeface="Arial Unicode MS" pitchFamily="34" charset="-122"/>
                <a:ea typeface="Arial Unicode MS" pitchFamily="34" charset="-122"/>
                <a:cs typeface="Arial Unicode MS" pitchFamily="34" charset="-122"/>
              </a:rPr>
              <a:pPr algn="ctr" eaLnBrk="1" hangingPunct="1">
                <a:defRPr/>
              </a:pPr>
              <a:t>‹#›</a:t>
            </a:fld>
            <a:r>
              <a:rPr lang="zh-CN" altLang="en-US" sz="1600" smtClean="0">
                <a:solidFill>
                  <a:srgbClr val="FFFFFF"/>
                </a:solidFill>
                <a:latin typeface="Arial Unicode MS" pitchFamily="34" charset="-122"/>
                <a:ea typeface="Arial Unicode MS" pitchFamily="34" charset="-122"/>
                <a:cs typeface="Arial Unicode MS" pitchFamily="34" charset="-122"/>
              </a:rPr>
              <a:t> </a:t>
            </a:r>
          </a:p>
        </p:txBody>
      </p:sp>
      <p:sp>
        <p:nvSpPr>
          <p:cNvPr id="8" name="任意多边形 7"/>
          <p:cNvSpPr/>
          <p:nvPr userDrawn="1"/>
        </p:nvSpPr>
        <p:spPr>
          <a:xfrm>
            <a:off x="431800" y="201613"/>
            <a:ext cx="647700" cy="863600"/>
          </a:xfrm>
          <a:custGeom>
            <a:avLst/>
            <a:gdLst>
              <a:gd name="connsiteX0" fmla="*/ 0 w 864000"/>
              <a:gd name="connsiteY0" fmla="*/ 0 h 864000"/>
              <a:gd name="connsiteX1" fmla="*/ 864000 w 864000"/>
              <a:gd name="connsiteY1" fmla="*/ 0 h 864000"/>
              <a:gd name="connsiteX2" fmla="*/ 864000 w 864000"/>
              <a:gd name="connsiteY2" fmla="*/ 261737 h 864000"/>
              <a:gd name="connsiteX3" fmla="*/ 751007 w 864000"/>
              <a:gd name="connsiteY3" fmla="*/ 261737 h 864000"/>
              <a:gd name="connsiteX4" fmla="*/ 751007 w 864000"/>
              <a:gd name="connsiteY4" fmla="*/ 112993 h 864000"/>
              <a:gd name="connsiteX5" fmla="*/ 112993 w 864000"/>
              <a:gd name="connsiteY5" fmla="*/ 112993 h 864000"/>
              <a:gd name="connsiteX6" fmla="*/ 112993 w 864000"/>
              <a:gd name="connsiteY6" fmla="*/ 751007 h 864000"/>
              <a:gd name="connsiteX7" fmla="*/ 246681 w 864000"/>
              <a:gd name="connsiteY7" fmla="*/ 751007 h 864000"/>
              <a:gd name="connsiteX8" fmla="*/ 246681 w 864000"/>
              <a:gd name="connsiteY8" fmla="*/ 864000 h 864000"/>
              <a:gd name="connsiteX9" fmla="*/ 0 w 864000"/>
              <a:gd name="connsiteY9" fmla="*/ 86400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000" h="864000">
                <a:moveTo>
                  <a:pt x="0" y="0"/>
                </a:moveTo>
                <a:lnTo>
                  <a:pt x="864000" y="0"/>
                </a:lnTo>
                <a:lnTo>
                  <a:pt x="864000" y="261737"/>
                </a:lnTo>
                <a:lnTo>
                  <a:pt x="751007" y="261737"/>
                </a:lnTo>
                <a:lnTo>
                  <a:pt x="751007" y="112993"/>
                </a:lnTo>
                <a:lnTo>
                  <a:pt x="112993" y="112993"/>
                </a:lnTo>
                <a:lnTo>
                  <a:pt x="112993" y="751007"/>
                </a:lnTo>
                <a:lnTo>
                  <a:pt x="246681" y="751007"/>
                </a:lnTo>
                <a:lnTo>
                  <a:pt x="246681" y="864000"/>
                </a:lnTo>
                <a:lnTo>
                  <a:pt x="0" y="864000"/>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85" r:id="rId5"/>
    <p:sldLayoutId id="2147483692" r:id="rId6"/>
    <p:sldLayoutId id="2147483694" r:id="rId7"/>
    <p:sldLayoutId id="2147483699" r:id="rId8"/>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gif"/><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7.gi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16.emf"/><Relationship Id="rId5" Type="http://schemas.openxmlformats.org/officeDocument/2006/relationships/oleObject" Target="../embeddings/oleObject2.bin"/><Relationship Id="rId4" Type="http://schemas.openxmlformats.org/officeDocument/2006/relationships/image" Target="../media/image15.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324130" y="5350809"/>
            <a:ext cx="4274819" cy="647700"/>
            <a:chOff x="5373175" y="2647864"/>
            <a:chExt cx="4071432" cy="648072"/>
          </a:xfrm>
        </p:grpSpPr>
        <p:sp>
          <p:nvSpPr>
            <p:cNvPr id="3" name="对角圆角矩形 2"/>
            <p:cNvSpPr/>
            <p:nvPr/>
          </p:nvSpPr>
          <p:spPr>
            <a:xfrm>
              <a:off x="5373175" y="2647864"/>
              <a:ext cx="3600000" cy="648072"/>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TextBox 6"/>
            <p:cNvSpPr txBox="1">
              <a:spLocks noChangeArrowheads="1"/>
            </p:cNvSpPr>
            <p:nvPr/>
          </p:nvSpPr>
          <p:spPr bwMode="auto">
            <a:xfrm>
              <a:off x="5506228" y="2787327"/>
              <a:ext cx="3938379" cy="369147"/>
            </a:xfrm>
            <a:prstGeom prst="rect">
              <a:avLst/>
            </a:prstGeom>
            <a:noFill/>
            <a:ln w="9525">
              <a:noFill/>
              <a:miter lim="800000"/>
            </a:ln>
          </p:spPr>
          <p:txBody>
            <a:bodyPr wrap="square" lIns="0" tIns="0" rIns="0" bIns="0" anchor="ctr">
              <a:spAutoFit/>
            </a:bodyPr>
            <a:lstStyle/>
            <a:p>
              <a:pPr eaLnBrk="1" hangingPunct="1"/>
              <a:r>
                <a:rPr lang="zh-CN" altLang="en-US" sz="2400" b="1" dirty="0" smtClean="0">
                  <a:solidFill>
                    <a:srgbClr val="FF0000"/>
                  </a:solidFill>
                  <a:latin typeface="微软雅黑" panose="020B0503020204020204" pitchFamily="34" charset="-122"/>
                  <a:ea typeface="微软雅黑" panose="020B0503020204020204" pitchFamily="34" charset="-122"/>
                </a:rPr>
                <a:t>第</a:t>
              </a:r>
              <a:r>
                <a:rPr lang="en-US" altLang="zh-CN" sz="2400" b="1" dirty="0" smtClean="0">
                  <a:solidFill>
                    <a:srgbClr val="FF0000"/>
                  </a:solidFill>
                  <a:latin typeface="微软雅黑" panose="020B0503020204020204" pitchFamily="34" charset="-122"/>
                  <a:ea typeface="微软雅黑" panose="020B0503020204020204" pitchFamily="34" charset="-122"/>
                </a:rPr>
                <a:t>14</a:t>
              </a:r>
              <a:r>
                <a:rPr lang="zh-CN" altLang="en-US" sz="2400" b="1" dirty="0" smtClean="0">
                  <a:solidFill>
                    <a:srgbClr val="FF0000"/>
                  </a:solidFill>
                  <a:latin typeface="微软雅黑" panose="020B0503020204020204" pitchFamily="34" charset="-122"/>
                  <a:ea typeface="微软雅黑" panose="020B0503020204020204" pitchFamily="34" charset="-122"/>
                </a:rPr>
                <a:t>讲</a:t>
              </a:r>
              <a:r>
                <a:rPr lang="zh-CN" altLang="en-US" sz="2400" b="1" dirty="0" smtClean="0">
                  <a:solidFill>
                    <a:srgbClr val="FF0000"/>
                  </a:solidFill>
                  <a:latin typeface="微软雅黑" panose="020B0503020204020204" pitchFamily="34" charset="-122"/>
                  <a:ea typeface="微软雅黑" panose="020B0503020204020204" pitchFamily="34" charset="-122"/>
                </a:rPr>
                <a:t>：计算机动画</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clrChange>
              <a:clrFrom>
                <a:srgbClr val="F8F8F8"/>
              </a:clrFrom>
              <a:clrTo>
                <a:srgbClr val="F8F8F8">
                  <a:alpha val="0"/>
                </a:srgbClr>
              </a:clrTo>
            </a:clrChange>
          </a:blip>
          <a:stretch>
            <a:fillRect/>
          </a:stretch>
        </p:blipFill>
        <p:spPr>
          <a:xfrm>
            <a:off x="658646" y="2887594"/>
            <a:ext cx="4210050" cy="771525"/>
          </a:xfrm>
          <a:prstGeom prst="rect">
            <a:avLst/>
          </a:prstGeom>
        </p:spPr>
      </p:pic>
    </p:spTree>
    <p:extLst>
      <p:ext uri="{BB962C8B-B14F-4D97-AF65-F5344CB8AC3E}">
        <p14:creationId xmlns:p14="http://schemas.microsoft.com/office/powerpoint/2010/main" val="20183147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idx="1"/>
          </p:nvPr>
        </p:nvSpPr>
        <p:spPr>
          <a:xfrm>
            <a:off x="323850" y="765175"/>
            <a:ext cx="8497888" cy="5113338"/>
          </a:xfrm>
        </p:spPr>
        <p:txBody>
          <a:bodyPr/>
          <a:lstStyle/>
          <a:p>
            <a:pPr>
              <a:lnSpc>
                <a:spcPct val="130000"/>
              </a:lnSpc>
            </a:pPr>
            <a:r>
              <a:rPr lang="en-US" altLang="zh-CN" sz="2500" dirty="0"/>
              <a:t>1906</a:t>
            </a:r>
            <a:r>
              <a:rPr lang="zh-CN" altLang="en-US" sz="2500" dirty="0"/>
              <a:t>年，美国人</a:t>
            </a:r>
            <a:r>
              <a:rPr lang="en-US" altLang="zh-CN" sz="2500" dirty="0"/>
              <a:t>J Steward</a:t>
            </a:r>
            <a:r>
              <a:rPr lang="zh-CN" altLang="en-US" sz="2500" dirty="0"/>
              <a:t>制作出一部接近现代动画概念的影片，片名叫</a:t>
            </a:r>
            <a:r>
              <a:rPr lang="zh-CN" altLang="en-US" sz="2500" dirty="0">
                <a:latin typeface="Arial" panose="020B0604020202020204" pitchFamily="34" charset="0"/>
              </a:rPr>
              <a:t>“</a:t>
            </a:r>
            <a:r>
              <a:rPr lang="zh-CN" altLang="en-US" sz="2500" dirty="0"/>
              <a:t>滑稽面孔的幽默形象</a:t>
            </a:r>
            <a:r>
              <a:rPr lang="zh-CN" altLang="en-US" sz="2500" dirty="0">
                <a:latin typeface="Arial" panose="020B0604020202020204" pitchFamily="34" charset="0"/>
              </a:rPr>
              <a:t>”</a:t>
            </a:r>
            <a:r>
              <a:rPr lang="zh-CN" altLang="en-US" sz="2500" dirty="0"/>
              <a:t>（</a:t>
            </a:r>
            <a:r>
              <a:rPr lang="en-US" altLang="zh-CN" sz="2500" dirty="0"/>
              <a:t>Humorous Phase of a Funny Face</a:t>
            </a:r>
            <a:r>
              <a:rPr lang="zh-CN" altLang="en-US" sz="2500" dirty="0"/>
              <a:t>）。他经过反复地琢磨和推敲，不断修改画稿，终于完成这部接近动画的短片。</a:t>
            </a:r>
          </a:p>
          <a:p>
            <a:pPr>
              <a:lnSpc>
                <a:spcPct val="130000"/>
              </a:lnSpc>
            </a:pPr>
            <a:r>
              <a:rPr lang="en-US" altLang="zh-CN" sz="2500" dirty="0"/>
              <a:t>1908</a:t>
            </a:r>
            <a:r>
              <a:rPr lang="zh-CN" altLang="en-US" sz="2500" dirty="0"/>
              <a:t>年法国人</a:t>
            </a:r>
            <a:r>
              <a:rPr lang="en-US" altLang="zh-CN" sz="2500" dirty="0"/>
              <a:t>Emile </a:t>
            </a:r>
            <a:r>
              <a:rPr lang="en-US" altLang="zh-CN" sz="2500" dirty="0" err="1"/>
              <a:t>Cohl</a:t>
            </a:r>
            <a:r>
              <a:rPr lang="zh-CN" altLang="en-US" sz="2500" dirty="0"/>
              <a:t>首创用负片制作动画影片。所谓</a:t>
            </a:r>
            <a:r>
              <a:rPr lang="zh-CN" altLang="en-US" sz="2500" b="1" dirty="0">
                <a:solidFill>
                  <a:srgbClr val="FF3300"/>
                </a:solidFill>
              </a:rPr>
              <a:t>负片</a:t>
            </a:r>
            <a:r>
              <a:rPr lang="zh-CN" altLang="en-US" sz="2500" dirty="0"/>
              <a:t>，是影象与实际色彩恰好相反的胶片，如同今天的普通胶卷底片。采用负片制作动画，从概念上解决了影片载体的问题，为今后动画片的发展奠定了基础。</a:t>
            </a:r>
          </a:p>
          <a:p>
            <a:pPr>
              <a:lnSpc>
                <a:spcPct val="130000"/>
              </a:lnSpc>
            </a:pPr>
            <a:endParaRPr lang="zh-CN" altLang="en-US" sz="2500" dirty="0"/>
          </a:p>
        </p:txBody>
      </p:sp>
      <p:grpSp>
        <p:nvGrpSpPr>
          <p:cNvPr id="150532" name="Group 4"/>
          <p:cNvGrpSpPr>
            <a:grpSpLocks/>
          </p:cNvGrpSpPr>
          <p:nvPr/>
        </p:nvGrpSpPr>
        <p:grpSpPr bwMode="auto">
          <a:xfrm>
            <a:off x="685800" y="457200"/>
            <a:ext cx="7924800" cy="76200"/>
            <a:chOff x="288" y="288"/>
            <a:chExt cx="4992" cy="48"/>
          </a:xfrm>
        </p:grpSpPr>
        <p:sp>
          <p:nvSpPr>
            <p:cNvPr id="150533" name="Line 5"/>
            <p:cNvSpPr>
              <a:spLocks noChangeShapeType="1"/>
            </p:cNvSpPr>
            <p:nvPr/>
          </p:nvSpPr>
          <p:spPr bwMode="auto">
            <a:xfrm>
              <a:off x="288" y="288"/>
              <a:ext cx="4992" cy="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34" name="Rectangle 6"/>
            <p:cNvSpPr>
              <a:spLocks noChangeArrowheads="1"/>
            </p:cNvSpPr>
            <p:nvPr/>
          </p:nvSpPr>
          <p:spPr bwMode="auto">
            <a:xfrm>
              <a:off x="288" y="288"/>
              <a:ext cx="2928" cy="48"/>
            </a:xfrm>
            <a:prstGeom prst="rect">
              <a:avLst/>
            </a:prstGeom>
            <a:solidFill>
              <a:srgbClr val="FF0000"/>
            </a:solidFill>
            <a:ln w="12700" cap="sq">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0535" name="Line 7"/>
          <p:cNvSpPr>
            <a:spLocks noChangeShapeType="1"/>
          </p:cNvSpPr>
          <p:nvPr/>
        </p:nvSpPr>
        <p:spPr bwMode="auto">
          <a:xfrm>
            <a:off x="611188" y="6021388"/>
            <a:ext cx="813752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8534983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body" idx="1"/>
          </p:nvPr>
        </p:nvSpPr>
        <p:spPr>
          <a:xfrm>
            <a:off x="255587" y="986473"/>
            <a:ext cx="8785225" cy="5688012"/>
          </a:xfrm>
        </p:spPr>
        <p:txBody>
          <a:bodyPr/>
          <a:lstStyle/>
          <a:p>
            <a:pPr>
              <a:lnSpc>
                <a:spcPct val="105000"/>
              </a:lnSpc>
            </a:pPr>
            <a:r>
              <a:rPr lang="en-US" altLang="zh-CN" sz="2100" dirty="0"/>
              <a:t>1909</a:t>
            </a:r>
            <a:r>
              <a:rPr lang="zh-CN" altLang="en-US" sz="2100" dirty="0"/>
              <a:t>年，美国人</a:t>
            </a:r>
            <a:r>
              <a:rPr lang="en-US" altLang="zh-CN" sz="2100" dirty="0"/>
              <a:t>Winsor </a:t>
            </a:r>
            <a:r>
              <a:rPr lang="en-US" altLang="zh-CN" sz="2100" dirty="0" err="1"/>
              <a:t>Mccay</a:t>
            </a:r>
            <a:r>
              <a:rPr lang="zh-CN" altLang="en-US" sz="2100" dirty="0"/>
              <a:t>用一万张图片表现一段动画故事，这是迄今为止</a:t>
            </a:r>
            <a:r>
              <a:rPr lang="zh-CN" altLang="en-US" sz="2100" b="1" dirty="0">
                <a:solidFill>
                  <a:srgbClr val="FF3300"/>
                </a:solidFill>
              </a:rPr>
              <a:t>世界上公认的第一部象样的动画短片</a:t>
            </a:r>
            <a:r>
              <a:rPr lang="zh-CN" altLang="en-US" sz="2100" dirty="0"/>
              <a:t>。从此以后，动画片的创作和 制作水平日趋成熟，人们已经开始有意识的制作表现各种内容的动画片 </a:t>
            </a:r>
          </a:p>
          <a:p>
            <a:pPr>
              <a:lnSpc>
                <a:spcPct val="105000"/>
              </a:lnSpc>
            </a:pPr>
            <a:r>
              <a:rPr lang="en-US" altLang="zh-CN" sz="2100" dirty="0"/>
              <a:t>1915</a:t>
            </a:r>
            <a:r>
              <a:rPr lang="zh-CN" altLang="en-US" sz="2100" dirty="0"/>
              <a:t>年，美国人</a:t>
            </a:r>
            <a:r>
              <a:rPr lang="en-US" altLang="zh-CN" sz="2100" dirty="0" err="1"/>
              <a:t>Eerl</a:t>
            </a:r>
            <a:r>
              <a:rPr lang="en-US" altLang="zh-CN" sz="2100" dirty="0"/>
              <a:t> Hurd</a:t>
            </a:r>
            <a:r>
              <a:rPr lang="zh-CN" altLang="en-US" sz="2100" dirty="0"/>
              <a:t>创造了新的动画制作工艺，他先在塑料胶片上画动画片，然后再把画在塑料胶片上的一幅幅图片拍摄成</a:t>
            </a:r>
            <a:r>
              <a:rPr lang="zh-CN" altLang="en-US" sz="2100" b="1" dirty="0">
                <a:solidFill>
                  <a:srgbClr val="FF0000"/>
                </a:solidFill>
              </a:rPr>
              <a:t>动画电影</a:t>
            </a:r>
            <a:r>
              <a:rPr lang="zh-CN" altLang="en-US" sz="2100" dirty="0"/>
              <a:t>。多少年来，这种动画制作工艺一直被沿用着。 </a:t>
            </a:r>
          </a:p>
          <a:p>
            <a:pPr>
              <a:lnSpc>
                <a:spcPct val="105000"/>
              </a:lnSpc>
            </a:pPr>
            <a:r>
              <a:rPr lang="zh-CN" altLang="en-US" sz="2100" dirty="0"/>
              <a:t>从</a:t>
            </a:r>
            <a:r>
              <a:rPr lang="en-US" altLang="zh-CN" sz="2100" dirty="0"/>
              <a:t>1928</a:t>
            </a:r>
            <a:r>
              <a:rPr lang="zh-CN" altLang="en-US" sz="2100" dirty="0"/>
              <a:t>年开始，世人皆知的</a:t>
            </a:r>
            <a:r>
              <a:rPr lang="en-US" altLang="zh-CN" sz="2100" dirty="0"/>
              <a:t>Walt Disney</a:t>
            </a:r>
            <a:r>
              <a:rPr lang="zh-CN" altLang="en-US" sz="2100" dirty="0"/>
              <a:t>逐渐把动画影片推向了颠峰。他在完善动画体系和制作工艺的同时，把动画片的制作与商业价值联系了起来，被人们誉为</a:t>
            </a:r>
            <a:r>
              <a:rPr lang="zh-CN" altLang="en-US" sz="2100" b="1" dirty="0">
                <a:solidFill>
                  <a:srgbClr val="FF3300"/>
                </a:solidFill>
              </a:rPr>
              <a:t>商业动画之父</a:t>
            </a:r>
            <a:r>
              <a:rPr lang="zh-CN" altLang="en-US" sz="2100" dirty="0"/>
              <a:t>。直到如今，他创办的迪斯尼公司还在为全世界的人们创造出丰富多彩的动画片。</a:t>
            </a:r>
            <a:r>
              <a:rPr lang="zh-CN" altLang="en-US" sz="2100" dirty="0">
                <a:latin typeface="Arial" panose="020B0604020202020204" pitchFamily="34" charset="0"/>
              </a:rPr>
              <a:t>“</a:t>
            </a:r>
            <a:r>
              <a:rPr lang="zh-CN" altLang="en-US" sz="2100" dirty="0"/>
              <a:t>迪斯尼</a:t>
            </a:r>
            <a:r>
              <a:rPr lang="zh-CN" altLang="en-US" sz="2100" dirty="0">
                <a:latin typeface="Arial" panose="020B0604020202020204" pitchFamily="34" charset="0"/>
              </a:rPr>
              <a:t>”</a:t>
            </a:r>
            <a:r>
              <a:rPr lang="en-US" altLang="zh-CN" sz="2100" dirty="0"/>
              <a:t>----20</a:t>
            </a:r>
            <a:r>
              <a:rPr lang="zh-CN" altLang="en-US" sz="2100" dirty="0"/>
              <a:t>世纪最伟大的动画公司。 </a:t>
            </a:r>
          </a:p>
        </p:txBody>
      </p:sp>
      <p:grpSp>
        <p:nvGrpSpPr>
          <p:cNvPr id="151555" name="Group 3"/>
          <p:cNvGrpSpPr>
            <a:grpSpLocks/>
          </p:cNvGrpSpPr>
          <p:nvPr/>
        </p:nvGrpSpPr>
        <p:grpSpPr bwMode="auto">
          <a:xfrm>
            <a:off x="685800" y="457200"/>
            <a:ext cx="7924800" cy="76200"/>
            <a:chOff x="288" y="288"/>
            <a:chExt cx="4992" cy="48"/>
          </a:xfrm>
        </p:grpSpPr>
        <p:sp>
          <p:nvSpPr>
            <p:cNvPr id="151556" name="Line 4"/>
            <p:cNvSpPr>
              <a:spLocks noChangeShapeType="1"/>
            </p:cNvSpPr>
            <p:nvPr/>
          </p:nvSpPr>
          <p:spPr bwMode="auto">
            <a:xfrm>
              <a:off x="288" y="288"/>
              <a:ext cx="4992" cy="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1557" name="Rectangle 5"/>
            <p:cNvSpPr>
              <a:spLocks noChangeArrowheads="1"/>
            </p:cNvSpPr>
            <p:nvPr/>
          </p:nvSpPr>
          <p:spPr bwMode="auto">
            <a:xfrm>
              <a:off x="288" y="288"/>
              <a:ext cx="2928" cy="48"/>
            </a:xfrm>
            <a:prstGeom prst="rect">
              <a:avLst/>
            </a:prstGeom>
            <a:solidFill>
              <a:srgbClr val="FF0000"/>
            </a:solidFill>
            <a:ln w="12700" cap="sq">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1558" name="Line 6"/>
          <p:cNvSpPr>
            <a:spLocks noChangeShapeType="1"/>
          </p:cNvSpPr>
          <p:nvPr/>
        </p:nvSpPr>
        <p:spPr bwMode="auto">
          <a:xfrm>
            <a:off x="611188" y="6021388"/>
            <a:ext cx="8137525"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84380325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077912" y="288032"/>
            <a:ext cx="7814567" cy="764704"/>
          </a:xfrm>
        </p:spPr>
        <p:txBody>
          <a:bodyPr/>
          <a:lstStyle/>
          <a:p>
            <a:r>
              <a:rPr lang="zh-CN" altLang="en-US" b="1" dirty="0">
                <a:ea typeface="黑体" panose="02010609060101010101" pitchFamily="49" charset="-122"/>
              </a:rPr>
              <a:t>计算机动画的发展</a:t>
            </a:r>
            <a:endParaRPr lang="en-US" altLang="zh-CN" b="1" dirty="0">
              <a:ea typeface="黑体" panose="02010609060101010101" pitchFamily="49" charset="-122"/>
            </a:endParaRPr>
          </a:p>
        </p:txBody>
      </p:sp>
      <p:sp>
        <p:nvSpPr>
          <p:cNvPr id="186371" name="Rectangle 3"/>
          <p:cNvSpPr>
            <a:spLocks noGrp="1" noChangeArrowheads="1"/>
          </p:cNvSpPr>
          <p:nvPr>
            <p:ph type="body" idx="1"/>
          </p:nvPr>
        </p:nvSpPr>
        <p:spPr>
          <a:xfrm>
            <a:off x="179512" y="1384206"/>
            <a:ext cx="8856984" cy="5073427"/>
          </a:xfrm>
        </p:spPr>
        <p:txBody>
          <a:bodyPr/>
          <a:lstStyle/>
          <a:p>
            <a:r>
              <a:rPr lang="zh-CN" altLang="en-US" sz="2600" b="1" dirty="0"/>
              <a:t>计算机动画</a:t>
            </a:r>
            <a:r>
              <a:rPr lang="zh-CN" altLang="en-US" sz="2600" dirty="0"/>
              <a:t>是指用计算机技术辅助制作影视动画片</a:t>
            </a:r>
          </a:p>
          <a:p>
            <a:r>
              <a:rPr lang="zh-CN" altLang="en-US" sz="2600" dirty="0"/>
              <a:t>它的发展过程大体上可分为三个阶段。</a:t>
            </a:r>
          </a:p>
          <a:p>
            <a:pPr lvl="1"/>
            <a:r>
              <a:rPr lang="zh-CN" altLang="en-US" sz="2200" dirty="0"/>
              <a:t>60年代美国的</a:t>
            </a:r>
            <a:r>
              <a:rPr lang="en-US" altLang="zh-CN" sz="2200" dirty="0"/>
              <a:t>Bell</a:t>
            </a:r>
            <a:r>
              <a:rPr lang="zh-CN" altLang="en-US" sz="2200" dirty="0"/>
              <a:t>实验室和一些研究机构就开始研究用计算机实现动画片中间画面的制作和自动上色。这些早期的计算机动画系统基本上是</a:t>
            </a:r>
            <a:r>
              <a:rPr lang="zh-CN" altLang="en-US" sz="2200" dirty="0">
                <a:solidFill>
                  <a:srgbClr val="FF0000"/>
                </a:solidFill>
              </a:rPr>
              <a:t>二维辅助动画系统</a:t>
            </a:r>
            <a:r>
              <a:rPr lang="zh-CN" altLang="en-US" sz="2200" dirty="0"/>
              <a:t>（</a:t>
            </a:r>
            <a:r>
              <a:rPr lang="en-US" altLang="zh-CN" sz="2200" dirty="0"/>
              <a:t>Computer Assisted Animation），</a:t>
            </a:r>
            <a:r>
              <a:rPr lang="zh-CN" altLang="en-US" sz="2200" dirty="0"/>
              <a:t>也称为二维动画。1963年美国贝尔实验室语言编写了一个称为</a:t>
            </a:r>
            <a:r>
              <a:rPr lang="en-US" altLang="zh-CN" sz="2200" dirty="0"/>
              <a:t>BEFLIX</a:t>
            </a:r>
            <a:r>
              <a:rPr lang="zh-CN" altLang="en-US" sz="2200" dirty="0"/>
              <a:t>的二维动画制作系统，这个软件系统在计算机辅助制作动画的发展历程上具有里程碑的意义。</a:t>
            </a:r>
          </a:p>
        </p:txBody>
      </p:sp>
    </p:spTree>
    <p:extLst>
      <p:ext uri="{BB962C8B-B14F-4D97-AF65-F5344CB8AC3E}">
        <p14:creationId xmlns:p14="http://schemas.microsoft.com/office/powerpoint/2010/main" val="1657194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type="body" idx="1"/>
          </p:nvPr>
        </p:nvSpPr>
        <p:spPr>
          <a:xfrm>
            <a:off x="395288" y="620713"/>
            <a:ext cx="8353425" cy="5616575"/>
          </a:xfrm>
        </p:spPr>
        <p:txBody>
          <a:bodyPr/>
          <a:lstStyle/>
          <a:p>
            <a:pPr lvl="1"/>
            <a:r>
              <a:rPr lang="zh-CN" altLang="en-US" sz="2200"/>
              <a:t>第二个阶段是从20世纪70－80年代中期，计算机图形、图像技术的软、硬件都取得了显著的发展，使计算机动画技术日趋成熟，</a:t>
            </a:r>
            <a:r>
              <a:rPr lang="zh-CN" altLang="en-US" sz="2200">
                <a:solidFill>
                  <a:srgbClr val="FF0000"/>
                </a:solidFill>
              </a:rPr>
              <a:t>三维辅助动画系统</a:t>
            </a:r>
            <a:r>
              <a:rPr lang="zh-CN" altLang="en-US" sz="2200"/>
              <a:t>也开始研制并投入使用。三维动画也称为计算机生成动画（</a:t>
            </a:r>
            <a:r>
              <a:rPr lang="en-US" altLang="zh-CN" sz="2200"/>
              <a:t>Computer Generated Animation ），</a:t>
            </a:r>
            <a:r>
              <a:rPr lang="zh-CN" altLang="en-US" sz="2200"/>
              <a:t>其动画的对象不是简单地由外部输入，而是根据三维数据在计算机内部生成的。</a:t>
            </a:r>
          </a:p>
          <a:p>
            <a:pPr lvl="2"/>
            <a:r>
              <a:rPr lang="zh-CN" altLang="en-US" sz="2100"/>
              <a:t>1982年迪士尼（</a:t>
            </a:r>
            <a:r>
              <a:rPr lang="en-US" altLang="zh-CN" sz="2100"/>
              <a:t>Disney）</a:t>
            </a:r>
            <a:r>
              <a:rPr lang="zh-CN" altLang="en-US" sz="2100"/>
              <a:t>推出第一部电脑动画的电影，就是</a:t>
            </a:r>
            <a:r>
              <a:rPr lang="en-US" altLang="zh-CN" sz="2100"/>
              <a:t>Tron（</a:t>
            </a:r>
            <a:r>
              <a:rPr lang="zh-CN" altLang="en-US" sz="2100"/>
              <a:t>中文片译</a:t>
            </a:r>
            <a:r>
              <a:rPr lang="zh-CN" altLang="en-US" sz="2100">
                <a:latin typeface="Times New Roman" panose="02020603050405020304" pitchFamily="18" charset="0"/>
              </a:rPr>
              <a:t>“</a:t>
            </a:r>
            <a:r>
              <a:rPr lang="zh-CN" altLang="en-US" sz="2100"/>
              <a:t>电子争霸战</a:t>
            </a:r>
            <a:r>
              <a:rPr lang="zh-CN" altLang="en-US" sz="2100">
                <a:latin typeface="Times New Roman" panose="02020603050405020304" pitchFamily="18" charset="0"/>
              </a:rPr>
              <a:t>”</a:t>
            </a:r>
            <a:r>
              <a:rPr lang="zh-CN" altLang="en-US" sz="2100"/>
              <a:t>），使计算机动画成为计算应用的新领域。</a:t>
            </a:r>
          </a:p>
          <a:p>
            <a:pPr lvl="2"/>
            <a:r>
              <a:rPr lang="zh-CN" altLang="en-US" sz="2100"/>
              <a:t>1982至1983年间，麻省理工学院（</a:t>
            </a:r>
            <a:r>
              <a:rPr lang="en-US" altLang="zh-CN" sz="2100"/>
              <a:t>MIT）</a:t>
            </a:r>
            <a:r>
              <a:rPr lang="zh-CN" altLang="en-US" sz="2100"/>
              <a:t>及纽约技术学院同时利用光学追踪（</a:t>
            </a:r>
            <a:r>
              <a:rPr lang="en-US" altLang="zh-CN" sz="2100"/>
              <a:t>Optical Tracking）</a:t>
            </a:r>
            <a:r>
              <a:rPr lang="zh-CN" altLang="en-US" sz="2100"/>
              <a:t>技术记录人体动作；演员穿戴发光物体于身体各部份，在指定之拍摄范围内移动，同时有数部摄影机拍摄其动作，然后经电脑系统分析光点的运动再产生立体活动影像。</a:t>
            </a:r>
          </a:p>
        </p:txBody>
      </p:sp>
      <p:grpSp>
        <p:nvGrpSpPr>
          <p:cNvPr id="187396" name="Group 4"/>
          <p:cNvGrpSpPr>
            <a:grpSpLocks/>
          </p:cNvGrpSpPr>
          <p:nvPr/>
        </p:nvGrpSpPr>
        <p:grpSpPr bwMode="auto">
          <a:xfrm>
            <a:off x="685800" y="457200"/>
            <a:ext cx="7924800" cy="76200"/>
            <a:chOff x="288" y="288"/>
            <a:chExt cx="4992" cy="48"/>
          </a:xfrm>
        </p:grpSpPr>
        <p:sp>
          <p:nvSpPr>
            <p:cNvPr id="187397" name="Line 5"/>
            <p:cNvSpPr>
              <a:spLocks noChangeShapeType="1"/>
            </p:cNvSpPr>
            <p:nvPr/>
          </p:nvSpPr>
          <p:spPr bwMode="auto">
            <a:xfrm>
              <a:off x="288" y="288"/>
              <a:ext cx="4992" cy="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398" name="Rectangle 6"/>
            <p:cNvSpPr>
              <a:spLocks noChangeArrowheads="1"/>
            </p:cNvSpPr>
            <p:nvPr/>
          </p:nvSpPr>
          <p:spPr bwMode="auto">
            <a:xfrm>
              <a:off x="288" y="288"/>
              <a:ext cx="2928" cy="48"/>
            </a:xfrm>
            <a:prstGeom prst="rect">
              <a:avLst/>
            </a:prstGeom>
            <a:solidFill>
              <a:srgbClr val="FF0000"/>
            </a:solidFill>
            <a:ln w="12700" cap="sq">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7399" name="Line 7"/>
          <p:cNvSpPr>
            <a:spLocks noChangeShapeType="1"/>
          </p:cNvSpPr>
          <p:nvPr/>
        </p:nvSpPr>
        <p:spPr bwMode="auto">
          <a:xfrm>
            <a:off x="611188" y="6021388"/>
            <a:ext cx="8137525"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847279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type="body" idx="1"/>
          </p:nvPr>
        </p:nvSpPr>
        <p:spPr>
          <a:xfrm>
            <a:off x="395288" y="765175"/>
            <a:ext cx="8172450" cy="5254625"/>
          </a:xfrm>
        </p:spPr>
        <p:txBody>
          <a:bodyPr/>
          <a:lstStyle/>
          <a:p>
            <a:pPr lvl="1"/>
            <a:r>
              <a:rPr lang="zh-CN" altLang="en-US"/>
              <a:t>第三个阶段是从1985年到目前为止的飞速发展时期，是计算机辅助制作三维动画的实用化和向更高层次发展的阶段。</a:t>
            </a:r>
          </a:p>
          <a:p>
            <a:pPr lvl="2"/>
            <a:r>
              <a:rPr lang="zh-CN" altLang="en-US"/>
              <a:t>在这个阶段中，首先是由美国的犹他大学开发出世界上第一个完整的且具有实用意义的三维动画片。</a:t>
            </a:r>
          </a:p>
          <a:p>
            <a:pPr lvl="2"/>
            <a:r>
              <a:rPr lang="zh-CN" altLang="en-US"/>
              <a:t>在随后的十年内，计算机辅助三维动画的制作技术有了质的变化，已经综合集成了现代数学、控制论、图形图像学、人工智能、计算机软件和艺术的最新成果。</a:t>
            </a:r>
          </a:p>
          <a:p>
            <a:pPr lvl="2"/>
            <a:r>
              <a:rPr lang="zh-CN" altLang="en-US"/>
              <a:t>以致于有人说：</a:t>
            </a:r>
            <a:r>
              <a:rPr lang="zh-CN" altLang="en-US">
                <a:latin typeface="Times New Roman" panose="02020603050405020304" pitchFamily="18" charset="0"/>
              </a:rPr>
              <a:t>“</a:t>
            </a:r>
            <a:r>
              <a:rPr lang="zh-CN" altLang="en-US"/>
              <a:t>如果想了解信息技术的发展成就，就请看计算机三维动画制作的最新作品吧！</a:t>
            </a:r>
            <a:r>
              <a:rPr lang="zh-CN" altLang="en-US">
                <a:latin typeface="Times New Roman" panose="02020603050405020304" pitchFamily="18" charset="0"/>
              </a:rPr>
              <a:t>”</a:t>
            </a:r>
            <a:endParaRPr lang="zh-CN" altLang="en-US"/>
          </a:p>
        </p:txBody>
      </p:sp>
      <p:grpSp>
        <p:nvGrpSpPr>
          <p:cNvPr id="188420" name="Group 4"/>
          <p:cNvGrpSpPr>
            <a:grpSpLocks/>
          </p:cNvGrpSpPr>
          <p:nvPr/>
        </p:nvGrpSpPr>
        <p:grpSpPr bwMode="auto">
          <a:xfrm>
            <a:off x="685800" y="457200"/>
            <a:ext cx="7924800" cy="76200"/>
            <a:chOff x="288" y="288"/>
            <a:chExt cx="4992" cy="48"/>
          </a:xfrm>
        </p:grpSpPr>
        <p:sp>
          <p:nvSpPr>
            <p:cNvPr id="188421" name="Line 5"/>
            <p:cNvSpPr>
              <a:spLocks noChangeShapeType="1"/>
            </p:cNvSpPr>
            <p:nvPr/>
          </p:nvSpPr>
          <p:spPr bwMode="auto">
            <a:xfrm>
              <a:off x="288" y="288"/>
              <a:ext cx="4992" cy="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8422" name="Rectangle 6"/>
            <p:cNvSpPr>
              <a:spLocks noChangeArrowheads="1"/>
            </p:cNvSpPr>
            <p:nvPr/>
          </p:nvSpPr>
          <p:spPr bwMode="auto">
            <a:xfrm>
              <a:off x="288" y="288"/>
              <a:ext cx="2928" cy="48"/>
            </a:xfrm>
            <a:prstGeom prst="rect">
              <a:avLst/>
            </a:prstGeom>
            <a:solidFill>
              <a:srgbClr val="FF0000"/>
            </a:solidFill>
            <a:ln w="12700" cap="sq">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8423" name="Line 7"/>
          <p:cNvSpPr>
            <a:spLocks noChangeShapeType="1"/>
          </p:cNvSpPr>
          <p:nvPr/>
        </p:nvSpPr>
        <p:spPr bwMode="auto">
          <a:xfrm>
            <a:off x="611188" y="6021388"/>
            <a:ext cx="8137525"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521062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type="body" idx="1"/>
          </p:nvPr>
        </p:nvSpPr>
        <p:spPr>
          <a:xfrm>
            <a:off x="179512" y="1304197"/>
            <a:ext cx="8856984" cy="4662264"/>
          </a:xfrm>
        </p:spPr>
        <p:txBody>
          <a:bodyPr/>
          <a:lstStyle/>
          <a:p>
            <a:r>
              <a:rPr lang="zh-CN" altLang="en-US" sz="2600" dirty="0"/>
              <a:t>目前计算机动画已经发展成一个多种学科和技术的综合领域，以计算机图形学，特别是实体造型和真实感显示技术（消隐、光照模型、表面质感等）为基础，涉及到图像处理技术、运动控制原理、视频技术、艺术甚至于视觉心理学、生物学、机器人学、人工智能等领域，它以其自身的特点而逐渐成为一门独立的学科。</a:t>
            </a:r>
          </a:p>
          <a:p>
            <a:endParaRPr lang="zh-CN" altLang="en-US" sz="2600" dirty="0"/>
          </a:p>
          <a:p>
            <a:r>
              <a:rPr lang="zh-CN" altLang="en-US" sz="2600" dirty="0"/>
              <a:t> </a:t>
            </a:r>
          </a:p>
        </p:txBody>
      </p:sp>
      <p:grpSp>
        <p:nvGrpSpPr>
          <p:cNvPr id="4" name="Group 4"/>
          <p:cNvGrpSpPr>
            <a:grpSpLocks/>
          </p:cNvGrpSpPr>
          <p:nvPr/>
        </p:nvGrpSpPr>
        <p:grpSpPr bwMode="auto">
          <a:xfrm>
            <a:off x="685800" y="457200"/>
            <a:ext cx="7924800" cy="76200"/>
            <a:chOff x="288" y="288"/>
            <a:chExt cx="4992" cy="48"/>
          </a:xfrm>
        </p:grpSpPr>
        <p:sp>
          <p:nvSpPr>
            <p:cNvPr id="5" name="Line 5"/>
            <p:cNvSpPr>
              <a:spLocks noChangeShapeType="1"/>
            </p:cNvSpPr>
            <p:nvPr/>
          </p:nvSpPr>
          <p:spPr bwMode="auto">
            <a:xfrm>
              <a:off x="288" y="288"/>
              <a:ext cx="4992" cy="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Rectangle 6"/>
            <p:cNvSpPr>
              <a:spLocks noChangeArrowheads="1"/>
            </p:cNvSpPr>
            <p:nvPr/>
          </p:nvSpPr>
          <p:spPr bwMode="auto">
            <a:xfrm>
              <a:off x="288" y="288"/>
              <a:ext cx="2928" cy="48"/>
            </a:xfrm>
            <a:prstGeom prst="rect">
              <a:avLst/>
            </a:prstGeom>
            <a:solidFill>
              <a:srgbClr val="FF0000"/>
            </a:solidFill>
            <a:ln w="12700" cap="sq">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087710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97902" y="403478"/>
            <a:ext cx="7814567" cy="764704"/>
          </a:xfrm>
        </p:spPr>
        <p:txBody>
          <a:bodyPr/>
          <a:lstStyle/>
          <a:p>
            <a:r>
              <a:rPr lang="zh-CN" altLang="en-US" sz="4400" b="1" dirty="0">
                <a:ea typeface="黑体" panose="02010609060101010101" pitchFamily="49" charset="-122"/>
              </a:rPr>
              <a:t>什么是动画</a:t>
            </a:r>
            <a:r>
              <a:rPr lang="zh-CN" altLang="en-US" dirty="0"/>
              <a:t> </a:t>
            </a:r>
          </a:p>
        </p:txBody>
      </p:sp>
      <p:sp>
        <p:nvSpPr>
          <p:cNvPr id="152579" name="Rectangle 3"/>
          <p:cNvSpPr>
            <a:spLocks noGrp="1" noChangeArrowheads="1"/>
          </p:cNvSpPr>
          <p:nvPr>
            <p:ph type="body" idx="1"/>
          </p:nvPr>
        </p:nvSpPr>
        <p:spPr>
          <a:xfrm>
            <a:off x="331153" y="1168182"/>
            <a:ext cx="8607107" cy="4895850"/>
          </a:xfrm>
        </p:spPr>
        <p:txBody>
          <a:bodyPr/>
          <a:lstStyle/>
          <a:p>
            <a:pPr>
              <a:lnSpc>
                <a:spcPct val="110000"/>
              </a:lnSpc>
            </a:pPr>
            <a:r>
              <a:rPr lang="zh-CN" altLang="en-US" sz="2500" dirty="0"/>
              <a:t>动画是通过连续播放一系列画面，给视觉造成连续变化的图画。</a:t>
            </a:r>
          </a:p>
          <a:p>
            <a:pPr>
              <a:lnSpc>
                <a:spcPct val="110000"/>
              </a:lnSpc>
            </a:pPr>
            <a:r>
              <a:rPr lang="zh-CN" altLang="en-US" sz="2500" dirty="0"/>
              <a:t>基本原理与电影、电视一样，都是视觉原理。医学已证明，人类具有</a:t>
            </a:r>
            <a:r>
              <a:rPr lang="zh-CN" altLang="en-US" sz="2500" dirty="0">
                <a:latin typeface="Arial" panose="020B0604020202020204" pitchFamily="34" charset="0"/>
              </a:rPr>
              <a:t>“</a:t>
            </a:r>
            <a:r>
              <a:rPr lang="zh-CN" altLang="en-US" sz="2500" dirty="0">
                <a:solidFill>
                  <a:srgbClr val="FF3300"/>
                </a:solidFill>
              </a:rPr>
              <a:t>视觉暂留</a:t>
            </a:r>
            <a:r>
              <a:rPr lang="zh-CN" altLang="en-US" sz="2500" dirty="0">
                <a:latin typeface="Arial" panose="020B0604020202020204" pitchFamily="34" charset="0"/>
              </a:rPr>
              <a:t>”</a:t>
            </a:r>
            <a:r>
              <a:rPr lang="zh-CN" altLang="en-US" sz="2500" dirty="0"/>
              <a:t>的特性，就是说人的眼睛看到一幅画或一个物体后，在</a:t>
            </a:r>
            <a:r>
              <a:rPr lang="en-US" altLang="zh-CN" sz="2500" dirty="0"/>
              <a:t>1/24</a:t>
            </a:r>
            <a:r>
              <a:rPr lang="zh-CN" altLang="en-US" sz="2500" dirty="0"/>
              <a:t>秒内不会消失。利用这一原理，在一幅画还没有消失前播放出下一幅画，就会给人造成一种流畅的视觉变化效果。</a:t>
            </a:r>
          </a:p>
          <a:p>
            <a:pPr>
              <a:lnSpc>
                <a:spcPct val="110000"/>
              </a:lnSpc>
            </a:pPr>
            <a:r>
              <a:rPr lang="zh-CN" altLang="en-US" sz="2500" dirty="0"/>
              <a:t>电影采用了每秒</a:t>
            </a:r>
            <a:r>
              <a:rPr lang="en-US" altLang="zh-CN" sz="2500" dirty="0"/>
              <a:t>24</a:t>
            </a:r>
            <a:r>
              <a:rPr lang="zh-CN" altLang="en-US" sz="2500" dirty="0"/>
              <a:t>幅画面的速度拍摄播放，电视采用了每秒</a:t>
            </a:r>
            <a:r>
              <a:rPr lang="en-US" altLang="zh-CN" sz="2500" dirty="0"/>
              <a:t>25</a:t>
            </a:r>
            <a:r>
              <a:rPr lang="zh-CN" altLang="en-US" sz="2500" dirty="0"/>
              <a:t>幅（</a:t>
            </a:r>
            <a:r>
              <a:rPr lang="en-US" altLang="zh-CN" sz="2500" dirty="0"/>
              <a:t>PAL</a:t>
            </a:r>
            <a:r>
              <a:rPr lang="zh-CN" altLang="en-US" sz="2500" dirty="0"/>
              <a:t>制）或</a:t>
            </a:r>
            <a:r>
              <a:rPr lang="en-US" altLang="zh-CN" sz="2500" dirty="0"/>
              <a:t>30</a:t>
            </a:r>
            <a:r>
              <a:rPr lang="zh-CN" altLang="en-US" sz="2500" dirty="0"/>
              <a:t>幅（</a:t>
            </a:r>
            <a:r>
              <a:rPr lang="en-US" altLang="zh-CN" sz="2500" dirty="0"/>
              <a:t>NSTC</a:t>
            </a:r>
            <a:r>
              <a:rPr lang="zh-CN" altLang="en-US" sz="2500" dirty="0"/>
              <a:t>制）画面的速度拍摄播放。如果以每秒低于</a:t>
            </a:r>
            <a:r>
              <a:rPr lang="en-US" altLang="zh-CN" sz="2500" dirty="0"/>
              <a:t>24</a:t>
            </a:r>
            <a:r>
              <a:rPr lang="zh-CN" altLang="en-US" sz="2500" dirty="0"/>
              <a:t>幅画面的速度拍摄播放，就会出现停顿现象。</a:t>
            </a:r>
            <a:r>
              <a:rPr lang="zh-CN" altLang="en-US" sz="2100" dirty="0"/>
              <a:t> </a:t>
            </a:r>
          </a:p>
        </p:txBody>
      </p:sp>
    </p:spTree>
    <p:extLst>
      <p:ext uri="{BB962C8B-B14F-4D97-AF65-F5344CB8AC3E}">
        <p14:creationId xmlns:p14="http://schemas.microsoft.com/office/powerpoint/2010/main" val="532370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574675" y="304800"/>
            <a:ext cx="8001000" cy="1108075"/>
          </a:xfrm>
        </p:spPr>
        <p:txBody>
          <a:bodyPr/>
          <a:lstStyle/>
          <a:p>
            <a:r>
              <a:rPr lang="zh-CN" altLang="en-US" b="1" dirty="0">
                <a:latin typeface="黑体" panose="02010609060101010101" pitchFamily="49" charset="-122"/>
                <a:ea typeface="黑体" panose="02010609060101010101" pitchFamily="49" charset="-122"/>
              </a:rPr>
              <a:t>计算机动画的特点</a:t>
            </a:r>
          </a:p>
        </p:txBody>
      </p:sp>
      <p:sp>
        <p:nvSpPr>
          <p:cNvPr id="190467" name="Rectangle 3"/>
          <p:cNvSpPr>
            <a:spLocks noGrp="1" noChangeArrowheads="1"/>
          </p:cNvSpPr>
          <p:nvPr>
            <p:ph type="body" idx="1"/>
          </p:nvPr>
        </p:nvSpPr>
        <p:spPr>
          <a:xfrm>
            <a:off x="146683" y="1247046"/>
            <a:ext cx="8856984" cy="5073427"/>
          </a:xfrm>
        </p:spPr>
        <p:txBody>
          <a:bodyPr/>
          <a:lstStyle/>
          <a:p>
            <a:pPr>
              <a:buClr>
                <a:srgbClr val="FF0000"/>
              </a:buClr>
              <a:buFont typeface="Wingdings" panose="05000000000000000000" pitchFamily="2" charset="2"/>
              <a:buChar char="n"/>
            </a:pPr>
            <a:r>
              <a:rPr lang="zh-CN" altLang="en-US" sz="2600" dirty="0">
                <a:latin typeface="宋体" panose="02010600030101010101" pitchFamily="2" charset="-122"/>
              </a:rPr>
              <a:t>动画是指把一些原本没有生命（不活动）的东西，经过制作成影片（或电视）并放映后,成为有生命的东西。因此，广义的动画包含了</a:t>
            </a:r>
            <a:r>
              <a:rPr lang="zh-CN" altLang="en-US" sz="2600" dirty="0">
                <a:latin typeface="Times New Roman" panose="02020603050405020304" pitchFamily="18" charset="0"/>
              </a:rPr>
              <a:t>“</a:t>
            </a:r>
            <a:r>
              <a:rPr lang="zh-CN" altLang="en-US" sz="2600" dirty="0">
                <a:latin typeface="宋体" panose="02010600030101010101" pitchFamily="2" charset="-122"/>
              </a:rPr>
              <a:t>剪纸片</a:t>
            </a:r>
            <a:r>
              <a:rPr lang="zh-CN" altLang="en-US" sz="2600" dirty="0">
                <a:latin typeface="Times New Roman" panose="02020603050405020304" pitchFamily="18" charset="0"/>
              </a:rPr>
              <a:t>”</a:t>
            </a:r>
            <a:r>
              <a:rPr lang="zh-CN" altLang="en-US" sz="2600" dirty="0">
                <a:latin typeface="宋体" panose="02010600030101010101" pitchFamily="2" charset="-122"/>
              </a:rPr>
              <a:t>木偶片</a:t>
            </a:r>
            <a:r>
              <a:rPr lang="zh-CN" altLang="en-US" sz="2600" dirty="0">
                <a:latin typeface="Times New Roman" panose="02020603050405020304" pitchFamily="18" charset="0"/>
              </a:rPr>
              <a:t>”</a:t>
            </a:r>
            <a:r>
              <a:rPr lang="zh-CN" altLang="en-US" sz="2600" dirty="0">
                <a:latin typeface="宋体" panose="02010600030101010101" pitchFamily="2" charset="-122"/>
              </a:rPr>
              <a:t>等艺术形式。在中国它们也被称为</a:t>
            </a:r>
            <a:r>
              <a:rPr lang="zh-CN" altLang="en-US" sz="2600" dirty="0">
                <a:latin typeface="Times New Roman" panose="02020603050405020304" pitchFamily="18" charset="0"/>
              </a:rPr>
              <a:t>“</a:t>
            </a:r>
            <a:r>
              <a:rPr lang="zh-CN" altLang="en-US" sz="2600" dirty="0">
                <a:latin typeface="宋体" panose="02010600030101010101" pitchFamily="2" charset="-122"/>
              </a:rPr>
              <a:t>美术片</a:t>
            </a:r>
            <a:r>
              <a:rPr lang="zh-CN" altLang="en-US" sz="2600" dirty="0">
                <a:latin typeface="Times New Roman" panose="02020603050405020304" pitchFamily="18" charset="0"/>
              </a:rPr>
              <a:t>”</a:t>
            </a:r>
            <a:r>
              <a:rPr lang="zh-CN" altLang="en-US" sz="2600" dirty="0">
                <a:latin typeface="宋体" panose="02010600030101010101" pitchFamily="2" charset="-122"/>
              </a:rPr>
              <a:t>或</a:t>
            </a:r>
            <a:r>
              <a:rPr lang="zh-CN" altLang="en-US" sz="2600" dirty="0">
                <a:latin typeface="Times New Roman" panose="02020603050405020304" pitchFamily="18" charset="0"/>
              </a:rPr>
              <a:t>“</a:t>
            </a:r>
            <a:r>
              <a:rPr lang="zh-CN" altLang="en-US" sz="2600" dirty="0">
                <a:latin typeface="宋体" panose="02010600030101010101" pitchFamily="2" charset="-122"/>
              </a:rPr>
              <a:t>卡通片</a:t>
            </a:r>
            <a:r>
              <a:rPr lang="zh-CN" altLang="en-US" sz="2600" dirty="0">
                <a:latin typeface="Times New Roman" panose="02020603050405020304" pitchFamily="18" charset="0"/>
              </a:rPr>
              <a:t>”</a:t>
            </a:r>
            <a:r>
              <a:rPr lang="zh-CN" altLang="en-US" sz="2600" dirty="0">
                <a:latin typeface="宋体" panose="02010600030101010101" pitchFamily="2" charset="-122"/>
              </a:rPr>
              <a:t>。它们有两个最重要的特征： </a:t>
            </a:r>
          </a:p>
          <a:p>
            <a:pPr lvl="1">
              <a:buFont typeface="Wingdings" panose="05000000000000000000" pitchFamily="2" charset="2"/>
              <a:buChar char="p"/>
            </a:pPr>
            <a:r>
              <a:rPr lang="zh-CN" altLang="en-US" sz="2200" dirty="0">
                <a:latin typeface="宋体" panose="02010600030101010101" pitchFamily="2" charset="-122"/>
              </a:rPr>
              <a:t>它们的影像是用电影胶片或录影带以逐格记录的方式制作出来的。 </a:t>
            </a:r>
          </a:p>
          <a:p>
            <a:pPr lvl="1">
              <a:buFont typeface="Wingdings" panose="05000000000000000000" pitchFamily="2" charset="2"/>
              <a:buChar char="p"/>
            </a:pPr>
            <a:r>
              <a:rPr lang="zh-CN" altLang="en-US" sz="2200" dirty="0">
                <a:latin typeface="宋体" panose="02010600030101010101" pitchFamily="2" charset="-122"/>
              </a:rPr>
              <a:t>这些影像的</a:t>
            </a:r>
            <a:r>
              <a:rPr lang="zh-CN" altLang="en-US" sz="2200" dirty="0">
                <a:latin typeface="Times New Roman" panose="02020603050405020304" pitchFamily="18" charset="0"/>
              </a:rPr>
              <a:t>“</a:t>
            </a:r>
            <a:r>
              <a:rPr lang="zh-CN" altLang="en-US" sz="2200" dirty="0">
                <a:latin typeface="宋体" panose="02010600030101010101" pitchFamily="2" charset="-122"/>
              </a:rPr>
              <a:t>动作</a:t>
            </a:r>
            <a:r>
              <a:rPr lang="zh-CN" altLang="en-US" sz="2200" dirty="0">
                <a:latin typeface="Times New Roman" panose="02020603050405020304" pitchFamily="18" charset="0"/>
              </a:rPr>
              <a:t>”</a:t>
            </a:r>
            <a:r>
              <a:rPr lang="zh-CN" altLang="en-US" sz="2200" dirty="0">
                <a:latin typeface="宋体" panose="02010600030101010101" pitchFamily="2" charset="-122"/>
              </a:rPr>
              <a:t>是利用设计者的想像和虚幻创造出来的，而不是原本就存在再被摄影机记录下来的景物。</a:t>
            </a:r>
          </a:p>
        </p:txBody>
      </p:sp>
    </p:spTree>
    <p:extLst>
      <p:ext uri="{BB962C8B-B14F-4D97-AF65-F5344CB8AC3E}">
        <p14:creationId xmlns:p14="http://schemas.microsoft.com/office/powerpoint/2010/main" val="710165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type="body" idx="1"/>
          </p:nvPr>
        </p:nvSpPr>
        <p:spPr>
          <a:xfrm>
            <a:off x="190942" y="1109886"/>
            <a:ext cx="8856984" cy="5073427"/>
          </a:xfrm>
        </p:spPr>
        <p:txBody>
          <a:bodyPr/>
          <a:lstStyle/>
          <a:p>
            <a:pPr>
              <a:lnSpc>
                <a:spcPct val="90000"/>
              </a:lnSpc>
            </a:pPr>
            <a:r>
              <a:rPr lang="zh-CN" altLang="en-US" sz="2100" dirty="0">
                <a:latin typeface="宋体" panose="02010600030101010101" pitchFamily="2" charset="-122"/>
                <a:cs typeface="Times New Roman" panose="02020603050405020304" pitchFamily="18" charset="0"/>
              </a:rPr>
              <a:t>计算机动画的原理与传统动画基本相同，只是在传统动画的基础上把计算机技术用于动画的处理和应用。</a:t>
            </a:r>
          </a:p>
          <a:p>
            <a:pPr>
              <a:lnSpc>
                <a:spcPct val="90000"/>
              </a:lnSpc>
            </a:pPr>
            <a:r>
              <a:rPr lang="zh-CN" altLang="en-US" sz="2100" dirty="0">
                <a:latin typeface="宋体" panose="02010600030101010101" pitchFamily="2" charset="-122"/>
                <a:cs typeface="Times New Roman" panose="02020603050405020304" pitchFamily="18" charset="0"/>
              </a:rPr>
              <a:t>计算机动画是指采用图形与图像的数字处理技术，借助于编程或动画制作软件生成一系列的景物画面，其中当前帧画面是对前一帧的部分修改。</a:t>
            </a:r>
            <a:r>
              <a:rPr lang="zh-CN" altLang="en-US" sz="2100" b="1" dirty="0">
                <a:latin typeface="宋体" panose="02010600030101010101" pitchFamily="2" charset="-122"/>
                <a:cs typeface="Times New Roman" panose="02020603050405020304" pitchFamily="18" charset="0"/>
              </a:rPr>
              <a:t>运动是动画的要素</a:t>
            </a:r>
            <a:r>
              <a:rPr lang="zh-CN" altLang="en-US" sz="2100" dirty="0">
                <a:latin typeface="宋体" panose="02010600030101010101" pitchFamily="2" charset="-122"/>
                <a:cs typeface="Times New Roman" panose="02020603050405020304" pitchFamily="18" charset="0"/>
              </a:rPr>
              <a:t>，计算机动画是采用连续播放静止图像的方法产生景物运动的效果。这里所讲的运动不仅指景物的运动，还包括虚拟摄像机的运动、纹理、色彩的变化等，输出方式也多种多样。所以，计算机动画中的运动泛指使画面发生改变的动作。</a:t>
            </a:r>
          </a:p>
          <a:p>
            <a:pPr>
              <a:lnSpc>
                <a:spcPct val="90000"/>
              </a:lnSpc>
            </a:pPr>
            <a:r>
              <a:rPr lang="zh-CN" altLang="en-US" sz="2100" dirty="0">
                <a:latin typeface="宋体" panose="02010600030101010101" pitchFamily="2" charset="-122"/>
                <a:cs typeface="Times New Roman" panose="02020603050405020304" pitchFamily="18" charset="0"/>
              </a:rPr>
              <a:t>计算机动画所生成的是一个虚拟的世界，画面中的物体并不需真正去建造，物体、虚拟摄像机的运动也不会受到什么限制，动画师几乎可以随心所欲地编织他的虚幻世界。</a:t>
            </a:r>
          </a:p>
        </p:txBody>
      </p:sp>
      <p:grpSp>
        <p:nvGrpSpPr>
          <p:cNvPr id="4" name="Group 4"/>
          <p:cNvGrpSpPr>
            <a:grpSpLocks/>
          </p:cNvGrpSpPr>
          <p:nvPr/>
        </p:nvGrpSpPr>
        <p:grpSpPr bwMode="auto">
          <a:xfrm>
            <a:off x="685800" y="457200"/>
            <a:ext cx="7924800" cy="76200"/>
            <a:chOff x="288" y="288"/>
            <a:chExt cx="4992" cy="48"/>
          </a:xfrm>
        </p:grpSpPr>
        <p:sp>
          <p:nvSpPr>
            <p:cNvPr id="5" name="Line 5"/>
            <p:cNvSpPr>
              <a:spLocks noChangeShapeType="1"/>
            </p:cNvSpPr>
            <p:nvPr/>
          </p:nvSpPr>
          <p:spPr bwMode="auto">
            <a:xfrm>
              <a:off x="288" y="288"/>
              <a:ext cx="4992" cy="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Rectangle 6"/>
            <p:cNvSpPr>
              <a:spLocks noChangeArrowheads="1"/>
            </p:cNvSpPr>
            <p:nvPr/>
          </p:nvSpPr>
          <p:spPr bwMode="auto">
            <a:xfrm>
              <a:off x="288" y="288"/>
              <a:ext cx="2928" cy="48"/>
            </a:xfrm>
            <a:prstGeom prst="rect">
              <a:avLst/>
            </a:prstGeom>
            <a:solidFill>
              <a:srgbClr val="FF0000"/>
            </a:solidFill>
            <a:ln w="12700" cap="sq">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308463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241458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3539" name="Object 3"/>
          <p:cNvGraphicFramePr>
            <a:graphicFrameLocks noChangeAspect="1"/>
          </p:cNvGraphicFramePr>
          <p:nvPr/>
        </p:nvGraphicFramePr>
        <p:xfrm>
          <a:off x="1066800" y="1066800"/>
          <a:ext cx="6934200" cy="3106738"/>
        </p:xfrm>
        <a:graphic>
          <a:graphicData uri="http://schemas.openxmlformats.org/presentationml/2006/ole">
            <mc:AlternateContent xmlns:mc="http://schemas.openxmlformats.org/markup-compatibility/2006">
              <mc:Choice xmlns:v="urn:schemas-microsoft-com:vml" Requires="v">
                <p:oleObj spid="_x0000_s2053" r:id="rId3" imgW="4315427" imgH="1933333" progId="Paint.Picture">
                  <p:embed/>
                </p:oleObj>
              </mc:Choice>
              <mc:Fallback>
                <p:oleObj r:id="rId3" imgW="4315427" imgH="193333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066800"/>
                        <a:ext cx="6934200" cy="310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40" name="Rectangle 4"/>
          <p:cNvSpPr>
            <a:spLocks noChangeArrowheads="1"/>
          </p:cNvSpPr>
          <p:nvPr/>
        </p:nvSpPr>
        <p:spPr bwMode="auto">
          <a:xfrm>
            <a:off x="2514600" y="4572000"/>
            <a:ext cx="396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latin typeface="Times New Roman" panose="02020603050405020304" pitchFamily="18" charset="0"/>
              </a:rPr>
              <a:t>由多帧连续图像组成的动画效果</a:t>
            </a:r>
            <a:r>
              <a:rPr lang="zh-CN" altLang="en-US" sz="1100" dirty="0">
                <a:latin typeface="Times New Roman" panose="02020603050405020304" pitchFamily="18" charset="0"/>
              </a:rPr>
              <a:t> </a:t>
            </a:r>
            <a:endParaRPr lang="zh-CN" altLang="en-US" sz="2400" dirty="0">
              <a:latin typeface="Times New Roman" panose="02020603050405020304" pitchFamily="18" charset="0"/>
            </a:endParaRPr>
          </a:p>
        </p:txBody>
      </p:sp>
      <p:grpSp>
        <p:nvGrpSpPr>
          <p:cNvPr id="5" name="Group 4"/>
          <p:cNvGrpSpPr>
            <a:grpSpLocks/>
          </p:cNvGrpSpPr>
          <p:nvPr/>
        </p:nvGrpSpPr>
        <p:grpSpPr bwMode="auto">
          <a:xfrm>
            <a:off x="685800" y="457200"/>
            <a:ext cx="7924800" cy="76200"/>
            <a:chOff x="288" y="288"/>
            <a:chExt cx="4992" cy="48"/>
          </a:xfrm>
        </p:grpSpPr>
        <p:sp>
          <p:nvSpPr>
            <p:cNvPr id="6" name="Line 5"/>
            <p:cNvSpPr>
              <a:spLocks noChangeShapeType="1"/>
            </p:cNvSpPr>
            <p:nvPr/>
          </p:nvSpPr>
          <p:spPr bwMode="auto">
            <a:xfrm>
              <a:off x="288" y="288"/>
              <a:ext cx="4992" cy="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Rectangle 6"/>
            <p:cNvSpPr>
              <a:spLocks noChangeArrowheads="1"/>
            </p:cNvSpPr>
            <p:nvPr/>
          </p:nvSpPr>
          <p:spPr bwMode="auto">
            <a:xfrm>
              <a:off x="288" y="288"/>
              <a:ext cx="2928" cy="48"/>
            </a:xfrm>
            <a:prstGeom prst="rect">
              <a:avLst/>
            </a:prstGeom>
            <a:solidFill>
              <a:srgbClr val="FF0000"/>
            </a:solidFill>
            <a:ln w="12700" cap="sq">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076297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59957" y="1350469"/>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659956" y="343125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2659956" y="1896591"/>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2659955" y="241638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6" name="矩形 5"/>
          <p:cNvSpPr/>
          <p:nvPr/>
        </p:nvSpPr>
        <p:spPr>
          <a:xfrm>
            <a:off x="2659955" y="2935308"/>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7" name="矩形 6"/>
          <p:cNvSpPr/>
          <p:nvPr/>
        </p:nvSpPr>
        <p:spPr>
          <a:xfrm>
            <a:off x="2659952" y="4942092"/>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2659953" y="395563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659952" y="4450907"/>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2659952" y="5465777"/>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2659952" y="5975347"/>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50"/>
                                        <p:tgtEl>
                                          <p:spTgt spid="2"/>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250"/>
                                        <p:tgtEl>
                                          <p:spTgt spid="4"/>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250"/>
                                        <p:tgtEl>
                                          <p:spTgt spid="5"/>
                                        </p:tgtEl>
                                      </p:cBhvr>
                                    </p:animEffect>
                                  </p:childTnLst>
                                </p:cTn>
                              </p:par>
                            </p:childTnLst>
                          </p:cTn>
                        </p:par>
                        <p:par>
                          <p:cTn id="16" fill="hold">
                            <p:stCondLst>
                              <p:cond delay="75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250"/>
                                        <p:tgtEl>
                                          <p:spTgt spid="6"/>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250"/>
                                        <p:tgtEl>
                                          <p:spTgt spid="3"/>
                                        </p:tgtEl>
                                      </p:cBhvr>
                                    </p:animEffect>
                                  </p:childTnLst>
                                </p:cTn>
                              </p:par>
                            </p:childTnLst>
                          </p:cTn>
                        </p:par>
                        <p:par>
                          <p:cTn id="24" fill="hold">
                            <p:stCondLst>
                              <p:cond delay="125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250"/>
                                        <p:tgtEl>
                                          <p:spTgt spid="8"/>
                                        </p:tgtEl>
                                      </p:cBhvr>
                                    </p:animEffect>
                                  </p:childTnLst>
                                </p:cTn>
                              </p:par>
                            </p:childTnLst>
                          </p:cTn>
                        </p:par>
                        <p:par>
                          <p:cTn id="28" fill="hold">
                            <p:stCondLst>
                              <p:cond delay="1500"/>
                            </p:stCondLst>
                            <p:childTnLst>
                              <p:par>
                                <p:cTn id="29" presetID="22" presetClass="entr" presetSubtype="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250"/>
                                        <p:tgtEl>
                                          <p:spTgt spid="9"/>
                                        </p:tgtEl>
                                      </p:cBhvr>
                                    </p:animEffect>
                                  </p:childTnLst>
                                </p:cTn>
                              </p:par>
                            </p:childTnLst>
                          </p:cTn>
                        </p:par>
                        <p:par>
                          <p:cTn id="32" fill="hold">
                            <p:stCondLst>
                              <p:cond delay="1750"/>
                            </p:stCondLst>
                            <p:childTnLst>
                              <p:par>
                                <p:cTn id="33" presetID="22" presetClass="entr" presetSubtype="1"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par>
                          <p:cTn id="36" fill="hold">
                            <p:stCondLst>
                              <p:cond delay="2250"/>
                            </p:stCondLst>
                            <p:childTnLst>
                              <p:par>
                                <p:cTn id="37" presetID="22" presetClass="entr" presetSubtype="1"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up)">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951865" y="304800"/>
            <a:ext cx="8001000" cy="1036638"/>
          </a:xfrm>
        </p:spPr>
        <p:txBody>
          <a:bodyPr/>
          <a:lstStyle/>
          <a:p>
            <a:r>
              <a:rPr lang="zh-CN" altLang="en-US" sz="4200">
                <a:latin typeface="黑体" panose="02010609060101010101" pitchFamily="49" charset="-122"/>
                <a:ea typeface="黑体" panose="02010609060101010101" pitchFamily="49" charset="-122"/>
              </a:rPr>
              <a:t>视频与动画的区别</a:t>
            </a:r>
          </a:p>
        </p:txBody>
      </p:sp>
      <p:sp>
        <p:nvSpPr>
          <p:cNvPr id="199683" name="Rectangle 3"/>
          <p:cNvSpPr>
            <a:spLocks noGrp="1" noChangeArrowheads="1"/>
          </p:cNvSpPr>
          <p:nvPr>
            <p:ph type="body" idx="1"/>
          </p:nvPr>
        </p:nvSpPr>
        <p:spPr/>
        <p:txBody>
          <a:bodyPr/>
          <a:lstStyle/>
          <a:p>
            <a:pPr>
              <a:lnSpc>
                <a:spcPct val="90000"/>
              </a:lnSpc>
            </a:pPr>
            <a:r>
              <a:rPr lang="zh-CN" altLang="en-US" sz="2600" dirty="0">
                <a:latin typeface="宋体" panose="02010600030101010101" pitchFamily="2" charset="-122"/>
              </a:rPr>
              <a:t>计算机动画和视频的主要差别类似图形与图像的区别，即帧图像画面的产生方式有所不同。</a:t>
            </a:r>
          </a:p>
          <a:p>
            <a:pPr>
              <a:lnSpc>
                <a:spcPct val="90000"/>
              </a:lnSpc>
            </a:pPr>
            <a:r>
              <a:rPr lang="zh-CN" altLang="en-US" sz="2600" dirty="0">
                <a:latin typeface="宋体" panose="02010600030101010101" pitchFamily="2" charset="-122"/>
              </a:rPr>
              <a:t>计算机动画是用计算机产生表现真实对象和模拟对象随时间变化的行为和动作，是利用计算机图形技术绘制出的连续画面，是计算机图形学的一个重要的分支；</a:t>
            </a:r>
          </a:p>
          <a:p>
            <a:pPr>
              <a:lnSpc>
                <a:spcPct val="90000"/>
              </a:lnSpc>
            </a:pPr>
            <a:r>
              <a:rPr lang="zh-CN" altLang="en-US" sz="2600" dirty="0">
                <a:latin typeface="宋体" panose="02010600030101010101" pitchFamily="2" charset="-122"/>
              </a:rPr>
              <a:t>数字视频主要指经过模拟信号源经过数字化后的图像和同步声音的混合体。</a:t>
            </a:r>
          </a:p>
          <a:p>
            <a:pPr>
              <a:lnSpc>
                <a:spcPct val="90000"/>
              </a:lnSpc>
            </a:pPr>
            <a:r>
              <a:rPr lang="zh-CN" altLang="en-US" sz="2600" dirty="0">
                <a:latin typeface="宋体" panose="02010600030101010101" pitchFamily="2" charset="-122"/>
              </a:rPr>
              <a:t>目前，在多媒体应用中有将计算机动画和数字视频混同的趋势。</a:t>
            </a:r>
          </a:p>
        </p:txBody>
      </p:sp>
    </p:spTree>
    <p:extLst>
      <p:ext uri="{BB962C8B-B14F-4D97-AF65-F5344CB8AC3E}">
        <p14:creationId xmlns:p14="http://schemas.microsoft.com/office/powerpoint/2010/main" val="2317806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429260" y="518320"/>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dirty="0">
                <a:solidFill>
                  <a:srgbClr val="FF9900"/>
                </a:solidFill>
                <a:effectLst>
                  <a:outerShdw blurRad="38100" dist="38100" dir="2700000" algn="tl">
                    <a:srgbClr val="C0C0C0"/>
                  </a:outerShdw>
                </a:effectLst>
                <a:latin typeface="Times New Roman" panose="02020603050405020304" pitchFamily="18" charset="0"/>
              </a:rPr>
              <a:t>●</a:t>
            </a:r>
          </a:p>
        </p:txBody>
      </p:sp>
      <p:sp>
        <p:nvSpPr>
          <p:cNvPr id="153603" name="Rectangle 3"/>
          <p:cNvSpPr>
            <a:spLocks noGrp="1" noChangeArrowheads="1"/>
          </p:cNvSpPr>
          <p:nvPr>
            <p:ph type="title" idx="4294967295"/>
          </p:nvPr>
        </p:nvSpPr>
        <p:spPr>
          <a:xfrm>
            <a:off x="901700" y="518320"/>
            <a:ext cx="2024380" cy="424732"/>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wrap="square" anchor="t">
            <a:spAutoFit/>
          </a:bodyPr>
          <a:lstStyle/>
          <a:p>
            <a:pPr>
              <a:spcBef>
                <a:spcPct val="50000"/>
              </a:spcBef>
            </a:pPr>
            <a:r>
              <a:rPr lang="zh-CN" altLang="en-US" sz="2400" b="1" dirty="0">
                <a:solidFill>
                  <a:srgbClr val="FF0000"/>
                </a:solidFill>
                <a:effectLst>
                  <a:outerShdw blurRad="38100" dist="38100" dir="2700000" algn="tl">
                    <a:srgbClr val="C0C0C0"/>
                  </a:outerShdw>
                </a:effectLst>
              </a:rPr>
              <a:t>动画的本质</a:t>
            </a:r>
          </a:p>
        </p:txBody>
      </p:sp>
      <p:sp>
        <p:nvSpPr>
          <p:cNvPr id="153604" name="Line 4"/>
          <p:cNvSpPr>
            <a:spLocks noChangeShapeType="1"/>
          </p:cNvSpPr>
          <p:nvPr/>
        </p:nvSpPr>
        <p:spPr bwMode="auto">
          <a:xfrm>
            <a:off x="723900" y="929640"/>
            <a:ext cx="1600200"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3605" name="Group 5"/>
          <p:cNvGrpSpPr>
            <a:grpSpLocks/>
          </p:cNvGrpSpPr>
          <p:nvPr/>
        </p:nvGrpSpPr>
        <p:grpSpPr bwMode="auto">
          <a:xfrm>
            <a:off x="3457575" y="357347"/>
            <a:ext cx="5029200" cy="914400"/>
            <a:chOff x="432" y="528"/>
            <a:chExt cx="3168" cy="576"/>
          </a:xfrm>
          <a:solidFill>
            <a:srgbClr val="FFFF99"/>
          </a:solidFill>
        </p:grpSpPr>
        <p:sp>
          <p:nvSpPr>
            <p:cNvPr id="153607" name="AutoShape 7"/>
            <p:cNvSpPr>
              <a:spLocks noChangeArrowheads="1"/>
            </p:cNvSpPr>
            <p:nvPr/>
          </p:nvSpPr>
          <p:spPr bwMode="auto">
            <a:xfrm>
              <a:off x="432" y="528"/>
              <a:ext cx="3168" cy="576"/>
            </a:xfrm>
            <a:prstGeom prst="roundRect">
              <a:avLst>
                <a:gd name="adj" fmla="val 16667"/>
              </a:avLst>
            </a:prstGeom>
            <a:grp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153606" name="Text Box 6"/>
            <p:cNvSpPr txBox="1">
              <a:spLocks noChangeArrowheads="1"/>
            </p:cNvSpPr>
            <p:nvPr/>
          </p:nvSpPr>
          <p:spPr bwMode="auto">
            <a:xfrm>
              <a:off x="528" y="556"/>
              <a:ext cx="3072" cy="50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FF0000"/>
                  </a:solidFill>
                  <a:effectLst>
                    <a:outerShdw blurRad="38100" dist="38100" dir="2700000" algn="tl">
                      <a:srgbClr val="C0C0C0"/>
                    </a:outerShdw>
                  </a:effectLst>
                  <a:latin typeface="Times New Roman" panose="02020603050405020304" pitchFamily="18" charset="0"/>
                </a:rPr>
                <a:t>动作的变化是动画的本质</a:t>
              </a:r>
            </a:p>
            <a:p>
              <a:pPr>
                <a:spcBef>
                  <a:spcPct val="30000"/>
                </a:spcBef>
              </a:pPr>
              <a:r>
                <a:rPr kumimoji="1" lang="zh-CN" altLang="en-US" sz="2000" b="1">
                  <a:solidFill>
                    <a:srgbClr val="FF0000"/>
                  </a:solidFill>
                  <a:effectLst>
                    <a:outerShdw blurRad="38100" dist="38100" dir="2700000" algn="tl">
                      <a:srgbClr val="C0C0C0"/>
                    </a:outerShdw>
                  </a:effectLst>
                  <a:latin typeface="Times New Roman" panose="02020603050405020304" pitchFamily="18" charset="0"/>
                </a:rPr>
                <a:t>                  </a:t>
              </a:r>
              <a:r>
                <a:rPr kumimoji="1" lang="en-US" altLang="zh-CN" sz="2000" b="1">
                  <a:solidFill>
                    <a:srgbClr val="FF0000"/>
                  </a:solidFill>
                  <a:effectLst>
                    <a:outerShdw blurRad="38100" dist="38100" dir="2700000" algn="tl">
                      <a:srgbClr val="C0C0C0"/>
                    </a:outerShdw>
                  </a:effectLst>
                  <a:latin typeface="Times New Roman" panose="02020603050405020304" pitchFamily="18" charset="0"/>
                </a:rPr>
                <a:t>—— </a:t>
              </a:r>
              <a:r>
                <a:rPr kumimoji="1" lang="zh-CN" altLang="en-US" sz="2000" b="1">
                  <a:solidFill>
                    <a:srgbClr val="FF0000"/>
                  </a:solidFill>
                  <a:effectLst>
                    <a:outerShdw blurRad="38100" dist="38100" dir="2700000" algn="tl">
                      <a:srgbClr val="C0C0C0"/>
                    </a:outerShdw>
                  </a:effectLst>
                  <a:latin typeface="Times New Roman" panose="02020603050405020304" pitchFamily="18" charset="0"/>
                </a:rPr>
                <a:t>英国动画大师 </a:t>
              </a:r>
              <a:r>
                <a:rPr kumimoji="1" lang="en-US" altLang="zh-CN" sz="2000" b="1">
                  <a:solidFill>
                    <a:srgbClr val="FF0000"/>
                  </a:solidFill>
                  <a:effectLst>
                    <a:outerShdw blurRad="38100" dist="38100" dir="2700000" algn="tl">
                      <a:srgbClr val="C0C0C0"/>
                    </a:outerShdw>
                  </a:effectLst>
                  <a:latin typeface="Times New Roman" panose="02020603050405020304" pitchFamily="18" charset="0"/>
                </a:rPr>
                <a:t>John Halas</a:t>
              </a:r>
            </a:p>
          </p:txBody>
        </p:sp>
      </p:grpSp>
      <p:grpSp>
        <p:nvGrpSpPr>
          <p:cNvPr id="153608" name="Group 8"/>
          <p:cNvGrpSpPr>
            <a:grpSpLocks/>
          </p:cNvGrpSpPr>
          <p:nvPr/>
        </p:nvGrpSpPr>
        <p:grpSpPr bwMode="auto">
          <a:xfrm>
            <a:off x="304800" y="4708525"/>
            <a:ext cx="8305800" cy="1463675"/>
            <a:chOff x="192" y="2774"/>
            <a:chExt cx="5232" cy="922"/>
          </a:xfrm>
        </p:grpSpPr>
        <p:sp>
          <p:nvSpPr>
            <p:cNvPr id="153609" name="Text Box 9"/>
            <p:cNvSpPr txBox="1">
              <a:spLocks noChangeArrowheads="1"/>
            </p:cNvSpPr>
            <p:nvPr/>
          </p:nvSpPr>
          <p:spPr bwMode="auto">
            <a:xfrm>
              <a:off x="192" y="2774"/>
              <a:ext cx="13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dirty="0">
                  <a:solidFill>
                    <a:srgbClr val="FF0000"/>
                  </a:solidFill>
                  <a:effectLst>
                    <a:outerShdw blurRad="38100" dist="38100" dir="2700000" algn="tl">
                      <a:srgbClr val="C0C0C0"/>
                    </a:outerShdw>
                  </a:effectLst>
                  <a:latin typeface="Times New Roman" panose="02020603050405020304" pitchFamily="18" charset="0"/>
                </a:rPr>
                <a:t>● </a:t>
              </a:r>
              <a:r>
                <a:rPr kumimoji="1" lang="zh-CN" altLang="en-US" sz="2000" b="1" dirty="0">
                  <a:solidFill>
                    <a:srgbClr val="FF0000"/>
                  </a:solidFill>
                  <a:effectLst>
                    <a:outerShdw blurRad="38100" dist="38100" dir="2700000" algn="tl">
                      <a:srgbClr val="C0C0C0"/>
                    </a:outerShdw>
                  </a:effectLst>
                  <a:latin typeface="Times New Roman" panose="02020603050405020304" pitchFamily="18" charset="0"/>
                </a:rPr>
                <a:t>传统动画分类</a:t>
              </a:r>
            </a:p>
          </p:txBody>
        </p:sp>
        <p:sp>
          <p:nvSpPr>
            <p:cNvPr id="153610" name="Text Box 10"/>
            <p:cNvSpPr txBox="1">
              <a:spLocks noChangeArrowheads="1"/>
            </p:cNvSpPr>
            <p:nvPr/>
          </p:nvSpPr>
          <p:spPr bwMode="auto">
            <a:xfrm>
              <a:off x="384" y="3158"/>
              <a:ext cx="5040"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effectLst>
                    <a:outerShdw blurRad="38100" dist="38100" dir="2700000" algn="tl">
                      <a:srgbClr val="C0C0C0"/>
                    </a:outerShdw>
                  </a:effectLst>
                  <a:latin typeface="Times New Roman" panose="02020603050405020304" pitchFamily="18" charset="0"/>
                </a:rPr>
                <a:t>(1) </a:t>
              </a:r>
              <a:r>
                <a:rPr kumimoji="1" lang="zh-CN" altLang="en-US" sz="2000" b="1">
                  <a:effectLst>
                    <a:outerShdw blurRad="38100" dist="38100" dir="2700000" algn="tl">
                      <a:srgbClr val="C0C0C0"/>
                    </a:outerShdw>
                  </a:effectLst>
                  <a:latin typeface="Times New Roman" panose="02020603050405020304" pitchFamily="18" charset="0"/>
                </a:rPr>
                <a:t>全动画 </a:t>
              </a:r>
              <a:r>
                <a:rPr kumimoji="1" lang="en-US" altLang="zh-CN" sz="2000" b="1">
                  <a:effectLst>
                    <a:outerShdw blurRad="38100" dist="38100" dir="2700000" algn="tl">
                      <a:srgbClr val="C0C0C0"/>
                    </a:outerShdw>
                  </a:effectLst>
                  <a:latin typeface="Times New Roman" panose="02020603050405020304" pitchFamily="18" charset="0"/>
                </a:rPr>
                <a:t>——</a:t>
              </a:r>
              <a:r>
                <a:rPr kumimoji="1" lang="zh-CN" altLang="en-US" sz="2000" b="1">
                  <a:effectLst>
                    <a:outerShdw blurRad="38100" dist="38100" dir="2700000" algn="tl">
                      <a:srgbClr val="C0C0C0"/>
                    </a:outerShdw>
                  </a:effectLst>
                  <a:latin typeface="Times New Roman" panose="02020603050405020304" pitchFamily="18" charset="0"/>
                </a:rPr>
                <a:t>为追求画面完美和动作流畅，按照</a:t>
              </a:r>
              <a:r>
                <a:rPr kumimoji="1" lang="en-US" altLang="zh-CN" sz="2000" b="1">
                  <a:effectLst>
                    <a:outerShdw blurRad="38100" dist="38100" dir="2700000" algn="tl">
                      <a:srgbClr val="C0C0C0"/>
                    </a:outerShdw>
                  </a:effectLst>
                  <a:latin typeface="Times New Roman" panose="02020603050405020304" pitchFamily="18" charset="0"/>
                </a:rPr>
                <a:t>24</a:t>
              </a:r>
              <a:r>
                <a:rPr kumimoji="1" lang="zh-CN" altLang="en-US" sz="2000" b="1">
                  <a:effectLst>
                    <a:outerShdw blurRad="38100" dist="38100" dir="2700000" algn="tl">
                      <a:srgbClr val="C0C0C0"/>
                    </a:outerShdw>
                  </a:effectLst>
                  <a:latin typeface="Times New Roman" panose="02020603050405020304" pitchFamily="18" charset="0"/>
                </a:rPr>
                <a:t>帧／</a:t>
              </a:r>
              <a:r>
                <a:rPr kumimoji="1" lang="en-US" altLang="zh-CN" sz="2000" b="1">
                  <a:effectLst>
                    <a:outerShdw blurRad="38100" dist="38100" dir="2700000" algn="tl">
                      <a:srgbClr val="C0C0C0"/>
                    </a:outerShdw>
                  </a:effectLst>
                  <a:latin typeface="Times New Roman" panose="02020603050405020304" pitchFamily="18" charset="0"/>
                </a:rPr>
                <a:t>s</a:t>
              </a:r>
              <a:r>
                <a:rPr kumimoji="1" lang="zh-CN" altLang="en-US" sz="2000" b="1">
                  <a:effectLst>
                    <a:outerShdw blurRad="38100" dist="38100" dir="2700000" algn="tl">
                      <a:srgbClr val="C0C0C0"/>
                    </a:outerShdw>
                  </a:effectLst>
                  <a:latin typeface="Times New Roman" panose="02020603050405020304" pitchFamily="18" charset="0"/>
                </a:rPr>
                <a:t>制作动画</a:t>
              </a:r>
            </a:p>
            <a:p>
              <a:pPr>
                <a:spcBef>
                  <a:spcPct val="50000"/>
                </a:spcBef>
              </a:pPr>
              <a:r>
                <a:rPr kumimoji="1" lang="en-US" altLang="zh-CN" sz="2000" b="1">
                  <a:effectLst>
                    <a:outerShdw blurRad="38100" dist="38100" dir="2700000" algn="tl">
                      <a:srgbClr val="C0C0C0"/>
                    </a:outerShdw>
                  </a:effectLst>
                  <a:latin typeface="Times New Roman" panose="02020603050405020304" pitchFamily="18" charset="0"/>
                </a:rPr>
                <a:t>(2) </a:t>
              </a:r>
              <a:r>
                <a:rPr kumimoji="1" lang="zh-CN" altLang="en-US" sz="2000" b="1">
                  <a:effectLst>
                    <a:outerShdw blurRad="38100" dist="38100" dir="2700000" algn="tl">
                      <a:srgbClr val="C0C0C0"/>
                    </a:outerShdw>
                  </a:effectLst>
                  <a:latin typeface="Times New Roman" panose="02020603050405020304" pitchFamily="18" charset="0"/>
                </a:rPr>
                <a:t>半动画 </a:t>
              </a:r>
              <a:r>
                <a:rPr kumimoji="1" lang="en-US" altLang="zh-CN" sz="2000" b="1">
                  <a:effectLst>
                    <a:outerShdw blurRad="38100" dist="38100" dir="2700000" algn="tl">
                      <a:srgbClr val="C0C0C0"/>
                    </a:outerShdw>
                  </a:effectLst>
                  <a:latin typeface="Times New Roman" panose="02020603050405020304" pitchFamily="18" charset="0"/>
                </a:rPr>
                <a:t>——</a:t>
              </a:r>
              <a:r>
                <a:rPr kumimoji="1" lang="zh-CN" altLang="en-US" sz="2000" b="1">
                  <a:effectLst>
                    <a:outerShdw blurRad="38100" dist="38100" dir="2700000" algn="tl">
                      <a:srgbClr val="C0C0C0"/>
                    </a:outerShdw>
                  </a:effectLst>
                  <a:latin typeface="Times New Roman" panose="02020603050405020304" pitchFamily="18" charset="0"/>
                </a:rPr>
                <a:t>又名“有限动画”。为追求经济效益，</a:t>
              </a:r>
              <a:r>
                <a:rPr kumimoji="1" lang="en-US" altLang="zh-CN" sz="2000" b="1">
                  <a:effectLst>
                    <a:outerShdw blurRad="38100" dist="38100" dir="2700000" algn="tl">
                      <a:srgbClr val="C0C0C0"/>
                    </a:outerShdw>
                  </a:effectLst>
                  <a:latin typeface="Times New Roman" panose="02020603050405020304" pitchFamily="18" charset="0"/>
                </a:rPr>
                <a:t>6</a:t>
              </a:r>
              <a:r>
                <a:rPr kumimoji="1" lang="zh-CN" altLang="en-US" sz="2000" b="1">
                  <a:effectLst>
                    <a:outerShdw blurRad="38100" dist="38100" dir="2700000" algn="tl">
                      <a:srgbClr val="C0C0C0"/>
                    </a:outerShdw>
                  </a:effectLst>
                  <a:latin typeface="Times New Roman" panose="02020603050405020304" pitchFamily="18" charset="0"/>
                </a:rPr>
                <a:t>帧／</a:t>
              </a:r>
              <a:r>
                <a:rPr kumimoji="1" lang="en-US" altLang="zh-CN" sz="2000" b="1">
                  <a:effectLst>
                    <a:outerShdw blurRad="38100" dist="38100" dir="2700000" algn="tl">
                      <a:srgbClr val="C0C0C0"/>
                    </a:outerShdw>
                  </a:effectLst>
                  <a:latin typeface="Times New Roman" panose="02020603050405020304" pitchFamily="18" charset="0"/>
                </a:rPr>
                <a:t>s</a:t>
              </a:r>
              <a:r>
                <a:rPr kumimoji="1" lang="zh-CN" altLang="en-US" sz="2000" b="1">
                  <a:effectLst>
                    <a:outerShdw blurRad="38100" dist="38100" dir="2700000" algn="tl">
                      <a:srgbClr val="C0C0C0"/>
                    </a:outerShdw>
                  </a:effectLst>
                  <a:latin typeface="Times New Roman" panose="02020603050405020304" pitchFamily="18" charset="0"/>
                </a:rPr>
                <a:t>的动画</a:t>
              </a:r>
            </a:p>
          </p:txBody>
        </p:sp>
        <p:sp>
          <p:nvSpPr>
            <p:cNvPr id="153611" name="Line 11"/>
            <p:cNvSpPr>
              <a:spLocks noChangeShapeType="1"/>
            </p:cNvSpPr>
            <p:nvPr/>
          </p:nvSpPr>
          <p:spPr bwMode="auto">
            <a:xfrm>
              <a:off x="240" y="3014"/>
              <a:ext cx="1152"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612" name="Group 12"/>
          <p:cNvGrpSpPr>
            <a:grpSpLocks/>
          </p:cNvGrpSpPr>
          <p:nvPr/>
        </p:nvGrpSpPr>
        <p:grpSpPr bwMode="auto">
          <a:xfrm>
            <a:off x="7600950" y="2209800"/>
            <a:ext cx="990600" cy="914400"/>
            <a:chOff x="4788" y="1296"/>
            <a:chExt cx="624" cy="576"/>
          </a:xfrm>
        </p:grpSpPr>
        <p:sp>
          <p:nvSpPr>
            <p:cNvPr id="153613" name="Rectangle 13"/>
            <p:cNvSpPr>
              <a:spLocks noChangeArrowheads="1"/>
            </p:cNvSpPr>
            <p:nvPr/>
          </p:nvSpPr>
          <p:spPr bwMode="auto">
            <a:xfrm>
              <a:off x="4788" y="1296"/>
              <a:ext cx="624" cy="576"/>
            </a:xfrm>
            <a:prstGeom prst="rect">
              <a:avLst/>
            </a:prstGeom>
            <a:solidFill>
              <a:schemeClr val="tx1"/>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3614" name="Picture 14" descr="tori02"/>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788" y="1296"/>
              <a:ext cx="612" cy="5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3615" name="Group 15"/>
          <p:cNvGrpSpPr>
            <a:grpSpLocks/>
          </p:cNvGrpSpPr>
          <p:nvPr/>
        </p:nvGrpSpPr>
        <p:grpSpPr bwMode="auto">
          <a:xfrm>
            <a:off x="304800" y="2132013"/>
            <a:ext cx="8382000" cy="2287587"/>
            <a:chOff x="192" y="1247"/>
            <a:chExt cx="5280" cy="1441"/>
          </a:xfrm>
        </p:grpSpPr>
        <p:sp>
          <p:nvSpPr>
            <p:cNvPr id="153616" name="Text Box 16"/>
            <p:cNvSpPr txBox="1">
              <a:spLocks noChangeArrowheads="1"/>
            </p:cNvSpPr>
            <p:nvPr/>
          </p:nvSpPr>
          <p:spPr bwMode="auto">
            <a:xfrm>
              <a:off x="192" y="1247"/>
              <a:ext cx="15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dirty="0">
                  <a:solidFill>
                    <a:srgbClr val="FF0000"/>
                  </a:solidFill>
                  <a:effectLst>
                    <a:outerShdw blurRad="38100" dist="38100" dir="2700000" algn="tl">
                      <a:srgbClr val="C0C0C0"/>
                    </a:outerShdw>
                  </a:effectLst>
                  <a:latin typeface="Times New Roman" panose="02020603050405020304" pitchFamily="18" charset="0"/>
                </a:rPr>
                <a:t>●</a:t>
              </a:r>
              <a:r>
                <a:rPr kumimoji="1" lang="zh-CN" altLang="en-US" sz="2000" b="1" dirty="0">
                  <a:solidFill>
                    <a:srgbClr val="FF0000"/>
                  </a:solidFill>
                  <a:effectLst>
                    <a:outerShdw blurRad="38100" dist="38100" dir="2700000" algn="tl">
                      <a:srgbClr val="C0C0C0"/>
                    </a:outerShdw>
                  </a:effectLst>
                  <a:latin typeface="Times New Roman" panose="02020603050405020304" pitchFamily="18" charset="0"/>
                </a:rPr>
                <a:t> 传统动画的性质</a:t>
              </a:r>
            </a:p>
          </p:txBody>
        </p:sp>
        <p:sp>
          <p:nvSpPr>
            <p:cNvPr id="153617" name="Text Box 17"/>
            <p:cNvSpPr txBox="1">
              <a:spLocks noChangeArrowheads="1"/>
            </p:cNvSpPr>
            <p:nvPr/>
          </p:nvSpPr>
          <p:spPr bwMode="auto">
            <a:xfrm>
              <a:off x="720" y="1631"/>
              <a:ext cx="28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effectLst>
                    <a:outerShdw blurRad="38100" dist="38100" dir="2700000" algn="tl">
                      <a:srgbClr val="C0C0C0"/>
                    </a:outerShdw>
                  </a:effectLst>
                  <a:latin typeface="Times New Roman" panose="02020603050405020304" pitchFamily="18" charset="0"/>
                </a:rPr>
                <a:t>—— </a:t>
              </a:r>
              <a:r>
                <a:rPr kumimoji="1" lang="zh-CN" altLang="en-US" sz="2000" b="1">
                  <a:effectLst>
                    <a:outerShdw blurRad="38100" dist="38100" dir="2700000" algn="tl">
                      <a:srgbClr val="C0C0C0"/>
                    </a:outerShdw>
                  </a:effectLst>
                  <a:latin typeface="Times New Roman" panose="02020603050405020304" pitchFamily="18" charset="0"/>
                </a:rPr>
                <a:t>由多幅画面构成，称为“帧动画”</a:t>
              </a:r>
            </a:p>
          </p:txBody>
        </p:sp>
        <p:sp>
          <p:nvSpPr>
            <p:cNvPr id="153618" name="Line 18"/>
            <p:cNvSpPr>
              <a:spLocks noChangeShapeType="1"/>
            </p:cNvSpPr>
            <p:nvPr/>
          </p:nvSpPr>
          <p:spPr bwMode="auto">
            <a:xfrm>
              <a:off x="240" y="1487"/>
              <a:ext cx="1344"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19" name="Text Box 19"/>
            <p:cNvSpPr txBox="1">
              <a:spLocks noChangeArrowheads="1"/>
            </p:cNvSpPr>
            <p:nvPr/>
          </p:nvSpPr>
          <p:spPr bwMode="auto">
            <a:xfrm>
              <a:off x="768" y="2457"/>
              <a:ext cx="47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dirty="0">
                  <a:solidFill>
                    <a:srgbClr val="0000FF"/>
                  </a:solidFill>
                  <a:effectLst>
                    <a:outerShdw blurRad="38100" dist="38100" dir="2700000" algn="tl">
                      <a:srgbClr val="C0C0C0"/>
                    </a:outerShdw>
                  </a:effectLst>
                  <a:latin typeface="Times New Roman" panose="02020603050405020304" pitchFamily="18" charset="0"/>
                </a:rPr>
                <a:t>Frame1     Frame2      Frame3     Frame4      Frame5     Frame6     Frame7</a:t>
              </a:r>
            </a:p>
          </p:txBody>
        </p:sp>
        <p:pic>
          <p:nvPicPr>
            <p:cNvPr id="153620" name="Picture 20" descr="tori0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1920"/>
              <a:ext cx="612" cy="562"/>
            </a:xfrm>
            <a:prstGeom prst="rect">
              <a:avLst/>
            </a:prstGeom>
            <a:noFill/>
            <a:ln w="9525">
              <a:solidFill>
                <a:srgbClr val="3399FF"/>
              </a:solidFill>
              <a:miter lim="800000"/>
              <a:headEnd/>
              <a:tailEnd/>
            </a:ln>
            <a:extLst>
              <a:ext uri="{909E8E84-426E-40DD-AFC4-6F175D3DCCD1}">
                <a14:hiddenFill xmlns:a14="http://schemas.microsoft.com/office/drawing/2010/main">
                  <a:solidFill>
                    <a:srgbClr val="FFFFFF"/>
                  </a:solidFill>
                </a14:hiddenFill>
              </a:ext>
            </a:extLst>
          </p:spPr>
        </p:pic>
        <p:pic>
          <p:nvPicPr>
            <p:cNvPr id="153621" name="Picture 21" descr="tori02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1920"/>
              <a:ext cx="612" cy="562"/>
            </a:xfrm>
            <a:prstGeom prst="rect">
              <a:avLst/>
            </a:prstGeom>
            <a:noFill/>
            <a:ln w="9525">
              <a:solidFill>
                <a:srgbClr val="3399FF"/>
              </a:solidFill>
              <a:miter lim="800000"/>
              <a:headEnd/>
              <a:tailEnd/>
            </a:ln>
            <a:extLst>
              <a:ext uri="{909E8E84-426E-40DD-AFC4-6F175D3DCCD1}">
                <a14:hiddenFill xmlns:a14="http://schemas.microsoft.com/office/drawing/2010/main">
                  <a:solidFill>
                    <a:srgbClr val="FFFFFF"/>
                  </a:solidFill>
                </a14:hiddenFill>
              </a:ext>
            </a:extLst>
          </p:spPr>
        </p:pic>
        <p:pic>
          <p:nvPicPr>
            <p:cNvPr id="153622" name="Picture 22" descr="tori02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 y="1920"/>
              <a:ext cx="612" cy="562"/>
            </a:xfrm>
            <a:prstGeom prst="rect">
              <a:avLst/>
            </a:prstGeom>
            <a:noFill/>
            <a:ln w="9525">
              <a:solidFill>
                <a:srgbClr val="3399FF"/>
              </a:solidFill>
              <a:miter lim="800000"/>
              <a:headEnd/>
              <a:tailEnd/>
            </a:ln>
            <a:extLst>
              <a:ext uri="{909E8E84-426E-40DD-AFC4-6F175D3DCCD1}">
                <a14:hiddenFill xmlns:a14="http://schemas.microsoft.com/office/drawing/2010/main">
                  <a:solidFill>
                    <a:srgbClr val="FFFFFF"/>
                  </a:solidFill>
                </a14:hiddenFill>
              </a:ext>
            </a:extLst>
          </p:spPr>
        </p:pic>
        <p:pic>
          <p:nvPicPr>
            <p:cNvPr id="153623" name="Picture 23" descr="tori02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4" y="1920"/>
              <a:ext cx="612" cy="562"/>
            </a:xfrm>
            <a:prstGeom prst="rect">
              <a:avLst/>
            </a:prstGeom>
            <a:noFill/>
            <a:ln w="9525">
              <a:solidFill>
                <a:srgbClr val="3399FF"/>
              </a:solidFill>
              <a:miter lim="800000"/>
              <a:headEnd/>
              <a:tailEnd/>
            </a:ln>
            <a:extLst>
              <a:ext uri="{909E8E84-426E-40DD-AFC4-6F175D3DCCD1}">
                <a14:hiddenFill xmlns:a14="http://schemas.microsoft.com/office/drawing/2010/main">
                  <a:solidFill>
                    <a:srgbClr val="FFFFFF"/>
                  </a:solidFill>
                </a14:hiddenFill>
              </a:ext>
            </a:extLst>
          </p:spPr>
        </p:pic>
        <p:pic>
          <p:nvPicPr>
            <p:cNvPr id="153624" name="Picture 24" descr="tori02i"/>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6" y="1920"/>
              <a:ext cx="612" cy="562"/>
            </a:xfrm>
            <a:prstGeom prst="rect">
              <a:avLst/>
            </a:prstGeom>
            <a:noFill/>
            <a:ln w="9525">
              <a:solidFill>
                <a:srgbClr val="3399FF"/>
              </a:solidFill>
              <a:miter lim="800000"/>
              <a:headEnd/>
              <a:tailEnd/>
            </a:ln>
            <a:extLst>
              <a:ext uri="{909E8E84-426E-40DD-AFC4-6F175D3DCCD1}">
                <a14:hiddenFill xmlns:a14="http://schemas.microsoft.com/office/drawing/2010/main">
                  <a:solidFill>
                    <a:srgbClr val="FFFFFF"/>
                  </a:solidFill>
                </a14:hiddenFill>
              </a:ext>
            </a:extLst>
          </p:spPr>
        </p:pic>
        <p:pic>
          <p:nvPicPr>
            <p:cNvPr id="153625" name="Picture 25" descr="tori02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8" y="1920"/>
              <a:ext cx="612" cy="562"/>
            </a:xfrm>
            <a:prstGeom prst="rect">
              <a:avLst/>
            </a:prstGeom>
            <a:noFill/>
            <a:ln w="9525">
              <a:solidFill>
                <a:srgbClr val="3399FF"/>
              </a:solidFill>
              <a:miter lim="800000"/>
              <a:headEnd/>
              <a:tailEnd/>
            </a:ln>
            <a:extLst>
              <a:ext uri="{909E8E84-426E-40DD-AFC4-6F175D3DCCD1}">
                <a14:hiddenFill xmlns:a14="http://schemas.microsoft.com/office/drawing/2010/main">
                  <a:solidFill>
                    <a:srgbClr val="FFFFFF"/>
                  </a:solidFill>
                </a14:hiddenFill>
              </a:ext>
            </a:extLst>
          </p:spPr>
        </p:pic>
        <p:pic>
          <p:nvPicPr>
            <p:cNvPr id="153626" name="Picture 26" descr="tori02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 y="1920"/>
              <a:ext cx="612" cy="562"/>
            </a:xfrm>
            <a:prstGeom prst="rect">
              <a:avLst/>
            </a:prstGeom>
            <a:noFill/>
            <a:ln w="9525">
              <a:solidFill>
                <a:srgbClr val="3399FF"/>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293758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36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36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952182" y="403478"/>
            <a:ext cx="7814567" cy="764704"/>
          </a:xfrm>
        </p:spPr>
        <p:txBody>
          <a:bodyPr/>
          <a:lstStyle/>
          <a:p>
            <a:r>
              <a:rPr lang="zh-CN" altLang="en-US">
                <a:ea typeface="黑体" panose="02010609060101010101" pitchFamily="49" charset="-122"/>
              </a:rPr>
              <a:t>动画的分类</a:t>
            </a:r>
          </a:p>
        </p:txBody>
      </p:sp>
      <p:sp>
        <p:nvSpPr>
          <p:cNvPr id="154627" name="Rectangle 3"/>
          <p:cNvSpPr>
            <a:spLocks noGrp="1" noChangeArrowheads="1"/>
          </p:cNvSpPr>
          <p:nvPr>
            <p:ph type="body" idx="1"/>
          </p:nvPr>
        </p:nvSpPr>
        <p:spPr>
          <a:xfrm>
            <a:off x="250825" y="1620203"/>
            <a:ext cx="8704263" cy="4465637"/>
          </a:xfrm>
        </p:spPr>
        <p:txBody>
          <a:bodyPr/>
          <a:lstStyle/>
          <a:p>
            <a:r>
              <a:rPr lang="zh-CN" altLang="en-US" sz="2100" dirty="0"/>
              <a:t>从制作技术和手段看，动画可分为以手工绘制为主的传统动画和以计算机为主的电脑动画。</a:t>
            </a:r>
          </a:p>
          <a:p>
            <a:r>
              <a:rPr lang="zh-CN" altLang="en-US" sz="2100" dirty="0"/>
              <a:t>按动作的的表现形式来区分，动画大致分为接近自然动作的</a:t>
            </a:r>
            <a:r>
              <a:rPr lang="zh-CN" altLang="en-US" sz="2100" dirty="0">
                <a:latin typeface="Arial" panose="020B0604020202020204" pitchFamily="34" charset="0"/>
              </a:rPr>
              <a:t>“</a:t>
            </a:r>
            <a:r>
              <a:rPr lang="zh-CN" altLang="en-US" sz="2100" dirty="0"/>
              <a:t>完善动画</a:t>
            </a:r>
            <a:r>
              <a:rPr lang="zh-CN" altLang="en-US" sz="2100" dirty="0">
                <a:latin typeface="Arial" panose="020B0604020202020204" pitchFamily="34" charset="0"/>
              </a:rPr>
              <a:t>”</a:t>
            </a:r>
            <a:r>
              <a:rPr lang="zh-CN" altLang="en-US" sz="2100" dirty="0"/>
              <a:t>（动画电视）和采用简化、夸张的</a:t>
            </a:r>
            <a:r>
              <a:rPr lang="zh-CN" altLang="en-US" sz="2100" dirty="0">
                <a:latin typeface="Arial" panose="020B0604020202020204" pitchFamily="34" charset="0"/>
              </a:rPr>
              <a:t>“</a:t>
            </a:r>
            <a:r>
              <a:rPr lang="zh-CN" altLang="en-US" sz="2100" dirty="0"/>
              <a:t>局限动画</a:t>
            </a:r>
            <a:r>
              <a:rPr lang="zh-CN" altLang="en-US" sz="2100" dirty="0">
                <a:latin typeface="Arial" panose="020B0604020202020204" pitchFamily="34" charset="0"/>
              </a:rPr>
              <a:t>”</a:t>
            </a:r>
            <a:r>
              <a:rPr lang="zh-CN" altLang="en-US" sz="2100" dirty="0"/>
              <a:t>（幻灯片动画）。</a:t>
            </a:r>
          </a:p>
          <a:p>
            <a:r>
              <a:rPr lang="zh-CN" altLang="en-US" sz="2100" dirty="0"/>
              <a:t>从空间的视觉效果上，可分为平面动画（</a:t>
            </a:r>
            <a:r>
              <a:rPr lang="en-US" altLang="zh-CN" sz="2100" dirty="0"/>
              <a:t>《</a:t>
            </a:r>
            <a:r>
              <a:rPr lang="zh-CN" altLang="en-US" sz="2100" dirty="0"/>
              <a:t>小虎还乡</a:t>
            </a:r>
            <a:r>
              <a:rPr lang="en-US" altLang="zh-CN" sz="2100" dirty="0"/>
              <a:t>》</a:t>
            </a:r>
            <a:r>
              <a:rPr lang="zh-CN" altLang="en-US" sz="2100" dirty="0"/>
              <a:t>）和三维动画（</a:t>
            </a:r>
            <a:r>
              <a:rPr lang="en-US" altLang="zh-CN" sz="2100" dirty="0"/>
              <a:t>《</a:t>
            </a:r>
            <a:r>
              <a:rPr lang="zh-CN" altLang="en-US" sz="2100" dirty="0"/>
              <a:t>最终幻想</a:t>
            </a:r>
            <a:r>
              <a:rPr lang="en-US" altLang="zh-CN" sz="2100" dirty="0"/>
              <a:t>》</a:t>
            </a:r>
            <a:r>
              <a:rPr lang="zh-CN" altLang="en-US" sz="2100" dirty="0"/>
              <a:t>）。</a:t>
            </a:r>
          </a:p>
          <a:p>
            <a:r>
              <a:rPr lang="zh-CN" altLang="en-US" sz="2100" dirty="0"/>
              <a:t>从播放效果上，可以分为顺序动画（连续动作）和交互式动画（反复动作）。</a:t>
            </a:r>
          </a:p>
          <a:p>
            <a:r>
              <a:rPr lang="zh-CN" altLang="en-US" sz="2100" dirty="0"/>
              <a:t>从每秒放的幅数来讲，有全动画（每秒</a:t>
            </a:r>
            <a:r>
              <a:rPr lang="en-US" altLang="zh-CN" sz="2100" dirty="0"/>
              <a:t>24</a:t>
            </a:r>
            <a:r>
              <a:rPr lang="zh-CN" altLang="en-US" sz="2100" dirty="0"/>
              <a:t>幅）（迪斯尼动画）和半动画（少于</a:t>
            </a:r>
            <a:r>
              <a:rPr lang="en-US" altLang="zh-CN" sz="2100" dirty="0"/>
              <a:t>24</a:t>
            </a:r>
            <a:r>
              <a:rPr lang="zh-CN" altLang="en-US" sz="2100" dirty="0"/>
              <a:t>幅）（三流动画）之分，中国的动画公司为了节省资金往往用半动画做电视片。 </a:t>
            </a:r>
          </a:p>
        </p:txBody>
      </p:sp>
    </p:spTree>
    <p:extLst>
      <p:ext uri="{BB962C8B-B14F-4D97-AF65-F5344CB8AC3E}">
        <p14:creationId xmlns:p14="http://schemas.microsoft.com/office/powerpoint/2010/main" val="68758027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1020762" y="288032"/>
            <a:ext cx="7814567" cy="764704"/>
          </a:xfrm>
        </p:spPr>
        <p:txBody>
          <a:bodyPr/>
          <a:lstStyle/>
          <a:p>
            <a:r>
              <a:rPr lang="zh-CN" altLang="en-US" dirty="0">
                <a:ea typeface="黑体" panose="02010609060101010101" pitchFamily="49" charset="-122"/>
              </a:rPr>
              <a:t>动画的变化</a:t>
            </a:r>
          </a:p>
        </p:txBody>
      </p:sp>
      <p:sp>
        <p:nvSpPr>
          <p:cNvPr id="207875" name="Rectangle 3"/>
          <p:cNvSpPr>
            <a:spLocks noGrp="1" noChangeArrowheads="1"/>
          </p:cNvSpPr>
          <p:nvPr>
            <p:ph type="body" idx="1"/>
          </p:nvPr>
        </p:nvSpPr>
        <p:spPr>
          <a:xfrm>
            <a:off x="202372" y="1361347"/>
            <a:ext cx="8856984" cy="4479384"/>
          </a:xfrm>
        </p:spPr>
        <p:txBody>
          <a:bodyPr/>
          <a:lstStyle/>
          <a:p>
            <a:pPr>
              <a:buFont typeface="Wingdings" panose="05000000000000000000" pitchFamily="2" charset="2"/>
              <a:buChar char="n"/>
            </a:pPr>
            <a:r>
              <a:rPr lang="zh-CN" altLang="en-US" dirty="0"/>
              <a:t>动作的变化</a:t>
            </a:r>
          </a:p>
          <a:p>
            <a:pPr lvl="1"/>
            <a:r>
              <a:rPr lang="zh-CN" altLang="en-US" dirty="0"/>
              <a:t>物体位置的变化</a:t>
            </a:r>
          </a:p>
          <a:p>
            <a:pPr lvl="1"/>
            <a:r>
              <a:rPr lang="zh-CN" altLang="en-US" dirty="0"/>
              <a:t>物体形态的变化</a:t>
            </a:r>
          </a:p>
          <a:p>
            <a:pPr>
              <a:buFont typeface="Wingdings" panose="05000000000000000000" pitchFamily="2" charset="2"/>
              <a:buChar char="n"/>
            </a:pPr>
            <a:r>
              <a:rPr lang="zh-CN" altLang="en-US" dirty="0"/>
              <a:t>颜色的变化</a:t>
            </a:r>
          </a:p>
          <a:p>
            <a:pPr>
              <a:buFont typeface="Wingdings" panose="05000000000000000000" pitchFamily="2" charset="2"/>
              <a:buChar char="n"/>
            </a:pPr>
            <a:r>
              <a:rPr lang="zh-CN" altLang="en-US" dirty="0"/>
              <a:t>材料质地的变化</a:t>
            </a:r>
          </a:p>
          <a:p>
            <a:pPr>
              <a:buFont typeface="Wingdings" panose="05000000000000000000" pitchFamily="2" charset="2"/>
              <a:buChar char="n"/>
            </a:pPr>
            <a:r>
              <a:rPr lang="zh-CN" altLang="en-US" dirty="0"/>
              <a:t>光线强弱的变化</a:t>
            </a:r>
          </a:p>
        </p:txBody>
      </p:sp>
    </p:spTree>
    <p:extLst>
      <p:ext uri="{BB962C8B-B14F-4D97-AF65-F5344CB8AC3E}">
        <p14:creationId xmlns:p14="http://schemas.microsoft.com/office/powerpoint/2010/main" val="21977040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043622" y="300608"/>
            <a:ext cx="7814567" cy="764704"/>
          </a:xfrm>
        </p:spPr>
        <p:txBody>
          <a:bodyPr/>
          <a:lstStyle/>
          <a:p>
            <a:r>
              <a:rPr lang="zh-CN" altLang="en-US" sz="4600" dirty="0">
                <a:latin typeface="黑体" panose="02010609060101010101" pitchFamily="49" charset="-122"/>
                <a:ea typeface="黑体" panose="02010609060101010101" pitchFamily="49" charset="-122"/>
              </a:rPr>
              <a:t>传统动画的制作过程</a:t>
            </a:r>
          </a:p>
        </p:txBody>
      </p:sp>
      <p:sp>
        <p:nvSpPr>
          <p:cNvPr id="185347" name="Rectangle 3"/>
          <p:cNvSpPr>
            <a:spLocks noGrp="1" noChangeArrowheads="1"/>
          </p:cNvSpPr>
          <p:nvPr>
            <p:ph type="body" idx="1"/>
          </p:nvPr>
        </p:nvSpPr>
        <p:spPr>
          <a:xfrm>
            <a:off x="179512" y="1327056"/>
            <a:ext cx="8856984" cy="5073427"/>
          </a:xfrm>
        </p:spPr>
        <p:txBody>
          <a:bodyPr/>
          <a:lstStyle/>
          <a:p>
            <a:pPr marL="609600" indent="-609600">
              <a:spcBef>
                <a:spcPct val="30000"/>
              </a:spcBef>
              <a:buClrTx/>
              <a:buFontTx/>
              <a:buAutoNum type="arabicParenBoth"/>
            </a:pPr>
            <a:r>
              <a:rPr kumimoji="1" lang="zh-CN" altLang="en-US" sz="2600" b="1" dirty="0">
                <a:effectLst>
                  <a:outerShdw blurRad="38100" dist="38100" dir="2700000" algn="tl">
                    <a:srgbClr val="C0C0C0"/>
                  </a:outerShdw>
                </a:effectLst>
              </a:rPr>
              <a:t>制作声音对白和背景音乐</a:t>
            </a:r>
          </a:p>
          <a:p>
            <a:pPr marL="609600" indent="-609600">
              <a:spcBef>
                <a:spcPct val="30000"/>
              </a:spcBef>
              <a:buClrTx/>
              <a:buFontTx/>
              <a:buNone/>
            </a:pPr>
            <a:r>
              <a:rPr kumimoji="1" lang="en-US" altLang="zh-CN" sz="2600" b="1" dirty="0">
                <a:effectLst>
                  <a:outerShdw blurRad="38100" dist="38100" dir="2700000" algn="tl">
                    <a:srgbClr val="C0C0C0"/>
                  </a:outerShdw>
                </a:effectLst>
              </a:rPr>
              <a:t>(2) </a:t>
            </a:r>
            <a:r>
              <a:rPr kumimoji="1" lang="zh-CN" altLang="en-US" sz="2600" b="1" dirty="0">
                <a:effectLst>
                  <a:outerShdw blurRad="38100" dist="38100" dir="2700000" algn="tl">
                    <a:srgbClr val="C0C0C0"/>
                  </a:outerShdw>
                </a:effectLst>
              </a:rPr>
              <a:t>制作关键画面</a:t>
            </a:r>
          </a:p>
          <a:p>
            <a:pPr marL="609600" indent="-609600">
              <a:spcBef>
                <a:spcPct val="30000"/>
              </a:spcBef>
              <a:buClrTx/>
              <a:buFontTx/>
              <a:buNone/>
            </a:pPr>
            <a:r>
              <a:rPr kumimoji="1" lang="en-US" altLang="zh-CN" sz="2600" b="1" dirty="0">
                <a:effectLst>
                  <a:outerShdw blurRad="38100" dist="38100" dir="2700000" algn="tl">
                    <a:srgbClr val="C0C0C0"/>
                  </a:outerShdw>
                </a:effectLst>
              </a:rPr>
              <a:t>(3) </a:t>
            </a:r>
            <a:r>
              <a:rPr kumimoji="1" lang="zh-CN" altLang="en-US" sz="2600" b="1" dirty="0">
                <a:effectLst>
                  <a:outerShdw blurRad="38100" dist="38100" dir="2700000" algn="tl">
                    <a:srgbClr val="C0C0C0"/>
                  </a:outerShdw>
                </a:effectLst>
              </a:rPr>
              <a:t>绘制动画画面</a:t>
            </a:r>
          </a:p>
          <a:p>
            <a:pPr marL="609600" indent="-609600">
              <a:spcBef>
                <a:spcPct val="30000"/>
              </a:spcBef>
              <a:buClrTx/>
              <a:buFontTx/>
              <a:buNone/>
            </a:pPr>
            <a:r>
              <a:rPr kumimoji="1" lang="en-US" altLang="zh-CN" sz="2600" b="1" dirty="0">
                <a:effectLst>
                  <a:outerShdw blurRad="38100" dist="38100" dir="2700000" algn="tl">
                    <a:srgbClr val="C0C0C0"/>
                  </a:outerShdw>
                </a:effectLst>
              </a:rPr>
              <a:t>(4) </a:t>
            </a:r>
            <a:r>
              <a:rPr kumimoji="1" lang="zh-CN" altLang="en-US" sz="2600" b="1" dirty="0">
                <a:effectLst>
                  <a:outerShdw blurRad="38100" dist="38100" dir="2700000" algn="tl">
                    <a:srgbClr val="C0C0C0"/>
                  </a:outerShdw>
                </a:effectLst>
              </a:rPr>
              <a:t>复制到胶片上</a:t>
            </a:r>
          </a:p>
          <a:p>
            <a:pPr marL="609600" indent="-609600">
              <a:spcBef>
                <a:spcPct val="30000"/>
              </a:spcBef>
              <a:buClrTx/>
              <a:buFontTx/>
              <a:buNone/>
            </a:pPr>
            <a:r>
              <a:rPr kumimoji="1" lang="en-US" altLang="zh-CN" sz="2600" b="1" dirty="0">
                <a:effectLst>
                  <a:outerShdw blurRad="38100" dist="38100" dir="2700000" algn="tl">
                    <a:srgbClr val="C0C0C0"/>
                  </a:outerShdw>
                </a:effectLst>
              </a:rPr>
              <a:t>(5) </a:t>
            </a:r>
            <a:r>
              <a:rPr kumimoji="1" lang="zh-CN" altLang="en-US" sz="2600" b="1" dirty="0">
                <a:effectLst>
                  <a:outerShdw blurRad="38100" dist="38100" dir="2700000" algn="tl">
                    <a:srgbClr val="C0C0C0"/>
                  </a:outerShdw>
                </a:effectLst>
              </a:rPr>
              <a:t>上色</a:t>
            </a:r>
          </a:p>
          <a:p>
            <a:pPr marL="609600" indent="-609600">
              <a:spcBef>
                <a:spcPct val="30000"/>
              </a:spcBef>
              <a:buClrTx/>
              <a:buFontTx/>
              <a:buNone/>
            </a:pPr>
            <a:r>
              <a:rPr kumimoji="1" lang="en-US" altLang="zh-CN" sz="2600" b="1" dirty="0">
                <a:effectLst>
                  <a:outerShdw blurRad="38100" dist="38100" dir="2700000" algn="tl">
                    <a:srgbClr val="C0C0C0"/>
                  </a:outerShdw>
                </a:effectLst>
              </a:rPr>
              <a:t>(6) </a:t>
            </a:r>
            <a:r>
              <a:rPr kumimoji="1" lang="zh-CN" altLang="en-US" sz="2600" b="1" dirty="0">
                <a:effectLst>
                  <a:outerShdw blurRad="38100" dist="38100" dir="2700000" algn="tl">
                    <a:srgbClr val="C0C0C0"/>
                  </a:outerShdw>
                </a:effectLst>
              </a:rPr>
              <a:t>核实检查动画画稿</a:t>
            </a:r>
          </a:p>
          <a:p>
            <a:pPr marL="609600" indent="-609600">
              <a:spcBef>
                <a:spcPct val="30000"/>
              </a:spcBef>
              <a:buClrTx/>
              <a:buFontTx/>
              <a:buNone/>
            </a:pPr>
            <a:r>
              <a:rPr kumimoji="1" lang="en-US" altLang="zh-CN" sz="2600" b="1" dirty="0">
                <a:effectLst>
                  <a:outerShdw blurRad="38100" dist="38100" dir="2700000" algn="tl">
                    <a:srgbClr val="C0C0C0"/>
                  </a:outerShdw>
                </a:effectLst>
              </a:rPr>
              <a:t>(7) </a:t>
            </a:r>
            <a:r>
              <a:rPr kumimoji="1" lang="zh-CN" altLang="en-US" sz="2600" b="1" dirty="0">
                <a:effectLst>
                  <a:outerShdw blurRad="38100" dist="38100" dir="2700000" algn="tl">
                    <a:srgbClr val="C0C0C0"/>
                  </a:outerShdw>
                </a:effectLst>
              </a:rPr>
              <a:t>拍摄电影胶片</a:t>
            </a:r>
          </a:p>
          <a:p>
            <a:pPr marL="609600" indent="-609600">
              <a:spcBef>
                <a:spcPct val="30000"/>
              </a:spcBef>
              <a:buClrTx/>
              <a:buFontTx/>
              <a:buNone/>
            </a:pPr>
            <a:r>
              <a:rPr kumimoji="1" lang="en-US" altLang="zh-CN" sz="2600" b="1" dirty="0">
                <a:effectLst>
                  <a:outerShdw blurRad="38100" dist="38100" dir="2700000" algn="tl">
                    <a:srgbClr val="C0C0C0"/>
                  </a:outerShdw>
                </a:effectLst>
              </a:rPr>
              <a:t>(8) </a:t>
            </a:r>
            <a:r>
              <a:rPr kumimoji="1" lang="zh-CN" altLang="en-US" sz="2600" b="1" dirty="0">
                <a:effectLst>
                  <a:outerShdw blurRad="38100" dist="38100" dir="2700000" algn="tl">
                    <a:srgbClr val="C0C0C0"/>
                  </a:outerShdw>
                </a:effectLst>
              </a:rPr>
              <a:t>后期制作</a:t>
            </a:r>
            <a:endParaRPr lang="zh-CN" altLang="en-US" sz="2600" dirty="0"/>
          </a:p>
        </p:txBody>
      </p:sp>
    </p:spTree>
    <p:extLst>
      <p:ext uri="{BB962C8B-B14F-4D97-AF65-F5344CB8AC3E}">
        <p14:creationId xmlns:p14="http://schemas.microsoft.com/office/powerpoint/2010/main" val="25911503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077912" y="254888"/>
            <a:ext cx="7814567" cy="764704"/>
          </a:xfrm>
        </p:spPr>
        <p:txBody>
          <a:bodyPr/>
          <a:lstStyle/>
          <a:p>
            <a:r>
              <a:rPr lang="zh-CN" altLang="en-US" sz="4400" b="1">
                <a:ea typeface="黑体" panose="02010609060101010101" pitchFamily="49" charset="-122"/>
              </a:rPr>
              <a:t>传统动画的制作过程</a:t>
            </a:r>
            <a:r>
              <a:rPr lang="zh-CN" altLang="en-US"/>
              <a:t> </a:t>
            </a:r>
          </a:p>
        </p:txBody>
      </p:sp>
      <p:sp>
        <p:nvSpPr>
          <p:cNvPr id="158723" name="Rectangle 3"/>
          <p:cNvSpPr>
            <a:spLocks noGrp="1" noChangeArrowheads="1"/>
          </p:cNvSpPr>
          <p:nvPr>
            <p:ph type="body" idx="1"/>
          </p:nvPr>
        </p:nvSpPr>
        <p:spPr>
          <a:xfrm>
            <a:off x="296545" y="1556068"/>
            <a:ext cx="8497888" cy="4679950"/>
          </a:xfrm>
        </p:spPr>
        <p:txBody>
          <a:bodyPr/>
          <a:lstStyle/>
          <a:p>
            <a:pPr>
              <a:lnSpc>
                <a:spcPct val="120000"/>
              </a:lnSpc>
              <a:buFont typeface="Wingdings" panose="05000000000000000000" pitchFamily="2" charset="2"/>
              <a:buChar char="n"/>
            </a:pPr>
            <a:r>
              <a:rPr lang="zh-CN" altLang="en-US" sz="2800" dirty="0"/>
              <a:t>总体设计阶段 </a:t>
            </a:r>
          </a:p>
          <a:p>
            <a:pPr lvl="1">
              <a:lnSpc>
                <a:spcPct val="120000"/>
              </a:lnSpc>
            </a:pPr>
            <a:r>
              <a:rPr lang="zh-CN" altLang="en-US" sz="2400" dirty="0"/>
              <a:t>剧本 、 故事板（分镜头绘图剧本）、 制作进度表。</a:t>
            </a:r>
          </a:p>
          <a:p>
            <a:pPr>
              <a:lnSpc>
                <a:spcPct val="120000"/>
              </a:lnSpc>
              <a:buFont typeface="Wingdings" panose="05000000000000000000" pitchFamily="2" charset="2"/>
              <a:buChar char="n"/>
            </a:pPr>
            <a:r>
              <a:rPr lang="zh-CN" altLang="en-US" sz="2800" dirty="0"/>
              <a:t>设计制作阶段</a:t>
            </a:r>
          </a:p>
          <a:p>
            <a:pPr lvl="1">
              <a:lnSpc>
                <a:spcPct val="120000"/>
              </a:lnSpc>
            </a:pPr>
            <a:r>
              <a:rPr lang="zh-CN" altLang="en-US" sz="2400" dirty="0"/>
              <a:t>设计 （各背景、前景、道具、人物等）、音响</a:t>
            </a:r>
            <a:endParaRPr lang="zh-CN" altLang="en-US" sz="2500" dirty="0"/>
          </a:p>
          <a:p>
            <a:pPr>
              <a:lnSpc>
                <a:spcPct val="120000"/>
              </a:lnSpc>
              <a:buFont typeface="Wingdings" panose="05000000000000000000" pitchFamily="2" charset="2"/>
              <a:buChar char="n"/>
            </a:pPr>
            <a:r>
              <a:rPr lang="zh-CN" altLang="en-US" sz="2800" dirty="0"/>
              <a:t>具体创作阶段 </a:t>
            </a:r>
          </a:p>
          <a:p>
            <a:pPr lvl="1">
              <a:lnSpc>
                <a:spcPct val="120000"/>
              </a:lnSpc>
            </a:pPr>
            <a:r>
              <a:rPr lang="zh-CN" altLang="en-US" sz="2400" dirty="0"/>
              <a:t>	</a:t>
            </a:r>
            <a:r>
              <a:rPr lang="zh-CN" altLang="en-US" sz="2500" dirty="0"/>
              <a:t>原画创作、中间插画制作、描线、着色。 </a:t>
            </a:r>
          </a:p>
          <a:p>
            <a:pPr>
              <a:lnSpc>
                <a:spcPct val="120000"/>
              </a:lnSpc>
              <a:buFont typeface="Wingdings" panose="05000000000000000000" pitchFamily="2" charset="2"/>
              <a:buChar char="n"/>
            </a:pPr>
            <a:r>
              <a:rPr lang="zh-CN" altLang="en-US" sz="2900" dirty="0"/>
              <a:t>拍摄制作阶段 </a:t>
            </a:r>
          </a:p>
          <a:p>
            <a:pPr lvl="1">
              <a:lnSpc>
                <a:spcPct val="120000"/>
              </a:lnSpc>
            </a:pPr>
            <a:r>
              <a:rPr lang="zh-CN" altLang="en-US" sz="2500" dirty="0"/>
              <a:t>检查、拍摄、编辑、录音</a:t>
            </a:r>
          </a:p>
        </p:txBody>
      </p:sp>
    </p:spTree>
    <p:extLst>
      <p:ext uri="{BB962C8B-B14F-4D97-AF65-F5344CB8AC3E}">
        <p14:creationId xmlns:p14="http://schemas.microsoft.com/office/powerpoint/2010/main" val="201958494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609600" y="838200"/>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spcBef>
                <a:spcPct val="50000"/>
              </a:spcBef>
              <a:buFont typeface="Wingdings" panose="05000000000000000000" pitchFamily="2" charset="2"/>
              <a:buChar char="n"/>
            </a:pPr>
            <a:r>
              <a:rPr kumimoji="1" lang="zh-CN" altLang="en-US" sz="2000" b="1" dirty="0" smtClean="0">
                <a:solidFill>
                  <a:srgbClr val="FF0000"/>
                </a:solidFill>
                <a:effectLst>
                  <a:outerShdw blurRad="38100" dist="38100" dir="2700000" algn="tl">
                    <a:srgbClr val="C0C0C0"/>
                  </a:outerShdw>
                </a:effectLst>
                <a:latin typeface="Times New Roman" panose="02020603050405020304" pitchFamily="18" charset="0"/>
              </a:rPr>
              <a:t>电脑</a:t>
            </a:r>
            <a:r>
              <a:rPr kumimoji="1" lang="zh-CN" altLang="en-US" sz="2000" b="1" dirty="0">
                <a:solidFill>
                  <a:srgbClr val="FF0000"/>
                </a:solidFill>
                <a:effectLst>
                  <a:outerShdw blurRad="38100" dist="38100" dir="2700000" algn="tl">
                    <a:srgbClr val="C0C0C0"/>
                  </a:outerShdw>
                </a:effectLst>
                <a:latin typeface="Times New Roman" panose="02020603050405020304" pitchFamily="18" charset="0"/>
              </a:rPr>
              <a:t>动画的种类</a:t>
            </a:r>
          </a:p>
        </p:txBody>
      </p:sp>
      <p:grpSp>
        <p:nvGrpSpPr>
          <p:cNvPr id="166915" name="Group 3"/>
          <p:cNvGrpSpPr>
            <a:grpSpLocks/>
          </p:cNvGrpSpPr>
          <p:nvPr/>
        </p:nvGrpSpPr>
        <p:grpSpPr bwMode="auto">
          <a:xfrm>
            <a:off x="827088" y="1412875"/>
            <a:ext cx="7924800" cy="1844675"/>
            <a:chOff x="528" y="912"/>
            <a:chExt cx="4992" cy="1162"/>
          </a:xfrm>
        </p:grpSpPr>
        <p:sp>
          <p:nvSpPr>
            <p:cNvPr id="166916" name="Text Box 4"/>
            <p:cNvSpPr txBox="1">
              <a:spLocks noChangeArrowheads="1"/>
            </p:cNvSpPr>
            <p:nvPr/>
          </p:nvSpPr>
          <p:spPr bwMode="auto">
            <a:xfrm>
              <a:off x="528" y="912"/>
              <a:ext cx="49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effectLst>
                    <a:outerShdw blurRad="38100" dist="38100" dir="2700000" algn="tl">
                      <a:srgbClr val="C0C0C0"/>
                    </a:outerShdw>
                  </a:effectLst>
                  <a:latin typeface="Times New Roman" panose="02020603050405020304" pitchFamily="18" charset="0"/>
                </a:rPr>
                <a:t>●</a:t>
              </a:r>
              <a:r>
                <a:rPr kumimoji="1" lang="zh-CN" altLang="en-US" sz="2000" b="1">
                  <a:effectLst>
                    <a:outerShdw blurRad="38100" dist="38100" dir="2700000" algn="tl">
                      <a:srgbClr val="C0C0C0"/>
                    </a:outerShdw>
                  </a:effectLst>
                  <a:latin typeface="Times New Roman" panose="02020603050405020304" pitchFamily="18" charset="0"/>
                </a:rPr>
                <a:t> 帧动画 </a:t>
              </a:r>
              <a:r>
                <a:rPr kumimoji="1" lang="en-US" altLang="zh-CN" sz="2000" b="1">
                  <a:effectLst>
                    <a:outerShdw blurRad="38100" dist="38100" dir="2700000" algn="tl">
                      <a:srgbClr val="C0C0C0"/>
                    </a:outerShdw>
                  </a:effectLst>
                  <a:latin typeface="Times New Roman" panose="02020603050405020304" pitchFamily="18" charset="0"/>
                </a:rPr>
                <a:t>—— </a:t>
              </a:r>
              <a:r>
                <a:rPr kumimoji="1" lang="zh-CN" altLang="en-US" sz="2000" b="1">
                  <a:effectLst>
                    <a:outerShdw blurRad="38100" dist="38100" dir="2700000" algn="tl">
                      <a:srgbClr val="C0C0C0"/>
                    </a:outerShdw>
                  </a:effectLst>
                  <a:latin typeface="Times New Roman" panose="02020603050405020304" pitchFamily="18" charset="0"/>
                </a:rPr>
                <a:t>模拟以帧为基本单位的传统动画，占动画产品的</a:t>
              </a:r>
              <a:r>
                <a:rPr kumimoji="1" lang="en-US" altLang="zh-CN" sz="2000" b="1">
                  <a:effectLst>
                    <a:outerShdw blurRad="38100" dist="38100" dir="2700000" algn="tl">
                      <a:srgbClr val="C0C0C0"/>
                    </a:outerShdw>
                  </a:effectLst>
                  <a:latin typeface="Times New Roman" panose="02020603050405020304" pitchFamily="18" charset="0"/>
                </a:rPr>
                <a:t>98%</a:t>
              </a:r>
            </a:p>
          </p:txBody>
        </p:sp>
        <p:sp>
          <p:nvSpPr>
            <p:cNvPr id="166917" name="Text Box 5"/>
            <p:cNvSpPr txBox="1">
              <a:spLocks noChangeArrowheads="1"/>
            </p:cNvSpPr>
            <p:nvPr/>
          </p:nvSpPr>
          <p:spPr bwMode="auto">
            <a:xfrm>
              <a:off x="1584" y="1248"/>
              <a:ext cx="3456"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effectLst>
                    <a:outerShdw blurRad="38100" dist="38100" dir="2700000" algn="tl">
                      <a:srgbClr val="C0C0C0"/>
                    </a:outerShdw>
                  </a:effectLst>
                  <a:latin typeface="Times New Roman" panose="02020603050405020304" pitchFamily="18" charset="0"/>
                </a:rPr>
                <a:t>●</a:t>
              </a:r>
              <a:r>
                <a:rPr kumimoji="1" lang="zh-CN" altLang="en-US" sz="2000" b="1">
                  <a:effectLst>
                    <a:outerShdw blurRad="38100" dist="38100" dir="2700000" algn="tl">
                      <a:srgbClr val="C0C0C0"/>
                    </a:outerShdw>
                  </a:effectLst>
                  <a:latin typeface="Times New Roman" panose="02020603050405020304" pitchFamily="18" charset="0"/>
                </a:rPr>
                <a:t> 平面动画</a:t>
              </a:r>
              <a:r>
                <a:rPr kumimoji="1" lang="en-US" altLang="zh-CN" sz="2000" b="1">
                  <a:effectLst>
                    <a:outerShdw blurRad="38100" dist="38100" dir="2700000" algn="tl">
                      <a:srgbClr val="C0C0C0"/>
                    </a:outerShdw>
                  </a:effectLst>
                  <a:latin typeface="Times New Roman" panose="02020603050405020304" pitchFamily="18" charset="0"/>
                </a:rPr>
                <a:t>——</a:t>
              </a:r>
              <a:r>
                <a:rPr kumimoji="1" lang="zh-CN" altLang="en-US" sz="2000" b="1">
                  <a:effectLst>
                    <a:outerShdw blurRad="38100" dist="38100" dir="2700000" algn="tl">
                      <a:srgbClr val="C0C0C0"/>
                    </a:outerShdw>
                  </a:effectLst>
                  <a:latin typeface="Times New Roman" panose="02020603050405020304" pitchFamily="18" charset="0"/>
                </a:rPr>
                <a:t>以传统平面绘画为基础的动画</a:t>
              </a:r>
            </a:p>
            <a:p>
              <a:pPr>
                <a:spcBef>
                  <a:spcPct val="50000"/>
                </a:spcBef>
              </a:pPr>
              <a:r>
                <a:rPr kumimoji="1" lang="zh-CN" altLang="en-US">
                  <a:effectLst>
                    <a:outerShdw blurRad="38100" dist="38100" dir="2700000" algn="tl">
                      <a:srgbClr val="C0C0C0"/>
                    </a:outerShdw>
                  </a:effectLst>
                  <a:latin typeface="Times New Roman" panose="02020603050405020304" pitchFamily="18" charset="0"/>
                </a:rPr>
                <a:t>●</a:t>
              </a:r>
              <a:r>
                <a:rPr kumimoji="1" lang="zh-CN" altLang="en-US" sz="2000" b="1">
                  <a:effectLst>
                    <a:outerShdw blurRad="38100" dist="38100" dir="2700000" algn="tl">
                      <a:srgbClr val="C0C0C0"/>
                    </a:outerShdw>
                  </a:effectLst>
                  <a:latin typeface="Times New Roman" panose="02020603050405020304" pitchFamily="18" charset="0"/>
                </a:rPr>
                <a:t> 颜色动画 </a:t>
              </a:r>
              <a:r>
                <a:rPr kumimoji="1" lang="en-US" altLang="zh-CN" sz="2000" b="1">
                  <a:effectLst>
                    <a:outerShdw blurRad="38100" dist="38100" dir="2700000" algn="tl">
                      <a:srgbClr val="C0C0C0"/>
                    </a:outerShdw>
                  </a:effectLst>
                  <a:latin typeface="Times New Roman" panose="02020603050405020304" pitchFamily="18" charset="0"/>
                </a:rPr>
                <a:t>—— </a:t>
              </a:r>
              <a:r>
                <a:rPr kumimoji="1" lang="zh-CN" altLang="en-US" sz="2000" b="1">
                  <a:effectLst>
                    <a:outerShdw blurRad="38100" dist="38100" dir="2700000" algn="tl">
                      <a:srgbClr val="C0C0C0"/>
                    </a:outerShdw>
                  </a:effectLst>
                  <a:latin typeface="Times New Roman" panose="02020603050405020304" pitchFamily="18" charset="0"/>
                </a:rPr>
                <a:t>形成颜色流动效果的动画</a:t>
              </a:r>
            </a:p>
            <a:p>
              <a:pPr>
                <a:spcBef>
                  <a:spcPct val="50000"/>
                </a:spcBef>
              </a:pPr>
              <a:r>
                <a:rPr kumimoji="1" lang="zh-CN" altLang="en-US">
                  <a:effectLst>
                    <a:outerShdw blurRad="38100" dist="38100" dir="2700000" algn="tl">
                      <a:srgbClr val="C0C0C0"/>
                    </a:outerShdw>
                  </a:effectLst>
                  <a:latin typeface="Times New Roman" panose="02020603050405020304" pitchFamily="18" charset="0"/>
                </a:rPr>
                <a:t>●</a:t>
              </a:r>
              <a:r>
                <a:rPr kumimoji="1" lang="zh-CN" altLang="en-US" sz="2000" b="1">
                  <a:effectLst>
                    <a:outerShdw blurRad="38100" dist="38100" dir="2700000" algn="tl">
                      <a:srgbClr val="C0C0C0"/>
                    </a:outerShdw>
                  </a:effectLst>
                  <a:latin typeface="Times New Roman" panose="02020603050405020304" pitchFamily="18" charset="0"/>
                </a:rPr>
                <a:t> 变形动画 </a:t>
              </a:r>
              <a:r>
                <a:rPr kumimoji="1" lang="en-US" altLang="zh-CN" sz="2000" b="1">
                  <a:effectLst>
                    <a:outerShdw blurRad="38100" dist="38100" dir="2700000" algn="tl">
                      <a:srgbClr val="C0C0C0"/>
                    </a:outerShdw>
                  </a:effectLst>
                  <a:latin typeface="Times New Roman" panose="02020603050405020304" pitchFamily="18" charset="0"/>
                </a:rPr>
                <a:t>—— </a:t>
              </a:r>
              <a:r>
                <a:rPr kumimoji="1" lang="zh-CN" altLang="en-US" sz="2000" b="1">
                  <a:effectLst>
                    <a:outerShdw blurRad="38100" dist="38100" dir="2700000" algn="tl">
                      <a:srgbClr val="C0C0C0"/>
                    </a:outerShdw>
                  </a:effectLst>
                  <a:latin typeface="Times New Roman" panose="02020603050405020304" pitchFamily="18" charset="0"/>
                </a:rPr>
                <a:t>主体变形效果的动画</a:t>
              </a:r>
            </a:p>
          </p:txBody>
        </p:sp>
      </p:grpSp>
      <p:sp>
        <p:nvSpPr>
          <p:cNvPr id="166919" name="Text Box 7"/>
          <p:cNvSpPr txBox="1">
            <a:spLocks noChangeArrowheads="1"/>
          </p:cNvSpPr>
          <p:nvPr/>
        </p:nvSpPr>
        <p:spPr bwMode="auto">
          <a:xfrm>
            <a:off x="755650" y="3429000"/>
            <a:ext cx="746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effectLst>
                  <a:outerShdw blurRad="38100" dist="38100" dir="2700000" algn="tl">
                    <a:srgbClr val="C0C0C0"/>
                  </a:outerShdw>
                </a:effectLst>
                <a:latin typeface="Times New Roman" panose="02020603050405020304" pitchFamily="18" charset="0"/>
              </a:rPr>
              <a:t>●</a:t>
            </a:r>
            <a:r>
              <a:rPr kumimoji="1" lang="zh-CN" altLang="en-US" sz="2000" b="1">
                <a:effectLst>
                  <a:outerShdw blurRad="38100" dist="38100" dir="2700000" algn="tl">
                    <a:srgbClr val="C0C0C0"/>
                  </a:outerShdw>
                </a:effectLst>
                <a:latin typeface="Times New Roman" panose="02020603050405020304" pitchFamily="18" charset="0"/>
              </a:rPr>
              <a:t> 矢量动画 </a:t>
            </a:r>
            <a:r>
              <a:rPr kumimoji="1" lang="en-US" altLang="zh-CN" sz="2000" b="1">
                <a:effectLst>
                  <a:outerShdw blurRad="38100" dist="38100" dir="2700000" algn="tl">
                    <a:srgbClr val="C0C0C0"/>
                  </a:outerShdw>
                </a:effectLst>
                <a:latin typeface="Times New Roman" panose="02020603050405020304" pitchFamily="18" charset="0"/>
              </a:rPr>
              <a:t>—— </a:t>
            </a:r>
            <a:r>
              <a:rPr kumimoji="1" lang="zh-CN" altLang="en-US" sz="2000" b="1">
                <a:effectLst>
                  <a:outerShdw blurRad="38100" dist="38100" dir="2700000" algn="tl">
                    <a:srgbClr val="C0C0C0"/>
                  </a:outerShdw>
                </a:effectLst>
                <a:latin typeface="Times New Roman" panose="02020603050405020304" pitchFamily="18" charset="0"/>
              </a:rPr>
              <a:t>经过电脑运算而确定的运行轨迹和形状的动画</a:t>
            </a:r>
          </a:p>
        </p:txBody>
      </p:sp>
      <p:sp>
        <p:nvSpPr>
          <p:cNvPr id="166920" name="Text Box 8"/>
          <p:cNvSpPr txBox="1">
            <a:spLocks noChangeArrowheads="1"/>
          </p:cNvSpPr>
          <p:nvPr/>
        </p:nvSpPr>
        <p:spPr bwMode="auto">
          <a:xfrm>
            <a:off x="2508250" y="3962400"/>
            <a:ext cx="632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effectLst>
                  <a:outerShdw blurRad="38100" dist="38100" dir="2700000" algn="tl">
                    <a:srgbClr val="C0C0C0"/>
                  </a:outerShdw>
                </a:effectLst>
                <a:latin typeface="Times New Roman" panose="02020603050405020304" pitchFamily="18" charset="0"/>
              </a:rPr>
              <a:t>●</a:t>
            </a:r>
            <a:r>
              <a:rPr kumimoji="1" lang="zh-CN" altLang="en-US" sz="2000" b="1">
                <a:effectLst>
                  <a:outerShdw blurRad="38100" dist="38100" dir="2700000" algn="tl">
                    <a:srgbClr val="C0C0C0"/>
                  </a:outerShdw>
                </a:effectLst>
                <a:latin typeface="Times New Roman" panose="02020603050405020304" pitchFamily="18" charset="0"/>
              </a:rPr>
              <a:t> 空间动画 </a:t>
            </a:r>
            <a:r>
              <a:rPr kumimoji="1" lang="en-US" altLang="zh-CN" sz="2000" b="1">
                <a:effectLst>
                  <a:outerShdw blurRad="38100" dist="38100" dir="2700000" algn="tl">
                    <a:srgbClr val="C0C0C0"/>
                  </a:outerShdw>
                </a:effectLst>
                <a:latin typeface="Times New Roman" panose="02020603050405020304" pitchFamily="18" charset="0"/>
              </a:rPr>
              <a:t>—— </a:t>
            </a:r>
            <a:r>
              <a:rPr kumimoji="1" lang="zh-CN" altLang="en-US" sz="2000" b="1">
                <a:effectLst>
                  <a:outerShdw blurRad="38100" dist="38100" dir="2700000" algn="tl">
                    <a:srgbClr val="C0C0C0"/>
                  </a:outerShdw>
                </a:effectLst>
                <a:latin typeface="Times New Roman" panose="02020603050405020304" pitchFamily="18" charset="0"/>
              </a:rPr>
              <a:t>形成三维造型并进行空间运动的动画</a:t>
            </a:r>
          </a:p>
        </p:txBody>
      </p:sp>
      <p:sp>
        <p:nvSpPr>
          <p:cNvPr id="166921" name="Text Box 9"/>
          <p:cNvSpPr txBox="1">
            <a:spLocks noChangeArrowheads="1"/>
          </p:cNvSpPr>
          <p:nvPr/>
        </p:nvSpPr>
        <p:spPr bwMode="auto">
          <a:xfrm>
            <a:off x="914400" y="5486400"/>
            <a:ext cx="678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solidFill>
                  <a:srgbClr val="00FF99"/>
                </a:solidFill>
                <a:effectLst>
                  <a:outerShdw blurRad="38100" dist="38100" dir="2700000" algn="tl">
                    <a:srgbClr val="C0C0C0"/>
                  </a:outerShdw>
                </a:effectLst>
                <a:latin typeface="Times New Roman" panose="02020603050405020304" pitchFamily="18" charset="0"/>
              </a:rPr>
              <a:t>●</a:t>
            </a:r>
            <a:r>
              <a:rPr kumimoji="1" lang="zh-CN" altLang="en-US">
                <a:solidFill>
                  <a:srgbClr val="00FFCC"/>
                </a:solidFill>
                <a:effectLst>
                  <a:outerShdw blurRad="38100" dist="38100" dir="2700000" algn="tl">
                    <a:srgbClr val="C0C0C0"/>
                  </a:outerShdw>
                </a:effectLst>
                <a:latin typeface="Times New Roman" panose="02020603050405020304" pitchFamily="18" charset="0"/>
              </a:rPr>
              <a:t>  </a:t>
            </a:r>
            <a:r>
              <a:rPr kumimoji="1" lang="zh-CN" altLang="en-US" sz="2000" b="1">
                <a:effectLst>
                  <a:outerShdw blurRad="38100" dist="38100" dir="2700000" algn="tl">
                    <a:srgbClr val="C0C0C0"/>
                  </a:outerShdw>
                </a:effectLst>
                <a:latin typeface="Times New Roman" panose="02020603050405020304" pitchFamily="18" charset="0"/>
              </a:rPr>
              <a:t>提供关键帧创作工具</a:t>
            </a:r>
            <a:endParaRPr kumimoji="1" lang="en-US" altLang="zh-CN" sz="2000" b="1">
              <a:effectLst>
                <a:outerShdw blurRad="38100" dist="38100" dir="2700000" algn="tl">
                  <a:srgbClr val="C0C0C0"/>
                </a:outerShdw>
              </a:effectLst>
              <a:latin typeface="Times New Roman" panose="02020603050405020304" pitchFamily="18" charset="0"/>
            </a:endParaRPr>
          </a:p>
        </p:txBody>
      </p:sp>
      <p:sp>
        <p:nvSpPr>
          <p:cNvPr id="166923" name="Text Box 11"/>
          <p:cNvSpPr txBox="1">
            <a:spLocks noChangeArrowheads="1"/>
          </p:cNvSpPr>
          <p:nvPr/>
        </p:nvSpPr>
        <p:spPr bwMode="auto">
          <a:xfrm>
            <a:off x="914400" y="5943600"/>
            <a:ext cx="769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a:solidFill>
                  <a:srgbClr val="00FF99"/>
                </a:solidFill>
                <a:effectLst>
                  <a:outerShdw blurRad="38100" dist="38100" dir="2700000" algn="tl">
                    <a:srgbClr val="C0C0C0"/>
                  </a:outerShdw>
                </a:effectLst>
                <a:latin typeface="Times New Roman" panose="02020603050405020304" pitchFamily="18" charset="0"/>
              </a:rPr>
              <a:t>●  </a:t>
            </a:r>
            <a:r>
              <a:rPr kumimoji="1" lang="zh-CN" altLang="en-US" sz="2000" b="1">
                <a:effectLst>
                  <a:outerShdw blurRad="38100" dist="38100" dir="2700000" algn="tl">
                    <a:srgbClr val="C0C0C0"/>
                  </a:outerShdw>
                </a:effectLst>
              </a:rPr>
              <a:t>中间插画自动生成</a:t>
            </a:r>
            <a:endParaRPr kumimoji="1" lang="zh-CN" altLang="en-US" sz="2000" b="1">
              <a:effectLst>
                <a:outerShdw blurRad="38100" dist="38100" dir="2700000" algn="tl">
                  <a:srgbClr val="C0C0C0"/>
                </a:outerShdw>
              </a:effectLst>
              <a:latin typeface="Times New Roman" panose="02020603050405020304" pitchFamily="18" charset="0"/>
            </a:endParaRPr>
          </a:p>
        </p:txBody>
      </p:sp>
      <p:sp>
        <p:nvSpPr>
          <p:cNvPr id="166926" name="Rectangle 14"/>
          <p:cNvSpPr>
            <a:spLocks noGrp="1" noChangeArrowheads="1"/>
          </p:cNvSpPr>
          <p:nvPr>
            <p:ph type="title" idx="4294967295"/>
          </p:nvPr>
        </p:nvSpPr>
        <p:spPr>
          <a:xfrm>
            <a:off x="1035050" y="200280"/>
            <a:ext cx="2317750" cy="507831"/>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t">
            <a:spAutoFit/>
          </a:bodyPr>
          <a:lstStyle/>
          <a:p>
            <a:pPr>
              <a:spcBef>
                <a:spcPct val="50000"/>
              </a:spcBef>
            </a:pPr>
            <a:r>
              <a:rPr lang="zh-CN" altLang="en-US" sz="3000" b="1" dirty="0">
                <a:solidFill>
                  <a:srgbClr val="FF0000"/>
                </a:solidFill>
                <a:effectLst>
                  <a:outerShdw blurRad="38100" dist="38100" dir="2700000" algn="tl">
                    <a:srgbClr val="C0C0C0"/>
                  </a:outerShdw>
                </a:effectLst>
              </a:rPr>
              <a:t>电脑动画</a:t>
            </a:r>
          </a:p>
        </p:txBody>
      </p:sp>
      <p:sp>
        <p:nvSpPr>
          <p:cNvPr id="166928" name="Line 16"/>
          <p:cNvSpPr>
            <a:spLocks noChangeShapeType="1"/>
          </p:cNvSpPr>
          <p:nvPr/>
        </p:nvSpPr>
        <p:spPr bwMode="auto">
          <a:xfrm>
            <a:off x="685800" y="1219200"/>
            <a:ext cx="2133600"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6929" name="Group 17"/>
          <p:cNvGrpSpPr>
            <a:grpSpLocks/>
          </p:cNvGrpSpPr>
          <p:nvPr/>
        </p:nvGrpSpPr>
        <p:grpSpPr bwMode="auto">
          <a:xfrm>
            <a:off x="609600" y="4495800"/>
            <a:ext cx="5181600" cy="930275"/>
            <a:chOff x="384" y="2832"/>
            <a:chExt cx="3264" cy="586"/>
          </a:xfrm>
        </p:grpSpPr>
        <p:sp>
          <p:nvSpPr>
            <p:cNvPr id="166930" name="Text Box 18"/>
            <p:cNvSpPr txBox="1">
              <a:spLocks noChangeArrowheads="1"/>
            </p:cNvSpPr>
            <p:nvPr/>
          </p:nvSpPr>
          <p:spPr bwMode="auto">
            <a:xfrm>
              <a:off x="384" y="2832"/>
              <a:ext cx="16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spcBef>
                  <a:spcPct val="50000"/>
                </a:spcBef>
                <a:buFont typeface="Wingdings" panose="05000000000000000000" pitchFamily="2" charset="2"/>
                <a:buChar char="n"/>
              </a:pPr>
              <a:r>
                <a:rPr kumimoji="1" lang="zh-CN" altLang="en-US" sz="2000" b="1" dirty="0" smtClean="0">
                  <a:solidFill>
                    <a:srgbClr val="FF0000"/>
                  </a:solidFill>
                  <a:effectLst>
                    <a:outerShdw blurRad="38100" dist="38100" dir="2700000" algn="tl">
                      <a:srgbClr val="C0C0C0"/>
                    </a:outerShdw>
                  </a:effectLst>
                  <a:latin typeface="Times New Roman" panose="02020603050405020304" pitchFamily="18" charset="0"/>
                </a:rPr>
                <a:t>电脑</a:t>
              </a:r>
              <a:r>
                <a:rPr kumimoji="1" lang="zh-CN" altLang="en-US" sz="2000" b="1" dirty="0">
                  <a:solidFill>
                    <a:srgbClr val="FF0000"/>
                  </a:solidFill>
                  <a:effectLst>
                    <a:outerShdw blurRad="38100" dist="38100" dir="2700000" algn="tl">
                      <a:srgbClr val="C0C0C0"/>
                    </a:outerShdw>
                  </a:effectLst>
                  <a:latin typeface="Times New Roman" panose="02020603050405020304" pitchFamily="18" charset="0"/>
                </a:rPr>
                <a:t>动画的特点</a:t>
              </a:r>
            </a:p>
          </p:txBody>
        </p:sp>
        <p:sp>
          <p:nvSpPr>
            <p:cNvPr id="166931" name="Text Box 19"/>
            <p:cNvSpPr txBox="1">
              <a:spLocks noChangeArrowheads="1"/>
            </p:cNvSpPr>
            <p:nvPr/>
          </p:nvSpPr>
          <p:spPr bwMode="auto">
            <a:xfrm>
              <a:off x="576" y="3168"/>
              <a:ext cx="30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solidFill>
                    <a:srgbClr val="00FF99"/>
                  </a:solidFill>
                  <a:effectLst>
                    <a:outerShdw blurRad="38100" dist="38100" dir="2700000" algn="tl">
                      <a:srgbClr val="C0C0C0"/>
                    </a:outerShdw>
                  </a:effectLst>
                  <a:latin typeface="Times New Roman" panose="02020603050405020304" pitchFamily="18" charset="0"/>
                </a:rPr>
                <a:t>●</a:t>
              </a:r>
              <a:r>
                <a:rPr kumimoji="1" lang="zh-CN" altLang="en-US">
                  <a:solidFill>
                    <a:srgbClr val="00FFCC"/>
                  </a:solidFill>
                  <a:effectLst>
                    <a:outerShdw blurRad="38100" dist="38100" dir="2700000" algn="tl">
                      <a:srgbClr val="C0C0C0"/>
                    </a:outerShdw>
                  </a:effectLst>
                  <a:latin typeface="Times New Roman" panose="02020603050405020304" pitchFamily="18" charset="0"/>
                </a:rPr>
                <a:t>  </a:t>
              </a:r>
              <a:r>
                <a:rPr kumimoji="1" lang="zh-CN" altLang="en-US" sz="2000" b="1">
                  <a:effectLst>
                    <a:outerShdw blurRad="38100" dist="38100" dir="2700000" algn="tl">
                      <a:srgbClr val="C0C0C0"/>
                    </a:outerShdw>
                  </a:effectLst>
                  <a:latin typeface="Times New Roman" panose="02020603050405020304" pitchFamily="18" charset="0"/>
                </a:rPr>
                <a:t>动画过程经过电脑的运算和处理</a:t>
              </a:r>
            </a:p>
          </p:txBody>
        </p:sp>
        <p:sp>
          <p:nvSpPr>
            <p:cNvPr id="166932" name="Line 20"/>
            <p:cNvSpPr>
              <a:spLocks noChangeShapeType="1"/>
            </p:cNvSpPr>
            <p:nvPr/>
          </p:nvSpPr>
          <p:spPr bwMode="auto">
            <a:xfrm>
              <a:off x="432" y="3072"/>
              <a:ext cx="1344"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961" name="Group 49"/>
          <p:cNvGrpSpPr>
            <a:grpSpLocks/>
          </p:cNvGrpSpPr>
          <p:nvPr/>
        </p:nvGrpSpPr>
        <p:grpSpPr bwMode="auto">
          <a:xfrm>
            <a:off x="684213" y="765175"/>
            <a:ext cx="7924800" cy="76200"/>
            <a:chOff x="288" y="288"/>
            <a:chExt cx="4992" cy="48"/>
          </a:xfrm>
        </p:grpSpPr>
        <p:sp>
          <p:nvSpPr>
            <p:cNvPr id="166962" name="Line 50"/>
            <p:cNvSpPr>
              <a:spLocks noChangeShapeType="1"/>
            </p:cNvSpPr>
            <p:nvPr/>
          </p:nvSpPr>
          <p:spPr bwMode="auto">
            <a:xfrm>
              <a:off x="288" y="288"/>
              <a:ext cx="4992" cy="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6963" name="Rectangle 51"/>
            <p:cNvSpPr>
              <a:spLocks noChangeArrowheads="1"/>
            </p:cNvSpPr>
            <p:nvPr/>
          </p:nvSpPr>
          <p:spPr bwMode="auto">
            <a:xfrm>
              <a:off x="288" y="288"/>
              <a:ext cx="2928" cy="48"/>
            </a:xfrm>
            <a:prstGeom prst="rect">
              <a:avLst/>
            </a:prstGeom>
            <a:solidFill>
              <a:srgbClr val="FF0000"/>
            </a:solidFill>
            <a:ln w="12700" cap="sq">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6964" name="Text Box 52"/>
          <p:cNvSpPr txBox="1">
            <a:spLocks noChangeArrowheads="1"/>
          </p:cNvSpPr>
          <p:nvPr/>
        </p:nvSpPr>
        <p:spPr bwMode="auto">
          <a:xfrm>
            <a:off x="900113" y="6308725"/>
            <a:ext cx="7696200" cy="396875"/>
          </a:xfrm>
          <a:prstGeom prst="rect">
            <a:avLst/>
          </a:prstGeom>
          <a:solidFill>
            <a:schemeClr val="bg1">
              <a:lumMod val="65000"/>
            </a:schemeClr>
          </a:solidFill>
          <a:ln>
            <a:noFill/>
          </a:ln>
          <a:effectLst/>
        </p:spPr>
        <p:txBody>
          <a:bodyPr>
            <a:spAutoFit/>
          </a:bodyPr>
          <a:lstStyle/>
          <a:p>
            <a:pPr>
              <a:spcBef>
                <a:spcPct val="50000"/>
              </a:spcBef>
            </a:pPr>
            <a:r>
              <a:rPr kumimoji="1" lang="zh-CN" altLang="en-US" dirty="0">
                <a:solidFill>
                  <a:srgbClr val="00FF99"/>
                </a:solidFill>
                <a:effectLst>
                  <a:outerShdw blurRad="38100" dist="38100" dir="2700000" algn="tl">
                    <a:srgbClr val="C0C0C0"/>
                  </a:outerShdw>
                </a:effectLst>
                <a:latin typeface="Times New Roman" panose="02020603050405020304" pitchFamily="18" charset="0"/>
              </a:rPr>
              <a:t>●</a:t>
            </a:r>
            <a:r>
              <a:rPr kumimoji="1" lang="zh-CN" altLang="en-US" dirty="0">
                <a:solidFill>
                  <a:srgbClr val="00FFCC"/>
                </a:solidFill>
                <a:effectLst>
                  <a:outerShdw blurRad="38100" dist="38100" dir="2700000" algn="tl">
                    <a:srgbClr val="C0C0C0"/>
                  </a:outerShdw>
                </a:effectLst>
                <a:latin typeface="Times New Roman" panose="02020603050405020304" pitchFamily="18" charset="0"/>
              </a:rPr>
              <a:t>   </a:t>
            </a:r>
            <a:r>
              <a:rPr kumimoji="1" lang="zh-CN" altLang="en-US" sz="2000" b="1" dirty="0">
                <a:effectLst>
                  <a:outerShdw blurRad="38100" dist="38100" dir="2700000" algn="tl">
                    <a:srgbClr val="C0C0C0"/>
                  </a:outerShdw>
                </a:effectLst>
                <a:latin typeface="Times New Roman" panose="02020603050405020304" pitchFamily="18" charset="0"/>
              </a:rPr>
              <a:t>电脑动画以文件形式保存。</a:t>
            </a:r>
          </a:p>
        </p:txBody>
      </p:sp>
    </p:spTree>
    <p:extLst>
      <p:ext uri="{BB962C8B-B14F-4D97-AF65-F5344CB8AC3E}">
        <p14:creationId xmlns:p14="http://schemas.microsoft.com/office/powerpoint/2010/main" val="421994193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10</a:t>
            </a:r>
            <a:r>
              <a:rPr lang="zh-CN" altLang="en-US" dirty="0" smtClean="0">
                <a:solidFill>
                  <a:srgbClr val="FF9300"/>
                </a:solidFill>
                <a:latin typeface="华文琥珀" panose="02010800040101010101" pitchFamily="2" charset="-122"/>
                <a:ea typeface="华文琥珀" panose="02010800040101010101" pitchFamily="2" charset="-122"/>
              </a:rPr>
              <a:t>章：计算机动画</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74156" y="1892479"/>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85585" y="2722631"/>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26223814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1043622" y="288032"/>
            <a:ext cx="7814567" cy="764704"/>
          </a:xfrm>
        </p:spPr>
        <p:txBody>
          <a:bodyPr/>
          <a:lstStyle/>
          <a:p>
            <a:r>
              <a:rPr lang="zh-CN" altLang="en-US" dirty="0">
                <a:ea typeface="黑体" panose="02010609060101010101" pitchFamily="49" charset="-122"/>
              </a:rPr>
              <a:t>关键帧（原画）的产生</a:t>
            </a:r>
            <a:r>
              <a:rPr lang="zh-CN" altLang="en-US" dirty="0"/>
              <a:t> </a:t>
            </a:r>
          </a:p>
        </p:txBody>
      </p:sp>
      <p:sp>
        <p:nvSpPr>
          <p:cNvPr id="168963" name="Rectangle 3"/>
          <p:cNvSpPr>
            <a:spLocks noGrp="1" noChangeArrowheads="1"/>
          </p:cNvSpPr>
          <p:nvPr>
            <p:ph type="body" idx="1"/>
          </p:nvPr>
        </p:nvSpPr>
        <p:spPr/>
        <p:txBody>
          <a:bodyPr/>
          <a:lstStyle/>
          <a:p>
            <a:pPr>
              <a:lnSpc>
                <a:spcPct val="120000"/>
              </a:lnSpc>
              <a:buFont typeface="Wingdings" panose="05000000000000000000" pitchFamily="2" charset="2"/>
              <a:buChar char="n"/>
            </a:pPr>
            <a:r>
              <a:rPr lang="zh-CN" altLang="en-US" sz="2600" dirty="0"/>
              <a:t>关键帧以及背景画面，可以用摄象机、扫描仪、数字化仪实现数字化输入，用扫描仪输入铅笔原画，再用电脑生产流水线后期制作，也可以用相应软件直接绘制。</a:t>
            </a:r>
          </a:p>
          <a:p>
            <a:pPr>
              <a:lnSpc>
                <a:spcPct val="120000"/>
              </a:lnSpc>
              <a:buFont typeface="Wingdings" panose="05000000000000000000" pitchFamily="2" charset="2"/>
              <a:buChar char="n"/>
            </a:pPr>
            <a:r>
              <a:rPr lang="zh-CN" altLang="en-US" sz="2600" dirty="0"/>
              <a:t>动画软件都会提供各种工具、方便绘图。这大大改进了传统动画画面的制作过程，可以随时存储、检索、修改和删除任意画面。传统动画制作中的角色设计及原画创作等几个步骤，一步就完成了。 </a:t>
            </a:r>
          </a:p>
        </p:txBody>
      </p:sp>
    </p:spTree>
    <p:extLst>
      <p:ext uri="{BB962C8B-B14F-4D97-AF65-F5344CB8AC3E}">
        <p14:creationId xmlns:p14="http://schemas.microsoft.com/office/powerpoint/2010/main" val="314948651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986472" y="288032"/>
            <a:ext cx="7814567" cy="764704"/>
          </a:xfrm>
        </p:spPr>
        <p:txBody>
          <a:bodyPr/>
          <a:lstStyle/>
          <a:p>
            <a:r>
              <a:rPr lang="zh-CN" altLang="en-US" dirty="0">
                <a:ea typeface="黑体" panose="02010609060101010101" pitchFamily="49" charset="-122"/>
              </a:rPr>
              <a:t>中间画面的生成</a:t>
            </a:r>
            <a:r>
              <a:rPr lang="zh-CN" altLang="en-US" dirty="0"/>
              <a:t> </a:t>
            </a:r>
          </a:p>
        </p:txBody>
      </p:sp>
      <p:sp>
        <p:nvSpPr>
          <p:cNvPr id="169987" name="Rectangle 3"/>
          <p:cNvSpPr>
            <a:spLocks noGrp="1" noChangeArrowheads="1"/>
          </p:cNvSpPr>
          <p:nvPr>
            <p:ph type="body" idx="1"/>
          </p:nvPr>
        </p:nvSpPr>
        <p:spPr/>
        <p:txBody>
          <a:bodyPr/>
          <a:lstStyle/>
          <a:p>
            <a:pPr>
              <a:lnSpc>
                <a:spcPct val="130000"/>
              </a:lnSpc>
              <a:buFont typeface="Wingdings" panose="05000000000000000000" pitchFamily="2" charset="2"/>
              <a:buChar char="n"/>
            </a:pPr>
            <a:r>
              <a:rPr lang="zh-CN" altLang="en-US" dirty="0"/>
              <a:t>利用电脑对两幅关键帧进行插值计算，自动生成中间画面，这是电脑辅助动画的主要优点之一。这不仅精确、流畅，而且将动画制作人员从烦琐的劳动中解放出来。 </a:t>
            </a:r>
          </a:p>
        </p:txBody>
      </p:sp>
    </p:spTree>
    <p:extLst>
      <p:ext uri="{BB962C8B-B14F-4D97-AF65-F5344CB8AC3E}">
        <p14:creationId xmlns:p14="http://schemas.microsoft.com/office/powerpoint/2010/main" val="225121004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10</a:t>
            </a:r>
            <a:r>
              <a:rPr lang="zh-CN" altLang="en-US" dirty="0" smtClean="0">
                <a:solidFill>
                  <a:srgbClr val="FF9300"/>
                </a:solidFill>
                <a:latin typeface="华文琥珀" panose="02010800040101010101" pitchFamily="2" charset="-122"/>
                <a:ea typeface="华文琥珀" panose="02010800040101010101" pitchFamily="2" charset="-122"/>
              </a:rPr>
              <a:t>章：计算机动画</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ext uri="{D42A27DB-BD31-4B8C-83A1-F6EECF244321}">
                <p14:modId xmlns:p14="http://schemas.microsoft.com/office/powerpoint/2010/main" val="1419997352"/>
              </p:ext>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74156" y="1892479"/>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38122636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ChangeArrowheads="1"/>
          </p:cNvSpPr>
          <p:nvPr/>
        </p:nvSpPr>
        <p:spPr bwMode="auto">
          <a:xfrm>
            <a:off x="4243388"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7331" name="Picture 3" descr="a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057400"/>
            <a:ext cx="1219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27332" name="Picture 4" descr="a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057400"/>
            <a:ext cx="1143000" cy="844550"/>
          </a:xfrm>
          <a:prstGeom prst="rect">
            <a:avLst/>
          </a:prstGeom>
          <a:noFill/>
          <a:extLst>
            <a:ext uri="{909E8E84-426E-40DD-AFC4-6F175D3DCCD1}">
              <a14:hiddenFill xmlns:a14="http://schemas.microsoft.com/office/drawing/2010/main">
                <a:solidFill>
                  <a:srgbClr val="FFFFFF"/>
                </a:solidFill>
              </a14:hiddenFill>
            </a:ext>
          </a:extLst>
        </p:spPr>
      </p:pic>
      <p:pic>
        <p:nvPicPr>
          <p:cNvPr id="227333" name="Picture 5" descr="a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057400"/>
            <a:ext cx="11430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27334" name="Picture 6" descr="a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057400"/>
            <a:ext cx="1219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27335" name="Picture 7" descr="a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057400"/>
            <a:ext cx="1295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27336" name="Picture 8" descr="a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2057400"/>
            <a:ext cx="10668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27337" name="Picture 9" descr="a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2057400"/>
            <a:ext cx="990600" cy="866775"/>
          </a:xfrm>
          <a:prstGeom prst="rect">
            <a:avLst/>
          </a:prstGeom>
          <a:noFill/>
          <a:extLst>
            <a:ext uri="{909E8E84-426E-40DD-AFC4-6F175D3DCCD1}">
              <a14:hiddenFill xmlns:a14="http://schemas.microsoft.com/office/drawing/2010/main">
                <a:solidFill>
                  <a:srgbClr val="FFFFFF"/>
                </a:solidFill>
              </a14:hiddenFill>
            </a:ext>
          </a:extLst>
        </p:spPr>
      </p:pic>
      <p:pic>
        <p:nvPicPr>
          <p:cNvPr id="227338" name="Picture 10" descr="a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057400"/>
            <a:ext cx="1066800" cy="887413"/>
          </a:xfrm>
          <a:prstGeom prst="rect">
            <a:avLst/>
          </a:prstGeom>
          <a:noFill/>
          <a:extLst>
            <a:ext uri="{909E8E84-426E-40DD-AFC4-6F175D3DCCD1}">
              <a14:hiddenFill xmlns:a14="http://schemas.microsoft.com/office/drawing/2010/main">
                <a:solidFill>
                  <a:srgbClr val="FFFFFF"/>
                </a:solidFill>
              </a14:hiddenFill>
            </a:ext>
          </a:extLst>
        </p:spPr>
      </p:pic>
      <p:sp>
        <p:nvSpPr>
          <p:cNvPr id="227339" name="Rectangle 11"/>
          <p:cNvSpPr>
            <a:spLocks noChangeArrowheads="1"/>
          </p:cNvSpPr>
          <p:nvPr/>
        </p:nvSpPr>
        <p:spPr bwMode="auto">
          <a:xfrm>
            <a:off x="1763713" y="4221163"/>
            <a:ext cx="518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宋体" panose="02010600030101010101" pitchFamily="2" charset="-122"/>
              </a:rPr>
              <a:t>关键帧的插值技术可生成中间画面</a:t>
            </a:r>
            <a:r>
              <a:rPr lang="zh-CN" altLang="en-US" sz="2000">
                <a:latin typeface="Tahoma" panose="020B0604030504040204" pitchFamily="34" charset="0"/>
              </a:rPr>
              <a:t> </a:t>
            </a:r>
            <a:endParaRPr lang="zh-CN" altLang="en-US" sz="2000">
              <a:latin typeface="Times New Roman" panose="02020603050405020304" pitchFamily="18" charset="0"/>
            </a:endParaRPr>
          </a:p>
        </p:txBody>
      </p:sp>
      <p:sp>
        <p:nvSpPr>
          <p:cNvPr id="227340" name="Rectangle 12"/>
          <p:cNvSpPr>
            <a:spLocks noChangeArrowheads="1"/>
          </p:cNvSpPr>
          <p:nvPr/>
        </p:nvSpPr>
        <p:spPr bwMode="auto">
          <a:xfrm>
            <a:off x="0" y="1989138"/>
            <a:ext cx="1042988" cy="100806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1" name="Rectangle 13"/>
          <p:cNvSpPr>
            <a:spLocks noChangeArrowheads="1"/>
          </p:cNvSpPr>
          <p:nvPr/>
        </p:nvSpPr>
        <p:spPr bwMode="auto">
          <a:xfrm>
            <a:off x="3203575" y="1989138"/>
            <a:ext cx="1187450" cy="100806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2" name="Rectangle 14"/>
          <p:cNvSpPr>
            <a:spLocks noChangeArrowheads="1"/>
          </p:cNvSpPr>
          <p:nvPr/>
        </p:nvSpPr>
        <p:spPr bwMode="auto">
          <a:xfrm>
            <a:off x="4427538" y="1989138"/>
            <a:ext cx="1223962" cy="100806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3" name="Rectangle 15"/>
          <p:cNvSpPr>
            <a:spLocks noChangeArrowheads="1"/>
          </p:cNvSpPr>
          <p:nvPr/>
        </p:nvSpPr>
        <p:spPr bwMode="auto">
          <a:xfrm>
            <a:off x="7956550" y="1989138"/>
            <a:ext cx="1187450" cy="100806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8039286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066482" y="288032"/>
            <a:ext cx="7814567" cy="764704"/>
          </a:xfrm>
        </p:spPr>
        <p:txBody>
          <a:bodyPr/>
          <a:lstStyle/>
          <a:p>
            <a:r>
              <a:rPr lang="zh-CN" altLang="en-US" dirty="0">
                <a:latin typeface="黑体" panose="02010609060101010101" pitchFamily="49" charset="-122"/>
                <a:ea typeface="黑体" panose="02010609060101010101" pitchFamily="49" charset="-122"/>
              </a:rPr>
              <a:t>三维动画的制作过程</a:t>
            </a:r>
            <a:endParaRPr lang="en-US" altLang="zh-CN" dirty="0">
              <a:latin typeface="黑体" panose="02010609060101010101" pitchFamily="49" charset="-122"/>
              <a:ea typeface="黑体" panose="02010609060101010101" pitchFamily="49" charset="-122"/>
            </a:endParaRPr>
          </a:p>
        </p:txBody>
      </p:sp>
      <p:sp>
        <p:nvSpPr>
          <p:cNvPr id="228355" name="Rectangle 3"/>
          <p:cNvSpPr>
            <a:spLocks noGrp="1" noChangeArrowheads="1"/>
          </p:cNvSpPr>
          <p:nvPr>
            <p:ph type="body" idx="1"/>
          </p:nvPr>
        </p:nvSpPr>
        <p:spPr/>
        <p:txBody>
          <a:bodyPr/>
          <a:lstStyle/>
          <a:p>
            <a:pPr>
              <a:lnSpc>
                <a:spcPct val="90000"/>
              </a:lnSpc>
              <a:buFont typeface="Wingdings" panose="05000000000000000000" pitchFamily="2" charset="2"/>
              <a:buChar char="n"/>
            </a:pPr>
            <a:r>
              <a:rPr lang="zh-CN" altLang="en-US" sz="2600" dirty="0">
                <a:latin typeface="宋体" panose="02010600030101010101" pitchFamily="2" charset="-122"/>
              </a:rPr>
              <a:t>在动画技术当中，最有魅力并应用最广的当然是三维动画。因为我们的世界是立体的，只有三维才让我们感到更真实。二维动画可以看成三维动画的一个分支，它的制作难度及对电脑性能的要求都远远低于三维动画。</a:t>
            </a:r>
          </a:p>
          <a:p>
            <a:pPr>
              <a:lnSpc>
                <a:spcPct val="90000"/>
              </a:lnSpc>
              <a:buFont typeface="Wingdings" panose="05000000000000000000" pitchFamily="2" charset="2"/>
              <a:buChar char="n"/>
            </a:pPr>
            <a:r>
              <a:rPr lang="zh-CN" altLang="en-US" sz="2600" dirty="0">
                <a:latin typeface="宋体" panose="02010600030101010101" pitchFamily="2" charset="-122"/>
              </a:rPr>
              <a:t>三维动画之所以被称作计算机生成动画，是因为参加动画的对象不是简单地由外部输入的，而是根据三维数据在计算机内部生成的，运动轨迹和动作的设计也是在三维空间中考虑的。</a:t>
            </a:r>
          </a:p>
          <a:p>
            <a:pPr>
              <a:lnSpc>
                <a:spcPct val="90000"/>
              </a:lnSpc>
              <a:buFont typeface="Wingdings" panose="05000000000000000000" pitchFamily="2" charset="2"/>
              <a:buChar char="n"/>
            </a:pPr>
            <a:r>
              <a:rPr lang="zh-CN" altLang="en-US" sz="2600" dirty="0">
                <a:latin typeface="宋体" panose="02010600030101010101" pitchFamily="2" charset="-122"/>
              </a:rPr>
              <a:t>计算机3</a:t>
            </a:r>
            <a:r>
              <a:rPr lang="en-US" altLang="zh-CN" sz="2600" dirty="0">
                <a:latin typeface="宋体" panose="02010600030101010101" pitchFamily="2" charset="-122"/>
              </a:rPr>
              <a:t>D</a:t>
            </a:r>
            <a:r>
              <a:rPr lang="zh-CN" altLang="en-US" sz="2600" dirty="0">
                <a:latin typeface="宋体" panose="02010600030101010101" pitchFamily="2" charset="-122"/>
              </a:rPr>
              <a:t>动画的制作过程主要有建模、编辑质材、贴图、灯光、动画编辑和渲染几个步骤。</a:t>
            </a:r>
          </a:p>
        </p:txBody>
      </p:sp>
    </p:spTree>
    <p:extLst>
      <p:ext uri="{BB962C8B-B14F-4D97-AF65-F5344CB8AC3E}">
        <p14:creationId xmlns:p14="http://schemas.microsoft.com/office/powerpoint/2010/main" val="41501783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endParaRPr lang="zh-CN" altLang="en-US"/>
          </a:p>
        </p:txBody>
      </p:sp>
      <p:sp>
        <p:nvSpPr>
          <p:cNvPr id="229379" name="Rectangle 3"/>
          <p:cNvSpPr>
            <a:spLocks noGrp="1" noChangeArrowheads="1"/>
          </p:cNvSpPr>
          <p:nvPr>
            <p:ph type="body" idx="1"/>
          </p:nvPr>
        </p:nvSpPr>
        <p:spPr/>
        <p:txBody>
          <a:bodyPr/>
          <a:lstStyle/>
          <a:p>
            <a:pPr>
              <a:buFont typeface="Wingdings" panose="05000000000000000000" pitchFamily="2" charset="2"/>
              <a:buChar char="n"/>
            </a:pPr>
            <a:r>
              <a:rPr lang="zh-CN" altLang="en-US" dirty="0">
                <a:latin typeface="宋体" panose="02010600030101010101" pitchFamily="2" charset="-122"/>
              </a:rPr>
              <a:t>建模</a:t>
            </a:r>
            <a:r>
              <a:rPr lang="zh-CN" altLang="en-US" dirty="0"/>
              <a:t> </a:t>
            </a:r>
            <a:br>
              <a:rPr lang="zh-CN" altLang="en-US" dirty="0"/>
            </a:br>
            <a:r>
              <a:rPr lang="zh-CN" altLang="en-US" dirty="0">
                <a:latin typeface="宋体" panose="02010600030101010101" pitchFamily="2" charset="-122"/>
              </a:rPr>
              <a:t>建模就是利用三维软件创建物体和背景的三维模型。如：人体模型、飞机模型、建筑模型等。一般来说，先要绘出基本的几何形体，再将它们变成需要的形状，然后通过不同的方法将它们组合在一起，从而建立复杂的形体。</a:t>
            </a:r>
          </a:p>
        </p:txBody>
      </p:sp>
    </p:spTree>
    <p:extLst>
      <p:ext uri="{BB962C8B-B14F-4D97-AF65-F5344CB8AC3E}">
        <p14:creationId xmlns:p14="http://schemas.microsoft.com/office/powerpoint/2010/main" val="2294537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endParaRPr lang="zh-CN" altLang="en-US"/>
          </a:p>
        </p:txBody>
      </p:sp>
      <p:sp>
        <p:nvSpPr>
          <p:cNvPr id="230403" name="Rectangle 3"/>
          <p:cNvSpPr>
            <a:spLocks noGrp="1" noChangeArrowheads="1"/>
          </p:cNvSpPr>
          <p:nvPr>
            <p:ph type="body" idx="1"/>
          </p:nvPr>
        </p:nvSpPr>
        <p:spPr/>
        <p:txBody>
          <a:bodyPr/>
          <a:lstStyle/>
          <a:p>
            <a:r>
              <a:rPr lang="zh-CN" altLang="en-US">
                <a:latin typeface="宋体" panose="02010600030101010101" pitchFamily="2" charset="-122"/>
              </a:rPr>
              <a:t>编辑材质</a:t>
            </a:r>
            <a:r>
              <a:rPr lang="zh-CN" altLang="en-US"/>
              <a:t> </a:t>
            </a:r>
            <a:br>
              <a:rPr lang="zh-CN" altLang="en-US"/>
            </a:br>
            <a:r>
              <a:rPr lang="zh-CN" altLang="en-US">
                <a:latin typeface="宋体" panose="02010600030101010101" pitchFamily="2" charset="-122"/>
              </a:rPr>
              <a:t>就是对模型的光滑度、反光度、透明度的编辑。如玻璃的光滑和透明、木料的低反光度和不透明等都是在这一步实现的。如果经过这一步就直接渲染，我们就可以得到一些漂亮的单色物体如玻璃器皿和金属物体。</a:t>
            </a:r>
          </a:p>
        </p:txBody>
      </p:sp>
    </p:spTree>
    <p:extLst>
      <p:ext uri="{BB962C8B-B14F-4D97-AF65-F5344CB8AC3E}">
        <p14:creationId xmlns:p14="http://schemas.microsoft.com/office/powerpoint/2010/main" val="11117739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endParaRPr lang="zh-CN" altLang="en-US"/>
          </a:p>
        </p:txBody>
      </p:sp>
      <p:sp>
        <p:nvSpPr>
          <p:cNvPr id="231427" name="Rectangle 3"/>
          <p:cNvSpPr>
            <a:spLocks noGrp="1" noChangeArrowheads="1"/>
          </p:cNvSpPr>
          <p:nvPr>
            <p:ph type="body" idx="1"/>
          </p:nvPr>
        </p:nvSpPr>
        <p:spPr/>
        <p:txBody>
          <a:bodyPr/>
          <a:lstStyle/>
          <a:p>
            <a:r>
              <a:rPr lang="zh-CN" altLang="en-US">
                <a:latin typeface="宋体" panose="02010600030101010101" pitchFamily="2" charset="-122"/>
              </a:rPr>
              <a:t>贴图</a:t>
            </a:r>
            <a:br>
              <a:rPr lang="zh-CN" altLang="en-US">
                <a:latin typeface="宋体" panose="02010600030101010101" pitchFamily="2" charset="-122"/>
              </a:rPr>
            </a:br>
            <a:r>
              <a:rPr lang="zh-CN" altLang="en-US">
                <a:latin typeface="宋体" panose="02010600030101010101" pitchFamily="2" charset="-122"/>
              </a:rPr>
              <a:t>我们现实生活中的物体并不都是单色的物体，人的皮肤色，衣着，无不存在着各种绚烂的各种图案。在3</a:t>
            </a:r>
            <a:r>
              <a:rPr lang="en-US" altLang="zh-CN">
                <a:latin typeface="宋体" panose="02010600030101010101" pitchFamily="2" charset="-122"/>
              </a:rPr>
              <a:t>D</a:t>
            </a:r>
            <a:r>
              <a:rPr lang="zh-CN" altLang="en-US">
                <a:latin typeface="宋体" panose="02010600030101010101" pitchFamily="2" charset="-122"/>
              </a:rPr>
              <a:t>动画中要做得逼真，也要将这些元素做出来。如果直接在3</a:t>
            </a:r>
            <a:r>
              <a:rPr lang="en-US" altLang="zh-CN">
                <a:latin typeface="宋体" panose="02010600030101010101" pitchFamily="2" charset="-122"/>
              </a:rPr>
              <a:t>D</a:t>
            </a:r>
            <a:r>
              <a:rPr lang="zh-CN" altLang="en-US">
                <a:latin typeface="宋体" panose="02010600030101010101" pitchFamily="2" charset="-122"/>
              </a:rPr>
              <a:t>的模型上做出这种效果是难以实现的。所以一般都是将一幅或几幅平面的图像象贴纸一样贴到模型上，这就是贴图。</a:t>
            </a:r>
          </a:p>
        </p:txBody>
      </p:sp>
    </p:spTree>
    <p:extLst>
      <p:ext uri="{BB962C8B-B14F-4D97-AF65-F5344CB8AC3E}">
        <p14:creationId xmlns:p14="http://schemas.microsoft.com/office/powerpoint/2010/main" val="772467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ChangeArrowheads="1"/>
          </p:cNvSpPr>
          <p:nvPr/>
        </p:nvSpPr>
        <p:spPr bwMode="auto">
          <a:xfrm>
            <a:off x="3852863"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4259" name="Picture 3" descr="florgridblack.gif (12100 bytes)"/>
          <p:cNvPicPr>
            <a:picLocks noChangeAspect="1" noChangeArrowheads="1"/>
          </p:cNvPicPr>
          <p:nvPr/>
        </p:nvPicPr>
        <p:blipFill>
          <a:blip r:embed="rId2">
            <a:extLst>
              <a:ext uri="{28A0092B-C50C-407E-A947-70E740481C1C}">
                <a14:useLocalDpi xmlns:a14="http://schemas.microsoft.com/office/drawing/2010/main" val="0"/>
              </a:ext>
            </a:extLst>
          </a:blip>
          <a:srcRect l="22299" r="9702"/>
          <a:stretch>
            <a:fillRect/>
          </a:stretch>
        </p:blipFill>
        <p:spPr bwMode="auto">
          <a:xfrm>
            <a:off x="1600200" y="1524000"/>
            <a:ext cx="2097088" cy="2667000"/>
          </a:xfrm>
          <a:prstGeom prst="rect">
            <a:avLst/>
          </a:prstGeom>
          <a:noFill/>
          <a:extLst>
            <a:ext uri="{909E8E84-426E-40DD-AFC4-6F175D3DCCD1}">
              <a14:hiddenFill xmlns:a14="http://schemas.microsoft.com/office/drawing/2010/main">
                <a:solidFill>
                  <a:srgbClr val="FFFFFF"/>
                </a:solidFill>
              </a14:hiddenFill>
            </a:ext>
          </a:extLst>
        </p:spPr>
      </p:pic>
      <p:sp>
        <p:nvSpPr>
          <p:cNvPr id="224260" name="Rectangle 4"/>
          <p:cNvSpPr>
            <a:spLocks noChangeArrowheads="1"/>
          </p:cNvSpPr>
          <p:nvPr/>
        </p:nvSpPr>
        <p:spPr bwMode="auto">
          <a:xfrm>
            <a:off x="3833813" y="250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42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24000"/>
            <a:ext cx="2130425" cy="2667000"/>
          </a:xfrm>
          <a:prstGeom prst="rect">
            <a:avLst/>
          </a:prstGeom>
          <a:noFill/>
          <a:extLst>
            <a:ext uri="{909E8E84-426E-40DD-AFC4-6F175D3DCCD1}">
              <a14:hiddenFill xmlns:a14="http://schemas.microsoft.com/office/drawing/2010/main">
                <a:solidFill>
                  <a:srgbClr val="FFFFFF"/>
                </a:solidFill>
              </a14:hiddenFill>
            </a:ext>
          </a:extLst>
        </p:spPr>
      </p:pic>
      <p:sp>
        <p:nvSpPr>
          <p:cNvPr id="224262" name="Rectangle 6"/>
          <p:cNvSpPr>
            <a:spLocks noChangeArrowheads="1"/>
          </p:cNvSpPr>
          <p:nvPr/>
        </p:nvSpPr>
        <p:spPr bwMode="auto">
          <a:xfrm>
            <a:off x="1371600" y="47244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bg2"/>
                </a:solidFill>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ea typeface="黑体" panose="02010609060101010101" pitchFamily="49" charset="-122"/>
              </a:rPr>
              <a:t>三维动画的建模</a:t>
            </a:r>
            <a:r>
              <a:rPr lang="zh-CN" altLang="en-US" sz="2000">
                <a:latin typeface="Tahoma" panose="020B0604030504040204" pitchFamily="34" charset="0"/>
              </a:rPr>
              <a:t> </a:t>
            </a:r>
            <a:endParaRPr lang="zh-CN" altLang="en-US" sz="2000">
              <a:latin typeface="Times New Roman" panose="02020603050405020304" pitchFamily="18" charset="0"/>
            </a:endParaRPr>
          </a:p>
        </p:txBody>
      </p:sp>
      <p:sp>
        <p:nvSpPr>
          <p:cNvPr id="224263" name="Rectangle 7"/>
          <p:cNvSpPr>
            <a:spLocks noChangeArrowheads="1"/>
          </p:cNvSpPr>
          <p:nvPr/>
        </p:nvSpPr>
        <p:spPr bwMode="auto">
          <a:xfrm>
            <a:off x="5257800" y="4724400"/>
            <a:ext cx="240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Times New Roman" panose="02020603050405020304" pitchFamily="18" charset="0"/>
                <a:ea typeface="黑体" panose="02010609060101010101" pitchFamily="49" charset="-122"/>
              </a:rPr>
              <a:t>三维动画的贴图</a:t>
            </a:r>
            <a:r>
              <a:rPr lang="zh-CN" altLang="en-US" sz="1100">
                <a:latin typeface="Tahoma" panose="020B0604030504040204" pitchFamily="34" charset="0"/>
              </a:rPr>
              <a:t> </a:t>
            </a:r>
            <a:endParaRPr lang="zh-CN" altLang="en-US" sz="2400">
              <a:latin typeface="Times New Roman" panose="02020603050405020304" pitchFamily="18" charset="0"/>
            </a:endParaRPr>
          </a:p>
        </p:txBody>
      </p:sp>
    </p:spTree>
    <p:extLst>
      <p:ext uri="{BB962C8B-B14F-4D97-AF65-F5344CB8AC3E}">
        <p14:creationId xmlns:p14="http://schemas.microsoft.com/office/powerpoint/2010/main" val="83140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endParaRPr lang="zh-CN" altLang="en-US"/>
          </a:p>
        </p:txBody>
      </p:sp>
      <p:sp>
        <p:nvSpPr>
          <p:cNvPr id="232451" name="Rectangle 3"/>
          <p:cNvSpPr>
            <a:spLocks noGrp="1" noChangeArrowheads="1"/>
          </p:cNvSpPr>
          <p:nvPr>
            <p:ph type="body" idx="1"/>
          </p:nvPr>
        </p:nvSpPr>
        <p:spPr/>
        <p:txBody>
          <a:bodyPr/>
          <a:lstStyle/>
          <a:p>
            <a:pPr>
              <a:buFont typeface="Wingdings" panose="05000000000000000000" pitchFamily="2" charset="2"/>
              <a:buChar char="n"/>
            </a:pPr>
            <a:r>
              <a:rPr lang="zh-CN" altLang="en-US" dirty="0">
                <a:latin typeface="宋体" panose="02010600030101010101" pitchFamily="2" charset="-122"/>
              </a:rPr>
              <a:t>灯光</a:t>
            </a:r>
            <a:r>
              <a:rPr lang="zh-CN" altLang="en-US" dirty="0"/>
              <a:t> </a:t>
            </a:r>
            <a:br>
              <a:rPr lang="zh-CN" altLang="en-US" dirty="0"/>
            </a:br>
            <a:r>
              <a:rPr lang="zh-CN" altLang="en-US" dirty="0">
                <a:latin typeface="宋体" panose="02010600030101010101" pitchFamily="2" charset="-122"/>
              </a:rPr>
              <a:t>要在做好的场景中不同位置放上几盏灯, 从不同的角度用灯光照射物体，烘托出不同的光照效果。灯光有主光和辅光之分，主光的任务是表现场景中的某些物体的照明效果，一般需给物体投影，辅光主要是辅助主光在场景中进行照明，一般不开阴影。</a:t>
            </a:r>
            <a:r>
              <a:rPr lang="zh-CN" altLang="en-US" dirty="0"/>
              <a:t>  </a:t>
            </a:r>
          </a:p>
          <a:p>
            <a:endParaRPr lang="zh-CN" altLang="en-US" dirty="0"/>
          </a:p>
        </p:txBody>
      </p:sp>
    </p:spTree>
    <p:extLst>
      <p:ext uri="{BB962C8B-B14F-4D97-AF65-F5344CB8AC3E}">
        <p14:creationId xmlns:p14="http://schemas.microsoft.com/office/powerpoint/2010/main" val="39472922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endParaRPr lang="zh-CN" altLang="en-US"/>
          </a:p>
        </p:txBody>
      </p:sp>
      <p:sp>
        <p:nvSpPr>
          <p:cNvPr id="233475" name="Rectangle 3"/>
          <p:cNvSpPr>
            <a:spLocks noGrp="1" noChangeArrowheads="1"/>
          </p:cNvSpPr>
          <p:nvPr>
            <p:ph type="body" idx="1"/>
          </p:nvPr>
        </p:nvSpPr>
        <p:spPr/>
        <p:txBody>
          <a:bodyPr/>
          <a:lstStyle/>
          <a:p>
            <a:pPr>
              <a:buFont typeface="Wingdings" panose="05000000000000000000" pitchFamily="2" charset="2"/>
              <a:buChar char="n"/>
            </a:pPr>
            <a:r>
              <a:rPr lang="zh-CN" altLang="en-US" dirty="0">
                <a:latin typeface="宋体" panose="02010600030101010101" pitchFamily="2" charset="-122"/>
              </a:rPr>
              <a:t>动画编辑</a:t>
            </a:r>
            <a:br>
              <a:rPr lang="zh-CN" altLang="en-US" dirty="0">
                <a:latin typeface="宋体" panose="02010600030101010101" pitchFamily="2" charset="-122"/>
              </a:rPr>
            </a:br>
            <a:r>
              <a:rPr lang="zh-CN" altLang="en-US" dirty="0">
                <a:latin typeface="宋体" panose="02010600030101010101" pitchFamily="2" charset="-122"/>
                <a:cs typeface="Times New Roman" panose="02020603050405020304" pitchFamily="18" charset="0"/>
              </a:rPr>
              <a:t>以上做出来的模型是静态的物体，要使其运动起来就要经过动画编辑。动画就是使各种造型运动起来，由于电脑有非常强的运算能力，制作人员所要做的是定义关键帧，中间帧交给计算机去完成，这就使人们可做出与现实世界非常一致的动画。</a:t>
            </a:r>
          </a:p>
        </p:txBody>
      </p:sp>
    </p:spTree>
    <p:extLst>
      <p:ext uri="{BB962C8B-B14F-4D97-AF65-F5344CB8AC3E}">
        <p14:creationId xmlns:p14="http://schemas.microsoft.com/office/powerpoint/2010/main" val="34155604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endParaRPr lang="zh-CN" altLang="en-US"/>
          </a:p>
        </p:txBody>
      </p:sp>
      <p:sp>
        <p:nvSpPr>
          <p:cNvPr id="234499" name="Rectangle 3"/>
          <p:cNvSpPr>
            <a:spLocks noGrp="1" noChangeArrowheads="1"/>
          </p:cNvSpPr>
          <p:nvPr>
            <p:ph type="body" idx="1"/>
          </p:nvPr>
        </p:nvSpPr>
        <p:spPr/>
        <p:txBody>
          <a:bodyPr/>
          <a:lstStyle/>
          <a:p>
            <a:pPr>
              <a:buFont typeface="Wingdings" panose="05000000000000000000" pitchFamily="2" charset="2"/>
              <a:buChar char="n"/>
            </a:pPr>
            <a:r>
              <a:rPr lang="zh-CN" altLang="en-US" dirty="0">
                <a:latin typeface="宋体" panose="02010600030101010101" pitchFamily="2" charset="-122"/>
              </a:rPr>
              <a:t>渲染</a:t>
            </a:r>
            <a:r>
              <a:rPr lang="zh-CN" altLang="en-US" dirty="0"/>
              <a:t> </a:t>
            </a:r>
            <a:br>
              <a:rPr lang="zh-CN" altLang="en-US" dirty="0"/>
            </a:br>
            <a:r>
              <a:rPr lang="zh-CN" altLang="en-US" dirty="0">
                <a:latin typeface="宋体" panose="02010600030101010101" pitchFamily="2" charset="-122"/>
              </a:rPr>
              <a:t>3</a:t>
            </a:r>
            <a:r>
              <a:rPr lang="en-US" altLang="zh-CN" dirty="0">
                <a:latin typeface="宋体" panose="02010600030101010101" pitchFamily="2" charset="-122"/>
              </a:rPr>
              <a:t>D</a:t>
            </a:r>
            <a:r>
              <a:rPr lang="zh-CN" altLang="en-US" dirty="0">
                <a:latin typeface="宋体" panose="02010600030101010101" pitchFamily="2" charset="-122"/>
              </a:rPr>
              <a:t>建模和动画往往仅占全部动画制作过程中的一部分，大部分时间都花费在繁重的渲染工作中。渲染工作对处理器的处理性能有极强的依赖性。因此，为了获得更高的渲染性能，用户必须尽可能的使用更高性能和更多数量的处理器。</a:t>
            </a:r>
            <a:r>
              <a:rPr lang="zh-CN" altLang="en-US" dirty="0"/>
              <a:t> </a:t>
            </a:r>
          </a:p>
          <a:p>
            <a:endParaRPr lang="zh-CN" altLang="en-US" dirty="0"/>
          </a:p>
        </p:txBody>
      </p:sp>
    </p:spTree>
    <p:extLst>
      <p:ext uri="{BB962C8B-B14F-4D97-AF65-F5344CB8AC3E}">
        <p14:creationId xmlns:p14="http://schemas.microsoft.com/office/powerpoint/2010/main" val="15422973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endParaRPr lang="zh-CN" altLang="en-US"/>
          </a:p>
        </p:txBody>
      </p:sp>
      <p:sp>
        <p:nvSpPr>
          <p:cNvPr id="235523" name="Rectangle 3"/>
          <p:cNvSpPr>
            <a:spLocks noGrp="1" noChangeArrowheads="1"/>
          </p:cNvSpPr>
          <p:nvPr>
            <p:ph type="body" idx="1"/>
          </p:nvPr>
        </p:nvSpPr>
        <p:spPr/>
        <p:txBody>
          <a:bodyPr/>
          <a:lstStyle/>
          <a:p>
            <a:pPr>
              <a:buClr>
                <a:srgbClr val="FF99FF"/>
              </a:buClr>
              <a:buFont typeface="Wingdings" panose="05000000000000000000" pitchFamily="2" charset="2"/>
              <a:buNone/>
            </a:pPr>
            <a:r>
              <a:rPr lang="zh-CN" altLang="en-US">
                <a:latin typeface="宋体" panose="02010600030101010101" pitchFamily="2" charset="-122"/>
              </a:rPr>
              <a:t>      制作三维动画涉及范围很广，从某种角度来说，三维动画的创作有点类似于雕刻、摄影、布景设计及舞台灯光的使用，动画设计者可以在三维环境中控制各种组合，调用光线和三维对象。设计者需要的除基本技能外，还要更多的创造力。</a:t>
            </a:r>
          </a:p>
        </p:txBody>
      </p:sp>
    </p:spTree>
    <p:extLst>
      <p:ext uri="{BB962C8B-B14F-4D97-AF65-F5344CB8AC3E}">
        <p14:creationId xmlns:p14="http://schemas.microsoft.com/office/powerpoint/2010/main" val="3912267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066482" y="197738"/>
            <a:ext cx="7814567" cy="764704"/>
          </a:xfrm>
        </p:spPr>
        <p:txBody>
          <a:bodyPr/>
          <a:lstStyle/>
          <a:p>
            <a:r>
              <a:rPr lang="en-US" altLang="zh-CN" sz="4600" b="1" dirty="0">
                <a:latin typeface="黑体" panose="02010609060101010101" pitchFamily="49" charset="-122"/>
                <a:ea typeface="黑体" panose="02010609060101010101" pitchFamily="49" charset="-122"/>
              </a:rPr>
              <a:t>1 </a:t>
            </a:r>
            <a:r>
              <a:rPr lang="zh-CN" altLang="en-US" sz="4600" b="1" dirty="0">
                <a:latin typeface="黑体" panose="02010609060101010101" pitchFamily="49" charset="-122"/>
                <a:ea typeface="黑体" panose="02010609060101010101" pitchFamily="49" charset="-122"/>
              </a:rPr>
              <a:t>基本概念</a:t>
            </a:r>
            <a:endParaRPr lang="en-US" altLang="zh-CN" sz="4600" b="1" dirty="0">
              <a:latin typeface="黑体" panose="02010609060101010101" pitchFamily="49" charset="-122"/>
              <a:ea typeface="黑体" panose="02010609060101010101" pitchFamily="49" charset="-122"/>
            </a:endParaRPr>
          </a:p>
        </p:txBody>
      </p:sp>
      <p:sp>
        <p:nvSpPr>
          <p:cNvPr id="90115" name="Rectangle 3"/>
          <p:cNvSpPr>
            <a:spLocks noGrp="1" noChangeArrowheads="1"/>
          </p:cNvSpPr>
          <p:nvPr>
            <p:ph type="body" idx="1"/>
          </p:nvPr>
        </p:nvSpPr>
        <p:spPr/>
        <p:txBody>
          <a:bodyPr/>
          <a:lstStyle/>
          <a:p>
            <a:r>
              <a:rPr lang="zh-CN" altLang="en-US"/>
              <a:t>在过去几十年里，计算机动画一直是人们研究的热点。</a:t>
            </a:r>
          </a:p>
          <a:p>
            <a:r>
              <a:rPr lang="zh-CN" altLang="en-US"/>
              <a:t>在全球的图形学盛会</a:t>
            </a:r>
            <a:r>
              <a:rPr lang="en-US" altLang="zh-CN"/>
              <a:t>Siggraph</a:t>
            </a:r>
            <a:r>
              <a:rPr lang="zh-CN" altLang="en-US"/>
              <a:t>上，几乎每年都有计算机动画的论文和专题。</a:t>
            </a:r>
          </a:p>
          <a:p>
            <a:r>
              <a:rPr lang="zh-CN" altLang="en-US"/>
              <a:t>随着计算机图形学和硬件技术的高速发展，可以用计算机生成高质量的图像，促使计算机动画技术飞速地发展起来。</a:t>
            </a:r>
          </a:p>
          <a:p>
            <a:endParaRPr lang="zh-CN" altLang="en-US"/>
          </a:p>
        </p:txBody>
      </p:sp>
    </p:spTree>
    <p:extLst>
      <p:ext uri="{BB962C8B-B14F-4D97-AF65-F5344CB8AC3E}">
        <p14:creationId xmlns:p14="http://schemas.microsoft.com/office/powerpoint/2010/main" val="23779055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457200" y="762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solidFill>
                  <a:srgbClr val="FF9900"/>
                </a:solidFill>
                <a:effectLst>
                  <a:outerShdw blurRad="38100" dist="38100" dir="2700000" algn="tl">
                    <a:srgbClr val="C0C0C0"/>
                  </a:outerShdw>
                </a:effectLst>
                <a:latin typeface="Times New Roman" panose="02020603050405020304" pitchFamily="18" charset="0"/>
              </a:rPr>
              <a:t>●</a:t>
            </a:r>
            <a:r>
              <a:rPr kumimoji="1" lang="zh-CN" altLang="en-US" sz="2000" b="1">
                <a:solidFill>
                  <a:srgbClr val="FF00FF"/>
                </a:solidFill>
                <a:effectLst>
                  <a:outerShdw blurRad="38100" dist="38100" dir="2700000" algn="tl">
                    <a:srgbClr val="C0C0C0"/>
                  </a:outerShdw>
                </a:effectLst>
                <a:latin typeface="Times New Roman" panose="02020603050405020304" pitchFamily="18" charset="0"/>
              </a:rPr>
              <a:t> </a:t>
            </a:r>
            <a:r>
              <a:rPr kumimoji="1" lang="zh-CN" altLang="en-US" sz="2000" b="1">
                <a:effectLst>
                  <a:outerShdw blurRad="38100" dist="38100" dir="2700000" algn="tl">
                    <a:srgbClr val="C0C0C0"/>
                  </a:outerShdw>
                </a:effectLst>
                <a:latin typeface="Times New Roman" panose="02020603050405020304" pitchFamily="18" charset="0"/>
              </a:rPr>
              <a:t>动画文件的种类与格式</a:t>
            </a:r>
          </a:p>
        </p:txBody>
      </p:sp>
      <p:sp>
        <p:nvSpPr>
          <p:cNvPr id="177155" name="Rectangle 3"/>
          <p:cNvSpPr>
            <a:spLocks noGrp="1" noChangeArrowheads="1"/>
          </p:cNvSpPr>
          <p:nvPr>
            <p:ph type="title" idx="4294967295"/>
          </p:nvPr>
        </p:nvSpPr>
        <p:spPr>
          <a:xfrm>
            <a:off x="708025" y="322263"/>
            <a:ext cx="2981325" cy="350837"/>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t">
            <a:spAutoFit/>
          </a:bodyPr>
          <a:lstStyle/>
          <a:p>
            <a:pPr>
              <a:spcBef>
                <a:spcPct val="50000"/>
              </a:spcBef>
            </a:pPr>
            <a:r>
              <a:rPr lang="zh-CN" altLang="en-US" sz="1700" b="1">
                <a:effectLst>
                  <a:outerShdw blurRad="38100" dist="38100" dir="2700000" algn="tl">
                    <a:srgbClr val="C0C0C0"/>
                  </a:outerShdw>
                </a:effectLst>
              </a:rPr>
              <a:t>记录动画的文件</a:t>
            </a:r>
          </a:p>
        </p:txBody>
      </p:sp>
      <p:sp>
        <p:nvSpPr>
          <p:cNvPr id="177156" name="Line 4"/>
          <p:cNvSpPr>
            <a:spLocks noChangeShapeType="1"/>
          </p:cNvSpPr>
          <p:nvPr/>
        </p:nvSpPr>
        <p:spPr bwMode="auto">
          <a:xfrm>
            <a:off x="381000" y="609600"/>
            <a:ext cx="2438400"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57" name="Line 5"/>
          <p:cNvSpPr>
            <a:spLocks noChangeShapeType="1"/>
          </p:cNvSpPr>
          <p:nvPr/>
        </p:nvSpPr>
        <p:spPr bwMode="auto">
          <a:xfrm>
            <a:off x="533400" y="1143000"/>
            <a:ext cx="2895600"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7158" name="Group 6"/>
          <p:cNvGrpSpPr>
            <a:grpSpLocks/>
          </p:cNvGrpSpPr>
          <p:nvPr/>
        </p:nvGrpSpPr>
        <p:grpSpPr bwMode="auto">
          <a:xfrm>
            <a:off x="685800" y="1447800"/>
            <a:ext cx="7696200" cy="1311275"/>
            <a:chOff x="336" y="950"/>
            <a:chExt cx="4848" cy="826"/>
          </a:xfrm>
        </p:grpSpPr>
        <p:sp>
          <p:nvSpPr>
            <p:cNvPr id="177159" name="AutoShape 7"/>
            <p:cNvSpPr>
              <a:spLocks noChangeArrowheads="1"/>
            </p:cNvSpPr>
            <p:nvPr/>
          </p:nvSpPr>
          <p:spPr bwMode="auto">
            <a:xfrm>
              <a:off x="1392" y="950"/>
              <a:ext cx="3792" cy="816"/>
            </a:xfrm>
            <a:prstGeom prst="roundRect">
              <a:avLst>
                <a:gd name="adj" fmla="val 12389"/>
              </a:avLst>
            </a:prstGeom>
            <a:gradFill rotWithShape="0">
              <a:gsLst>
                <a:gs pos="0">
                  <a:srgbClr val="990099">
                    <a:gamma/>
                    <a:shade val="46275"/>
                    <a:invGamma/>
                  </a:srgbClr>
                </a:gs>
                <a:gs pos="100000">
                  <a:srgbClr val="990099"/>
                </a:gs>
              </a:gsLst>
              <a:lin ang="0" scaled="1"/>
            </a:gra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60" name="Text Box 8"/>
            <p:cNvSpPr txBox="1">
              <a:spLocks noChangeArrowheads="1"/>
            </p:cNvSpPr>
            <p:nvPr/>
          </p:nvSpPr>
          <p:spPr bwMode="auto">
            <a:xfrm>
              <a:off x="336" y="950"/>
              <a:ext cx="470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effectLst>
                    <a:outerShdw blurRad="38100" dist="38100" dir="2700000" algn="tl">
                      <a:srgbClr val="C0C0C0"/>
                    </a:outerShdw>
                  </a:effectLst>
                  <a:latin typeface="Times New Roman" panose="02020603050405020304" pitchFamily="18" charset="0"/>
                </a:rPr>
                <a:t>●</a:t>
              </a:r>
              <a:r>
                <a:rPr kumimoji="1" lang="zh-CN" altLang="en-US" sz="2000" b="1">
                  <a:effectLst>
                    <a:outerShdw blurRad="38100" dist="38100" dir="2700000" algn="tl">
                      <a:srgbClr val="C0C0C0"/>
                    </a:outerShdw>
                  </a:effectLst>
                  <a:latin typeface="Times New Roman" panose="02020603050405020304" pitchFamily="18" charset="0"/>
                </a:rPr>
                <a:t> </a:t>
              </a:r>
              <a:r>
                <a:rPr kumimoji="1" lang="en-US" altLang="zh-CN" sz="2000" b="1">
                  <a:effectLst>
                    <a:outerShdw blurRad="38100" dist="38100" dir="2700000" algn="tl">
                      <a:srgbClr val="C0C0C0"/>
                    </a:outerShdw>
                  </a:effectLst>
                  <a:latin typeface="Times New Roman" panose="02020603050405020304" pitchFamily="18" charset="0"/>
                </a:rPr>
                <a:t>FLC</a:t>
              </a:r>
              <a:r>
                <a:rPr kumimoji="1" lang="zh-CN" altLang="en-US" sz="2000" b="1">
                  <a:effectLst>
                    <a:outerShdw blurRad="38100" dist="38100" dir="2700000" algn="tl">
                      <a:srgbClr val="C0C0C0"/>
                    </a:outerShdw>
                  </a:effectLst>
                  <a:latin typeface="Times New Roman" panose="02020603050405020304" pitchFamily="18" charset="0"/>
                </a:rPr>
                <a:t>格式</a:t>
              </a:r>
              <a:r>
                <a:rPr kumimoji="1" lang="en-US" altLang="zh-CN" sz="2000" b="1">
                  <a:solidFill>
                    <a:schemeClr val="bg1"/>
                  </a:solidFill>
                  <a:effectLst>
                    <a:outerShdw blurRad="38100" dist="38100" dir="2700000" algn="tl">
                      <a:srgbClr val="C0C0C0"/>
                    </a:outerShdw>
                  </a:effectLst>
                  <a:latin typeface="Times New Roman" panose="02020603050405020304" pitchFamily="18" charset="0"/>
                </a:rPr>
                <a:t>——Animator Pro</a:t>
              </a: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生成的文件格式</a:t>
              </a:r>
            </a:p>
            <a:p>
              <a:pPr>
                <a:spcBef>
                  <a:spcPct val="50000"/>
                </a:spcBef>
              </a:pP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                             每帧</a:t>
              </a:r>
              <a:r>
                <a:rPr kumimoji="1" lang="en-US" altLang="zh-CN" sz="2000" b="1">
                  <a:solidFill>
                    <a:schemeClr val="bg1"/>
                  </a:solidFill>
                  <a:effectLst>
                    <a:outerShdw blurRad="38100" dist="38100" dir="2700000" algn="tl">
                      <a:srgbClr val="C0C0C0"/>
                    </a:outerShdw>
                  </a:effectLst>
                  <a:latin typeface="Times New Roman" panose="02020603050405020304" pitchFamily="18" charset="0"/>
                </a:rPr>
                <a:t>256</a:t>
              </a: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色，画面分辨率</a:t>
              </a:r>
              <a:r>
                <a:rPr kumimoji="1" lang="en-US" altLang="zh-CN" sz="2000" b="1">
                  <a:solidFill>
                    <a:schemeClr val="bg1"/>
                  </a:solidFill>
                  <a:effectLst>
                    <a:outerShdw blurRad="38100" dist="38100" dir="2700000" algn="tl">
                      <a:srgbClr val="C0C0C0"/>
                    </a:outerShdw>
                  </a:effectLst>
                  <a:latin typeface="Times New Roman" panose="02020603050405020304" pitchFamily="18" charset="0"/>
                </a:rPr>
                <a:t>320×200~1600×1280</a:t>
              </a:r>
            </a:p>
            <a:p>
              <a:pPr>
                <a:spcBef>
                  <a:spcPct val="50000"/>
                </a:spcBef>
              </a:pPr>
              <a:r>
                <a:rPr kumimoji="1" lang="en-US" altLang="zh-CN" sz="2000" b="1">
                  <a:solidFill>
                    <a:schemeClr val="bg1"/>
                  </a:solidFill>
                  <a:effectLst>
                    <a:outerShdw blurRad="38100" dist="38100" dir="2700000" algn="tl">
                      <a:srgbClr val="C0C0C0"/>
                    </a:outerShdw>
                  </a:effectLst>
                  <a:latin typeface="Times New Roman" panose="02020603050405020304" pitchFamily="18" charset="0"/>
                </a:rPr>
                <a:t>                             </a:t>
              </a: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代码效率高、通用性好，大量用在多媒体产品中</a:t>
              </a:r>
            </a:p>
          </p:txBody>
        </p:sp>
      </p:grpSp>
      <p:grpSp>
        <p:nvGrpSpPr>
          <p:cNvPr id="177161" name="Group 9"/>
          <p:cNvGrpSpPr>
            <a:grpSpLocks/>
          </p:cNvGrpSpPr>
          <p:nvPr/>
        </p:nvGrpSpPr>
        <p:grpSpPr bwMode="auto">
          <a:xfrm>
            <a:off x="685800" y="2971800"/>
            <a:ext cx="7696200" cy="854075"/>
            <a:chOff x="336" y="1862"/>
            <a:chExt cx="4848" cy="538"/>
          </a:xfrm>
        </p:grpSpPr>
        <p:sp>
          <p:nvSpPr>
            <p:cNvPr id="177162" name="AutoShape 10"/>
            <p:cNvSpPr>
              <a:spLocks noChangeArrowheads="1"/>
            </p:cNvSpPr>
            <p:nvPr/>
          </p:nvSpPr>
          <p:spPr bwMode="auto">
            <a:xfrm>
              <a:off x="1392" y="1862"/>
              <a:ext cx="3792" cy="528"/>
            </a:xfrm>
            <a:prstGeom prst="roundRect">
              <a:avLst>
                <a:gd name="adj" fmla="val 12389"/>
              </a:avLst>
            </a:prstGeom>
            <a:gradFill rotWithShape="0">
              <a:gsLst>
                <a:gs pos="0">
                  <a:srgbClr val="990099">
                    <a:gamma/>
                    <a:shade val="46275"/>
                    <a:invGamma/>
                  </a:srgbClr>
                </a:gs>
                <a:gs pos="100000">
                  <a:srgbClr val="990099"/>
                </a:gs>
              </a:gsLst>
              <a:lin ang="0" scaled="1"/>
            </a:gra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63" name="Text Box 11"/>
            <p:cNvSpPr txBox="1">
              <a:spLocks noChangeArrowheads="1"/>
            </p:cNvSpPr>
            <p:nvPr/>
          </p:nvSpPr>
          <p:spPr bwMode="auto">
            <a:xfrm>
              <a:off x="336" y="1862"/>
              <a:ext cx="4224"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effectLst>
                    <a:outerShdw blurRad="38100" dist="38100" dir="2700000" algn="tl">
                      <a:srgbClr val="C0C0C0"/>
                    </a:outerShdw>
                  </a:effectLst>
                  <a:latin typeface="Times New Roman" panose="02020603050405020304" pitchFamily="18" charset="0"/>
                </a:rPr>
                <a:t>●</a:t>
              </a:r>
              <a:r>
                <a:rPr kumimoji="1" lang="zh-CN" altLang="en-US" sz="2000" b="1">
                  <a:effectLst>
                    <a:outerShdw blurRad="38100" dist="38100" dir="2700000" algn="tl">
                      <a:srgbClr val="C0C0C0"/>
                    </a:outerShdw>
                  </a:effectLst>
                  <a:latin typeface="Times New Roman" panose="02020603050405020304" pitchFamily="18" charset="0"/>
                </a:rPr>
                <a:t> </a:t>
              </a:r>
              <a:r>
                <a:rPr kumimoji="1" lang="en-US" altLang="zh-CN" sz="2000" b="1">
                  <a:effectLst>
                    <a:outerShdw blurRad="38100" dist="38100" dir="2700000" algn="tl">
                      <a:srgbClr val="C0C0C0"/>
                    </a:outerShdw>
                  </a:effectLst>
                  <a:latin typeface="Times New Roman" panose="02020603050405020304" pitchFamily="18" charset="0"/>
                </a:rPr>
                <a:t>AVI</a:t>
              </a:r>
              <a:r>
                <a:rPr kumimoji="1" lang="zh-CN" altLang="en-US" sz="2000" b="1">
                  <a:effectLst>
                    <a:outerShdw blurRad="38100" dist="38100" dir="2700000" algn="tl">
                      <a:srgbClr val="C0C0C0"/>
                    </a:outerShdw>
                  </a:effectLst>
                  <a:latin typeface="Times New Roman" panose="02020603050405020304" pitchFamily="18" charset="0"/>
                </a:rPr>
                <a:t>格式</a:t>
              </a:r>
              <a:r>
                <a:rPr kumimoji="1" lang="en-US" altLang="zh-CN" sz="2000" b="1">
                  <a:solidFill>
                    <a:schemeClr val="bg1"/>
                  </a:solidFill>
                  <a:effectLst>
                    <a:outerShdw blurRad="38100" dist="38100" dir="2700000" algn="tl">
                      <a:srgbClr val="C0C0C0"/>
                    </a:outerShdw>
                  </a:effectLst>
                  <a:latin typeface="Times New Roman" panose="02020603050405020304" pitchFamily="18" charset="0"/>
                </a:rPr>
                <a:t>——</a:t>
              </a: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视频文件格式，动态图像和声音同步播放</a:t>
              </a:r>
            </a:p>
            <a:p>
              <a:pPr>
                <a:spcBef>
                  <a:spcPct val="50000"/>
                </a:spcBef>
              </a:pP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                            受视频标准制约，画面分辨率不高</a:t>
              </a:r>
            </a:p>
          </p:txBody>
        </p:sp>
      </p:grpSp>
      <p:grpSp>
        <p:nvGrpSpPr>
          <p:cNvPr id="177164" name="Group 12"/>
          <p:cNvGrpSpPr>
            <a:grpSpLocks/>
          </p:cNvGrpSpPr>
          <p:nvPr/>
        </p:nvGrpSpPr>
        <p:grpSpPr bwMode="auto">
          <a:xfrm>
            <a:off x="685800" y="4022725"/>
            <a:ext cx="7696200" cy="1311275"/>
            <a:chOff x="336" y="2476"/>
            <a:chExt cx="4848" cy="826"/>
          </a:xfrm>
        </p:grpSpPr>
        <p:sp>
          <p:nvSpPr>
            <p:cNvPr id="177165" name="AutoShape 13"/>
            <p:cNvSpPr>
              <a:spLocks noChangeArrowheads="1"/>
            </p:cNvSpPr>
            <p:nvPr/>
          </p:nvSpPr>
          <p:spPr bwMode="auto">
            <a:xfrm>
              <a:off x="1392" y="2486"/>
              <a:ext cx="3792" cy="816"/>
            </a:xfrm>
            <a:prstGeom prst="roundRect">
              <a:avLst>
                <a:gd name="adj" fmla="val 12389"/>
              </a:avLst>
            </a:prstGeom>
            <a:gradFill rotWithShape="0">
              <a:gsLst>
                <a:gs pos="0">
                  <a:srgbClr val="990099">
                    <a:gamma/>
                    <a:shade val="46275"/>
                    <a:invGamma/>
                  </a:srgbClr>
                </a:gs>
                <a:gs pos="100000">
                  <a:srgbClr val="990099"/>
                </a:gs>
              </a:gsLst>
              <a:lin ang="0" scaled="1"/>
            </a:gra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66" name="Text Box 14"/>
            <p:cNvSpPr txBox="1">
              <a:spLocks noChangeArrowheads="1"/>
            </p:cNvSpPr>
            <p:nvPr/>
          </p:nvSpPr>
          <p:spPr bwMode="auto">
            <a:xfrm>
              <a:off x="336" y="2476"/>
              <a:ext cx="388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effectLst>
                    <a:outerShdw blurRad="38100" dist="38100" dir="2700000" algn="tl">
                      <a:srgbClr val="C0C0C0"/>
                    </a:outerShdw>
                  </a:effectLst>
                  <a:latin typeface="Times New Roman" panose="02020603050405020304" pitchFamily="18" charset="0"/>
                </a:rPr>
                <a:t>●</a:t>
              </a:r>
              <a:r>
                <a:rPr kumimoji="1" lang="zh-CN" altLang="en-US" sz="2000" b="1">
                  <a:effectLst>
                    <a:outerShdw blurRad="38100" dist="38100" dir="2700000" algn="tl">
                      <a:srgbClr val="C0C0C0"/>
                    </a:outerShdw>
                  </a:effectLst>
                  <a:latin typeface="Times New Roman" panose="02020603050405020304" pitchFamily="18" charset="0"/>
                </a:rPr>
                <a:t> </a:t>
              </a:r>
              <a:r>
                <a:rPr kumimoji="1" lang="en-US" altLang="zh-CN" sz="2000" b="1">
                  <a:effectLst>
                    <a:outerShdw blurRad="38100" dist="38100" dir="2700000" algn="tl">
                      <a:srgbClr val="C0C0C0"/>
                    </a:outerShdw>
                  </a:effectLst>
                  <a:latin typeface="Times New Roman" panose="02020603050405020304" pitchFamily="18" charset="0"/>
                </a:rPr>
                <a:t>GIF</a:t>
              </a:r>
              <a:r>
                <a:rPr kumimoji="1" lang="zh-CN" altLang="en-US" sz="2000" b="1">
                  <a:effectLst>
                    <a:outerShdw blurRad="38100" dist="38100" dir="2700000" algn="tl">
                      <a:srgbClr val="C0C0C0"/>
                    </a:outerShdw>
                  </a:effectLst>
                  <a:latin typeface="Times New Roman" panose="02020603050405020304" pitchFamily="18" charset="0"/>
                </a:rPr>
                <a:t>格式</a:t>
              </a:r>
              <a:r>
                <a:rPr kumimoji="1" lang="en-US" altLang="zh-CN" sz="2000" b="1">
                  <a:solidFill>
                    <a:schemeClr val="bg1"/>
                  </a:solidFill>
                  <a:effectLst>
                    <a:outerShdw blurRad="38100" dist="38100" dir="2700000" algn="tl">
                      <a:srgbClr val="C0C0C0"/>
                    </a:outerShdw>
                  </a:effectLst>
                  <a:latin typeface="Times New Roman" panose="02020603050405020304" pitchFamily="18" charset="0"/>
                </a:rPr>
                <a:t>——</a:t>
              </a: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用于网页的帧动画文件格式</a:t>
              </a:r>
            </a:p>
            <a:p>
              <a:pPr>
                <a:spcBef>
                  <a:spcPct val="50000"/>
                </a:spcBef>
              </a:pP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                            </a:t>
              </a:r>
              <a:r>
                <a:rPr kumimoji="1" lang="en-US" altLang="zh-CN" sz="2000" b="1">
                  <a:solidFill>
                    <a:schemeClr val="bg1"/>
                  </a:solidFill>
                  <a:effectLst>
                    <a:outerShdw blurRad="38100" dist="38100" dir="2700000" algn="tl">
                      <a:srgbClr val="C0C0C0"/>
                    </a:outerShdw>
                  </a:effectLst>
                  <a:latin typeface="Times New Roman" panose="02020603050405020304" pitchFamily="18" charset="0"/>
                </a:rPr>
                <a:t>(1) </a:t>
              </a: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单画面图像，</a:t>
              </a:r>
              <a:r>
                <a:rPr kumimoji="1" lang="en-US" altLang="zh-CN" sz="2000" b="1">
                  <a:solidFill>
                    <a:schemeClr val="bg1"/>
                  </a:solidFill>
                  <a:effectLst>
                    <a:outerShdw blurRad="38100" dist="38100" dir="2700000" algn="tl">
                      <a:srgbClr val="C0C0C0"/>
                    </a:outerShdw>
                  </a:effectLst>
                  <a:latin typeface="Times New Roman" panose="02020603050405020304" pitchFamily="18" charset="0"/>
                </a:rPr>
                <a:t>256</a:t>
              </a: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色，分辨率</a:t>
              </a:r>
              <a:r>
                <a:rPr kumimoji="1" lang="en-US" altLang="zh-CN" sz="2000" b="1">
                  <a:solidFill>
                    <a:schemeClr val="bg1"/>
                  </a:solidFill>
                  <a:effectLst>
                    <a:outerShdw blurRad="38100" dist="38100" dir="2700000" algn="tl">
                      <a:srgbClr val="C0C0C0"/>
                    </a:outerShdw>
                  </a:effectLst>
                  <a:latin typeface="Times New Roman" panose="02020603050405020304" pitchFamily="18" charset="0"/>
                </a:rPr>
                <a:t>96dpi</a:t>
              </a:r>
            </a:p>
            <a:p>
              <a:pPr>
                <a:spcBef>
                  <a:spcPct val="50000"/>
                </a:spcBef>
              </a:pPr>
              <a:r>
                <a:rPr kumimoji="1" lang="en-US" altLang="zh-CN" sz="2000" b="1">
                  <a:solidFill>
                    <a:schemeClr val="bg1"/>
                  </a:solidFill>
                  <a:effectLst>
                    <a:outerShdw blurRad="38100" dist="38100" dir="2700000" algn="tl">
                      <a:srgbClr val="C0C0C0"/>
                    </a:outerShdw>
                  </a:effectLst>
                  <a:latin typeface="Times New Roman" panose="02020603050405020304" pitchFamily="18" charset="0"/>
                </a:rPr>
                <a:t>                            (2) </a:t>
              </a: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多画面图像</a:t>
              </a:r>
              <a:r>
                <a:rPr kumimoji="1" lang="en-US" altLang="zh-CN" sz="2000" b="1">
                  <a:solidFill>
                    <a:schemeClr val="bg1"/>
                  </a:solidFill>
                  <a:effectLst>
                    <a:outerShdw blurRad="38100" dist="38100" dir="2700000" algn="tl">
                      <a:srgbClr val="C0C0C0"/>
                    </a:outerShdw>
                  </a:effectLst>
                  <a:latin typeface="Times New Roman" panose="02020603050405020304" pitchFamily="18" charset="0"/>
                </a:rPr>
                <a:t>(</a:t>
              </a: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动画</a:t>
              </a:r>
              <a:r>
                <a:rPr kumimoji="1" lang="en-US" altLang="zh-CN" sz="2000" b="1">
                  <a:solidFill>
                    <a:schemeClr val="bg1"/>
                  </a:solidFill>
                  <a:effectLst>
                    <a:outerShdw blurRad="38100" dist="38100" dir="2700000" algn="tl">
                      <a:srgbClr val="C0C0C0"/>
                    </a:outerShdw>
                  </a:effectLst>
                  <a:latin typeface="Times New Roman" panose="02020603050405020304" pitchFamily="18" charset="0"/>
                </a:rPr>
                <a:t>)</a:t>
              </a: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a:t>
              </a:r>
              <a:r>
                <a:rPr kumimoji="1" lang="en-US" altLang="zh-CN" sz="2000" b="1">
                  <a:solidFill>
                    <a:schemeClr val="bg1"/>
                  </a:solidFill>
                  <a:effectLst>
                    <a:outerShdw blurRad="38100" dist="38100" dir="2700000" algn="tl">
                      <a:srgbClr val="C0C0C0"/>
                    </a:outerShdw>
                  </a:effectLst>
                  <a:latin typeface="Times New Roman" panose="02020603050405020304" pitchFamily="18" charset="0"/>
                </a:rPr>
                <a:t>256</a:t>
              </a: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色，</a:t>
              </a:r>
              <a:r>
                <a:rPr kumimoji="1" lang="en-US" altLang="zh-CN" sz="2000" b="1">
                  <a:solidFill>
                    <a:schemeClr val="bg1"/>
                  </a:solidFill>
                  <a:effectLst>
                    <a:outerShdw blurRad="38100" dist="38100" dir="2700000" algn="tl">
                      <a:srgbClr val="C0C0C0"/>
                    </a:outerShdw>
                  </a:effectLst>
                  <a:latin typeface="Times New Roman" panose="02020603050405020304" pitchFamily="18" charset="0"/>
                </a:rPr>
                <a:t>96dpi</a:t>
              </a:r>
            </a:p>
          </p:txBody>
        </p:sp>
      </p:grpSp>
      <p:grpSp>
        <p:nvGrpSpPr>
          <p:cNvPr id="177167" name="Group 15"/>
          <p:cNvGrpSpPr>
            <a:grpSpLocks/>
          </p:cNvGrpSpPr>
          <p:nvPr/>
        </p:nvGrpSpPr>
        <p:grpSpPr bwMode="auto">
          <a:xfrm>
            <a:off x="685800" y="5562600"/>
            <a:ext cx="7696200" cy="854075"/>
            <a:chOff x="336" y="3398"/>
            <a:chExt cx="4848" cy="538"/>
          </a:xfrm>
        </p:grpSpPr>
        <p:sp>
          <p:nvSpPr>
            <p:cNvPr id="177168" name="AutoShape 16"/>
            <p:cNvSpPr>
              <a:spLocks noChangeArrowheads="1"/>
            </p:cNvSpPr>
            <p:nvPr/>
          </p:nvSpPr>
          <p:spPr bwMode="auto">
            <a:xfrm>
              <a:off x="1392" y="3398"/>
              <a:ext cx="3792" cy="528"/>
            </a:xfrm>
            <a:prstGeom prst="roundRect">
              <a:avLst>
                <a:gd name="adj" fmla="val 12389"/>
              </a:avLst>
            </a:prstGeom>
            <a:gradFill rotWithShape="0">
              <a:gsLst>
                <a:gs pos="0">
                  <a:srgbClr val="990099">
                    <a:gamma/>
                    <a:shade val="46275"/>
                    <a:invGamma/>
                  </a:srgbClr>
                </a:gs>
                <a:gs pos="100000">
                  <a:srgbClr val="990099"/>
                </a:gs>
              </a:gsLst>
              <a:lin ang="0" scaled="1"/>
            </a:gra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69" name="Text Box 17"/>
            <p:cNvSpPr txBox="1">
              <a:spLocks noChangeArrowheads="1"/>
            </p:cNvSpPr>
            <p:nvPr/>
          </p:nvSpPr>
          <p:spPr bwMode="auto">
            <a:xfrm>
              <a:off x="336" y="3398"/>
              <a:ext cx="4704"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effectLst>
                    <a:outerShdw blurRad="38100" dist="38100" dir="2700000" algn="tl">
                      <a:srgbClr val="C0C0C0"/>
                    </a:outerShdw>
                  </a:effectLst>
                  <a:latin typeface="Times New Roman" panose="02020603050405020304" pitchFamily="18" charset="0"/>
                </a:rPr>
                <a:t>●</a:t>
              </a:r>
              <a:r>
                <a:rPr kumimoji="1" lang="zh-CN" altLang="en-US" sz="2000" b="1">
                  <a:effectLst>
                    <a:outerShdw blurRad="38100" dist="38100" dir="2700000" algn="tl">
                      <a:srgbClr val="C0C0C0"/>
                    </a:outerShdw>
                  </a:effectLst>
                  <a:latin typeface="Times New Roman" panose="02020603050405020304" pitchFamily="18" charset="0"/>
                </a:rPr>
                <a:t> </a:t>
              </a:r>
              <a:r>
                <a:rPr kumimoji="1" lang="en-US" altLang="zh-CN" sz="2000" b="1">
                  <a:effectLst>
                    <a:outerShdw blurRad="38100" dist="38100" dir="2700000" algn="tl">
                      <a:srgbClr val="C0C0C0"/>
                    </a:outerShdw>
                  </a:effectLst>
                  <a:latin typeface="Times New Roman" panose="02020603050405020304" pitchFamily="18" charset="0"/>
                </a:rPr>
                <a:t>SWF</a:t>
              </a:r>
              <a:r>
                <a:rPr kumimoji="1" lang="zh-CN" altLang="en-US" sz="2000" b="1">
                  <a:effectLst>
                    <a:outerShdw blurRad="38100" dist="38100" dir="2700000" algn="tl">
                      <a:srgbClr val="C0C0C0"/>
                    </a:outerShdw>
                  </a:effectLst>
                  <a:latin typeface="Times New Roman" panose="02020603050405020304" pitchFamily="18" charset="0"/>
                </a:rPr>
                <a:t>格式</a:t>
              </a:r>
              <a:r>
                <a:rPr kumimoji="1" lang="en-US" altLang="zh-CN" sz="2000" b="1">
                  <a:solidFill>
                    <a:schemeClr val="bg1"/>
                  </a:solidFill>
                  <a:effectLst>
                    <a:outerShdw blurRad="38100" dist="38100" dir="2700000" algn="tl">
                      <a:srgbClr val="C0C0C0"/>
                    </a:outerShdw>
                  </a:effectLst>
                  <a:latin typeface="Times New Roman" panose="02020603050405020304" pitchFamily="18" charset="0"/>
                </a:rPr>
                <a:t>——Flash</a:t>
              </a: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制作的动画文件格式</a:t>
              </a:r>
            </a:p>
            <a:p>
              <a:pPr>
                <a:spcBef>
                  <a:spcPct val="50000"/>
                </a:spcBef>
              </a:pP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                             主要在网络上演播，特点：数据量小，动画流畅</a:t>
              </a:r>
            </a:p>
          </p:txBody>
        </p:sp>
      </p:grpSp>
    </p:spTree>
    <p:extLst>
      <p:ext uri="{BB962C8B-B14F-4D97-AF65-F5344CB8AC3E}">
        <p14:creationId xmlns:p14="http://schemas.microsoft.com/office/powerpoint/2010/main" val="30287230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7158"/>
                                        </p:tgtEl>
                                        <p:attrNameLst>
                                          <p:attrName>style.visibility</p:attrName>
                                        </p:attrNameLst>
                                      </p:cBhvr>
                                      <p:to>
                                        <p:strVal val="visible"/>
                                      </p:to>
                                    </p:set>
                                    <p:animEffect transition="in" filter="wipe(left)">
                                      <p:cBhvr>
                                        <p:cTn id="7" dur="500"/>
                                        <p:tgtEl>
                                          <p:spTgt spid="1771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7161"/>
                                        </p:tgtEl>
                                        <p:attrNameLst>
                                          <p:attrName>style.visibility</p:attrName>
                                        </p:attrNameLst>
                                      </p:cBhvr>
                                      <p:to>
                                        <p:strVal val="visible"/>
                                      </p:to>
                                    </p:set>
                                    <p:animEffect transition="in" filter="wipe(left)">
                                      <p:cBhvr>
                                        <p:cTn id="12" dur="500"/>
                                        <p:tgtEl>
                                          <p:spTgt spid="1771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7164"/>
                                        </p:tgtEl>
                                        <p:attrNameLst>
                                          <p:attrName>style.visibility</p:attrName>
                                        </p:attrNameLst>
                                      </p:cBhvr>
                                      <p:to>
                                        <p:strVal val="visible"/>
                                      </p:to>
                                    </p:set>
                                    <p:animEffect transition="in" filter="wipe(left)">
                                      <p:cBhvr>
                                        <p:cTn id="17" dur="500"/>
                                        <p:tgtEl>
                                          <p:spTgt spid="1771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7167"/>
                                        </p:tgtEl>
                                        <p:attrNameLst>
                                          <p:attrName>style.visibility</p:attrName>
                                        </p:attrNameLst>
                                      </p:cBhvr>
                                      <p:to>
                                        <p:strVal val="visible"/>
                                      </p:to>
                                    </p:set>
                                    <p:animEffect transition="in" filter="wipe(left)">
                                      <p:cBhvr>
                                        <p:cTn id="22" dur="500"/>
                                        <p:tgtEl>
                                          <p:spTgt spid="177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906462" y="288032"/>
            <a:ext cx="7814567" cy="764704"/>
          </a:xfrm>
        </p:spPr>
        <p:txBody>
          <a:bodyPr/>
          <a:lstStyle/>
          <a:p>
            <a:r>
              <a:rPr lang="zh-CN" altLang="en-US" dirty="0">
                <a:latin typeface="黑体" panose="02010609060101010101" pitchFamily="49" charset="-122"/>
                <a:ea typeface="黑体" panose="02010609060101010101" pitchFamily="49" charset="-122"/>
              </a:rPr>
              <a:t>计算机动画的主要技术与方法</a:t>
            </a:r>
          </a:p>
        </p:txBody>
      </p:sp>
      <p:sp>
        <p:nvSpPr>
          <p:cNvPr id="105475" name="Rectangle 3"/>
          <p:cNvSpPr>
            <a:spLocks noGrp="1" noChangeArrowheads="1"/>
          </p:cNvSpPr>
          <p:nvPr>
            <p:ph type="body" idx="1"/>
          </p:nvPr>
        </p:nvSpPr>
        <p:spPr/>
        <p:txBody>
          <a:bodyPr/>
          <a:lstStyle/>
          <a:p>
            <a:pPr>
              <a:lnSpc>
                <a:spcPct val="90000"/>
              </a:lnSpc>
            </a:pPr>
            <a:r>
              <a:rPr lang="zh-CN" altLang="en-US" sz="2600">
                <a:latin typeface="宋体" panose="02010600030101010101" pitchFamily="2" charset="-122"/>
              </a:rPr>
              <a:t>关键帧动画</a:t>
            </a:r>
          </a:p>
          <a:p>
            <a:pPr>
              <a:lnSpc>
                <a:spcPct val="90000"/>
              </a:lnSpc>
            </a:pPr>
            <a:r>
              <a:rPr lang="zh-CN" altLang="en-US" sz="2600">
                <a:latin typeface="宋体" panose="02010600030101010101" pitchFamily="2" charset="-122"/>
              </a:rPr>
              <a:t>路径动画</a:t>
            </a:r>
          </a:p>
          <a:p>
            <a:pPr>
              <a:lnSpc>
                <a:spcPct val="90000"/>
              </a:lnSpc>
            </a:pPr>
            <a:r>
              <a:rPr lang="zh-CN" altLang="en-US" sz="2600">
                <a:latin typeface="宋体" panose="02010600030101010101" pitchFamily="2" charset="-122"/>
              </a:rPr>
              <a:t>变形动画</a:t>
            </a:r>
          </a:p>
          <a:p>
            <a:pPr>
              <a:lnSpc>
                <a:spcPct val="90000"/>
              </a:lnSpc>
            </a:pPr>
            <a:r>
              <a:rPr lang="zh-CN" altLang="en-US" sz="2600">
                <a:latin typeface="宋体" panose="02010600030101010101" pitchFamily="2" charset="-122"/>
              </a:rPr>
              <a:t>过程动画</a:t>
            </a:r>
          </a:p>
          <a:p>
            <a:pPr>
              <a:lnSpc>
                <a:spcPct val="90000"/>
              </a:lnSpc>
            </a:pPr>
            <a:r>
              <a:rPr lang="zh-CN" altLang="en-US" sz="2600">
                <a:latin typeface="宋体" panose="02010600030101010101" pitchFamily="2" charset="-122"/>
              </a:rPr>
              <a:t>粒子动画</a:t>
            </a:r>
          </a:p>
          <a:p>
            <a:pPr>
              <a:lnSpc>
                <a:spcPct val="90000"/>
              </a:lnSpc>
            </a:pPr>
            <a:r>
              <a:rPr lang="zh-CN" altLang="en-US" sz="2600">
                <a:latin typeface="宋体" panose="02010600030101010101" pitchFamily="2" charset="-122"/>
              </a:rPr>
              <a:t>群体动画</a:t>
            </a:r>
          </a:p>
          <a:p>
            <a:pPr>
              <a:lnSpc>
                <a:spcPct val="90000"/>
              </a:lnSpc>
            </a:pPr>
            <a:r>
              <a:rPr lang="zh-CN" altLang="en-US" sz="2600">
                <a:latin typeface="宋体" panose="02010600030101010101" pitchFamily="2" charset="-122"/>
              </a:rPr>
              <a:t>人物动画</a:t>
            </a:r>
          </a:p>
          <a:p>
            <a:pPr>
              <a:lnSpc>
                <a:spcPct val="90000"/>
              </a:lnSpc>
            </a:pPr>
            <a:r>
              <a:rPr lang="zh-CN" altLang="en-US" sz="2600">
                <a:latin typeface="宋体" panose="02010600030101010101" pitchFamily="2" charset="-122"/>
              </a:rPr>
              <a:t>运动捕捉</a:t>
            </a:r>
          </a:p>
          <a:p>
            <a:pPr>
              <a:lnSpc>
                <a:spcPct val="90000"/>
              </a:lnSpc>
            </a:pPr>
            <a:r>
              <a:rPr lang="zh-CN" altLang="en-US" sz="2600">
                <a:latin typeface="宋体" panose="02010600030101010101" pitchFamily="2" charset="-122"/>
              </a:rPr>
              <a:t>三维扫描技术</a:t>
            </a:r>
          </a:p>
          <a:p>
            <a:pPr>
              <a:lnSpc>
                <a:spcPct val="90000"/>
              </a:lnSpc>
            </a:pPr>
            <a:endParaRPr lang="zh-CN" altLang="en-US" sz="2600">
              <a:latin typeface="宋体" panose="02010600030101010101" pitchFamily="2" charset="-122"/>
            </a:endParaRPr>
          </a:p>
        </p:txBody>
      </p:sp>
    </p:spTree>
    <p:extLst>
      <p:ext uri="{BB962C8B-B14F-4D97-AF65-F5344CB8AC3E}">
        <p14:creationId xmlns:p14="http://schemas.microsoft.com/office/powerpoint/2010/main" val="37469593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077912" y="288032"/>
            <a:ext cx="7814567" cy="764704"/>
          </a:xfrm>
        </p:spPr>
        <p:txBody>
          <a:bodyPr/>
          <a:lstStyle/>
          <a:p>
            <a:r>
              <a:rPr lang="zh-CN" altLang="en-US" sz="4200" dirty="0">
                <a:latin typeface="黑体" panose="02010609060101010101" pitchFamily="49" charset="-122"/>
                <a:ea typeface="黑体" panose="02010609060101010101" pitchFamily="49" charset="-122"/>
              </a:rPr>
              <a:t>关键帧动画</a:t>
            </a:r>
          </a:p>
        </p:txBody>
      </p:sp>
      <p:sp>
        <p:nvSpPr>
          <p:cNvPr id="106499" name="Rectangle 3"/>
          <p:cNvSpPr>
            <a:spLocks noGrp="1" noChangeArrowheads="1"/>
          </p:cNvSpPr>
          <p:nvPr>
            <p:ph type="body" idx="1"/>
          </p:nvPr>
        </p:nvSpPr>
        <p:spPr/>
        <p:txBody>
          <a:bodyPr/>
          <a:lstStyle/>
          <a:p>
            <a:pPr>
              <a:lnSpc>
                <a:spcPct val="80000"/>
              </a:lnSpc>
              <a:buFont typeface="Wingdings" panose="05000000000000000000" pitchFamily="2" charset="2"/>
              <a:buChar char="n"/>
            </a:pPr>
            <a:r>
              <a:rPr lang="zh-CN" altLang="en-US" sz="2600" dirty="0">
                <a:latin typeface="宋体" panose="02010600030101010101" pitchFamily="2" charset="-122"/>
                <a:cs typeface="Times New Roman" panose="02020603050405020304" pitchFamily="18" charset="0"/>
              </a:rPr>
              <a:t>关键帧技术是计算机动画中最基本并且运用最广泛的方法。关键帧技术来源于传统的动画制作。出现在动画片中的一段连续画面实际上是由一系列静止的画面来表现的，制作过程中并不需要逐帧绘制，只需从这些静止画面中选出少数几帧加以绘制。被选出的画面一般都出现在动作变化的转折点处，对这段连续动作起着关键的控制作用，因此称为</a:t>
            </a:r>
            <a:r>
              <a:rPr lang="zh-CN" altLang="en-US" sz="2600" dirty="0">
                <a:solidFill>
                  <a:srgbClr val="FF0000"/>
                </a:solidFill>
                <a:latin typeface="宋体" panose="02010600030101010101" pitchFamily="2" charset="-122"/>
                <a:cs typeface="Times New Roman" panose="02020603050405020304" pitchFamily="18" charset="0"/>
              </a:rPr>
              <a:t>关键帧(</a:t>
            </a:r>
            <a:r>
              <a:rPr lang="en-US" altLang="zh-CN" sz="2600" dirty="0">
                <a:solidFill>
                  <a:srgbClr val="FF0000"/>
                </a:solidFill>
                <a:latin typeface="宋体" panose="02010600030101010101" pitchFamily="2" charset="-122"/>
                <a:cs typeface="Times New Roman" panose="02020603050405020304" pitchFamily="18" charset="0"/>
              </a:rPr>
              <a:t>Key Frame)</a:t>
            </a:r>
            <a:r>
              <a:rPr lang="en-US" altLang="zh-CN" sz="2600" dirty="0">
                <a:latin typeface="宋体" panose="02010600030101010101" pitchFamily="2" charset="-122"/>
                <a:cs typeface="Times New Roman" panose="02020603050405020304" pitchFamily="18" charset="0"/>
              </a:rPr>
              <a:t>。</a:t>
            </a:r>
          </a:p>
          <a:p>
            <a:pPr>
              <a:lnSpc>
                <a:spcPct val="80000"/>
              </a:lnSpc>
              <a:buFont typeface="Wingdings" panose="05000000000000000000" pitchFamily="2" charset="2"/>
              <a:buChar char="n"/>
            </a:pPr>
            <a:r>
              <a:rPr lang="zh-CN" altLang="en-US" sz="2600" dirty="0">
                <a:latin typeface="宋体" panose="02010600030101010101" pitchFamily="2" charset="-122"/>
                <a:cs typeface="Times New Roman" panose="02020603050405020304" pitchFamily="18" charset="0"/>
              </a:rPr>
              <a:t>绘制出关键帧之后，再根据关键帧插入中间画面，就完成了动画制作。早期计算机动画模仿传统的动画生成方法，由计算机对关键帧进行插值，因此称作关键帧动画。</a:t>
            </a:r>
            <a:endParaRPr lang="zh-CN" altLang="en-US" sz="2600" dirty="0"/>
          </a:p>
        </p:txBody>
      </p:sp>
    </p:spTree>
    <p:extLst>
      <p:ext uri="{BB962C8B-B14F-4D97-AF65-F5344CB8AC3E}">
        <p14:creationId xmlns:p14="http://schemas.microsoft.com/office/powerpoint/2010/main" val="35635810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1027"/>
          <p:cNvSpPr>
            <a:spLocks noChangeArrowheads="1"/>
          </p:cNvSpPr>
          <p:nvPr/>
        </p:nvSpPr>
        <p:spPr bwMode="auto">
          <a:xfrm>
            <a:off x="266700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73730" name="Picture 1026" descr="Keyfram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484313"/>
            <a:ext cx="8534400" cy="1017587"/>
          </a:xfrm>
          <a:prstGeom prst="rect">
            <a:avLst/>
          </a:prstGeom>
          <a:noFill/>
          <a:extLst>
            <a:ext uri="{909E8E84-426E-40DD-AFC4-6F175D3DCCD1}">
              <a14:hiddenFill xmlns:a14="http://schemas.microsoft.com/office/drawing/2010/main">
                <a:solidFill>
                  <a:srgbClr val="FFFFFF"/>
                </a:solidFill>
              </a14:hiddenFill>
            </a:ext>
          </a:extLst>
        </p:spPr>
      </p:pic>
      <p:sp>
        <p:nvSpPr>
          <p:cNvPr id="73733" name="Rectangle 1029"/>
          <p:cNvSpPr>
            <a:spLocks noChangeArrowheads="1"/>
          </p:cNvSpPr>
          <p:nvPr/>
        </p:nvSpPr>
        <p:spPr bwMode="auto">
          <a:xfrm>
            <a:off x="266700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73732" name="Picture 1028" descr="Keyfram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500438"/>
            <a:ext cx="8534400" cy="1281112"/>
          </a:xfrm>
          <a:prstGeom prst="rect">
            <a:avLst/>
          </a:prstGeom>
          <a:noFill/>
          <a:extLst>
            <a:ext uri="{909E8E84-426E-40DD-AFC4-6F175D3DCCD1}">
              <a14:hiddenFill xmlns:a14="http://schemas.microsoft.com/office/drawing/2010/main">
                <a:solidFill>
                  <a:srgbClr val="FFFFFF"/>
                </a:solidFill>
              </a14:hiddenFill>
            </a:ext>
          </a:extLst>
        </p:spPr>
      </p:pic>
      <p:sp>
        <p:nvSpPr>
          <p:cNvPr id="73734" name="Rectangle 1030"/>
          <p:cNvSpPr>
            <a:spLocks noChangeArrowheads="1"/>
          </p:cNvSpPr>
          <p:nvPr/>
        </p:nvSpPr>
        <p:spPr bwMode="auto">
          <a:xfrm>
            <a:off x="900113" y="5516563"/>
            <a:ext cx="7488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Times New Roman" panose="02020603050405020304" pitchFamily="18" charset="0"/>
                <a:cs typeface="Times New Roman" panose="02020603050405020304" pitchFamily="18" charset="0"/>
              </a:rPr>
              <a:t> </a:t>
            </a:r>
            <a:r>
              <a:rPr lang="zh-CN" altLang="en-US" sz="2000">
                <a:latin typeface="Tahoma" panose="020B0604030504040204" pitchFamily="34" charset="0"/>
                <a:ea typeface="黑体" panose="02010609060101010101" pitchFamily="49" charset="-122"/>
              </a:rPr>
              <a:t>第</a:t>
            </a:r>
            <a:r>
              <a:rPr lang="zh-CN" altLang="en-US" sz="2000">
                <a:latin typeface="Times New Roman" panose="02020603050405020304" pitchFamily="18" charset="0"/>
                <a:ea typeface="黑体" panose="02010609060101010101" pitchFamily="49" charset="-122"/>
              </a:rPr>
              <a:t>1帧和第8帧是关键帧，其余各帧(2-7帧)可由插值算法生成</a:t>
            </a:r>
            <a:r>
              <a:rPr lang="zh-CN" altLang="en-US" sz="1100">
                <a:latin typeface="Times New Roman" panose="02020603050405020304" pitchFamily="18" charset="0"/>
              </a:rPr>
              <a:t> </a:t>
            </a:r>
            <a:endParaRPr lang="zh-CN" altLang="en-US" sz="2400">
              <a:latin typeface="Times New Roman" panose="02020603050405020304" pitchFamily="18" charset="0"/>
            </a:endParaRPr>
          </a:p>
        </p:txBody>
      </p:sp>
      <p:grpSp>
        <p:nvGrpSpPr>
          <p:cNvPr id="34820" name="Group 4"/>
          <p:cNvGrpSpPr>
            <a:grpSpLocks/>
          </p:cNvGrpSpPr>
          <p:nvPr/>
        </p:nvGrpSpPr>
        <p:grpSpPr bwMode="auto">
          <a:xfrm>
            <a:off x="684213" y="765175"/>
            <a:ext cx="7924800" cy="76200"/>
            <a:chOff x="288" y="288"/>
            <a:chExt cx="4992" cy="48"/>
          </a:xfrm>
        </p:grpSpPr>
        <p:sp>
          <p:nvSpPr>
            <p:cNvPr id="34821" name="Line 5"/>
            <p:cNvSpPr>
              <a:spLocks noChangeShapeType="1"/>
            </p:cNvSpPr>
            <p:nvPr/>
          </p:nvSpPr>
          <p:spPr bwMode="auto">
            <a:xfrm>
              <a:off x="288" y="288"/>
              <a:ext cx="4992" cy="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22" name="Rectangle 6"/>
            <p:cNvSpPr>
              <a:spLocks noChangeArrowheads="1"/>
            </p:cNvSpPr>
            <p:nvPr/>
          </p:nvSpPr>
          <p:spPr bwMode="auto">
            <a:xfrm>
              <a:off x="288" y="288"/>
              <a:ext cx="2928" cy="48"/>
            </a:xfrm>
            <a:prstGeom prst="rect">
              <a:avLst/>
            </a:prstGeom>
            <a:solidFill>
              <a:srgbClr val="FF0000"/>
            </a:solidFill>
            <a:ln w="12700" cap="sq">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1109747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endParaRPr lang="zh-CN" altLang="en-US" dirty="0"/>
          </a:p>
        </p:txBody>
      </p:sp>
      <p:sp>
        <p:nvSpPr>
          <p:cNvPr id="107523" name="Rectangle 3"/>
          <p:cNvSpPr>
            <a:spLocks noGrp="1" noChangeArrowheads="1"/>
          </p:cNvSpPr>
          <p:nvPr>
            <p:ph type="body" idx="1"/>
          </p:nvPr>
        </p:nvSpPr>
        <p:spPr/>
        <p:txBody>
          <a:bodyPr/>
          <a:lstStyle/>
          <a:p>
            <a:pPr>
              <a:buFont typeface="Wingdings" panose="05000000000000000000" pitchFamily="2" charset="2"/>
              <a:buChar char="n"/>
            </a:pPr>
            <a:r>
              <a:rPr lang="zh-CN" altLang="en-US" sz="2600" dirty="0">
                <a:latin typeface="宋体" panose="02010600030101010101" pitchFamily="2" charset="-122"/>
              </a:rPr>
              <a:t>在二维、三维计算机动画中，中间帧的生成由计算机来完成，插值代替了设计中间帧的动画师。</a:t>
            </a:r>
          </a:p>
          <a:p>
            <a:pPr>
              <a:buFont typeface="Wingdings" panose="05000000000000000000" pitchFamily="2" charset="2"/>
              <a:buChar char="n"/>
            </a:pPr>
            <a:r>
              <a:rPr lang="zh-CN" altLang="en-US" sz="2600" dirty="0">
                <a:latin typeface="宋体" panose="02010600030101010101" pitchFamily="2" charset="-122"/>
              </a:rPr>
              <a:t>所有影响画面图像的参数都可成为关键帧的参数，如位置、旋转角、纹理的参数等。</a:t>
            </a:r>
          </a:p>
          <a:p>
            <a:pPr>
              <a:buFont typeface="Wingdings" panose="05000000000000000000" pitchFamily="2" charset="2"/>
              <a:buChar char="n"/>
            </a:pPr>
            <a:r>
              <a:rPr lang="zh-CN" altLang="en-US" sz="2600" dirty="0">
                <a:latin typeface="宋体" panose="02010600030101010101" pitchFamily="2" charset="-122"/>
              </a:rPr>
              <a:t>关键帧技术通过对运动参数插值实现对动画的运动控制，如物体的位置、方向、颜色等的变化，也可以对多个运动参数进行组合插值。</a:t>
            </a:r>
          </a:p>
          <a:p>
            <a:pPr>
              <a:buFont typeface="Wingdings" panose="05000000000000000000" pitchFamily="2" charset="2"/>
              <a:buChar char="n"/>
            </a:pPr>
            <a:r>
              <a:rPr lang="zh-CN" altLang="en-US" sz="2600" dirty="0">
                <a:latin typeface="宋体" panose="02010600030101010101" pitchFamily="2" charset="-122"/>
              </a:rPr>
              <a:t>计算机插值有两种方式：线性插值和非线性插值。</a:t>
            </a:r>
          </a:p>
        </p:txBody>
      </p:sp>
    </p:spTree>
    <p:extLst>
      <p:ext uri="{BB962C8B-B14F-4D97-AF65-F5344CB8AC3E}">
        <p14:creationId xmlns:p14="http://schemas.microsoft.com/office/powerpoint/2010/main" val="14796814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endParaRPr lang="zh-CN" altLang="en-US"/>
          </a:p>
        </p:txBody>
      </p:sp>
      <p:sp>
        <p:nvSpPr>
          <p:cNvPr id="108547" name="Rectangle 3"/>
          <p:cNvSpPr>
            <a:spLocks noGrp="1" noChangeArrowheads="1"/>
          </p:cNvSpPr>
          <p:nvPr>
            <p:ph type="body" idx="1"/>
          </p:nvPr>
        </p:nvSpPr>
        <p:spPr/>
        <p:txBody>
          <a:bodyPr/>
          <a:lstStyle/>
          <a:p>
            <a:pPr>
              <a:buFont typeface="Wingdings" panose="05000000000000000000" pitchFamily="2" charset="2"/>
              <a:buChar char="n"/>
            </a:pPr>
            <a:r>
              <a:rPr lang="zh-CN" altLang="en-US" sz="2600" dirty="0">
                <a:latin typeface="宋体" panose="02010600030101010101" pitchFamily="2" charset="-122"/>
                <a:cs typeface="Times New Roman" panose="02020603050405020304" pitchFamily="18" charset="0"/>
              </a:rPr>
              <a:t>从原理上讲，关键帧插值问题可归结为参数插值问题，传统的插值方法都可应用到关键帧方法中。</a:t>
            </a:r>
          </a:p>
          <a:p>
            <a:pPr>
              <a:buFont typeface="Wingdings" panose="05000000000000000000" pitchFamily="2" charset="2"/>
              <a:buChar char="n"/>
            </a:pPr>
            <a:r>
              <a:rPr lang="zh-CN" altLang="en-US" sz="2600" dirty="0">
                <a:latin typeface="宋体" panose="02010600030101010101" pitchFamily="2" charset="-122"/>
                <a:cs typeface="Times New Roman" panose="02020603050405020304" pitchFamily="18" charset="0"/>
              </a:rPr>
              <a:t>但关键帧插值又与纯数学的插值不同，有其特殊性。一个好的关键帧插值方法必须能够产生逼真的运动效果并能给用户提供方便有效的控制手段。一个特定的运动从空间轨迹来看可能是正确的，但从运动学或动画设计来看可能是错误的或者不合适的。用户必须能够控制运动的运动学特性，即通过调整插值函数来改变运动的速度和加速度。</a:t>
            </a:r>
          </a:p>
        </p:txBody>
      </p:sp>
    </p:spTree>
    <p:extLst>
      <p:ext uri="{BB962C8B-B14F-4D97-AF65-F5344CB8AC3E}">
        <p14:creationId xmlns:p14="http://schemas.microsoft.com/office/powerpoint/2010/main" val="33215324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077912" y="188020"/>
            <a:ext cx="7814567" cy="764704"/>
          </a:xfrm>
        </p:spPr>
        <p:txBody>
          <a:bodyPr/>
          <a:lstStyle/>
          <a:p>
            <a:r>
              <a:rPr lang="zh-CN" altLang="en-US" sz="4600" dirty="0">
                <a:latin typeface="黑体" panose="02010609060101010101" pitchFamily="49" charset="-122"/>
                <a:ea typeface="黑体" panose="02010609060101010101" pitchFamily="49" charset="-122"/>
              </a:rPr>
              <a:t>路径动画</a:t>
            </a:r>
          </a:p>
        </p:txBody>
      </p:sp>
      <p:sp>
        <p:nvSpPr>
          <p:cNvPr id="109571" name="Rectangle 3"/>
          <p:cNvSpPr>
            <a:spLocks noGrp="1" noChangeArrowheads="1"/>
          </p:cNvSpPr>
          <p:nvPr>
            <p:ph type="body" idx="1"/>
          </p:nvPr>
        </p:nvSpPr>
        <p:spPr/>
        <p:txBody>
          <a:bodyPr/>
          <a:lstStyle/>
          <a:p>
            <a:pPr>
              <a:buFont typeface="Wingdings" panose="05000000000000000000" pitchFamily="2" charset="2"/>
              <a:buChar char="n"/>
            </a:pPr>
            <a:r>
              <a:rPr lang="zh-CN" altLang="en-US" sz="2600" dirty="0">
                <a:latin typeface="宋体" panose="02010600030101010101" pitchFamily="2" charset="-122"/>
              </a:rPr>
              <a:t>路径动画就是由用户根据需要设定好一个路径后，使场景中对象沿着路径进行运动。</a:t>
            </a:r>
          </a:p>
          <a:p>
            <a:pPr>
              <a:buFont typeface="Wingdings" panose="05000000000000000000" pitchFamily="2" charset="2"/>
              <a:buChar char="n"/>
            </a:pPr>
            <a:r>
              <a:rPr lang="zh-CN" altLang="en-US" sz="2600" dirty="0">
                <a:latin typeface="宋体" panose="02010600030101010101" pitchFamily="2" charset="-122"/>
              </a:rPr>
              <a:t>运动路径是用户画出的动画对象运动的曲线，由关键点控制。</a:t>
            </a:r>
          </a:p>
          <a:p>
            <a:pPr>
              <a:buFont typeface="Wingdings" panose="05000000000000000000" pitchFamily="2" charset="2"/>
              <a:buChar char="n"/>
            </a:pPr>
            <a:r>
              <a:rPr lang="zh-CN" altLang="en-US" sz="2600" dirty="0">
                <a:latin typeface="宋体" panose="02010600030101010101" pitchFamily="2" charset="-122"/>
              </a:rPr>
              <a:t>比如模拟飞机的飞行，鱼的游动都可以使用路径动画来制作。</a:t>
            </a:r>
          </a:p>
        </p:txBody>
      </p:sp>
      <p:sp>
        <p:nvSpPr>
          <p:cNvPr id="109573" name="Rectangle 5"/>
          <p:cNvSpPr>
            <a:spLocks noChangeArrowheads="1"/>
          </p:cNvSpPr>
          <p:nvPr/>
        </p:nvSpPr>
        <p:spPr bwMode="auto">
          <a:xfrm>
            <a:off x="2484438" y="6237288"/>
            <a:ext cx="4103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900">
                <a:latin typeface="Times New Roman" panose="02020603050405020304" pitchFamily="18" charset="0"/>
                <a:ea typeface="黑体" panose="02010609060101010101" pitchFamily="49" charset="-122"/>
              </a:rPr>
              <a:t> </a:t>
            </a:r>
            <a:r>
              <a:rPr lang="zh-CN" altLang="en-US" sz="2000">
                <a:latin typeface="Times New Roman" panose="02020603050405020304" pitchFamily="18" charset="0"/>
                <a:ea typeface="黑体" panose="02010609060101010101" pitchFamily="49" charset="-122"/>
              </a:rPr>
              <a:t>二维动画中的运动路径设计</a:t>
            </a:r>
            <a:r>
              <a:rPr lang="zh-CN" altLang="en-US" sz="2000">
                <a:solidFill>
                  <a:schemeClr val="bg2"/>
                </a:solidFill>
                <a:latin typeface="Times New Roman" panose="02020603050405020304" pitchFamily="18" charset="0"/>
              </a:rPr>
              <a:t> </a:t>
            </a:r>
          </a:p>
        </p:txBody>
      </p:sp>
      <p:pic>
        <p:nvPicPr>
          <p:cNvPr id="1095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4365625"/>
            <a:ext cx="5105400" cy="186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0246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sz="4600" dirty="0">
                <a:latin typeface="黑体" panose="02010609060101010101" pitchFamily="49" charset="-122"/>
                <a:ea typeface="黑体" panose="02010609060101010101" pitchFamily="49" charset="-122"/>
              </a:rPr>
              <a:t>变形动画</a:t>
            </a:r>
          </a:p>
        </p:txBody>
      </p:sp>
      <p:sp>
        <p:nvSpPr>
          <p:cNvPr id="110595" name="Rectangle 3"/>
          <p:cNvSpPr>
            <a:spLocks noGrp="1" noChangeArrowheads="1"/>
          </p:cNvSpPr>
          <p:nvPr>
            <p:ph type="body" idx="1"/>
          </p:nvPr>
        </p:nvSpPr>
        <p:spPr/>
        <p:txBody>
          <a:bodyPr/>
          <a:lstStyle/>
          <a:p>
            <a:pPr>
              <a:lnSpc>
                <a:spcPct val="80000"/>
              </a:lnSpc>
              <a:buFont typeface="Wingdings" panose="05000000000000000000" pitchFamily="2" charset="2"/>
              <a:buChar char="n"/>
            </a:pPr>
            <a:r>
              <a:rPr lang="zh-CN" altLang="en-US" sz="2600" dirty="0">
                <a:latin typeface="宋体" panose="02010600030101010101" pitchFamily="2" charset="-122"/>
              </a:rPr>
              <a:t>计算机动画中另一类重要的运动控制方式是变形技术。变形可以是二维或三维的。</a:t>
            </a:r>
          </a:p>
          <a:p>
            <a:pPr>
              <a:lnSpc>
                <a:spcPct val="80000"/>
              </a:lnSpc>
              <a:buFont typeface="Wingdings" panose="05000000000000000000" pitchFamily="2" charset="2"/>
              <a:buChar char="n"/>
            </a:pPr>
            <a:r>
              <a:rPr lang="zh-CN" altLang="en-US" sz="2600" dirty="0">
                <a:solidFill>
                  <a:srgbClr val="FF0000"/>
                </a:solidFill>
                <a:latin typeface="宋体" panose="02010600030101010101" pitchFamily="2" charset="-122"/>
              </a:rPr>
              <a:t>基于图像的</a:t>
            </a:r>
            <a:r>
              <a:rPr lang="en-US" altLang="zh-CN" sz="2600" dirty="0">
                <a:solidFill>
                  <a:srgbClr val="FF0000"/>
                </a:solidFill>
                <a:latin typeface="宋体" panose="02010600030101010101" pitchFamily="2" charset="-122"/>
              </a:rPr>
              <a:t>Morph(</a:t>
            </a:r>
            <a:r>
              <a:rPr lang="zh-CN" altLang="en-US" sz="2600" dirty="0">
                <a:solidFill>
                  <a:srgbClr val="FF0000"/>
                </a:solidFill>
                <a:latin typeface="宋体" panose="02010600030101010101" pitchFamily="2" charset="-122"/>
              </a:rPr>
              <a:t>变形)</a:t>
            </a:r>
            <a:r>
              <a:rPr lang="zh-CN" altLang="en-US" sz="2600" dirty="0">
                <a:latin typeface="宋体" panose="02010600030101010101" pitchFamily="2" charset="-122"/>
              </a:rPr>
              <a:t>是一种常用的二维动画技术。图像之间的插值变形称为</a:t>
            </a:r>
            <a:r>
              <a:rPr lang="en-US" altLang="zh-CN" sz="2600" dirty="0">
                <a:latin typeface="宋体" panose="02010600030101010101" pitchFamily="2" charset="-122"/>
              </a:rPr>
              <a:t>Morph，</a:t>
            </a:r>
            <a:r>
              <a:rPr lang="zh-CN" altLang="en-US" sz="2600" dirty="0">
                <a:latin typeface="宋体" panose="02010600030101010101" pitchFamily="2" charset="-122"/>
              </a:rPr>
              <a:t>图像本身的变形称为</a:t>
            </a:r>
            <a:r>
              <a:rPr lang="en-US" altLang="zh-CN" sz="2600" dirty="0">
                <a:latin typeface="宋体" panose="02010600030101010101" pitchFamily="2" charset="-122"/>
              </a:rPr>
              <a:t>Warp。</a:t>
            </a:r>
          </a:p>
          <a:p>
            <a:pPr lvl="1">
              <a:lnSpc>
                <a:spcPct val="80000"/>
              </a:lnSpc>
              <a:buFont typeface="Arial" panose="020B0604020202020204" pitchFamily="34" charset="0"/>
              <a:buChar char="•"/>
            </a:pPr>
            <a:r>
              <a:rPr lang="zh-CN" altLang="en-US" sz="2200" dirty="0">
                <a:latin typeface="宋体" panose="02010600030101010101" pitchFamily="2" charset="-122"/>
              </a:rPr>
              <a:t>对图像作</a:t>
            </a:r>
            <a:r>
              <a:rPr lang="en-US" altLang="zh-CN" sz="2200" dirty="0">
                <a:latin typeface="宋体" panose="02010600030101010101" pitchFamily="2" charset="-122"/>
              </a:rPr>
              <a:t>Warp，</a:t>
            </a:r>
            <a:r>
              <a:rPr lang="zh-CN" altLang="en-US" sz="2200" dirty="0">
                <a:latin typeface="宋体" panose="02010600030101010101" pitchFamily="2" charset="-122"/>
              </a:rPr>
              <a:t>首先需要定义图像的特征结构，然后按特征结构变形图像。</a:t>
            </a:r>
          </a:p>
          <a:p>
            <a:pPr lvl="1">
              <a:lnSpc>
                <a:spcPct val="80000"/>
              </a:lnSpc>
              <a:buFont typeface="Arial" panose="020B0604020202020204" pitchFamily="34" charset="0"/>
              <a:buChar char="•"/>
            </a:pPr>
            <a:r>
              <a:rPr lang="zh-CN" altLang="en-US" sz="2200" dirty="0">
                <a:latin typeface="宋体" panose="02010600030101010101" pitchFamily="2" charset="-122"/>
              </a:rPr>
              <a:t>两幅图像间的</a:t>
            </a:r>
            <a:r>
              <a:rPr lang="en-US" altLang="zh-CN" sz="2200" dirty="0">
                <a:latin typeface="宋体" panose="02010600030101010101" pitchFamily="2" charset="-122"/>
              </a:rPr>
              <a:t>Morph</a:t>
            </a:r>
            <a:r>
              <a:rPr lang="zh-CN" altLang="en-US" sz="2200" dirty="0">
                <a:latin typeface="宋体" panose="02010600030101010101" pitchFamily="2" charset="-122"/>
              </a:rPr>
              <a:t>方法是首先分别按特征结构对两幅原图像</a:t>
            </a:r>
            <a:r>
              <a:rPr lang="en-US" altLang="zh-CN" sz="2200" dirty="0">
                <a:latin typeface="宋体" panose="02010600030101010101" pitchFamily="2" charset="-122"/>
              </a:rPr>
              <a:t>Warp</a:t>
            </a:r>
            <a:r>
              <a:rPr lang="zh-CN" altLang="en-US" sz="2200" dirty="0">
                <a:latin typeface="宋体" panose="02010600030101010101" pitchFamily="2" charset="-122"/>
              </a:rPr>
              <a:t>操作，然后从不同的方向渐隐渐显地得到两个图像系列，最后合成得到</a:t>
            </a:r>
            <a:r>
              <a:rPr lang="en-US" altLang="zh-CN" sz="2200" dirty="0">
                <a:latin typeface="宋体" panose="02010600030101010101" pitchFamily="2" charset="-122"/>
              </a:rPr>
              <a:t>Morph</a:t>
            </a:r>
            <a:r>
              <a:rPr lang="zh-CN" altLang="en-US" sz="2200" dirty="0">
                <a:latin typeface="宋体" panose="02010600030101010101" pitchFamily="2" charset="-122"/>
              </a:rPr>
              <a:t>结果。</a:t>
            </a:r>
          </a:p>
          <a:p>
            <a:pPr lvl="1">
              <a:lnSpc>
                <a:spcPct val="80000"/>
              </a:lnSpc>
              <a:buFont typeface="Arial" panose="020B0604020202020204" pitchFamily="34" charset="0"/>
              <a:buChar char="•"/>
            </a:pPr>
            <a:r>
              <a:rPr lang="zh-CN" altLang="en-US" sz="2200" dirty="0">
                <a:latin typeface="宋体" panose="02010600030101010101" pitchFamily="2" charset="-122"/>
              </a:rPr>
              <a:t>图像的特征结构是指由点或结构矢量构成的对图像的框架描述结构，如在两个画面之间建立起对应点关系。</a:t>
            </a:r>
          </a:p>
          <a:p>
            <a:pPr lvl="1">
              <a:lnSpc>
                <a:spcPct val="80000"/>
              </a:lnSpc>
              <a:buFont typeface="Arial" panose="020B0604020202020204" pitchFamily="34" charset="0"/>
              <a:buChar char="•"/>
            </a:pPr>
            <a:r>
              <a:rPr lang="en-US" altLang="zh-CN" sz="2200" dirty="0">
                <a:latin typeface="宋体" panose="02010600030101010101" pitchFamily="2" charset="-122"/>
              </a:rPr>
              <a:t>Morph</a:t>
            </a:r>
            <a:r>
              <a:rPr lang="zh-CN" altLang="en-US" sz="2200" dirty="0">
                <a:latin typeface="宋体" panose="02010600030101010101" pitchFamily="2" charset="-122"/>
              </a:rPr>
              <a:t>技术在电影特技处理方面得到了广泛的应用。</a:t>
            </a:r>
          </a:p>
        </p:txBody>
      </p:sp>
    </p:spTree>
    <p:extLst>
      <p:ext uri="{BB962C8B-B14F-4D97-AF65-F5344CB8AC3E}">
        <p14:creationId xmlns:p14="http://schemas.microsoft.com/office/powerpoint/2010/main" val="20741726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1027"/>
          <p:cNvSpPr>
            <a:spLocks noChangeArrowheads="1"/>
          </p:cNvSpPr>
          <p:nvPr/>
        </p:nvSpPr>
        <p:spPr bwMode="auto">
          <a:xfrm>
            <a:off x="299085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4757" name="Rectangle 1029"/>
          <p:cNvSpPr>
            <a:spLocks noChangeArrowheads="1"/>
          </p:cNvSpPr>
          <p:nvPr/>
        </p:nvSpPr>
        <p:spPr bwMode="auto">
          <a:xfrm>
            <a:off x="2076450" y="2809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74756"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4652963"/>
            <a:ext cx="6477000" cy="1606550"/>
          </a:xfrm>
          <a:prstGeom prst="rect">
            <a:avLst/>
          </a:prstGeom>
          <a:noFill/>
          <a:extLst>
            <a:ext uri="{909E8E84-426E-40DD-AFC4-6F175D3DCCD1}">
              <a14:hiddenFill xmlns:a14="http://schemas.microsoft.com/office/drawing/2010/main">
                <a:solidFill>
                  <a:srgbClr val="FFFFFF"/>
                </a:solidFill>
              </a14:hiddenFill>
            </a:ext>
          </a:extLst>
        </p:spPr>
      </p:pic>
      <p:sp>
        <p:nvSpPr>
          <p:cNvPr id="74758" name="Rectangle 1030"/>
          <p:cNvSpPr>
            <a:spLocks noChangeArrowheads="1"/>
          </p:cNvSpPr>
          <p:nvPr/>
        </p:nvSpPr>
        <p:spPr bwMode="auto">
          <a:xfrm>
            <a:off x="3635375" y="6461125"/>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bg2"/>
                </a:solidFill>
                <a:latin typeface="Times New Roman" panose="02020603050405020304" pitchFamily="18" charset="0"/>
                <a:ea typeface="黑体" panose="02010609060101010101" pitchFamily="49" charset="-122"/>
              </a:rPr>
              <a:t>变形动画示例</a:t>
            </a:r>
            <a:r>
              <a:rPr lang="zh-CN" altLang="en-US" sz="2000">
                <a:solidFill>
                  <a:schemeClr val="bg2"/>
                </a:solidFill>
                <a:latin typeface="Times New Roman" panose="02020603050405020304" pitchFamily="18" charset="0"/>
              </a:rPr>
              <a:t> </a:t>
            </a:r>
          </a:p>
        </p:txBody>
      </p:sp>
      <p:pic>
        <p:nvPicPr>
          <p:cNvPr id="35844" name="Picture 4" descr="Image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8913"/>
            <a:ext cx="7848600" cy="40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81563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endParaRPr lang="zh-CN" altLang="en-US"/>
          </a:p>
        </p:txBody>
      </p:sp>
      <p:sp>
        <p:nvSpPr>
          <p:cNvPr id="111619" name="Rectangle 3"/>
          <p:cNvSpPr>
            <a:spLocks noGrp="1" noChangeArrowheads="1"/>
          </p:cNvSpPr>
          <p:nvPr>
            <p:ph type="body" idx="1"/>
          </p:nvPr>
        </p:nvSpPr>
        <p:spPr/>
        <p:txBody>
          <a:bodyPr/>
          <a:lstStyle/>
          <a:p>
            <a:pPr>
              <a:buFont typeface="Wingdings" panose="05000000000000000000" pitchFamily="2" charset="2"/>
              <a:buChar char="n"/>
            </a:pPr>
            <a:r>
              <a:rPr lang="zh-CN" altLang="en-US" dirty="0">
                <a:latin typeface="宋体" panose="02010600030101010101" pitchFamily="2" charset="-122"/>
              </a:rPr>
              <a:t> </a:t>
            </a:r>
            <a:r>
              <a:rPr lang="zh-CN" altLang="en-US" dirty="0">
                <a:solidFill>
                  <a:srgbClr val="FF0000"/>
                </a:solidFill>
                <a:latin typeface="宋体" panose="02010600030101010101" pitchFamily="2" charset="-122"/>
              </a:rPr>
              <a:t>三维</a:t>
            </a:r>
            <a:r>
              <a:rPr lang="en-US" altLang="zh-CN" dirty="0">
                <a:solidFill>
                  <a:srgbClr val="FF0000"/>
                </a:solidFill>
                <a:latin typeface="宋体" panose="02010600030101010101" pitchFamily="2" charset="-122"/>
              </a:rPr>
              <a:t>Morph</a:t>
            </a:r>
            <a:r>
              <a:rPr lang="zh-CN" altLang="en-US" dirty="0">
                <a:solidFill>
                  <a:srgbClr val="FF0000"/>
                </a:solidFill>
                <a:latin typeface="宋体" panose="02010600030101010101" pitchFamily="2" charset="-122"/>
              </a:rPr>
              <a:t>变形</a:t>
            </a:r>
            <a:r>
              <a:rPr lang="zh-CN" altLang="en-US" dirty="0">
                <a:latin typeface="宋体" panose="02010600030101010101" pitchFamily="2" charset="-122"/>
              </a:rPr>
              <a:t>是指任意两个三维物体之间的插值转换渐变，主要内容是对三维物体进行处理以建立两者之间的对应关系，并构造三维</a:t>
            </a:r>
            <a:r>
              <a:rPr lang="en-US" altLang="zh-CN" dirty="0">
                <a:latin typeface="宋体" panose="02010600030101010101" pitchFamily="2" charset="-122"/>
              </a:rPr>
              <a:t>Morph</a:t>
            </a:r>
            <a:r>
              <a:rPr lang="zh-CN" altLang="en-US" dirty="0">
                <a:latin typeface="宋体" panose="02010600030101010101" pitchFamily="2" charset="-122"/>
              </a:rPr>
              <a:t>的插值路径。</a:t>
            </a:r>
          </a:p>
          <a:p>
            <a:pPr>
              <a:buFont typeface="Wingdings" panose="05000000000000000000" pitchFamily="2" charset="2"/>
              <a:buChar char="n"/>
            </a:pPr>
            <a:r>
              <a:rPr lang="zh-CN" altLang="en-US" dirty="0">
                <a:latin typeface="宋体" panose="02010600030101010101" pitchFamily="2" charset="-122"/>
              </a:rPr>
              <a:t>三维</a:t>
            </a:r>
            <a:r>
              <a:rPr lang="en-US" altLang="zh-CN" dirty="0">
                <a:latin typeface="宋体" panose="02010600030101010101" pitchFamily="2" charset="-122"/>
              </a:rPr>
              <a:t>Morph</a:t>
            </a:r>
            <a:r>
              <a:rPr lang="zh-CN" altLang="en-US" dirty="0">
                <a:latin typeface="宋体" panose="02010600030101010101" pitchFamily="2" charset="-122"/>
              </a:rPr>
              <a:t>处理的对象是三维几何体，也可以附加物体的物理特性描述。三维物体的变形分两类：拓扑结构发生变化的变形及拓扑结构不发生变化的变形。</a:t>
            </a:r>
          </a:p>
        </p:txBody>
      </p:sp>
    </p:spTree>
    <p:extLst>
      <p:ext uri="{BB962C8B-B14F-4D97-AF65-F5344CB8AC3E}">
        <p14:creationId xmlns:p14="http://schemas.microsoft.com/office/powerpoint/2010/main" val="4026153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74675" y="304800"/>
            <a:ext cx="8001000" cy="1036638"/>
          </a:xfrm>
        </p:spPr>
        <p:txBody>
          <a:bodyPr/>
          <a:lstStyle/>
          <a:p>
            <a:r>
              <a:rPr lang="zh-CN" altLang="en-US" dirty="0">
                <a:ea typeface="黑体" panose="02010609060101010101" pitchFamily="49" charset="-122"/>
              </a:rPr>
              <a:t>计算机动画的应用领域</a:t>
            </a:r>
          </a:p>
        </p:txBody>
      </p:sp>
      <p:sp>
        <p:nvSpPr>
          <p:cNvPr id="91139" name="Rectangle 3"/>
          <p:cNvSpPr>
            <a:spLocks noGrp="1" noChangeArrowheads="1"/>
          </p:cNvSpPr>
          <p:nvPr>
            <p:ph type="body" idx="1"/>
          </p:nvPr>
        </p:nvSpPr>
        <p:spPr>
          <a:xfrm>
            <a:off x="475298" y="1489710"/>
            <a:ext cx="8001000" cy="4629150"/>
          </a:xfrm>
        </p:spPr>
        <p:txBody>
          <a:bodyPr/>
          <a:lstStyle/>
          <a:p>
            <a:pPr>
              <a:lnSpc>
                <a:spcPct val="80000"/>
              </a:lnSpc>
            </a:pPr>
            <a:r>
              <a:rPr lang="zh-CN" altLang="en-US" sz="2600" b="1" dirty="0"/>
              <a:t>影视作品制作</a:t>
            </a:r>
          </a:p>
          <a:p>
            <a:pPr>
              <a:lnSpc>
                <a:spcPct val="80000"/>
              </a:lnSpc>
            </a:pPr>
            <a:r>
              <a:rPr lang="zh-CN" altLang="en-US" sz="2600" b="1" dirty="0"/>
              <a:t>科学研究</a:t>
            </a:r>
          </a:p>
          <a:p>
            <a:pPr>
              <a:lnSpc>
                <a:spcPct val="80000"/>
              </a:lnSpc>
            </a:pPr>
            <a:r>
              <a:rPr lang="zh-CN" altLang="en-US" sz="2600" b="1" dirty="0"/>
              <a:t>视觉模拟</a:t>
            </a:r>
          </a:p>
          <a:p>
            <a:pPr>
              <a:lnSpc>
                <a:spcPct val="80000"/>
              </a:lnSpc>
            </a:pPr>
            <a:r>
              <a:rPr lang="zh-CN" altLang="en-US" sz="2600" b="1" dirty="0"/>
              <a:t>电子游戏</a:t>
            </a:r>
          </a:p>
          <a:p>
            <a:pPr>
              <a:lnSpc>
                <a:spcPct val="80000"/>
              </a:lnSpc>
            </a:pPr>
            <a:r>
              <a:rPr lang="zh-CN" altLang="en-US" sz="2600" b="1" dirty="0"/>
              <a:t>工业设计</a:t>
            </a:r>
          </a:p>
          <a:p>
            <a:pPr>
              <a:lnSpc>
                <a:spcPct val="80000"/>
              </a:lnSpc>
            </a:pPr>
            <a:r>
              <a:rPr lang="zh-CN" altLang="en-US" sz="2600" b="1" dirty="0"/>
              <a:t>教学训练</a:t>
            </a:r>
          </a:p>
          <a:p>
            <a:pPr>
              <a:lnSpc>
                <a:spcPct val="80000"/>
              </a:lnSpc>
            </a:pPr>
            <a:r>
              <a:rPr lang="zh-CN" altLang="en-US" sz="2600" b="1" dirty="0"/>
              <a:t>军事仿真</a:t>
            </a:r>
          </a:p>
          <a:p>
            <a:pPr>
              <a:lnSpc>
                <a:spcPct val="80000"/>
              </a:lnSpc>
            </a:pPr>
            <a:r>
              <a:rPr lang="zh-CN" altLang="en-US" sz="2600" b="1" dirty="0"/>
              <a:t>过程控制</a:t>
            </a:r>
          </a:p>
          <a:p>
            <a:pPr>
              <a:lnSpc>
                <a:spcPct val="80000"/>
              </a:lnSpc>
            </a:pPr>
            <a:r>
              <a:rPr lang="zh-CN" altLang="en-US" sz="2600" b="1" dirty="0"/>
              <a:t>平面绘画</a:t>
            </a:r>
          </a:p>
          <a:p>
            <a:pPr>
              <a:lnSpc>
                <a:spcPct val="80000"/>
              </a:lnSpc>
            </a:pPr>
            <a:r>
              <a:rPr lang="zh-CN" altLang="en-US" sz="2600" b="1" dirty="0"/>
              <a:t>建筑设计</a:t>
            </a:r>
          </a:p>
          <a:p>
            <a:pPr lvl="1">
              <a:lnSpc>
                <a:spcPct val="80000"/>
              </a:lnSpc>
              <a:buFont typeface="Wingdings" panose="05000000000000000000" pitchFamily="2" charset="2"/>
              <a:buNone/>
            </a:pPr>
            <a:r>
              <a:rPr lang="en-US" altLang="zh-CN" sz="2200" b="1" dirty="0"/>
              <a:t>...</a:t>
            </a:r>
          </a:p>
        </p:txBody>
      </p:sp>
    </p:spTree>
    <p:extLst>
      <p:ext uri="{BB962C8B-B14F-4D97-AF65-F5344CB8AC3E}">
        <p14:creationId xmlns:p14="http://schemas.microsoft.com/office/powerpoint/2010/main" val="30233468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endParaRPr lang="zh-CN" altLang="en-US"/>
          </a:p>
        </p:txBody>
      </p:sp>
      <p:sp>
        <p:nvSpPr>
          <p:cNvPr id="112643" name="Rectangle 3"/>
          <p:cNvSpPr>
            <a:spLocks noGrp="1" noChangeArrowheads="1"/>
          </p:cNvSpPr>
          <p:nvPr>
            <p:ph type="body" idx="1"/>
          </p:nvPr>
        </p:nvSpPr>
        <p:spPr/>
        <p:txBody>
          <a:bodyPr/>
          <a:lstStyle/>
          <a:p>
            <a:pPr>
              <a:buFont typeface="Wingdings" panose="05000000000000000000" pitchFamily="2" charset="2"/>
              <a:buChar char="n"/>
            </a:pPr>
            <a:r>
              <a:rPr lang="zh-CN" altLang="en-US" sz="2600" dirty="0">
                <a:latin typeface="宋体" panose="02010600030101010101" pitchFamily="2" charset="-122"/>
                <a:cs typeface="Times New Roman" panose="02020603050405020304" pitchFamily="18" charset="0"/>
              </a:rPr>
              <a:t>当对应的两个物体很容易造型且对应关系容易建立时，三维形体渐变是一种可行的方法。但由于三维渐变技术往往对物体中多边形的个数、拓扑结构和顶点之间的对应关系附加苛刻的限制，再加上许多时候需渐变的物体很复杂，比如两个动物之间、两个人之间的渐变等，这就大大缩小了三维渐变的适用范围，用图像处理技术反而方便得多。</a:t>
            </a:r>
          </a:p>
          <a:p>
            <a:endParaRPr lang="zh-CN" altLang="en-US" sz="2600" dirty="0">
              <a:latin typeface="宋体" panose="02010600030101010101" pitchFamily="2" charset="-122"/>
              <a:cs typeface="Times New Roman" panose="02020603050405020304" pitchFamily="18" charset="0"/>
            </a:endParaRPr>
          </a:p>
          <a:p>
            <a:r>
              <a:rPr lang="zh-CN" altLang="en-US" sz="2600" dirty="0">
                <a:latin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21790069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10</a:t>
            </a:r>
            <a:r>
              <a:rPr lang="zh-CN" altLang="en-US" dirty="0" smtClean="0">
                <a:solidFill>
                  <a:srgbClr val="FF9300"/>
                </a:solidFill>
                <a:latin typeface="华文琥珀" panose="02010800040101010101" pitchFamily="2" charset="-122"/>
                <a:ea typeface="华文琥珀" panose="02010800040101010101" pitchFamily="2" charset="-122"/>
              </a:rPr>
              <a:t>章：计算机动画</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74156" y="1892479"/>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85585" y="2722631"/>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7" name="矩形 6"/>
          <p:cNvSpPr/>
          <p:nvPr/>
        </p:nvSpPr>
        <p:spPr>
          <a:xfrm>
            <a:off x="1674156" y="3492970"/>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3907738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072258" y="241213"/>
            <a:ext cx="7814567" cy="764704"/>
          </a:xfrm>
        </p:spPr>
        <p:txBody>
          <a:bodyPr/>
          <a:lstStyle/>
          <a:p>
            <a:r>
              <a:rPr lang="zh-CN" altLang="en-US">
                <a:latin typeface="黑体" panose="02010609060101010101" pitchFamily="49" charset="-122"/>
                <a:ea typeface="黑体" panose="02010609060101010101" pitchFamily="49" charset="-122"/>
              </a:rPr>
              <a:t>过程动画</a:t>
            </a:r>
          </a:p>
        </p:txBody>
      </p:sp>
      <p:sp>
        <p:nvSpPr>
          <p:cNvPr id="113667" name="Rectangle 3"/>
          <p:cNvSpPr>
            <a:spLocks noGrp="1" noChangeArrowheads="1"/>
          </p:cNvSpPr>
          <p:nvPr>
            <p:ph type="body" idx="1"/>
          </p:nvPr>
        </p:nvSpPr>
        <p:spPr>
          <a:xfrm>
            <a:off x="274320" y="1245870"/>
            <a:ext cx="4960620" cy="4682490"/>
          </a:xfrm>
        </p:spPr>
        <p:txBody>
          <a:bodyPr/>
          <a:lstStyle/>
          <a:p>
            <a:pPr>
              <a:lnSpc>
                <a:spcPct val="90000"/>
              </a:lnSpc>
              <a:buFont typeface="Wingdings" panose="05000000000000000000" pitchFamily="2" charset="2"/>
              <a:buChar char="n"/>
            </a:pPr>
            <a:r>
              <a:rPr lang="zh-CN" altLang="en-US" sz="2400" dirty="0">
                <a:latin typeface="宋体" panose="02010600030101010101" pitchFamily="2" charset="-122"/>
              </a:rPr>
              <a:t>过程动画指的是动画中物体的运动或变形用一个过程来描述。</a:t>
            </a:r>
          </a:p>
          <a:p>
            <a:pPr>
              <a:lnSpc>
                <a:spcPct val="90000"/>
              </a:lnSpc>
              <a:buFont typeface="Wingdings" panose="05000000000000000000" pitchFamily="2" charset="2"/>
              <a:buChar char="n"/>
            </a:pPr>
            <a:r>
              <a:rPr lang="zh-CN" altLang="en-US" sz="2400" dirty="0">
                <a:latin typeface="宋体" panose="02010600030101010101" pitchFamily="2" charset="-122"/>
              </a:rPr>
              <a:t>在柔性物体的动画中，物体的形变是任意的，可由动画师任意控制；在过程动画中，物体的变形则基于一定的数学模型或物理规律。</a:t>
            </a:r>
          </a:p>
          <a:p>
            <a:pPr>
              <a:lnSpc>
                <a:spcPct val="90000"/>
              </a:lnSpc>
              <a:buFont typeface="Wingdings" panose="05000000000000000000" pitchFamily="2" charset="2"/>
              <a:buChar char="n"/>
            </a:pPr>
            <a:r>
              <a:rPr lang="zh-CN" altLang="en-US" sz="2400" dirty="0">
                <a:latin typeface="宋体" panose="02010600030101010101" pitchFamily="2" charset="-122"/>
              </a:rPr>
              <a:t>最简单的过程动画是用一个数学模型去控制物体的几何形状和运动，如水波的运动；较复杂的如包括物体的变形、弹性理论、动力学、碰撞检测在内的物体的运动。</a:t>
            </a:r>
          </a:p>
        </p:txBody>
      </p:sp>
      <p:pic>
        <p:nvPicPr>
          <p:cNvPr id="113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1484313"/>
            <a:ext cx="3810000" cy="2544762"/>
          </a:xfrm>
          <a:prstGeom prst="rect">
            <a:avLst/>
          </a:prstGeom>
          <a:noFill/>
          <a:extLst>
            <a:ext uri="{909E8E84-426E-40DD-AFC4-6F175D3DCCD1}">
              <a14:hiddenFill xmlns:a14="http://schemas.microsoft.com/office/drawing/2010/main">
                <a:solidFill>
                  <a:srgbClr val="FFFFFF"/>
                </a:solidFill>
              </a14:hiddenFill>
            </a:ext>
          </a:extLst>
        </p:spPr>
      </p:pic>
      <p:sp>
        <p:nvSpPr>
          <p:cNvPr id="113669" name="Rectangle 5"/>
          <p:cNvSpPr>
            <a:spLocks noChangeArrowheads="1"/>
          </p:cNvSpPr>
          <p:nvPr/>
        </p:nvSpPr>
        <p:spPr bwMode="auto">
          <a:xfrm>
            <a:off x="5508625" y="4221163"/>
            <a:ext cx="3384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宋体" panose="02010600030101010101" pitchFamily="2" charset="-122"/>
              </a:rPr>
              <a:t>过程动画模拟的水波效果</a:t>
            </a:r>
            <a:r>
              <a:rPr lang="zh-CN" altLang="en-US" sz="2000">
                <a:latin typeface="Tahoma" panose="020B0604030504040204" pitchFamily="34" charset="0"/>
              </a:rPr>
              <a:t> </a:t>
            </a:r>
            <a:endParaRPr lang="zh-CN" altLang="en-US" sz="2000">
              <a:latin typeface="Times New Roman" panose="02020603050405020304" pitchFamily="18" charset="0"/>
            </a:endParaRPr>
          </a:p>
        </p:txBody>
      </p:sp>
    </p:spTree>
    <p:extLst>
      <p:ext uri="{BB962C8B-B14F-4D97-AF65-F5344CB8AC3E}">
        <p14:creationId xmlns:p14="http://schemas.microsoft.com/office/powerpoint/2010/main" val="40404131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081783" y="379648"/>
            <a:ext cx="7814567" cy="764704"/>
          </a:xfrm>
        </p:spPr>
        <p:txBody>
          <a:bodyPr/>
          <a:lstStyle/>
          <a:p>
            <a:r>
              <a:rPr lang="zh-CN" altLang="en-US" dirty="0">
                <a:latin typeface="黑体" panose="02010609060101010101" pitchFamily="49" charset="-122"/>
                <a:ea typeface="黑体" panose="02010609060101010101" pitchFamily="49" charset="-122"/>
              </a:rPr>
              <a:t>粒子动画</a:t>
            </a:r>
          </a:p>
        </p:txBody>
      </p:sp>
      <p:sp>
        <p:nvSpPr>
          <p:cNvPr id="114691" name="Rectangle 3"/>
          <p:cNvSpPr>
            <a:spLocks noGrp="1" noChangeArrowheads="1"/>
          </p:cNvSpPr>
          <p:nvPr>
            <p:ph type="body" idx="1"/>
          </p:nvPr>
        </p:nvSpPr>
        <p:spPr>
          <a:xfrm>
            <a:off x="418148" y="1478280"/>
            <a:ext cx="4899025" cy="4267200"/>
          </a:xfrm>
        </p:spPr>
        <p:txBody>
          <a:bodyPr/>
          <a:lstStyle/>
          <a:p>
            <a:pPr>
              <a:lnSpc>
                <a:spcPct val="90000"/>
              </a:lnSpc>
              <a:buFont typeface="Wingdings" panose="05000000000000000000" pitchFamily="2" charset="2"/>
              <a:buChar char="n"/>
            </a:pPr>
            <a:r>
              <a:rPr lang="zh-CN" altLang="en-US" sz="2600" dirty="0">
                <a:latin typeface="宋体" panose="02010600030101010101" pitchFamily="2" charset="-122"/>
              </a:rPr>
              <a:t>一些电脑场景的随机景物，如火焰、气流、瀑布等，在对其进行描述时，可采用粒子系统的原理，将随机景物想象成由大量的具有一定属性的粒子构成。每个粒子都有自己的粒子参数，包括初速度、加速度、运动轨迹和生命周期等。这些参数决定了随机景物的变化，使用粒子系统可以产生很逼真的随机景物。</a:t>
            </a:r>
          </a:p>
        </p:txBody>
      </p:sp>
      <p:pic>
        <p:nvPicPr>
          <p:cNvPr id="1146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2133600"/>
            <a:ext cx="3505200" cy="2514600"/>
          </a:xfrm>
          <a:prstGeom prst="rect">
            <a:avLst/>
          </a:prstGeom>
          <a:noFill/>
          <a:extLst>
            <a:ext uri="{909E8E84-426E-40DD-AFC4-6F175D3DCCD1}">
              <a14:hiddenFill xmlns:a14="http://schemas.microsoft.com/office/drawing/2010/main">
                <a:solidFill>
                  <a:srgbClr val="FFFFFF"/>
                </a:solidFill>
              </a14:hiddenFill>
            </a:ext>
          </a:extLst>
        </p:spPr>
      </p:pic>
      <p:sp>
        <p:nvSpPr>
          <p:cNvPr id="114693" name="Rectangle 5"/>
          <p:cNvSpPr>
            <a:spLocks noChangeArrowheads="1"/>
          </p:cNvSpPr>
          <p:nvPr/>
        </p:nvSpPr>
        <p:spPr bwMode="auto">
          <a:xfrm>
            <a:off x="5511800" y="4953000"/>
            <a:ext cx="3384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宋体" panose="02010600030101010101" pitchFamily="2" charset="-122"/>
              </a:rPr>
              <a:t>粒子动画创作的真实感云层</a:t>
            </a:r>
            <a:r>
              <a:rPr lang="zh-CN" altLang="en-US" sz="1100">
                <a:latin typeface="Tahoma" panose="020B0604030504040204" pitchFamily="34" charset="0"/>
              </a:rPr>
              <a:t> </a:t>
            </a:r>
            <a:endParaRPr lang="zh-CN" altLang="en-US" sz="2400">
              <a:latin typeface="Times New Roman" panose="02020603050405020304" pitchFamily="18" charset="0"/>
            </a:endParaRPr>
          </a:p>
        </p:txBody>
      </p:sp>
    </p:spTree>
    <p:extLst>
      <p:ext uri="{BB962C8B-B14F-4D97-AF65-F5344CB8AC3E}">
        <p14:creationId xmlns:p14="http://schemas.microsoft.com/office/powerpoint/2010/main" val="13291551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055052" y="152018"/>
            <a:ext cx="7814567" cy="764704"/>
          </a:xfrm>
        </p:spPr>
        <p:txBody>
          <a:bodyPr/>
          <a:lstStyle/>
          <a:p>
            <a:r>
              <a:rPr lang="zh-CN" altLang="en-US" dirty="0">
                <a:latin typeface="黑体" panose="02010609060101010101" pitchFamily="49" charset="-122"/>
                <a:ea typeface="黑体" panose="02010609060101010101" pitchFamily="49" charset="-122"/>
              </a:rPr>
              <a:t>群体动画</a:t>
            </a:r>
          </a:p>
        </p:txBody>
      </p:sp>
      <p:sp>
        <p:nvSpPr>
          <p:cNvPr id="115715" name="Rectangle 3"/>
          <p:cNvSpPr>
            <a:spLocks noGrp="1" noChangeArrowheads="1"/>
          </p:cNvSpPr>
          <p:nvPr>
            <p:ph type="body" idx="1"/>
          </p:nvPr>
        </p:nvSpPr>
        <p:spPr/>
        <p:txBody>
          <a:bodyPr/>
          <a:lstStyle/>
          <a:p>
            <a:pPr>
              <a:buFont typeface="Wingdings" panose="05000000000000000000" pitchFamily="2" charset="2"/>
              <a:buChar char="n"/>
            </a:pPr>
            <a:r>
              <a:rPr lang="zh-CN" altLang="en-US" dirty="0">
                <a:latin typeface="宋体" panose="02010600030101010101" pitchFamily="2" charset="-122"/>
                <a:cs typeface="Times New Roman" panose="02020603050405020304" pitchFamily="18" charset="0"/>
              </a:rPr>
              <a:t>在生物界，许多动物如鸟、鱼等以某种群体的方式运动。这种运动既有随机性，又有一定的规律性。群体的行为包含两个对立的因素，即既要相互靠近又要避免碰撞。控制群体的行为的三条按优先级递减的原则：</a:t>
            </a:r>
          </a:p>
          <a:p>
            <a:pPr lvl="1"/>
            <a:r>
              <a:rPr lang="zh-CN" altLang="en-US" dirty="0">
                <a:latin typeface="宋体" panose="02010600030101010101" pitchFamily="2" charset="-122"/>
                <a:cs typeface="Times New Roman" panose="02020603050405020304" pitchFamily="18" charset="0"/>
              </a:rPr>
              <a:t>碰撞避免原则，即避免与相邻的群体成员相碰；</a:t>
            </a:r>
            <a:r>
              <a:rPr lang="zh-CN" altLang="en-US" dirty="0">
                <a:latin typeface="宋体" panose="02010600030101010101" pitchFamily="2" charset="-122"/>
              </a:rPr>
              <a:t> </a:t>
            </a:r>
          </a:p>
          <a:p>
            <a:pPr lvl="1"/>
            <a:r>
              <a:rPr lang="zh-CN" altLang="en-US" dirty="0">
                <a:latin typeface="宋体" panose="02010600030101010101" pitchFamily="2" charset="-122"/>
                <a:cs typeface="Times New Roman" panose="02020603050405020304" pitchFamily="18" charset="0"/>
              </a:rPr>
              <a:t>速度匹配原则，即尽量匹配相邻群体成员的速度；</a:t>
            </a:r>
            <a:r>
              <a:rPr lang="zh-CN" altLang="en-US" dirty="0">
                <a:latin typeface="宋体" panose="02010600030101010101" pitchFamily="2" charset="-122"/>
              </a:rPr>
              <a:t> </a:t>
            </a:r>
          </a:p>
          <a:p>
            <a:pPr lvl="1"/>
            <a:r>
              <a:rPr lang="zh-CN" altLang="en-US" dirty="0">
                <a:latin typeface="宋体" panose="02010600030101010101" pitchFamily="2" charset="-122"/>
                <a:cs typeface="Times New Roman" panose="02020603050405020304" pitchFamily="18" charset="0"/>
              </a:rPr>
              <a:t>群体合群原则，即群体成员之间尽量靠近。</a:t>
            </a:r>
            <a:r>
              <a:rPr lang="zh-CN" altLang="en-US" dirty="0">
                <a:latin typeface="宋体" panose="02010600030101010101" pitchFamily="2" charset="-122"/>
              </a:rPr>
              <a:t>  </a:t>
            </a:r>
            <a:r>
              <a:rPr lang="zh-CN" altLang="en-US" dirty="0"/>
              <a:t> </a:t>
            </a:r>
          </a:p>
        </p:txBody>
      </p:sp>
    </p:spTree>
    <p:extLst>
      <p:ext uri="{BB962C8B-B14F-4D97-AF65-F5344CB8AC3E}">
        <p14:creationId xmlns:p14="http://schemas.microsoft.com/office/powerpoint/2010/main" val="1910842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089342" y="288032"/>
            <a:ext cx="7814567" cy="764704"/>
          </a:xfrm>
        </p:spPr>
        <p:txBody>
          <a:bodyPr/>
          <a:lstStyle/>
          <a:p>
            <a:r>
              <a:rPr lang="zh-CN" altLang="en-US" sz="4200" dirty="0">
                <a:latin typeface="黑体" panose="02010609060101010101" pitchFamily="49" charset="-122"/>
                <a:ea typeface="黑体" panose="02010609060101010101" pitchFamily="49" charset="-122"/>
              </a:rPr>
              <a:t>人物动画技术</a:t>
            </a:r>
          </a:p>
        </p:txBody>
      </p:sp>
      <p:sp>
        <p:nvSpPr>
          <p:cNvPr id="116739" name="Rectangle 3"/>
          <p:cNvSpPr>
            <a:spLocks noGrp="1" noChangeArrowheads="1"/>
          </p:cNvSpPr>
          <p:nvPr>
            <p:ph type="body" idx="1"/>
          </p:nvPr>
        </p:nvSpPr>
        <p:spPr>
          <a:xfrm>
            <a:off x="179512" y="1154430"/>
            <a:ext cx="8856984" cy="4731703"/>
          </a:xfrm>
        </p:spPr>
        <p:txBody>
          <a:bodyPr/>
          <a:lstStyle/>
          <a:p>
            <a:pPr>
              <a:buFont typeface="Wingdings" panose="05000000000000000000" pitchFamily="2" charset="2"/>
              <a:buChar char="n"/>
            </a:pPr>
            <a:r>
              <a:rPr lang="zh-CN" altLang="en-US" dirty="0">
                <a:latin typeface="宋体" panose="02010600030101010101" pitchFamily="2" charset="-122"/>
              </a:rPr>
              <a:t>在计算机图形学中，人体的造型与动作模拟一直是最困难、最具挑战性的问题。这是因为，常规的数学与几何模型不适合表现人体形态，人的关节运动特别是引起关节运动的肌肉运动也十分难以模拟。</a:t>
            </a:r>
          </a:p>
          <a:p>
            <a:pPr>
              <a:buFont typeface="Wingdings" panose="05000000000000000000" pitchFamily="2" charset="2"/>
              <a:buChar char="n"/>
            </a:pPr>
            <a:r>
              <a:rPr lang="zh-CN" altLang="en-US" dirty="0">
                <a:latin typeface="宋体" panose="02010600030101010101" pitchFamily="2" charset="-122"/>
              </a:rPr>
              <a:t>一种经常用于电影及游戏制作的简便方法是利用传感器记录真人的实际运动，从而模拟出真实人体运动。</a:t>
            </a:r>
          </a:p>
        </p:txBody>
      </p:sp>
    </p:spTree>
    <p:extLst>
      <p:ext uri="{BB962C8B-B14F-4D97-AF65-F5344CB8AC3E}">
        <p14:creationId xmlns:p14="http://schemas.microsoft.com/office/powerpoint/2010/main" val="31020331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179388" y="1844675"/>
            <a:ext cx="8507412" cy="4537075"/>
          </a:xfrm>
        </p:spPr>
        <p:txBody>
          <a:bodyPr/>
          <a:lstStyle/>
          <a:p>
            <a:pPr>
              <a:lnSpc>
                <a:spcPct val="80000"/>
              </a:lnSpc>
              <a:buClr>
                <a:srgbClr val="FF0000"/>
              </a:buClr>
              <a:buFont typeface="Wingdings" panose="05000000000000000000" pitchFamily="2" charset="2"/>
              <a:buChar char="u"/>
            </a:pPr>
            <a:r>
              <a:rPr lang="zh-CN" altLang="en-US" sz="2600">
                <a:latin typeface="宋体" panose="02010600030101010101" pitchFamily="2" charset="-122"/>
              </a:rPr>
              <a:t>人脸的真实动画也一直是计算机图形学中的一个难题。要制作具有自然观感的皮肤的人脸图像十分困难，这使得所生成的动画效果真实性不足。传统的方法是将三维计算机模型与图像处理技术结合，运动模式非常复杂，例如三维框架系统、模拟面部内在结构的模型、基于</a:t>
            </a:r>
            <a:r>
              <a:rPr lang="en-US" altLang="zh-CN" sz="2600">
                <a:latin typeface="宋体" panose="02010600030101010101" pitchFamily="2" charset="-122"/>
              </a:rPr>
              <a:t>B</a:t>
            </a:r>
            <a:r>
              <a:rPr lang="zh-CN" altLang="en-US" sz="2600">
                <a:latin typeface="宋体" panose="02010600030101010101" pitchFamily="2" charset="-122"/>
              </a:rPr>
              <a:t>样条曲线的方法和模拟肌肉运动的方法等。 </a:t>
            </a:r>
          </a:p>
          <a:p>
            <a:pPr>
              <a:lnSpc>
                <a:spcPct val="80000"/>
              </a:lnSpc>
              <a:buClr>
                <a:srgbClr val="FF0000"/>
              </a:buClr>
              <a:buFont typeface="Wingdings" panose="05000000000000000000" pitchFamily="2" charset="2"/>
              <a:buChar char="u"/>
            </a:pPr>
            <a:r>
              <a:rPr lang="zh-CN" altLang="en-US" sz="2600">
                <a:latin typeface="宋体" panose="02010600030101010101" pitchFamily="2" charset="-122"/>
              </a:rPr>
              <a:t>几何建模器(</a:t>
            </a:r>
            <a:r>
              <a:rPr lang="en-US" altLang="zh-CN" sz="2600">
                <a:latin typeface="宋体" panose="02010600030101010101" pitchFamily="2" charset="-122"/>
              </a:rPr>
              <a:t>geometric modelers)</a:t>
            </a:r>
            <a:r>
              <a:rPr lang="zh-CN" altLang="en-US" sz="2600">
                <a:latin typeface="宋体" panose="02010600030101010101" pitchFamily="2" charset="-122"/>
              </a:rPr>
              <a:t>是最传统的面部造型工具。通过标准的计算机图形技术可以进行人脸面部大多数器官的几何建模，并且可以设计任意的面部模型。但由于面部结构的复杂性，该设计过程需要较多的时间和设计技巧。 </a:t>
            </a:r>
          </a:p>
        </p:txBody>
      </p:sp>
    </p:spTree>
    <p:extLst>
      <p:ext uri="{BB962C8B-B14F-4D97-AF65-F5344CB8AC3E}">
        <p14:creationId xmlns:p14="http://schemas.microsoft.com/office/powerpoint/2010/main" val="6966013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452438" y="1274445"/>
            <a:ext cx="8280400" cy="4895850"/>
          </a:xfrm>
        </p:spPr>
        <p:txBody>
          <a:bodyPr/>
          <a:lstStyle/>
          <a:p>
            <a:pPr>
              <a:lnSpc>
                <a:spcPct val="90000"/>
              </a:lnSpc>
            </a:pPr>
            <a:r>
              <a:rPr lang="zh-CN" altLang="en-US" sz="2600" dirty="0">
                <a:latin typeface="宋体" panose="02010600030101010101" pitchFamily="2" charset="-122"/>
                <a:cs typeface="Times New Roman" panose="02020603050405020304" pitchFamily="18" charset="0"/>
              </a:rPr>
              <a:t>近年来对人脸(特别是是面部表情)的模拟技术取得了一系列的重要进展。</a:t>
            </a:r>
          </a:p>
          <a:p>
            <a:pPr>
              <a:lnSpc>
                <a:spcPct val="90000"/>
              </a:lnSpc>
            </a:pPr>
            <a:r>
              <a:rPr lang="en-US" altLang="zh-CN" sz="2600" dirty="0" err="1">
                <a:latin typeface="宋体" panose="02010600030101010101" pitchFamily="2" charset="-122"/>
                <a:cs typeface="Times New Roman" panose="02020603050405020304" pitchFamily="18" charset="0"/>
              </a:rPr>
              <a:t>Guenter</a:t>
            </a:r>
            <a:r>
              <a:rPr lang="zh-CN" altLang="en-US" sz="2600" dirty="0">
                <a:latin typeface="宋体" panose="02010600030101010101" pitchFamily="2" charset="-122"/>
                <a:cs typeface="Times New Roman" panose="02020603050405020304" pitchFamily="18" charset="0"/>
              </a:rPr>
              <a:t>方法的基础是一种扫描系统，可以同时获得人脸在特定表情下的三维几何信息和色彩、明暗信息，利用这些信息可以重构出被捕捉表情的真实三维动画效果。这种方法使用大量的采样点来跟踪面部的三维变形，同时获得的多帧视频图像可以用来生成一个纹理序列，并被映射到三维网格的人脸模型上。</a:t>
            </a:r>
          </a:p>
          <a:p>
            <a:pPr>
              <a:lnSpc>
                <a:spcPct val="90000"/>
              </a:lnSpc>
            </a:pPr>
            <a:r>
              <a:rPr lang="zh-CN" altLang="en-US" sz="2600" dirty="0">
                <a:latin typeface="宋体" panose="02010600030101010101" pitchFamily="2" charset="-122"/>
                <a:cs typeface="Times New Roman" panose="02020603050405020304" pitchFamily="18" charset="0"/>
              </a:rPr>
              <a:t>使用三维扫描仪（3</a:t>
            </a:r>
            <a:r>
              <a:rPr lang="en-US" altLang="zh-CN" sz="2600" dirty="0">
                <a:latin typeface="宋体" panose="02010600030101010101" pitchFamily="2" charset="-122"/>
                <a:cs typeface="Times New Roman" panose="02020603050405020304" pitchFamily="18" charset="0"/>
              </a:rPr>
              <a:t>D scanner）</a:t>
            </a:r>
            <a:r>
              <a:rPr lang="zh-CN" altLang="en-US" sz="2600" dirty="0">
                <a:latin typeface="宋体" panose="02010600030101010101" pitchFamily="2" charset="-122"/>
                <a:cs typeface="Times New Roman" panose="02020603050405020304" pitchFamily="18" charset="0"/>
              </a:rPr>
              <a:t>和编码光距离传感器（</a:t>
            </a:r>
            <a:r>
              <a:rPr lang="en-US" altLang="zh-CN" sz="2600" dirty="0">
                <a:latin typeface="宋体" panose="02010600030101010101" pitchFamily="2" charset="-122"/>
                <a:cs typeface="Times New Roman" panose="02020603050405020304" pitchFamily="18" charset="0"/>
              </a:rPr>
              <a:t>coded light range sensor）</a:t>
            </a:r>
            <a:r>
              <a:rPr lang="zh-CN" altLang="en-US" sz="2600" dirty="0">
                <a:latin typeface="宋体" panose="02010600030101010101" pitchFamily="2" charset="-122"/>
                <a:cs typeface="Times New Roman" panose="02020603050405020304" pitchFamily="18" charset="0"/>
              </a:rPr>
              <a:t>是获得人脸几何形状最直接的方法，这两种方法都是依据三角测量学原理。</a:t>
            </a:r>
            <a:r>
              <a:rPr lang="zh-CN" altLang="en-US" sz="2600" dirty="0">
                <a:latin typeface="宋体" panose="02010600030101010101" pitchFamily="2" charset="-122"/>
              </a:rPr>
              <a:t>  </a:t>
            </a:r>
          </a:p>
        </p:txBody>
      </p:sp>
    </p:spTree>
    <p:extLst>
      <p:ext uri="{BB962C8B-B14F-4D97-AF65-F5344CB8AC3E}">
        <p14:creationId xmlns:p14="http://schemas.microsoft.com/office/powerpoint/2010/main" val="32226268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1027"/>
          <p:cNvSpPr>
            <a:spLocks noChangeArrowheads="1"/>
          </p:cNvSpPr>
          <p:nvPr/>
        </p:nvSpPr>
        <p:spPr bwMode="auto">
          <a:xfrm>
            <a:off x="3395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77826" name="Picture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294448"/>
            <a:ext cx="4249738" cy="3455987"/>
          </a:xfrm>
          <a:prstGeom prst="rect">
            <a:avLst/>
          </a:prstGeom>
          <a:noFill/>
          <a:extLst>
            <a:ext uri="{909E8E84-426E-40DD-AFC4-6F175D3DCCD1}">
              <a14:hiddenFill xmlns:a14="http://schemas.microsoft.com/office/drawing/2010/main">
                <a:solidFill>
                  <a:srgbClr val="FFFFFF"/>
                </a:solidFill>
              </a14:hiddenFill>
            </a:ext>
          </a:extLst>
        </p:spPr>
      </p:pic>
      <p:sp>
        <p:nvSpPr>
          <p:cNvPr id="77829" name="Rectangle 1029"/>
          <p:cNvSpPr>
            <a:spLocks noChangeArrowheads="1"/>
          </p:cNvSpPr>
          <p:nvPr/>
        </p:nvSpPr>
        <p:spPr bwMode="auto">
          <a:xfrm>
            <a:off x="3381375"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77828" name="Picture 1028"/>
          <p:cNvPicPr>
            <a:picLocks noChangeAspect="1" noChangeArrowheads="1"/>
          </p:cNvPicPr>
          <p:nvPr/>
        </p:nvPicPr>
        <p:blipFill>
          <a:blip r:embed="rId3">
            <a:extLst>
              <a:ext uri="{28A0092B-C50C-407E-A947-70E740481C1C}">
                <a14:useLocalDpi xmlns:a14="http://schemas.microsoft.com/office/drawing/2010/main" val="0"/>
              </a:ext>
            </a:extLst>
          </a:blip>
          <a:srcRect l="12231" r="15668"/>
          <a:stretch>
            <a:fillRect/>
          </a:stretch>
        </p:blipFill>
        <p:spPr bwMode="auto">
          <a:xfrm>
            <a:off x="4716463" y="1221423"/>
            <a:ext cx="4427537" cy="3576637"/>
          </a:xfrm>
          <a:prstGeom prst="rect">
            <a:avLst/>
          </a:prstGeom>
          <a:noFill/>
          <a:extLst>
            <a:ext uri="{909E8E84-426E-40DD-AFC4-6F175D3DCCD1}">
              <a14:hiddenFill xmlns:a14="http://schemas.microsoft.com/office/drawing/2010/main">
                <a:solidFill>
                  <a:srgbClr val="FFFFFF"/>
                </a:solidFill>
              </a14:hiddenFill>
            </a:ext>
          </a:extLst>
        </p:spPr>
      </p:pic>
      <p:sp>
        <p:nvSpPr>
          <p:cNvPr id="77830" name="Rectangle 1030"/>
          <p:cNvSpPr>
            <a:spLocks noChangeArrowheads="1"/>
          </p:cNvSpPr>
          <p:nvPr/>
        </p:nvSpPr>
        <p:spPr bwMode="auto">
          <a:xfrm>
            <a:off x="1547813" y="5037773"/>
            <a:ext cx="60483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latin typeface="Times New Roman" panose="02020603050405020304" pitchFamily="18" charset="0"/>
                <a:ea typeface="黑体" panose="02010609060101010101" pitchFamily="49" charset="-122"/>
              </a:rPr>
              <a:t>美国哥伦比亚电影公司联合制作的全计算机动画电影《</a:t>
            </a:r>
            <a:r>
              <a:rPr lang="en-US" altLang="zh-CN" sz="2000" dirty="0">
                <a:latin typeface="Times New Roman" panose="02020603050405020304" pitchFamily="18" charset="0"/>
                <a:ea typeface="黑体" panose="02010609060101010101" pitchFamily="49" charset="-122"/>
              </a:rPr>
              <a:t>Final </a:t>
            </a:r>
            <a:r>
              <a:rPr lang="en-US" altLang="zh-CN" sz="2000" dirty="0" err="1">
                <a:latin typeface="Times New Roman" panose="02020603050405020304" pitchFamily="18" charset="0"/>
                <a:ea typeface="黑体" panose="02010609060101010101" pitchFamily="49" charset="-122"/>
              </a:rPr>
              <a:t>Fantasy：The</a:t>
            </a:r>
            <a:r>
              <a:rPr lang="en-US" altLang="zh-CN" sz="2000" dirty="0">
                <a:latin typeface="Times New Roman" panose="02020603050405020304" pitchFamily="18" charset="0"/>
                <a:ea typeface="黑体" panose="02010609060101010101" pitchFamily="49" charset="-122"/>
              </a:rPr>
              <a:t> Spirits Within》。</a:t>
            </a:r>
            <a:r>
              <a:rPr lang="zh-CN" altLang="en-US" sz="2000" dirty="0">
                <a:latin typeface="Times New Roman" panose="02020603050405020304" pitchFamily="18" charset="0"/>
                <a:ea typeface="黑体" panose="02010609060101010101" pitchFamily="49" charset="-122"/>
              </a:rPr>
              <a:t>其中的女主人公的面部是用计算机动画技术制作的</a:t>
            </a:r>
            <a:r>
              <a:rPr lang="zh-CN" altLang="en-US" sz="2000" dirty="0">
                <a:latin typeface="宋体" panose="02010600030101010101" pitchFamily="2" charset="-122"/>
              </a:rPr>
              <a:t>，其</a:t>
            </a:r>
            <a:r>
              <a:rPr lang="zh-CN" altLang="en-US" sz="2000" dirty="0">
                <a:latin typeface="Tahoma" panose="020B0604030504040204" pitchFamily="34" charset="0"/>
                <a:ea typeface="黑体" panose="02010609060101010101" pitchFamily="49" charset="-122"/>
              </a:rPr>
              <a:t>生动的</a:t>
            </a:r>
            <a:r>
              <a:rPr lang="zh-CN" altLang="en-US" sz="2000" dirty="0">
                <a:latin typeface="Times New Roman" panose="02020603050405020304" pitchFamily="18" charset="0"/>
                <a:ea typeface="黑体" panose="02010609060101010101" pitchFamily="49" charset="-122"/>
              </a:rPr>
              <a:t>3</a:t>
            </a:r>
            <a:r>
              <a:rPr lang="en-US" altLang="zh-CN" sz="2000" dirty="0">
                <a:latin typeface="Times New Roman" panose="02020603050405020304" pitchFamily="18" charset="0"/>
                <a:ea typeface="黑体" panose="02010609060101010101" pitchFamily="49" charset="-122"/>
              </a:rPr>
              <a:t>D</a:t>
            </a:r>
            <a:r>
              <a:rPr lang="zh-CN" altLang="en-US" sz="2000" dirty="0">
                <a:latin typeface="Times New Roman" panose="02020603050405020304" pitchFamily="18" charset="0"/>
                <a:ea typeface="黑体" panose="02010609060101010101" pitchFamily="49" charset="-122"/>
              </a:rPr>
              <a:t>面部表情足以乱真</a:t>
            </a:r>
            <a:r>
              <a:rPr lang="zh-CN" altLang="en-US" sz="2000" dirty="0">
                <a:latin typeface="Times New Roman" panose="02020603050405020304" pitchFamily="18" charset="0"/>
              </a:rPr>
              <a:t> </a:t>
            </a:r>
          </a:p>
        </p:txBody>
      </p:sp>
    </p:spTree>
    <p:extLst>
      <p:ext uri="{BB962C8B-B14F-4D97-AF65-F5344CB8AC3E}">
        <p14:creationId xmlns:p14="http://schemas.microsoft.com/office/powerpoint/2010/main" val="12974116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055052" y="288032"/>
            <a:ext cx="7814567" cy="764704"/>
          </a:xfrm>
        </p:spPr>
        <p:txBody>
          <a:bodyPr/>
          <a:lstStyle/>
          <a:p>
            <a:r>
              <a:rPr lang="zh-CN" altLang="en-US" dirty="0">
                <a:ea typeface="黑体" panose="02010609060101010101" pitchFamily="49" charset="-122"/>
              </a:rPr>
              <a:t>运动捕捉</a:t>
            </a:r>
          </a:p>
        </p:txBody>
      </p:sp>
      <p:sp>
        <p:nvSpPr>
          <p:cNvPr id="117763" name="Rectangle 3"/>
          <p:cNvSpPr>
            <a:spLocks noGrp="1" noChangeArrowheads="1"/>
          </p:cNvSpPr>
          <p:nvPr>
            <p:ph type="body" idx="1"/>
          </p:nvPr>
        </p:nvSpPr>
        <p:spPr/>
        <p:txBody>
          <a:bodyPr/>
          <a:lstStyle/>
          <a:p>
            <a:pPr>
              <a:buFont typeface="Wingdings" panose="05000000000000000000" pitchFamily="2" charset="2"/>
              <a:buChar char="n"/>
            </a:pPr>
            <a:r>
              <a:rPr lang="zh-CN" altLang="en-US" dirty="0">
                <a:latin typeface="宋体" panose="02010600030101010101" pitchFamily="2" charset="-122"/>
              </a:rPr>
              <a:t>近年来，计算机在视觉领域和图形学领域进行许多研究，取得了丰硕的成果，计算机人体动画生成技术在电影和游戏中取得了广泛的应用。为了使人体运动更加逼真，很多动画产品用到了</a:t>
            </a:r>
            <a:r>
              <a:rPr lang="zh-CN" altLang="en-US" dirty="0">
                <a:solidFill>
                  <a:srgbClr val="FF0000"/>
                </a:solidFill>
                <a:latin typeface="宋体" panose="02010600030101010101" pitchFamily="2" charset="-122"/>
              </a:rPr>
              <a:t>运动捕捉设备</a:t>
            </a:r>
            <a:r>
              <a:rPr lang="zh-CN" altLang="en-US" dirty="0">
                <a:latin typeface="宋体" panose="02010600030101010101" pitchFamily="2" charset="-122"/>
              </a:rPr>
              <a:t>。运动捕捉设备可以以很高的精度实时记录下人体每一个关节在三维空间中的位置，经过后期处理，可以在计算机上重现这些运动数据，并且可以将人体运动克隆到不同的虚拟人物上。</a:t>
            </a:r>
          </a:p>
        </p:txBody>
      </p:sp>
    </p:spTree>
    <p:extLst>
      <p:ext uri="{BB962C8B-B14F-4D97-AF65-F5344CB8AC3E}">
        <p14:creationId xmlns:p14="http://schemas.microsoft.com/office/powerpoint/2010/main" val="592706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Text Box 4"/>
          <p:cNvSpPr txBox="1">
            <a:spLocks noChangeArrowheads="1"/>
          </p:cNvSpPr>
          <p:nvPr/>
        </p:nvSpPr>
        <p:spPr bwMode="auto">
          <a:xfrm>
            <a:off x="762000" y="14478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effectLst>
                  <a:outerShdw blurRad="38100" dist="38100" dir="2700000" algn="tl">
                    <a:srgbClr val="C0C0C0"/>
                  </a:outerShdw>
                </a:effectLst>
                <a:latin typeface="Times New Roman" panose="02020603050405020304" pitchFamily="18" charset="0"/>
              </a:rPr>
              <a:t>●</a:t>
            </a:r>
            <a:r>
              <a:rPr kumimoji="1" lang="zh-CN" altLang="en-US" sz="2000" b="1">
                <a:effectLst>
                  <a:outerShdw blurRad="38100" dist="38100" dir="2700000" algn="tl">
                    <a:srgbClr val="C0C0C0"/>
                  </a:outerShdw>
                </a:effectLst>
                <a:latin typeface="Times New Roman" panose="02020603050405020304" pitchFamily="18" charset="0"/>
              </a:rPr>
              <a:t> 早期的动画</a:t>
            </a:r>
          </a:p>
        </p:txBody>
      </p:sp>
      <p:sp>
        <p:nvSpPr>
          <p:cNvPr id="148485" name="Rectangle 5"/>
          <p:cNvSpPr>
            <a:spLocks noGrp="1" noChangeArrowheads="1"/>
          </p:cNvSpPr>
          <p:nvPr>
            <p:ph type="title" idx="4294967295"/>
          </p:nvPr>
        </p:nvSpPr>
        <p:spPr>
          <a:xfrm>
            <a:off x="966788" y="547688"/>
            <a:ext cx="1993900" cy="473075"/>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t">
            <a:spAutoFit/>
          </a:bodyPr>
          <a:lstStyle/>
          <a:p>
            <a:pPr>
              <a:spcBef>
                <a:spcPct val="50000"/>
              </a:spcBef>
            </a:pPr>
            <a:r>
              <a:rPr lang="zh-CN" altLang="en-US" sz="2500" b="1">
                <a:effectLst>
                  <a:outerShdw blurRad="38100" dist="38100" dir="2700000" algn="tl">
                    <a:srgbClr val="C0C0C0"/>
                  </a:outerShdw>
                </a:effectLst>
              </a:rPr>
              <a:t>动画原理</a:t>
            </a:r>
          </a:p>
        </p:txBody>
      </p:sp>
      <p:grpSp>
        <p:nvGrpSpPr>
          <p:cNvPr id="148487" name="Group 7"/>
          <p:cNvGrpSpPr>
            <a:grpSpLocks/>
          </p:cNvGrpSpPr>
          <p:nvPr/>
        </p:nvGrpSpPr>
        <p:grpSpPr bwMode="auto">
          <a:xfrm>
            <a:off x="533400" y="2209800"/>
            <a:ext cx="8077200" cy="4359275"/>
            <a:chOff x="288" y="1392"/>
            <a:chExt cx="5088" cy="2746"/>
          </a:xfrm>
        </p:grpSpPr>
        <p:graphicFrame>
          <p:nvGraphicFramePr>
            <p:cNvPr id="148488" name="Object 8"/>
            <p:cNvGraphicFramePr>
              <a:graphicFrameLocks noChangeAspect="1"/>
            </p:cNvGraphicFramePr>
            <p:nvPr/>
          </p:nvGraphicFramePr>
          <p:xfrm>
            <a:off x="3744" y="1584"/>
            <a:ext cx="268" cy="432"/>
          </p:xfrm>
          <a:graphic>
            <a:graphicData uri="http://schemas.openxmlformats.org/presentationml/2006/ole">
              <mc:AlternateContent xmlns:mc="http://schemas.openxmlformats.org/markup-compatibility/2006">
                <mc:Choice xmlns:v="urn:schemas-microsoft-com:vml" Requires="v">
                  <p:oleObj spid="_x0000_s1032" name="剪辑" r:id="rId3" imgW="2478240" imgH="4461120" progId="MS_ClipArt_Gallery.2">
                    <p:embed/>
                  </p:oleObj>
                </mc:Choice>
                <mc:Fallback>
                  <p:oleObj name="剪辑" r:id="rId3" imgW="2478240" imgH="446112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 y="1584"/>
                          <a:ext cx="268"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89" name="AutoShape 9"/>
            <p:cNvSpPr>
              <a:spLocks noChangeArrowheads="1"/>
            </p:cNvSpPr>
            <p:nvPr/>
          </p:nvSpPr>
          <p:spPr bwMode="auto">
            <a:xfrm rot="-17014237">
              <a:off x="2766" y="1238"/>
              <a:ext cx="864" cy="1297"/>
            </a:xfrm>
            <a:prstGeom prst="triangle">
              <a:avLst>
                <a:gd name="adj" fmla="val 50000"/>
              </a:avLst>
            </a:prstGeom>
            <a:gradFill rotWithShape="0">
              <a:gsLst>
                <a:gs pos="0">
                  <a:srgbClr val="0033CC"/>
                </a:gs>
                <a:gs pos="100000">
                  <a:srgbClr val="66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0" name="Oval 10"/>
            <p:cNvSpPr>
              <a:spLocks noChangeArrowheads="1"/>
            </p:cNvSpPr>
            <p:nvPr/>
          </p:nvSpPr>
          <p:spPr bwMode="auto">
            <a:xfrm>
              <a:off x="864" y="1536"/>
              <a:ext cx="2400" cy="2400"/>
            </a:xfrm>
            <a:prstGeom prst="ellipse">
              <a:avLst/>
            </a:prstGeom>
            <a:gradFill rotWithShape="0">
              <a:gsLst>
                <a:gs pos="0">
                  <a:srgbClr val="FFCC99"/>
                </a:gs>
                <a:gs pos="100000">
                  <a:srgbClr val="FFCC99">
                    <a:gamma/>
                    <a:shade val="46275"/>
                    <a:invGamma/>
                  </a:srgbClr>
                </a:gs>
              </a:gsLst>
              <a:path path="shape">
                <a:fillToRect l="50000" t="50000" r="50000" b="5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1" name="Oval 11"/>
            <p:cNvSpPr>
              <a:spLocks noChangeArrowheads="1"/>
            </p:cNvSpPr>
            <p:nvPr/>
          </p:nvSpPr>
          <p:spPr bwMode="auto">
            <a:xfrm>
              <a:off x="1458" y="1566"/>
              <a:ext cx="1056" cy="1056"/>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2" name="Oval 12"/>
            <p:cNvSpPr>
              <a:spLocks noChangeArrowheads="1"/>
            </p:cNvSpPr>
            <p:nvPr/>
          </p:nvSpPr>
          <p:spPr bwMode="auto">
            <a:xfrm>
              <a:off x="4368" y="2592"/>
              <a:ext cx="288" cy="288"/>
            </a:xfrm>
            <a:prstGeom prst="ellipse">
              <a:avLst/>
            </a:prstGeom>
            <a:gradFill rotWithShape="0">
              <a:gsLst>
                <a:gs pos="0">
                  <a:srgbClr val="FFCC99"/>
                </a:gs>
                <a:gs pos="100000">
                  <a:srgbClr val="FFCC99">
                    <a:gamma/>
                    <a:shade val="46275"/>
                    <a:invGamma/>
                  </a:srgbClr>
                </a:gs>
              </a:gsLst>
              <a:path path="shape">
                <a:fillToRect l="50000" t="50000" r="50000" b="5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3" name="Line 13"/>
            <p:cNvSpPr>
              <a:spLocks noChangeShapeType="1"/>
            </p:cNvSpPr>
            <p:nvPr/>
          </p:nvSpPr>
          <p:spPr bwMode="auto">
            <a:xfrm flipV="1">
              <a:off x="2640" y="2880"/>
              <a:ext cx="1920" cy="91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4" name="Line 14"/>
            <p:cNvSpPr>
              <a:spLocks noChangeShapeType="1"/>
            </p:cNvSpPr>
            <p:nvPr/>
          </p:nvSpPr>
          <p:spPr bwMode="auto">
            <a:xfrm flipH="1" flipV="1">
              <a:off x="2640" y="1680"/>
              <a:ext cx="1920" cy="91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5" name="AutoShape 15"/>
            <p:cNvSpPr>
              <a:spLocks noChangeArrowheads="1"/>
            </p:cNvSpPr>
            <p:nvPr/>
          </p:nvSpPr>
          <p:spPr bwMode="auto">
            <a:xfrm rot="5602287">
              <a:off x="4624" y="2480"/>
              <a:ext cx="639" cy="480"/>
            </a:xfrm>
            <a:custGeom>
              <a:avLst/>
              <a:gdLst>
                <a:gd name="G0" fmla="+- -1974785 0 0"/>
                <a:gd name="G1" fmla="+- -7395344 0 0"/>
                <a:gd name="G2" fmla="+- -1974785 0 -7395344"/>
                <a:gd name="G3" fmla="+- 10800 0 0"/>
                <a:gd name="G4" fmla="+- 0 0 -1974785"/>
                <a:gd name="T0" fmla="*/ 360 256 1"/>
                <a:gd name="T1" fmla="*/ 0 256 1"/>
                <a:gd name="G5" fmla="+- G2 T0 T1"/>
                <a:gd name="G6" fmla="?: G2 G2 G5"/>
                <a:gd name="G7" fmla="+- 0 0 G6"/>
                <a:gd name="G8" fmla="+- 8774 0 0"/>
                <a:gd name="G9" fmla="+- 0 0 -7395344"/>
                <a:gd name="G10" fmla="+- 8774 0 2700"/>
                <a:gd name="G11" fmla="cos G10 -1974785"/>
                <a:gd name="G12" fmla="sin G10 -1974785"/>
                <a:gd name="G13" fmla="cos 13500 -1974785"/>
                <a:gd name="G14" fmla="sin 13500 -1974785"/>
                <a:gd name="G15" fmla="+- G11 10800 0"/>
                <a:gd name="G16" fmla="+- G12 10800 0"/>
                <a:gd name="G17" fmla="+- G13 10800 0"/>
                <a:gd name="G18" fmla="+- G14 10800 0"/>
                <a:gd name="G19" fmla="*/ 8774 1 2"/>
                <a:gd name="G20" fmla="+- G19 5400 0"/>
                <a:gd name="G21" fmla="cos G20 -1974785"/>
                <a:gd name="G22" fmla="sin G20 -1974785"/>
                <a:gd name="G23" fmla="+- G21 10800 0"/>
                <a:gd name="G24" fmla="+- G12 G23 G22"/>
                <a:gd name="G25" fmla="+- G22 G23 G11"/>
                <a:gd name="G26" fmla="cos 10800 -1974785"/>
                <a:gd name="G27" fmla="sin 10800 -1974785"/>
                <a:gd name="G28" fmla="cos 8774 -1974785"/>
                <a:gd name="G29" fmla="sin 8774 -1974785"/>
                <a:gd name="G30" fmla="+- G26 10800 0"/>
                <a:gd name="G31" fmla="+- G27 10800 0"/>
                <a:gd name="G32" fmla="+- G28 10800 0"/>
                <a:gd name="G33" fmla="+- G29 10800 0"/>
                <a:gd name="G34" fmla="+- G19 5400 0"/>
                <a:gd name="G35" fmla="cos G34 -7395344"/>
                <a:gd name="G36" fmla="sin G34 -7395344"/>
                <a:gd name="G37" fmla="+/ -7395344 -1974785 2"/>
                <a:gd name="T2" fmla="*/ 180 256 1"/>
                <a:gd name="T3" fmla="*/ 0 256 1"/>
                <a:gd name="G38" fmla="+- G37 T2 T3"/>
                <a:gd name="G39" fmla="?: G2 G37 G38"/>
                <a:gd name="G40" fmla="cos 10800 G39"/>
                <a:gd name="G41" fmla="sin 10800 G39"/>
                <a:gd name="G42" fmla="cos 8774 G39"/>
                <a:gd name="G43" fmla="sin 8774 G39"/>
                <a:gd name="G44" fmla="+- G40 10800 0"/>
                <a:gd name="G45" fmla="+- G41 10800 0"/>
                <a:gd name="G46" fmla="+- G42 10800 0"/>
                <a:gd name="G47" fmla="+- G43 10800 0"/>
                <a:gd name="G48" fmla="+- G35 10800 0"/>
                <a:gd name="G49" fmla="+- G36 10800 0"/>
                <a:gd name="T4" fmla="*/ 14228 w 21600"/>
                <a:gd name="T5" fmla="*/ 558 h 21600"/>
                <a:gd name="T6" fmla="*/ 7000 w 21600"/>
                <a:gd name="T7" fmla="*/ 1780 h 21600"/>
                <a:gd name="T8" fmla="*/ 13585 w 21600"/>
                <a:gd name="T9" fmla="*/ 2479 h 21600"/>
                <a:gd name="T10" fmla="*/ 22475 w 21600"/>
                <a:gd name="T11" fmla="*/ 4022 h 21600"/>
                <a:gd name="T12" fmla="*/ 21128 w 21600"/>
                <a:gd name="T13" fmla="*/ 9097 h 21600"/>
                <a:gd name="T14" fmla="*/ 16053 w 21600"/>
                <a:gd name="T15" fmla="*/ 775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388" y="6395"/>
                  </a:moveTo>
                  <a:cubicBezTo>
                    <a:pt x="16818" y="3690"/>
                    <a:pt x="13927" y="2026"/>
                    <a:pt x="10800" y="2026"/>
                  </a:cubicBezTo>
                  <a:cubicBezTo>
                    <a:pt x="9630" y="2025"/>
                    <a:pt x="8471" y="2259"/>
                    <a:pt x="7393" y="2714"/>
                  </a:cubicBezTo>
                  <a:lnTo>
                    <a:pt x="6607" y="847"/>
                  </a:lnTo>
                  <a:cubicBezTo>
                    <a:pt x="7934" y="288"/>
                    <a:pt x="9359" y="-1"/>
                    <a:pt x="10800" y="0"/>
                  </a:cubicBezTo>
                  <a:cubicBezTo>
                    <a:pt x="14649" y="0"/>
                    <a:pt x="18208" y="2049"/>
                    <a:pt x="20140" y="5378"/>
                  </a:cubicBezTo>
                  <a:lnTo>
                    <a:pt x="22475" y="4022"/>
                  </a:lnTo>
                  <a:lnTo>
                    <a:pt x="21128" y="9097"/>
                  </a:lnTo>
                  <a:lnTo>
                    <a:pt x="16053" y="7750"/>
                  </a:lnTo>
                  <a:lnTo>
                    <a:pt x="18388" y="6395"/>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6" name="Text Box 16"/>
            <p:cNvSpPr txBox="1">
              <a:spLocks noChangeArrowheads="1"/>
            </p:cNvSpPr>
            <p:nvPr/>
          </p:nvSpPr>
          <p:spPr bwMode="auto">
            <a:xfrm>
              <a:off x="3840" y="3696"/>
              <a:ext cx="139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000" b="1">
                  <a:effectLst>
                    <a:outerShdw blurRad="38100" dist="38100" dir="2700000" algn="tl">
                      <a:srgbClr val="C0C0C0"/>
                    </a:outerShdw>
                  </a:effectLst>
                  <a:latin typeface="Times New Roman" panose="02020603050405020304" pitchFamily="18" charset="0"/>
                </a:rPr>
                <a:t>观看动画的机器</a:t>
              </a:r>
              <a:r>
                <a:rPr kumimoji="1" lang="en-US" altLang="zh-CN" sz="2000" b="1">
                  <a:effectLst>
                    <a:outerShdw blurRad="38100" dist="38100" dir="2700000" algn="tl">
                      <a:srgbClr val="C0C0C0"/>
                    </a:outerShdw>
                  </a:effectLst>
                  <a:latin typeface="Times New Roman" panose="02020603050405020304" pitchFamily="18" charset="0"/>
                </a:rPr>
                <a:t>-1906</a:t>
              </a:r>
            </a:p>
          </p:txBody>
        </p:sp>
        <p:graphicFrame>
          <p:nvGraphicFramePr>
            <p:cNvPr id="148497" name="Object 17"/>
            <p:cNvGraphicFramePr>
              <a:graphicFrameLocks noChangeAspect="1"/>
            </p:cNvGraphicFramePr>
            <p:nvPr/>
          </p:nvGraphicFramePr>
          <p:xfrm>
            <a:off x="384" y="1632"/>
            <a:ext cx="612" cy="768"/>
          </p:xfrm>
          <a:graphic>
            <a:graphicData uri="http://schemas.openxmlformats.org/presentationml/2006/ole">
              <mc:AlternateContent xmlns:mc="http://schemas.openxmlformats.org/markup-compatibility/2006">
                <mc:Choice xmlns:v="urn:schemas-microsoft-com:vml" Requires="v">
                  <p:oleObj spid="_x0000_s1033" name="剪辑" r:id="rId5" imgW="3131640" imgH="3926880" progId="MS_ClipArt_Gallery.2">
                    <p:embed/>
                  </p:oleObj>
                </mc:Choice>
                <mc:Fallback>
                  <p:oleObj name="剪辑" r:id="rId5" imgW="3131640" imgH="392688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1632"/>
                          <a:ext cx="612"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98" name="AutoShape 18"/>
            <p:cNvSpPr>
              <a:spLocks noChangeArrowheads="1"/>
            </p:cNvSpPr>
            <p:nvPr/>
          </p:nvSpPr>
          <p:spPr bwMode="auto">
            <a:xfrm>
              <a:off x="288" y="1392"/>
              <a:ext cx="5088" cy="2688"/>
            </a:xfrm>
            <a:prstGeom prst="roundRect">
              <a:avLst>
                <a:gd name="adj" fmla="val 7440"/>
              </a:avLst>
            </a:prstGeom>
            <a:noFill/>
            <a:ln w="952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9" name="AutoShape 19"/>
            <p:cNvSpPr>
              <a:spLocks noChangeArrowheads="1"/>
            </p:cNvSpPr>
            <p:nvPr/>
          </p:nvSpPr>
          <p:spPr bwMode="auto">
            <a:xfrm>
              <a:off x="4491" y="2709"/>
              <a:ext cx="432" cy="48"/>
            </a:xfrm>
            <a:prstGeom prst="roundRect">
              <a:avLst>
                <a:gd name="adj" fmla="val 50000"/>
              </a:avLst>
            </a:prstGeom>
            <a:solidFill>
              <a:srgbClr val="996633"/>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0" name="Oval 20"/>
            <p:cNvSpPr>
              <a:spLocks noChangeArrowheads="1"/>
            </p:cNvSpPr>
            <p:nvPr/>
          </p:nvSpPr>
          <p:spPr bwMode="auto">
            <a:xfrm>
              <a:off x="4848" y="2681"/>
              <a:ext cx="96" cy="96"/>
            </a:xfrm>
            <a:prstGeom prst="ellipse">
              <a:avLst/>
            </a:prstGeom>
            <a:gradFill rotWithShape="0">
              <a:gsLst>
                <a:gs pos="0">
                  <a:srgbClr val="FFCC99"/>
                </a:gs>
                <a:gs pos="100000">
                  <a:srgbClr val="FFCC99">
                    <a:gamma/>
                    <a:shade val="46275"/>
                    <a:invGamma/>
                  </a:srgbClr>
                </a:gs>
              </a:gsLst>
              <a:path path="shape">
                <a:fillToRect l="50000" t="50000" r="50000" b="5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1" name="Oval 21"/>
            <p:cNvSpPr>
              <a:spLocks noChangeArrowheads="1"/>
            </p:cNvSpPr>
            <p:nvPr/>
          </p:nvSpPr>
          <p:spPr bwMode="auto">
            <a:xfrm>
              <a:off x="1026" y="2598"/>
              <a:ext cx="1056" cy="1056"/>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2" name="Oval 22"/>
            <p:cNvSpPr>
              <a:spLocks noChangeArrowheads="1"/>
            </p:cNvSpPr>
            <p:nvPr/>
          </p:nvSpPr>
          <p:spPr bwMode="auto">
            <a:xfrm>
              <a:off x="2130" y="2454"/>
              <a:ext cx="1056" cy="1056"/>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8503" name="Group 23"/>
            <p:cNvGrpSpPr>
              <a:grpSpLocks/>
            </p:cNvGrpSpPr>
            <p:nvPr/>
          </p:nvGrpSpPr>
          <p:grpSpPr bwMode="auto">
            <a:xfrm>
              <a:off x="2467" y="2461"/>
              <a:ext cx="269" cy="688"/>
              <a:chOff x="931" y="1328"/>
              <a:chExt cx="269" cy="688"/>
            </a:xfrm>
          </p:grpSpPr>
          <p:sp>
            <p:nvSpPr>
              <p:cNvPr id="148504" name="Freeform 24"/>
              <p:cNvSpPr>
                <a:spLocks/>
              </p:cNvSpPr>
              <p:nvPr/>
            </p:nvSpPr>
            <p:spPr bwMode="auto">
              <a:xfrm>
                <a:off x="1000" y="1328"/>
                <a:ext cx="118" cy="109"/>
              </a:xfrm>
              <a:custGeom>
                <a:avLst/>
                <a:gdLst>
                  <a:gd name="T0" fmla="*/ 41 w 235"/>
                  <a:gd name="T1" fmla="*/ 189 h 218"/>
                  <a:gd name="T2" fmla="*/ 42 w 235"/>
                  <a:gd name="T3" fmla="*/ 155 h 218"/>
                  <a:gd name="T4" fmla="*/ 75 w 235"/>
                  <a:gd name="T5" fmla="*/ 145 h 218"/>
                  <a:gd name="T6" fmla="*/ 61 w 235"/>
                  <a:gd name="T7" fmla="*/ 157 h 218"/>
                  <a:gd name="T8" fmla="*/ 60 w 235"/>
                  <a:gd name="T9" fmla="*/ 192 h 218"/>
                  <a:gd name="T10" fmla="*/ 86 w 235"/>
                  <a:gd name="T11" fmla="*/ 196 h 218"/>
                  <a:gd name="T12" fmla="*/ 103 w 235"/>
                  <a:gd name="T13" fmla="*/ 159 h 218"/>
                  <a:gd name="T14" fmla="*/ 101 w 235"/>
                  <a:gd name="T15" fmla="*/ 106 h 218"/>
                  <a:gd name="T16" fmla="*/ 99 w 235"/>
                  <a:gd name="T17" fmla="*/ 29 h 218"/>
                  <a:gd name="T18" fmla="*/ 64 w 235"/>
                  <a:gd name="T19" fmla="*/ 13 h 218"/>
                  <a:gd name="T20" fmla="*/ 35 w 235"/>
                  <a:gd name="T21" fmla="*/ 28 h 218"/>
                  <a:gd name="T22" fmla="*/ 15 w 235"/>
                  <a:gd name="T23" fmla="*/ 64 h 218"/>
                  <a:gd name="T24" fmla="*/ 22 w 235"/>
                  <a:gd name="T25" fmla="*/ 109 h 218"/>
                  <a:gd name="T26" fmla="*/ 53 w 235"/>
                  <a:gd name="T27" fmla="*/ 111 h 218"/>
                  <a:gd name="T28" fmla="*/ 65 w 235"/>
                  <a:gd name="T29" fmla="*/ 98 h 218"/>
                  <a:gd name="T30" fmla="*/ 81 w 235"/>
                  <a:gd name="T31" fmla="*/ 69 h 218"/>
                  <a:gd name="T32" fmla="*/ 81 w 235"/>
                  <a:gd name="T33" fmla="*/ 92 h 218"/>
                  <a:gd name="T34" fmla="*/ 69 w 235"/>
                  <a:gd name="T35" fmla="*/ 114 h 218"/>
                  <a:gd name="T36" fmla="*/ 46 w 235"/>
                  <a:gd name="T37" fmla="*/ 126 h 218"/>
                  <a:gd name="T38" fmla="*/ 24 w 235"/>
                  <a:gd name="T39" fmla="*/ 121 h 218"/>
                  <a:gd name="T40" fmla="*/ 7 w 235"/>
                  <a:gd name="T41" fmla="*/ 105 h 218"/>
                  <a:gd name="T42" fmla="*/ 3 w 235"/>
                  <a:gd name="T43" fmla="*/ 54 h 218"/>
                  <a:gd name="T44" fmla="*/ 25 w 235"/>
                  <a:gd name="T45" fmla="*/ 18 h 218"/>
                  <a:gd name="T46" fmla="*/ 64 w 235"/>
                  <a:gd name="T47" fmla="*/ 0 h 218"/>
                  <a:gd name="T48" fmla="*/ 101 w 235"/>
                  <a:gd name="T49" fmla="*/ 7 h 218"/>
                  <a:gd name="T50" fmla="*/ 116 w 235"/>
                  <a:gd name="T51" fmla="*/ 22 h 218"/>
                  <a:gd name="T52" fmla="*/ 124 w 235"/>
                  <a:gd name="T53" fmla="*/ 14 h 218"/>
                  <a:gd name="T54" fmla="*/ 148 w 235"/>
                  <a:gd name="T55" fmla="*/ 1 h 218"/>
                  <a:gd name="T56" fmla="*/ 192 w 235"/>
                  <a:gd name="T57" fmla="*/ 6 h 218"/>
                  <a:gd name="T58" fmla="*/ 220 w 235"/>
                  <a:gd name="T59" fmla="*/ 31 h 218"/>
                  <a:gd name="T60" fmla="*/ 235 w 235"/>
                  <a:gd name="T61" fmla="*/ 86 h 218"/>
                  <a:gd name="T62" fmla="*/ 220 w 235"/>
                  <a:gd name="T63" fmla="*/ 115 h 218"/>
                  <a:gd name="T64" fmla="*/ 200 w 235"/>
                  <a:gd name="T65" fmla="*/ 125 h 218"/>
                  <a:gd name="T66" fmla="*/ 176 w 235"/>
                  <a:gd name="T67" fmla="*/ 121 h 218"/>
                  <a:gd name="T68" fmla="*/ 158 w 235"/>
                  <a:gd name="T69" fmla="*/ 107 h 218"/>
                  <a:gd name="T70" fmla="*/ 151 w 235"/>
                  <a:gd name="T71" fmla="*/ 71 h 218"/>
                  <a:gd name="T72" fmla="*/ 161 w 235"/>
                  <a:gd name="T73" fmla="*/ 88 h 218"/>
                  <a:gd name="T74" fmla="*/ 173 w 235"/>
                  <a:gd name="T75" fmla="*/ 105 h 218"/>
                  <a:gd name="T76" fmla="*/ 193 w 235"/>
                  <a:gd name="T77" fmla="*/ 114 h 218"/>
                  <a:gd name="T78" fmla="*/ 222 w 235"/>
                  <a:gd name="T79" fmla="*/ 86 h 218"/>
                  <a:gd name="T80" fmla="*/ 209 w 235"/>
                  <a:gd name="T81" fmla="*/ 41 h 218"/>
                  <a:gd name="T82" fmla="*/ 184 w 235"/>
                  <a:gd name="T83" fmla="*/ 19 h 218"/>
                  <a:gd name="T84" fmla="*/ 155 w 235"/>
                  <a:gd name="T85" fmla="*/ 12 h 218"/>
                  <a:gd name="T86" fmla="*/ 131 w 235"/>
                  <a:gd name="T87" fmla="*/ 67 h 218"/>
                  <a:gd name="T88" fmla="*/ 131 w 235"/>
                  <a:gd name="T89" fmla="*/ 132 h 218"/>
                  <a:gd name="T90" fmla="*/ 133 w 235"/>
                  <a:gd name="T91" fmla="*/ 181 h 218"/>
                  <a:gd name="T92" fmla="*/ 162 w 235"/>
                  <a:gd name="T93" fmla="*/ 196 h 218"/>
                  <a:gd name="T94" fmla="*/ 181 w 235"/>
                  <a:gd name="T95" fmla="*/ 177 h 218"/>
                  <a:gd name="T96" fmla="*/ 160 w 235"/>
                  <a:gd name="T97" fmla="*/ 148 h 218"/>
                  <a:gd name="T98" fmla="*/ 177 w 235"/>
                  <a:gd name="T99" fmla="*/ 143 h 218"/>
                  <a:gd name="T100" fmla="*/ 198 w 235"/>
                  <a:gd name="T101" fmla="*/ 171 h 218"/>
                  <a:gd name="T102" fmla="*/ 177 w 235"/>
                  <a:gd name="T103" fmla="*/ 207 h 218"/>
                  <a:gd name="T104" fmla="*/ 152 w 235"/>
                  <a:gd name="T105" fmla="*/ 211 h 218"/>
                  <a:gd name="T106" fmla="*/ 122 w 235"/>
                  <a:gd name="T107" fmla="*/ 21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5" h="218">
                    <a:moveTo>
                      <a:pt x="65" y="209"/>
                    </a:moveTo>
                    <a:lnTo>
                      <a:pt x="54" y="204"/>
                    </a:lnTo>
                    <a:lnTo>
                      <a:pt x="46" y="197"/>
                    </a:lnTo>
                    <a:lnTo>
                      <a:pt x="41" y="189"/>
                    </a:lnTo>
                    <a:lnTo>
                      <a:pt x="39" y="180"/>
                    </a:lnTo>
                    <a:lnTo>
                      <a:pt x="38" y="171"/>
                    </a:lnTo>
                    <a:lnTo>
                      <a:pt x="39" y="162"/>
                    </a:lnTo>
                    <a:lnTo>
                      <a:pt x="42" y="155"/>
                    </a:lnTo>
                    <a:lnTo>
                      <a:pt x="47" y="149"/>
                    </a:lnTo>
                    <a:lnTo>
                      <a:pt x="57" y="143"/>
                    </a:lnTo>
                    <a:lnTo>
                      <a:pt x="68" y="143"/>
                    </a:lnTo>
                    <a:lnTo>
                      <a:pt x="75" y="145"/>
                    </a:lnTo>
                    <a:lnTo>
                      <a:pt x="78" y="147"/>
                    </a:lnTo>
                    <a:lnTo>
                      <a:pt x="75" y="148"/>
                    </a:lnTo>
                    <a:lnTo>
                      <a:pt x="69" y="151"/>
                    </a:lnTo>
                    <a:lnTo>
                      <a:pt x="61" y="157"/>
                    </a:lnTo>
                    <a:lnTo>
                      <a:pt x="56" y="165"/>
                    </a:lnTo>
                    <a:lnTo>
                      <a:pt x="54" y="178"/>
                    </a:lnTo>
                    <a:lnTo>
                      <a:pt x="56" y="186"/>
                    </a:lnTo>
                    <a:lnTo>
                      <a:pt x="60" y="192"/>
                    </a:lnTo>
                    <a:lnTo>
                      <a:pt x="65" y="195"/>
                    </a:lnTo>
                    <a:lnTo>
                      <a:pt x="71" y="197"/>
                    </a:lnTo>
                    <a:lnTo>
                      <a:pt x="78" y="197"/>
                    </a:lnTo>
                    <a:lnTo>
                      <a:pt x="86" y="196"/>
                    </a:lnTo>
                    <a:lnTo>
                      <a:pt x="94" y="190"/>
                    </a:lnTo>
                    <a:lnTo>
                      <a:pt x="100" y="182"/>
                    </a:lnTo>
                    <a:lnTo>
                      <a:pt x="103" y="171"/>
                    </a:lnTo>
                    <a:lnTo>
                      <a:pt x="103" y="159"/>
                    </a:lnTo>
                    <a:lnTo>
                      <a:pt x="102" y="145"/>
                    </a:lnTo>
                    <a:lnTo>
                      <a:pt x="102" y="132"/>
                    </a:lnTo>
                    <a:lnTo>
                      <a:pt x="102" y="120"/>
                    </a:lnTo>
                    <a:lnTo>
                      <a:pt x="101" y="106"/>
                    </a:lnTo>
                    <a:lnTo>
                      <a:pt x="101" y="84"/>
                    </a:lnTo>
                    <a:lnTo>
                      <a:pt x="102" y="67"/>
                    </a:lnTo>
                    <a:lnTo>
                      <a:pt x="103" y="48"/>
                    </a:lnTo>
                    <a:lnTo>
                      <a:pt x="99" y="29"/>
                    </a:lnTo>
                    <a:lnTo>
                      <a:pt x="85" y="14"/>
                    </a:lnTo>
                    <a:lnTo>
                      <a:pt x="79" y="12"/>
                    </a:lnTo>
                    <a:lnTo>
                      <a:pt x="72" y="12"/>
                    </a:lnTo>
                    <a:lnTo>
                      <a:pt x="64" y="13"/>
                    </a:lnTo>
                    <a:lnTo>
                      <a:pt x="57" y="15"/>
                    </a:lnTo>
                    <a:lnTo>
                      <a:pt x="49" y="19"/>
                    </a:lnTo>
                    <a:lnTo>
                      <a:pt x="42" y="23"/>
                    </a:lnTo>
                    <a:lnTo>
                      <a:pt x="35" y="28"/>
                    </a:lnTo>
                    <a:lnTo>
                      <a:pt x="30" y="33"/>
                    </a:lnTo>
                    <a:lnTo>
                      <a:pt x="24" y="41"/>
                    </a:lnTo>
                    <a:lnTo>
                      <a:pt x="19" y="51"/>
                    </a:lnTo>
                    <a:lnTo>
                      <a:pt x="15" y="64"/>
                    </a:lnTo>
                    <a:lnTo>
                      <a:pt x="12" y="74"/>
                    </a:lnTo>
                    <a:lnTo>
                      <a:pt x="11" y="86"/>
                    </a:lnTo>
                    <a:lnTo>
                      <a:pt x="15" y="98"/>
                    </a:lnTo>
                    <a:lnTo>
                      <a:pt x="22" y="109"/>
                    </a:lnTo>
                    <a:lnTo>
                      <a:pt x="32" y="114"/>
                    </a:lnTo>
                    <a:lnTo>
                      <a:pt x="40" y="114"/>
                    </a:lnTo>
                    <a:lnTo>
                      <a:pt x="47" y="113"/>
                    </a:lnTo>
                    <a:lnTo>
                      <a:pt x="53" y="111"/>
                    </a:lnTo>
                    <a:lnTo>
                      <a:pt x="57" y="109"/>
                    </a:lnTo>
                    <a:lnTo>
                      <a:pt x="61" y="105"/>
                    </a:lnTo>
                    <a:lnTo>
                      <a:pt x="63" y="102"/>
                    </a:lnTo>
                    <a:lnTo>
                      <a:pt x="65" y="98"/>
                    </a:lnTo>
                    <a:lnTo>
                      <a:pt x="68" y="96"/>
                    </a:lnTo>
                    <a:lnTo>
                      <a:pt x="72" y="88"/>
                    </a:lnTo>
                    <a:lnTo>
                      <a:pt x="77" y="79"/>
                    </a:lnTo>
                    <a:lnTo>
                      <a:pt x="81" y="69"/>
                    </a:lnTo>
                    <a:lnTo>
                      <a:pt x="83" y="66"/>
                    </a:lnTo>
                    <a:lnTo>
                      <a:pt x="83" y="71"/>
                    </a:lnTo>
                    <a:lnTo>
                      <a:pt x="83" y="80"/>
                    </a:lnTo>
                    <a:lnTo>
                      <a:pt x="81" y="92"/>
                    </a:lnTo>
                    <a:lnTo>
                      <a:pt x="78" y="104"/>
                    </a:lnTo>
                    <a:lnTo>
                      <a:pt x="76" y="107"/>
                    </a:lnTo>
                    <a:lnTo>
                      <a:pt x="73" y="111"/>
                    </a:lnTo>
                    <a:lnTo>
                      <a:pt x="69" y="114"/>
                    </a:lnTo>
                    <a:lnTo>
                      <a:pt x="64" y="118"/>
                    </a:lnTo>
                    <a:lnTo>
                      <a:pt x="58" y="121"/>
                    </a:lnTo>
                    <a:lnTo>
                      <a:pt x="52" y="125"/>
                    </a:lnTo>
                    <a:lnTo>
                      <a:pt x="46" y="126"/>
                    </a:lnTo>
                    <a:lnTo>
                      <a:pt x="39" y="126"/>
                    </a:lnTo>
                    <a:lnTo>
                      <a:pt x="34" y="125"/>
                    </a:lnTo>
                    <a:lnTo>
                      <a:pt x="28" y="124"/>
                    </a:lnTo>
                    <a:lnTo>
                      <a:pt x="24" y="121"/>
                    </a:lnTo>
                    <a:lnTo>
                      <a:pt x="19" y="119"/>
                    </a:lnTo>
                    <a:lnTo>
                      <a:pt x="15" y="115"/>
                    </a:lnTo>
                    <a:lnTo>
                      <a:pt x="10" y="111"/>
                    </a:lnTo>
                    <a:lnTo>
                      <a:pt x="7" y="105"/>
                    </a:lnTo>
                    <a:lnTo>
                      <a:pt x="3" y="99"/>
                    </a:lnTo>
                    <a:lnTo>
                      <a:pt x="0" y="84"/>
                    </a:lnTo>
                    <a:lnTo>
                      <a:pt x="0" y="69"/>
                    </a:lnTo>
                    <a:lnTo>
                      <a:pt x="3" y="54"/>
                    </a:lnTo>
                    <a:lnTo>
                      <a:pt x="9" y="38"/>
                    </a:lnTo>
                    <a:lnTo>
                      <a:pt x="13" y="31"/>
                    </a:lnTo>
                    <a:lnTo>
                      <a:pt x="19" y="23"/>
                    </a:lnTo>
                    <a:lnTo>
                      <a:pt x="25" y="18"/>
                    </a:lnTo>
                    <a:lnTo>
                      <a:pt x="33" y="11"/>
                    </a:lnTo>
                    <a:lnTo>
                      <a:pt x="42" y="6"/>
                    </a:lnTo>
                    <a:lnTo>
                      <a:pt x="53" y="3"/>
                    </a:lnTo>
                    <a:lnTo>
                      <a:pt x="64" y="0"/>
                    </a:lnTo>
                    <a:lnTo>
                      <a:pt x="77" y="0"/>
                    </a:lnTo>
                    <a:lnTo>
                      <a:pt x="86" y="1"/>
                    </a:lnTo>
                    <a:lnTo>
                      <a:pt x="94" y="4"/>
                    </a:lnTo>
                    <a:lnTo>
                      <a:pt x="101" y="7"/>
                    </a:lnTo>
                    <a:lnTo>
                      <a:pt x="106" y="11"/>
                    </a:lnTo>
                    <a:lnTo>
                      <a:pt x="110" y="14"/>
                    </a:lnTo>
                    <a:lnTo>
                      <a:pt x="114" y="19"/>
                    </a:lnTo>
                    <a:lnTo>
                      <a:pt x="116" y="22"/>
                    </a:lnTo>
                    <a:lnTo>
                      <a:pt x="117" y="26"/>
                    </a:lnTo>
                    <a:lnTo>
                      <a:pt x="118" y="22"/>
                    </a:lnTo>
                    <a:lnTo>
                      <a:pt x="121" y="19"/>
                    </a:lnTo>
                    <a:lnTo>
                      <a:pt x="124" y="14"/>
                    </a:lnTo>
                    <a:lnTo>
                      <a:pt x="128" y="11"/>
                    </a:lnTo>
                    <a:lnTo>
                      <a:pt x="133" y="7"/>
                    </a:lnTo>
                    <a:lnTo>
                      <a:pt x="140" y="4"/>
                    </a:lnTo>
                    <a:lnTo>
                      <a:pt x="148" y="1"/>
                    </a:lnTo>
                    <a:lnTo>
                      <a:pt x="158" y="0"/>
                    </a:lnTo>
                    <a:lnTo>
                      <a:pt x="170" y="0"/>
                    </a:lnTo>
                    <a:lnTo>
                      <a:pt x="182" y="3"/>
                    </a:lnTo>
                    <a:lnTo>
                      <a:pt x="192" y="6"/>
                    </a:lnTo>
                    <a:lnTo>
                      <a:pt x="201" y="11"/>
                    </a:lnTo>
                    <a:lnTo>
                      <a:pt x="208" y="18"/>
                    </a:lnTo>
                    <a:lnTo>
                      <a:pt x="215" y="24"/>
                    </a:lnTo>
                    <a:lnTo>
                      <a:pt x="220" y="31"/>
                    </a:lnTo>
                    <a:lnTo>
                      <a:pt x="224" y="39"/>
                    </a:lnTo>
                    <a:lnTo>
                      <a:pt x="231" y="54"/>
                    </a:lnTo>
                    <a:lnTo>
                      <a:pt x="235" y="69"/>
                    </a:lnTo>
                    <a:lnTo>
                      <a:pt x="235" y="86"/>
                    </a:lnTo>
                    <a:lnTo>
                      <a:pt x="231" y="99"/>
                    </a:lnTo>
                    <a:lnTo>
                      <a:pt x="228" y="105"/>
                    </a:lnTo>
                    <a:lnTo>
                      <a:pt x="224" y="111"/>
                    </a:lnTo>
                    <a:lnTo>
                      <a:pt x="220" y="115"/>
                    </a:lnTo>
                    <a:lnTo>
                      <a:pt x="215" y="119"/>
                    </a:lnTo>
                    <a:lnTo>
                      <a:pt x="211" y="121"/>
                    </a:lnTo>
                    <a:lnTo>
                      <a:pt x="206" y="124"/>
                    </a:lnTo>
                    <a:lnTo>
                      <a:pt x="200" y="125"/>
                    </a:lnTo>
                    <a:lnTo>
                      <a:pt x="196" y="126"/>
                    </a:lnTo>
                    <a:lnTo>
                      <a:pt x="189" y="126"/>
                    </a:lnTo>
                    <a:lnTo>
                      <a:pt x="183" y="125"/>
                    </a:lnTo>
                    <a:lnTo>
                      <a:pt x="176" y="121"/>
                    </a:lnTo>
                    <a:lnTo>
                      <a:pt x="170" y="118"/>
                    </a:lnTo>
                    <a:lnTo>
                      <a:pt x="164" y="114"/>
                    </a:lnTo>
                    <a:lnTo>
                      <a:pt x="161" y="111"/>
                    </a:lnTo>
                    <a:lnTo>
                      <a:pt x="158" y="107"/>
                    </a:lnTo>
                    <a:lnTo>
                      <a:pt x="155" y="104"/>
                    </a:lnTo>
                    <a:lnTo>
                      <a:pt x="152" y="94"/>
                    </a:lnTo>
                    <a:lnTo>
                      <a:pt x="151" y="81"/>
                    </a:lnTo>
                    <a:lnTo>
                      <a:pt x="151" y="71"/>
                    </a:lnTo>
                    <a:lnTo>
                      <a:pt x="151" y="66"/>
                    </a:lnTo>
                    <a:lnTo>
                      <a:pt x="152" y="69"/>
                    </a:lnTo>
                    <a:lnTo>
                      <a:pt x="156" y="79"/>
                    </a:lnTo>
                    <a:lnTo>
                      <a:pt x="161" y="88"/>
                    </a:lnTo>
                    <a:lnTo>
                      <a:pt x="166" y="96"/>
                    </a:lnTo>
                    <a:lnTo>
                      <a:pt x="168" y="99"/>
                    </a:lnTo>
                    <a:lnTo>
                      <a:pt x="170" y="102"/>
                    </a:lnTo>
                    <a:lnTo>
                      <a:pt x="173" y="105"/>
                    </a:lnTo>
                    <a:lnTo>
                      <a:pt x="177" y="109"/>
                    </a:lnTo>
                    <a:lnTo>
                      <a:pt x="181" y="112"/>
                    </a:lnTo>
                    <a:lnTo>
                      <a:pt x="186" y="114"/>
                    </a:lnTo>
                    <a:lnTo>
                      <a:pt x="193" y="114"/>
                    </a:lnTo>
                    <a:lnTo>
                      <a:pt x="201" y="114"/>
                    </a:lnTo>
                    <a:lnTo>
                      <a:pt x="213" y="109"/>
                    </a:lnTo>
                    <a:lnTo>
                      <a:pt x="220" y="98"/>
                    </a:lnTo>
                    <a:lnTo>
                      <a:pt x="222" y="86"/>
                    </a:lnTo>
                    <a:lnTo>
                      <a:pt x="221" y="75"/>
                    </a:lnTo>
                    <a:lnTo>
                      <a:pt x="219" y="64"/>
                    </a:lnTo>
                    <a:lnTo>
                      <a:pt x="214" y="52"/>
                    </a:lnTo>
                    <a:lnTo>
                      <a:pt x="209" y="41"/>
                    </a:lnTo>
                    <a:lnTo>
                      <a:pt x="204" y="33"/>
                    </a:lnTo>
                    <a:lnTo>
                      <a:pt x="198" y="28"/>
                    </a:lnTo>
                    <a:lnTo>
                      <a:pt x="192" y="23"/>
                    </a:lnTo>
                    <a:lnTo>
                      <a:pt x="184" y="19"/>
                    </a:lnTo>
                    <a:lnTo>
                      <a:pt x="177" y="15"/>
                    </a:lnTo>
                    <a:lnTo>
                      <a:pt x="169" y="13"/>
                    </a:lnTo>
                    <a:lnTo>
                      <a:pt x="162" y="12"/>
                    </a:lnTo>
                    <a:lnTo>
                      <a:pt x="155" y="12"/>
                    </a:lnTo>
                    <a:lnTo>
                      <a:pt x="149" y="14"/>
                    </a:lnTo>
                    <a:lnTo>
                      <a:pt x="136" y="29"/>
                    </a:lnTo>
                    <a:lnTo>
                      <a:pt x="131" y="48"/>
                    </a:lnTo>
                    <a:lnTo>
                      <a:pt x="131" y="67"/>
                    </a:lnTo>
                    <a:lnTo>
                      <a:pt x="132" y="84"/>
                    </a:lnTo>
                    <a:lnTo>
                      <a:pt x="132" y="106"/>
                    </a:lnTo>
                    <a:lnTo>
                      <a:pt x="132" y="120"/>
                    </a:lnTo>
                    <a:lnTo>
                      <a:pt x="131" y="132"/>
                    </a:lnTo>
                    <a:lnTo>
                      <a:pt x="131" y="145"/>
                    </a:lnTo>
                    <a:lnTo>
                      <a:pt x="130" y="159"/>
                    </a:lnTo>
                    <a:lnTo>
                      <a:pt x="131" y="171"/>
                    </a:lnTo>
                    <a:lnTo>
                      <a:pt x="133" y="181"/>
                    </a:lnTo>
                    <a:lnTo>
                      <a:pt x="140" y="188"/>
                    </a:lnTo>
                    <a:lnTo>
                      <a:pt x="148" y="193"/>
                    </a:lnTo>
                    <a:lnTo>
                      <a:pt x="155" y="196"/>
                    </a:lnTo>
                    <a:lnTo>
                      <a:pt x="162" y="196"/>
                    </a:lnTo>
                    <a:lnTo>
                      <a:pt x="169" y="195"/>
                    </a:lnTo>
                    <a:lnTo>
                      <a:pt x="175" y="192"/>
                    </a:lnTo>
                    <a:lnTo>
                      <a:pt x="179" y="185"/>
                    </a:lnTo>
                    <a:lnTo>
                      <a:pt x="181" y="177"/>
                    </a:lnTo>
                    <a:lnTo>
                      <a:pt x="182" y="166"/>
                    </a:lnTo>
                    <a:lnTo>
                      <a:pt x="178" y="157"/>
                    </a:lnTo>
                    <a:lnTo>
                      <a:pt x="169" y="151"/>
                    </a:lnTo>
                    <a:lnTo>
                      <a:pt x="160" y="148"/>
                    </a:lnTo>
                    <a:lnTo>
                      <a:pt x="156" y="147"/>
                    </a:lnTo>
                    <a:lnTo>
                      <a:pt x="160" y="145"/>
                    </a:lnTo>
                    <a:lnTo>
                      <a:pt x="168" y="143"/>
                    </a:lnTo>
                    <a:lnTo>
                      <a:pt x="177" y="143"/>
                    </a:lnTo>
                    <a:lnTo>
                      <a:pt x="186" y="149"/>
                    </a:lnTo>
                    <a:lnTo>
                      <a:pt x="192" y="156"/>
                    </a:lnTo>
                    <a:lnTo>
                      <a:pt x="197" y="163"/>
                    </a:lnTo>
                    <a:lnTo>
                      <a:pt x="198" y="171"/>
                    </a:lnTo>
                    <a:lnTo>
                      <a:pt x="197" y="181"/>
                    </a:lnTo>
                    <a:lnTo>
                      <a:pt x="191" y="193"/>
                    </a:lnTo>
                    <a:lnTo>
                      <a:pt x="183" y="202"/>
                    </a:lnTo>
                    <a:lnTo>
                      <a:pt x="177" y="207"/>
                    </a:lnTo>
                    <a:lnTo>
                      <a:pt x="175" y="209"/>
                    </a:lnTo>
                    <a:lnTo>
                      <a:pt x="171" y="209"/>
                    </a:lnTo>
                    <a:lnTo>
                      <a:pt x="163" y="210"/>
                    </a:lnTo>
                    <a:lnTo>
                      <a:pt x="152" y="211"/>
                    </a:lnTo>
                    <a:lnTo>
                      <a:pt x="140" y="213"/>
                    </a:lnTo>
                    <a:lnTo>
                      <a:pt x="130" y="215"/>
                    </a:lnTo>
                    <a:lnTo>
                      <a:pt x="123" y="216"/>
                    </a:lnTo>
                    <a:lnTo>
                      <a:pt x="122" y="217"/>
                    </a:lnTo>
                    <a:lnTo>
                      <a:pt x="130" y="218"/>
                    </a:lnTo>
                    <a:lnTo>
                      <a:pt x="65" y="2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05" name="Freeform 25"/>
              <p:cNvSpPr>
                <a:spLocks/>
              </p:cNvSpPr>
              <p:nvPr/>
            </p:nvSpPr>
            <p:spPr bwMode="auto">
              <a:xfrm>
                <a:off x="931" y="1427"/>
                <a:ext cx="141" cy="589"/>
              </a:xfrm>
              <a:custGeom>
                <a:avLst/>
                <a:gdLst>
                  <a:gd name="T0" fmla="*/ 254 w 283"/>
                  <a:gd name="T1" fmla="*/ 1174 h 1178"/>
                  <a:gd name="T2" fmla="*/ 197 w 283"/>
                  <a:gd name="T3" fmla="*/ 1147 h 1178"/>
                  <a:gd name="T4" fmla="*/ 147 w 283"/>
                  <a:gd name="T5" fmla="*/ 1096 h 1178"/>
                  <a:gd name="T6" fmla="*/ 99 w 283"/>
                  <a:gd name="T7" fmla="*/ 1023 h 1178"/>
                  <a:gd name="T8" fmla="*/ 60 w 283"/>
                  <a:gd name="T9" fmla="*/ 931 h 1178"/>
                  <a:gd name="T10" fmla="*/ 30 w 283"/>
                  <a:gd name="T11" fmla="*/ 824 h 1178"/>
                  <a:gd name="T12" fmla="*/ 10 w 283"/>
                  <a:gd name="T13" fmla="*/ 704 h 1178"/>
                  <a:gd name="T14" fmla="*/ 0 w 283"/>
                  <a:gd name="T15" fmla="*/ 574 h 1178"/>
                  <a:gd name="T16" fmla="*/ 4 w 283"/>
                  <a:gd name="T17" fmla="*/ 439 h 1178"/>
                  <a:gd name="T18" fmla="*/ 18 w 283"/>
                  <a:gd name="T19" fmla="*/ 322 h 1178"/>
                  <a:gd name="T20" fmla="*/ 40 w 283"/>
                  <a:gd name="T21" fmla="*/ 225 h 1178"/>
                  <a:gd name="T22" fmla="*/ 70 w 283"/>
                  <a:gd name="T23" fmla="*/ 146 h 1178"/>
                  <a:gd name="T24" fmla="*/ 105 w 283"/>
                  <a:gd name="T25" fmla="*/ 86 h 1178"/>
                  <a:gd name="T26" fmla="*/ 148 w 283"/>
                  <a:gd name="T27" fmla="*/ 42 h 1178"/>
                  <a:gd name="T28" fmla="*/ 194 w 283"/>
                  <a:gd name="T29" fmla="*/ 14 h 1178"/>
                  <a:gd name="T30" fmla="*/ 244 w 283"/>
                  <a:gd name="T31" fmla="*/ 2 h 1178"/>
                  <a:gd name="T32" fmla="*/ 269 w 283"/>
                  <a:gd name="T33" fmla="*/ 53 h 1178"/>
                  <a:gd name="T34" fmla="*/ 223 w 283"/>
                  <a:gd name="T35" fmla="*/ 59 h 1178"/>
                  <a:gd name="T36" fmla="*/ 180 w 283"/>
                  <a:gd name="T37" fmla="*/ 78 h 1178"/>
                  <a:gd name="T38" fmla="*/ 141 w 283"/>
                  <a:gd name="T39" fmla="*/ 112 h 1178"/>
                  <a:gd name="T40" fmla="*/ 106 w 283"/>
                  <a:gd name="T41" fmla="*/ 161 h 1178"/>
                  <a:gd name="T42" fmla="*/ 76 w 283"/>
                  <a:gd name="T43" fmla="*/ 225 h 1178"/>
                  <a:gd name="T44" fmla="*/ 53 w 283"/>
                  <a:gd name="T45" fmla="*/ 306 h 1178"/>
                  <a:gd name="T46" fmla="*/ 37 w 283"/>
                  <a:gd name="T47" fmla="*/ 404 h 1178"/>
                  <a:gd name="T48" fmla="*/ 29 w 283"/>
                  <a:gd name="T49" fmla="*/ 519 h 1178"/>
                  <a:gd name="T50" fmla="*/ 33 w 283"/>
                  <a:gd name="T51" fmla="*/ 640 h 1178"/>
                  <a:gd name="T52" fmla="*/ 46 w 283"/>
                  <a:gd name="T53" fmla="*/ 754 h 1178"/>
                  <a:gd name="T54" fmla="*/ 71 w 283"/>
                  <a:gd name="T55" fmla="*/ 857 h 1178"/>
                  <a:gd name="T56" fmla="*/ 104 w 283"/>
                  <a:gd name="T57" fmla="*/ 947 h 1178"/>
                  <a:gd name="T58" fmla="*/ 142 w 283"/>
                  <a:gd name="T59" fmla="*/ 1023 h 1178"/>
                  <a:gd name="T60" fmla="*/ 186 w 283"/>
                  <a:gd name="T61" fmla="*/ 1081 h 1178"/>
                  <a:gd name="T62" fmla="*/ 231 w 283"/>
                  <a:gd name="T63" fmla="*/ 1118 h 1178"/>
                  <a:gd name="T64" fmla="*/ 278 w 283"/>
                  <a:gd name="T65" fmla="*/ 1132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1178">
                    <a:moveTo>
                      <a:pt x="283" y="1178"/>
                    </a:moveTo>
                    <a:lnTo>
                      <a:pt x="254" y="1174"/>
                    </a:lnTo>
                    <a:lnTo>
                      <a:pt x="225" y="1164"/>
                    </a:lnTo>
                    <a:lnTo>
                      <a:pt x="197" y="1147"/>
                    </a:lnTo>
                    <a:lnTo>
                      <a:pt x="172" y="1125"/>
                    </a:lnTo>
                    <a:lnTo>
                      <a:pt x="147" y="1096"/>
                    </a:lnTo>
                    <a:lnTo>
                      <a:pt x="123" y="1061"/>
                    </a:lnTo>
                    <a:lnTo>
                      <a:pt x="99" y="1023"/>
                    </a:lnTo>
                    <a:lnTo>
                      <a:pt x="80" y="980"/>
                    </a:lnTo>
                    <a:lnTo>
                      <a:pt x="60" y="931"/>
                    </a:lnTo>
                    <a:lnTo>
                      <a:pt x="44" y="879"/>
                    </a:lnTo>
                    <a:lnTo>
                      <a:pt x="30" y="824"/>
                    </a:lnTo>
                    <a:lnTo>
                      <a:pt x="19" y="765"/>
                    </a:lnTo>
                    <a:lnTo>
                      <a:pt x="10" y="704"/>
                    </a:lnTo>
                    <a:lnTo>
                      <a:pt x="3" y="640"/>
                    </a:lnTo>
                    <a:lnTo>
                      <a:pt x="0" y="574"/>
                    </a:lnTo>
                    <a:lnTo>
                      <a:pt x="0" y="506"/>
                    </a:lnTo>
                    <a:lnTo>
                      <a:pt x="4" y="439"/>
                    </a:lnTo>
                    <a:lnTo>
                      <a:pt x="10" y="378"/>
                    </a:lnTo>
                    <a:lnTo>
                      <a:pt x="18" y="322"/>
                    </a:lnTo>
                    <a:lnTo>
                      <a:pt x="27" y="271"/>
                    </a:lnTo>
                    <a:lnTo>
                      <a:pt x="40" y="225"/>
                    </a:lnTo>
                    <a:lnTo>
                      <a:pt x="53" y="182"/>
                    </a:lnTo>
                    <a:lnTo>
                      <a:pt x="70" y="146"/>
                    </a:lnTo>
                    <a:lnTo>
                      <a:pt x="87" y="113"/>
                    </a:lnTo>
                    <a:lnTo>
                      <a:pt x="105" y="86"/>
                    </a:lnTo>
                    <a:lnTo>
                      <a:pt x="126" y="61"/>
                    </a:lnTo>
                    <a:lnTo>
                      <a:pt x="148" y="42"/>
                    </a:lnTo>
                    <a:lnTo>
                      <a:pt x="170" y="26"/>
                    </a:lnTo>
                    <a:lnTo>
                      <a:pt x="194" y="14"/>
                    </a:lnTo>
                    <a:lnTo>
                      <a:pt x="218" y="6"/>
                    </a:lnTo>
                    <a:lnTo>
                      <a:pt x="244" y="2"/>
                    </a:lnTo>
                    <a:lnTo>
                      <a:pt x="269" y="0"/>
                    </a:lnTo>
                    <a:lnTo>
                      <a:pt x="269" y="53"/>
                    </a:lnTo>
                    <a:lnTo>
                      <a:pt x="246" y="55"/>
                    </a:lnTo>
                    <a:lnTo>
                      <a:pt x="223" y="59"/>
                    </a:lnTo>
                    <a:lnTo>
                      <a:pt x="201" y="67"/>
                    </a:lnTo>
                    <a:lnTo>
                      <a:pt x="180" y="78"/>
                    </a:lnTo>
                    <a:lnTo>
                      <a:pt x="161" y="94"/>
                    </a:lnTo>
                    <a:lnTo>
                      <a:pt x="141" y="112"/>
                    </a:lnTo>
                    <a:lnTo>
                      <a:pt x="123" y="134"/>
                    </a:lnTo>
                    <a:lnTo>
                      <a:pt x="106" y="161"/>
                    </a:lnTo>
                    <a:lnTo>
                      <a:pt x="90" y="192"/>
                    </a:lnTo>
                    <a:lnTo>
                      <a:pt x="76" y="225"/>
                    </a:lnTo>
                    <a:lnTo>
                      <a:pt x="64" y="264"/>
                    </a:lnTo>
                    <a:lnTo>
                      <a:pt x="53" y="306"/>
                    </a:lnTo>
                    <a:lnTo>
                      <a:pt x="44" y="353"/>
                    </a:lnTo>
                    <a:lnTo>
                      <a:pt x="37" y="404"/>
                    </a:lnTo>
                    <a:lnTo>
                      <a:pt x="31" y="459"/>
                    </a:lnTo>
                    <a:lnTo>
                      <a:pt x="29" y="519"/>
                    </a:lnTo>
                    <a:lnTo>
                      <a:pt x="29" y="580"/>
                    </a:lnTo>
                    <a:lnTo>
                      <a:pt x="33" y="640"/>
                    </a:lnTo>
                    <a:lnTo>
                      <a:pt x="38" y="697"/>
                    </a:lnTo>
                    <a:lnTo>
                      <a:pt x="46" y="754"/>
                    </a:lnTo>
                    <a:lnTo>
                      <a:pt x="58" y="807"/>
                    </a:lnTo>
                    <a:lnTo>
                      <a:pt x="71" y="857"/>
                    </a:lnTo>
                    <a:lnTo>
                      <a:pt x="87" y="905"/>
                    </a:lnTo>
                    <a:lnTo>
                      <a:pt x="104" y="947"/>
                    </a:lnTo>
                    <a:lnTo>
                      <a:pt x="123" y="988"/>
                    </a:lnTo>
                    <a:lnTo>
                      <a:pt x="142" y="1023"/>
                    </a:lnTo>
                    <a:lnTo>
                      <a:pt x="163" y="1054"/>
                    </a:lnTo>
                    <a:lnTo>
                      <a:pt x="186" y="1081"/>
                    </a:lnTo>
                    <a:lnTo>
                      <a:pt x="208" y="1102"/>
                    </a:lnTo>
                    <a:lnTo>
                      <a:pt x="231" y="1118"/>
                    </a:lnTo>
                    <a:lnTo>
                      <a:pt x="255" y="1128"/>
                    </a:lnTo>
                    <a:lnTo>
                      <a:pt x="278" y="1132"/>
                    </a:lnTo>
                    <a:lnTo>
                      <a:pt x="283" y="11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06" name="Freeform 26"/>
              <p:cNvSpPr>
                <a:spLocks/>
              </p:cNvSpPr>
              <p:nvPr/>
            </p:nvSpPr>
            <p:spPr bwMode="auto">
              <a:xfrm>
                <a:off x="1065" y="1427"/>
                <a:ext cx="135" cy="589"/>
              </a:xfrm>
              <a:custGeom>
                <a:avLst/>
                <a:gdLst>
                  <a:gd name="T0" fmla="*/ 33 w 269"/>
                  <a:gd name="T1" fmla="*/ 1129 h 1178"/>
                  <a:gd name="T2" fmla="*/ 77 w 269"/>
                  <a:gd name="T3" fmla="*/ 1106 h 1178"/>
                  <a:gd name="T4" fmla="*/ 117 w 269"/>
                  <a:gd name="T5" fmla="*/ 1061 h 1178"/>
                  <a:gd name="T6" fmla="*/ 154 w 269"/>
                  <a:gd name="T7" fmla="*/ 998 h 1178"/>
                  <a:gd name="T8" fmla="*/ 185 w 269"/>
                  <a:gd name="T9" fmla="*/ 916 h 1178"/>
                  <a:gd name="T10" fmla="*/ 211 w 269"/>
                  <a:gd name="T11" fmla="*/ 822 h 1178"/>
                  <a:gd name="T12" fmla="*/ 230 w 269"/>
                  <a:gd name="T13" fmla="*/ 715 h 1178"/>
                  <a:gd name="T14" fmla="*/ 242 w 269"/>
                  <a:gd name="T15" fmla="*/ 597 h 1178"/>
                  <a:gd name="T16" fmla="*/ 244 w 269"/>
                  <a:gd name="T17" fmla="*/ 476 h 1178"/>
                  <a:gd name="T18" fmla="*/ 236 w 269"/>
                  <a:gd name="T19" fmla="*/ 369 h 1178"/>
                  <a:gd name="T20" fmla="*/ 216 w 269"/>
                  <a:gd name="T21" fmla="*/ 278 h 1178"/>
                  <a:gd name="T22" fmla="*/ 189 w 269"/>
                  <a:gd name="T23" fmla="*/ 203 h 1178"/>
                  <a:gd name="T24" fmla="*/ 154 w 269"/>
                  <a:gd name="T25" fmla="*/ 144 h 1178"/>
                  <a:gd name="T26" fmla="*/ 114 w 269"/>
                  <a:gd name="T27" fmla="*/ 101 h 1178"/>
                  <a:gd name="T28" fmla="*/ 70 w 269"/>
                  <a:gd name="T29" fmla="*/ 71 h 1178"/>
                  <a:gd name="T30" fmla="*/ 24 w 269"/>
                  <a:gd name="T31" fmla="*/ 56 h 1178"/>
                  <a:gd name="T32" fmla="*/ 0 w 269"/>
                  <a:gd name="T33" fmla="*/ 0 h 1178"/>
                  <a:gd name="T34" fmla="*/ 52 w 269"/>
                  <a:gd name="T35" fmla="*/ 10 h 1178"/>
                  <a:gd name="T36" fmla="*/ 102 w 269"/>
                  <a:gd name="T37" fmla="*/ 33 h 1178"/>
                  <a:gd name="T38" fmla="*/ 148 w 269"/>
                  <a:gd name="T39" fmla="*/ 73 h 1178"/>
                  <a:gd name="T40" fmla="*/ 190 w 269"/>
                  <a:gd name="T41" fmla="*/ 128 h 1178"/>
                  <a:gd name="T42" fmla="*/ 224 w 269"/>
                  <a:gd name="T43" fmla="*/ 201 h 1178"/>
                  <a:gd name="T44" fmla="*/ 251 w 269"/>
                  <a:gd name="T45" fmla="*/ 291 h 1178"/>
                  <a:gd name="T46" fmla="*/ 266 w 269"/>
                  <a:gd name="T47" fmla="*/ 398 h 1178"/>
                  <a:gd name="T48" fmla="*/ 269 w 269"/>
                  <a:gd name="T49" fmla="*/ 523 h 1178"/>
                  <a:gd name="T50" fmla="*/ 261 w 269"/>
                  <a:gd name="T51" fmla="*/ 657 h 1178"/>
                  <a:gd name="T52" fmla="*/ 245 w 269"/>
                  <a:gd name="T53" fmla="*/ 781 h 1178"/>
                  <a:gd name="T54" fmla="*/ 221 w 269"/>
                  <a:gd name="T55" fmla="*/ 894 h 1178"/>
                  <a:gd name="T56" fmla="*/ 190 w 269"/>
                  <a:gd name="T57" fmla="*/ 991 h 1178"/>
                  <a:gd name="T58" fmla="*/ 153 w 269"/>
                  <a:gd name="T59" fmla="*/ 1071 h 1178"/>
                  <a:gd name="T60" fmla="*/ 112 w 269"/>
                  <a:gd name="T61" fmla="*/ 1130 h 1178"/>
                  <a:gd name="T62" fmla="*/ 65 w 269"/>
                  <a:gd name="T63" fmla="*/ 1167 h 1178"/>
                  <a:gd name="T64" fmla="*/ 15 w 269"/>
                  <a:gd name="T65" fmla="*/ 1178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 h="1178">
                    <a:moveTo>
                      <a:pt x="10" y="1132"/>
                    </a:moveTo>
                    <a:lnTo>
                      <a:pt x="33" y="1129"/>
                    </a:lnTo>
                    <a:lnTo>
                      <a:pt x="55" y="1120"/>
                    </a:lnTo>
                    <a:lnTo>
                      <a:pt x="77" y="1106"/>
                    </a:lnTo>
                    <a:lnTo>
                      <a:pt x="98" y="1087"/>
                    </a:lnTo>
                    <a:lnTo>
                      <a:pt x="117" y="1061"/>
                    </a:lnTo>
                    <a:lnTo>
                      <a:pt x="137" y="1031"/>
                    </a:lnTo>
                    <a:lnTo>
                      <a:pt x="154" y="998"/>
                    </a:lnTo>
                    <a:lnTo>
                      <a:pt x="170" y="959"/>
                    </a:lnTo>
                    <a:lnTo>
                      <a:pt x="185" y="916"/>
                    </a:lnTo>
                    <a:lnTo>
                      <a:pt x="199" y="870"/>
                    </a:lnTo>
                    <a:lnTo>
                      <a:pt x="211" y="822"/>
                    </a:lnTo>
                    <a:lnTo>
                      <a:pt x="221" y="769"/>
                    </a:lnTo>
                    <a:lnTo>
                      <a:pt x="230" y="715"/>
                    </a:lnTo>
                    <a:lnTo>
                      <a:pt x="236" y="657"/>
                    </a:lnTo>
                    <a:lnTo>
                      <a:pt x="242" y="597"/>
                    </a:lnTo>
                    <a:lnTo>
                      <a:pt x="244" y="536"/>
                    </a:lnTo>
                    <a:lnTo>
                      <a:pt x="244" y="476"/>
                    </a:lnTo>
                    <a:lnTo>
                      <a:pt x="242" y="420"/>
                    </a:lnTo>
                    <a:lnTo>
                      <a:pt x="236" y="369"/>
                    </a:lnTo>
                    <a:lnTo>
                      <a:pt x="228" y="321"/>
                    </a:lnTo>
                    <a:lnTo>
                      <a:pt x="216" y="278"/>
                    </a:lnTo>
                    <a:lnTo>
                      <a:pt x="204" y="239"/>
                    </a:lnTo>
                    <a:lnTo>
                      <a:pt x="189" y="203"/>
                    </a:lnTo>
                    <a:lnTo>
                      <a:pt x="173" y="172"/>
                    </a:lnTo>
                    <a:lnTo>
                      <a:pt x="154" y="144"/>
                    </a:lnTo>
                    <a:lnTo>
                      <a:pt x="135" y="120"/>
                    </a:lnTo>
                    <a:lnTo>
                      <a:pt x="114" y="101"/>
                    </a:lnTo>
                    <a:lnTo>
                      <a:pt x="93" y="83"/>
                    </a:lnTo>
                    <a:lnTo>
                      <a:pt x="70" y="71"/>
                    </a:lnTo>
                    <a:lnTo>
                      <a:pt x="47" y="61"/>
                    </a:lnTo>
                    <a:lnTo>
                      <a:pt x="24" y="56"/>
                    </a:lnTo>
                    <a:lnTo>
                      <a:pt x="1" y="53"/>
                    </a:lnTo>
                    <a:lnTo>
                      <a:pt x="0" y="0"/>
                    </a:lnTo>
                    <a:lnTo>
                      <a:pt x="26" y="3"/>
                    </a:lnTo>
                    <a:lnTo>
                      <a:pt x="52" y="10"/>
                    </a:lnTo>
                    <a:lnTo>
                      <a:pt x="77" y="19"/>
                    </a:lnTo>
                    <a:lnTo>
                      <a:pt x="102" y="33"/>
                    </a:lnTo>
                    <a:lnTo>
                      <a:pt x="127" y="51"/>
                    </a:lnTo>
                    <a:lnTo>
                      <a:pt x="148" y="73"/>
                    </a:lnTo>
                    <a:lnTo>
                      <a:pt x="170" y="98"/>
                    </a:lnTo>
                    <a:lnTo>
                      <a:pt x="190" y="128"/>
                    </a:lnTo>
                    <a:lnTo>
                      <a:pt x="208" y="163"/>
                    </a:lnTo>
                    <a:lnTo>
                      <a:pt x="224" y="201"/>
                    </a:lnTo>
                    <a:lnTo>
                      <a:pt x="239" y="243"/>
                    </a:lnTo>
                    <a:lnTo>
                      <a:pt x="251" y="291"/>
                    </a:lnTo>
                    <a:lnTo>
                      <a:pt x="260" y="343"/>
                    </a:lnTo>
                    <a:lnTo>
                      <a:pt x="266" y="398"/>
                    </a:lnTo>
                    <a:lnTo>
                      <a:pt x="269" y="459"/>
                    </a:lnTo>
                    <a:lnTo>
                      <a:pt x="269" y="523"/>
                    </a:lnTo>
                    <a:lnTo>
                      <a:pt x="266" y="591"/>
                    </a:lnTo>
                    <a:lnTo>
                      <a:pt x="261" y="657"/>
                    </a:lnTo>
                    <a:lnTo>
                      <a:pt x="254" y="720"/>
                    </a:lnTo>
                    <a:lnTo>
                      <a:pt x="245" y="781"/>
                    </a:lnTo>
                    <a:lnTo>
                      <a:pt x="234" y="840"/>
                    </a:lnTo>
                    <a:lnTo>
                      <a:pt x="221" y="894"/>
                    </a:lnTo>
                    <a:lnTo>
                      <a:pt x="206" y="945"/>
                    </a:lnTo>
                    <a:lnTo>
                      <a:pt x="190" y="991"/>
                    </a:lnTo>
                    <a:lnTo>
                      <a:pt x="173" y="1034"/>
                    </a:lnTo>
                    <a:lnTo>
                      <a:pt x="153" y="1071"/>
                    </a:lnTo>
                    <a:lnTo>
                      <a:pt x="133" y="1104"/>
                    </a:lnTo>
                    <a:lnTo>
                      <a:pt x="112" y="1130"/>
                    </a:lnTo>
                    <a:lnTo>
                      <a:pt x="88" y="1152"/>
                    </a:lnTo>
                    <a:lnTo>
                      <a:pt x="65" y="1167"/>
                    </a:lnTo>
                    <a:lnTo>
                      <a:pt x="40" y="1175"/>
                    </a:lnTo>
                    <a:lnTo>
                      <a:pt x="15" y="1178"/>
                    </a:lnTo>
                    <a:lnTo>
                      <a:pt x="10" y="11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07" name="Group 27"/>
            <p:cNvGrpSpPr>
              <a:grpSpLocks/>
            </p:cNvGrpSpPr>
            <p:nvPr/>
          </p:nvGrpSpPr>
          <p:grpSpPr bwMode="auto">
            <a:xfrm>
              <a:off x="1824" y="1597"/>
              <a:ext cx="269" cy="688"/>
              <a:chOff x="931" y="1328"/>
              <a:chExt cx="269" cy="688"/>
            </a:xfrm>
          </p:grpSpPr>
          <p:sp>
            <p:nvSpPr>
              <p:cNvPr id="148508" name="Freeform 28"/>
              <p:cNvSpPr>
                <a:spLocks/>
              </p:cNvSpPr>
              <p:nvPr/>
            </p:nvSpPr>
            <p:spPr bwMode="auto">
              <a:xfrm>
                <a:off x="1000" y="1328"/>
                <a:ext cx="118" cy="109"/>
              </a:xfrm>
              <a:custGeom>
                <a:avLst/>
                <a:gdLst>
                  <a:gd name="T0" fmla="*/ 41 w 235"/>
                  <a:gd name="T1" fmla="*/ 189 h 218"/>
                  <a:gd name="T2" fmla="*/ 42 w 235"/>
                  <a:gd name="T3" fmla="*/ 155 h 218"/>
                  <a:gd name="T4" fmla="*/ 75 w 235"/>
                  <a:gd name="T5" fmla="*/ 145 h 218"/>
                  <a:gd name="T6" fmla="*/ 61 w 235"/>
                  <a:gd name="T7" fmla="*/ 157 h 218"/>
                  <a:gd name="T8" fmla="*/ 60 w 235"/>
                  <a:gd name="T9" fmla="*/ 192 h 218"/>
                  <a:gd name="T10" fmla="*/ 86 w 235"/>
                  <a:gd name="T11" fmla="*/ 196 h 218"/>
                  <a:gd name="T12" fmla="*/ 103 w 235"/>
                  <a:gd name="T13" fmla="*/ 159 h 218"/>
                  <a:gd name="T14" fmla="*/ 101 w 235"/>
                  <a:gd name="T15" fmla="*/ 106 h 218"/>
                  <a:gd name="T16" fmla="*/ 99 w 235"/>
                  <a:gd name="T17" fmla="*/ 29 h 218"/>
                  <a:gd name="T18" fmla="*/ 64 w 235"/>
                  <a:gd name="T19" fmla="*/ 13 h 218"/>
                  <a:gd name="T20" fmla="*/ 35 w 235"/>
                  <a:gd name="T21" fmla="*/ 28 h 218"/>
                  <a:gd name="T22" fmla="*/ 15 w 235"/>
                  <a:gd name="T23" fmla="*/ 64 h 218"/>
                  <a:gd name="T24" fmla="*/ 22 w 235"/>
                  <a:gd name="T25" fmla="*/ 109 h 218"/>
                  <a:gd name="T26" fmla="*/ 53 w 235"/>
                  <a:gd name="T27" fmla="*/ 111 h 218"/>
                  <a:gd name="T28" fmla="*/ 65 w 235"/>
                  <a:gd name="T29" fmla="*/ 98 h 218"/>
                  <a:gd name="T30" fmla="*/ 81 w 235"/>
                  <a:gd name="T31" fmla="*/ 69 h 218"/>
                  <a:gd name="T32" fmla="*/ 81 w 235"/>
                  <a:gd name="T33" fmla="*/ 92 h 218"/>
                  <a:gd name="T34" fmla="*/ 69 w 235"/>
                  <a:gd name="T35" fmla="*/ 114 h 218"/>
                  <a:gd name="T36" fmla="*/ 46 w 235"/>
                  <a:gd name="T37" fmla="*/ 126 h 218"/>
                  <a:gd name="T38" fmla="*/ 24 w 235"/>
                  <a:gd name="T39" fmla="*/ 121 h 218"/>
                  <a:gd name="T40" fmla="*/ 7 w 235"/>
                  <a:gd name="T41" fmla="*/ 105 h 218"/>
                  <a:gd name="T42" fmla="*/ 3 w 235"/>
                  <a:gd name="T43" fmla="*/ 54 h 218"/>
                  <a:gd name="T44" fmla="*/ 25 w 235"/>
                  <a:gd name="T45" fmla="*/ 18 h 218"/>
                  <a:gd name="T46" fmla="*/ 64 w 235"/>
                  <a:gd name="T47" fmla="*/ 0 h 218"/>
                  <a:gd name="T48" fmla="*/ 101 w 235"/>
                  <a:gd name="T49" fmla="*/ 7 h 218"/>
                  <a:gd name="T50" fmla="*/ 116 w 235"/>
                  <a:gd name="T51" fmla="*/ 22 h 218"/>
                  <a:gd name="T52" fmla="*/ 124 w 235"/>
                  <a:gd name="T53" fmla="*/ 14 h 218"/>
                  <a:gd name="T54" fmla="*/ 148 w 235"/>
                  <a:gd name="T55" fmla="*/ 1 h 218"/>
                  <a:gd name="T56" fmla="*/ 192 w 235"/>
                  <a:gd name="T57" fmla="*/ 6 h 218"/>
                  <a:gd name="T58" fmla="*/ 220 w 235"/>
                  <a:gd name="T59" fmla="*/ 31 h 218"/>
                  <a:gd name="T60" fmla="*/ 235 w 235"/>
                  <a:gd name="T61" fmla="*/ 86 h 218"/>
                  <a:gd name="T62" fmla="*/ 220 w 235"/>
                  <a:gd name="T63" fmla="*/ 115 h 218"/>
                  <a:gd name="T64" fmla="*/ 200 w 235"/>
                  <a:gd name="T65" fmla="*/ 125 h 218"/>
                  <a:gd name="T66" fmla="*/ 176 w 235"/>
                  <a:gd name="T67" fmla="*/ 121 h 218"/>
                  <a:gd name="T68" fmla="*/ 158 w 235"/>
                  <a:gd name="T69" fmla="*/ 107 h 218"/>
                  <a:gd name="T70" fmla="*/ 151 w 235"/>
                  <a:gd name="T71" fmla="*/ 71 h 218"/>
                  <a:gd name="T72" fmla="*/ 161 w 235"/>
                  <a:gd name="T73" fmla="*/ 88 h 218"/>
                  <a:gd name="T74" fmla="*/ 173 w 235"/>
                  <a:gd name="T75" fmla="*/ 105 h 218"/>
                  <a:gd name="T76" fmla="*/ 193 w 235"/>
                  <a:gd name="T77" fmla="*/ 114 h 218"/>
                  <a:gd name="T78" fmla="*/ 222 w 235"/>
                  <a:gd name="T79" fmla="*/ 86 h 218"/>
                  <a:gd name="T80" fmla="*/ 209 w 235"/>
                  <a:gd name="T81" fmla="*/ 41 h 218"/>
                  <a:gd name="T82" fmla="*/ 184 w 235"/>
                  <a:gd name="T83" fmla="*/ 19 h 218"/>
                  <a:gd name="T84" fmla="*/ 155 w 235"/>
                  <a:gd name="T85" fmla="*/ 12 h 218"/>
                  <a:gd name="T86" fmla="*/ 131 w 235"/>
                  <a:gd name="T87" fmla="*/ 67 h 218"/>
                  <a:gd name="T88" fmla="*/ 131 w 235"/>
                  <a:gd name="T89" fmla="*/ 132 h 218"/>
                  <a:gd name="T90" fmla="*/ 133 w 235"/>
                  <a:gd name="T91" fmla="*/ 181 h 218"/>
                  <a:gd name="T92" fmla="*/ 162 w 235"/>
                  <a:gd name="T93" fmla="*/ 196 h 218"/>
                  <a:gd name="T94" fmla="*/ 181 w 235"/>
                  <a:gd name="T95" fmla="*/ 177 h 218"/>
                  <a:gd name="T96" fmla="*/ 160 w 235"/>
                  <a:gd name="T97" fmla="*/ 148 h 218"/>
                  <a:gd name="T98" fmla="*/ 177 w 235"/>
                  <a:gd name="T99" fmla="*/ 143 h 218"/>
                  <a:gd name="T100" fmla="*/ 198 w 235"/>
                  <a:gd name="T101" fmla="*/ 171 h 218"/>
                  <a:gd name="T102" fmla="*/ 177 w 235"/>
                  <a:gd name="T103" fmla="*/ 207 h 218"/>
                  <a:gd name="T104" fmla="*/ 152 w 235"/>
                  <a:gd name="T105" fmla="*/ 211 h 218"/>
                  <a:gd name="T106" fmla="*/ 122 w 235"/>
                  <a:gd name="T107" fmla="*/ 21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5" h="218">
                    <a:moveTo>
                      <a:pt x="65" y="209"/>
                    </a:moveTo>
                    <a:lnTo>
                      <a:pt x="54" y="204"/>
                    </a:lnTo>
                    <a:lnTo>
                      <a:pt x="46" y="197"/>
                    </a:lnTo>
                    <a:lnTo>
                      <a:pt x="41" y="189"/>
                    </a:lnTo>
                    <a:lnTo>
                      <a:pt x="39" y="180"/>
                    </a:lnTo>
                    <a:lnTo>
                      <a:pt x="38" y="171"/>
                    </a:lnTo>
                    <a:lnTo>
                      <a:pt x="39" y="162"/>
                    </a:lnTo>
                    <a:lnTo>
                      <a:pt x="42" y="155"/>
                    </a:lnTo>
                    <a:lnTo>
                      <a:pt x="47" y="149"/>
                    </a:lnTo>
                    <a:lnTo>
                      <a:pt x="57" y="143"/>
                    </a:lnTo>
                    <a:lnTo>
                      <a:pt x="68" y="143"/>
                    </a:lnTo>
                    <a:lnTo>
                      <a:pt x="75" y="145"/>
                    </a:lnTo>
                    <a:lnTo>
                      <a:pt x="78" y="147"/>
                    </a:lnTo>
                    <a:lnTo>
                      <a:pt x="75" y="148"/>
                    </a:lnTo>
                    <a:lnTo>
                      <a:pt x="69" y="151"/>
                    </a:lnTo>
                    <a:lnTo>
                      <a:pt x="61" y="157"/>
                    </a:lnTo>
                    <a:lnTo>
                      <a:pt x="56" y="165"/>
                    </a:lnTo>
                    <a:lnTo>
                      <a:pt x="54" y="178"/>
                    </a:lnTo>
                    <a:lnTo>
                      <a:pt x="56" y="186"/>
                    </a:lnTo>
                    <a:lnTo>
                      <a:pt x="60" y="192"/>
                    </a:lnTo>
                    <a:lnTo>
                      <a:pt x="65" y="195"/>
                    </a:lnTo>
                    <a:lnTo>
                      <a:pt x="71" y="197"/>
                    </a:lnTo>
                    <a:lnTo>
                      <a:pt x="78" y="197"/>
                    </a:lnTo>
                    <a:lnTo>
                      <a:pt x="86" y="196"/>
                    </a:lnTo>
                    <a:lnTo>
                      <a:pt x="94" y="190"/>
                    </a:lnTo>
                    <a:lnTo>
                      <a:pt x="100" y="182"/>
                    </a:lnTo>
                    <a:lnTo>
                      <a:pt x="103" y="171"/>
                    </a:lnTo>
                    <a:lnTo>
                      <a:pt x="103" y="159"/>
                    </a:lnTo>
                    <a:lnTo>
                      <a:pt x="102" y="145"/>
                    </a:lnTo>
                    <a:lnTo>
                      <a:pt x="102" y="132"/>
                    </a:lnTo>
                    <a:lnTo>
                      <a:pt x="102" y="120"/>
                    </a:lnTo>
                    <a:lnTo>
                      <a:pt x="101" y="106"/>
                    </a:lnTo>
                    <a:lnTo>
                      <a:pt x="101" y="84"/>
                    </a:lnTo>
                    <a:lnTo>
                      <a:pt x="102" y="67"/>
                    </a:lnTo>
                    <a:lnTo>
                      <a:pt x="103" y="48"/>
                    </a:lnTo>
                    <a:lnTo>
                      <a:pt x="99" y="29"/>
                    </a:lnTo>
                    <a:lnTo>
                      <a:pt x="85" y="14"/>
                    </a:lnTo>
                    <a:lnTo>
                      <a:pt x="79" y="12"/>
                    </a:lnTo>
                    <a:lnTo>
                      <a:pt x="72" y="12"/>
                    </a:lnTo>
                    <a:lnTo>
                      <a:pt x="64" y="13"/>
                    </a:lnTo>
                    <a:lnTo>
                      <a:pt x="57" y="15"/>
                    </a:lnTo>
                    <a:lnTo>
                      <a:pt x="49" y="19"/>
                    </a:lnTo>
                    <a:lnTo>
                      <a:pt x="42" y="23"/>
                    </a:lnTo>
                    <a:lnTo>
                      <a:pt x="35" y="28"/>
                    </a:lnTo>
                    <a:lnTo>
                      <a:pt x="30" y="33"/>
                    </a:lnTo>
                    <a:lnTo>
                      <a:pt x="24" y="41"/>
                    </a:lnTo>
                    <a:lnTo>
                      <a:pt x="19" y="51"/>
                    </a:lnTo>
                    <a:lnTo>
                      <a:pt x="15" y="64"/>
                    </a:lnTo>
                    <a:lnTo>
                      <a:pt x="12" y="74"/>
                    </a:lnTo>
                    <a:lnTo>
                      <a:pt x="11" y="86"/>
                    </a:lnTo>
                    <a:lnTo>
                      <a:pt x="15" y="98"/>
                    </a:lnTo>
                    <a:lnTo>
                      <a:pt x="22" y="109"/>
                    </a:lnTo>
                    <a:lnTo>
                      <a:pt x="32" y="114"/>
                    </a:lnTo>
                    <a:lnTo>
                      <a:pt x="40" y="114"/>
                    </a:lnTo>
                    <a:lnTo>
                      <a:pt x="47" y="113"/>
                    </a:lnTo>
                    <a:lnTo>
                      <a:pt x="53" y="111"/>
                    </a:lnTo>
                    <a:lnTo>
                      <a:pt x="57" y="109"/>
                    </a:lnTo>
                    <a:lnTo>
                      <a:pt x="61" y="105"/>
                    </a:lnTo>
                    <a:lnTo>
                      <a:pt x="63" y="102"/>
                    </a:lnTo>
                    <a:lnTo>
                      <a:pt x="65" y="98"/>
                    </a:lnTo>
                    <a:lnTo>
                      <a:pt x="68" y="96"/>
                    </a:lnTo>
                    <a:lnTo>
                      <a:pt x="72" y="88"/>
                    </a:lnTo>
                    <a:lnTo>
                      <a:pt x="77" y="79"/>
                    </a:lnTo>
                    <a:lnTo>
                      <a:pt x="81" y="69"/>
                    </a:lnTo>
                    <a:lnTo>
                      <a:pt x="83" y="66"/>
                    </a:lnTo>
                    <a:lnTo>
                      <a:pt x="83" y="71"/>
                    </a:lnTo>
                    <a:lnTo>
                      <a:pt x="83" y="80"/>
                    </a:lnTo>
                    <a:lnTo>
                      <a:pt x="81" y="92"/>
                    </a:lnTo>
                    <a:lnTo>
                      <a:pt x="78" y="104"/>
                    </a:lnTo>
                    <a:lnTo>
                      <a:pt x="76" y="107"/>
                    </a:lnTo>
                    <a:lnTo>
                      <a:pt x="73" y="111"/>
                    </a:lnTo>
                    <a:lnTo>
                      <a:pt x="69" y="114"/>
                    </a:lnTo>
                    <a:lnTo>
                      <a:pt x="64" y="118"/>
                    </a:lnTo>
                    <a:lnTo>
                      <a:pt x="58" y="121"/>
                    </a:lnTo>
                    <a:lnTo>
                      <a:pt x="52" y="125"/>
                    </a:lnTo>
                    <a:lnTo>
                      <a:pt x="46" y="126"/>
                    </a:lnTo>
                    <a:lnTo>
                      <a:pt x="39" y="126"/>
                    </a:lnTo>
                    <a:lnTo>
                      <a:pt x="34" y="125"/>
                    </a:lnTo>
                    <a:lnTo>
                      <a:pt x="28" y="124"/>
                    </a:lnTo>
                    <a:lnTo>
                      <a:pt x="24" y="121"/>
                    </a:lnTo>
                    <a:lnTo>
                      <a:pt x="19" y="119"/>
                    </a:lnTo>
                    <a:lnTo>
                      <a:pt x="15" y="115"/>
                    </a:lnTo>
                    <a:lnTo>
                      <a:pt x="10" y="111"/>
                    </a:lnTo>
                    <a:lnTo>
                      <a:pt x="7" y="105"/>
                    </a:lnTo>
                    <a:lnTo>
                      <a:pt x="3" y="99"/>
                    </a:lnTo>
                    <a:lnTo>
                      <a:pt x="0" y="84"/>
                    </a:lnTo>
                    <a:lnTo>
                      <a:pt x="0" y="69"/>
                    </a:lnTo>
                    <a:lnTo>
                      <a:pt x="3" y="54"/>
                    </a:lnTo>
                    <a:lnTo>
                      <a:pt x="9" y="38"/>
                    </a:lnTo>
                    <a:lnTo>
                      <a:pt x="13" y="31"/>
                    </a:lnTo>
                    <a:lnTo>
                      <a:pt x="19" y="23"/>
                    </a:lnTo>
                    <a:lnTo>
                      <a:pt x="25" y="18"/>
                    </a:lnTo>
                    <a:lnTo>
                      <a:pt x="33" y="11"/>
                    </a:lnTo>
                    <a:lnTo>
                      <a:pt x="42" y="6"/>
                    </a:lnTo>
                    <a:lnTo>
                      <a:pt x="53" y="3"/>
                    </a:lnTo>
                    <a:lnTo>
                      <a:pt x="64" y="0"/>
                    </a:lnTo>
                    <a:lnTo>
                      <a:pt x="77" y="0"/>
                    </a:lnTo>
                    <a:lnTo>
                      <a:pt x="86" y="1"/>
                    </a:lnTo>
                    <a:lnTo>
                      <a:pt x="94" y="4"/>
                    </a:lnTo>
                    <a:lnTo>
                      <a:pt x="101" y="7"/>
                    </a:lnTo>
                    <a:lnTo>
                      <a:pt x="106" y="11"/>
                    </a:lnTo>
                    <a:lnTo>
                      <a:pt x="110" y="14"/>
                    </a:lnTo>
                    <a:lnTo>
                      <a:pt x="114" y="19"/>
                    </a:lnTo>
                    <a:lnTo>
                      <a:pt x="116" y="22"/>
                    </a:lnTo>
                    <a:lnTo>
                      <a:pt x="117" y="26"/>
                    </a:lnTo>
                    <a:lnTo>
                      <a:pt x="118" y="22"/>
                    </a:lnTo>
                    <a:lnTo>
                      <a:pt x="121" y="19"/>
                    </a:lnTo>
                    <a:lnTo>
                      <a:pt x="124" y="14"/>
                    </a:lnTo>
                    <a:lnTo>
                      <a:pt x="128" y="11"/>
                    </a:lnTo>
                    <a:lnTo>
                      <a:pt x="133" y="7"/>
                    </a:lnTo>
                    <a:lnTo>
                      <a:pt x="140" y="4"/>
                    </a:lnTo>
                    <a:lnTo>
                      <a:pt x="148" y="1"/>
                    </a:lnTo>
                    <a:lnTo>
                      <a:pt x="158" y="0"/>
                    </a:lnTo>
                    <a:lnTo>
                      <a:pt x="170" y="0"/>
                    </a:lnTo>
                    <a:lnTo>
                      <a:pt x="182" y="3"/>
                    </a:lnTo>
                    <a:lnTo>
                      <a:pt x="192" y="6"/>
                    </a:lnTo>
                    <a:lnTo>
                      <a:pt x="201" y="11"/>
                    </a:lnTo>
                    <a:lnTo>
                      <a:pt x="208" y="18"/>
                    </a:lnTo>
                    <a:lnTo>
                      <a:pt x="215" y="24"/>
                    </a:lnTo>
                    <a:lnTo>
                      <a:pt x="220" y="31"/>
                    </a:lnTo>
                    <a:lnTo>
                      <a:pt x="224" y="39"/>
                    </a:lnTo>
                    <a:lnTo>
                      <a:pt x="231" y="54"/>
                    </a:lnTo>
                    <a:lnTo>
                      <a:pt x="235" y="69"/>
                    </a:lnTo>
                    <a:lnTo>
                      <a:pt x="235" y="86"/>
                    </a:lnTo>
                    <a:lnTo>
                      <a:pt x="231" y="99"/>
                    </a:lnTo>
                    <a:lnTo>
                      <a:pt x="228" y="105"/>
                    </a:lnTo>
                    <a:lnTo>
                      <a:pt x="224" y="111"/>
                    </a:lnTo>
                    <a:lnTo>
                      <a:pt x="220" y="115"/>
                    </a:lnTo>
                    <a:lnTo>
                      <a:pt x="215" y="119"/>
                    </a:lnTo>
                    <a:lnTo>
                      <a:pt x="211" y="121"/>
                    </a:lnTo>
                    <a:lnTo>
                      <a:pt x="206" y="124"/>
                    </a:lnTo>
                    <a:lnTo>
                      <a:pt x="200" y="125"/>
                    </a:lnTo>
                    <a:lnTo>
                      <a:pt x="196" y="126"/>
                    </a:lnTo>
                    <a:lnTo>
                      <a:pt x="189" y="126"/>
                    </a:lnTo>
                    <a:lnTo>
                      <a:pt x="183" y="125"/>
                    </a:lnTo>
                    <a:lnTo>
                      <a:pt x="176" y="121"/>
                    </a:lnTo>
                    <a:lnTo>
                      <a:pt x="170" y="118"/>
                    </a:lnTo>
                    <a:lnTo>
                      <a:pt x="164" y="114"/>
                    </a:lnTo>
                    <a:lnTo>
                      <a:pt x="161" y="111"/>
                    </a:lnTo>
                    <a:lnTo>
                      <a:pt x="158" y="107"/>
                    </a:lnTo>
                    <a:lnTo>
                      <a:pt x="155" y="104"/>
                    </a:lnTo>
                    <a:lnTo>
                      <a:pt x="152" y="94"/>
                    </a:lnTo>
                    <a:lnTo>
                      <a:pt x="151" y="81"/>
                    </a:lnTo>
                    <a:lnTo>
                      <a:pt x="151" y="71"/>
                    </a:lnTo>
                    <a:lnTo>
                      <a:pt x="151" y="66"/>
                    </a:lnTo>
                    <a:lnTo>
                      <a:pt x="152" y="69"/>
                    </a:lnTo>
                    <a:lnTo>
                      <a:pt x="156" y="79"/>
                    </a:lnTo>
                    <a:lnTo>
                      <a:pt x="161" y="88"/>
                    </a:lnTo>
                    <a:lnTo>
                      <a:pt x="166" y="96"/>
                    </a:lnTo>
                    <a:lnTo>
                      <a:pt x="168" y="99"/>
                    </a:lnTo>
                    <a:lnTo>
                      <a:pt x="170" y="102"/>
                    </a:lnTo>
                    <a:lnTo>
                      <a:pt x="173" y="105"/>
                    </a:lnTo>
                    <a:lnTo>
                      <a:pt x="177" y="109"/>
                    </a:lnTo>
                    <a:lnTo>
                      <a:pt x="181" y="112"/>
                    </a:lnTo>
                    <a:lnTo>
                      <a:pt x="186" y="114"/>
                    </a:lnTo>
                    <a:lnTo>
                      <a:pt x="193" y="114"/>
                    </a:lnTo>
                    <a:lnTo>
                      <a:pt x="201" y="114"/>
                    </a:lnTo>
                    <a:lnTo>
                      <a:pt x="213" y="109"/>
                    </a:lnTo>
                    <a:lnTo>
                      <a:pt x="220" y="98"/>
                    </a:lnTo>
                    <a:lnTo>
                      <a:pt x="222" y="86"/>
                    </a:lnTo>
                    <a:lnTo>
                      <a:pt x="221" y="75"/>
                    </a:lnTo>
                    <a:lnTo>
                      <a:pt x="219" y="64"/>
                    </a:lnTo>
                    <a:lnTo>
                      <a:pt x="214" y="52"/>
                    </a:lnTo>
                    <a:lnTo>
                      <a:pt x="209" y="41"/>
                    </a:lnTo>
                    <a:lnTo>
                      <a:pt x="204" y="33"/>
                    </a:lnTo>
                    <a:lnTo>
                      <a:pt x="198" y="28"/>
                    </a:lnTo>
                    <a:lnTo>
                      <a:pt x="192" y="23"/>
                    </a:lnTo>
                    <a:lnTo>
                      <a:pt x="184" y="19"/>
                    </a:lnTo>
                    <a:lnTo>
                      <a:pt x="177" y="15"/>
                    </a:lnTo>
                    <a:lnTo>
                      <a:pt x="169" y="13"/>
                    </a:lnTo>
                    <a:lnTo>
                      <a:pt x="162" y="12"/>
                    </a:lnTo>
                    <a:lnTo>
                      <a:pt x="155" y="12"/>
                    </a:lnTo>
                    <a:lnTo>
                      <a:pt x="149" y="14"/>
                    </a:lnTo>
                    <a:lnTo>
                      <a:pt x="136" y="29"/>
                    </a:lnTo>
                    <a:lnTo>
                      <a:pt x="131" y="48"/>
                    </a:lnTo>
                    <a:lnTo>
                      <a:pt x="131" y="67"/>
                    </a:lnTo>
                    <a:lnTo>
                      <a:pt x="132" y="84"/>
                    </a:lnTo>
                    <a:lnTo>
                      <a:pt x="132" y="106"/>
                    </a:lnTo>
                    <a:lnTo>
                      <a:pt x="132" y="120"/>
                    </a:lnTo>
                    <a:lnTo>
                      <a:pt x="131" y="132"/>
                    </a:lnTo>
                    <a:lnTo>
                      <a:pt x="131" y="145"/>
                    </a:lnTo>
                    <a:lnTo>
                      <a:pt x="130" y="159"/>
                    </a:lnTo>
                    <a:lnTo>
                      <a:pt x="131" y="171"/>
                    </a:lnTo>
                    <a:lnTo>
                      <a:pt x="133" y="181"/>
                    </a:lnTo>
                    <a:lnTo>
                      <a:pt x="140" y="188"/>
                    </a:lnTo>
                    <a:lnTo>
                      <a:pt x="148" y="193"/>
                    </a:lnTo>
                    <a:lnTo>
                      <a:pt x="155" y="196"/>
                    </a:lnTo>
                    <a:lnTo>
                      <a:pt x="162" y="196"/>
                    </a:lnTo>
                    <a:lnTo>
                      <a:pt x="169" y="195"/>
                    </a:lnTo>
                    <a:lnTo>
                      <a:pt x="175" y="192"/>
                    </a:lnTo>
                    <a:lnTo>
                      <a:pt x="179" y="185"/>
                    </a:lnTo>
                    <a:lnTo>
                      <a:pt x="181" y="177"/>
                    </a:lnTo>
                    <a:lnTo>
                      <a:pt x="182" y="166"/>
                    </a:lnTo>
                    <a:lnTo>
                      <a:pt x="178" y="157"/>
                    </a:lnTo>
                    <a:lnTo>
                      <a:pt x="169" y="151"/>
                    </a:lnTo>
                    <a:lnTo>
                      <a:pt x="160" y="148"/>
                    </a:lnTo>
                    <a:lnTo>
                      <a:pt x="156" y="147"/>
                    </a:lnTo>
                    <a:lnTo>
                      <a:pt x="160" y="145"/>
                    </a:lnTo>
                    <a:lnTo>
                      <a:pt x="168" y="143"/>
                    </a:lnTo>
                    <a:lnTo>
                      <a:pt x="177" y="143"/>
                    </a:lnTo>
                    <a:lnTo>
                      <a:pt x="186" y="149"/>
                    </a:lnTo>
                    <a:lnTo>
                      <a:pt x="192" y="156"/>
                    </a:lnTo>
                    <a:lnTo>
                      <a:pt x="197" y="163"/>
                    </a:lnTo>
                    <a:lnTo>
                      <a:pt x="198" y="171"/>
                    </a:lnTo>
                    <a:lnTo>
                      <a:pt x="197" y="181"/>
                    </a:lnTo>
                    <a:lnTo>
                      <a:pt x="191" y="193"/>
                    </a:lnTo>
                    <a:lnTo>
                      <a:pt x="183" y="202"/>
                    </a:lnTo>
                    <a:lnTo>
                      <a:pt x="177" y="207"/>
                    </a:lnTo>
                    <a:lnTo>
                      <a:pt x="175" y="209"/>
                    </a:lnTo>
                    <a:lnTo>
                      <a:pt x="171" y="209"/>
                    </a:lnTo>
                    <a:lnTo>
                      <a:pt x="163" y="210"/>
                    </a:lnTo>
                    <a:lnTo>
                      <a:pt x="152" y="211"/>
                    </a:lnTo>
                    <a:lnTo>
                      <a:pt x="140" y="213"/>
                    </a:lnTo>
                    <a:lnTo>
                      <a:pt x="130" y="215"/>
                    </a:lnTo>
                    <a:lnTo>
                      <a:pt x="123" y="216"/>
                    </a:lnTo>
                    <a:lnTo>
                      <a:pt x="122" y="217"/>
                    </a:lnTo>
                    <a:lnTo>
                      <a:pt x="130" y="218"/>
                    </a:lnTo>
                    <a:lnTo>
                      <a:pt x="65" y="2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09" name="Freeform 29"/>
              <p:cNvSpPr>
                <a:spLocks/>
              </p:cNvSpPr>
              <p:nvPr/>
            </p:nvSpPr>
            <p:spPr bwMode="auto">
              <a:xfrm>
                <a:off x="931" y="1427"/>
                <a:ext cx="141" cy="589"/>
              </a:xfrm>
              <a:custGeom>
                <a:avLst/>
                <a:gdLst>
                  <a:gd name="T0" fmla="*/ 254 w 283"/>
                  <a:gd name="T1" fmla="*/ 1174 h 1178"/>
                  <a:gd name="T2" fmla="*/ 197 w 283"/>
                  <a:gd name="T3" fmla="*/ 1147 h 1178"/>
                  <a:gd name="T4" fmla="*/ 147 w 283"/>
                  <a:gd name="T5" fmla="*/ 1096 h 1178"/>
                  <a:gd name="T6" fmla="*/ 99 w 283"/>
                  <a:gd name="T7" fmla="*/ 1023 h 1178"/>
                  <a:gd name="T8" fmla="*/ 60 w 283"/>
                  <a:gd name="T9" fmla="*/ 931 h 1178"/>
                  <a:gd name="T10" fmla="*/ 30 w 283"/>
                  <a:gd name="T11" fmla="*/ 824 h 1178"/>
                  <a:gd name="T12" fmla="*/ 10 w 283"/>
                  <a:gd name="T13" fmla="*/ 704 h 1178"/>
                  <a:gd name="T14" fmla="*/ 0 w 283"/>
                  <a:gd name="T15" fmla="*/ 574 h 1178"/>
                  <a:gd name="T16" fmla="*/ 4 w 283"/>
                  <a:gd name="T17" fmla="*/ 439 h 1178"/>
                  <a:gd name="T18" fmla="*/ 18 w 283"/>
                  <a:gd name="T19" fmla="*/ 322 h 1178"/>
                  <a:gd name="T20" fmla="*/ 40 w 283"/>
                  <a:gd name="T21" fmla="*/ 225 h 1178"/>
                  <a:gd name="T22" fmla="*/ 70 w 283"/>
                  <a:gd name="T23" fmla="*/ 146 h 1178"/>
                  <a:gd name="T24" fmla="*/ 105 w 283"/>
                  <a:gd name="T25" fmla="*/ 86 h 1178"/>
                  <a:gd name="T26" fmla="*/ 148 w 283"/>
                  <a:gd name="T27" fmla="*/ 42 h 1178"/>
                  <a:gd name="T28" fmla="*/ 194 w 283"/>
                  <a:gd name="T29" fmla="*/ 14 h 1178"/>
                  <a:gd name="T30" fmla="*/ 244 w 283"/>
                  <a:gd name="T31" fmla="*/ 2 h 1178"/>
                  <a:gd name="T32" fmla="*/ 269 w 283"/>
                  <a:gd name="T33" fmla="*/ 53 h 1178"/>
                  <a:gd name="T34" fmla="*/ 223 w 283"/>
                  <a:gd name="T35" fmla="*/ 59 h 1178"/>
                  <a:gd name="T36" fmla="*/ 180 w 283"/>
                  <a:gd name="T37" fmla="*/ 78 h 1178"/>
                  <a:gd name="T38" fmla="*/ 141 w 283"/>
                  <a:gd name="T39" fmla="*/ 112 h 1178"/>
                  <a:gd name="T40" fmla="*/ 106 w 283"/>
                  <a:gd name="T41" fmla="*/ 161 h 1178"/>
                  <a:gd name="T42" fmla="*/ 76 w 283"/>
                  <a:gd name="T43" fmla="*/ 225 h 1178"/>
                  <a:gd name="T44" fmla="*/ 53 w 283"/>
                  <a:gd name="T45" fmla="*/ 306 h 1178"/>
                  <a:gd name="T46" fmla="*/ 37 w 283"/>
                  <a:gd name="T47" fmla="*/ 404 h 1178"/>
                  <a:gd name="T48" fmla="*/ 29 w 283"/>
                  <a:gd name="T49" fmla="*/ 519 h 1178"/>
                  <a:gd name="T50" fmla="*/ 33 w 283"/>
                  <a:gd name="T51" fmla="*/ 640 h 1178"/>
                  <a:gd name="T52" fmla="*/ 46 w 283"/>
                  <a:gd name="T53" fmla="*/ 754 h 1178"/>
                  <a:gd name="T54" fmla="*/ 71 w 283"/>
                  <a:gd name="T55" fmla="*/ 857 h 1178"/>
                  <a:gd name="T56" fmla="*/ 104 w 283"/>
                  <a:gd name="T57" fmla="*/ 947 h 1178"/>
                  <a:gd name="T58" fmla="*/ 142 w 283"/>
                  <a:gd name="T59" fmla="*/ 1023 h 1178"/>
                  <a:gd name="T60" fmla="*/ 186 w 283"/>
                  <a:gd name="T61" fmla="*/ 1081 h 1178"/>
                  <a:gd name="T62" fmla="*/ 231 w 283"/>
                  <a:gd name="T63" fmla="*/ 1118 h 1178"/>
                  <a:gd name="T64" fmla="*/ 278 w 283"/>
                  <a:gd name="T65" fmla="*/ 1132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1178">
                    <a:moveTo>
                      <a:pt x="283" y="1178"/>
                    </a:moveTo>
                    <a:lnTo>
                      <a:pt x="254" y="1174"/>
                    </a:lnTo>
                    <a:lnTo>
                      <a:pt x="225" y="1164"/>
                    </a:lnTo>
                    <a:lnTo>
                      <a:pt x="197" y="1147"/>
                    </a:lnTo>
                    <a:lnTo>
                      <a:pt x="172" y="1125"/>
                    </a:lnTo>
                    <a:lnTo>
                      <a:pt x="147" y="1096"/>
                    </a:lnTo>
                    <a:lnTo>
                      <a:pt x="123" y="1061"/>
                    </a:lnTo>
                    <a:lnTo>
                      <a:pt x="99" y="1023"/>
                    </a:lnTo>
                    <a:lnTo>
                      <a:pt x="80" y="980"/>
                    </a:lnTo>
                    <a:lnTo>
                      <a:pt x="60" y="931"/>
                    </a:lnTo>
                    <a:lnTo>
                      <a:pt x="44" y="879"/>
                    </a:lnTo>
                    <a:lnTo>
                      <a:pt x="30" y="824"/>
                    </a:lnTo>
                    <a:lnTo>
                      <a:pt x="19" y="765"/>
                    </a:lnTo>
                    <a:lnTo>
                      <a:pt x="10" y="704"/>
                    </a:lnTo>
                    <a:lnTo>
                      <a:pt x="3" y="640"/>
                    </a:lnTo>
                    <a:lnTo>
                      <a:pt x="0" y="574"/>
                    </a:lnTo>
                    <a:lnTo>
                      <a:pt x="0" y="506"/>
                    </a:lnTo>
                    <a:lnTo>
                      <a:pt x="4" y="439"/>
                    </a:lnTo>
                    <a:lnTo>
                      <a:pt x="10" y="378"/>
                    </a:lnTo>
                    <a:lnTo>
                      <a:pt x="18" y="322"/>
                    </a:lnTo>
                    <a:lnTo>
                      <a:pt x="27" y="271"/>
                    </a:lnTo>
                    <a:lnTo>
                      <a:pt x="40" y="225"/>
                    </a:lnTo>
                    <a:lnTo>
                      <a:pt x="53" y="182"/>
                    </a:lnTo>
                    <a:lnTo>
                      <a:pt x="70" y="146"/>
                    </a:lnTo>
                    <a:lnTo>
                      <a:pt x="87" y="113"/>
                    </a:lnTo>
                    <a:lnTo>
                      <a:pt x="105" y="86"/>
                    </a:lnTo>
                    <a:lnTo>
                      <a:pt x="126" y="61"/>
                    </a:lnTo>
                    <a:lnTo>
                      <a:pt x="148" y="42"/>
                    </a:lnTo>
                    <a:lnTo>
                      <a:pt x="170" y="26"/>
                    </a:lnTo>
                    <a:lnTo>
                      <a:pt x="194" y="14"/>
                    </a:lnTo>
                    <a:lnTo>
                      <a:pt x="218" y="6"/>
                    </a:lnTo>
                    <a:lnTo>
                      <a:pt x="244" y="2"/>
                    </a:lnTo>
                    <a:lnTo>
                      <a:pt x="269" y="0"/>
                    </a:lnTo>
                    <a:lnTo>
                      <a:pt x="269" y="53"/>
                    </a:lnTo>
                    <a:lnTo>
                      <a:pt x="246" y="55"/>
                    </a:lnTo>
                    <a:lnTo>
                      <a:pt x="223" y="59"/>
                    </a:lnTo>
                    <a:lnTo>
                      <a:pt x="201" y="67"/>
                    </a:lnTo>
                    <a:lnTo>
                      <a:pt x="180" y="78"/>
                    </a:lnTo>
                    <a:lnTo>
                      <a:pt x="161" y="94"/>
                    </a:lnTo>
                    <a:lnTo>
                      <a:pt x="141" y="112"/>
                    </a:lnTo>
                    <a:lnTo>
                      <a:pt x="123" y="134"/>
                    </a:lnTo>
                    <a:lnTo>
                      <a:pt x="106" y="161"/>
                    </a:lnTo>
                    <a:lnTo>
                      <a:pt x="90" y="192"/>
                    </a:lnTo>
                    <a:lnTo>
                      <a:pt x="76" y="225"/>
                    </a:lnTo>
                    <a:lnTo>
                      <a:pt x="64" y="264"/>
                    </a:lnTo>
                    <a:lnTo>
                      <a:pt x="53" y="306"/>
                    </a:lnTo>
                    <a:lnTo>
                      <a:pt x="44" y="353"/>
                    </a:lnTo>
                    <a:lnTo>
                      <a:pt x="37" y="404"/>
                    </a:lnTo>
                    <a:lnTo>
                      <a:pt x="31" y="459"/>
                    </a:lnTo>
                    <a:lnTo>
                      <a:pt x="29" y="519"/>
                    </a:lnTo>
                    <a:lnTo>
                      <a:pt x="29" y="580"/>
                    </a:lnTo>
                    <a:lnTo>
                      <a:pt x="33" y="640"/>
                    </a:lnTo>
                    <a:lnTo>
                      <a:pt x="38" y="697"/>
                    </a:lnTo>
                    <a:lnTo>
                      <a:pt x="46" y="754"/>
                    </a:lnTo>
                    <a:lnTo>
                      <a:pt x="58" y="807"/>
                    </a:lnTo>
                    <a:lnTo>
                      <a:pt x="71" y="857"/>
                    </a:lnTo>
                    <a:lnTo>
                      <a:pt x="87" y="905"/>
                    </a:lnTo>
                    <a:lnTo>
                      <a:pt x="104" y="947"/>
                    </a:lnTo>
                    <a:lnTo>
                      <a:pt x="123" y="988"/>
                    </a:lnTo>
                    <a:lnTo>
                      <a:pt x="142" y="1023"/>
                    </a:lnTo>
                    <a:lnTo>
                      <a:pt x="163" y="1054"/>
                    </a:lnTo>
                    <a:lnTo>
                      <a:pt x="186" y="1081"/>
                    </a:lnTo>
                    <a:lnTo>
                      <a:pt x="208" y="1102"/>
                    </a:lnTo>
                    <a:lnTo>
                      <a:pt x="231" y="1118"/>
                    </a:lnTo>
                    <a:lnTo>
                      <a:pt x="255" y="1128"/>
                    </a:lnTo>
                    <a:lnTo>
                      <a:pt x="278" y="1132"/>
                    </a:lnTo>
                    <a:lnTo>
                      <a:pt x="283" y="11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10" name="Freeform 30"/>
              <p:cNvSpPr>
                <a:spLocks/>
              </p:cNvSpPr>
              <p:nvPr/>
            </p:nvSpPr>
            <p:spPr bwMode="auto">
              <a:xfrm>
                <a:off x="1065" y="1427"/>
                <a:ext cx="135" cy="589"/>
              </a:xfrm>
              <a:custGeom>
                <a:avLst/>
                <a:gdLst>
                  <a:gd name="T0" fmla="*/ 33 w 269"/>
                  <a:gd name="T1" fmla="*/ 1129 h 1178"/>
                  <a:gd name="T2" fmla="*/ 77 w 269"/>
                  <a:gd name="T3" fmla="*/ 1106 h 1178"/>
                  <a:gd name="T4" fmla="*/ 117 w 269"/>
                  <a:gd name="T5" fmla="*/ 1061 h 1178"/>
                  <a:gd name="T6" fmla="*/ 154 w 269"/>
                  <a:gd name="T7" fmla="*/ 998 h 1178"/>
                  <a:gd name="T8" fmla="*/ 185 w 269"/>
                  <a:gd name="T9" fmla="*/ 916 h 1178"/>
                  <a:gd name="T10" fmla="*/ 211 w 269"/>
                  <a:gd name="T11" fmla="*/ 822 h 1178"/>
                  <a:gd name="T12" fmla="*/ 230 w 269"/>
                  <a:gd name="T13" fmla="*/ 715 h 1178"/>
                  <a:gd name="T14" fmla="*/ 242 w 269"/>
                  <a:gd name="T15" fmla="*/ 597 h 1178"/>
                  <a:gd name="T16" fmla="*/ 244 w 269"/>
                  <a:gd name="T17" fmla="*/ 476 h 1178"/>
                  <a:gd name="T18" fmla="*/ 236 w 269"/>
                  <a:gd name="T19" fmla="*/ 369 h 1178"/>
                  <a:gd name="T20" fmla="*/ 216 w 269"/>
                  <a:gd name="T21" fmla="*/ 278 h 1178"/>
                  <a:gd name="T22" fmla="*/ 189 w 269"/>
                  <a:gd name="T23" fmla="*/ 203 h 1178"/>
                  <a:gd name="T24" fmla="*/ 154 w 269"/>
                  <a:gd name="T25" fmla="*/ 144 h 1178"/>
                  <a:gd name="T26" fmla="*/ 114 w 269"/>
                  <a:gd name="T27" fmla="*/ 101 h 1178"/>
                  <a:gd name="T28" fmla="*/ 70 w 269"/>
                  <a:gd name="T29" fmla="*/ 71 h 1178"/>
                  <a:gd name="T30" fmla="*/ 24 w 269"/>
                  <a:gd name="T31" fmla="*/ 56 h 1178"/>
                  <a:gd name="T32" fmla="*/ 0 w 269"/>
                  <a:gd name="T33" fmla="*/ 0 h 1178"/>
                  <a:gd name="T34" fmla="*/ 52 w 269"/>
                  <a:gd name="T35" fmla="*/ 10 h 1178"/>
                  <a:gd name="T36" fmla="*/ 102 w 269"/>
                  <a:gd name="T37" fmla="*/ 33 h 1178"/>
                  <a:gd name="T38" fmla="*/ 148 w 269"/>
                  <a:gd name="T39" fmla="*/ 73 h 1178"/>
                  <a:gd name="T40" fmla="*/ 190 w 269"/>
                  <a:gd name="T41" fmla="*/ 128 h 1178"/>
                  <a:gd name="T42" fmla="*/ 224 w 269"/>
                  <a:gd name="T43" fmla="*/ 201 h 1178"/>
                  <a:gd name="T44" fmla="*/ 251 w 269"/>
                  <a:gd name="T45" fmla="*/ 291 h 1178"/>
                  <a:gd name="T46" fmla="*/ 266 w 269"/>
                  <a:gd name="T47" fmla="*/ 398 h 1178"/>
                  <a:gd name="T48" fmla="*/ 269 w 269"/>
                  <a:gd name="T49" fmla="*/ 523 h 1178"/>
                  <a:gd name="T50" fmla="*/ 261 w 269"/>
                  <a:gd name="T51" fmla="*/ 657 h 1178"/>
                  <a:gd name="T52" fmla="*/ 245 w 269"/>
                  <a:gd name="T53" fmla="*/ 781 h 1178"/>
                  <a:gd name="T54" fmla="*/ 221 w 269"/>
                  <a:gd name="T55" fmla="*/ 894 h 1178"/>
                  <a:gd name="T56" fmla="*/ 190 w 269"/>
                  <a:gd name="T57" fmla="*/ 991 h 1178"/>
                  <a:gd name="T58" fmla="*/ 153 w 269"/>
                  <a:gd name="T59" fmla="*/ 1071 h 1178"/>
                  <a:gd name="T60" fmla="*/ 112 w 269"/>
                  <a:gd name="T61" fmla="*/ 1130 h 1178"/>
                  <a:gd name="T62" fmla="*/ 65 w 269"/>
                  <a:gd name="T63" fmla="*/ 1167 h 1178"/>
                  <a:gd name="T64" fmla="*/ 15 w 269"/>
                  <a:gd name="T65" fmla="*/ 1178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 h="1178">
                    <a:moveTo>
                      <a:pt x="10" y="1132"/>
                    </a:moveTo>
                    <a:lnTo>
                      <a:pt x="33" y="1129"/>
                    </a:lnTo>
                    <a:lnTo>
                      <a:pt x="55" y="1120"/>
                    </a:lnTo>
                    <a:lnTo>
                      <a:pt x="77" y="1106"/>
                    </a:lnTo>
                    <a:lnTo>
                      <a:pt x="98" y="1087"/>
                    </a:lnTo>
                    <a:lnTo>
                      <a:pt x="117" y="1061"/>
                    </a:lnTo>
                    <a:lnTo>
                      <a:pt x="137" y="1031"/>
                    </a:lnTo>
                    <a:lnTo>
                      <a:pt x="154" y="998"/>
                    </a:lnTo>
                    <a:lnTo>
                      <a:pt x="170" y="959"/>
                    </a:lnTo>
                    <a:lnTo>
                      <a:pt x="185" y="916"/>
                    </a:lnTo>
                    <a:lnTo>
                      <a:pt x="199" y="870"/>
                    </a:lnTo>
                    <a:lnTo>
                      <a:pt x="211" y="822"/>
                    </a:lnTo>
                    <a:lnTo>
                      <a:pt x="221" y="769"/>
                    </a:lnTo>
                    <a:lnTo>
                      <a:pt x="230" y="715"/>
                    </a:lnTo>
                    <a:lnTo>
                      <a:pt x="236" y="657"/>
                    </a:lnTo>
                    <a:lnTo>
                      <a:pt x="242" y="597"/>
                    </a:lnTo>
                    <a:lnTo>
                      <a:pt x="244" y="536"/>
                    </a:lnTo>
                    <a:lnTo>
                      <a:pt x="244" y="476"/>
                    </a:lnTo>
                    <a:lnTo>
                      <a:pt x="242" y="420"/>
                    </a:lnTo>
                    <a:lnTo>
                      <a:pt x="236" y="369"/>
                    </a:lnTo>
                    <a:lnTo>
                      <a:pt x="228" y="321"/>
                    </a:lnTo>
                    <a:lnTo>
                      <a:pt x="216" y="278"/>
                    </a:lnTo>
                    <a:lnTo>
                      <a:pt x="204" y="239"/>
                    </a:lnTo>
                    <a:lnTo>
                      <a:pt x="189" y="203"/>
                    </a:lnTo>
                    <a:lnTo>
                      <a:pt x="173" y="172"/>
                    </a:lnTo>
                    <a:lnTo>
                      <a:pt x="154" y="144"/>
                    </a:lnTo>
                    <a:lnTo>
                      <a:pt x="135" y="120"/>
                    </a:lnTo>
                    <a:lnTo>
                      <a:pt x="114" y="101"/>
                    </a:lnTo>
                    <a:lnTo>
                      <a:pt x="93" y="83"/>
                    </a:lnTo>
                    <a:lnTo>
                      <a:pt x="70" y="71"/>
                    </a:lnTo>
                    <a:lnTo>
                      <a:pt x="47" y="61"/>
                    </a:lnTo>
                    <a:lnTo>
                      <a:pt x="24" y="56"/>
                    </a:lnTo>
                    <a:lnTo>
                      <a:pt x="1" y="53"/>
                    </a:lnTo>
                    <a:lnTo>
                      <a:pt x="0" y="0"/>
                    </a:lnTo>
                    <a:lnTo>
                      <a:pt x="26" y="3"/>
                    </a:lnTo>
                    <a:lnTo>
                      <a:pt x="52" y="10"/>
                    </a:lnTo>
                    <a:lnTo>
                      <a:pt x="77" y="19"/>
                    </a:lnTo>
                    <a:lnTo>
                      <a:pt x="102" y="33"/>
                    </a:lnTo>
                    <a:lnTo>
                      <a:pt x="127" y="51"/>
                    </a:lnTo>
                    <a:lnTo>
                      <a:pt x="148" y="73"/>
                    </a:lnTo>
                    <a:lnTo>
                      <a:pt x="170" y="98"/>
                    </a:lnTo>
                    <a:lnTo>
                      <a:pt x="190" y="128"/>
                    </a:lnTo>
                    <a:lnTo>
                      <a:pt x="208" y="163"/>
                    </a:lnTo>
                    <a:lnTo>
                      <a:pt x="224" y="201"/>
                    </a:lnTo>
                    <a:lnTo>
                      <a:pt x="239" y="243"/>
                    </a:lnTo>
                    <a:lnTo>
                      <a:pt x="251" y="291"/>
                    </a:lnTo>
                    <a:lnTo>
                      <a:pt x="260" y="343"/>
                    </a:lnTo>
                    <a:lnTo>
                      <a:pt x="266" y="398"/>
                    </a:lnTo>
                    <a:lnTo>
                      <a:pt x="269" y="459"/>
                    </a:lnTo>
                    <a:lnTo>
                      <a:pt x="269" y="523"/>
                    </a:lnTo>
                    <a:lnTo>
                      <a:pt x="266" y="591"/>
                    </a:lnTo>
                    <a:lnTo>
                      <a:pt x="261" y="657"/>
                    </a:lnTo>
                    <a:lnTo>
                      <a:pt x="254" y="720"/>
                    </a:lnTo>
                    <a:lnTo>
                      <a:pt x="245" y="781"/>
                    </a:lnTo>
                    <a:lnTo>
                      <a:pt x="234" y="840"/>
                    </a:lnTo>
                    <a:lnTo>
                      <a:pt x="221" y="894"/>
                    </a:lnTo>
                    <a:lnTo>
                      <a:pt x="206" y="945"/>
                    </a:lnTo>
                    <a:lnTo>
                      <a:pt x="190" y="991"/>
                    </a:lnTo>
                    <a:lnTo>
                      <a:pt x="173" y="1034"/>
                    </a:lnTo>
                    <a:lnTo>
                      <a:pt x="153" y="1071"/>
                    </a:lnTo>
                    <a:lnTo>
                      <a:pt x="133" y="1104"/>
                    </a:lnTo>
                    <a:lnTo>
                      <a:pt x="112" y="1130"/>
                    </a:lnTo>
                    <a:lnTo>
                      <a:pt x="88" y="1152"/>
                    </a:lnTo>
                    <a:lnTo>
                      <a:pt x="65" y="1167"/>
                    </a:lnTo>
                    <a:lnTo>
                      <a:pt x="40" y="1175"/>
                    </a:lnTo>
                    <a:lnTo>
                      <a:pt x="15" y="1178"/>
                    </a:lnTo>
                    <a:lnTo>
                      <a:pt x="10" y="11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11" name="Group 31"/>
            <p:cNvGrpSpPr>
              <a:grpSpLocks/>
            </p:cNvGrpSpPr>
            <p:nvPr/>
          </p:nvGrpSpPr>
          <p:grpSpPr bwMode="auto">
            <a:xfrm>
              <a:off x="1920" y="1597"/>
              <a:ext cx="481" cy="593"/>
              <a:chOff x="417" y="1744"/>
              <a:chExt cx="481" cy="593"/>
            </a:xfrm>
          </p:grpSpPr>
          <p:sp>
            <p:nvSpPr>
              <p:cNvPr id="148512" name="Freeform 32"/>
              <p:cNvSpPr>
                <a:spLocks/>
              </p:cNvSpPr>
              <p:nvPr/>
            </p:nvSpPr>
            <p:spPr bwMode="auto">
              <a:xfrm>
                <a:off x="417" y="1744"/>
                <a:ext cx="481" cy="593"/>
              </a:xfrm>
              <a:custGeom>
                <a:avLst/>
                <a:gdLst>
                  <a:gd name="T0" fmla="*/ 195 w 961"/>
                  <a:gd name="T1" fmla="*/ 616 h 1187"/>
                  <a:gd name="T2" fmla="*/ 147 w 961"/>
                  <a:gd name="T3" fmla="*/ 591 h 1187"/>
                  <a:gd name="T4" fmla="*/ 97 w 961"/>
                  <a:gd name="T5" fmla="*/ 565 h 1187"/>
                  <a:gd name="T6" fmla="*/ 63 w 961"/>
                  <a:gd name="T7" fmla="*/ 469 h 1187"/>
                  <a:gd name="T8" fmla="*/ 70 w 961"/>
                  <a:gd name="T9" fmla="*/ 312 h 1187"/>
                  <a:gd name="T10" fmla="*/ 52 w 961"/>
                  <a:gd name="T11" fmla="*/ 250 h 1187"/>
                  <a:gd name="T12" fmla="*/ 36 w 961"/>
                  <a:gd name="T13" fmla="*/ 255 h 1187"/>
                  <a:gd name="T14" fmla="*/ 4 w 961"/>
                  <a:gd name="T15" fmla="*/ 228 h 1187"/>
                  <a:gd name="T16" fmla="*/ 9 w 961"/>
                  <a:gd name="T17" fmla="*/ 164 h 1187"/>
                  <a:gd name="T18" fmla="*/ 6 w 961"/>
                  <a:gd name="T19" fmla="*/ 128 h 1187"/>
                  <a:gd name="T20" fmla="*/ 24 w 961"/>
                  <a:gd name="T21" fmla="*/ 43 h 1187"/>
                  <a:gd name="T22" fmla="*/ 92 w 961"/>
                  <a:gd name="T23" fmla="*/ 2 h 1187"/>
                  <a:gd name="T24" fmla="*/ 175 w 961"/>
                  <a:gd name="T25" fmla="*/ 15 h 1187"/>
                  <a:gd name="T26" fmla="*/ 243 w 961"/>
                  <a:gd name="T27" fmla="*/ 100 h 1187"/>
                  <a:gd name="T28" fmla="*/ 281 w 961"/>
                  <a:gd name="T29" fmla="*/ 191 h 1187"/>
                  <a:gd name="T30" fmla="*/ 342 w 961"/>
                  <a:gd name="T31" fmla="*/ 275 h 1187"/>
                  <a:gd name="T32" fmla="*/ 416 w 961"/>
                  <a:gd name="T33" fmla="*/ 364 h 1187"/>
                  <a:gd name="T34" fmla="*/ 480 w 961"/>
                  <a:gd name="T35" fmla="*/ 431 h 1187"/>
                  <a:gd name="T36" fmla="*/ 529 w 961"/>
                  <a:gd name="T37" fmla="*/ 463 h 1187"/>
                  <a:gd name="T38" fmla="*/ 620 w 961"/>
                  <a:gd name="T39" fmla="*/ 514 h 1187"/>
                  <a:gd name="T40" fmla="*/ 726 w 961"/>
                  <a:gd name="T41" fmla="*/ 573 h 1187"/>
                  <a:gd name="T42" fmla="*/ 803 w 961"/>
                  <a:gd name="T43" fmla="*/ 616 h 1187"/>
                  <a:gd name="T44" fmla="*/ 827 w 961"/>
                  <a:gd name="T45" fmla="*/ 630 h 1187"/>
                  <a:gd name="T46" fmla="*/ 852 w 961"/>
                  <a:gd name="T47" fmla="*/ 657 h 1187"/>
                  <a:gd name="T48" fmla="*/ 825 w 961"/>
                  <a:gd name="T49" fmla="*/ 684 h 1187"/>
                  <a:gd name="T50" fmla="*/ 764 w 961"/>
                  <a:gd name="T51" fmla="*/ 656 h 1187"/>
                  <a:gd name="T52" fmla="*/ 739 w 961"/>
                  <a:gd name="T53" fmla="*/ 658 h 1187"/>
                  <a:gd name="T54" fmla="*/ 712 w 961"/>
                  <a:gd name="T55" fmla="*/ 675 h 1187"/>
                  <a:gd name="T56" fmla="*/ 683 w 961"/>
                  <a:gd name="T57" fmla="*/ 680 h 1187"/>
                  <a:gd name="T58" fmla="*/ 659 w 961"/>
                  <a:gd name="T59" fmla="*/ 674 h 1187"/>
                  <a:gd name="T60" fmla="*/ 668 w 961"/>
                  <a:gd name="T61" fmla="*/ 692 h 1187"/>
                  <a:gd name="T62" fmla="*/ 752 w 961"/>
                  <a:gd name="T63" fmla="*/ 818 h 1187"/>
                  <a:gd name="T64" fmla="*/ 864 w 961"/>
                  <a:gd name="T65" fmla="*/ 990 h 1187"/>
                  <a:gd name="T66" fmla="*/ 948 w 961"/>
                  <a:gd name="T67" fmla="*/ 1123 h 1187"/>
                  <a:gd name="T68" fmla="*/ 959 w 961"/>
                  <a:gd name="T69" fmla="*/ 1167 h 1187"/>
                  <a:gd name="T70" fmla="*/ 940 w 961"/>
                  <a:gd name="T71" fmla="*/ 1187 h 1187"/>
                  <a:gd name="T72" fmla="*/ 903 w 961"/>
                  <a:gd name="T73" fmla="*/ 1162 h 1187"/>
                  <a:gd name="T74" fmla="*/ 849 w 961"/>
                  <a:gd name="T75" fmla="*/ 1109 h 1187"/>
                  <a:gd name="T76" fmla="*/ 782 w 961"/>
                  <a:gd name="T77" fmla="*/ 1040 h 1187"/>
                  <a:gd name="T78" fmla="*/ 725 w 961"/>
                  <a:gd name="T79" fmla="*/ 979 h 1187"/>
                  <a:gd name="T80" fmla="*/ 687 w 961"/>
                  <a:gd name="T81" fmla="*/ 927 h 1187"/>
                  <a:gd name="T82" fmla="*/ 652 w 961"/>
                  <a:gd name="T83" fmla="*/ 870 h 1187"/>
                  <a:gd name="T84" fmla="*/ 642 w 961"/>
                  <a:gd name="T85" fmla="*/ 873 h 1187"/>
                  <a:gd name="T86" fmla="*/ 593 w 961"/>
                  <a:gd name="T87" fmla="*/ 857 h 1187"/>
                  <a:gd name="T88" fmla="*/ 569 w 961"/>
                  <a:gd name="T89" fmla="*/ 809 h 1187"/>
                  <a:gd name="T90" fmla="*/ 561 w 961"/>
                  <a:gd name="T91" fmla="*/ 804 h 1187"/>
                  <a:gd name="T92" fmla="*/ 532 w 961"/>
                  <a:gd name="T93" fmla="*/ 812 h 1187"/>
                  <a:gd name="T94" fmla="*/ 497 w 961"/>
                  <a:gd name="T95" fmla="*/ 773 h 1187"/>
                  <a:gd name="T96" fmla="*/ 471 w 961"/>
                  <a:gd name="T97" fmla="*/ 720 h 1187"/>
                  <a:gd name="T98" fmla="*/ 433 w 961"/>
                  <a:gd name="T99" fmla="*/ 687 h 1187"/>
                  <a:gd name="T100" fmla="*/ 392 w 961"/>
                  <a:gd name="T101" fmla="*/ 675 h 1187"/>
                  <a:gd name="T102" fmla="*/ 358 w 961"/>
                  <a:gd name="T103" fmla="*/ 674 h 1187"/>
                  <a:gd name="T104" fmla="*/ 331 w 961"/>
                  <a:gd name="T105" fmla="*/ 676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61" h="1187">
                    <a:moveTo>
                      <a:pt x="220" y="635"/>
                    </a:moveTo>
                    <a:lnTo>
                      <a:pt x="214" y="630"/>
                    </a:lnTo>
                    <a:lnTo>
                      <a:pt x="205" y="623"/>
                    </a:lnTo>
                    <a:lnTo>
                      <a:pt x="195" y="616"/>
                    </a:lnTo>
                    <a:lnTo>
                      <a:pt x="182" y="609"/>
                    </a:lnTo>
                    <a:lnTo>
                      <a:pt x="169" y="603"/>
                    </a:lnTo>
                    <a:lnTo>
                      <a:pt x="158" y="596"/>
                    </a:lnTo>
                    <a:lnTo>
                      <a:pt x="147" y="591"/>
                    </a:lnTo>
                    <a:lnTo>
                      <a:pt x="140" y="589"/>
                    </a:lnTo>
                    <a:lnTo>
                      <a:pt x="125" y="584"/>
                    </a:lnTo>
                    <a:lnTo>
                      <a:pt x="110" y="576"/>
                    </a:lnTo>
                    <a:lnTo>
                      <a:pt x="97" y="565"/>
                    </a:lnTo>
                    <a:lnTo>
                      <a:pt x="83" y="548"/>
                    </a:lnTo>
                    <a:lnTo>
                      <a:pt x="72" y="528"/>
                    </a:lnTo>
                    <a:lnTo>
                      <a:pt x="66" y="501"/>
                    </a:lnTo>
                    <a:lnTo>
                      <a:pt x="63" y="469"/>
                    </a:lnTo>
                    <a:lnTo>
                      <a:pt x="66" y="431"/>
                    </a:lnTo>
                    <a:lnTo>
                      <a:pt x="70" y="404"/>
                    </a:lnTo>
                    <a:lnTo>
                      <a:pt x="71" y="359"/>
                    </a:lnTo>
                    <a:lnTo>
                      <a:pt x="70" y="312"/>
                    </a:lnTo>
                    <a:lnTo>
                      <a:pt x="67" y="279"/>
                    </a:lnTo>
                    <a:lnTo>
                      <a:pt x="61" y="262"/>
                    </a:lnTo>
                    <a:lnTo>
                      <a:pt x="56" y="253"/>
                    </a:lnTo>
                    <a:lnTo>
                      <a:pt x="52" y="250"/>
                    </a:lnTo>
                    <a:lnTo>
                      <a:pt x="51" y="249"/>
                    </a:lnTo>
                    <a:lnTo>
                      <a:pt x="42" y="257"/>
                    </a:lnTo>
                    <a:lnTo>
                      <a:pt x="40" y="256"/>
                    </a:lnTo>
                    <a:lnTo>
                      <a:pt x="36" y="255"/>
                    </a:lnTo>
                    <a:lnTo>
                      <a:pt x="28" y="251"/>
                    </a:lnTo>
                    <a:lnTo>
                      <a:pt x="19" y="245"/>
                    </a:lnTo>
                    <a:lnTo>
                      <a:pt x="11" y="237"/>
                    </a:lnTo>
                    <a:lnTo>
                      <a:pt x="4" y="228"/>
                    </a:lnTo>
                    <a:lnTo>
                      <a:pt x="0" y="217"/>
                    </a:lnTo>
                    <a:lnTo>
                      <a:pt x="0" y="202"/>
                    </a:lnTo>
                    <a:lnTo>
                      <a:pt x="3" y="182"/>
                    </a:lnTo>
                    <a:lnTo>
                      <a:pt x="9" y="164"/>
                    </a:lnTo>
                    <a:lnTo>
                      <a:pt x="13" y="150"/>
                    </a:lnTo>
                    <a:lnTo>
                      <a:pt x="15" y="144"/>
                    </a:lnTo>
                    <a:lnTo>
                      <a:pt x="11" y="141"/>
                    </a:lnTo>
                    <a:lnTo>
                      <a:pt x="6" y="128"/>
                    </a:lnTo>
                    <a:lnTo>
                      <a:pt x="2" y="107"/>
                    </a:lnTo>
                    <a:lnTo>
                      <a:pt x="6" y="76"/>
                    </a:lnTo>
                    <a:lnTo>
                      <a:pt x="14" y="59"/>
                    </a:lnTo>
                    <a:lnTo>
                      <a:pt x="24" y="43"/>
                    </a:lnTo>
                    <a:lnTo>
                      <a:pt x="38" y="29"/>
                    </a:lnTo>
                    <a:lnTo>
                      <a:pt x="53" y="17"/>
                    </a:lnTo>
                    <a:lnTo>
                      <a:pt x="71" y="9"/>
                    </a:lnTo>
                    <a:lnTo>
                      <a:pt x="92" y="2"/>
                    </a:lnTo>
                    <a:lnTo>
                      <a:pt x="114" y="0"/>
                    </a:lnTo>
                    <a:lnTo>
                      <a:pt x="138" y="0"/>
                    </a:lnTo>
                    <a:lnTo>
                      <a:pt x="157" y="5"/>
                    </a:lnTo>
                    <a:lnTo>
                      <a:pt x="175" y="15"/>
                    </a:lnTo>
                    <a:lnTo>
                      <a:pt x="195" y="31"/>
                    </a:lnTo>
                    <a:lnTo>
                      <a:pt x="212" y="51"/>
                    </a:lnTo>
                    <a:lnTo>
                      <a:pt x="229" y="74"/>
                    </a:lnTo>
                    <a:lnTo>
                      <a:pt x="243" y="100"/>
                    </a:lnTo>
                    <a:lnTo>
                      <a:pt x="256" y="129"/>
                    </a:lnTo>
                    <a:lnTo>
                      <a:pt x="264" y="159"/>
                    </a:lnTo>
                    <a:lnTo>
                      <a:pt x="272" y="174"/>
                    </a:lnTo>
                    <a:lnTo>
                      <a:pt x="281" y="191"/>
                    </a:lnTo>
                    <a:lnTo>
                      <a:pt x="294" y="211"/>
                    </a:lnTo>
                    <a:lnTo>
                      <a:pt x="309" y="232"/>
                    </a:lnTo>
                    <a:lnTo>
                      <a:pt x="325" y="252"/>
                    </a:lnTo>
                    <a:lnTo>
                      <a:pt x="342" y="275"/>
                    </a:lnTo>
                    <a:lnTo>
                      <a:pt x="359" y="298"/>
                    </a:lnTo>
                    <a:lnTo>
                      <a:pt x="378" y="320"/>
                    </a:lnTo>
                    <a:lnTo>
                      <a:pt x="397" y="343"/>
                    </a:lnTo>
                    <a:lnTo>
                      <a:pt x="416" y="364"/>
                    </a:lnTo>
                    <a:lnTo>
                      <a:pt x="433" y="384"/>
                    </a:lnTo>
                    <a:lnTo>
                      <a:pt x="450" y="402"/>
                    </a:lnTo>
                    <a:lnTo>
                      <a:pt x="467" y="418"/>
                    </a:lnTo>
                    <a:lnTo>
                      <a:pt x="480" y="431"/>
                    </a:lnTo>
                    <a:lnTo>
                      <a:pt x="493" y="441"/>
                    </a:lnTo>
                    <a:lnTo>
                      <a:pt x="502" y="448"/>
                    </a:lnTo>
                    <a:lnTo>
                      <a:pt x="514" y="454"/>
                    </a:lnTo>
                    <a:lnTo>
                      <a:pt x="529" y="463"/>
                    </a:lnTo>
                    <a:lnTo>
                      <a:pt x="547" y="474"/>
                    </a:lnTo>
                    <a:lnTo>
                      <a:pt x="569" y="486"/>
                    </a:lnTo>
                    <a:lnTo>
                      <a:pt x="593" y="499"/>
                    </a:lnTo>
                    <a:lnTo>
                      <a:pt x="620" y="514"/>
                    </a:lnTo>
                    <a:lnTo>
                      <a:pt x="646" y="529"/>
                    </a:lnTo>
                    <a:lnTo>
                      <a:pt x="674" y="544"/>
                    </a:lnTo>
                    <a:lnTo>
                      <a:pt x="701" y="559"/>
                    </a:lnTo>
                    <a:lnTo>
                      <a:pt x="726" y="573"/>
                    </a:lnTo>
                    <a:lnTo>
                      <a:pt x="749" y="585"/>
                    </a:lnTo>
                    <a:lnTo>
                      <a:pt x="771" y="598"/>
                    </a:lnTo>
                    <a:lnTo>
                      <a:pt x="788" y="608"/>
                    </a:lnTo>
                    <a:lnTo>
                      <a:pt x="803" y="616"/>
                    </a:lnTo>
                    <a:lnTo>
                      <a:pt x="812" y="622"/>
                    </a:lnTo>
                    <a:lnTo>
                      <a:pt x="817" y="624"/>
                    </a:lnTo>
                    <a:lnTo>
                      <a:pt x="822" y="627"/>
                    </a:lnTo>
                    <a:lnTo>
                      <a:pt x="827" y="630"/>
                    </a:lnTo>
                    <a:lnTo>
                      <a:pt x="835" y="635"/>
                    </a:lnTo>
                    <a:lnTo>
                      <a:pt x="842" y="641"/>
                    </a:lnTo>
                    <a:lnTo>
                      <a:pt x="848" y="647"/>
                    </a:lnTo>
                    <a:lnTo>
                      <a:pt x="852" y="657"/>
                    </a:lnTo>
                    <a:lnTo>
                      <a:pt x="853" y="668"/>
                    </a:lnTo>
                    <a:lnTo>
                      <a:pt x="850" y="682"/>
                    </a:lnTo>
                    <a:lnTo>
                      <a:pt x="839" y="685"/>
                    </a:lnTo>
                    <a:lnTo>
                      <a:pt x="825" y="684"/>
                    </a:lnTo>
                    <a:lnTo>
                      <a:pt x="809" y="679"/>
                    </a:lnTo>
                    <a:lnTo>
                      <a:pt x="793" y="672"/>
                    </a:lnTo>
                    <a:lnTo>
                      <a:pt x="778" y="664"/>
                    </a:lnTo>
                    <a:lnTo>
                      <a:pt x="764" y="656"/>
                    </a:lnTo>
                    <a:lnTo>
                      <a:pt x="754" y="651"/>
                    </a:lnTo>
                    <a:lnTo>
                      <a:pt x="748" y="651"/>
                    </a:lnTo>
                    <a:lnTo>
                      <a:pt x="744" y="653"/>
                    </a:lnTo>
                    <a:lnTo>
                      <a:pt x="739" y="658"/>
                    </a:lnTo>
                    <a:lnTo>
                      <a:pt x="733" y="661"/>
                    </a:lnTo>
                    <a:lnTo>
                      <a:pt x="727" y="666"/>
                    </a:lnTo>
                    <a:lnTo>
                      <a:pt x="720" y="671"/>
                    </a:lnTo>
                    <a:lnTo>
                      <a:pt x="712" y="675"/>
                    </a:lnTo>
                    <a:lnTo>
                      <a:pt x="705" y="677"/>
                    </a:lnTo>
                    <a:lnTo>
                      <a:pt x="698" y="680"/>
                    </a:lnTo>
                    <a:lnTo>
                      <a:pt x="691" y="680"/>
                    </a:lnTo>
                    <a:lnTo>
                      <a:pt x="683" y="680"/>
                    </a:lnTo>
                    <a:lnTo>
                      <a:pt x="676" y="679"/>
                    </a:lnTo>
                    <a:lnTo>
                      <a:pt x="669" y="677"/>
                    </a:lnTo>
                    <a:lnTo>
                      <a:pt x="664" y="675"/>
                    </a:lnTo>
                    <a:lnTo>
                      <a:pt x="659" y="674"/>
                    </a:lnTo>
                    <a:lnTo>
                      <a:pt x="657" y="673"/>
                    </a:lnTo>
                    <a:lnTo>
                      <a:pt x="656" y="673"/>
                    </a:lnTo>
                    <a:lnTo>
                      <a:pt x="659" y="677"/>
                    </a:lnTo>
                    <a:lnTo>
                      <a:pt x="668" y="692"/>
                    </a:lnTo>
                    <a:lnTo>
                      <a:pt x="683" y="715"/>
                    </a:lnTo>
                    <a:lnTo>
                      <a:pt x="703" y="744"/>
                    </a:lnTo>
                    <a:lnTo>
                      <a:pt x="726" y="779"/>
                    </a:lnTo>
                    <a:lnTo>
                      <a:pt x="752" y="818"/>
                    </a:lnTo>
                    <a:lnTo>
                      <a:pt x="780" y="859"/>
                    </a:lnTo>
                    <a:lnTo>
                      <a:pt x="809" y="903"/>
                    </a:lnTo>
                    <a:lnTo>
                      <a:pt x="837" y="947"/>
                    </a:lnTo>
                    <a:lnTo>
                      <a:pt x="864" y="990"/>
                    </a:lnTo>
                    <a:lnTo>
                      <a:pt x="891" y="1030"/>
                    </a:lnTo>
                    <a:lnTo>
                      <a:pt x="914" y="1066"/>
                    </a:lnTo>
                    <a:lnTo>
                      <a:pt x="933" y="1098"/>
                    </a:lnTo>
                    <a:lnTo>
                      <a:pt x="948" y="1123"/>
                    </a:lnTo>
                    <a:lnTo>
                      <a:pt x="958" y="1140"/>
                    </a:lnTo>
                    <a:lnTo>
                      <a:pt x="961" y="1150"/>
                    </a:lnTo>
                    <a:lnTo>
                      <a:pt x="960" y="1158"/>
                    </a:lnTo>
                    <a:lnTo>
                      <a:pt x="959" y="1167"/>
                    </a:lnTo>
                    <a:lnTo>
                      <a:pt x="956" y="1175"/>
                    </a:lnTo>
                    <a:lnTo>
                      <a:pt x="953" y="1182"/>
                    </a:lnTo>
                    <a:lnTo>
                      <a:pt x="947" y="1185"/>
                    </a:lnTo>
                    <a:lnTo>
                      <a:pt x="940" y="1187"/>
                    </a:lnTo>
                    <a:lnTo>
                      <a:pt x="930" y="1183"/>
                    </a:lnTo>
                    <a:lnTo>
                      <a:pt x="917" y="1175"/>
                    </a:lnTo>
                    <a:lnTo>
                      <a:pt x="911" y="1170"/>
                    </a:lnTo>
                    <a:lnTo>
                      <a:pt x="903" y="1162"/>
                    </a:lnTo>
                    <a:lnTo>
                      <a:pt x="892" y="1152"/>
                    </a:lnTo>
                    <a:lnTo>
                      <a:pt x="879" y="1140"/>
                    </a:lnTo>
                    <a:lnTo>
                      <a:pt x="865" y="1126"/>
                    </a:lnTo>
                    <a:lnTo>
                      <a:pt x="849" y="1109"/>
                    </a:lnTo>
                    <a:lnTo>
                      <a:pt x="833" y="1093"/>
                    </a:lnTo>
                    <a:lnTo>
                      <a:pt x="816" y="1076"/>
                    </a:lnTo>
                    <a:lnTo>
                      <a:pt x="799" y="1058"/>
                    </a:lnTo>
                    <a:lnTo>
                      <a:pt x="782" y="1040"/>
                    </a:lnTo>
                    <a:lnTo>
                      <a:pt x="766" y="1023"/>
                    </a:lnTo>
                    <a:lnTo>
                      <a:pt x="751" y="1007"/>
                    </a:lnTo>
                    <a:lnTo>
                      <a:pt x="737" y="992"/>
                    </a:lnTo>
                    <a:lnTo>
                      <a:pt x="725" y="979"/>
                    </a:lnTo>
                    <a:lnTo>
                      <a:pt x="716" y="968"/>
                    </a:lnTo>
                    <a:lnTo>
                      <a:pt x="709" y="960"/>
                    </a:lnTo>
                    <a:lnTo>
                      <a:pt x="697" y="945"/>
                    </a:lnTo>
                    <a:lnTo>
                      <a:pt x="687" y="927"/>
                    </a:lnTo>
                    <a:lnTo>
                      <a:pt x="675" y="911"/>
                    </a:lnTo>
                    <a:lnTo>
                      <a:pt x="666" y="895"/>
                    </a:lnTo>
                    <a:lnTo>
                      <a:pt x="658" y="881"/>
                    </a:lnTo>
                    <a:lnTo>
                      <a:pt x="652" y="870"/>
                    </a:lnTo>
                    <a:lnTo>
                      <a:pt x="648" y="862"/>
                    </a:lnTo>
                    <a:lnTo>
                      <a:pt x="646" y="859"/>
                    </a:lnTo>
                    <a:lnTo>
                      <a:pt x="645" y="864"/>
                    </a:lnTo>
                    <a:lnTo>
                      <a:pt x="642" y="873"/>
                    </a:lnTo>
                    <a:lnTo>
                      <a:pt x="633" y="880"/>
                    </a:lnTo>
                    <a:lnTo>
                      <a:pt x="614" y="876"/>
                    </a:lnTo>
                    <a:lnTo>
                      <a:pt x="603" y="867"/>
                    </a:lnTo>
                    <a:lnTo>
                      <a:pt x="593" y="857"/>
                    </a:lnTo>
                    <a:lnTo>
                      <a:pt x="585" y="844"/>
                    </a:lnTo>
                    <a:lnTo>
                      <a:pt x="578" y="832"/>
                    </a:lnTo>
                    <a:lnTo>
                      <a:pt x="573" y="819"/>
                    </a:lnTo>
                    <a:lnTo>
                      <a:pt x="569" y="809"/>
                    </a:lnTo>
                    <a:lnTo>
                      <a:pt x="567" y="802"/>
                    </a:lnTo>
                    <a:lnTo>
                      <a:pt x="566" y="800"/>
                    </a:lnTo>
                    <a:lnTo>
                      <a:pt x="565" y="801"/>
                    </a:lnTo>
                    <a:lnTo>
                      <a:pt x="561" y="804"/>
                    </a:lnTo>
                    <a:lnTo>
                      <a:pt x="556" y="808"/>
                    </a:lnTo>
                    <a:lnTo>
                      <a:pt x="550" y="811"/>
                    </a:lnTo>
                    <a:lnTo>
                      <a:pt x="542" y="813"/>
                    </a:lnTo>
                    <a:lnTo>
                      <a:pt x="532" y="812"/>
                    </a:lnTo>
                    <a:lnTo>
                      <a:pt x="523" y="808"/>
                    </a:lnTo>
                    <a:lnTo>
                      <a:pt x="513" y="798"/>
                    </a:lnTo>
                    <a:lnTo>
                      <a:pt x="503" y="786"/>
                    </a:lnTo>
                    <a:lnTo>
                      <a:pt x="497" y="773"/>
                    </a:lnTo>
                    <a:lnTo>
                      <a:pt x="490" y="759"/>
                    </a:lnTo>
                    <a:lnTo>
                      <a:pt x="484" y="745"/>
                    </a:lnTo>
                    <a:lnTo>
                      <a:pt x="478" y="733"/>
                    </a:lnTo>
                    <a:lnTo>
                      <a:pt x="471" y="720"/>
                    </a:lnTo>
                    <a:lnTo>
                      <a:pt x="463" y="710"/>
                    </a:lnTo>
                    <a:lnTo>
                      <a:pt x="454" y="700"/>
                    </a:lnTo>
                    <a:lnTo>
                      <a:pt x="444" y="692"/>
                    </a:lnTo>
                    <a:lnTo>
                      <a:pt x="433" y="687"/>
                    </a:lnTo>
                    <a:lnTo>
                      <a:pt x="422" y="682"/>
                    </a:lnTo>
                    <a:lnTo>
                      <a:pt x="411" y="679"/>
                    </a:lnTo>
                    <a:lnTo>
                      <a:pt x="401" y="676"/>
                    </a:lnTo>
                    <a:lnTo>
                      <a:pt x="392" y="675"/>
                    </a:lnTo>
                    <a:lnTo>
                      <a:pt x="381" y="674"/>
                    </a:lnTo>
                    <a:lnTo>
                      <a:pt x="373" y="674"/>
                    </a:lnTo>
                    <a:lnTo>
                      <a:pt x="365" y="674"/>
                    </a:lnTo>
                    <a:lnTo>
                      <a:pt x="358" y="674"/>
                    </a:lnTo>
                    <a:lnTo>
                      <a:pt x="352" y="675"/>
                    </a:lnTo>
                    <a:lnTo>
                      <a:pt x="346" y="675"/>
                    </a:lnTo>
                    <a:lnTo>
                      <a:pt x="339" y="675"/>
                    </a:lnTo>
                    <a:lnTo>
                      <a:pt x="331" y="676"/>
                    </a:lnTo>
                    <a:lnTo>
                      <a:pt x="321" y="675"/>
                    </a:lnTo>
                    <a:lnTo>
                      <a:pt x="310" y="674"/>
                    </a:lnTo>
                    <a:lnTo>
                      <a:pt x="220" y="6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13" name="Freeform 33"/>
              <p:cNvSpPr>
                <a:spLocks/>
              </p:cNvSpPr>
              <p:nvPr/>
            </p:nvSpPr>
            <p:spPr bwMode="auto">
              <a:xfrm>
                <a:off x="445" y="1840"/>
                <a:ext cx="14" cy="27"/>
              </a:xfrm>
              <a:custGeom>
                <a:avLst/>
                <a:gdLst>
                  <a:gd name="T0" fmla="*/ 15 w 30"/>
                  <a:gd name="T1" fmla="*/ 53 h 53"/>
                  <a:gd name="T2" fmla="*/ 27 w 30"/>
                  <a:gd name="T3" fmla="*/ 50 h 53"/>
                  <a:gd name="T4" fmla="*/ 30 w 30"/>
                  <a:gd name="T5" fmla="*/ 35 h 53"/>
                  <a:gd name="T6" fmla="*/ 25 w 30"/>
                  <a:gd name="T7" fmla="*/ 0 h 53"/>
                  <a:gd name="T8" fmla="*/ 0 w 30"/>
                  <a:gd name="T9" fmla="*/ 48 h 53"/>
                  <a:gd name="T10" fmla="*/ 15 w 30"/>
                  <a:gd name="T11" fmla="*/ 53 h 53"/>
                </a:gdLst>
                <a:ahLst/>
                <a:cxnLst>
                  <a:cxn ang="0">
                    <a:pos x="T0" y="T1"/>
                  </a:cxn>
                  <a:cxn ang="0">
                    <a:pos x="T2" y="T3"/>
                  </a:cxn>
                  <a:cxn ang="0">
                    <a:pos x="T4" y="T5"/>
                  </a:cxn>
                  <a:cxn ang="0">
                    <a:pos x="T6" y="T7"/>
                  </a:cxn>
                  <a:cxn ang="0">
                    <a:pos x="T8" y="T9"/>
                  </a:cxn>
                  <a:cxn ang="0">
                    <a:pos x="T10" y="T11"/>
                  </a:cxn>
                </a:cxnLst>
                <a:rect l="0" t="0" r="r" b="b"/>
                <a:pathLst>
                  <a:path w="30" h="53">
                    <a:moveTo>
                      <a:pt x="15" y="53"/>
                    </a:moveTo>
                    <a:lnTo>
                      <a:pt x="27" y="50"/>
                    </a:lnTo>
                    <a:lnTo>
                      <a:pt x="30" y="35"/>
                    </a:lnTo>
                    <a:lnTo>
                      <a:pt x="25" y="0"/>
                    </a:lnTo>
                    <a:lnTo>
                      <a:pt x="0" y="48"/>
                    </a:lnTo>
                    <a:lnTo>
                      <a:pt x="15" y="53"/>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14" name="Freeform 34"/>
              <p:cNvSpPr>
                <a:spLocks/>
              </p:cNvSpPr>
              <p:nvPr/>
            </p:nvSpPr>
            <p:spPr bwMode="auto">
              <a:xfrm>
                <a:off x="499" y="1833"/>
                <a:ext cx="336" cy="244"/>
              </a:xfrm>
              <a:custGeom>
                <a:avLst/>
                <a:gdLst>
                  <a:gd name="T0" fmla="*/ 639 w 671"/>
                  <a:gd name="T1" fmla="*/ 481 h 487"/>
                  <a:gd name="T2" fmla="*/ 588 w 671"/>
                  <a:gd name="T3" fmla="*/ 459 h 487"/>
                  <a:gd name="T4" fmla="*/ 563 w 671"/>
                  <a:gd name="T5" fmla="*/ 446 h 487"/>
                  <a:gd name="T6" fmla="*/ 562 w 671"/>
                  <a:gd name="T7" fmla="*/ 466 h 487"/>
                  <a:gd name="T8" fmla="*/ 544 w 671"/>
                  <a:gd name="T9" fmla="*/ 482 h 487"/>
                  <a:gd name="T10" fmla="*/ 521 w 671"/>
                  <a:gd name="T11" fmla="*/ 486 h 487"/>
                  <a:gd name="T12" fmla="*/ 488 w 671"/>
                  <a:gd name="T13" fmla="*/ 472 h 487"/>
                  <a:gd name="T14" fmla="*/ 453 w 671"/>
                  <a:gd name="T15" fmla="*/ 451 h 487"/>
                  <a:gd name="T16" fmla="*/ 425 w 671"/>
                  <a:gd name="T17" fmla="*/ 442 h 487"/>
                  <a:gd name="T18" fmla="*/ 399 w 671"/>
                  <a:gd name="T19" fmla="*/ 444 h 487"/>
                  <a:gd name="T20" fmla="*/ 369 w 671"/>
                  <a:gd name="T21" fmla="*/ 455 h 487"/>
                  <a:gd name="T22" fmla="*/ 336 w 671"/>
                  <a:gd name="T23" fmla="*/ 464 h 487"/>
                  <a:gd name="T24" fmla="*/ 302 w 671"/>
                  <a:gd name="T25" fmla="*/ 463 h 487"/>
                  <a:gd name="T26" fmla="*/ 261 w 671"/>
                  <a:gd name="T27" fmla="*/ 459 h 487"/>
                  <a:gd name="T28" fmla="*/ 224 w 671"/>
                  <a:gd name="T29" fmla="*/ 435 h 487"/>
                  <a:gd name="T30" fmla="*/ 195 w 671"/>
                  <a:gd name="T31" fmla="*/ 399 h 487"/>
                  <a:gd name="T32" fmla="*/ 163 w 671"/>
                  <a:gd name="T33" fmla="*/ 364 h 487"/>
                  <a:gd name="T34" fmla="*/ 153 w 671"/>
                  <a:gd name="T35" fmla="*/ 356 h 487"/>
                  <a:gd name="T36" fmla="*/ 134 w 671"/>
                  <a:gd name="T37" fmla="*/ 360 h 487"/>
                  <a:gd name="T38" fmla="*/ 103 w 671"/>
                  <a:gd name="T39" fmla="*/ 358 h 487"/>
                  <a:gd name="T40" fmla="*/ 64 w 671"/>
                  <a:gd name="T41" fmla="*/ 315 h 487"/>
                  <a:gd name="T42" fmla="*/ 21 w 671"/>
                  <a:gd name="T43" fmla="*/ 224 h 487"/>
                  <a:gd name="T44" fmla="*/ 0 w 671"/>
                  <a:gd name="T45" fmla="*/ 173 h 487"/>
                  <a:gd name="T46" fmla="*/ 17 w 671"/>
                  <a:gd name="T47" fmla="*/ 56 h 487"/>
                  <a:gd name="T48" fmla="*/ 54 w 671"/>
                  <a:gd name="T49" fmla="*/ 18 h 487"/>
                  <a:gd name="T50" fmla="*/ 73 w 671"/>
                  <a:gd name="T51" fmla="*/ 10 h 487"/>
                  <a:gd name="T52" fmla="*/ 94 w 671"/>
                  <a:gd name="T53" fmla="*/ 0 h 487"/>
                  <a:gd name="T54" fmla="*/ 146 w 671"/>
                  <a:gd name="T55" fmla="*/ 67 h 487"/>
                  <a:gd name="T56" fmla="*/ 219 w 671"/>
                  <a:gd name="T57" fmla="*/ 170 h 487"/>
                  <a:gd name="T58" fmla="*/ 262 w 671"/>
                  <a:gd name="T59" fmla="*/ 221 h 487"/>
                  <a:gd name="T60" fmla="*/ 290 w 671"/>
                  <a:gd name="T61" fmla="*/ 243 h 487"/>
                  <a:gd name="T62" fmla="*/ 323 w 671"/>
                  <a:gd name="T63" fmla="*/ 267 h 487"/>
                  <a:gd name="T64" fmla="*/ 361 w 671"/>
                  <a:gd name="T65" fmla="*/ 292 h 487"/>
                  <a:gd name="T66" fmla="*/ 402 w 671"/>
                  <a:gd name="T67" fmla="*/ 315 h 487"/>
                  <a:gd name="T68" fmla="*/ 441 w 671"/>
                  <a:gd name="T69" fmla="*/ 336 h 487"/>
                  <a:gd name="T70" fmla="*/ 482 w 671"/>
                  <a:gd name="T71" fmla="*/ 358 h 487"/>
                  <a:gd name="T72" fmla="*/ 527 w 671"/>
                  <a:gd name="T73" fmla="*/ 385 h 487"/>
                  <a:gd name="T74" fmla="*/ 571 w 671"/>
                  <a:gd name="T75" fmla="*/ 410 h 487"/>
                  <a:gd name="T76" fmla="*/ 607 w 671"/>
                  <a:gd name="T77" fmla="*/ 432 h 487"/>
                  <a:gd name="T78" fmla="*/ 631 w 671"/>
                  <a:gd name="T79" fmla="*/ 444 h 487"/>
                  <a:gd name="T80" fmla="*/ 650 w 671"/>
                  <a:gd name="T81" fmla="*/ 455 h 487"/>
                  <a:gd name="T82" fmla="*/ 669 w 671"/>
                  <a:gd name="T83" fmla="*/ 472 h 487"/>
                  <a:gd name="T84" fmla="*/ 668 w 671"/>
                  <a:gd name="T85" fmla="*/ 48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1" h="487">
                    <a:moveTo>
                      <a:pt x="668" y="487"/>
                    </a:moveTo>
                    <a:lnTo>
                      <a:pt x="655" y="486"/>
                    </a:lnTo>
                    <a:lnTo>
                      <a:pt x="639" y="481"/>
                    </a:lnTo>
                    <a:lnTo>
                      <a:pt x="622" y="474"/>
                    </a:lnTo>
                    <a:lnTo>
                      <a:pt x="604" y="466"/>
                    </a:lnTo>
                    <a:lnTo>
                      <a:pt x="588" y="459"/>
                    </a:lnTo>
                    <a:lnTo>
                      <a:pt x="576" y="452"/>
                    </a:lnTo>
                    <a:lnTo>
                      <a:pt x="566" y="448"/>
                    </a:lnTo>
                    <a:lnTo>
                      <a:pt x="563" y="446"/>
                    </a:lnTo>
                    <a:lnTo>
                      <a:pt x="563" y="449"/>
                    </a:lnTo>
                    <a:lnTo>
                      <a:pt x="564" y="456"/>
                    </a:lnTo>
                    <a:lnTo>
                      <a:pt x="562" y="466"/>
                    </a:lnTo>
                    <a:lnTo>
                      <a:pt x="556" y="476"/>
                    </a:lnTo>
                    <a:lnTo>
                      <a:pt x="550" y="480"/>
                    </a:lnTo>
                    <a:lnTo>
                      <a:pt x="544" y="482"/>
                    </a:lnTo>
                    <a:lnTo>
                      <a:pt x="538" y="485"/>
                    </a:lnTo>
                    <a:lnTo>
                      <a:pt x="529" y="486"/>
                    </a:lnTo>
                    <a:lnTo>
                      <a:pt x="521" y="486"/>
                    </a:lnTo>
                    <a:lnTo>
                      <a:pt x="511" y="484"/>
                    </a:lnTo>
                    <a:lnTo>
                      <a:pt x="500" y="479"/>
                    </a:lnTo>
                    <a:lnTo>
                      <a:pt x="488" y="472"/>
                    </a:lnTo>
                    <a:lnTo>
                      <a:pt x="475" y="464"/>
                    </a:lnTo>
                    <a:lnTo>
                      <a:pt x="464" y="457"/>
                    </a:lnTo>
                    <a:lnTo>
                      <a:pt x="453" y="451"/>
                    </a:lnTo>
                    <a:lnTo>
                      <a:pt x="443" y="447"/>
                    </a:lnTo>
                    <a:lnTo>
                      <a:pt x="434" y="444"/>
                    </a:lnTo>
                    <a:lnTo>
                      <a:pt x="425" y="442"/>
                    </a:lnTo>
                    <a:lnTo>
                      <a:pt x="415" y="441"/>
                    </a:lnTo>
                    <a:lnTo>
                      <a:pt x="407" y="442"/>
                    </a:lnTo>
                    <a:lnTo>
                      <a:pt x="399" y="444"/>
                    </a:lnTo>
                    <a:lnTo>
                      <a:pt x="389" y="447"/>
                    </a:lnTo>
                    <a:lnTo>
                      <a:pt x="380" y="451"/>
                    </a:lnTo>
                    <a:lnTo>
                      <a:pt x="369" y="455"/>
                    </a:lnTo>
                    <a:lnTo>
                      <a:pt x="358" y="459"/>
                    </a:lnTo>
                    <a:lnTo>
                      <a:pt x="347" y="463"/>
                    </a:lnTo>
                    <a:lnTo>
                      <a:pt x="336" y="464"/>
                    </a:lnTo>
                    <a:lnTo>
                      <a:pt x="325" y="464"/>
                    </a:lnTo>
                    <a:lnTo>
                      <a:pt x="315" y="463"/>
                    </a:lnTo>
                    <a:lnTo>
                      <a:pt x="302" y="463"/>
                    </a:lnTo>
                    <a:lnTo>
                      <a:pt x="289" y="463"/>
                    </a:lnTo>
                    <a:lnTo>
                      <a:pt x="275" y="462"/>
                    </a:lnTo>
                    <a:lnTo>
                      <a:pt x="261" y="459"/>
                    </a:lnTo>
                    <a:lnTo>
                      <a:pt x="247" y="455"/>
                    </a:lnTo>
                    <a:lnTo>
                      <a:pt x="234" y="447"/>
                    </a:lnTo>
                    <a:lnTo>
                      <a:pt x="224" y="435"/>
                    </a:lnTo>
                    <a:lnTo>
                      <a:pt x="217" y="425"/>
                    </a:lnTo>
                    <a:lnTo>
                      <a:pt x="207" y="413"/>
                    </a:lnTo>
                    <a:lnTo>
                      <a:pt x="195" y="399"/>
                    </a:lnTo>
                    <a:lnTo>
                      <a:pt x="184" y="386"/>
                    </a:lnTo>
                    <a:lnTo>
                      <a:pt x="172" y="374"/>
                    </a:lnTo>
                    <a:lnTo>
                      <a:pt x="163" y="364"/>
                    </a:lnTo>
                    <a:lnTo>
                      <a:pt x="156" y="357"/>
                    </a:lnTo>
                    <a:lnTo>
                      <a:pt x="154" y="355"/>
                    </a:lnTo>
                    <a:lnTo>
                      <a:pt x="153" y="356"/>
                    </a:lnTo>
                    <a:lnTo>
                      <a:pt x="148" y="357"/>
                    </a:lnTo>
                    <a:lnTo>
                      <a:pt x="142" y="359"/>
                    </a:lnTo>
                    <a:lnTo>
                      <a:pt x="134" y="360"/>
                    </a:lnTo>
                    <a:lnTo>
                      <a:pt x="125" y="361"/>
                    </a:lnTo>
                    <a:lnTo>
                      <a:pt x="115" y="360"/>
                    </a:lnTo>
                    <a:lnTo>
                      <a:pt x="103" y="358"/>
                    </a:lnTo>
                    <a:lnTo>
                      <a:pt x="92" y="352"/>
                    </a:lnTo>
                    <a:lnTo>
                      <a:pt x="79" y="338"/>
                    </a:lnTo>
                    <a:lnTo>
                      <a:pt x="64" y="315"/>
                    </a:lnTo>
                    <a:lnTo>
                      <a:pt x="49" y="287"/>
                    </a:lnTo>
                    <a:lnTo>
                      <a:pt x="34" y="256"/>
                    </a:lnTo>
                    <a:lnTo>
                      <a:pt x="21" y="224"/>
                    </a:lnTo>
                    <a:lnTo>
                      <a:pt x="11" y="198"/>
                    </a:lnTo>
                    <a:lnTo>
                      <a:pt x="3" y="179"/>
                    </a:lnTo>
                    <a:lnTo>
                      <a:pt x="0" y="173"/>
                    </a:lnTo>
                    <a:lnTo>
                      <a:pt x="3" y="153"/>
                    </a:lnTo>
                    <a:lnTo>
                      <a:pt x="10" y="107"/>
                    </a:lnTo>
                    <a:lnTo>
                      <a:pt x="17" y="56"/>
                    </a:lnTo>
                    <a:lnTo>
                      <a:pt x="25" y="18"/>
                    </a:lnTo>
                    <a:lnTo>
                      <a:pt x="41" y="19"/>
                    </a:lnTo>
                    <a:lnTo>
                      <a:pt x="54" y="18"/>
                    </a:lnTo>
                    <a:lnTo>
                      <a:pt x="62" y="16"/>
                    </a:lnTo>
                    <a:lnTo>
                      <a:pt x="68" y="14"/>
                    </a:lnTo>
                    <a:lnTo>
                      <a:pt x="73" y="10"/>
                    </a:lnTo>
                    <a:lnTo>
                      <a:pt x="78" y="6"/>
                    </a:lnTo>
                    <a:lnTo>
                      <a:pt x="85" y="2"/>
                    </a:lnTo>
                    <a:lnTo>
                      <a:pt x="94" y="0"/>
                    </a:lnTo>
                    <a:lnTo>
                      <a:pt x="105" y="12"/>
                    </a:lnTo>
                    <a:lnTo>
                      <a:pt x="124" y="35"/>
                    </a:lnTo>
                    <a:lnTo>
                      <a:pt x="146" y="67"/>
                    </a:lnTo>
                    <a:lnTo>
                      <a:pt x="170" y="101"/>
                    </a:lnTo>
                    <a:lnTo>
                      <a:pt x="195" y="137"/>
                    </a:lnTo>
                    <a:lnTo>
                      <a:pt x="219" y="170"/>
                    </a:lnTo>
                    <a:lnTo>
                      <a:pt x="239" y="198"/>
                    </a:lnTo>
                    <a:lnTo>
                      <a:pt x="255" y="215"/>
                    </a:lnTo>
                    <a:lnTo>
                      <a:pt x="262" y="221"/>
                    </a:lnTo>
                    <a:lnTo>
                      <a:pt x="270" y="228"/>
                    </a:lnTo>
                    <a:lnTo>
                      <a:pt x="279" y="236"/>
                    </a:lnTo>
                    <a:lnTo>
                      <a:pt x="290" y="243"/>
                    </a:lnTo>
                    <a:lnTo>
                      <a:pt x="300" y="251"/>
                    </a:lnTo>
                    <a:lnTo>
                      <a:pt x="312" y="259"/>
                    </a:lnTo>
                    <a:lnTo>
                      <a:pt x="323" y="267"/>
                    </a:lnTo>
                    <a:lnTo>
                      <a:pt x="336" y="275"/>
                    </a:lnTo>
                    <a:lnTo>
                      <a:pt x="349" y="284"/>
                    </a:lnTo>
                    <a:lnTo>
                      <a:pt x="361" y="292"/>
                    </a:lnTo>
                    <a:lnTo>
                      <a:pt x="375" y="300"/>
                    </a:lnTo>
                    <a:lnTo>
                      <a:pt x="388" y="308"/>
                    </a:lnTo>
                    <a:lnTo>
                      <a:pt x="402" y="315"/>
                    </a:lnTo>
                    <a:lnTo>
                      <a:pt x="414" y="323"/>
                    </a:lnTo>
                    <a:lnTo>
                      <a:pt x="428" y="330"/>
                    </a:lnTo>
                    <a:lnTo>
                      <a:pt x="441" y="336"/>
                    </a:lnTo>
                    <a:lnTo>
                      <a:pt x="453" y="343"/>
                    </a:lnTo>
                    <a:lnTo>
                      <a:pt x="468" y="350"/>
                    </a:lnTo>
                    <a:lnTo>
                      <a:pt x="482" y="358"/>
                    </a:lnTo>
                    <a:lnTo>
                      <a:pt x="497" y="367"/>
                    </a:lnTo>
                    <a:lnTo>
                      <a:pt x="512" y="375"/>
                    </a:lnTo>
                    <a:lnTo>
                      <a:pt x="527" y="385"/>
                    </a:lnTo>
                    <a:lnTo>
                      <a:pt x="542" y="393"/>
                    </a:lnTo>
                    <a:lnTo>
                      <a:pt x="557" y="402"/>
                    </a:lnTo>
                    <a:lnTo>
                      <a:pt x="571" y="410"/>
                    </a:lnTo>
                    <a:lnTo>
                      <a:pt x="584" y="418"/>
                    </a:lnTo>
                    <a:lnTo>
                      <a:pt x="596" y="425"/>
                    </a:lnTo>
                    <a:lnTo>
                      <a:pt x="607" y="432"/>
                    </a:lnTo>
                    <a:lnTo>
                      <a:pt x="617" y="438"/>
                    </a:lnTo>
                    <a:lnTo>
                      <a:pt x="625" y="442"/>
                    </a:lnTo>
                    <a:lnTo>
                      <a:pt x="631" y="444"/>
                    </a:lnTo>
                    <a:lnTo>
                      <a:pt x="636" y="447"/>
                    </a:lnTo>
                    <a:lnTo>
                      <a:pt x="642" y="450"/>
                    </a:lnTo>
                    <a:lnTo>
                      <a:pt x="650" y="455"/>
                    </a:lnTo>
                    <a:lnTo>
                      <a:pt x="657" y="461"/>
                    </a:lnTo>
                    <a:lnTo>
                      <a:pt x="664" y="466"/>
                    </a:lnTo>
                    <a:lnTo>
                      <a:pt x="669" y="472"/>
                    </a:lnTo>
                    <a:lnTo>
                      <a:pt x="671" y="478"/>
                    </a:lnTo>
                    <a:lnTo>
                      <a:pt x="671" y="482"/>
                    </a:lnTo>
                    <a:lnTo>
                      <a:pt x="668" y="487"/>
                    </a:lnTo>
                    <a:close/>
                  </a:path>
                </a:pathLst>
              </a:custGeom>
              <a:solidFill>
                <a:srgbClr val="E0FF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15" name="Freeform 35"/>
              <p:cNvSpPr>
                <a:spLocks/>
              </p:cNvSpPr>
              <p:nvPr/>
            </p:nvSpPr>
            <p:spPr bwMode="auto">
              <a:xfrm>
                <a:off x="641" y="2063"/>
                <a:ext cx="249" cy="260"/>
              </a:xfrm>
              <a:custGeom>
                <a:avLst/>
                <a:gdLst>
                  <a:gd name="T0" fmla="*/ 410 w 498"/>
                  <a:gd name="T1" fmla="*/ 447 h 521"/>
                  <a:gd name="T2" fmla="*/ 437 w 498"/>
                  <a:gd name="T3" fmla="*/ 471 h 521"/>
                  <a:gd name="T4" fmla="*/ 470 w 498"/>
                  <a:gd name="T5" fmla="*/ 501 h 521"/>
                  <a:gd name="T6" fmla="*/ 494 w 498"/>
                  <a:gd name="T7" fmla="*/ 521 h 521"/>
                  <a:gd name="T8" fmla="*/ 492 w 498"/>
                  <a:gd name="T9" fmla="*/ 509 h 521"/>
                  <a:gd name="T10" fmla="*/ 463 w 498"/>
                  <a:gd name="T11" fmla="*/ 460 h 521"/>
                  <a:gd name="T12" fmla="*/ 425 w 498"/>
                  <a:gd name="T13" fmla="*/ 398 h 521"/>
                  <a:gd name="T14" fmla="*/ 398 w 498"/>
                  <a:gd name="T15" fmla="*/ 352 h 521"/>
                  <a:gd name="T16" fmla="*/ 241 w 498"/>
                  <a:gd name="T17" fmla="*/ 115 h 521"/>
                  <a:gd name="T18" fmla="*/ 184 w 498"/>
                  <a:gd name="T19" fmla="*/ 26 h 521"/>
                  <a:gd name="T20" fmla="*/ 166 w 498"/>
                  <a:gd name="T21" fmla="*/ 15 h 521"/>
                  <a:gd name="T22" fmla="*/ 139 w 498"/>
                  <a:gd name="T23" fmla="*/ 3 h 521"/>
                  <a:gd name="T24" fmla="*/ 109 w 498"/>
                  <a:gd name="T25" fmla="*/ 0 h 521"/>
                  <a:gd name="T26" fmla="*/ 84 w 498"/>
                  <a:gd name="T27" fmla="*/ 16 h 521"/>
                  <a:gd name="T28" fmla="*/ 53 w 498"/>
                  <a:gd name="T29" fmla="*/ 27 h 521"/>
                  <a:gd name="T30" fmla="*/ 22 w 498"/>
                  <a:gd name="T31" fmla="*/ 31 h 521"/>
                  <a:gd name="T32" fmla="*/ 3 w 498"/>
                  <a:gd name="T33" fmla="*/ 33 h 521"/>
                  <a:gd name="T34" fmla="*/ 1 w 498"/>
                  <a:gd name="T35" fmla="*/ 34 h 521"/>
                  <a:gd name="T36" fmla="*/ 13 w 498"/>
                  <a:gd name="T37" fmla="*/ 45 h 521"/>
                  <a:gd name="T38" fmla="*/ 29 w 498"/>
                  <a:gd name="T39" fmla="*/ 66 h 521"/>
                  <a:gd name="T40" fmla="*/ 44 w 498"/>
                  <a:gd name="T41" fmla="*/ 91 h 521"/>
                  <a:gd name="T42" fmla="*/ 52 w 498"/>
                  <a:gd name="T43" fmla="*/ 117 h 521"/>
                  <a:gd name="T44" fmla="*/ 61 w 498"/>
                  <a:gd name="T45" fmla="*/ 137 h 521"/>
                  <a:gd name="T46" fmla="*/ 73 w 498"/>
                  <a:gd name="T47" fmla="*/ 156 h 521"/>
                  <a:gd name="T48" fmla="*/ 88 w 498"/>
                  <a:gd name="T49" fmla="*/ 164 h 521"/>
                  <a:gd name="T50" fmla="*/ 97 w 498"/>
                  <a:gd name="T51" fmla="*/ 143 h 521"/>
                  <a:gd name="T52" fmla="*/ 92 w 498"/>
                  <a:gd name="T53" fmla="*/ 98 h 521"/>
                  <a:gd name="T54" fmla="*/ 93 w 498"/>
                  <a:gd name="T55" fmla="*/ 95 h 521"/>
                  <a:gd name="T56" fmla="*/ 112 w 498"/>
                  <a:gd name="T57" fmla="*/ 134 h 521"/>
                  <a:gd name="T58" fmla="*/ 138 w 498"/>
                  <a:gd name="T59" fmla="*/ 186 h 521"/>
                  <a:gd name="T60" fmla="*/ 168 w 498"/>
                  <a:gd name="T61" fmla="*/ 225 h 521"/>
                  <a:gd name="T62" fmla="*/ 189 w 498"/>
                  <a:gd name="T63" fmla="*/ 223 h 521"/>
                  <a:gd name="T64" fmla="*/ 189 w 498"/>
                  <a:gd name="T65" fmla="*/ 190 h 521"/>
                  <a:gd name="T66" fmla="*/ 177 w 498"/>
                  <a:gd name="T67" fmla="*/ 151 h 521"/>
                  <a:gd name="T68" fmla="*/ 167 w 498"/>
                  <a:gd name="T69" fmla="*/ 124 h 521"/>
                  <a:gd name="T70" fmla="*/ 169 w 498"/>
                  <a:gd name="T71" fmla="*/ 126 h 521"/>
                  <a:gd name="T72" fmla="*/ 197 w 498"/>
                  <a:gd name="T73" fmla="*/ 173 h 521"/>
                  <a:gd name="T74" fmla="*/ 235 w 498"/>
                  <a:gd name="T75" fmla="*/ 239 h 521"/>
                  <a:gd name="T76" fmla="*/ 266 w 498"/>
                  <a:gd name="T77" fmla="*/ 293 h 521"/>
                  <a:gd name="T78" fmla="*/ 289 w 498"/>
                  <a:gd name="T79" fmla="*/ 329 h 521"/>
                  <a:gd name="T80" fmla="*/ 331 w 498"/>
                  <a:gd name="T81" fmla="*/ 376 h 521"/>
                  <a:gd name="T82" fmla="*/ 373 w 498"/>
                  <a:gd name="T83" fmla="*/ 416 h 521"/>
                  <a:gd name="T84" fmla="*/ 402 w 498"/>
                  <a:gd name="T85" fmla="*/ 44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8" h="521">
                    <a:moveTo>
                      <a:pt x="407" y="444"/>
                    </a:moveTo>
                    <a:lnTo>
                      <a:pt x="410" y="447"/>
                    </a:lnTo>
                    <a:lnTo>
                      <a:pt x="422" y="458"/>
                    </a:lnTo>
                    <a:lnTo>
                      <a:pt x="437" y="471"/>
                    </a:lnTo>
                    <a:lnTo>
                      <a:pt x="453" y="486"/>
                    </a:lnTo>
                    <a:lnTo>
                      <a:pt x="470" y="501"/>
                    </a:lnTo>
                    <a:lnTo>
                      <a:pt x="485" y="514"/>
                    </a:lnTo>
                    <a:lnTo>
                      <a:pt x="494" y="521"/>
                    </a:lnTo>
                    <a:lnTo>
                      <a:pt x="498" y="521"/>
                    </a:lnTo>
                    <a:lnTo>
                      <a:pt x="492" y="509"/>
                    </a:lnTo>
                    <a:lnTo>
                      <a:pt x="481" y="488"/>
                    </a:lnTo>
                    <a:lnTo>
                      <a:pt x="463" y="460"/>
                    </a:lnTo>
                    <a:lnTo>
                      <a:pt x="444" y="428"/>
                    </a:lnTo>
                    <a:lnTo>
                      <a:pt x="425" y="398"/>
                    </a:lnTo>
                    <a:lnTo>
                      <a:pt x="409" y="370"/>
                    </a:lnTo>
                    <a:lnTo>
                      <a:pt x="398" y="352"/>
                    </a:lnTo>
                    <a:lnTo>
                      <a:pt x="393" y="345"/>
                    </a:lnTo>
                    <a:lnTo>
                      <a:pt x="241" y="115"/>
                    </a:lnTo>
                    <a:lnTo>
                      <a:pt x="187" y="28"/>
                    </a:lnTo>
                    <a:lnTo>
                      <a:pt x="184" y="26"/>
                    </a:lnTo>
                    <a:lnTo>
                      <a:pt x="177" y="21"/>
                    </a:lnTo>
                    <a:lnTo>
                      <a:pt x="166" y="15"/>
                    </a:lnTo>
                    <a:lnTo>
                      <a:pt x="153" y="8"/>
                    </a:lnTo>
                    <a:lnTo>
                      <a:pt x="139" y="3"/>
                    </a:lnTo>
                    <a:lnTo>
                      <a:pt x="124" y="0"/>
                    </a:lnTo>
                    <a:lnTo>
                      <a:pt x="109" y="0"/>
                    </a:lnTo>
                    <a:lnTo>
                      <a:pt x="97" y="7"/>
                    </a:lnTo>
                    <a:lnTo>
                      <a:pt x="84" y="16"/>
                    </a:lnTo>
                    <a:lnTo>
                      <a:pt x="68" y="22"/>
                    </a:lnTo>
                    <a:lnTo>
                      <a:pt x="53" y="27"/>
                    </a:lnTo>
                    <a:lnTo>
                      <a:pt x="37" y="30"/>
                    </a:lnTo>
                    <a:lnTo>
                      <a:pt x="22" y="31"/>
                    </a:lnTo>
                    <a:lnTo>
                      <a:pt x="10" y="33"/>
                    </a:lnTo>
                    <a:lnTo>
                      <a:pt x="3" y="33"/>
                    </a:lnTo>
                    <a:lnTo>
                      <a:pt x="0" y="33"/>
                    </a:lnTo>
                    <a:lnTo>
                      <a:pt x="1" y="34"/>
                    </a:lnTo>
                    <a:lnTo>
                      <a:pt x="6" y="38"/>
                    </a:lnTo>
                    <a:lnTo>
                      <a:pt x="13" y="45"/>
                    </a:lnTo>
                    <a:lnTo>
                      <a:pt x="21" y="54"/>
                    </a:lnTo>
                    <a:lnTo>
                      <a:pt x="29" y="66"/>
                    </a:lnTo>
                    <a:lnTo>
                      <a:pt x="37" y="79"/>
                    </a:lnTo>
                    <a:lnTo>
                      <a:pt x="44" y="91"/>
                    </a:lnTo>
                    <a:lnTo>
                      <a:pt x="48" y="106"/>
                    </a:lnTo>
                    <a:lnTo>
                      <a:pt x="52" y="117"/>
                    </a:lnTo>
                    <a:lnTo>
                      <a:pt x="55" y="127"/>
                    </a:lnTo>
                    <a:lnTo>
                      <a:pt x="61" y="137"/>
                    </a:lnTo>
                    <a:lnTo>
                      <a:pt x="67" y="148"/>
                    </a:lnTo>
                    <a:lnTo>
                      <a:pt x="73" y="156"/>
                    </a:lnTo>
                    <a:lnTo>
                      <a:pt x="80" y="162"/>
                    </a:lnTo>
                    <a:lnTo>
                      <a:pt x="88" y="164"/>
                    </a:lnTo>
                    <a:lnTo>
                      <a:pt x="95" y="163"/>
                    </a:lnTo>
                    <a:lnTo>
                      <a:pt x="97" y="143"/>
                    </a:lnTo>
                    <a:lnTo>
                      <a:pt x="96" y="119"/>
                    </a:lnTo>
                    <a:lnTo>
                      <a:pt x="92" y="98"/>
                    </a:lnTo>
                    <a:lnTo>
                      <a:pt x="91" y="89"/>
                    </a:lnTo>
                    <a:lnTo>
                      <a:pt x="93" y="95"/>
                    </a:lnTo>
                    <a:lnTo>
                      <a:pt x="100" y="111"/>
                    </a:lnTo>
                    <a:lnTo>
                      <a:pt x="112" y="134"/>
                    </a:lnTo>
                    <a:lnTo>
                      <a:pt x="124" y="159"/>
                    </a:lnTo>
                    <a:lnTo>
                      <a:pt x="138" y="186"/>
                    </a:lnTo>
                    <a:lnTo>
                      <a:pt x="153" y="209"/>
                    </a:lnTo>
                    <a:lnTo>
                      <a:pt x="168" y="225"/>
                    </a:lnTo>
                    <a:lnTo>
                      <a:pt x="181" y="231"/>
                    </a:lnTo>
                    <a:lnTo>
                      <a:pt x="189" y="223"/>
                    </a:lnTo>
                    <a:lnTo>
                      <a:pt x="190" y="209"/>
                    </a:lnTo>
                    <a:lnTo>
                      <a:pt x="189" y="190"/>
                    </a:lnTo>
                    <a:lnTo>
                      <a:pt x="183" y="171"/>
                    </a:lnTo>
                    <a:lnTo>
                      <a:pt x="177" y="151"/>
                    </a:lnTo>
                    <a:lnTo>
                      <a:pt x="172" y="135"/>
                    </a:lnTo>
                    <a:lnTo>
                      <a:pt x="167" y="124"/>
                    </a:lnTo>
                    <a:lnTo>
                      <a:pt x="165" y="119"/>
                    </a:lnTo>
                    <a:lnTo>
                      <a:pt x="169" y="126"/>
                    </a:lnTo>
                    <a:lnTo>
                      <a:pt x="181" y="145"/>
                    </a:lnTo>
                    <a:lnTo>
                      <a:pt x="197" y="173"/>
                    </a:lnTo>
                    <a:lnTo>
                      <a:pt x="216" y="205"/>
                    </a:lnTo>
                    <a:lnTo>
                      <a:pt x="235" y="239"/>
                    </a:lnTo>
                    <a:lnTo>
                      <a:pt x="252" y="269"/>
                    </a:lnTo>
                    <a:lnTo>
                      <a:pt x="266" y="293"/>
                    </a:lnTo>
                    <a:lnTo>
                      <a:pt x="274" y="307"/>
                    </a:lnTo>
                    <a:lnTo>
                      <a:pt x="289" y="329"/>
                    </a:lnTo>
                    <a:lnTo>
                      <a:pt x="309" y="353"/>
                    </a:lnTo>
                    <a:lnTo>
                      <a:pt x="331" y="376"/>
                    </a:lnTo>
                    <a:lnTo>
                      <a:pt x="353" y="397"/>
                    </a:lnTo>
                    <a:lnTo>
                      <a:pt x="373" y="416"/>
                    </a:lnTo>
                    <a:lnTo>
                      <a:pt x="391" y="430"/>
                    </a:lnTo>
                    <a:lnTo>
                      <a:pt x="402" y="440"/>
                    </a:lnTo>
                    <a:lnTo>
                      <a:pt x="407" y="444"/>
                    </a:lnTo>
                    <a:close/>
                  </a:path>
                </a:pathLst>
              </a:custGeom>
              <a:solidFill>
                <a:srgbClr val="4C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16" name="Freeform 36"/>
              <p:cNvSpPr>
                <a:spLocks/>
              </p:cNvSpPr>
              <p:nvPr/>
            </p:nvSpPr>
            <p:spPr bwMode="auto">
              <a:xfrm>
                <a:off x="454" y="1906"/>
                <a:ext cx="179" cy="170"/>
              </a:xfrm>
              <a:custGeom>
                <a:avLst/>
                <a:gdLst>
                  <a:gd name="T0" fmla="*/ 355 w 357"/>
                  <a:gd name="T1" fmla="*/ 339 h 340"/>
                  <a:gd name="T2" fmla="*/ 342 w 357"/>
                  <a:gd name="T3" fmla="*/ 333 h 340"/>
                  <a:gd name="T4" fmla="*/ 323 w 357"/>
                  <a:gd name="T5" fmla="*/ 321 h 340"/>
                  <a:gd name="T6" fmla="*/ 306 w 357"/>
                  <a:gd name="T7" fmla="*/ 307 h 340"/>
                  <a:gd name="T8" fmla="*/ 295 w 357"/>
                  <a:gd name="T9" fmla="*/ 293 h 340"/>
                  <a:gd name="T10" fmla="*/ 278 w 357"/>
                  <a:gd name="T11" fmla="*/ 271 h 340"/>
                  <a:gd name="T12" fmla="*/ 261 w 357"/>
                  <a:gd name="T13" fmla="*/ 249 h 340"/>
                  <a:gd name="T14" fmla="*/ 250 w 357"/>
                  <a:gd name="T15" fmla="*/ 234 h 340"/>
                  <a:gd name="T16" fmla="*/ 247 w 357"/>
                  <a:gd name="T17" fmla="*/ 231 h 340"/>
                  <a:gd name="T18" fmla="*/ 236 w 357"/>
                  <a:gd name="T19" fmla="*/ 234 h 340"/>
                  <a:gd name="T20" fmla="*/ 219 w 357"/>
                  <a:gd name="T21" fmla="*/ 236 h 340"/>
                  <a:gd name="T22" fmla="*/ 201 w 357"/>
                  <a:gd name="T23" fmla="*/ 236 h 340"/>
                  <a:gd name="T24" fmla="*/ 182 w 357"/>
                  <a:gd name="T25" fmla="*/ 231 h 340"/>
                  <a:gd name="T26" fmla="*/ 157 w 357"/>
                  <a:gd name="T27" fmla="*/ 211 h 340"/>
                  <a:gd name="T28" fmla="*/ 136 w 357"/>
                  <a:gd name="T29" fmla="*/ 178 h 340"/>
                  <a:gd name="T30" fmla="*/ 116 w 357"/>
                  <a:gd name="T31" fmla="*/ 142 h 340"/>
                  <a:gd name="T32" fmla="*/ 96 w 357"/>
                  <a:gd name="T33" fmla="*/ 94 h 340"/>
                  <a:gd name="T34" fmla="*/ 83 w 357"/>
                  <a:gd name="T35" fmla="*/ 45 h 340"/>
                  <a:gd name="T36" fmla="*/ 80 w 357"/>
                  <a:gd name="T37" fmla="*/ 37 h 340"/>
                  <a:gd name="T38" fmla="*/ 76 w 357"/>
                  <a:gd name="T39" fmla="*/ 41 h 340"/>
                  <a:gd name="T40" fmla="*/ 65 w 357"/>
                  <a:gd name="T41" fmla="*/ 51 h 340"/>
                  <a:gd name="T42" fmla="*/ 53 w 357"/>
                  <a:gd name="T43" fmla="*/ 59 h 340"/>
                  <a:gd name="T44" fmla="*/ 34 w 357"/>
                  <a:gd name="T45" fmla="*/ 60 h 340"/>
                  <a:gd name="T46" fmla="*/ 18 w 357"/>
                  <a:gd name="T47" fmla="*/ 44 h 340"/>
                  <a:gd name="T48" fmla="*/ 10 w 357"/>
                  <a:gd name="T49" fmla="*/ 21 h 340"/>
                  <a:gd name="T50" fmla="*/ 8 w 357"/>
                  <a:gd name="T51" fmla="*/ 2 h 340"/>
                  <a:gd name="T52" fmla="*/ 8 w 357"/>
                  <a:gd name="T53" fmla="*/ 15 h 340"/>
                  <a:gd name="T54" fmla="*/ 4 w 357"/>
                  <a:gd name="T55" fmla="*/ 100 h 340"/>
                  <a:gd name="T56" fmla="*/ 0 w 357"/>
                  <a:gd name="T57" fmla="*/ 169 h 340"/>
                  <a:gd name="T58" fmla="*/ 9 w 357"/>
                  <a:gd name="T59" fmla="*/ 203 h 340"/>
                  <a:gd name="T60" fmla="*/ 30 w 357"/>
                  <a:gd name="T61" fmla="*/ 227 h 340"/>
                  <a:gd name="T62" fmla="*/ 56 w 357"/>
                  <a:gd name="T63" fmla="*/ 244 h 340"/>
                  <a:gd name="T64" fmla="*/ 78 w 357"/>
                  <a:gd name="T65" fmla="*/ 253 h 340"/>
                  <a:gd name="T66" fmla="*/ 104 w 357"/>
                  <a:gd name="T67" fmla="*/ 268 h 340"/>
                  <a:gd name="T68" fmla="*/ 133 w 357"/>
                  <a:gd name="T69" fmla="*/ 287 h 340"/>
                  <a:gd name="T70" fmla="*/ 153 w 357"/>
                  <a:gd name="T71" fmla="*/ 299 h 340"/>
                  <a:gd name="T72" fmla="*/ 159 w 357"/>
                  <a:gd name="T73" fmla="*/ 303 h 340"/>
                  <a:gd name="T74" fmla="*/ 175 w 357"/>
                  <a:gd name="T75" fmla="*/ 311 h 340"/>
                  <a:gd name="T76" fmla="*/ 200 w 357"/>
                  <a:gd name="T77" fmla="*/ 321 h 340"/>
                  <a:gd name="T78" fmla="*/ 227 w 357"/>
                  <a:gd name="T79" fmla="*/ 333 h 340"/>
                  <a:gd name="T80" fmla="*/ 253 w 357"/>
                  <a:gd name="T81" fmla="*/ 334 h 340"/>
                  <a:gd name="T82" fmla="*/ 290 w 357"/>
                  <a:gd name="T83" fmla="*/ 333 h 340"/>
                  <a:gd name="T84" fmla="*/ 328 w 357"/>
                  <a:gd name="T85" fmla="*/ 336 h 340"/>
                  <a:gd name="T86" fmla="*/ 353 w 357"/>
                  <a:gd name="T8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7" h="340">
                    <a:moveTo>
                      <a:pt x="357" y="340"/>
                    </a:moveTo>
                    <a:lnTo>
                      <a:pt x="355" y="339"/>
                    </a:lnTo>
                    <a:lnTo>
                      <a:pt x="350" y="336"/>
                    </a:lnTo>
                    <a:lnTo>
                      <a:pt x="342" y="333"/>
                    </a:lnTo>
                    <a:lnTo>
                      <a:pt x="333" y="327"/>
                    </a:lnTo>
                    <a:lnTo>
                      <a:pt x="323" y="321"/>
                    </a:lnTo>
                    <a:lnTo>
                      <a:pt x="314" y="314"/>
                    </a:lnTo>
                    <a:lnTo>
                      <a:pt x="306" y="307"/>
                    </a:lnTo>
                    <a:lnTo>
                      <a:pt x="300" y="301"/>
                    </a:lnTo>
                    <a:lnTo>
                      <a:pt x="295" y="293"/>
                    </a:lnTo>
                    <a:lnTo>
                      <a:pt x="287" y="282"/>
                    </a:lnTo>
                    <a:lnTo>
                      <a:pt x="278" y="271"/>
                    </a:lnTo>
                    <a:lnTo>
                      <a:pt x="269" y="259"/>
                    </a:lnTo>
                    <a:lnTo>
                      <a:pt x="261" y="249"/>
                    </a:lnTo>
                    <a:lnTo>
                      <a:pt x="254" y="240"/>
                    </a:lnTo>
                    <a:lnTo>
                      <a:pt x="250" y="234"/>
                    </a:lnTo>
                    <a:lnTo>
                      <a:pt x="249" y="231"/>
                    </a:lnTo>
                    <a:lnTo>
                      <a:pt x="247" y="231"/>
                    </a:lnTo>
                    <a:lnTo>
                      <a:pt x="242" y="233"/>
                    </a:lnTo>
                    <a:lnTo>
                      <a:pt x="236" y="234"/>
                    </a:lnTo>
                    <a:lnTo>
                      <a:pt x="227" y="235"/>
                    </a:lnTo>
                    <a:lnTo>
                      <a:pt x="219" y="236"/>
                    </a:lnTo>
                    <a:lnTo>
                      <a:pt x="209" y="236"/>
                    </a:lnTo>
                    <a:lnTo>
                      <a:pt x="201" y="236"/>
                    </a:lnTo>
                    <a:lnTo>
                      <a:pt x="194" y="235"/>
                    </a:lnTo>
                    <a:lnTo>
                      <a:pt x="182" y="231"/>
                    </a:lnTo>
                    <a:lnTo>
                      <a:pt x="170" y="222"/>
                    </a:lnTo>
                    <a:lnTo>
                      <a:pt x="157" y="211"/>
                    </a:lnTo>
                    <a:lnTo>
                      <a:pt x="146" y="195"/>
                    </a:lnTo>
                    <a:lnTo>
                      <a:pt x="136" y="178"/>
                    </a:lnTo>
                    <a:lnTo>
                      <a:pt x="125" y="160"/>
                    </a:lnTo>
                    <a:lnTo>
                      <a:pt x="116" y="142"/>
                    </a:lnTo>
                    <a:lnTo>
                      <a:pt x="107" y="124"/>
                    </a:lnTo>
                    <a:lnTo>
                      <a:pt x="96" y="94"/>
                    </a:lnTo>
                    <a:lnTo>
                      <a:pt x="88" y="66"/>
                    </a:lnTo>
                    <a:lnTo>
                      <a:pt x="83" y="45"/>
                    </a:lnTo>
                    <a:lnTo>
                      <a:pt x="81" y="36"/>
                    </a:lnTo>
                    <a:lnTo>
                      <a:pt x="80" y="37"/>
                    </a:lnTo>
                    <a:lnTo>
                      <a:pt x="79" y="39"/>
                    </a:lnTo>
                    <a:lnTo>
                      <a:pt x="76" y="41"/>
                    </a:lnTo>
                    <a:lnTo>
                      <a:pt x="71" y="46"/>
                    </a:lnTo>
                    <a:lnTo>
                      <a:pt x="65" y="51"/>
                    </a:lnTo>
                    <a:lnTo>
                      <a:pt x="60" y="54"/>
                    </a:lnTo>
                    <a:lnTo>
                      <a:pt x="53" y="59"/>
                    </a:lnTo>
                    <a:lnTo>
                      <a:pt x="46" y="62"/>
                    </a:lnTo>
                    <a:lnTo>
                      <a:pt x="34" y="60"/>
                    </a:lnTo>
                    <a:lnTo>
                      <a:pt x="25" y="53"/>
                    </a:lnTo>
                    <a:lnTo>
                      <a:pt x="18" y="44"/>
                    </a:lnTo>
                    <a:lnTo>
                      <a:pt x="13" y="32"/>
                    </a:lnTo>
                    <a:lnTo>
                      <a:pt x="10" y="21"/>
                    </a:lnTo>
                    <a:lnTo>
                      <a:pt x="9" y="10"/>
                    </a:lnTo>
                    <a:lnTo>
                      <a:pt x="8" y="2"/>
                    </a:lnTo>
                    <a:lnTo>
                      <a:pt x="8" y="0"/>
                    </a:lnTo>
                    <a:lnTo>
                      <a:pt x="8" y="15"/>
                    </a:lnTo>
                    <a:lnTo>
                      <a:pt x="7" y="52"/>
                    </a:lnTo>
                    <a:lnTo>
                      <a:pt x="4" y="100"/>
                    </a:lnTo>
                    <a:lnTo>
                      <a:pt x="1" y="149"/>
                    </a:lnTo>
                    <a:lnTo>
                      <a:pt x="0" y="169"/>
                    </a:lnTo>
                    <a:lnTo>
                      <a:pt x="3" y="188"/>
                    </a:lnTo>
                    <a:lnTo>
                      <a:pt x="9" y="203"/>
                    </a:lnTo>
                    <a:lnTo>
                      <a:pt x="18" y="215"/>
                    </a:lnTo>
                    <a:lnTo>
                      <a:pt x="30" y="227"/>
                    </a:lnTo>
                    <a:lnTo>
                      <a:pt x="42" y="236"/>
                    </a:lnTo>
                    <a:lnTo>
                      <a:pt x="56" y="244"/>
                    </a:lnTo>
                    <a:lnTo>
                      <a:pt x="70" y="251"/>
                    </a:lnTo>
                    <a:lnTo>
                      <a:pt x="78" y="253"/>
                    </a:lnTo>
                    <a:lnTo>
                      <a:pt x="91" y="260"/>
                    </a:lnTo>
                    <a:lnTo>
                      <a:pt x="104" y="268"/>
                    </a:lnTo>
                    <a:lnTo>
                      <a:pt x="119" y="278"/>
                    </a:lnTo>
                    <a:lnTo>
                      <a:pt x="133" y="287"/>
                    </a:lnTo>
                    <a:lnTo>
                      <a:pt x="145" y="294"/>
                    </a:lnTo>
                    <a:lnTo>
                      <a:pt x="153" y="299"/>
                    </a:lnTo>
                    <a:lnTo>
                      <a:pt x="156" y="302"/>
                    </a:lnTo>
                    <a:lnTo>
                      <a:pt x="159" y="303"/>
                    </a:lnTo>
                    <a:lnTo>
                      <a:pt x="166" y="306"/>
                    </a:lnTo>
                    <a:lnTo>
                      <a:pt x="175" y="311"/>
                    </a:lnTo>
                    <a:lnTo>
                      <a:pt x="186" y="316"/>
                    </a:lnTo>
                    <a:lnTo>
                      <a:pt x="200" y="321"/>
                    </a:lnTo>
                    <a:lnTo>
                      <a:pt x="214" y="327"/>
                    </a:lnTo>
                    <a:lnTo>
                      <a:pt x="227" y="333"/>
                    </a:lnTo>
                    <a:lnTo>
                      <a:pt x="239" y="336"/>
                    </a:lnTo>
                    <a:lnTo>
                      <a:pt x="253" y="334"/>
                    </a:lnTo>
                    <a:lnTo>
                      <a:pt x="270" y="333"/>
                    </a:lnTo>
                    <a:lnTo>
                      <a:pt x="290" y="333"/>
                    </a:lnTo>
                    <a:lnTo>
                      <a:pt x="310" y="334"/>
                    </a:lnTo>
                    <a:lnTo>
                      <a:pt x="328" y="336"/>
                    </a:lnTo>
                    <a:lnTo>
                      <a:pt x="343" y="337"/>
                    </a:lnTo>
                    <a:lnTo>
                      <a:pt x="353" y="340"/>
                    </a:lnTo>
                    <a:lnTo>
                      <a:pt x="357" y="340"/>
                    </a:lnTo>
                    <a:close/>
                  </a:path>
                </a:pathLst>
              </a:custGeom>
              <a:solidFill>
                <a:srgbClr val="72E8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17" name="Freeform 37"/>
              <p:cNvSpPr>
                <a:spLocks/>
              </p:cNvSpPr>
              <p:nvPr/>
            </p:nvSpPr>
            <p:spPr bwMode="auto">
              <a:xfrm>
                <a:off x="714" y="2073"/>
                <a:ext cx="147" cy="207"/>
              </a:xfrm>
              <a:custGeom>
                <a:avLst/>
                <a:gdLst>
                  <a:gd name="T0" fmla="*/ 0 w 294"/>
                  <a:gd name="T1" fmla="*/ 0 h 415"/>
                  <a:gd name="T2" fmla="*/ 4 w 294"/>
                  <a:gd name="T3" fmla="*/ 5 h 415"/>
                  <a:gd name="T4" fmla="*/ 12 w 294"/>
                  <a:gd name="T5" fmla="*/ 17 h 415"/>
                  <a:gd name="T6" fmla="*/ 24 w 294"/>
                  <a:gd name="T7" fmla="*/ 37 h 415"/>
                  <a:gd name="T8" fmla="*/ 42 w 294"/>
                  <a:gd name="T9" fmla="*/ 62 h 415"/>
                  <a:gd name="T10" fmla="*/ 62 w 294"/>
                  <a:gd name="T11" fmla="*/ 93 h 415"/>
                  <a:gd name="T12" fmla="*/ 85 w 294"/>
                  <a:gd name="T13" fmla="*/ 128 h 415"/>
                  <a:gd name="T14" fmla="*/ 110 w 294"/>
                  <a:gd name="T15" fmla="*/ 164 h 415"/>
                  <a:gd name="T16" fmla="*/ 135 w 294"/>
                  <a:gd name="T17" fmla="*/ 202 h 415"/>
                  <a:gd name="T18" fmla="*/ 160 w 294"/>
                  <a:gd name="T19" fmla="*/ 240 h 415"/>
                  <a:gd name="T20" fmla="*/ 186 w 294"/>
                  <a:gd name="T21" fmla="*/ 276 h 415"/>
                  <a:gd name="T22" fmla="*/ 209 w 294"/>
                  <a:gd name="T23" fmla="*/ 311 h 415"/>
                  <a:gd name="T24" fmla="*/ 231 w 294"/>
                  <a:gd name="T25" fmla="*/ 342 h 415"/>
                  <a:gd name="T26" fmla="*/ 249 w 294"/>
                  <a:gd name="T27" fmla="*/ 369 h 415"/>
                  <a:gd name="T28" fmla="*/ 264 w 294"/>
                  <a:gd name="T29" fmla="*/ 389 h 415"/>
                  <a:gd name="T30" fmla="*/ 274 w 294"/>
                  <a:gd name="T31" fmla="*/ 404 h 415"/>
                  <a:gd name="T32" fmla="*/ 279 w 294"/>
                  <a:gd name="T33" fmla="*/ 410 h 415"/>
                  <a:gd name="T34" fmla="*/ 287 w 294"/>
                  <a:gd name="T35" fmla="*/ 414 h 415"/>
                  <a:gd name="T36" fmla="*/ 292 w 294"/>
                  <a:gd name="T37" fmla="*/ 415 h 415"/>
                  <a:gd name="T38" fmla="*/ 294 w 294"/>
                  <a:gd name="T39" fmla="*/ 412 h 415"/>
                  <a:gd name="T40" fmla="*/ 293 w 294"/>
                  <a:gd name="T41" fmla="*/ 409 h 415"/>
                  <a:gd name="T42" fmla="*/ 289 w 294"/>
                  <a:gd name="T43" fmla="*/ 404 h 415"/>
                  <a:gd name="T44" fmla="*/ 281 w 294"/>
                  <a:gd name="T45" fmla="*/ 392 h 415"/>
                  <a:gd name="T46" fmla="*/ 268 w 294"/>
                  <a:gd name="T47" fmla="*/ 372 h 415"/>
                  <a:gd name="T48" fmla="*/ 251 w 294"/>
                  <a:gd name="T49" fmla="*/ 347 h 415"/>
                  <a:gd name="T50" fmla="*/ 232 w 294"/>
                  <a:gd name="T51" fmla="*/ 318 h 415"/>
                  <a:gd name="T52" fmla="*/ 210 w 294"/>
                  <a:gd name="T53" fmla="*/ 286 h 415"/>
                  <a:gd name="T54" fmla="*/ 187 w 294"/>
                  <a:gd name="T55" fmla="*/ 251 h 415"/>
                  <a:gd name="T56" fmla="*/ 163 w 294"/>
                  <a:gd name="T57" fmla="*/ 215 h 415"/>
                  <a:gd name="T58" fmla="*/ 140 w 294"/>
                  <a:gd name="T59" fmla="*/ 180 h 415"/>
                  <a:gd name="T60" fmla="*/ 117 w 294"/>
                  <a:gd name="T61" fmla="*/ 145 h 415"/>
                  <a:gd name="T62" fmla="*/ 95 w 294"/>
                  <a:gd name="T63" fmla="*/ 113 h 415"/>
                  <a:gd name="T64" fmla="*/ 75 w 294"/>
                  <a:gd name="T65" fmla="*/ 84 h 415"/>
                  <a:gd name="T66" fmla="*/ 59 w 294"/>
                  <a:gd name="T67" fmla="*/ 60 h 415"/>
                  <a:gd name="T68" fmla="*/ 46 w 294"/>
                  <a:gd name="T69" fmla="*/ 41 h 415"/>
                  <a:gd name="T70" fmla="*/ 38 w 294"/>
                  <a:gd name="T71" fmla="*/ 30 h 415"/>
                  <a:gd name="T72" fmla="*/ 36 w 294"/>
                  <a:gd name="T73" fmla="*/ 25 h 415"/>
                  <a:gd name="T74" fmla="*/ 0 w 294"/>
                  <a:gd name="T75"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4" h="415">
                    <a:moveTo>
                      <a:pt x="0" y="0"/>
                    </a:moveTo>
                    <a:lnTo>
                      <a:pt x="4" y="5"/>
                    </a:lnTo>
                    <a:lnTo>
                      <a:pt x="12" y="17"/>
                    </a:lnTo>
                    <a:lnTo>
                      <a:pt x="24" y="37"/>
                    </a:lnTo>
                    <a:lnTo>
                      <a:pt x="42" y="62"/>
                    </a:lnTo>
                    <a:lnTo>
                      <a:pt x="62" y="93"/>
                    </a:lnTo>
                    <a:lnTo>
                      <a:pt x="85" y="128"/>
                    </a:lnTo>
                    <a:lnTo>
                      <a:pt x="110" y="164"/>
                    </a:lnTo>
                    <a:lnTo>
                      <a:pt x="135" y="202"/>
                    </a:lnTo>
                    <a:lnTo>
                      <a:pt x="160" y="240"/>
                    </a:lnTo>
                    <a:lnTo>
                      <a:pt x="186" y="276"/>
                    </a:lnTo>
                    <a:lnTo>
                      <a:pt x="209" y="311"/>
                    </a:lnTo>
                    <a:lnTo>
                      <a:pt x="231" y="342"/>
                    </a:lnTo>
                    <a:lnTo>
                      <a:pt x="249" y="369"/>
                    </a:lnTo>
                    <a:lnTo>
                      <a:pt x="264" y="389"/>
                    </a:lnTo>
                    <a:lnTo>
                      <a:pt x="274" y="404"/>
                    </a:lnTo>
                    <a:lnTo>
                      <a:pt x="279" y="410"/>
                    </a:lnTo>
                    <a:lnTo>
                      <a:pt x="287" y="414"/>
                    </a:lnTo>
                    <a:lnTo>
                      <a:pt x="292" y="415"/>
                    </a:lnTo>
                    <a:lnTo>
                      <a:pt x="294" y="412"/>
                    </a:lnTo>
                    <a:lnTo>
                      <a:pt x="293" y="409"/>
                    </a:lnTo>
                    <a:lnTo>
                      <a:pt x="289" y="404"/>
                    </a:lnTo>
                    <a:lnTo>
                      <a:pt x="281" y="392"/>
                    </a:lnTo>
                    <a:lnTo>
                      <a:pt x="268" y="372"/>
                    </a:lnTo>
                    <a:lnTo>
                      <a:pt x="251" y="347"/>
                    </a:lnTo>
                    <a:lnTo>
                      <a:pt x="232" y="318"/>
                    </a:lnTo>
                    <a:lnTo>
                      <a:pt x="210" y="286"/>
                    </a:lnTo>
                    <a:lnTo>
                      <a:pt x="187" y="251"/>
                    </a:lnTo>
                    <a:lnTo>
                      <a:pt x="163" y="215"/>
                    </a:lnTo>
                    <a:lnTo>
                      <a:pt x="140" y="180"/>
                    </a:lnTo>
                    <a:lnTo>
                      <a:pt x="117" y="145"/>
                    </a:lnTo>
                    <a:lnTo>
                      <a:pt x="95" y="113"/>
                    </a:lnTo>
                    <a:lnTo>
                      <a:pt x="75" y="84"/>
                    </a:lnTo>
                    <a:lnTo>
                      <a:pt x="59" y="60"/>
                    </a:lnTo>
                    <a:lnTo>
                      <a:pt x="46" y="41"/>
                    </a:lnTo>
                    <a:lnTo>
                      <a:pt x="38" y="30"/>
                    </a:lnTo>
                    <a:lnTo>
                      <a:pt x="36"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18" name="Freeform 38"/>
              <p:cNvSpPr>
                <a:spLocks/>
              </p:cNvSpPr>
              <p:nvPr/>
            </p:nvSpPr>
            <p:spPr bwMode="auto">
              <a:xfrm>
                <a:off x="700" y="2075"/>
                <a:ext cx="110" cy="169"/>
              </a:xfrm>
              <a:custGeom>
                <a:avLst/>
                <a:gdLst>
                  <a:gd name="T0" fmla="*/ 0 w 220"/>
                  <a:gd name="T1" fmla="*/ 0 h 339"/>
                  <a:gd name="T2" fmla="*/ 2 w 220"/>
                  <a:gd name="T3" fmla="*/ 4 h 339"/>
                  <a:gd name="T4" fmla="*/ 8 w 220"/>
                  <a:gd name="T5" fmla="*/ 14 h 339"/>
                  <a:gd name="T6" fmla="*/ 18 w 220"/>
                  <a:gd name="T7" fmla="*/ 30 h 339"/>
                  <a:gd name="T8" fmla="*/ 31 w 220"/>
                  <a:gd name="T9" fmla="*/ 51 h 339"/>
                  <a:gd name="T10" fmla="*/ 45 w 220"/>
                  <a:gd name="T11" fmla="*/ 76 h 339"/>
                  <a:gd name="T12" fmla="*/ 62 w 220"/>
                  <a:gd name="T13" fmla="*/ 104 h 339"/>
                  <a:gd name="T14" fmla="*/ 79 w 220"/>
                  <a:gd name="T15" fmla="*/ 133 h 339"/>
                  <a:gd name="T16" fmla="*/ 99 w 220"/>
                  <a:gd name="T17" fmla="*/ 164 h 339"/>
                  <a:gd name="T18" fmla="*/ 117 w 220"/>
                  <a:gd name="T19" fmla="*/ 195 h 339"/>
                  <a:gd name="T20" fmla="*/ 136 w 220"/>
                  <a:gd name="T21" fmla="*/ 225 h 339"/>
                  <a:gd name="T22" fmla="*/ 153 w 220"/>
                  <a:gd name="T23" fmla="*/ 253 h 339"/>
                  <a:gd name="T24" fmla="*/ 168 w 220"/>
                  <a:gd name="T25" fmla="*/ 278 h 339"/>
                  <a:gd name="T26" fmla="*/ 182 w 220"/>
                  <a:gd name="T27" fmla="*/ 300 h 339"/>
                  <a:gd name="T28" fmla="*/ 193 w 220"/>
                  <a:gd name="T29" fmla="*/ 317 h 339"/>
                  <a:gd name="T30" fmla="*/ 201 w 220"/>
                  <a:gd name="T31" fmla="*/ 329 h 339"/>
                  <a:gd name="T32" fmla="*/ 205 w 220"/>
                  <a:gd name="T33" fmla="*/ 334 h 339"/>
                  <a:gd name="T34" fmla="*/ 212 w 220"/>
                  <a:gd name="T35" fmla="*/ 339 h 339"/>
                  <a:gd name="T36" fmla="*/ 218 w 220"/>
                  <a:gd name="T37" fmla="*/ 339 h 339"/>
                  <a:gd name="T38" fmla="*/ 220 w 220"/>
                  <a:gd name="T39" fmla="*/ 338 h 339"/>
                  <a:gd name="T40" fmla="*/ 219 w 220"/>
                  <a:gd name="T41" fmla="*/ 334 h 339"/>
                  <a:gd name="T42" fmla="*/ 216 w 220"/>
                  <a:gd name="T43" fmla="*/ 330 h 339"/>
                  <a:gd name="T44" fmla="*/ 211 w 220"/>
                  <a:gd name="T45" fmla="*/ 320 h 339"/>
                  <a:gd name="T46" fmla="*/ 200 w 220"/>
                  <a:gd name="T47" fmla="*/ 305 h 339"/>
                  <a:gd name="T48" fmla="*/ 189 w 220"/>
                  <a:gd name="T49" fmla="*/ 285 h 339"/>
                  <a:gd name="T50" fmla="*/ 175 w 220"/>
                  <a:gd name="T51" fmla="*/ 261 h 339"/>
                  <a:gd name="T52" fmla="*/ 159 w 220"/>
                  <a:gd name="T53" fmla="*/ 235 h 339"/>
                  <a:gd name="T54" fmla="*/ 143 w 220"/>
                  <a:gd name="T55" fmla="*/ 208 h 339"/>
                  <a:gd name="T56" fmla="*/ 125 w 220"/>
                  <a:gd name="T57" fmla="*/ 179 h 339"/>
                  <a:gd name="T58" fmla="*/ 108 w 220"/>
                  <a:gd name="T59" fmla="*/ 150 h 339"/>
                  <a:gd name="T60" fmla="*/ 91 w 220"/>
                  <a:gd name="T61" fmla="*/ 123 h 339"/>
                  <a:gd name="T62" fmla="*/ 76 w 220"/>
                  <a:gd name="T63" fmla="*/ 97 h 339"/>
                  <a:gd name="T64" fmla="*/ 62 w 220"/>
                  <a:gd name="T65" fmla="*/ 74 h 339"/>
                  <a:gd name="T66" fmla="*/ 50 w 220"/>
                  <a:gd name="T67" fmla="*/ 55 h 339"/>
                  <a:gd name="T68" fmla="*/ 41 w 220"/>
                  <a:gd name="T69" fmla="*/ 40 h 339"/>
                  <a:gd name="T70" fmla="*/ 35 w 220"/>
                  <a:gd name="T71" fmla="*/ 30 h 339"/>
                  <a:gd name="T72" fmla="*/ 33 w 220"/>
                  <a:gd name="T73" fmla="*/ 27 h 339"/>
                  <a:gd name="T74" fmla="*/ 0 w 220"/>
                  <a:gd name="T75"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339">
                    <a:moveTo>
                      <a:pt x="0" y="0"/>
                    </a:moveTo>
                    <a:lnTo>
                      <a:pt x="2" y="4"/>
                    </a:lnTo>
                    <a:lnTo>
                      <a:pt x="8" y="14"/>
                    </a:lnTo>
                    <a:lnTo>
                      <a:pt x="18" y="30"/>
                    </a:lnTo>
                    <a:lnTo>
                      <a:pt x="31" y="51"/>
                    </a:lnTo>
                    <a:lnTo>
                      <a:pt x="45" y="76"/>
                    </a:lnTo>
                    <a:lnTo>
                      <a:pt x="62" y="104"/>
                    </a:lnTo>
                    <a:lnTo>
                      <a:pt x="79" y="133"/>
                    </a:lnTo>
                    <a:lnTo>
                      <a:pt x="99" y="164"/>
                    </a:lnTo>
                    <a:lnTo>
                      <a:pt x="117" y="195"/>
                    </a:lnTo>
                    <a:lnTo>
                      <a:pt x="136" y="225"/>
                    </a:lnTo>
                    <a:lnTo>
                      <a:pt x="153" y="253"/>
                    </a:lnTo>
                    <a:lnTo>
                      <a:pt x="168" y="278"/>
                    </a:lnTo>
                    <a:lnTo>
                      <a:pt x="182" y="300"/>
                    </a:lnTo>
                    <a:lnTo>
                      <a:pt x="193" y="317"/>
                    </a:lnTo>
                    <a:lnTo>
                      <a:pt x="201" y="329"/>
                    </a:lnTo>
                    <a:lnTo>
                      <a:pt x="205" y="334"/>
                    </a:lnTo>
                    <a:lnTo>
                      <a:pt x="212" y="339"/>
                    </a:lnTo>
                    <a:lnTo>
                      <a:pt x="218" y="339"/>
                    </a:lnTo>
                    <a:lnTo>
                      <a:pt x="220" y="338"/>
                    </a:lnTo>
                    <a:lnTo>
                      <a:pt x="219" y="334"/>
                    </a:lnTo>
                    <a:lnTo>
                      <a:pt x="216" y="330"/>
                    </a:lnTo>
                    <a:lnTo>
                      <a:pt x="211" y="320"/>
                    </a:lnTo>
                    <a:lnTo>
                      <a:pt x="200" y="305"/>
                    </a:lnTo>
                    <a:lnTo>
                      <a:pt x="189" y="285"/>
                    </a:lnTo>
                    <a:lnTo>
                      <a:pt x="175" y="261"/>
                    </a:lnTo>
                    <a:lnTo>
                      <a:pt x="159" y="235"/>
                    </a:lnTo>
                    <a:lnTo>
                      <a:pt x="143" y="208"/>
                    </a:lnTo>
                    <a:lnTo>
                      <a:pt x="125" y="179"/>
                    </a:lnTo>
                    <a:lnTo>
                      <a:pt x="108" y="150"/>
                    </a:lnTo>
                    <a:lnTo>
                      <a:pt x="91" y="123"/>
                    </a:lnTo>
                    <a:lnTo>
                      <a:pt x="76" y="97"/>
                    </a:lnTo>
                    <a:lnTo>
                      <a:pt x="62" y="74"/>
                    </a:lnTo>
                    <a:lnTo>
                      <a:pt x="50" y="55"/>
                    </a:lnTo>
                    <a:lnTo>
                      <a:pt x="41" y="40"/>
                    </a:lnTo>
                    <a:lnTo>
                      <a:pt x="35" y="30"/>
                    </a:lnTo>
                    <a:lnTo>
                      <a:pt x="33" y="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19" name="Freeform 39"/>
              <p:cNvSpPr>
                <a:spLocks/>
              </p:cNvSpPr>
              <p:nvPr/>
            </p:nvSpPr>
            <p:spPr bwMode="auto">
              <a:xfrm>
                <a:off x="686" y="2078"/>
                <a:ext cx="41" cy="91"/>
              </a:xfrm>
              <a:custGeom>
                <a:avLst/>
                <a:gdLst>
                  <a:gd name="T0" fmla="*/ 0 w 82"/>
                  <a:gd name="T1" fmla="*/ 7 h 183"/>
                  <a:gd name="T2" fmla="*/ 2 w 82"/>
                  <a:gd name="T3" fmla="*/ 15 h 183"/>
                  <a:gd name="T4" fmla="*/ 10 w 82"/>
                  <a:gd name="T5" fmla="*/ 35 h 183"/>
                  <a:gd name="T6" fmla="*/ 21 w 82"/>
                  <a:gd name="T7" fmla="*/ 64 h 183"/>
                  <a:gd name="T8" fmla="*/ 34 w 82"/>
                  <a:gd name="T9" fmla="*/ 96 h 183"/>
                  <a:gd name="T10" fmla="*/ 47 w 82"/>
                  <a:gd name="T11" fmla="*/ 128 h 183"/>
                  <a:gd name="T12" fmla="*/ 61 w 82"/>
                  <a:gd name="T13" fmla="*/ 157 h 183"/>
                  <a:gd name="T14" fmla="*/ 71 w 82"/>
                  <a:gd name="T15" fmla="*/ 176 h 183"/>
                  <a:gd name="T16" fmla="*/ 79 w 82"/>
                  <a:gd name="T17" fmla="*/ 183 h 183"/>
                  <a:gd name="T18" fmla="*/ 82 w 82"/>
                  <a:gd name="T19" fmla="*/ 168 h 183"/>
                  <a:gd name="T20" fmla="*/ 77 w 82"/>
                  <a:gd name="T21" fmla="*/ 144 h 183"/>
                  <a:gd name="T22" fmla="*/ 68 w 82"/>
                  <a:gd name="T23" fmla="*/ 114 h 183"/>
                  <a:gd name="T24" fmla="*/ 55 w 82"/>
                  <a:gd name="T25" fmla="*/ 83 h 183"/>
                  <a:gd name="T26" fmla="*/ 41 w 82"/>
                  <a:gd name="T27" fmla="*/ 52 h 183"/>
                  <a:gd name="T28" fmla="*/ 29 w 82"/>
                  <a:gd name="T29" fmla="*/ 26 h 183"/>
                  <a:gd name="T30" fmla="*/ 19 w 82"/>
                  <a:gd name="T31" fmla="*/ 7 h 183"/>
                  <a:gd name="T32" fmla="*/ 16 w 82"/>
                  <a:gd name="T33" fmla="*/ 0 h 183"/>
                  <a:gd name="T34" fmla="*/ 0 w 82"/>
                  <a:gd name="T35" fmla="*/ 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83">
                    <a:moveTo>
                      <a:pt x="0" y="7"/>
                    </a:moveTo>
                    <a:lnTo>
                      <a:pt x="2" y="15"/>
                    </a:lnTo>
                    <a:lnTo>
                      <a:pt x="10" y="35"/>
                    </a:lnTo>
                    <a:lnTo>
                      <a:pt x="21" y="64"/>
                    </a:lnTo>
                    <a:lnTo>
                      <a:pt x="34" y="96"/>
                    </a:lnTo>
                    <a:lnTo>
                      <a:pt x="47" y="128"/>
                    </a:lnTo>
                    <a:lnTo>
                      <a:pt x="61" y="157"/>
                    </a:lnTo>
                    <a:lnTo>
                      <a:pt x="71" y="176"/>
                    </a:lnTo>
                    <a:lnTo>
                      <a:pt x="79" y="183"/>
                    </a:lnTo>
                    <a:lnTo>
                      <a:pt x="82" y="168"/>
                    </a:lnTo>
                    <a:lnTo>
                      <a:pt x="77" y="144"/>
                    </a:lnTo>
                    <a:lnTo>
                      <a:pt x="68" y="114"/>
                    </a:lnTo>
                    <a:lnTo>
                      <a:pt x="55" y="83"/>
                    </a:lnTo>
                    <a:lnTo>
                      <a:pt x="41" y="52"/>
                    </a:lnTo>
                    <a:lnTo>
                      <a:pt x="29" y="26"/>
                    </a:lnTo>
                    <a:lnTo>
                      <a:pt x="19" y="7"/>
                    </a:lnTo>
                    <a:lnTo>
                      <a:pt x="16"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20" name="Freeform 40"/>
              <p:cNvSpPr>
                <a:spLocks/>
              </p:cNvSpPr>
              <p:nvPr/>
            </p:nvSpPr>
            <p:spPr bwMode="auto">
              <a:xfrm>
                <a:off x="659" y="2082"/>
                <a:ext cx="24" cy="56"/>
              </a:xfrm>
              <a:custGeom>
                <a:avLst/>
                <a:gdLst>
                  <a:gd name="T0" fmla="*/ 0 w 47"/>
                  <a:gd name="T1" fmla="*/ 8 h 113"/>
                  <a:gd name="T2" fmla="*/ 1 w 47"/>
                  <a:gd name="T3" fmla="*/ 12 h 113"/>
                  <a:gd name="T4" fmla="*/ 6 w 47"/>
                  <a:gd name="T5" fmla="*/ 23 h 113"/>
                  <a:gd name="T6" fmla="*/ 11 w 47"/>
                  <a:gd name="T7" fmla="*/ 38 h 113"/>
                  <a:gd name="T8" fmla="*/ 18 w 47"/>
                  <a:gd name="T9" fmla="*/ 57 h 113"/>
                  <a:gd name="T10" fmla="*/ 26 w 47"/>
                  <a:gd name="T11" fmla="*/ 75 h 113"/>
                  <a:gd name="T12" fmla="*/ 33 w 47"/>
                  <a:gd name="T13" fmla="*/ 92 h 113"/>
                  <a:gd name="T14" fmla="*/ 40 w 47"/>
                  <a:gd name="T15" fmla="*/ 105 h 113"/>
                  <a:gd name="T16" fmla="*/ 46 w 47"/>
                  <a:gd name="T17" fmla="*/ 113 h 113"/>
                  <a:gd name="T18" fmla="*/ 47 w 47"/>
                  <a:gd name="T19" fmla="*/ 98 h 113"/>
                  <a:gd name="T20" fmla="*/ 45 w 47"/>
                  <a:gd name="T21" fmla="*/ 81 h 113"/>
                  <a:gd name="T22" fmla="*/ 39 w 47"/>
                  <a:gd name="T23" fmla="*/ 61 h 113"/>
                  <a:gd name="T24" fmla="*/ 33 w 47"/>
                  <a:gd name="T25" fmla="*/ 43 h 113"/>
                  <a:gd name="T26" fmla="*/ 25 w 47"/>
                  <a:gd name="T27" fmla="*/ 27 h 113"/>
                  <a:gd name="T28" fmla="*/ 19 w 47"/>
                  <a:gd name="T29" fmla="*/ 13 h 113"/>
                  <a:gd name="T30" fmla="*/ 15 w 47"/>
                  <a:gd name="T31" fmla="*/ 4 h 113"/>
                  <a:gd name="T32" fmla="*/ 13 w 47"/>
                  <a:gd name="T33" fmla="*/ 0 h 113"/>
                  <a:gd name="T34" fmla="*/ 0 w 47"/>
                  <a:gd name="T35" fmla="*/ 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113">
                    <a:moveTo>
                      <a:pt x="0" y="8"/>
                    </a:moveTo>
                    <a:lnTo>
                      <a:pt x="1" y="12"/>
                    </a:lnTo>
                    <a:lnTo>
                      <a:pt x="6" y="23"/>
                    </a:lnTo>
                    <a:lnTo>
                      <a:pt x="11" y="38"/>
                    </a:lnTo>
                    <a:lnTo>
                      <a:pt x="18" y="57"/>
                    </a:lnTo>
                    <a:lnTo>
                      <a:pt x="26" y="75"/>
                    </a:lnTo>
                    <a:lnTo>
                      <a:pt x="33" y="92"/>
                    </a:lnTo>
                    <a:lnTo>
                      <a:pt x="40" y="105"/>
                    </a:lnTo>
                    <a:lnTo>
                      <a:pt x="46" y="113"/>
                    </a:lnTo>
                    <a:lnTo>
                      <a:pt x="47" y="98"/>
                    </a:lnTo>
                    <a:lnTo>
                      <a:pt x="45" y="81"/>
                    </a:lnTo>
                    <a:lnTo>
                      <a:pt x="39" y="61"/>
                    </a:lnTo>
                    <a:lnTo>
                      <a:pt x="33" y="43"/>
                    </a:lnTo>
                    <a:lnTo>
                      <a:pt x="25" y="27"/>
                    </a:lnTo>
                    <a:lnTo>
                      <a:pt x="19" y="13"/>
                    </a:lnTo>
                    <a:lnTo>
                      <a:pt x="15" y="4"/>
                    </a:lnTo>
                    <a:lnTo>
                      <a:pt x="13"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21" name="Freeform 41"/>
              <p:cNvSpPr>
                <a:spLocks/>
              </p:cNvSpPr>
              <p:nvPr/>
            </p:nvSpPr>
            <p:spPr bwMode="auto">
              <a:xfrm>
                <a:off x="534" y="1980"/>
                <a:ext cx="37" cy="28"/>
              </a:xfrm>
              <a:custGeom>
                <a:avLst/>
                <a:gdLst>
                  <a:gd name="T0" fmla="*/ 8 w 72"/>
                  <a:gd name="T1" fmla="*/ 18 h 55"/>
                  <a:gd name="T2" fmla="*/ 9 w 72"/>
                  <a:gd name="T3" fmla="*/ 19 h 55"/>
                  <a:gd name="T4" fmla="*/ 12 w 72"/>
                  <a:gd name="T5" fmla="*/ 24 h 55"/>
                  <a:gd name="T6" fmla="*/ 17 w 72"/>
                  <a:gd name="T7" fmla="*/ 29 h 55"/>
                  <a:gd name="T8" fmla="*/ 24 w 72"/>
                  <a:gd name="T9" fmla="*/ 36 h 55"/>
                  <a:gd name="T10" fmla="*/ 30 w 72"/>
                  <a:gd name="T11" fmla="*/ 43 h 55"/>
                  <a:gd name="T12" fmla="*/ 37 w 72"/>
                  <a:gd name="T13" fmla="*/ 49 h 55"/>
                  <a:gd name="T14" fmla="*/ 42 w 72"/>
                  <a:gd name="T15" fmla="*/ 54 h 55"/>
                  <a:gd name="T16" fmla="*/ 47 w 72"/>
                  <a:gd name="T17" fmla="*/ 55 h 55"/>
                  <a:gd name="T18" fmla="*/ 55 w 72"/>
                  <a:gd name="T19" fmla="*/ 54 h 55"/>
                  <a:gd name="T20" fmla="*/ 63 w 72"/>
                  <a:gd name="T21" fmla="*/ 51 h 55"/>
                  <a:gd name="T22" fmla="*/ 69 w 72"/>
                  <a:gd name="T23" fmla="*/ 48 h 55"/>
                  <a:gd name="T24" fmla="*/ 72 w 72"/>
                  <a:gd name="T25" fmla="*/ 43 h 55"/>
                  <a:gd name="T26" fmla="*/ 71 w 72"/>
                  <a:gd name="T27" fmla="*/ 33 h 55"/>
                  <a:gd name="T28" fmla="*/ 70 w 72"/>
                  <a:gd name="T29" fmla="*/ 20 h 55"/>
                  <a:gd name="T30" fmla="*/ 68 w 72"/>
                  <a:gd name="T31" fmla="*/ 10 h 55"/>
                  <a:gd name="T32" fmla="*/ 67 w 72"/>
                  <a:gd name="T33" fmla="*/ 5 h 55"/>
                  <a:gd name="T34" fmla="*/ 67 w 72"/>
                  <a:gd name="T35" fmla="*/ 10 h 55"/>
                  <a:gd name="T36" fmla="*/ 65 w 72"/>
                  <a:gd name="T37" fmla="*/ 19 h 55"/>
                  <a:gd name="T38" fmla="*/ 63 w 72"/>
                  <a:gd name="T39" fmla="*/ 29 h 55"/>
                  <a:gd name="T40" fmla="*/ 57 w 72"/>
                  <a:gd name="T41" fmla="*/ 35 h 55"/>
                  <a:gd name="T42" fmla="*/ 48 w 72"/>
                  <a:gd name="T43" fmla="*/ 35 h 55"/>
                  <a:gd name="T44" fmla="*/ 39 w 72"/>
                  <a:gd name="T45" fmla="*/ 32 h 55"/>
                  <a:gd name="T46" fmla="*/ 30 w 72"/>
                  <a:gd name="T47" fmla="*/ 26 h 55"/>
                  <a:gd name="T48" fmla="*/ 21 w 72"/>
                  <a:gd name="T49" fmla="*/ 19 h 55"/>
                  <a:gd name="T50" fmla="*/ 12 w 72"/>
                  <a:gd name="T51" fmla="*/ 12 h 55"/>
                  <a:gd name="T52" fmla="*/ 6 w 72"/>
                  <a:gd name="T53" fmla="*/ 5 h 55"/>
                  <a:gd name="T54" fmla="*/ 1 w 72"/>
                  <a:gd name="T55" fmla="*/ 1 h 55"/>
                  <a:gd name="T56" fmla="*/ 0 w 72"/>
                  <a:gd name="T57" fmla="*/ 0 h 55"/>
                  <a:gd name="T58" fmla="*/ 8 w 72"/>
                  <a:gd name="T5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5">
                    <a:moveTo>
                      <a:pt x="8" y="18"/>
                    </a:moveTo>
                    <a:lnTo>
                      <a:pt x="9" y="19"/>
                    </a:lnTo>
                    <a:lnTo>
                      <a:pt x="12" y="24"/>
                    </a:lnTo>
                    <a:lnTo>
                      <a:pt x="17" y="29"/>
                    </a:lnTo>
                    <a:lnTo>
                      <a:pt x="24" y="36"/>
                    </a:lnTo>
                    <a:lnTo>
                      <a:pt x="30" y="43"/>
                    </a:lnTo>
                    <a:lnTo>
                      <a:pt x="37" y="49"/>
                    </a:lnTo>
                    <a:lnTo>
                      <a:pt x="42" y="54"/>
                    </a:lnTo>
                    <a:lnTo>
                      <a:pt x="47" y="55"/>
                    </a:lnTo>
                    <a:lnTo>
                      <a:pt x="55" y="54"/>
                    </a:lnTo>
                    <a:lnTo>
                      <a:pt x="63" y="51"/>
                    </a:lnTo>
                    <a:lnTo>
                      <a:pt x="69" y="48"/>
                    </a:lnTo>
                    <a:lnTo>
                      <a:pt x="72" y="43"/>
                    </a:lnTo>
                    <a:lnTo>
                      <a:pt x="71" y="33"/>
                    </a:lnTo>
                    <a:lnTo>
                      <a:pt x="70" y="20"/>
                    </a:lnTo>
                    <a:lnTo>
                      <a:pt x="68" y="10"/>
                    </a:lnTo>
                    <a:lnTo>
                      <a:pt x="67" y="5"/>
                    </a:lnTo>
                    <a:lnTo>
                      <a:pt x="67" y="10"/>
                    </a:lnTo>
                    <a:lnTo>
                      <a:pt x="65" y="19"/>
                    </a:lnTo>
                    <a:lnTo>
                      <a:pt x="63" y="29"/>
                    </a:lnTo>
                    <a:lnTo>
                      <a:pt x="57" y="35"/>
                    </a:lnTo>
                    <a:lnTo>
                      <a:pt x="48" y="35"/>
                    </a:lnTo>
                    <a:lnTo>
                      <a:pt x="39" y="32"/>
                    </a:lnTo>
                    <a:lnTo>
                      <a:pt x="30" y="26"/>
                    </a:lnTo>
                    <a:lnTo>
                      <a:pt x="21" y="19"/>
                    </a:lnTo>
                    <a:lnTo>
                      <a:pt x="12" y="12"/>
                    </a:lnTo>
                    <a:lnTo>
                      <a:pt x="6" y="5"/>
                    </a:lnTo>
                    <a:lnTo>
                      <a:pt x="1" y="1"/>
                    </a:lnTo>
                    <a:lnTo>
                      <a:pt x="0" y="0"/>
                    </a:lnTo>
                    <a:lnTo>
                      <a:pt x="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22" name="Freeform 42"/>
              <p:cNvSpPr>
                <a:spLocks/>
              </p:cNvSpPr>
              <p:nvPr/>
            </p:nvSpPr>
            <p:spPr bwMode="auto">
              <a:xfrm>
                <a:off x="570" y="1983"/>
                <a:ext cx="36" cy="27"/>
              </a:xfrm>
              <a:custGeom>
                <a:avLst/>
                <a:gdLst>
                  <a:gd name="T0" fmla="*/ 8 w 73"/>
                  <a:gd name="T1" fmla="*/ 19 h 54"/>
                  <a:gd name="T2" fmla="*/ 9 w 73"/>
                  <a:gd name="T3" fmla="*/ 20 h 54"/>
                  <a:gd name="T4" fmla="*/ 13 w 73"/>
                  <a:gd name="T5" fmla="*/ 24 h 54"/>
                  <a:gd name="T6" fmla="*/ 17 w 73"/>
                  <a:gd name="T7" fmla="*/ 30 h 54"/>
                  <a:gd name="T8" fmla="*/ 24 w 73"/>
                  <a:gd name="T9" fmla="*/ 37 h 54"/>
                  <a:gd name="T10" fmla="*/ 30 w 73"/>
                  <a:gd name="T11" fmla="*/ 44 h 54"/>
                  <a:gd name="T12" fmla="*/ 37 w 73"/>
                  <a:gd name="T13" fmla="*/ 50 h 54"/>
                  <a:gd name="T14" fmla="*/ 43 w 73"/>
                  <a:gd name="T15" fmla="*/ 53 h 54"/>
                  <a:gd name="T16" fmla="*/ 47 w 73"/>
                  <a:gd name="T17" fmla="*/ 54 h 54"/>
                  <a:gd name="T18" fmla="*/ 55 w 73"/>
                  <a:gd name="T19" fmla="*/ 53 h 54"/>
                  <a:gd name="T20" fmla="*/ 63 w 73"/>
                  <a:gd name="T21" fmla="*/ 52 h 54"/>
                  <a:gd name="T22" fmla="*/ 70 w 73"/>
                  <a:gd name="T23" fmla="*/ 49 h 54"/>
                  <a:gd name="T24" fmla="*/ 73 w 73"/>
                  <a:gd name="T25" fmla="*/ 43 h 54"/>
                  <a:gd name="T26" fmla="*/ 72 w 73"/>
                  <a:gd name="T27" fmla="*/ 32 h 54"/>
                  <a:gd name="T28" fmla="*/ 70 w 73"/>
                  <a:gd name="T29" fmla="*/ 20 h 54"/>
                  <a:gd name="T30" fmla="*/ 68 w 73"/>
                  <a:gd name="T31" fmla="*/ 9 h 54"/>
                  <a:gd name="T32" fmla="*/ 67 w 73"/>
                  <a:gd name="T33" fmla="*/ 5 h 54"/>
                  <a:gd name="T34" fmla="*/ 67 w 73"/>
                  <a:gd name="T35" fmla="*/ 9 h 54"/>
                  <a:gd name="T36" fmla="*/ 66 w 73"/>
                  <a:gd name="T37" fmla="*/ 19 h 54"/>
                  <a:gd name="T38" fmla="*/ 63 w 73"/>
                  <a:gd name="T39" fmla="*/ 29 h 54"/>
                  <a:gd name="T40" fmla="*/ 58 w 73"/>
                  <a:gd name="T41" fmla="*/ 35 h 54"/>
                  <a:gd name="T42" fmla="*/ 48 w 73"/>
                  <a:gd name="T43" fmla="*/ 35 h 54"/>
                  <a:gd name="T44" fmla="*/ 39 w 73"/>
                  <a:gd name="T45" fmla="*/ 31 h 54"/>
                  <a:gd name="T46" fmla="*/ 30 w 73"/>
                  <a:gd name="T47" fmla="*/ 25 h 54"/>
                  <a:gd name="T48" fmla="*/ 21 w 73"/>
                  <a:gd name="T49" fmla="*/ 19 h 54"/>
                  <a:gd name="T50" fmla="*/ 13 w 73"/>
                  <a:gd name="T51" fmla="*/ 13 h 54"/>
                  <a:gd name="T52" fmla="*/ 6 w 73"/>
                  <a:gd name="T53" fmla="*/ 6 h 54"/>
                  <a:gd name="T54" fmla="*/ 1 w 73"/>
                  <a:gd name="T55" fmla="*/ 1 h 54"/>
                  <a:gd name="T56" fmla="*/ 0 w 73"/>
                  <a:gd name="T57" fmla="*/ 0 h 54"/>
                  <a:gd name="T58" fmla="*/ 8 w 73"/>
                  <a:gd name="T59"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54">
                    <a:moveTo>
                      <a:pt x="8" y="19"/>
                    </a:moveTo>
                    <a:lnTo>
                      <a:pt x="9" y="20"/>
                    </a:lnTo>
                    <a:lnTo>
                      <a:pt x="13" y="24"/>
                    </a:lnTo>
                    <a:lnTo>
                      <a:pt x="17" y="30"/>
                    </a:lnTo>
                    <a:lnTo>
                      <a:pt x="24" y="37"/>
                    </a:lnTo>
                    <a:lnTo>
                      <a:pt x="30" y="44"/>
                    </a:lnTo>
                    <a:lnTo>
                      <a:pt x="37" y="50"/>
                    </a:lnTo>
                    <a:lnTo>
                      <a:pt x="43" y="53"/>
                    </a:lnTo>
                    <a:lnTo>
                      <a:pt x="47" y="54"/>
                    </a:lnTo>
                    <a:lnTo>
                      <a:pt x="55" y="53"/>
                    </a:lnTo>
                    <a:lnTo>
                      <a:pt x="63" y="52"/>
                    </a:lnTo>
                    <a:lnTo>
                      <a:pt x="70" y="49"/>
                    </a:lnTo>
                    <a:lnTo>
                      <a:pt x="73" y="43"/>
                    </a:lnTo>
                    <a:lnTo>
                      <a:pt x="72" y="32"/>
                    </a:lnTo>
                    <a:lnTo>
                      <a:pt x="70" y="20"/>
                    </a:lnTo>
                    <a:lnTo>
                      <a:pt x="68" y="9"/>
                    </a:lnTo>
                    <a:lnTo>
                      <a:pt x="67" y="5"/>
                    </a:lnTo>
                    <a:lnTo>
                      <a:pt x="67" y="9"/>
                    </a:lnTo>
                    <a:lnTo>
                      <a:pt x="66" y="19"/>
                    </a:lnTo>
                    <a:lnTo>
                      <a:pt x="63" y="29"/>
                    </a:lnTo>
                    <a:lnTo>
                      <a:pt x="58" y="35"/>
                    </a:lnTo>
                    <a:lnTo>
                      <a:pt x="48" y="35"/>
                    </a:lnTo>
                    <a:lnTo>
                      <a:pt x="39" y="31"/>
                    </a:lnTo>
                    <a:lnTo>
                      <a:pt x="30" y="25"/>
                    </a:lnTo>
                    <a:lnTo>
                      <a:pt x="21" y="19"/>
                    </a:lnTo>
                    <a:lnTo>
                      <a:pt x="13" y="13"/>
                    </a:lnTo>
                    <a:lnTo>
                      <a:pt x="6" y="6"/>
                    </a:lnTo>
                    <a:lnTo>
                      <a:pt x="1" y="1"/>
                    </a:lnTo>
                    <a:lnTo>
                      <a:pt x="0" y="0"/>
                    </a:lnTo>
                    <a:lnTo>
                      <a:pt x="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23" name="Freeform 43"/>
              <p:cNvSpPr>
                <a:spLocks/>
              </p:cNvSpPr>
              <p:nvPr/>
            </p:nvSpPr>
            <p:spPr bwMode="auto">
              <a:xfrm>
                <a:off x="523" y="1954"/>
                <a:ext cx="37" cy="27"/>
              </a:xfrm>
              <a:custGeom>
                <a:avLst/>
                <a:gdLst>
                  <a:gd name="T0" fmla="*/ 8 w 73"/>
                  <a:gd name="T1" fmla="*/ 18 h 54"/>
                  <a:gd name="T2" fmla="*/ 9 w 73"/>
                  <a:gd name="T3" fmla="*/ 19 h 54"/>
                  <a:gd name="T4" fmla="*/ 13 w 73"/>
                  <a:gd name="T5" fmla="*/ 24 h 54"/>
                  <a:gd name="T6" fmla="*/ 17 w 73"/>
                  <a:gd name="T7" fmla="*/ 30 h 54"/>
                  <a:gd name="T8" fmla="*/ 24 w 73"/>
                  <a:gd name="T9" fmla="*/ 37 h 54"/>
                  <a:gd name="T10" fmla="*/ 30 w 73"/>
                  <a:gd name="T11" fmla="*/ 43 h 54"/>
                  <a:gd name="T12" fmla="*/ 36 w 73"/>
                  <a:gd name="T13" fmla="*/ 49 h 54"/>
                  <a:gd name="T14" fmla="*/ 41 w 73"/>
                  <a:gd name="T15" fmla="*/ 53 h 54"/>
                  <a:gd name="T16" fmla="*/ 46 w 73"/>
                  <a:gd name="T17" fmla="*/ 54 h 54"/>
                  <a:gd name="T18" fmla="*/ 54 w 73"/>
                  <a:gd name="T19" fmla="*/ 53 h 54"/>
                  <a:gd name="T20" fmla="*/ 63 w 73"/>
                  <a:gd name="T21" fmla="*/ 52 h 54"/>
                  <a:gd name="T22" fmla="*/ 69 w 73"/>
                  <a:gd name="T23" fmla="*/ 48 h 54"/>
                  <a:gd name="T24" fmla="*/ 73 w 73"/>
                  <a:gd name="T25" fmla="*/ 42 h 54"/>
                  <a:gd name="T26" fmla="*/ 71 w 73"/>
                  <a:gd name="T27" fmla="*/ 32 h 54"/>
                  <a:gd name="T28" fmla="*/ 70 w 73"/>
                  <a:gd name="T29" fmla="*/ 19 h 54"/>
                  <a:gd name="T30" fmla="*/ 68 w 73"/>
                  <a:gd name="T31" fmla="*/ 9 h 54"/>
                  <a:gd name="T32" fmla="*/ 67 w 73"/>
                  <a:gd name="T33" fmla="*/ 4 h 54"/>
                  <a:gd name="T34" fmla="*/ 67 w 73"/>
                  <a:gd name="T35" fmla="*/ 9 h 54"/>
                  <a:gd name="T36" fmla="*/ 66 w 73"/>
                  <a:gd name="T37" fmla="*/ 18 h 54"/>
                  <a:gd name="T38" fmla="*/ 63 w 73"/>
                  <a:gd name="T39" fmla="*/ 28 h 54"/>
                  <a:gd name="T40" fmla="*/ 58 w 73"/>
                  <a:gd name="T41" fmla="*/ 34 h 54"/>
                  <a:gd name="T42" fmla="*/ 48 w 73"/>
                  <a:gd name="T43" fmla="*/ 34 h 54"/>
                  <a:gd name="T44" fmla="*/ 39 w 73"/>
                  <a:gd name="T45" fmla="*/ 31 h 54"/>
                  <a:gd name="T46" fmla="*/ 29 w 73"/>
                  <a:gd name="T47" fmla="*/ 25 h 54"/>
                  <a:gd name="T48" fmla="*/ 21 w 73"/>
                  <a:gd name="T49" fmla="*/ 18 h 54"/>
                  <a:gd name="T50" fmla="*/ 13 w 73"/>
                  <a:gd name="T51" fmla="*/ 12 h 54"/>
                  <a:gd name="T52" fmla="*/ 6 w 73"/>
                  <a:gd name="T53" fmla="*/ 5 h 54"/>
                  <a:gd name="T54" fmla="*/ 1 w 73"/>
                  <a:gd name="T55" fmla="*/ 1 h 54"/>
                  <a:gd name="T56" fmla="*/ 0 w 73"/>
                  <a:gd name="T57" fmla="*/ 0 h 54"/>
                  <a:gd name="T58" fmla="*/ 8 w 73"/>
                  <a:gd name="T5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54">
                    <a:moveTo>
                      <a:pt x="8" y="18"/>
                    </a:moveTo>
                    <a:lnTo>
                      <a:pt x="9" y="19"/>
                    </a:lnTo>
                    <a:lnTo>
                      <a:pt x="13" y="24"/>
                    </a:lnTo>
                    <a:lnTo>
                      <a:pt x="17" y="30"/>
                    </a:lnTo>
                    <a:lnTo>
                      <a:pt x="24" y="37"/>
                    </a:lnTo>
                    <a:lnTo>
                      <a:pt x="30" y="43"/>
                    </a:lnTo>
                    <a:lnTo>
                      <a:pt x="36" y="49"/>
                    </a:lnTo>
                    <a:lnTo>
                      <a:pt x="41" y="53"/>
                    </a:lnTo>
                    <a:lnTo>
                      <a:pt x="46" y="54"/>
                    </a:lnTo>
                    <a:lnTo>
                      <a:pt x="54" y="53"/>
                    </a:lnTo>
                    <a:lnTo>
                      <a:pt x="63" y="52"/>
                    </a:lnTo>
                    <a:lnTo>
                      <a:pt x="69" y="48"/>
                    </a:lnTo>
                    <a:lnTo>
                      <a:pt x="73" y="42"/>
                    </a:lnTo>
                    <a:lnTo>
                      <a:pt x="71" y="32"/>
                    </a:lnTo>
                    <a:lnTo>
                      <a:pt x="70" y="19"/>
                    </a:lnTo>
                    <a:lnTo>
                      <a:pt x="68" y="9"/>
                    </a:lnTo>
                    <a:lnTo>
                      <a:pt x="67" y="4"/>
                    </a:lnTo>
                    <a:lnTo>
                      <a:pt x="67" y="9"/>
                    </a:lnTo>
                    <a:lnTo>
                      <a:pt x="66" y="18"/>
                    </a:lnTo>
                    <a:lnTo>
                      <a:pt x="63" y="28"/>
                    </a:lnTo>
                    <a:lnTo>
                      <a:pt x="58" y="34"/>
                    </a:lnTo>
                    <a:lnTo>
                      <a:pt x="48" y="34"/>
                    </a:lnTo>
                    <a:lnTo>
                      <a:pt x="39" y="31"/>
                    </a:lnTo>
                    <a:lnTo>
                      <a:pt x="29" y="25"/>
                    </a:lnTo>
                    <a:lnTo>
                      <a:pt x="21" y="18"/>
                    </a:lnTo>
                    <a:lnTo>
                      <a:pt x="13" y="12"/>
                    </a:lnTo>
                    <a:lnTo>
                      <a:pt x="6" y="5"/>
                    </a:lnTo>
                    <a:lnTo>
                      <a:pt x="1" y="1"/>
                    </a:lnTo>
                    <a:lnTo>
                      <a:pt x="0" y="0"/>
                    </a:lnTo>
                    <a:lnTo>
                      <a:pt x="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24" name="Freeform 44"/>
              <p:cNvSpPr>
                <a:spLocks/>
              </p:cNvSpPr>
              <p:nvPr/>
            </p:nvSpPr>
            <p:spPr bwMode="auto">
              <a:xfrm>
                <a:off x="559" y="1956"/>
                <a:ext cx="36" cy="28"/>
              </a:xfrm>
              <a:custGeom>
                <a:avLst/>
                <a:gdLst>
                  <a:gd name="T0" fmla="*/ 8 w 73"/>
                  <a:gd name="T1" fmla="*/ 19 h 55"/>
                  <a:gd name="T2" fmla="*/ 9 w 73"/>
                  <a:gd name="T3" fmla="*/ 20 h 55"/>
                  <a:gd name="T4" fmla="*/ 13 w 73"/>
                  <a:gd name="T5" fmla="*/ 24 h 55"/>
                  <a:gd name="T6" fmla="*/ 17 w 73"/>
                  <a:gd name="T7" fmla="*/ 30 h 55"/>
                  <a:gd name="T8" fmla="*/ 24 w 73"/>
                  <a:gd name="T9" fmla="*/ 37 h 55"/>
                  <a:gd name="T10" fmla="*/ 30 w 73"/>
                  <a:gd name="T11" fmla="*/ 44 h 55"/>
                  <a:gd name="T12" fmla="*/ 37 w 73"/>
                  <a:gd name="T13" fmla="*/ 50 h 55"/>
                  <a:gd name="T14" fmla="*/ 43 w 73"/>
                  <a:gd name="T15" fmla="*/ 54 h 55"/>
                  <a:gd name="T16" fmla="*/ 47 w 73"/>
                  <a:gd name="T17" fmla="*/ 55 h 55"/>
                  <a:gd name="T18" fmla="*/ 56 w 73"/>
                  <a:gd name="T19" fmla="*/ 54 h 55"/>
                  <a:gd name="T20" fmla="*/ 64 w 73"/>
                  <a:gd name="T21" fmla="*/ 52 h 55"/>
                  <a:gd name="T22" fmla="*/ 69 w 73"/>
                  <a:gd name="T23" fmla="*/ 49 h 55"/>
                  <a:gd name="T24" fmla="*/ 73 w 73"/>
                  <a:gd name="T25" fmla="*/ 43 h 55"/>
                  <a:gd name="T26" fmla="*/ 72 w 73"/>
                  <a:gd name="T27" fmla="*/ 34 h 55"/>
                  <a:gd name="T28" fmla="*/ 70 w 73"/>
                  <a:gd name="T29" fmla="*/ 21 h 55"/>
                  <a:gd name="T30" fmla="*/ 68 w 73"/>
                  <a:gd name="T31" fmla="*/ 11 h 55"/>
                  <a:gd name="T32" fmla="*/ 67 w 73"/>
                  <a:gd name="T33" fmla="*/ 6 h 55"/>
                  <a:gd name="T34" fmla="*/ 67 w 73"/>
                  <a:gd name="T35" fmla="*/ 11 h 55"/>
                  <a:gd name="T36" fmla="*/ 66 w 73"/>
                  <a:gd name="T37" fmla="*/ 20 h 55"/>
                  <a:gd name="T38" fmla="*/ 64 w 73"/>
                  <a:gd name="T39" fmla="*/ 30 h 55"/>
                  <a:gd name="T40" fmla="*/ 58 w 73"/>
                  <a:gd name="T41" fmla="*/ 35 h 55"/>
                  <a:gd name="T42" fmla="*/ 49 w 73"/>
                  <a:gd name="T43" fmla="*/ 35 h 55"/>
                  <a:gd name="T44" fmla="*/ 39 w 73"/>
                  <a:gd name="T45" fmla="*/ 31 h 55"/>
                  <a:gd name="T46" fmla="*/ 30 w 73"/>
                  <a:gd name="T47" fmla="*/ 27 h 55"/>
                  <a:gd name="T48" fmla="*/ 21 w 73"/>
                  <a:gd name="T49" fmla="*/ 20 h 55"/>
                  <a:gd name="T50" fmla="*/ 13 w 73"/>
                  <a:gd name="T51" fmla="*/ 13 h 55"/>
                  <a:gd name="T52" fmla="*/ 6 w 73"/>
                  <a:gd name="T53" fmla="*/ 6 h 55"/>
                  <a:gd name="T54" fmla="*/ 1 w 73"/>
                  <a:gd name="T55" fmla="*/ 1 h 55"/>
                  <a:gd name="T56" fmla="*/ 0 w 73"/>
                  <a:gd name="T57" fmla="*/ 0 h 55"/>
                  <a:gd name="T58" fmla="*/ 8 w 73"/>
                  <a:gd name="T5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55">
                    <a:moveTo>
                      <a:pt x="8" y="19"/>
                    </a:moveTo>
                    <a:lnTo>
                      <a:pt x="9" y="20"/>
                    </a:lnTo>
                    <a:lnTo>
                      <a:pt x="13" y="24"/>
                    </a:lnTo>
                    <a:lnTo>
                      <a:pt x="17" y="30"/>
                    </a:lnTo>
                    <a:lnTo>
                      <a:pt x="24" y="37"/>
                    </a:lnTo>
                    <a:lnTo>
                      <a:pt x="30" y="44"/>
                    </a:lnTo>
                    <a:lnTo>
                      <a:pt x="37" y="50"/>
                    </a:lnTo>
                    <a:lnTo>
                      <a:pt x="43" y="54"/>
                    </a:lnTo>
                    <a:lnTo>
                      <a:pt x="47" y="55"/>
                    </a:lnTo>
                    <a:lnTo>
                      <a:pt x="56" y="54"/>
                    </a:lnTo>
                    <a:lnTo>
                      <a:pt x="64" y="52"/>
                    </a:lnTo>
                    <a:lnTo>
                      <a:pt x="69" y="49"/>
                    </a:lnTo>
                    <a:lnTo>
                      <a:pt x="73" y="43"/>
                    </a:lnTo>
                    <a:lnTo>
                      <a:pt x="72" y="34"/>
                    </a:lnTo>
                    <a:lnTo>
                      <a:pt x="70" y="21"/>
                    </a:lnTo>
                    <a:lnTo>
                      <a:pt x="68" y="11"/>
                    </a:lnTo>
                    <a:lnTo>
                      <a:pt x="67" y="6"/>
                    </a:lnTo>
                    <a:lnTo>
                      <a:pt x="67" y="11"/>
                    </a:lnTo>
                    <a:lnTo>
                      <a:pt x="66" y="20"/>
                    </a:lnTo>
                    <a:lnTo>
                      <a:pt x="64" y="30"/>
                    </a:lnTo>
                    <a:lnTo>
                      <a:pt x="58" y="35"/>
                    </a:lnTo>
                    <a:lnTo>
                      <a:pt x="49" y="35"/>
                    </a:lnTo>
                    <a:lnTo>
                      <a:pt x="39" y="31"/>
                    </a:lnTo>
                    <a:lnTo>
                      <a:pt x="30" y="27"/>
                    </a:lnTo>
                    <a:lnTo>
                      <a:pt x="21" y="20"/>
                    </a:lnTo>
                    <a:lnTo>
                      <a:pt x="13" y="13"/>
                    </a:lnTo>
                    <a:lnTo>
                      <a:pt x="6" y="6"/>
                    </a:lnTo>
                    <a:lnTo>
                      <a:pt x="1" y="1"/>
                    </a:lnTo>
                    <a:lnTo>
                      <a:pt x="0" y="0"/>
                    </a:lnTo>
                    <a:lnTo>
                      <a:pt x="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25" name="Freeform 45"/>
              <p:cNvSpPr>
                <a:spLocks/>
              </p:cNvSpPr>
              <p:nvPr/>
            </p:nvSpPr>
            <p:spPr bwMode="auto">
              <a:xfrm>
                <a:off x="506" y="1926"/>
                <a:ext cx="36" cy="27"/>
              </a:xfrm>
              <a:custGeom>
                <a:avLst/>
                <a:gdLst>
                  <a:gd name="T0" fmla="*/ 8 w 73"/>
                  <a:gd name="T1" fmla="*/ 18 h 53"/>
                  <a:gd name="T2" fmla="*/ 10 w 73"/>
                  <a:gd name="T3" fmla="*/ 19 h 53"/>
                  <a:gd name="T4" fmla="*/ 13 w 73"/>
                  <a:gd name="T5" fmla="*/ 23 h 53"/>
                  <a:gd name="T6" fmla="*/ 18 w 73"/>
                  <a:gd name="T7" fmla="*/ 29 h 53"/>
                  <a:gd name="T8" fmla="*/ 25 w 73"/>
                  <a:gd name="T9" fmla="*/ 36 h 53"/>
                  <a:gd name="T10" fmla="*/ 30 w 73"/>
                  <a:gd name="T11" fmla="*/ 43 h 53"/>
                  <a:gd name="T12" fmla="*/ 37 w 73"/>
                  <a:gd name="T13" fmla="*/ 49 h 53"/>
                  <a:gd name="T14" fmla="*/ 43 w 73"/>
                  <a:gd name="T15" fmla="*/ 52 h 53"/>
                  <a:gd name="T16" fmla="*/ 48 w 73"/>
                  <a:gd name="T17" fmla="*/ 53 h 53"/>
                  <a:gd name="T18" fmla="*/ 56 w 73"/>
                  <a:gd name="T19" fmla="*/ 52 h 53"/>
                  <a:gd name="T20" fmla="*/ 64 w 73"/>
                  <a:gd name="T21" fmla="*/ 51 h 53"/>
                  <a:gd name="T22" fmla="*/ 71 w 73"/>
                  <a:gd name="T23" fmla="*/ 47 h 53"/>
                  <a:gd name="T24" fmla="*/ 73 w 73"/>
                  <a:gd name="T25" fmla="*/ 42 h 53"/>
                  <a:gd name="T26" fmla="*/ 72 w 73"/>
                  <a:gd name="T27" fmla="*/ 32 h 53"/>
                  <a:gd name="T28" fmla="*/ 71 w 73"/>
                  <a:gd name="T29" fmla="*/ 20 h 53"/>
                  <a:gd name="T30" fmla="*/ 68 w 73"/>
                  <a:gd name="T31" fmla="*/ 9 h 53"/>
                  <a:gd name="T32" fmla="*/ 67 w 73"/>
                  <a:gd name="T33" fmla="*/ 5 h 53"/>
                  <a:gd name="T34" fmla="*/ 67 w 73"/>
                  <a:gd name="T35" fmla="*/ 9 h 53"/>
                  <a:gd name="T36" fmla="*/ 66 w 73"/>
                  <a:gd name="T37" fmla="*/ 19 h 53"/>
                  <a:gd name="T38" fmla="*/ 64 w 73"/>
                  <a:gd name="T39" fmla="*/ 28 h 53"/>
                  <a:gd name="T40" fmla="*/ 58 w 73"/>
                  <a:gd name="T41" fmla="*/ 34 h 53"/>
                  <a:gd name="T42" fmla="*/ 49 w 73"/>
                  <a:gd name="T43" fmla="*/ 34 h 53"/>
                  <a:gd name="T44" fmla="*/ 40 w 73"/>
                  <a:gd name="T45" fmla="*/ 30 h 53"/>
                  <a:gd name="T46" fmla="*/ 30 w 73"/>
                  <a:gd name="T47" fmla="*/ 26 h 53"/>
                  <a:gd name="T48" fmla="*/ 21 w 73"/>
                  <a:gd name="T49" fmla="*/ 19 h 53"/>
                  <a:gd name="T50" fmla="*/ 13 w 73"/>
                  <a:gd name="T51" fmla="*/ 12 h 53"/>
                  <a:gd name="T52" fmla="*/ 6 w 73"/>
                  <a:gd name="T53" fmla="*/ 6 h 53"/>
                  <a:gd name="T54" fmla="*/ 1 w 73"/>
                  <a:gd name="T55" fmla="*/ 1 h 53"/>
                  <a:gd name="T56" fmla="*/ 0 w 73"/>
                  <a:gd name="T57" fmla="*/ 0 h 53"/>
                  <a:gd name="T58" fmla="*/ 8 w 73"/>
                  <a:gd name="T59"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53">
                    <a:moveTo>
                      <a:pt x="8" y="18"/>
                    </a:moveTo>
                    <a:lnTo>
                      <a:pt x="10" y="19"/>
                    </a:lnTo>
                    <a:lnTo>
                      <a:pt x="13" y="23"/>
                    </a:lnTo>
                    <a:lnTo>
                      <a:pt x="18" y="29"/>
                    </a:lnTo>
                    <a:lnTo>
                      <a:pt x="25" y="36"/>
                    </a:lnTo>
                    <a:lnTo>
                      <a:pt x="30" y="43"/>
                    </a:lnTo>
                    <a:lnTo>
                      <a:pt x="37" y="49"/>
                    </a:lnTo>
                    <a:lnTo>
                      <a:pt x="43" y="52"/>
                    </a:lnTo>
                    <a:lnTo>
                      <a:pt x="48" y="53"/>
                    </a:lnTo>
                    <a:lnTo>
                      <a:pt x="56" y="52"/>
                    </a:lnTo>
                    <a:lnTo>
                      <a:pt x="64" y="51"/>
                    </a:lnTo>
                    <a:lnTo>
                      <a:pt x="71" y="47"/>
                    </a:lnTo>
                    <a:lnTo>
                      <a:pt x="73" y="42"/>
                    </a:lnTo>
                    <a:lnTo>
                      <a:pt x="72" y="32"/>
                    </a:lnTo>
                    <a:lnTo>
                      <a:pt x="71" y="20"/>
                    </a:lnTo>
                    <a:lnTo>
                      <a:pt x="68" y="9"/>
                    </a:lnTo>
                    <a:lnTo>
                      <a:pt x="67" y="5"/>
                    </a:lnTo>
                    <a:lnTo>
                      <a:pt x="67" y="9"/>
                    </a:lnTo>
                    <a:lnTo>
                      <a:pt x="66" y="19"/>
                    </a:lnTo>
                    <a:lnTo>
                      <a:pt x="64" y="28"/>
                    </a:lnTo>
                    <a:lnTo>
                      <a:pt x="58" y="34"/>
                    </a:lnTo>
                    <a:lnTo>
                      <a:pt x="49" y="34"/>
                    </a:lnTo>
                    <a:lnTo>
                      <a:pt x="40" y="30"/>
                    </a:lnTo>
                    <a:lnTo>
                      <a:pt x="30" y="26"/>
                    </a:lnTo>
                    <a:lnTo>
                      <a:pt x="21" y="19"/>
                    </a:lnTo>
                    <a:lnTo>
                      <a:pt x="13" y="12"/>
                    </a:lnTo>
                    <a:lnTo>
                      <a:pt x="6" y="6"/>
                    </a:lnTo>
                    <a:lnTo>
                      <a:pt x="1" y="1"/>
                    </a:lnTo>
                    <a:lnTo>
                      <a:pt x="0" y="0"/>
                    </a:lnTo>
                    <a:lnTo>
                      <a:pt x="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26" name="Freeform 46"/>
              <p:cNvSpPr>
                <a:spLocks/>
              </p:cNvSpPr>
              <p:nvPr/>
            </p:nvSpPr>
            <p:spPr bwMode="auto">
              <a:xfrm>
                <a:off x="541" y="1928"/>
                <a:ext cx="37" cy="26"/>
              </a:xfrm>
              <a:custGeom>
                <a:avLst/>
                <a:gdLst>
                  <a:gd name="T0" fmla="*/ 8 w 72"/>
                  <a:gd name="T1" fmla="*/ 17 h 53"/>
                  <a:gd name="T2" fmla="*/ 9 w 72"/>
                  <a:gd name="T3" fmla="*/ 18 h 53"/>
                  <a:gd name="T4" fmla="*/ 12 w 72"/>
                  <a:gd name="T5" fmla="*/ 23 h 53"/>
                  <a:gd name="T6" fmla="*/ 18 w 72"/>
                  <a:gd name="T7" fmla="*/ 28 h 53"/>
                  <a:gd name="T8" fmla="*/ 24 w 72"/>
                  <a:gd name="T9" fmla="*/ 35 h 53"/>
                  <a:gd name="T10" fmla="*/ 31 w 72"/>
                  <a:gd name="T11" fmla="*/ 42 h 53"/>
                  <a:gd name="T12" fmla="*/ 37 w 72"/>
                  <a:gd name="T13" fmla="*/ 48 h 53"/>
                  <a:gd name="T14" fmla="*/ 42 w 72"/>
                  <a:gd name="T15" fmla="*/ 52 h 53"/>
                  <a:gd name="T16" fmla="*/ 47 w 72"/>
                  <a:gd name="T17" fmla="*/ 53 h 53"/>
                  <a:gd name="T18" fmla="*/ 55 w 72"/>
                  <a:gd name="T19" fmla="*/ 52 h 53"/>
                  <a:gd name="T20" fmla="*/ 63 w 72"/>
                  <a:gd name="T21" fmla="*/ 50 h 53"/>
                  <a:gd name="T22" fmla="*/ 70 w 72"/>
                  <a:gd name="T23" fmla="*/ 47 h 53"/>
                  <a:gd name="T24" fmla="*/ 72 w 72"/>
                  <a:gd name="T25" fmla="*/ 41 h 53"/>
                  <a:gd name="T26" fmla="*/ 72 w 72"/>
                  <a:gd name="T27" fmla="*/ 32 h 53"/>
                  <a:gd name="T28" fmla="*/ 70 w 72"/>
                  <a:gd name="T29" fmla="*/ 19 h 53"/>
                  <a:gd name="T30" fmla="*/ 68 w 72"/>
                  <a:gd name="T31" fmla="*/ 10 h 53"/>
                  <a:gd name="T32" fmla="*/ 66 w 72"/>
                  <a:gd name="T33" fmla="*/ 5 h 53"/>
                  <a:gd name="T34" fmla="*/ 66 w 72"/>
                  <a:gd name="T35" fmla="*/ 10 h 53"/>
                  <a:gd name="T36" fmla="*/ 65 w 72"/>
                  <a:gd name="T37" fmla="*/ 19 h 53"/>
                  <a:gd name="T38" fmla="*/ 63 w 72"/>
                  <a:gd name="T39" fmla="*/ 28 h 53"/>
                  <a:gd name="T40" fmla="*/ 57 w 72"/>
                  <a:gd name="T41" fmla="*/ 33 h 53"/>
                  <a:gd name="T42" fmla="*/ 48 w 72"/>
                  <a:gd name="T43" fmla="*/ 33 h 53"/>
                  <a:gd name="T44" fmla="*/ 39 w 72"/>
                  <a:gd name="T45" fmla="*/ 30 h 53"/>
                  <a:gd name="T46" fmla="*/ 30 w 72"/>
                  <a:gd name="T47" fmla="*/ 25 h 53"/>
                  <a:gd name="T48" fmla="*/ 20 w 72"/>
                  <a:gd name="T49" fmla="*/ 18 h 53"/>
                  <a:gd name="T50" fmla="*/ 12 w 72"/>
                  <a:gd name="T51" fmla="*/ 11 h 53"/>
                  <a:gd name="T52" fmla="*/ 5 w 72"/>
                  <a:gd name="T53" fmla="*/ 5 h 53"/>
                  <a:gd name="T54" fmla="*/ 1 w 72"/>
                  <a:gd name="T55" fmla="*/ 1 h 53"/>
                  <a:gd name="T56" fmla="*/ 0 w 72"/>
                  <a:gd name="T57" fmla="*/ 0 h 53"/>
                  <a:gd name="T58" fmla="*/ 8 w 72"/>
                  <a:gd name="T59" fmla="*/ 1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3">
                    <a:moveTo>
                      <a:pt x="8" y="17"/>
                    </a:moveTo>
                    <a:lnTo>
                      <a:pt x="9" y="18"/>
                    </a:lnTo>
                    <a:lnTo>
                      <a:pt x="12" y="23"/>
                    </a:lnTo>
                    <a:lnTo>
                      <a:pt x="18" y="28"/>
                    </a:lnTo>
                    <a:lnTo>
                      <a:pt x="24" y="35"/>
                    </a:lnTo>
                    <a:lnTo>
                      <a:pt x="31" y="42"/>
                    </a:lnTo>
                    <a:lnTo>
                      <a:pt x="37" y="48"/>
                    </a:lnTo>
                    <a:lnTo>
                      <a:pt x="42" y="52"/>
                    </a:lnTo>
                    <a:lnTo>
                      <a:pt x="47" y="53"/>
                    </a:lnTo>
                    <a:lnTo>
                      <a:pt x="55" y="52"/>
                    </a:lnTo>
                    <a:lnTo>
                      <a:pt x="63" y="50"/>
                    </a:lnTo>
                    <a:lnTo>
                      <a:pt x="70" y="47"/>
                    </a:lnTo>
                    <a:lnTo>
                      <a:pt x="72" y="41"/>
                    </a:lnTo>
                    <a:lnTo>
                      <a:pt x="72" y="32"/>
                    </a:lnTo>
                    <a:lnTo>
                      <a:pt x="70" y="19"/>
                    </a:lnTo>
                    <a:lnTo>
                      <a:pt x="68" y="10"/>
                    </a:lnTo>
                    <a:lnTo>
                      <a:pt x="66" y="5"/>
                    </a:lnTo>
                    <a:lnTo>
                      <a:pt x="66" y="10"/>
                    </a:lnTo>
                    <a:lnTo>
                      <a:pt x="65" y="19"/>
                    </a:lnTo>
                    <a:lnTo>
                      <a:pt x="63" y="28"/>
                    </a:lnTo>
                    <a:lnTo>
                      <a:pt x="57" y="33"/>
                    </a:lnTo>
                    <a:lnTo>
                      <a:pt x="48" y="33"/>
                    </a:lnTo>
                    <a:lnTo>
                      <a:pt x="39" y="30"/>
                    </a:lnTo>
                    <a:lnTo>
                      <a:pt x="30" y="25"/>
                    </a:lnTo>
                    <a:lnTo>
                      <a:pt x="20" y="18"/>
                    </a:lnTo>
                    <a:lnTo>
                      <a:pt x="12" y="11"/>
                    </a:lnTo>
                    <a:lnTo>
                      <a:pt x="5" y="5"/>
                    </a:lnTo>
                    <a:lnTo>
                      <a:pt x="1" y="1"/>
                    </a:lnTo>
                    <a:lnTo>
                      <a:pt x="0" y="0"/>
                    </a:lnTo>
                    <a:lnTo>
                      <a:pt x="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27" name="Freeform 47"/>
              <p:cNvSpPr>
                <a:spLocks/>
              </p:cNvSpPr>
              <p:nvPr/>
            </p:nvSpPr>
            <p:spPr bwMode="auto">
              <a:xfrm>
                <a:off x="593" y="2013"/>
                <a:ext cx="36" cy="27"/>
              </a:xfrm>
              <a:custGeom>
                <a:avLst/>
                <a:gdLst>
                  <a:gd name="T0" fmla="*/ 8 w 73"/>
                  <a:gd name="T1" fmla="*/ 19 h 54"/>
                  <a:gd name="T2" fmla="*/ 9 w 73"/>
                  <a:gd name="T3" fmla="*/ 20 h 54"/>
                  <a:gd name="T4" fmla="*/ 13 w 73"/>
                  <a:gd name="T5" fmla="*/ 24 h 54"/>
                  <a:gd name="T6" fmla="*/ 17 w 73"/>
                  <a:gd name="T7" fmla="*/ 30 h 54"/>
                  <a:gd name="T8" fmla="*/ 24 w 73"/>
                  <a:gd name="T9" fmla="*/ 37 h 54"/>
                  <a:gd name="T10" fmla="*/ 30 w 73"/>
                  <a:gd name="T11" fmla="*/ 44 h 54"/>
                  <a:gd name="T12" fmla="*/ 37 w 73"/>
                  <a:gd name="T13" fmla="*/ 50 h 54"/>
                  <a:gd name="T14" fmla="*/ 43 w 73"/>
                  <a:gd name="T15" fmla="*/ 53 h 54"/>
                  <a:gd name="T16" fmla="*/ 47 w 73"/>
                  <a:gd name="T17" fmla="*/ 54 h 54"/>
                  <a:gd name="T18" fmla="*/ 56 w 73"/>
                  <a:gd name="T19" fmla="*/ 53 h 54"/>
                  <a:gd name="T20" fmla="*/ 64 w 73"/>
                  <a:gd name="T21" fmla="*/ 52 h 54"/>
                  <a:gd name="T22" fmla="*/ 69 w 73"/>
                  <a:gd name="T23" fmla="*/ 49 h 54"/>
                  <a:gd name="T24" fmla="*/ 73 w 73"/>
                  <a:gd name="T25" fmla="*/ 43 h 54"/>
                  <a:gd name="T26" fmla="*/ 72 w 73"/>
                  <a:gd name="T27" fmla="*/ 32 h 54"/>
                  <a:gd name="T28" fmla="*/ 70 w 73"/>
                  <a:gd name="T29" fmla="*/ 20 h 54"/>
                  <a:gd name="T30" fmla="*/ 68 w 73"/>
                  <a:gd name="T31" fmla="*/ 9 h 54"/>
                  <a:gd name="T32" fmla="*/ 67 w 73"/>
                  <a:gd name="T33" fmla="*/ 5 h 54"/>
                  <a:gd name="T34" fmla="*/ 67 w 73"/>
                  <a:gd name="T35" fmla="*/ 9 h 54"/>
                  <a:gd name="T36" fmla="*/ 66 w 73"/>
                  <a:gd name="T37" fmla="*/ 19 h 54"/>
                  <a:gd name="T38" fmla="*/ 64 w 73"/>
                  <a:gd name="T39" fmla="*/ 29 h 54"/>
                  <a:gd name="T40" fmla="*/ 58 w 73"/>
                  <a:gd name="T41" fmla="*/ 35 h 54"/>
                  <a:gd name="T42" fmla="*/ 49 w 73"/>
                  <a:gd name="T43" fmla="*/ 35 h 54"/>
                  <a:gd name="T44" fmla="*/ 39 w 73"/>
                  <a:gd name="T45" fmla="*/ 31 h 54"/>
                  <a:gd name="T46" fmla="*/ 30 w 73"/>
                  <a:gd name="T47" fmla="*/ 26 h 54"/>
                  <a:gd name="T48" fmla="*/ 21 w 73"/>
                  <a:gd name="T49" fmla="*/ 19 h 54"/>
                  <a:gd name="T50" fmla="*/ 13 w 73"/>
                  <a:gd name="T51" fmla="*/ 13 h 54"/>
                  <a:gd name="T52" fmla="*/ 6 w 73"/>
                  <a:gd name="T53" fmla="*/ 6 h 54"/>
                  <a:gd name="T54" fmla="*/ 1 w 73"/>
                  <a:gd name="T55" fmla="*/ 1 h 54"/>
                  <a:gd name="T56" fmla="*/ 0 w 73"/>
                  <a:gd name="T57" fmla="*/ 0 h 54"/>
                  <a:gd name="T58" fmla="*/ 8 w 73"/>
                  <a:gd name="T59"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54">
                    <a:moveTo>
                      <a:pt x="8" y="19"/>
                    </a:moveTo>
                    <a:lnTo>
                      <a:pt x="9" y="20"/>
                    </a:lnTo>
                    <a:lnTo>
                      <a:pt x="13" y="24"/>
                    </a:lnTo>
                    <a:lnTo>
                      <a:pt x="17" y="30"/>
                    </a:lnTo>
                    <a:lnTo>
                      <a:pt x="24" y="37"/>
                    </a:lnTo>
                    <a:lnTo>
                      <a:pt x="30" y="44"/>
                    </a:lnTo>
                    <a:lnTo>
                      <a:pt x="37" y="50"/>
                    </a:lnTo>
                    <a:lnTo>
                      <a:pt x="43" y="53"/>
                    </a:lnTo>
                    <a:lnTo>
                      <a:pt x="47" y="54"/>
                    </a:lnTo>
                    <a:lnTo>
                      <a:pt x="56" y="53"/>
                    </a:lnTo>
                    <a:lnTo>
                      <a:pt x="64" y="52"/>
                    </a:lnTo>
                    <a:lnTo>
                      <a:pt x="69" y="49"/>
                    </a:lnTo>
                    <a:lnTo>
                      <a:pt x="73" y="43"/>
                    </a:lnTo>
                    <a:lnTo>
                      <a:pt x="72" y="32"/>
                    </a:lnTo>
                    <a:lnTo>
                      <a:pt x="70" y="20"/>
                    </a:lnTo>
                    <a:lnTo>
                      <a:pt x="68" y="9"/>
                    </a:lnTo>
                    <a:lnTo>
                      <a:pt x="67" y="5"/>
                    </a:lnTo>
                    <a:lnTo>
                      <a:pt x="67" y="9"/>
                    </a:lnTo>
                    <a:lnTo>
                      <a:pt x="66" y="19"/>
                    </a:lnTo>
                    <a:lnTo>
                      <a:pt x="64" y="29"/>
                    </a:lnTo>
                    <a:lnTo>
                      <a:pt x="58" y="35"/>
                    </a:lnTo>
                    <a:lnTo>
                      <a:pt x="49" y="35"/>
                    </a:lnTo>
                    <a:lnTo>
                      <a:pt x="39" y="31"/>
                    </a:lnTo>
                    <a:lnTo>
                      <a:pt x="30" y="26"/>
                    </a:lnTo>
                    <a:lnTo>
                      <a:pt x="21" y="19"/>
                    </a:lnTo>
                    <a:lnTo>
                      <a:pt x="13" y="13"/>
                    </a:lnTo>
                    <a:lnTo>
                      <a:pt x="6" y="6"/>
                    </a:lnTo>
                    <a:lnTo>
                      <a:pt x="1" y="1"/>
                    </a:lnTo>
                    <a:lnTo>
                      <a:pt x="0" y="0"/>
                    </a:lnTo>
                    <a:lnTo>
                      <a:pt x="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28" name="Freeform 48"/>
              <p:cNvSpPr>
                <a:spLocks/>
              </p:cNvSpPr>
              <p:nvPr/>
            </p:nvSpPr>
            <p:spPr bwMode="auto">
              <a:xfrm>
                <a:off x="632" y="2035"/>
                <a:ext cx="36" cy="27"/>
              </a:xfrm>
              <a:custGeom>
                <a:avLst/>
                <a:gdLst>
                  <a:gd name="T0" fmla="*/ 8 w 71"/>
                  <a:gd name="T1" fmla="*/ 18 h 54"/>
                  <a:gd name="T2" fmla="*/ 9 w 71"/>
                  <a:gd name="T3" fmla="*/ 20 h 54"/>
                  <a:gd name="T4" fmla="*/ 12 w 71"/>
                  <a:gd name="T5" fmla="*/ 24 h 54"/>
                  <a:gd name="T6" fmla="*/ 17 w 71"/>
                  <a:gd name="T7" fmla="*/ 30 h 54"/>
                  <a:gd name="T8" fmla="*/ 24 w 71"/>
                  <a:gd name="T9" fmla="*/ 37 h 54"/>
                  <a:gd name="T10" fmla="*/ 30 w 71"/>
                  <a:gd name="T11" fmla="*/ 44 h 54"/>
                  <a:gd name="T12" fmla="*/ 35 w 71"/>
                  <a:gd name="T13" fmla="*/ 49 h 54"/>
                  <a:gd name="T14" fmla="*/ 41 w 71"/>
                  <a:gd name="T15" fmla="*/ 53 h 54"/>
                  <a:gd name="T16" fmla="*/ 46 w 71"/>
                  <a:gd name="T17" fmla="*/ 54 h 54"/>
                  <a:gd name="T18" fmla="*/ 54 w 71"/>
                  <a:gd name="T19" fmla="*/ 53 h 54"/>
                  <a:gd name="T20" fmla="*/ 62 w 71"/>
                  <a:gd name="T21" fmla="*/ 52 h 54"/>
                  <a:gd name="T22" fmla="*/ 68 w 71"/>
                  <a:gd name="T23" fmla="*/ 48 h 54"/>
                  <a:gd name="T24" fmla="*/ 71 w 71"/>
                  <a:gd name="T25" fmla="*/ 43 h 54"/>
                  <a:gd name="T26" fmla="*/ 70 w 71"/>
                  <a:gd name="T27" fmla="*/ 33 h 54"/>
                  <a:gd name="T28" fmla="*/ 69 w 71"/>
                  <a:gd name="T29" fmla="*/ 21 h 54"/>
                  <a:gd name="T30" fmla="*/ 66 w 71"/>
                  <a:gd name="T31" fmla="*/ 10 h 54"/>
                  <a:gd name="T32" fmla="*/ 65 w 71"/>
                  <a:gd name="T33" fmla="*/ 6 h 54"/>
                  <a:gd name="T34" fmla="*/ 65 w 71"/>
                  <a:gd name="T35" fmla="*/ 10 h 54"/>
                  <a:gd name="T36" fmla="*/ 64 w 71"/>
                  <a:gd name="T37" fmla="*/ 20 h 54"/>
                  <a:gd name="T38" fmla="*/ 62 w 71"/>
                  <a:gd name="T39" fmla="*/ 29 h 54"/>
                  <a:gd name="T40" fmla="*/ 57 w 71"/>
                  <a:gd name="T41" fmla="*/ 35 h 54"/>
                  <a:gd name="T42" fmla="*/ 48 w 71"/>
                  <a:gd name="T43" fmla="*/ 35 h 54"/>
                  <a:gd name="T44" fmla="*/ 39 w 71"/>
                  <a:gd name="T45" fmla="*/ 31 h 54"/>
                  <a:gd name="T46" fmla="*/ 28 w 71"/>
                  <a:gd name="T47" fmla="*/ 25 h 54"/>
                  <a:gd name="T48" fmla="*/ 20 w 71"/>
                  <a:gd name="T49" fmla="*/ 18 h 54"/>
                  <a:gd name="T50" fmla="*/ 12 w 71"/>
                  <a:gd name="T51" fmla="*/ 13 h 54"/>
                  <a:gd name="T52" fmla="*/ 5 w 71"/>
                  <a:gd name="T53" fmla="*/ 6 h 54"/>
                  <a:gd name="T54" fmla="*/ 1 w 71"/>
                  <a:gd name="T55" fmla="*/ 1 h 54"/>
                  <a:gd name="T56" fmla="*/ 0 w 71"/>
                  <a:gd name="T57" fmla="*/ 0 h 54"/>
                  <a:gd name="T58" fmla="*/ 8 w 71"/>
                  <a:gd name="T5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54">
                    <a:moveTo>
                      <a:pt x="8" y="18"/>
                    </a:moveTo>
                    <a:lnTo>
                      <a:pt x="9" y="20"/>
                    </a:lnTo>
                    <a:lnTo>
                      <a:pt x="12" y="24"/>
                    </a:lnTo>
                    <a:lnTo>
                      <a:pt x="17" y="30"/>
                    </a:lnTo>
                    <a:lnTo>
                      <a:pt x="24" y="37"/>
                    </a:lnTo>
                    <a:lnTo>
                      <a:pt x="30" y="44"/>
                    </a:lnTo>
                    <a:lnTo>
                      <a:pt x="35" y="49"/>
                    </a:lnTo>
                    <a:lnTo>
                      <a:pt x="41" y="53"/>
                    </a:lnTo>
                    <a:lnTo>
                      <a:pt x="46" y="54"/>
                    </a:lnTo>
                    <a:lnTo>
                      <a:pt x="54" y="53"/>
                    </a:lnTo>
                    <a:lnTo>
                      <a:pt x="62" y="52"/>
                    </a:lnTo>
                    <a:lnTo>
                      <a:pt x="68" y="48"/>
                    </a:lnTo>
                    <a:lnTo>
                      <a:pt x="71" y="43"/>
                    </a:lnTo>
                    <a:lnTo>
                      <a:pt x="70" y="33"/>
                    </a:lnTo>
                    <a:lnTo>
                      <a:pt x="69" y="21"/>
                    </a:lnTo>
                    <a:lnTo>
                      <a:pt x="66" y="10"/>
                    </a:lnTo>
                    <a:lnTo>
                      <a:pt x="65" y="6"/>
                    </a:lnTo>
                    <a:lnTo>
                      <a:pt x="65" y="10"/>
                    </a:lnTo>
                    <a:lnTo>
                      <a:pt x="64" y="20"/>
                    </a:lnTo>
                    <a:lnTo>
                      <a:pt x="62" y="29"/>
                    </a:lnTo>
                    <a:lnTo>
                      <a:pt x="57" y="35"/>
                    </a:lnTo>
                    <a:lnTo>
                      <a:pt x="48" y="35"/>
                    </a:lnTo>
                    <a:lnTo>
                      <a:pt x="39" y="31"/>
                    </a:lnTo>
                    <a:lnTo>
                      <a:pt x="28" y="25"/>
                    </a:lnTo>
                    <a:lnTo>
                      <a:pt x="20" y="18"/>
                    </a:lnTo>
                    <a:lnTo>
                      <a:pt x="12" y="13"/>
                    </a:lnTo>
                    <a:lnTo>
                      <a:pt x="5" y="6"/>
                    </a:lnTo>
                    <a:lnTo>
                      <a:pt x="1" y="1"/>
                    </a:lnTo>
                    <a:lnTo>
                      <a:pt x="0" y="0"/>
                    </a:lnTo>
                    <a:lnTo>
                      <a:pt x="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29" name="Freeform 49"/>
              <p:cNvSpPr>
                <a:spLocks/>
              </p:cNvSpPr>
              <p:nvPr/>
            </p:nvSpPr>
            <p:spPr bwMode="auto">
              <a:xfrm>
                <a:off x="674" y="2026"/>
                <a:ext cx="39" cy="26"/>
              </a:xfrm>
              <a:custGeom>
                <a:avLst/>
                <a:gdLst>
                  <a:gd name="T0" fmla="*/ 10 w 78"/>
                  <a:gd name="T1" fmla="*/ 22 h 52"/>
                  <a:gd name="T2" fmla="*/ 11 w 78"/>
                  <a:gd name="T3" fmla="*/ 23 h 52"/>
                  <a:gd name="T4" fmla="*/ 16 w 78"/>
                  <a:gd name="T5" fmla="*/ 26 h 52"/>
                  <a:gd name="T6" fmla="*/ 22 w 78"/>
                  <a:gd name="T7" fmla="*/ 32 h 52"/>
                  <a:gd name="T8" fmla="*/ 29 w 78"/>
                  <a:gd name="T9" fmla="*/ 38 h 52"/>
                  <a:gd name="T10" fmla="*/ 35 w 78"/>
                  <a:gd name="T11" fmla="*/ 43 h 52"/>
                  <a:gd name="T12" fmla="*/ 43 w 78"/>
                  <a:gd name="T13" fmla="*/ 48 h 52"/>
                  <a:gd name="T14" fmla="*/ 49 w 78"/>
                  <a:gd name="T15" fmla="*/ 50 h 52"/>
                  <a:gd name="T16" fmla="*/ 54 w 78"/>
                  <a:gd name="T17" fmla="*/ 52 h 52"/>
                  <a:gd name="T18" fmla="*/ 62 w 78"/>
                  <a:gd name="T19" fmla="*/ 49 h 52"/>
                  <a:gd name="T20" fmla="*/ 70 w 78"/>
                  <a:gd name="T21" fmla="*/ 46 h 52"/>
                  <a:gd name="T22" fmla="*/ 76 w 78"/>
                  <a:gd name="T23" fmla="*/ 41 h 52"/>
                  <a:gd name="T24" fmla="*/ 78 w 78"/>
                  <a:gd name="T25" fmla="*/ 35 h 52"/>
                  <a:gd name="T26" fmla="*/ 76 w 78"/>
                  <a:gd name="T27" fmla="*/ 26 h 52"/>
                  <a:gd name="T28" fmla="*/ 71 w 78"/>
                  <a:gd name="T29" fmla="*/ 13 h 52"/>
                  <a:gd name="T30" fmla="*/ 68 w 78"/>
                  <a:gd name="T31" fmla="*/ 4 h 52"/>
                  <a:gd name="T32" fmla="*/ 65 w 78"/>
                  <a:gd name="T33" fmla="*/ 0 h 52"/>
                  <a:gd name="T34" fmla="*/ 67 w 78"/>
                  <a:gd name="T35" fmla="*/ 4 h 52"/>
                  <a:gd name="T36" fmla="*/ 68 w 78"/>
                  <a:gd name="T37" fmla="*/ 13 h 52"/>
                  <a:gd name="T38" fmla="*/ 67 w 78"/>
                  <a:gd name="T39" fmla="*/ 24 h 52"/>
                  <a:gd name="T40" fmla="*/ 62 w 78"/>
                  <a:gd name="T41" fmla="*/ 30 h 52"/>
                  <a:gd name="T42" fmla="*/ 53 w 78"/>
                  <a:gd name="T43" fmla="*/ 31 h 52"/>
                  <a:gd name="T44" fmla="*/ 43 w 78"/>
                  <a:gd name="T45" fmla="*/ 30 h 52"/>
                  <a:gd name="T46" fmla="*/ 33 w 78"/>
                  <a:gd name="T47" fmla="*/ 25 h 52"/>
                  <a:gd name="T48" fmla="*/ 23 w 78"/>
                  <a:gd name="T49" fmla="*/ 20 h 52"/>
                  <a:gd name="T50" fmla="*/ 14 w 78"/>
                  <a:gd name="T51" fmla="*/ 15 h 52"/>
                  <a:gd name="T52" fmla="*/ 7 w 78"/>
                  <a:gd name="T53" fmla="*/ 9 h 52"/>
                  <a:gd name="T54" fmla="*/ 2 w 78"/>
                  <a:gd name="T55" fmla="*/ 5 h 52"/>
                  <a:gd name="T56" fmla="*/ 0 w 78"/>
                  <a:gd name="T57" fmla="*/ 4 h 52"/>
                  <a:gd name="T58" fmla="*/ 10 w 78"/>
                  <a:gd name="T59" fmla="*/ 2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52">
                    <a:moveTo>
                      <a:pt x="10" y="22"/>
                    </a:moveTo>
                    <a:lnTo>
                      <a:pt x="11" y="23"/>
                    </a:lnTo>
                    <a:lnTo>
                      <a:pt x="16" y="26"/>
                    </a:lnTo>
                    <a:lnTo>
                      <a:pt x="22" y="32"/>
                    </a:lnTo>
                    <a:lnTo>
                      <a:pt x="29" y="38"/>
                    </a:lnTo>
                    <a:lnTo>
                      <a:pt x="35" y="43"/>
                    </a:lnTo>
                    <a:lnTo>
                      <a:pt x="43" y="48"/>
                    </a:lnTo>
                    <a:lnTo>
                      <a:pt x="49" y="50"/>
                    </a:lnTo>
                    <a:lnTo>
                      <a:pt x="54" y="52"/>
                    </a:lnTo>
                    <a:lnTo>
                      <a:pt x="62" y="49"/>
                    </a:lnTo>
                    <a:lnTo>
                      <a:pt x="70" y="46"/>
                    </a:lnTo>
                    <a:lnTo>
                      <a:pt x="76" y="41"/>
                    </a:lnTo>
                    <a:lnTo>
                      <a:pt x="78" y="35"/>
                    </a:lnTo>
                    <a:lnTo>
                      <a:pt x="76" y="26"/>
                    </a:lnTo>
                    <a:lnTo>
                      <a:pt x="71" y="13"/>
                    </a:lnTo>
                    <a:lnTo>
                      <a:pt x="68" y="4"/>
                    </a:lnTo>
                    <a:lnTo>
                      <a:pt x="65" y="0"/>
                    </a:lnTo>
                    <a:lnTo>
                      <a:pt x="67" y="4"/>
                    </a:lnTo>
                    <a:lnTo>
                      <a:pt x="68" y="13"/>
                    </a:lnTo>
                    <a:lnTo>
                      <a:pt x="67" y="24"/>
                    </a:lnTo>
                    <a:lnTo>
                      <a:pt x="62" y="30"/>
                    </a:lnTo>
                    <a:lnTo>
                      <a:pt x="53" y="31"/>
                    </a:lnTo>
                    <a:lnTo>
                      <a:pt x="43" y="30"/>
                    </a:lnTo>
                    <a:lnTo>
                      <a:pt x="33" y="25"/>
                    </a:lnTo>
                    <a:lnTo>
                      <a:pt x="23" y="20"/>
                    </a:lnTo>
                    <a:lnTo>
                      <a:pt x="14" y="15"/>
                    </a:lnTo>
                    <a:lnTo>
                      <a:pt x="7" y="9"/>
                    </a:lnTo>
                    <a:lnTo>
                      <a:pt x="2" y="5"/>
                    </a:lnTo>
                    <a:lnTo>
                      <a:pt x="0" y="4"/>
                    </a:lnTo>
                    <a:lnTo>
                      <a:pt x="1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30" name="Freeform 50"/>
              <p:cNvSpPr>
                <a:spLocks/>
              </p:cNvSpPr>
              <p:nvPr/>
            </p:nvSpPr>
            <p:spPr bwMode="auto">
              <a:xfrm>
                <a:off x="627" y="2008"/>
                <a:ext cx="35" cy="28"/>
              </a:xfrm>
              <a:custGeom>
                <a:avLst/>
                <a:gdLst>
                  <a:gd name="T0" fmla="*/ 9 w 72"/>
                  <a:gd name="T1" fmla="*/ 19 h 55"/>
                  <a:gd name="T2" fmla="*/ 11 w 72"/>
                  <a:gd name="T3" fmla="*/ 21 h 55"/>
                  <a:gd name="T4" fmla="*/ 14 w 72"/>
                  <a:gd name="T5" fmla="*/ 25 h 55"/>
                  <a:gd name="T6" fmla="*/ 19 w 72"/>
                  <a:gd name="T7" fmla="*/ 31 h 55"/>
                  <a:gd name="T8" fmla="*/ 26 w 72"/>
                  <a:gd name="T9" fmla="*/ 38 h 55"/>
                  <a:gd name="T10" fmla="*/ 31 w 72"/>
                  <a:gd name="T11" fmla="*/ 45 h 55"/>
                  <a:gd name="T12" fmla="*/ 37 w 72"/>
                  <a:gd name="T13" fmla="*/ 50 h 55"/>
                  <a:gd name="T14" fmla="*/ 43 w 72"/>
                  <a:gd name="T15" fmla="*/ 54 h 55"/>
                  <a:gd name="T16" fmla="*/ 47 w 72"/>
                  <a:gd name="T17" fmla="*/ 55 h 55"/>
                  <a:gd name="T18" fmla="*/ 56 w 72"/>
                  <a:gd name="T19" fmla="*/ 54 h 55"/>
                  <a:gd name="T20" fmla="*/ 64 w 72"/>
                  <a:gd name="T21" fmla="*/ 52 h 55"/>
                  <a:gd name="T22" fmla="*/ 69 w 72"/>
                  <a:gd name="T23" fmla="*/ 49 h 55"/>
                  <a:gd name="T24" fmla="*/ 72 w 72"/>
                  <a:gd name="T25" fmla="*/ 44 h 55"/>
                  <a:gd name="T26" fmla="*/ 72 w 72"/>
                  <a:gd name="T27" fmla="*/ 33 h 55"/>
                  <a:gd name="T28" fmla="*/ 69 w 72"/>
                  <a:gd name="T29" fmla="*/ 21 h 55"/>
                  <a:gd name="T30" fmla="*/ 68 w 72"/>
                  <a:gd name="T31" fmla="*/ 10 h 55"/>
                  <a:gd name="T32" fmla="*/ 67 w 72"/>
                  <a:gd name="T33" fmla="*/ 6 h 55"/>
                  <a:gd name="T34" fmla="*/ 67 w 72"/>
                  <a:gd name="T35" fmla="*/ 10 h 55"/>
                  <a:gd name="T36" fmla="*/ 66 w 72"/>
                  <a:gd name="T37" fmla="*/ 19 h 55"/>
                  <a:gd name="T38" fmla="*/ 64 w 72"/>
                  <a:gd name="T39" fmla="*/ 30 h 55"/>
                  <a:gd name="T40" fmla="*/ 58 w 72"/>
                  <a:gd name="T41" fmla="*/ 36 h 55"/>
                  <a:gd name="T42" fmla="*/ 49 w 72"/>
                  <a:gd name="T43" fmla="*/ 36 h 55"/>
                  <a:gd name="T44" fmla="*/ 39 w 72"/>
                  <a:gd name="T45" fmla="*/ 32 h 55"/>
                  <a:gd name="T46" fmla="*/ 30 w 72"/>
                  <a:gd name="T47" fmla="*/ 26 h 55"/>
                  <a:gd name="T48" fmla="*/ 21 w 72"/>
                  <a:gd name="T49" fmla="*/ 19 h 55"/>
                  <a:gd name="T50" fmla="*/ 13 w 72"/>
                  <a:gd name="T51" fmla="*/ 12 h 55"/>
                  <a:gd name="T52" fmla="*/ 6 w 72"/>
                  <a:gd name="T53" fmla="*/ 6 h 55"/>
                  <a:gd name="T54" fmla="*/ 1 w 72"/>
                  <a:gd name="T55" fmla="*/ 1 h 55"/>
                  <a:gd name="T56" fmla="*/ 0 w 72"/>
                  <a:gd name="T57" fmla="*/ 0 h 55"/>
                  <a:gd name="T58" fmla="*/ 9 w 72"/>
                  <a:gd name="T5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5">
                    <a:moveTo>
                      <a:pt x="9" y="19"/>
                    </a:moveTo>
                    <a:lnTo>
                      <a:pt x="11" y="21"/>
                    </a:lnTo>
                    <a:lnTo>
                      <a:pt x="14" y="25"/>
                    </a:lnTo>
                    <a:lnTo>
                      <a:pt x="19" y="31"/>
                    </a:lnTo>
                    <a:lnTo>
                      <a:pt x="26" y="38"/>
                    </a:lnTo>
                    <a:lnTo>
                      <a:pt x="31" y="45"/>
                    </a:lnTo>
                    <a:lnTo>
                      <a:pt x="37" y="50"/>
                    </a:lnTo>
                    <a:lnTo>
                      <a:pt x="43" y="54"/>
                    </a:lnTo>
                    <a:lnTo>
                      <a:pt x="47" y="55"/>
                    </a:lnTo>
                    <a:lnTo>
                      <a:pt x="56" y="54"/>
                    </a:lnTo>
                    <a:lnTo>
                      <a:pt x="64" y="52"/>
                    </a:lnTo>
                    <a:lnTo>
                      <a:pt x="69" y="49"/>
                    </a:lnTo>
                    <a:lnTo>
                      <a:pt x="72" y="44"/>
                    </a:lnTo>
                    <a:lnTo>
                      <a:pt x="72" y="33"/>
                    </a:lnTo>
                    <a:lnTo>
                      <a:pt x="69" y="21"/>
                    </a:lnTo>
                    <a:lnTo>
                      <a:pt x="68" y="10"/>
                    </a:lnTo>
                    <a:lnTo>
                      <a:pt x="67" y="6"/>
                    </a:lnTo>
                    <a:lnTo>
                      <a:pt x="67" y="10"/>
                    </a:lnTo>
                    <a:lnTo>
                      <a:pt x="66" y="19"/>
                    </a:lnTo>
                    <a:lnTo>
                      <a:pt x="64" y="30"/>
                    </a:lnTo>
                    <a:lnTo>
                      <a:pt x="58" y="36"/>
                    </a:lnTo>
                    <a:lnTo>
                      <a:pt x="49" y="36"/>
                    </a:lnTo>
                    <a:lnTo>
                      <a:pt x="39" y="32"/>
                    </a:lnTo>
                    <a:lnTo>
                      <a:pt x="30" y="26"/>
                    </a:lnTo>
                    <a:lnTo>
                      <a:pt x="21" y="19"/>
                    </a:lnTo>
                    <a:lnTo>
                      <a:pt x="13" y="12"/>
                    </a:lnTo>
                    <a:lnTo>
                      <a:pt x="6" y="6"/>
                    </a:lnTo>
                    <a:lnTo>
                      <a:pt x="1" y="1"/>
                    </a:lnTo>
                    <a:lnTo>
                      <a:pt x="0" y="0"/>
                    </a:lnTo>
                    <a:lnTo>
                      <a:pt x="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31" name="Freeform 51"/>
              <p:cNvSpPr>
                <a:spLocks/>
              </p:cNvSpPr>
              <p:nvPr/>
            </p:nvSpPr>
            <p:spPr bwMode="auto">
              <a:xfrm>
                <a:off x="669" y="1999"/>
                <a:ext cx="39" cy="26"/>
              </a:xfrm>
              <a:custGeom>
                <a:avLst/>
                <a:gdLst>
                  <a:gd name="T0" fmla="*/ 12 w 79"/>
                  <a:gd name="T1" fmla="*/ 23 h 51"/>
                  <a:gd name="T2" fmla="*/ 13 w 79"/>
                  <a:gd name="T3" fmla="*/ 24 h 51"/>
                  <a:gd name="T4" fmla="*/ 18 w 79"/>
                  <a:gd name="T5" fmla="*/ 27 h 51"/>
                  <a:gd name="T6" fmla="*/ 23 w 79"/>
                  <a:gd name="T7" fmla="*/ 33 h 51"/>
                  <a:gd name="T8" fmla="*/ 30 w 79"/>
                  <a:gd name="T9" fmla="*/ 39 h 51"/>
                  <a:gd name="T10" fmla="*/ 37 w 79"/>
                  <a:gd name="T11" fmla="*/ 43 h 51"/>
                  <a:gd name="T12" fmla="*/ 45 w 79"/>
                  <a:gd name="T13" fmla="*/ 48 h 51"/>
                  <a:gd name="T14" fmla="*/ 51 w 79"/>
                  <a:gd name="T15" fmla="*/ 51 h 51"/>
                  <a:gd name="T16" fmla="*/ 56 w 79"/>
                  <a:gd name="T17" fmla="*/ 51 h 51"/>
                  <a:gd name="T18" fmla="*/ 64 w 79"/>
                  <a:gd name="T19" fmla="*/ 49 h 51"/>
                  <a:gd name="T20" fmla="*/ 71 w 79"/>
                  <a:gd name="T21" fmla="*/ 46 h 51"/>
                  <a:gd name="T22" fmla="*/ 76 w 79"/>
                  <a:gd name="T23" fmla="*/ 41 h 51"/>
                  <a:gd name="T24" fmla="*/ 79 w 79"/>
                  <a:gd name="T25" fmla="*/ 35 h 51"/>
                  <a:gd name="T26" fmla="*/ 76 w 79"/>
                  <a:gd name="T27" fmla="*/ 26 h 51"/>
                  <a:gd name="T28" fmla="*/ 73 w 79"/>
                  <a:gd name="T29" fmla="*/ 15 h 51"/>
                  <a:gd name="T30" fmla="*/ 68 w 79"/>
                  <a:gd name="T31" fmla="*/ 4 h 51"/>
                  <a:gd name="T32" fmla="*/ 67 w 79"/>
                  <a:gd name="T33" fmla="*/ 0 h 51"/>
                  <a:gd name="T34" fmla="*/ 68 w 79"/>
                  <a:gd name="T35" fmla="*/ 4 h 51"/>
                  <a:gd name="T36" fmla="*/ 68 w 79"/>
                  <a:gd name="T37" fmla="*/ 13 h 51"/>
                  <a:gd name="T38" fmla="*/ 67 w 79"/>
                  <a:gd name="T39" fmla="*/ 25 h 51"/>
                  <a:gd name="T40" fmla="*/ 63 w 79"/>
                  <a:gd name="T41" fmla="*/ 31 h 51"/>
                  <a:gd name="T42" fmla="*/ 54 w 79"/>
                  <a:gd name="T43" fmla="*/ 32 h 51"/>
                  <a:gd name="T44" fmla="*/ 44 w 79"/>
                  <a:gd name="T45" fmla="*/ 31 h 51"/>
                  <a:gd name="T46" fmla="*/ 34 w 79"/>
                  <a:gd name="T47" fmla="*/ 26 h 51"/>
                  <a:gd name="T48" fmla="*/ 23 w 79"/>
                  <a:gd name="T49" fmla="*/ 21 h 51"/>
                  <a:gd name="T50" fmla="*/ 14 w 79"/>
                  <a:gd name="T51" fmla="*/ 16 h 51"/>
                  <a:gd name="T52" fmla="*/ 7 w 79"/>
                  <a:gd name="T53" fmla="*/ 10 h 51"/>
                  <a:gd name="T54" fmla="*/ 3 w 79"/>
                  <a:gd name="T55" fmla="*/ 6 h 51"/>
                  <a:gd name="T56" fmla="*/ 0 w 79"/>
                  <a:gd name="T57" fmla="*/ 5 h 51"/>
                  <a:gd name="T58" fmla="*/ 12 w 79"/>
                  <a:gd name="T59" fmla="*/ 2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51">
                    <a:moveTo>
                      <a:pt x="12" y="23"/>
                    </a:moveTo>
                    <a:lnTo>
                      <a:pt x="13" y="24"/>
                    </a:lnTo>
                    <a:lnTo>
                      <a:pt x="18" y="27"/>
                    </a:lnTo>
                    <a:lnTo>
                      <a:pt x="23" y="33"/>
                    </a:lnTo>
                    <a:lnTo>
                      <a:pt x="30" y="39"/>
                    </a:lnTo>
                    <a:lnTo>
                      <a:pt x="37" y="43"/>
                    </a:lnTo>
                    <a:lnTo>
                      <a:pt x="45" y="48"/>
                    </a:lnTo>
                    <a:lnTo>
                      <a:pt x="51" y="51"/>
                    </a:lnTo>
                    <a:lnTo>
                      <a:pt x="56" y="51"/>
                    </a:lnTo>
                    <a:lnTo>
                      <a:pt x="64" y="49"/>
                    </a:lnTo>
                    <a:lnTo>
                      <a:pt x="71" y="46"/>
                    </a:lnTo>
                    <a:lnTo>
                      <a:pt x="76" y="41"/>
                    </a:lnTo>
                    <a:lnTo>
                      <a:pt x="79" y="35"/>
                    </a:lnTo>
                    <a:lnTo>
                      <a:pt x="76" y="26"/>
                    </a:lnTo>
                    <a:lnTo>
                      <a:pt x="73" y="15"/>
                    </a:lnTo>
                    <a:lnTo>
                      <a:pt x="68" y="4"/>
                    </a:lnTo>
                    <a:lnTo>
                      <a:pt x="67" y="0"/>
                    </a:lnTo>
                    <a:lnTo>
                      <a:pt x="68" y="4"/>
                    </a:lnTo>
                    <a:lnTo>
                      <a:pt x="68" y="13"/>
                    </a:lnTo>
                    <a:lnTo>
                      <a:pt x="67" y="25"/>
                    </a:lnTo>
                    <a:lnTo>
                      <a:pt x="63" y="31"/>
                    </a:lnTo>
                    <a:lnTo>
                      <a:pt x="54" y="32"/>
                    </a:lnTo>
                    <a:lnTo>
                      <a:pt x="44" y="31"/>
                    </a:lnTo>
                    <a:lnTo>
                      <a:pt x="34" y="26"/>
                    </a:lnTo>
                    <a:lnTo>
                      <a:pt x="23" y="21"/>
                    </a:lnTo>
                    <a:lnTo>
                      <a:pt x="14" y="16"/>
                    </a:lnTo>
                    <a:lnTo>
                      <a:pt x="7" y="10"/>
                    </a:lnTo>
                    <a:lnTo>
                      <a:pt x="3" y="6"/>
                    </a:lnTo>
                    <a:lnTo>
                      <a:pt x="0" y="5"/>
                    </a:lnTo>
                    <a:lnTo>
                      <a:pt x="12"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32" name="Freeform 52"/>
              <p:cNvSpPr>
                <a:spLocks/>
              </p:cNvSpPr>
              <p:nvPr/>
            </p:nvSpPr>
            <p:spPr bwMode="auto">
              <a:xfrm>
                <a:off x="731" y="2044"/>
                <a:ext cx="40" cy="26"/>
              </a:xfrm>
              <a:custGeom>
                <a:avLst/>
                <a:gdLst>
                  <a:gd name="T0" fmla="*/ 0 w 78"/>
                  <a:gd name="T1" fmla="*/ 7 h 52"/>
                  <a:gd name="T2" fmla="*/ 11 w 78"/>
                  <a:gd name="T3" fmla="*/ 25 h 52"/>
                  <a:gd name="T4" fmla="*/ 13 w 78"/>
                  <a:gd name="T5" fmla="*/ 26 h 52"/>
                  <a:gd name="T6" fmla="*/ 17 w 78"/>
                  <a:gd name="T7" fmla="*/ 29 h 52"/>
                  <a:gd name="T8" fmla="*/ 23 w 78"/>
                  <a:gd name="T9" fmla="*/ 34 h 52"/>
                  <a:gd name="T10" fmla="*/ 30 w 78"/>
                  <a:gd name="T11" fmla="*/ 40 h 52"/>
                  <a:gd name="T12" fmla="*/ 37 w 78"/>
                  <a:gd name="T13" fmla="*/ 45 h 52"/>
                  <a:gd name="T14" fmla="*/ 45 w 78"/>
                  <a:gd name="T15" fmla="*/ 50 h 52"/>
                  <a:gd name="T16" fmla="*/ 51 w 78"/>
                  <a:gd name="T17" fmla="*/ 52 h 52"/>
                  <a:gd name="T18" fmla="*/ 55 w 78"/>
                  <a:gd name="T19" fmla="*/ 52 h 52"/>
                  <a:gd name="T20" fmla="*/ 63 w 78"/>
                  <a:gd name="T21" fmla="*/ 50 h 52"/>
                  <a:gd name="T22" fmla="*/ 70 w 78"/>
                  <a:gd name="T23" fmla="*/ 46 h 52"/>
                  <a:gd name="T24" fmla="*/ 76 w 78"/>
                  <a:gd name="T25" fmla="*/ 42 h 52"/>
                  <a:gd name="T26" fmla="*/ 78 w 78"/>
                  <a:gd name="T27" fmla="*/ 36 h 52"/>
                  <a:gd name="T28" fmla="*/ 76 w 78"/>
                  <a:gd name="T29" fmla="*/ 27 h 52"/>
                  <a:gd name="T30" fmla="*/ 71 w 78"/>
                  <a:gd name="T31" fmla="*/ 14 h 52"/>
                  <a:gd name="T32" fmla="*/ 68 w 78"/>
                  <a:gd name="T33" fmla="*/ 5 h 52"/>
                  <a:gd name="T34" fmla="*/ 66 w 78"/>
                  <a:gd name="T35" fmla="*/ 0 h 52"/>
                  <a:gd name="T36" fmla="*/ 67 w 78"/>
                  <a:gd name="T37" fmla="*/ 5 h 52"/>
                  <a:gd name="T38" fmla="*/ 68 w 78"/>
                  <a:gd name="T39" fmla="*/ 14 h 52"/>
                  <a:gd name="T40" fmla="*/ 67 w 78"/>
                  <a:gd name="T41" fmla="*/ 26 h 52"/>
                  <a:gd name="T42" fmla="*/ 62 w 78"/>
                  <a:gd name="T43" fmla="*/ 31 h 52"/>
                  <a:gd name="T44" fmla="*/ 54 w 78"/>
                  <a:gd name="T45" fmla="*/ 33 h 52"/>
                  <a:gd name="T46" fmla="*/ 44 w 78"/>
                  <a:gd name="T47" fmla="*/ 31 h 52"/>
                  <a:gd name="T48" fmla="*/ 33 w 78"/>
                  <a:gd name="T49" fmla="*/ 27 h 52"/>
                  <a:gd name="T50" fmla="*/ 23 w 78"/>
                  <a:gd name="T51" fmla="*/ 22 h 52"/>
                  <a:gd name="T52" fmla="*/ 14 w 78"/>
                  <a:gd name="T53" fmla="*/ 17 h 52"/>
                  <a:gd name="T54" fmla="*/ 7 w 78"/>
                  <a:gd name="T55" fmla="*/ 12 h 52"/>
                  <a:gd name="T56" fmla="*/ 2 w 78"/>
                  <a:gd name="T57" fmla="*/ 8 h 52"/>
                  <a:gd name="T58" fmla="*/ 0 w 78"/>
                  <a:gd name="T59"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52">
                    <a:moveTo>
                      <a:pt x="0" y="7"/>
                    </a:moveTo>
                    <a:lnTo>
                      <a:pt x="11" y="25"/>
                    </a:lnTo>
                    <a:lnTo>
                      <a:pt x="13" y="26"/>
                    </a:lnTo>
                    <a:lnTo>
                      <a:pt x="17" y="29"/>
                    </a:lnTo>
                    <a:lnTo>
                      <a:pt x="23" y="34"/>
                    </a:lnTo>
                    <a:lnTo>
                      <a:pt x="30" y="40"/>
                    </a:lnTo>
                    <a:lnTo>
                      <a:pt x="37" y="45"/>
                    </a:lnTo>
                    <a:lnTo>
                      <a:pt x="45" y="50"/>
                    </a:lnTo>
                    <a:lnTo>
                      <a:pt x="51" y="52"/>
                    </a:lnTo>
                    <a:lnTo>
                      <a:pt x="55" y="52"/>
                    </a:lnTo>
                    <a:lnTo>
                      <a:pt x="63" y="50"/>
                    </a:lnTo>
                    <a:lnTo>
                      <a:pt x="70" y="46"/>
                    </a:lnTo>
                    <a:lnTo>
                      <a:pt x="76" y="42"/>
                    </a:lnTo>
                    <a:lnTo>
                      <a:pt x="78" y="36"/>
                    </a:lnTo>
                    <a:lnTo>
                      <a:pt x="76" y="27"/>
                    </a:lnTo>
                    <a:lnTo>
                      <a:pt x="71" y="14"/>
                    </a:lnTo>
                    <a:lnTo>
                      <a:pt x="68" y="5"/>
                    </a:lnTo>
                    <a:lnTo>
                      <a:pt x="66" y="0"/>
                    </a:lnTo>
                    <a:lnTo>
                      <a:pt x="67" y="5"/>
                    </a:lnTo>
                    <a:lnTo>
                      <a:pt x="68" y="14"/>
                    </a:lnTo>
                    <a:lnTo>
                      <a:pt x="67" y="26"/>
                    </a:lnTo>
                    <a:lnTo>
                      <a:pt x="62" y="31"/>
                    </a:lnTo>
                    <a:lnTo>
                      <a:pt x="54" y="33"/>
                    </a:lnTo>
                    <a:lnTo>
                      <a:pt x="44" y="31"/>
                    </a:lnTo>
                    <a:lnTo>
                      <a:pt x="33" y="27"/>
                    </a:lnTo>
                    <a:lnTo>
                      <a:pt x="23" y="22"/>
                    </a:lnTo>
                    <a:lnTo>
                      <a:pt x="14" y="17"/>
                    </a:lnTo>
                    <a:lnTo>
                      <a:pt x="7" y="12"/>
                    </a:lnTo>
                    <a:lnTo>
                      <a:pt x="2" y="8"/>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33" name="Freeform 53"/>
              <p:cNvSpPr>
                <a:spLocks/>
              </p:cNvSpPr>
              <p:nvPr/>
            </p:nvSpPr>
            <p:spPr bwMode="auto">
              <a:xfrm>
                <a:off x="455" y="1782"/>
                <a:ext cx="28" cy="31"/>
              </a:xfrm>
              <a:custGeom>
                <a:avLst/>
                <a:gdLst>
                  <a:gd name="T0" fmla="*/ 55 w 55"/>
                  <a:gd name="T1" fmla="*/ 37 h 62"/>
                  <a:gd name="T2" fmla="*/ 55 w 55"/>
                  <a:gd name="T3" fmla="*/ 38 h 62"/>
                  <a:gd name="T4" fmla="*/ 53 w 55"/>
                  <a:gd name="T5" fmla="*/ 43 h 62"/>
                  <a:gd name="T6" fmla="*/ 51 w 55"/>
                  <a:gd name="T7" fmla="*/ 47 h 62"/>
                  <a:gd name="T8" fmla="*/ 47 w 55"/>
                  <a:gd name="T9" fmla="*/ 53 h 62"/>
                  <a:gd name="T10" fmla="*/ 43 w 55"/>
                  <a:gd name="T11" fmla="*/ 59 h 62"/>
                  <a:gd name="T12" fmla="*/ 37 w 55"/>
                  <a:gd name="T13" fmla="*/ 62 h 62"/>
                  <a:gd name="T14" fmla="*/ 29 w 55"/>
                  <a:gd name="T15" fmla="*/ 62 h 62"/>
                  <a:gd name="T16" fmla="*/ 21 w 55"/>
                  <a:gd name="T17" fmla="*/ 60 h 62"/>
                  <a:gd name="T18" fmla="*/ 10 w 55"/>
                  <a:gd name="T19" fmla="*/ 54 h 62"/>
                  <a:gd name="T20" fmla="*/ 5 w 55"/>
                  <a:gd name="T21" fmla="*/ 48 h 62"/>
                  <a:gd name="T22" fmla="*/ 2 w 55"/>
                  <a:gd name="T23" fmla="*/ 40 h 62"/>
                  <a:gd name="T24" fmla="*/ 0 w 55"/>
                  <a:gd name="T25" fmla="*/ 29 h 62"/>
                  <a:gd name="T26" fmla="*/ 1 w 55"/>
                  <a:gd name="T27" fmla="*/ 19 h 62"/>
                  <a:gd name="T28" fmla="*/ 7 w 55"/>
                  <a:gd name="T29" fmla="*/ 10 h 62"/>
                  <a:gd name="T30" fmla="*/ 13 w 55"/>
                  <a:gd name="T31" fmla="*/ 7 h 62"/>
                  <a:gd name="T32" fmla="*/ 15 w 55"/>
                  <a:gd name="T33" fmla="*/ 6 h 62"/>
                  <a:gd name="T34" fmla="*/ 16 w 55"/>
                  <a:gd name="T35" fmla="*/ 5 h 62"/>
                  <a:gd name="T36" fmla="*/ 21 w 55"/>
                  <a:gd name="T37" fmla="*/ 1 h 62"/>
                  <a:gd name="T38" fmla="*/ 28 w 55"/>
                  <a:gd name="T39" fmla="*/ 0 h 62"/>
                  <a:gd name="T40" fmla="*/ 37 w 55"/>
                  <a:gd name="T41" fmla="*/ 1 h 62"/>
                  <a:gd name="T42" fmla="*/ 43 w 55"/>
                  <a:gd name="T43" fmla="*/ 5 h 62"/>
                  <a:gd name="T44" fmla="*/ 48 w 55"/>
                  <a:gd name="T45" fmla="*/ 10 h 62"/>
                  <a:gd name="T46" fmla="*/ 51 w 55"/>
                  <a:gd name="T47" fmla="*/ 14 h 62"/>
                  <a:gd name="T48" fmla="*/ 52 w 55"/>
                  <a:gd name="T49" fmla="*/ 16 h 62"/>
                  <a:gd name="T50" fmla="*/ 55 w 55"/>
                  <a:gd name="T51" fmla="*/ 3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2">
                    <a:moveTo>
                      <a:pt x="55" y="37"/>
                    </a:moveTo>
                    <a:lnTo>
                      <a:pt x="55" y="38"/>
                    </a:lnTo>
                    <a:lnTo>
                      <a:pt x="53" y="43"/>
                    </a:lnTo>
                    <a:lnTo>
                      <a:pt x="51" y="47"/>
                    </a:lnTo>
                    <a:lnTo>
                      <a:pt x="47" y="53"/>
                    </a:lnTo>
                    <a:lnTo>
                      <a:pt x="43" y="59"/>
                    </a:lnTo>
                    <a:lnTo>
                      <a:pt x="37" y="62"/>
                    </a:lnTo>
                    <a:lnTo>
                      <a:pt x="29" y="62"/>
                    </a:lnTo>
                    <a:lnTo>
                      <a:pt x="21" y="60"/>
                    </a:lnTo>
                    <a:lnTo>
                      <a:pt x="10" y="54"/>
                    </a:lnTo>
                    <a:lnTo>
                      <a:pt x="5" y="48"/>
                    </a:lnTo>
                    <a:lnTo>
                      <a:pt x="2" y="40"/>
                    </a:lnTo>
                    <a:lnTo>
                      <a:pt x="0" y="29"/>
                    </a:lnTo>
                    <a:lnTo>
                      <a:pt x="1" y="19"/>
                    </a:lnTo>
                    <a:lnTo>
                      <a:pt x="7" y="10"/>
                    </a:lnTo>
                    <a:lnTo>
                      <a:pt x="13" y="7"/>
                    </a:lnTo>
                    <a:lnTo>
                      <a:pt x="15" y="6"/>
                    </a:lnTo>
                    <a:lnTo>
                      <a:pt x="16" y="5"/>
                    </a:lnTo>
                    <a:lnTo>
                      <a:pt x="21" y="1"/>
                    </a:lnTo>
                    <a:lnTo>
                      <a:pt x="28" y="0"/>
                    </a:lnTo>
                    <a:lnTo>
                      <a:pt x="37" y="1"/>
                    </a:lnTo>
                    <a:lnTo>
                      <a:pt x="43" y="5"/>
                    </a:lnTo>
                    <a:lnTo>
                      <a:pt x="48" y="10"/>
                    </a:lnTo>
                    <a:lnTo>
                      <a:pt x="51" y="14"/>
                    </a:lnTo>
                    <a:lnTo>
                      <a:pt x="52" y="16"/>
                    </a:lnTo>
                    <a:lnTo>
                      <a:pt x="5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34" name="Freeform 54"/>
              <p:cNvSpPr>
                <a:spLocks/>
              </p:cNvSpPr>
              <p:nvPr/>
            </p:nvSpPr>
            <p:spPr bwMode="auto">
              <a:xfrm>
                <a:off x="465" y="1791"/>
                <a:ext cx="14" cy="12"/>
              </a:xfrm>
              <a:custGeom>
                <a:avLst/>
                <a:gdLst>
                  <a:gd name="T0" fmla="*/ 15 w 29"/>
                  <a:gd name="T1" fmla="*/ 0 h 25"/>
                  <a:gd name="T2" fmla="*/ 10 w 29"/>
                  <a:gd name="T3" fmla="*/ 1 h 25"/>
                  <a:gd name="T4" fmla="*/ 5 w 29"/>
                  <a:gd name="T5" fmla="*/ 3 h 25"/>
                  <a:gd name="T6" fmla="*/ 1 w 29"/>
                  <a:gd name="T7" fmla="*/ 6 h 25"/>
                  <a:gd name="T8" fmla="*/ 0 w 29"/>
                  <a:gd name="T9" fmla="*/ 11 h 25"/>
                  <a:gd name="T10" fmla="*/ 1 w 29"/>
                  <a:gd name="T11" fmla="*/ 16 h 25"/>
                  <a:gd name="T12" fmla="*/ 4 w 29"/>
                  <a:gd name="T13" fmla="*/ 20 h 25"/>
                  <a:gd name="T14" fmla="*/ 8 w 29"/>
                  <a:gd name="T15" fmla="*/ 24 h 25"/>
                  <a:gd name="T16" fmla="*/ 14 w 29"/>
                  <a:gd name="T17" fmla="*/ 25 h 25"/>
                  <a:gd name="T18" fmla="*/ 20 w 29"/>
                  <a:gd name="T19" fmla="*/ 24 h 25"/>
                  <a:gd name="T20" fmla="*/ 25 w 29"/>
                  <a:gd name="T21" fmla="*/ 21 h 25"/>
                  <a:gd name="T22" fmla="*/ 28 w 29"/>
                  <a:gd name="T23" fmla="*/ 17 h 25"/>
                  <a:gd name="T24" fmla="*/ 29 w 29"/>
                  <a:gd name="T25" fmla="*/ 12 h 25"/>
                  <a:gd name="T26" fmla="*/ 29 w 29"/>
                  <a:gd name="T27" fmla="*/ 8 h 25"/>
                  <a:gd name="T28" fmla="*/ 26 w 29"/>
                  <a:gd name="T29" fmla="*/ 3 h 25"/>
                  <a:gd name="T30" fmla="*/ 21 w 29"/>
                  <a:gd name="T31" fmla="*/ 1 h 25"/>
                  <a:gd name="T32" fmla="*/ 15 w 29"/>
                  <a:gd name="T3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5">
                    <a:moveTo>
                      <a:pt x="15" y="0"/>
                    </a:moveTo>
                    <a:lnTo>
                      <a:pt x="10" y="1"/>
                    </a:lnTo>
                    <a:lnTo>
                      <a:pt x="5" y="3"/>
                    </a:lnTo>
                    <a:lnTo>
                      <a:pt x="1" y="6"/>
                    </a:lnTo>
                    <a:lnTo>
                      <a:pt x="0" y="11"/>
                    </a:lnTo>
                    <a:lnTo>
                      <a:pt x="1" y="16"/>
                    </a:lnTo>
                    <a:lnTo>
                      <a:pt x="4" y="20"/>
                    </a:lnTo>
                    <a:lnTo>
                      <a:pt x="8" y="24"/>
                    </a:lnTo>
                    <a:lnTo>
                      <a:pt x="14" y="25"/>
                    </a:lnTo>
                    <a:lnTo>
                      <a:pt x="20" y="24"/>
                    </a:lnTo>
                    <a:lnTo>
                      <a:pt x="25" y="21"/>
                    </a:lnTo>
                    <a:lnTo>
                      <a:pt x="28" y="17"/>
                    </a:lnTo>
                    <a:lnTo>
                      <a:pt x="29" y="12"/>
                    </a:lnTo>
                    <a:lnTo>
                      <a:pt x="29" y="8"/>
                    </a:lnTo>
                    <a:lnTo>
                      <a:pt x="26" y="3"/>
                    </a:lnTo>
                    <a:lnTo>
                      <a:pt x="21" y="1"/>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35" name="Freeform 55"/>
              <p:cNvSpPr>
                <a:spLocks/>
              </p:cNvSpPr>
              <p:nvPr/>
            </p:nvSpPr>
            <p:spPr bwMode="auto">
              <a:xfrm>
                <a:off x="423" y="1747"/>
                <a:ext cx="120" cy="183"/>
              </a:xfrm>
              <a:custGeom>
                <a:avLst/>
                <a:gdLst>
                  <a:gd name="T0" fmla="*/ 157 w 240"/>
                  <a:gd name="T1" fmla="*/ 17 h 366"/>
                  <a:gd name="T2" fmla="*/ 174 w 240"/>
                  <a:gd name="T3" fmla="*/ 31 h 366"/>
                  <a:gd name="T4" fmla="*/ 189 w 240"/>
                  <a:gd name="T5" fmla="*/ 50 h 366"/>
                  <a:gd name="T6" fmla="*/ 203 w 240"/>
                  <a:gd name="T7" fmla="*/ 70 h 366"/>
                  <a:gd name="T8" fmla="*/ 214 w 240"/>
                  <a:gd name="T9" fmla="*/ 89 h 366"/>
                  <a:gd name="T10" fmla="*/ 232 w 240"/>
                  <a:gd name="T11" fmla="*/ 136 h 366"/>
                  <a:gd name="T12" fmla="*/ 240 w 240"/>
                  <a:gd name="T13" fmla="*/ 166 h 366"/>
                  <a:gd name="T14" fmla="*/ 233 w 240"/>
                  <a:gd name="T15" fmla="*/ 168 h 366"/>
                  <a:gd name="T16" fmla="*/ 215 w 240"/>
                  <a:gd name="T17" fmla="*/ 174 h 366"/>
                  <a:gd name="T18" fmla="*/ 193 w 240"/>
                  <a:gd name="T19" fmla="*/ 179 h 366"/>
                  <a:gd name="T20" fmla="*/ 172 w 240"/>
                  <a:gd name="T21" fmla="*/ 181 h 366"/>
                  <a:gd name="T22" fmla="*/ 162 w 240"/>
                  <a:gd name="T23" fmla="*/ 194 h 366"/>
                  <a:gd name="T24" fmla="*/ 158 w 240"/>
                  <a:gd name="T25" fmla="*/ 202 h 366"/>
                  <a:gd name="T26" fmla="*/ 151 w 240"/>
                  <a:gd name="T27" fmla="*/ 260 h 366"/>
                  <a:gd name="T28" fmla="*/ 141 w 240"/>
                  <a:gd name="T29" fmla="*/ 341 h 366"/>
                  <a:gd name="T30" fmla="*/ 118 w 240"/>
                  <a:gd name="T31" fmla="*/ 361 h 366"/>
                  <a:gd name="T32" fmla="*/ 108 w 240"/>
                  <a:gd name="T33" fmla="*/ 365 h 366"/>
                  <a:gd name="T34" fmla="*/ 96 w 240"/>
                  <a:gd name="T35" fmla="*/ 365 h 366"/>
                  <a:gd name="T36" fmla="*/ 81 w 240"/>
                  <a:gd name="T37" fmla="*/ 328 h 366"/>
                  <a:gd name="T38" fmla="*/ 66 w 240"/>
                  <a:gd name="T39" fmla="*/ 272 h 366"/>
                  <a:gd name="T40" fmla="*/ 55 w 240"/>
                  <a:gd name="T41" fmla="*/ 252 h 366"/>
                  <a:gd name="T42" fmla="*/ 70 w 240"/>
                  <a:gd name="T43" fmla="*/ 250 h 366"/>
                  <a:gd name="T44" fmla="*/ 81 w 240"/>
                  <a:gd name="T45" fmla="*/ 229 h 366"/>
                  <a:gd name="T46" fmla="*/ 82 w 240"/>
                  <a:gd name="T47" fmla="*/ 203 h 366"/>
                  <a:gd name="T48" fmla="*/ 75 w 240"/>
                  <a:gd name="T49" fmla="*/ 177 h 366"/>
                  <a:gd name="T50" fmla="*/ 67 w 240"/>
                  <a:gd name="T51" fmla="*/ 165 h 366"/>
                  <a:gd name="T52" fmla="*/ 56 w 240"/>
                  <a:gd name="T53" fmla="*/ 150 h 366"/>
                  <a:gd name="T54" fmla="*/ 42 w 240"/>
                  <a:gd name="T55" fmla="*/ 135 h 366"/>
                  <a:gd name="T56" fmla="*/ 29 w 240"/>
                  <a:gd name="T57" fmla="*/ 123 h 366"/>
                  <a:gd name="T58" fmla="*/ 11 w 240"/>
                  <a:gd name="T59" fmla="*/ 126 h 366"/>
                  <a:gd name="T60" fmla="*/ 7 w 240"/>
                  <a:gd name="T61" fmla="*/ 130 h 366"/>
                  <a:gd name="T62" fmla="*/ 0 w 240"/>
                  <a:gd name="T63" fmla="*/ 113 h 366"/>
                  <a:gd name="T64" fmla="*/ 7 w 240"/>
                  <a:gd name="T65" fmla="*/ 69 h 366"/>
                  <a:gd name="T66" fmla="*/ 14 w 240"/>
                  <a:gd name="T67" fmla="*/ 56 h 366"/>
                  <a:gd name="T68" fmla="*/ 21 w 240"/>
                  <a:gd name="T69" fmla="*/ 45 h 366"/>
                  <a:gd name="T70" fmla="*/ 31 w 240"/>
                  <a:gd name="T71" fmla="*/ 35 h 366"/>
                  <a:gd name="T72" fmla="*/ 45 w 240"/>
                  <a:gd name="T73" fmla="*/ 21 h 366"/>
                  <a:gd name="T74" fmla="*/ 61 w 240"/>
                  <a:gd name="T75" fmla="*/ 13 h 366"/>
                  <a:gd name="T76" fmla="*/ 75 w 240"/>
                  <a:gd name="T77" fmla="*/ 7 h 366"/>
                  <a:gd name="T78" fmla="*/ 89 w 240"/>
                  <a:gd name="T79" fmla="*/ 2 h 366"/>
                  <a:gd name="T80" fmla="*/ 108 w 240"/>
                  <a:gd name="T81" fmla="*/ 0 h 366"/>
                  <a:gd name="T82" fmla="*/ 118 w 240"/>
                  <a:gd name="T83" fmla="*/ 1 h 366"/>
                  <a:gd name="T84" fmla="*/ 133 w 240"/>
                  <a:gd name="T85" fmla="*/ 5 h 366"/>
                  <a:gd name="T86" fmla="*/ 147 w 240"/>
                  <a:gd name="T87" fmla="*/ 10 h 366"/>
                  <a:gd name="T88" fmla="*/ 157 w 240"/>
                  <a:gd name="T89" fmla="*/ 17 h 366"/>
                  <a:gd name="T90" fmla="*/ 117 w 240"/>
                  <a:gd name="T91" fmla="*/ 69 h 366"/>
                  <a:gd name="T92" fmla="*/ 102 w 240"/>
                  <a:gd name="T93" fmla="*/ 60 h 366"/>
                  <a:gd name="T94" fmla="*/ 80 w 240"/>
                  <a:gd name="T95" fmla="*/ 62 h 366"/>
                  <a:gd name="T96" fmla="*/ 71 w 240"/>
                  <a:gd name="T97" fmla="*/ 67 h 366"/>
                  <a:gd name="T98" fmla="*/ 68 w 240"/>
                  <a:gd name="T99" fmla="*/ 69 h 366"/>
                  <a:gd name="T100" fmla="*/ 59 w 240"/>
                  <a:gd name="T101" fmla="*/ 83 h 366"/>
                  <a:gd name="T102" fmla="*/ 55 w 240"/>
                  <a:gd name="T103" fmla="*/ 106 h 366"/>
                  <a:gd name="T104" fmla="*/ 57 w 240"/>
                  <a:gd name="T105" fmla="*/ 116 h 366"/>
                  <a:gd name="T106" fmla="*/ 66 w 240"/>
                  <a:gd name="T107" fmla="*/ 127 h 366"/>
                  <a:gd name="T108" fmla="*/ 80 w 240"/>
                  <a:gd name="T109" fmla="*/ 137 h 366"/>
                  <a:gd name="T110" fmla="*/ 91 w 240"/>
                  <a:gd name="T111" fmla="*/ 143 h 366"/>
                  <a:gd name="T112" fmla="*/ 101 w 240"/>
                  <a:gd name="T113" fmla="*/ 141 h 366"/>
                  <a:gd name="T114" fmla="*/ 112 w 240"/>
                  <a:gd name="T115" fmla="*/ 136 h 366"/>
                  <a:gd name="T116" fmla="*/ 124 w 240"/>
                  <a:gd name="T117" fmla="*/ 127 h 366"/>
                  <a:gd name="T118" fmla="*/ 129 w 240"/>
                  <a:gd name="T119" fmla="*/ 104 h 366"/>
                  <a:gd name="T120" fmla="*/ 121 w 240"/>
                  <a:gd name="T121" fmla="*/ 7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0" h="366">
                    <a:moveTo>
                      <a:pt x="119" y="71"/>
                    </a:moveTo>
                    <a:lnTo>
                      <a:pt x="157" y="17"/>
                    </a:lnTo>
                    <a:lnTo>
                      <a:pt x="166" y="23"/>
                    </a:lnTo>
                    <a:lnTo>
                      <a:pt x="174" y="31"/>
                    </a:lnTo>
                    <a:lnTo>
                      <a:pt x="182" y="40"/>
                    </a:lnTo>
                    <a:lnTo>
                      <a:pt x="189" y="50"/>
                    </a:lnTo>
                    <a:lnTo>
                      <a:pt x="196" y="60"/>
                    </a:lnTo>
                    <a:lnTo>
                      <a:pt x="203" y="70"/>
                    </a:lnTo>
                    <a:lnTo>
                      <a:pt x="209" y="81"/>
                    </a:lnTo>
                    <a:lnTo>
                      <a:pt x="214" y="89"/>
                    </a:lnTo>
                    <a:lnTo>
                      <a:pt x="224" y="111"/>
                    </a:lnTo>
                    <a:lnTo>
                      <a:pt x="232" y="136"/>
                    </a:lnTo>
                    <a:lnTo>
                      <a:pt x="238" y="157"/>
                    </a:lnTo>
                    <a:lnTo>
                      <a:pt x="240" y="166"/>
                    </a:lnTo>
                    <a:lnTo>
                      <a:pt x="238" y="167"/>
                    </a:lnTo>
                    <a:lnTo>
                      <a:pt x="233" y="168"/>
                    </a:lnTo>
                    <a:lnTo>
                      <a:pt x="225" y="170"/>
                    </a:lnTo>
                    <a:lnTo>
                      <a:pt x="215" y="174"/>
                    </a:lnTo>
                    <a:lnTo>
                      <a:pt x="203" y="176"/>
                    </a:lnTo>
                    <a:lnTo>
                      <a:pt x="193" y="179"/>
                    </a:lnTo>
                    <a:lnTo>
                      <a:pt x="181" y="181"/>
                    </a:lnTo>
                    <a:lnTo>
                      <a:pt x="172" y="181"/>
                    </a:lnTo>
                    <a:lnTo>
                      <a:pt x="165" y="187"/>
                    </a:lnTo>
                    <a:lnTo>
                      <a:pt x="162" y="194"/>
                    </a:lnTo>
                    <a:lnTo>
                      <a:pt x="159" y="199"/>
                    </a:lnTo>
                    <a:lnTo>
                      <a:pt x="158" y="202"/>
                    </a:lnTo>
                    <a:lnTo>
                      <a:pt x="156" y="219"/>
                    </a:lnTo>
                    <a:lnTo>
                      <a:pt x="151" y="260"/>
                    </a:lnTo>
                    <a:lnTo>
                      <a:pt x="146" y="308"/>
                    </a:lnTo>
                    <a:lnTo>
                      <a:pt x="141" y="341"/>
                    </a:lnTo>
                    <a:lnTo>
                      <a:pt x="128" y="352"/>
                    </a:lnTo>
                    <a:lnTo>
                      <a:pt x="118" y="361"/>
                    </a:lnTo>
                    <a:lnTo>
                      <a:pt x="110" y="364"/>
                    </a:lnTo>
                    <a:lnTo>
                      <a:pt x="108" y="365"/>
                    </a:lnTo>
                    <a:lnTo>
                      <a:pt x="104" y="366"/>
                    </a:lnTo>
                    <a:lnTo>
                      <a:pt x="96" y="365"/>
                    </a:lnTo>
                    <a:lnTo>
                      <a:pt x="88" y="355"/>
                    </a:lnTo>
                    <a:lnTo>
                      <a:pt x="81" y="328"/>
                    </a:lnTo>
                    <a:lnTo>
                      <a:pt x="74" y="296"/>
                    </a:lnTo>
                    <a:lnTo>
                      <a:pt x="66" y="272"/>
                    </a:lnTo>
                    <a:lnTo>
                      <a:pt x="58" y="257"/>
                    </a:lnTo>
                    <a:lnTo>
                      <a:pt x="55" y="252"/>
                    </a:lnTo>
                    <a:lnTo>
                      <a:pt x="59" y="252"/>
                    </a:lnTo>
                    <a:lnTo>
                      <a:pt x="70" y="250"/>
                    </a:lnTo>
                    <a:lnTo>
                      <a:pt x="79" y="243"/>
                    </a:lnTo>
                    <a:lnTo>
                      <a:pt x="81" y="229"/>
                    </a:lnTo>
                    <a:lnTo>
                      <a:pt x="82" y="218"/>
                    </a:lnTo>
                    <a:lnTo>
                      <a:pt x="82" y="203"/>
                    </a:lnTo>
                    <a:lnTo>
                      <a:pt x="80" y="189"/>
                    </a:lnTo>
                    <a:lnTo>
                      <a:pt x="75" y="177"/>
                    </a:lnTo>
                    <a:lnTo>
                      <a:pt x="72" y="172"/>
                    </a:lnTo>
                    <a:lnTo>
                      <a:pt x="67" y="165"/>
                    </a:lnTo>
                    <a:lnTo>
                      <a:pt x="61" y="158"/>
                    </a:lnTo>
                    <a:lnTo>
                      <a:pt x="56" y="150"/>
                    </a:lnTo>
                    <a:lnTo>
                      <a:pt x="49" y="142"/>
                    </a:lnTo>
                    <a:lnTo>
                      <a:pt x="42" y="135"/>
                    </a:lnTo>
                    <a:lnTo>
                      <a:pt x="35" y="128"/>
                    </a:lnTo>
                    <a:lnTo>
                      <a:pt x="29" y="123"/>
                    </a:lnTo>
                    <a:lnTo>
                      <a:pt x="17" y="123"/>
                    </a:lnTo>
                    <a:lnTo>
                      <a:pt x="11" y="126"/>
                    </a:lnTo>
                    <a:lnTo>
                      <a:pt x="7" y="129"/>
                    </a:lnTo>
                    <a:lnTo>
                      <a:pt x="7" y="130"/>
                    </a:lnTo>
                    <a:lnTo>
                      <a:pt x="5" y="126"/>
                    </a:lnTo>
                    <a:lnTo>
                      <a:pt x="0" y="113"/>
                    </a:lnTo>
                    <a:lnTo>
                      <a:pt x="0" y="94"/>
                    </a:lnTo>
                    <a:lnTo>
                      <a:pt x="7" y="69"/>
                    </a:lnTo>
                    <a:lnTo>
                      <a:pt x="11" y="62"/>
                    </a:lnTo>
                    <a:lnTo>
                      <a:pt x="14" y="56"/>
                    </a:lnTo>
                    <a:lnTo>
                      <a:pt x="18" y="51"/>
                    </a:lnTo>
                    <a:lnTo>
                      <a:pt x="21" y="45"/>
                    </a:lnTo>
                    <a:lnTo>
                      <a:pt x="26" y="40"/>
                    </a:lnTo>
                    <a:lnTo>
                      <a:pt x="31" y="35"/>
                    </a:lnTo>
                    <a:lnTo>
                      <a:pt x="37" y="28"/>
                    </a:lnTo>
                    <a:lnTo>
                      <a:pt x="45" y="21"/>
                    </a:lnTo>
                    <a:lnTo>
                      <a:pt x="53" y="16"/>
                    </a:lnTo>
                    <a:lnTo>
                      <a:pt x="61" y="13"/>
                    </a:lnTo>
                    <a:lnTo>
                      <a:pt x="68" y="9"/>
                    </a:lnTo>
                    <a:lnTo>
                      <a:pt x="75" y="7"/>
                    </a:lnTo>
                    <a:lnTo>
                      <a:pt x="81" y="5"/>
                    </a:lnTo>
                    <a:lnTo>
                      <a:pt x="89" y="2"/>
                    </a:lnTo>
                    <a:lnTo>
                      <a:pt x="97" y="1"/>
                    </a:lnTo>
                    <a:lnTo>
                      <a:pt x="108" y="0"/>
                    </a:lnTo>
                    <a:lnTo>
                      <a:pt x="112" y="0"/>
                    </a:lnTo>
                    <a:lnTo>
                      <a:pt x="118" y="1"/>
                    </a:lnTo>
                    <a:lnTo>
                      <a:pt x="125" y="3"/>
                    </a:lnTo>
                    <a:lnTo>
                      <a:pt x="133" y="5"/>
                    </a:lnTo>
                    <a:lnTo>
                      <a:pt x="140" y="8"/>
                    </a:lnTo>
                    <a:lnTo>
                      <a:pt x="147" y="10"/>
                    </a:lnTo>
                    <a:lnTo>
                      <a:pt x="152" y="14"/>
                    </a:lnTo>
                    <a:lnTo>
                      <a:pt x="157" y="17"/>
                    </a:lnTo>
                    <a:lnTo>
                      <a:pt x="119" y="71"/>
                    </a:lnTo>
                    <a:lnTo>
                      <a:pt x="117" y="69"/>
                    </a:lnTo>
                    <a:lnTo>
                      <a:pt x="111" y="64"/>
                    </a:lnTo>
                    <a:lnTo>
                      <a:pt x="102" y="60"/>
                    </a:lnTo>
                    <a:lnTo>
                      <a:pt x="90" y="60"/>
                    </a:lnTo>
                    <a:lnTo>
                      <a:pt x="80" y="62"/>
                    </a:lnTo>
                    <a:lnTo>
                      <a:pt x="73" y="64"/>
                    </a:lnTo>
                    <a:lnTo>
                      <a:pt x="71" y="67"/>
                    </a:lnTo>
                    <a:lnTo>
                      <a:pt x="70" y="68"/>
                    </a:lnTo>
                    <a:lnTo>
                      <a:pt x="68" y="69"/>
                    </a:lnTo>
                    <a:lnTo>
                      <a:pt x="64" y="74"/>
                    </a:lnTo>
                    <a:lnTo>
                      <a:pt x="59" y="83"/>
                    </a:lnTo>
                    <a:lnTo>
                      <a:pt x="55" y="100"/>
                    </a:lnTo>
                    <a:lnTo>
                      <a:pt x="55" y="106"/>
                    </a:lnTo>
                    <a:lnTo>
                      <a:pt x="55" y="111"/>
                    </a:lnTo>
                    <a:lnTo>
                      <a:pt x="57" y="116"/>
                    </a:lnTo>
                    <a:lnTo>
                      <a:pt x="60" y="121"/>
                    </a:lnTo>
                    <a:lnTo>
                      <a:pt x="66" y="127"/>
                    </a:lnTo>
                    <a:lnTo>
                      <a:pt x="72" y="131"/>
                    </a:lnTo>
                    <a:lnTo>
                      <a:pt x="80" y="137"/>
                    </a:lnTo>
                    <a:lnTo>
                      <a:pt x="90" y="143"/>
                    </a:lnTo>
                    <a:lnTo>
                      <a:pt x="91" y="143"/>
                    </a:lnTo>
                    <a:lnTo>
                      <a:pt x="95" y="142"/>
                    </a:lnTo>
                    <a:lnTo>
                      <a:pt x="101" y="141"/>
                    </a:lnTo>
                    <a:lnTo>
                      <a:pt x="106" y="139"/>
                    </a:lnTo>
                    <a:lnTo>
                      <a:pt x="112" y="136"/>
                    </a:lnTo>
                    <a:lnTo>
                      <a:pt x="118" y="132"/>
                    </a:lnTo>
                    <a:lnTo>
                      <a:pt x="124" y="127"/>
                    </a:lnTo>
                    <a:lnTo>
                      <a:pt x="127" y="120"/>
                    </a:lnTo>
                    <a:lnTo>
                      <a:pt x="129" y="104"/>
                    </a:lnTo>
                    <a:lnTo>
                      <a:pt x="126" y="88"/>
                    </a:lnTo>
                    <a:lnTo>
                      <a:pt x="121" y="76"/>
                    </a:lnTo>
                    <a:lnTo>
                      <a:pt x="119" y="7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36" name="Freeform 56"/>
              <p:cNvSpPr>
                <a:spLocks/>
              </p:cNvSpPr>
              <p:nvPr/>
            </p:nvSpPr>
            <p:spPr bwMode="auto">
              <a:xfrm>
                <a:off x="421" y="1812"/>
                <a:ext cx="32" cy="57"/>
              </a:xfrm>
              <a:custGeom>
                <a:avLst/>
                <a:gdLst>
                  <a:gd name="T0" fmla="*/ 23 w 64"/>
                  <a:gd name="T1" fmla="*/ 35 h 114"/>
                  <a:gd name="T2" fmla="*/ 27 w 64"/>
                  <a:gd name="T3" fmla="*/ 16 h 114"/>
                  <a:gd name="T4" fmla="*/ 29 w 64"/>
                  <a:gd name="T5" fmla="*/ 15 h 114"/>
                  <a:gd name="T6" fmla="*/ 31 w 64"/>
                  <a:gd name="T7" fmla="*/ 12 h 114"/>
                  <a:gd name="T8" fmla="*/ 31 w 64"/>
                  <a:gd name="T9" fmla="*/ 9 h 114"/>
                  <a:gd name="T10" fmla="*/ 26 w 64"/>
                  <a:gd name="T11" fmla="*/ 9 h 114"/>
                  <a:gd name="T12" fmla="*/ 21 w 64"/>
                  <a:gd name="T13" fmla="*/ 15 h 114"/>
                  <a:gd name="T14" fmla="*/ 21 w 64"/>
                  <a:gd name="T15" fmla="*/ 23 h 114"/>
                  <a:gd name="T16" fmla="*/ 22 w 64"/>
                  <a:gd name="T17" fmla="*/ 31 h 114"/>
                  <a:gd name="T18" fmla="*/ 23 w 64"/>
                  <a:gd name="T19" fmla="*/ 35 h 114"/>
                  <a:gd name="T20" fmla="*/ 7 w 64"/>
                  <a:gd name="T21" fmla="*/ 35 h 114"/>
                  <a:gd name="T22" fmla="*/ 8 w 64"/>
                  <a:gd name="T23" fmla="*/ 30 h 114"/>
                  <a:gd name="T24" fmla="*/ 10 w 64"/>
                  <a:gd name="T25" fmla="*/ 25 h 114"/>
                  <a:gd name="T26" fmla="*/ 11 w 64"/>
                  <a:gd name="T27" fmla="*/ 21 h 114"/>
                  <a:gd name="T28" fmla="*/ 12 w 64"/>
                  <a:gd name="T29" fmla="*/ 17 h 114"/>
                  <a:gd name="T30" fmla="*/ 17 w 64"/>
                  <a:gd name="T31" fmla="*/ 5 h 114"/>
                  <a:gd name="T32" fmla="*/ 23 w 64"/>
                  <a:gd name="T33" fmla="*/ 0 h 114"/>
                  <a:gd name="T34" fmla="*/ 29 w 64"/>
                  <a:gd name="T35" fmla="*/ 0 h 114"/>
                  <a:gd name="T36" fmla="*/ 31 w 64"/>
                  <a:gd name="T37" fmla="*/ 0 h 114"/>
                  <a:gd name="T38" fmla="*/ 64 w 64"/>
                  <a:gd name="T39" fmla="*/ 50 h 114"/>
                  <a:gd name="T40" fmla="*/ 32 w 64"/>
                  <a:gd name="T41" fmla="*/ 114 h 114"/>
                  <a:gd name="T42" fmla="*/ 19 w 64"/>
                  <a:gd name="T43" fmla="*/ 105 h 114"/>
                  <a:gd name="T44" fmla="*/ 11 w 64"/>
                  <a:gd name="T45" fmla="*/ 99 h 114"/>
                  <a:gd name="T46" fmla="*/ 4 w 64"/>
                  <a:gd name="T47" fmla="*/ 91 h 114"/>
                  <a:gd name="T48" fmla="*/ 0 w 64"/>
                  <a:gd name="T49" fmla="*/ 81 h 114"/>
                  <a:gd name="T50" fmla="*/ 0 w 64"/>
                  <a:gd name="T51" fmla="*/ 67 h 114"/>
                  <a:gd name="T52" fmla="*/ 1 w 64"/>
                  <a:gd name="T53" fmla="*/ 55 h 114"/>
                  <a:gd name="T54" fmla="*/ 3 w 64"/>
                  <a:gd name="T55" fmla="*/ 46 h 114"/>
                  <a:gd name="T56" fmla="*/ 7 w 64"/>
                  <a:gd name="T57" fmla="*/ 35 h 114"/>
                  <a:gd name="T58" fmla="*/ 23 w 64"/>
                  <a:gd name="T59"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114">
                    <a:moveTo>
                      <a:pt x="23" y="35"/>
                    </a:moveTo>
                    <a:lnTo>
                      <a:pt x="27" y="16"/>
                    </a:lnTo>
                    <a:lnTo>
                      <a:pt x="29" y="15"/>
                    </a:lnTo>
                    <a:lnTo>
                      <a:pt x="31" y="12"/>
                    </a:lnTo>
                    <a:lnTo>
                      <a:pt x="31" y="9"/>
                    </a:lnTo>
                    <a:lnTo>
                      <a:pt x="26" y="9"/>
                    </a:lnTo>
                    <a:lnTo>
                      <a:pt x="21" y="15"/>
                    </a:lnTo>
                    <a:lnTo>
                      <a:pt x="21" y="23"/>
                    </a:lnTo>
                    <a:lnTo>
                      <a:pt x="22" y="31"/>
                    </a:lnTo>
                    <a:lnTo>
                      <a:pt x="23" y="35"/>
                    </a:lnTo>
                    <a:lnTo>
                      <a:pt x="7" y="35"/>
                    </a:lnTo>
                    <a:lnTo>
                      <a:pt x="8" y="30"/>
                    </a:lnTo>
                    <a:lnTo>
                      <a:pt x="10" y="25"/>
                    </a:lnTo>
                    <a:lnTo>
                      <a:pt x="11" y="21"/>
                    </a:lnTo>
                    <a:lnTo>
                      <a:pt x="12" y="17"/>
                    </a:lnTo>
                    <a:lnTo>
                      <a:pt x="17" y="5"/>
                    </a:lnTo>
                    <a:lnTo>
                      <a:pt x="23" y="0"/>
                    </a:lnTo>
                    <a:lnTo>
                      <a:pt x="29" y="0"/>
                    </a:lnTo>
                    <a:lnTo>
                      <a:pt x="31" y="0"/>
                    </a:lnTo>
                    <a:lnTo>
                      <a:pt x="64" y="50"/>
                    </a:lnTo>
                    <a:lnTo>
                      <a:pt x="32" y="114"/>
                    </a:lnTo>
                    <a:lnTo>
                      <a:pt x="19" y="105"/>
                    </a:lnTo>
                    <a:lnTo>
                      <a:pt x="11" y="99"/>
                    </a:lnTo>
                    <a:lnTo>
                      <a:pt x="4" y="91"/>
                    </a:lnTo>
                    <a:lnTo>
                      <a:pt x="0" y="81"/>
                    </a:lnTo>
                    <a:lnTo>
                      <a:pt x="0" y="67"/>
                    </a:lnTo>
                    <a:lnTo>
                      <a:pt x="1" y="55"/>
                    </a:lnTo>
                    <a:lnTo>
                      <a:pt x="3" y="46"/>
                    </a:lnTo>
                    <a:lnTo>
                      <a:pt x="7" y="35"/>
                    </a:lnTo>
                    <a:lnTo>
                      <a:pt x="23" y="35"/>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37" name="Freeform 57"/>
              <p:cNvSpPr>
                <a:spLocks/>
              </p:cNvSpPr>
              <p:nvPr/>
            </p:nvSpPr>
            <p:spPr bwMode="auto">
              <a:xfrm>
                <a:off x="484" y="2065"/>
                <a:ext cx="84" cy="76"/>
              </a:xfrm>
              <a:custGeom>
                <a:avLst/>
                <a:gdLst>
                  <a:gd name="T0" fmla="*/ 105 w 170"/>
                  <a:gd name="T1" fmla="*/ 54 h 152"/>
                  <a:gd name="T2" fmla="*/ 106 w 170"/>
                  <a:gd name="T3" fmla="*/ 74 h 152"/>
                  <a:gd name="T4" fmla="*/ 116 w 170"/>
                  <a:gd name="T5" fmla="*/ 105 h 152"/>
                  <a:gd name="T6" fmla="*/ 140 w 170"/>
                  <a:gd name="T7" fmla="*/ 109 h 152"/>
                  <a:gd name="T8" fmla="*/ 148 w 170"/>
                  <a:gd name="T9" fmla="*/ 113 h 152"/>
                  <a:gd name="T10" fmla="*/ 142 w 170"/>
                  <a:gd name="T11" fmla="*/ 116 h 152"/>
                  <a:gd name="T12" fmla="*/ 126 w 170"/>
                  <a:gd name="T13" fmla="*/ 124 h 152"/>
                  <a:gd name="T14" fmla="*/ 106 w 170"/>
                  <a:gd name="T15" fmla="*/ 129 h 152"/>
                  <a:gd name="T16" fmla="*/ 88 w 170"/>
                  <a:gd name="T17" fmla="*/ 125 h 152"/>
                  <a:gd name="T18" fmla="*/ 76 w 170"/>
                  <a:gd name="T19" fmla="*/ 85 h 152"/>
                  <a:gd name="T20" fmla="*/ 73 w 170"/>
                  <a:gd name="T21" fmla="*/ 63 h 152"/>
                  <a:gd name="T22" fmla="*/ 65 w 170"/>
                  <a:gd name="T23" fmla="*/ 76 h 152"/>
                  <a:gd name="T24" fmla="*/ 57 w 170"/>
                  <a:gd name="T25" fmla="*/ 97 h 152"/>
                  <a:gd name="T26" fmla="*/ 65 w 170"/>
                  <a:gd name="T27" fmla="*/ 129 h 152"/>
                  <a:gd name="T28" fmla="*/ 72 w 170"/>
                  <a:gd name="T29" fmla="*/ 152 h 152"/>
                  <a:gd name="T30" fmla="*/ 66 w 170"/>
                  <a:gd name="T31" fmla="*/ 148 h 152"/>
                  <a:gd name="T32" fmla="*/ 52 w 170"/>
                  <a:gd name="T33" fmla="*/ 140 h 152"/>
                  <a:gd name="T34" fmla="*/ 38 w 170"/>
                  <a:gd name="T35" fmla="*/ 128 h 152"/>
                  <a:gd name="T36" fmla="*/ 29 w 170"/>
                  <a:gd name="T37" fmla="*/ 114 h 152"/>
                  <a:gd name="T38" fmla="*/ 31 w 170"/>
                  <a:gd name="T39" fmla="*/ 82 h 152"/>
                  <a:gd name="T40" fmla="*/ 37 w 170"/>
                  <a:gd name="T41" fmla="*/ 63 h 152"/>
                  <a:gd name="T42" fmla="*/ 34 w 170"/>
                  <a:gd name="T43" fmla="*/ 64 h 152"/>
                  <a:gd name="T44" fmla="*/ 25 w 170"/>
                  <a:gd name="T45" fmla="*/ 68 h 152"/>
                  <a:gd name="T46" fmla="*/ 12 w 170"/>
                  <a:gd name="T47" fmla="*/ 76 h 152"/>
                  <a:gd name="T48" fmla="*/ 0 w 170"/>
                  <a:gd name="T49" fmla="*/ 86 h 152"/>
                  <a:gd name="T50" fmla="*/ 0 w 170"/>
                  <a:gd name="T51" fmla="*/ 71 h 152"/>
                  <a:gd name="T52" fmla="*/ 17 w 170"/>
                  <a:gd name="T53" fmla="*/ 42 h 152"/>
                  <a:gd name="T54" fmla="*/ 29 w 170"/>
                  <a:gd name="T55" fmla="*/ 32 h 152"/>
                  <a:gd name="T56" fmla="*/ 40 w 170"/>
                  <a:gd name="T57" fmla="*/ 25 h 152"/>
                  <a:gd name="T58" fmla="*/ 49 w 170"/>
                  <a:gd name="T59" fmla="*/ 21 h 152"/>
                  <a:gd name="T60" fmla="*/ 60 w 170"/>
                  <a:gd name="T61" fmla="*/ 16 h 152"/>
                  <a:gd name="T62" fmla="*/ 75 w 170"/>
                  <a:gd name="T63" fmla="*/ 10 h 152"/>
                  <a:gd name="T64" fmla="*/ 88 w 170"/>
                  <a:gd name="T65" fmla="*/ 7 h 152"/>
                  <a:gd name="T66" fmla="*/ 99 w 170"/>
                  <a:gd name="T67" fmla="*/ 3 h 152"/>
                  <a:gd name="T68" fmla="*/ 111 w 170"/>
                  <a:gd name="T69" fmla="*/ 0 h 152"/>
                  <a:gd name="T70" fmla="*/ 120 w 170"/>
                  <a:gd name="T71" fmla="*/ 2 h 152"/>
                  <a:gd name="T72" fmla="*/ 139 w 170"/>
                  <a:gd name="T73" fmla="*/ 11 h 152"/>
                  <a:gd name="T74" fmla="*/ 159 w 170"/>
                  <a:gd name="T75" fmla="*/ 29 h 152"/>
                  <a:gd name="T76" fmla="*/ 170 w 170"/>
                  <a:gd name="T77" fmla="*/ 3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0" h="152">
                    <a:moveTo>
                      <a:pt x="170" y="38"/>
                    </a:moveTo>
                    <a:lnTo>
                      <a:pt x="105" y="54"/>
                    </a:lnTo>
                    <a:lnTo>
                      <a:pt x="105" y="60"/>
                    </a:lnTo>
                    <a:lnTo>
                      <a:pt x="106" y="74"/>
                    </a:lnTo>
                    <a:lnTo>
                      <a:pt x="110" y="90"/>
                    </a:lnTo>
                    <a:lnTo>
                      <a:pt x="116" y="105"/>
                    </a:lnTo>
                    <a:lnTo>
                      <a:pt x="129" y="107"/>
                    </a:lnTo>
                    <a:lnTo>
                      <a:pt x="140" y="109"/>
                    </a:lnTo>
                    <a:lnTo>
                      <a:pt x="146" y="112"/>
                    </a:lnTo>
                    <a:lnTo>
                      <a:pt x="148" y="113"/>
                    </a:lnTo>
                    <a:lnTo>
                      <a:pt x="147" y="114"/>
                    </a:lnTo>
                    <a:lnTo>
                      <a:pt x="142" y="116"/>
                    </a:lnTo>
                    <a:lnTo>
                      <a:pt x="135" y="121"/>
                    </a:lnTo>
                    <a:lnTo>
                      <a:pt x="126" y="124"/>
                    </a:lnTo>
                    <a:lnTo>
                      <a:pt x="117" y="128"/>
                    </a:lnTo>
                    <a:lnTo>
                      <a:pt x="106" y="129"/>
                    </a:lnTo>
                    <a:lnTo>
                      <a:pt x="97" y="129"/>
                    </a:lnTo>
                    <a:lnTo>
                      <a:pt x="88" y="125"/>
                    </a:lnTo>
                    <a:lnTo>
                      <a:pt x="81" y="105"/>
                    </a:lnTo>
                    <a:lnTo>
                      <a:pt x="76" y="85"/>
                    </a:lnTo>
                    <a:lnTo>
                      <a:pt x="74" y="69"/>
                    </a:lnTo>
                    <a:lnTo>
                      <a:pt x="73" y="63"/>
                    </a:lnTo>
                    <a:lnTo>
                      <a:pt x="71" y="67"/>
                    </a:lnTo>
                    <a:lnTo>
                      <a:pt x="65" y="76"/>
                    </a:lnTo>
                    <a:lnTo>
                      <a:pt x="60" y="86"/>
                    </a:lnTo>
                    <a:lnTo>
                      <a:pt x="57" y="97"/>
                    </a:lnTo>
                    <a:lnTo>
                      <a:pt x="59" y="110"/>
                    </a:lnTo>
                    <a:lnTo>
                      <a:pt x="65" y="129"/>
                    </a:lnTo>
                    <a:lnTo>
                      <a:pt x="70" y="145"/>
                    </a:lnTo>
                    <a:lnTo>
                      <a:pt x="72" y="152"/>
                    </a:lnTo>
                    <a:lnTo>
                      <a:pt x="71" y="151"/>
                    </a:lnTo>
                    <a:lnTo>
                      <a:pt x="66" y="148"/>
                    </a:lnTo>
                    <a:lnTo>
                      <a:pt x="60" y="145"/>
                    </a:lnTo>
                    <a:lnTo>
                      <a:pt x="52" y="140"/>
                    </a:lnTo>
                    <a:lnTo>
                      <a:pt x="45" y="135"/>
                    </a:lnTo>
                    <a:lnTo>
                      <a:pt x="38" y="128"/>
                    </a:lnTo>
                    <a:lnTo>
                      <a:pt x="33" y="121"/>
                    </a:lnTo>
                    <a:lnTo>
                      <a:pt x="29" y="114"/>
                    </a:lnTo>
                    <a:lnTo>
                      <a:pt x="28" y="98"/>
                    </a:lnTo>
                    <a:lnTo>
                      <a:pt x="31" y="82"/>
                    </a:lnTo>
                    <a:lnTo>
                      <a:pt x="35" y="68"/>
                    </a:lnTo>
                    <a:lnTo>
                      <a:pt x="37" y="63"/>
                    </a:lnTo>
                    <a:lnTo>
                      <a:pt x="36" y="63"/>
                    </a:lnTo>
                    <a:lnTo>
                      <a:pt x="34" y="64"/>
                    </a:lnTo>
                    <a:lnTo>
                      <a:pt x="29" y="66"/>
                    </a:lnTo>
                    <a:lnTo>
                      <a:pt x="25" y="68"/>
                    </a:lnTo>
                    <a:lnTo>
                      <a:pt x="18" y="71"/>
                    </a:lnTo>
                    <a:lnTo>
                      <a:pt x="12" y="76"/>
                    </a:lnTo>
                    <a:lnTo>
                      <a:pt x="6" y="80"/>
                    </a:lnTo>
                    <a:lnTo>
                      <a:pt x="0" y="86"/>
                    </a:lnTo>
                    <a:lnTo>
                      <a:pt x="0" y="82"/>
                    </a:lnTo>
                    <a:lnTo>
                      <a:pt x="0" y="71"/>
                    </a:lnTo>
                    <a:lnTo>
                      <a:pt x="5" y="57"/>
                    </a:lnTo>
                    <a:lnTo>
                      <a:pt x="17" y="42"/>
                    </a:lnTo>
                    <a:lnTo>
                      <a:pt x="23" y="37"/>
                    </a:lnTo>
                    <a:lnTo>
                      <a:pt x="29" y="32"/>
                    </a:lnTo>
                    <a:lnTo>
                      <a:pt x="35" y="29"/>
                    </a:lnTo>
                    <a:lnTo>
                      <a:pt x="40" y="25"/>
                    </a:lnTo>
                    <a:lnTo>
                      <a:pt x="44" y="23"/>
                    </a:lnTo>
                    <a:lnTo>
                      <a:pt x="49" y="21"/>
                    </a:lnTo>
                    <a:lnTo>
                      <a:pt x="55" y="18"/>
                    </a:lnTo>
                    <a:lnTo>
                      <a:pt x="60" y="16"/>
                    </a:lnTo>
                    <a:lnTo>
                      <a:pt x="68" y="13"/>
                    </a:lnTo>
                    <a:lnTo>
                      <a:pt x="75" y="10"/>
                    </a:lnTo>
                    <a:lnTo>
                      <a:pt x="81" y="8"/>
                    </a:lnTo>
                    <a:lnTo>
                      <a:pt x="88" y="7"/>
                    </a:lnTo>
                    <a:lnTo>
                      <a:pt x="94" y="6"/>
                    </a:lnTo>
                    <a:lnTo>
                      <a:pt x="99" y="3"/>
                    </a:lnTo>
                    <a:lnTo>
                      <a:pt x="105" y="2"/>
                    </a:lnTo>
                    <a:lnTo>
                      <a:pt x="111" y="0"/>
                    </a:lnTo>
                    <a:lnTo>
                      <a:pt x="113" y="0"/>
                    </a:lnTo>
                    <a:lnTo>
                      <a:pt x="120" y="2"/>
                    </a:lnTo>
                    <a:lnTo>
                      <a:pt x="128" y="6"/>
                    </a:lnTo>
                    <a:lnTo>
                      <a:pt x="139" y="11"/>
                    </a:lnTo>
                    <a:lnTo>
                      <a:pt x="150" y="21"/>
                    </a:lnTo>
                    <a:lnTo>
                      <a:pt x="159" y="29"/>
                    </a:lnTo>
                    <a:lnTo>
                      <a:pt x="167" y="36"/>
                    </a:lnTo>
                    <a:lnTo>
                      <a:pt x="17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38" name="Freeform 58"/>
              <p:cNvSpPr>
                <a:spLocks/>
              </p:cNvSpPr>
              <p:nvPr/>
            </p:nvSpPr>
            <p:spPr bwMode="auto">
              <a:xfrm>
                <a:off x="490" y="2068"/>
                <a:ext cx="76" cy="65"/>
              </a:xfrm>
              <a:custGeom>
                <a:avLst/>
                <a:gdLst>
                  <a:gd name="T0" fmla="*/ 50 w 151"/>
                  <a:gd name="T1" fmla="*/ 19 h 129"/>
                  <a:gd name="T2" fmla="*/ 43 w 151"/>
                  <a:gd name="T3" fmla="*/ 22 h 129"/>
                  <a:gd name="T4" fmla="*/ 25 w 151"/>
                  <a:gd name="T5" fmla="*/ 31 h 129"/>
                  <a:gd name="T6" fmla="*/ 8 w 151"/>
                  <a:gd name="T7" fmla="*/ 48 h 129"/>
                  <a:gd name="T8" fmla="*/ 0 w 151"/>
                  <a:gd name="T9" fmla="*/ 61 h 129"/>
                  <a:gd name="T10" fmla="*/ 12 w 151"/>
                  <a:gd name="T11" fmla="*/ 54 h 129"/>
                  <a:gd name="T12" fmla="*/ 32 w 151"/>
                  <a:gd name="T13" fmla="*/ 47 h 129"/>
                  <a:gd name="T14" fmla="*/ 25 w 151"/>
                  <a:gd name="T15" fmla="*/ 77 h 129"/>
                  <a:gd name="T16" fmla="*/ 23 w 151"/>
                  <a:gd name="T17" fmla="*/ 92 h 129"/>
                  <a:gd name="T18" fmla="*/ 40 w 151"/>
                  <a:gd name="T19" fmla="*/ 120 h 129"/>
                  <a:gd name="T20" fmla="*/ 51 w 151"/>
                  <a:gd name="T21" fmla="*/ 129 h 129"/>
                  <a:gd name="T22" fmla="*/ 58 w 151"/>
                  <a:gd name="T23" fmla="*/ 46 h 129"/>
                  <a:gd name="T24" fmla="*/ 65 w 151"/>
                  <a:gd name="T25" fmla="*/ 48 h 129"/>
                  <a:gd name="T26" fmla="*/ 69 w 151"/>
                  <a:gd name="T27" fmla="*/ 65 h 129"/>
                  <a:gd name="T28" fmla="*/ 72 w 151"/>
                  <a:gd name="T29" fmla="*/ 88 h 129"/>
                  <a:gd name="T30" fmla="*/ 78 w 151"/>
                  <a:gd name="T31" fmla="*/ 109 h 129"/>
                  <a:gd name="T32" fmla="*/ 99 w 151"/>
                  <a:gd name="T33" fmla="*/ 110 h 129"/>
                  <a:gd name="T34" fmla="*/ 112 w 151"/>
                  <a:gd name="T35" fmla="*/ 102 h 129"/>
                  <a:gd name="T36" fmla="*/ 103 w 151"/>
                  <a:gd name="T37" fmla="*/ 102 h 129"/>
                  <a:gd name="T38" fmla="*/ 85 w 151"/>
                  <a:gd name="T39" fmla="*/ 99 h 129"/>
                  <a:gd name="T40" fmla="*/ 81 w 151"/>
                  <a:gd name="T41" fmla="*/ 63 h 129"/>
                  <a:gd name="T42" fmla="*/ 80 w 151"/>
                  <a:gd name="T43" fmla="*/ 42 h 129"/>
                  <a:gd name="T44" fmla="*/ 85 w 151"/>
                  <a:gd name="T45" fmla="*/ 39 h 129"/>
                  <a:gd name="T46" fmla="*/ 104 w 151"/>
                  <a:gd name="T47" fmla="*/ 32 h 129"/>
                  <a:gd name="T48" fmla="*/ 119 w 151"/>
                  <a:gd name="T49" fmla="*/ 30 h 129"/>
                  <a:gd name="T50" fmla="*/ 135 w 151"/>
                  <a:gd name="T51" fmla="*/ 29 h 129"/>
                  <a:gd name="T52" fmla="*/ 146 w 151"/>
                  <a:gd name="T53" fmla="*/ 27 h 129"/>
                  <a:gd name="T54" fmla="*/ 151 w 151"/>
                  <a:gd name="T55" fmla="*/ 27 h 129"/>
                  <a:gd name="T56" fmla="*/ 146 w 151"/>
                  <a:gd name="T57" fmla="*/ 25 h 129"/>
                  <a:gd name="T58" fmla="*/ 133 w 151"/>
                  <a:gd name="T59" fmla="*/ 19 h 129"/>
                  <a:gd name="T60" fmla="*/ 115 w 151"/>
                  <a:gd name="T61" fmla="*/ 7 h 129"/>
                  <a:gd name="T62" fmla="*/ 107 w 151"/>
                  <a:gd name="T6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 h="129">
                    <a:moveTo>
                      <a:pt x="107" y="0"/>
                    </a:moveTo>
                    <a:lnTo>
                      <a:pt x="50" y="19"/>
                    </a:lnTo>
                    <a:lnTo>
                      <a:pt x="48" y="21"/>
                    </a:lnTo>
                    <a:lnTo>
                      <a:pt x="43" y="22"/>
                    </a:lnTo>
                    <a:lnTo>
                      <a:pt x="36" y="25"/>
                    </a:lnTo>
                    <a:lnTo>
                      <a:pt x="25" y="31"/>
                    </a:lnTo>
                    <a:lnTo>
                      <a:pt x="16" y="39"/>
                    </a:lnTo>
                    <a:lnTo>
                      <a:pt x="8" y="48"/>
                    </a:lnTo>
                    <a:lnTo>
                      <a:pt x="2" y="57"/>
                    </a:lnTo>
                    <a:lnTo>
                      <a:pt x="0" y="61"/>
                    </a:lnTo>
                    <a:lnTo>
                      <a:pt x="4" y="59"/>
                    </a:lnTo>
                    <a:lnTo>
                      <a:pt x="12" y="54"/>
                    </a:lnTo>
                    <a:lnTo>
                      <a:pt x="22" y="49"/>
                    </a:lnTo>
                    <a:lnTo>
                      <a:pt x="32" y="47"/>
                    </a:lnTo>
                    <a:lnTo>
                      <a:pt x="28" y="63"/>
                    </a:lnTo>
                    <a:lnTo>
                      <a:pt x="25" y="77"/>
                    </a:lnTo>
                    <a:lnTo>
                      <a:pt x="23" y="87"/>
                    </a:lnTo>
                    <a:lnTo>
                      <a:pt x="23" y="92"/>
                    </a:lnTo>
                    <a:lnTo>
                      <a:pt x="31" y="108"/>
                    </a:lnTo>
                    <a:lnTo>
                      <a:pt x="40" y="120"/>
                    </a:lnTo>
                    <a:lnTo>
                      <a:pt x="47" y="126"/>
                    </a:lnTo>
                    <a:lnTo>
                      <a:pt x="51" y="129"/>
                    </a:lnTo>
                    <a:lnTo>
                      <a:pt x="36" y="94"/>
                    </a:lnTo>
                    <a:lnTo>
                      <a:pt x="58" y="46"/>
                    </a:lnTo>
                    <a:lnTo>
                      <a:pt x="61" y="46"/>
                    </a:lnTo>
                    <a:lnTo>
                      <a:pt x="65" y="48"/>
                    </a:lnTo>
                    <a:lnTo>
                      <a:pt x="67" y="55"/>
                    </a:lnTo>
                    <a:lnTo>
                      <a:pt x="69" y="65"/>
                    </a:lnTo>
                    <a:lnTo>
                      <a:pt x="70" y="78"/>
                    </a:lnTo>
                    <a:lnTo>
                      <a:pt x="72" y="88"/>
                    </a:lnTo>
                    <a:lnTo>
                      <a:pt x="74" y="99"/>
                    </a:lnTo>
                    <a:lnTo>
                      <a:pt x="78" y="109"/>
                    </a:lnTo>
                    <a:lnTo>
                      <a:pt x="88" y="114"/>
                    </a:lnTo>
                    <a:lnTo>
                      <a:pt x="99" y="110"/>
                    </a:lnTo>
                    <a:lnTo>
                      <a:pt x="108" y="106"/>
                    </a:lnTo>
                    <a:lnTo>
                      <a:pt x="112" y="102"/>
                    </a:lnTo>
                    <a:lnTo>
                      <a:pt x="110" y="102"/>
                    </a:lnTo>
                    <a:lnTo>
                      <a:pt x="103" y="102"/>
                    </a:lnTo>
                    <a:lnTo>
                      <a:pt x="95" y="102"/>
                    </a:lnTo>
                    <a:lnTo>
                      <a:pt x="85" y="99"/>
                    </a:lnTo>
                    <a:lnTo>
                      <a:pt x="83" y="83"/>
                    </a:lnTo>
                    <a:lnTo>
                      <a:pt x="81" y="63"/>
                    </a:lnTo>
                    <a:lnTo>
                      <a:pt x="80" y="48"/>
                    </a:lnTo>
                    <a:lnTo>
                      <a:pt x="80" y="42"/>
                    </a:lnTo>
                    <a:lnTo>
                      <a:pt x="81" y="41"/>
                    </a:lnTo>
                    <a:lnTo>
                      <a:pt x="85" y="39"/>
                    </a:lnTo>
                    <a:lnTo>
                      <a:pt x="92" y="35"/>
                    </a:lnTo>
                    <a:lnTo>
                      <a:pt x="104" y="32"/>
                    </a:lnTo>
                    <a:lnTo>
                      <a:pt x="111" y="31"/>
                    </a:lnTo>
                    <a:lnTo>
                      <a:pt x="119" y="30"/>
                    </a:lnTo>
                    <a:lnTo>
                      <a:pt x="127" y="29"/>
                    </a:lnTo>
                    <a:lnTo>
                      <a:pt x="135" y="29"/>
                    </a:lnTo>
                    <a:lnTo>
                      <a:pt x="141" y="27"/>
                    </a:lnTo>
                    <a:lnTo>
                      <a:pt x="146" y="27"/>
                    </a:lnTo>
                    <a:lnTo>
                      <a:pt x="150" y="27"/>
                    </a:lnTo>
                    <a:lnTo>
                      <a:pt x="151" y="27"/>
                    </a:lnTo>
                    <a:lnTo>
                      <a:pt x="150" y="27"/>
                    </a:lnTo>
                    <a:lnTo>
                      <a:pt x="146" y="25"/>
                    </a:lnTo>
                    <a:lnTo>
                      <a:pt x="141" y="23"/>
                    </a:lnTo>
                    <a:lnTo>
                      <a:pt x="133" y="19"/>
                    </a:lnTo>
                    <a:lnTo>
                      <a:pt x="123" y="14"/>
                    </a:lnTo>
                    <a:lnTo>
                      <a:pt x="115" y="7"/>
                    </a:lnTo>
                    <a:lnTo>
                      <a:pt x="110" y="2"/>
                    </a:lnTo>
                    <a:lnTo>
                      <a:pt x="107" y="0"/>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39" name="Freeform 59"/>
              <p:cNvSpPr>
                <a:spLocks/>
              </p:cNvSpPr>
              <p:nvPr/>
            </p:nvSpPr>
            <p:spPr bwMode="auto">
              <a:xfrm>
                <a:off x="563" y="2068"/>
                <a:ext cx="32" cy="41"/>
              </a:xfrm>
              <a:custGeom>
                <a:avLst/>
                <a:gdLst>
                  <a:gd name="T0" fmla="*/ 20 w 64"/>
                  <a:gd name="T1" fmla="*/ 1 h 82"/>
                  <a:gd name="T2" fmla="*/ 13 w 64"/>
                  <a:gd name="T3" fmla="*/ 0 h 82"/>
                  <a:gd name="T4" fmla="*/ 8 w 64"/>
                  <a:gd name="T5" fmla="*/ 6 h 82"/>
                  <a:gd name="T6" fmla="*/ 4 w 64"/>
                  <a:gd name="T7" fmla="*/ 12 h 82"/>
                  <a:gd name="T8" fmla="*/ 3 w 64"/>
                  <a:gd name="T9" fmla="*/ 16 h 82"/>
                  <a:gd name="T10" fmla="*/ 2 w 64"/>
                  <a:gd name="T11" fmla="*/ 21 h 82"/>
                  <a:gd name="T12" fmla="*/ 0 w 64"/>
                  <a:gd name="T13" fmla="*/ 32 h 82"/>
                  <a:gd name="T14" fmla="*/ 3 w 64"/>
                  <a:gd name="T15" fmla="*/ 46 h 82"/>
                  <a:gd name="T16" fmla="*/ 12 w 64"/>
                  <a:gd name="T17" fmla="*/ 57 h 82"/>
                  <a:gd name="T18" fmla="*/ 18 w 64"/>
                  <a:gd name="T19" fmla="*/ 62 h 82"/>
                  <a:gd name="T20" fmla="*/ 21 w 64"/>
                  <a:gd name="T21" fmla="*/ 67 h 82"/>
                  <a:gd name="T22" fmla="*/ 25 w 64"/>
                  <a:gd name="T23" fmla="*/ 70 h 82"/>
                  <a:gd name="T24" fmla="*/ 28 w 64"/>
                  <a:gd name="T25" fmla="*/ 73 h 82"/>
                  <a:gd name="T26" fmla="*/ 30 w 64"/>
                  <a:gd name="T27" fmla="*/ 77 h 82"/>
                  <a:gd name="T28" fmla="*/ 34 w 64"/>
                  <a:gd name="T29" fmla="*/ 79 h 82"/>
                  <a:gd name="T30" fmla="*/ 40 w 64"/>
                  <a:gd name="T31" fmla="*/ 80 h 82"/>
                  <a:gd name="T32" fmla="*/ 47 w 64"/>
                  <a:gd name="T33" fmla="*/ 82 h 82"/>
                  <a:gd name="T34" fmla="*/ 59 w 64"/>
                  <a:gd name="T35" fmla="*/ 78 h 82"/>
                  <a:gd name="T36" fmla="*/ 64 w 64"/>
                  <a:gd name="T37" fmla="*/ 70 h 82"/>
                  <a:gd name="T38" fmla="*/ 63 w 64"/>
                  <a:gd name="T39" fmla="*/ 63 h 82"/>
                  <a:gd name="T40" fmla="*/ 58 w 64"/>
                  <a:gd name="T41" fmla="*/ 61 h 82"/>
                  <a:gd name="T42" fmla="*/ 52 w 64"/>
                  <a:gd name="T43" fmla="*/ 61 h 82"/>
                  <a:gd name="T44" fmla="*/ 49 w 64"/>
                  <a:gd name="T45" fmla="*/ 57 h 82"/>
                  <a:gd name="T46" fmla="*/ 45 w 64"/>
                  <a:gd name="T47" fmla="*/ 52 h 82"/>
                  <a:gd name="T48" fmla="*/ 42 w 64"/>
                  <a:gd name="T49" fmla="*/ 45 h 82"/>
                  <a:gd name="T50" fmla="*/ 37 w 64"/>
                  <a:gd name="T51" fmla="*/ 38 h 82"/>
                  <a:gd name="T52" fmla="*/ 34 w 64"/>
                  <a:gd name="T53" fmla="*/ 30 h 82"/>
                  <a:gd name="T54" fmla="*/ 30 w 64"/>
                  <a:gd name="T55" fmla="*/ 23 h 82"/>
                  <a:gd name="T56" fmla="*/ 29 w 64"/>
                  <a:gd name="T57" fmla="*/ 21 h 82"/>
                  <a:gd name="T58" fmla="*/ 29 w 64"/>
                  <a:gd name="T59" fmla="*/ 18 h 82"/>
                  <a:gd name="T60" fmla="*/ 28 w 64"/>
                  <a:gd name="T61" fmla="*/ 14 h 82"/>
                  <a:gd name="T62" fmla="*/ 26 w 64"/>
                  <a:gd name="T63" fmla="*/ 7 h 82"/>
                  <a:gd name="T64" fmla="*/ 20 w 64"/>
                  <a:gd name="T65"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82">
                    <a:moveTo>
                      <a:pt x="20" y="1"/>
                    </a:moveTo>
                    <a:lnTo>
                      <a:pt x="13" y="0"/>
                    </a:lnTo>
                    <a:lnTo>
                      <a:pt x="8" y="6"/>
                    </a:lnTo>
                    <a:lnTo>
                      <a:pt x="4" y="12"/>
                    </a:lnTo>
                    <a:lnTo>
                      <a:pt x="3" y="16"/>
                    </a:lnTo>
                    <a:lnTo>
                      <a:pt x="2" y="21"/>
                    </a:lnTo>
                    <a:lnTo>
                      <a:pt x="0" y="32"/>
                    </a:lnTo>
                    <a:lnTo>
                      <a:pt x="3" y="46"/>
                    </a:lnTo>
                    <a:lnTo>
                      <a:pt x="12" y="57"/>
                    </a:lnTo>
                    <a:lnTo>
                      <a:pt x="18" y="62"/>
                    </a:lnTo>
                    <a:lnTo>
                      <a:pt x="21" y="67"/>
                    </a:lnTo>
                    <a:lnTo>
                      <a:pt x="25" y="70"/>
                    </a:lnTo>
                    <a:lnTo>
                      <a:pt x="28" y="73"/>
                    </a:lnTo>
                    <a:lnTo>
                      <a:pt x="30" y="77"/>
                    </a:lnTo>
                    <a:lnTo>
                      <a:pt x="34" y="79"/>
                    </a:lnTo>
                    <a:lnTo>
                      <a:pt x="40" y="80"/>
                    </a:lnTo>
                    <a:lnTo>
                      <a:pt x="47" y="82"/>
                    </a:lnTo>
                    <a:lnTo>
                      <a:pt x="59" y="78"/>
                    </a:lnTo>
                    <a:lnTo>
                      <a:pt x="64" y="70"/>
                    </a:lnTo>
                    <a:lnTo>
                      <a:pt x="63" y="63"/>
                    </a:lnTo>
                    <a:lnTo>
                      <a:pt x="58" y="61"/>
                    </a:lnTo>
                    <a:lnTo>
                      <a:pt x="52" y="61"/>
                    </a:lnTo>
                    <a:lnTo>
                      <a:pt x="49" y="57"/>
                    </a:lnTo>
                    <a:lnTo>
                      <a:pt x="45" y="52"/>
                    </a:lnTo>
                    <a:lnTo>
                      <a:pt x="42" y="45"/>
                    </a:lnTo>
                    <a:lnTo>
                      <a:pt x="37" y="38"/>
                    </a:lnTo>
                    <a:lnTo>
                      <a:pt x="34" y="30"/>
                    </a:lnTo>
                    <a:lnTo>
                      <a:pt x="30" y="23"/>
                    </a:lnTo>
                    <a:lnTo>
                      <a:pt x="29" y="21"/>
                    </a:lnTo>
                    <a:lnTo>
                      <a:pt x="29" y="18"/>
                    </a:lnTo>
                    <a:lnTo>
                      <a:pt x="28" y="14"/>
                    </a:lnTo>
                    <a:lnTo>
                      <a:pt x="26" y="7"/>
                    </a:lnTo>
                    <a:lnTo>
                      <a:pt x="2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40" name="Freeform 60"/>
              <p:cNvSpPr>
                <a:spLocks/>
              </p:cNvSpPr>
              <p:nvPr/>
            </p:nvSpPr>
            <p:spPr bwMode="auto">
              <a:xfrm>
                <a:off x="591" y="2038"/>
                <a:ext cx="28" cy="37"/>
              </a:xfrm>
              <a:custGeom>
                <a:avLst/>
                <a:gdLst>
                  <a:gd name="T0" fmla="*/ 0 w 55"/>
                  <a:gd name="T1" fmla="*/ 9 h 72"/>
                  <a:gd name="T2" fmla="*/ 0 w 55"/>
                  <a:gd name="T3" fmla="*/ 7 h 72"/>
                  <a:gd name="T4" fmla="*/ 0 w 55"/>
                  <a:gd name="T5" fmla="*/ 2 h 72"/>
                  <a:gd name="T6" fmla="*/ 4 w 55"/>
                  <a:gd name="T7" fmla="*/ 0 h 72"/>
                  <a:gd name="T8" fmla="*/ 14 w 55"/>
                  <a:gd name="T9" fmla="*/ 0 h 72"/>
                  <a:gd name="T10" fmla="*/ 25 w 55"/>
                  <a:gd name="T11" fmla="*/ 4 h 72"/>
                  <a:gd name="T12" fmla="*/ 32 w 55"/>
                  <a:gd name="T13" fmla="*/ 11 h 72"/>
                  <a:gd name="T14" fmla="*/ 34 w 55"/>
                  <a:gd name="T15" fmla="*/ 18 h 72"/>
                  <a:gd name="T16" fmla="*/ 36 w 55"/>
                  <a:gd name="T17" fmla="*/ 21 h 72"/>
                  <a:gd name="T18" fmla="*/ 55 w 55"/>
                  <a:gd name="T19" fmla="*/ 63 h 72"/>
                  <a:gd name="T20" fmla="*/ 54 w 55"/>
                  <a:gd name="T21" fmla="*/ 64 h 72"/>
                  <a:gd name="T22" fmla="*/ 51 w 55"/>
                  <a:gd name="T23" fmla="*/ 68 h 72"/>
                  <a:gd name="T24" fmla="*/ 45 w 55"/>
                  <a:gd name="T25" fmla="*/ 71 h 72"/>
                  <a:gd name="T26" fmla="*/ 38 w 55"/>
                  <a:gd name="T27" fmla="*/ 72 h 72"/>
                  <a:gd name="T28" fmla="*/ 33 w 55"/>
                  <a:gd name="T29" fmla="*/ 70 h 72"/>
                  <a:gd name="T30" fmla="*/ 28 w 55"/>
                  <a:gd name="T31" fmla="*/ 67 h 72"/>
                  <a:gd name="T32" fmla="*/ 22 w 55"/>
                  <a:gd name="T33" fmla="*/ 60 h 72"/>
                  <a:gd name="T34" fmla="*/ 16 w 55"/>
                  <a:gd name="T35" fmla="*/ 54 h 72"/>
                  <a:gd name="T36" fmla="*/ 10 w 55"/>
                  <a:gd name="T37" fmla="*/ 47 h 72"/>
                  <a:gd name="T38" fmla="*/ 6 w 55"/>
                  <a:gd name="T39" fmla="*/ 41 h 72"/>
                  <a:gd name="T40" fmla="*/ 2 w 55"/>
                  <a:gd name="T41" fmla="*/ 37 h 72"/>
                  <a:gd name="T42" fmla="*/ 1 w 55"/>
                  <a:gd name="T43" fmla="*/ 36 h 72"/>
                  <a:gd name="T44" fmla="*/ 0 w 55"/>
                  <a:gd name="T45"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72">
                    <a:moveTo>
                      <a:pt x="0" y="9"/>
                    </a:moveTo>
                    <a:lnTo>
                      <a:pt x="0" y="7"/>
                    </a:lnTo>
                    <a:lnTo>
                      <a:pt x="0" y="2"/>
                    </a:lnTo>
                    <a:lnTo>
                      <a:pt x="4" y="0"/>
                    </a:lnTo>
                    <a:lnTo>
                      <a:pt x="14" y="0"/>
                    </a:lnTo>
                    <a:lnTo>
                      <a:pt x="25" y="4"/>
                    </a:lnTo>
                    <a:lnTo>
                      <a:pt x="32" y="11"/>
                    </a:lnTo>
                    <a:lnTo>
                      <a:pt x="34" y="18"/>
                    </a:lnTo>
                    <a:lnTo>
                      <a:pt x="36" y="21"/>
                    </a:lnTo>
                    <a:lnTo>
                      <a:pt x="55" y="63"/>
                    </a:lnTo>
                    <a:lnTo>
                      <a:pt x="54" y="64"/>
                    </a:lnTo>
                    <a:lnTo>
                      <a:pt x="51" y="68"/>
                    </a:lnTo>
                    <a:lnTo>
                      <a:pt x="45" y="71"/>
                    </a:lnTo>
                    <a:lnTo>
                      <a:pt x="38" y="72"/>
                    </a:lnTo>
                    <a:lnTo>
                      <a:pt x="33" y="70"/>
                    </a:lnTo>
                    <a:lnTo>
                      <a:pt x="28" y="67"/>
                    </a:lnTo>
                    <a:lnTo>
                      <a:pt x="22" y="60"/>
                    </a:lnTo>
                    <a:lnTo>
                      <a:pt x="16" y="54"/>
                    </a:lnTo>
                    <a:lnTo>
                      <a:pt x="10" y="47"/>
                    </a:lnTo>
                    <a:lnTo>
                      <a:pt x="6" y="41"/>
                    </a:lnTo>
                    <a:lnTo>
                      <a:pt x="2" y="37"/>
                    </a:lnTo>
                    <a:lnTo>
                      <a:pt x="1" y="36"/>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41" name="Freeform 61"/>
              <p:cNvSpPr>
                <a:spLocks/>
              </p:cNvSpPr>
              <p:nvPr/>
            </p:nvSpPr>
            <p:spPr bwMode="auto">
              <a:xfrm>
                <a:off x="578" y="2055"/>
                <a:ext cx="31" cy="40"/>
              </a:xfrm>
              <a:custGeom>
                <a:avLst/>
                <a:gdLst>
                  <a:gd name="T0" fmla="*/ 20 w 62"/>
                  <a:gd name="T1" fmla="*/ 1 h 81"/>
                  <a:gd name="T2" fmla="*/ 13 w 62"/>
                  <a:gd name="T3" fmla="*/ 0 h 81"/>
                  <a:gd name="T4" fmla="*/ 8 w 62"/>
                  <a:gd name="T5" fmla="*/ 6 h 81"/>
                  <a:gd name="T6" fmla="*/ 4 w 62"/>
                  <a:gd name="T7" fmla="*/ 13 h 81"/>
                  <a:gd name="T8" fmla="*/ 3 w 62"/>
                  <a:gd name="T9" fmla="*/ 16 h 81"/>
                  <a:gd name="T10" fmla="*/ 1 w 62"/>
                  <a:gd name="T11" fmla="*/ 21 h 81"/>
                  <a:gd name="T12" fmla="*/ 0 w 62"/>
                  <a:gd name="T13" fmla="*/ 32 h 81"/>
                  <a:gd name="T14" fmla="*/ 3 w 62"/>
                  <a:gd name="T15" fmla="*/ 47 h 81"/>
                  <a:gd name="T16" fmla="*/ 12 w 62"/>
                  <a:gd name="T17" fmla="*/ 59 h 81"/>
                  <a:gd name="T18" fmla="*/ 21 w 62"/>
                  <a:gd name="T19" fmla="*/ 67 h 81"/>
                  <a:gd name="T20" fmla="*/ 24 w 62"/>
                  <a:gd name="T21" fmla="*/ 74 h 81"/>
                  <a:gd name="T22" fmla="*/ 29 w 62"/>
                  <a:gd name="T23" fmla="*/ 78 h 81"/>
                  <a:gd name="T24" fmla="*/ 41 w 62"/>
                  <a:gd name="T25" fmla="*/ 81 h 81"/>
                  <a:gd name="T26" fmla="*/ 53 w 62"/>
                  <a:gd name="T27" fmla="*/ 77 h 81"/>
                  <a:gd name="T28" fmla="*/ 61 w 62"/>
                  <a:gd name="T29" fmla="*/ 70 h 81"/>
                  <a:gd name="T30" fmla="*/ 62 w 62"/>
                  <a:gd name="T31" fmla="*/ 63 h 81"/>
                  <a:gd name="T32" fmla="*/ 58 w 62"/>
                  <a:gd name="T33" fmla="*/ 61 h 81"/>
                  <a:gd name="T34" fmla="*/ 52 w 62"/>
                  <a:gd name="T35" fmla="*/ 61 h 81"/>
                  <a:gd name="T36" fmla="*/ 49 w 62"/>
                  <a:gd name="T37" fmla="*/ 58 h 81"/>
                  <a:gd name="T38" fmla="*/ 45 w 62"/>
                  <a:gd name="T39" fmla="*/ 52 h 81"/>
                  <a:gd name="T40" fmla="*/ 42 w 62"/>
                  <a:gd name="T41" fmla="*/ 45 h 81"/>
                  <a:gd name="T42" fmla="*/ 37 w 62"/>
                  <a:gd name="T43" fmla="*/ 38 h 81"/>
                  <a:gd name="T44" fmla="*/ 34 w 62"/>
                  <a:gd name="T45" fmla="*/ 30 h 81"/>
                  <a:gd name="T46" fmla="*/ 30 w 62"/>
                  <a:gd name="T47" fmla="*/ 23 h 81"/>
                  <a:gd name="T48" fmla="*/ 29 w 62"/>
                  <a:gd name="T49" fmla="*/ 21 h 81"/>
                  <a:gd name="T50" fmla="*/ 29 w 62"/>
                  <a:gd name="T51" fmla="*/ 19 h 81"/>
                  <a:gd name="T52" fmla="*/ 28 w 62"/>
                  <a:gd name="T53" fmla="*/ 14 h 81"/>
                  <a:gd name="T54" fmla="*/ 26 w 62"/>
                  <a:gd name="T55" fmla="*/ 8 h 81"/>
                  <a:gd name="T56" fmla="*/ 20 w 62"/>
                  <a:gd name="T5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81">
                    <a:moveTo>
                      <a:pt x="20" y="1"/>
                    </a:moveTo>
                    <a:lnTo>
                      <a:pt x="13" y="0"/>
                    </a:lnTo>
                    <a:lnTo>
                      <a:pt x="8" y="6"/>
                    </a:lnTo>
                    <a:lnTo>
                      <a:pt x="4" y="13"/>
                    </a:lnTo>
                    <a:lnTo>
                      <a:pt x="3" y="16"/>
                    </a:lnTo>
                    <a:lnTo>
                      <a:pt x="1" y="21"/>
                    </a:lnTo>
                    <a:lnTo>
                      <a:pt x="0" y="32"/>
                    </a:lnTo>
                    <a:lnTo>
                      <a:pt x="3" y="47"/>
                    </a:lnTo>
                    <a:lnTo>
                      <a:pt x="12" y="59"/>
                    </a:lnTo>
                    <a:lnTo>
                      <a:pt x="21" y="67"/>
                    </a:lnTo>
                    <a:lnTo>
                      <a:pt x="24" y="74"/>
                    </a:lnTo>
                    <a:lnTo>
                      <a:pt x="29" y="78"/>
                    </a:lnTo>
                    <a:lnTo>
                      <a:pt x="41" y="81"/>
                    </a:lnTo>
                    <a:lnTo>
                      <a:pt x="53" y="77"/>
                    </a:lnTo>
                    <a:lnTo>
                      <a:pt x="61" y="70"/>
                    </a:lnTo>
                    <a:lnTo>
                      <a:pt x="62" y="63"/>
                    </a:lnTo>
                    <a:lnTo>
                      <a:pt x="58" y="61"/>
                    </a:lnTo>
                    <a:lnTo>
                      <a:pt x="52" y="61"/>
                    </a:lnTo>
                    <a:lnTo>
                      <a:pt x="49" y="58"/>
                    </a:lnTo>
                    <a:lnTo>
                      <a:pt x="45" y="52"/>
                    </a:lnTo>
                    <a:lnTo>
                      <a:pt x="42" y="45"/>
                    </a:lnTo>
                    <a:lnTo>
                      <a:pt x="37" y="38"/>
                    </a:lnTo>
                    <a:lnTo>
                      <a:pt x="34" y="30"/>
                    </a:lnTo>
                    <a:lnTo>
                      <a:pt x="30" y="23"/>
                    </a:lnTo>
                    <a:lnTo>
                      <a:pt x="29" y="21"/>
                    </a:lnTo>
                    <a:lnTo>
                      <a:pt x="29" y="19"/>
                    </a:lnTo>
                    <a:lnTo>
                      <a:pt x="28" y="14"/>
                    </a:lnTo>
                    <a:lnTo>
                      <a:pt x="26" y="8"/>
                    </a:lnTo>
                    <a:lnTo>
                      <a:pt x="2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42" name="Freeform 62"/>
              <p:cNvSpPr>
                <a:spLocks/>
              </p:cNvSpPr>
              <p:nvPr/>
            </p:nvSpPr>
            <p:spPr bwMode="auto">
              <a:xfrm>
                <a:off x="566" y="2072"/>
                <a:ext cx="27" cy="35"/>
              </a:xfrm>
              <a:custGeom>
                <a:avLst/>
                <a:gdLst>
                  <a:gd name="T0" fmla="*/ 14 w 55"/>
                  <a:gd name="T1" fmla="*/ 0 h 70"/>
                  <a:gd name="T2" fmla="*/ 8 w 55"/>
                  <a:gd name="T3" fmla="*/ 1 h 70"/>
                  <a:gd name="T4" fmla="*/ 3 w 55"/>
                  <a:gd name="T5" fmla="*/ 7 h 70"/>
                  <a:gd name="T6" fmla="*/ 1 w 55"/>
                  <a:gd name="T7" fmla="*/ 15 h 70"/>
                  <a:gd name="T8" fmla="*/ 0 w 55"/>
                  <a:gd name="T9" fmla="*/ 18 h 70"/>
                  <a:gd name="T10" fmla="*/ 0 w 55"/>
                  <a:gd name="T11" fmla="*/ 22 h 70"/>
                  <a:gd name="T12" fmla="*/ 1 w 55"/>
                  <a:gd name="T13" fmla="*/ 30 h 70"/>
                  <a:gd name="T14" fmla="*/ 6 w 55"/>
                  <a:gd name="T15" fmla="*/ 40 h 70"/>
                  <a:gd name="T16" fmla="*/ 13 w 55"/>
                  <a:gd name="T17" fmla="*/ 48 h 70"/>
                  <a:gd name="T18" fmla="*/ 21 w 55"/>
                  <a:gd name="T19" fmla="*/ 56 h 70"/>
                  <a:gd name="T20" fmla="*/ 25 w 55"/>
                  <a:gd name="T21" fmla="*/ 62 h 70"/>
                  <a:gd name="T22" fmla="*/ 30 w 55"/>
                  <a:gd name="T23" fmla="*/ 68 h 70"/>
                  <a:gd name="T24" fmla="*/ 40 w 55"/>
                  <a:gd name="T25" fmla="*/ 70 h 70"/>
                  <a:gd name="T26" fmla="*/ 51 w 55"/>
                  <a:gd name="T27" fmla="*/ 63 h 70"/>
                  <a:gd name="T28" fmla="*/ 55 w 55"/>
                  <a:gd name="T29" fmla="*/ 58 h 70"/>
                  <a:gd name="T30" fmla="*/ 53 w 55"/>
                  <a:gd name="T31" fmla="*/ 56 h 70"/>
                  <a:gd name="T32" fmla="*/ 48 w 55"/>
                  <a:gd name="T33" fmla="*/ 57 h 70"/>
                  <a:gd name="T34" fmla="*/ 43 w 55"/>
                  <a:gd name="T35" fmla="*/ 56 h 70"/>
                  <a:gd name="T36" fmla="*/ 39 w 55"/>
                  <a:gd name="T37" fmla="*/ 50 h 70"/>
                  <a:gd name="T38" fmla="*/ 36 w 55"/>
                  <a:gd name="T39" fmla="*/ 43 h 70"/>
                  <a:gd name="T40" fmla="*/ 32 w 55"/>
                  <a:gd name="T41" fmla="*/ 37 h 70"/>
                  <a:gd name="T42" fmla="*/ 28 w 55"/>
                  <a:gd name="T43" fmla="*/ 30 h 70"/>
                  <a:gd name="T44" fmla="*/ 23 w 55"/>
                  <a:gd name="T45" fmla="*/ 23 h 70"/>
                  <a:gd name="T46" fmla="*/ 18 w 55"/>
                  <a:gd name="T47" fmla="*/ 17 h 70"/>
                  <a:gd name="T48" fmla="*/ 16 w 55"/>
                  <a:gd name="T49" fmla="*/ 15 h 70"/>
                  <a:gd name="T50" fmla="*/ 17 w 55"/>
                  <a:gd name="T51" fmla="*/ 12 h 70"/>
                  <a:gd name="T52" fmla="*/ 18 w 55"/>
                  <a:gd name="T53" fmla="*/ 9 h 70"/>
                  <a:gd name="T54" fmla="*/ 17 w 55"/>
                  <a:gd name="T55" fmla="*/ 3 h 70"/>
                  <a:gd name="T56" fmla="*/ 14 w 55"/>
                  <a:gd name="T5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 h="70">
                    <a:moveTo>
                      <a:pt x="14" y="0"/>
                    </a:moveTo>
                    <a:lnTo>
                      <a:pt x="8" y="1"/>
                    </a:lnTo>
                    <a:lnTo>
                      <a:pt x="3" y="7"/>
                    </a:lnTo>
                    <a:lnTo>
                      <a:pt x="1" y="15"/>
                    </a:lnTo>
                    <a:lnTo>
                      <a:pt x="0" y="18"/>
                    </a:lnTo>
                    <a:lnTo>
                      <a:pt x="0" y="22"/>
                    </a:lnTo>
                    <a:lnTo>
                      <a:pt x="1" y="30"/>
                    </a:lnTo>
                    <a:lnTo>
                      <a:pt x="6" y="40"/>
                    </a:lnTo>
                    <a:lnTo>
                      <a:pt x="13" y="48"/>
                    </a:lnTo>
                    <a:lnTo>
                      <a:pt x="21" y="56"/>
                    </a:lnTo>
                    <a:lnTo>
                      <a:pt x="25" y="62"/>
                    </a:lnTo>
                    <a:lnTo>
                      <a:pt x="30" y="68"/>
                    </a:lnTo>
                    <a:lnTo>
                      <a:pt x="40" y="70"/>
                    </a:lnTo>
                    <a:lnTo>
                      <a:pt x="51" y="63"/>
                    </a:lnTo>
                    <a:lnTo>
                      <a:pt x="55" y="58"/>
                    </a:lnTo>
                    <a:lnTo>
                      <a:pt x="53" y="56"/>
                    </a:lnTo>
                    <a:lnTo>
                      <a:pt x="48" y="57"/>
                    </a:lnTo>
                    <a:lnTo>
                      <a:pt x="43" y="56"/>
                    </a:lnTo>
                    <a:lnTo>
                      <a:pt x="39" y="50"/>
                    </a:lnTo>
                    <a:lnTo>
                      <a:pt x="36" y="43"/>
                    </a:lnTo>
                    <a:lnTo>
                      <a:pt x="32" y="37"/>
                    </a:lnTo>
                    <a:lnTo>
                      <a:pt x="28" y="30"/>
                    </a:lnTo>
                    <a:lnTo>
                      <a:pt x="23" y="23"/>
                    </a:lnTo>
                    <a:lnTo>
                      <a:pt x="18" y="17"/>
                    </a:lnTo>
                    <a:lnTo>
                      <a:pt x="16" y="15"/>
                    </a:lnTo>
                    <a:lnTo>
                      <a:pt x="17" y="12"/>
                    </a:lnTo>
                    <a:lnTo>
                      <a:pt x="18" y="9"/>
                    </a:lnTo>
                    <a:lnTo>
                      <a:pt x="17" y="3"/>
                    </a:lnTo>
                    <a:lnTo>
                      <a:pt x="14" y="0"/>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43" name="Freeform 63"/>
              <p:cNvSpPr>
                <a:spLocks/>
              </p:cNvSpPr>
              <p:nvPr/>
            </p:nvSpPr>
            <p:spPr bwMode="auto">
              <a:xfrm>
                <a:off x="579" y="2058"/>
                <a:ext cx="28" cy="36"/>
              </a:xfrm>
              <a:custGeom>
                <a:avLst/>
                <a:gdLst>
                  <a:gd name="T0" fmla="*/ 15 w 55"/>
                  <a:gd name="T1" fmla="*/ 0 h 73"/>
                  <a:gd name="T2" fmla="*/ 9 w 55"/>
                  <a:gd name="T3" fmla="*/ 1 h 73"/>
                  <a:gd name="T4" fmla="*/ 4 w 55"/>
                  <a:gd name="T5" fmla="*/ 8 h 73"/>
                  <a:gd name="T6" fmla="*/ 1 w 55"/>
                  <a:gd name="T7" fmla="*/ 15 h 73"/>
                  <a:gd name="T8" fmla="*/ 0 w 55"/>
                  <a:gd name="T9" fmla="*/ 18 h 73"/>
                  <a:gd name="T10" fmla="*/ 0 w 55"/>
                  <a:gd name="T11" fmla="*/ 22 h 73"/>
                  <a:gd name="T12" fmla="*/ 2 w 55"/>
                  <a:gd name="T13" fmla="*/ 30 h 73"/>
                  <a:gd name="T14" fmla="*/ 5 w 55"/>
                  <a:gd name="T15" fmla="*/ 40 h 73"/>
                  <a:gd name="T16" fmla="*/ 14 w 55"/>
                  <a:gd name="T17" fmla="*/ 48 h 73"/>
                  <a:gd name="T18" fmla="*/ 22 w 55"/>
                  <a:gd name="T19" fmla="*/ 56 h 73"/>
                  <a:gd name="T20" fmla="*/ 25 w 55"/>
                  <a:gd name="T21" fmla="*/ 65 h 73"/>
                  <a:gd name="T22" fmla="*/ 30 w 55"/>
                  <a:gd name="T23" fmla="*/ 70 h 73"/>
                  <a:gd name="T24" fmla="*/ 40 w 55"/>
                  <a:gd name="T25" fmla="*/ 73 h 73"/>
                  <a:gd name="T26" fmla="*/ 50 w 55"/>
                  <a:gd name="T27" fmla="*/ 66 h 73"/>
                  <a:gd name="T28" fmla="*/ 55 w 55"/>
                  <a:gd name="T29" fmla="*/ 60 h 73"/>
                  <a:gd name="T30" fmla="*/ 54 w 55"/>
                  <a:gd name="T31" fmla="*/ 58 h 73"/>
                  <a:gd name="T32" fmla="*/ 48 w 55"/>
                  <a:gd name="T33" fmla="*/ 58 h 73"/>
                  <a:gd name="T34" fmla="*/ 43 w 55"/>
                  <a:gd name="T35" fmla="*/ 56 h 73"/>
                  <a:gd name="T36" fmla="*/ 39 w 55"/>
                  <a:gd name="T37" fmla="*/ 51 h 73"/>
                  <a:gd name="T38" fmla="*/ 37 w 55"/>
                  <a:gd name="T39" fmla="*/ 44 h 73"/>
                  <a:gd name="T40" fmla="*/ 33 w 55"/>
                  <a:gd name="T41" fmla="*/ 37 h 73"/>
                  <a:gd name="T42" fmla="*/ 28 w 55"/>
                  <a:gd name="T43" fmla="*/ 30 h 73"/>
                  <a:gd name="T44" fmla="*/ 24 w 55"/>
                  <a:gd name="T45" fmla="*/ 23 h 73"/>
                  <a:gd name="T46" fmla="*/ 19 w 55"/>
                  <a:gd name="T47" fmla="*/ 17 h 73"/>
                  <a:gd name="T48" fmla="*/ 17 w 55"/>
                  <a:gd name="T49" fmla="*/ 15 h 73"/>
                  <a:gd name="T50" fmla="*/ 18 w 55"/>
                  <a:gd name="T51" fmla="*/ 14 h 73"/>
                  <a:gd name="T52" fmla="*/ 19 w 55"/>
                  <a:gd name="T53" fmla="*/ 9 h 73"/>
                  <a:gd name="T54" fmla="*/ 18 w 55"/>
                  <a:gd name="T55" fmla="*/ 5 h 73"/>
                  <a:gd name="T56" fmla="*/ 15 w 55"/>
                  <a:gd name="T5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 h="73">
                    <a:moveTo>
                      <a:pt x="15" y="0"/>
                    </a:moveTo>
                    <a:lnTo>
                      <a:pt x="9" y="1"/>
                    </a:lnTo>
                    <a:lnTo>
                      <a:pt x="4" y="8"/>
                    </a:lnTo>
                    <a:lnTo>
                      <a:pt x="1" y="15"/>
                    </a:lnTo>
                    <a:lnTo>
                      <a:pt x="0" y="18"/>
                    </a:lnTo>
                    <a:lnTo>
                      <a:pt x="0" y="22"/>
                    </a:lnTo>
                    <a:lnTo>
                      <a:pt x="2" y="30"/>
                    </a:lnTo>
                    <a:lnTo>
                      <a:pt x="5" y="40"/>
                    </a:lnTo>
                    <a:lnTo>
                      <a:pt x="14" y="48"/>
                    </a:lnTo>
                    <a:lnTo>
                      <a:pt x="22" y="56"/>
                    </a:lnTo>
                    <a:lnTo>
                      <a:pt x="25" y="65"/>
                    </a:lnTo>
                    <a:lnTo>
                      <a:pt x="30" y="70"/>
                    </a:lnTo>
                    <a:lnTo>
                      <a:pt x="40" y="73"/>
                    </a:lnTo>
                    <a:lnTo>
                      <a:pt x="50" y="66"/>
                    </a:lnTo>
                    <a:lnTo>
                      <a:pt x="55" y="60"/>
                    </a:lnTo>
                    <a:lnTo>
                      <a:pt x="54" y="58"/>
                    </a:lnTo>
                    <a:lnTo>
                      <a:pt x="48" y="58"/>
                    </a:lnTo>
                    <a:lnTo>
                      <a:pt x="43" y="56"/>
                    </a:lnTo>
                    <a:lnTo>
                      <a:pt x="39" y="51"/>
                    </a:lnTo>
                    <a:lnTo>
                      <a:pt x="37" y="44"/>
                    </a:lnTo>
                    <a:lnTo>
                      <a:pt x="33" y="37"/>
                    </a:lnTo>
                    <a:lnTo>
                      <a:pt x="28" y="30"/>
                    </a:lnTo>
                    <a:lnTo>
                      <a:pt x="24" y="23"/>
                    </a:lnTo>
                    <a:lnTo>
                      <a:pt x="19" y="17"/>
                    </a:lnTo>
                    <a:lnTo>
                      <a:pt x="17" y="15"/>
                    </a:lnTo>
                    <a:lnTo>
                      <a:pt x="18" y="14"/>
                    </a:lnTo>
                    <a:lnTo>
                      <a:pt x="19" y="9"/>
                    </a:lnTo>
                    <a:lnTo>
                      <a:pt x="18" y="5"/>
                    </a:lnTo>
                    <a:lnTo>
                      <a:pt x="15" y="0"/>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44" name="Freeform 64"/>
              <p:cNvSpPr>
                <a:spLocks/>
              </p:cNvSpPr>
              <p:nvPr/>
            </p:nvSpPr>
            <p:spPr bwMode="auto">
              <a:xfrm>
                <a:off x="594" y="2042"/>
                <a:ext cx="22" cy="30"/>
              </a:xfrm>
              <a:custGeom>
                <a:avLst/>
                <a:gdLst>
                  <a:gd name="T0" fmla="*/ 0 w 43"/>
                  <a:gd name="T1" fmla="*/ 11 h 60"/>
                  <a:gd name="T2" fmla="*/ 0 w 43"/>
                  <a:gd name="T3" fmla="*/ 9 h 60"/>
                  <a:gd name="T4" fmla="*/ 0 w 43"/>
                  <a:gd name="T5" fmla="*/ 4 h 60"/>
                  <a:gd name="T6" fmla="*/ 3 w 43"/>
                  <a:gd name="T7" fmla="*/ 0 h 60"/>
                  <a:gd name="T8" fmla="*/ 11 w 43"/>
                  <a:gd name="T9" fmla="*/ 0 h 60"/>
                  <a:gd name="T10" fmla="*/ 19 w 43"/>
                  <a:gd name="T11" fmla="*/ 4 h 60"/>
                  <a:gd name="T12" fmla="*/ 24 w 43"/>
                  <a:gd name="T13" fmla="*/ 11 h 60"/>
                  <a:gd name="T14" fmla="*/ 25 w 43"/>
                  <a:gd name="T15" fmla="*/ 18 h 60"/>
                  <a:gd name="T16" fmla="*/ 25 w 43"/>
                  <a:gd name="T17" fmla="*/ 21 h 60"/>
                  <a:gd name="T18" fmla="*/ 43 w 43"/>
                  <a:gd name="T19" fmla="*/ 53 h 60"/>
                  <a:gd name="T20" fmla="*/ 42 w 43"/>
                  <a:gd name="T21" fmla="*/ 54 h 60"/>
                  <a:gd name="T22" fmla="*/ 41 w 43"/>
                  <a:gd name="T23" fmla="*/ 56 h 60"/>
                  <a:gd name="T24" fmla="*/ 38 w 43"/>
                  <a:gd name="T25" fmla="*/ 59 h 60"/>
                  <a:gd name="T26" fmla="*/ 32 w 43"/>
                  <a:gd name="T27" fmla="*/ 60 h 60"/>
                  <a:gd name="T28" fmla="*/ 24 w 43"/>
                  <a:gd name="T29" fmla="*/ 54 h 60"/>
                  <a:gd name="T30" fmla="*/ 12 w 43"/>
                  <a:gd name="T31" fmla="*/ 44 h 60"/>
                  <a:gd name="T32" fmla="*/ 3 w 43"/>
                  <a:gd name="T33" fmla="*/ 33 h 60"/>
                  <a:gd name="T34" fmla="*/ 0 w 43"/>
                  <a:gd name="T35" fmla="*/ 29 h 60"/>
                  <a:gd name="T36" fmla="*/ 0 w 43"/>
                  <a:gd name="T37"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60">
                    <a:moveTo>
                      <a:pt x="0" y="11"/>
                    </a:moveTo>
                    <a:lnTo>
                      <a:pt x="0" y="9"/>
                    </a:lnTo>
                    <a:lnTo>
                      <a:pt x="0" y="4"/>
                    </a:lnTo>
                    <a:lnTo>
                      <a:pt x="3" y="0"/>
                    </a:lnTo>
                    <a:lnTo>
                      <a:pt x="11" y="0"/>
                    </a:lnTo>
                    <a:lnTo>
                      <a:pt x="19" y="4"/>
                    </a:lnTo>
                    <a:lnTo>
                      <a:pt x="24" y="11"/>
                    </a:lnTo>
                    <a:lnTo>
                      <a:pt x="25" y="18"/>
                    </a:lnTo>
                    <a:lnTo>
                      <a:pt x="25" y="21"/>
                    </a:lnTo>
                    <a:lnTo>
                      <a:pt x="43" y="53"/>
                    </a:lnTo>
                    <a:lnTo>
                      <a:pt x="42" y="54"/>
                    </a:lnTo>
                    <a:lnTo>
                      <a:pt x="41" y="56"/>
                    </a:lnTo>
                    <a:lnTo>
                      <a:pt x="38" y="59"/>
                    </a:lnTo>
                    <a:lnTo>
                      <a:pt x="32" y="60"/>
                    </a:lnTo>
                    <a:lnTo>
                      <a:pt x="24" y="54"/>
                    </a:lnTo>
                    <a:lnTo>
                      <a:pt x="12" y="44"/>
                    </a:lnTo>
                    <a:lnTo>
                      <a:pt x="3" y="33"/>
                    </a:lnTo>
                    <a:lnTo>
                      <a:pt x="0" y="29"/>
                    </a:lnTo>
                    <a:lnTo>
                      <a:pt x="0" y="11"/>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45" name="Group 65"/>
            <p:cNvGrpSpPr>
              <a:grpSpLocks/>
            </p:cNvGrpSpPr>
            <p:nvPr/>
          </p:nvGrpSpPr>
          <p:grpSpPr bwMode="auto">
            <a:xfrm>
              <a:off x="1344" y="2605"/>
              <a:ext cx="269" cy="688"/>
              <a:chOff x="931" y="1328"/>
              <a:chExt cx="269" cy="688"/>
            </a:xfrm>
          </p:grpSpPr>
          <p:sp>
            <p:nvSpPr>
              <p:cNvPr id="148546" name="Freeform 66"/>
              <p:cNvSpPr>
                <a:spLocks/>
              </p:cNvSpPr>
              <p:nvPr/>
            </p:nvSpPr>
            <p:spPr bwMode="auto">
              <a:xfrm>
                <a:off x="1000" y="1328"/>
                <a:ext cx="118" cy="109"/>
              </a:xfrm>
              <a:custGeom>
                <a:avLst/>
                <a:gdLst>
                  <a:gd name="T0" fmla="*/ 41 w 235"/>
                  <a:gd name="T1" fmla="*/ 189 h 218"/>
                  <a:gd name="T2" fmla="*/ 42 w 235"/>
                  <a:gd name="T3" fmla="*/ 155 h 218"/>
                  <a:gd name="T4" fmla="*/ 75 w 235"/>
                  <a:gd name="T5" fmla="*/ 145 h 218"/>
                  <a:gd name="T6" fmla="*/ 61 w 235"/>
                  <a:gd name="T7" fmla="*/ 157 h 218"/>
                  <a:gd name="T8" fmla="*/ 60 w 235"/>
                  <a:gd name="T9" fmla="*/ 192 h 218"/>
                  <a:gd name="T10" fmla="*/ 86 w 235"/>
                  <a:gd name="T11" fmla="*/ 196 h 218"/>
                  <a:gd name="T12" fmla="*/ 103 w 235"/>
                  <a:gd name="T13" fmla="*/ 159 h 218"/>
                  <a:gd name="T14" fmla="*/ 101 w 235"/>
                  <a:gd name="T15" fmla="*/ 106 h 218"/>
                  <a:gd name="T16" fmla="*/ 99 w 235"/>
                  <a:gd name="T17" fmla="*/ 29 h 218"/>
                  <a:gd name="T18" fmla="*/ 64 w 235"/>
                  <a:gd name="T19" fmla="*/ 13 h 218"/>
                  <a:gd name="T20" fmla="*/ 35 w 235"/>
                  <a:gd name="T21" fmla="*/ 28 h 218"/>
                  <a:gd name="T22" fmla="*/ 15 w 235"/>
                  <a:gd name="T23" fmla="*/ 64 h 218"/>
                  <a:gd name="T24" fmla="*/ 22 w 235"/>
                  <a:gd name="T25" fmla="*/ 109 h 218"/>
                  <a:gd name="T26" fmla="*/ 53 w 235"/>
                  <a:gd name="T27" fmla="*/ 111 h 218"/>
                  <a:gd name="T28" fmla="*/ 65 w 235"/>
                  <a:gd name="T29" fmla="*/ 98 h 218"/>
                  <a:gd name="T30" fmla="*/ 81 w 235"/>
                  <a:gd name="T31" fmla="*/ 69 h 218"/>
                  <a:gd name="T32" fmla="*/ 81 w 235"/>
                  <a:gd name="T33" fmla="*/ 92 h 218"/>
                  <a:gd name="T34" fmla="*/ 69 w 235"/>
                  <a:gd name="T35" fmla="*/ 114 h 218"/>
                  <a:gd name="T36" fmla="*/ 46 w 235"/>
                  <a:gd name="T37" fmla="*/ 126 h 218"/>
                  <a:gd name="T38" fmla="*/ 24 w 235"/>
                  <a:gd name="T39" fmla="*/ 121 h 218"/>
                  <a:gd name="T40" fmla="*/ 7 w 235"/>
                  <a:gd name="T41" fmla="*/ 105 h 218"/>
                  <a:gd name="T42" fmla="*/ 3 w 235"/>
                  <a:gd name="T43" fmla="*/ 54 h 218"/>
                  <a:gd name="T44" fmla="*/ 25 w 235"/>
                  <a:gd name="T45" fmla="*/ 18 h 218"/>
                  <a:gd name="T46" fmla="*/ 64 w 235"/>
                  <a:gd name="T47" fmla="*/ 0 h 218"/>
                  <a:gd name="T48" fmla="*/ 101 w 235"/>
                  <a:gd name="T49" fmla="*/ 7 h 218"/>
                  <a:gd name="T50" fmla="*/ 116 w 235"/>
                  <a:gd name="T51" fmla="*/ 22 h 218"/>
                  <a:gd name="T52" fmla="*/ 124 w 235"/>
                  <a:gd name="T53" fmla="*/ 14 h 218"/>
                  <a:gd name="T54" fmla="*/ 148 w 235"/>
                  <a:gd name="T55" fmla="*/ 1 h 218"/>
                  <a:gd name="T56" fmla="*/ 192 w 235"/>
                  <a:gd name="T57" fmla="*/ 6 h 218"/>
                  <a:gd name="T58" fmla="*/ 220 w 235"/>
                  <a:gd name="T59" fmla="*/ 31 h 218"/>
                  <a:gd name="T60" fmla="*/ 235 w 235"/>
                  <a:gd name="T61" fmla="*/ 86 h 218"/>
                  <a:gd name="T62" fmla="*/ 220 w 235"/>
                  <a:gd name="T63" fmla="*/ 115 h 218"/>
                  <a:gd name="T64" fmla="*/ 200 w 235"/>
                  <a:gd name="T65" fmla="*/ 125 h 218"/>
                  <a:gd name="T66" fmla="*/ 176 w 235"/>
                  <a:gd name="T67" fmla="*/ 121 h 218"/>
                  <a:gd name="T68" fmla="*/ 158 w 235"/>
                  <a:gd name="T69" fmla="*/ 107 h 218"/>
                  <a:gd name="T70" fmla="*/ 151 w 235"/>
                  <a:gd name="T71" fmla="*/ 71 h 218"/>
                  <a:gd name="T72" fmla="*/ 161 w 235"/>
                  <a:gd name="T73" fmla="*/ 88 h 218"/>
                  <a:gd name="T74" fmla="*/ 173 w 235"/>
                  <a:gd name="T75" fmla="*/ 105 h 218"/>
                  <a:gd name="T76" fmla="*/ 193 w 235"/>
                  <a:gd name="T77" fmla="*/ 114 h 218"/>
                  <a:gd name="T78" fmla="*/ 222 w 235"/>
                  <a:gd name="T79" fmla="*/ 86 h 218"/>
                  <a:gd name="T80" fmla="*/ 209 w 235"/>
                  <a:gd name="T81" fmla="*/ 41 h 218"/>
                  <a:gd name="T82" fmla="*/ 184 w 235"/>
                  <a:gd name="T83" fmla="*/ 19 h 218"/>
                  <a:gd name="T84" fmla="*/ 155 w 235"/>
                  <a:gd name="T85" fmla="*/ 12 h 218"/>
                  <a:gd name="T86" fmla="*/ 131 w 235"/>
                  <a:gd name="T87" fmla="*/ 67 h 218"/>
                  <a:gd name="T88" fmla="*/ 131 w 235"/>
                  <a:gd name="T89" fmla="*/ 132 h 218"/>
                  <a:gd name="T90" fmla="*/ 133 w 235"/>
                  <a:gd name="T91" fmla="*/ 181 h 218"/>
                  <a:gd name="T92" fmla="*/ 162 w 235"/>
                  <a:gd name="T93" fmla="*/ 196 h 218"/>
                  <a:gd name="T94" fmla="*/ 181 w 235"/>
                  <a:gd name="T95" fmla="*/ 177 h 218"/>
                  <a:gd name="T96" fmla="*/ 160 w 235"/>
                  <a:gd name="T97" fmla="*/ 148 h 218"/>
                  <a:gd name="T98" fmla="*/ 177 w 235"/>
                  <a:gd name="T99" fmla="*/ 143 h 218"/>
                  <a:gd name="T100" fmla="*/ 198 w 235"/>
                  <a:gd name="T101" fmla="*/ 171 h 218"/>
                  <a:gd name="T102" fmla="*/ 177 w 235"/>
                  <a:gd name="T103" fmla="*/ 207 h 218"/>
                  <a:gd name="T104" fmla="*/ 152 w 235"/>
                  <a:gd name="T105" fmla="*/ 211 h 218"/>
                  <a:gd name="T106" fmla="*/ 122 w 235"/>
                  <a:gd name="T107" fmla="*/ 21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5" h="218">
                    <a:moveTo>
                      <a:pt x="65" y="209"/>
                    </a:moveTo>
                    <a:lnTo>
                      <a:pt x="54" y="204"/>
                    </a:lnTo>
                    <a:lnTo>
                      <a:pt x="46" y="197"/>
                    </a:lnTo>
                    <a:lnTo>
                      <a:pt x="41" y="189"/>
                    </a:lnTo>
                    <a:lnTo>
                      <a:pt x="39" y="180"/>
                    </a:lnTo>
                    <a:lnTo>
                      <a:pt x="38" y="171"/>
                    </a:lnTo>
                    <a:lnTo>
                      <a:pt x="39" y="162"/>
                    </a:lnTo>
                    <a:lnTo>
                      <a:pt x="42" y="155"/>
                    </a:lnTo>
                    <a:lnTo>
                      <a:pt x="47" y="149"/>
                    </a:lnTo>
                    <a:lnTo>
                      <a:pt x="57" y="143"/>
                    </a:lnTo>
                    <a:lnTo>
                      <a:pt x="68" y="143"/>
                    </a:lnTo>
                    <a:lnTo>
                      <a:pt x="75" y="145"/>
                    </a:lnTo>
                    <a:lnTo>
                      <a:pt x="78" y="147"/>
                    </a:lnTo>
                    <a:lnTo>
                      <a:pt x="75" y="148"/>
                    </a:lnTo>
                    <a:lnTo>
                      <a:pt x="69" y="151"/>
                    </a:lnTo>
                    <a:lnTo>
                      <a:pt x="61" y="157"/>
                    </a:lnTo>
                    <a:lnTo>
                      <a:pt x="56" y="165"/>
                    </a:lnTo>
                    <a:lnTo>
                      <a:pt x="54" y="178"/>
                    </a:lnTo>
                    <a:lnTo>
                      <a:pt x="56" y="186"/>
                    </a:lnTo>
                    <a:lnTo>
                      <a:pt x="60" y="192"/>
                    </a:lnTo>
                    <a:lnTo>
                      <a:pt x="65" y="195"/>
                    </a:lnTo>
                    <a:lnTo>
                      <a:pt x="71" y="197"/>
                    </a:lnTo>
                    <a:lnTo>
                      <a:pt x="78" y="197"/>
                    </a:lnTo>
                    <a:lnTo>
                      <a:pt x="86" y="196"/>
                    </a:lnTo>
                    <a:lnTo>
                      <a:pt x="94" y="190"/>
                    </a:lnTo>
                    <a:lnTo>
                      <a:pt x="100" y="182"/>
                    </a:lnTo>
                    <a:lnTo>
                      <a:pt x="103" y="171"/>
                    </a:lnTo>
                    <a:lnTo>
                      <a:pt x="103" y="159"/>
                    </a:lnTo>
                    <a:lnTo>
                      <a:pt x="102" y="145"/>
                    </a:lnTo>
                    <a:lnTo>
                      <a:pt x="102" y="132"/>
                    </a:lnTo>
                    <a:lnTo>
                      <a:pt x="102" y="120"/>
                    </a:lnTo>
                    <a:lnTo>
                      <a:pt x="101" y="106"/>
                    </a:lnTo>
                    <a:lnTo>
                      <a:pt x="101" y="84"/>
                    </a:lnTo>
                    <a:lnTo>
                      <a:pt x="102" y="67"/>
                    </a:lnTo>
                    <a:lnTo>
                      <a:pt x="103" y="48"/>
                    </a:lnTo>
                    <a:lnTo>
                      <a:pt x="99" y="29"/>
                    </a:lnTo>
                    <a:lnTo>
                      <a:pt x="85" y="14"/>
                    </a:lnTo>
                    <a:lnTo>
                      <a:pt x="79" y="12"/>
                    </a:lnTo>
                    <a:lnTo>
                      <a:pt x="72" y="12"/>
                    </a:lnTo>
                    <a:lnTo>
                      <a:pt x="64" y="13"/>
                    </a:lnTo>
                    <a:lnTo>
                      <a:pt x="57" y="15"/>
                    </a:lnTo>
                    <a:lnTo>
                      <a:pt x="49" y="19"/>
                    </a:lnTo>
                    <a:lnTo>
                      <a:pt x="42" y="23"/>
                    </a:lnTo>
                    <a:lnTo>
                      <a:pt x="35" y="28"/>
                    </a:lnTo>
                    <a:lnTo>
                      <a:pt x="30" y="33"/>
                    </a:lnTo>
                    <a:lnTo>
                      <a:pt x="24" y="41"/>
                    </a:lnTo>
                    <a:lnTo>
                      <a:pt x="19" y="51"/>
                    </a:lnTo>
                    <a:lnTo>
                      <a:pt x="15" y="64"/>
                    </a:lnTo>
                    <a:lnTo>
                      <a:pt x="12" y="74"/>
                    </a:lnTo>
                    <a:lnTo>
                      <a:pt x="11" y="86"/>
                    </a:lnTo>
                    <a:lnTo>
                      <a:pt x="15" y="98"/>
                    </a:lnTo>
                    <a:lnTo>
                      <a:pt x="22" y="109"/>
                    </a:lnTo>
                    <a:lnTo>
                      <a:pt x="32" y="114"/>
                    </a:lnTo>
                    <a:lnTo>
                      <a:pt x="40" y="114"/>
                    </a:lnTo>
                    <a:lnTo>
                      <a:pt x="47" y="113"/>
                    </a:lnTo>
                    <a:lnTo>
                      <a:pt x="53" y="111"/>
                    </a:lnTo>
                    <a:lnTo>
                      <a:pt x="57" y="109"/>
                    </a:lnTo>
                    <a:lnTo>
                      <a:pt x="61" y="105"/>
                    </a:lnTo>
                    <a:lnTo>
                      <a:pt x="63" y="102"/>
                    </a:lnTo>
                    <a:lnTo>
                      <a:pt x="65" y="98"/>
                    </a:lnTo>
                    <a:lnTo>
                      <a:pt x="68" y="96"/>
                    </a:lnTo>
                    <a:lnTo>
                      <a:pt x="72" y="88"/>
                    </a:lnTo>
                    <a:lnTo>
                      <a:pt x="77" y="79"/>
                    </a:lnTo>
                    <a:lnTo>
                      <a:pt x="81" y="69"/>
                    </a:lnTo>
                    <a:lnTo>
                      <a:pt x="83" y="66"/>
                    </a:lnTo>
                    <a:lnTo>
                      <a:pt x="83" y="71"/>
                    </a:lnTo>
                    <a:lnTo>
                      <a:pt x="83" y="80"/>
                    </a:lnTo>
                    <a:lnTo>
                      <a:pt x="81" y="92"/>
                    </a:lnTo>
                    <a:lnTo>
                      <a:pt x="78" y="104"/>
                    </a:lnTo>
                    <a:lnTo>
                      <a:pt x="76" y="107"/>
                    </a:lnTo>
                    <a:lnTo>
                      <a:pt x="73" y="111"/>
                    </a:lnTo>
                    <a:lnTo>
                      <a:pt x="69" y="114"/>
                    </a:lnTo>
                    <a:lnTo>
                      <a:pt x="64" y="118"/>
                    </a:lnTo>
                    <a:lnTo>
                      <a:pt x="58" y="121"/>
                    </a:lnTo>
                    <a:lnTo>
                      <a:pt x="52" y="125"/>
                    </a:lnTo>
                    <a:lnTo>
                      <a:pt x="46" y="126"/>
                    </a:lnTo>
                    <a:lnTo>
                      <a:pt x="39" y="126"/>
                    </a:lnTo>
                    <a:lnTo>
                      <a:pt x="34" y="125"/>
                    </a:lnTo>
                    <a:lnTo>
                      <a:pt x="28" y="124"/>
                    </a:lnTo>
                    <a:lnTo>
                      <a:pt x="24" y="121"/>
                    </a:lnTo>
                    <a:lnTo>
                      <a:pt x="19" y="119"/>
                    </a:lnTo>
                    <a:lnTo>
                      <a:pt x="15" y="115"/>
                    </a:lnTo>
                    <a:lnTo>
                      <a:pt x="10" y="111"/>
                    </a:lnTo>
                    <a:lnTo>
                      <a:pt x="7" y="105"/>
                    </a:lnTo>
                    <a:lnTo>
                      <a:pt x="3" y="99"/>
                    </a:lnTo>
                    <a:lnTo>
                      <a:pt x="0" y="84"/>
                    </a:lnTo>
                    <a:lnTo>
                      <a:pt x="0" y="69"/>
                    </a:lnTo>
                    <a:lnTo>
                      <a:pt x="3" y="54"/>
                    </a:lnTo>
                    <a:lnTo>
                      <a:pt x="9" y="38"/>
                    </a:lnTo>
                    <a:lnTo>
                      <a:pt x="13" y="31"/>
                    </a:lnTo>
                    <a:lnTo>
                      <a:pt x="19" y="23"/>
                    </a:lnTo>
                    <a:lnTo>
                      <a:pt x="25" y="18"/>
                    </a:lnTo>
                    <a:lnTo>
                      <a:pt x="33" y="11"/>
                    </a:lnTo>
                    <a:lnTo>
                      <a:pt x="42" y="6"/>
                    </a:lnTo>
                    <a:lnTo>
                      <a:pt x="53" y="3"/>
                    </a:lnTo>
                    <a:lnTo>
                      <a:pt x="64" y="0"/>
                    </a:lnTo>
                    <a:lnTo>
                      <a:pt x="77" y="0"/>
                    </a:lnTo>
                    <a:lnTo>
                      <a:pt x="86" y="1"/>
                    </a:lnTo>
                    <a:lnTo>
                      <a:pt x="94" y="4"/>
                    </a:lnTo>
                    <a:lnTo>
                      <a:pt x="101" y="7"/>
                    </a:lnTo>
                    <a:lnTo>
                      <a:pt x="106" y="11"/>
                    </a:lnTo>
                    <a:lnTo>
                      <a:pt x="110" y="14"/>
                    </a:lnTo>
                    <a:lnTo>
                      <a:pt x="114" y="19"/>
                    </a:lnTo>
                    <a:lnTo>
                      <a:pt x="116" y="22"/>
                    </a:lnTo>
                    <a:lnTo>
                      <a:pt x="117" y="26"/>
                    </a:lnTo>
                    <a:lnTo>
                      <a:pt x="118" y="22"/>
                    </a:lnTo>
                    <a:lnTo>
                      <a:pt x="121" y="19"/>
                    </a:lnTo>
                    <a:lnTo>
                      <a:pt x="124" y="14"/>
                    </a:lnTo>
                    <a:lnTo>
                      <a:pt x="128" y="11"/>
                    </a:lnTo>
                    <a:lnTo>
                      <a:pt x="133" y="7"/>
                    </a:lnTo>
                    <a:lnTo>
                      <a:pt x="140" y="4"/>
                    </a:lnTo>
                    <a:lnTo>
                      <a:pt x="148" y="1"/>
                    </a:lnTo>
                    <a:lnTo>
                      <a:pt x="158" y="0"/>
                    </a:lnTo>
                    <a:lnTo>
                      <a:pt x="170" y="0"/>
                    </a:lnTo>
                    <a:lnTo>
                      <a:pt x="182" y="3"/>
                    </a:lnTo>
                    <a:lnTo>
                      <a:pt x="192" y="6"/>
                    </a:lnTo>
                    <a:lnTo>
                      <a:pt x="201" y="11"/>
                    </a:lnTo>
                    <a:lnTo>
                      <a:pt x="208" y="18"/>
                    </a:lnTo>
                    <a:lnTo>
                      <a:pt x="215" y="24"/>
                    </a:lnTo>
                    <a:lnTo>
                      <a:pt x="220" y="31"/>
                    </a:lnTo>
                    <a:lnTo>
                      <a:pt x="224" y="39"/>
                    </a:lnTo>
                    <a:lnTo>
                      <a:pt x="231" y="54"/>
                    </a:lnTo>
                    <a:lnTo>
                      <a:pt x="235" y="69"/>
                    </a:lnTo>
                    <a:lnTo>
                      <a:pt x="235" y="86"/>
                    </a:lnTo>
                    <a:lnTo>
                      <a:pt x="231" y="99"/>
                    </a:lnTo>
                    <a:lnTo>
                      <a:pt x="228" y="105"/>
                    </a:lnTo>
                    <a:lnTo>
                      <a:pt x="224" y="111"/>
                    </a:lnTo>
                    <a:lnTo>
                      <a:pt x="220" y="115"/>
                    </a:lnTo>
                    <a:lnTo>
                      <a:pt x="215" y="119"/>
                    </a:lnTo>
                    <a:lnTo>
                      <a:pt x="211" y="121"/>
                    </a:lnTo>
                    <a:lnTo>
                      <a:pt x="206" y="124"/>
                    </a:lnTo>
                    <a:lnTo>
                      <a:pt x="200" y="125"/>
                    </a:lnTo>
                    <a:lnTo>
                      <a:pt x="196" y="126"/>
                    </a:lnTo>
                    <a:lnTo>
                      <a:pt x="189" y="126"/>
                    </a:lnTo>
                    <a:lnTo>
                      <a:pt x="183" y="125"/>
                    </a:lnTo>
                    <a:lnTo>
                      <a:pt x="176" y="121"/>
                    </a:lnTo>
                    <a:lnTo>
                      <a:pt x="170" y="118"/>
                    </a:lnTo>
                    <a:lnTo>
                      <a:pt x="164" y="114"/>
                    </a:lnTo>
                    <a:lnTo>
                      <a:pt x="161" y="111"/>
                    </a:lnTo>
                    <a:lnTo>
                      <a:pt x="158" y="107"/>
                    </a:lnTo>
                    <a:lnTo>
                      <a:pt x="155" y="104"/>
                    </a:lnTo>
                    <a:lnTo>
                      <a:pt x="152" y="94"/>
                    </a:lnTo>
                    <a:lnTo>
                      <a:pt x="151" y="81"/>
                    </a:lnTo>
                    <a:lnTo>
                      <a:pt x="151" y="71"/>
                    </a:lnTo>
                    <a:lnTo>
                      <a:pt x="151" y="66"/>
                    </a:lnTo>
                    <a:lnTo>
                      <a:pt x="152" y="69"/>
                    </a:lnTo>
                    <a:lnTo>
                      <a:pt x="156" y="79"/>
                    </a:lnTo>
                    <a:lnTo>
                      <a:pt x="161" y="88"/>
                    </a:lnTo>
                    <a:lnTo>
                      <a:pt x="166" y="96"/>
                    </a:lnTo>
                    <a:lnTo>
                      <a:pt x="168" y="99"/>
                    </a:lnTo>
                    <a:lnTo>
                      <a:pt x="170" y="102"/>
                    </a:lnTo>
                    <a:lnTo>
                      <a:pt x="173" y="105"/>
                    </a:lnTo>
                    <a:lnTo>
                      <a:pt x="177" y="109"/>
                    </a:lnTo>
                    <a:lnTo>
                      <a:pt x="181" y="112"/>
                    </a:lnTo>
                    <a:lnTo>
                      <a:pt x="186" y="114"/>
                    </a:lnTo>
                    <a:lnTo>
                      <a:pt x="193" y="114"/>
                    </a:lnTo>
                    <a:lnTo>
                      <a:pt x="201" y="114"/>
                    </a:lnTo>
                    <a:lnTo>
                      <a:pt x="213" y="109"/>
                    </a:lnTo>
                    <a:lnTo>
                      <a:pt x="220" y="98"/>
                    </a:lnTo>
                    <a:lnTo>
                      <a:pt x="222" y="86"/>
                    </a:lnTo>
                    <a:lnTo>
                      <a:pt x="221" y="75"/>
                    </a:lnTo>
                    <a:lnTo>
                      <a:pt x="219" y="64"/>
                    </a:lnTo>
                    <a:lnTo>
                      <a:pt x="214" y="52"/>
                    </a:lnTo>
                    <a:lnTo>
                      <a:pt x="209" y="41"/>
                    </a:lnTo>
                    <a:lnTo>
                      <a:pt x="204" y="33"/>
                    </a:lnTo>
                    <a:lnTo>
                      <a:pt x="198" y="28"/>
                    </a:lnTo>
                    <a:lnTo>
                      <a:pt x="192" y="23"/>
                    </a:lnTo>
                    <a:lnTo>
                      <a:pt x="184" y="19"/>
                    </a:lnTo>
                    <a:lnTo>
                      <a:pt x="177" y="15"/>
                    </a:lnTo>
                    <a:lnTo>
                      <a:pt x="169" y="13"/>
                    </a:lnTo>
                    <a:lnTo>
                      <a:pt x="162" y="12"/>
                    </a:lnTo>
                    <a:lnTo>
                      <a:pt x="155" y="12"/>
                    </a:lnTo>
                    <a:lnTo>
                      <a:pt x="149" y="14"/>
                    </a:lnTo>
                    <a:lnTo>
                      <a:pt x="136" y="29"/>
                    </a:lnTo>
                    <a:lnTo>
                      <a:pt x="131" y="48"/>
                    </a:lnTo>
                    <a:lnTo>
                      <a:pt x="131" y="67"/>
                    </a:lnTo>
                    <a:lnTo>
                      <a:pt x="132" y="84"/>
                    </a:lnTo>
                    <a:lnTo>
                      <a:pt x="132" y="106"/>
                    </a:lnTo>
                    <a:lnTo>
                      <a:pt x="132" y="120"/>
                    </a:lnTo>
                    <a:lnTo>
                      <a:pt x="131" y="132"/>
                    </a:lnTo>
                    <a:lnTo>
                      <a:pt x="131" y="145"/>
                    </a:lnTo>
                    <a:lnTo>
                      <a:pt x="130" y="159"/>
                    </a:lnTo>
                    <a:lnTo>
                      <a:pt x="131" y="171"/>
                    </a:lnTo>
                    <a:lnTo>
                      <a:pt x="133" y="181"/>
                    </a:lnTo>
                    <a:lnTo>
                      <a:pt x="140" y="188"/>
                    </a:lnTo>
                    <a:lnTo>
                      <a:pt x="148" y="193"/>
                    </a:lnTo>
                    <a:lnTo>
                      <a:pt x="155" y="196"/>
                    </a:lnTo>
                    <a:lnTo>
                      <a:pt x="162" y="196"/>
                    </a:lnTo>
                    <a:lnTo>
                      <a:pt x="169" y="195"/>
                    </a:lnTo>
                    <a:lnTo>
                      <a:pt x="175" y="192"/>
                    </a:lnTo>
                    <a:lnTo>
                      <a:pt x="179" y="185"/>
                    </a:lnTo>
                    <a:lnTo>
                      <a:pt x="181" y="177"/>
                    </a:lnTo>
                    <a:lnTo>
                      <a:pt x="182" y="166"/>
                    </a:lnTo>
                    <a:lnTo>
                      <a:pt x="178" y="157"/>
                    </a:lnTo>
                    <a:lnTo>
                      <a:pt x="169" y="151"/>
                    </a:lnTo>
                    <a:lnTo>
                      <a:pt x="160" y="148"/>
                    </a:lnTo>
                    <a:lnTo>
                      <a:pt x="156" y="147"/>
                    </a:lnTo>
                    <a:lnTo>
                      <a:pt x="160" y="145"/>
                    </a:lnTo>
                    <a:lnTo>
                      <a:pt x="168" y="143"/>
                    </a:lnTo>
                    <a:lnTo>
                      <a:pt x="177" y="143"/>
                    </a:lnTo>
                    <a:lnTo>
                      <a:pt x="186" y="149"/>
                    </a:lnTo>
                    <a:lnTo>
                      <a:pt x="192" y="156"/>
                    </a:lnTo>
                    <a:lnTo>
                      <a:pt x="197" y="163"/>
                    </a:lnTo>
                    <a:lnTo>
                      <a:pt x="198" y="171"/>
                    </a:lnTo>
                    <a:lnTo>
                      <a:pt x="197" y="181"/>
                    </a:lnTo>
                    <a:lnTo>
                      <a:pt x="191" y="193"/>
                    </a:lnTo>
                    <a:lnTo>
                      <a:pt x="183" y="202"/>
                    </a:lnTo>
                    <a:lnTo>
                      <a:pt x="177" y="207"/>
                    </a:lnTo>
                    <a:lnTo>
                      <a:pt x="175" y="209"/>
                    </a:lnTo>
                    <a:lnTo>
                      <a:pt x="171" y="209"/>
                    </a:lnTo>
                    <a:lnTo>
                      <a:pt x="163" y="210"/>
                    </a:lnTo>
                    <a:lnTo>
                      <a:pt x="152" y="211"/>
                    </a:lnTo>
                    <a:lnTo>
                      <a:pt x="140" y="213"/>
                    </a:lnTo>
                    <a:lnTo>
                      <a:pt x="130" y="215"/>
                    </a:lnTo>
                    <a:lnTo>
                      <a:pt x="123" y="216"/>
                    </a:lnTo>
                    <a:lnTo>
                      <a:pt x="122" y="217"/>
                    </a:lnTo>
                    <a:lnTo>
                      <a:pt x="130" y="218"/>
                    </a:lnTo>
                    <a:lnTo>
                      <a:pt x="65" y="2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47" name="Freeform 67"/>
              <p:cNvSpPr>
                <a:spLocks/>
              </p:cNvSpPr>
              <p:nvPr/>
            </p:nvSpPr>
            <p:spPr bwMode="auto">
              <a:xfrm>
                <a:off x="931" y="1427"/>
                <a:ext cx="141" cy="589"/>
              </a:xfrm>
              <a:custGeom>
                <a:avLst/>
                <a:gdLst>
                  <a:gd name="T0" fmla="*/ 254 w 283"/>
                  <a:gd name="T1" fmla="*/ 1174 h 1178"/>
                  <a:gd name="T2" fmla="*/ 197 w 283"/>
                  <a:gd name="T3" fmla="*/ 1147 h 1178"/>
                  <a:gd name="T4" fmla="*/ 147 w 283"/>
                  <a:gd name="T5" fmla="*/ 1096 h 1178"/>
                  <a:gd name="T6" fmla="*/ 99 w 283"/>
                  <a:gd name="T7" fmla="*/ 1023 h 1178"/>
                  <a:gd name="T8" fmla="*/ 60 w 283"/>
                  <a:gd name="T9" fmla="*/ 931 h 1178"/>
                  <a:gd name="T10" fmla="*/ 30 w 283"/>
                  <a:gd name="T11" fmla="*/ 824 h 1178"/>
                  <a:gd name="T12" fmla="*/ 10 w 283"/>
                  <a:gd name="T13" fmla="*/ 704 h 1178"/>
                  <a:gd name="T14" fmla="*/ 0 w 283"/>
                  <a:gd name="T15" fmla="*/ 574 h 1178"/>
                  <a:gd name="T16" fmla="*/ 4 w 283"/>
                  <a:gd name="T17" fmla="*/ 439 h 1178"/>
                  <a:gd name="T18" fmla="*/ 18 w 283"/>
                  <a:gd name="T19" fmla="*/ 322 h 1178"/>
                  <a:gd name="T20" fmla="*/ 40 w 283"/>
                  <a:gd name="T21" fmla="*/ 225 h 1178"/>
                  <a:gd name="T22" fmla="*/ 70 w 283"/>
                  <a:gd name="T23" fmla="*/ 146 h 1178"/>
                  <a:gd name="T24" fmla="*/ 105 w 283"/>
                  <a:gd name="T25" fmla="*/ 86 h 1178"/>
                  <a:gd name="T26" fmla="*/ 148 w 283"/>
                  <a:gd name="T27" fmla="*/ 42 h 1178"/>
                  <a:gd name="T28" fmla="*/ 194 w 283"/>
                  <a:gd name="T29" fmla="*/ 14 h 1178"/>
                  <a:gd name="T30" fmla="*/ 244 w 283"/>
                  <a:gd name="T31" fmla="*/ 2 h 1178"/>
                  <a:gd name="T32" fmla="*/ 269 w 283"/>
                  <a:gd name="T33" fmla="*/ 53 h 1178"/>
                  <a:gd name="T34" fmla="*/ 223 w 283"/>
                  <a:gd name="T35" fmla="*/ 59 h 1178"/>
                  <a:gd name="T36" fmla="*/ 180 w 283"/>
                  <a:gd name="T37" fmla="*/ 78 h 1178"/>
                  <a:gd name="T38" fmla="*/ 141 w 283"/>
                  <a:gd name="T39" fmla="*/ 112 h 1178"/>
                  <a:gd name="T40" fmla="*/ 106 w 283"/>
                  <a:gd name="T41" fmla="*/ 161 h 1178"/>
                  <a:gd name="T42" fmla="*/ 76 w 283"/>
                  <a:gd name="T43" fmla="*/ 225 h 1178"/>
                  <a:gd name="T44" fmla="*/ 53 w 283"/>
                  <a:gd name="T45" fmla="*/ 306 h 1178"/>
                  <a:gd name="T46" fmla="*/ 37 w 283"/>
                  <a:gd name="T47" fmla="*/ 404 h 1178"/>
                  <a:gd name="T48" fmla="*/ 29 w 283"/>
                  <a:gd name="T49" fmla="*/ 519 h 1178"/>
                  <a:gd name="T50" fmla="*/ 33 w 283"/>
                  <a:gd name="T51" fmla="*/ 640 h 1178"/>
                  <a:gd name="T52" fmla="*/ 46 w 283"/>
                  <a:gd name="T53" fmla="*/ 754 h 1178"/>
                  <a:gd name="T54" fmla="*/ 71 w 283"/>
                  <a:gd name="T55" fmla="*/ 857 h 1178"/>
                  <a:gd name="T56" fmla="*/ 104 w 283"/>
                  <a:gd name="T57" fmla="*/ 947 h 1178"/>
                  <a:gd name="T58" fmla="*/ 142 w 283"/>
                  <a:gd name="T59" fmla="*/ 1023 h 1178"/>
                  <a:gd name="T60" fmla="*/ 186 w 283"/>
                  <a:gd name="T61" fmla="*/ 1081 h 1178"/>
                  <a:gd name="T62" fmla="*/ 231 w 283"/>
                  <a:gd name="T63" fmla="*/ 1118 h 1178"/>
                  <a:gd name="T64" fmla="*/ 278 w 283"/>
                  <a:gd name="T65" fmla="*/ 1132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1178">
                    <a:moveTo>
                      <a:pt x="283" y="1178"/>
                    </a:moveTo>
                    <a:lnTo>
                      <a:pt x="254" y="1174"/>
                    </a:lnTo>
                    <a:lnTo>
                      <a:pt x="225" y="1164"/>
                    </a:lnTo>
                    <a:lnTo>
                      <a:pt x="197" y="1147"/>
                    </a:lnTo>
                    <a:lnTo>
                      <a:pt x="172" y="1125"/>
                    </a:lnTo>
                    <a:lnTo>
                      <a:pt x="147" y="1096"/>
                    </a:lnTo>
                    <a:lnTo>
                      <a:pt x="123" y="1061"/>
                    </a:lnTo>
                    <a:lnTo>
                      <a:pt x="99" y="1023"/>
                    </a:lnTo>
                    <a:lnTo>
                      <a:pt x="80" y="980"/>
                    </a:lnTo>
                    <a:lnTo>
                      <a:pt x="60" y="931"/>
                    </a:lnTo>
                    <a:lnTo>
                      <a:pt x="44" y="879"/>
                    </a:lnTo>
                    <a:lnTo>
                      <a:pt x="30" y="824"/>
                    </a:lnTo>
                    <a:lnTo>
                      <a:pt x="19" y="765"/>
                    </a:lnTo>
                    <a:lnTo>
                      <a:pt x="10" y="704"/>
                    </a:lnTo>
                    <a:lnTo>
                      <a:pt x="3" y="640"/>
                    </a:lnTo>
                    <a:lnTo>
                      <a:pt x="0" y="574"/>
                    </a:lnTo>
                    <a:lnTo>
                      <a:pt x="0" y="506"/>
                    </a:lnTo>
                    <a:lnTo>
                      <a:pt x="4" y="439"/>
                    </a:lnTo>
                    <a:lnTo>
                      <a:pt x="10" y="378"/>
                    </a:lnTo>
                    <a:lnTo>
                      <a:pt x="18" y="322"/>
                    </a:lnTo>
                    <a:lnTo>
                      <a:pt x="27" y="271"/>
                    </a:lnTo>
                    <a:lnTo>
                      <a:pt x="40" y="225"/>
                    </a:lnTo>
                    <a:lnTo>
                      <a:pt x="53" y="182"/>
                    </a:lnTo>
                    <a:lnTo>
                      <a:pt x="70" y="146"/>
                    </a:lnTo>
                    <a:lnTo>
                      <a:pt x="87" y="113"/>
                    </a:lnTo>
                    <a:lnTo>
                      <a:pt x="105" y="86"/>
                    </a:lnTo>
                    <a:lnTo>
                      <a:pt x="126" y="61"/>
                    </a:lnTo>
                    <a:lnTo>
                      <a:pt x="148" y="42"/>
                    </a:lnTo>
                    <a:lnTo>
                      <a:pt x="170" y="26"/>
                    </a:lnTo>
                    <a:lnTo>
                      <a:pt x="194" y="14"/>
                    </a:lnTo>
                    <a:lnTo>
                      <a:pt x="218" y="6"/>
                    </a:lnTo>
                    <a:lnTo>
                      <a:pt x="244" y="2"/>
                    </a:lnTo>
                    <a:lnTo>
                      <a:pt x="269" y="0"/>
                    </a:lnTo>
                    <a:lnTo>
                      <a:pt x="269" y="53"/>
                    </a:lnTo>
                    <a:lnTo>
                      <a:pt x="246" y="55"/>
                    </a:lnTo>
                    <a:lnTo>
                      <a:pt x="223" y="59"/>
                    </a:lnTo>
                    <a:lnTo>
                      <a:pt x="201" y="67"/>
                    </a:lnTo>
                    <a:lnTo>
                      <a:pt x="180" y="78"/>
                    </a:lnTo>
                    <a:lnTo>
                      <a:pt x="161" y="94"/>
                    </a:lnTo>
                    <a:lnTo>
                      <a:pt x="141" y="112"/>
                    </a:lnTo>
                    <a:lnTo>
                      <a:pt x="123" y="134"/>
                    </a:lnTo>
                    <a:lnTo>
                      <a:pt x="106" y="161"/>
                    </a:lnTo>
                    <a:lnTo>
                      <a:pt x="90" y="192"/>
                    </a:lnTo>
                    <a:lnTo>
                      <a:pt x="76" y="225"/>
                    </a:lnTo>
                    <a:lnTo>
                      <a:pt x="64" y="264"/>
                    </a:lnTo>
                    <a:lnTo>
                      <a:pt x="53" y="306"/>
                    </a:lnTo>
                    <a:lnTo>
                      <a:pt x="44" y="353"/>
                    </a:lnTo>
                    <a:lnTo>
                      <a:pt x="37" y="404"/>
                    </a:lnTo>
                    <a:lnTo>
                      <a:pt x="31" y="459"/>
                    </a:lnTo>
                    <a:lnTo>
                      <a:pt x="29" y="519"/>
                    </a:lnTo>
                    <a:lnTo>
                      <a:pt x="29" y="580"/>
                    </a:lnTo>
                    <a:lnTo>
                      <a:pt x="33" y="640"/>
                    </a:lnTo>
                    <a:lnTo>
                      <a:pt x="38" y="697"/>
                    </a:lnTo>
                    <a:lnTo>
                      <a:pt x="46" y="754"/>
                    </a:lnTo>
                    <a:lnTo>
                      <a:pt x="58" y="807"/>
                    </a:lnTo>
                    <a:lnTo>
                      <a:pt x="71" y="857"/>
                    </a:lnTo>
                    <a:lnTo>
                      <a:pt x="87" y="905"/>
                    </a:lnTo>
                    <a:lnTo>
                      <a:pt x="104" y="947"/>
                    </a:lnTo>
                    <a:lnTo>
                      <a:pt x="123" y="988"/>
                    </a:lnTo>
                    <a:lnTo>
                      <a:pt x="142" y="1023"/>
                    </a:lnTo>
                    <a:lnTo>
                      <a:pt x="163" y="1054"/>
                    </a:lnTo>
                    <a:lnTo>
                      <a:pt x="186" y="1081"/>
                    </a:lnTo>
                    <a:lnTo>
                      <a:pt x="208" y="1102"/>
                    </a:lnTo>
                    <a:lnTo>
                      <a:pt x="231" y="1118"/>
                    </a:lnTo>
                    <a:lnTo>
                      <a:pt x="255" y="1128"/>
                    </a:lnTo>
                    <a:lnTo>
                      <a:pt x="278" y="1132"/>
                    </a:lnTo>
                    <a:lnTo>
                      <a:pt x="283" y="11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48" name="Freeform 68"/>
              <p:cNvSpPr>
                <a:spLocks/>
              </p:cNvSpPr>
              <p:nvPr/>
            </p:nvSpPr>
            <p:spPr bwMode="auto">
              <a:xfrm>
                <a:off x="1065" y="1427"/>
                <a:ext cx="135" cy="589"/>
              </a:xfrm>
              <a:custGeom>
                <a:avLst/>
                <a:gdLst>
                  <a:gd name="T0" fmla="*/ 33 w 269"/>
                  <a:gd name="T1" fmla="*/ 1129 h 1178"/>
                  <a:gd name="T2" fmla="*/ 77 w 269"/>
                  <a:gd name="T3" fmla="*/ 1106 h 1178"/>
                  <a:gd name="T4" fmla="*/ 117 w 269"/>
                  <a:gd name="T5" fmla="*/ 1061 h 1178"/>
                  <a:gd name="T6" fmla="*/ 154 w 269"/>
                  <a:gd name="T7" fmla="*/ 998 h 1178"/>
                  <a:gd name="T8" fmla="*/ 185 w 269"/>
                  <a:gd name="T9" fmla="*/ 916 h 1178"/>
                  <a:gd name="T10" fmla="*/ 211 w 269"/>
                  <a:gd name="T11" fmla="*/ 822 h 1178"/>
                  <a:gd name="T12" fmla="*/ 230 w 269"/>
                  <a:gd name="T13" fmla="*/ 715 h 1178"/>
                  <a:gd name="T14" fmla="*/ 242 w 269"/>
                  <a:gd name="T15" fmla="*/ 597 h 1178"/>
                  <a:gd name="T16" fmla="*/ 244 w 269"/>
                  <a:gd name="T17" fmla="*/ 476 h 1178"/>
                  <a:gd name="T18" fmla="*/ 236 w 269"/>
                  <a:gd name="T19" fmla="*/ 369 h 1178"/>
                  <a:gd name="T20" fmla="*/ 216 w 269"/>
                  <a:gd name="T21" fmla="*/ 278 h 1178"/>
                  <a:gd name="T22" fmla="*/ 189 w 269"/>
                  <a:gd name="T23" fmla="*/ 203 h 1178"/>
                  <a:gd name="T24" fmla="*/ 154 w 269"/>
                  <a:gd name="T25" fmla="*/ 144 h 1178"/>
                  <a:gd name="T26" fmla="*/ 114 w 269"/>
                  <a:gd name="T27" fmla="*/ 101 h 1178"/>
                  <a:gd name="T28" fmla="*/ 70 w 269"/>
                  <a:gd name="T29" fmla="*/ 71 h 1178"/>
                  <a:gd name="T30" fmla="*/ 24 w 269"/>
                  <a:gd name="T31" fmla="*/ 56 h 1178"/>
                  <a:gd name="T32" fmla="*/ 0 w 269"/>
                  <a:gd name="T33" fmla="*/ 0 h 1178"/>
                  <a:gd name="T34" fmla="*/ 52 w 269"/>
                  <a:gd name="T35" fmla="*/ 10 h 1178"/>
                  <a:gd name="T36" fmla="*/ 102 w 269"/>
                  <a:gd name="T37" fmla="*/ 33 h 1178"/>
                  <a:gd name="T38" fmla="*/ 148 w 269"/>
                  <a:gd name="T39" fmla="*/ 73 h 1178"/>
                  <a:gd name="T40" fmla="*/ 190 w 269"/>
                  <a:gd name="T41" fmla="*/ 128 h 1178"/>
                  <a:gd name="T42" fmla="*/ 224 w 269"/>
                  <a:gd name="T43" fmla="*/ 201 h 1178"/>
                  <a:gd name="T44" fmla="*/ 251 w 269"/>
                  <a:gd name="T45" fmla="*/ 291 h 1178"/>
                  <a:gd name="T46" fmla="*/ 266 w 269"/>
                  <a:gd name="T47" fmla="*/ 398 h 1178"/>
                  <a:gd name="T48" fmla="*/ 269 w 269"/>
                  <a:gd name="T49" fmla="*/ 523 h 1178"/>
                  <a:gd name="T50" fmla="*/ 261 w 269"/>
                  <a:gd name="T51" fmla="*/ 657 h 1178"/>
                  <a:gd name="T52" fmla="*/ 245 w 269"/>
                  <a:gd name="T53" fmla="*/ 781 h 1178"/>
                  <a:gd name="T54" fmla="*/ 221 w 269"/>
                  <a:gd name="T55" fmla="*/ 894 h 1178"/>
                  <a:gd name="T56" fmla="*/ 190 w 269"/>
                  <a:gd name="T57" fmla="*/ 991 h 1178"/>
                  <a:gd name="T58" fmla="*/ 153 w 269"/>
                  <a:gd name="T59" fmla="*/ 1071 h 1178"/>
                  <a:gd name="T60" fmla="*/ 112 w 269"/>
                  <a:gd name="T61" fmla="*/ 1130 h 1178"/>
                  <a:gd name="T62" fmla="*/ 65 w 269"/>
                  <a:gd name="T63" fmla="*/ 1167 h 1178"/>
                  <a:gd name="T64" fmla="*/ 15 w 269"/>
                  <a:gd name="T65" fmla="*/ 1178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 h="1178">
                    <a:moveTo>
                      <a:pt x="10" y="1132"/>
                    </a:moveTo>
                    <a:lnTo>
                      <a:pt x="33" y="1129"/>
                    </a:lnTo>
                    <a:lnTo>
                      <a:pt x="55" y="1120"/>
                    </a:lnTo>
                    <a:lnTo>
                      <a:pt x="77" y="1106"/>
                    </a:lnTo>
                    <a:lnTo>
                      <a:pt x="98" y="1087"/>
                    </a:lnTo>
                    <a:lnTo>
                      <a:pt x="117" y="1061"/>
                    </a:lnTo>
                    <a:lnTo>
                      <a:pt x="137" y="1031"/>
                    </a:lnTo>
                    <a:lnTo>
                      <a:pt x="154" y="998"/>
                    </a:lnTo>
                    <a:lnTo>
                      <a:pt x="170" y="959"/>
                    </a:lnTo>
                    <a:lnTo>
                      <a:pt x="185" y="916"/>
                    </a:lnTo>
                    <a:lnTo>
                      <a:pt x="199" y="870"/>
                    </a:lnTo>
                    <a:lnTo>
                      <a:pt x="211" y="822"/>
                    </a:lnTo>
                    <a:lnTo>
                      <a:pt x="221" y="769"/>
                    </a:lnTo>
                    <a:lnTo>
                      <a:pt x="230" y="715"/>
                    </a:lnTo>
                    <a:lnTo>
                      <a:pt x="236" y="657"/>
                    </a:lnTo>
                    <a:lnTo>
                      <a:pt x="242" y="597"/>
                    </a:lnTo>
                    <a:lnTo>
                      <a:pt x="244" y="536"/>
                    </a:lnTo>
                    <a:lnTo>
                      <a:pt x="244" y="476"/>
                    </a:lnTo>
                    <a:lnTo>
                      <a:pt x="242" y="420"/>
                    </a:lnTo>
                    <a:lnTo>
                      <a:pt x="236" y="369"/>
                    </a:lnTo>
                    <a:lnTo>
                      <a:pt x="228" y="321"/>
                    </a:lnTo>
                    <a:lnTo>
                      <a:pt x="216" y="278"/>
                    </a:lnTo>
                    <a:lnTo>
                      <a:pt x="204" y="239"/>
                    </a:lnTo>
                    <a:lnTo>
                      <a:pt x="189" y="203"/>
                    </a:lnTo>
                    <a:lnTo>
                      <a:pt x="173" y="172"/>
                    </a:lnTo>
                    <a:lnTo>
                      <a:pt x="154" y="144"/>
                    </a:lnTo>
                    <a:lnTo>
                      <a:pt x="135" y="120"/>
                    </a:lnTo>
                    <a:lnTo>
                      <a:pt x="114" y="101"/>
                    </a:lnTo>
                    <a:lnTo>
                      <a:pt x="93" y="83"/>
                    </a:lnTo>
                    <a:lnTo>
                      <a:pt x="70" y="71"/>
                    </a:lnTo>
                    <a:lnTo>
                      <a:pt x="47" y="61"/>
                    </a:lnTo>
                    <a:lnTo>
                      <a:pt x="24" y="56"/>
                    </a:lnTo>
                    <a:lnTo>
                      <a:pt x="1" y="53"/>
                    </a:lnTo>
                    <a:lnTo>
                      <a:pt x="0" y="0"/>
                    </a:lnTo>
                    <a:lnTo>
                      <a:pt x="26" y="3"/>
                    </a:lnTo>
                    <a:lnTo>
                      <a:pt x="52" y="10"/>
                    </a:lnTo>
                    <a:lnTo>
                      <a:pt x="77" y="19"/>
                    </a:lnTo>
                    <a:lnTo>
                      <a:pt x="102" y="33"/>
                    </a:lnTo>
                    <a:lnTo>
                      <a:pt x="127" y="51"/>
                    </a:lnTo>
                    <a:lnTo>
                      <a:pt x="148" y="73"/>
                    </a:lnTo>
                    <a:lnTo>
                      <a:pt x="170" y="98"/>
                    </a:lnTo>
                    <a:lnTo>
                      <a:pt x="190" y="128"/>
                    </a:lnTo>
                    <a:lnTo>
                      <a:pt x="208" y="163"/>
                    </a:lnTo>
                    <a:lnTo>
                      <a:pt x="224" y="201"/>
                    </a:lnTo>
                    <a:lnTo>
                      <a:pt x="239" y="243"/>
                    </a:lnTo>
                    <a:lnTo>
                      <a:pt x="251" y="291"/>
                    </a:lnTo>
                    <a:lnTo>
                      <a:pt x="260" y="343"/>
                    </a:lnTo>
                    <a:lnTo>
                      <a:pt x="266" y="398"/>
                    </a:lnTo>
                    <a:lnTo>
                      <a:pt x="269" y="459"/>
                    </a:lnTo>
                    <a:lnTo>
                      <a:pt x="269" y="523"/>
                    </a:lnTo>
                    <a:lnTo>
                      <a:pt x="266" y="591"/>
                    </a:lnTo>
                    <a:lnTo>
                      <a:pt x="261" y="657"/>
                    </a:lnTo>
                    <a:lnTo>
                      <a:pt x="254" y="720"/>
                    </a:lnTo>
                    <a:lnTo>
                      <a:pt x="245" y="781"/>
                    </a:lnTo>
                    <a:lnTo>
                      <a:pt x="234" y="840"/>
                    </a:lnTo>
                    <a:lnTo>
                      <a:pt x="221" y="894"/>
                    </a:lnTo>
                    <a:lnTo>
                      <a:pt x="206" y="945"/>
                    </a:lnTo>
                    <a:lnTo>
                      <a:pt x="190" y="991"/>
                    </a:lnTo>
                    <a:lnTo>
                      <a:pt x="173" y="1034"/>
                    </a:lnTo>
                    <a:lnTo>
                      <a:pt x="153" y="1071"/>
                    </a:lnTo>
                    <a:lnTo>
                      <a:pt x="133" y="1104"/>
                    </a:lnTo>
                    <a:lnTo>
                      <a:pt x="112" y="1130"/>
                    </a:lnTo>
                    <a:lnTo>
                      <a:pt x="88" y="1152"/>
                    </a:lnTo>
                    <a:lnTo>
                      <a:pt x="65" y="1167"/>
                    </a:lnTo>
                    <a:lnTo>
                      <a:pt x="40" y="1175"/>
                    </a:lnTo>
                    <a:lnTo>
                      <a:pt x="15" y="1178"/>
                    </a:lnTo>
                    <a:lnTo>
                      <a:pt x="10" y="11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49" name="Group 69"/>
            <p:cNvGrpSpPr>
              <a:grpSpLocks/>
            </p:cNvGrpSpPr>
            <p:nvPr/>
          </p:nvGrpSpPr>
          <p:grpSpPr bwMode="auto">
            <a:xfrm>
              <a:off x="1440" y="2797"/>
              <a:ext cx="481" cy="593"/>
              <a:chOff x="417" y="1744"/>
              <a:chExt cx="481" cy="593"/>
            </a:xfrm>
          </p:grpSpPr>
          <p:sp>
            <p:nvSpPr>
              <p:cNvPr id="148550" name="Freeform 70"/>
              <p:cNvSpPr>
                <a:spLocks/>
              </p:cNvSpPr>
              <p:nvPr/>
            </p:nvSpPr>
            <p:spPr bwMode="auto">
              <a:xfrm>
                <a:off x="417" y="1744"/>
                <a:ext cx="481" cy="593"/>
              </a:xfrm>
              <a:custGeom>
                <a:avLst/>
                <a:gdLst>
                  <a:gd name="T0" fmla="*/ 195 w 961"/>
                  <a:gd name="T1" fmla="*/ 616 h 1187"/>
                  <a:gd name="T2" fmla="*/ 147 w 961"/>
                  <a:gd name="T3" fmla="*/ 591 h 1187"/>
                  <a:gd name="T4" fmla="*/ 97 w 961"/>
                  <a:gd name="T5" fmla="*/ 565 h 1187"/>
                  <a:gd name="T6" fmla="*/ 63 w 961"/>
                  <a:gd name="T7" fmla="*/ 469 h 1187"/>
                  <a:gd name="T8" fmla="*/ 70 w 961"/>
                  <a:gd name="T9" fmla="*/ 312 h 1187"/>
                  <a:gd name="T10" fmla="*/ 52 w 961"/>
                  <a:gd name="T11" fmla="*/ 250 h 1187"/>
                  <a:gd name="T12" fmla="*/ 36 w 961"/>
                  <a:gd name="T13" fmla="*/ 255 h 1187"/>
                  <a:gd name="T14" fmla="*/ 4 w 961"/>
                  <a:gd name="T15" fmla="*/ 228 h 1187"/>
                  <a:gd name="T16" fmla="*/ 9 w 961"/>
                  <a:gd name="T17" fmla="*/ 164 h 1187"/>
                  <a:gd name="T18" fmla="*/ 6 w 961"/>
                  <a:gd name="T19" fmla="*/ 128 h 1187"/>
                  <a:gd name="T20" fmla="*/ 24 w 961"/>
                  <a:gd name="T21" fmla="*/ 43 h 1187"/>
                  <a:gd name="T22" fmla="*/ 92 w 961"/>
                  <a:gd name="T23" fmla="*/ 2 h 1187"/>
                  <a:gd name="T24" fmla="*/ 175 w 961"/>
                  <a:gd name="T25" fmla="*/ 15 h 1187"/>
                  <a:gd name="T26" fmla="*/ 243 w 961"/>
                  <a:gd name="T27" fmla="*/ 100 h 1187"/>
                  <a:gd name="T28" fmla="*/ 281 w 961"/>
                  <a:gd name="T29" fmla="*/ 191 h 1187"/>
                  <a:gd name="T30" fmla="*/ 342 w 961"/>
                  <a:gd name="T31" fmla="*/ 275 h 1187"/>
                  <a:gd name="T32" fmla="*/ 416 w 961"/>
                  <a:gd name="T33" fmla="*/ 364 h 1187"/>
                  <a:gd name="T34" fmla="*/ 480 w 961"/>
                  <a:gd name="T35" fmla="*/ 431 h 1187"/>
                  <a:gd name="T36" fmla="*/ 529 w 961"/>
                  <a:gd name="T37" fmla="*/ 463 h 1187"/>
                  <a:gd name="T38" fmla="*/ 620 w 961"/>
                  <a:gd name="T39" fmla="*/ 514 h 1187"/>
                  <a:gd name="T40" fmla="*/ 726 w 961"/>
                  <a:gd name="T41" fmla="*/ 573 h 1187"/>
                  <a:gd name="T42" fmla="*/ 803 w 961"/>
                  <a:gd name="T43" fmla="*/ 616 h 1187"/>
                  <a:gd name="T44" fmla="*/ 827 w 961"/>
                  <a:gd name="T45" fmla="*/ 630 h 1187"/>
                  <a:gd name="T46" fmla="*/ 852 w 961"/>
                  <a:gd name="T47" fmla="*/ 657 h 1187"/>
                  <a:gd name="T48" fmla="*/ 825 w 961"/>
                  <a:gd name="T49" fmla="*/ 684 h 1187"/>
                  <a:gd name="T50" fmla="*/ 764 w 961"/>
                  <a:gd name="T51" fmla="*/ 656 h 1187"/>
                  <a:gd name="T52" fmla="*/ 739 w 961"/>
                  <a:gd name="T53" fmla="*/ 658 h 1187"/>
                  <a:gd name="T54" fmla="*/ 712 w 961"/>
                  <a:gd name="T55" fmla="*/ 675 h 1187"/>
                  <a:gd name="T56" fmla="*/ 683 w 961"/>
                  <a:gd name="T57" fmla="*/ 680 h 1187"/>
                  <a:gd name="T58" fmla="*/ 659 w 961"/>
                  <a:gd name="T59" fmla="*/ 674 h 1187"/>
                  <a:gd name="T60" fmla="*/ 668 w 961"/>
                  <a:gd name="T61" fmla="*/ 692 h 1187"/>
                  <a:gd name="T62" fmla="*/ 752 w 961"/>
                  <a:gd name="T63" fmla="*/ 818 h 1187"/>
                  <a:gd name="T64" fmla="*/ 864 w 961"/>
                  <a:gd name="T65" fmla="*/ 990 h 1187"/>
                  <a:gd name="T66" fmla="*/ 948 w 961"/>
                  <a:gd name="T67" fmla="*/ 1123 h 1187"/>
                  <a:gd name="T68" fmla="*/ 959 w 961"/>
                  <a:gd name="T69" fmla="*/ 1167 h 1187"/>
                  <a:gd name="T70" fmla="*/ 940 w 961"/>
                  <a:gd name="T71" fmla="*/ 1187 h 1187"/>
                  <a:gd name="T72" fmla="*/ 903 w 961"/>
                  <a:gd name="T73" fmla="*/ 1162 h 1187"/>
                  <a:gd name="T74" fmla="*/ 849 w 961"/>
                  <a:gd name="T75" fmla="*/ 1109 h 1187"/>
                  <a:gd name="T76" fmla="*/ 782 w 961"/>
                  <a:gd name="T77" fmla="*/ 1040 h 1187"/>
                  <a:gd name="T78" fmla="*/ 725 w 961"/>
                  <a:gd name="T79" fmla="*/ 979 h 1187"/>
                  <a:gd name="T80" fmla="*/ 687 w 961"/>
                  <a:gd name="T81" fmla="*/ 927 h 1187"/>
                  <a:gd name="T82" fmla="*/ 652 w 961"/>
                  <a:gd name="T83" fmla="*/ 870 h 1187"/>
                  <a:gd name="T84" fmla="*/ 642 w 961"/>
                  <a:gd name="T85" fmla="*/ 873 h 1187"/>
                  <a:gd name="T86" fmla="*/ 593 w 961"/>
                  <a:gd name="T87" fmla="*/ 857 h 1187"/>
                  <a:gd name="T88" fmla="*/ 569 w 961"/>
                  <a:gd name="T89" fmla="*/ 809 h 1187"/>
                  <a:gd name="T90" fmla="*/ 561 w 961"/>
                  <a:gd name="T91" fmla="*/ 804 h 1187"/>
                  <a:gd name="T92" fmla="*/ 532 w 961"/>
                  <a:gd name="T93" fmla="*/ 812 h 1187"/>
                  <a:gd name="T94" fmla="*/ 497 w 961"/>
                  <a:gd name="T95" fmla="*/ 773 h 1187"/>
                  <a:gd name="T96" fmla="*/ 471 w 961"/>
                  <a:gd name="T97" fmla="*/ 720 h 1187"/>
                  <a:gd name="T98" fmla="*/ 433 w 961"/>
                  <a:gd name="T99" fmla="*/ 687 h 1187"/>
                  <a:gd name="T100" fmla="*/ 392 w 961"/>
                  <a:gd name="T101" fmla="*/ 675 h 1187"/>
                  <a:gd name="T102" fmla="*/ 358 w 961"/>
                  <a:gd name="T103" fmla="*/ 674 h 1187"/>
                  <a:gd name="T104" fmla="*/ 331 w 961"/>
                  <a:gd name="T105" fmla="*/ 676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61" h="1187">
                    <a:moveTo>
                      <a:pt x="220" y="635"/>
                    </a:moveTo>
                    <a:lnTo>
                      <a:pt x="214" y="630"/>
                    </a:lnTo>
                    <a:lnTo>
                      <a:pt x="205" y="623"/>
                    </a:lnTo>
                    <a:lnTo>
                      <a:pt x="195" y="616"/>
                    </a:lnTo>
                    <a:lnTo>
                      <a:pt x="182" y="609"/>
                    </a:lnTo>
                    <a:lnTo>
                      <a:pt x="169" y="603"/>
                    </a:lnTo>
                    <a:lnTo>
                      <a:pt x="158" y="596"/>
                    </a:lnTo>
                    <a:lnTo>
                      <a:pt x="147" y="591"/>
                    </a:lnTo>
                    <a:lnTo>
                      <a:pt x="140" y="589"/>
                    </a:lnTo>
                    <a:lnTo>
                      <a:pt x="125" y="584"/>
                    </a:lnTo>
                    <a:lnTo>
                      <a:pt x="110" y="576"/>
                    </a:lnTo>
                    <a:lnTo>
                      <a:pt x="97" y="565"/>
                    </a:lnTo>
                    <a:lnTo>
                      <a:pt x="83" y="548"/>
                    </a:lnTo>
                    <a:lnTo>
                      <a:pt x="72" y="528"/>
                    </a:lnTo>
                    <a:lnTo>
                      <a:pt x="66" y="501"/>
                    </a:lnTo>
                    <a:lnTo>
                      <a:pt x="63" y="469"/>
                    </a:lnTo>
                    <a:lnTo>
                      <a:pt x="66" y="431"/>
                    </a:lnTo>
                    <a:lnTo>
                      <a:pt x="70" y="404"/>
                    </a:lnTo>
                    <a:lnTo>
                      <a:pt x="71" y="359"/>
                    </a:lnTo>
                    <a:lnTo>
                      <a:pt x="70" y="312"/>
                    </a:lnTo>
                    <a:lnTo>
                      <a:pt x="67" y="279"/>
                    </a:lnTo>
                    <a:lnTo>
                      <a:pt x="61" y="262"/>
                    </a:lnTo>
                    <a:lnTo>
                      <a:pt x="56" y="253"/>
                    </a:lnTo>
                    <a:lnTo>
                      <a:pt x="52" y="250"/>
                    </a:lnTo>
                    <a:lnTo>
                      <a:pt x="51" y="249"/>
                    </a:lnTo>
                    <a:lnTo>
                      <a:pt x="42" y="257"/>
                    </a:lnTo>
                    <a:lnTo>
                      <a:pt x="40" y="256"/>
                    </a:lnTo>
                    <a:lnTo>
                      <a:pt x="36" y="255"/>
                    </a:lnTo>
                    <a:lnTo>
                      <a:pt x="28" y="251"/>
                    </a:lnTo>
                    <a:lnTo>
                      <a:pt x="19" y="245"/>
                    </a:lnTo>
                    <a:lnTo>
                      <a:pt x="11" y="237"/>
                    </a:lnTo>
                    <a:lnTo>
                      <a:pt x="4" y="228"/>
                    </a:lnTo>
                    <a:lnTo>
                      <a:pt x="0" y="217"/>
                    </a:lnTo>
                    <a:lnTo>
                      <a:pt x="0" y="202"/>
                    </a:lnTo>
                    <a:lnTo>
                      <a:pt x="3" y="182"/>
                    </a:lnTo>
                    <a:lnTo>
                      <a:pt x="9" y="164"/>
                    </a:lnTo>
                    <a:lnTo>
                      <a:pt x="13" y="150"/>
                    </a:lnTo>
                    <a:lnTo>
                      <a:pt x="15" y="144"/>
                    </a:lnTo>
                    <a:lnTo>
                      <a:pt x="11" y="141"/>
                    </a:lnTo>
                    <a:lnTo>
                      <a:pt x="6" y="128"/>
                    </a:lnTo>
                    <a:lnTo>
                      <a:pt x="2" y="107"/>
                    </a:lnTo>
                    <a:lnTo>
                      <a:pt x="6" y="76"/>
                    </a:lnTo>
                    <a:lnTo>
                      <a:pt x="14" y="59"/>
                    </a:lnTo>
                    <a:lnTo>
                      <a:pt x="24" y="43"/>
                    </a:lnTo>
                    <a:lnTo>
                      <a:pt x="38" y="29"/>
                    </a:lnTo>
                    <a:lnTo>
                      <a:pt x="53" y="17"/>
                    </a:lnTo>
                    <a:lnTo>
                      <a:pt x="71" y="9"/>
                    </a:lnTo>
                    <a:lnTo>
                      <a:pt x="92" y="2"/>
                    </a:lnTo>
                    <a:lnTo>
                      <a:pt x="114" y="0"/>
                    </a:lnTo>
                    <a:lnTo>
                      <a:pt x="138" y="0"/>
                    </a:lnTo>
                    <a:lnTo>
                      <a:pt x="157" y="5"/>
                    </a:lnTo>
                    <a:lnTo>
                      <a:pt x="175" y="15"/>
                    </a:lnTo>
                    <a:lnTo>
                      <a:pt x="195" y="31"/>
                    </a:lnTo>
                    <a:lnTo>
                      <a:pt x="212" y="51"/>
                    </a:lnTo>
                    <a:lnTo>
                      <a:pt x="229" y="74"/>
                    </a:lnTo>
                    <a:lnTo>
                      <a:pt x="243" y="100"/>
                    </a:lnTo>
                    <a:lnTo>
                      <a:pt x="256" y="129"/>
                    </a:lnTo>
                    <a:lnTo>
                      <a:pt x="264" y="159"/>
                    </a:lnTo>
                    <a:lnTo>
                      <a:pt x="272" y="174"/>
                    </a:lnTo>
                    <a:lnTo>
                      <a:pt x="281" y="191"/>
                    </a:lnTo>
                    <a:lnTo>
                      <a:pt x="294" y="211"/>
                    </a:lnTo>
                    <a:lnTo>
                      <a:pt x="309" y="232"/>
                    </a:lnTo>
                    <a:lnTo>
                      <a:pt x="325" y="252"/>
                    </a:lnTo>
                    <a:lnTo>
                      <a:pt x="342" y="275"/>
                    </a:lnTo>
                    <a:lnTo>
                      <a:pt x="359" y="298"/>
                    </a:lnTo>
                    <a:lnTo>
                      <a:pt x="378" y="320"/>
                    </a:lnTo>
                    <a:lnTo>
                      <a:pt x="397" y="343"/>
                    </a:lnTo>
                    <a:lnTo>
                      <a:pt x="416" y="364"/>
                    </a:lnTo>
                    <a:lnTo>
                      <a:pt x="433" y="384"/>
                    </a:lnTo>
                    <a:lnTo>
                      <a:pt x="450" y="402"/>
                    </a:lnTo>
                    <a:lnTo>
                      <a:pt x="467" y="418"/>
                    </a:lnTo>
                    <a:lnTo>
                      <a:pt x="480" y="431"/>
                    </a:lnTo>
                    <a:lnTo>
                      <a:pt x="493" y="441"/>
                    </a:lnTo>
                    <a:lnTo>
                      <a:pt x="502" y="448"/>
                    </a:lnTo>
                    <a:lnTo>
                      <a:pt x="514" y="454"/>
                    </a:lnTo>
                    <a:lnTo>
                      <a:pt x="529" y="463"/>
                    </a:lnTo>
                    <a:lnTo>
                      <a:pt x="547" y="474"/>
                    </a:lnTo>
                    <a:lnTo>
                      <a:pt x="569" y="486"/>
                    </a:lnTo>
                    <a:lnTo>
                      <a:pt x="593" y="499"/>
                    </a:lnTo>
                    <a:lnTo>
                      <a:pt x="620" y="514"/>
                    </a:lnTo>
                    <a:lnTo>
                      <a:pt x="646" y="529"/>
                    </a:lnTo>
                    <a:lnTo>
                      <a:pt x="674" y="544"/>
                    </a:lnTo>
                    <a:lnTo>
                      <a:pt x="701" y="559"/>
                    </a:lnTo>
                    <a:lnTo>
                      <a:pt x="726" y="573"/>
                    </a:lnTo>
                    <a:lnTo>
                      <a:pt x="749" y="585"/>
                    </a:lnTo>
                    <a:lnTo>
                      <a:pt x="771" y="598"/>
                    </a:lnTo>
                    <a:lnTo>
                      <a:pt x="788" y="608"/>
                    </a:lnTo>
                    <a:lnTo>
                      <a:pt x="803" y="616"/>
                    </a:lnTo>
                    <a:lnTo>
                      <a:pt x="812" y="622"/>
                    </a:lnTo>
                    <a:lnTo>
                      <a:pt x="817" y="624"/>
                    </a:lnTo>
                    <a:lnTo>
                      <a:pt x="822" y="627"/>
                    </a:lnTo>
                    <a:lnTo>
                      <a:pt x="827" y="630"/>
                    </a:lnTo>
                    <a:lnTo>
                      <a:pt x="835" y="635"/>
                    </a:lnTo>
                    <a:lnTo>
                      <a:pt x="842" y="641"/>
                    </a:lnTo>
                    <a:lnTo>
                      <a:pt x="848" y="647"/>
                    </a:lnTo>
                    <a:lnTo>
                      <a:pt x="852" y="657"/>
                    </a:lnTo>
                    <a:lnTo>
                      <a:pt x="853" y="668"/>
                    </a:lnTo>
                    <a:lnTo>
                      <a:pt x="850" y="682"/>
                    </a:lnTo>
                    <a:lnTo>
                      <a:pt x="839" y="685"/>
                    </a:lnTo>
                    <a:lnTo>
                      <a:pt x="825" y="684"/>
                    </a:lnTo>
                    <a:lnTo>
                      <a:pt x="809" y="679"/>
                    </a:lnTo>
                    <a:lnTo>
                      <a:pt x="793" y="672"/>
                    </a:lnTo>
                    <a:lnTo>
                      <a:pt x="778" y="664"/>
                    </a:lnTo>
                    <a:lnTo>
                      <a:pt x="764" y="656"/>
                    </a:lnTo>
                    <a:lnTo>
                      <a:pt x="754" y="651"/>
                    </a:lnTo>
                    <a:lnTo>
                      <a:pt x="748" y="651"/>
                    </a:lnTo>
                    <a:lnTo>
                      <a:pt x="744" y="653"/>
                    </a:lnTo>
                    <a:lnTo>
                      <a:pt x="739" y="658"/>
                    </a:lnTo>
                    <a:lnTo>
                      <a:pt x="733" y="661"/>
                    </a:lnTo>
                    <a:lnTo>
                      <a:pt x="727" y="666"/>
                    </a:lnTo>
                    <a:lnTo>
                      <a:pt x="720" y="671"/>
                    </a:lnTo>
                    <a:lnTo>
                      <a:pt x="712" y="675"/>
                    </a:lnTo>
                    <a:lnTo>
                      <a:pt x="705" y="677"/>
                    </a:lnTo>
                    <a:lnTo>
                      <a:pt x="698" y="680"/>
                    </a:lnTo>
                    <a:lnTo>
                      <a:pt x="691" y="680"/>
                    </a:lnTo>
                    <a:lnTo>
                      <a:pt x="683" y="680"/>
                    </a:lnTo>
                    <a:lnTo>
                      <a:pt x="676" y="679"/>
                    </a:lnTo>
                    <a:lnTo>
                      <a:pt x="669" y="677"/>
                    </a:lnTo>
                    <a:lnTo>
                      <a:pt x="664" y="675"/>
                    </a:lnTo>
                    <a:lnTo>
                      <a:pt x="659" y="674"/>
                    </a:lnTo>
                    <a:lnTo>
                      <a:pt x="657" y="673"/>
                    </a:lnTo>
                    <a:lnTo>
                      <a:pt x="656" y="673"/>
                    </a:lnTo>
                    <a:lnTo>
                      <a:pt x="659" y="677"/>
                    </a:lnTo>
                    <a:lnTo>
                      <a:pt x="668" y="692"/>
                    </a:lnTo>
                    <a:lnTo>
                      <a:pt x="683" y="715"/>
                    </a:lnTo>
                    <a:lnTo>
                      <a:pt x="703" y="744"/>
                    </a:lnTo>
                    <a:lnTo>
                      <a:pt x="726" y="779"/>
                    </a:lnTo>
                    <a:lnTo>
                      <a:pt x="752" y="818"/>
                    </a:lnTo>
                    <a:lnTo>
                      <a:pt x="780" y="859"/>
                    </a:lnTo>
                    <a:lnTo>
                      <a:pt x="809" y="903"/>
                    </a:lnTo>
                    <a:lnTo>
                      <a:pt x="837" y="947"/>
                    </a:lnTo>
                    <a:lnTo>
                      <a:pt x="864" y="990"/>
                    </a:lnTo>
                    <a:lnTo>
                      <a:pt x="891" y="1030"/>
                    </a:lnTo>
                    <a:lnTo>
                      <a:pt x="914" y="1066"/>
                    </a:lnTo>
                    <a:lnTo>
                      <a:pt x="933" y="1098"/>
                    </a:lnTo>
                    <a:lnTo>
                      <a:pt x="948" y="1123"/>
                    </a:lnTo>
                    <a:lnTo>
                      <a:pt x="958" y="1140"/>
                    </a:lnTo>
                    <a:lnTo>
                      <a:pt x="961" y="1150"/>
                    </a:lnTo>
                    <a:lnTo>
                      <a:pt x="960" y="1158"/>
                    </a:lnTo>
                    <a:lnTo>
                      <a:pt x="959" y="1167"/>
                    </a:lnTo>
                    <a:lnTo>
                      <a:pt x="956" y="1175"/>
                    </a:lnTo>
                    <a:lnTo>
                      <a:pt x="953" y="1182"/>
                    </a:lnTo>
                    <a:lnTo>
                      <a:pt x="947" y="1185"/>
                    </a:lnTo>
                    <a:lnTo>
                      <a:pt x="940" y="1187"/>
                    </a:lnTo>
                    <a:lnTo>
                      <a:pt x="930" y="1183"/>
                    </a:lnTo>
                    <a:lnTo>
                      <a:pt x="917" y="1175"/>
                    </a:lnTo>
                    <a:lnTo>
                      <a:pt x="911" y="1170"/>
                    </a:lnTo>
                    <a:lnTo>
                      <a:pt x="903" y="1162"/>
                    </a:lnTo>
                    <a:lnTo>
                      <a:pt x="892" y="1152"/>
                    </a:lnTo>
                    <a:lnTo>
                      <a:pt x="879" y="1140"/>
                    </a:lnTo>
                    <a:lnTo>
                      <a:pt x="865" y="1126"/>
                    </a:lnTo>
                    <a:lnTo>
                      <a:pt x="849" y="1109"/>
                    </a:lnTo>
                    <a:lnTo>
                      <a:pt x="833" y="1093"/>
                    </a:lnTo>
                    <a:lnTo>
                      <a:pt x="816" y="1076"/>
                    </a:lnTo>
                    <a:lnTo>
                      <a:pt x="799" y="1058"/>
                    </a:lnTo>
                    <a:lnTo>
                      <a:pt x="782" y="1040"/>
                    </a:lnTo>
                    <a:lnTo>
                      <a:pt x="766" y="1023"/>
                    </a:lnTo>
                    <a:lnTo>
                      <a:pt x="751" y="1007"/>
                    </a:lnTo>
                    <a:lnTo>
                      <a:pt x="737" y="992"/>
                    </a:lnTo>
                    <a:lnTo>
                      <a:pt x="725" y="979"/>
                    </a:lnTo>
                    <a:lnTo>
                      <a:pt x="716" y="968"/>
                    </a:lnTo>
                    <a:lnTo>
                      <a:pt x="709" y="960"/>
                    </a:lnTo>
                    <a:lnTo>
                      <a:pt x="697" y="945"/>
                    </a:lnTo>
                    <a:lnTo>
                      <a:pt x="687" y="927"/>
                    </a:lnTo>
                    <a:lnTo>
                      <a:pt x="675" y="911"/>
                    </a:lnTo>
                    <a:lnTo>
                      <a:pt x="666" y="895"/>
                    </a:lnTo>
                    <a:lnTo>
                      <a:pt x="658" y="881"/>
                    </a:lnTo>
                    <a:lnTo>
                      <a:pt x="652" y="870"/>
                    </a:lnTo>
                    <a:lnTo>
                      <a:pt x="648" y="862"/>
                    </a:lnTo>
                    <a:lnTo>
                      <a:pt x="646" y="859"/>
                    </a:lnTo>
                    <a:lnTo>
                      <a:pt x="645" y="864"/>
                    </a:lnTo>
                    <a:lnTo>
                      <a:pt x="642" y="873"/>
                    </a:lnTo>
                    <a:lnTo>
                      <a:pt x="633" y="880"/>
                    </a:lnTo>
                    <a:lnTo>
                      <a:pt x="614" y="876"/>
                    </a:lnTo>
                    <a:lnTo>
                      <a:pt x="603" y="867"/>
                    </a:lnTo>
                    <a:lnTo>
                      <a:pt x="593" y="857"/>
                    </a:lnTo>
                    <a:lnTo>
                      <a:pt x="585" y="844"/>
                    </a:lnTo>
                    <a:lnTo>
                      <a:pt x="578" y="832"/>
                    </a:lnTo>
                    <a:lnTo>
                      <a:pt x="573" y="819"/>
                    </a:lnTo>
                    <a:lnTo>
                      <a:pt x="569" y="809"/>
                    </a:lnTo>
                    <a:lnTo>
                      <a:pt x="567" y="802"/>
                    </a:lnTo>
                    <a:lnTo>
                      <a:pt x="566" y="800"/>
                    </a:lnTo>
                    <a:lnTo>
                      <a:pt x="565" y="801"/>
                    </a:lnTo>
                    <a:lnTo>
                      <a:pt x="561" y="804"/>
                    </a:lnTo>
                    <a:lnTo>
                      <a:pt x="556" y="808"/>
                    </a:lnTo>
                    <a:lnTo>
                      <a:pt x="550" y="811"/>
                    </a:lnTo>
                    <a:lnTo>
                      <a:pt x="542" y="813"/>
                    </a:lnTo>
                    <a:lnTo>
                      <a:pt x="532" y="812"/>
                    </a:lnTo>
                    <a:lnTo>
                      <a:pt x="523" y="808"/>
                    </a:lnTo>
                    <a:lnTo>
                      <a:pt x="513" y="798"/>
                    </a:lnTo>
                    <a:lnTo>
                      <a:pt x="503" y="786"/>
                    </a:lnTo>
                    <a:lnTo>
                      <a:pt x="497" y="773"/>
                    </a:lnTo>
                    <a:lnTo>
                      <a:pt x="490" y="759"/>
                    </a:lnTo>
                    <a:lnTo>
                      <a:pt x="484" y="745"/>
                    </a:lnTo>
                    <a:lnTo>
                      <a:pt x="478" y="733"/>
                    </a:lnTo>
                    <a:lnTo>
                      <a:pt x="471" y="720"/>
                    </a:lnTo>
                    <a:lnTo>
                      <a:pt x="463" y="710"/>
                    </a:lnTo>
                    <a:lnTo>
                      <a:pt x="454" y="700"/>
                    </a:lnTo>
                    <a:lnTo>
                      <a:pt x="444" y="692"/>
                    </a:lnTo>
                    <a:lnTo>
                      <a:pt x="433" y="687"/>
                    </a:lnTo>
                    <a:lnTo>
                      <a:pt x="422" y="682"/>
                    </a:lnTo>
                    <a:lnTo>
                      <a:pt x="411" y="679"/>
                    </a:lnTo>
                    <a:lnTo>
                      <a:pt x="401" y="676"/>
                    </a:lnTo>
                    <a:lnTo>
                      <a:pt x="392" y="675"/>
                    </a:lnTo>
                    <a:lnTo>
                      <a:pt x="381" y="674"/>
                    </a:lnTo>
                    <a:lnTo>
                      <a:pt x="373" y="674"/>
                    </a:lnTo>
                    <a:lnTo>
                      <a:pt x="365" y="674"/>
                    </a:lnTo>
                    <a:lnTo>
                      <a:pt x="358" y="674"/>
                    </a:lnTo>
                    <a:lnTo>
                      <a:pt x="352" y="675"/>
                    </a:lnTo>
                    <a:lnTo>
                      <a:pt x="346" y="675"/>
                    </a:lnTo>
                    <a:lnTo>
                      <a:pt x="339" y="675"/>
                    </a:lnTo>
                    <a:lnTo>
                      <a:pt x="331" y="676"/>
                    </a:lnTo>
                    <a:lnTo>
                      <a:pt x="321" y="675"/>
                    </a:lnTo>
                    <a:lnTo>
                      <a:pt x="310" y="674"/>
                    </a:lnTo>
                    <a:lnTo>
                      <a:pt x="220" y="6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51" name="Freeform 71"/>
              <p:cNvSpPr>
                <a:spLocks/>
              </p:cNvSpPr>
              <p:nvPr/>
            </p:nvSpPr>
            <p:spPr bwMode="auto">
              <a:xfrm>
                <a:off x="445" y="1840"/>
                <a:ext cx="14" cy="27"/>
              </a:xfrm>
              <a:custGeom>
                <a:avLst/>
                <a:gdLst>
                  <a:gd name="T0" fmla="*/ 15 w 30"/>
                  <a:gd name="T1" fmla="*/ 53 h 53"/>
                  <a:gd name="T2" fmla="*/ 27 w 30"/>
                  <a:gd name="T3" fmla="*/ 50 h 53"/>
                  <a:gd name="T4" fmla="*/ 30 w 30"/>
                  <a:gd name="T5" fmla="*/ 35 h 53"/>
                  <a:gd name="T6" fmla="*/ 25 w 30"/>
                  <a:gd name="T7" fmla="*/ 0 h 53"/>
                  <a:gd name="T8" fmla="*/ 0 w 30"/>
                  <a:gd name="T9" fmla="*/ 48 h 53"/>
                  <a:gd name="T10" fmla="*/ 15 w 30"/>
                  <a:gd name="T11" fmla="*/ 53 h 53"/>
                </a:gdLst>
                <a:ahLst/>
                <a:cxnLst>
                  <a:cxn ang="0">
                    <a:pos x="T0" y="T1"/>
                  </a:cxn>
                  <a:cxn ang="0">
                    <a:pos x="T2" y="T3"/>
                  </a:cxn>
                  <a:cxn ang="0">
                    <a:pos x="T4" y="T5"/>
                  </a:cxn>
                  <a:cxn ang="0">
                    <a:pos x="T6" y="T7"/>
                  </a:cxn>
                  <a:cxn ang="0">
                    <a:pos x="T8" y="T9"/>
                  </a:cxn>
                  <a:cxn ang="0">
                    <a:pos x="T10" y="T11"/>
                  </a:cxn>
                </a:cxnLst>
                <a:rect l="0" t="0" r="r" b="b"/>
                <a:pathLst>
                  <a:path w="30" h="53">
                    <a:moveTo>
                      <a:pt x="15" y="53"/>
                    </a:moveTo>
                    <a:lnTo>
                      <a:pt x="27" y="50"/>
                    </a:lnTo>
                    <a:lnTo>
                      <a:pt x="30" y="35"/>
                    </a:lnTo>
                    <a:lnTo>
                      <a:pt x="25" y="0"/>
                    </a:lnTo>
                    <a:lnTo>
                      <a:pt x="0" y="48"/>
                    </a:lnTo>
                    <a:lnTo>
                      <a:pt x="15" y="53"/>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52" name="Freeform 72"/>
              <p:cNvSpPr>
                <a:spLocks/>
              </p:cNvSpPr>
              <p:nvPr/>
            </p:nvSpPr>
            <p:spPr bwMode="auto">
              <a:xfrm>
                <a:off x="499" y="1833"/>
                <a:ext cx="336" cy="244"/>
              </a:xfrm>
              <a:custGeom>
                <a:avLst/>
                <a:gdLst>
                  <a:gd name="T0" fmla="*/ 639 w 671"/>
                  <a:gd name="T1" fmla="*/ 481 h 487"/>
                  <a:gd name="T2" fmla="*/ 588 w 671"/>
                  <a:gd name="T3" fmla="*/ 459 h 487"/>
                  <a:gd name="T4" fmla="*/ 563 w 671"/>
                  <a:gd name="T5" fmla="*/ 446 h 487"/>
                  <a:gd name="T6" fmla="*/ 562 w 671"/>
                  <a:gd name="T7" fmla="*/ 466 h 487"/>
                  <a:gd name="T8" fmla="*/ 544 w 671"/>
                  <a:gd name="T9" fmla="*/ 482 h 487"/>
                  <a:gd name="T10" fmla="*/ 521 w 671"/>
                  <a:gd name="T11" fmla="*/ 486 h 487"/>
                  <a:gd name="T12" fmla="*/ 488 w 671"/>
                  <a:gd name="T13" fmla="*/ 472 h 487"/>
                  <a:gd name="T14" fmla="*/ 453 w 671"/>
                  <a:gd name="T15" fmla="*/ 451 h 487"/>
                  <a:gd name="T16" fmla="*/ 425 w 671"/>
                  <a:gd name="T17" fmla="*/ 442 h 487"/>
                  <a:gd name="T18" fmla="*/ 399 w 671"/>
                  <a:gd name="T19" fmla="*/ 444 h 487"/>
                  <a:gd name="T20" fmla="*/ 369 w 671"/>
                  <a:gd name="T21" fmla="*/ 455 h 487"/>
                  <a:gd name="T22" fmla="*/ 336 w 671"/>
                  <a:gd name="T23" fmla="*/ 464 h 487"/>
                  <a:gd name="T24" fmla="*/ 302 w 671"/>
                  <a:gd name="T25" fmla="*/ 463 h 487"/>
                  <a:gd name="T26" fmla="*/ 261 w 671"/>
                  <a:gd name="T27" fmla="*/ 459 h 487"/>
                  <a:gd name="T28" fmla="*/ 224 w 671"/>
                  <a:gd name="T29" fmla="*/ 435 h 487"/>
                  <a:gd name="T30" fmla="*/ 195 w 671"/>
                  <a:gd name="T31" fmla="*/ 399 h 487"/>
                  <a:gd name="T32" fmla="*/ 163 w 671"/>
                  <a:gd name="T33" fmla="*/ 364 h 487"/>
                  <a:gd name="T34" fmla="*/ 153 w 671"/>
                  <a:gd name="T35" fmla="*/ 356 h 487"/>
                  <a:gd name="T36" fmla="*/ 134 w 671"/>
                  <a:gd name="T37" fmla="*/ 360 h 487"/>
                  <a:gd name="T38" fmla="*/ 103 w 671"/>
                  <a:gd name="T39" fmla="*/ 358 h 487"/>
                  <a:gd name="T40" fmla="*/ 64 w 671"/>
                  <a:gd name="T41" fmla="*/ 315 h 487"/>
                  <a:gd name="T42" fmla="*/ 21 w 671"/>
                  <a:gd name="T43" fmla="*/ 224 h 487"/>
                  <a:gd name="T44" fmla="*/ 0 w 671"/>
                  <a:gd name="T45" fmla="*/ 173 h 487"/>
                  <a:gd name="T46" fmla="*/ 17 w 671"/>
                  <a:gd name="T47" fmla="*/ 56 h 487"/>
                  <a:gd name="T48" fmla="*/ 54 w 671"/>
                  <a:gd name="T49" fmla="*/ 18 h 487"/>
                  <a:gd name="T50" fmla="*/ 73 w 671"/>
                  <a:gd name="T51" fmla="*/ 10 h 487"/>
                  <a:gd name="T52" fmla="*/ 94 w 671"/>
                  <a:gd name="T53" fmla="*/ 0 h 487"/>
                  <a:gd name="T54" fmla="*/ 146 w 671"/>
                  <a:gd name="T55" fmla="*/ 67 h 487"/>
                  <a:gd name="T56" fmla="*/ 219 w 671"/>
                  <a:gd name="T57" fmla="*/ 170 h 487"/>
                  <a:gd name="T58" fmla="*/ 262 w 671"/>
                  <a:gd name="T59" fmla="*/ 221 h 487"/>
                  <a:gd name="T60" fmla="*/ 290 w 671"/>
                  <a:gd name="T61" fmla="*/ 243 h 487"/>
                  <a:gd name="T62" fmla="*/ 323 w 671"/>
                  <a:gd name="T63" fmla="*/ 267 h 487"/>
                  <a:gd name="T64" fmla="*/ 361 w 671"/>
                  <a:gd name="T65" fmla="*/ 292 h 487"/>
                  <a:gd name="T66" fmla="*/ 402 w 671"/>
                  <a:gd name="T67" fmla="*/ 315 h 487"/>
                  <a:gd name="T68" fmla="*/ 441 w 671"/>
                  <a:gd name="T69" fmla="*/ 336 h 487"/>
                  <a:gd name="T70" fmla="*/ 482 w 671"/>
                  <a:gd name="T71" fmla="*/ 358 h 487"/>
                  <a:gd name="T72" fmla="*/ 527 w 671"/>
                  <a:gd name="T73" fmla="*/ 385 h 487"/>
                  <a:gd name="T74" fmla="*/ 571 w 671"/>
                  <a:gd name="T75" fmla="*/ 410 h 487"/>
                  <a:gd name="T76" fmla="*/ 607 w 671"/>
                  <a:gd name="T77" fmla="*/ 432 h 487"/>
                  <a:gd name="T78" fmla="*/ 631 w 671"/>
                  <a:gd name="T79" fmla="*/ 444 h 487"/>
                  <a:gd name="T80" fmla="*/ 650 w 671"/>
                  <a:gd name="T81" fmla="*/ 455 h 487"/>
                  <a:gd name="T82" fmla="*/ 669 w 671"/>
                  <a:gd name="T83" fmla="*/ 472 h 487"/>
                  <a:gd name="T84" fmla="*/ 668 w 671"/>
                  <a:gd name="T85" fmla="*/ 48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1" h="487">
                    <a:moveTo>
                      <a:pt x="668" y="487"/>
                    </a:moveTo>
                    <a:lnTo>
                      <a:pt x="655" y="486"/>
                    </a:lnTo>
                    <a:lnTo>
                      <a:pt x="639" y="481"/>
                    </a:lnTo>
                    <a:lnTo>
                      <a:pt x="622" y="474"/>
                    </a:lnTo>
                    <a:lnTo>
                      <a:pt x="604" y="466"/>
                    </a:lnTo>
                    <a:lnTo>
                      <a:pt x="588" y="459"/>
                    </a:lnTo>
                    <a:lnTo>
                      <a:pt x="576" y="452"/>
                    </a:lnTo>
                    <a:lnTo>
                      <a:pt x="566" y="448"/>
                    </a:lnTo>
                    <a:lnTo>
                      <a:pt x="563" y="446"/>
                    </a:lnTo>
                    <a:lnTo>
                      <a:pt x="563" y="449"/>
                    </a:lnTo>
                    <a:lnTo>
                      <a:pt x="564" y="456"/>
                    </a:lnTo>
                    <a:lnTo>
                      <a:pt x="562" y="466"/>
                    </a:lnTo>
                    <a:lnTo>
                      <a:pt x="556" y="476"/>
                    </a:lnTo>
                    <a:lnTo>
                      <a:pt x="550" y="480"/>
                    </a:lnTo>
                    <a:lnTo>
                      <a:pt x="544" y="482"/>
                    </a:lnTo>
                    <a:lnTo>
                      <a:pt x="538" y="485"/>
                    </a:lnTo>
                    <a:lnTo>
                      <a:pt x="529" y="486"/>
                    </a:lnTo>
                    <a:lnTo>
                      <a:pt x="521" y="486"/>
                    </a:lnTo>
                    <a:lnTo>
                      <a:pt x="511" y="484"/>
                    </a:lnTo>
                    <a:lnTo>
                      <a:pt x="500" y="479"/>
                    </a:lnTo>
                    <a:lnTo>
                      <a:pt x="488" y="472"/>
                    </a:lnTo>
                    <a:lnTo>
                      <a:pt x="475" y="464"/>
                    </a:lnTo>
                    <a:lnTo>
                      <a:pt x="464" y="457"/>
                    </a:lnTo>
                    <a:lnTo>
                      <a:pt x="453" y="451"/>
                    </a:lnTo>
                    <a:lnTo>
                      <a:pt x="443" y="447"/>
                    </a:lnTo>
                    <a:lnTo>
                      <a:pt x="434" y="444"/>
                    </a:lnTo>
                    <a:lnTo>
                      <a:pt x="425" y="442"/>
                    </a:lnTo>
                    <a:lnTo>
                      <a:pt x="415" y="441"/>
                    </a:lnTo>
                    <a:lnTo>
                      <a:pt x="407" y="442"/>
                    </a:lnTo>
                    <a:lnTo>
                      <a:pt x="399" y="444"/>
                    </a:lnTo>
                    <a:lnTo>
                      <a:pt x="389" y="447"/>
                    </a:lnTo>
                    <a:lnTo>
                      <a:pt x="380" y="451"/>
                    </a:lnTo>
                    <a:lnTo>
                      <a:pt x="369" y="455"/>
                    </a:lnTo>
                    <a:lnTo>
                      <a:pt x="358" y="459"/>
                    </a:lnTo>
                    <a:lnTo>
                      <a:pt x="347" y="463"/>
                    </a:lnTo>
                    <a:lnTo>
                      <a:pt x="336" y="464"/>
                    </a:lnTo>
                    <a:lnTo>
                      <a:pt x="325" y="464"/>
                    </a:lnTo>
                    <a:lnTo>
                      <a:pt x="315" y="463"/>
                    </a:lnTo>
                    <a:lnTo>
                      <a:pt x="302" y="463"/>
                    </a:lnTo>
                    <a:lnTo>
                      <a:pt x="289" y="463"/>
                    </a:lnTo>
                    <a:lnTo>
                      <a:pt x="275" y="462"/>
                    </a:lnTo>
                    <a:lnTo>
                      <a:pt x="261" y="459"/>
                    </a:lnTo>
                    <a:lnTo>
                      <a:pt x="247" y="455"/>
                    </a:lnTo>
                    <a:lnTo>
                      <a:pt x="234" y="447"/>
                    </a:lnTo>
                    <a:lnTo>
                      <a:pt x="224" y="435"/>
                    </a:lnTo>
                    <a:lnTo>
                      <a:pt x="217" y="425"/>
                    </a:lnTo>
                    <a:lnTo>
                      <a:pt x="207" y="413"/>
                    </a:lnTo>
                    <a:lnTo>
                      <a:pt x="195" y="399"/>
                    </a:lnTo>
                    <a:lnTo>
                      <a:pt x="184" y="386"/>
                    </a:lnTo>
                    <a:lnTo>
                      <a:pt x="172" y="374"/>
                    </a:lnTo>
                    <a:lnTo>
                      <a:pt x="163" y="364"/>
                    </a:lnTo>
                    <a:lnTo>
                      <a:pt x="156" y="357"/>
                    </a:lnTo>
                    <a:lnTo>
                      <a:pt x="154" y="355"/>
                    </a:lnTo>
                    <a:lnTo>
                      <a:pt x="153" y="356"/>
                    </a:lnTo>
                    <a:lnTo>
                      <a:pt x="148" y="357"/>
                    </a:lnTo>
                    <a:lnTo>
                      <a:pt x="142" y="359"/>
                    </a:lnTo>
                    <a:lnTo>
                      <a:pt x="134" y="360"/>
                    </a:lnTo>
                    <a:lnTo>
                      <a:pt x="125" y="361"/>
                    </a:lnTo>
                    <a:lnTo>
                      <a:pt x="115" y="360"/>
                    </a:lnTo>
                    <a:lnTo>
                      <a:pt x="103" y="358"/>
                    </a:lnTo>
                    <a:lnTo>
                      <a:pt x="92" y="352"/>
                    </a:lnTo>
                    <a:lnTo>
                      <a:pt x="79" y="338"/>
                    </a:lnTo>
                    <a:lnTo>
                      <a:pt x="64" y="315"/>
                    </a:lnTo>
                    <a:lnTo>
                      <a:pt x="49" y="287"/>
                    </a:lnTo>
                    <a:lnTo>
                      <a:pt x="34" y="256"/>
                    </a:lnTo>
                    <a:lnTo>
                      <a:pt x="21" y="224"/>
                    </a:lnTo>
                    <a:lnTo>
                      <a:pt x="11" y="198"/>
                    </a:lnTo>
                    <a:lnTo>
                      <a:pt x="3" y="179"/>
                    </a:lnTo>
                    <a:lnTo>
                      <a:pt x="0" y="173"/>
                    </a:lnTo>
                    <a:lnTo>
                      <a:pt x="3" y="153"/>
                    </a:lnTo>
                    <a:lnTo>
                      <a:pt x="10" y="107"/>
                    </a:lnTo>
                    <a:lnTo>
                      <a:pt x="17" y="56"/>
                    </a:lnTo>
                    <a:lnTo>
                      <a:pt x="25" y="18"/>
                    </a:lnTo>
                    <a:lnTo>
                      <a:pt x="41" y="19"/>
                    </a:lnTo>
                    <a:lnTo>
                      <a:pt x="54" y="18"/>
                    </a:lnTo>
                    <a:lnTo>
                      <a:pt x="62" y="16"/>
                    </a:lnTo>
                    <a:lnTo>
                      <a:pt x="68" y="14"/>
                    </a:lnTo>
                    <a:lnTo>
                      <a:pt x="73" y="10"/>
                    </a:lnTo>
                    <a:lnTo>
                      <a:pt x="78" y="6"/>
                    </a:lnTo>
                    <a:lnTo>
                      <a:pt x="85" y="2"/>
                    </a:lnTo>
                    <a:lnTo>
                      <a:pt x="94" y="0"/>
                    </a:lnTo>
                    <a:lnTo>
                      <a:pt x="105" y="12"/>
                    </a:lnTo>
                    <a:lnTo>
                      <a:pt x="124" y="35"/>
                    </a:lnTo>
                    <a:lnTo>
                      <a:pt x="146" y="67"/>
                    </a:lnTo>
                    <a:lnTo>
                      <a:pt x="170" y="101"/>
                    </a:lnTo>
                    <a:lnTo>
                      <a:pt x="195" y="137"/>
                    </a:lnTo>
                    <a:lnTo>
                      <a:pt x="219" y="170"/>
                    </a:lnTo>
                    <a:lnTo>
                      <a:pt x="239" y="198"/>
                    </a:lnTo>
                    <a:lnTo>
                      <a:pt x="255" y="215"/>
                    </a:lnTo>
                    <a:lnTo>
                      <a:pt x="262" y="221"/>
                    </a:lnTo>
                    <a:lnTo>
                      <a:pt x="270" y="228"/>
                    </a:lnTo>
                    <a:lnTo>
                      <a:pt x="279" y="236"/>
                    </a:lnTo>
                    <a:lnTo>
                      <a:pt x="290" y="243"/>
                    </a:lnTo>
                    <a:lnTo>
                      <a:pt x="300" y="251"/>
                    </a:lnTo>
                    <a:lnTo>
                      <a:pt x="312" y="259"/>
                    </a:lnTo>
                    <a:lnTo>
                      <a:pt x="323" y="267"/>
                    </a:lnTo>
                    <a:lnTo>
                      <a:pt x="336" y="275"/>
                    </a:lnTo>
                    <a:lnTo>
                      <a:pt x="349" y="284"/>
                    </a:lnTo>
                    <a:lnTo>
                      <a:pt x="361" y="292"/>
                    </a:lnTo>
                    <a:lnTo>
                      <a:pt x="375" y="300"/>
                    </a:lnTo>
                    <a:lnTo>
                      <a:pt x="388" y="308"/>
                    </a:lnTo>
                    <a:lnTo>
                      <a:pt x="402" y="315"/>
                    </a:lnTo>
                    <a:lnTo>
                      <a:pt x="414" y="323"/>
                    </a:lnTo>
                    <a:lnTo>
                      <a:pt x="428" y="330"/>
                    </a:lnTo>
                    <a:lnTo>
                      <a:pt x="441" y="336"/>
                    </a:lnTo>
                    <a:lnTo>
                      <a:pt x="453" y="343"/>
                    </a:lnTo>
                    <a:lnTo>
                      <a:pt x="468" y="350"/>
                    </a:lnTo>
                    <a:lnTo>
                      <a:pt x="482" y="358"/>
                    </a:lnTo>
                    <a:lnTo>
                      <a:pt x="497" y="367"/>
                    </a:lnTo>
                    <a:lnTo>
                      <a:pt x="512" y="375"/>
                    </a:lnTo>
                    <a:lnTo>
                      <a:pt x="527" y="385"/>
                    </a:lnTo>
                    <a:lnTo>
                      <a:pt x="542" y="393"/>
                    </a:lnTo>
                    <a:lnTo>
                      <a:pt x="557" y="402"/>
                    </a:lnTo>
                    <a:lnTo>
                      <a:pt x="571" y="410"/>
                    </a:lnTo>
                    <a:lnTo>
                      <a:pt x="584" y="418"/>
                    </a:lnTo>
                    <a:lnTo>
                      <a:pt x="596" y="425"/>
                    </a:lnTo>
                    <a:lnTo>
                      <a:pt x="607" y="432"/>
                    </a:lnTo>
                    <a:lnTo>
                      <a:pt x="617" y="438"/>
                    </a:lnTo>
                    <a:lnTo>
                      <a:pt x="625" y="442"/>
                    </a:lnTo>
                    <a:lnTo>
                      <a:pt x="631" y="444"/>
                    </a:lnTo>
                    <a:lnTo>
                      <a:pt x="636" y="447"/>
                    </a:lnTo>
                    <a:lnTo>
                      <a:pt x="642" y="450"/>
                    </a:lnTo>
                    <a:lnTo>
                      <a:pt x="650" y="455"/>
                    </a:lnTo>
                    <a:lnTo>
                      <a:pt x="657" y="461"/>
                    </a:lnTo>
                    <a:lnTo>
                      <a:pt x="664" y="466"/>
                    </a:lnTo>
                    <a:lnTo>
                      <a:pt x="669" y="472"/>
                    </a:lnTo>
                    <a:lnTo>
                      <a:pt x="671" y="478"/>
                    </a:lnTo>
                    <a:lnTo>
                      <a:pt x="671" y="482"/>
                    </a:lnTo>
                    <a:lnTo>
                      <a:pt x="668" y="487"/>
                    </a:lnTo>
                    <a:close/>
                  </a:path>
                </a:pathLst>
              </a:custGeom>
              <a:solidFill>
                <a:srgbClr val="E0FF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53" name="Freeform 73"/>
              <p:cNvSpPr>
                <a:spLocks/>
              </p:cNvSpPr>
              <p:nvPr/>
            </p:nvSpPr>
            <p:spPr bwMode="auto">
              <a:xfrm>
                <a:off x="641" y="2063"/>
                <a:ext cx="249" cy="260"/>
              </a:xfrm>
              <a:custGeom>
                <a:avLst/>
                <a:gdLst>
                  <a:gd name="T0" fmla="*/ 410 w 498"/>
                  <a:gd name="T1" fmla="*/ 447 h 521"/>
                  <a:gd name="T2" fmla="*/ 437 w 498"/>
                  <a:gd name="T3" fmla="*/ 471 h 521"/>
                  <a:gd name="T4" fmla="*/ 470 w 498"/>
                  <a:gd name="T5" fmla="*/ 501 h 521"/>
                  <a:gd name="T6" fmla="*/ 494 w 498"/>
                  <a:gd name="T7" fmla="*/ 521 h 521"/>
                  <a:gd name="T8" fmla="*/ 492 w 498"/>
                  <a:gd name="T9" fmla="*/ 509 h 521"/>
                  <a:gd name="T10" fmla="*/ 463 w 498"/>
                  <a:gd name="T11" fmla="*/ 460 h 521"/>
                  <a:gd name="T12" fmla="*/ 425 w 498"/>
                  <a:gd name="T13" fmla="*/ 398 h 521"/>
                  <a:gd name="T14" fmla="*/ 398 w 498"/>
                  <a:gd name="T15" fmla="*/ 352 h 521"/>
                  <a:gd name="T16" fmla="*/ 241 w 498"/>
                  <a:gd name="T17" fmla="*/ 115 h 521"/>
                  <a:gd name="T18" fmla="*/ 184 w 498"/>
                  <a:gd name="T19" fmla="*/ 26 h 521"/>
                  <a:gd name="T20" fmla="*/ 166 w 498"/>
                  <a:gd name="T21" fmla="*/ 15 h 521"/>
                  <a:gd name="T22" fmla="*/ 139 w 498"/>
                  <a:gd name="T23" fmla="*/ 3 h 521"/>
                  <a:gd name="T24" fmla="*/ 109 w 498"/>
                  <a:gd name="T25" fmla="*/ 0 h 521"/>
                  <a:gd name="T26" fmla="*/ 84 w 498"/>
                  <a:gd name="T27" fmla="*/ 16 h 521"/>
                  <a:gd name="T28" fmla="*/ 53 w 498"/>
                  <a:gd name="T29" fmla="*/ 27 h 521"/>
                  <a:gd name="T30" fmla="*/ 22 w 498"/>
                  <a:gd name="T31" fmla="*/ 31 h 521"/>
                  <a:gd name="T32" fmla="*/ 3 w 498"/>
                  <a:gd name="T33" fmla="*/ 33 h 521"/>
                  <a:gd name="T34" fmla="*/ 1 w 498"/>
                  <a:gd name="T35" fmla="*/ 34 h 521"/>
                  <a:gd name="T36" fmla="*/ 13 w 498"/>
                  <a:gd name="T37" fmla="*/ 45 h 521"/>
                  <a:gd name="T38" fmla="*/ 29 w 498"/>
                  <a:gd name="T39" fmla="*/ 66 h 521"/>
                  <a:gd name="T40" fmla="*/ 44 w 498"/>
                  <a:gd name="T41" fmla="*/ 91 h 521"/>
                  <a:gd name="T42" fmla="*/ 52 w 498"/>
                  <a:gd name="T43" fmla="*/ 117 h 521"/>
                  <a:gd name="T44" fmla="*/ 61 w 498"/>
                  <a:gd name="T45" fmla="*/ 137 h 521"/>
                  <a:gd name="T46" fmla="*/ 73 w 498"/>
                  <a:gd name="T47" fmla="*/ 156 h 521"/>
                  <a:gd name="T48" fmla="*/ 88 w 498"/>
                  <a:gd name="T49" fmla="*/ 164 h 521"/>
                  <a:gd name="T50" fmla="*/ 97 w 498"/>
                  <a:gd name="T51" fmla="*/ 143 h 521"/>
                  <a:gd name="T52" fmla="*/ 92 w 498"/>
                  <a:gd name="T53" fmla="*/ 98 h 521"/>
                  <a:gd name="T54" fmla="*/ 93 w 498"/>
                  <a:gd name="T55" fmla="*/ 95 h 521"/>
                  <a:gd name="T56" fmla="*/ 112 w 498"/>
                  <a:gd name="T57" fmla="*/ 134 h 521"/>
                  <a:gd name="T58" fmla="*/ 138 w 498"/>
                  <a:gd name="T59" fmla="*/ 186 h 521"/>
                  <a:gd name="T60" fmla="*/ 168 w 498"/>
                  <a:gd name="T61" fmla="*/ 225 h 521"/>
                  <a:gd name="T62" fmla="*/ 189 w 498"/>
                  <a:gd name="T63" fmla="*/ 223 h 521"/>
                  <a:gd name="T64" fmla="*/ 189 w 498"/>
                  <a:gd name="T65" fmla="*/ 190 h 521"/>
                  <a:gd name="T66" fmla="*/ 177 w 498"/>
                  <a:gd name="T67" fmla="*/ 151 h 521"/>
                  <a:gd name="T68" fmla="*/ 167 w 498"/>
                  <a:gd name="T69" fmla="*/ 124 h 521"/>
                  <a:gd name="T70" fmla="*/ 169 w 498"/>
                  <a:gd name="T71" fmla="*/ 126 h 521"/>
                  <a:gd name="T72" fmla="*/ 197 w 498"/>
                  <a:gd name="T73" fmla="*/ 173 h 521"/>
                  <a:gd name="T74" fmla="*/ 235 w 498"/>
                  <a:gd name="T75" fmla="*/ 239 h 521"/>
                  <a:gd name="T76" fmla="*/ 266 w 498"/>
                  <a:gd name="T77" fmla="*/ 293 h 521"/>
                  <a:gd name="T78" fmla="*/ 289 w 498"/>
                  <a:gd name="T79" fmla="*/ 329 h 521"/>
                  <a:gd name="T80" fmla="*/ 331 w 498"/>
                  <a:gd name="T81" fmla="*/ 376 h 521"/>
                  <a:gd name="T82" fmla="*/ 373 w 498"/>
                  <a:gd name="T83" fmla="*/ 416 h 521"/>
                  <a:gd name="T84" fmla="*/ 402 w 498"/>
                  <a:gd name="T85" fmla="*/ 44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8" h="521">
                    <a:moveTo>
                      <a:pt x="407" y="444"/>
                    </a:moveTo>
                    <a:lnTo>
                      <a:pt x="410" y="447"/>
                    </a:lnTo>
                    <a:lnTo>
                      <a:pt x="422" y="458"/>
                    </a:lnTo>
                    <a:lnTo>
                      <a:pt x="437" y="471"/>
                    </a:lnTo>
                    <a:lnTo>
                      <a:pt x="453" y="486"/>
                    </a:lnTo>
                    <a:lnTo>
                      <a:pt x="470" y="501"/>
                    </a:lnTo>
                    <a:lnTo>
                      <a:pt x="485" y="514"/>
                    </a:lnTo>
                    <a:lnTo>
                      <a:pt x="494" y="521"/>
                    </a:lnTo>
                    <a:lnTo>
                      <a:pt x="498" y="521"/>
                    </a:lnTo>
                    <a:lnTo>
                      <a:pt x="492" y="509"/>
                    </a:lnTo>
                    <a:lnTo>
                      <a:pt x="481" y="488"/>
                    </a:lnTo>
                    <a:lnTo>
                      <a:pt x="463" y="460"/>
                    </a:lnTo>
                    <a:lnTo>
                      <a:pt x="444" y="428"/>
                    </a:lnTo>
                    <a:lnTo>
                      <a:pt x="425" y="398"/>
                    </a:lnTo>
                    <a:lnTo>
                      <a:pt x="409" y="370"/>
                    </a:lnTo>
                    <a:lnTo>
                      <a:pt x="398" y="352"/>
                    </a:lnTo>
                    <a:lnTo>
                      <a:pt x="393" y="345"/>
                    </a:lnTo>
                    <a:lnTo>
                      <a:pt x="241" y="115"/>
                    </a:lnTo>
                    <a:lnTo>
                      <a:pt x="187" y="28"/>
                    </a:lnTo>
                    <a:lnTo>
                      <a:pt x="184" y="26"/>
                    </a:lnTo>
                    <a:lnTo>
                      <a:pt x="177" y="21"/>
                    </a:lnTo>
                    <a:lnTo>
                      <a:pt x="166" y="15"/>
                    </a:lnTo>
                    <a:lnTo>
                      <a:pt x="153" y="8"/>
                    </a:lnTo>
                    <a:lnTo>
                      <a:pt x="139" y="3"/>
                    </a:lnTo>
                    <a:lnTo>
                      <a:pt x="124" y="0"/>
                    </a:lnTo>
                    <a:lnTo>
                      <a:pt x="109" y="0"/>
                    </a:lnTo>
                    <a:lnTo>
                      <a:pt x="97" y="7"/>
                    </a:lnTo>
                    <a:lnTo>
                      <a:pt x="84" y="16"/>
                    </a:lnTo>
                    <a:lnTo>
                      <a:pt x="68" y="22"/>
                    </a:lnTo>
                    <a:lnTo>
                      <a:pt x="53" y="27"/>
                    </a:lnTo>
                    <a:lnTo>
                      <a:pt x="37" y="30"/>
                    </a:lnTo>
                    <a:lnTo>
                      <a:pt x="22" y="31"/>
                    </a:lnTo>
                    <a:lnTo>
                      <a:pt x="10" y="33"/>
                    </a:lnTo>
                    <a:lnTo>
                      <a:pt x="3" y="33"/>
                    </a:lnTo>
                    <a:lnTo>
                      <a:pt x="0" y="33"/>
                    </a:lnTo>
                    <a:lnTo>
                      <a:pt x="1" y="34"/>
                    </a:lnTo>
                    <a:lnTo>
                      <a:pt x="6" y="38"/>
                    </a:lnTo>
                    <a:lnTo>
                      <a:pt x="13" y="45"/>
                    </a:lnTo>
                    <a:lnTo>
                      <a:pt x="21" y="54"/>
                    </a:lnTo>
                    <a:lnTo>
                      <a:pt x="29" y="66"/>
                    </a:lnTo>
                    <a:lnTo>
                      <a:pt x="37" y="79"/>
                    </a:lnTo>
                    <a:lnTo>
                      <a:pt x="44" y="91"/>
                    </a:lnTo>
                    <a:lnTo>
                      <a:pt x="48" y="106"/>
                    </a:lnTo>
                    <a:lnTo>
                      <a:pt x="52" y="117"/>
                    </a:lnTo>
                    <a:lnTo>
                      <a:pt x="55" y="127"/>
                    </a:lnTo>
                    <a:lnTo>
                      <a:pt x="61" y="137"/>
                    </a:lnTo>
                    <a:lnTo>
                      <a:pt x="67" y="148"/>
                    </a:lnTo>
                    <a:lnTo>
                      <a:pt x="73" y="156"/>
                    </a:lnTo>
                    <a:lnTo>
                      <a:pt x="80" y="162"/>
                    </a:lnTo>
                    <a:lnTo>
                      <a:pt x="88" y="164"/>
                    </a:lnTo>
                    <a:lnTo>
                      <a:pt x="95" y="163"/>
                    </a:lnTo>
                    <a:lnTo>
                      <a:pt x="97" y="143"/>
                    </a:lnTo>
                    <a:lnTo>
                      <a:pt x="96" y="119"/>
                    </a:lnTo>
                    <a:lnTo>
                      <a:pt x="92" y="98"/>
                    </a:lnTo>
                    <a:lnTo>
                      <a:pt x="91" y="89"/>
                    </a:lnTo>
                    <a:lnTo>
                      <a:pt x="93" y="95"/>
                    </a:lnTo>
                    <a:lnTo>
                      <a:pt x="100" y="111"/>
                    </a:lnTo>
                    <a:lnTo>
                      <a:pt x="112" y="134"/>
                    </a:lnTo>
                    <a:lnTo>
                      <a:pt x="124" y="159"/>
                    </a:lnTo>
                    <a:lnTo>
                      <a:pt x="138" y="186"/>
                    </a:lnTo>
                    <a:lnTo>
                      <a:pt x="153" y="209"/>
                    </a:lnTo>
                    <a:lnTo>
                      <a:pt x="168" y="225"/>
                    </a:lnTo>
                    <a:lnTo>
                      <a:pt x="181" y="231"/>
                    </a:lnTo>
                    <a:lnTo>
                      <a:pt x="189" y="223"/>
                    </a:lnTo>
                    <a:lnTo>
                      <a:pt x="190" y="209"/>
                    </a:lnTo>
                    <a:lnTo>
                      <a:pt x="189" y="190"/>
                    </a:lnTo>
                    <a:lnTo>
                      <a:pt x="183" y="171"/>
                    </a:lnTo>
                    <a:lnTo>
                      <a:pt x="177" y="151"/>
                    </a:lnTo>
                    <a:lnTo>
                      <a:pt x="172" y="135"/>
                    </a:lnTo>
                    <a:lnTo>
                      <a:pt x="167" y="124"/>
                    </a:lnTo>
                    <a:lnTo>
                      <a:pt x="165" y="119"/>
                    </a:lnTo>
                    <a:lnTo>
                      <a:pt x="169" y="126"/>
                    </a:lnTo>
                    <a:lnTo>
                      <a:pt x="181" y="145"/>
                    </a:lnTo>
                    <a:lnTo>
                      <a:pt x="197" y="173"/>
                    </a:lnTo>
                    <a:lnTo>
                      <a:pt x="216" y="205"/>
                    </a:lnTo>
                    <a:lnTo>
                      <a:pt x="235" y="239"/>
                    </a:lnTo>
                    <a:lnTo>
                      <a:pt x="252" y="269"/>
                    </a:lnTo>
                    <a:lnTo>
                      <a:pt x="266" y="293"/>
                    </a:lnTo>
                    <a:lnTo>
                      <a:pt x="274" y="307"/>
                    </a:lnTo>
                    <a:lnTo>
                      <a:pt x="289" y="329"/>
                    </a:lnTo>
                    <a:lnTo>
                      <a:pt x="309" y="353"/>
                    </a:lnTo>
                    <a:lnTo>
                      <a:pt x="331" y="376"/>
                    </a:lnTo>
                    <a:lnTo>
                      <a:pt x="353" y="397"/>
                    </a:lnTo>
                    <a:lnTo>
                      <a:pt x="373" y="416"/>
                    </a:lnTo>
                    <a:lnTo>
                      <a:pt x="391" y="430"/>
                    </a:lnTo>
                    <a:lnTo>
                      <a:pt x="402" y="440"/>
                    </a:lnTo>
                    <a:lnTo>
                      <a:pt x="407" y="444"/>
                    </a:lnTo>
                    <a:close/>
                  </a:path>
                </a:pathLst>
              </a:custGeom>
              <a:solidFill>
                <a:srgbClr val="4C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54" name="Freeform 74"/>
              <p:cNvSpPr>
                <a:spLocks/>
              </p:cNvSpPr>
              <p:nvPr/>
            </p:nvSpPr>
            <p:spPr bwMode="auto">
              <a:xfrm>
                <a:off x="454" y="1906"/>
                <a:ext cx="179" cy="170"/>
              </a:xfrm>
              <a:custGeom>
                <a:avLst/>
                <a:gdLst>
                  <a:gd name="T0" fmla="*/ 355 w 357"/>
                  <a:gd name="T1" fmla="*/ 339 h 340"/>
                  <a:gd name="T2" fmla="*/ 342 w 357"/>
                  <a:gd name="T3" fmla="*/ 333 h 340"/>
                  <a:gd name="T4" fmla="*/ 323 w 357"/>
                  <a:gd name="T5" fmla="*/ 321 h 340"/>
                  <a:gd name="T6" fmla="*/ 306 w 357"/>
                  <a:gd name="T7" fmla="*/ 307 h 340"/>
                  <a:gd name="T8" fmla="*/ 295 w 357"/>
                  <a:gd name="T9" fmla="*/ 293 h 340"/>
                  <a:gd name="T10" fmla="*/ 278 w 357"/>
                  <a:gd name="T11" fmla="*/ 271 h 340"/>
                  <a:gd name="T12" fmla="*/ 261 w 357"/>
                  <a:gd name="T13" fmla="*/ 249 h 340"/>
                  <a:gd name="T14" fmla="*/ 250 w 357"/>
                  <a:gd name="T15" fmla="*/ 234 h 340"/>
                  <a:gd name="T16" fmla="*/ 247 w 357"/>
                  <a:gd name="T17" fmla="*/ 231 h 340"/>
                  <a:gd name="T18" fmla="*/ 236 w 357"/>
                  <a:gd name="T19" fmla="*/ 234 h 340"/>
                  <a:gd name="T20" fmla="*/ 219 w 357"/>
                  <a:gd name="T21" fmla="*/ 236 h 340"/>
                  <a:gd name="T22" fmla="*/ 201 w 357"/>
                  <a:gd name="T23" fmla="*/ 236 h 340"/>
                  <a:gd name="T24" fmla="*/ 182 w 357"/>
                  <a:gd name="T25" fmla="*/ 231 h 340"/>
                  <a:gd name="T26" fmla="*/ 157 w 357"/>
                  <a:gd name="T27" fmla="*/ 211 h 340"/>
                  <a:gd name="T28" fmla="*/ 136 w 357"/>
                  <a:gd name="T29" fmla="*/ 178 h 340"/>
                  <a:gd name="T30" fmla="*/ 116 w 357"/>
                  <a:gd name="T31" fmla="*/ 142 h 340"/>
                  <a:gd name="T32" fmla="*/ 96 w 357"/>
                  <a:gd name="T33" fmla="*/ 94 h 340"/>
                  <a:gd name="T34" fmla="*/ 83 w 357"/>
                  <a:gd name="T35" fmla="*/ 45 h 340"/>
                  <a:gd name="T36" fmla="*/ 80 w 357"/>
                  <a:gd name="T37" fmla="*/ 37 h 340"/>
                  <a:gd name="T38" fmla="*/ 76 w 357"/>
                  <a:gd name="T39" fmla="*/ 41 h 340"/>
                  <a:gd name="T40" fmla="*/ 65 w 357"/>
                  <a:gd name="T41" fmla="*/ 51 h 340"/>
                  <a:gd name="T42" fmla="*/ 53 w 357"/>
                  <a:gd name="T43" fmla="*/ 59 h 340"/>
                  <a:gd name="T44" fmla="*/ 34 w 357"/>
                  <a:gd name="T45" fmla="*/ 60 h 340"/>
                  <a:gd name="T46" fmla="*/ 18 w 357"/>
                  <a:gd name="T47" fmla="*/ 44 h 340"/>
                  <a:gd name="T48" fmla="*/ 10 w 357"/>
                  <a:gd name="T49" fmla="*/ 21 h 340"/>
                  <a:gd name="T50" fmla="*/ 8 w 357"/>
                  <a:gd name="T51" fmla="*/ 2 h 340"/>
                  <a:gd name="T52" fmla="*/ 8 w 357"/>
                  <a:gd name="T53" fmla="*/ 15 h 340"/>
                  <a:gd name="T54" fmla="*/ 4 w 357"/>
                  <a:gd name="T55" fmla="*/ 100 h 340"/>
                  <a:gd name="T56" fmla="*/ 0 w 357"/>
                  <a:gd name="T57" fmla="*/ 169 h 340"/>
                  <a:gd name="T58" fmla="*/ 9 w 357"/>
                  <a:gd name="T59" fmla="*/ 203 h 340"/>
                  <a:gd name="T60" fmla="*/ 30 w 357"/>
                  <a:gd name="T61" fmla="*/ 227 h 340"/>
                  <a:gd name="T62" fmla="*/ 56 w 357"/>
                  <a:gd name="T63" fmla="*/ 244 h 340"/>
                  <a:gd name="T64" fmla="*/ 78 w 357"/>
                  <a:gd name="T65" fmla="*/ 253 h 340"/>
                  <a:gd name="T66" fmla="*/ 104 w 357"/>
                  <a:gd name="T67" fmla="*/ 268 h 340"/>
                  <a:gd name="T68" fmla="*/ 133 w 357"/>
                  <a:gd name="T69" fmla="*/ 287 h 340"/>
                  <a:gd name="T70" fmla="*/ 153 w 357"/>
                  <a:gd name="T71" fmla="*/ 299 h 340"/>
                  <a:gd name="T72" fmla="*/ 159 w 357"/>
                  <a:gd name="T73" fmla="*/ 303 h 340"/>
                  <a:gd name="T74" fmla="*/ 175 w 357"/>
                  <a:gd name="T75" fmla="*/ 311 h 340"/>
                  <a:gd name="T76" fmla="*/ 200 w 357"/>
                  <a:gd name="T77" fmla="*/ 321 h 340"/>
                  <a:gd name="T78" fmla="*/ 227 w 357"/>
                  <a:gd name="T79" fmla="*/ 333 h 340"/>
                  <a:gd name="T80" fmla="*/ 253 w 357"/>
                  <a:gd name="T81" fmla="*/ 334 h 340"/>
                  <a:gd name="T82" fmla="*/ 290 w 357"/>
                  <a:gd name="T83" fmla="*/ 333 h 340"/>
                  <a:gd name="T84" fmla="*/ 328 w 357"/>
                  <a:gd name="T85" fmla="*/ 336 h 340"/>
                  <a:gd name="T86" fmla="*/ 353 w 357"/>
                  <a:gd name="T8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7" h="340">
                    <a:moveTo>
                      <a:pt x="357" y="340"/>
                    </a:moveTo>
                    <a:lnTo>
                      <a:pt x="355" y="339"/>
                    </a:lnTo>
                    <a:lnTo>
                      <a:pt x="350" y="336"/>
                    </a:lnTo>
                    <a:lnTo>
                      <a:pt x="342" y="333"/>
                    </a:lnTo>
                    <a:lnTo>
                      <a:pt x="333" y="327"/>
                    </a:lnTo>
                    <a:lnTo>
                      <a:pt x="323" y="321"/>
                    </a:lnTo>
                    <a:lnTo>
                      <a:pt x="314" y="314"/>
                    </a:lnTo>
                    <a:lnTo>
                      <a:pt x="306" y="307"/>
                    </a:lnTo>
                    <a:lnTo>
                      <a:pt x="300" y="301"/>
                    </a:lnTo>
                    <a:lnTo>
                      <a:pt x="295" y="293"/>
                    </a:lnTo>
                    <a:lnTo>
                      <a:pt x="287" y="282"/>
                    </a:lnTo>
                    <a:lnTo>
                      <a:pt x="278" y="271"/>
                    </a:lnTo>
                    <a:lnTo>
                      <a:pt x="269" y="259"/>
                    </a:lnTo>
                    <a:lnTo>
                      <a:pt x="261" y="249"/>
                    </a:lnTo>
                    <a:lnTo>
                      <a:pt x="254" y="240"/>
                    </a:lnTo>
                    <a:lnTo>
                      <a:pt x="250" y="234"/>
                    </a:lnTo>
                    <a:lnTo>
                      <a:pt x="249" y="231"/>
                    </a:lnTo>
                    <a:lnTo>
                      <a:pt x="247" y="231"/>
                    </a:lnTo>
                    <a:lnTo>
                      <a:pt x="242" y="233"/>
                    </a:lnTo>
                    <a:lnTo>
                      <a:pt x="236" y="234"/>
                    </a:lnTo>
                    <a:lnTo>
                      <a:pt x="227" y="235"/>
                    </a:lnTo>
                    <a:lnTo>
                      <a:pt x="219" y="236"/>
                    </a:lnTo>
                    <a:lnTo>
                      <a:pt x="209" y="236"/>
                    </a:lnTo>
                    <a:lnTo>
                      <a:pt x="201" y="236"/>
                    </a:lnTo>
                    <a:lnTo>
                      <a:pt x="194" y="235"/>
                    </a:lnTo>
                    <a:lnTo>
                      <a:pt x="182" y="231"/>
                    </a:lnTo>
                    <a:lnTo>
                      <a:pt x="170" y="222"/>
                    </a:lnTo>
                    <a:lnTo>
                      <a:pt x="157" y="211"/>
                    </a:lnTo>
                    <a:lnTo>
                      <a:pt x="146" y="195"/>
                    </a:lnTo>
                    <a:lnTo>
                      <a:pt x="136" y="178"/>
                    </a:lnTo>
                    <a:lnTo>
                      <a:pt x="125" y="160"/>
                    </a:lnTo>
                    <a:lnTo>
                      <a:pt x="116" y="142"/>
                    </a:lnTo>
                    <a:lnTo>
                      <a:pt x="107" y="124"/>
                    </a:lnTo>
                    <a:lnTo>
                      <a:pt x="96" y="94"/>
                    </a:lnTo>
                    <a:lnTo>
                      <a:pt x="88" y="66"/>
                    </a:lnTo>
                    <a:lnTo>
                      <a:pt x="83" y="45"/>
                    </a:lnTo>
                    <a:lnTo>
                      <a:pt x="81" y="36"/>
                    </a:lnTo>
                    <a:lnTo>
                      <a:pt x="80" y="37"/>
                    </a:lnTo>
                    <a:lnTo>
                      <a:pt x="79" y="39"/>
                    </a:lnTo>
                    <a:lnTo>
                      <a:pt x="76" y="41"/>
                    </a:lnTo>
                    <a:lnTo>
                      <a:pt x="71" y="46"/>
                    </a:lnTo>
                    <a:lnTo>
                      <a:pt x="65" y="51"/>
                    </a:lnTo>
                    <a:lnTo>
                      <a:pt x="60" y="54"/>
                    </a:lnTo>
                    <a:lnTo>
                      <a:pt x="53" y="59"/>
                    </a:lnTo>
                    <a:lnTo>
                      <a:pt x="46" y="62"/>
                    </a:lnTo>
                    <a:lnTo>
                      <a:pt x="34" y="60"/>
                    </a:lnTo>
                    <a:lnTo>
                      <a:pt x="25" y="53"/>
                    </a:lnTo>
                    <a:lnTo>
                      <a:pt x="18" y="44"/>
                    </a:lnTo>
                    <a:lnTo>
                      <a:pt x="13" y="32"/>
                    </a:lnTo>
                    <a:lnTo>
                      <a:pt x="10" y="21"/>
                    </a:lnTo>
                    <a:lnTo>
                      <a:pt x="9" y="10"/>
                    </a:lnTo>
                    <a:lnTo>
                      <a:pt x="8" y="2"/>
                    </a:lnTo>
                    <a:lnTo>
                      <a:pt x="8" y="0"/>
                    </a:lnTo>
                    <a:lnTo>
                      <a:pt x="8" y="15"/>
                    </a:lnTo>
                    <a:lnTo>
                      <a:pt x="7" y="52"/>
                    </a:lnTo>
                    <a:lnTo>
                      <a:pt x="4" y="100"/>
                    </a:lnTo>
                    <a:lnTo>
                      <a:pt x="1" y="149"/>
                    </a:lnTo>
                    <a:lnTo>
                      <a:pt x="0" y="169"/>
                    </a:lnTo>
                    <a:lnTo>
                      <a:pt x="3" y="188"/>
                    </a:lnTo>
                    <a:lnTo>
                      <a:pt x="9" y="203"/>
                    </a:lnTo>
                    <a:lnTo>
                      <a:pt x="18" y="215"/>
                    </a:lnTo>
                    <a:lnTo>
                      <a:pt x="30" y="227"/>
                    </a:lnTo>
                    <a:lnTo>
                      <a:pt x="42" y="236"/>
                    </a:lnTo>
                    <a:lnTo>
                      <a:pt x="56" y="244"/>
                    </a:lnTo>
                    <a:lnTo>
                      <a:pt x="70" y="251"/>
                    </a:lnTo>
                    <a:lnTo>
                      <a:pt x="78" y="253"/>
                    </a:lnTo>
                    <a:lnTo>
                      <a:pt x="91" y="260"/>
                    </a:lnTo>
                    <a:lnTo>
                      <a:pt x="104" y="268"/>
                    </a:lnTo>
                    <a:lnTo>
                      <a:pt x="119" y="278"/>
                    </a:lnTo>
                    <a:lnTo>
                      <a:pt x="133" y="287"/>
                    </a:lnTo>
                    <a:lnTo>
                      <a:pt x="145" y="294"/>
                    </a:lnTo>
                    <a:lnTo>
                      <a:pt x="153" y="299"/>
                    </a:lnTo>
                    <a:lnTo>
                      <a:pt x="156" y="302"/>
                    </a:lnTo>
                    <a:lnTo>
                      <a:pt x="159" y="303"/>
                    </a:lnTo>
                    <a:lnTo>
                      <a:pt x="166" y="306"/>
                    </a:lnTo>
                    <a:lnTo>
                      <a:pt x="175" y="311"/>
                    </a:lnTo>
                    <a:lnTo>
                      <a:pt x="186" y="316"/>
                    </a:lnTo>
                    <a:lnTo>
                      <a:pt x="200" y="321"/>
                    </a:lnTo>
                    <a:lnTo>
                      <a:pt x="214" y="327"/>
                    </a:lnTo>
                    <a:lnTo>
                      <a:pt x="227" y="333"/>
                    </a:lnTo>
                    <a:lnTo>
                      <a:pt x="239" y="336"/>
                    </a:lnTo>
                    <a:lnTo>
                      <a:pt x="253" y="334"/>
                    </a:lnTo>
                    <a:lnTo>
                      <a:pt x="270" y="333"/>
                    </a:lnTo>
                    <a:lnTo>
                      <a:pt x="290" y="333"/>
                    </a:lnTo>
                    <a:lnTo>
                      <a:pt x="310" y="334"/>
                    </a:lnTo>
                    <a:lnTo>
                      <a:pt x="328" y="336"/>
                    </a:lnTo>
                    <a:lnTo>
                      <a:pt x="343" y="337"/>
                    </a:lnTo>
                    <a:lnTo>
                      <a:pt x="353" y="340"/>
                    </a:lnTo>
                    <a:lnTo>
                      <a:pt x="357" y="340"/>
                    </a:lnTo>
                    <a:close/>
                  </a:path>
                </a:pathLst>
              </a:custGeom>
              <a:solidFill>
                <a:srgbClr val="72E8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55" name="Freeform 75"/>
              <p:cNvSpPr>
                <a:spLocks/>
              </p:cNvSpPr>
              <p:nvPr/>
            </p:nvSpPr>
            <p:spPr bwMode="auto">
              <a:xfrm>
                <a:off x="714" y="2073"/>
                <a:ext cx="147" cy="207"/>
              </a:xfrm>
              <a:custGeom>
                <a:avLst/>
                <a:gdLst>
                  <a:gd name="T0" fmla="*/ 0 w 294"/>
                  <a:gd name="T1" fmla="*/ 0 h 415"/>
                  <a:gd name="T2" fmla="*/ 4 w 294"/>
                  <a:gd name="T3" fmla="*/ 5 h 415"/>
                  <a:gd name="T4" fmla="*/ 12 w 294"/>
                  <a:gd name="T5" fmla="*/ 17 h 415"/>
                  <a:gd name="T6" fmla="*/ 24 w 294"/>
                  <a:gd name="T7" fmla="*/ 37 h 415"/>
                  <a:gd name="T8" fmla="*/ 42 w 294"/>
                  <a:gd name="T9" fmla="*/ 62 h 415"/>
                  <a:gd name="T10" fmla="*/ 62 w 294"/>
                  <a:gd name="T11" fmla="*/ 93 h 415"/>
                  <a:gd name="T12" fmla="*/ 85 w 294"/>
                  <a:gd name="T13" fmla="*/ 128 h 415"/>
                  <a:gd name="T14" fmla="*/ 110 w 294"/>
                  <a:gd name="T15" fmla="*/ 164 h 415"/>
                  <a:gd name="T16" fmla="*/ 135 w 294"/>
                  <a:gd name="T17" fmla="*/ 202 h 415"/>
                  <a:gd name="T18" fmla="*/ 160 w 294"/>
                  <a:gd name="T19" fmla="*/ 240 h 415"/>
                  <a:gd name="T20" fmla="*/ 186 w 294"/>
                  <a:gd name="T21" fmla="*/ 276 h 415"/>
                  <a:gd name="T22" fmla="*/ 209 w 294"/>
                  <a:gd name="T23" fmla="*/ 311 h 415"/>
                  <a:gd name="T24" fmla="*/ 231 w 294"/>
                  <a:gd name="T25" fmla="*/ 342 h 415"/>
                  <a:gd name="T26" fmla="*/ 249 w 294"/>
                  <a:gd name="T27" fmla="*/ 369 h 415"/>
                  <a:gd name="T28" fmla="*/ 264 w 294"/>
                  <a:gd name="T29" fmla="*/ 389 h 415"/>
                  <a:gd name="T30" fmla="*/ 274 w 294"/>
                  <a:gd name="T31" fmla="*/ 404 h 415"/>
                  <a:gd name="T32" fmla="*/ 279 w 294"/>
                  <a:gd name="T33" fmla="*/ 410 h 415"/>
                  <a:gd name="T34" fmla="*/ 287 w 294"/>
                  <a:gd name="T35" fmla="*/ 414 h 415"/>
                  <a:gd name="T36" fmla="*/ 292 w 294"/>
                  <a:gd name="T37" fmla="*/ 415 h 415"/>
                  <a:gd name="T38" fmla="*/ 294 w 294"/>
                  <a:gd name="T39" fmla="*/ 412 h 415"/>
                  <a:gd name="T40" fmla="*/ 293 w 294"/>
                  <a:gd name="T41" fmla="*/ 409 h 415"/>
                  <a:gd name="T42" fmla="*/ 289 w 294"/>
                  <a:gd name="T43" fmla="*/ 404 h 415"/>
                  <a:gd name="T44" fmla="*/ 281 w 294"/>
                  <a:gd name="T45" fmla="*/ 392 h 415"/>
                  <a:gd name="T46" fmla="*/ 268 w 294"/>
                  <a:gd name="T47" fmla="*/ 372 h 415"/>
                  <a:gd name="T48" fmla="*/ 251 w 294"/>
                  <a:gd name="T49" fmla="*/ 347 h 415"/>
                  <a:gd name="T50" fmla="*/ 232 w 294"/>
                  <a:gd name="T51" fmla="*/ 318 h 415"/>
                  <a:gd name="T52" fmla="*/ 210 w 294"/>
                  <a:gd name="T53" fmla="*/ 286 h 415"/>
                  <a:gd name="T54" fmla="*/ 187 w 294"/>
                  <a:gd name="T55" fmla="*/ 251 h 415"/>
                  <a:gd name="T56" fmla="*/ 163 w 294"/>
                  <a:gd name="T57" fmla="*/ 215 h 415"/>
                  <a:gd name="T58" fmla="*/ 140 w 294"/>
                  <a:gd name="T59" fmla="*/ 180 h 415"/>
                  <a:gd name="T60" fmla="*/ 117 w 294"/>
                  <a:gd name="T61" fmla="*/ 145 h 415"/>
                  <a:gd name="T62" fmla="*/ 95 w 294"/>
                  <a:gd name="T63" fmla="*/ 113 h 415"/>
                  <a:gd name="T64" fmla="*/ 75 w 294"/>
                  <a:gd name="T65" fmla="*/ 84 h 415"/>
                  <a:gd name="T66" fmla="*/ 59 w 294"/>
                  <a:gd name="T67" fmla="*/ 60 h 415"/>
                  <a:gd name="T68" fmla="*/ 46 w 294"/>
                  <a:gd name="T69" fmla="*/ 41 h 415"/>
                  <a:gd name="T70" fmla="*/ 38 w 294"/>
                  <a:gd name="T71" fmla="*/ 30 h 415"/>
                  <a:gd name="T72" fmla="*/ 36 w 294"/>
                  <a:gd name="T73" fmla="*/ 25 h 415"/>
                  <a:gd name="T74" fmla="*/ 0 w 294"/>
                  <a:gd name="T75"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4" h="415">
                    <a:moveTo>
                      <a:pt x="0" y="0"/>
                    </a:moveTo>
                    <a:lnTo>
                      <a:pt x="4" y="5"/>
                    </a:lnTo>
                    <a:lnTo>
                      <a:pt x="12" y="17"/>
                    </a:lnTo>
                    <a:lnTo>
                      <a:pt x="24" y="37"/>
                    </a:lnTo>
                    <a:lnTo>
                      <a:pt x="42" y="62"/>
                    </a:lnTo>
                    <a:lnTo>
                      <a:pt x="62" y="93"/>
                    </a:lnTo>
                    <a:lnTo>
                      <a:pt x="85" y="128"/>
                    </a:lnTo>
                    <a:lnTo>
                      <a:pt x="110" y="164"/>
                    </a:lnTo>
                    <a:lnTo>
                      <a:pt x="135" y="202"/>
                    </a:lnTo>
                    <a:lnTo>
                      <a:pt x="160" y="240"/>
                    </a:lnTo>
                    <a:lnTo>
                      <a:pt x="186" y="276"/>
                    </a:lnTo>
                    <a:lnTo>
                      <a:pt x="209" y="311"/>
                    </a:lnTo>
                    <a:lnTo>
                      <a:pt x="231" y="342"/>
                    </a:lnTo>
                    <a:lnTo>
                      <a:pt x="249" y="369"/>
                    </a:lnTo>
                    <a:lnTo>
                      <a:pt x="264" y="389"/>
                    </a:lnTo>
                    <a:lnTo>
                      <a:pt x="274" y="404"/>
                    </a:lnTo>
                    <a:lnTo>
                      <a:pt x="279" y="410"/>
                    </a:lnTo>
                    <a:lnTo>
                      <a:pt x="287" y="414"/>
                    </a:lnTo>
                    <a:lnTo>
                      <a:pt x="292" y="415"/>
                    </a:lnTo>
                    <a:lnTo>
                      <a:pt x="294" y="412"/>
                    </a:lnTo>
                    <a:lnTo>
                      <a:pt x="293" y="409"/>
                    </a:lnTo>
                    <a:lnTo>
                      <a:pt x="289" y="404"/>
                    </a:lnTo>
                    <a:lnTo>
                      <a:pt x="281" y="392"/>
                    </a:lnTo>
                    <a:lnTo>
                      <a:pt x="268" y="372"/>
                    </a:lnTo>
                    <a:lnTo>
                      <a:pt x="251" y="347"/>
                    </a:lnTo>
                    <a:lnTo>
                      <a:pt x="232" y="318"/>
                    </a:lnTo>
                    <a:lnTo>
                      <a:pt x="210" y="286"/>
                    </a:lnTo>
                    <a:lnTo>
                      <a:pt x="187" y="251"/>
                    </a:lnTo>
                    <a:lnTo>
                      <a:pt x="163" y="215"/>
                    </a:lnTo>
                    <a:lnTo>
                      <a:pt x="140" y="180"/>
                    </a:lnTo>
                    <a:lnTo>
                      <a:pt x="117" y="145"/>
                    </a:lnTo>
                    <a:lnTo>
                      <a:pt x="95" y="113"/>
                    </a:lnTo>
                    <a:lnTo>
                      <a:pt x="75" y="84"/>
                    </a:lnTo>
                    <a:lnTo>
                      <a:pt x="59" y="60"/>
                    </a:lnTo>
                    <a:lnTo>
                      <a:pt x="46" y="41"/>
                    </a:lnTo>
                    <a:lnTo>
                      <a:pt x="38" y="30"/>
                    </a:lnTo>
                    <a:lnTo>
                      <a:pt x="36"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56" name="Freeform 76"/>
              <p:cNvSpPr>
                <a:spLocks/>
              </p:cNvSpPr>
              <p:nvPr/>
            </p:nvSpPr>
            <p:spPr bwMode="auto">
              <a:xfrm>
                <a:off x="700" y="2075"/>
                <a:ext cx="110" cy="169"/>
              </a:xfrm>
              <a:custGeom>
                <a:avLst/>
                <a:gdLst>
                  <a:gd name="T0" fmla="*/ 0 w 220"/>
                  <a:gd name="T1" fmla="*/ 0 h 339"/>
                  <a:gd name="T2" fmla="*/ 2 w 220"/>
                  <a:gd name="T3" fmla="*/ 4 h 339"/>
                  <a:gd name="T4" fmla="*/ 8 w 220"/>
                  <a:gd name="T5" fmla="*/ 14 h 339"/>
                  <a:gd name="T6" fmla="*/ 18 w 220"/>
                  <a:gd name="T7" fmla="*/ 30 h 339"/>
                  <a:gd name="T8" fmla="*/ 31 w 220"/>
                  <a:gd name="T9" fmla="*/ 51 h 339"/>
                  <a:gd name="T10" fmla="*/ 45 w 220"/>
                  <a:gd name="T11" fmla="*/ 76 h 339"/>
                  <a:gd name="T12" fmla="*/ 62 w 220"/>
                  <a:gd name="T13" fmla="*/ 104 h 339"/>
                  <a:gd name="T14" fmla="*/ 79 w 220"/>
                  <a:gd name="T15" fmla="*/ 133 h 339"/>
                  <a:gd name="T16" fmla="*/ 99 w 220"/>
                  <a:gd name="T17" fmla="*/ 164 h 339"/>
                  <a:gd name="T18" fmla="*/ 117 w 220"/>
                  <a:gd name="T19" fmla="*/ 195 h 339"/>
                  <a:gd name="T20" fmla="*/ 136 w 220"/>
                  <a:gd name="T21" fmla="*/ 225 h 339"/>
                  <a:gd name="T22" fmla="*/ 153 w 220"/>
                  <a:gd name="T23" fmla="*/ 253 h 339"/>
                  <a:gd name="T24" fmla="*/ 168 w 220"/>
                  <a:gd name="T25" fmla="*/ 278 h 339"/>
                  <a:gd name="T26" fmla="*/ 182 w 220"/>
                  <a:gd name="T27" fmla="*/ 300 h 339"/>
                  <a:gd name="T28" fmla="*/ 193 w 220"/>
                  <a:gd name="T29" fmla="*/ 317 h 339"/>
                  <a:gd name="T30" fmla="*/ 201 w 220"/>
                  <a:gd name="T31" fmla="*/ 329 h 339"/>
                  <a:gd name="T32" fmla="*/ 205 w 220"/>
                  <a:gd name="T33" fmla="*/ 334 h 339"/>
                  <a:gd name="T34" fmla="*/ 212 w 220"/>
                  <a:gd name="T35" fmla="*/ 339 h 339"/>
                  <a:gd name="T36" fmla="*/ 218 w 220"/>
                  <a:gd name="T37" fmla="*/ 339 h 339"/>
                  <a:gd name="T38" fmla="*/ 220 w 220"/>
                  <a:gd name="T39" fmla="*/ 338 h 339"/>
                  <a:gd name="T40" fmla="*/ 219 w 220"/>
                  <a:gd name="T41" fmla="*/ 334 h 339"/>
                  <a:gd name="T42" fmla="*/ 216 w 220"/>
                  <a:gd name="T43" fmla="*/ 330 h 339"/>
                  <a:gd name="T44" fmla="*/ 211 w 220"/>
                  <a:gd name="T45" fmla="*/ 320 h 339"/>
                  <a:gd name="T46" fmla="*/ 200 w 220"/>
                  <a:gd name="T47" fmla="*/ 305 h 339"/>
                  <a:gd name="T48" fmla="*/ 189 w 220"/>
                  <a:gd name="T49" fmla="*/ 285 h 339"/>
                  <a:gd name="T50" fmla="*/ 175 w 220"/>
                  <a:gd name="T51" fmla="*/ 261 h 339"/>
                  <a:gd name="T52" fmla="*/ 159 w 220"/>
                  <a:gd name="T53" fmla="*/ 235 h 339"/>
                  <a:gd name="T54" fmla="*/ 143 w 220"/>
                  <a:gd name="T55" fmla="*/ 208 h 339"/>
                  <a:gd name="T56" fmla="*/ 125 w 220"/>
                  <a:gd name="T57" fmla="*/ 179 h 339"/>
                  <a:gd name="T58" fmla="*/ 108 w 220"/>
                  <a:gd name="T59" fmla="*/ 150 h 339"/>
                  <a:gd name="T60" fmla="*/ 91 w 220"/>
                  <a:gd name="T61" fmla="*/ 123 h 339"/>
                  <a:gd name="T62" fmla="*/ 76 w 220"/>
                  <a:gd name="T63" fmla="*/ 97 h 339"/>
                  <a:gd name="T64" fmla="*/ 62 w 220"/>
                  <a:gd name="T65" fmla="*/ 74 h 339"/>
                  <a:gd name="T66" fmla="*/ 50 w 220"/>
                  <a:gd name="T67" fmla="*/ 55 h 339"/>
                  <a:gd name="T68" fmla="*/ 41 w 220"/>
                  <a:gd name="T69" fmla="*/ 40 h 339"/>
                  <a:gd name="T70" fmla="*/ 35 w 220"/>
                  <a:gd name="T71" fmla="*/ 30 h 339"/>
                  <a:gd name="T72" fmla="*/ 33 w 220"/>
                  <a:gd name="T73" fmla="*/ 27 h 339"/>
                  <a:gd name="T74" fmla="*/ 0 w 220"/>
                  <a:gd name="T75"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339">
                    <a:moveTo>
                      <a:pt x="0" y="0"/>
                    </a:moveTo>
                    <a:lnTo>
                      <a:pt x="2" y="4"/>
                    </a:lnTo>
                    <a:lnTo>
                      <a:pt x="8" y="14"/>
                    </a:lnTo>
                    <a:lnTo>
                      <a:pt x="18" y="30"/>
                    </a:lnTo>
                    <a:lnTo>
                      <a:pt x="31" y="51"/>
                    </a:lnTo>
                    <a:lnTo>
                      <a:pt x="45" y="76"/>
                    </a:lnTo>
                    <a:lnTo>
                      <a:pt x="62" y="104"/>
                    </a:lnTo>
                    <a:lnTo>
                      <a:pt x="79" y="133"/>
                    </a:lnTo>
                    <a:lnTo>
                      <a:pt x="99" y="164"/>
                    </a:lnTo>
                    <a:lnTo>
                      <a:pt x="117" y="195"/>
                    </a:lnTo>
                    <a:lnTo>
                      <a:pt x="136" y="225"/>
                    </a:lnTo>
                    <a:lnTo>
                      <a:pt x="153" y="253"/>
                    </a:lnTo>
                    <a:lnTo>
                      <a:pt x="168" y="278"/>
                    </a:lnTo>
                    <a:lnTo>
                      <a:pt x="182" y="300"/>
                    </a:lnTo>
                    <a:lnTo>
                      <a:pt x="193" y="317"/>
                    </a:lnTo>
                    <a:lnTo>
                      <a:pt x="201" y="329"/>
                    </a:lnTo>
                    <a:lnTo>
                      <a:pt x="205" y="334"/>
                    </a:lnTo>
                    <a:lnTo>
                      <a:pt x="212" y="339"/>
                    </a:lnTo>
                    <a:lnTo>
                      <a:pt x="218" y="339"/>
                    </a:lnTo>
                    <a:lnTo>
                      <a:pt x="220" y="338"/>
                    </a:lnTo>
                    <a:lnTo>
                      <a:pt x="219" y="334"/>
                    </a:lnTo>
                    <a:lnTo>
                      <a:pt x="216" y="330"/>
                    </a:lnTo>
                    <a:lnTo>
                      <a:pt x="211" y="320"/>
                    </a:lnTo>
                    <a:lnTo>
                      <a:pt x="200" y="305"/>
                    </a:lnTo>
                    <a:lnTo>
                      <a:pt x="189" y="285"/>
                    </a:lnTo>
                    <a:lnTo>
                      <a:pt x="175" y="261"/>
                    </a:lnTo>
                    <a:lnTo>
                      <a:pt x="159" y="235"/>
                    </a:lnTo>
                    <a:lnTo>
                      <a:pt x="143" y="208"/>
                    </a:lnTo>
                    <a:lnTo>
                      <a:pt x="125" y="179"/>
                    </a:lnTo>
                    <a:lnTo>
                      <a:pt x="108" y="150"/>
                    </a:lnTo>
                    <a:lnTo>
                      <a:pt x="91" y="123"/>
                    </a:lnTo>
                    <a:lnTo>
                      <a:pt x="76" y="97"/>
                    </a:lnTo>
                    <a:lnTo>
                      <a:pt x="62" y="74"/>
                    </a:lnTo>
                    <a:lnTo>
                      <a:pt x="50" y="55"/>
                    </a:lnTo>
                    <a:lnTo>
                      <a:pt x="41" y="40"/>
                    </a:lnTo>
                    <a:lnTo>
                      <a:pt x="35" y="30"/>
                    </a:lnTo>
                    <a:lnTo>
                      <a:pt x="33" y="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57" name="Freeform 77"/>
              <p:cNvSpPr>
                <a:spLocks/>
              </p:cNvSpPr>
              <p:nvPr/>
            </p:nvSpPr>
            <p:spPr bwMode="auto">
              <a:xfrm>
                <a:off x="686" y="2078"/>
                <a:ext cx="41" cy="91"/>
              </a:xfrm>
              <a:custGeom>
                <a:avLst/>
                <a:gdLst>
                  <a:gd name="T0" fmla="*/ 0 w 82"/>
                  <a:gd name="T1" fmla="*/ 7 h 183"/>
                  <a:gd name="T2" fmla="*/ 2 w 82"/>
                  <a:gd name="T3" fmla="*/ 15 h 183"/>
                  <a:gd name="T4" fmla="*/ 10 w 82"/>
                  <a:gd name="T5" fmla="*/ 35 h 183"/>
                  <a:gd name="T6" fmla="*/ 21 w 82"/>
                  <a:gd name="T7" fmla="*/ 64 h 183"/>
                  <a:gd name="T8" fmla="*/ 34 w 82"/>
                  <a:gd name="T9" fmla="*/ 96 h 183"/>
                  <a:gd name="T10" fmla="*/ 47 w 82"/>
                  <a:gd name="T11" fmla="*/ 128 h 183"/>
                  <a:gd name="T12" fmla="*/ 61 w 82"/>
                  <a:gd name="T13" fmla="*/ 157 h 183"/>
                  <a:gd name="T14" fmla="*/ 71 w 82"/>
                  <a:gd name="T15" fmla="*/ 176 h 183"/>
                  <a:gd name="T16" fmla="*/ 79 w 82"/>
                  <a:gd name="T17" fmla="*/ 183 h 183"/>
                  <a:gd name="T18" fmla="*/ 82 w 82"/>
                  <a:gd name="T19" fmla="*/ 168 h 183"/>
                  <a:gd name="T20" fmla="*/ 77 w 82"/>
                  <a:gd name="T21" fmla="*/ 144 h 183"/>
                  <a:gd name="T22" fmla="*/ 68 w 82"/>
                  <a:gd name="T23" fmla="*/ 114 h 183"/>
                  <a:gd name="T24" fmla="*/ 55 w 82"/>
                  <a:gd name="T25" fmla="*/ 83 h 183"/>
                  <a:gd name="T26" fmla="*/ 41 w 82"/>
                  <a:gd name="T27" fmla="*/ 52 h 183"/>
                  <a:gd name="T28" fmla="*/ 29 w 82"/>
                  <a:gd name="T29" fmla="*/ 26 h 183"/>
                  <a:gd name="T30" fmla="*/ 19 w 82"/>
                  <a:gd name="T31" fmla="*/ 7 h 183"/>
                  <a:gd name="T32" fmla="*/ 16 w 82"/>
                  <a:gd name="T33" fmla="*/ 0 h 183"/>
                  <a:gd name="T34" fmla="*/ 0 w 82"/>
                  <a:gd name="T35" fmla="*/ 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83">
                    <a:moveTo>
                      <a:pt x="0" y="7"/>
                    </a:moveTo>
                    <a:lnTo>
                      <a:pt x="2" y="15"/>
                    </a:lnTo>
                    <a:lnTo>
                      <a:pt x="10" y="35"/>
                    </a:lnTo>
                    <a:lnTo>
                      <a:pt x="21" y="64"/>
                    </a:lnTo>
                    <a:lnTo>
                      <a:pt x="34" y="96"/>
                    </a:lnTo>
                    <a:lnTo>
                      <a:pt x="47" y="128"/>
                    </a:lnTo>
                    <a:lnTo>
                      <a:pt x="61" y="157"/>
                    </a:lnTo>
                    <a:lnTo>
                      <a:pt x="71" y="176"/>
                    </a:lnTo>
                    <a:lnTo>
                      <a:pt x="79" y="183"/>
                    </a:lnTo>
                    <a:lnTo>
                      <a:pt x="82" y="168"/>
                    </a:lnTo>
                    <a:lnTo>
                      <a:pt x="77" y="144"/>
                    </a:lnTo>
                    <a:lnTo>
                      <a:pt x="68" y="114"/>
                    </a:lnTo>
                    <a:lnTo>
                      <a:pt x="55" y="83"/>
                    </a:lnTo>
                    <a:lnTo>
                      <a:pt x="41" y="52"/>
                    </a:lnTo>
                    <a:lnTo>
                      <a:pt x="29" y="26"/>
                    </a:lnTo>
                    <a:lnTo>
                      <a:pt x="19" y="7"/>
                    </a:lnTo>
                    <a:lnTo>
                      <a:pt x="16"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58" name="Freeform 78"/>
              <p:cNvSpPr>
                <a:spLocks/>
              </p:cNvSpPr>
              <p:nvPr/>
            </p:nvSpPr>
            <p:spPr bwMode="auto">
              <a:xfrm>
                <a:off x="659" y="2082"/>
                <a:ext cx="24" cy="56"/>
              </a:xfrm>
              <a:custGeom>
                <a:avLst/>
                <a:gdLst>
                  <a:gd name="T0" fmla="*/ 0 w 47"/>
                  <a:gd name="T1" fmla="*/ 8 h 113"/>
                  <a:gd name="T2" fmla="*/ 1 w 47"/>
                  <a:gd name="T3" fmla="*/ 12 h 113"/>
                  <a:gd name="T4" fmla="*/ 6 w 47"/>
                  <a:gd name="T5" fmla="*/ 23 h 113"/>
                  <a:gd name="T6" fmla="*/ 11 w 47"/>
                  <a:gd name="T7" fmla="*/ 38 h 113"/>
                  <a:gd name="T8" fmla="*/ 18 w 47"/>
                  <a:gd name="T9" fmla="*/ 57 h 113"/>
                  <a:gd name="T10" fmla="*/ 26 w 47"/>
                  <a:gd name="T11" fmla="*/ 75 h 113"/>
                  <a:gd name="T12" fmla="*/ 33 w 47"/>
                  <a:gd name="T13" fmla="*/ 92 h 113"/>
                  <a:gd name="T14" fmla="*/ 40 w 47"/>
                  <a:gd name="T15" fmla="*/ 105 h 113"/>
                  <a:gd name="T16" fmla="*/ 46 w 47"/>
                  <a:gd name="T17" fmla="*/ 113 h 113"/>
                  <a:gd name="T18" fmla="*/ 47 w 47"/>
                  <a:gd name="T19" fmla="*/ 98 h 113"/>
                  <a:gd name="T20" fmla="*/ 45 w 47"/>
                  <a:gd name="T21" fmla="*/ 81 h 113"/>
                  <a:gd name="T22" fmla="*/ 39 w 47"/>
                  <a:gd name="T23" fmla="*/ 61 h 113"/>
                  <a:gd name="T24" fmla="*/ 33 w 47"/>
                  <a:gd name="T25" fmla="*/ 43 h 113"/>
                  <a:gd name="T26" fmla="*/ 25 w 47"/>
                  <a:gd name="T27" fmla="*/ 27 h 113"/>
                  <a:gd name="T28" fmla="*/ 19 w 47"/>
                  <a:gd name="T29" fmla="*/ 13 h 113"/>
                  <a:gd name="T30" fmla="*/ 15 w 47"/>
                  <a:gd name="T31" fmla="*/ 4 h 113"/>
                  <a:gd name="T32" fmla="*/ 13 w 47"/>
                  <a:gd name="T33" fmla="*/ 0 h 113"/>
                  <a:gd name="T34" fmla="*/ 0 w 47"/>
                  <a:gd name="T35" fmla="*/ 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113">
                    <a:moveTo>
                      <a:pt x="0" y="8"/>
                    </a:moveTo>
                    <a:lnTo>
                      <a:pt x="1" y="12"/>
                    </a:lnTo>
                    <a:lnTo>
                      <a:pt x="6" y="23"/>
                    </a:lnTo>
                    <a:lnTo>
                      <a:pt x="11" y="38"/>
                    </a:lnTo>
                    <a:lnTo>
                      <a:pt x="18" y="57"/>
                    </a:lnTo>
                    <a:lnTo>
                      <a:pt x="26" y="75"/>
                    </a:lnTo>
                    <a:lnTo>
                      <a:pt x="33" y="92"/>
                    </a:lnTo>
                    <a:lnTo>
                      <a:pt x="40" y="105"/>
                    </a:lnTo>
                    <a:lnTo>
                      <a:pt x="46" y="113"/>
                    </a:lnTo>
                    <a:lnTo>
                      <a:pt x="47" y="98"/>
                    </a:lnTo>
                    <a:lnTo>
                      <a:pt x="45" y="81"/>
                    </a:lnTo>
                    <a:lnTo>
                      <a:pt x="39" y="61"/>
                    </a:lnTo>
                    <a:lnTo>
                      <a:pt x="33" y="43"/>
                    </a:lnTo>
                    <a:lnTo>
                      <a:pt x="25" y="27"/>
                    </a:lnTo>
                    <a:lnTo>
                      <a:pt x="19" y="13"/>
                    </a:lnTo>
                    <a:lnTo>
                      <a:pt x="15" y="4"/>
                    </a:lnTo>
                    <a:lnTo>
                      <a:pt x="13"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59" name="Freeform 79"/>
              <p:cNvSpPr>
                <a:spLocks/>
              </p:cNvSpPr>
              <p:nvPr/>
            </p:nvSpPr>
            <p:spPr bwMode="auto">
              <a:xfrm>
                <a:off x="534" y="1980"/>
                <a:ext cx="37" cy="28"/>
              </a:xfrm>
              <a:custGeom>
                <a:avLst/>
                <a:gdLst>
                  <a:gd name="T0" fmla="*/ 8 w 72"/>
                  <a:gd name="T1" fmla="*/ 18 h 55"/>
                  <a:gd name="T2" fmla="*/ 9 w 72"/>
                  <a:gd name="T3" fmla="*/ 19 h 55"/>
                  <a:gd name="T4" fmla="*/ 12 w 72"/>
                  <a:gd name="T5" fmla="*/ 24 h 55"/>
                  <a:gd name="T6" fmla="*/ 17 w 72"/>
                  <a:gd name="T7" fmla="*/ 29 h 55"/>
                  <a:gd name="T8" fmla="*/ 24 w 72"/>
                  <a:gd name="T9" fmla="*/ 36 h 55"/>
                  <a:gd name="T10" fmla="*/ 30 w 72"/>
                  <a:gd name="T11" fmla="*/ 43 h 55"/>
                  <a:gd name="T12" fmla="*/ 37 w 72"/>
                  <a:gd name="T13" fmla="*/ 49 h 55"/>
                  <a:gd name="T14" fmla="*/ 42 w 72"/>
                  <a:gd name="T15" fmla="*/ 54 h 55"/>
                  <a:gd name="T16" fmla="*/ 47 w 72"/>
                  <a:gd name="T17" fmla="*/ 55 h 55"/>
                  <a:gd name="T18" fmla="*/ 55 w 72"/>
                  <a:gd name="T19" fmla="*/ 54 h 55"/>
                  <a:gd name="T20" fmla="*/ 63 w 72"/>
                  <a:gd name="T21" fmla="*/ 51 h 55"/>
                  <a:gd name="T22" fmla="*/ 69 w 72"/>
                  <a:gd name="T23" fmla="*/ 48 h 55"/>
                  <a:gd name="T24" fmla="*/ 72 w 72"/>
                  <a:gd name="T25" fmla="*/ 43 h 55"/>
                  <a:gd name="T26" fmla="*/ 71 w 72"/>
                  <a:gd name="T27" fmla="*/ 33 h 55"/>
                  <a:gd name="T28" fmla="*/ 70 w 72"/>
                  <a:gd name="T29" fmla="*/ 20 h 55"/>
                  <a:gd name="T30" fmla="*/ 68 w 72"/>
                  <a:gd name="T31" fmla="*/ 10 h 55"/>
                  <a:gd name="T32" fmla="*/ 67 w 72"/>
                  <a:gd name="T33" fmla="*/ 5 h 55"/>
                  <a:gd name="T34" fmla="*/ 67 w 72"/>
                  <a:gd name="T35" fmla="*/ 10 h 55"/>
                  <a:gd name="T36" fmla="*/ 65 w 72"/>
                  <a:gd name="T37" fmla="*/ 19 h 55"/>
                  <a:gd name="T38" fmla="*/ 63 w 72"/>
                  <a:gd name="T39" fmla="*/ 29 h 55"/>
                  <a:gd name="T40" fmla="*/ 57 w 72"/>
                  <a:gd name="T41" fmla="*/ 35 h 55"/>
                  <a:gd name="T42" fmla="*/ 48 w 72"/>
                  <a:gd name="T43" fmla="*/ 35 h 55"/>
                  <a:gd name="T44" fmla="*/ 39 w 72"/>
                  <a:gd name="T45" fmla="*/ 32 h 55"/>
                  <a:gd name="T46" fmla="*/ 30 w 72"/>
                  <a:gd name="T47" fmla="*/ 26 h 55"/>
                  <a:gd name="T48" fmla="*/ 21 w 72"/>
                  <a:gd name="T49" fmla="*/ 19 h 55"/>
                  <a:gd name="T50" fmla="*/ 12 w 72"/>
                  <a:gd name="T51" fmla="*/ 12 h 55"/>
                  <a:gd name="T52" fmla="*/ 6 w 72"/>
                  <a:gd name="T53" fmla="*/ 5 h 55"/>
                  <a:gd name="T54" fmla="*/ 1 w 72"/>
                  <a:gd name="T55" fmla="*/ 1 h 55"/>
                  <a:gd name="T56" fmla="*/ 0 w 72"/>
                  <a:gd name="T57" fmla="*/ 0 h 55"/>
                  <a:gd name="T58" fmla="*/ 8 w 72"/>
                  <a:gd name="T5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5">
                    <a:moveTo>
                      <a:pt x="8" y="18"/>
                    </a:moveTo>
                    <a:lnTo>
                      <a:pt x="9" y="19"/>
                    </a:lnTo>
                    <a:lnTo>
                      <a:pt x="12" y="24"/>
                    </a:lnTo>
                    <a:lnTo>
                      <a:pt x="17" y="29"/>
                    </a:lnTo>
                    <a:lnTo>
                      <a:pt x="24" y="36"/>
                    </a:lnTo>
                    <a:lnTo>
                      <a:pt x="30" y="43"/>
                    </a:lnTo>
                    <a:lnTo>
                      <a:pt x="37" y="49"/>
                    </a:lnTo>
                    <a:lnTo>
                      <a:pt x="42" y="54"/>
                    </a:lnTo>
                    <a:lnTo>
                      <a:pt x="47" y="55"/>
                    </a:lnTo>
                    <a:lnTo>
                      <a:pt x="55" y="54"/>
                    </a:lnTo>
                    <a:lnTo>
                      <a:pt x="63" y="51"/>
                    </a:lnTo>
                    <a:lnTo>
                      <a:pt x="69" y="48"/>
                    </a:lnTo>
                    <a:lnTo>
                      <a:pt x="72" y="43"/>
                    </a:lnTo>
                    <a:lnTo>
                      <a:pt x="71" y="33"/>
                    </a:lnTo>
                    <a:lnTo>
                      <a:pt x="70" y="20"/>
                    </a:lnTo>
                    <a:lnTo>
                      <a:pt x="68" y="10"/>
                    </a:lnTo>
                    <a:lnTo>
                      <a:pt x="67" y="5"/>
                    </a:lnTo>
                    <a:lnTo>
                      <a:pt x="67" y="10"/>
                    </a:lnTo>
                    <a:lnTo>
                      <a:pt x="65" y="19"/>
                    </a:lnTo>
                    <a:lnTo>
                      <a:pt x="63" y="29"/>
                    </a:lnTo>
                    <a:lnTo>
                      <a:pt x="57" y="35"/>
                    </a:lnTo>
                    <a:lnTo>
                      <a:pt x="48" y="35"/>
                    </a:lnTo>
                    <a:lnTo>
                      <a:pt x="39" y="32"/>
                    </a:lnTo>
                    <a:lnTo>
                      <a:pt x="30" y="26"/>
                    </a:lnTo>
                    <a:lnTo>
                      <a:pt x="21" y="19"/>
                    </a:lnTo>
                    <a:lnTo>
                      <a:pt x="12" y="12"/>
                    </a:lnTo>
                    <a:lnTo>
                      <a:pt x="6" y="5"/>
                    </a:lnTo>
                    <a:lnTo>
                      <a:pt x="1" y="1"/>
                    </a:lnTo>
                    <a:lnTo>
                      <a:pt x="0" y="0"/>
                    </a:lnTo>
                    <a:lnTo>
                      <a:pt x="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60" name="Freeform 80"/>
              <p:cNvSpPr>
                <a:spLocks/>
              </p:cNvSpPr>
              <p:nvPr/>
            </p:nvSpPr>
            <p:spPr bwMode="auto">
              <a:xfrm>
                <a:off x="570" y="1983"/>
                <a:ext cx="36" cy="27"/>
              </a:xfrm>
              <a:custGeom>
                <a:avLst/>
                <a:gdLst>
                  <a:gd name="T0" fmla="*/ 8 w 73"/>
                  <a:gd name="T1" fmla="*/ 19 h 54"/>
                  <a:gd name="T2" fmla="*/ 9 w 73"/>
                  <a:gd name="T3" fmla="*/ 20 h 54"/>
                  <a:gd name="T4" fmla="*/ 13 w 73"/>
                  <a:gd name="T5" fmla="*/ 24 h 54"/>
                  <a:gd name="T6" fmla="*/ 17 w 73"/>
                  <a:gd name="T7" fmla="*/ 30 h 54"/>
                  <a:gd name="T8" fmla="*/ 24 w 73"/>
                  <a:gd name="T9" fmla="*/ 37 h 54"/>
                  <a:gd name="T10" fmla="*/ 30 w 73"/>
                  <a:gd name="T11" fmla="*/ 44 h 54"/>
                  <a:gd name="T12" fmla="*/ 37 w 73"/>
                  <a:gd name="T13" fmla="*/ 50 h 54"/>
                  <a:gd name="T14" fmla="*/ 43 w 73"/>
                  <a:gd name="T15" fmla="*/ 53 h 54"/>
                  <a:gd name="T16" fmla="*/ 47 w 73"/>
                  <a:gd name="T17" fmla="*/ 54 h 54"/>
                  <a:gd name="T18" fmla="*/ 55 w 73"/>
                  <a:gd name="T19" fmla="*/ 53 h 54"/>
                  <a:gd name="T20" fmla="*/ 63 w 73"/>
                  <a:gd name="T21" fmla="*/ 52 h 54"/>
                  <a:gd name="T22" fmla="*/ 70 w 73"/>
                  <a:gd name="T23" fmla="*/ 49 h 54"/>
                  <a:gd name="T24" fmla="*/ 73 w 73"/>
                  <a:gd name="T25" fmla="*/ 43 h 54"/>
                  <a:gd name="T26" fmla="*/ 72 w 73"/>
                  <a:gd name="T27" fmla="*/ 32 h 54"/>
                  <a:gd name="T28" fmla="*/ 70 w 73"/>
                  <a:gd name="T29" fmla="*/ 20 h 54"/>
                  <a:gd name="T30" fmla="*/ 68 w 73"/>
                  <a:gd name="T31" fmla="*/ 9 h 54"/>
                  <a:gd name="T32" fmla="*/ 67 w 73"/>
                  <a:gd name="T33" fmla="*/ 5 h 54"/>
                  <a:gd name="T34" fmla="*/ 67 w 73"/>
                  <a:gd name="T35" fmla="*/ 9 h 54"/>
                  <a:gd name="T36" fmla="*/ 66 w 73"/>
                  <a:gd name="T37" fmla="*/ 19 h 54"/>
                  <a:gd name="T38" fmla="*/ 63 w 73"/>
                  <a:gd name="T39" fmla="*/ 29 h 54"/>
                  <a:gd name="T40" fmla="*/ 58 w 73"/>
                  <a:gd name="T41" fmla="*/ 35 h 54"/>
                  <a:gd name="T42" fmla="*/ 48 w 73"/>
                  <a:gd name="T43" fmla="*/ 35 h 54"/>
                  <a:gd name="T44" fmla="*/ 39 w 73"/>
                  <a:gd name="T45" fmla="*/ 31 h 54"/>
                  <a:gd name="T46" fmla="*/ 30 w 73"/>
                  <a:gd name="T47" fmla="*/ 25 h 54"/>
                  <a:gd name="T48" fmla="*/ 21 w 73"/>
                  <a:gd name="T49" fmla="*/ 19 h 54"/>
                  <a:gd name="T50" fmla="*/ 13 w 73"/>
                  <a:gd name="T51" fmla="*/ 13 h 54"/>
                  <a:gd name="T52" fmla="*/ 6 w 73"/>
                  <a:gd name="T53" fmla="*/ 6 h 54"/>
                  <a:gd name="T54" fmla="*/ 1 w 73"/>
                  <a:gd name="T55" fmla="*/ 1 h 54"/>
                  <a:gd name="T56" fmla="*/ 0 w 73"/>
                  <a:gd name="T57" fmla="*/ 0 h 54"/>
                  <a:gd name="T58" fmla="*/ 8 w 73"/>
                  <a:gd name="T59"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54">
                    <a:moveTo>
                      <a:pt x="8" y="19"/>
                    </a:moveTo>
                    <a:lnTo>
                      <a:pt x="9" y="20"/>
                    </a:lnTo>
                    <a:lnTo>
                      <a:pt x="13" y="24"/>
                    </a:lnTo>
                    <a:lnTo>
                      <a:pt x="17" y="30"/>
                    </a:lnTo>
                    <a:lnTo>
                      <a:pt x="24" y="37"/>
                    </a:lnTo>
                    <a:lnTo>
                      <a:pt x="30" y="44"/>
                    </a:lnTo>
                    <a:lnTo>
                      <a:pt x="37" y="50"/>
                    </a:lnTo>
                    <a:lnTo>
                      <a:pt x="43" y="53"/>
                    </a:lnTo>
                    <a:lnTo>
                      <a:pt x="47" y="54"/>
                    </a:lnTo>
                    <a:lnTo>
                      <a:pt x="55" y="53"/>
                    </a:lnTo>
                    <a:lnTo>
                      <a:pt x="63" y="52"/>
                    </a:lnTo>
                    <a:lnTo>
                      <a:pt x="70" y="49"/>
                    </a:lnTo>
                    <a:lnTo>
                      <a:pt x="73" y="43"/>
                    </a:lnTo>
                    <a:lnTo>
                      <a:pt x="72" y="32"/>
                    </a:lnTo>
                    <a:lnTo>
                      <a:pt x="70" y="20"/>
                    </a:lnTo>
                    <a:lnTo>
                      <a:pt x="68" y="9"/>
                    </a:lnTo>
                    <a:lnTo>
                      <a:pt x="67" y="5"/>
                    </a:lnTo>
                    <a:lnTo>
                      <a:pt x="67" y="9"/>
                    </a:lnTo>
                    <a:lnTo>
                      <a:pt x="66" y="19"/>
                    </a:lnTo>
                    <a:lnTo>
                      <a:pt x="63" y="29"/>
                    </a:lnTo>
                    <a:lnTo>
                      <a:pt x="58" y="35"/>
                    </a:lnTo>
                    <a:lnTo>
                      <a:pt x="48" y="35"/>
                    </a:lnTo>
                    <a:lnTo>
                      <a:pt x="39" y="31"/>
                    </a:lnTo>
                    <a:lnTo>
                      <a:pt x="30" y="25"/>
                    </a:lnTo>
                    <a:lnTo>
                      <a:pt x="21" y="19"/>
                    </a:lnTo>
                    <a:lnTo>
                      <a:pt x="13" y="13"/>
                    </a:lnTo>
                    <a:lnTo>
                      <a:pt x="6" y="6"/>
                    </a:lnTo>
                    <a:lnTo>
                      <a:pt x="1" y="1"/>
                    </a:lnTo>
                    <a:lnTo>
                      <a:pt x="0" y="0"/>
                    </a:lnTo>
                    <a:lnTo>
                      <a:pt x="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61" name="Freeform 81"/>
              <p:cNvSpPr>
                <a:spLocks/>
              </p:cNvSpPr>
              <p:nvPr/>
            </p:nvSpPr>
            <p:spPr bwMode="auto">
              <a:xfrm>
                <a:off x="523" y="1954"/>
                <a:ext cx="37" cy="27"/>
              </a:xfrm>
              <a:custGeom>
                <a:avLst/>
                <a:gdLst>
                  <a:gd name="T0" fmla="*/ 8 w 73"/>
                  <a:gd name="T1" fmla="*/ 18 h 54"/>
                  <a:gd name="T2" fmla="*/ 9 w 73"/>
                  <a:gd name="T3" fmla="*/ 19 h 54"/>
                  <a:gd name="T4" fmla="*/ 13 w 73"/>
                  <a:gd name="T5" fmla="*/ 24 h 54"/>
                  <a:gd name="T6" fmla="*/ 17 w 73"/>
                  <a:gd name="T7" fmla="*/ 30 h 54"/>
                  <a:gd name="T8" fmla="*/ 24 w 73"/>
                  <a:gd name="T9" fmla="*/ 37 h 54"/>
                  <a:gd name="T10" fmla="*/ 30 w 73"/>
                  <a:gd name="T11" fmla="*/ 43 h 54"/>
                  <a:gd name="T12" fmla="*/ 36 w 73"/>
                  <a:gd name="T13" fmla="*/ 49 h 54"/>
                  <a:gd name="T14" fmla="*/ 41 w 73"/>
                  <a:gd name="T15" fmla="*/ 53 h 54"/>
                  <a:gd name="T16" fmla="*/ 46 w 73"/>
                  <a:gd name="T17" fmla="*/ 54 h 54"/>
                  <a:gd name="T18" fmla="*/ 54 w 73"/>
                  <a:gd name="T19" fmla="*/ 53 h 54"/>
                  <a:gd name="T20" fmla="*/ 63 w 73"/>
                  <a:gd name="T21" fmla="*/ 52 h 54"/>
                  <a:gd name="T22" fmla="*/ 69 w 73"/>
                  <a:gd name="T23" fmla="*/ 48 h 54"/>
                  <a:gd name="T24" fmla="*/ 73 w 73"/>
                  <a:gd name="T25" fmla="*/ 42 h 54"/>
                  <a:gd name="T26" fmla="*/ 71 w 73"/>
                  <a:gd name="T27" fmla="*/ 32 h 54"/>
                  <a:gd name="T28" fmla="*/ 70 w 73"/>
                  <a:gd name="T29" fmla="*/ 19 h 54"/>
                  <a:gd name="T30" fmla="*/ 68 w 73"/>
                  <a:gd name="T31" fmla="*/ 9 h 54"/>
                  <a:gd name="T32" fmla="*/ 67 w 73"/>
                  <a:gd name="T33" fmla="*/ 4 h 54"/>
                  <a:gd name="T34" fmla="*/ 67 w 73"/>
                  <a:gd name="T35" fmla="*/ 9 h 54"/>
                  <a:gd name="T36" fmla="*/ 66 w 73"/>
                  <a:gd name="T37" fmla="*/ 18 h 54"/>
                  <a:gd name="T38" fmla="*/ 63 w 73"/>
                  <a:gd name="T39" fmla="*/ 28 h 54"/>
                  <a:gd name="T40" fmla="*/ 58 w 73"/>
                  <a:gd name="T41" fmla="*/ 34 h 54"/>
                  <a:gd name="T42" fmla="*/ 48 w 73"/>
                  <a:gd name="T43" fmla="*/ 34 h 54"/>
                  <a:gd name="T44" fmla="*/ 39 w 73"/>
                  <a:gd name="T45" fmla="*/ 31 h 54"/>
                  <a:gd name="T46" fmla="*/ 29 w 73"/>
                  <a:gd name="T47" fmla="*/ 25 h 54"/>
                  <a:gd name="T48" fmla="*/ 21 w 73"/>
                  <a:gd name="T49" fmla="*/ 18 h 54"/>
                  <a:gd name="T50" fmla="*/ 13 w 73"/>
                  <a:gd name="T51" fmla="*/ 12 h 54"/>
                  <a:gd name="T52" fmla="*/ 6 w 73"/>
                  <a:gd name="T53" fmla="*/ 5 h 54"/>
                  <a:gd name="T54" fmla="*/ 1 w 73"/>
                  <a:gd name="T55" fmla="*/ 1 h 54"/>
                  <a:gd name="T56" fmla="*/ 0 w 73"/>
                  <a:gd name="T57" fmla="*/ 0 h 54"/>
                  <a:gd name="T58" fmla="*/ 8 w 73"/>
                  <a:gd name="T5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54">
                    <a:moveTo>
                      <a:pt x="8" y="18"/>
                    </a:moveTo>
                    <a:lnTo>
                      <a:pt x="9" y="19"/>
                    </a:lnTo>
                    <a:lnTo>
                      <a:pt x="13" y="24"/>
                    </a:lnTo>
                    <a:lnTo>
                      <a:pt x="17" y="30"/>
                    </a:lnTo>
                    <a:lnTo>
                      <a:pt x="24" y="37"/>
                    </a:lnTo>
                    <a:lnTo>
                      <a:pt x="30" y="43"/>
                    </a:lnTo>
                    <a:lnTo>
                      <a:pt x="36" y="49"/>
                    </a:lnTo>
                    <a:lnTo>
                      <a:pt x="41" y="53"/>
                    </a:lnTo>
                    <a:lnTo>
                      <a:pt x="46" y="54"/>
                    </a:lnTo>
                    <a:lnTo>
                      <a:pt x="54" y="53"/>
                    </a:lnTo>
                    <a:lnTo>
                      <a:pt x="63" y="52"/>
                    </a:lnTo>
                    <a:lnTo>
                      <a:pt x="69" y="48"/>
                    </a:lnTo>
                    <a:lnTo>
                      <a:pt x="73" y="42"/>
                    </a:lnTo>
                    <a:lnTo>
                      <a:pt x="71" y="32"/>
                    </a:lnTo>
                    <a:lnTo>
                      <a:pt x="70" y="19"/>
                    </a:lnTo>
                    <a:lnTo>
                      <a:pt x="68" y="9"/>
                    </a:lnTo>
                    <a:lnTo>
                      <a:pt x="67" y="4"/>
                    </a:lnTo>
                    <a:lnTo>
                      <a:pt x="67" y="9"/>
                    </a:lnTo>
                    <a:lnTo>
                      <a:pt x="66" y="18"/>
                    </a:lnTo>
                    <a:lnTo>
                      <a:pt x="63" y="28"/>
                    </a:lnTo>
                    <a:lnTo>
                      <a:pt x="58" y="34"/>
                    </a:lnTo>
                    <a:lnTo>
                      <a:pt x="48" y="34"/>
                    </a:lnTo>
                    <a:lnTo>
                      <a:pt x="39" y="31"/>
                    </a:lnTo>
                    <a:lnTo>
                      <a:pt x="29" y="25"/>
                    </a:lnTo>
                    <a:lnTo>
                      <a:pt x="21" y="18"/>
                    </a:lnTo>
                    <a:lnTo>
                      <a:pt x="13" y="12"/>
                    </a:lnTo>
                    <a:lnTo>
                      <a:pt x="6" y="5"/>
                    </a:lnTo>
                    <a:lnTo>
                      <a:pt x="1" y="1"/>
                    </a:lnTo>
                    <a:lnTo>
                      <a:pt x="0" y="0"/>
                    </a:lnTo>
                    <a:lnTo>
                      <a:pt x="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62" name="Freeform 82"/>
              <p:cNvSpPr>
                <a:spLocks/>
              </p:cNvSpPr>
              <p:nvPr/>
            </p:nvSpPr>
            <p:spPr bwMode="auto">
              <a:xfrm>
                <a:off x="559" y="1956"/>
                <a:ext cx="36" cy="28"/>
              </a:xfrm>
              <a:custGeom>
                <a:avLst/>
                <a:gdLst>
                  <a:gd name="T0" fmla="*/ 8 w 73"/>
                  <a:gd name="T1" fmla="*/ 19 h 55"/>
                  <a:gd name="T2" fmla="*/ 9 w 73"/>
                  <a:gd name="T3" fmla="*/ 20 h 55"/>
                  <a:gd name="T4" fmla="*/ 13 w 73"/>
                  <a:gd name="T5" fmla="*/ 24 h 55"/>
                  <a:gd name="T6" fmla="*/ 17 w 73"/>
                  <a:gd name="T7" fmla="*/ 30 h 55"/>
                  <a:gd name="T8" fmla="*/ 24 w 73"/>
                  <a:gd name="T9" fmla="*/ 37 h 55"/>
                  <a:gd name="T10" fmla="*/ 30 w 73"/>
                  <a:gd name="T11" fmla="*/ 44 h 55"/>
                  <a:gd name="T12" fmla="*/ 37 w 73"/>
                  <a:gd name="T13" fmla="*/ 50 h 55"/>
                  <a:gd name="T14" fmla="*/ 43 w 73"/>
                  <a:gd name="T15" fmla="*/ 54 h 55"/>
                  <a:gd name="T16" fmla="*/ 47 w 73"/>
                  <a:gd name="T17" fmla="*/ 55 h 55"/>
                  <a:gd name="T18" fmla="*/ 56 w 73"/>
                  <a:gd name="T19" fmla="*/ 54 h 55"/>
                  <a:gd name="T20" fmla="*/ 64 w 73"/>
                  <a:gd name="T21" fmla="*/ 52 h 55"/>
                  <a:gd name="T22" fmla="*/ 69 w 73"/>
                  <a:gd name="T23" fmla="*/ 49 h 55"/>
                  <a:gd name="T24" fmla="*/ 73 w 73"/>
                  <a:gd name="T25" fmla="*/ 43 h 55"/>
                  <a:gd name="T26" fmla="*/ 72 w 73"/>
                  <a:gd name="T27" fmla="*/ 34 h 55"/>
                  <a:gd name="T28" fmla="*/ 70 w 73"/>
                  <a:gd name="T29" fmla="*/ 21 h 55"/>
                  <a:gd name="T30" fmla="*/ 68 w 73"/>
                  <a:gd name="T31" fmla="*/ 11 h 55"/>
                  <a:gd name="T32" fmla="*/ 67 w 73"/>
                  <a:gd name="T33" fmla="*/ 6 h 55"/>
                  <a:gd name="T34" fmla="*/ 67 w 73"/>
                  <a:gd name="T35" fmla="*/ 11 h 55"/>
                  <a:gd name="T36" fmla="*/ 66 w 73"/>
                  <a:gd name="T37" fmla="*/ 20 h 55"/>
                  <a:gd name="T38" fmla="*/ 64 w 73"/>
                  <a:gd name="T39" fmla="*/ 30 h 55"/>
                  <a:gd name="T40" fmla="*/ 58 w 73"/>
                  <a:gd name="T41" fmla="*/ 35 h 55"/>
                  <a:gd name="T42" fmla="*/ 49 w 73"/>
                  <a:gd name="T43" fmla="*/ 35 h 55"/>
                  <a:gd name="T44" fmla="*/ 39 w 73"/>
                  <a:gd name="T45" fmla="*/ 31 h 55"/>
                  <a:gd name="T46" fmla="*/ 30 w 73"/>
                  <a:gd name="T47" fmla="*/ 27 h 55"/>
                  <a:gd name="T48" fmla="*/ 21 w 73"/>
                  <a:gd name="T49" fmla="*/ 20 h 55"/>
                  <a:gd name="T50" fmla="*/ 13 w 73"/>
                  <a:gd name="T51" fmla="*/ 13 h 55"/>
                  <a:gd name="T52" fmla="*/ 6 w 73"/>
                  <a:gd name="T53" fmla="*/ 6 h 55"/>
                  <a:gd name="T54" fmla="*/ 1 w 73"/>
                  <a:gd name="T55" fmla="*/ 1 h 55"/>
                  <a:gd name="T56" fmla="*/ 0 w 73"/>
                  <a:gd name="T57" fmla="*/ 0 h 55"/>
                  <a:gd name="T58" fmla="*/ 8 w 73"/>
                  <a:gd name="T5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55">
                    <a:moveTo>
                      <a:pt x="8" y="19"/>
                    </a:moveTo>
                    <a:lnTo>
                      <a:pt x="9" y="20"/>
                    </a:lnTo>
                    <a:lnTo>
                      <a:pt x="13" y="24"/>
                    </a:lnTo>
                    <a:lnTo>
                      <a:pt x="17" y="30"/>
                    </a:lnTo>
                    <a:lnTo>
                      <a:pt x="24" y="37"/>
                    </a:lnTo>
                    <a:lnTo>
                      <a:pt x="30" y="44"/>
                    </a:lnTo>
                    <a:lnTo>
                      <a:pt x="37" y="50"/>
                    </a:lnTo>
                    <a:lnTo>
                      <a:pt x="43" y="54"/>
                    </a:lnTo>
                    <a:lnTo>
                      <a:pt x="47" y="55"/>
                    </a:lnTo>
                    <a:lnTo>
                      <a:pt x="56" y="54"/>
                    </a:lnTo>
                    <a:lnTo>
                      <a:pt x="64" y="52"/>
                    </a:lnTo>
                    <a:lnTo>
                      <a:pt x="69" y="49"/>
                    </a:lnTo>
                    <a:lnTo>
                      <a:pt x="73" y="43"/>
                    </a:lnTo>
                    <a:lnTo>
                      <a:pt x="72" y="34"/>
                    </a:lnTo>
                    <a:lnTo>
                      <a:pt x="70" y="21"/>
                    </a:lnTo>
                    <a:lnTo>
                      <a:pt x="68" y="11"/>
                    </a:lnTo>
                    <a:lnTo>
                      <a:pt x="67" y="6"/>
                    </a:lnTo>
                    <a:lnTo>
                      <a:pt x="67" y="11"/>
                    </a:lnTo>
                    <a:lnTo>
                      <a:pt x="66" y="20"/>
                    </a:lnTo>
                    <a:lnTo>
                      <a:pt x="64" y="30"/>
                    </a:lnTo>
                    <a:lnTo>
                      <a:pt x="58" y="35"/>
                    </a:lnTo>
                    <a:lnTo>
                      <a:pt x="49" y="35"/>
                    </a:lnTo>
                    <a:lnTo>
                      <a:pt x="39" y="31"/>
                    </a:lnTo>
                    <a:lnTo>
                      <a:pt x="30" y="27"/>
                    </a:lnTo>
                    <a:lnTo>
                      <a:pt x="21" y="20"/>
                    </a:lnTo>
                    <a:lnTo>
                      <a:pt x="13" y="13"/>
                    </a:lnTo>
                    <a:lnTo>
                      <a:pt x="6" y="6"/>
                    </a:lnTo>
                    <a:lnTo>
                      <a:pt x="1" y="1"/>
                    </a:lnTo>
                    <a:lnTo>
                      <a:pt x="0" y="0"/>
                    </a:lnTo>
                    <a:lnTo>
                      <a:pt x="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63" name="Freeform 83"/>
              <p:cNvSpPr>
                <a:spLocks/>
              </p:cNvSpPr>
              <p:nvPr/>
            </p:nvSpPr>
            <p:spPr bwMode="auto">
              <a:xfrm>
                <a:off x="506" y="1926"/>
                <a:ext cx="36" cy="27"/>
              </a:xfrm>
              <a:custGeom>
                <a:avLst/>
                <a:gdLst>
                  <a:gd name="T0" fmla="*/ 8 w 73"/>
                  <a:gd name="T1" fmla="*/ 18 h 53"/>
                  <a:gd name="T2" fmla="*/ 10 w 73"/>
                  <a:gd name="T3" fmla="*/ 19 h 53"/>
                  <a:gd name="T4" fmla="*/ 13 w 73"/>
                  <a:gd name="T5" fmla="*/ 23 h 53"/>
                  <a:gd name="T6" fmla="*/ 18 w 73"/>
                  <a:gd name="T7" fmla="*/ 29 h 53"/>
                  <a:gd name="T8" fmla="*/ 25 w 73"/>
                  <a:gd name="T9" fmla="*/ 36 h 53"/>
                  <a:gd name="T10" fmla="*/ 30 w 73"/>
                  <a:gd name="T11" fmla="*/ 43 h 53"/>
                  <a:gd name="T12" fmla="*/ 37 w 73"/>
                  <a:gd name="T13" fmla="*/ 49 h 53"/>
                  <a:gd name="T14" fmla="*/ 43 w 73"/>
                  <a:gd name="T15" fmla="*/ 52 h 53"/>
                  <a:gd name="T16" fmla="*/ 48 w 73"/>
                  <a:gd name="T17" fmla="*/ 53 h 53"/>
                  <a:gd name="T18" fmla="*/ 56 w 73"/>
                  <a:gd name="T19" fmla="*/ 52 h 53"/>
                  <a:gd name="T20" fmla="*/ 64 w 73"/>
                  <a:gd name="T21" fmla="*/ 51 h 53"/>
                  <a:gd name="T22" fmla="*/ 71 w 73"/>
                  <a:gd name="T23" fmla="*/ 47 h 53"/>
                  <a:gd name="T24" fmla="*/ 73 w 73"/>
                  <a:gd name="T25" fmla="*/ 42 h 53"/>
                  <a:gd name="T26" fmla="*/ 72 w 73"/>
                  <a:gd name="T27" fmla="*/ 32 h 53"/>
                  <a:gd name="T28" fmla="*/ 71 w 73"/>
                  <a:gd name="T29" fmla="*/ 20 h 53"/>
                  <a:gd name="T30" fmla="*/ 68 w 73"/>
                  <a:gd name="T31" fmla="*/ 9 h 53"/>
                  <a:gd name="T32" fmla="*/ 67 w 73"/>
                  <a:gd name="T33" fmla="*/ 5 h 53"/>
                  <a:gd name="T34" fmla="*/ 67 w 73"/>
                  <a:gd name="T35" fmla="*/ 9 h 53"/>
                  <a:gd name="T36" fmla="*/ 66 w 73"/>
                  <a:gd name="T37" fmla="*/ 19 h 53"/>
                  <a:gd name="T38" fmla="*/ 64 w 73"/>
                  <a:gd name="T39" fmla="*/ 28 h 53"/>
                  <a:gd name="T40" fmla="*/ 58 w 73"/>
                  <a:gd name="T41" fmla="*/ 34 h 53"/>
                  <a:gd name="T42" fmla="*/ 49 w 73"/>
                  <a:gd name="T43" fmla="*/ 34 h 53"/>
                  <a:gd name="T44" fmla="*/ 40 w 73"/>
                  <a:gd name="T45" fmla="*/ 30 h 53"/>
                  <a:gd name="T46" fmla="*/ 30 w 73"/>
                  <a:gd name="T47" fmla="*/ 26 h 53"/>
                  <a:gd name="T48" fmla="*/ 21 w 73"/>
                  <a:gd name="T49" fmla="*/ 19 h 53"/>
                  <a:gd name="T50" fmla="*/ 13 w 73"/>
                  <a:gd name="T51" fmla="*/ 12 h 53"/>
                  <a:gd name="T52" fmla="*/ 6 w 73"/>
                  <a:gd name="T53" fmla="*/ 6 h 53"/>
                  <a:gd name="T54" fmla="*/ 1 w 73"/>
                  <a:gd name="T55" fmla="*/ 1 h 53"/>
                  <a:gd name="T56" fmla="*/ 0 w 73"/>
                  <a:gd name="T57" fmla="*/ 0 h 53"/>
                  <a:gd name="T58" fmla="*/ 8 w 73"/>
                  <a:gd name="T59"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53">
                    <a:moveTo>
                      <a:pt x="8" y="18"/>
                    </a:moveTo>
                    <a:lnTo>
                      <a:pt x="10" y="19"/>
                    </a:lnTo>
                    <a:lnTo>
                      <a:pt x="13" y="23"/>
                    </a:lnTo>
                    <a:lnTo>
                      <a:pt x="18" y="29"/>
                    </a:lnTo>
                    <a:lnTo>
                      <a:pt x="25" y="36"/>
                    </a:lnTo>
                    <a:lnTo>
                      <a:pt x="30" y="43"/>
                    </a:lnTo>
                    <a:lnTo>
                      <a:pt x="37" y="49"/>
                    </a:lnTo>
                    <a:lnTo>
                      <a:pt x="43" y="52"/>
                    </a:lnTo>
                    <a:lnTo>
                      <a:pt x="48" y="53"/>
                    </a:lnTo>
                    <a:lnTo>
                      <a:pt x="56" y="52"/>
                    </a:lnTo>
                    <a:lnTo>
                      <a:pt x="64" y="51"/>
                    </a:lnTo>
                    <a:lnTo>
                      <a:pt x="71" y="47"/>
                    </a:lnTo>
                    <a:lnTo>
                      <a:pt x="73" y="42"/>
                    </a:lnTo>
                    <a:lnTo>
                      <a:pt x="72" y="32"/>
                    </a:lnTo>
                    <a:lnTo>
                      <a:pt x="71" y="20"/>
                    </a:lnTo>
                    <a:lnTo>
                      <a:pt x="68" y="9"/>
                    </a:lnTo>
                    <a:lnTo>
                      <a:pt x="67" y="5"/>
                    </a:lnTo>
                    <a:lnTo>
                      <a:pt x="67" y="9"/>
                    </a:lnTo>
                    <a:lnTo>
                      <a:pt x="66" y="19"/>
                    </a:lnTo>
                    <a:lnTo>
                      <a:pt x="64" y="28"/>
                    </a:lnTo>
                    <a:lnTo>
                      <a:pt x="58" y="34"/>
                    </a:lnTo>
                    <a:lnTo>
                      <a:pt x="49" y="34"/>
                    </a:lnTo>
                    <a:lnTo>
                      <a:pt x="40" y="30"/>
                    </a:lnTo>
                    <a:lnTo>
                      <a:pt x="30" y="26"/>
                    </a:lnTo>
                    <a:lnTo>
                      <a:pt x="21" y="19"/>
                    </a:lnTo>
                    <a:lnTo>
                      <a:pt x="13" y="12"/>
                    </a:lnTo>
                    <a:lnTo>
                      <a:pt x="6" y="6"/>
                    </a:lnTo>
                    <a:lnTo>
                      <a:pt x="1" y="1"/>
                    </a:lnTo>
                    <a:lnTo>
                      <a:pt x="0" y="0"/>
                    </a:lnTo>
                    <a:lnTo>
                      <a:pt x="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64" name="Freeform 84"/>
              <p:cNvSpPr>
                <a:spLocks/>
              </p:cNvSpPr>
              <p:nvPr/>
            </p:nvSpPr>
            <p:spPr bwMode="auto">
              <a:xfrm>
                <a:off x="541" y="1928"/>
                <a:ext cx="37" cy="26"/>
              </a:xfrm>
              <a:custGeom>
                <a:avLst/>
                <a:gdLst>
                  <a:gd name="T0" fmla="*/ 8 w 72"/>
                  <a:gd name="T1" fmla="*/ 17 h 53"/>
                  <a:gd name="T2" fmla="*/ 9 w 72"/>
                  <a:gd name="T3" fmla="*/ 18 h 53"/>
                  <a:gd name="T4" fmla="*/ 12 w 72"/>
                  <a:gd name="T5" fmla="*/ 23 h 53"/>
                  <a:gd name="T6" fmla="*/ 18 w 72"/>
                  <a:gd name="T7" fmla="*/ 28 h 53"/>
                  <a:gd name="T8" fmla="*/ 24 w 72"/>
                  <a:gd name="T9" fmla="*/ 35 h 53"/>
                  <a:gd name="T10" fmla="*/ 31 w 72"/>
                  <a:gd name="T11" fmla="*/ 42 h 53"/>
                  <a:gd name="T12" fmla="*/ 37 w 72"/>
                  <a:gd name="T13" fmla="*/ 48 h 53"/>
                  <a:gd name="T14" fmla="*/ 42 w 72"/>
                  <a:gd name="T15" fmla="*/ 52 h 53"/>
                  <a:gd name="T16" fmla="*/ 47 w 72"/>
                  <a:gd name="T17" fmla="*/ 53 h 53"/>
                  <a:gd name="T18" fmla="*/ 55 w 72"/>
                  <a:gd name="T19" fmla="*/ 52 h 53"/>
                  <a:gd name="T20" fmla="*/ 63 w 72"/>
                  <a:gd name="T21" fmla="*/ 50 h 53"/>
                  <a:gd name="T22" fmla="*/ 70 w 72"/>
                  <a:gd name="T23" fmla="*/ 47 h 53"/>
                  <a:gd name="T24" fmla="*/ 72 w 72"/>
                  <a:gd name="T25" fmla="*/ 41 h 53"/>
                  <a:gd name="T26" fmla="*/ 72 w 72"/>
                  <a:gd name="T27" fmla="*/ 32 h 53"/>
                  <a:gd name="T28" fmla="*/ 70 w 72"/>
                  <a:gd name="T29" fmla="*/ 19 h 53"/>
                  <a:gd name="T30" fmla="*/ 68 w 72"/>
                  <a:gd name="T31" fmla="*/ 10 h 53"/>
                  <a:gd name="T32" fmla="*/ 66 w 72"/>
                  <a:gd name="T33" fmla="*/ 5 h 53"/>
                  <a:gd name="T34" fmla="*/ 66 w 72"/>
                  <a:gd name="T35" fmla="*/ 10 h 53"/>
                  <a:gd name="T36" fmla="*/ 65 w 72"/>
                  <a:gd name="T37" fmla="*/ 19 h 53"/>
                  <a:gd name="T38" fmla="*/ 63 w 72"/>
                  <a:gd name="T39" fmla="*/ 28 h 53"/>
                  <a:gd name="T40" fmla="*/ 57 w 72"/>
                  <a:gd name="T41" fmla="*/ 33 h 53"/>
                  <a:gd name="T42" fmla="*/ 48 w 72"/>
                  <a:gd name="T43" fmla="*/ 33 h 53"/>
                  <a:gd name="T44" fmla="*/ 39 w 72"/>
                  <a:gd name="T45" fmla="*/ 30 h 53"/>
                  <a:gd name="T46" fmla="*/ 30 w 72"/>
                  <a:gd name="T47" fmla="*/ 25 h 53"/>
                  <a:gd name="T48" fmla="*/ 20 w 72"/>
                  <a:gd name="T49" fmla="*/ 18 h 53"/>
                  <a:gd name="T50" fmla="*/ 12 w 72"/>
                  <a:gd name="T51" fmla="*/ 11 h 53"/>
                  <a:gd name="T52" fmla="*/ 5 w 72"/>
                  <a:gd name="T53" fmla="*/ 5 h 53"/>
                  <a:gd name="T54" fmla="*/ 1 w 72"/>
                  <a:gd name="T55" fmla="*/ 1 h 53"/>
                  <a:gd name="T56" fmla="*/ 0 w 72"/>
                  <a:gd name="T57" fmla="*/ 0 h 53"/>
                  <a:gd name="T58" fmla="*/ 8 w 72"/>
                  <a:gd name="T59" fmla="*/ 1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3">
                    <a:moveTo>
                      <a:pt x="8" y="17"/>
                    </a:moveTo>
                    <a:lnTo>
                      <a:pt x="9" y="18"/>
                    </a:lnTo>
                    <a:lnTo>
                      <a:pt x="12" y="23"/>
                    </a:lnTo>
                    <a:lnTo>
                      <a:pt x="18" y="28"/>
                    </a:lnTo>
                    <a:lnTo>
                      <a:pt x="24" y="35"/>
                    </a:lnTo>
                    <a:lnTo>
                      <a:pt x="31" y="42"/>
                    </a:lnTo>
                    <a:lnTo>
                      <a:pt x="37" y="48"/>
                    </a:lnTo>
                    <a:lnTo>
                      <a:pt x="42" y="52"/>
                    </a:lnTo>
                    <a:lnTo>
                      <a:pt x="47" y="53"/>
                    </a:lnTo>
                    <a:lnTo>
                      <a:pt x="55" y="52"/>
                    </a:lnTo>
                    <a:lnTo>
                      <a:pt x="63" y="50"/>
                    </a:lnTo>
                    <a:lnTo>
                      <a:pt x="70" y="47"/>
                    </a:lnTo>
                    <a:lnTo>
                      <a:pt x="72" y="41"/>
                    </a:lnTo>
                    <a:lnTo>
                      <a:pt x="72" y="32"/>
                    </a:lnTo>
                    <a:lnTo>
                      <a:pt x="70" y="19"/>
                    </a:lnTo>
                    <a:lnTo>
                      <a:pt x="68" y="10"/>
                    </a:lnTo>
                    <a:lnTo>
                      <a:pt x="66" y="5"/>
                    </a:lnTo>
                    <a:lnTo>
                      <a:pt x="66" y="10"/>
                    </a:lnTo>
                    <a:lnTo>
                      <a:pt x="65" y="19"/>
                    </a:lnTo>
                    <a:lnTo>
                      <a:pt x="63" y="28"/>
                    </a:lnTo>
                    <a:lnTo>
                      <a:pt x="57" y="33"/>
                    </a:lnTo>
                    <a:lnTo>
                      <a:pt x="48" y="33"/>
                    </a:lnTo>
                    <a:lnTo>
                      <a:pt x="39" y="30"/>
                    </a:lnTo>
                    <a:lnTo>
                      <a:pt x="30" y="25"/>
                    </a:lnTo>
                    <a:lnTo>
                      <a:pt x="20" y="18"/>
                    </a:lnTo>
                    <a:lnTo>
                      <a:pt x="12" y="11"/>
                    </a:lnTo>
                    <a:lnTo>
                      <a:pt x="5" y="5"/>
                    </a:lnTo>
                    <a:lnTo>
                      <a:pt x="1" y="1"/>
                    </a:lnTo>
                    <a:lnTo>
                      <a:pt x="0" y="0"/>
                    </a:lnTo>
                    <a:lnTo>
                      <a:pt x="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65" name="Freeform 85"/>
              <p:cNvSpPr>
                <a:spLocks/>
              </p:cNvSpPr>
              <p:nvPr/>
            </p:nvSpPr>
            <p:spPr bwMode="auto">
              <a:xfrm>
                <a:off x="593" y="2013"/>
                <a:ext cx="36" cy="27"/>
              </a:xfrm>
              <a:custGeom>
                <a:avLst/>
                <a:gdLst>
                  <a:gd name="T0" fmla="*/ 8 w 73"/>
                  <a:gd name="T1" fmla="*/ 19 h 54"/>
                  <a:gd name="T2" fmla="*/ 9 w 73"/>
                  <a:gd name="T3" fmla="*/ 20 h 54"/>
                  <a:gd name="T4" fmla="*/ 13 w 73"/>
                  <a:gd name="T5" fmla="*/ 24 h 54"/>
                  <a:gd name="T6" fmla="*/ 17 w 73"/>
                  <a:gd name="T7" fmla="*/ 30 h 54"/>
                  <a:gd name="T8" fmla="*/ 24 w 73"/>
                  <a:gd name="T9" fmla="*/ 37 h 54"/>
                  <a:gd name="T10" fmla="*/ 30 w 73"/>
                  <a:gd name="T11" fmla="*/ 44 h 54"/>
                  <a:gd name="T12" fmla="*/ 37 w 73"/>
                  <a:gd name="T13" fmla="*/ 50 h 54"/>
                  <a:gd name="T14" fmla="*/ 43 w 73"/>
                  <a:gd name="T15" fmla="*/ 53 h 54"/>
                  <a:gd name="T16" fmla="*/ 47 w 73"/>
                  <a:gd name="T17" fmla="*/ 54 h 54"/>
                  <a:gd name="T18" fmla="*/ 56 w 73"/>
                  <a:gd name="T19" fmla="*/ 53 h 54"/>
                  <a:gd name="T20" fmla="*/ 64 w 73"/>
                  <a:gd name="T21" fmla="*/ 52 h 54"/>
                  <a:gd name="T22" fmla="*/ 69 w 73"/>
                  <a:gd name="T23" fmla="*/ 49 h 54"/>
                  <a:gd name="T24" fmla="*/ 73 w 73"/>
                  <a:gd name="T25" fmla="*/ 43 h 54"/>
                  <a:gd name="T26" fmla="*/ 72 w 73"/>
                  <a:gd name="T27" fmla="*/ 32 h 54"/>
                  <a:gd name="T28" fmla="*/ 70 w 73"/>
                  <a:gd name="T29" fmla="*/ 20 h 54"/>
                  <a:gd name="T30" fmla="*/ 68 w 73"/>
                  <a:gd name="T31" fmla="*/ 9 h 54"/>
                  <a:gd name="T32" fmla="*/ 67 w 73"/>
                  <a:gd name="T33" fmla="*/ 5 h 54"/>
                  <a:gd name="T34" fmla="*/ 67 w 73"/>
                  <a:gd name="T35" fmla="*/ 9 h 54"/>
                  <a:gd name="T36" fmla="*/ 66 w 73"/>
                  <a:gd name="T37" fmla="*/ 19 h 54"/>
                  <a:gd name="T38" fmla="*/ 64 w 73"/>
                  <a:gd name="T39" fmla="*/ 29 h 54"/>
                  <a:gd name="T40" fmla="*/ 58 w 73"/>
                  <a:gd name="T41" fmla="*/ 35 h 54"/>
                  <a:gd name="T42" fmla="*/ 49 w 73"/>
                  <a:gd name="T43" fmla="*/ 35 h 54"/>
                  <a:gd name="T44" fmla="*/ 39 w 73"/>
                  <a:gd name="T45" fmla="*/ 31 h 54"/>
                  <a:gd name="T46" fmla="*/ 30 w 73"/>
                  <a:gd name="T47" fmla="*/ 26 h 54"/>
                  <a:gd name="T48" fmla="*/ 21 w 73"/>
                  <a:gd name="T49" fmla="*/ 19 h 54"/>
                  <a:gd name="T50" fmla="*/ 13 w 73"/>
                  <a:gd name="T51" fmla="*/ 13 h 54"/>
                  <a:gd name="T52" fmla="*/ 6 w 73"/>
                  <a:gd name="T53" fmla="*/ 6 h 54"/>
                  <a:gd name="T54" fmla="*/ 1 w 73"/>
                  <a:gd name="T55" fmla="*/ 1 h 54"/>
                  <a:gd name="T56" fmla="*/ 0 w 73"/>
                  <a:gd name="T57" fmla="*/ 0 h 54"/>
                  <a:gd name="T58" fmla="*/ 8 w 73"/>
                  <a:gd name="T59"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54">
                    <a:moveTo>
                      <a:pt x="8" y="19"/>
                    </a:moveTo>
                    <a:lnTo>
                      <a:pt x="9" y="20"/>
                    </a:lnTo>
                    <a:lnTo>
                      <a:pt x="13" y="24"/>
                    </a:lnTo>
                    <a:lnTo>
                      <a:pt x="17" y="30"/>
                    </a:lnTo>
                    <a:lnTo>
                      <a:pt x="24" y="37"/>
                    </a:lnTo>
                    <a:lnTo>
                      <a:pt x="30" y="44"/>
                    </a:lnTo>
                    <a:lnTo>
                      <a:pt x="37" y="50"/>
                    </a:lnTo>
                    <a:lnTo>
                      <a:pt x="43" y="53"/>
                    </a:lnTo>
                    <a:lnTo>
                      <a:pt x="47" y="54"/>
                    </a:lnTo>
                    <a:lnTo>
                      <a:pt x="56" y="53"/>
                    </a:lnTo>
                    <a:lnTo>
                      <a:pt x="64" y="52"/>
                    </a:lnTo>
                    <a:lnTo>
                      <a:pt x="69" y="49"/>
                    </a:lnTo>
                    <a:lnTo>
                      <a:pt x="73" y="43"/>
                    </a:lnTo>
                    <a:lnTo>
                      <a:pt x="72" y="32"/>
                    </a:lnTo>
                    <a:lnTo>
                      <a:pt x="70" y="20"/>
                    </a:lnTo>
                    <a:lnTo>
                      <a:pt x="68" y="9"/>
                    </a:lnTo>
                    <a:lnTo>
                      <a:pt x="67" y="5"/>
                    </a:lnTo>
                    <a:lnTo>
                      <a:pt x="67" y="9"/>
                    </a:lnTo>
                    <a:lnTo>
                      <a:pt x="66" y="19"/>
                    </a:lnTo>
                    <a:lnTo>
                      <a:pt x="64" y="29"/>
                    </a:lnTo>
                    <a:lnTo>
                      <a:pt x="58" y="35"/>
                    </a:lnTo>
                    <a:lnTo>
                      <a:pt x="49" y="35"/>
                    </a:lnTo>
                    <a:lnTo>
                      <a:pt x="39" y="31"/>
                    </a:lnTo>
                    <a:lnTo>
                      <a:pt x="30" y="26"/>
                    </a:lnTo>
                    <a:lnTo>
                      <a:pt x="21" y="19"/>
                    </a:lnTo>
                    <a:lnTo>
                      <a:pt x="13" y="13"/>
                    </a:lnTo>
                    <a:lnTo>
                      <a:pt x="6" y="6"/>
                    </a:lnTo>
                    <a:lnTo>
                      <a:pt x="1" y="1"/>
                    </a:lnTo>
                    <a:lnTo>
                      <a:pt x="0" y="0"/>
                    </a:lnTo>
                    <a:lnTo>
                      <a:pt x="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66" name="Freeform 86"/>
              <p:cNvSpPr>
                <a:spLocks/>
              </p:cNvSpPr>
              <p:nvPr/>
            </p:nvSpPr>
            <p:spPr bwMode="auto">
              <a:xfrm>
                <a:off x="632" y="2035"/>
                <a:ext cx="36" cy="27"/>
              </a:xfrm>
              <a:custGeom>
                <a:avLst/>
                <a:gdLst>
                  <a:gd name="T0" fmla="*/ 8 w 71"/>
                  <a:gd name="T1" fmla="*/ 18 h 54"/>
                  <a:gd name="T2" fmla="*/ 9 w 71"/>
                  <a:gd name="T3" fmla="*/ 20 h 54"/>
                  <a:gd name="T4" fmla="*/ 12 w 71"/>
                  <a:gd name="T5" fmla="*/ 24 h 54"/>
                  <a:gd name="T6" fmla="*/ 17 w 71"/>
                  <a:gd name="T7" fmla="*/ 30 h 54"/>
                  <a:gd name="T8" fmla="*/ 24 w 71"/>
                  <a:gd name="T9" fmla="*/ 37 h 54"/>
                  <a:gd name="T10" fmla="*/ 30 w 71"/>
                  <a:gd name="T11" fmla="*/ 44 h 54"/>
                  <a:gd name="T12" fmla="*/ 35 w 71"/>
                  <a:gd name="T13" fmla="*/ 49 h 54"/>
                  <a:gd name="T14" fmla="*/ 41 w 71"/>
                  <a:gd name="T15" fmla="*/ 53 h 54"/>
                  <a:gd name="T16" fmla="*/ 46 w 71"/>
                  <a:gd name="T17" fmla="*/ 54 h 54"/>
                  <a:gd name="T18" fmla="*/ 54 w 71"/>
                  <a:gd name="T19" fmla="*/ 53 h 54"/>
                  <a:gd name="T20" fmla="*/ 62 w 71"/>
                  <a:gd name="T21" fmla="*/ 52 h 54"/>
                  <a:gd name="T22" fmla="*/ 68 w 71"/>
                  <a:gd name="T23" fmla="*/ 48 h 54"/>
                  <a:gd name="T24" fmla="*/ 71 w 71"/>
                  <a:gd name="T25" fmla="*/ 43 h 54"/>
                  <a:gd name="T26" fmla="*/ 70 w 71"/>
                  <a:gd name="T27" fmla="*/ 33 h 54"/>
                  <a:gd name="T28" fmla="*/ 69 w 71"/>
                  <a:gd name="T29" fmla="*/ 21 h 54"/>
                  <a:gd name="T30" fmla="*/ 66 w 71"/>
                  <a:gd name="T31" fmla="*/ 10 h 54"/>
                  <a:gd name="T32" fmla="*/ 65 w 71"/>
                  <a:gd name="T33" fmla="*/ 6 h 54"/>
                  <a:gd name="T34" fmla="*/ 65 w 71"/>
                  <a:gd name="T35" fmla="*/ 10 h 54"/>
                  <a:gd name="T36" fmla="*/ 64 w 71"/>
                  <a:gd name="T37" fmla="*/ 20 h 54"/>
                  <a:gd name="T38" fmla="*/ 62 w 71"/>
                  <a:gd name="T39" fmla="*/ 29 h 54"/>
                  <a:gd name="T40" fmla="*/ 57 w 71"/>
                  <a:gd name="T41" fmla="*/ 35 h 54"/>
                  <a:gd name="T42" fmla="*/ 48 w 71"/>
                  <a:gd name="T43" fmla="*/ 35 h 54"/>
                  <a:gd name="T44" fmla="*/ 39 w 71"/>
                  <a:gd name="T45" fmla="*/ 31 h 54"/>
                  <a:gd name="T46" fmla="*/ 28 w 71"/>
                  <a:gd name="T47" fmla="*/ 25 h 54"/>
                  <a:gd name="T48" fmla="*/ 20 w 71"/>
                  <a:gd name="T49" fmla="*/ 18 h 54"/>
                  <a:gd name="T50" fmla="*/ 12 w 71"/>
                  <a:gd name="T51" fmla="*/ 13 h 54"/>
                  <a:gd name="T52" fmla="*/ 5 w 71"/>
                  <a:gd name="T53" fmla="*/ 6 h 54"/>
                  <a:gd name="T54" fmla="*/ 1 w 71"/>
                  <a:gd name="T55" fmla="*/ 1 h 54"/>
                  <a:gd name="T56" fmla="*/ 0 w 71"/>
                  <a:gd name="T57" fmla="*/ 0 h 54"/>
                  <a:gd name="T58" fmla="*/ 8 w 71"/>
                  <a:gd name="T5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54">
                    <a:moveTo>
                      <a:pt x="8" y="18"/>
                    </a:moveTo>
                    <a:lnTo>
                      <a:pt x="9" y="20"/>
                    </a:lnTo>
                    <a:lnTo>
                      <a:pt x="12" y="24"/>
                    </a:lnTo>
                    <a:lnTo>
                      <a:pt x="17" y="30"/>
                    </a:lnTo>
                    <a:lnTo>
                      <a:pt x="24" y="37"/>
                    </a:lnTo>
                    <a:lnTo>
                      <a:pt x="30" y="44"/>
                    </a:lnTo>
                    <a:lnTo>
                      <a:pt x="35" y="49"/>
                    </a:lnTo>
                    <a:lnTo>
                      <a:pt x="41" y="53"/>
                    </a:lnTo>
                    <a:lnTo>
                      <a:pt x="46" y="54"/>
                    </a:lnTo>
                    <a:lnTo>
                      <a:pt x="54" y="53"/>
                    </a:lnTo>
                    <a:lnTo>
                      <a:pt x="62" y="52"/>
                    </a:lnTo>
                    <a:lnTo>
                      <a:pt x="68" y="48"/>
                    </a:lnTo>
                    <a:lnTo>
                      <a:pt x="71" y="43"/>
                    </a:lnTo>
                    <a:lnTo>
                      <a:pt x="70" y="33"/>
                    </a:lnTo>
                    <a:lnTo>
                      <a:pt x="69" y="21"/>
                    </a:lnTo>
                    <a:lnTo>
                      <a:pt x="66" y="10"/>
                    </a:lnTo>
                    <a:lnTo>
                      <a:pt x="65" y="6"/>
                    </a:lnTo>
                    <a:lnTo>
                      <a:pt x="65" y="10"/>
                    </a:lnTo>
                    <a:lnTo>
                      <a:pt x="64" y="20"/>
                    </a:lnTo>
                    <a:lnTo>
                      <a:pt x="62" y="29"/>
                    </a:lnTo>
                    <a:lnTo>
                      <a:pt x="57" y="35"/>
                    </a:lnTo>
                    <a:lnTo>
                      <a:pt x="48" y="35"/>
                    </a:lnTo>
                    <a:lnTo>
                      <a:pt x="39" y="31"/>
                    </a:lnTo>
                    <a:lnTo>
                      <a:pt x="28" y="25"/>
                    </a:lnTo>
                    <a:lnTo>
                      <a:pt x="20" y="18"/>
                    </a:lnTo>
                    <a:lnTo>
                      <a:pt x="12" y="13"/>
                    </a:lnTo>
                    <a:lnTo>
                      <a:pt x="5" y="6"/>
                    </a:lnTo>
                    <a:lnTo>
                      <a:pt x="1" y="1"/>
                    </a:lnTo>
                    <a:lnTo>
                      <a:pt x="0" y="0"/>
                    </a:lnTo>
                    <a:lnTo>
                      <a:pt x="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67" name="Freeform 87"/>
              <p:cNvSpPr>
                <a:spLocks/>
              </p:cNvSpPr>
              <p:nvPr/>
            </p:nvSpPr>
            <p:spPr bwMode="auto">
              <a:xfrm>
                <a:off x="674" y="2026"/>
                <a:ext cx="39" cy="26"/>
              </a:xfrm>
              <a:custGeom>
                <a:avLst/>
                <a:gdLst>
                  <a:gd name="T0" fmla="*/ 10 w 78"/>
                  <a:gd name="T1" fmla="*/ 22 h 52"/>
                  <a:gd name="T2" fmla="*/ 11 w 78"/>
                  <a:gd name="T3" fmla="*/ 23 h 52"/>
                  <a:gd name="T4" fmla="*/ 16 w 78"/>
                  <a:gd name="T5" fmla="*/ 26 h 52"/>
                  <a:gd name="T6" fmla="*/ 22 w 78"/>
                  <a:gd name="T7" fmla="*/ 32 h 52"/>
                  <a:gd name="T8" fmla="*/ 29 w 78"/>
                  <a:gd name="T9" fmla="*/ 38 h 52"/>
                  <a:gd name="T10" fmla="*/ 35 w 78"/>
                  <a:gd name="T11" fmla="*/ 43 h 52"/>
                  <a:gd name="T12" fmla="*/ 43 w 78"/>
                  <a:gd name="T13" fmla="*/ 48 h 52"/>
                  <a:gd name="T14" fmla="*/ 49 w 78"/>
                  <a:gd name="T15" fmla="*/ 50 h 52"/>
                  <a:gd name="T16" fmla="*/ 54 w 78"/>
                  <a:gd name="T17" fmla="*/ 52 h 52"/>
                  <a:gd name="T18" fmla="*/ 62 w 78"/>
                  <a:gd name="T19" fmla="*/ 49 h 52"/>
                  <a:gd name="T20" fmla="*/ 70 w 78"/>
                  <a:gd name="T21" fmla="*/ 46 h 52"/>
                  <a:gd name="T22" fmla="*/ 76 w 78"/>
                  <a:gd name="T23" fmla="*/ 41 h 52"/>
                  <a:gd name="T24" fmla="*/ 78 w 78"/>
                  <a:gd name="T25" fmla="*/ 35 h 52"/>
                  <a:gd name="T26" fmla="*/ 76 w 78"/>
                  <a:gd name="T27" fmla="*/ 26 h 52"/>
                  <a:gd name="T28" fmla="*/ 71 w 78"/>
                  <a:gd name="T29" fmla="*/ 13 h 52"/>
                  <a:gd name="T30" fmla="*/ 68 w 78"/>
                  <a:gd name="T31" fmla="*/ 4 h 52"/>
                  <a:gd name="T32" fmla="*/ 65 w 78"/>
                  <a:gd name="T33" fmla="*/ 0 h 52"/>
                  <a:gd name="T34" fmla="*/ 67 w 78"/>
                  <a:gd name="T35" fmla="*/ 4 h 52"/>
                  <a:gd name="T36" fmla="*/ 68 w 78"/>
                  <a:gd name="T37" fmla="*/ 13 h 52"/>
                  <a:gd name="T38" fmla="*/ 67 w 78"/>
                  <a:gd name="T39" fmla="*/ 24 h 52"/>
                  <a:gd name="T40" fmla="*/ 62 w 78"/>
                  <a:gd name="T41" fmla="*/ 30 h 52"/>
                  <a:gd name="T42" fmla="*/ 53 w 78"/>
                  <a:gd name="T43" fmla="*/ 31 h 52"/>
                  <a:gd name="T44" fmla="*/ 43 w 78"/>
                  <a:gd name="T45" fmla="*/ 30 h 52"/>
                  <a:gd name="T46" fmla="*/ 33 w 78"/>
                  <a:gd name="T47" fmla="*/ 25 h 52"/>
                  <a:gd name="T48" fmla="*/ 23 w 78"/>
                  <a:gd name="T49" fmla="*/ 20 h 52"/>
                  <a:gd name="T50" fmla="*/ 14 w 78"/>
                  <a:gd name="T51" fmla="*/ 15 h 52"/>
                  <a:gd name="T52" fmla="*/ 7 w 78"/>
                  <a:gd name="T53" fmla="*/ 9 h 52"/>
                  <a:gd name="T54" fmla="*/ 2 w 78"/>
                  <a:gd name="T55" fmla="*/ 5 h 52"/>
                  <a:gd name="T56" fmla="*/ 0 w 78"/>
                  <a:gd name="T57" fmla="*/ 4 h 52"/>
                  <a:gd name="T58" fmla="*/ 10 w 78"/>
                  <a:gd name="T59" fmla="*/ 2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52">
                    <a:moveTo>
                      <a:pt x="10" y="22"/>
                    </a:moveTo>
                    <a:lnTo>
                      <a:pt x="11" y="23"/>
                    </a:lnTo>
                    <a:lnTo>
                      <a:pt x="16" y="26"/>
                    </a:lnTo>
                    <a:lnTo>
                      <a:pt x="22" y="32"/>
                    </a:lnTo>
                    <a:lnTo>
                      <a:pt x="29" y="38"/>
                    </a:lnTo>
                    <a:lnTo>
                      <a:pt x="35" y="43"/>
                    </a:lnTo>
                    <a:lnTo>
                      <a:pt x="43" y="48"/>
                    </a:lnTo>
                    <a:lnTo>
                      <a:pt x="49" y="50"/>
                    </a:lnTo>
                    <a:lnTo>
                      <a:pt x="54" y="52"/>
                    </a:lnTo>
                    <a:lnTo>
                      <a:pt x="62" y="49"/>
                    </a:lnTo>
                    <a:lnTo>
                      <a:pt x="70" y="46"/>
                    </a:lnTo>
                    <a:lnTo>
                      <a:pt x="76" y="41"/>
                    </a:lnTo>
                    <a:lnTo>
                      <a:pt x="78" y="35"/>
                    </a:lnTo>
                    <a:lnTo>
                      <a:pt x="76" y="26"/>
                    </a:lnTo>
                    <a:lnTo>
                      <a:pt x="71" y="13"/>
                    </a:lnTo>
                    <a:lnTo>
                      <a:pt x="68" y="4"/>
                    </a:lnTo>
                    <a:lnTo>
                      <a:pt x="65" y="0"/>
                    </a:lnTo>
                    <a:lnTo>
                      <a:pt x="67" y="4"/>
                    </a:lnTo>
                    <a:lnTo>
                      <a:pt x="68" y="13"/>
                    </a:lnTo>
                    <a:lnTo>
                      <a:pt x="67" y="24"/>
                    </a:lnTo>
                    <a:lnTo>
                      <a:pt x="62" y="30"/>
                    </a:lnTo>
                    <a:lnTo>
                      <a:pt x="53" y="31"/>
                    </a:lnTo>
                    <a:lnTo>
                      <a:pt x="43" y="30"/>
                    </a:lnTo>
                    <a:lnTo>
                      <a:pt x="33" y="25"/>
                    </a:lnTo>
                    <a:lnTo>
                      <a:pt x="23" y="20"/>
                    </a:lnTo>
                    <a:lnTo>
                      <a:pt x="14" y="15"/>
                    </a:lnTo>
                    <a:lnTo>
                      <a:pt x="7" y="9"/>
                    </a:lnTo>
                    <a:lnTo>
                      <a:pt x="2" y="5"/>
                    </a:lnTo>
                    <a:lnTo>
                      <a:pt x="0" y="4"/>
                    </a:lnTo>
                    <a:lnTo>
                      <a:pt x="1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68" name="Freeform 88"/>
              <p:cNvSpPr>
                <a:spLocks/>
              </p:cNvSpPr>
              <p:nvPr/>
            </p:nvSpPr>
            <p:spPr bwMode="auto">
              <a:xfrm>
                <a:off x="627" y="2008"/>
                <a:ext cx="35" cy="28"/>
              </a:xfrm>
              <a:custGeom>
                <a:avLst/>
                <a:gdLst>
                  <a:gd name="T0" fmla="*/ 9 w 72"/>
                  <a:gd name="T1" fmla="*/ 19 h 55"/>
                  <a:gd name="T2" fmla="*/ 11 w 72"/>
                  <a:gd name="T3" fmla="*/ 21 h 55"/>
                  <a:gd name="T4" fmla="*/ 14 w 72"/>
                  <a:gd name="T5" fmla="*/ 25 h 55"/>
                  <a:gd name="T6" fmla="*/ 19 w 72"/>
                  <a:gd name="T7" fmla="*/ 31 h 55"/>
                  <a:gd name="T8" fmla="*/ 26 w 72"/>
                  <a:gd name="T9" fmla="*/ 38 h 55"/>
                  <a:gd name="T10" fmla="*/ 31 w 72"/>
                  <a:gd name="T11" fmla="*/ 45 h 55"/>
                  <a:gd name="T12" fmla="*/ 37 w 72"/>
                  <a:gd name="T13" fmla="*/ 50 h 55"/>
                  <a:gd name="T14" fmla="*/ 43 w 72"/>
                  <a:gd name="T15" fmla="*/ 54 h 55"/>
                  <a:gd name="T16" fmla="*/ 47 w 72"/>
                  <a:gd name="T17" fmla="*/ 55 h 55"/>
                  <a:gd name="T18" fmla="*/ 56 w 72"/>
                  <a:gd name="T19" fmla="*/ 54 h 55"/>
                  <a:gd name="T20" fmla="*/ 64 w 72"/>
                  <a:gd name="T21" fmla="*/ 52 h 55"/>
                  <a:gd name="T22" fmla="*/ 69 w 72"/>
                  <a:gd name="T23" fmla="*/ 49 h 55"/>
                  <a:gd name="T24" fmla="*/ 72 w 72"/>
                  <a:gd name="T25" fmla="*/ 44 h 55"/>
                  <a:gd name="T26" fmla="*/ 72 w 72"/>
                  <a:gd name="T27" fmla="*/ 33 h 55"/>
                  <a:gd name="T28" fmla="*/ 69 w 72"/>
                  <a:gd name="T29" fmla="*/ 21 h 55"/>
                  <a:gd name="T30" fmla="*/ 68 w 72"/>
                  <a:gd name="T31" fmla="*/ 10 h 55"/>
                  <a:gd name="T32" fmla="*/ 67 w 72"/>
                  <a:gd name="T33" fmla="*/ 6 h 55"/>
                  <a:gd name="T34" fmla="*/ 67 w 72"/>
                  <a:gd name="T35" fmla="*/ 10 h 55"/>
                  <a:gd name="T36" fmla="*/ 66 w 72"/>
                  <a:gd name="T37" fmla="*/ 19 h 55"/>
                  <a:gd name="T38" fmla="*/ 64 w 72"/>
                  <a:gd name="T39" fmla="*/ 30 h 55"/>
                  <a:gd name="T40" fmla="*/ 58 w 72"/>
                  <a:gd name="T41" fmla="*/ 36 h 55"/>
                  <a:gd name="T42" fmla="*/ 49 w 72"/>
                  <a:gd name="T43" fmla="*/ 36 h 55"/>
                  <a:gd name="T44" fmla="*/ 39 w 72"/>
                  <a:gd name="T45" fmla="*/ 32 h 55"/>
                  <a:gd name="T46" fmla="*/ 30 w 72"/>
                  <a:gd name="T47" fmla="*/ 26 h 55"/>
                  <a:gd name="T48" fmla="*/ 21 w 72"/>
                  <a:gd name="T49" fmla="*/ 19 h 55"/>
                  <a:gd name="T50" fmla="*/ 13 w 72"/>
                  <a:gd name="T51" fmla="*/ 12 h 55"/>
                  <a:gd name="T52" fmla="*/ 6 w 72"/>
                  <a:gd name="T53" fmla="*/ 6 h 55"/>
                  <a:gd name="T54" fmla="*/ 1 w 72"/>
                  <a:gd name="T55" fmla="*/ 1 h 55"/>
                  <a:gd name="T56" fmla="*/ 0 w 72"/>
                  <a:gd name="T57" fmla="*/ 0 h 55"/>
                  <a:gd name="T58" fmla="*/ 9 w 72"/>
                  <a:gd name="T5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5">
                    <a:moveTo>
                      <a:pt x="9" y="19"/>
                    </a:moveTo>
                    <a:lnTo>
                      <a:pt x="11" y="21"/>
                    </a:lnTo>
                    <a:lnTo>
                      <a:pt x="14" y="25"/>
                    </a:lnTo>
                    <a:lnTo>
                      <a:pt x="19" y="31"/>
                    </a:lnTo>
                    <a:lnTo>
                      <a:pt x="26" y="38"/>
                    </a:lnTo>
                    <a:lnTo>
                      <a:pt x="31" y="45"/>
                    </a:lnTo>
                    <a:lnTo>
                      <a:pt x="37" y="50"/>
                    </a:lnTo>
                    <a:lnTo>
                      <a:pt x="43" y="54"/>
                    </a:lnTo>
                    <a:lnTo>
                      <a:pt x="47" y="55"/>
                    </a:lnTo>
                    <a:lnTo>
                      <a:pt x="56" y="54"/>
                    </a:lnTo>
                    <a:lnTo>
                      <a:pt x="64" y="52"/>
                    </a:lnTo>
                    <a:lnTo>
                      <a:pt x="69" y="49"/>
                    </a:lnTo>
                    <a:lnTo>
                      <a:pt x="72" y="44"/>
                    </a:lnTo>
                    <a:lnTo>
                      <a:pt x="72" y="33"/>
                    </a:lnTo>
                    <a:lnTo>
                      <a:pt x="69" y="21"/>
                    </a:lnTo>
                    <a:lnTo>
                      <a:pt x="68" y="10"/>
                    </a:lnTo>
                    <a:lnTo>
                      <a:pt x="67" y="6"/>
                    </a:lnTo>
                    <a:lnTo>
                      <a:pt x="67" y="10"/>
                    </a:lnTo>
                    <a:lnTo>
                      <a:pt x="66" y="19"/>
                    </a:lnTo>
                    <a:lnTo>
                      <a:pt x="64" y="30"/>
                    </a:lnTo>
                    <a:lnTo>
                      <a:pt x="58" y="36"/>
                    </a:lnTo>
                    <a:lnTo>
                      <a:pt x="49" y="36"/>
                    </a:lnTo>
                    <a:lnTo>
                      <a:pt x="39" y="32"/>
                    </a:lnTo>
                    <a:lnTo>
                      <a:pt x="30" y="26"/>
                    </a:lnTo>
                    <a:lnTo>
                      <a:pt x="21" y="19"/>
                    </a:lnTo>
                    <a:lnTo>
                      <a:pt x="13" y="12"/>
                    </a:lnTo>
                    <a:lnTo>
                      <a:pt x="6" y="6"/>
                    </a:lnTo>
                    <a:lnTo>
                      <a:pt x="1" y="1"/>
                    </a:lnTo>
                    <a:lnTo>
                      <a:pt x="0" y="0"/>
                    </a:lnTo>
                    <a:lnTo>
                      <a:pt x="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69" name="Freeform 89"/>
              <p:cNvSpPr>
                <a:spLocks/>
              </p:cNvSpPr>
              <p:nvPr/>
            </p:nvSpPr>
            <p:spPr bwMode="auto">
              <a:xfrm>
                <a:off x="669" y="1999"/>
                <a:ext cx="39" cy="26"/>
              </a:xfrm>
              <a:custGeom>
                <a:avLst/>
                <a:gdLst>
                  <a:gd name="T0" fmla="*/ 12 w 79"/>
                  <a:gd name="T1" fmla="*/ 23 h 51"/>
                  <a:gd name="T2" fmla="*/ 13 w 79"/>
                  <a:gd name="T3" fmla="*/ 24 h 51"/>
                  <a:gd name="T4" fmla="*/ 18 w 79"/>
                  <a:gd name="T5" fmla="*/ 27 h 51"/>
                  <a:gd name="T6" fmla="*/ 23 w 79"/>
                  <a:gd name="T7" fmla="*/ 33 h 51"/>
                  <a:gd name="T8" fmla="*/ 30 w 79"/>
                  <a:gd name="T9" fmla="*/ 39 h 51"/>
                  <a:gd name="T10" fmla="*/ 37 w 79"/>
                  <a:gd name="T11" fmla="*/ 43 h 51"/>
                  <a:gd name="T12" fmla="*/ 45 w 79"/>
                  <a:gd name="T13" fmla="*/ 48 h 51"/>
                  <a:gd name="T14" fmla="*/ 51 w 79"/>
                  <a:gd name="T15" fmla="*/ 51 h 51"/>
                  <a:gd name="T16" fmla="*/ 56 w 79"/>
                  <a:gd name="T17" fmla="*/ 51 h 51"/>
                  <a:gd name="T18" fmla="*/ 64 w 79"/>
                  <a:gd name="T19" fmla="*/ 49 h 51"/>
                  <a:gd name="T20" fmla="*/ 71 w 79"/>
                  <a:gd name="T21" fmla="*/ 46 h 51"/>
                  <a:gd name="T22" fmla="*/ 76 w 79"/>
                  <a:gd name="T23" fmla="*/ 41 h 51"/>
                  <a:gd name="T24" fmla="*/ 79 w 79"/>
                  <a:gd name="T25" fmla="*/ 35 h 51"/>
                  <a:gd name="T26" fmla="*/ 76 w 79"/>
                  <a:gd name="T27" fmla="*/ 26 h 51"/>
                  <a:gd name="T28" fmla="*/ 73 w 79"/>
                  <a:gd name="T29" fmla="*/ 15 h 51"/>
                  <a:gd name="T30" fmla="*/ 68 w 79"/>
                  <a:gd name="T31" fmla="*/ 4 h 51"/>
                  <a:gd name="T32" fmla="*/ 67 w 79"/>
                  <a:gd name="T33" fmla="*/ 0 h 51"/>
                  <a:gd name="T34" fmla="*/ 68 w 79"/>
                  <a:gd name="T35" fmla="*/ 4 h 51"/>
                  <a:gd name="T36" fmla="*/ 68 w 79"/>
                  <a:gd name="T37" fmla="*/ 13 h 51"/>
                  <a:gd name="T38" fmla="*/ 67 w 79"/>
                  <a:gd name="T39" fmla="*/ 25 h 51"/>
                  <a:gd name="T40" fmla="*/ 63 w 79"/>
                  <a:gd name="T41" fmla="*/ 31 h 51"/>
                  <a:gd name="T42" fmla="*/ 54 w 79"/>
                  <a:gd name="T43" fmla="*/ 32 h 51"/>
                  <a:gd name="T44" fmla="*/ 44 w 79"/>
                  <a:gd name="T45" fmla="*/ 31 h 51"/>
                  <a:gd name="T46" fmla="*/ 34 w 79"/>
                  <a:gd name="T47" fmla="*/ 26 h 51"/>
                  <a:gd name="T48" fmla="*/ 23 w 79"/>
                  <a:gd name="T49" fmla="*/ 21 h 51"/>
                  <a:gd name="T50" fmla="*/ 14 w 79"/>
                  <a:gd name="T51" fmla="*/ 16 h 51"/>
                  <a:gd name="T52" fmla="*/ 7 w 79"/>
                  <a:gd name="T53" fmla="*/ 10 h 51"/>
                  <a:gd name="T54" fmla="*/ 3 w 79"/>
                  <a:gd name="T55" fmla="*/ 6 h 51"/>
                  <a:gd name="T56" fmla="*/ 0 w 79"/>
                  <a:gd name="T57" fmla="*/ 5 h 51"/>
                  <a:gd name="T58" fmla="*/ 12 w 79"/>
                  <a:gd name="T59" fmla="*/ 2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51">
                    <a:moveTo>
                      <a:pt x="12" y="23"/>
                    </a:moveTo>
                    <a:lnTo>
                      <a:pt x="13" y="24"/>
                    </a:lnTo>
                    <a:lnTo>
                      <a:pt x="18" y="27"/>
                    </a:lnTo>
                    <a:lnTo>
                      <a:pt x="23" y="33"/>
                    </a:lnTo>
                    <a:lnTo>
                      <a:pt x="30" y="39"/>
                    </a:lnTo>
                    <a:lnTo>
                      <a:pt x="37" y="43"/>
                    </a:lnTo>
                    <a:lnTo>
                      <a:pt x="45" y="48"/>
                    </a:lnTo>
                    <a:lnTo>
                      <a:pt x="51" y="51"/>
                    </a:lnTo>
                    <a:lnTo>
                      <a:pt x="56" y="51"/>
                    </a:lnTo>
                    <a:lnTo>
                      <a:pt x="64" y="49"/>
                    </a:lnTo>
                    <a:lnTo>
                      <a:pt x="71" y="46"/>
                    </a:lnTo>
                    <a:lnTo>
                      <a:pt x="76" y="41"/>
                    </a:lnTo>
                    <a:lnTo>
                      <a:pt x="79" y="35"/>
                    </a:lnTo>
                    <a:lnTo>
                      <a:pt x="76" y="26"/>
                    </a:lnTo>
                    <a:lnTo>
                      <a:pt x="73" y="15"/>
                    </a:lnTo>
                    <a:lnTo>
                      <a:pt x="68" y="4"/>
                    </a:lnTo>
                    <a:lnTo>
                      <a:pt x="67" y="0"/>
                    </a:lnTo>
                    <a:lnTo>
                      <a:pt x="68" y="4"/>
                    </a:lnTo>
                    <a:lnTo>
                      <a:pt x="68" y="13"/>
                    </a:lnTo>
                    <a:lnTo>
                      <a:pt x="67" y="25"/>
                    </a:lnTo>
                    <a:lnTo>
                      <a:pt x="63" y="31"/>
                    </a:lnTo>
                    <a:lnTo>
                      <a:pt x="54" y="32"/>
                    </a:lnTo>
                    <a:lnTo>
                      <a:pt x="44" y="31"/>
                    </a:lnTo>
                    <a:lnTo>
                      <a:pt x="34" y="26"/>
                    </a:lnTo>
                    <a:lnTo>
                      <a:pt x="23" y="21"/>
                    </a:lnTo>
                    <a:lnTo>
                      <a:pt x="14" y="16"/>
                    </a:lnTo>
                    <a:lnTo>
                      <a:pt x="7" y="10"/>
                    </a:lnTo>
                    <a:lnTo>
                      <a:pt x="3" y="6"/>
                    </a:lnTo>
                    <a:lnTo>
                      <a:pt x="0" y="5"/>
                    </a:lnTo>
                    <a:lnTo>
                      <a:pt x="12"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70" name="Freeform 90"/>
              <p:cNvSpPr>
                <a:spLocks/>
              </p:cNvSpPr>
              <p:nvPr/>
            </p:nvSpPr>
            <p:spPr bwMode="auto">
              <a:xfrm>
                <a:off x="731" y="2044"/>
                <a:ext cx="40" cy="26"/>
              </a:xfrm>
              <a:custGeom>
                <a:avLst/>
                <a:gdLst>
                  <a:gd name="T0" fmla="*/ 0 w 78"/>
                  <a:gd name="T1" fmla="*/ 7 h 52"/>
                  <a:gd name="T2" fmla="*/ 11 w 78"/>
                  <a:gd name="T3" fmla="*/ 25 h 52"/>
                  <a:gd name="T4" fmla="*/ 13 w 78"/>
                  <a:gd name="T5" fmla="*/ 26 h 52"/>
                  <a:gd name="T6" fmla="*/ 17 w 78"/>
                  <a:gd name="T7" fmla="*/ 29 h 52"/>
                  <a:gd name="T8" fmla="*/ 23 w 78"/>
                  <a:gd name="T9" fmla="*/ 34 h 52"/>
                  <a:gd name="T10" fmla="*/ 30 w 78"/>
                  <a:gd name="T11" fmla="*/ 40 h 52"/>
                  <a:gd name="T12" fmla="*/ 37 w 78"/>
                  <a:gd name="T13" fmla="*/ 45 h 52"/>
                  <a:gd name="T14" fmla="*/ 45 w 78"/>
                  <a:gd name="T15" fmla="*/ 50 h 52"/>
                  <a:gd name="T16" fmla="*/ 51 w 78"/>
                  <a:gd name="T17" fmla="*/ 52 h 52"/>
                  <a:gd name="T18" fmla="*/ 55 w 78"/>
                  <a:gd name="T19" fmla="*/ 52 h 52"/>
                  <a:gd name="T20" fmla="*/ 63 w 78"/>
                  <a:gd name="T21" fmla="*/ 50 h 52"/>
                  <a:gd name="T22" fmla="*/ 70 w 78"/>
                  <a:gd name="T23" fmla="*/ 46 h 52"/>
                  <a:gd name="T24" fmla="*/ 76 w 78"/>
                  <a:gd name="T25" fmla="*/ 42 h 52"/>
                  <a:gd name="T26" fmla="*/ 78 w 78"/>
                  <a:gd name="T27" fmla="*/ 36 h 52"/>
                  <a:gd name="T28" fmla="*/ 76 w 78"/>
                  <a:gd name="T29" fmla="*/ 27 h 52"/>
                  <a:gd name="T30" fmla="*/ 71 w 78"/>
                  <a:gd name="T31" fmla="*/ 14 h 52"/>
                  <a:gd name="T32" fmla="*/ 68 w 78"/>
                  <a:gd name="T33" fmla="*/ 5 h 52"/>
                  <a:gd name="T34" fmla="*/ 66 w 78"/>
                  <a:gd name="T35" fmla="*/ 0 h 52"/>
                  <a:gd name="T36" fmla="*/ 67 w 78"/>
                  <a:gd name="T37" fmla="*/ 5 h 52"/>
                  <a:gd name="T38" fmla="*/ 68 w 78"/>
                  <a:gd name="T39" fmla="*/ 14 h 52"/>
                  <a:gd name="T40" fmla="*/ 67 w 78"/>
                  <a:gd name="T41" fmla="*/ 26 h 52"/>
                  <a:gd name="T42" fmla="*/ 62 w 78"/>
                  <a:gd name="T43" fmla="*/ 31 h 52"/>
                  <a:gd name="T44" fmla="*/ 54 w 78"/>
                  <a:gd name="T45" fmla="*/ 33 h 52"/>
                  <a:gd name="T46" fmla="*/ 44 w 78"/>
                  <a:gd name="T47" fmla="*/ 31 h 52"/>
                  <a:gd name="T48" fmla="*/ 33 w 78"/>
                  <a:gd name="T49" fmla="*/ 27 h 52"/>
                  <a:gd name="T50" fmla="*/ 23 w 78"/>
                  <a:gd name="T51" fmla="*/ 22 h 52"/>
                  <a:gd name="T52" fmla="*/ 14 w 78"/>
                  <a:gd name="T53" fmla="*/ 17 h 52"/>
                  <a:gd name="T54" fmla="*/ 7 w 78"/>
                  <a:gd name="T55" fmla="*/ 12 h 52"/>
                  <a:gd name="T56" fmla="*/ 2 w 78"/>
                  <a:gd name="T57" fmla="*/ 8 h 52"/>
                  <a:gd name="T58" fmla="*/ 0 w 78"/>
                  <a:gd name="T59"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52">
                    <a:moveTo>
                      <a:pt x="0" y="7"/>
                    </a:moveTo>
                    <a:lnTo>
                      <a:pt x="11" y="25"/>
                    </a:lnTo>
                    <a:lnTo>
                      <a:pt x="13" y="26"/>
                    </a:lnTo>
                    <a:lnTo>
                      <a:pt x="17" y="29"/>
                    </a:lnTo>
                    <a:lnTo>
                      <a:pt x="23" y="34"/>
                    </a:lnTo>
                    <a:lnTo>
                      <a:pt x="30" y="40"/>
                    </a:lnTo>
                    <a:lnTo>
                      <a:pt x="37" y="45"/>
                    </a:lnTo>
                    <a:lnTo>
                      <a:pt x="45" y="50"/>
                    </a:lnTo>
                    <a:lnTo>
                      <a:pt x="51" y="52"/>
                    </a:lnTo>
                    <a:lnTo>
                      <a:pt x="55" y="52"/>
                    </a:lnTo>
                    <a:lnTo>
                      <a:pt x="63" y="50"/>
                    </a:lnTo>
                    <a:lnTo>
                      <a:pt x="70" y="46"/>
                    </a:lnTo>
                    <a:lnTo>
                      <a:pt x="76" y="42"/>
                    </a:lnTo>
                    <a:lnTo>
                      <a:pt x="78" y="36"/>
                    </a:lnTo>
                    <a:lnTo>
                      <a:pt x="76" y="27"/>
                    </a:lnTo>
                    <a:lnTo>
                      <a:pt x="71" y="14"/>
                    </a:lnTo>
                    <a:lnTo>
                      <a:pt x="68" y="5"/>
                    </a:lnTo>
                    <a:lnTo>
                      <a:pt x="66" y="0"/>
                    </a:lnTo>
                    <a:lnTo>
                      <a:pt x="67" y="5"/>
                    </a:lnTo>
                    <a:lnTo>
                      <a:pt x="68" y="14"/>
                    </a:lnTo>
                    <a:lnTo>
                      <a:pt x="67" y="26"/>
                    </a:lnTo>
                    <a:lnTo>
                      <a:pt x="62" y="31"/>
                    </a:lnTo>
                    <a:lnTo>
                      <a:pt x="54" y="33"/>
                    </a:lnTo>
                    <a:lnTo>
                      <a:pt x="44" y="31"/>
                    </a:lnTo>
                    <a:lnTo>
                      <a:pt x="33" y="27"/>
                    </a:lnTo>
                    <a:lnTo>
                      <a:pt x="23" y="22"/>
                    </a:lnTo>
                    <a:lnTo>
                      <a:pt x="14" y="17"/>
                    </a:lnTo>
                    <a:lnTo>
                      <a:pt x="7" y="12"/>
                    </a:lnTo>
                    <a:lnTo>
                      <a:pt x="2" y="8"/>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71" name="Freeform 91"/>
              <p:cNvSpPr>
                <a:spLocks/>
              </p:cNvSpPr>
              <p:nvPr/>
            </p:nvSpPr>
            <p:spPr bwMode="auto">
              <a:xfrm>
                <a:off x="455" y="1782"/>
                <a:ext cx="28" cy="31"/>
              </a:xfrm>
              <a:custGeom>
                <a:avLst/>
                <a:gdLst>
                  <a:gd name="T0" fmla="*/ 55 w 55"/>
                  <a:gd name="T1" fmla="*/ 37 h 62"/>
                  <a:gd name="T2" fmla="*/ 55 w 55"/>
                  <a:gd name="T3" fmla="*/ 38 h 62"/>
                  <a:gd name="T4" fmla="*/ 53 w 55"/>
                  <a:gd name="T5" fmla="*/ 43 h 62"/>
                  <a:gd name="T6" fmla="*/ 51 w 55"/>
                  <a:gd name="T7" fmla="*/ 47 h 62"/>
                  <a:gd name="T8" fmla="*/ 47 w 55"/>
                  <a:gd name="T9" fmla="*/ 53 h 62"/>
                  <a:gd name="T10" fmla="*/ 43 w 55"/>
                  <a:gd name="T11" fmla="*/ 59 h 62"/>
                  <a:gd name="T12" fmla="*/ 37 w 55"/>
                  <a:gd name="T13" fmla="*/ 62 h 62"/>
                  <a:gd name="T14" fmla="*/ 29 w 55"/>
                  <a:gd name="T15" fmla="*/ 62 h 62"/>
                  <a:gd name="T16" fmla="*/ 21 w 55"/>
                  <a:gd name="T17" fmla="*/ 60 h 62"/>
                  <a:gd name="T18" fmla="*/ 10 w 55"/>
                  <a:gd name="T19" fmla="*/ 54 h 62"/>
                  <a:gd name="T20" fmla="*/ 5 w 55"/>
                  <a:gd name="T21" fmla="*/ 48 h 62"/>
                  <a:gd name="T22" fmla="*/ 2 w 55"/>
                  <a:gd name="T23" fmla="*/ 40 h 62"/>
                  <a:gd name="T24" fmla="*/ 0 w 55"/>
                  <a:gd name="T25" fmla="*/ 29 h 62"/>
                  <a:gd name="T26" fmla="*/ 1 w 55"/>
                  <a:gd name="T27" fmla="*/ 19 h 62"/>
                  <a:gd name="T28" fmla="*/ 7 w 55"/>
                  <a:gd name="T29" fmla="*/ 10 h 62"/>
                  <a:gd name="T30" fmla="*/ 13 w 55"/>
                  <a:gd name="T31" fmla="*/ 7 h 62"/>
                  <a:gd name="T32" fmla="*/ 15 w 55"/>
                  <a:gd name="T33" fmla="*/ 6 h 62"/>
                  <a:gd name="T34" fmla="*/ 16 w 55"/>
                  <a:gd name="T35" fmla="*/ 5 h 62"/>
                  <a:gd name="T36" fmla="*/ 21 w 55"/>
                  <a:gd name="T37" fmla="*/ 1 h 62"/>
                  <a:gd name="T38" fmla="*/ 28 w 55"/>
                  <a:gd name="T39" fmla="*/ 0 h 62"/>
                  <a:gd name="T40" fmla="*/ 37 w 55"/>
                  <a:gd name="T41" fmla="*/ 1 h 62"/>
                  <a:gd name="T42" fmla="*/ 43 w 55"/>
                  <a:gd name="T43" fmla="*/ 5 h 62"/>
                  <a:gd name="T44" fmla="*/ 48 w 55"/>
                  <a:gd name="T45" fmla="*/ 10 h 62"/>
                  <a:gd name="T46" fmla="*/ 51 w 55"/>
                  <a:gd name="T47" fmla="*/ 14 h 62"/>
                  <a:gd name="T48" fmla="*/ 52 w 55"/>
                  <a:gd name="T49" fmla="*/ 16 h 62"/>
                  <a:gd name="T50" fmla="*/ 55 w 55"/>
                  <a:gd name="T51" fmla="*/ 3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2">
                    <a:moveTo>
                      <a:pt x="55" y="37"/>
                    </a:moveTo>
                    <a:lnTo>
                      <a:pt x="55" y="38"/>
                    </a:lnTo>
                    <a:lnTo>
                      <a:pt x="53" y="43"/>
                    </a:lnTo>
                    <a:lnTo>
                      <a:pt x="51" y="47"/>
                    </a:lnTo>
                    <a:lnTo>
                      <a:pt x="47" y="53"/>
                    </a:lnTo>
                    <a:lnTo>
                      <a:pt x="43" y="59"/>
                    </a:lnTo>
                    <a:lnTo>
                      <a:pt x="37" y="62"/>
                    </a:lnTo>
                    <a:lnTo>
                      <a:pt x="29" y="62"/>
                    </a:lnTo>
                    <a:lnTo>
                      <a:pt x="21" y="60"/>
                    </a:lnTo>
                    <a:lnTo>
                      <a:pt x="10" y="54"/>
                    </a:lnTo>
                    <a:lnTo>
                      <a:pt x="5" y="48"/>
                    </a:lnTo>
                    <a:lnTo>
                      <a:pt x="2" y="40"/>
                    </a:lnTo>
                    <a:lnTo>
                      <a:pt x="0" y="29"/>
                    </a:lnTo>
                    <a:lnTo>
                      <a:pt x="1" y="19"/>
                    </a:lnTo>
                    <a:lnTo>
                      <a:pt x="7" y="10"/>
                    </a:lnTo>
                    <a:lnTo>
                      <a:pt x="13" y="7"/>
                    </a:lnTo>
                    <a:lnTo>
                      <a:pt x="15" y="6"/>
                    </a:lnTo>
                    <a:lnTo>
                      <a:pt x="16" y="5"/>
                    </a:lnTo>
                    <a:lnTo>
                      <a:pt x="21" y="1"/>
                    </a:lnTo>
                    <a:lnTo>
                      <a:pt x="28" y="0"/>
                    </a:lnTo>
                    <a:lnTo>
                      <a:pt x="37" y="1"/>
                    </a:lnTo>
                    <a:lnTo>
                      <a:pt x="43" y="5"/>
                    </a:lnTo>
                    <a:lnTo>
                      <a:pt x="48" y="10"/>
                    </a:lnTo>
                    <a:lnTo>
                      <a:pt x="51" y="14"/>
                    </a:lnTo>
                    <a:lnTo>
                      <a:pt x="52" y="16"/>
                    </a:lnTo>
                    <a:lnTo>
                      <a:pt x="5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72" name="Freeform 92"/>
              <p:cNvSpPr>
                <a:spLocks/>
              </p:cNvSpPr>
              <p:nvPr/>
            </p:nvSpPr>
            <p:spPr bwMode="auto">
              <a:xfrm>
                <a:off x="465" y="1791"/>
                <a:ext cx="14" cy="12"/>
              </a:xfrm>
              <a:custGeom>
                <a:avLst/>
                <a:gdLst>
                  <a:gd name="T0" fmla="*/ 15 w 29"/>
                  <a:gd name="T1" fmla="*/ 0 h 25"/>
                  <a:gd name="T2" fmla="*/ 10 w 29"/>
                  <a:gd name="T3" fmla="*/ 1 h 25"/>
                  <a:gd name="T4" fmla="*/ 5 w 29"/>
                  <a:gd name="T5" fmla="*/ 3 h 25"/>
                  <a:gd name="T6" fmla="*/ 1 w 29"/>
                  <a:gd name="T7" fmla="*/ 6 h 25"/>
                  <a:gd name="T8" fmla="*/ 0 w 29"/>
                  <a:gd name="T9" fmla="*/ 11 h 25"/>
                  <a:gd name="T10" fmla="*/ 1 w 29"/>
                  <a:gd name="T11" fmla="*/ 16 h 25"/>
                  <a:gd name="T12" fmla="*/ 4 w 29"/>
                  <a:gd name="T13" fmla="*/ 20 h 25"/>
                  <a:gd name="T14" fmla="*/ 8 w 29"/>
                  <a:gd name="T15" fmla="*/ 24 h 25"/>
                  <a:gd name="T16" fmla="*/ 14 w 29"/>
                  <a:gd name="T17" fmla="*/ 25 h 25"/>
                  <a:gd name="T18" fmla="*/ 20 w 29"/>
                  <a:gd name="T19" fmla="*/ 24 h 25"/>
                  <a:gd name="T20" fmla="*/ 25 w 29"/>
                  <a:gd name="T21" fmla="*/ 21 h 25"/>
                  <a:gd name="T22" fmla="*/ 28 w 29"/>
                  <a:gd name="T23" fmla="*/ 17 h 25"/>
                  <a:gd name="T24" fmla="*/ 29 w 29"/>
                  <a:gd name="T25" fmla="*/ 12 h 25"/>
                  <a:gd name="T26" fmla="*/ 29 w 29"/>
                  <a:gd name="T27" fmla="*/ 8 h 25"/>
                  <a:gd name="T28" fmla="*/ 26 w 29"/>
                  <a:gd name="T29" fmla="*/ 3 h 25"/>
                  <a:gd name="T30" fmla="*/ 21 w 29"/>
                  <a:gd name="T31" fmla="*/ 1 h 25"/>
                  <a:gd name="T32" fmla="*/ 15 w 29"/>
                  <a:gd name="T3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5">
                    <a:moveTo>
                      <a:pt x="15" y="0"/>
                    </a:moveTo>
                    <a:lnTo>
                      <a:pt x="10" y="1"/>
                    </a:lnTo>
                    <a:lnTo>
                      <a:pt x="5" y="3"/>
                    </a:lnTo>
                    <a:lnTo>
                      <a:pt x="1" y="6"/>
                    </a:lnTo>
                    <a:lnTo>
                      <a:pt x="0" y="11"/>
                    </a:lnTo>
                    <a:lnTo>
                      <a:pt x="1" y="16"/>
                    </a:lnTo>
                    <a:lnTo>
                      <a:pt x="4" y="20"/>
                    </a:lnTo>
                    <a:lnTo>
                      <a:pt x="8" y="24"/>
                    </a:lnTo>
                    <a:lnTo>
                      <a:pt x="14" y="25"/>
                    </a:lnTo>
                    <a:lnTo>
                      <a:pt x="20" y="24"/>
                    </a:lnTo>
                    <a:lnTo>
                      <a:pt x="25" y="21"/>
                    </a:lnTo>
                    <a:lnTo>
                      <a:pt x="28" y="17"/>
                    </a:lnTo>
                    <a:lnTo>
                      <a:pt x="29" y="12"/>
                    </a:lnTo>
                    <a:lnTo>
                      <a:pt x="29" y="8"/>
                    </a:lnTo>
                    <a:lnTo>
                      <a:pt x="26" y="3"/>
                    </a:lnTo>
                    <a:lnTo>
                      <a:pt x="21" y="1"/>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73" name="Freeform 93"/>
              <p:cNvSpPr>
                <a:spLocks/>
              </p:cNvSpPr>
              <p:nvPr/>
            </p:nvSpPr>
            <p:spPr bwMode="auto">
              <a:xfrm>
                <a:off x="423" y="1747"/>
                <a:ext cx="120" cy="183"/>
              </a:xfrm>
              <a:custGeom>
                <a:avLst/>
                <a:gdLst>
                  <a:gd name="T0" fmla="*/ 157 w 240"/>
                  <a:gd name="T1" fmla="*/ 17 h 366"/>
                  <a:gd name="T2" fmla="*/ 174 w 240"/>
                  <a:gd name="T3" fmla="*/ 31 h 366"/>
                  <a:gd name="T4" fmla="*/ 189 w 240"/>
                  <a:gd name="T5" fmla="*/ 50 h 366"/>
                  <a:gd name="T6" fmla="*/ 203 w 240"/>
                  <a:gd name="T7" fmla="*/ 70 h 366"/>
                  <a:gd name="T8" fmla="*/ 214 w 240"/>
                  <a:gd name="T9" fmla="*/ 89 h 366"/>
                  <a:gd name="T10" fmla="*/ 232 w 240"/>
                  <a:gd name="T11" fmla="*/ 136 h 366"/>
                  <a:gd name="T12" fmla="*/ 240 w 240"/>
                  <a:gd name="T13" fmla="*/ 166 h 366"/>
                  <a:gd name="T14" fmla="*/ 233 w 240"/>
                  <a:gd name="T15" fmla="*/ 168 h 366"/>
                  <a:gd name="T16" fmla="*/ 215 w 240"/>
                  <a:gd name="T17" fmla="*/ 174 h 366"/>
                  <a:gd name="T18" fmla="*/ 193 w 240"/>
                  <a:gd name="T19" fmla="*/ 179 h 366"/>
                  <a:gd name="T20" fmla="*/ 172 w 240"/>
                  <a:gd name="T21" fmla="*/ 181 h 366"/>
                  <a:gd name="T22" fmla="*/ 162 w 240"/>
                  <a:gd name="T23" fmla="*/ 194 h 366"/>
                  <a:gd name="T24" fmla="*/ 158 w 240"/>
                  <a:gd name="T25" fmla="*/ 202 h 366"/>
                  <a:gd name="T26" fmla="*/ 151 w 240"/>
                  <a:gd name="T27" fmla="*/ 260 h 366"/>
                  <a:gd name="T28" fmla="*/ 141 w 240"/>
                  <a:gd name="T29" fmla="*/ 341 h 366"/>
                  <a:gd name="T30" fmla="*/ 118 w 240"/>
                  <a:gd name="T31" fmla="*/ 361 h 366"/>
                  <a:gd name="T32" fmla="*/ 108 w 240"/>
                  <a:gd name="T33" fmla="*/ 365 h 366"/>
                  <a:gd name="T34" fmla="*/ 96 w 240"/>
                  <a:gd name="T35" fmla="*/ 365 h 366"/>
                  <a:gd name="T36" fmla="*/ 81 w 240"/>
                  <a:gd name="T37" fmla="*/ 328 h 366"/>
                  <a:gd name="T38" fmla="*/ 66 w 240"/>
                  <a:gd name="T39" fmla="*/ 272 h 366"/>
                  <a:gd name="T40" fmla="*/ 55 w 240"/>
                  <a:gd name="T41" fmla="*/ 252 h 366"/>
                  <a:gd name="T42" fmla="*/ 70 w 240"/>
                  <a:gd name="T43" fmla="*/ 250 h 366"/>
                  <a:gd name="T44" fmla="*/ 81 w 240"/>
                  <a:gd name="T45" fmla="*/ 229 h 366"/>
                  <a:gd name="T46" fmla="*/ 82 w 240"/>
                  <a:gd name="T47" fmla="*/ 203 h 366"/>
                  <a:gd name="T48" fmla="*/ 75 w 240"/>
                  <a:gd name="T49" fmla="*/ 177 h 366"/>
                  <a:gd name="T50" fmla="*/ 67 w 240"/>
                  <a:gd name="T51" fmla="*/ 165 h 366"/>
                  <a:gd name="T52" fmla="*/ 56 w 240"/>
                  <a:gd name="T53" fmla="*/ 150 h 366"/>
                  <a:gd name="T54" fmla="*/ 42 w 240"/>
                  <a:gd name="T55" fmla="*/ 135 h 366"/>
                  <a:gd name="T56" fmla="*/ 29 w 240"/>
                  <a:gd name="T57" fmla="*/ 123 h 366"/>
                  <a:gd name="T58" fmla="*/ 11 w 240"/>
                  <a:gd name="T59" fmla="*/ 126 h 366"/>
                  <a:gd name="T60" fmla="*/ 7 w 240"/>
                  <a:gd name="T61" fmla="*/ 130 h 366"/>
                  <a:gd name="T62" fmla="*/ 0 w 240"/>
                  <a:gd name="T63" fmla="*/ 113 h 366"/>
                  <a:gd name="T64" fmla="*/ 7 w 240"/>
                  <a:gd name="T65" fmla="*/ 69 h 366"/>
                  <a:gd name="T66" fmla="*/ 14 w 240"/>
                  <a:gd name="T67" fmla="*/ 56 h 366"/>
                  <a:gd name="T68" fmla="*/ 21 w 240"/>
                  <a:gd name="T69" fmla="*/ 45 h 366"/>
                  <a:gd name="T70" fmla="*/ 31 w 240"/>
                  <a:gd name="T71" fmla="*/ 35 h 366"/>
                  <a:gd name="T72" fmla="*/ 45 w 240"/>
                  <a:gd name="T73" fmla="*/ 21 h 366"/>
                  <a:gd name="T74" fmla="*/ 61 w 240"/>
                  <a:gd name="T75" fmla="*/ 13 h 366"/>
                  <a:gd name="T76" fmla="*/ 75 w 240"/>
                  <a:gd name="T77" fmla="*/ 7 h 366"/>
                  <a:gd name="T78" fmla="*/ 89 w 240"/>
                  <a:gd name="T79" fmla="*/ 2 h 366"/>
                  <a:gd name="T80" fmla="*/ 108 w 240"/>
                  <a:gd name="T81" fmla="*/ 0 h 366"/>
                  <a:gd name="T82" fmla="*/ 118 w 240"/>
                  <a:gd name="T83" fmla="*/ 1 h 366"/>
                  <a:gd name="T84" fmla="*/ 133 w 240"/>
                  <a:gd name="T85" fmla="*/ 5 h 366"/>
                  <a:gd name="T86" fmla="*/ 147 w 240"/>
                  <a:gd name="T87" fmla="*/ 10 h 366"/>
                  <a:gd name="T88" fmla="*/ 157 w 240"/>
                  <a:gd name="T89" fmla="*/ 17 h 366"/>
                  <a:gd name="T90" fmla="*/ 117 w 240"/>
                  <a:gd name="T91" fmla="*/ 69 h 366"/>
                  <a:gd name="T92" fmla="*/ 102 w 240"/>
                  <a:gd name="T93" fmla="*/ 60 h 366"/>
                  <a:gd name="T94" fmla="*/ 80 w 240"/>
                  <a:gd name="T95" fmla="*/ 62 h 366"/>
                  <a:gd name="T96" fmla="*/ 71 w 240"/>
                  <a:gd name="T97" fmla="*/ 67 h 366"/>
                  <a:gd name="T98" fmla="*/ 68 w 240"/>
                  <a:gd name="T99" fmla="*/ 69 h 366"/>
                  <a:gd name="T100" fmla="*/ 59 w 240"/>
                  <a:gd name="T101" fmla="*/ 83 h 366"/>
                  <a:gd name="T102" fmla="*/ 55 w 240"/>
                  <a:gd name="T103" fmla="*/ 106 h 366"/>
                  <a:gd name="T104" fmla="*/ 57 w 240"/>
                  <a:gd name="T105" fmla="*/ 116 h 366"/>
                  <a:gd name="T106" fmla="*/ 66 w 240"/>
                  <a:gd name="T107" fmla="*/ 127 h 366"/>
                  <a:gd name="T108" fmla="*/ 80 w 240"/>
                  <a:gd name="T109" fmla="*/ 137 h 366"/>
                  <a:gd name="T110" fmla="*/ 91 w 240"/>
                  <a:gd name="T111" fmla="*/ 143 h 366"/>
                  <a:gd name="T112" fmla="*/ 101 w 240"/>
                  <a:gd name="T113" fmla="*/ 141 h 366"/>
                  <a:gd name="T114" fmla="*/ 112 w 240"/>
                  <a:gd name="T115" fmla="*/ 136 h 366"/>
                  <a:gd name="T116" fmla="*/ 124 w 240"/>
                  <a:gd name="T117" fmla="*/ 127 h 366"/>
                  <a:gd name="T118" fmla="*/ 129 w 240"/>
                  <a:gd name="T119" fmla="*/ 104 h 366"/>
                  <a:gd name="T120" fmla="*/ 121 w 240"/>
                  <a:gd name="T121" fmla="*/ 7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0" h="366">
                    <a:moveTo>
                      <a:pt x="119" y="71"/>
                    </a:moveTo>
                    <a:lnTo>
                      <a:pt x="157" y="17"/>
                    </a:lnTo>
                    <a:lnTo>
                      <a:pt x="166" y="23"/>
                    </a:lnTo>
                    <a:lnTo>
                      <a:pt x="174" y="31"/>
                    </a:lnTo>
                    <a:lnTo>
                      <a:pt x="182" y="40"/>
                    </a:lnTo>
                    <a:lnTo>
                      <a:pt x="189" y="50"/>
                    </a:lnTo>
                    <a:lnTo>
                      <a:pt x="196" y="60"/>
                    </a:lnTo>
                    <a:lnTo>
                      <a:pt x="203" y="70"/>
                    </a:lnTo>
                    <a:lnTo>
                      <a:pt x="209" y="81"/>
                    </a:lnTo>
                    <a:lnTo>
                      <a:pt x="214" y="89"/>
                    </a:lnTo>
                    <a:lnTo>
                      <a:pt x="224" y="111"/>
                    </a:lnTo>
                    <a:lnTo>
                      <a:pt x="232" y="136"/>
                    </a:lnTo>
                    <a:lnTo>
                      <a:pt x="238" y="157"/>
                    </a:lnTo>
                    <a:lnTo>
                      <a:pt x="240" y="166"/>
                    </a:lnTo>
                    <a:lnTo>
                      <a:pt x="238" y="167"/>
                    </a:lnTo>
                    <a:lnTo>
                      <a:pt x="233" y="168"/>
                    </a:lnTo>
                    <a:lnTo>
                      <a:pt x="225" y="170"/>
                    </a:lnTo>
                    <a:lnTo>
                      <a:pt x="215" y="174"/>
                    </a:lnTo>
                    <a:lnTo>
                      <a:pt x="203" y="176"/>
                    </a:lnTo>
                    <a:lnTo>
                      <a:pt x="193" y="179"/>
                    </a:lnTo>
                    <a:lnTo>
                      <a:pt x="181" y="181"/>
                    </a:lnTo>
                    <a:lnTo>
                      <a:pt x="172" y="181"/>
                    </a:lnTo>
                    <a:lnTo>
                      <a:pt x="165" y="187"/>
                    </a:lnTo>
                    <a:lnTo>
                      <a:pt x="162" y="194"/>
                    </a:lnTo>
                    <a:lnTo>
                      <a:pt x="159" y="199"/>
                    </a:lnTo>
                    <a:lnTo>
                      <a:pt x="158" y="202"/>
                    </a:lnTo>
                    <a:lnTo>
                      <a:pt x="156" y="219"/>
                    </a:lnTo>
                    <a:lnTo>
                      <a:pt x="151" y="260"/>
                    </a:lnTo>
                    <a:lnTo>
                      <a:pt x="146" y="308"/>
                    </a:lnTo>
                    <a:lnTo>
                      <a:pt x="141" y="341"/>
                    </a:lnTo>
                    <a:lnTo>
                      <a:pt x="128" y="352"/>
                    </a:lnTo>
                    <a:lnTo>
                      <a:pt x="118" y="361"/>
                    </a:lnTo>
                    <a:lnTo>
                      <a:pt x="110" y="364"/>
                    </a:lnTo>
                    <a:lnTo>
                      <a:pt x="108" y="365"/>
                    </a:lnTo>
                    <a:lnTo>
                      <a:pt x="104" y="366"/>
                    </a:lnTo>
                    <a:lnTo>
                      <a:pt x="96" y="365"/>
                    </a:lnTo>
                    <a:lnTo>
                      <a:pt x="88" y="355"/>
                    </a:lnTo>
                    <a:lnTo>
                      <a:pt x="81" y="328"/>
                    </a:lnTo>
                    <a:lnTo>
                      <a:pt x="74" y="296"/>
                    </a:lnTo>
                    <a:lnTo>
                      <a:pt x="66" y="272"/>
                    </a:lnTo>
                    <a:lnTo>
                      <a:pt x="58" y="257"/>
                    </a:lnTo>
                    <a:lnTo>
                      <a:pt x="55" y="252"/>
                    </a:lnTo>
                    <a:lnTo>
                      <a:pt x="59" y="252"/>
                    </a:lnTo>
                    <a:lnTo>
                      <a:pt x="70" y="250"/>
                    </a:lnTo>
                    <a:lnTo>
                      <a:pt x="79" y="243"/>
                    </a:lnTo>
                    <a:lnTo>
                      <a:pt x="81" y="229"/>
                    </a:lnTo>
                    <a:lnTo>
                      <a:pt x="82" y="218"/>
                    </a:lnTo>
                    <a:lnTo>
                      <a:pt x="82" y="203"/>
                    </a:lnTo>
                    <a:lnTo>
                      <a:pt x="80" y="189"/>
                    </a:lnTo>
                    <a:lnTo>
                      <a:pt x="75" y="177"/>
                    </a:lnTo>
                    <a:lnTo>
                      <a:pt x="72" y="172"/>
                    </a:lnTo>
                    <a:lnTo>
                      <a:pt x="67" y="165"/>
                    </a:lnTo>
                    <a:lnTo>
                      <a:pt x="61" y="158"/>
                    </a:lnTo>
                    <a:lnTo>
                      <a:pt x="56" y="150"/>
                    </a:lnTo>
                    <a:lnTo>
                      <a:pt x="49" y="142"/>
                    </a:lnTo>
                    <a:lnTo>
                      <a:pt x="42" y="135"/>
                    </a:lnTo>
                    <a:lnTo>
                      <a:pt x="35" y="128"/>
                    </a:lnTo>
                    <a:lnTo>
                      <a:pt x="29" y="123"/>
                    </a:lnTo>
                    <a:lnTo>
                      <a:pt x="17" y="123"/>
                    </a:lnTo>
                    <a:lnTo>
                      <a:pt x="11" y="126"/>
                    </a:lnTo>
                    <a:lnTo>
                      <a:pt x="7" y="129"/>
                    </a:lnTo>
                    <a:lnTo>
                      <a:pt x="7" y="130"/>
                    </a:lnTo>
                    <a:lnTo>
                      <a:pt x="5" y="126"/>
                    </a:lnTo>
                    <a:lnTo>
                      <a:pt x="0" y="113"/>
                    </a:lnTo>
                    <a:lnTo>
                      <a:pt x="0" y="94"/>
                    </a:lnTo>
                    <a:lnTo>
                      <a:pt x="7" y="69"/>
                    </a:lnTo>
                    <a:lnTo>
                      <a:pt x="11" y="62"/>
                    </a:lnTo>
                    <a:lnTo>
                      <a:pt x="14" y="56"/>
                    </a:lnTo>
                    <a:lnTo>
                      <a:pt x="18" y="51"/>
                    </a:lnTo>
                    <a:lnTo>
                      <a:pt x="21" y="45"/>
                    </a:lnTo>
                    <a:lnTo>
                      <a:pt x="26" y="40"/>
                    </a:lnTo>
                    <a:lnTo>
                      <a:pt x="31" y="35"/>
                    </a:lnTo>
                    <a:lnTo>
                      <a:pt x="37" y="28"/>
                    </a:lnTo>
                    <a:lnTo>
                      <a:pt x="45" y="21"/>
                    </a:lnTo>
                    <a:lnTo>
                      <a:pt x="53" y="16"/>
                    </a:lnTo>
                    <a:lnTo>
                      <a:pt x="61" y="13"/>
                    </a:lnTo>
                    <a:lnTo>
                      <a:pt x="68" y="9"/>
                    </a:lnTo>
                    <a:lnTo>
                      <a:pt x="75" y="7"/>
                    </a:lnTo>
                    <a:lnTo>
                      <a:pt x="81" y="5"/>
                    </a:lnTo>
                    <a:lnTo>
                      <a:pt x="89" y="2"/>
                    </a:lnTo>
                    <a:lnTo>
                      <a:pt x="97" y="1"/>
                    </a:lnTo>
                    <a:lnTo>
                      <a:pt x="108" y="0"/>
                    </a:lnTo>
                    <a:lnTo>
                      <a:pt x="112" y="0"/>
                    </a:lnTo>
                    <a:lnTo>
                      <a:pt x="118" y="1"/>
                    </a:lnTo>
                    <a:lnTo>
                      <a:pt x="125" y="3"/>
                    </a:lnTo>
                    <a:lnTo>
                      <a:pt x="133" y="5"/>
                    </a:lnTo>
                    <a:lnTo>
                      <a:pt x="140" y="8"/>
                    </a:lnTo>
                    <a:lnTo>
                      <a:pt x="147" y="10"/>
                    </a:lnTo>
                    <a:lnTo>
                      <a:pt x="152" y="14"/>
                    </a:lnTo>
                    <a:lnTo>
                      <a:pt x="157" y="17"/>
                    </a:lnTo>
                    <a:lnTo>
                      <a:pt x="119" y="71"/>
                    </a:lnTo>
                    <a:lnTo>
                      <a:pt x="117" y="69"/>
                    </a:lnTo>
                    <a:lnTo>
                      <a:pt x="111" y="64"/>
                    </a:lnTo>
                    <a:lnTo>
                      <a:pt x="102" y="60"/>
                    </a:lnTo>
                    <a:lnTo>
                      <a:pt x="90" y="60"/>
                    </a:lnTo>
                    <a:lnTo>
                      <a:pt x="80" y="62"/>
                    </a:lnTo>
                    <a:lnTo>
                      <a:pt x="73" y="64"/>
                    </a:lnTo>
                    <a:lnTo>
                      <a:pt x="71" y="67"/>
                    </a:lnTo>
                    <a:lnTo>
                      <a:pt x="70" y="68"/>
                    </a:lnTo>
                    <a:lnTo>
                      <a:pt x="68" y="69"/>
                    </a:lnTo>
                    <a:lnTo>
                      <a:pt x="64" y="74"/>
                    </a:lnTo>
                    <a:lnTo>
                      <a:pt x="59" y="83"/>
                    </a:lnTo>
                    <a:lnTo>
                      <a:pt x="55" y="100"/>
                    </a:lnTo>
                    <a:lnTo>
                      <a:pt x="55" y="106"/>
                    </a:lnTo>
                    <a:lnTo>
                      <a:pt x="55" y="111"/>
                    </a:lnTo>
                    <a:lnTo>
                      <a:pt x="57" y="116"/>
                    </a:lnTo>
                    <a:lnTo>
                      <a:pt x="60" y="121"/>
                    </a:lnTo>
                    <a:lnTo>
                      <a:pt x="66" y="127"/>
                    </a:lnTo>
                    <a:lnTo>
                      <a:pt x="72" y="131"/>
                    </a:lnTo>
                    <a:lnTo>
                      <a:pt x="80" y="137"/>
                    </a:lnTo>
                    <a:lnTo>
                      <a:pt x="90" y="143"/>
                    </a:lnTo>
                    <a:lnTo>
                      <a:pt x="91" y="143"/>
                    </a:lnTo>
                    <a:lnTo>
                      <a:pt x="95" y="142"/>
                    </a:lnTo>
                    <a:lnTo>
                      <a:pt x="101" y="141"/>
                    </a:lnTo>
                    <a:lnTo>
                      <a:pt x="106" y="139"/>
                    </a:lnTo>
                    <a:lnTo>
                      <a:pt x="112" y="136"/>
                    </a:lnTo>
                    <a:lnTo>
                      <a:pt x="118" y="132"/>
                    </a:lnTo>
                    <a:lnTo>
                      <a:pt x="124" y="127"/>
                    </a:lnTo>
                    <a:lnTo>
                      <a:pt x="127" y="120"/>
                    </a:lnTo>
                    <a:lnTo>
                      <a:pt x="129" y="104"/>
                    </a:lnTo>
                    <a:lnTo>
                      <a:pt x="126" y="88"/>
                    </a:lnTo>
                    <a:lnTo>
                      <a:pt x="121" y="76"/>
                    </a:lnTo>
                    <a:lnTo>
                      <a:pt x="119" y="7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74" name="Freeform 94"/>
              <p:cNvSpPr>
                <a:spLocks/>
              </p:cNvSpPr>
              <p:nvPr/>
            </p:nvSpPr>
            <p:spPr bwMode="auto">
              <a:xfrm>
                <a:off x="421" y="1812"/>
                <a:ext cx="32" cy="57"/>
              </a:xfrm>
              <a:custGeom>
                <a:avLst/>
                <a:gdLst>
                  <a:gd name="T0" fmla="*/ 23 w 64"/>
                  <a:gd name="T1" fmla="*/ 35 h 114"/>
                  <a:gd name="T2" fmla="*/ 27 w 64"/>
                  <a:gd name="T3" fmla="*/ 16 h 114"/>
                  <a:gd name="T4" fmla="*/ 29 w 64"/>
                  <a:gd name="T5" fmla="*/ 15 h 114"/>
                  <a:gd name="T6" fmla="*/ 31 w 64"/>
                  <a:gd name="T7" fmla="*/ 12 h 114"/>
                  <a:gd name="T8" fmla="*/ 31 w 64"/>
                  <a:gd name="T9" fmla="*/ 9 h 114"/>
                  <a:gd name="T10" fmla="*/ 26 w 64"/>
                  <a:gd name="T11" fmla="*/ 9 h 114"/>
                  <a:gd name="T12" fmla="*/ 21 w 64"/>
                  <a:gd name="T13" fmla="*/ 15 h 114"/>
                  <a:gd name="T14" fmla="*/ 21 w 64"/>
                  <a:gd name="T15" fmla="*/ 23 h 114"/>
                  <a:gd name="T16" fmla="*/ 22 w 64"/>
                  <a:gd name="T17" fmla="*/ 31 h 114"/>
                  <a:gd name="T18" fmla="*/ 23 w 64"/>
                  <a:gd name="T19" fmla="*/ 35 h 114"/>
                  <a:gd name="T20" fmla="*/ 7 w 64"/>
                  <a:gd name="T21" fmla="*/ 35 h 114"/>
                  <a:gd name="T22" fmla="*/ 8 w 64"/>
                  <a:gd name="T23" fmla="*/ 30 h 114"/>
                  <a:gd name="T24" fmla="*/ 10 w 64"/>
                  <a:gd name="T25" fmla="*/ 25 h 114"/>
                  <a:gd name="T26" fmla="*/ 11 w 64"/>
                  <a:gd name="T27" fmla="*/ 21 h 114"/>
                  <a:gd name="T28" fmla="*/ 12 w 64"/>
                  <a:gd name="T29" fmla="*/ 17 h 114"/>
                  <a:gd name="T30" fmla="*/ 17 w 64"/>
                  <a:gd name="T31" fmla="*/ 5 h 114"/>
                  <a:gd name="T32" fmla="*/ 23 w 64"/>
                  <a:gd name="T33" fmla="*/ 0 h 114"/>
                  <a:gd name="T34" fmla="*/ 29 w 64"/>
                  <a:gd name="T35" fmla="*/ 0 h 114"/>
                  <a:gd name="T36" fmla="*/ 31 w 64"/>
                  <a:gd name="T37" fmla="*/ 0 h 114"/>
                  <a:gd name="T38" fmla="*/ 64 w 64"/>
                  <a:gd name="T39" fmla="*/ 50 h 114"/>
                  <a:gd name="T40" fmla="*/ 32 w 64"/>
                  <a:gd name="T41" fmla="*/ 114 h 114"/>
                  <a:gd name="T42" fmla="*/ 19 w 64"/>
                  <a:gd name="T43" fmla="*/ 105 h 114"/>
                  <a:gd name="T44" fmla="*/ 11 w 64"/>
                  <a:gd name="T45" fmla="*/ 99 h 114"/>
                  <a:gd name="T46" fmla="*/ 4 w 64"/>
                  <a:gd name="T47" fmla="*/ 91 h 114"/>
                  <a:gd name="T48" fmla="*/ 0 w 64"/>
                  <a:gd name="T49" fmla="*/ 81 h 114"/>
                  <a:gd name="T50" fmla="*/ 0 w 64"/>
                  <a:gd name="T51" fmla="*/ 67 h 114"/>
                  <a:gd name="T52" fmla="*/ 1 w 64"/>
                  <a:gd name="T53" fmla="*/ 55 h 114"/>
                  <a:gd name="T54" fmla="*/ 3 w 64"/>
                  <a:gd name="T55" fmla="*/ 46 h 114"/>
                  <a:gd name="T56" fmla="*/ 7 w 64"/>
                  <a:gd name="T57" fmla="*/ 35 h 114"/>
                  <a:gd name="T58" fmla="*/ 23 w 64"/>
                  <a:gd name="T59"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114">
                    <a:moveTo>
                      <a:pt x="23" y="35"/>
                    </a:moveTo>
                    <a:lnTo>
                      <a:pt x="27" y="16"/>
                    </a:lnTo>
                    <a:lnTo>
                      <a:pt x="29" y="15"/>
                    </a:lnTo>
                    <a:lnTo>
                      <a:pt x="31" y="12"/>
                    </a:lnTo>
                    <a:lnTo>
                      <a:pt x="31" y="9"/>
                    </a:lnTo>
                    <a:lnTo>
                      <a:pt x="26" y="9"/>
                    </a:lnTo>
                    <a:lnTo>
                      <a:pt x="21" y="15"/>
                    </a:lnTo>
                    <a:lnTo>
                      <a:pt x="21" y="23"/>
                    </a:lnTo>
                    <a:lnTo>
                      <a:pt x="22" y="31"/>
                    </a:lnTo>
                    <a:lnTo>
                      <a:pt x="23" y="35"/>
                    </a:lnTo>
                    <a:lnTo>
                      <a:pt x="7" y="35"/>
                    </a:lnTo>
                    <a:lnTo>
                      <a:pt x="8" y="30"/>
                    </a:lnTo>
                    <a:lnTo>
                      <a:pt x="10" y="25"/>
                    </a:lnTo>
                    <a:lnTo>
                      <a:pt x="11" y="21"/>
                    </a:lnTo>
                    <a:lnTo>
                      <a:pt x="12" y="17"/>
                    </a:lnTo>
                    <a:lnTo>
                      <a:pt x="17" y="5"/>
                    </a:lnTo>
                    <a:lnTo>
                      <a:pt x="23" y="0"/>
                    </a:lnTo>
                    <a:lnTo>
                      <a:pt x="29" y="0"/>
                    </a:lnTo>
                    <a:lnTo>
                      <a:pt x="31" y="0"/>
                    </a:lnTo>
                    <a:lnTo>
                      <a:pt x="64" y="50"/>
                    </a:lnTo>
                    <a:lnTo>
                      <a:pt x="32" y="114"/>
                    </a:lnTo>
                    <a:lnTo>
                      <a:pt x="19" y="105"/>
                    </a:lnTo>
                    <a:lnTo>
                      <a:pt x="11" y="99"/>
                    </a:lnTo>
                    <a:lnTo>
                      <a:pt x="4" y="91"/>
                    </a:lnTo>
                    <a:lnTo>
                      <a:pt x="0" y="81"/>
                    </a:lnTo>
                    <a:lnTo>
                      <a:pt x="0" y="67"/>
                    </a:lnTo>
                    <a:lnTo>
                      <a:pt x="1" y="55"/>
                    </a:lnTo>
                    <a:lnTo>
                      <a:pt x="3" y="46"/>
                    </a:lnTo>
                    <a:lnTo>
                      <a:pt x="7" y="35"/>
                    </a:lnTo>
                    <a:lnTo>
                      <a:pt x="23" y="35"/>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75" name="Freeform 95"/>
              <p:cNvSpPr>
                <a:spLocks/>
              </p:cNvSpPr>
              <p:nvPr/>
            </p:nvSpPr>
            <p:spPr bwMode="auto">
              <a:xfrm>
                <a:off x="484" y="2065"/>
                <a:ext cx="84" cy="76"/>
              </a:xfrm>
              <a:custGeom>
                <a:avLst/>
                <a:gdLst>
                  <a:gd name="T0" fmla="*/ 105 w 170"/>
                  <a:gd name="T1" fmla="*/ 54 h 152"/>
                  <a:gd name="T2" fmla="*/ 106 w 170"/>
                  <a:gd name="T3" fmla="*/ 74 h 152"/>
                  <a:gd name="T4" fmla="*/ 116 w 170"/>
                  <a:gd name="T5" fmla="*/ 105 h 152"/>
                  <a:gd name="T6" fmla="*/ 140 w 170"/>
                  <a:gd name="T7" fmla="*/ 109 h 152"/>
                  <a:gd name="T8" fmla="*/ 148 w 170"/>
                  <a:gd name="T9" fmla="*/ 113 h 152"/>
                  <a:gd name="T10" fmla="*/ 142 w 170"/>
                  <a:gd name="T11" fmla="*/ 116 h 152"/>
                  <a:gd name="T12" fmla="*/ 126 w 170"/>
                  <a:gd name="T13" fmla="*/ 124 h 152"/>
                  <a:gd name="T14" fmla="*/ 106 w 170"/>
                  <a:gd name="T15" fmla="*/ 129 h 152"/>
                  <a:gd name="T16" fmla="*/ 88 w 170"/>
                  <a:gd name="T17" fmla="*/ 125 h 152"/>
                  <a:gd name="T18" fmla="*/ 76 w 170"/>
                  <a:gd name="T19" fmla="*/ 85 h 152"/>
                  <a:gd name="T20" fmla="*/ 73 w 170"/>
                  <a:gd name="T21" fmla="*/ 63 h 152"/>
                  <a:gd name="T22" fmla="*/ 65 w 170"/>
                  <a:gd name="T23" fmla="*/ 76 h 152"/>
                  <a:gd name="T24" fmla="*/ 57 w 170"/>
                  <a:gd name="T25" fmla="*/ 97 h 152"/>
                  <a:gd name="T26" fmla="*/ 65 w 170"/>
                  <a:gd name="T27" fmla="*/ 129 h 152"/>
                  <a:gd name="T28" fmla="*/ 72 w 170"/>
                  <a:gd name="T29" fmla="*/ 152 h 152"/>
                  <a:gd name="T30" fmla="*/ 66 w 170"/>
                  <a:gd name="T31" fmla="*/ 148 h 152"/>
                  <a:gd name="T32" fmla="*/ 52 w 170"/>
                  <a:gd name="T33" fmla="*/ 140 h 152"/>
                  <a:gd name="T34" fmla="*/ 38 w 170"/>
                  <a:gd name="T35" fmla="*/ 128 h 152"/>
                  <a:gd name="T36" fmla="*/ 29 w 170"/>
                  <a:gd name="T37" fmla="*/ 114 h 152"/>
                  <a:gd name="T38" fmla="*/ 31 w 170"/>
                  <a:gd name="T39" fmla="*/ 82 h 152"/>
                  <a:gd name="T40" fmla="*/ 37 w 170"/>
                  <a:gd name="T41" fmla="*/ 63 h 152"/>
                  <a:gd name="T42" fmla="*/ 34 w 170"/>
                  <a:gd name="T43" fmla="*/ 64 h 152"/>
                  <a:gd name="T44" fmla="*/ 25 w 170"/>
                  <a:gd name="T45" fmla="*/ 68 h 152"/>
                  <a:gd name="T46" fmla="*/ 12 w 170"/>
                  <a:gd name="T47" fmla="*/ 76 h 152"/>
                  <a:gd name="T48" fmla="*/ 0 w 170"/>
                  <a:gd name="T49" fmla="*/ 86 h 152"/>
                  <a:gd name="T50" fmla="*/ 0 w 170"/>
                  <a:gd name="T51" fmla="*/ 71 h 152"/>
                  <a:gd name="T52" fmla="*/ 17 w 170"/>
                  <a:gd name="T53" fmla="*/ 42 h 152"/>
                  <a:gd name="T54" fmla="*/ 29 w 170"/>
                  <a:gd name="T55" fmla="*/ 32 h 152"/>
                  <a:gd name="T56" fmla="*/ 40 w 170"/>
                  <a:gd name="T57" fmla="*/ 25 h 152"/>
                  <a:gd name="T58" fmla="*/ 49 w 170"/>
                  <a:gd name="T59" fmla="*/ 21 h 152"/>
                  <a:gd name="T60" fmla="*/ 60 w 170"/>
                  <a:gd name="T61" fmla="*/ 16 h 152"/>
                  <a:gd name="T62" fmla="*/ 75 w 170"/>
                  <a:gd name="T63" fmla="*/ 10 h 152"/>
                  <a:gd name="T64" fmla="*/ 88 w 170"/>
                  <a:gd name="T65" fmla="*/ 7 h 152"/>
                  <a:gd name="T66" fmla="*/ 99 w 170"/>
                  <a:gd name="T67" fmla="*/ 3 h 152"/>
                  <a:gd name="T68" fmla="*/ 111 w 170"/>
                  <a:gd name="T69" fmla="*/ 0 h 152"/>
                  <a:gd name="T70" fmla="*/ 120 w 170"/>
                  <a:gd name="T71" fmla="*/ 2 h 152"/>
                  <a:gd name="T72" fmla="*/ 139 w 170"/>
                  <a:gd name="T73" fmla="*/ 11 h 152"/>
                  <a:gd name="T74" fmla="*/ 159 w 170"/>
                  <a:gd name="T75" fmla="*/ 29 h 152"/>
                  <a:gd name="T76" fmla="*/ 170 w 170"/>
                  <a:gd name="T77" fmla="*/ 3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0" h="152">
                    <a:moveTo>
                      <a:pt x="170" y="38"/>
                    </a:moveTo>
                    <a:lnTo>
                      <a:pt x="105" y="54"/>
                    </a:lnTo>
                    <a:lnTo>
                      <a:pt x="105" y="60"/>
                    </a:lnTo>
                    <a:lnTo>
                      <a:pt x="106" y="74"/>
                    </a:lnTo>
                    <a:lnTo>
                      <a:pt x="110" y="90"/>
                    </a:lnTo>
                    <a:lnTo>
                      <a:pt x="116" y="105"/>
                    </a:lnTo>
                    <a:lnTo>
                      <a:pt x="129" y="107"/>
                    </a:lnTo>
                    <a:lnTo>
                      <a:pt x="140" y="109"/>
                    </a:lnTo>
                    <a:lnTo>
                      <a:pt x="146" y="112"/>
                    </a:lnTo>
                    <a:lnTo>
                      <a:pt x="148" y="113"/>
                    </a:lnTo>
                    <a:lnTo>
                      <a:pt x="147" y="114"/>
                    </a:lnTo>
                    <a:lnTo>
                      <a:pt x="142" y="116"/>
                    </a:lnTo>
                    <a:lnTo>
                      <a:pt x="135" y="121"/>
                    </a:lnTo>
                    <a:lnTo>
                      <a:pt x="126" y="124"/>
                    </a:lnTo>
                    <a:lnTo>
                      <a:pt x="117" y="128"/>
                    </a:lnTo>
                    <a:lnTo>
                      <a:pt x="106" y="129"/>
                    </a:lnTo>
                    <a:lnTo>
                      <a:pt x="97" y="129"/>
                    </a:lnTo>
                    <a:lnTo>
                      <a:pt x="88" y="125"/>
                    </a:lnTo>
                    <a:lnTo>
                      <a:pt x="81" y="105"/>
                    </a:lnTo>
                    <a:lnTo>
                      <a:pt x="76" y="85"/>
                    </a:lnTo>
                    <a:lnTo>
                      <a:pt x="74" y="69"/>
                    </a:lnTo>
                    <a:lnTo>
                      <a:pt x="73" y="63"/>
                    </a:lnTo>
                    <a:lnTo>
                      <a:pt x="71" y="67"/>
                    </a:lnTo>
                    <a:lnTo>
                      <a:pt x="65" y="76"/>
                    </a:lnTo>
                    <a:lnTo>
                      <a:pt x="60" y="86"/>
                    </a:lnTo>
                    <a:lnTo>
                      <a:pt x="57" y="97"/>
                    </a:lnTo>
                    <a:lnTo>
                      <a:pt x="59" y="110"/>
                    </a:lnTo>
                    <a:lnTo>
                      <a:pt x="65" y="129"/>
                    </a:lnTo>
                    <a:lnTo>
                      <a:pt x="70" y="145"/>
                    </a:lnTo>
                    <a:lnTo>
                      <a:pt x="72" y="152"/>
                    </a:lnTo>
                    <a:lnTo>
                      <a:pt x="71" y="151"/>
                    </a:lnTo>
                    <a:lnTo>
                      <a:pt x="66" y="148"/>
                    </a:lnTo>
                    <a:lnTo>
                      <a:pt x="60" y="145"/>
                    </a:lnTo>
                    <a:lnTo>
                      <a:pt x="52" y="140"/>
                    </a:lnTo>
                    <a:lnTo>
                      <a:pt x="45" y="135"/>
                    </a:lnTo>
                    <a:lnTo>
                      <a:pt x="38" y="128"/>
                    </a:lnTo>
                    <a:lnTo>
                      <a:pt x="33" y="121"/>
                    </a:lnTo>
                    <a:lnTo>
                      <a:pt x="29" y="114"/>
                    </a:lnTo>
                    <a:lnTo>
                      <a:pt x="28" y="98"/>
                    </a:lnTo>
                    <a:lnTo>
                      <a:pt x="31" y="82"/>
                    </a:lnTo>
                    <a:lnTo>
                      <a:pt x="35" y="68"/>
                    </a:lnTo>
                    <a:lnTo>
                      <a:pt x="37" y="63"/>
                    </a:lnTo>
                    <a:lnTo>
                      <a:pt x="36" y="63"/>
                    </a:lnTo>
                    <a:lnTo>
                      <a:pt x="34" y="64"/>
                    </a:lnTo>
                    <a:lnTo>
                      <a:pt x="29" y="66"/>
                    </a:lnTo>
                    <a:lnTo>
                      <a:pt x="25" y="68"/>
                    </a:lnTo>
                    <a:lnTo>
                      <a:pt x="18" y="71"/>
                    </a:lnTo>
                    <a:lnTo>
                      <a:pt x="12" y="76"/>
                    </a:lnTo>
                    <a:lnTo>
                      <a:pt x="6" y="80"/>
                    </a:lnTo>
                    <a:lnTo>
                      <a:pt x="0" y="86"/>
                    </a:lnTo>
                    <a:lnTo>
                      <a:pt x="0" y="82"/>
                    </a:lnTo>
                    <a:lnTo>
                      <a:pt x="0" y="71"/>
                    </a:lnTo>
                    <a:lnTo>
                      <a:pt x="5" y="57"/>
                    </a:lnTo>
                    <a:lnTo>
                      <a:pt x="17" y="42"/>
                    </a:lnTo>
                    <a:lnTo>
                      <a:pt x="23" y="37"/>
                    </a:lnTo>
                    <a:lnTo>
                      <a:pt x="29" y="32"/>
                    </a:lnTo>
                    <a:lnTo>
                      <a:pt x="35" y="29"/>
                    </a:lnTo>
                    <a:lnTo>
                      <a:pt x="40" y="25"/>
                    </a:lnTo>
                    <a:lnTo>
                      <a:pt x="44" y="23"/>
                    </a:lnTo>
                    <a:lnTo>
                      <a:pt x="49" y="21"/>
                    </a:lnTo>
                    <a:lnTo>
                      <a:pt x="55" y="18"/>
                    </a:lnTo>
                    <a:lnTo>
                      <a:pt x="60" y="16"/>
                    </a:lnTo>
                    <a:lnTo>
                      <a:pt x="68" y="13"/>
                    </a:lnTo>
                    <a:lnTo>
                      <a:pt x="75" y="10"/>
                    </a:lnTo>
                    <a:lnTo>
                      <a:pt x="81" y="8"/>
                    </a:lnTo>
                    <a:lnTo>
                      <a:pt x="88" y="7"/>
                    </a:lnTo>
                    <a:lnTo>
                      <a:pt x="94" y="6"/>
                    </a:lnTo>
                    <a:lnTo>
                      <a:pt x="99" y="3"/>
                    </a:lnTo>
                    <a:lnTo>
                      <a:pt x="105" y="2"/>
                    </a:lnTo>
                    <a:lnTo>
                      <a:pt x="111" y="0"/>
                    </a:lnTo>
                    <a:lnTo>
                      <a:pt x="113" y="0"/>
                    </a:lnTo>
                    <a:lnTo>
                      <a:pt x="120" y="2"/>
                    </a:lnTo>
                    <a:lnTo>
                      <a:pt x="128" y="6"/>
                    </a:lnTo>
                    <a:lnTo>
                      <a:pt x="139" y="11"/>
                    </a:lnTo>
                    <a:lnTo>
                      <a:pt x="150" y="21"/>
                    </a:lnTo>
                    <a:lnTo>
                      <a:pt x="159" y="29"/>
                    </a:lnTo>
                    <a:lnTo>
                      <a:pt x="167" y="36"/>
                    </a:lnTo>
                    <a:lnTo>
                      <a:pt x="17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76" name="Freeform 96"/>
              <p:cNvSpPr>
                <a:spLocks/>
              </p:cNvSpPr>
              <p:nvPr/>
            </p:nvSpPr>
            <p:spPr bwMode="auto">
              <a:xfrm>
                <a:off x="490" y="2068"/>
                <a:ext cx="76" cy="65"/>
              </a:xfrm>
              <a:custGeom>
                <a:avLst/>
                <a:gdLst>
                  <a:gd name="T0" fmla="*/ 50 w 151"/>
                  <a:gd name="T1" fmla="*/ 19 h 129"/>
                  <a:gd name="T2" fmla="*/ 43 w 151"/>
                  <a:gd name="T3" fmla="*/ 22 h 129"/>
                  <a:gd name="T4" fmla="*/ 25 w 151"/>
                  <a:gd name="T5" fmla="*/ 31 h 129"/>
                  <a:gd name="T6" fmla="*/ 8 w 151"/>
                  <a:gd name="T7" fmla="*/ 48 h 129"/>
                  <a:gd name="T8" fmla="*/ 0 w 151"/>
                  <a:gd name="T9" fmla="*/ 61 h 129"/>
                  <a:gd name="T10" fmla="*/ 12 w 151"/>
                  <a:gd name="T11" fmla="*/ 54 h 129"/>
                  <a:gd name="T12" fmla="*/ 32 w 151"/>
                  <a:gd name="T13" fmla="*/ 47 h 129"/>
                  <a:gd name="T14" fmla="*/ 25 w 151"/>
                  <a:gd name="T15" fmla="*/ 77 h 129"/>
                  <a:gd name="T16" fmla="*/ 23 w 151"/>
                  <a:gd name="T17" fmla="*/ 92 h 129"/>
                  <a:gd name="T18" fmla="*/ 40 w 151"/>
                  <a:gd name="T19" fmla="*/ 120 h 129"/>
                  <a:gd name="T20" fmla="*/ 51 w 151"/>
                  <a:gd name="T21" fmla="*/ 129 h 129"/>
                  <a:gd name="T22" fmla="*/ 58 w 151"/>
                  <a:gd name="T23" fmla="*/ 46 h 129"/>
                  <a:gd name="T24" fmla="*/ 65 w 151"/>
                  <a:gd name="T25" fmla="*/ 48 h 129"/>
                  <a:gd name="T26" fmla="*/ 69 w 151"/>
                  <a:gd name="T27" fmla="*/ 65 h 129"/>
                  <a:gd name="T28" fmla="*/ 72 w 151"/>
                  <a:gd name="T29" fmla="*/ 88 h 129"/>
                  <a:gd name="T30" fmla="*/ 78 w 151"/>
                  <a:gd name="T31" fmla="*/ 109 h 129"/>
                  <a:gd name="T32" fmla="*/ 99 w 151"/>
                  <a:gd name="T33" fmla="*/ 110 h 129"/>
                  <a:gd name="T34" fmla="*/ 112 w 151"/>
                  <a:gd name="T35" fmla="*/ 102 h 129"/>
                  <a:gd name="T36" fmla="*/ 103 w 151"/>
                  <a:gd name="T37" fmla="*/ 102 h 129"/>
                  <a:gd name="T38" fmla="*/ 85 w 151"/>
                  <a:gd name="T39" fmla="*/ 99 h 129"/>
                  <a:gd name="T40" fmla="*/ 81 w 151"/>
                  <a:gd name="T41" fmla="*/ 63 h 129"/>
                  <a:gd name="T42" fmla="*/ 80 w 151"/>
                  <a:gd name="T43" fmla="*/ 42 h 129"/>
                  <a:gd name="T44" fmla="*/ 85 w 151"/>
                  <a:gd name="T45" fmla="*/ 39 h 129"/>
                  <a:gd name="T46" fmla="*/ 104 w 151"/>
                  <a:gd name="T47" fmla="*/ 32 h 129"/>
                  <a:gd name="T48" fmla="*/ 119 w 151"/>
                  <a:gd name="T49" fmla="*/ 30 h 129"/>
                  <a:gd name="T50" fmla="*/ 135 w 151"/>
                  <a:gd name="T51" fmla="*/ 29 h 129"/>
                  <a:gd name="T52" fmla="*/ 146 w 151"/>
                  <a:gd name="T53" fmla="*/ 27 h 129"/>
                  <a:gd name="T54" fmla="*/ 151 w 151"/>
                  <a:gd name="T55" fmla="*/ 27 h 129"/>
                  <a:gd name="T56" fmla="*/ 146 w 151"/>
                  <a:gd name="T57" fmla="*/ 25 h 129"/>
                  <a:gd name="T58" fmla="*/ 133 w 151"/>
                  <a:gd name="T59" fmla="*/ 19 h 129"/>
                  <a:gd name="T60" fmla="*/ 115 w 151"/>
                  <a:gd name="T61" fmla="*/ 7 h 129"/>
                  <a:gd name="T62" fmla="*/ 107 w 151"/>
                  <a:gd name="T6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 h="129">
                    <a:moveTo>
                      <a:pt x="107" y="0"/>
                    </a:moveTo>
                    <a:lnTo>
                      <a:pt x="50" y="19"/>
                    </a:lnTo>
                    <a:lnTo>
                      <a:pt x="48" y="21"/>
                    </a:lnTo>
                    <a:lnTo>
                      <a:pt x="43" y="22"/>
                    </a:lnTo>
                    <a:lnTo>
                      <a:pt x="36" y="25"/>
                    </a:lnTo>
                    <a:lnTo>
                      <a:pt x="25" y="31"/>
                    </a:lnTo>
                    <a:lnTo>
                      <a:pt x="16" y="39"/>
                    </a:lnTo>
                    <a:lnTo>
                      <a:pt x="8" y="48"/>
                    </a:lnTo>
                    <a:lnTo>
                      <a:pt x="2" y="57"/>
                    </a:lnTo>
                    <a:lnTo>
                      <a:pt x="0" y="61"/>
                    </a:lnTo>
                    <a:lnTo>
                      <a:pt x="4" y="59"/>
                    </a:lnTo>
                    <a:lnTo>
                      <a:pt x="12" y="54"/>
                    </a:lnTo>
                    <a:lnTo>
                      <a:pt x="22" y="49"/>
                    </a:lnTo>
                    <a:lnTo>
                      <a:pt x="32" y="47"/>
                    </a:lnTo>
                    <a:lnTo>
                      <a:pt x="28" y="63"/>
                    </a:lnTo>
                    <a:lnTo>
                      <a:pt x="25" y="77"/>
                    </a:lnTo>
                    <a:lnTo>
                      <a:pt x="23" y="87"/>
                    </a:lnTo>
                    <a:lnTo>
                      <a:pt x="23" y="92"/>
                    </a:lnTo>
                    <a:lnTo>
                      <a:pt x="31" y="108"/>
                    </a:lnTo>
                    <a:lnTo>
                      <a:pt x="40" y="120"/>
                    </a:lnTo>
                    <a:lnTo>
                      <a:pt x="47" y="126"/>
                    </a:lnTo>
                    <a:lnTo>
                      <a:pt x="51" y="129"/>
                    </a:lnTo>
                    <a:lnTo>
                      <a:pt x="36" y="94"/>
                    </a:lnTo>
                    <a:lnTo>
                      <a:pt x="58" y="46"/>
                    </a:lnTo>
                    <a:lnTo>
                      <a:pt x="61" y="46"/>
                    </a:lnTo>
                    <a:lnTo>
                      <a:pt x="65" y="48"/>
                    </a:lnTo>
                    <a:lnTo>
                      <a:pt x="67" y="55"/>
                    </a:lnTo>
                    <a:lnTo>
                      <a:pt x="69" y="65"/>
                    </a:lnTo>
                    <a:lnTo>
                      <a:pt x="70" y="78"/>
                    </a:lnTo>
                    <a:lnTo>
                      <a:pt x="72" y="88"/>
                    </a:lnTo>
                    <a:lnTo>
                      <a:pt x="74" y="99"/>
                    </a:lnTo>
                    <a:lnTo>
                      <a:pt x="78" y="109"/>
                    </a:lnTo>
                    <a:lnTo>
                      <a:pt x="88" y="114"/>
                    </a:lnTo>
                    <a:lnTo>
                      <a:pt x="99" y="110"/>
                    </a:lnTo>
                    <a:lnTo>
                      <a:pt x="108" y="106"/>
                    </a:lnTo>
                    <a:lnTo>
                      <a:pt x="112" y="102"/>
                    </a:lnTo>
                    <a:lnTo>
                      <a:pt x="110" y="102"/>
                    </a:lnTo>
                    <a:lnTo>
                      <a:pt x="103" y="102"/>
                    </a:lnTo>
                    <a:lnTo>
                      <a:pt x="95" y="102"/>
                    </a:lnTo>
                    <a:lnTo>
                      <a:pt x="85" y="99"/>
                    </a:lnTo>
                    <a:lnTo>
                      <a:pt x="83" y="83"/>
                    </a:lnTo>
                    <a:lnTo>
                      <a:pt x="81" y="63"/>
                    </a:lnTo>
                    <a:lnTo>
                      <a:pt x="80" y="48"/>
                    </a:lnTo>
                    <a:lnTo>
                      <a:pt x="80" y="42"/>
                    </a:lnTo>
                    <a:lnTo>
                      <a:pt x="81" y="41"/>
                    </a:lnTo>
                    <a:lnTo>
                      <a:pt x="85" y="39"/>
                    </a:lnTo>
                    <a:lnTo>
                      <a:pt x="92" y="35"/>
                    </a:lnTo>
                    <a:lnTo>
                      <a:pt x="104" y="32"/>
                    </a:lnTo>
                    <a:lnTo>
                      <a:pt x="111" y="31"/>
                    </a:lnTo>
                    <a:lnTo>
                      <a:pt x="119" y="30"/>
                    </a:lnTo>
                    <a:lnTo>
                      <a:pt x="127" y="29"/>
                    </a:lnTo>
                    <a:lnTo>
                      <a:pt x="135" y="29"/>
                    </a:lnTo>
                    <a:lnTo>
                      <a:pt x="141" y="27"/>
                    </a:lnTo>
                    <a:lnTo>
                      <a:pt x="146" y="27"/>
                    </a:lnTo>
                    <a:lnTo>
                      <a:pt x="150" y="27"/>
                    </a:lnTo>
                    <a:lnTo>
                      <a:pt x="151" y="27"/>
                    </a:lnTo>
                    <a:lnTo>
                      <a:pt x="150" y="27"/>
                    </a:lnTo>
                    <a:lnTo>
                      <a:pt x="146" y="25"/>
                    </a:lnTo>
                    <a:lnTo>
                      <a:pt x="141" y="23"/>
                    </a:lnTo>
                    <a:lnTo>
                      <a:pt x="133" y="19"/>
                    </a:lnTo>
                    <a:lnTo>
                      <a:pt x="123" y="14"/>
                    </a:lnTo>
                    <a:lnTo>
                      <a:pt x="115" y="7"/>
                    </a:lnTo>
                    <a:lnTo>
                      <a:pt x="110" y="2"/>
                    </a:lnTo>
                    <a:lnTo>
                      <a:pt x="107" y="0"/>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77" name="Freeform 97"/>
              <p:cNvSpPr>
                <a:spLocks/>
              </p:cNvSpPr>
              <p:nvPr/>
            </p:nvSpPr>
            <p:spPr bwMode="auto">
              <a:xfrm>
                <a:off x="563" y="2068"/>
                <a:ext cx="32" cy="41"/>
              </a:xfrm>
              <a:custGeom>
                <a:avLst/>
                <a:gdLst>
                  <a:gd name="T0" fmla="*/ 20 w 64"/>
                  <a:gd name="T1" fmla="*/ 1 h 82"/>
                  <a:gd name="T2" fmla="*/ 13 w 64"/>
                  <a:gd name="T3" fmla="*/ 0 h 82"/>
                  <a:gd name="T4" fmla="*/ 8 w 64"/>
                  <a:gd name="T5" fmla="*/ 6 h 82"/>
                  <a:gd name="T6" fmla="*/ 4 w 64"/>
                  <a:gd name="T7" fmla="*/ 12 h 82"/>
                  <a:gd name="T8" fmla="*/ 3 w 64"/>
                  <a:gd name="T9" fmla="*/ 16 h 82"/>
                  <a:gd name="T10" fmla="*/ 2 w 64"/>
                  <a:gd name="T11" fmla="*/ 21 h 82"/>
                  <a:gd name="T12" fmla="*/ 0 w 64"/>
                  <a:gd name="T13" fmla="*/ 32 h 82"/>
                  <a:gd name="T14" fmla="*/ 3 w 64"/>
                  <a:gd name="T15" fmla="*/ 46 h 82"/>
                  <a:gd name="T16" fmla="*/ 12 w 64"/>
                  <a:gd name="T17" fmla="*/ 57 h 82"/>
                  <a:gd name="T18" fmla="*/ 18 w 64"/>
                  <a:gd name="T19" fmla="*/ 62 h 82"/>
                  <a:gd name="T20" fmla="*/ 21 w 64"/>
                  <a:gd name="T21" fmla="*/ 67 h 82"/>
                  <a:gd name="T22" fmla="*/ 25 w 64"/>
                  <a:gd name="T23" fmla="*/ 70 h 82"/>
                  <a:gd name="T24" fmla="*/ 28 w 64"/>
                  <a:gd name="T25" fmla="*/ 73 h 82"/>
                  <a:gd name="T26" fmla="*/ 30 w 64"/>
                  <a:gd name="T27" fmla="*/ 77 h 82"/>
                  <a:gd name="T28" fmla="*/ 34 w 64"/>
                  <a:gd name="T29" fmla="*/ 79 h 82"/>
                  <a:gd name="T30" fmla="*/ 40 w 64"/>
                  <a:gd name="T31" fmla="*/ 80 h 82"/>
                  <a:gd name="T32" fmla="*/ 47 w 64"/>
                  <a:gd name="T33" fmla="*/ 82 h 82"/>
                  <a:gd name="T34" fmla="*/ 59 w 64"/>
                  <a:gd name="T35" fmla="*/ 78 h 82"/>
                  <a:gd name="T36" fmla="*/ 64 w 64"/>
                  <a:gd name="T37" fmla="*/ 70 h 82"/>
                  <a:gd name="T38" fmla="*/ 63 w 64"/>
                  <a:gd name="T39" fmla="*/ 63 h 82"/>
                  <a:gd name="T40" fmla="*/ 58 w 64"/>
                  <a:gd name="T41" fmla="*/ 61 h 82"/>
                  <a:gd name="T42" fmla="*/ 52 w 64"/>
                  <a:gd name="T43" fmla="*/ 61 h 82"/>
                  <a:gd name="T44" fmla="*/ 49 w 64"/>
                  <a:gd name="T45" fmla="*/ 57 h 82"/>
                  <a:gd name="T46" fmla="*/ 45 w 64"/>
                  <a:gd name="T47" fmla="*/ 52 h 82"/>
                  <a:gd name="T48" fmla="*/ 42 w 64"/>
                  <a:gd name="T49" fmla="*/ 45 h 82"/>
                  <a:gd name="T50" fmla="*/ 37 w 64"/>
                  <a:gd name="T51" fmla="*/ 38 h 82"/>
                  <a:gd name="T52" fmla="*/ 34 w 64"/>
                  <a:gd name="T53" fmla="*/ 30 h 82"/>
                  <a:gd name="T54" fmla="*/ 30 w 64"/>
                  <a:gd name="T55" fmla="*/ 23 h 82"/>
                  <a:gd name="T56" fmla="*/ 29 w 64"/>
                  <a:gd name="T57" fmla="*/ 21 h 82"/>
                  <a:gd name="T58" fmla="*/ 29 w 64"/>
                  <a:gd name="T59" fmla="*/ 18 h 82"/>
                  <a:gd name="T60" fmla="*/ 28 w 64"/>
                  <a:gd name="T61" fmla="*/ 14 h 82"/>
                  <a:gd name="T62" fmla="*/ 26 w 64"/>
                  <a:gd name="T63" fmla="*/ 7 h 82"/>
                  <a:gd name="T64" fmla="*/ 20 w 64"/>
                  <a:gd name="T65"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82">
                    <a:moveTo>
                      <a:pt x="20" y="1"/>
                    </a:moveTo>
                    <a:lnTo>
                      <a:pt x="13" y="0"/>
                    </a:lnTo>
                    <a:lnTo>
                      <a:pt x="8" y="6"/>
                    </a:lnTo>
                    <a:lnTo>
                      <a:pt x="4" y="12"/>
                    </a:lnTo>
                    <a:lnTo>
                      <a:pt x="3" y="16"/>
                    </a:lnTo>
                    <a:lnTo>
                      <a:pt x="2" y="21"/>
                    </a:lnTo>
                    <a:lnTo>
                      <a:pt x="0" y="32"/>
                    </a:lnTo>
                    <a:lnTo>
                      <a:pt x="3" y="46"/>
                    </a:lnTo>
                    <a:lnTo>
                      <a:pt x="12" y="57"/>
                    </a:lnTo>
                    <a:lnTo>
                      <a:pt x="18" y="62"/>
                    </a:lnTo>
                    <a:lnTo>
                      <a:pt x="21" y="67"/>
                    </a:lnTo>
                    <a:lnTo>
                      <a:pt x="25" y="70"/>
                    </a:lnTo>
                    <a:lnTo>
                      <a:pt x="28" y="73"/>
                    </a:lnTo>
                    <a:lnTo>
                      <a:pt x="30" y="77"/>
                    </a:lnTo>
                    <a:lnTo>
                      <a:pt x="34" y="79"/>
                    </a:lnTo>
                    <a:lnTo>
                      <a:pt x="40" y="80"/>
                    </a:lnTo>
                    <a:lnTo>
                      <a:pt x="47" y="82"/>
                    </a:lnTo>
                    <a:lnTo>
                      <a:pt x="59" y="78"/>
                    </a:lnTo>
                    <a:lnTo>
                      <a:pt x="64" y="70"/>
                    </a:lnTo>
                    <a:lnTo>
                      <a:pt x="63" y="63"/>
                    </a:lnTo>
                    <a:lnTo>
                      <a:pt x="58" y="61"/>
                    </a:lnTo>
                    <a:lnTo>
                      <a:pt x="52" y="61"/>
                    </a:lnTo>
                    <a:lnTo>
                      <a:pt x="49" y="57"/>
                    </a:lnTo>
                    <a:lnTo>
                      <a:pt x="45" y="52"/>
                    </a:lnTo>
                    <a:lnTo>
                      <a:pt x="42" y="45"/>
                    </a:lnTo>
                    <a:lnTo>
                      <a:pt x="37" y="38"/>
                    </a:lnTo>
                    <a:lnTo>
                      <a:pt x="34" y="30"/>
                    </a:lnTo>
                    <a:lnTo>
                      <a:pt x="30" y="23"/>
                    </a:lnTo>
                    <a:lnTo>
                      <a:pt x="29" y="21"/>
                    </a:lnTo>
                    <a:lnTo>
                      <a:pt x="29" y="18"/>
                    </a:lnTo>
                    <a:lnTo>
                      <a:pt x="28" y="14"/>
                    </a:lnTo>
                    <a:lnTo>
                      <a:pt x="26" y="7"/>
                    </a:lnTo>
                    <a:lnTo>
                      <a:pt x="2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78" name="Freeform 98"/>
              <p:cNvSpPr>
                <a:spLocks/>
              </p:cNvSpPr>
              <p:nvPr/>
            </p:nvSpPr>
            <p:spPr bwMode="auto">
              <a:xfrm>
                <a:off x="591" y="2038"/>
                <a:ext cx="28" cy="37"/>
              </a:xfrm>
              <a:custGeom>
                <a:avLst/>
                <a:gdLst>
                  <a:gd name="T0" fmla="*/ 0 w 55"/>
                  <a:gd name="T1" fmla="*/ 9 h 72"/>
                  <a:gd name="T2" fmla="*/ 0 w 55"/>
                  <a:gd name="T3" fmla="*/ 7 h 72"/>
                  <a:gd name="T4" fmla="*/ 0 w 55"/>
                  <a:gd name="T5" fmla="*/ 2 h 72"/>
                  <a:gd name="T6" fmla="*/ 4 w 55"/>
                  <a:gd name="T7" fmla="*/ 0 h 72"/>
                  <a:gd name="T8" fmla="*/ 14 w 55"/>
                  <a:gd name="T9" fmla="*/ 0 h 72"/>
                  <a:gd name="T10" fmla="*/ 25 w 55"/>
                  <a:gd name="T11" fmla="*/ 4 h 72"/>
                  <a:gd name="T12" fmla="*/ 32 w 55"/>
                  <a:gd name="T13" fmla="*/ 11 h 72"/>
                  <a:gd name="T14" fmla="*/ 34 w 55"/>
                  <a:gd name="T15" fmla="*/ 18 h 72"/>
                  <a:gd name="T16" fmla="*/ 36 w 55"/>
                  <a:gd name="T17" fmla="*/ 21 h 72"/>
                  <a:gd name="T18" fmla="*/ 55 w 55"/>
                  <a:gd name="T19" fmla="*/ 63 h 72"/>
                  <a:gd name="T20" fmla="*/ 54 w 55"/>
                  <a:gd name="T21" fmla="*/ 64 h 72"/>
                  <a:gd name="T22" fmla="*/ 51 w 55"/>
                  <a:gd name="T23" fmla="*/ 68 h 72"/>
                  <a:gd name="T24" fmla="*/ 45 w 55"/>
                  <a:gd name="T25" fmla="*/ 71 h 72"/>
                  <a:gd name="T26" fmla="*/ 38 w 55"/>
                  <a:gd name="T27" fmla="*/ 72 h 72"/>
                  <a:gd name="T28" fmla="*/ 33 w 55"/>
                  <a:gd name="T29" fmla="*/ 70 h 72"/>
                  <a:gd name="T30" fmla="*/ 28 w 55"/>
                  <a:gd name="T31" fmla="*/ 67 h 72"/>
                  <a:gd name="T32" fmla="*/ 22 w 55"/>
                  <a:gd name="T33" fmla="*/ 60 h 72"/>
                  <a:gd name="T34" fmla="*/ 16 w 55"/>
                  <a:gd name="T35" fmla="*/ 54 h 72"/>
                  <a:gd name="T36" fmla="*/ 10 w 55"/>
                  <a:gd name="T37" fmla="*/ 47 h 72"/>
                  <a:gd name="T38" fmla="*/ 6 w 55"/>
                  <a:gd name="T39" fmla="*/ 41 h 72"/>
                  <a:gd name="T40" fmla="*/ 2 w 55"/>
                  <a:gd name="T41" fmla="*/ 37 h 72"/>
                  <a:gd name="T42" fmla="*/ 1 w 55"/>
                  <a:gd name="T43" fmla="*/ 36 h 72"/>
                  <a:gd name="T44" fmla="*/ 0 w 55"/>
                  <a:gd name="T45"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72">
                    <a:moveTo>
                      <a:pt x="0" y="9"/>
                    </a:moveTo>
                    <a:lnTo>
                      <a:pt x="0" y="7"/>
                    </a:lnTo>
                    <a:lnTo>
                      <a:pt x="0" y="2"/>
                    </a:lnTo>
                    <a:lnTo>
                      <a:pt x="4" y="0"/>
                    </a:lnTo>
                    <a:lnTo>
                      <a:pt x="14" y="0"/>
                    </a:lnTo>
                    <a:lnTo>
                      <a:pt x="25" y="4"/>
                    </a:lnTo>
                    <a:lnTo>
                      <a:pt x="32" y="11"/>
                    </a:lnTo>
                    <a:lnTo>
                      <a:pt x="34" y="18"/>
                    </a:lnTo>
                    <a:lnTo>
                      <a:pt x="36" y="21"/>
                    </a:lnTo>
                    <a:lnTo>
                      <a:pt x="55" y="63"/>
                    </a:lnTo>
                    <a:lnTo>
                      <a:pt x="54" y="64"/>
                    </a:lnTo>
                    <a:lnTo>
                      <a:pt x="51" y="68"/>
                    </a:lnTo>
                    <a:lnTo>
                      <a:pt x="45" y="71"/>
                    </a:lnTo>
                    <a:lnTo>
                      <a:pt x="38" y="72"/>
                    </a:lnTo>
                    <a:lnTo>
                      <a:pt x="33" y="70"/>
                    </a:lnTo>
                    <a:lnTo>
                      <a:pt x="28" y="67"/>
                    </a:lnTo>
                    <a:lnTo>
                      <a:pt x="22" y="60"/>
                    </a:lnTo>
                    <a:lnTo>
                      <a:pt x="16" y="54"/>
                    </a:lnTo>
                    <a:lnTo>
                      <a:pt x="10" y="47"/>
                    </a:lnTo>
                    <a:lnTo>
                      <a:pt x="6" y="41"/>
                    </a:lnTo>
                    <a:lnTo>
                      <a:pt x="2" y="37"/>
                    </a:lnTo>
                    <a:lnTo>
                      <a:pt x="1" y="36"/>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79" name="Freeform 99"/>
              <p:cNvSpPr>
                <a:spLocks/>
              </p:cNvSpPr>
              <p:nvPr/>
            </p:nvSpPr>
            <p:spPr bwMode="auto">
              <a:xfrm>
                <a:off x="578" y="2055"/>
                <a:ext cx="31" cy="40"/>
              </a:xfrm>
              <a:custGeom>
                <a:avLst/>
                <a:gdLst>
                  <a:gd name="T0" fmla="*/ 20 w 62"/>
                  <a:gd name="T1" fmla="*/ 1 h 81"/>
                  <a:gd name="T2" fmla="*/ 13 w 62"/>
                  <a:gd name="T3" fmla="*/ 0 h 81"/>
                  <a:gd name="T4" fmla="*/ 8 w 62"/>
                  <a:gd name="T5" fmla="*/ 6 h 81"/>
                  <a:gd name="T6" fmla="*/ 4 w 62"/>
                  <a:gd name="T7" fmla="*/ 13 h 81"/>
                  <a:gd name="T8" fmla="*/ 3 w 62"/>
                  <a:gd name="T9" fmla="*/ 16 h 81"/>
                  <a:gd name="T10" fmla="*/ 1 w 62"/>
                  <a:gd name="T11" fmla="*/ 21 h 81"/>
                  <a:gd name="T12" fmla="*/ 0 w 62"/>
                  <a:gd name="T13" fmla="*/ 32 h 81"/>
                  <a:gd name="T14" fmla="*/ 3 w 62"/>
                  <a:gd name="T15" fmla="*/ 47 h 81"/>
                  <a:gd name="T16" fmla="*/ 12 w 62"/>
                  <a:gd name="T17" fmla="*/ 59 h 81"/>
                  <a:gd name="T18" fmla="*/ 21 w 62"/>
                  <a:gd name="T19" fmla="*/ 67 h 81"/>
                  <a:gd name="T20" fmla="*/ 24 w 62"/>
                  <a:gd name="T21" fmla="*/ 74 h 81"/>
                  <a:gd name="T22" fmla="*/ 29 w 62"/>
                  <a:gd name="T23" fmla="*/ 78 h 81"/>
                  <a:gd name="T24" fmla="*/ 41 w 62"/>
                  <a:gd name="T25" fmla="*/ 81 h 81"/>
                  <a:gd name="T26" fmla="*/ 53 w 62"/>
                  <a:gd name="T27" fmla="*/ 77 h 81"/>
                  <a:gd name="T28" fmla="*/ 61 w 62"/>
                  <a:gd name="T29" fmla="*/ 70 h 81"/>
                  <a:gd name="T30" fmla="*/ 62 w 62"/>
                  <a:gd name="T31" fmla="*/ 63 h 81"/>
                  <a:gd name="T32" fmla="*/ 58 w 62"/>
                  <a:gd name="T33" fmla="*/ 61 h 81"/>
                  <a:gd name="T34" fmla="*/ 52 w 62"/>
                  <a:gd name="T35" fmla="*/ 61 h 81"/>
                  <a:gd name="T36" fmla="*/ 49 w 62"/>
                  <a:gd name="T37" fmla="*/ 58 h 81"/>
                  <a:gd name="T38" fmla="*/ 45 w 62"/>
                  <a:gd name="T39" fmla="*/ 52 h 81"/>
                  <a:gd name="T40" fmla="*/ 42 w 62"/>
                  <a:gd name="T41" fmla="*/ 45 h 81"/>
                  <a:gd name="T42" fmla="*/ 37 w 62"/>
                  <a:gd name="T43" fmla="*/ 38 h 81"/>
                  <a:gd name="T44" fmla="*/ 34 w 62"/>
                  <a:gd name="T45" fmla="*/ 30 h 81"/>
                  <a:gd name="T46" fmla="*/ 30 w 62"/>
                  <a:gd name="T47" fmla="*/ 23 h 81"/>
                  <a:gd name="T48" fmla="*/ 29 w 62"/>
                  <a:gd name="T49" fmla="*/ 21 h 81"/>
                  <a:gd name="T50" fmla="*/ 29 w 62"/>
                  <a:gd name="T51" fmla="*/ 19 h 81"/>
                  <a:gd name="T52" fmla="*/ 28 w 62"/>
                  <a:gd name="T53" fmla="*/ 14 h 81"/>
                  <a:gd name="T54" fmla="*/ 26 w 62"/>
                  <a:gd name="T55" fmla="*/ 8 h 81"/>
                  <a:gd name="T56" fmla="*/ 20 w 62"/>
                  <a:gd name="T5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81">
                    <a:moveTo>
                      <a:pt x="20" y="1"/>
                    </a:moveTo>
                    <a:lnTo>
                      <a:pt x="13" y="0"/>
                    </a:lnTo>
                    <a:lnTo>
                      <a:pt x="8" y="6"/>
                    </a:lnTo>
                    <a:lnTo>
                      <a:pt x="4" y="13"/>
                    </a:lnTo>
                    <a:lnTo>
                      <a:pt x="3" y="16"/>
                    </a:lnTo>
                    <a:lnTo>
                      <a:pt x="1" y="21"/>
                    </a:lnTo>
                    <a:lnTo>
                      <a:pt x="0" y="32"/>
                    </a:lnTo>
                    <a:lnTo>
                      <a:pt x="3" y="47"/>
                    </a:lnTo>
                    <a:lnTo>
                      <a:pt x="12" y="59"/>
                    </a:lnTo>
                    <a:lnTo>
                      <a:pt x="21" y="67"/>
                    </a:lnTo>
                    <a:lnTo>
                      <a:pt x="24" y="74"/>
                    </a:lnTo>
                    <a:lnTo>
                      <a:pt x="29" y="78"/>
                    </a:lnTo>
                    <a:lnTo>
                      <a:pt x="41" y="81"/>
                    </a:lnTo>
                    <a:lnTo>
                      <a:pt x="53" y="77"/>
                    </a:lnTo>
                    <a:lnTo>
                      <a:pt x="61" y="70"/>
                    </a:lnTo>
                    <a:lnTo>
                      <a:pt x="62" y="63"/>
                    </a:lnTo>
                    <a:lnTo>
                      <a:pt x="58" y="61"/>
                    </a:lnTo>
                    <a:lnTo>
                      <a:pt x="52" y="61"/>
                    </a:lnTo>
                    <a:lnTo>
                      <a:pt x="49" y="58"/>
                    </a:lnTo>
                    <a:lnTo>
                      <a:pt x="45" y="52"/>
                    </a:lnTo>
                    <a:lnTo>
                      <a:pt x="42" y="45"/>
                    </a:lnTo>
                    <a:lnTo>
                      <a:pt x="37" y="38"/>
                    </a:lnTo>
                    <a:lnTo>
                      <a:pt x="34" y="30"/>
                    </a:lnTo>
                    <a:lnTo>
                      <a:pt x="30" y="23"/>
                    </a:lnTo>
                    <a:lnTo>
                      <a:pt x="29" y="21"/>
                    </a:lnTo>
                    <a:lnTo>
                      <a:pt x="29" y="19"/>
                    </a:lnTo>
                    <a:lnTo>
                      <a:pt x="28" y="14"/>
                    </a:lnTo>
                    <a:lnTo>
                      <a:pt x="26" y="8"/>
                    </a:lnTo>
                    <a:lnTo>
                      <a:pt x="2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80" name="Freeform 100"/>
              <p:cNvSpPr>
                <a:spLocks/>
              </p:cNvSpPr>
              <p:nvPr/>
            </p:nvSpPr>
            <p:spPr bwMode="auto">
              <a:xfrm>
                <a:off x="566" y="2072"/>
                <a:ext cx="27" cy="35"/>
              </a:xfrm>
              <a:custGeom>
                <a:avLst/>
                <a:gdLst>
                  <a:gd name="T0" fmla="*/ 14 w 55"/>
                  <a:gd name="T1" fmla="*/ 0 h 70"/>
                  <a:gd name="T2" fmla="*/ 8 w 55"/>
                  <a:gd name="T3" fmla="*/ 1 h 70"/>
                  <a:gd name="T4" fmla="*/ 3 w 55"/>
                  <a:gd name="T5" fmla="*/ 7 h 70"/>
                  <a:gd name="T6" fmla="*/ 1 w 55"/>
                  <a:gd name="T7" fmla="*/ 15 h 70"/>
                  <a:gd name="T8" fmla="*/ 0 w 55"/>
                  <a:gd name="T9" fmla="*/ 18 h 70"/>
                  <a:gd name="T10" fmla="*/ 0 w 55"/>
                  <a:gd name="T11" fmla="*/ 22 h 70"/>
                  <a:gd name="T12" fmla="*/ 1 w 55"/>
                  <a:gd name="T13" fmla="*/ 30 h 70"/>
                  <a:gd name="T14" fmla="*/ 6 w 55"/>
                  <a:gd name="T15" fmla="*/ 40 h 70"/>
                  <a:gd name="T16" fmla="*/ 13 w 55"/>
                  <a:gd name="T17" fmla="*/ 48 h 70"/>
                  <a:gd name="T18" fmla="*/ 21 w 55"/>
                  <a:gd name="T19" fmla="*/ 56 h 70"/>
                  <a:gd name="T20" fmla="*/ 25 w 55"/>
                  <a:gd name="T21" fmla="*/ 62 h 70"/>
                  <a:gd name="T22" fmla="*/ 30 w 55"/>
                  <a:gd name="T23" fmla="*/ 68 h 70"/>
                  <a:gd name="T24" fmla="*/ 40 w 55"/>
                  <a:gd name="T25" fmla="*/ 70 h 70"/>
                  <a:gd name="T26" fmla="*/ 51 w 55"/>
                  <a:gd name="T27" fmla="*/ 63 h 70"/>
                  <a:gd name="T28" fmla="*/ 55 w 55"/>
                  <a:gd name="T29" fmla="*/ 58 h 70"/>
                  <a:gd name="T30" fmla="*/ 53 w 55"/>
                  <a:gd name="T31" fmla="*/ 56 h 70"/>
                  <a:gd name="T32" fmla="*/ 48 w 55"/>
                  <a:gd name="T33" fmla="*/ 57 h 70"/>
                  <a:gd name="T34" fmla="*/ 43 w 55"/>
                  <a:gd name="T35" fmla="*/ 56 h 70"/>
                  <a:gd name="T36" fmla="*/ 39 w 55"/>
                  <a:gd name="T37" fmla="*/ 50 h 70"/>
                  <a:gd name="T38" fmla="*/ 36 w 55"/>
                  <a:gd name="T39" fmla="*/ 43 h 70"/>
                  <a:gd name="T40" fmla="*/ 32 w 55"/>
                  <a:gd name="T41" fmla="*/ 37 h 70"/>
                  <a:gd name="T42" fmla="*/ 28 w 55"/>
                  <a:gd name="T43" fmla="*/ 30 h 70"/>
                  <a:gd name="T44" fmla="*/ 23 w 55"/>
                  <a:gd name="T45" fmla="*/ 23 h 70"/>
                  <a:gd name="T46" fmla="*/ 18 w 55"/>
                  <a:gd name="T47" fmla="*/ 17 h 70"/>
                  <a:gd name="T48" fmla="*/ 16 w 55"/>
                  <a:gd name="T49" fmla="*/ 15 h 70"/>
                  <a:gd name="T50" fmla="*/ 17 w 55"/>
                  <a:gd name="T51" fmla="*/ 12 h 70"/>
                  <a:gd name="T52" fmla="*/ 18 w 55"/>
                  <a:gd name="T53" fmla="*/ 9 h 70"/>
                  <a:gd name="T54" fmla="*/ 17 w 55"/>
                  <a:gd name="T55" fmla="*/ 3 h 70"/>
                  <a:gd name="T56" fmla="*/ 14 w 55"/>
                  <a:gd name="T5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 h="70">
                    <a:moveTo>
                      <a:pt x="14" y="0"/>
                    </a:moveTo>
                    <a:lnTo>
                      <a:pt x="8" y="1"/>
                    </a:lnTo>
                    <a:lnTo>
                      <a:pt x="3" y="7"/>
                    </a:lnTo>
                    <a:lnTo>
                      <a:pt x="1" y="15"/>
                    </a:lnTo>
                    <a:lnTo>
                      <a:pt x="0" y="18"/>
                    </a:lnTo>
                    <a:lnTo>
                      <a:pt x="0" y="22"/>
                    </a:lnTo>
                    <a:lnTo>
                      <a:pt x="1" y="30"/>
                    </a:lnTo>
                    <a:lnTo>
                      <a:pt x="6" y="40"/>
                    </a:lnTo>
                    <a:lnTo>
                      <a:pt x="13" y="48"/>
                    </a:lnTo>
                    <a:lnTo>
                      <a:pt x="21" y="56"/>
                    </a:lnTo>
                    <a:lnTo>
                      <a:pt x="25" y="62"/>
                    </a:lnTo>
                    <a:lnTo>
                      <a:pt x="30" y="68"/>
                    </a:lnTo>
                    <a:lnTo>
                      <a:pt x="40" y="70"/>
                    </a:lnTo>
                    <a:lnTo>
                      <a:pt x="51" y="63"/>
                    </a:lnTo>
                    <a:lnTo>
                      <a:pt x="55" y="58"/>
                    </a:lnTo>
                    <a:lnTo>
                      <a:pt x="53" y="56"/>
                    </a:lnTo>
                    <a:lnTo>
                      <a:pt x="48" y="57"/>
                    </a:lnTo>
                    <a:lnTo>
                      <a:pt x="43" y="56"/>
                    </a:lnTo>
                    <a:lnTo>
                      <a:pt x="39" y="50"/>
                    </a:lnTo>
                    <a:lnTo>
                      <a:pt x="36" y="43"/>
                    </a:lnTo>
                    <a:lnTo>
                      <a:pt x="32" y="37"/>
                    </a:lnTo>
                    <a:lnTo>
                      <a:pt x="28" y="30"/>
                    </a:lnTo>
                    <a:lnTo>
                      <a:pt x="23" y="23"/>
                    </a:lnTo>
                    <a:lnTo>
                      <a:pt x="18" y="17"/>
                    </a:lnTo>
                    <a:lnTo>
                      <a:pt x="16" y="15"/>
                    </a:lnTo>
                    <a:lnTo>
                      <a:pt x="17" y="12"/>
                    </a:lnTo>
                    <a:lnTo>
                      <a:pt x="18" y="9"/>
                    </a:lnTo>
                    <a:lnTo>
                      <a:pt x="17" y="3"/>
                    </a:lnTo>
                    <a:lnTo>
                      <a:pt x="14" y="0"/>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81" name="Freeform 101"/>
              <p:cNvSpPr>
                <a:spLocks/>
              </p:cNvSpPr>
              <p:nvPr/>
            </p:nvSpPr>
            <p:spPr bwMode="auto">
              <a:xfrm>
                <a:off x="579" y="2058"/>
                <a:ext cx="28" cy="36"/>
              </a:xfrm>
              <a:custGeom>
                <a:avLst/>
                <a:gdLst>
                  <a:gd name="T0" fmla="*/ 15 w 55"/>
                  <a:gd name="T1" fmla="*/ 0 h 73"/>
                  <a:gd name="T2" fmla="*/ 9 w 55"/>
                  <a:gd name="T3" fmla="*/ 1 h 73"/>
                  <a:gd name="T4" fmla="*/ 4 w 55"/>
                  <a:gd name="T5" fmla="*/ 8 h 73"/>
                  <a:gd name="T6" fmla="*/ 1 w 55"/>
                  <a:gd name="T7" fmla="*/ 15 h 73"/>
                  <a:gd name="T8" fmla="*/ 0 w 55"/>
                  <a:gd name="T9" fmla="*/ 18 h 73"/>
                  <a:gd name="T10" fmla="*/ 0 w 55"/>
                  <a:gd name="T11" fmla="*/ 22 h 73"/>
                  <a:gd name="T12" fmla="*/ 2 w 55"/>
                  <a:gd name="T13" fmla="*/ 30 h 73"/>
                  <a:gd name="T14" fmla="*/ 5 w 55"/>
                  <a:gd name="T15" fmla="*/ 40 h 73"/>
                  <a:gd name="T16" fmla="*/ 14 w 55"/>
                  <a:gd name="T17" fmla="*/ 48 h 73"/>
                  <a:gd name="T18" fmla="*/ 22 w 55"/>
                  <a:gd name="T19" fmla="*/ 56 h 73"/>
                  <a:gd name="T20" fmla="*/ 25 w 55"/>
                  <a:gd name="T21" fmla="*/ 65 h 73"/>
                  <a:gd name="T22" fmla="*/ 30 w 55"/>
                  <a:gd name="T23" fmla="*/ 70 h 73"/>
                  <a:gd name="T24" fmla="*/ 40 w 55"/>
                  <a:gd name="T25" fmla="*/ 73 h 73"/>
                  <a:gd name="T26" fmla="*/ 50 w 55"/>
                  <a:gd name="T27" fmla="*/ 66 h 73"/>
                  <a:gd name="T28" fmla="*/ 55 w 55"/>
                  <a:gd name="T29" fmla="*/ 60 h 73"/>
                  <a:gd name="T30" fmla="*/ 54 w 55"/>
                  <a:gd name="T31" fmla="*/ 58 h 73"/>
                  <a:gd name="T32" fmla="*/ 48 w 55"/>
                  <a:gd name="T33" fmla="*/ 58 h 73"/>
                  <a:gd name="T34" fmla="*/ 43 w 55"/>
                  <a:gd name="T35" fmla="*/ 56 h 73"/>
                  <a:gd name="T36" fmla="*/ 39 w 55"/>
                  <a:gd name="T37" fmla="*/ 51 h 73"/>
                  <a:gd name="T38" fmla="*/ 37 w 55"/>
                  <a:gd name="T39" fmla="*/ 44 h 73"/>
                  <a:gd name="T40" fmla="*/ 33 w 55"/>
                  <a:gd name="T41" fmla="*/ 37 h 73"/>
                  <a:gd name="T42" fmla="*/ 28 w 55"/>
                  <a:gd name="T43" fmla="*/ 30 h 73"/>
                  <a:gd name="T44" fmla="*/ 24 w 55"/>
                  <a:gd name="T45" fmla="*/ 23 h 73"/>
                  <a:gd name="T46" fmla="*/ 19 w 55"/>
                  <a:gd name="T47" fmla="*/ 17 h 73"/>
                  <a:gd name="T48" fmla="*/ 17 w 55"/>
                  <a:gd name="T49" fmla="*/ 15 h 73"/>
                  <a:gd name="T50" fmla="*/ 18 w 55"/>
                  <a:gd name="T51" fmla="*/ 14 h 73"/>
                  <a:gd name="T52" fmla="*/ 19 w 55"/>
                  <a:gd name="T53" fmla="*/ 9 h 73"/>
                  <a:gd name="T54" fmla="*/ 18 w 55"/>
                  <a:gd name="T55" fmla="*/ 5 h 73"/>
                  <a:gd name="T56" fmla="*/ 15 w 55"/>
                  <a:gd name="T5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 h="73">
                    <a:moveTo>
                      <a:pt x="15" y="0"/>
                    </a:moveTo>
                    <a:lnTo>
                      <a:pt x="9" y="1"/>
                    </a:lnTo>
                    <a:lnTo>
                      <a:pt x="4" y="8"/>
                    </a:lnTo>
                    <a:lnTo>
                      <a:pt x="1" y="15"/>
                    </a:lnTo>
                    <a:lnTo>
                      <a:pt x="0" y="18"/>
                    </a:lnTo>
                    <a:lnTo>
                      <a:pt x="0" y="22"/>
                    </a:lnTo>
                    <a:lnTo>
                      <a:pt x="2" y="30"/>
                    </a:lnTo>
                    <a:lnTo>
                      <a:pt x="5" y="40"/>
                    </a:lnTo>
                    <a:lnTo>
                      <a:pt x="14" y="48"/>
                    </a:lnTo>
                    <a:lnTo>
                      <a:pt x="22" y="56"/>
                    </a:lnTo>
                    <a:lnTo>
                      <a:pt x="25" y="65"/>
                    </a:lnTo>
                    <a:lnTo>
                      <a:pt x="30" y="70"/>
                    </a:lnTo>
                    <a:lnTo>
                      <a:pt x="40" y="73"/>
                    </a:lnTo>
                    <a:lnTo>
                      <a:pt x="50" y="66"/>
                    </a:lnTo>
                    <a:lnTo>
                      <a:pt x="55" y="60"/>
                    </a:lnTo>
                    <a:lnTo>
                      <a:pt x="54" y="58"/>
                    </a:lnTo>
                    <a:lnTo>
                      <a:pt x="48" y="58"/>
                    </a:lnTo>
                    <a:lnTo>
                      <a:pt x="43" y="56"/>
                    </a:lnTo>
                    <a:lnTo>
                      <a:pt x="39" y="51"/>
                    </a:lnTo>
                    <a:lnTo>
                      <a:pt x="37" y="44"/>
                    </a:lnTo>
                    <a:lnTo>
                      <a:pt x="33" y="37"/>
                    </a:lnTo>
                    <a:lnTo>
                      <a:pt x="28" y="30"/>
                    </a:lnTo>
                    <a:lnTo>
                      <a:pt x="24" y="23"/>
                    </a:lnTo>
                    <a:lnTo>
                      <a:pt x="19" y="17"/>
                    </a:lnTo>
                    <a:lnTo>
                      <a:pt x="17" y="15"/>
                    </a:lnTo>
                    <a:lnTo>
                      <a:pt x="18" y="14"/>
                    </a:lnTo>
                    <a:lnTo>
                      <a:pt x="19" y="9"/>
                    </a:lnTo>
                    <a:lnTo>
                      <a:pt x="18" y="5"/>
                    </a:lnTo>
                    <a:lnTo>
                      <a:pt x="15" y="0"/>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82" name="Freeform 102"/>
              <p:cNvSpPr>
                <a:spLocks/>
              </p:cNvSpPr>
              <p:nvPr/>
            </p:nvSpPr>
            <p:spPr bwMode="auto">
              <a:xfrm>
                <a:off x="594" y="2042"/>
                <a:ext cx="22" cy="30"/>
              </a:xfrm>
              <a:custGeom>
                <a:avLst/>
                <a:gdLst>
                  <a:gd name="T0" fmla="*/ 0 w 43"/>
                  <a:gd name="T1" fmla="*/ 11 h 60"/>
                  <a:gd name="T2" fmla="*/ 0 w 43"/>
                  <a:gd name="T3" fmla="*/ 9 h 60"/>
                  <a:gd name="T4" fmla="*/ 0 w 43"/>
                  <a:gd name="T5" fmla="*/ 4 h 60"/>
                  <a:gd name="T6" fmla="*/ 3 w 43"/>
                  <a:gd name="T7" fmla="*/ 0 h 60"/>
                  <a:gd name="T8" fmla="*/ 11 w 43"/>
                  <a:gd name="T9" fmla="*/ 0 h 60"/>
                  <a:gd name="T10" fmla="*/ 19 w 43"/>
                  <a:gd name="T11" fmla="*/ 4 h 60"/>
                  <a:gd name="T12" fmla="*/ 24 w 43"/>
                  <a:gd name="T13" fmla="*/ 11 h 60"/>
                  <a:gd name="T14" fmla="*/ 25 w 43"/>
                  <a:gd name="T15" fmla="*/ 18 h 60"/>
                  <a:gd name="T16" fmla="*/ 25 w 43"/>
                  <a:gd name="T17" fmla="*/ 21 h 60"/>
                  <a:gd name="T18" fmla="*/ 43 w 43"/>
                  <a:gd name="T19" fmla="*/ 53 h 60"/>
                  <a:gd name="T20" fmla="*/ 42 w 43"/>
                  <a:gd name="T21" fmla="*/ 54 h 60"/>
                  <a:gd name="T22" fmla="*/ 41 w 43"/>
                  <a:gd name="T23" fmla="*/ 56 h 60"/>
                  <a:gd name="T24" fmla="*/ 38 w 43"/>
                  <a:gd name="T25" fmla="*/ 59 h 60"/>
                  <a:gd name="T26" fmla="*/ 32 w 43"/>
                  <a:gd name="T27" fmla="*/ 60 h 60"/>
                  <a:gd name="T28" fmla="*/ 24 w 43"/>
                  <a:gd name="T29" fmla="*/ 54 h 60"/>
                  <a:gd name="T30" fmla="*/ 12 w 43"/>
                  <a:gd name="T31" fmla="*/ 44 h 60"/>
                  <a:gd name="T32" fmla="*/ 3 w 43"/>
                  <a:gd name="T33" fmla="*/ 33 h 60"/>
                  <a:gd name="T34" fmla="*/ 0 w 43"/>
                  <a:gd name="T35" fmla="*/ 29 h 60"/>
                  <a:gd name="T36" fmla="*/ 0 w 43"/>
                  <a:gd name="T37"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60">
                    <a:moveTo>
                      <a:pt x="0" y="11"/>
                    </a:moveTo>
                    <a:lnTo>
                      <a:pt x="0" y="9"/>
                    </a:lnTo>
                    <a:lnTo>
                      <a:pt x="0" y="4"/>
                    </a:lnTo>
                    <a:lnTo>
                      <a:pt x="3" y="0"/>
                    </a:lnTo>
                    <a:lnTo>
                      <a:pt x="11" y="0"/>
                    </a:lnTo>
                    <a:lnTo>
                      <a:pt x="19" y="4"/>
                    </a:lnTo>
                    <a:lnTo>
                      <a:pt x="24" y="11"/>
                    </a:lnTo>
                    <a:lnTo>
                      <a:pt x="25" y="18"/>
                    </a:lnTo>
                    <a:lnTo>
                      <a:pt x="25" y="21"/>
                    </a:lnTo>
                    <a:lnTo>
                      <a:pt x="43" y="53"/>
                    </a:lnTo>
                    <a:lnTo>
                      <a:pt x="42" y="54"/>
                    </a:lnTo>
                    <a:lnTo>
                      <a:pt x="41" y="56"/>
                    </a:lnTo>
                    <a:lnTo>
                      <a:pt x="38" y="59"/>
                    </a:lnTo>
                    <a:lnTo>
                      <a:pt x="32" y="60"/>
                    </a:lnTo>
                    <a:lnTo>
                      <a:pt x="24" y="54"/>
                    </a:lnTo>
                    <a:lnTo>
                      <a:pt x="12" y="44"/>
                    </a:lnTo>
                    <a:lnTo>
                      <a:pt x="3" y="33"/>
                    </a:lnTo>
                    <a:lnTo>
                      <a:pt x="0" y="29"/>
                    </a:lnTo>
                    <a:lnTo>
                      <a:pt x="0" y="11"/>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83" name="Group 103"/>
            <p:cNvGrpSpPr>
              <a:grpSpLocks/>
            </p:cNvGrpSpPr>
            <p:nvPr/>
          </p:nvGrpSpPr>
          <p:grpSpPr bwMode="auto">
            <a:xfrm>
              <a:off x="2496" y="2780"/>
              <a:ext cx="481" cy="593"/>
              <a:chOff x="417" y="1744"/>
              <a:chExt cx="481" cy="593"/>
            </a:xfrm>
          </p:grpSpPr>
          <p:sp>
            <p:nvSpPr>
              <p:cNvPr id="148584" name="Freeform 104"/>
              <p:cNvSpPr>
                <a:spLocks/>
              </p:cNvSpPr>
              <p:nvPr/>
            </p:nvSpPr>
            <p:spPr bwMode="auto">
              <a:xfrm>
                <a:off x="417" y="1744"/>
                <a:ext cx="481" cy="593"/>
              </a:xfrm>
              <a:custGeom>
                <a:avLst/>
                <a:gdLst>
                  <a:gd name="T0" fmla="*/ 195 w 961"/>
                  <a:gd name="T1" fmla="*/ 616 h 1187"/>
                  <a:gd name="T2" fmla="*/ 147 w 961"/>
                  <a:gd name="T3" fmla="*/ 591 h 1187"/>
                  <a:gd name="T4" fmla="*/ 97 w 961"/>
                  <a:gd name="T5" fmla="*/ 565 h 1187"/>
                  <a:gd name="T6" fmla="*/ 63 w 961"/>
                  <a:gd name="T7" fmla="*/ 469 h 1187"/>
                  <a:gd name="T8" fmla="*/ 70 w 961"/>
                  <a:gd name="T9" fmla="*/ 312 h 1187"/>
                  <a:gd name="T10" fmla="*/ 52 w 961"/>
                  <a:gd name="T11" fmla="*/ 250 h 1187"/>
                  <a:gd name="T12" fmla="*/ 36 w 961"/>
                  <a:gd name="T13" fmla="*/ 255 h 1187"/>
                  <a:gd name="T14" fmla="*/ 4 w 961"/>
                  <a:gd name="T15" fmla="*/ 228 h 1187"/>
                  <a:gd name="T16" fmla="*/ 9 w 961"/>
                  <a:gd name="T17" fmla="*/ 164 h 1187"/>
                  <a:gd name="T18" fmla="*/ 6 w 961"/>
                  <a:gd name="T19" fmla="*/ 128 h 1187"/>
                  <a:gd name="T20" fmla="*/ 24 w 961"/>
                  <a:gd name="T21" fmla="*/ 43 h 1187"/>
                  <a:gd name="T22" fmla="*/ 92 w 961"/>
                  <a:gd name="T23" fmla="*/ 2 h 1187"/>
                  <a:gd name="T24" fmla="*/ 175 w 961"/>
                  <a:gd name="T25" fmla="*/ 15 h 1187"/>
                  <a:gd name="T26" fmla="*/ 243 w 961"/>
                  <a:gd name="T27" fmla="*/ 100 h 1187"/>
                  <a:gd name="T28" fmla="*/ 281 w 961"/>
                  <a:gd name="T29" fmla="*/ 191 h 1187"/>
                  <a:gd name="T30" fmla="*/ 342 w 961"/>
                  <a:gd name="T31" fmla="*/ 275 h 1187"/>
                  <a:gd name="T32" fmla="*/ 416 w 961"/>
                  <a:gd name="T33" fmla="*/ 364 h 1187"/>
                  <a:gd name="T34" fmla="*/ 480 w 961"/>
                  <a:gd name="T35" fmla="*/ 431 h 1187"/>
                  <a:gd name="T36" fmla="*/ 529 w 961"/>
                  <a:gd name="T37" fmla="*/ 463 h 1187"/>
                  <a:gd name="T38" fmla="*/ 620 w 961"/>
                  <a:gd name="T39" fmla="*/ 514 h 1187"/>
                  <a:gd name="T40" fmla="*/ 726 w 961"/>
                  <a:gd name="T41" fmla="*/ 573 h 1187"/>
                  <a:gd name="T42" fmla="*/ 803 w 961"/>
                  <a:gd name="T43" fmla="*/ 616 h 1187"/>
                  <a:gd name="T44" fmla="*/ 827 w 961"/>
                  <a:gd name="T45" fmla="*/ 630 h 1187"/>
                  <a:gd name="T46" fmla="*/ 852 w 961"/>
                  <a:gd name="T47" fmla="*/ 657 h 1187"/>
                  <a:gd name="T48" fmla="*/ 825 w 961"/>
                  <a:gd name="T49" fmla="*/ 684 h 1187"/>
                  <a:gd name="T50" fmla="*/ 764 w 961"/>
                  <a:gd name="T51" fmla="*/ 656 h 1187"/>
                  <a:gd name="T52" fmla="*/ 739 w 961"/>
                  <a:gd name="T53" fmla="*/ 658 h 1187"/>
                  <a:gd name="T54" fmla="*/ 712 w 961"/>
                  <a:gd name="T55" fmla="*/ 675 h 1187"/>
                  <a:gd name="T56" fmla="*/ 683 w 961"/>
                  <a:gd name="T57" fmla="*/ 680 h 1187"/>
                  <a:gd name="T58" fmla="*/ 659 w 961"/>
                  <a:gd name="T59" fmla="*/ 674 h 1187"/>
                  <a:gd name="T60" fmla="*/ 668 w 961"/>
                  <a:gd name="T61" fmla="*/ 692 h 1187"/>
                  <a:gd name="T62" fmla="*/ 752 w 961"/>
                  <a:gd name="T63" fmla="*/ 818 h 1187"/>
                  <a:gd name="T64" fmla="*/ 864 w 961"/>
                  <a:gd name="T65" fmla="*/ 990 h 1187"/>
                  <a:gd name="T66" fmla="*/ 948 w 961"/>
                  <a:gd name="T67" fmla="*/ 1123 h 1187"/>
                  <a:gd name="T68" fmla="*/ 959 w 961"/>
                  <a:gd name="T69" fmla="*/ 1167 h 1187"/>
                  <a:gd name="T70" fmla="*/ 940 w 961"/>
                  <a:gd name="T71" fmla="*/ 1187 h 1187"/>
                  <a:gd name="T72" fmla="*/ 903 w 961"/>
                  <a:gd name="T73" fmla="*/ 1162 h 1187"/>
                  <a:gd name="T74" fmla="*/ 849 w 961"/>
                  <a:gd name="T75" fmla="*/ 1109 h 1187"/>
                  <a:gd name="T76" fmla="*/ 782 w 961"/>
                  <a:gd name="T77" fmla="*/ 1040 h 1187"/>
                  <a:gd name="T78" fmla="*/ 725 w 961"/>
                  <a:gd name="T79" fmla="*/ 979 h 1187"/>
                  <a:gd name="T80" fmla="*/ 687 w 961"/>
                  <a:gd name="T81" fmla="*/ 927 h 1187"/>
                  <a:gd name="T82" fmla="*/ 652 w 961"/>
                  <a:gd name="T83" fmla="*/ 870 h 1187"/>
                  <a:gd name="T84" fmla="*/ 642 w 961"/>
                  <a:gd name="T85" fmla="*/ 873 h 1187"/>
                  <a:gd name="T86" fmla="*/ 593 w 961"/>
                  <a:gd name="T87" fmla="*/ 857 h 1187"/>
                  <a:gd name="T88" fmla="*/ 569 w 961"/>
                  <a:gd name="T89" fmla="*/ 809 h 1187"/>
                  <a:gd name="T90" fmla="*/ 561 w 961"/>
                  <a:gd name="T91" fmla="*/ 804 h 1187"/>
                  <a:gd name="T92" fmla="*/ 532 w 961"/>
                  <a:gd name="T93" fmla="*/ 812 h 1187"/>
                  <a:gd name="T94" fmla="*/ 497 w 961"/>
                  <a:gd name="T95" fmla="*/ 773 h 1187"/>
                  <a:gd name="T96" fmla="*/ 471 w 961"/>
                  <a:gd name="T97" fmla="*/ 720 h 1187"/>
                  <a:gd name="T98" fmla="*/ 433 w 961"/>
                  <a:gd name="T99" fmla="*/ 687 h 1187"/>
                  <a:gd name="T100" fmla="*/ 392 w 961"/>
                  <a:gd name="T101" fmla="*/ 675 h 1187"/>
                  <a:gd name="T102" fmla="*/ 358 w 961"/>
                  <a:gd name="T103" fmla="*/ 674 h 1187"/>
                  <a:gd name="T104" fmla="*/ 331 w 961"/>
                  <a:gd name="T105" fmla="*/ 676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61" h="1187">
                    <a:moveTo>
                      <a:pt x="220" y="635"/>
                    </a:moveTo>
                    <a:lnTo>
                      <a:pt x="214" y="630"/>
                    </a:lnTo>
                    <a:lnTo>
                      <a:pt x="205" y="623"/>
                    </a:lnTo>
                    <a:lnTo>
                      <a:pt x="195" y="616"/>
                    </a:lnTo>
                    <a:lnTo>
                      <a:pt x="182" y="609"/>
                    </a:lnTo>
                    <a:lnTo>
                      <a:pt x="169" y="603"/>
                    </a:lnTo>
                    <a:lnTo>
                      <a:pt x="158" y="596"/>
                    </a:lnTo>
                    <a:lnTo>
                      <a:pt x="147" y="591"/>
                    </a:lnTo>
                    <a:lnTo>
                      <a:pt x="140" y="589"/>
                    </a:lnTo>
                    <a:lnTo>
                      <a:pt x="125" y="584"/>
                    </a:lnTo>
                    <a:lnTo>
                      <a:pt x="110" y="576"/>
                    </a:lnTo>
                    <a:lnTo>
                      <a:pt x="97" y="565"/>
                    </a:lnTo>
                    <a:lnTo>
                      <a:pt x="83" y="548"/>
                    </a:lnTo>
                    <a:lnTo>
                      <a:pt x="72" y="528"/>
                    </a:lnTo>
                    <a:lnTo>
                      <a:pt x="66" y="501"/>
                    </a:lnTo>
                    <a:lnTo>
                      <a:pt x="63" y="469"/>
                    </a:lnTo>
                    <a:lnTo>
                      <a:pt x="66" y="431"/>
                    </a:lnTo>
                    <a:lnTo>
                      <a:pt x="70" y="404"/>
                    </a:lnTo>
                    <a:lnTo>
                      <a:pt x="71" y="359"/>
                    </a:lnTo>
                    <a:lnTo>
                      <a:pt x="70" y="312"/>
                    </a:lnTo>
                    <a:lnTo>
                      <a:pt x="67" y="279"/>
                    </a:lnTo>
                    <a:lnTo>
                      <a:pt x="61" y="262"/>
                    </a:lnTo>
                    <a:lnTo>
                      <a:pt x="56" y="253"/>
                    </a:lnTo>
                    <a:lnTo>
                      <a:pt x="52" y="250"/>
                    </a:lnTo>
                    <a:lnTo>
                      <a:pt x="51" y="249"/>
                    </a:lnTo>
                    <a:lnTo>
                      <a:pt x="42" y="257"/>
                    </a:lnTo>
                    <a:lnTo>
                      <a:pt x="40" y="256"/>
                    </a:lnTo>
                    <a:lnTo>
                      <a:pt x="36" y="255"/>
                    </a:lnTo>
                    <a:lnTo>
                      <a:pt x="28" y="251"/>
                    </a:lnTo>
                    <a:lnTo>
                      <a:pt x="19" y="245"/>
                    </a:lnTo>
                    <a:lnTo>
                      <a:pt x="11" y="237"/>
                    </a:lnTo>
                    <a:lnTo>
                      <a:pt x="4" y="228"/>
                    </a:lnTo>
                    <a:lnTo>
                      <a:pt x="0" y="217"/>
                    </a:lnTo>
                    <a:lnTo>
                      <a:pt x="0" y="202"/>
                    </a:lnTo>
                    <a:lnTo>
                      <a:pt x="3" y="182"/>
                    </a:lnTo>
                    <a:lnTo>
                      <a:pt x="9" y="164"/>
                    </a:lnTo>
                    <a:lnTo>
                      <a:pt x="13" y="150"/>
                    </a:lnTo>
                    <a:lnTo>
                      <a:pt x="15" y="144"/>
                    </a:lnTo>
                    <a:lnTo>
                      <a:pt x="11" y="141"/>
                    </a:lnTo>
                    <a:lnTo>
                      <a:pt x="6" y="128"/>
                    </a:lnTo>
                    <a:lnTo>
                      <a:pt x="2" y="107"/>
                    </a:lnTo>
                    <a:lnTo>
                      <a:pt x="6" y="76"/>
                    </a:lnTo>
                    <a:lnTo>
                      <a:pt x="14" y="59"/>
                    </a:lnTo>
                    <a:lnTo>
                      <a:pt x="24" y="43"/>
                    </a:lnTo>
                    <a:lnTo>
                      <a:pt x="38" y="29"/>
                    </a:lnTo>
                    <a:lnTo>
                      <a:pt x="53" y="17"/>
                    </a:lnTo>
                    <a:lnTo>
                      <a:pt x="71" y="9"/>
                    </a:lnTo>
                    <a:lnTo>
                      <a:pt x="92" y="2"/>
                    </a:lnTo>
                    <a:lnTo>
                      <a:pt x="114" y="0"/>
                    </a:lnTo>
                    <a:lnTo>
                      <a:pt x="138" y="0"/>
                    </a:lnTo>
                    <a:lnTo>
                      <a:pt x="157" y="5"/>
                    </a:lnTo>
                    <a:lnTo>
                      <a:pt x="175" y="15"/>
                    </a:lnTo>
                    <a:lnTo>
                      <a:pt x="195" y="31"/>
                    </a:lnTo>
                    <a:lnTo>
                      <a:pt x="212" y="51"/>
                    </a:lnTo>
                    <a:lnTo>
                      <a:pt x="229" y="74"/>
                    </a:lnTo>
                    <a:lnTo>
                      <a:pt x="243" y="100"/>
                    </a:lnTo>
                    <a:lnTo>
                      <a:pt x="256" y="129"/>
                    </a:lnTo>
                    <a:lnTo>
                      <a:pt x="264" y="159"/>
                    </a:lnTo>
                    <a:lnTo>
                      <a:pt x="272" y="174"/>
                    </a:lnTo>
                    <a:lnTo>
                      <a:pt x="281" y="191"/>
                    </a:lnTo>
                    <a:lnTo>
                      <a:pt x="294" y="211"/>
                    </a:lnTo>
                    <a:lnTo>
                      <a:pt x="309" y="232"/>
                    </a:lnTo>
                    <a:lnTo>
                      <a:pt x="325" y="252"/>
                    </a:lnTo>
                    <a:lnTo>
                      <a:pt x="342" y="275"/>
                    </a:lnTo>
                    <a:lnTo>
                      <a:pt x="359" y="298"/>
                    </a:lnTo>
                    <a:lnTo>
                      <a:pt x="378" y="320"/>
                    </a:lnTo>
                    <a:lnTo>
                      <a:pt x="397" y="343"/>
                    </a:lnTo>
                    <a:lnTo>
                      <a:pt x="416" y="364"/>
                    </a:lnTo>
                    <a:lnTo>
                      <a:pt x="433" y="384"/>
                    </a:lnTo>
                    <a:lnTo>
                      <a:pt x="450" y="402"/>
                    </a:lnTo>
                    <a:lnTo>
                      <a:pt x="467" y="418"/>
                    </a:lnTo>
                    <a:lnTo>
                      <a:pt x="480" y="431"/>
                    </a:lnTo>
                    <a:lnTo>
                      <a:pt x="493" y="441"/>
                    </a:lnTo>
                    <a:lnTo>
                      <a:pt x="502" y="448"/>
                    </a:lnTo>
                    <a:lnTo>
                      <a:pt x="514" y="454"/>
                    </a:lnTo>
                    <a:lnTo>
                      <a:pt x="529" y="463"/>
                    </a:lnTo>
                    <a:lnTo>
                      <a:pt x="547" y="474"/>
                    </a:lnTo>
                    <a:lnTo>
                      <a:pt x="569" y="486"/>
                    </a:lnTo>
                    <a:lnTo>
                      <a:pt x="593" y="499"/>
                    </a:lnTo>
                    <a:lnTo>
                      <a:pt x="620" y="514"/>
                    </a:lnTo>
                    <a:lnTo>
                      <a:pt x="646" y="529"/>
                    </a:lnTo>
                    <a:lnTo>
                      <a:pt x="674" y="544"/>
                    </a:lnTo>
                    <a:lnTo>
                      <a:pt x="701" y="559"/>
                    </a:lnTo>
                    <a:lnTo>
                      <a:pt x="726" y="573"/>
                    </a:lnTo>
                    <a:lnTo>
                      <a:pt x="749" y="585"/>
                    </a:lnTo>
                    <a:lnTo>
                      <a:pt x="771" y="598"/>
                    </a:lnTo>
                    <a:lnTo>
                      <a:pt x="788" y="608"/>
                    </a:lnTo>
                    <a:lnTo>
                      <a:pt x="803" y="616"/>
                    </a:lnTo>
                    <a:lnTo>
                      <a:pt x="812" y="622"/>
                    </a:lnTo>
                    <a:lnTo>
                      <a:pt x="817" y="624"/>
                    </a:lnTo>
                    <a:lnTo>
                      <a:pt x="822" y="627"/>
                    </a:lnTo>
                    <a:lnTo>
                      <a:pt x="827" y="630"/>
                    </a:lnTo>
                    <a:lnTo>
                      <a:pt x="835" y="635"/>
                    </a:lnTo>
                    <a:lnTo>
                      <a:pt x="842" y="641"/>
                    </a:lnTo>
                    <a:lnTo>
                      <a:pt x="848" y="647"/>
                    </a:lnTo>
                    <a:lnTo>
                      <a:pt x="852" y="657"/>
                    </a:lnTo>
                    <a:lnTo>
                      <a:pt x="853" y="668"/>
                    </a:lnTo>
                    <a:lnTo>
                      <a:pt x="850" y="682"/>
                    </a:lnTo>
                    <a:lnTo>
                      <a:pt x="839" y="685"/>
                    </a:lnTo>
                    <a:lnTo>
                      <a:pt x="825" y="684"/>
                    </a:lnTo>
                    <a:lnTo>
                      <a:pt x="809" y="679"/>
                    </a:lnTo>
                    <a:lnTo>
                      <a:pt x="793" y="672"/>
                    </a:lnTo>
                    <a:lnTo>
                      <a:pt x="778" y="664"/>
                    </a:lnTo>
                    <a:lnTo>
                      <a:pt x="764" y="656"/>
                    </a:lnTo>
                    <a:lnTo>
                      <a:pt x="754" y="651"/>
                    </a:lnTo>
                    <a:lnTo>
                      <a:pt x="748" y="651"/>
                    </a:lnTo>
                    <a:lnTo>
                      <a:pt x="744" y="653"/>
                    </a:lnTo>
                    <a:lnTo>
                      <a:pt x="739" y="658"/>
                    </a:lnTo>
                    <a:lnTo>
                      <a:pt x="733" y="661"/>
                    </a:lnTo>
                    <a:lnTo>
                      <a:pt x="727" y="666"/>
                    </a:lnTo>
                    <a:lnTo>
                      <a:pt x="720" y="671"/>
                    </a:lnTo>
                    <a:lnTo>
                      <a:pt x="712" y="675"/>
                    </a:lnTo>
                    <a:lnTo>
                      <a:pt x="705" y="677"/>
                    </a:lnTo>
                    <a:lnTo>
                      <a:pt x="698" y="680"/>
                    </a:lnTo>
                    <a:lnTo>
                      <a:pt x="691" y="680"/>
                    </a:lnTo>
                    <a:lnTo>
                      <a:pt x="683" y="680"/>
                    </a:lnTo>
                    <a:lnTo>
                      <a:pt x="676" y="679"/>
                    </a:lnTo>
                    <a:lnTo>
                      <a:pt x="669" y="677"/>
                    </a:lnTo>
                    <a:lnTo>
                      <a:pt x="664" y="675"/>
                    </a:lnTo>
                    <a:lnTo>
                      <a:pt x="659" y="674"/>
                    </a:lnTo>
                    <a:lnTo>
                      <a:pt x="657" y="673"/>
                    </a:lnTo>
                    <a:lnTo>
                      <a:pt x="656" y="673"/>
                    </a:lnTo>
                    <a:lnTo>
                      <a:pt x="659" y="677"/>
                    </a:lnTo>
                    <a:lnTo>
                      <a:pt x="668" y="692"/>
                    </a:lnTo>
                    <a:lnTo>
                      <a:pt x="683" y="715"/>
                    </a:lnTo>
                    <a:lnTo>
                      <a:pt x="703" y="744"/>
                    </a:lnTo>
                    <a:lnTo>
                      <a:pt x="726" y="779"/>
                    </a:lnTo>
                    <a:lnTo>
                      <a:pt x="752" y="818"/>
                    </a:lnTo>
                    <a:lnTo>
                      <a:pt x="780" y="859"/>
                    </a:lnTo>
                    <a:lnTo>
                      <a:pt x="809" y="903"/>
                    </a:lnTo>
                    <a:lnTo>
                      <a:pt x="837" y="947"/>
                    </a:lnTo>
                    <a:lnTo>
                      <a:pt x="864" y="990"/>
                    </a:lnTo>
                    <a:lnTo>
                      <a:pt x="891" y="1030"/>
                    </a:lnTo>
                    <a:lnTo>
                      <a:pt x="914" y="1066"/>
                    </a:lnTo>
                    <a:lnTo>
                      <a:pt x="933" y="1098"/>
                    </a:lnTo>
                    <a:lnTo>
                      <a:pt x="948" y="1123"/>
                    </a:lnTo>
                    <a:lnTo>
                      <a:pt x="958" y="1140"/>
                    </a:lnTo>
                    <a:lnTo>
                      <a:pt x="961" y="1150"/>
                    </a:lnTo>
                    <a:lnTo>
                      <a:pt x="960" y="1158"/>
                    </a:lnTo>
                    <a:lnTo>
                      <a:pt x="959" y="1167"/>
                    </a:lnTo>
                    <a:lnTo>
                      <a:pt x="956" y="1175"/>
                    </a:lnTo>
                    <a:lnTo>
                      <a:pt x="953" y="1182"/>
                    </a:lnTo>
                    <a:lnTo>
                      <a:pt x="947" y="1185"/>
                    </a:lnTo>
                    <a:lnTo>
                      <a:pt x="940" y="1187"/>
                    </a:lnTo>
                    <a:lnTo>
                      <a:pt x="930" y="1183"/>
                    </a:lnTo>
                    <a:lnTo>
                      <a:pt x="917" y="1175"/>
                    </a:lnTo>
                    <a:lnTo>
                      <a:pt x="911" y="1170"/>
                    </a:lnTo>
                    <a:lnTo>
                      <a:pt x="903" y="1162"/>
                    </a:lnTo>
                    <a:lnTo>
                      <a:pt x="892" y="1152"/>
                    </a:lnTo>
                    <a:lnTo>
                      <a:pt x="879" y="1140"/>
                    </a:lnTo>
                    <a:lnTo>
                      <a:pt x="865" y="1126"/>
                    </a:lnTo>
                    <a:lnTo>
                      <a:pt x="849" y="1109"/>
                    </a:lnTo>
                    <a:lnTo>
                      <a:pt x="833" y="1093"/>
                    </a:lnTo>
                    <a:lnTo>
                      <a:pt x="816" y="1076"/>
                    </a:lnTo>
                    <a:lnTo>
                      <a:pt x="799" y="1058"/>
                    </a:lnTo>
                    <a:lnTo>
                      <a:pt x="782" y="1040"/>
                    </a:lnTo>
                    <a:lnTo>
                      <a:pt x="766" y="1023"/>
                    </a:lnTo>
                    <a:lnTo>
                      <a:pt x="751" y="1007"/>
                    </a:lnTo>
                    <a:lnTo>
                      <a:pt x="737" y="992"/>
                    </a:lnTo>
                    <a:lnTo>
                      <a:pt x="725" y="979"/>
                    </a:lnTo>
                    <a:lnTo>
                      <a:pt x="716" y="968"/>
                    </a:lnTo>
                    <a:lnTo>
                      <a:pt x="709" y="960"/>
                    </a:lnTo>
                    <a:lnTo>
                      <a:pt x="697" y="945"/>
                    </a:lnTo>
                    <a:lnTo>
                      <a:pt x="687" y="927"/>
                    </a:lnTo>
                    <a:lnTo>
                      <a:pt x="675" y="911"/>
                    </a:lnTo>
                    <a:lnTo>
                      <a:pt x="666" y="895"/>
                    </a:lnTo>
                    <a:lnTo>
                      <a:pt x="658" y="881"/>
                    </a:lnTo>
                    <a:lnTo>
                      <a:pt x="652" y="870"/>
                    </a:lnTo>
                    <a:lnTo>
                      <a:pt x="648" y="862"/>
                    </a:lnTo>
                    <a:lnTo>
                      <a:pt x="646" y="859"/>
                    </a:lnTo>
                    <a:lnTo>
                      <a:pt x="645" y="864"/>
                    </a:lnTo>
                    <a:lnTo>
                      <a:pt x="642" y="873"/>
                    </a:lnTo>
                    <a:lnTo>
                      <a:pt x="633" y="880"/>
                    </a:lnTo>
                    <a:lnTo>
                      <a:pt x="614" y="876"/>
                    </a:lnTo>
                    <a:lnTo>
                      <a:pt x="603" y="867"/>
                    </a:lnTo>
                    <a:lnTo>
                      <a:pt x="593" y="857"/>
                    </a:lnTo>
                    <a:lnTo>
                      <a:pt x="585" y="844"/>
                    </a:lnTo>
                    <a:lnTo>
                      <a:pt x="578" y="832"/>
                    </a:lnTo>
                    <a:lnTo>
                      <a:pt x="573" y="819"/>
                    </a:lnTo>
                    <a:lnTo>
                      <a:pt x="569" y="809"/>
                    </a:lnTo>
                    <a:lnTo>
                      <a:pt x="567" y="802"/>
                    </a:lnTo>
                    <a:lnTo>
                      <a:pt x="566" y="800"/>
                    </a:lnTo>
                    <a:lnTo>
                      <a:pt x="565" y="801"/>
                    </a:lnTo>
                    <a:lnTo>
                      <a:pt x="561" y="804"/>
                    </a:lnTo>
                    <a:lnTo>
                      <a:pt x="556" y="808"/>
                    </a:lnTo>
                    <a:lnTo>
                      <a:pt x="550" y="811"/>
                    </a:lnTo>
                    <a:lnTo>
                      <a:pt x="542" y="813"/>
                    </a:lnTo>
                    <a:lnTo>
                      <a:pt x="532" y="812"/>
                    </a:lnTo>
                    <a:lnTo>
                      <a:pt x="523" y="808"/>
                    </a:lnTo>
                    <a:lnTo>
                      <a:pt x="513" y="798"/>
                    </a:lnTo>
                    <a:lnTo>
                      <a:pt x="503" y="786"/>
                    </a:lnTo>
                    <a:lnTo>
                      <a:pt x="497" y="773"/>
                    </a:lnTo>
                    <a:lnTo>
                      <a:pt x="490" y="759"/>
                    </a:lnTo>
                    <a:lnTo>
                      <a:pt x="484" y="745"/>
                    </a:lnTo>
                    <a:lnTo>
                      <a:pt x="478" y="733"/>
                    </a:lnTo>
                    <a:lnTo>
                      <a:pt x="471" y="720"/>
                    </a:lnTo>
                    <a:lnTo>
                      <a:pt x="463" y="710"/>
                    </a:lnTo>
                    <a:lnTo>
                      <a:pt x="454" y="700"/>
                    </a:lnTo>
                    <a:lnTo>
                      <a:pt x="444" y="692"/>
                    </a:lnTo>
                    <a:lnTo>
                      <a:pt x="433" y="687"/>
                    </a:lnTo>
                    <a:lnTo>
                      <a:pt x="422" y="682"/>
                    </a:lnTo>
                    <a:lnTo>
                      <a:pt x="411" y="679"/>
                    </a:lnTo>
                    <a:lnTo>
                      <a:pt x="401" y="676"/>
                    </a:lnTo>
                    <a:lnTo>
                      <a:pt x="392" y="675"/>
                    </a:lnTo>
                    <a:lnTo>
                      <a:pt x="381" y="674"/>
                    </a:lnTo>
                    <a:lnTo>
                      <a:pt x="373" y="674"/>
                    </a:lnTo>
                    <a:lnTo>
                      <a:pt x="365" y="674"/>
                    </a:lnTo>
                    <a:lnTo>
                      <a:pt x="358" y="674"/>
                    </a:lnTo>
                    <a:lnTo>
                      <a:pt x="352" y="675"/>
                    </a:lnTo>
                    <a:lnTo>
                      <a:pt x="346" y="675"/>
                    </a:lnTo>
                    <a:lnTo>
                      <a:pt x="339" y="675"/>
                    </a:lnTo>
                    <a:lnTo>
                      <a:pt x="331" y="676"/>
                    </a:lnTo>
                    <a:lnTo>
                      <a:pt x="321" y="675"/>
                    </a:lnTo>
                    <a:lnTo>
                      <a:pt x="310" y="674"/>
                    </a:lnTo>
                    <a:lnTo>
                      <a:pt x="220" y="6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85" name="Freeform 105"/>
              <p:cNvSpPr>
                <a:spLocks/>
              </p:cNvSpPr>
              <p:nvPr/>
            </p:nvSpPr>
            <p:spPr bwMode="auto">
              <a:xfrm>
                <a:off x="445" y="1840"/>
                <a:ext cx="14" cy="27"/>
              </a:xfrm>
              <a:custGeom>
                <a:avLst/>
                <a:gdLst>
                  <a:gd name="T0" fmla="*/ 15 w 30"/>
                  <a:gd name="T1" fmla="*/ 53 h 53"/>
                  <a:gd name="T2" fmla="*/ 27 w 30"/>
                  <a:gd name="T3" fmla="*/ 50 h 53"/>
                  <a:gd name="T4" fmla="*/ 30 w 30"/>
                  <a:gd name="T5" fmla="*/ 35 h 53"/>
                  <a:gd name="T6" fmla="*/ 25 w 30"/>
                  <a:gd name="T7" fmla="*/ 0 h 53"/>
                  <a:gd name="T8" fmla="*/ 0 w 30"/>
                  <a:gd name="T9" fmla="*/ 48 h 53"/>
                  <a:gd name="T10" fmla="*/ 15 w 30"/>
                  <a:gd name="T11" fmla="*/ 53 h 53"/>
                </a:gdLst>
                <a:ahLst/>
                <a:cxnLst>
                  <a:cxn ang="0">
                    <a:pos x="T0" y="T1"/>
                  </a:cxn>
                  <a:cxn ang="0">
                    <a:pos x="T2" y="T3"/>
                  </a:cxn>
                  <a:cxn ang="0">
                    <a:pos x="T4" y="T5"/>
                  </a:cxn>
                  <a:cxn ang="0">
                    <a:pos x="T6" y="T7"/>
                  </a:cxn>
                  <a:cxn ang="0">
                    <a:pos x="T8" y="T9"/>
                  </a:cxn>
                  <a:cxn ang="0">
                    <a:pos x="T10" y="T11"/>
                  </a:cxn>
                </a:cxnLst>
                <a:rect l="0" t="0" r="r" b="b"/>
                <a:pathLst>
                  <a:path w="30" h="53">
                    <a:moveTo>
                      <a:pt x="15" y="53"/>
                    </a:moveTo>
                    <a:lnTo>
                      <a:pt x="27" y="50"/>
                    </a:lnTo>
                    <a:lnTo>
                      <a:pt x="30" y="35"/>
                    </a:lnTo>
                    <a:lnTo>
                      <a:pt x="25" y="0"/>
                    </a:lnTo>
                    <a:lnTo>
                      <a:pt x="0" y="48"/>
                    </a:lnTo>
                    <a:lnTo>
                      <a:pt x="15" y="53"/>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86" name="Freeform 106"/>
              <p:cNvSpPr>
                <a:spLocks/>
              </p:cNvSpPr>
              <p:nvPr/>
            </p:nvSpPr>
            <p:spPr bwMode="auto">
              <a:xfrm>
                <a:off x="499" y="1833"/>
                <a:ext cx="336" cy="244"/>
              </a:xfrm>
              <a:custGeom>
                <a:avLst/>
                <a:gdLst>
                  <a:gd name="T0" fmla="*/ 639 w 671"/>
                  <a:gd name="T1" fmla="*/ 481 h 487"/>
                  <a:gd name="T2" fmla="*/ 588 w 671"/>
                  <a:gd name="T3" fmla="*/ 459 h 487"/>
                  <a:gd name="T4" fmla="*/ 563 w 671"/>
                  <a:gd name="T5" fmla="*/ 446 h 487"/>
                  <a:gd name="T6" fmla="*/ 562 w 671"/>
                  <a:gd name="T7" fmla="*/ 466 h 487"/>
                  <a:gd name="T8" fmla="*/ 544 w 671"/>
                  <a:gd name="T9" fmla="*/ 482 h 487"/>
                  <a:gd name="T10" fmla="*/ 521 w 671"/>
                  <a:gd name="T11" fmla="*/ 486 h 487"/>
                  <a:gd name="T12" fmla="*/ 488 w 671"/>
                  <a:gd name="T13" fmla="*/ 472 h 487"/>
                  <a:gd name="T14" fmla="*/ 453 w 671"/>
                  <a:gd name="T15" fmla="*/ 451 h 487"/>
                  <a:gd name="T16" fmla="*/ 425 w 671"/>
                  <a:gd name="T17" fmla="*/ 442 h 487"/>
                  <a:gd name="T18" fmla="*/ 399 w 671"/>
                  <a:gd name="T19" fmla="*/ 444 h 487"/>
                  <a:gd name="T20" fmla="*/ 369 w 671"/>
                  <a:gd name="T21" fmla="*/ 455 h 487"/>
                  <a:gd name="T22" fmla="*/ 336 w 671"/>
                  <a:gd name="T23" fmla="*/ 464 h 487"/>
                  <a:gd name="T24" fmla="*/ 302 w 671"/>
                  <a:gd name="T25" fmla="*/ 463 h 487"/>
                  <a:gd name="T26" fmla="*/ 261 w 671"/>
                  <a:gd name="T27" fmla="*/ 459 h 487"/>
                  <a:gd name="T28" fmla="*/ 224 w 671"/>
                  <a:gd name="T29" fmla="*/ 435 h 487"/>
                  <a:gd name="T30" fmla="*/ 195 w 671"/>
                  <a:gd name="T31" fmla="*/ 399 h 487"/>
                  <a:gd name="T32" fmla="*/ 163 w 671"/>
                  <a:gd name="T33" fmla="*/ 364 h 487"/>
                  <a:gd name="T34" fmla="*/ 153 w 671"/>
                  <a:gd name="T35" fmla="*/ 356 h 487"/>
                  <a:gd name="T36" fmla="*/ 134 w 671"/>
                  <a:gd name="T37" fmla="*/ 360 h 487"/>
                  <a:gd name="T38" fmla="*/ 103 w 671"/>
                  <a:gd name="T39" fmla="*/ 358 h 487"/>
                  <a:gd name="T40" fmla="*/ 64 w 671"/>
                  <a:gd name="T41" fmla="*/ 315 h 487"/>
                  <a:gd name="T42" fmla="*/ 21 w 671"/>
                  <a:gd name="T43" fmla="*/ 224 h 487"/>
                  <a:gd name="T44" fmla="*/ 0 w 671"/>
                  <a:gd name="T45" fmla="*/ 173 h 487"/>
                  <a:gd name="T46" fmla="*/ 17 w 671"/>
                  <a:gd name="T47" fmla="*/ 56 h 487"/>
                  <a:gd name="T48" fmla="*/ 54 w 671"/>
                  <a:gd name="T49" fmla="*/ 18 h 487"/>
                  <a:gd name="T50" fmla="*/ 73 w 671"/>
                  <a:gd name="T51" fmla="*/ 10 h 487"/>
                  <a:gd name="T52" fmla="*/ 94 w 671"/>
                  <a:gd name="T53" fmla="*/ 0 h 487"/>
                  <a:gd name="T54" fmla="*/ 146 w 671"/>
                  <a:gd name="T55" fmla="*/ 67 h 487"/>
                  <a:gd name="T56" fmla="*/ 219 w 671"/>
                  <a:gd name="T57" fmla="*/ 170 h 487"/>
                  <a:gd name="T58" fmla="*/ 262 w 671"/>
                  <a:gd name="T59" fmla="*/ 221 h 487"/>
                  <a:gd name="T60" fmla="*/ 290 w 671"/>
                  <a:gd name="T61" fmla="*/ 243 h 487"/>
                  <a:gd name="T62" fmla="*/ 323 w 671"/>
                  <a:gd name="T63" fmla="*/ 267 h 487"/>
                  <a:gd name="T64" fmla="*/ 361 w 671"/>
                  <a:gd name="T65" fmla="*/ 292 h 487"/>
                  <a:gd name="T66" fmla="*/ 402 w 671"/>
                  <a:gd name="T67" fmla="*/ 315 h 487"/>
                  <a:gd name="T68" fmla="*/ 441 w 671"/>
                  <a:gd name="T69" fmla="*/ 336 h 487"/>
                  <a:gd name="T70" fmla="*/ 482 w 671"/>
                  <a:gd name="T71" fmla="*/ 358 h 487"/>
                  <a:gd name="T72" fmla="*/ 527 w 671"/>
                  <a:gd name="T73" fmla="*/ 385 h 487"/>
                  <a:gd name="T74" fmla="*/ 571 w 671"/>
                  <a:gd name="T75" fmla="*/ 410 h 487"/>
                  <a:gd name="T76" fmla="*/ 607 w 671"/>
                  <a:gd name="T77" fmla="*/ 432 h 487"/>
                  <a:gd name="T78" fmla="*/ 631 w 671"/>
                  <a:gd name="T79" fmla="*/ 444 h 487"/>
                  <a:gd name="T80" fmla="*/ 650 w 671"/>
                  <a:gd name="T81" fmla="*/ 455 h 487"/>
                  <a:gd name="T82" fmla="*/ 669 w 671"/>
                  <a:gd name="T83" fmla="*/ 472 h 487"/>
                  <a:gd name="T84" fmla="*/ 668 w 671"/>
                  <a:gd name="T85" fmla="*/ 48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1" h="487">
                    <a:moveTo>
                      <a:pt x="668" y="487"/>
                    </a:moveTo>
                    <a:lnTo>
                      <a:pt x="655" y="486"/>
                    </a:lnTo>
                    <a:lnTo>
                      <a:pt x="639" y="481"/>
                    </a:lnTo>
                    <a:lnTo>
                      <a:pt x="622" y="474"/>
                    </a:lnTo>
                    <a:lnTo>
                      <a:pt x="604" y="466"/>
                    </a:lnTo>
                    <a:lnTo>
                      <a:pt x="588" y="459"/>
                    </a:lnTo>
                    <a:lnTo>
                      <a:pt x="576" y="452"/>
                    </a:lnTo>
                    <a:lnTo>
                      <a:pt x="566" y="448"/>
                    </a:lnTo>
                    <a:lnTo>
                      <a:pt x="563" y="446"/>
                    </a:lnTo>
                    <a:lnTo>
                      <a:pt x="563" y="449"/>
                    </a:lnTo>
                    <a:lnTo>
                      <a:pt x="564" y="456"/>
                    </a:lnTo>
                    <a:lnTo>
                      <a:pt x="562" y="466"/>
                    </a:lnTo>
                    <a:lnTo>
                      <a:pt x="556" y="476"/>
                    </a:lnTo>
                    <a:lnTo>
                      <a:pt x="550" y="480"/>
                    </a:lnTo>
                    <a:lnTo>
                      <a:pt x="544" y="482"/>
                    </a:lnTo>
                    <a:lnTo>
                      <a:pt x="538" y="485"/>
                    </a:lnTo>
                    <a:lnTo>
                      <a:pt x="529" y="486"/>
                    </a:lnTo>
                    <a:lnTo>
                      <a:pt x="521" y="486"/>
                    </a:lnTo>
                    <a:lnTo>
                      <a:pt x="511" y="484"/>
                    </a:lnTo>
                    <a:lnTo>
                      <a:pt x="500" y="479"/>
                    </a:lnTo>
                    <a:lnTo>
                      <a:pt x="488" y="472"/>
                    </a:lnTo>
                    <a:lnTo>
                      <a:pt x="475" y="464"/>
                    </a:lnTo>
                    <a:lnTo>
                      <a:pt x="464" y="457"/>
                    </a:lnTo>
                    <a:lnTo>
                      <a:pt x="453" y="451"/>
                    </a:lnTo>
                    <a:lnTo>
                      <a:pt x="443" y="447"/>
                    </a:lnTo>
                    <a:lnTo>
                      <a:pt x="434" y="444"/>
                    </a:lnTo>
                    <a:lnTo>
                      <a:pt x="425" y="442"/>
                    </a:lnTo>
                    <a:lnTo>
                      <a:pt x="415" y="441"/>
                    </a:lnTo>
                    <a:lnTo>
                      <a:pt x="407" y="442"/>
                    </a:lnTo>
                    <a:lnTo>
                      <a:pt x="399" y="444"/>
                    </a:lnTo>
                    <a:lnTo>
                      <a:pt x="389" y="447"/>
                    </a:lnTo>
                    <a:lnTo>
                      <a:pt x="380" y="451"/>
                    </a:lnTo>
                    <a:lnTo>
                      <a:pt x="369" y="455"/>
                    </a:lnTo>
                    <a:lnTo>
                      <a:pt x="358" y="459"/>
                    </a:lnTo>
                    <a:lnTo>
                      <a:pt x="347" y="463"/>
                    </a:lnTo>
                    <a:lnTo>
                      <a:pt x="336" y="464"/>
                    </a:lnTo>
                    <a:lnTo>
                      <a:pt x="325" y="464"/>
                    </a:lnTo>
                    <a:lnTo>
                      <a:pt x="315" y="463"/>
                    </a:lnTo>
                    <a:lnTo>
                      <a:pt x="302" y="463"/>
                    </a:lnTo>
                    <a:lnTo>
                      <a:pt x="289" y="463"/>
                    </a:lnTo>
                    <a:lnTo>
                      <a:pt x="275" y="462"/>
                    </a:lnTo>
                    <a:lnTo>
                      <a:pt x="261" y="459"/>
                    </a:lnTo>
                    <a:lnTo>
                      <a:pt x="247" y="455"/>
                    </a:lnTo>
                    <a:lnTo>
                      <a:pt x="234" y="447"/>
                    </a:lnTo>
                    <a:lnTo>
                      <a:pt x="224" y="435"/>
                    </a:lnTo>
                    <a:lnTo>
                      <a:pt x="217" y="425"/>
                    </a:lnTo>
                    <a:lnTo>
                      <a:pt x="207" y="413"/>
                    </a:lnTo>
                    <a:lnTo>
                      <a:pt x="195" y="399"/>
                    </a:lnTo>
                    <a:lnTo>
                      <a:pt x="184" y="386"/>
                    </a:lnTo>
                    <a:lnTo>
                      <a:pt x="172" y="374"/>
                    </a:lnTo>
                    <a:lnTo>
                      <a:pt x="163" y="364"/>
                    </a:lnTo>
                    <a:lnTo>
                      <a:pt x="156" y="357"/>
                    </a:lnTo>
                    <a:lnTo>
                      <a:pt x="154" y="355"/>
                    </a:lnTo>
                    <a:lnTo>
                      <a:pt x="153" y="356"/>
                    </a:lnTo>
                    <a:lnTo>
                      <a:pt x="148" y="357"/>
                    </a:lnTo>
                    <a:lnTo>
                      <a:pt x="142" y="359"/>
                    </a:lnTo>
                    <a:lnTo>
                      <a:pt x="134" y="360"/>
                    </a:lnTo>
                    <a:lnTo>
                      <a:pt x="125" y="361"/>
                    </a:lnTo>
                    <a:lnTo>
                      <a:pt x="115" y="360"/>
                    </a:lnTo>
                    <a:lnTo>
                      <a:pt x="103" y="358"/>
                    </a:lnTo>
                    <a:lnTo>
                      <a:pt x="92" y="352"/>
                    </a:lnTo>
                    <a:lnTo>
                      <a:pt x="79" y="338"/>
                    </a:lnTo>
                    <a:lnTo>
                      <a:pt x="64" y="315"/>
                    </a:lnTo>
                    <a:lnTo>
                      <a:pt x="49" y="287"/>
                    </a:lnTo>
                    <a:lnTo>
                      <a:pt x="34" y="256"/>
                    </a:lnTo>
                    <a:lnTo>
                      <a:pt x="21" y="224"/>
                    </a:lnTo>
                    <a:lnTo>
                      <a:pt x="11" y="198"/>
                    </a:lnTo>
                    <a:lnTo>
                      <a:pt x="3" y="179"/>
                    </a:lnTo>
                    <a:lnTo>
                      <a:pt x="0" y="173"/>
                    </a:lnTo>
                    <a:lnTo>
                      <a:pt x="3" y="153"/>
                    </a:lnTo>
                    <a:lnTo>
                      <a:pt x="10" y="107"/>
                    </a:lnTo>
                    <a:lnTo>
                      <a:pt x="17" y="56"/>
                    </a:lnTo>
                    <a:lnTo>
                      <a:pt x="25" y="18"/>
                    </a:lnTo>
                    <a:lnTo>
                      <a:pt x="41" y="19"/>
                    </a:lnTo>
                    <a:lnTo>
                      <a:pt x="54" y="18"/>
                    </a:lnTo>
                    <a:lnTo>
                      <a:pt x="62" y="16"/>
                    </a:lnTo>
                    <a:lnTo>
                      <a:pt x="68" y="14"/>
                    </a:lnTo>
                    <a:lnTo>
                      <a:pt x="73" y="10"/>
                    </a:lnTo>
                    <a:lnTo>
                      <a:pt x="78" y="6"/>
                    </a:lnTo>
                    <a:lnTo>
                      <a:pt x="85" y="2"/>
                    </a:lnTo>
                    <a:lnTo>
                      <a:pt x="94" y="0"/>
                    </a:lnTo>
                    <a:lnTo>
                      <a:pt x="105" y="12"/>
                    </a:lnTo>
                    <a:lnTo>
                      <a:pt x="124" y="35"/>
                    </a:lnTo>
                    <a:lnTo>
                      <a:pt x="146" y="67"/>
                    </a:lnTo>
                    <a:lnTo>
                      <a:pt x="170" y="101"/>
                    </a:lnTo>
                    <a:lnTo>
                      <a:pt x="195" y="137"/>
                    </a:lnTo>
                    <a:lnTo>
                      <a:pt x="219" y="170"/>
                    </a:lnTo>
                    <a:lnTo>
                      <a:pt x="239" y="198"/>
                    </a:lnTo>
                    <a:lnTo>
                      <a:pt x="255" y="215"/>
                    </a:lnTo>
                    <a:lnTo>
                      <a:pt x="262" y="221"/>
                    </a:lnTo>
                    <a:lnTo>
                      <a:pt x="270" y="228"/>
                    </a:lnTo>
                    <a:lnTo>
                      <a:pt x="279" y="236"/>
                    </a:lnTo>
                    <a:lnTo>
                      <a:pt x="290" y="243"/>
                    </a:lnTo>
                    <a:lnTo>
                      <a:pt x="300" y="251"/>
                    </a:lnTo>
                    <a:lnTo>
                      <a:pt x="312" y="259"/>
                    </a:lnTo>
                    <a:lnTo>
                      <a:pt x="323" y="267"/>
                    </a:lnTo>
                    <a:lnTo>
                      <a:pt x="336" y="275"/>
                    </a:lnTo>
                    <a:lnTo>
                      <a:pt x="349" y="284"/>
                    </a:lnTo>
                    <a:lnTo>
                      <a:pt x="361" y="292"/>
                    </a:lnTo>
                    <a:lnTo>
                      <a:pt x="375" y="300"/>
                    </a:lnTo>
                    <a:lnTo>
                      <a:pt x="388" y="308"/>
                    </a:lnTo>
                    <a:lnTo>
                      <a:pt x="402" y="315"/>
                    </a:lnTo>
                    <a:lnTo>
                      <a:pt x="414" y="323"/>
                    </a:lnTo>
                    <a:lnTo>
                      <a:pt x="428" y="330"/>
                    </a:lnTo>
                    <a:lnTo>
                      <a:pt x="441" y="336"/>
                    </a:lnTo>
                    <a:lnTo>
                      <a:pt x="453" y="343"/>
                    </a:lnTo>
                    <a:lnTo>
                      <a:pt x="468" y="350"/>
                    </a:lnTo>
                    <a:lnTo>
                      <a:pt x="482" y="358"/>
                    </a:lnTo>
                    <a:lnTo>
                      <a:pt x="497" y="367"/>
                    </a:lnTo>
                    <a:lnTo>
                      <a:pt x="512" y="375"/>
                    </a:lnTo>
                    <a:lnTo>
                      <a:pt x="527" y="385"/>
                    </a:lnTo>
                    <a:lnTo>
                      <a:pt x="542" y="393"/>
                    </a:lnTo>
                    <a:lnTo>
                      <a:pt x="557" y="402"/>
                    </a:lnTo>
                    <a:lnTo>
                      <a:pt x="571" y="410"/>
                    </a:lnTo>
                    <a:lnTo>
                      <a:pt x="584" y="418"/>
                    </a:lnTo>
                    <a:lnTo>
                      <a:pt x="596" y="425"/>
                    </a:lnTo>
                    <a:lnTo>
                      <a:pt x="607" y="432"/>
                    </a:lnTo>
                    <a:lnTo>
                      <a:pt x="617" y="438"/>
                    </a:lnTo>
                    <a:lnTo>
                      <a:pt x="625" y="442"/>
                    </a:lnTo>
                    <a:lnTo>
                      <a:pt x="631" y="444"/>
                    </a:lnTo>
                    <a:lnTo>
                      <a:pt x="636" y="447"/>
                    </a:lnTo>
                    <a:lnTo>
                      <a:pt x="642" y="450"/>
                    </a:lnTo>
                    <a:lnTo>
                      <a:pt x="650" y="455"/>
                    </a:lnTo>
                    <a:lnTo>
                      <a:pt x="657" y="461"/>
                    </a:lnTo>
                    <a:lnTo>
                      <a:pt x="664" y="466"/>
                    </a:lnTo>
                    <a:lnTo>
                      <a:pt x="669" y="472"/>
                    </a:lnTo>
                    <a:lnTo>
                      <a:pt x="671" y="478"/>
                    </a:lnTo>
                    <a:lnTo>
                      <a:pt x="671" y="482"/>
                    </a:lnTo>
                    <a:lnTo>
                      <a:pt x="668" y="487"/>
                    </a:lnTo>
                    <a:close/>
                  </a:path>
                </a:pathLst>
              </a:custGeom>
              <a:solidFill>
                <a:srgbClr val="E0FF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87" name="Freeform 107"/>
              <p:cNvSpPr>
                <a:spLocks/>
              </p:cNvSpPr>
              <p:nvPr/>
            </p:nvSpPr>
            <p:spPr bwMode="auto">
              <a:xfrm>
                <a:off x="641" y="2063"/>
                <a:ext cx="249" cy="260"/>
              </a:xfrm>
              <a:custGeom>
                <a:avLst/>
                <a:gdLst>
                  <a:gd name="T0" fmla="*/ 410 w 498"/>
                  <a:gd name="T1" fmla="*/ 447 h 521"/>
                  <a:gd name="T2" fmla="*/ 437 w 498"/>
                  <a:gd name="T3" fmla="*/ 471 h 521"/>
                  <a:gd name="T4" fmla="*/ 470 w 498"/>
                  <a:gd name="T5" fmla="*/ 501 h 521"/>
                  <a:gd name="T6" fmla="*/ 494 w 498"/>
                  <a:gd name="T7" fmla="*/ 521 h 521"/>
                  <a:gd name="T8" fmla="*/ 492 w 498"/>
                  <a:gd name="T9" fmla="*/ 509 h 521"/>
                  <a:gd name="T10" fmla="*/ 463 w 498"/>
                  <a:gd name="T11" fmla="*/ 460 h 521"/>
                  <a:gd name="T12" fmla="*/ 425 w 498"/>
                  <a:gd name="T13" fmla="*/ 398 h 521"/>
                  <a:gd name="T14" fmla="*/ 398 w 498"/>
                  <a:gd name="T15" fmla="*/ 352 h 521"/>
                  <a:gd name="T16" fmla="*/ 241 w 498"/>
                  <a:gd name="T17" fmla="*/ 115 h 521"/>
                  <a:gd name="T18" fmla="*/ 184 w 498"/>
                  <a:gd name="T19" fmla="*/ 26 h 521"/>
                  <a:gd name="T20" fmla="*/ 166 w 498"/>
                  <a:gd name="T21" fmla="*/ 15 h 521"/>
                  <a:gd name="T22" fmla="*/ 139 w 498"/>
                  <a:gd name="T23" fmla="*/ 3 h 521"/>
                  <a:gd name="T24" fmla="*/ 109 w 498"/>
                  <a:gd name="T25" fmla="*/ 0 h 521"/>
                  <a:gd name="T26" fmla="*/ 84 w 498"/>
                  <a:gd name="T27" fmla="*/ 16 h 521"/>
                  <a:gd name="T28" fmla="*/ 53 w 498"/>
                  <a:gd name="T29" fmla="*/ 27 h 521"/>
                  <a:gd name="T30" fmla="*/ 22 w 498"/>
                  <a:gd name="T31" fmla="*/ 31 h 521"/>
                  <a:gd name="T32" fmla="*/ 3 w 498"/>
                  <a:gd name="T33" fmla="*/ 33 h 521"/>
                  <a:gd name="T34" fmla="*/ 1 w 498"/>
                  <a:gd name="T35" fmla="*/ 34 h 521"/>
                  <a:gd name="T36" fmla="*/ 13 w 498"/>
                  <a:gd name="T37" fmla="*/ 45 h 521"/>
                  <a:gd name="T38" fmla="*/ 29 w 498"/>
                  <a:gd name="T39" fmla="*/ 66 h 521"/>
                  <a:gd name="T40" fmla="*/ 44 w 498"/>
                  <a:gd name="T41" fmla="*/ 91 h 521"/>
                  <a:gd name="T42" fmla="*/ 52 w 498"/>
                  <a:gd name="T43" fmla="*/ 117 h 521"/>
                  <a:gd name="T44" fmla="*/ 61 w 498"/>
                  <a:gd name="T45" fmla="*/ 137 h 521"/>
                  <a:gd name="T46" fmla="*/ 73 w 498"/>
                  <a:gd name="T47" fmla="*/ 156 h 521"/>
                  <a:gd name="T48" fmla="*/ 88 w 498"/>
                  <a:gd name="T49" fmla="*/ 164 h 521"/>
                  <a:gd name="T50" fmla="*/ 97 w 498"/>
                  <a:gd name="T51" fmla="*/ 143 h 521"/>
                  <a:gd name="T52" fmla="*/ 92 w 498"/>
                  <a:gd name="T53" fmla="*/ 98 h 521"/>
                  <a:gd name="T54" fmla="*/ 93 w 498"/>
                  <a:gd name="T55" fmla="*/ 95 h 521"/>
                  <a:gd name="T56" fmla="*/ 112 w 498"/>
                  <a:gd name="T57" fmla="*/ 134 h 521"/>
                  <a:gd name="T58" fmla="*/ 138 w 498"/>
                  <a:gd name="T59" fmla="*/ 186 h 521"/>
                  <a:gd name="T60" fmla="*/ 168 w 498"/>
                  <a:gd name="T61" fmla="*/ 225 h 521"/>
                  <a:gd name="T62" fmla="*/ 189 w 498"/>
                  <a:gd name="T63" fmla="*/ 223 h 521"/>
                  <a:gd name="T64" fmla="*/ 189 w 498"/>
                  <a:gd name="T65" fmla="*/ 190 h 521"/>
                  <a:gd name="T66" fmla="*/ 177 w 498"/>
                  <a:gd name="T67" fmla="*/ 151 h 521"/>
                  <a:gd name="T68" fmla="*/ 167 w 498"/>
                  <a:gd name="T69" fmla="*/ 124 h 521"/>
                  <a:gd name="T70" fmla="*/ 169 w 498"/>
                  <a:gd name="T71" fmla="*/ 126 h 521"/>
                  <a:gd name="T72" fmla="*/ 197 w 498"/>
                  <a:gd name="T73" fmla="*/ 173 h 521"/>
                  <a:gd name="T74" fmla="*/ 235 w 498"/>
                  <a:gd name="T75" fmla="*/ 239 h 521"/>
                  <a:gd name="T76" fmla="*/ 266 w 498"/>
                  <a:gd name="T77" fmla="*/ 293 h 521"/>
                  <a:gd name="T78" fmla="*/ 289 w 498"/>
                  <a:gd name="T79" fmla="*/ 329 h 521"/>
                  <a:gd name="T80" fmla="*/ 331 w 498"/>
                  <a:gd name="T81" fmla="*/ 376 h 521"/>
                  <a:gd name="T82" fmla="*/ 373 w 498"/>
                  <a:gd name="T83" fmla="*/ 416 h 521"/>
                  <a:gd name="T84" fmla="*/ 402 w 498"/>
                  <a:gd name="T85" fmla="*/ 44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8" h="521">
                    <a:moveTo>
                      <a:pt x="407" y="444"/>
                    </a:moveTo>
                    <a:lnTo>
                      <a:pt x="410" y="447"/>
                    </a:lnTo>
                    <a:lnTo>
                      <a:pt x="422" y="458"/>
                    </a:lnTo>
                    <a:lnTo>
                      <a:pt x="437" y="471"/>
                    </a:lnTo>
                    <a:lnTo>
                      <a:pt x="453" y="486"/>
                    </a:lnTo>
                    <a:lnTo>
                      <a:pt x="470" y="501"/>
                    </a:lnTo>
                    <a:lnTo>
                      <a:pt x="485" y="514"/>
                    </a:lnTo>
                    <a:lnTo>
                      <a:pt x="494" y="521"/>
                    </a:lnTo>
                    <a:lnTo>
                      <a:pt x="498" y="521"/>
                    </a:lnTo>
                    <a:lnTo>
                      <a:pt x="492" y="509"/>
                    </a:lnTo>
                    <a:lnTo>
                      <a:pt x="481" y="488"/>
                    </a:lnTo>
                    <a:lnTo>
                      <a:pt x="463" y="460"/>
                    </a:lnTo>
                    <a:lnTo>
                      <a:pt x="444" y="428"/>
                    </a:lnTo>
                    <a:lnTo>
                      <a:pt x="425" y="398"/>
                    </a:lnTo>
                    <a:lnTo>
                      <a:pt x="409" y="370"/>
                    </a:lnTo>
                    <a:lnTo>
                      <a:pt x="398" y="352"/>
                    </a:lnTo>
                    <a:lnTo>
                      <a:pt x="393" y="345"/>
                    </a:lnTo>
                    <a:lnTo>
                      <a:pt x="241" y="115"/>
                    </a:lnTo>
                    <a:lnTo>
                      <a:pt x="187" y="28"/>
                    </a:lnTo>
                    <a:lnTo>
                      <a:pt x="184" y="26"/>
                    </a:lnTo>
                    <a:lnTo>
                      <a:pt x="177" y="21"/>
                    </a:lnTo>
                    <a:lnTo>
                      <a:pt x="166" y="15"/>
                    </a:lnTo>
                    <a:lnTo>
                      <a:pt x="153" y="8"/>
                    </a:lnTo>
                    <a:lnTo>
                      <a:pt x="139" y="3"/>
                    </a:lnTo>
                    <a:lnTo>
                      <a:pt x="124" y="0"/>
                    </a:lnTo>
                    <a:lnTo>
                      <a:pt x="109" y="0"/>
                    </a:lnTo>
                    <a:lnTo>
                      <a:pt x="97" y="7"/>
                    </a:lnTo>
                    <a:lnTo>
                      <a:pt x="84" y="16"/>
                    </a:lnTo>
                    <a:lnTo>
                      <a:pt x="68" y="22"/>
                    </a:lnTo>
                    <a:lnTo>
                      <a:pt x="53" y="27"/>
                    </a:lnTo>
                    <a:lnTo>
                      <a:pt x="37" y="30"/>
                    </a:lnTo>
                    <a:lnTo>
                      <a:pt x="22" y="31"/>
                    </a:lnTo>
                    <a:lnTo>
                      <a:pt x="10" y="33"/>
                    </a:lnTo>
                    <a:lnTo>
                      <a:pt x="3" y="33"/>
                    </a:lnTo>
                    <a:lnTo>
                      <a:pt x="0" y="33"/>
                    </a:lnTo>
                    <a:lnTo>
                      <a:pt x="1" y="34"/>
                    </a:lnTo>
                    <a:lnTo>
                      <a:pt x="6" y="38"/>
                    </a:lnTo>
                    <a:lnTo>
                      <a:pt x="13" y="45"/>
                    </a:lnTo>
                    <a:lnTo>
                      <a:pt x="21" y="54"/>
                    </a:lnTo>
                    <a:lnTo>
                      <a:pt x="29" y="66"/>
                    </a:lnTo>
                    <a:lnTo>
                      <a:pt x="37" y="79"/>
                    </a:lnTo>
                    <a:lnTo>
                      <a:pt x="44" y="91"/>
                    </a:lnTo>
                    <a:lnTo>
                      <a:pt x="48" y="106"/>
                    </a:lnTo>
                    <a:lnTo>
                      <a:pt x="52" y="117"/>
                    </a:lnTo>
                    <a:lnTo>
                      <a:pt x="55" y="127"/>
                    </a:lnTo>
                    <a:lnTo>
                      <a:pt x="61" y="137"/>
                    </a:lnTo>
                    <a:lnTo>
                      <a:pt x="67" y="148"/>
                    </a:lnTo>
                    <a:lnTo>
                      <a:pt x="73" y="156"/>
                    </a:lnTo>
                    <a:lnTo>
                      <a:pt x="80" y="162"/>
                    </a:lnTo>
                    <a:lnTo>
                      <a:pt x="88" y="164"/>
                    </a:lnTo>
                    <a:lnTo>
                      <a:pt x="95" y="163"/>
                    </a:lnTo>
                    <a:lnTo>
                      <a:pt x="97" y="143"/>
                    </a:lnTo>
                    <a:lnTo>
                      <a:pt x="96" y="119"/>
                    </a:lnTo>
                    <a:lnTo>
                      <a:pt x="92" y="98"/>
                    </a:lnTo>
                    <a:lnTo>
                      <a:pt x="91" y="89"/>
                    </a:lnTo>
                    <a:lnTo>
                      <a:pt x="93" y="95"/>
                    </a:lnTo>
                    <a:lnTo>
                      <a:pt x="100" y="111"/>
                    </a:lnTo>
                    <a:lnTo>
                      <a:pt x="112" y="134"/>
                    </a:lnTo>
                    <a:lnTo>
                      <a:pt x="124" y="159"/>
                    </a:lnTo>
                    <a:lnTo>
                      <a:pt x="138" y="186"/>
                    </a:lnTo>
                    <a:lnTo>
                      <a:pt x="153" y="209"/>
                    </a:lnTo>
                    <a:lnTo>
                      <a:pt x="168" y="225"/>
                    </a:lnTo>
                    <a:lnTo>
                      <a:pt x="181" y="231"/>
                    </a:lnTo>
                    <a:lnTo>
                      <a:pt x="189" y="223"/>
                    </a:lnTo>
                    <a:lnTo>
                      <a:pt x="190" y="209"/>
                    </a:lnTo>
                    <a:lnTo>
                      <a:pt x="189" y="190"/>
                    </a:lnTo>
                    <a:lnTo>
                      <a:pt x="183" y="171"/>
                    </a:lnTo>
                    <a:lnTo>
                      <a:pt x="177" y="151"/>
                    </a:lnTo>
                    <a:lnTo>
                      <a:pt x="172" y="135"/>
                    </a:lnTo>
                    <a:lnTo>
                      <a:pt x="167" y="124"/>
                    </a:lnTo>
                    <a:lnTo>
                      <a:pt x="165" y="119"/>
                    </a:lnTo>
                    <a:lnTo>
                      <a:pt x="169" y="126"/>
                    </a:lnTo>
                    <a:lnTo>
                      <a:pt x="181" y="145"/>
                    </a:lnTo>
                    <a:lnTo>
                      <a:pt x="197" y="173"/>
                    </a:lnTo>
                    <a:lnTo>
                      <a:pt x="216" y="205"/>
                    </a:lnTo>
                    <a:lnTo>
                      <a:pt x="235" y="239"/>
                    </a:lnTo>
                    <a:lnTo>
                      <a:pt x="252" y="269"/>
                    </a:lnTo>
                    <a:lnTo>
                      <a:pt x="266" y="293"/>
                    </a:lnTo>
                    <a:lnTo>
                      <a:pt x="274" y="307"/>
                    </a:lnTo>
                    <a:lnTo>
                      <a:pt x="289" y="329"/>
                    </a:lnTo>
                    <a:lnTo>
                      <a:pt x="309" y="353"/>
                    </a:lnTo>
                    <a:lnTo>
                      <a:pt x="331" y="376"/>
                    </a:lnTo>
                    <a:lnTo>
                      <a:pt x="353" y="397"/>
                    </a:lnTo>
                    <a:lnTo>
                      <a:pt x="373" y="416"/>
                    </a:lnTo>
                    <a:lnTo>
                      <a:pt x="391" y="430"/>
                    </a:lnTo>
                    <a:lnTo>
                      <a:pt x="402" y="440"/>
                    </a:lnTo>
                    <a:lnTo>
                      <a:pt x="407" y="444"/>
                    </a:lnTo>
                    <a:close/>
                  </a:path>
                </a:pathLst>
              </a:custGeom>
              <a:solidFill>
                <a:srgbClr val="4C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88" name="Freeform 108"/>
              <p:cNvSpPr>
                <a:spLocks/>
              </p:cNvSpPr>
              <p:nvPr/>
            </p:nvSpPr>
            <p:spPr bwMode="auto">
              <a:xfrm>
                <a:off x="454" y="1906"/>
                <a:ext cx="179" cy="170"/>
              </a:xfrm>
              <a:custGeom>
                <a:avLst/>
                <a:gdLst>
                  <a:gd name="T0" fmla="*/ 355 w 357"/>
                  <a:gd name="T1" fmla="*/ 339 h 340"/>
                  <a:gd name="T2" fmla="*/ 342 w 357"/>
                  <a:gd name="T3" fmla="*/ 333 h 340"/>
                  <a:gd name="T4" fmla="*/ 323 w 357"/>
                  <a:gd name="T5" fmla="*/ 321 h 340"/>
                  <a:gd name="T6" fmla="*/ 306 w 357"/>
                  <a:gd name="T7" fmla="*/ 307 h 340"/>
                  <a:gd name="T8" fmla="*/ 295 w 357"/>
                  <a:gd name="T9" fmla="*/ 293 h 340"/>
                  <a:gd name="T10" fmla="*/ 278 w 357"/>
                  <a:gd name="T11" fmla="*/ 271 h 340"/>
                  <a:gd name="T12" fmla="*/ 261 w 357"/>
                  <a:gd name="T13" fmla="*/ 249 h 340"/>
                  <a:gd name="T14" fmla="*/ 250 w 357"/>
                  <a:gd name="T15" fmla="*/ 234 h 340"/>
                  <a:gd name="T16" fmla="*/ 247 w 357"/>
                  <a:gd name="T17" fmla="*/ 231 h 340"/>
                  <a:gd name="T18" fmla="*/ 236 w 357"/>
                  <a:gd name="T19" fmla="*/ 234 h 340"/>
                  <a:gd name="T20" fmla="*/ 219 w 357"/>
                  <a:gd name="T21" fmla="*/ 236 h 340"/>
                  <a:gd name="T22" fmla="*/ 201 w 357"/>
                  <a:gd name="T23" fmla="*/ 236 h 340"/>
                  <a:gd name="T24" fmla="*/ 182 w 357"/>
                  <a:gd name="T25" fmla="*/ 231 h 340"/>
                  <a:gd name="T26" fmla="*/ 157 w 357"/>
                  <a:gd name="T27" fmla="*/ 211 h 340"/>
                  <a:gd name="T28" fmla="*/ 136 w 357"/>
                  <a:gd name="T29" fmla="*/ 178 h 340"/>
                  <a:gd name="T30" fmla="*/ 116 w 357"/>
                  <a:gd name="T31" fmla="*/ 142 h 340"/>
                  <a:gd name="T32" fmla="*/ 96 w 357"/>
                  <a:gd name="T33" fmla="*/ 94 h 340"/>
                  <a:gd name="T34" fmla="*/ 83 w 357"/>
                  <a:gd name="T35" fmla="*/ 45 h 340"/>
                  <a:gd name="T36" fmla="*/ 80 w 357"/>
                  <a:gd name="T37" fmla="*/ 37 h 340"/>
                  <a:gd name="T38" fmla="*/ 76 w 357"/>
                  <a:gd name="T39" fmla="*/ 41 h 340"/>
                  <a:gd name="T40" fmla="*/ 65 w 357"/>
                  <a:gd name="T41" fmla="*/ 51 h 340"/>
                  <a:gd name="T42" fmla="*/ 53 w 357"/>
                  <a:gd name="T43" fmla="*/ 59 h 340"/>
                  <a:gd name="T44" fmla="*/ 34 w 357"/>
                  <a:gd name="T45" fmla="*/ 60 h 340"/>
                  <a:gd name="T46" fmla="*/ 18 w 357"/>
                  <a:gd name="T47" fmla="*/ 44 h 340"/>
                  <a:gd name="T48" fmla="*/ 10 w 357"/>
                  <a:gd name="T49" fmla="*/ 21 h 340"/>
                  <a:gd name="T50" fmla="*/ 8 w 357"/>
                  <a:gd name="T51" fmla="*/ 2 h 340"/>
                  <a:gd name="T52" fmla="*/ 8 w 357"/>
                  <a:gd name="T53" fmla="*/ 15 h 340"/>
                  <a:gd name="T54" fmla="*/ 4 w 357"/>
                  <a:gd name="T55" fmla="*/ 100 h 340"/>
                  <a:gd name="T56" fmla="*/ 0 w 357"/>
                  <a:gd name="T57" fmla="*/ 169 h 340"/>
                  <a:gd name="T58" fmla="*/ 9 w 357"/>
                  <a:gd name="T59" fmla="*/ 203 h 340"/>
                  <a:gd name="T60" fmla="*/ 30 w 357"/>
                  <a:gd name="T61" fmla="*/ 227 h 340"/>
                  <a:gd name="T62" fmla="*/ 56 w 357"/>
                  <a:gd name="T63" fmla="*/ 244 h 340"/>
                  <a:gd name="T64" fmla="*/ 78 w 357"/>
                  <a:gd name="T65" fmla="*/ 253 h 340"/>
                  <a:gd name="T66" fmla="*/ 104 w 357"/>
                  <a:gd name="T67" fmla="*/ 268 h 340"/>
                  <a:gd name="T68" fmla="*/ 133 w 357"/>
                  <a:gd name="T69" fmla="*/ 287 h 340"/>
                  <a:gd name="T70" fmla="*/ 153 w 357"/>
                  <a:gd name="T71" fmla="*/ 299 h 340"/>
                  <a:gd name="T72" fmla="*/ 159 w 357"/>
                  <a:gd name="T73" fmla="*/ 303 h 340"/>
                  <a:gd name="T74" fmla="*/ 175 w 357"/>
                  <a:gd name="T75" fmla="*/ 311 h 340"/>
                  <a:gd name="T76" fmla="*/ 200 w 357"/>
                  <a:gd name="T77" fmla="*/ 321 h 340"/>
                  <a:gd name="T78" fmla="*/ 227 w 357"/>
                  <a:gd name="T79" fmla="*/ 333 h 340"/>
                  <a:gd name="T80" fmla="*/ 253 w 357"/>
                  <a:gd name="T81" fmla="*/ 334 h 340"/>
                  <a:gd name="T82" fmla="*/ 290 w 357"/>
                  <a:gd name="T83" fmla="*/ 333 h 340"/>
                  <a:gd name="T84" fmla="*/ 328 w 357"/>
                  <a:gd name="T85" fmla="*/ 336 h 340"/>
                  <a:gd name="T86" fmla="*/ 353 w 357"/>
                  <a:gd name="T8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7" h="340">
                    <a:moveTo>
                      <a:pt x="357" y="340"/>
                    </a:moveTo>
                    <a:lnTo>
                      <a:pt x="355" y="339"/>
                    </a:lnTo>
                    <a:lnTo>
                      <a:pt x="350" y="336"/>
                    </a:lnTo>
                    <a:lnTo>
                      <a:pt x="342" y="333"/>
                    </a:lnTo>
                    <a:lnTo>
                      <a:pt x="333" y="327"/>
                    </a:lnTo>
                    <a:lnTo>
                      <a:pt x="323" y="321"/>
                    </a:lnTo>
                    <a:lnTo>
                      <a:pt x="314" y="314"/>
                    </a:lnTo>
                    <a:lnTo>
                      <a:pt x="306" y="307"/>
                    </a:lnTo>
                    <a:lnTo>
                      <a:pt x="300" y="301"/>
                    </a:lnTo>
                    <a:lnTo>
                      <a:pt x="295" y="293"/>
                    </a:lnTo>
                    <a:lnTo>
                      <a:pt x="287" y="282"/>
                    </a:lnTo>
                    <a:lnTo>
                      <a:pt x="278" y="271"/>
                    </a:lnTo>
                    <a:lnTo>
                      <a:pt x="269" y="259"/>
                    </a:lnTo>
                    <a:lnTo>
                      <a:pt x="261" y="249"/>
                    </a:lnTo>
                    <a:lnTo>
                      <a:pt x="254" y="240"/>
                    </a:lnTo>
                    <a:lnTo>
                      <a:pt x="250" y="234"/>
                    </a:lnTo>
                    <a:lnTo>
                      <a:pt x="249" y="231"/>
                    </a:lnTo>
                    <a:lnTo>
                      <a:pt x="247" y="231"/>
                    </a:lnTo>
                    <a:lnTo>
                      <a:pt x="242" y="233"/>
                    </a:lnTo>
                    <a:lnTo>
                      <a:pt x="236" y="234"/>
                    </a:lnTo>
                    <a:lnTo>
                      <a:pt x="227" y="235"/>
                    </a:lnTo>
                    <a:lnTo>
                      <a:pt x="219" y="236"/>
                    </a:lnTo>
                    <a:lnTo>
                      <a:pt x="209" y="236"/>
                    </a:lnTo>
                    <a:lnTo>
                      <a:pt x="201" y="236"/>
                    </a:lnTo>
                    <a:lnTo>
                      <a:pt x="194" y="235"/>
                    </a:lnTo>
                    <a:lnTo>
                      <a:pt x="182" y="231"/>
                    </a:lnTo>
                    <a:lnTo>
                      <a:pt x="170" y="222"/>
                    </a:lnTo>
                    <a:lnTo>
                      <a:pt x="157" y="211"/>
                    </a:lnTo>
                    <a:lnTo>
                      <a:pt x="146" y="195"/>
                    </a:lnTo>
                    <a:lnTo>
                      <a:pt x="136" y="178"/>
                    </a:lnTo>
                    <a:lnTo>
                      <a:pt x="125" y="160"/>
                    </a:lnTo>
                    <a:lnTo>
                      <a:pt x="116" y="142"/>
                    </a:lnTo>
                    <a:lnTo>
                      <a:pt x="107" y="124"/>
                    </a:lnTo>
                    <a:lnTo>
                      <a:pt x="96" y="94"/>
                    </a:lnTo>
                    <a:lnTo>
                      <a:pt x="88" y="66"/>
                    </a:lnTo>
                    <a:lnTo>
                      <a:pt x="83" y="45"/>
                    </a:lnTo>
                    <a:lnTo>
                      <a:pt x="81" y="36"/>
                    </a:lnTo>
                    <a:lnTo>
                      <a:pt x="80" y="37"/>
                    </a:lnTo>
                    <a:lnTo>
                      <a:pt x="79" y="39"/>
                    </a:lnTo>
                    <a:lnTo>
                      <a:pt x="76" y="41"/>
                    </a:lnTo>
                    <a:lnTo>
                      <a:pt x="71" y="46"/>
                    </a:lnTo>
                    <a:lnTo>
                      <a:pt x="65" y="51"/>
                    </a:lnTo>
                    <a:lnTo>
                      <a:pt x="60" y="54"/>
                    </a:lnTo>
                    <a:lnTo>
                      <a:pt x="53" y="59"/>
                    </a:lnTo>
                    <a:lnTo>
                      <a:pt x="46" y="62"/>
                    </a:lnTo>
                    <a:lnTo>
                      <a:pt x="34" y="60"/>
                    </a:lnTo>
                    <a:lnTo>
                      <a:pt x="25" y="53"/>
                    </a:lnTo>
                    <a:lnTo>
                      <a:pt x="18" y="44"/>
                    </a:lnTo>
                    <a:lnTo>
                      <a:pt x="13" y="32"/>
                    </a:lnTo>
                    <a:lnTo>
                      <a:pt x="10" y="21"/>
                    </a:lnTo>
                    <a:lnTo>
                      <a:pt x="9" y="10"/>
                    </a:lnTo>
                    <a:lnTo>
                      <a:pt x="8" y="2"/>
                    </a:lnTo>
                    <a:lnTo>
                      <a:pt x="8" y="0"/>
                    </a:lnTo>
                    <a:lnTo>
                      <a:pt x="8" y="15"/>
                    </a:lnTo>
                    <a:lnTo>
                      <a:pt x="7" y="52"/>
                    </a:lnTo>
                    <a:lnTo>
                      <a:pt x="4" y="100"/>
                    </a:lnTo>
                    <a:lnTo>
                      <a:pt x="1" y="149"/>
                    </a:lnTo>
                    <a:lnTo>
                      <a:pt x="0" y="169"/>
                    </a:lnTo>
                    <a:lnTo>
                      <a:pt x="3" y="188"/>
                    </a:lnTo>
                    <a:lnTo>
                      <a:pt x="9" y="203"/>
                    </a:lnTo>
                    <a:lnTo>
                      <a:pt x="18" y="215"/>
                    </a:lnTo>
                    <a:lnTo>
                      <a:pt x="30" y="227"/>
                    </a:lnTo>
                    <a:lnTo>
                      <a:pt x="42" y="236"/>
                    </a:lnTo>
                    <a:lnTo>
                      <a:pt x="56" y="244"/>
                    </a:lnTo>
                    <a:lnTo>
                      <a:pt x="70" y="251"/>
                    </a:lnTo>
                    <a:lnTo>
                      <a:pt x="78" y="253"/>
                    </a:lnTo>
                    <a:lnTo>
                      <a:pt x="91" y="260"/>
                    </a:lnTo>
                    <a:lnTo>
                      <a:pt x="104" y="268"/>
                    </a:lnTo>
                    <a:lnTo>
                      <a:pt x="119" y="278"/>
                    </a:lnTo>
                    <a:lnTo>
                      <a:pt x="133" y="287"/>
                    </a:lnTo>
                    <a:lnTo>
                      <a:pt x="145" y="294"/>
                    </a:lnTo>
                    <a:lnTo>
                      <a:pt x="153" y="299"/>
                    </a:lnTo>
                    <a:lnTo>
                      <a:pt x="156" y="302"/>
                    </a:lnTo>
                    <a:lnTo>
                      <a:pt x="159" y="303"/>
                    </a:lnTo>
                    <a:lnTo>
                      <a:pt x="166" y="306"/>
                    </a:lnTo>
                    <a:lnTo>
                      <a:pt x="175" y="311"/>
                    </a:lnTo>
                    <a:lnTo>
                      <a:pt x="186" y="316"/>
                    </a:lnTo>
                    <a:lnTo>
                      <a:pt x="200" y="321"/>
                    </a:lnTo>
                    <a:lnTo>
                      <a:pt x="214" y="327"/>
                    </a:lnTo>
                    <a:lnTo>
                      <a:pt x="227" y="333"/>
                    </a:lnTo>
                    <a:lnTo>
                      <a:pt x="239" y="336"/>
                    </a:lnTo>
                    <a:lnTo>
                      <a:pt x="253" y="334"/>
                    </a:lnTo>
                    <a:lnTo>
                      <a:pt x="270" y="333"/>
                    </a:lnTo>
                    <a:lnTo>
                      <a:pt x="290" y="333"/>
                    </a:lnTo>
                    <a:lnTo>
                      <a:pt x="310" y="334"/>
                    </a:lnTo>
                    <a:lnTo>
                      <a:pt x="328" y="336"/>
                    </a:lnTo>
                    <a:lnTo>
                      <a:pt x="343" y="337"/>
                    </a:lnTo>
                    <a:lnTo>
                      <a:pt x="353" y="340"/>
                    </a:lnTo>
                    <a:lnTo>
                      <a:pt x="357" y="340"/>
                    </a:lnTo>
                    <a:close/>
                  </a:path>
                </a:pathLst>
              </a:custGeom>
              <a:solidFill>
                <a:srgbClr val="72E8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89" name="Freeform 109"/>
              <p:cNvSpPr>
                <a:spLocks/>
              </p:cNvSpPr>
              <p:nvPr/>
            </p:nvSpPr>
            <p:spPr bwMode="auto">
              <a:xfrm>
                <a:off x="714" y="2073"/>
                <a:ext cx="147" cy="207"/>
              </a:xfrm>
              <a:custGeom>
                <a:avLst/>
                <a:gdLst>
                  <a:gd name="T0" fmla="*/ 0 w 294"/>
                  <a:gd name="T1" fmla="*/ 0 h 415"/>
                  <a:gd name="T2" fmla="*/ 4 w 294"/>
                  <a:gd name="T3" fmla="*/ 5 h 415"/>
                  <a:gd name="T4" fmla="*/ 12 w 294"/>
                  <a:gd name="T5" fmla="*/ 17 h 415"/>
                  <a:gd name="T6" fmla="*/ 24 w 294"/>
                  <a:gd name="T7" fmla="*/ 37 h 415"/>
                  <a:gd name="T8" fmla="*/ 42 w 294"/>
                  <a:gd name="T9" fmla="*/ 62 h 415"/>
                  <a:gd name="T10" fmla="*/ 62 w 294"/>
                  <a:gd name="T11" fmla="*/ 93 h 415"/>
                  <a:gd name="T12" fmla="*/ 85 w 294"/>
                  <a:gd name="T13" fmla="*/ 128 h 415"/>
                  <a:gd name="T14" fmla="*/ 110 w 294"/>
                  <a:gd name="T15" fmla="*/ 164 h 415"/>
                  <a:gd name="T16" fmla="*/ 135 w 294"/>
                  <a:gd name="T17" fmla="*/ 202 h 415"/>
                  <a:gd name="T18" fmla="*/ 160 w 294"/>
                  <a:gd name="T19" fmla="*/ 240 h 415"/>
                  <a:gd name="T20" fmla="*/ 186 w 294"/>
                  <a:gd name="T21" fmla="*/ 276 h 415"/>
                  <a:gd name="T22" fmla="*/ 209 w 294"/>
                  <a:gd name="T23" fmla="*/ 311 h 415"/>
                  <a:gd name="T24" fmla="*/ 231 w 294"/>
                  <a:gd name="T25" fmla="*/ 342 h 415"/>
                  <a:gd name="T26" fmla="*/ 249 w 294"/>
                  <a:gd name="T27" fmla="*/ 369 h 415"/>
                  <a:gd name="T28" fmla="*/ 264 w 294"/>
                  <a:gd name="T29" fmla="*/ 389 h 415"/>
                  <a:gd name="T30" fmla="*/ 274 w 294"/>
                  <a:gd name="T31" fmla="*/ 404 h 415"/>
                  <a:gd name="T32" fmla="*/ 279 w 294"/>
                  <a:gd name="T33" fmla="*/ 410 h 415"/>
                  <a:gd name="T34" fmla="*/ 287 w 294"/>
                  <a:gd name="T35" fmla="*/ 414 h 415"/>
                  <a:gd name="T36" fmla="*/ 292 w 294"/>
                  <a:gd name="T37" fmla="*/ 415 h 415"/>
                  <a:gd name="T38" fmla="*/ 294 w 294"/>
                  <a:gd name="T39" fmla="*/ 412 h 415"/>
                  <a:gd name="T40" fmla="*/ 293 w 294"/>
                  <a:gd name="T41" fmla="*/ 409 h 415"/>
                  <a:gd name="T42" fmla="*/ 289 w 294"/>
                  <a:gd name="T43" fmla="*/ 404 h 415"/>
                  <a:gd name="T44" fmla="*/ 281 w 294"/>
                  <a:gd name="T45" fmla="*/ 392 h 415"/>
                  <a:gd name="T46" fmla="*/ 268 w 294"/>
                  <a:gd name="T47" fmla="*/ 372 h 415"/>
                  <a:gd name="T48" fmla="*/ 251 w 294"/>
                  <a:gd name="T49" fmla="*/ 347 h 415"/>
                  <a:gd name="T50" fmla="*/ 232 w 294"/>
                  <a:gd name="T51" fmla="*/ 318 h 415"/>
                  <a:gd name="T52" fmla="*/ 210 w 294"/>
                  <a:gd name="T53" fmla="*/ 286 h 415"/>
                  <a:gd name="T54" fmla="*/ 187 w 294"/>
                  <a:gd name="T55" fmla="*/ 251 h 415"/>
                  <a:gd name="T56" fmla="*/ 163 w 294"/>
                  <a:gd name="T57" fmla="*/ 215 h 415"/>
                  <a:gd name="T58" fmla="*/ 140 w 294"/>
                  <a:gd name="T59" fmla="*/ 180 h 415"/>
                  <a:gd name="T60" fmla="*/ 117 w 294"/>
                  <a:gd name="T61" fmla="*/ 145 h 415"/>
                  <a:gd name="T62" fmla="*/ 95 w 294"/>
                  <a:gd name="T63" fmla="*/ 113 h 415"/>
                  <a:gd name="T64" fmla="*/ 75 w 294"/>
                  <a:gd name="T65" fmla="*/ 84 h 415"/>
                  <a:gd name="T66" fmla="*/ 59 w 294"/>
                  <a:gd name="T67" fmla="*/ 60 h 415"/>
                  <a:gd name="T68" fmla="*/ 46 w 294"/>
                  <a:gd name="T69" fmla="*/ 41 h 415"/>
                  <a:gd name="T70" fmla="*/ 38 w 294"/>
                  <a:gd name="T71" fmla="*/ 30 h 415"/>
                  <a:gd name="T72" fmla="*/ 36 w 294"/>
                  <a:gd name="T73" fmla="*/ 25 h 415"/>
                  <a:gd name="T74" fmla="*/ 0 w 294"/>
                  <a:gd name="T75"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4" h="415">
                    <a:moveTo>
                      <a:pt x="0" y="0"/>
                    </a:moveTo>
                    <a:lnTo>
                      <a:pt x="4" y="5"/>
                    </a:lnTo>
                    <a:lnTo>
                      <a:pt x="12" y="17"/>
                    </a:lnTo>
                    <a:lnTo>
                      <a:pt x="24" y="37"/>
                    </a:lnTo>
                    <a:lnTo>
                      <a:pt x="42" y="62"/>
                    </a:lnTo>
                    <a:lnTo>
                      <a:pt x="62" y="93"/>
                    </a:lnTo>
                    <a:lnTo>
                      <a:pt x="85" y="128"/>
                    </a:lnTo>
                    <a:lnTo>
                      <a:pt x="110" y="164"/>
                    </a:lnTo>
                    <a:lnTo>
                      <a:pt x="135" y="202"/>
                    </a:lnTo>
                    <a:lnTo>
                      <a:pt x="160" y="240"/>
                    </a:lnTo>
                    <a:lnTo>
                      <a:pt x="186" y="276"/>
                    </a:lnTo>
                    <a:lnTo>
                      <a:pt x="209" y="311"/>
                    </a:lnTo>
                    <a:lnTo>
                      <a:pt x="231" y="342"/>
                    </a:lnTo>
                    <a:lnTo>
                      <a:pt x="249" y="369"/>
                    </a:lnTo>
                    <a:lnTo>
                      <a:pt x="264" y="389"/>
                    </a:lnTo>
                    <a:lnTo>
                      <a:pt x="274" y="404"/>
                    </a:lnTo>
                    <a:lnTo>
                      <a:pt x="279" y="410"/>
                    </a:lnTo>
                    <a:lnTo>
                      <a:pt x="287" y="414"/>
                    </a:lnTo>
                    <a:lnTo>
                      <a:pt x="292" y="415"/>
                    </a:lnTo>
                    <a:lnTo>
                      <a:pt x="294" y="412"/>
                    </a:lnTo>
                    <a:lnTo>
                      <a:pt x="293" y="409"/>
                    </a:lnTo>
                    <a:lnTo>
                      <a:pt x="289" y="404"/>
                    </a:lnTo>
                    <a:lnTo>
                      <a:pt x="281" y="392"/>
                    </a:lnTo>
                    <a:lnTo>
                      <a:pt x="268" y="372"/>
                    </a:lnTo>
                    <a:lnTo>
                      <a:pt x="251" y="347"/>
                    </a:lnTo>
                    <a:lnTo>
                      <a:pt x="232" y="318"/>
                    </a:lnTo>
                    <a:lnTo>
                      <a:pt x="210" y="286"/>
                    </a:lnTo>
                    <a:lnTo>
                      <a:pt x="187" y="251"/>
                    </a:lnTo>
                    <a:lnTo>
                      <a:pt x="163" y="215"/>
                    </a:lnTo>
                    <a:lnTo>
                      <a:pt x="140" y="180"/>
                    </a:lnTo>
                    <a:lnTo>
                      <a:pt x="117" y="145"/>
                    </a:lnTo>
                    <a:lnTo>
                      <a:pt x="95" y="113"/>
                    </a:lnTo>
                    <a:lnTo>
                      <a:pt x="75" y="84"/>
                    </a:lnTo>
                    <a:lnTo>
                      <a:pt x="59" y="60"/>
                    </a:lnTo>
                    <a:lnTo>
                      <a:pt x="46" y="41"/>
                    </a:lnTo>
                    <a:lnTo>
                      <a:pt x="38" y="30"/>
                    </a:lnTo>
                    <a:lnTo>
                      <a:pt x="36"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90" name="Freeform 110"/>
              <p:cNvSpPr>
                <a:spLocks/>
              </p:cNvSpPr>
              <p:nvPr/>
            </p:nvSpPr>
            <p:spPr bwMode="auto">
              <a:xfrm>
                <a:off x="700" y="2075"/>
                <a:ext cx="110" cy="169"/>
              </a:xfrm>
              <a:custGeom>
                <a:avLst/>
                <a:gdLst>
                  <a:gd name="T0" fmla="*/ 0 w 220"/>
                  <a:gd name="T1" fmla="*/ 0 h 339"/>
                  <a:gd name="T2" fmla="*/ 2 w 220"/>
                  <a:gd name="T3" fmla="*/ 4 h 339"/>
                  <a:gd name="T4" fmla="*/ 8 w 220"/>
                  <a:gd name="T5" fmla="*/ 14 h 339"/>
                  <a:gd name="T6" fmla="*/ 18 w 220"/>
                  <a:gd name="T7" fmla="*/ 30 h 339"/>
                  <a:gd name="T8" fmla="*/ 31 w 220"/>
                  <a:gd name="T9" fmla="*/ 51 h 339"/>
                  <a:gd name="T10" fmla="*/ 45 w 220"/>
                  <a:gd name="T11" fmla="*/ 76 h 339"/>
                  <a:gd name="T12" fmla="*/ 62 w 220"/>
                  <a:gd name="T13" fmla="*/ 104 h 339"/>
                  <a:gd name="T14" fmla="*/ 79 w 220"/>
                  <a:gd name="T15" fmla="*/ 133 h 339"/>
                  <a:gd name="T16" fmla="*/ 99 w 220"/>
                  <a:gd name="T17" fmla="*/ 164 h 339"/>
                  <a:gd name="T18" fmla="*/ 117 w 220"/>
                  <a:gd name="T19" fmla="*/ 195 h 339"/>
                  <a:gd name="T20" fmla="*/ 136 w 220"/>
                  <a:gd name="T21" fmla="*/ 225 h 339"/>
                  <a:gd name="T22" fmla="*/ 153 w 220"/>
                  <a:gd name="T23" fmla="*/ 253 h 339"/>
                  <a:gd name="T24" fmla="*/ 168 w 220"/>
                  <a:gd name="T25" fmla="*/ 278 h 339"/>
                  <a:gd name="T26" fmla="*/ 182 w 220"/>
                  <a:gd name="T27" fmla="*/ 300 h 339"/>
                  <a:gd name="T28" fmla="*/ 193 w 220"/>
                  <a:gd name="T29" fmla="*/ 317 h 339"/>
                  <a:gd name="T30" fmla="*/ 201 w 220"/>
                  <a:gd name="T31" fmla="*/ 329 h 339"/>
                  <a:gd name="T32" fmla="*/ 205 w 220"/>
                  <a:gd name="T33" fmla="*/ 334 h 339"/>
                  <a:gd name="T34" fmla="*/ 212 w 220"/>
                  <a:gd name="T35" fmla="*/ 339 h 339"/>
                  <a:gd name="T36" fmla="*/ 218 w 220"/>
                  <a:gd name="T37" fmla="*/ 339 h 339"/>
                  <a:gd name="T38" fmla="*/ 220 w 220"/>
                  <a:gd name="T39" fmla="*/ 338 h 339"/>
                  <a:gd name="T40" fmla="*/ 219 w 220"/>
                  <a:gd name="T41" fmla="*/ 334 h 339"/>
                  <a:gd name="T42" fmla="*/ 216 w 220"/>
                  <a:gd name="T43" fmla="*/ 330 h 339"/>
                  <a:gd name="T44" fmla="*/ 211 w 220"/>
                  <a:gd name="T45" fmla="*/ 320 h 339"/>
                  <a:gd name="T46" fmla="*/ 200 w 220"/>
                  <a:gd name="T47" fmla="*/ 305 h 339"/>
                  <a:gd name="T48" fmla="*/ 189 w 220"/>
                  <a:gd name="T49" fmla="*/ 285 h 339"/>
                  <a:gd name="T50" fmla="*/ 175 w 220"/>
                  <a:gd name="T51" fmla="*/ 261 h 339"/>
                  <a:gd name="T52" fmla="*/ 159 w 220"/>
                  <a:gd name="T53" fmla="*/ 235 h 339"/>
                  <a:gd name="T54" fmla="*/ 143 w 220"/>
                  <a:gd name="T55" fmla="*/ 208 h 339"/>
                  <a:gd name="T56" fmla="*/ 125 w 220"/>
                  <a:gd name="T57" fmla="*/ 179 h 339"/>
                  <a:gd name="T58" fmla="*/ 108 w 220"/>
                  <a:gd name="T59" fmla="*/ 150 h 339"/>
                  <a:gd name="T60" fmla="*/ 91 w 220"/>
                  <a:gd name="T61" fmla="*/ 123 h 339"/>
                  <a:gd name="T62" fmla="*/ 76 w 220"/>
                  <a:gd name="T63" fmla="*/ 97 h 339"/>
                  <a:gd name="T64" fmla="*/ 62 w 220"/>
                  <a:gd name="T65" fmla="*/ 74 h 339"/>
                  <a:gd name="T66" fmla="*/ 50 w 220"/>
                  <a:gd name="T67" fmla="*/ 55 h 339"/>
                  <a:gd name="T68" fmla="*/ 41 w 220"/>
                  <a:gd name="T69" fmla="*/ 40 h 339"/>
                  <a:gd name="T70" fmla="*/ 35 w 220"/>
                  <a:gd name="T71" fmla="*/ 30 h 339"/>
                  <a:gd name="T72" fmla="*/ 33 w 220"/>
                  <a:gd name="T73" fmla="*/ 27 h 339"/>
                  <a:gd name="T74" fmla="*/ 0 w 220"/>
                  <a:gd name="T75"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339">
                    <a:moveTo>
                      <a:pt x="0" y="0"/>
                    </a:moveTo>
                    <a:lnTo>
                      <a:pt x="2" y="4"/>
                    </a:lnTo>
                    <a:lnTo>
                      <a:pt x="8" y="14"/>
                    </a:lnTo>
                    <a:lnTo>
                      <a:pt x="18" y="30"/>
                    </a:lnTo>
                    <a:lnTo>
                      <a:pt x="31" y="51"/>
                    </a:lnTo>
                    <a:lnTo>
                      <a:pt x="45" y="76"/>
                    </a:lnTo>
                    <a:lnTo>
                      <a:pt x="62" y="104"/>
                    </a:lnTo>
                    <a:lnTo>
                      <a:pt x="79" y="133"/>
                    </a:lnTo>
                    <a:lnTo>
                      <a:pt x="99" y="164"/>
                    </a:lnTo>
                    <a:lnTo>
                      <a:pt x="117" y="195"/>
                    </a:lnTo>
                    <a:lnTo>
                      <a:pt x="136" y="225"/>
                    </a:lnTo>
                    <a:lnTo>
                      <a:pt x="153" y="253"/>
                    </a:lnTo>
                    <a:lnTo>
                      <a:pt x="168" y="278"/>
                    </a:lnTo>
                    <a:lnTo>
                      <a:pt x="182" y="300"/>
                    </a:lnTo>
                    <a:lnTo>
                      <a:pt x="193" y="317"/>
                    </a:lnTo>
                    <a:lnTo>
                      <a:pt x="201" y="329"/>
                    </a:lnTo>
                    <a:lnTo>
                      <a:pt x="205" y="334"/>
                    </a:lnTo>
                    <a:lnTo>
                      <a:pt x="212" y="339"/>
                    </a:lnTo>
                    <a:lnTo>
                      <a:pt x="218" y="339"/>
                    </a:lnTo>
                    <a:lnTo>
                      <a:pt x="220" y="338"/>
                    </a:lnTo>
                    <a:lnTo>
                      <a:pt x="219" y="334"/>
                    </a:lnTo>
                    <a:lnTo>
                      <a:pt x="216" y="330"/>
                    </a:lnTo>
                    <a:lnTo>
                      <a:pt x="211" y="320"/>
                    </a:lnTo>
                    <a:lnTo>
                      <a:pt x="200" y="305"/>
                    </a:lnTo>
                    <a:lnTo>
                      <a:pt x="189" y="285"/>
                    </a:lnTo>
                    <a:lnTo>
                      <a:pt x="175" y="261"/>
                    </a:lnTo>
                    <a:lnTo>
                      <a:pt x="159" y="235"/>
                    </a:lnTo>
                    <a:lnTo>
                      <a:pt x="143" y="208"/>
                    </a:lnTo>
                    <a:lnTo>
                      <a:pt x="125" y="179"/>
                    </a:lnTo>
                    <a:lnTo>
                      <a:pt x="108" y="150"/>
                    </a:lnTo>
                    <a:lnTo>
                      <a:pt x="91" y="123"/>
                    </a:lnTo>
                    <a:lnTo>
                      <a:pt x="76" y="97"/>
                    </a:lnTo>
                    <a:lnTo>
                      <a:pt x="62" y="74"/>
                    </a:lnTo>
                    <a:lnTo>
                      <a:pt x="50" y="55"/>
                    </a:lnTo>
                    <a:lnTo>
                      <a:pt x="41" y="40"/>
                    </a:lnTo>
                    <a:lnTo>
                      <a:pt x="35" y="30"/>
                    </a:lnTo>
                    <a:lnTo>
                      <a:pt x="33" y="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91" name="Freeform 111"/>
              <p:cNvSpPr>
                <a:spLocks/>
              </p:cNvSpPr>
              <p:nvPr/>
            </p:nvSpPr>
            <p:spPr bwMode="auto">
              <a:xfrm>
                <a:off x="686" y="2078"/>
                <a:ext cx="41" cy="91"/>
              </a:xfrm>
              <a:custGeom>
                <a:avLst/>
                <a:gdLst>
                  <a:gd name="T0" fmla="*/ 0 w 82"/>
                  <a:gd name="T1" fmla="*/ 7 h 183"/>
                  <a:gd name="T2" fmla="*/ 2 w 82"/>
                  <a:gd name="T3" fmla="*/ 15 h 183"/>
                  <a:gd name="T4" fmla="*/ 10 w 82"/>
                  <a:gd name="T5" fmla="*/ 35 h 183"/>
                  <a:gd name="T6" fmla="*/ 21 w 82"/>
                  <a:gd name="T7" fmla="*/ 64 h 183"/>
                  <a:gd name="T8" fmla="*/ 34 w 82"/>
                  <a:gd name="T9" fmla="*/ 96 h 183"/>
                  <a:gd name="T10" fmla="*/ 47 w 82"/>
                  <a:gd name="T11" fmla="*/ 128 h 183"/>
                  <a:gd name="T12" fmla="*/ 61 w 82"/>
                  <a:gd name="T13" fmla="*/ 157 h 183"/>
                  <a:gd name="T14" fmla="*/ 71 w 82"/>
                  <a:gd name="T15" fmla="*/ 176 h 183"/>
                  <a:gd name="T16" fmla="*/ 79 w 82"/>
                  <a:gd name="T17" fmla="*/ 183 h 183"/>
                  <a:gd name="T18" fmla="*/ 82 w 82"/>
                  <a:gd name="T19" fmla="*/ 168 h 183"/>
                  <a:gd name="T20" fmla="*/ 77 w 82"/>
                  <a:gd name="T21" fmla="*/ 144 h 183"/>
                  <a:gd name="T22" fmla="*/ 68 w 82"/>
                  <a:gd name="T23" fmla="*/ 114 h 183"/>
                  <a:gd name="T24" fmla="*/ 55 w 82"/>
                  <a:gd name="T25" fmla="*/ 83 h 183"/>
                  <a:gd name="T26" fmla="*/ 41 w 82"/>
                  <a:gd name="T27" fmla="*/ 52 h 183"/>
                  <a:gd name="T28" fmla="*/ 29 w 82"/>
                  <a:gd name="T29" fmla="*/ 26 h 183"/>
                  <a:gd name="T30" fmla="*/ 19 w 82"/>
                  <a:gd name="T31" fmla="*/ 7 h 183"/>
                  <a:gd name="T32" fmla="*/ 16 w 82"/>
                  <a:gd name="T33" fmla="*/ 0 h 183"/>
                  <a:gd name="T34" fmla="*/ 0 w 82"/>
                  <a:gd name="T35" fmla="*/ 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83">
                    <a:moveTo>
                      <a:pt x="0" y="7"/>
                    </a:moveTo>
                    <a:lnTo>
                      <a:pt x="2" y="15"/>
                    </a:lnTo>
                    <a:lnTo>
                      <a:pt x="10" y="35"/>
                    </a:lnTo>
                    <a:lnTo>
                      <a:pt x="21" y="64"/>
                    </a:lnTo>
                    <a:lnTo>
                      <a:pt x="34" y="96"/>
                    </a:lnTo>
                    <a:lnTo>
                      <a:pt x="47" y="128"/>
                    </a:lnTo>
                    <a:lnTo>
                      <a:pt x="61" y="157"/>
                    </a:lnTo>
                    <a:lnTo>
                      <a:pt x="71" y="176"/>
                    </a:lnTo>
                    <a:lnTo>
                      <a:pt x="79" y="183"/>
                    </a:lnTo>
                    <a:lnTo>
                      <a:pt x="82" y="168"/>
                    </a:lnTo>
                    <a:lnTo>
                      <a:pt x="77" y="144"/>
                    </a:lnTo>
                    <a:lnTo>
                      <a:pt x="68" y="114"/>
                    </a:lnTo>
                    <a:lnTo>
                      <a:pt x="55" y="83"/>
                    </a:lnTo>
                    <a:lnTo>
                      <a:pt x="41" y="52"/>
                    </a:lnTo>
                    <a:lnTo>
                      <a:pt x="29" y="26"/>
                    </a:lnTo>
                    <a:lnTo>
                      <a:pt x="19" y="7"/>
                    </a:lnTo>
                    <a:lnTo>
                      <a:pt x="16"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92" name="Freeform 112"/>
              <p:cNvSpPr>
                <a:spLocks/>
              </p:cNvSpPr>
              <p:nvPr/>
            </p:nvSpPr>
            <p:spPr bwMode="auto">
              <a:xfrm>
                <a:off x="659" y="2082"/>
                <a:ext cx="24" cy="56"/>
              </a:xfrm>
              <a:custGeom>
                <a:avLst/>
                <a:gdLst>
                  <a:gd name="T0" fmla="*/ 0 w 47"/>
                  <a:gd name="T1" fmla="*/ 8 h 113"/>
                  <a:gd name="T2" fmla="*/ 1 w 47"/>
                  <a:gd name="T3" fmla="*/ 12 h 113"/>
                  <a:gd name="T4" fmla="*/ 6 w 47"/>
                  <a:gd name="T5" fmla="*/ 23 h 113"/>
                  <a:gd name="T6" fmla="*/ 11 w 47"/>
                  <a:gd name="T7" fmla="*/ 38 h 113"/>
                  <a:gd name="T8" fmla="*/ 18 w 47"/>
                  <a:gd name="T9" fmla="*/ 57 h 113"/>
                  <a:gd name="T10" fmla="*/ 26 w 47"/>
                  <a:gd name="T11" fmla="*/ 75 h 113"/>
                  <a:gd name="T12" fmla="*/ 33 w 47"/>
                  <a:gd name="T13" fmla="*/ 92 h 113"/>
                  <a:gd name="T14" fmla="*/ 40 w 47"/>
                  <a:gd name="T15" fmla="*/ 105 h 113"/>
                  <a:gd name="T16" fmla="*/ 46 w 47"/>
                  <a:gd name="T17" fmla="*/ 113 h 113"/>
                  <a:gd name="T18" fmla="*/ 47 w 47"/>
                  <a:gd name="T19" fmla="*/ 98 h 113"/>
                  <a:gd name="T20" fmla="*/ 45 w 47"/>
                  <a:gd name="T21" fmla="*/ 81 h 113"/>
                  <a:gd name="T22" fmla="*/ 39 w 47"/>
                  <a:gd name="T23" fmla="*/ 61 h 113"/>
                  <a:gd name="T24" fmla="*/ 33 w 47"/>
                  <a:gd name="T25" fmla="*/ 43 h 113"/>
                  <a:gd name="T26" fmla="*/ 25 w 47"/>
                  <a:gd name="T27" fmla="*/ 27 h 113"/>
                  <a:gd name="T28" fmla="*/ 19 w 47"/>
                  <a:gd name="T29" fmla="*/ 13 h 113"/>
                  <a:gd name="T30" fmla="*/ 15 w 47"/>
                  <a:gd name="T31" fmla="*/ 4 h 113"/>
                  <a:gd name="T32" fmla="*/ 13 w 47"/>
                  <a:gd name="T33" fmla="*/ 0 h 113"/>
                  <a:gd name="T34" fmla="*/ 0 w 47"/>
                  <a:gd name="T35" fmla="*/ 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113">
                    <a:moveTo>
                      <a:pt x="0" y="8"/>
                    </a:moveTo>
                    <a:lnTo>
                      <a:pt x="1" y="12"/>
                    </a:lnTo>
                    <a:lnTo>
                      <a:pt x="6" y="23"/>
                    </a:lnTo>
                    <a:lnTo>
                      <a:pt x="11" y="38"/>
                    </a:lnTo>
                    <a:lnTo>
                      <a:pt x="18" y="57"/>
                    </a:lnTo>
                    <a:lnTo>
                      <a:pt x="26" y="75"/>
                    </a:lnTo>
                    <a:lnTo>
                      <a:pt x="33" y="92"/>
                    </a:lnTo>
                    <a:lnTo>
                      <a:pt x="40" y="105"/>
                    </a:lnTo>
                    <a:lnTo>
                      <a:pt x="46" y="113"/>
                    </a:lnTo>
                    <a:lnTo>
                      <a:pt x="47" y="98"/>
                    </a:lnTo>
                    <a:lnTo>
                      <a:pt x="45" y="81"/>
                    </a:lnTo>
                    <a:lnTo>
                      <a:pt x="39" y="61"/>
                    </a:lnTo>
                    <a:lnTo>
                      <a:pt x="33" y="43"/>
                    </a:lnTo>
                    <a:lnTo>
                      <a:pt x="25" y="27"/>
                    </a:lnTo>
                    <a:lnTo>
                      <a:pt x="19" y="13"/>
                    </a:lnTo>
                    <a:lnTo>
                      <a:pt x="15" y="4"/>
                    </a:lnTo>
                    <a:lnTo>
                      <a:pt x="13"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93" name="Freeform 113"/>
              <p:cNvSpPr>
                <a:spLocks/>
              </p:cNvSpPr>
              <p:nvPr/>
            </p:nvSpPr>
            <p:spPr bwMode="auto">
              <a:xfrm>
                <a:off x="534" y="1980"/>
                <a:ext cx="37" cy="28"/>
              </a:xfrm>
              <a:custGeom>
                <a:avLst/>
                <a:gdLst>
                  <a:gd name="T0" fmla="*/ 8 w 72"/>
                  <a:gd name="T1" fmla="*/ 18 h 55"/>
                  <a:gd name="T2" fmla="*/ 9 w 72"/>
                  <a:gd name="T3" fmla="*/ 19 h 55"/>
                  <a:gd name="T4" fmla="*/ 12 w 72"/>
                  <a:gd name="T5" fmla="*/ 24 h 55"/>
                  <a:gd name="T6" fmla="*/ 17 w 72"/>
                  <a:gd name="T7" fmla="*/ 29 h 55"/>
                  <a:gd name="T8" fmla="*/ 24 w 72"/>
                  <a:gd name="T9" fmla="*/ 36 h 55"/>
                  <a:gd name="T10" fmla="*/ 30 w 72"/>
                  <a:gd name="T11" fmla="*/ 43 h 55"/>
                  <a:gd name="T12" fmla="*/ 37 w 72"/>
                  <a:gd name="T13" fmla="*/ 49 h 55"/>
                  <a:gd name="T14" fmla="*/ 42 w 72"/>
                  <a:gd name="T15" fmla="*/ 54 h 55"/>
                  <a:gd name="T16" fmla="*/ 47 w 72"/>
                  <a:gd name="T17" fmla="*/ 55 h 55"/>
                  <a:gd name="T18" fmla="*/ 55 w 72"/>
                  <a:gd name="T19" fmla="*/ 54 h 55"/>
                  <a:gd name="T20" fmla="*/ 63 w 72"/>
                  <a:gd name="T21" fmla="*/ 51 h 55"/>
                  <a:gd name="T22" fmla="*/ 69 w 72"/>
                  <a:gd name="T23" fmla="*/ 48 h 55"/>
                  <a:gd name="T24" fmla="*/ 72 w 72"/>
                  <a:gd name="T25" fmla="*/ 43 h 55"/>
                  <a:gd name="T26" fmla="*/ 71 w 72"/>
                  <a:gd name="T27" fmla="*/ 33 h 55"/>
                  <a:gd name="T28" fmla="*/ 70 w 72"/>
                  <a:gd name="T29" fmla="*/ 20 h 55"/>
                  <a:gd name="T30" fmla="*/ 68 w 72"/>
                  <a:gd name="T31" fmla="*/ 10 h 55"/>
                  <a:gd name="T32" fmla="*/ 67 w 72"/>
                  <a:gd name="T33" fmla="*/ 5 h 55"/>
                  <a:gd name="T34" fmla="*/ 67 w 72"/>
                  <a:gd name="T35" fmla="*/ 10 h 55"/>
                  <a:gd name="T36" fmla="*/ 65 w 72"/>
                  <a:gd name="T37" fmla="*/ 19 h 55"/>
                  <a:gd name="T38" fmla="*/ 63 w 72"/>
                  <a:gd name="T39" fmla="*/ 29 h 55"/>
                  <a:gd name="T40" fmla="*/ 57 w 72"/>
                  <a:gd name="T41" fmla="*/ 35 h 55"/>
                  <a:gd name="T42" fmla="*/ 48 w 72"/>
                  <a:gd name="T43" fmla="*/ 35 h 55"/>
                  <a:gd name="T44" fmla="*/ 39 w 72"/>
                  <a:gd name="T45" fmla="*/ 32 h 55"/>
                  <a:gd name="T46" fmla="*/ 30 w 72"/>
                  <a:gd name="T47" fmla="*/ 26 h 55"/>
                  <a:gd name="T48" fmla="*/ 21 w 72"/>
                  <a:gd name="T49" fmla="*/ 19 h 55"/>
                  <a:gd name="T50" fmla="*/ 12 w 72"/>
                  <a:gd name="T51" fmla="*/ 12 h 55"/>
                  <a:gd name="T52" fmla="*/ 6 w 72"/>
                  <a:gd name="T53" fmla="*/ 5 h 55"/>
                  <a:gd name="T54" fmla="*/ 1 w 72"/>
                  <a:gd name="T55" fmla="*/ 1 h 55"/>
                  <a:gd name="T56" fmla="*/ 0 w 72"/>
                  <a:gd name="T57" fmla="*/ 0 h 55"/>
                  <a:gd name="T58" fmla="*/ 8 w 72"/>
                  <a:gd name="T5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5">
                    <a:moveTo>
                      <a:pt x="8" y="18"/>
                    </a:moveTo>
                    <a:lnTo>
                      <a:pt x="9" y="19"/>
                    </a:lnTo>
                    <a:lnTo>
                      <a:pt x="12" y="24"/>
                    </a:lnTo>
                    <a:lnTo>
                      <a:pt x="17" y="29"/>
                    </a:lnTo>
                    <a:lnTo>
                      <a:pt x="24" y="36"/>
                    </a:lnTo>
                    <a:lnTo>
                      <a:pt x="30" y="43"/>
                    </a:lnTo>
                    <a:lnTo>
                      <a:pt x="37" y="49"/>
                    </a:lnTo>
                    <a:lnTo>
                      <a:pt x="42" y="54"/>
                    </a:lnTo>
                    <a:lnTo>
                      <a:pt x="47" y="55"/>
                    </a:lnTo>
                    <a:lnTo>
                      <a:pt x="55" y="54"/>
                    </a:lnTo>
                    <a:lnTo>
                      <a:pt x="63" y="51"/>
                    </a:lnTo>
                    <a:lnTo>
                      <a:pt x="69" y="48"/>
                    </a:lnTo>
                    <a:lnTo>
                      <a:pt x="72" y="43"/>
                    </a:lnTo>
                    <a:lnTo>
                      <a:pt x="71" y="33"/>
                    </a:lnTo>
                    <a:lnTo>
                      <a:pt x="70" y="20"/>
                    </a:lnTo>
                    <a:lnTo>
                      <a:pt x="68" y="10"/>
                    </a:lnTo>
                    <a:lnTo>
                      <a:pt x="67" y="5"/>
                    </a:lnTo>
                    <a:lnTo>
                      <a:pt x="67" y="10"/>
                    </a:lnTo>
                    <a:lnTo>
                      <a:pt x="65" y="19"/>
                    </a:lnTo>
                    <a:lnTo>
                      <a:pt x="63" y="29"/>
                    </a:lnTo>
                    <a:lnTo>
                      <a:pt x="57" y="35"/>
                    </a:lnTo>
                    <a:lnTo>
                      <a:pt x="48" y="35"/>
                    </a:lnTo>
                    <a:lnTo>
                      <a:pt x="39" y="32"/>
                    </a:lnTo>
                    <a:lnTo>
                      <a:pt x="30" y="26"/>
                    </a:lnTo>
                    <a:lnTo>
                      <a:pt x="21" y="19"/>
                    </a:lnTo>
                    <a:lnTo>
                      <a:pt x="12" y="12"/>
                    </a:lnTo>
                    <a:lnTo>
                      <a:pt x="6" y="5"/>
                    </a:lnTo>
                    <a:lnTo>
                      <a:pt x="1" y="1"/>
                    </a:lnTo>
                    <a:lnTo>
                      <a:pt x="0" y="0"/>
                    </a:lnTo>
                    <a:lnTo>
                      <a:pt x="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94" name="Freeform 114"/>
              <p:cNvSpPr>
                <a:spLocks/>
              </p:cNvSpPr>
              <p:nvPr/>
            </p:nvSpPr>
            <p:spPr bwMode="auto">
              <a:xfrm>
                <a:off x="570" y="1983"/>
                <a:ext cx="36" cy="27"/>
              </a:xfrm>
              <a:custGeom>
                <a:avLst/>
                <a:gdLst>
                  <a:gd name="T0" fmla="*/ 8 w 73"/>
                  <a:gd name="T1" fmla="*/ 19 h 54"/>
                  <a:gd name="T2" fmla="*/ 9 w 73"/>
                  <a:gd name="T3" fmla="*/ 20 h 54"/>
                  <a:gd name="T4" fmla="*/ 13 w 73"/>
                  <a:gd name="T5" fmla="*/ 24 h 54"/>
                  <a:gd name="T6" fmla="*/ 17 w 73"/>
                  <a:gd name="T7" fmla="*/ 30 h 54"/>
                  <a:gd name="T8" fmla="*/ 24 w 73"/>
                  <a:gd name="T9" fmla="*/ 37 h 54"/>
                  <a:gd name="T10" fmla="*/ 30 w 73"/>
                  <a:gd name="T11" fmla="*/ 44 h 54"/>
                  <a:gd name="T12" fmla="*/ 37 w 73"/>
                  <a:gd name="T13" fmla="*/ 50 h 54"/>
                  <a:gd name="T14" fmla="*/ 43 w 73"/>
                  <a:gd name="T15" fmla="*/ 53 h 54"/>
                  <a:gd name="T16" fmla="*/ 47 w 73"/>
                  <a:gd name="T17" fmla="*/ 54 h 54"/>
                  <a:gd name="T18" fmla="*/ 55 w 73"/>
                  <a:gd name="T19" fmla="*/ 53 h 54"/>
                  <a:gd name="T20" fmla="*/ 63 w 73"/>
                  <a:gd name="T21" fmla="*/ 52 h 54"/>
                  <a:gd name="T22" fmla="*/ 70 w 73"/>
                  <a:gd name="T23" fmla="*/ 49 h 54"/>
                  <a:gd name="T24" fmla="*/ 73 w 73"/>
                  <a:gd name="T25" fmla="*/ 43 h 54"/>
                  <a:gd name="T26" fmla="*/ 72 w 73"/>
                  <a:gd name="T27" fmla="*/ 32 h 54"/>
                  <a:gd name="T28" fmla="*/ 70 w 73"/>
                  <a:gd name="T29" fmla="*/ 20 h 54"/>
                  <a:gd name="T30" fmla="*/ 68 w 73"/>
                  <a:gd name="T31" fmla="*/ 9 h 54"/>
                  <a:gd name="T32" fmla="*/ 67 w 73"/>
                  <a:gd name="T33" fmla="*/ 5 h 54"/>
                  <a:gd name="T34" fmla="*/ 67 w 73"/>
                  <a:gd name="T35" fmla="*/ 9 h 54"/>
                  <a:gd name="T36" fmla="*/ 66 w 73"/>
                  <a:gd name="T37" fmla="*/ 19 h 54"/>
                  <a:gd name="T38" fmla="*/ 63 w 73"/>
                  <a:gd name="T39" fmla="*/ 29 h 54"/>
                  <a:gd name="T40" fmla="*/ 58 w 73"/>
                  <a:gd name="T41" fmla="*/ 35 h 54"/>
                  <a:gd name="T42" fmla="*/ 48 w 73"/>
                  <a:gd name="T43" fmla="*/ 35 h 54"/>
                  <a:gd name="T44" fmla="*/ 39 w 73"/>
                  <a:gd name="T45" fmla="*/ 31 h 54"/>
                  <a:gd name="T46" fmla="*/ 30 w 73"/>
                  <a:gd name="T47" fmla="*/ 25 h 54"/>
                  <a:gd name="T48" fmla="*/ 21 w 73"/>
                  <a:gd name="T49" fmla="*/ 19 h 54"/>
                  <a:gd name="T50" fmla="*/ 13 w 73"/>
                  <a:gd name="T51" fmla="*/ 13 h 54"/>
                  <a:gd name="T52" fmla="*/ 6 w 73"/>
                  <a:gd name="T53" fmla="*/ 6 h 54"/>
                  <a:gd name="T54" fmla="*/ 1 w 73"/>
                  <a:gd name="T55" fmla="*/ 1 h 54"/>
                  <a:gd name="T56" fmla="*/ 0 w 73"/>
                  <a:gd name="T57" fmla="*/ 0 h 54"/>
                  <a:gd name="T58" fmla="*/ 8 w 73"/>
                  <a:gd name="T59"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54">
                    <a:moveTo>
                      <a:pt x="8" y="19"/>
                    </a:moveTo>
                    <a:lnTo>
                      <a:pt x="9" y="20"/>
                    </a:lnTo>
                    <a:lnTo>
                      <a:pt x="13" y="24"/>
                    </a:lnTo>
                    <a:lnTo>
                      <a:pt x="17" y="30"/>
                    </a:lnTo>
                    <a:lnTo>
                      <a:pt x="24" y="37"/>
                    </a:lnTo>
                    <a:lnTo>
                      <a:pt x="30" y="44"/>
                    </a:lnTo>
                    <a:lnTo>
                      <a:pt x="37" y="50"/>
                    </a:lnTo>
                    <a:lnTo>
                      <a:pt x="43" y="53"/>
                    </a:lnTo>
                    <a:lnTo>
                      <a:pt x="47" y="54"/>
                    </a:lnTo>
                    <a:lnTo>
                      <a:pt x="55" y="53"/>
                    </a:lnTo>
                    <a:lnTo>
                      <a:pt x="63" y="52"/>
                    </a:lnTo>
                    <a:lnTo>
                      <a:pt x="70" y="49"/>
                    </a:lnTo>
                    <a:lnTo>
                      <a:pt x="73" y="43"/>
                    </a:lnTo>
                    <a:lnTo>
                      <a:pt x="72" y="32"/>
                    </a:lnTo>
                    <a:lnTo>
                      <a:pt x="70" y="20"/>
                    </a:lnTo>
                    <a:lnTo>
                      <a:pt x="68" y="9"/>
                    </a:lnTo>
                    <a:lnTo>
                      <a:pt x="67" y="5"/>
                    </a:lnTo>
                    <a:lnTo>
                      <a:pt x="67" y="9"/>
                    </a:lnTo>
                    <a:lnTo>
                      <a:pt x="66" y="19"/>
                    </a:lnTo>
                    <a:lnTo>
                      <a:pt x="63" y="29"/>
                    </a:lnTo>
                    <a:lnTo>
                      <a:pt x="58" y="35"/>
                    </a:lnTo>
                    <a:lnTo>
                      <a:pt x="48" y="35"/>
                    </a:lnTo>
                    <a:lnTo>
                      <a:pt x="39" y="31"/>
                    </a:lnTo>
                    <a:lnTo>
                      <a:pt x="30" y="25"/>
                    </a:lnTo>
                    <a:lnTo>
                      <a:pt x="21" y="19"/>
                    </a:lnTo>
                    <a:lnTo>
                      <a:pt x="13" y="13"/>
                    </a:lnTo>
                    <a:lnTo>
                      <a:pt x="6" y="6"/>
                    </a:lnTo>
                    <a:lnTo>
                      <a:pt x="1" y="1"/>
                    </a:lnTo>
                    <a:lnTo>
                      <a:pt x="0" y="0"/>
                    </a:lnTo>
                    <a:lnTo>
                      <a:pt x="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95" name="Freeform 115"/>
              <p:cNvSpPr>
                <a:spLocks/>
              </p:cNvSpPr>
              <p:nvPr/>
            </p:nvSpPr>
            <p:spPr bwMode="auto">
              <a:xfrm>
                <a:off x="523" y="1954"/>
                <a:ext cx="37" cy="27"/>
              </a:xfrm>
              <a:custGeom>
                <a:avLst/>
                <a:gdLst>
                  <a:gd name="T0" fmla="*/ 8 w 73"/>
                  <a:gd name="T1" fmla="*/ 18 h 54"/>
                  <a:gd name="T2" fmla="*/ 9 w 73"/>
                  <a:gd name="T3" fmla="*/ 19 h 54"/>
                  <a:gd name="T4" fmla="*/ 13 w 73"/>
                  <a:gd name="T5" fmla="*/ 24 h 54"/>
                  <a:gd name="T6" fmla="*/ 17 w 73"/>
                  <a:gd name="T7" fmla="*/ 30 h 54"/>
                  <a:gd name="T8" fmla="*/ 24 w 73"/>
                  <a:gd name="T9" fmla="*/ 37 h 54"/>
                  <a:gd name="T10" fmla="*/ 30 w 73"/>
                  <a:gd name="T11" fmla="*/ 43 h 54"/>
                  <a:gd name="T12" fmla="*/ 36 w 73"/>
                  <a:gd name="T13" fmla="*/ 49 h 54"/>
                  <a:gd name="T14" fmla="*/ 41 w 73"/>
                  <a:gd name="T15" fmla="*/ 53 h 54"/>
                  <a:gd name="T16" fmla="*/ 46 w 73"/>
                  <a:gd name="T17" fmla="*/ 54 h 54"/>
                  <a:gd name="T18" fmla="*/ 54 w 73"/>
                  <a:gd name="T19" fmla="*/ 53 h 54"/>
                  <a:gd name="T20" fmla="*/ 63 w 73"/>
                  <a:gd name="T21" fmla="*/ 52 h 54"/>
                  <a:gd name="T22" fmla="*/ 69 w 73"/>
                  <a:gd name="T23" fmla="*/ 48 h 54"/>
                  <a:gd name="T24" fmla="*/ 73 w 73"/>
                  <a:gd name="T25" fmla="*/ 42 h 54"/>
                  <a:gd name="T26" fmla="*/ 71 w 73"/>
                  <a:gd name="T27" fmla="*/ 32 h 54"/>
                  <a:gd name="T28" fmla="*/ 70 w 73"/>
                  <a:gd name="T29" fmla="*/ 19 h 54"/>
                  <a:gd name="T30" fmla="*/ 68 w 73"/>
                  <a:gd name="T31" fmla="*/ 9 h 54"/>
                  <a:gd name="T32" fmla="*/ 67 w 73"/>
                  <a:gd name="T33" fmla="*/ 4 h 54"/>
                  <a:gd name="T34" fmla="*/ 67 w 73"/>
                  <a:gd name="T35" fmla="*/ 9 h 54"/>
                  <a:gd name="T36" fmla="*/ 66 w 73"/>
                  <a:gd name="T37" fmla="*/ 18 h 54"/>
                  <a:gd name="T38" fmla="*/ 63 w 73"/>
                  <a:gd name="T39" fmla="*/ 28 h 54"/>
                  <a:gd name="T40" fmla="*/ 58 w 73"/>
                  <a:gd name="T41" fmla="*/ 34 h 54"/>
                  <a:gd name="T42" fmla="*/ 48 w 73"/>
                  <a:gd name="T43" fmla="*/ 34 h 54"/>
                  <a:gd name="T44" fmla="*/ 39 w 73"/>
                  <a:gd name="T45" fmla="*/ 31 h 54"/>
                  <a:gd name="T46" fmla="*/ 29 w 73"/>
                  <a:gd name="T47" fmla="*/ 25 h 54"/>
                  <a:gd name="T48" fmla="*/ 21 w 73"/>
                  <a:gd name="T49" fmla="*/ 18 h 54"/>
                  <a:gd name="T50" fmla="*/ 13 w 73"/>
                  <a:gd name="T51" fmla="*/ 12 h 54"/>
                  <a:gd name="T52" fmla="*/ 6 w 73"/>
                  <a:gd name="T53" fmla="*/ 5 h 54"/>
                  <a:gd name="T54" fmla="*/ 1 w 73"/>
                  <a:gd name="T55" fmla="*/ 1 h 54"/>
                  <a:gd name="T56" fmla="*/ 0 w 73"/>
                  <a:gd name="T57" fmla="*/ 0 h 54"/>
                  <a:gd name="T58" fmla="*/ 8 w 73"/>
                  <a:gd name="T5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54">
                    <a:moveTo>
                      <a:pt x="8" y="18"/>
                    </a:moveTo>
                    <a:lnTo>
                      <a:pt x="9" y="19"/>
                    </a:lnTo>
                    <a:lnTo>
                      <a:pt x="13" y="24"/>
                    </a:lnTo>
                    <a:lnTo>
                      <a:pt x="17" y="30"/>
                    </a:lnTo>
                    <a:lnTo>
                      <a:pt x="24" y="37"/>
                    </a:lnTo>
                    <a:lnTo>
                      <a:pt x="30" y="43"/>
                    </a:lnTo>
                    <a:lnTo>
                      <a:pt x="36" y="49"/>
                    </a:lnTo>
                    <a:lnTo>
                      <a:pt x="41" y="53"/>
                    </a:lnTo>
                    <a:lnTo>
                      <a:pt x="46" y="54"/>
                    </a:lnTo>
                    <a:lnTo>
                      <a:pt x="54" y="53"/>
                    </a:lnTo>
                    <a:lnTo>
                      <a:pt x="63" y="52"/>
                    </a:lnTo>
                    <a:lnTo>
                      <a:pt x="69" y="48"/>
                    </a:lnTo>
                    <a:lnTo>
                      <a:pt x="73" y="42"/>
                    </a:lnTo>
                    <a:lnTo>
                      <a:pt x="71" y="32"/>
                    </a:lnTo>
                    <a:lnTo>
                      <a:pt x="70" y="19"/>
                    </a:lnTo>
                    <a:lnTo>
                      <a:pt x="68" y="9"/>
                    </a:lnTo>
                    <a:lnTo>
                      <a:pt x="67" y="4"/>
                    </a:lnTo>
                    <a:lnTo>
                      <a:pt x="67" y="9"/>
                    </a:lnTo>
                    <a:lnTo>
                      <a:pt x="66" y="18"/>
                    </a:lnTo>
                    <a:lnTo>
                      <a:pt x="63" y="28"/>
                    </a:lnTo>
                    <a:lnTo>
                      <a:pt x="58" y="34"/>
                    </a:lnTo>
                    <a:lnTo>
                      <a:pt x="48" y="34"/>
                    </a:lnTo>
                    <a:lnTo>
                      <a:pt x="39" y="31"/>
                    </a:lnTo>
                    <a:lnTo>
                      <a:pt x="29" y="25"/>
                    </a:lnTo>
                    <a:lnTo>
                      <a:pt x="21" y="18"/>
                    </a:lnTo>
                    <a:lnTo>
                      <a:pt x="13" y="12"/>
                    </a:lnTo>
                    <a:lnTo>
                      <a:pt x="6" y="5"/>
                    </a:lnTo>
                    <a:lnTo>
                      <a:pt x="1" y="1"/>
                    </a:lnTo>
                    <a:lnTo>
                      <a:pt x="0" y="0"/>
                    </a:lnTo>
                    <a:lnTo>
                      <a:pt x="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96" name="Freeform 116"/>
              <p:cNvSpPr>
                <a:spLocks/>
              </p:cNvSpPr>
              <p:nvPr/>
            </p:nvSpPr>
            <p:spPr bwMode="auto">
              <a:xfrm>
                <a:off x="559" y="1956"/>
                <a:ext cx="36" cy="28"/>
              </a:xfrm>
              <a:custGeom>
                <a:avLst/>
                <a:gdLst>
                  <a:gd name="T0" fmla="*/ 8 w 73"/>
                  <a:gd name="T1" fmla="*/ 19 h 55"/>
                  <a:gd name="T2" fmla="*/ 9 w 73"/>
                  <a:gd name="T3" fmla="*/ 20 h 55"/>
                  <a:gd name="T4" fmla="*/ 13 w 73"/>
                  <a:gd name="T5" fmla="*/ 24 h 55"/>
                  <a:gd name="T6" fmla="*/ 17 w 73"/>
                  <a:gd name="T7" fmla="*/ 30 h 55"/>
                  <a:gd name="T8" fmla="*/ 24 w 73"/>
                  <a:gd name="T9" fmla="*/ 37 h 55"/>
                  <a:gd name="T10" fmla="*/ 30 w 73"/>
                  <a:gd name="T11" fmla="*/ 44 h 55"/>
                  <a:gd name="T12" fmla="*/ 37 w 73"/>
                  <a:gd name="T13" fmla="*/ 50 h 55"/>
                  <a:gd name="T14" fmla="*/ 43 w 73"/>
                  <a:gd name="T15" fmla="*/ 54 h 55"/>
                  <a:gd name="T16" fmla="*/ 47 w 73"/>
                  <a:gd name="T17" fmla="*/ 55 h 55"/>
                  <a:gd name="T18" fmla="*/ 56 w 73"/>
                  <a:gd name="T19" fmla="*/ 54 h 55"/>
                  <a:gd name="T20" fmla="*/ 64 w 73"/>
                  <a:gd name="T21" fmla="*/ 52 h 55"/>
                  <a:gd name="T22" fmla="*/ 69 w 73"/>
                  <a:gd name="T23" fmla="*/ 49 h 55"/>
                  <a:gd name="T24" fmla="*/ 73 w 73"/>
                  <a:gd name="T25" fmla="*/ 43 h 55"/>
                  <a:gd name="T26" fmla="*/ 72 w 73"/>
                  <a:gd name="T27" fmla="*/ 34 h 55"/>
                  <a:gd name="T28" fmla="*/ 70 w 73"/>
                  <a:gd name="T29" fmla="*/ 21 h 55"/>
                  <a:gd name="T30" fmla="*/ 68 w 73"/>
                  <a:gd name="T31" fmla="*/ 11 h 55"/>
                  <a:gd name="T32" fmla="*/ 67 w 73"/>
                  <a:gd name="T33" fmla="*/ 6 h 55"/>
                  <a:gd name="T34" fmla="*/ 67 w 73"/>
                  <a:gd name="T35" fmla="*/ 11 h 55"/>
                  <a:gd name="T36" fmla="*/ 66 w 73"/>
                  <a:gd name="T37" fmla="*/ 20 h 55"/>
                  <a:gd name="T38" fmla="*/ 64 w 73"/>
                  <a:gd name="T39" fmla="*/ 30 h 55"/>
                  <a:gd name="T40" fmla="*/ 58 w 73"/>
                  <a:gd name="T41" fmla="*/ 35 h 55"/>
                  <a:gd name="T42" fmla="*/ 49 w 73"/>
                  <a:gd name="T43" fmla="*/ 35 h 55"/>
                  <a:gd name="T44" fmla="*/ 39 w 73"/>
                  <a:gd name="T45" fmla="*/ 31 h 55"/>
                  <a:gd name="T46" fmla="*/ 30 w 73"/>
                  <a:gd name="T47" fmla="*/ 27 h 55"/>
                  <a:gd name="T48" fmla="*/ 21 w 73"/>
                  <a:gd name="T49" fmla="*/ 20 h 55"/>
                  <a:gd name="T50" fmla="*/ 13 w 73"/>
                  <a:gd name="T51" fmla="*/ 13 h 55"/>
                  <a:gd name="T52" fmla="*/ 6 w 73"/>
                  <a:gd name="T53" fmla="*/ 6 h 55"/>
                  <a:gd name="T54" fmla="*/ 1 w 73"/>
                  <a:gd name="T55" fmla="*/ 1 h 55"/>
                  <a:gd name="T56" fmla="*/ 0 w 73"/>
                  <a:gd name="T57" fmla="*/ 0 h 55"/>
                  <a:gd name="T58" fmla="*/ 8 w 73"/>
                  <a:gd name="T5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55">
                    <a:moveTo>
                      <a:pt x="8" y="19"/>
                    </a:moveTo>
                    <a:lnTo>
                      <a:pt x="9" y="20"/>
                    </a:lnTo>
                    <a:lnTo>
                      <a:pt x="13" y="24"/>
                    </a:lnTo>
                    <a:lnTo>
                      <a:pt x="17" y="30"/>
                    </a:lnTo>
                    <a:lnTo>
                      <a:pt x="24" y="37"/>
                    </a:lnTo>
                    <a:lnTo>
                      <a:pt x="30" y="44"/>
                    </a:lnTo>
                    <a:lnTo>
                      <a:pt x="37" y="50"/>
                    </a:lnTo>
                    <a:lnTo>
                      <a:pt x="43" y="54"/>
                    </a:lnTo>
                    <a:lnTo>
                      <a:pt x="47" y="55"/>
                    </a:lnTo>
                    <a:lnTo>
                      <a:pt x="56" y="54"/>
                    </a:lnTo>
                    <a:lnTo>
                      <a:pt x="64" y="52"/>
                    </a:lnTo>
                    <a:lnTo>
                      <a:pt x="69" y="49"/>
                    </a:lnTo>
                    <a:lnTo>
                      <a:pt x="73" y="43"/>
                    </a:lnTo>
                    <a:lnTo>
                      <a:pt x="72" y="34"/>
                    </a:lnTo>
                    <a:lnTo>
                      <a:pt x="70" y="21"/>
                    </a:lnTo>
                    <a:lnTo>
                      <a:pt x="68" y="11"/>
                    </a:lnTo>
                    <a:lnTo>
                      <a:pt x="67" y="6"/>
                    </a:lnTo>
                    <a:lnTo>
                      <a:pt x="67" y="11"/>
                    </a:lnTo>
                    <a:lnTo>
                      <a:pt x="66" y="20"/>
                    </a:lnTo>
                    <a:lnTo>
                      <a:pt x="64" y="30"/>
                    </a:lnTo>
                    <a:lnTo>
                      <a:pt x="58" y="35"/>
                    </a:lnTo>
                    <a:lnTo>
                      <a:pt x="49" y="35"/>
                    </a:lnTo>
                    <a:lnTo>
                      <a:pt x="39" y="31"/>
                    </a:lnTo>
                    <a:lnTo>
                      <a:pt x="30" y="27"/>
                    </a:lnTo>
                    <a:lnTo>
                      <a:pt x="21" y="20"/>
                    </a:lnTo>
                    <a:lnTo>
                      <a:pt x="13" y="13"/>
                    </a:lnTo>
                    <a:lnTo>
                      <a:pt x="6" y="6"/>
                    </a:lnTo>
                    <a:lnTo>
                      <a:pt x="1" y="1"/>
                    </a:lnTo>
                    <a:lnTo>
                      <a:pt x="0" y="0"/>
                    </a:lnTo>
                    <a:lnTo>
                      <a:pt x="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97" name="Freeform 117"/>
              <p:cNvSpPr>
                <a:spLocks/>
              </p:cNvSpPr>
              <p:nvPr/>
            </p:nvSpPr>
            <p:spPr bwMode="auto">
              <a:xfrm>
                <a:off x="506" y="1926"/>
                <a:ext cx="36" cy="27"/>
              </a:xfrm>
              <a:custGeom>
                <a:avLst/>
                <a:gdLst>
                  <a:gd name="T0" fmla="*/ 8 w 73"/>
                  <a:gd name="T1" fmla="*/ 18 h 53"/>
                  <a:gd name="T2" fmla="*/ 10 w 73"/>
                  <a:gd name="T3" fmla="*/ 19 h 53"/>
                  <a:gd name="T4" fmla="*/ 13 w 73"/>
                  <a:gd name="T5" fmla="*/ 23 h 53"/>
                  <a:gd name="T6" fmla="*/ 18 w 73"/>
                  <a:gd name="T7" fmla="*/ 29 h 53"/>
                  <a:gd name="T8" fmla="*/ 25 w 73"/>
                  <a:gd name="T9" fmla="*/ 36 h 53"/>
                  <a:gd name="T10" fmla="*/ 30 w 73"/>
                  <a:gd name="T11" fmla="*/ 43 h 53"/>
                  <a:gd name="T12" fmla="*/ 37 w 73"/>
                  <a:gd name="T13" fmla="*/ 49 h 53"/>
                  <a:gd name="T14" fmla="*/ 43 w 73"/>
                  <a:gd name="T15" fmla="*/ 52 h 53"/>
                  <a:gd name="T16" fmla="*/ 48 w 73"/>
                  <a:gd name="T17" fmla="*/ 53 h 53"/>
                  <a:gd name="T18" fmla="*/ 56 w 73"/>
                  <a:gd name="T19" fmla="*/ 52 h 53"/>
                  <a:gd name="T20" fmla="*/ 64 w 73"/>
                  <a:gd name="T21" fmla="*/ 51 h 53"/>
                  <a:gd name="T22" fmla="*/ 71 w 73"/>
                  <a:gd name="T23" fmla="*/ 47 h 53"/>
                  <a:gd name="T24" fmla="*/ 73 w 73"/>
                  <a:gd name="T25" fmla="*/ 42 h 53"/>
                  <a:gd name="T26" fmla="*/ 72 w 73"/>
                  <a:gd name="T27" fmla="*/ 32 h 53"/>
                  <a:gd name="T28" fmla="*/ 71 w 73"/>
                  <a:gd name="T29" fmla="*/ 20 h 53"/>
                  <a:gd name="T30" fmla="*/ 68 w 73"/>
                  <a:gd name="T31" fmla="*/ 9 h 53"/>
                  <a:gd name="T32" fmla="*/ 67 w 73"/>
                  <a:gd name="T33" fmla="*/ 5 h 53"/>
                  <a:gd name="T34" fmla="*/ 67 w 73"/>
                  <a:gd name="T35" fmla="*/ 9 h 53"/>
                  <a:gd name="T36" fmla="*/ 66 w 73"/>
                  <a:gd name="T37" fmla="*/ 19 h 53"/>
                  <a:gd name="T38" fmla="*/ 64 w 73"/>
                  <a:gd name="T39" fmla="*/ 28 h 53"/>
                  <a:gd name="T40" fmla="*/ 58 w 73"/>
                  <a:gd name="T41" fmla="*/ 34 h 53"/>
                  <a:gd name="T42" fmla="*/ 49 w 73"/>
                  <a:gd name="T43" fmla="*/ 34 h 53"/>
                  <a:gd name="T44" fmla="*/ 40 w 73"/>
                  <a:gd name="T45" fmla="*/ 30 h 53"/>
                  <a:gd name="T46" fmla="*/ 30 w 73"/>
                  <a:gd name="T47" fmla="*/ 26 h 53"/>
                  <a:gd name="T48" fmla="*/ 21 w 73"/>
                  <a:gd name="T49" fmla="*/ 19 h 53"/>
                  <a:gd name="T50" fmla="*/ 13 w 73"/>
                  <a:gd name="T51" fmla="*/ 12 h 53"/>
                  <a:gd name="T52" fmla="*/ 6 w 73"/>
                  <a:gd name="T53" fmla="*/ 6 h 53"/>
                  <a:gd name="T54" fmla="*/ 1 w 73"/>
                  <a:gd name="T55" fmla="*/ 1 h 53"/>
                  <a:gd name="T56" fmla="*/ 0 w 73"/>
                  <a:gd name="T57" fmla="*/ 0 h 53"/>
                  <a:gd name="T58" fmla="*/ 8 w 73"/>
                  <a:gd name="T59"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53">
                    <a:moveTo>
                      <a:pt x="8" y="18"/>
                    </a:moveTo>
                    <a:lnTo>
                      <a:pt x="10" y="19"/>
                    </a:lnTo>
                    <a:lnTo>
                      <a:pt x="13" y="23"/>
                    </a:lnTo>
                    <a:lnTo>
                      <a:pt x="18" y="29"/>
                    </a:lnTo>
                    <a:lnTo>
                      <a:pt x="25" y="36"/>
                    </a:lnTo>
                    <a:lnTo>
                      <a:pt x="30" y="43"/>
                    </a:lnTo>
                    <a:lnTo>
                      <a:pt x="37" y="49"/>
                    </a:lnTo>
                    <a:lnTo>
                      <a:pt x="43" y="52"/>
                    </a:lnTo>
                    <a:lnTo>
                      <a:pt x="48" y="53"/>
                    </a:lnTo>
                    <a:lnTo>
                      <a:pt x="56" y="52"/>
                    </a:lnTo>
                    <a:lnTo>
                      <a:pt x="64" y="51"/>
                    </a:lnTo>
                    <a:lnTo>
                      <a:pt x="71" y="47"/>
                    </a:lnTo>
                    <a:lnTo>
                      <a:pt x="73" y="42"/>
                    </a:lnTo>
                    <a:lnTo>
                      <a:pt x="72" y="32"/>
                    </a:lnTo>
                    <a:lnTo>
                      <a:pt x="71" y="20"/>
                    </a:lnTo>
                    <a:lnTo>
                      <a:pt x="68" y="9"/>
                    </a:lnTo>
                    <a:lnTo>
                      <a:pt x="67" y="5"/>
                    </a:lnTo>
                    <a:lnTo>
                      <a:pt x="67" y="9"/>
                    </a:lnTo>
                    <a:lnTo>
                      <a:pt x="66" y="19"/>
                    </a:lnTo>
                    <a:lnTo>
                      <a:pt x="64" y="28"/>
                    </a:lnTo>
                    <a:lnTo>
                      <a:pt x="58" y="34"/>
                    </a:lnTo>
                    <a:lnTo>
                      <a:pt x="49" y="34"/>
                    </a:lnTo>
                    <a:lnTo>
                      <a:pt x="40" y="30"/>
                    </a:lnTo>
                    <a:lnTo>
                      <a:pt x="30" y="26"/>
                    </a:lnTo>
                    <a:lnTo>
                      <a:pt x="21" y="19"/>
                    </a:lnTo>
                    <a:lnTo>
                      <a:pt x="13" y="12"/>
                    </a:lnTo>
                    <a:lnTo>
                      <a:pt x="6" y="6"/>
                    </a:lnTo>
                    <a:lnTo>
                      <a:pt x="1" y="1"/>
                    </a:lnTo>
                    <a:lnTo>
                      <a:pt x="0" y="0"/>
                    </a:lnTo>
                    <a:lnTo>
                      <a:pt x="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98" name="Freeform 118"/>
              <p:cNvSpPr>
                <a:spLocks/>
              </p:cNvSpPr>
              <p:nvPr/>
            </p:nvSpPr>
            <p:spPr bwMode="auto">
              <a:xfrm>
                <a:off x="541" y="1928"/>
                <a:ext cx="37" cy="26"/>
              </a:xfrm>
              <a:custGeom>
                <a:avLst/>
                <a:gdLst>
                  <a:gd name="T0" fmla="*/ 8 w 72"/>
                  <a:gd name="T1" fmla="*/ 17 h 53"/>
                  <a:gd name="T2" fmla="*/ 9 w 72"/>
                  <a:gd name="T3" fmla="*/ 18 h 53"/>
                  <a:gd name="T4" fmla="*/ 12 w 72"/>
                  <a:gd name="T5" fmla="*/ 23 h 53"/>
                  <a:gd name="T6" fmla="*/ 18 w 72"/>
                  <a:gd name="T7" fmla="*/ 28 h 53"/>
                  <a:gd name="T8" fmla="*/ 24 w 72"/>
                  <a:gd name="T9" fmla="*/ 35 h 53"/>
                  <a:gd name="T10" fmla="*/ 31 w 72"/>
                  <a:gd name="T11" fmla="*/ 42 h 53"/>
                  <a:gd name="T12" fmla="*/ 37 w 72"/>
                  <a:gd name="T13" fmla="*/ 48 h 53"/>
                  <a:gd name="T14" fmla="*/ 42 w 72"/>
                  <a:gd name="T15" fmla="*/ 52 h 53"/>
                  <a:gd name="T16" fmla="*/ 47 w 72"/>
                  <a:gd name="T17" fmla="*/ 53 h 53"/>
                  <a:gd name="T18" fmla="*/ 55 w 72"/>
                  <a:gd name="T19" fmla="*/ 52 h 53"/>
                  <a:gd name="T20" fmla="*/ 63 w 72"/>
                  <a:gd name="T21" fmla="*/ 50 h 53"/>
                  <a:gd name="T22" fmla="*/ 70 w 72"/>
                  <a:gd name="T23" fmla="*/ 47 h 53"/>
                  <a:gd name="T24" fmla="*/ 72 w 72"/>
                  <a:gd name="T25" fmla="*/ 41 h 53"/>
                  <a:gd name="T26" fmla="*/ 72 w 72"/>
                  <a:gd name="T27" fmla="*/ 32 h 53"/>
                  <a:gd name="T28" fmla="*/ 70 w 72"/>
                  <a:gd name="T29" fmla="*/ 19 h 53"/>
                  <a:gd name="T30" fmla="*/ 68 w 72"/>
                  <a:gd name="T31" fmla="*/ 10 h 53"/>
                  <a:gd name="T32" fmla="*/ 66 w 72"/>
                  <a:gd name="T33" fmla="*/ 5 h 53"/>
                  <a:gd name="T34" fmla="*/ 66 w 72"/>
                  <a:gd name="T35" fmla="*/ 10 h 53"/>
                  <a:gd name="T36" fmla="*/ 65 w 72"/>
                  <a:gd name="T37" fmla="*/ 19 h 53"/>
                  <a:gd name="T38" fmla="*/ 63 w 72"/>
                  <a:gd name="T39" fmla="*/ 28 h 53"/>
                  <a:gd name="T40" fmla="*/ 57 w 72"/>
                  <a:gd name="T41" fmla="*/ 33 h 53"/>
                  <a:gd name="T42" fmla="*/ 48 w 72"/>
                  <a:gd name="T43" fmla="*/ 33 h 53"/>
                  <a:gd name="T44" fmla="*/ 39 w 72"/>
                  <a:gd name="T45" fmla="*/ 30 h 53"/>
                  <a:gd name="T46" fmla="*/ 30 w 72"/>
                  <a:gd name="T47" fmla="*/ 25 h 53"/>
                  <a:gd name="T48" fmla="*/ 20 w 72"/>
                  <a:gd name="T49" fmla="*/ 18 h 53"/>
                  <a:gd name="T50" fmla="*/ 12 w 72"/>
                  <a:gd name="T51" fmla="*/ 11 h 53"/>
                  <a:gd name="T52" fmla="*/ 5 w 72"/>
                  <a:gd name="T53" fmla="*/ 5 h 53"/>
                  <a:gd name="T54" fmla="*/ 1 w 72"/>
                  <a:gd name="T55" fmla="*/ 1 h 53"/>
                  <a:gd name="T56" fmla="*/ 0 w 72"/>
                  <a:gd name="T57" fmla="*/ 0 h 53"/>
                  <a:gd name="T58" fmla="*/ 8 w 72"/>
                  <a:gd name="T59" fmla="*/ 1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3">
                    <a:moveTo>
                      <a:pt x="8" y="17"/>
                    </a:moveTo>
                    <a:lnTo>
                      <a:pt x="9" y="18"/>
                    </a:lnTo>
                    <a:lnTo>
                      <a:pt x="12" y="23"/>
                    </a:lnTo>
                    <a:lnTo>
                      <a:pt x="18" y="28"/>
                    </a:lnTo>
                    <a:lnTo>
                      <a:pt x="24" y="35"/>
                    </a:lnTo>
                    <a:lnTo>
                      <a:pt x="31" y="42"/>
                    </a:lnTo>
                    <a:lnTo>
                      <a:pt x="37" y="48"/>
                    </a:lnTo>
                    <a:lnTo>
                      <a:pt x="42" y="52"/>
                    </a:lnTo>
                    <a:lnTo>
                      <a:pt x="47" y="53"/>
                    </a:lnTo>
                    <a:lnTo>
                      <a:pt x="55" y="52"/>
                    </a:lnTo>
                    <a:lnTo>
                      <a:pt x="63" y="50"/>
                    </a:lnTo>
                    <a:lnTo>
                      <a:pt x="70" y="47"/>
                    </a:lnTo>
                    <a:lnTo>
                      <a:pt x="72" y="41"/>
                    </a:lnTo>
                    <a:lnTo>
                      <a:pt x="72" y="32"/>
                    </a:lnTo>
                    <a:lnTo>
                      <a:pt x="70" y="19"/>
                    </a:lnTo>
                    <a:lnTo>
                      <a:pt x="68" y="10"/>
                    </a:lnTo>
                    <a:lnTo>
                      <a:pt x="66" y="5"/>
                    </a:lnTo>
                    <a:lnTo>
                      <a:pt x="66" y="10"/>
                    </a:lnTo>
                    <a:lnTo>
                      <a:pt x="65" y="19"/>
                    </a:lnTo>
                    <a:lnTo>
                      <a:pt x="63" y="28"/>
                    </a:lnTo>
                    <a:lnTo>
                      <a:pt x="57" y="33"/>
                    </a:lnTo>
                    <a:lnTo>
                      <a:pt x="48" y="33"/>
                    </a:lnTo>
                    <a:lnTo>
                      <a:pt x="39" y="30"/>
                    </a:lnTo>
                    <a:lnTo>
                      <a:pt x="30" y="25"/>
                    </a:lnTo>
                    <a:lnTo>
                      <a:pt x="20" y="18"/>
                    </a:lnTo>
                    <a:lnTo>
                      <a:pt x="12" y="11"/>
                    </a:lnTo>
                    <a:lnTo>
                      <a:pt x="5" y="5"/>
                    </a:lnTo>
                    <a:lnTo>
                      <a:pt x="1" y="1"/>
                    </a:lnTo>
                    <a:lnTo>
                      <a:pt x="0" y="0"/>
                    </a:lnTo>
                    <a:lnTo>
                      <a:pt x="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99" name="Freeform 119"/>
              <p:cNvSpPr>
                <a:spLocks/>
              </p:cNvSpPr>
              <p:nvPr/>
            </p:nvSpPr>
            <p:spPr bwMode="auto">
              <a:xfrm>
                <a:off x="593" y="2013"/>
                <a:ext cx="36" cy="27"/>
              </a:xfrm>
              <a:custGeom>
                <a:avLst/>
                <a:gdLst>
                  <a:gd name="T0" fmla="*/ 8 w 73"/>
                  <a:gd name="T1" fmla="*/ 19 h 54"/>
                  <a:gd name="T2" fmla="*/ 9 w 73"/>
                  <a:gd name="T3" fmla="*/ 20 h 54"/>
                  <a:gd name="T4" fmla="*/ 13 w 73"/>
                  <a:gd name="T5" fmla="*/ 24 h 54"/>
                  <a:gd name="T6" fmla="*/ 17 w 73"/>
                  <a:gd name="T7" fmla="*/ 30 h 54"/>
                  <a:gd name="T8" fmla="*/ 24 w 73"/>
                  <a:gd name="T9" fmla="*/ 37 h 54"/>
                  <a:gd name="T10" fmla="*/ 30 w 73"/>
                  <a:gd name="T11" fmla="*/ 44 h 54"/>
                  <a:gd name="T12" fmla="*/ 37 w 73"/>
                  <a:gd name="T13" fmla="*/ 50 h 54"/>
                  <a:gd name="T14" fmla="*/ 43 w 73"/>
                  <a:gd name="T15" fmla="*/ 53 h 54"/>
                  <a:gd name="T16" fmla="*/ 47 w 73"/>
                  <a:gd name="T17" fmla="*/ 54 h 54"/>
                  <a:gd name="T18" fmla="*/ 56 w 73"/>
                  <a:gd name="T19" fmla="*/ 53 h 54"/>
                  <a:gd name="T20" fmla="*/ 64 w 73"/>
                  <a:gd name="T21" fmla="*/ 52 h 54"/>
                  <a:gd name="T22" fmla="*/ 69 w 73"/>
                  <a:gd name="T23" fmla="*/ 49 h 54"/>
                  <a:gd name="T24" fmla="*/ 73 w 73"/>
                  <a:gd name="T25" fmla="*/ 43 h 54"/>
                  <a:gd name="T26" fmla="*/ 72 w 73"/>
                  <a:gd name="T27" fmla="*/ 32 h 54"/>
                  <a:gd name="T28" fmla="*/ 70 w 73"/>
                  <a:gd name="T29" fmla="*/ 20 h 54"/>
                  <a:gd name="T30" fmla="*/ 68 w 73"/>
                  <a:gd name="T31" fmla="*/ 9 h 54"/>
                  <a:gd name="T32" fmla="*/ 67 w 73"/>
                  <a:gd name="T33" fmla="*/ 5 h 54"/>
                  <a:gd name="T34" fmla="*/ 67 w 73"/>
                  <a:gd name="T35" fmla="*/ 9 h 54"/>
                  <a:gd name="T36" fmla="*/ 66 w 73"/>
                  <a:gd name="T37" fmla="*/ 19 h 54"/>
                  <a:gd name="T38" fmla="*/ 64 w 73"/>
                  <a:gd name="T39" fmla="*/ 29 h 54"/>
                  <a:gd name="T40" fmla="*/ 58 w 73"/>
                  <a:gd name="T41" fmla="*/ 35 h 54"/>
                  <a:gd name="T42" fmla="*/ 49 w 73"/>
                  <a:gd name="T43" fmla="*/ 35 h 54"/>
                  <a:gd name="T44" fmla="*/ 39 w 73"/>
                  <a:gd name="T45" fmla="*/ 31 h 54"/>
                  <a:gd name="T46" fmla="*/ 30 w 73"/>
                  <a:gd name="T47" fmla="*/ 26 h 54"/>
                  <a:gd name="T48" fmla="*/ 21 w 73"/>
                  <a:gd name="T49" fmla="*/ 19 h 54"/>
                  <a:gd name="T50" fmla="*/ 13 w 73"/>
                  <a:gd name="T51" fmla="*/ 13 h 54"/>
                  <a:gd name="T52" fmla="*/ 6 w 73"/>
                  <a:gd name="T53" fmla="*/ 6 h 54"/>
                  <a:gd name="T54" fmla="*/ 1 w 73"/>
                  <a:gd name="T55" fmla="*/ 1 h 54"/>
                  <a:gd name="T56" fmla="*/ 0 w 73"/>
                  <a:gd name="T57" fmla="*/ 0 h 54"/>
                  <a:gd name="T58" fmla="*/ 8 w 73"/>
                  <a:gd name="T59"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54">
                    <a:moveTo>
                      <a:pt x="8" y="19"/>
                    </a:moveTo>
                    <a:lnTo>
                      <a:pt x="9" y="20"/>
                    </a:lnTo>
                    <a:lnTo>
                      <a:pt x="13" y="24"/>
                    </a:lnTo>
                    <a:lnTo>
                      <a:pt x="17" y="30"/>
                    </a:lnTo>
                    <a:lnTo>
                      <a:pt x="24" y="37"/>
                    </a:lnTo>
                    <a:lnTo>
                      <a:pt x="30" y="44"/>
                    </a:lnTo>
                    <a:lnTo>
                      <a:pt x="37" y="50"/>
                    </a:lnTo>
                    <a:lnTo>
                      <a:pt x="43" y="53"/>
                    </a:lnTo>
                    <a:lnTo>
                      <a:pt x="47" y="54"/>
                    </a:lnTo>
                    <a:lnTo>
                      <a:pt x="56" y="53"/>
                    </a:lnTo>
                    <a:lnTo>
                      <a:pt x="64" y="52"/>
                    </a:lnTo>
                    <a:lnTo>
                      <a:pt x="69" y="49"/>
                    </a:lnTo>
                    <a:lnTo>
                      <a:pt x="73" y="43"/>
                    </a:lnTo>
                    <a:lnTo>
                      <a:pt x="72" y="32"/>
                    </a:lnTo>
                    <a:lnTo>
                      <a:pt x="70" y="20"/>
                    </a:lnTo>
                    <a:lnTo>
                      <a:pt x="68" y="9"/>
                    </a:lnTo>
                    <a:lnTo>
                      <a:pt x="67" y="5"/>
                    </a:lnTo>
                    <a:lnTo>
                      <a:pt x="67" y="9"/>
                    </a:lnTo>
                    <a:lnTo>
                      <a:pt x="66" y="19"/>
                    </a:lnTo>
                    <a:lnTo>
                      <a:pt x="64" y="29"/>
                    </a:lnTo>
                    <a:lnTo>
                      <a:pt x="58" y="35"/>
                    </a:lnTo>
                    <a:lnTo>
                      <a:pt x="49" y="35"/>
                    </a:lnTo>
                    <a:lnTo>
                      <a:pt x="39" y="31"/>
                    </a:lnTo>
                    <a:lnTo>
                      <a:pt x="30" y="26"/>
                    </a:lnTo>
                    <a:lnTo>
                      <a:pt x="21" y="19"/>
                    </a:lnTo>
                    <a:lnTo>
                      <a:pt x="13" y="13"/>
                    </a:lnTo>
                    <a:lnTo>
                      <a:pt x="6" y="6"/>
                    </a:lnTo>
                    <a:lnTo>
                      <a:pt x="1" y="1"/>
                    </a:lnTo>
                    <a:lnTo>
                      <a:pt x="0" y="0"/>
                    </a:lnTo>
                    <a:lnTo>
                      <a:pt x="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00" name="Freeform 120"/>
              <p:cNvSpPr>
                <a:spLocks/>
              </p:cNvSpPr>
              <p:nvPr/>
            </p:nvSpPr>
            <p:spPr bwMode="auto">
              <a:xfrm>
                <a:off x="632" y="2035"/>
                <a:ext cx="36" cy="27"/>
              </a:xfrm>
              <a:custGeom>
                <a:avLst/>
                <a:gdLst>
                  <a:gd name="T0" fmla="*/ 8 w 71"/>
                  <a:gd name="T1" fmla="*/ 18 h 54"/>
                  <a:gd name="T2" fmla="*/ 9 w 71"/>
                  <a:gd name="T3" fmla="*/ 20 h 54"/>
                  <a:gd name="T4" fmla="*/ 12 w 71"/>
                  <a:gd name="T5" fmla="*/ 24 h 54"/>
                  <a:gd name="T6" fmla="*/ 17 w 71"/>
                  <a:gd name="T7" fmla="*/ 30 h 54"/>
                  <a:gd name="T8" fmla="*/ 24 w 71"/>
                  <a:gd name="T9" fmla="*/ 37 h 54"/>
                  <a:gd name="T10" fmla="*/ 30 w 71"/>
                  <a:gd name="T11" fmla="*/ 44 h 54"/>
                  <a:gd name="T12" fmla="*/ 35 w 71"/>
                  <a:gd name="T13" fmla="*/ 49 h 54"/>
                  <a:gd name="T14" fmla="*/ 41 w 71"/>
                  <a:gd name="T15" fmla="*/ 53 h 54"/>
                  <a:gd name="T16" fmla="*/ 46 w 71"/>
                  <a:gd name="T17" fmla="*/ 54 h 54"/>
                  <a:gd name="T18" fmla="*/ 54 w 71"/>
                  <a:gd name="T19" fmla="*/ 53 h 54"/>
                  <a:gd name="T20" fmla="*/ 62 w 71"/>
                  <a:gd name="T21" fmla="*/ 52 h 54"/>
                  <a:gd name="T22" fmla="*/ 68 w 71"/>
                  <a:gd name="T23" fmla="*/ 48 h 54"/>
                  <a:gd name="T24" fmla="*/ 71 w 71"/>
                  <a:gd name="T25" fmla="*/ 43 h 54"/>
                  <a:gd name="T26" fmla="*/ 70 w 71"/>
                  <a:gd name="T27" fmla="*/ 33 h 54"/>
                  <a:gd name="T28" fmla="*/ 69 w 71"/>
                  <a:gd name="T29" fmla="*/ 21 h 54"/>
                  <a:gd name="T30" fmla="*/ 66 w 71"/>
                  <a:gd name="T31" fmla="*/ 10 h 54"/>
                  <a:gd name="T32" fmla="*/ 65 w 71"/>
                  <a:gd name="T33" fmla="*/ 6 h 54"/>
                  <a:gd name="T34" fmla="*/ 65 w 71"/>
                  <a:gd name="T35" fmla="*/ 10 h 54"/>
                  <a:gd name="T36" fmla="*/ 64 w 71"/>
                  <a:gd name="T37" fmla="*/ 20 h 54"/>
                  <a:gd name="T38" fmla="*/ 62 w 71"/>
                  <a:gd name="T39" fmla="*/ 29 h 54"/>
                  <a:gd name="T40" fmla="*/ 57 w 71"/>
                  <a:gd name="T41" fmla="*/ 35 h 54"/>
                  <a:gd name="T42" fmla="*/ 48 w 71"/>
                  <a:gd name="T43" fmla="*/ 35 h 54"/>
                  <a:gd name="T44" fmla="*/ 39 w 71"/>
                  <a:gd name="T45" fmla="*/ 31 h 54"/>
                  <a:gd name="T46" fmla="*/ 28 w 71"/>
                  <a:gd name="T47" fmla="*/ 25 h 54"/>
                  <a:gd name="T48" fmla="*/ 20 w 71"/>
                  <a:gd name="T49" fmla="*/ 18 h 54"/>
                  <a:gd name="T50" fmla="*/ 12 w 71"/>
                  <a:gd name="T51" fmla="*/ 13 h 54"/>
                  <a:gd name="T52" fmla="*/ 5 w 71"/>
                  <a:gd name="T53" fmla="*/ 6 h 54"/>
                  <a:gd name="T54" fmla="*/ 1 w 71"/>
                  <a:gd name="T55" fmla="*/ 1 h 54"/>
                  <a:gd name="T56" fmla="*/ 0 w 71"/>
                  <a:gd name="T57" fmla="*/ 0 h 54"/>
                  <a:gd name="T58" fmla="*/ 8 w 71"/>
                  <a:gd name="T5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54">
                    <a:moveTo>
                      <a:pt x="8" y="18"/>
                    </a:moveTo>
                    <a:lnTo>
                      <a:pt x="9" y="20"/>
                    </a:lnTo>
                    <a:lnTo>
                      <a:pt x="12" y="24"/>
                    </a:lnTo>
                    <a:lnTo>
                      <a:pt x="17" y="30"/>
                    </a:lnTo>
                    <a:lnTo>
                      <a:pt x="24" y="37"/>
                    </a:lnTo>
                    <a:lnTo>
                      <a:pt x="30" y="44"/>
                    </a:lnTo>
                    <a:lnTo>
                      <a:pt x="35" y="49"/>
                    </a:lnTo>
                    <a:lnTo>
                      <a:pt x="41" y="53"/>
                    </a:lnTo>
                    <a:lnTo>
                      <a:pt x="46" y="54"/>
                    </a:lnTo>
                    <a:lnTo>
                      <a:pt x="54" y="53"/>
                    </a:lnTo>
                    <a:lnTo>
                      <a:pt x="62" y="52"/>
                    </a:lnTo>
                    <a:lnTo>
                      <a:pt x="68" y="48"/>
                    </a:lnTo>
                    <a:lnTo>
                      <a:pt x="71" y="43"/>
                    </a:lnTo>
                    <a:lnTo>
                      <a:pt x="70" y="33"/>
                    </a:lnTo>
                    <a:lnTo>
                      <a:pt x="69" y="21"/>
                    </a:lnTo>
                    <a:lnTo>
                      <a:pt x="66" y="10"/>
                    </a:lnTo>
                    <a:lnTo>
                      <a:pt x="65" y="6"/>
                    </a:lnTo>
                    <a:lnTo>
                      <a:pt x="65" y="10"/>
                    </a:lnTo>
                    <a:lnTo>
                      <a:pt x="64" y="20"/>
                    </a:lnTo>
                    <a:lnTo>
                      <a:pt x="62" y="29"/>
                    </a:lnTo>
                    <a:lnTo>
                      <a:pt x="57" y="35"/>
                    </a:lnTo>
                    <a:lnTo>
                      <a:pt x="48" y="35"/>
                    </a:lnTo>
                    <a:lnTo>
                      <a:pt x="39" y="31"/>
                    </a:lnTo>
                    <a:lnTo>
                      <a:pt x="28" y="25"/>
                    </a:lnTo>
                    <a:lnTo>
                      <a:pt x="20" y="18"/>
                    </a:lnTo>
                    <a:lnTo>
                      <a:pt x="12" y="13"/>
                    </a:lnTo>
                    <a:lnTo>
                      <a:pt x="5" y="6"/>
                    </a:lnTo>
                    <a:lnTo>
                      <a:pt x="1" y="1"/>
                    </a:lnTo>
                    <a:lnTo>
                      <a:pt x="0" y="0"/>
                    </a:lnTo>
                    <a:lnTo>
                      <a:pt x="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01" name="Freeform 121"/>
              <p:cNvSpPr>
                <a:spLocks/>
              </p:cNvSpPr>
              <p:nvPr/>
            </p:nvSpPr>
            <p:spPr bwMode="auto">
              <a:xfrm>
                <a:off x="674" y="2026"/>
                <a:ext cx="39" cy="26"/>
              </a:xfrm>
              <a:custGeom>
                <a:avLst/>
                <a:gdLst>
                  <a:gd name="T0" fmla="*/ 10 w 78"/>
                  <a:gd name="T1" fmla="*/ 22 h 52"/>
                  <a:gd name="T2" fmla="*/ 11 w 78"/>
                  <a:gd name="T3" fmla="*/ 23 h 52"/>
                  <a:gd name="T4" fmla="*/ 16 w 78"/>
                  <a:gd name="T5" fmla="*/ 26 h 52"/>
                  <a:gd name="T6" fmla="*/ 22 w 78"/>
                  <a:gd name="T7" fmla="*/ 32 h 52"/>
                  <a:gd name="T8" fmla="*/ 29 w 78"/>
                  <a:gd name="T9" fmla="*/ 38 h 52"/>
                  <a:gd name="T10" fmla="*/ 35 w 78"/>
                  <a:gd name="T11" fmla="*/ 43 h 52"/>
                  <a:gd name="T12" fmla="*/ 43 w 78"/>
                  <a:gd name="T13" fmla="*/ 48 h 52"/>
                  <a:gd name="T14" fmla="*/ 49 w 78"/>
                  <a:gd name="T15" fmla="*/ 50 h 52"/>
                  <a:gd name="T16" fmla="*/ 54 w 78"/>
                  <a:gd name="T17" fmla="*/ 52 h 52"/>
                  <a:gd name="T18" fmla="*/ 62 w 78"/>
                  <a:gd name="T19" fmla="*/ 49 h 52"/>
                  <a:gd name="T20" fmla="*/ 70 w 78"/>
                  <a:gd name="T21" fmla="*/ 46 h 52"/>
                  <a:gd name="T22" fmla="*/ 76 w 78"/>
                  <a:gd name="T23" fmla="*/ 41 h 52"/>
                  <a:gd name="T24" fmla="*/ 78 w 78"/>
                  <a:gd name="T25" fmla="*/ 35 h 52"/>
                  <a:gd name="T26" fmla="*/ 76 w 78"/>
                  <a:gd name="T27" fmla="*/ 26 h 52"/>
                  <a:gd name="T28" fmla="*/ 71 w 78"/>
                  <a:gd name="T29" fmla="*/ 13 h 52"/>
                  <a:gd name="T30" fmla="*/ 68 w 78"/>
                  <a:gd name="T31" fmla="*/ 4 h 52"/>
                  <a:gd name="T32" fmla="*/ 65 w 78"/>
                  <a:gd name="T33" fmla="*/ 0 h 52"/>
                  <a:gd name="T34" fmla="*/ 67 w 78"/>
                  <a:gd name="T35" fmla="*/ 4 h 52"/>
                  <a:gd name="T36" fmla="*/ 68 w 78"/>
                  <a:gd name="T37" fmla="*/ 13 h 52"/>
                  <a:gd name="T38" fmla="*/ 67 w 78"/>
                  <a:gd name="T39" fmla="*/ 24 h 52"/>
                  <a:gd name="T40" fmla="*/ 62 w 78"/>
                  <a:gd name="T41" fmla="*/ 30 h 52"/>
                  <a:gd name="T42" fmla="*/ 53 w 78"/>
                  <a:gd name="T43" fmla="*/ 31 h 52"/>
                  <a:gd name="T44" fmla="*/ 43 w 78"/>
                  <a:gd name="T45" fmla="*/ 30 h 52"/>
                  <a:gd name="T46" fmla="*/ 33 w 78"/>
                  <a:gd name="T47" fmla="*/ 25 h 52"/>
                  <a:gd name="T48" fmla="*/ 23 w 78"/>
                  <a:gd name="T49" fmla="*/ 20 h 52"/>
                  <a:gd name="T50" fmla="*/ 14 w 78"/>
                  <a:gd name="T51" fmla="*/ 15 h 52"/>
                  <a:gd name="T52" fmla="*/ 7 w 78"/>
                  <a:gd name="T53" fmla="*/ 9 h 52"/>
                  <a:gd name="T54" fmla="*/ 2 w 78"/>
                  <a:gd name="T55" fmla="*/ 5 h 52"/>
                  <a:gd name="T56" fmla="*/ 0 w 78"/>
                  <a:gd name="T57" fmla="*/ 4 h 52"/>
                  <a:gd name="T58" fmla="*/ 10 w 78"/>
                  <a:gd name="T59" fmla="*/ 2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52">
                    <a:moveTo>
                      <a:pt x="10" y="22"/>
                    </a:moveTo>
                    <a:lnTo>
                      <a:pt x="11" y="23"/>
                    </a:lnTo>
                    <a:lnTo>
                      <a:pt x="16" y="26"/>
                    </a:lnTo>
                    <a:lnTo>
                      <a:pt x="22" y="32"/>
                    </a:lnTo>
                    <a:lnTo>
                      <a:pt x="29" y="38"/>
                    </a:lnTo>
                    <a:lnTo>
                      <a:pt x="35" y="43"/>
                    </a:lnTo>
                    <a:lnTo>
                      <a:pt x="43" y="48"/>
                    </a:lnTo>
                    <a:lnTo>
                      <a:pt x="49" y="50"/>
                    </a:lnTo>
                    <a:lnTo>
                      <a:pt x="54" y="52"/>
                    </a:lnTo>
                    <a:lnTo>
                      <a:pt x="62" y="49"/>
                    </a:lnTo>
                    <a:lnTo>
                      <a:pt x="70" y="46"/>
                    </a:lnTo>
                    <a:lnTo>
                      <a:pt x="76" y="41"/>
                    </a:lnTo>
                    <a:lnTo>
                      <a:pt x="78" y="35"/>
                    </a:lnTo>
                    <a:lnTo>
                      <a:pt x="76" y="26"/>
                    </a:lnTo>
                    <a:lnTo>
                      <a:pt x="71" y="13"/>
                    </a:lnTo>
                    <a:lnTo>
                      <a:pt x="68" y="4"/>
                    </a:lnTo>
                    <a:lnTo>
                      <a:pt x="65" y="0"/>
                    </a:lnTo>
                    <a:lnTo>
                      <a:pt x="67" y="4"/>
                    </a:lnTo>
                    <a:lnTo>
                      <a:pt x="68" y="13"/>
                    </a:lnTo>
                    <a:lnTo>
                      <a:pt x="67" y="24"/>
                    </a:lnTo>
                    <a:lnTo>
                      <a:pt x="62" y="30"/>
                    </a:lnTo>
                    <a:lnTo>
                      <a:pt x="53" y="31"/>
                    </a:lnTo>
                    <a:lnTo>
                      <a:pt x="43" y="30"/>
                    </a:lnTo>
                    <a:lnTo>
                      <a:pt x="33" y="25"/>
                    </a:lnTo>
                    <a:lnTo>
                      <a:pt x="23" y="20"/>
                    </a:lnTo>
                    <a:lnTo>
                      <a:pt x="14" y="15"/>
                    </a:lnTo>
                    <a:lnTo>
                      <a:pt x="7" y="9"/>
                    </a:lnTo>
                    <a:lnTo>
                      <a:pt x="2" y="5"/>
                    </a:lnTo>
                    <a:lnTo>
                      <a:pt x="0" y="4"/>
                    </a:lnTo>
                    <a:lnTo>
                      <a:pt x="1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02" name="Freeform 122"/>
              <p:cNvSpPr>
                <a:spLocks/>
              </p:cNvSpPr>
              <p:nvPr/>
            </p:nvSpPr>
            <p:spPr bwMode="auto">
              <a:xfrm>
                <a:off x="627" y="2008"/>
                <a:ext cx="35" cy="28"/>
              </a:xfrm>
              <a:custGeom>
                <a:avLst/>
                <a:gdLst>
                  <a:gd name="T0" fmla="*/ 9 w 72"/>
                  <a:gd name="T1" fmla="*/ 19 h 55"/>
                  <a:gd name="T2" fmla="*/ 11 w 72"/>
                  <a:gd name="T3" fmla="*/ 21 h 55"/>
                  <a:gd name="T4" fmla="*/ 14 w 72"/>
                  <a:gd name="T5" fmla="*/ 25 h 55"/>
                  <a:gd name="T6" fmla="*/ 19 w 72"/>
                  <a:gd name="T7" fmla="*/ 31 h 55"/>
                  <a:gd name="T8" fmla="*/ 26 w 72"/>
                  <a:gd name="T9" fmla="*/ 38 h 55"/>
                  <a:gd name="T10" fmla="*/ 31 w 72"/>
                  <a:gd name="T11" fmla="*/ 45 h 55"/>
                  <a:gd name="T12" fmla="*/ 37 w 72"/>
                  <a:gd name="T13" fmla="*/ 50 h 55"/>
                  <a:gd name="T14" fmla="*/ 43 w 72"/>
                  <a:gd name="T15" fmla="*/ 54 h 55"/>
                  <a:gd name="T16" fmla="*/ 47 w 72"/>
                  <a:gd name="T17" fmla="*/ 55 h 55"/>
                  <a:gd name="T18" fmla="*/ 56 w 72"/>
                  <a:gd name="T19" fmla="*/ 54 h 55"/>
                  <a:gd name="T20" fmla="*/ 64 w 72"/>
                  <a:gd name="T21" fmla="*/ 52 h 55"/>
                  <a:gd name="T22" fmla="*/ 69 w 72"/>
                  <a:gd name="T23" fmla="*/ 49 h 55"/>
                  <a:gd name="T24" fmla="*/ 72 w 72"/>
                  <a:gd name="T25" fmla="*/ 44 h 55"/>
                  <a:gd name="T26" fmla="*/ 72 w 72"/>
                  <a:gd name="T27" fmla="*/ 33 h 55"/>
                  <a:gd name="T28" fmla="*/ 69 w 72"/>
                  <a:gd name="T29" fmla="*/ 21 h 55"/>
                  <a:gd name="T30" fmla="*/ 68 w 72"/>
                  <a:gd name="T31" fmla="*/ 10 h 55"/>
                  <a:gd name="T32" fmla="*/ 67 w 72"/>
                  <a:gd name="T33" fmla="*/ 6 h 55"/>
                  <a:gd name="T34" fmla="*/ 67 w 72"/>
                  <a:gd name="T35" fmla="*/ 10 h 55"/>
                  <a:gd name="T36" fmla="*/ 66 w 72"/>
                  <a:gd name="T37" fmla="*/ 19 h 55"/>
                  <a:gd name="T38" fmla="*/ 64 w 72"/>
                  <a:gd name="T39" fmla="*/ 30 h 55"/>
                  <a:gd name="T40" fmla="*/ 58 w 72"/>
                  <a:gd name="T41" fmla="*/ 36 h 55"/>
                  <a:gd name="T42" fmla="*/ 49 w 72"/>
                  <a:gd name="T43" fmla="*/ 36 h 55"/>
                  <a:gd name="T44" fmla="*/ 39 w 72"/>
                  <a:gd name="T45" fmla="*/ 32 h 55"/>
                  <a:gd name="T46" fmla="*/ 30 w 72"/>
                  <a:gd name="T47" fmla="*/ 26 h 55"/>
                  <a:gd name="T48" fmla="*/ 21 w 72"/>
                  <a:gd name="T49" fmla="*/ 19 h 55"/>
                  <a:gd name="T50" fmla="*/ 13 w 72"/>
                  <a:gd name="T51" fmla="*/ 12 h 55"/>
                  <a:gd name="T52" fmla="*/ 6 w 72"/>
                  <a:gd name="T53" fmla="*/ 6 h 55"/>
                  <a:gd name="T54" fmla="*/ 1 w 72"/>
                  <a:gd name="T55" fmla="*/ 1 h 55"/>
                  <a:gd name="T56" fmla="*/ 0 w 72"/>
                  <a:gd name="T57" fmla="*/ 0 h 55"/>
                  <a:gd name="T58" fmla="*/ 9 w 72"/>
                  <a:gd name="T5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5">
                    <a:moveTo>
                      <a:pt x="9" y="19"/>
                    </a:moveTo>
                    <a:lnTo>
                      <a:pt x="11" y="21"/>
                    </a:lnTo>
                    <a:lnTo>
                      <a:pt x="14" y="25"/>
                    </a:lnTo>
                    <a:lnTo>
                      <a:pt x="19" y="31"/>
                    </a:lnTo>
                    <a:lnTo>
                      <a:pt x="26" y="38"/>
                    </a:lnTo>
                    <a:lnTo>
                      <a:pt x="31" y="45"/>
                    </a:lnTo>
                    <a:lnTo>
                      <a:pt x="37" y="50"/>
                    </a:lnTo>
                    <a:lnTo>
                      <a:pt x="43" y="54"/>
                    </a:lnTo>
                    <a:lnTo>
                      <a:pt x="47" y="55"/>
                    </a:lnTo>
                    <a:lnTo>
                      <a:pt x="56" y="54"/>
                    </a:lnTo>
                    <a:lnTo>
                      <a:pt x="64" y="52"/>
                    </a:lnTo>
                    <a:lnTo>
                      <a:pt x="69" y="49"/>
                    </a:lnTo>
                    <a:lnTo>
                      <a:pt x="72" y="44"/>
                    </a:lnTo>
                    <a:lnTo>
                      <a:pt x="72" y="33"/>
                    </a:lnTo>
                    <a:lnTo>
                      <a:pt x="69" y="21"/>
                    </a:lnTo>
                    <a:lnTo>
                      <a:pt x="68" y="10"/>
                    </a:lnTo>
                    <a:lnTo>
                      <a:pt x="67" y="6"/>
                    </a:lnTo>
                    <a:lnTo>
                      <a:pt x="67" y="10"/>
                    </a:lnTo>
                    <a:lnTo>
                      <a:pt x="66" y="19"/>
                    </a:lnTo>
                    <a:lnTo>
                      <a:pt x="64" y="30"/>
                    </a:lnTo>
                    <a:lnTo>
                      <a:pt x="58" y="36"/>
                    </a:lnTo>
                    <a:lnTo>
                      <a:pt x="49" y="36"/>
                    </a:lnTo>
                    <a:lnTo>
                      <a:pt x="39" y="32"/>
                    </a:lnTo>
                    <a:lnTo>
                      <a:pt x="30" y="26"/>
                    </a:lnTo>
                    <a:lnTo>
                      <a:pt x="21" y="19"/>
                    </a:lnTo>
                    <a:lnTo>
                      <a:pt x="13" y="12"/>
                    </a:lnTo>
                    <a:lnTo>
                      <a:pt x="6" y="6"/>
                    </a:lnTo>
                    <a:lnTo>
                      <a:pt x="1" y="1"/>
                    </a:lnTo>
                    <a:lnTo>
                      <a:pt x="0" y="0"/>
                    </a:lnTo>
                    <a:lnTo>
                      <a:pt x="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03" name="Freeform 123"/>
              <p:cNvSpPr>
                <a:spLocks/>
              </p:cNvSpPr>
              <p:nvPr/>
            </p:nvSpPr>
            <p:spPr bwMode="auto">
              <a:xfrm>
                <a:off x="669" y="1999"/>
                <a:ext cx="39" cy="26"/>
              </a:xfrm>
              <a:custGeom>
                <a:avLst/>
                <a:gdLst>
                  <a:gd name="T0" fmla="*/ 12 w 79"/>
                  <a:gd name="T1" fmla="*/ 23 h 51"/>
                  <a:gd name="T2" fmla="*/ 13 w 79"/>
                  <a:gd name="T3" fmla="*/ 24 h 51"/>
                  <a:gd name="T4" fmla="*/ 18 w 79"/>
                  <a:gd name="T5" fmla="*/ 27 h 51"/>
                  <a:gd name="T6" fmla="*/ 23 w 79"/>
                  <a:gd name="T7" fmla="*/ 33 h 51"/>
                  <a:gd name="T8" fmla="*/ 30 w 79"/>
                  <a:gd name="T9" fmla="*/ 39 h 51"/>
                  <a:gd name="T10" fmla="*/ 37 w 79"/>
                  <a:gd name="T11" fmla="*/ 43 h 51"/>
                  <a:gd name="T12" fmla="*/ 45 w 79"/>
                  <a:gd name="T13" fmla="*/ 48 h 51"/>
                  <a:gd name="T14" fmla="*/ 51 w 79"/>
                  <a:gd name="T15" fmla="*/ 51 h 51"/>
                  <a:gd name="T16" fmla="*/ 56 w 79"/>
                  <a:gd name="T17" fmla="*/ 51 h 51"/>
                  <a:gd name="T18" fmla="*/ 64 w 79"/>
                  <a:gd name="T19" fmla="*/ 49 h 51"/>
                  <a:gd name="T20" fmla="*/ 71 w 79"/>
                  <a:gd name="T21" fmla="*/ 46 h 51"/>
                  <a:gd name="T22" fmla="*/ 76 w 79"/>
                  <a:gd name="T23" fmla="*/ 41 h 51"/>
                  <a:gd name="T24" fmla="*/ 79 w 79"/>
                  <a:gd name="T25" fmla="*/ 35 h 51"/>
                  <a:gd name="T26" fmla="*/ 76 w 79"/>
                  <a:gd name="T27" fmla="*/ 26 h 51"/>
                  <a:gd name="T28" fmla="*/ 73 w 79"/>
                  <a:gd name="T29" fmla="*/ 15 h 51"/>
                  <a:gd name="T30" fmla="*/ 68 w 79"/>
                  <a:gd name="T31" fmla="*/ 4 h 51"/>
                  <a:gd name="T32" fmla="*/ 67 w 79"/>
                  <a:gd name="T33" fmla="*/ 0 h 51"/>
                  <a:gd name="T34" fmla="*/ 68 w 79"/>
                  <a:gd name="T35" fmla="*/ 4 h 51"/>
                  <a:gd name="T36" fmla="*/ 68 w 79"/>
                  <a:gd name="T37" fmla="*/ 13 h 51"/>
                  <a:gd name="T38" fmla="*/ 67 w 79"/>
                  <a:gd name="T39" fmla="*/ 25 h 51"/>
                  <a:gd name="T40" fmla="*/ 63 w 79"/>
                  <a:gd name="T41" fmla="*/ 31 h 51"/>
                  <a:gd name="T42" fmla="*/ 54 w 79"/>
                  <a:gd name="T43" fmla="*/ 32 h 51"/>
                  <a:gd name="T44" fmla="*/ 44 w 79"/>
                  <a:gd name="T45" fmla="*/ 31 h 51"/>
                  <a:gd name="T46" fmla="*/ 34 w 79"/>
                  <a:gd name="T47" fmla="*/ 26 h 51"/>
                  <a:gd name="T48" fmla="*/ 23 w 79"/>
                  <a:gd name="T49" fmla="*/ 21 h 51"/>
                  <a:gd name="T50" fmla="*/ 14 w 79"/>
                  <a:gd name="T51" fmla="*/ 16 h 51"/>
                  <a:gd name="T52" fmla="*/ 7 w 79"/>
                  <a:gd name="T53" fmla="*/ 10 h 51"/>
                  <a:gd name="T54" fmla="*/ 3 w 79"/>
                  <a:gd name="T55" fmla="*/ 6 h 51"/>
                  <a:gd name="T56" fmla="*/ 0 w 79"/>
                  <a:gd name="T57" fmla="*/ 5 h 51"/>
                  <a:gd name="T58" fmla="*/ 12 w 79"/>
                  <a:gd name="T59" fmla="*/ 2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51">
                    <a:moveTo>
                      <a:pt x="12" y="23"/>
                    </a:moveTo>
                    <a:lnTo>
                      <a:pt x="13" y="24"/>
                    </a:lnTo>
                    <a:lnTo>
                      <a:pt x="18" y="27"/>
                    </a:lnTo>
                    <a:lnTo>
                      <a:pt x="23" y="33"/>
                    </a:lnTo>
                    <a:lnTo>
                      <a:pt x="30" y="39"/>
                    </a:lnTo>
                    <a:lnTo>
                      <a:pt x="37" y="43"/>
                    </a:lnTo>
                    <a:lnTo>
                      <a:pt x="45" y="48"/>
                    </a:lnTo>
                    <a:lnTo>
                      <a:pt x="51" y="51"/>
                    </a:lnTo>
                    <a:lnTo>
                      <a:pt x="56" y="51"/>
                    </a:lnTo>
                    <a:lnTo>
                      <a:pt x="64" y="49"/>
                    </a:lnTo>
                    <a:lnTo>
                      <a:pt x="71" y="46"/>
                    </a:lnTo>
                    <a:lnTo>
                      <a:pt x="76" y="41"/>
                    </a:lnTo>
                    <a:lnTo>
                      <a:pt x="79" y="35"/>
                    </a:lnTo>
                    <a:lnTo>
                      <a:pt x="76" y="26"/>
                    </a:lnTo>
                    <a:lnTo>
                      <a:pt x="73" y="15"/>
                    </a:lnTo>
                    <a:lnTo>
                      <a:pt x="68" y="4"/>
                    </a:lnTo>
                    <a:lnTo>
                      <a:pt x="67" y="0"/>
                    </a:lnTo>
                    <a:lnTo>
                      <a:pt x="68" y="4"/>
                    </a:lnTo>
                    <a:lnTo>
                      <a:pt x="68" y="13"/>
                    </a:lnTo>
                    <a:lnTo>
                      <a:pt x="67" y="25"/>
                    </a:lnTo>
                    <a:lnTo>
                      <a:pt x="63" y="31"/>
                    </a:lnTo>
                    <a:lnTo>
                      <a:pt x="54" y="32"/>
                    </a:lnTo>
                    <a:lnTo>
                      <a:pt x="44" y="31"/>
                    </a:lnTo>
                    <a:lnTo>
                      <a:pt x="34" y="26"/>
                    </a:lnTo>
                    <a:lnTo>
                      <a:pt x="23" y="21"/>
                    </a:lnTo>
                    <a:lnTo>
                      <a:pt x="14" y="16"/>
                    </a:lnTo>
                    <a:lnTo>
                      <a:pt x="7" y="10"/>
                    </a:lnTo>
                    <a:lnTo>
                      <a:pt x="3" y="6"/>
                    </a:lnTo>
                    <a:lnTo>
                      <a:pt x="0" y="5"/>
                    </a:lnTo>
                    <a:lnTo>
                      <a:pt x="12"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04" name="Freeform 124"/>
              <p:cNvSpPr>
                <a:spLocks/>
              </p:cNvSpPr>
              <p:nvPr/>
            </p:nvSpPr>
            <p:spPr bwMode="auto">
              <a:xfrm>
                <a:off x="731" y="2044"/>
                <a:ext cx="40" cy="26"/>
              </a:xfrm>
              <a:custGeom>
                <a:avLst/>
                <a:gdLst>
                  <a:gd name="T0" fmla="*/ 0 w 78"/>
                  <a:gd name="T1" fmla="*/ 7 h 52"/>
                  <a:gd name="T2" fmla="*/ 11 w 78"/>
                  <a:gd name="T3" fmla="*/ 25 h 52"/>
                  <a:gd name="T4" fmla="*/ 13 w 78"/>
                  <a:gd name="T5" fmla="*/ 26 h 52"/>
                  <a:gd name="T6" fmla="*/ 17 w 78"/>
                  <a:gd name="T7" fmla="*/ 29 h 52"/>
                  <a:gd name="T8" fmla="*/ 23 w 78"/>
                  <a:gd name="T9" fmla="*/ 34 h 52"/>
                  <a:gd name="T10" fmla="*/ 30 w 78"/>
                  <a:gd name="T11" fmla="*/ 40 h 52"/>
                  <a:gd name="T12" fmla="*/ 37 w 78"/>
                  <a:gd name="T13" fmla="*/ 45 h 52"/>
                  <a:gd name="T14" fmla="*/ 45 w 78"/>
                  <a:gd name="T15" fmla="*/ 50 h 52"/>
                  <a:gd name="T16" fmla="*/ 51 w 78"/>
                  <a:gd name="T17" fmla="*/ 52 h 52"/>
                  <a:gd name="T18" fmla="*/ 55 w 78"/>
                  <a:gd name="T19" fmla="*/ 52 h 52"/>
                  <a:gd name="T20" fmla="*/ 63 w 78"/>
                  <a:gd name="T21" fmla="*/ 50 h 52"/>
                  <a:gd name="T22" fmla="*/ 70 w 78"/>
                  <a:gd name="T23" fmla="*/ 46 h 52"/>
                  <a:gd name="T24" fmla="*/ 76 w 78"/>
                  <a:gd name="T25" fmla="*/ 42 h 52"/>
                  <a:gd name="T26" fmla="*/ 78 w 78"/>
                  <a:gd name="T27" fmla="*/ 36 h 52"/>
                  <a:gd name="T28" fmla="*/ 76 w 78"/>
                  <a:gd name="T29" fmla="*/ 27 h 52"/>
                  <a:gd name="T30" fmla="*/ 71 w 78"/>
                  <a:gd name="T31" fmla="*/ 14 h 52"/>
                  <a:gd name="T32" fmla="*/ 68 w 78"/>
                  <a:gd name="T33" fmla="*/ 5 h 52"/>
                  <a:gd name="T34" fmla="*/ 66 w 78"/>
                  <a:gd name="T35" fmla="*/ 0 h 52"/>
                  <a:gd name="T36" fmla="*/ 67 w 78"/>
                  <a:gd name="T37" fmla="*/ 5 h 52"/>
                  <a:gd name="T38" fmla="*/ 68 w 78"/>
                  <a:gd name="T39" fmla="*/ 14 h 52"/>
                  <a:gd name="T40" fmla="*/ 67 w 78"/>
                  <a:gd name="T41" fmla="*/ 26 h 52"/>
                  <a:gd name="T42" fmla="*/ 62 w 78"/>
                  <a:gd name="T43" fmla="*/ 31 h 52"/>
                  <a:gd name="T44" fmla="*/ 54 w 78"/>
                  <a:gd name="T45" fmla="*/ 33 h 52"/>
                  <a:gd name="T46" fmla="*/ 44 w 78"/>
                  <a:gd name="T47" fmla="*/ 31 h 52"/>
                  <a:gd name="T48" fmla="*/ 33 w 78"/>
                  <a:gd name="T49" fmla="*/ 27 h 52"/>
                  <a:gd name="T50" fmla="*/ 23 w 78"/>
                  <a:gd name="T51" fmla="*/ 22 h 52"/>
                  <a:gd name="T52" fmla="*/ 14 w 78"/>
                  <a:gd name="T53" fmla="*/ 17 h 52"/>
                  <a:gd name="T54" fmla="*/ 7 w 78"/>
                  <a:gd name="T55" fmla="*/ 12 h 52"/>
                  <a:gd name="T56" fmla="*/ 2 w 78"/>
                  <a:gd name="T57" fmla="*/ 8 h 52"/>
                  <a:gd name="T58" fmla="*/ 0 w 78"/>
                  <a:gd name="T59"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52">
                    <a:moveTo>
                      <a:pt x="0" y="7"/>
                    </a:moveTo>
                    <a:lnTo>
                      <a:pt x="11" y="25"/>
                    </a:lnTo>
                    <a:lnTo>
                      <a:pt x="13" y="26"/>
                    </a:lnTo>
                    <a:lnTo>
                      <a:pt x="17" y="29"/>
                    </a:lnTo>
                    <a:lnTo>
                      <a:pt x="23" y="34"/>
                    </a:lnTo>
                    <a:lnTo>
                      <a:pt x="30" y="40"/>
                    </a:lnTo>
                    <a:lnTo>
                      <a:pt x="37" y="45"/>
                    </a:lnTo>
                    <a:lnTo>
                      <a:pt x="45" y="50"/>
                    </a:lnTo>
                    <a:lnTo>
                      <a:pt x="51" y="52"/>
                    </a:lnTo>
                    <a:lnTo>
                      <a:pt x="55" y="52"/>
                    </a:lnTo>
                    <a:lnTo>
                      <a:pt x="63" y="50"/>
                    </a:lnTo>
                    <a:lnTo>
                      <a:pt x="70" y="46"/>
                    </a:lnTo>
                    <a:lnTo>
                      <a:pt x="76" y="42"/>
                    </a:lnTo>
                    <a:lnTo>
                      <a:pt x="78" y="36"/>
                    </a:lnTo>
                    <a:lnTo>
                      <a:pt x="76" y="27"/>
                    </a:lnTo>
                    <a:lnTo>
                      <a:pt x="71" y="14"/>
                    </a:lnTo>
                    <a:lnTo>
                      <a:pt x="68" y="5"/>
                    </a:lnTo>
                    <a:lnTo>
                      <a:pt x="66" y="0"/>
                    </a:lnTo>
                    <a:lnTo>
                      <a:pt x="67" y="5"/>
                    </a:lnTo>
                    <a:lnTo>
                      <a:pt x="68" y="14"/>
                    </a:lnTo>
                    <a:lnTo>
                      <a:pt x="67" y="26"/>
                    </a:lnTo>
                    <a:lnTo>
                      <a:pt x="62" y="31"/>
                    </a:lnTo>
                    <a:lnTo>
                      <a:pt x="54" y="33"/>
                    </a:lnTo>
                    <a:lnTo>
                      <a:pt x="44" y="31"/>
                    </a:lnTo>
                    <a:lnTo>
                      <a:pt x="33" y="27"/>
                    </a:lnTo>
                    <a:lnTo>
                      <a:pt x="23" y="22"/>
                    </a:lnTo>
                    <a:lnTo>
                      <a:pt x="14" y="17"/>
                    </a:lnTo>
                    <a:lnTo>
                      <a:pt x="7" y="12"/>
                    </a:lnTo>
                    <a:lnTo>
                      <a:pt x="2" y="8"/>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05" name="Freeform 125"/>
              <p:cNvSpPr>
                <a:spLocks/>
              </p:cNvSpPr>
              <p:nvPr/>
            </p:nvSpPr>
            <p:spPr bwMode="auto">
              <a:xfrm>
                <a:off x="455" y="1782"/>
                <a:ext cx="28" cy="31"/>
              </a:xfrm>
              <a:custGeom>
                <a:avLst/>
                <a:gdLst>
                  <a:gd name="T0" fmla="*/ 55 w 55"/>
                  <a:gd name="T1" fmla="*/ 37 h 62"/>
                  <a:gd name="T2" fmla="*/ 55 w 55"/>
                  <a:gd name="T3" fmla="*/ 38 h 62"/>
                  <a:gd name="T4" fmla="*/ 53 w 55"/>
                  <a:gd name="T5" fmla="*/ 43 h 62"/>
                  <a:gd name="T6" fmla="*/ 51 w 55"/>
                  <a:gd name="T7" fmla="*/ 47 h 62"/>
                  <a:gd name="T8" fmla="*/ 47 w 55"/>
                  <a:gd name="T9" fmla="*/ 53 h 62"/>
                  <a:gd name="T10" fmla="*/ 43 w 55"/>
                  <a:gd name="T11" fmla="*/ 59 h 62"/>
                  <a:gd name="T12" fmla="*/ 37 w 55"/>
                  <a:gd name="T13" fmla="*/ 62 h 62"/>
                  <a:gd name="T14" fmla="*/ 29 w 55"/>
                  <a:gd name="T15" fmla="*/ 62 h 62"/>
                  <a:gd name="T16" fmla="*/ 21 w 55"/>
                  <a:gd name="T17" fmla="*/ 60 h 62"/>
                  <a:gd name="T18" fmla="*/ 10 w 55"/>
                  <a:gd name="T19" fmla="*/ 54 h 62"/>
                  <a:gd name="T20" fmla="*/ 5 w 55"/>
                  <a:gd name="T21" fmla="*/ 48 h 62"/>
                  <a:gd name="T22" fmla="*/ 2 w 55"/>
                  <a:gd name="T23" fmla="*/ 40 h 62"/>
                  <a:gd name="T24" fmla="*/ 0 w 55"/>
                  <a:gd name="T25" fmla="*/ 29 h 62"/>
                  <a:gd name="T26" fmla="*/ 1 w 55"/>
                  <a:gd name="T27" fmla="*/ 19 h 62"/>
                  <a:gd name="T28" fmla="*/ 7 w 55"/>
                  <a:gd name="T29" fmla="*/ 10 h 62"/>
                  <a:gd name="T30" fmla="*/ 13 w 55"/>
                  <a:gd name="T31" fmla="*/ 7 h 62"/>
                  <a:gd name="T32" fmla="*/ 15 w 55"/>
                  <a:gd name="T33" fmla="*/ 6 h 62"/>
                  <a:gd name="T34" fmla="*/ 16 w 55"/>
                  <a:gd name="T35" fmla="*/ 5 h 62"/>
                  <a:gd name="T36" fmla="*/ 21 w 55"/>
                  <a:gd name="T37" fmla="*/ 1 h 62"/>
                  <a:gd name="T38" fmla="*/ 28 w 55"/>
                  <a:gd name="T39" fmla="*/ 0 h 62"/>
                  <a:gd name="T40" fmla="*/ 37 w 55"/>
                  <a:gd name="T41" fmla="*/ 1 h 62"/>
                  <a:gd name="T42" fmla="*/ 43 w 55"/>
                  <a:gd name="T43" fmla="*/ 5 h 62"/>
                  <a:gd name="T44" fmla="*/ 48 w 55"/>
                  <a:gd name="T45" fmla="*/ 10 h 62"/>
                  <a:gd name="T46" fmla="*/ 51 w 55"/>
                  <a:gd name="T47" fmla="*/ 14 h 62"/>
                  <a:gd name="T48" fmla="*/ 52 w 55"/>
                  <a:gd name="T49" fmla="*/ 16 h 62"/>
                  <a:gd name="T50" fmla="*/ 55 w 55"/>
                  <a:gd name="T51" fmla="*/ 3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2">
                    <a:moveTo>
                      <a:pt x="55" y="37"/>
                    </a:moveTo>
                    <a:lnTo>
                      <a:pt x="55" y="38"/>
                    </a:lnTo>
                    <a:lnTo>
                      <a:pt x="53" y="43"/>
                    </a:lnTo>
                    <a:lnTo>
                      <a:pt x="51" y="47"/>
                    </a:lnTo>
                    <a:lnTo>
                      <a:pt x="47" y="53"/>
                    </a:lnTo>
                    <a:lnTo>
                      <a:pt x="43" y="59"/>
                    </a:lnTo>
                    <a:lnTo>
                      <a:pt x="37" y="62"/>
                    </a:lnTo>
                    <a:lnTo>
                      <a:pt x="29" y="62"/>
                    </a:lnTo>
                    <a:lnTo>
                      <a:pt x="21" y="60"/>
                    </a:lnTo>
                    <a:lnTo>
                      <a:pt x="10" y="54"/>
                    </a:lnTo>
                    <a:lnTo>
                      <a:pt x="5" y="48"/>
                    </a:lnTo>
                    <a:lnTo>
                      <a:pt x="2" y="40"/>
                    </a:lnTo>
                    <a:lnTo>
                      <a:pt x="0" y="29"/>
                    </a:lnTo>
                    <a:lnTo>
                      <a:pt x="1" y="19"/>
                    </a:lnTo>
                    <a:lnTo>
                      <a:pt x="7" y="10"/>
                    </a:lnTo>
                    <a:lnTo>
                      <a:pt x="13" y="7"/>
                    </a:lnTo>
                    <a:lnTo>
                      <a:pt x="15" y="6"/>
                    </a:lnTo>
                    <a:lnTo>
                      <a:pt x="16" y="5"/>
                    </a:lnTo>
                    <a:lnTo>
                      <a:pt x="21" y="1"/>
                    </a:lnTo>
                    <a:lnTo>
                      <a:pt x="28" y="0"/>
                    </a:lnTo>
                    <a:lnTo>
                      <a:pt x="37" y="1"/>
                    </a:lnTo>
                    <a:lnTo>
                      <a:pt x="43" y="5"/>
                    </a:lnTo>
                    <a:lnTo>
                      <a:pt x="48" y="10"/>
                    </a:lnTo>
                    <a:lnTo>
                      <a:pt x="51" y="14"/>
                    </a:lnTo>
                    <a:lnTo>
                      <a:pt x="52" y="16"/>
                    </a:lnTo>
                    <a:lnTo>
                      <a:pt x="5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06" name="Freeform 126"/>
              <p:cNvSpPr>
                <a:spLocks/>
              </p:cNvSpPr>
              <p:nvPr/>
            </p:nvSpPr>
            <p:spPr bwMode="auto">
              <a:xfrm>
                <a:off x="465" y="1791"/>
                <a:ext cx="14" cy="12"/>
              </a:xfrm>
              <a:custGeom>
                <a:avLst/>
                <a:gdLst>
                  <a:gd name="T0" fmla="*/ 15 w 29"/>
                  <a:gd name="T1" fmla="*/ 0 h 25"/>
                  <a:gd name="T2" fmla="*/ 10 w 29"/>
                  <a:gd name="T3" fmla="*/ 1 h 25"/>
                  <a:gd name="T4" fmla="*/ 5 w 29"/>
                  <a:gd name="T5" fmla="*/ 3 h 25"/>
                  <a:gd name="T6" fmla="*/ 1 w 29"/>
                  <a:gd name="T7" fmla="*/ 6 h 25"/>
                  <a:gd name="T8" fmla="*/ 0 w 29"/>
                  <a:gd name="T9" fmla="*/ 11 h 25"/>
                  <a:gd name="T10" fmla="*/ 1 w 29"/>
                  <a:gd name="T11" fmla="*/ 16 h 25"/>
                  <a:gd name="T12" fmla="*/ 4 w 29"/>
                  <a:gd name="T13" fmla="*/ 20 h 25"/>
                  <a:gd name="T14" fmla="*/ 8 w 29"/>
                  <a:gd name="T15" fmla="*/ 24 h 25"/>
                  <a:gd name="T16" fmla="*/ 14 w 29"/>
                  <a:gd name="T17" fmla="*/ 25 h 25"/>
                  <a:gd name="T18" fmla="*/ 20 w 29"/>
                  <a:gd name="T19" fmla="*/ 24 h 25"/>
                  <a:gd name="T20" fmla="*/ 25 w 29"/>
                  <a:gd name="T21" fmla="*/ 21 h 25"/>
                  <a:gd name="T22" fmla="*/ 28 w 29"/>
                  <a:gd name="T23" fmla="*/ 17 h 25"/>
                  <a:gd name="T24" fmla="*/ 29 w 29"/>
                  <a:gd name="T25" fmla="*/ 12 h 25"/>
                  <a:gd name="T26" fmla="*/ 29 w 29"/>
                  <a:gd name="T27" fmla="*/ 8 h 25"/>
                  <a:gd name="T28" fmla="*/ 26 w 29"/>
                  <a:gd name="T29" fmla="*/ 3 h 25"/>
                  <a:gd name="T30" fmla="*/ 21 w 29"/>
                  <a:gd name="T31" fmla="*/ 1 h 25"/>
                  <a:gd name="T32" fmla="*/ 15 w 29"/>
                  <a:gd name="T3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5">
                    <a:moveTo>
                      <a:pt x="15" y="0"/>
                    </a:moveTo>
                    <a:lnTo>
                      <a:pt x="10" y="1"/>
                    </a:lnTo>
                    <a:lnTo>
                      <a:pt x="5" y="3"/>
                    </a:lnTo>
                    <a:lnTo>
                      <a:pt x="1" y="6"/>
                    </a:lnTo>
                    <a:lnTo>
                      <a:pt x="0" y="11"/>
                    </a:lnTo>
                    <a:lnTo>
                      <a:pt x="1" y="16"/>
                    </a:lnTo>
                    <a:lnTo>
                      <a:pt x="4" y="20"/>
                    </a:lnTo>
                    <a:lnTo>
                      <a:pt x="8" y="24"/>
                    </a:lnTo>
                    <a:lnTo>
                      <a:pt x="14" y="25"/>
                    </a:lnTo>
                    <a:lnTo>
                      <a:pt x="20" y="24"/>
                    </a:lnTo>
                    <a:lnTo>
                      <a:pt x="25" y="21"/>
                    </a:lnTo>
                    <a:lnTo>
                      <a:pt x="28" y="17"/>
                    </a:lnTo>
                    <a:lnTo>
                      <a:pt x="29" y="12"/>
                    </a:lnTo>
                    <a:lnTo>
                      <a:pt x="29" y="8"/>
                    </a:lnTo>
                    <a:lnTo>
                      <a:pt x="26" y="3"/>
                    </a:lnTo>
                    <a:lnTo>
                      <a:pt x="21" y="1"/>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07" name="Freeform 127"/>
              <p:cNvSpPr>
                <a:spLocks/>
              </p:cNvSpPr>
              <p:nvPr/>
            </p:nvSpPr>
            <p:spPr bwMode="auto">
              <a:xfrm>
                <a:off x="423" y="1747"/>
                <a:ext cx="120" cy="183"/>
              </a:xfrm>
              <a:custGeom>
                <a:avLst/>
                <a:gdLst>
                  <a:gd name="T0" fmla="*/ 157 w 240"/>
                  <a:gd name="T1" fmla="*/ 17 h 366"/>
                  <a:gd name="T2" fmla="*/ 174 w 240"/>
                  <a:gd name="T3" fmla="*/ 31 h 366"/>
                  <a:gd name="T4" fmla="*/ 189 w 240"/>
                  <a:gd name="T5" fmla="*/ 50 h 366"/>
                  <a:gd name="T6" fmla="*/ 203 w 240"/>
                  <a:gd name="T7" fmla="*/ 70 h 366"/>
                  <a:gd name="T8" fmla="*/ 214 w 240"/>
                  <a:gd name="T9" fmla="*/ 89 h 366"/>
                  <a:gd name="T10" fmla="*/ 232 w 240"/>
                  <a:gd name="T11" fmla="*/ 136 h 366"/>
                  <a:gd name="T12" fmla="*/ 240 w 240"/>
                  <a:gd name="T13" fmla="*/ 166 h 366"/>
                  <a:gd name="T14" fmla="*/ 233 w 240"/>
                  <a:gd name="T15" fmla="*/ 168 h 366"/>
                  <a:gd name="T16" fmla="*/ 215 w 240"/>
                  <a:gd name="T17" fmla="*/ 174 h 366"/>
                  <a:gd name="T18" fmla="*/ 193 w 240"/>
                  <a:gd name="T19" fmla="*/ 179 h 366"/>
                  <a:gd name="T20" fmla="*/ 172 w 240"/>
                  <a:gd name="T21" fmla="*/ 181 h 366"/>
                  <a:gd name="T22" fmla="*/ 162 w 240"/>
                  <a:gd name="T23" fmla="*/ 194 h 366"/>
                  <a:gd name="T24" fmla="*/ 158 w 240"/>
                  <a:gd name="T25" fmla="*/ 202 h 366"/>
                  <a:gd name="T26" fmla="*/ 151 w 240"/>
                  <a:gd name="T27" fmla="*/ 260 h 366"/>
                  <a:gd name="T28" fmla="*/ 141 w 240"/>
                  <a:gd name="T29" fmla="*/ 341 h 366"/>
                  <a:gd name="T30" fmla="*/ 118 w 240"/>
                  <a:gd name="T31" fmla="*/ 361 h 366"/>
                  <a:gd name="T32" fmla="*/ 108 w 240"/>
                  <a:gd name="T33" fmla="*/ 365 h 366"/>
                  <a:gd name="T34" fmla="*/ 96 w 240"/>
                  <a:gd name="T35" fmla="*/ 365 h 366"/>
                  <a:gd name="T36" fmla="*/ 81 w 240"/>
                  <a:gd name="T37" fmla="*/ 328 h 366"/>
                  <a:gd name="T38" fmla="*/ 66 w 240"/>
                  <a:gd name="T39" fmla="*/ 272 h 366"/>
                  <a:gd name="T40" fmla="*/ 55 w 240"/>
                  <a:gd name="T41" fmla="*/ 252 h 366"/>
                  <a:gd name="T42" fmla="*/ 70 w 240"/>
                  <a:gd name="T43" fmla="*/ 250 h 366"/>
                  <a:gd name="T44" fmla="*/ 81 w 240"/>
                  <a:gd name="T45" fmla="*/ 229 h 366"/>
                  <a:gd name="T46" fmla="*/ 82 w 240"/>
                  <a:gd name="T47" fmla="*/ 203 h 366"/>
                  <a:gd name="T48" fmla="*/ 75 w 240"/>
                  <a:gd name="T49" fmla="*/ 177 h 366"/>
                  <a:gd name="T50" fmla="*/ 67 w 240"/>
                  <a:gd name="T51" fmla="*/ 165 h 366"/>
                  <a:gd name="T52" fmla="*/ 56 w 240"/>
                  <a:gd name="T53" fmla="*/ 150 h 366"/>
                  <a:gd name="T54" fmla="*/ 42 w 240"/>
                  <a:gd name="T55" fmla="*/ 135 h 366"/>
                  <a:gd name="T56" fmla="*/ 29 w 240"/>
                  <a:gd name="T57" fmla="*/ 123 h 366"/>
                  <a:gd name="T58" fmla="*/ 11 w 240"/>
                  <a:gd name="T59" fmla="*/ 126 h 366"/>
                  <a:gd name="T60" fmla="*/ 7 w 240"/>
                  <a:gd name="T61" fmla="*/ 130 h 366"/>
                  <a:gd name="T62" fmla="*/ 0 w 240"/>
                  <a:gd name="T63" fmla="*/ 113 h 366"/>
                  <a:gd name="T64" fmla="*/ 7 w 240"/>
                  <a:gd name="T65" fmla="*/ 69 h 366"/>
                  <a:gd name="T66" fmla="*/ 14 w 240"/>
                  <a:gd name="T67" fmla="*/ 56 h 366"/>
                  <a:gd name="T68" fmla="*/ 21 w 240"/>
                  <a:gd name="T69" fmla="*/ 45 h 366"/>
                  <a:gd name="T70" fmla="*/ 31 w 240"/>
                  <a:gd name="T71" fmla="*/ 35 h 366"/>
                  <a:gd name="T72" fmla="*/ 45 w 240"/>
                  <a:gd name="T73" fmla="*/ 21 h 366"/>
                  <a:gd name="T74" fmla="*/ 61 w 240"/>
                  <a:gd name="T75" fmla="*/ 13 h 366"/>
                  <a:gd name="T76" fmla="*/ 75 w 240"/>
                  <a:gd name="T77" fmla="*/ 7 h 366"/>
                  <a:gd name="T78" fmla="*/ 89 w 240"/>
                  <a:gd name="T79" fmla="*/ 2 h 366"/>
                  <a:gd name="T80" fmla="*/ 108 w 240"/>
                  <a:gd name="T81" fmla="*/ 0 h 366"/>
                  <a:gd name="T82" fmla="*/ 118 w 240"/>
                  <a:gd name="T83" fmla="*/ 1 h 366"/>
                  <a:gd name="T84" fmla="*/ 133 w 240"/>
                  <a:gd name="T85" fmla="*/ 5 h 366"/>
                  <a:gd name="T86" fmla="*/ 147 w 240"/>
                  <a:gd name="T87" fmla="*/ 10 h 366"/>
                  <a:gd name="T88" fmla="*/ 157 w 240"/>
                  <a:gd name="T89" fmla="*/ 17 h 366"/>
                  <a:gd name="T90" fmla="*/ 117 w 240"/>
                  <a:gd name="T91" fmla="*/ 69 h 366"/>
                  <a:gd name="T92" fmla="*/ 102 w 240"/>
                  <a:gd name="T93" fmla="*/ 60 h 366"/>
                  <a:gd name="T94" fmla="*/ 80 w 240"/>
                  <a:gd name="T95" fmla="*/ 62 h 366"/>
                  <a:gd name="T96" fmla="*/ 71 w 240"/>
                  <a:gd name="T97" fmla="*/ 67 h 366"/>
                  <a:gd name="T98" fmla="*/ 68 w 240"/>
                  <a:gd name="T99" fmla="*/ 69 h 366"/>
                  <a:gd name="T100" fmla="*/ 59 w 240"/>
                  <a:gd name="T101" fmla="*/ 83 h 366"/>
                  <a:gd name="T102" fmla="*/ 55 w 240"/>
                  <a:gd name="T103" fmla="*/ 106 h 366"/>
                  <a:gd name="T104" fmla="*/ 57 w 240"/>
                  <a:gd name="T105" fmla="*/ 116 h 366"/>
                  <a:gd name="T106" fmla="*/ 66 w 240"/>
                  <a:gd name="T107" fmla="*/ 127 h 366"/>
                  <a:gd name="T108" fmla="*/ 80 w 240"/>
                  <a:gd name="T109" fmla="*/ 137 h 366"/>
                  <a:gd name="T110" fmla="*/ 91 w 240"/>
                  <a:gd name="T111" fmla="*/ 143 h 366"/>
                  <a:gd name="T112" fmla="*/ 101 w 240"/>
                  <a:gd name="T113" fmla="*/ 141 h 366"/>
                  <a:gd name="T114" fmla="*/ 112 w 240"/>
                  <a:gd name="T115" fmla="*/ 136 h 366"/>
                  <a:gd name="T116" fmla="*/ 124 w 240"/>
                  <a:gd name="T117" fmla="*/ 127 h 366"/>
                  <a:gd name="T118" fmla="*/ 129 w 240"/>
                  <a:gd name="T119" fmla="*/ 104 h 366"/>
                  <a:gd name="T120" fmla="*/ 121 w 240"/>
                  <a:gd name="T121" fmla="*/ 7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0" h="366">
                    <a:moveTo>
                      <a:pt x="119" y="71"/>
                    </a:moveTo>
                    <a:lnTo>
                      <a:pt x="157" y="17"/>
                    </a:lnTo>
                    <a:lnTo>
                      <a:pt x="166" y="23"/>
                    </a:lnTo>
                    <a:lnTo>
                      <a:pt x="174" y="31"/>
                    </a:lnTo>
                    <a:lnTo>
                      <a:pt x="182" y="40"/>
                    </a:lnTo>
                    <a:lnTo>
                      <a:pt x="189" y="50"/>
                    </a:lnTo>
                    <a:lnTo>
                      <a:pt x="196" y="60"/>
                    </a:lnTo>
                    <a:lnTo>
                      <a:pt x="203" y="70"/>
                    </a:lnTo>
                    <a:lnTo>
                      <a:pt x="209" y="81"/>
                    </a:lnTo>
                    <a:lnTo>
                      <a:pt x="214" y="89"/>
                    </a:lnTo>
                    <a:lnTo>
                      <a:pt x="224" y="111"/>
                    </a:lnTo>
                    <a:lnTo>
                      <a:pt x="232" y="136"/>
                    </a:lnTo>
                    <a:lnTo>
                      <a:pt x="238" y="157"/>
                    </a:lnTo>
                    <a:lnTo>
                      <a:pt x="240" y="166"/>
                    </a:lnTo>
                    <a:lnTo>
                      <a:pt x="238" y="167"/>
                    </a:lnTo>
                    <a:lnTo>
                      <a:pt x="233" y="168"/>
                    </a:lnTo>
                    <a:lnTo>
                      <a:pt x="225" y="170"/>
                    </a:lnTo>
                    <a:lnTo>
                      <a:pt x="215" y="174"/>
                    </a:lnTo>
                    <a:lnTo>
                      <a:pt x="203" y="176"/>
                    </a:lnTo>
                    <a:lnTo>
                      <a:pt x="193" y="179"/>
                    </a:lnTo>
                    <a:lnTo>
                      <a:pt x="181" y="181"/>
                    </a:lnTo>
                    <a:lnTo>
                      <a:pt x="172" y="181"/>
                    </a:lnTo>
                    <a:lnTo>
                      <a:pt x="165" y="187"/>
                    </a:lnTo>
                    <a:lnTo>
                      <a:pt x="162" y="194"/>
                    </a:lnTo>
                    <a:lnTo>
                      <a:pt x="159" y="199"/>
                    </a:lnTo>
                    <a:lnTo>
                      <a:pt x="158" y="202"/>
                    </a:lnTo>
                    <a:lnTo>
                      <a:pt x="156" y="219"/>
                    </a:lnTo>
                    <a:lnTo>
                      <a:pt x="151" y="260"/>
                    </a:lnTo>
                    <a:lnTo>
                      <a:pt x="146" y="308"/>
                    </a:lnTo>
                    <a:lnTo>
                      <a:pt x="141" y="341"/>
                    </a:lnTo>
                    <a:lnTo>
                      <a:pt x="128" y="352"/>
                    </a:lnTo>
                    <a:lnTo>
                      <a:pt x="118" y="361"/>
                    </a:lnTo>
                    <a:lnTo>
                      <a:pt x="110" y="364"/>
                    </a:lnTo>
                    <a:lnTo>
                      <a:pt x="108" y="365"/>
                    </a:lnTo>
                    <a:lnTo>
                      <a:pt x="104" y="366"/>
                    </a:lnTo>
                    <a:lnTo>
                      <a:pt x="96" y="365"/>
                    </a:lnTo>
                    <a:lnTo>
                      <a:pt x="88" y="355"/>
                    </a:lnTo>
                    <a:lnTo>
                      <a:pt x="81" y="328"/>
                    </a:lnTo>
                    <a:lnTo>
                      <a:pt x="74" y="296"/>
                    </a:lnTo>
                    <a:lnTo>
                      <a:pt x="66" y="272"/>
                    </a:lnTo>
                    <a:lnTo>
                      <a:pt x="58" y="257"/>
                    </a:lnTo>
                    <a:lnTo>
                      <a:pt x="55" y="252"/>
                    </a:lnTo>
                    <a:lnTo>
                      <a:pt x="59" y="252"/>
                    </a:lnTo>
                    <a:lnTo>
                      <a:pt x="70" y="250"/>
                    </a:lnTo>
                    <a:lnTo>
                      <a:pt x="79" y="243"/>
                    </a:lnTo>
                    <a:lnTo>
                      <a:pt x="81" y="229"/>
                    </a:lnTo>
                    <a:lnTo>
                      <a:pt x="82" y="218"/>
                    </a:lnTo>
                    <a:lnTo>
                      <a:pt x="82" y="203"/>
                    </a:lnTo>
                    <a:lnTo>
                      <a:pt x="80" y="189"/>
                    </a:lnTo>
                    <a:lnTo>
                      <a:pt x="75" y="177"/>
                    </a:lnTo>
                    <a:lnTo>
                      <a:pt x="72" y="172"/>
                    </a:lnTo>
                    <a:lnTo>
                      <a:pt x="67" y="165"/>
                    </a:lnTo>
                    <a:lnTo>
                      <a:pt x="61" y="158"/>
                    </a:lnTo>
                    <a:lnTo>
                      <a:pt x="56" y="150"/>
                    </a:lnTo>
                    <a:lnTo>
                      <a:pt x="49" y="142"/>
                    </a:lnTo>
                    <a:lnTo>
                      <a:pt x="42" y="135"/>
                    </a:lnTo>
                    <a:lnTo>
                      <a:pt x="35" y="128"/>
                    </a:lnTo>
                    <a:lnTo>
                      <a:pt x="29" y="123"/>
                    </a:lnTo>
                    <a:lnTo>
                      <a:pt x="17" y="123"/>
                    </a:lnTo>
                    <a:lnTo>
                      <a:pt x="11" y="126"/>
                    </a:lnTo>
                    <a:lnTo>
                      <a:pt x="7" y="129"/>
                    </a:lnTo>
                    <a:lnTo>
                      <a:pt x="7" y="130"/>
                    </a:lnTo>
                    <a:lnTo>
                      <a:pt x="5" y="126"/>
                    </a:lnTo>
                    <a:lnTo>
                      <a:pt x="0" y="113"/>
                    </a:lnTo>
                    <a:lnTo>
                      <a:pt x="0" y="94"/>
                    </a:lnTo>
                    <a:lnTo>
                      <a:pt x="7" y="69"/>
                    </a:lnTo>
                    <a:lnTo>
                      <a:pt x="11" y="62"/>
                    </a:lnTo>
                    <a:lnTo>
                      <a:pt x="14" y="56"/>
                    </a:lnTo>
                    <a:lnTo>
                      <a:pt x="18" y="51"/>
                    </a:lnTo>
                    <a:lnTo>
                      <a:pt x="21" y="45"/>
                    </a:lnTo>
                    <a:lnTo>
                      <a:pt x="26" y="40"/>
                    </a:lnTo>
                    <a:lnTo>
                      <a:pt x="31" y="35"/>
                    </a:lnTo>
                    <a:lnTo>
                      <a:pt x="37" y="28"/>
                    </a:lnTo>
                    <a:lnTo>
                      <a:pt x="45" y="21"/>
                    </a:lnTo>
                    <a:lnTo>
                      <a:pt x="53" y="16"/>
                    </a:lnTo>
                    <a:lnTo>
                      <a:pt x="61" y="13"/>
                    </a:lnTo>
                    <a:lnTo>
                      <a:pt x="68" y="9"/>
                    </a:lnTo>
                    <a:lnTo>
                      <a:pt x="75" y="7"/>
                    </a:lnTo>
                    <a:lnTo>
                      <a:pt x="81" y="5"/>
                    </a:lnTo>
                    <a:lnTo>
                      <a:pt x="89" y="2"/>
                    </a:lnTo>
                    <a:lnTo>
                      <a:pt x="97" y="1"/>
                    </a:lnTo>
                    <a:lnTo>
                      <a:pt x="108" y="0"/>
                    </a:lnTo>
                    <a:lnTo>
                      <a:pt x="112" y="0"/>
                    </a:lnTo>
                    <a:lnTo>
                      <a:pt x="118" y="1"/>
                    </a:lnTo>
                    <a:lnTo>
                      <a:pt x="125" y="3"/>
                    </a:lnTo>
                    <a:lnTo>
                      <a:pt x="133" y="5"/>
                    </a:lnTo>
                    <a:lnTo>
                      <a:pt x="140" y="8"/>
                    </a:lnTo>
                    <a:lnTo>
                      <a:pt x="147" y="10"/>
                    </a:lnTo>
                    <a:lnTo>
                      <a:pt x="152" y="14"/>
                    </a:lnTo>
                    <a:lnTo>
                      <a:pt x="157" y="17"/>
                    </a:lnTo>
                    <a:lnTo>
                      <a:pt x="119" y="71"/>
                    </a:lnTo>
                    <a:lnTo>
                      <a:pt x="117" y="69"/>
                    </a:lnTo>
                    <a:lnTo>
                      <a:pt x="111" y="64"/>
                    </a:lnTo>
                    <a:lnTo>
                      <a:pt x="102" y="60"/>
                    </a:lnTo>
                    <a:lnTo>
                      <a:pt x="90" y="60"/>
                    </a:lnTo>
                    <a:lnTo>
                      <a:pt x="80" y="62"/>
                    </a:lnTo>
                    <a:lnTo>
                      <a:pt x="73" y="64"/>
                    </a:lnTo>
                    <a:lnTo>
                      <a:pt x="71" y="67"/>
                    </a:lnTo>
                    <a:lnTo>
                      <a:pt x="70" y="68"/>
                    </a:lnTo>
                    <a:lnTo>
                      <a:pt x="68" y="69"/>
                    </a:lnTo>
                    <a:lnTo>
                      <a:pt x="64" y="74"/>
                    </a:lnTo>
                    <a:lnTo>
                      <a:pt x="59" y="83"/>
                    </a:lnTo>
                    <a:lnTo>
                      <a:pt x="55" y="100"/>
                    </a:lnTo>
                    <a:lnTo>
                      <a:pt x="55" y="106"/>
                    </a:lnTo>
                    <a:lnTo>
                      <a:pt x="55" y="111"/>
                    </a:lnTo>
                    <a:lnTo>
                      <a:pt x="57" y="116"/>
                    </a:lnTo>
                    <a:lnTo>
                      <a:pt x="60" y="121"/>
                    </a:lnTo>
                    <a:lnTo>
                      <a:pt x="66" y="127"/>
                    </a:lnTo>
                    <a:lnTo>
                      <a:pt x="72" y="131"/>
                    </a:lnTo>
                    <a:lnTo>
                      <a:pt x="80" y="137"/>
                    </a:lnTo>
                    <a:lnTo>
                      <a:pt x="90" y="143"/>
                    </a:lnTo>
                    <a:lnTo>
                      <a:pt x="91" y="143"/>
                    </a:lnTo>
                    <a:lnTo>
                      <a:pt x="95" y="142"/>
                    </a:lnTo>
                    <a:lnTo>
                      <a:pt x="101" y="141"/>
                    </a:lnTo>
                    <a:lnTo>
                      <a:pt x="106" y="139"/>
                    </a:lnTo>
                    <a:lnTo>
                      <a:pt x="112" y="136"/>
                    </a:lnTo>
                    <a:lnTo>
                      <a:pt x="118" y="132"/>
                    </a:lnTo>
                    <a:lnTo>
                      <a:pt x="124" y="127"/>
                    </a:lnTo>
                    <a:lnTo>
                      <a:pt x="127" y="120"/>
                    </a:lnTo>
                    <a:lnTo>
                      <a:pt x="129" y="104"/>
                    </a:lnTo>
                    <a:lnTo>
                      <a:pt x="126" y="88"/>
                    </a:lnTo>
                    <a:lnTo>
                      <a:pt x="121" y="76"/>
                    </a:lnTo>
                    <a:lnTo>
                      <a:pt x="119" y="7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08" name="Freeform 128"/>
              <p:cNvSpPr>
                <a:spLocks/>
              </p:cNvSpPr>
              <p:nvPr/>
            </p:nvSpPr>
            <p:spPr bwMode="auto">
              <a:xfrm>
                <a:off x="421" y="1812"/>
                <a:ext cx="32" cy="57"/>
              </a:xfrm>
              <a:custGeom>
                <a:avLst/>
                <a:gdLst>
                  <a:gd name="T0" fmla="*/ 23 w 64"/>
                  <a:gd name="T1" fmla="*/ 35 h 114"/>
                  <a:gd name="T2" fmla="*/ 27 w 64"/>
                  <a:gd name="T3" fmla="*/ 16 h 114"/>
                  <a:gd name="T4" fmla="*/ 29 w 64"/>
                  <a:gd name="T5" fmla="*/ 15 h 114"/>
                  <a:gd name="T6" fmla="*/ 31 w 64"/>
                  <a:gd name="T7" fmla="*/ 12 h 114"/>
                  <a:gd name="T8" fmla="*/ 31 w 64"/>
                  <a:gd name="T9" fmla="*/ 9 h 114"/>
                  <a:gd name="T10" fmla="*/ 26 w 64"/>
                  <a:gd name="T11" fmla="*/ 9 h 114"/>
                  <a:gd name="T12" fmla="*/ 21 w 64"/>
                  <a:gd name="T13" fmla="*/ 15 h 114"/>
                  <a:gd name="T14" fmla="*/ 21 w 64"/>
                  <a:gd name="T15" fmla="*/ 23 h 114"/>
                  <a:gd name="T16" fmla="*/ 22 w 64"/>
                  <a:gd name="T17" fmla="*/ 31 h 114"/>
                  <a:gd name="T18" fmla="*/ 23 w 64"/>
                  <a:gd name="T19" fmla="*/ 35 h 114"/>
                  <a:gd name="T20" fmla="*/ 7 w 64"/>
                  <a:gd name="T21" fmla="*/ 35 h 114"/>
                  <a:gd name="T22" fmla="*/ 8 w 64"/>
                  <a:gd name="T23" fmla="*/ 30 h 114"/>
                  <a:gd name="T24" fmla="*/ 10 w 64"/>
                  <a:gd name="T25" fmla="*/ 25 h 114"/>
                  <a:gd name="T26" fmla="*/ 11 w 64"/>
                  <a:gd name="T27" fmla="*/ 21 h 114"/>
                  <a:gd name="T28" fmla="*/ 12 w 64"/>
                  <a:gd name="T29" fmla="*/ 17 h 114"/>
                  <a:gd name="T30" fmla="*/ 17 w 64"/>
                  <a:gd name="T31" fmla="*/ 5 h 114"/>
                  <a:gd name="T32" fmla="*/ 23 w 64"/>
                  <a:gd name="T33" fmla="*/ 0 h 114"/>
                  <a:gd name="T34" fmla="*/ 29 w 64"/>
                  <a:gd name="T35" fmla="*/ 0 h 114"/>
                  <a:gd name="T36" fmla="*/ 31 w 64"/>
                  <a:gd name="T37" fmla="*/ 0 h 114"/>
                  <a:gd name="T38" fmla="*/ 64 w 64"/>
                  <a:gd name="T39" fmla="*/ 50 h 114"/>
                  <a:gd name="T40" fmla="*/ 32 w 64"/>
                  <a:gd name="T41" fmla="*/ 114 h 114"/>
                  <a:gd name="T42" fmla="*/ 19 w 64"/>
                  <a:gd name="T43" fmla="*/ 105 h 114"/>
                  <a:gd name="T44" fmla="*/ 11 w 64"/>
                  <a:gd name="T45" fmla="*/ 99 h 114"/>
                  <a:gd name="T46" fmla="*/ 4 w 64"/>
                  <a:gd name="T47" fmla="*/ 91 h 114"/>
                  <a:gd name="T48" fmla="*/ 0 w 64"/>
                  <a:gd name="T49" fmla="*/ 81 h 114"/>
                  <a:gd name="T50" fmla="*/ 0 w 64"/>
                  <a:gd name="T51" fmla="*/ 67 h 114"/>
                  <a:gd name="T52" fmla="*/ 1 w 64"/>
                  <a:gd name="T53" fmla="*/ 55 h 114"/>
                  <a:gd name="T54" fmla="*/ 3 w 64"/>
                  <a:gd name="T55" fmla="*/ 46 h 114"/>
                  <a:gd name="T56" fmla="*/ 7 w 64"/>
                  <a:gd name="T57" fmla="*/ 35 h 114"/>
                  <a:gd name="T58" fmla="*/ 23 w 64"/>
                  <a:gd name="T59"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114">
                    <a:moveTo>
                      <a:pt x="23" y="35"/>
                    </a:moveTo>
                    <a:lnTo>
                      <a:pt x="27" y="16"/>
                    </a:lnTo>
                    <a:lnTo>
                      <a:pt x="29" y="15"/>
                    </a:lnTo>
                    <a:lnTo>
                      <a:pt x="31" y="12"/>
                    </a:lnTo>
                    <a:lnTo>
                      <a:pt x="31" y="9"/>
                    </a:lnTo>
                    <a:lnTo>
                      <a:pt x="26" y="9"/>
                    </a:lnTo>
                    <a:lnTo>
                      <a:pt x="21" y="15"/>
                    </a:lnTo>
                    <a:lnTo>
                      <a:pt x="21" y="23"/>
                    </a:lnTo>
                    <a:lnTo>
                      <a:pt x="22" y="31"/>
                    </a:lnTo>
                    <a:lnTo>
                      <a:pt x="23" y="35"/>
                    </a:lnTo>
                    <a:lnTo>
                      <a:pt x="7" y="35"/>
                    </a:lnTo>
                    <a:lnTo>
                      <a:pt x="8" y="30"/>
                    </a:lnTo>
                    <a:lnTo>
                      <a:pt x="10" y="25"/>
                    </a:lnTo>
                    <a:lnTo>
                      <a:pt x="11" y="21"/>
                    </a:lnTo>
                    <a:lnTo>
                      <a:pt x="12" y="17"/>
                    </a:lnTo>
                    <a:lnTo>
                      <a:pt x="17" y="5"/>
                    </a:lnTo>
                    <a:lnTo>
                      <a:pt x="23" y="0"/>
                    </a:lnTo>
                    <a:lnTo>
                      <a:pt x="29" y="0"/>
                    </a:lnTo>
                    <a:lnTo>
                      <a:pt x="31" y="0"/>
                    </a:lnTo>
                    <a:lnTo>
                      <a:pt x="64" y="50"/>
                    </a:lnTo>
                    <a:lnTo>
                      <a:pt x="32" y="114"/>
                    </a:lnTo>
                    <a:lnTo>
                      <a:pt x="19" y="105"/>
                    </a:lnTo>
                    <a:lnTo>
                      <a:pt x="11" y="99"/>
                    </a:lnTo>
                    <a:lnTo>
                      <a:pt x="4" y="91"/>
                    </a:lnTo>
                    <a:lnTo>
                      <a:pt x="0" y="81"/>
                    </a:lnTo>
                    <a:lnTo>
                      <a:pt x="0" y="67"/>
                    </a:lnTo>
                    <a:lnTo>
                      <a:pt x="1" y="55"/>
                    </a:lnTo>
                    <a:lnTo>
                      <a:pt x="3" y="46"/>
                    </a:lnTo>
                    <a:lnTo>
                      <a:pt x="7" y="35"/>
                    </a:lnTo>
                    <a:lnTo>
                      <a:pt x="23" y="35"/>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09" name="Freeform 129"/>
              <p:cNvSpPr>
                <a:spLocks/>
              </p:cNvSpPr>
              <p:nvPr/>
            </p:nvSpPr>
            <p:spPr bwMode="auto">
              <a:xfrm>
                <a:off x="484" y="2065"/>
                <a:ext cx="84" cy="76"/>
              </a:xfrm>
              <a:custGeom>
                <a:avLst/>
                <a:gdLst>
                  <a:gd name="T0" fmla="*/ 105 w 170"/>
                  <a:gd name="T1" fmla="*/ 54 h 152"/>
                  <a:gd name="T2" fmla="*/ 106 w 170"/>
                  <a:gd name="T3" fmla="*/ 74 h 152"/>
                  <a:gd name="T4" fmla="*/ 116 w 170"/>
                  <a:gd name="T5" fmla="*/ 105 h 152"/>
                  <a:gd name="T6" fmla="*/ 140 w 170"/>
                  <a:gd name="T7" fmla="*/ 109 h 152"/>
                  <a:gd name="T8" fmla="*/ 148 w 170"/>
                  <a:gd name="T9" fmla="*/ 113 h 152"/>
                  <a:gd name="T10" fmla="*/ 142 w 170"/>
                  <a:gd name="T11" fmla="*/ 116 h 152"/>
                  <a:gd name="T12" fmla="*/ 126 w 170"/>
                  <a:gd name="T13" fmla="*/ 124 h 152"/>
                  <a:gd name="T14" fmla="*/ 106 w 170"/>
                  <a:gd name="T15" fmla="*/ 129 h 152"/>
                  <a:gd name="T16" fmla="*/ 88 w 170"/>
                  <a:gd name="T17" fmla="*/ 125 h 152"/>
                  <a:gd name="T18" fmla="*/ 76 w 170"/>
                  <a:gd name="T19" fmla="*/ 85 h 152"/>
                  <a:gd name="T20" fmla="*/ 73 w 170"/>
                  <a:gd name="T21" fmla="*/ 63 h 152"/>
                  <a:gd name="T22" fmla="*/ 65 w 170"/>
                  <a:gd name="T23" fmla="*/ 76 h 152"/>
                  <a:gd name="T24" fmla="*/ 57 w 170"/>
                  <a:gd name="T25" fmla="*/ 97 h 152"/>
                  <a:gd name="T26" fmla="*/ 65 w 170"/>
                  <a:gd name="T27" fmla="*/ 129 h 152"/>
                  <a:gd name="T28" fmla="*/ 72 w 170"/>
                  <a:gd name="T29" fmla="*/ 152 h 152"/>
                  <a:gd name="T30" fmla="*/ 66 w 170"/>
                  <a:gd name="T31" fmla="*/ 148 h 152"/>
                  <a:gd name="T32" fmla="*/ 52 w 170"/>
                  <a:gd name="T33" fmla="*/ 140 h 152"/>
                  <a:gd name="T34" fmla="*/ 38 w 170"/>
                  <a:gd name="T35" fmla="*/ 128 h 152"/>
                  <a:gd name="T36" fmla="*/ 29 w 170"/>
                  <a:gd name="T37" fmla="*/ 114 h 152"/>
                  <a:gd name="T38" fmla="*/ 31 w 170"/>
                  <a:gd name="T39" fmla="*/ 82 h 152"/>
                  <a:gd name="T40" fmla="*/ 37 w 170"/>
                  <a:gd name="T41" fmla="*/ 63 h 152"/>
                  <a:gd name="T42" fmla="*/ 34 w 170"/>
                  <a:gd name="T43" fmla="*/ 64 h 152"/>
                  <a:gd name="T44" fmla="*/ 25 w 170"/>
                  <a:gd name="T45" fmla="*/ 68 h 152"/>
                  <a:gd name="T46" fmla="*/ 12 w 170"/>
                  <a:gd name="T47" fmla="*/ 76 h 152"/>
                  <a:gd name="T48" fmla="*/ 0 w 170"/>
                  <a:gd name="T49" fmla="*/ 86 h 152"/>
                  <a:gd name="T50" fmla="*/ 0 w 170"/>
                  <a:gd name="T51" fmla="*/ 71 h 152"/>
                  <a:gd name="T52" fmla="*/ 17 w 170"/>
                  <a:gd name="T53" fmla="*/ 42 h 152"/>
                  <a:gd name="T54" fmla="*/ 29 w 170"/>
                  <a:gd name="T55" fmla="*/ 32 h 152"/>
                  <a:gd name="T56" fmla="*/ 40 w 170"/>
                  <a:gd name="T57" fmla="*/ 25 h 152"/>
                  <a:gd name="T58" fmla="*/ 49 w 170"/>
                  <a:gd name="T59" fmla="*/ 21 h 152"/>
                  <a:gd name="T60" fmla="*/ 60 w 170"/>
                  <a:gd name="T61" fmla="*/ 16 h 152"/>
                  <a:gd name="T62" fmla="*/ 75 w 170"/>
                  <a:gd name="T63" fmla="*/ 10 h 152"/>
                  <a:gd name="T64" fmla="*/ 88 w 170"/>
                  <a:gd name="T65" fmla="*/ 7 h 152"/>
                  <a:gd name="T66" fmla="*/ 99 w 170"/>
                  <a:gd name="T67" fmla="*/ 3 h 152"/>
                  <a:gd name="T68" fmla="*/ 111 w 170"/>
                  <a:gd name="T69" fmla="*/ 0 h 152"/>
                  <a:gd name="T70" fmla="*/ 120 w 170"/>
                  <a:gd name="T71" fmla="*/ 2 h 152"/>
                  <a:gd name="T72" fmla="*/ 139 w 170"/>
                  <a:gd name="T73" fmla="*/ 11 h 152"/>
                  <a:gd name="T74" fmla="*/ 159 w 170"/>
                  <a:gd name="T75" fmla="*/ 29 h 152"/>
                  <a:gd name="T76" fmla="*/ 170 w 170"/>
                  <a:gd name="T77" fmla="*/ 3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0" h="152">
                    <a:moveTo>
                      <a:pt x="170" y="38"/>
                    </a:moveTo>
                    <a:lnTo>
                      <a:pt x="105" y="54"/>
                    </a:lnTo>
                    <a:lnTo>
                      <a:pt x="105" y="60"/>
                    </a:lnTo>
                    <a:lnTo>
                      <a:pt x="106" y="74"/>
                    </a:lnTo>
                    <a:lnTo>
                      <a:pt x="110" y="90"/>
                    </a:lnTo>
                    <a:lnTo>
                      <a:pt x="116" y="105"/>
                    </a:lnTo>
                    <a:lnTo>
                      <a:pt x="129" y="107"/>
                    </a:lnTo>
                    <a:lnTo>
                      <a:pt x="140" y="109"/>
                    </a:lnTo>
                    <a:lnTo>
                      <a:pt x="146" y="112"/>
                    </a:lnTo>
                    <a:lnTo>
                      <a:pt x="148" y="113"/>
                    </a:lnTo>
                    <a:lnTo>
                      <a:pt x="147" y="114"/>
                    </a:lnTo>
                    <a:lnTo>
                      <a:pt x="142" y="116"/>
                    </a:lnTo>
                    <a:lnTo>
                      <a:pt x="135" y="121"/>
                    </a:lnTo>
                    <a:lnTo>
                      <a:pt x="126" y="124"/>
                    </a:lnTo>
                    <a:lnTo>
                      <a:pt x="117" y="128"/>
                    </a:lnTo>
                    <a:lnTo>
                      <a:pt x="106" y="129"/>
                    </a:lnTo>
                    <a:lnTo>
                      <a:pt x="97" y="129"/>
                    </a:lnTo>
                    <a:lnTo>
                      <a:pt x="88" y="125"/>
                    </a:lnTo>
                    <a:lnTo>
                      <a:pt x="81" y="105"/>
                    </a:lnTo>
                    <a:lnTo>
                      <a:pt x="76" y="85"/>
                    </a:lnTo>
                    <a:lnTo>
                      <a:pt x="74" y="69"/>
                    </a:lnTo>
                    <a:lnTo>
                      <a:pt x="73" y="63"/>
                    </a:lnTo>
                    <a:lnTo>
                      <a:pt x="71" y="67"/>
                    </a:lnTo>
                    <a:lnTo>
                      <a:pt x="65" y="76"/>
                    </a:lnTo>
                    <a:lnTo>
                      <a:pt x="60" y="86"/>
                    </a:lnTo>
                    <a:lnTo>
                      <a:pt x="57" y="97"/>
                    </a:lnTo>
                    <a:lnTo>
                      <a:pt x="59" y="110"/>
                    </a:lnTo>
                    <a:lnTo>
                      <a:pt x="65" y="129"/>
                    </a:lnTo>
                    <a:lnTo>
                      <a:pt x="70" y="145"/>
                    </a:lnTo>
                    <a:lnTo>
                      <a:pt x="72" y="152"/>
                    </a:lnTo>
                    <a:lnTo>
                      <a:pt x="71" y="151"/>
                    </a:lnTo>
                    <a:lnTo>
                      <a:pt x="66" y="148"/>
                    </a:lnTo>
                    <a:lnTo>
                      <a:pt x="60" y="145"/>
                    </a:lnTo>
                    <a:lnTo>
                      <a:pt x="52" y="140"/>
                    </a:lnTo>
                    <a:lnTo>
                      <a:pt x="45" y="135"/>
                    </a:lnTo>
                    <a:lnTo>
                      <a:pt x="38" y="128"/>
                    </a:lnTo>
                    <a:lnTo>
                      <a:pt x="33" y="121"/>
                    </a:lnTo>
                    <a:lnTo>
                      <a:pt x="29" y="114"/>
                    </a:lnTo>
                    <a:lnTo>
                      <a:pt x="28" y="98"/>
                    </a:lnTo>
                    <a:lnTo>
                      <a:pt x="31" y="82"/>
                    </a:lnTo>
                    <a:lnTo>
                      <a:pt x="35" y="68"/>
                    </a:lnTo>
                    <a:lnTo>
                      <a:pt x="37" y="63"/>
                    </a:lnTo>
                    <a:lnTo>
                      <a:pt x="36" y="63"/>
                    </a:lnTo>
                    <a:lnTo>
                      <a:pt x="34" y="64"/>
                    </a:lnTo>
                    <a:lnTo>
                      <a:pt x="29" y="66"/>
                    </a:lnTo>
                    <a:lnTo>
                      <a:pt x="25" y="68"/>
                    </a:lnTo>
                    <a:lnTo>
                      <a:pt x="18" y="71"/>
                    </a:lnTo>
                    <a:lnTo>
                      <a:pt x="12" y="76"/>
                    </a:lnTo>
                    <a:lnTo>
                      <a:pt x="6" y="80"/>
                    </a:lnTo>
                    <a:lnTo>
                      <a:pt x="0" y="86"/>
                    </a:lnTo>
                    <a:lnTo>
                      <a:pt x="0" y="82"/>
                    </a:lnTo>
                    <a:lnTo>
                      <a:pt x="0" y="71"/>
                    </a:lnTo>
                    <a:lnTo>
                      <a:pt x="5" y="57"/>
                    </a:lnTo>
                    <a:lnTo>
                      <a:pt x="17" y="42"/>
                    </a:lnTo>
                    <a:lnTo>
                      <a:pt x="23" y="37"/>
                    </a:lnTo>
                    <a:lnTo>
                      <a:pt x="29" y="32"/>
                    </a:lnTo>
                    <a:lnTo>
                      <a:pt x="35" y="29"/>
                    </a:lnTo>
                    <a:lnTo>
                      <a:pt x="40" y="25"/>
                    </a:lnTo>
                    <a:lnTo>
                      <a:pt x="44" y="23"/>
                    </a:lnTo>
                    <a:lnTo>
                      <a:pt x="49" y="21"/>
                    </a:lnTo>
                    <a:lnTo>
                      <a:pt x="55" y="18"/>
                    </a:lnTo>
                    <a:lnTo>
                      <a:pt x="60" y="16"/>
                    </a:lnTo>
                    <a:lnTo>
                      <a:pt x="68" y="13"/>
                    </a:lnTo>
                    <a:lnTo>
                      <a:pt x="75" y="10"/>
                    </a:lnTo>
                    <a:lnTo>
                      <a:pt x="81" y="8"/>
                    </a:lnTo>
                    <a:lnTo>
                      <a:pt x="88" y="7"/>
                    </a:lnTo>
                    <a:lnTo>
                      <a:pt x="94" y="6"/>
                    </a:lnTo>
                    <a:lnTo>
                      <a:pt x="99" y="3"/>
                    </a:lnTo>
                    <a:lnTo>
                      <a:pt x="105" y="2"/>
                    </a:lnTo>
                    <a:lnTo>
                      <a:pt x="111" y="0"/>
                    </a:lnTo>
                    <a:lnTo>
                      <a:pt x="113" y="0"/>
                    </a:lnTo>
                    <a:lnTo>
                      <a:pt x="120" y="2"/>
                    </a:lnTo>
                    <a:lnTo>
                      <a:pt x="128" y="6"/>
                    </a:lnTo>
                    <a:lnTo>
                      <a:pt x="139" y="11"/>
                    </a:lnTo>
                    <a:lnTo>
                      <a:pt x="150" y="21"/>
                    </a:lnTo>
                    <a:lnTo>
                      <a:pt x="159" y="29"/>
                    </a:lnTo>
                    <a:lnTo>
                      <a:pt x="167" y="36"/>
                    </a:lnTo>
                    <a:lnTo>
                      <a:pt x="17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10" name="Freeform 130"/>
              <p:cNvSpPr>
                <a:spLocks/>
              </p:cNvSpPr>
              <p:nvPr/>
            </p:nvSpPr>
            <p:spPr bwMode="auto">
              <a:xfrm>
                <a:off x="490" y="2068"/>
                <a:ext cx="76" cy="65"/>
              </a:xfrm>
              <a:custGeom>
                <a:avLst/>
                <a:gdLst>
                  <a:gd name="T0" fmla="*/ 50 w 151"/>
                  <a:gd name="T1" fmla="*/ 19 h 129"/>
                  <a:gd name="T2" fmla="*/ 43 w 151"/>
                  <a:gd name="T3" fmla="*/ 22 h 129"/>
                  <a:gd name="T4" fmla="*/ 25 w 151"/>
                  <a:gd name="T5" fmla="*/ 31 h 129"/>
                  <a:gd name="T6" fmla="*/ 8 w 151"/>
                  <a:gd name="T7" fmla="*/ 48 h 129"/>
                  <a:gd name="T8" fmla="*/ 0 w 151"/>
                  <a:gd name="T9" fmla="*/ 61 h 129"/>
                  <a:gd name="T10" fmla="*/ 12 w 151"/>
                  <a:gd name="T11" fmla="*/ 54 h 129"/>
                  <a:gd name="T12" fmla="*/ 32 w 151"/>
                  <a:gd name="T13" fmla="*/ 47 h 129"/>
                  <a:gd name="T14" fmla="*/ 25 w 151"/>
                  <a:gd name="T15" fmla="*/ 77 h 129"/>
                  <a:gd name="T16" fmla="*/ 23 w 151"/>
                  <a:gd name="T17" fmla="*/ 92 h 129"/>
                  <a:gd name="T18" fmla="*/ 40 w 151"/>
                  <a:gd name="T19" fmla="*/ 120 h 129"/>
                  <a:gd name="T20" fmla="*/ 51 w 151"/>
                  <a:gd name="T21" fmla="*/ 129 h 129"/>
                  <a:gd name="T22" fmla="*/ 58 w 151"/>
                  <a:gd name="T23" fmla="*/ 46 h 129"/>
                  <a:gd name="T24" fmla="*/ 65 w 151"/>
                  <a:gd name="T25" fmla="*/ 48 h 129"/>
                  <a:gd name="T26" fmla="*/ 69 w 151"/>
                  <a:gd name="T27" fmla="*/ 65 h 129"/>
                  <a:gd name="T28" fmla="*/ 72 w 151"/>
                  <a:gd name="T29" fmla="*/ 88 h 129"/>
                  <a:gd name="T30" fmla="*/ 78 w 151"/>
                  <a:gd name="T31" fmla="*/ 109 h 129"/>
                  <a:gd name="T32" fmla="*/ 99 w 151"/>
                  <a:gd name="T33" fmla="*/ 110 h 129"/>
                  <a:gd name="T34" fmla="*/ 112 w 151"/>
                  <a:gd name="T35" fmla="*/ 102 h 129"/>
                  <a:gd name="T36" fmla="*/ 103 w 151"/>
                  <a:gd name="T37" fmla="*/ 102 h 129"/>
                  <a:gd name="T38" fmla="*/ 85 w 151"/>
                  <a:gd name="T39" fmla="*/ 99 h 129"/>
                  <a:gd name="T40" fmla="*/ 81 w 151"/>
                  <a:gd name="T41" fmla="*/ 63 h 129"/>
                  <a:gd name="T42" fmla="*/ 80 w 151"/>
                  <a:gd name="T43" fmla="*/ 42 h 129"/>
                  <a:gd name="T44" fmla="*/ 85 w 151"/>
                  <a:gd name="T45" fmla="*/ 39 h 129"/>
                  <a:gd name="T46" fmla="*/ 104 w 151"/>
                  <a:gd name="T47" fmla="*/ 32 h 129"/>
                  <a:gd name="T48" fmla="*/ 119 w 151"/>
                  <a:gd name="T49" fmla="*/ 30 h 129"/>
                  <a:gd name="T50" fmla="*/ 135 w 151"/>
                  <a:gd name="T51" fmla="*/ 29 h 129"/>
                  <a:gd name="T52" fmla="*/ 146 w 151"/>
                  <a:gd name="T53" fmla="*/ 27 h 129"/>
                  <a:gd name="T54" fmla="*/ 151 w 151"/>
                  <a:gd name="T55" fmla="*/ 27 h 129"/>
                  <a:gd name="T56" fmla="*/ 146 w 151"/>
                  <a:gd name="T57" fmla="*/ 25 h 129"/>
                  <a:gd name="T58" fmla="*/ 133 w 151"/>
                  <a:gd name="T59" fmla="*/ 19 h 129"/>
                  <a:gd name="T60" fmla="*/ 115 w 151"/>
                  <a:gd name="T61" fmla="*/ 7 h 129"/>
                  <a:gd name="T62" fmla="*/ 107 w 151"/>
                  <a:gd name="T6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 h="129">
                    <a:moveTo>
                      <a:pt x="107" y="0"/>
                    </a:moveTo>
                    <a:lnTo>
                      <a:pt x="50" y="19"/>
                    </a:lnTo>
                    <a:lnTo>
                      <a:pt x="48" y="21"/>
                    </a:lnTo>
                    <a:lnTo>
                      <a:pt x="43" y="22"/>
                    </a:lnTo>
                    <a:lnTo>
                      <a:pt x="36" y="25"/>
                    </a:lnTo>
                    <a:lnTo>
                      <a:pt x="25" y="31"/>
                    </a:lnTo>
                    <a:lnTo>
                      <a:pt x="16" y="39"/>
                    </a:lnTo>
                    <a:lnTo>
                      <a:pt x="8" y="48"/>
                    </a:lnTo>
                    <a:lnTo>
                      <a:pt x="2" y="57"/>
                    </a:lnTo>
                    <a:lnTo>
                      <a:pt x="0" y="61"/>
                    </a:lnTo>
                    <a:lnTo>
                      <a:pt x="4" y="59"/>
                    </a:lnTo>
                    <a:lnTo>
                      <a:pt x="12" y="54"/>
                    </a:lnTo>
                    <a:lnTo>
                      <a:pt x="22" y="49"/>
                    </a:lnTo>
                    <a:lnTo>
                      <a:pt x="32" y="47"/>
                    </a:lnTo>
                    <a:lnTo>
                      <a:pt x="28" y="63"/>
                    </a:lnTo>
                    <a:lnTo>
                      <a:pt x="25" y="77"/>
                    </a:lnTo>
                    <a:lnTo>
                      <a:pt x="23" y="87"/>
                    </a:lnTo>
                    <a:lnTo>
                      <a:pt x="23" y="92"/>
                    </a:lnTo>
                    <a:lnTo>
                      <a:pt x="31" y="108"/>
                    </a:lnTo>
                    <a:lnTo>
                      <a:pt x="40" y="120"/>
                    </a:lnTo>
                    <a:lnTo>
                      <a:pt x="47" y="126"/>
                    </a:lnTo>
                    <a:lnTo>
                      <a:pt x="51" y="129"/>
                    </a:lnTo>
                    <a:lnTo>
                      <a:pt x="36" y="94"/>
                    </a:lnTo>
                    <a:lnTo>
                      <a:pt x="58" y="46"/>
                    </a:lnTo>
                    <a:lnTo>
                      <a:pt x="61" y="46"/>
                    </a:lnTo>
                    <a:lnTo>
                      <a:pt x="65" y="48"/>
                    </a:lnTo>
                    <a:lnTo>
                      <a:pt x="67" y="55"/>
                    </a:lnTo>
                    <a:lnTo>
                      <a:pt x="69" y="65"/>
                    </a:lnTo>
                    <a:lnTo>
                      <a:pt x="70" y="78"/>
                    </a:lnTo>
                    <a:lnTo>
                      <a:pt x="72" y="88"/>
                    </a:lnTo>
                    <a:lnTo>
                      <a:pt x="74" y="99"/>
                    </a:lnTo>
                    <a:lnTo>
                      <a:pt x="78" y="109"/>
                    </a:lnTo>
                    <a:lnTo>
                      <a:pt x="88" y="114"/>
                    </a:lnTo>
                    <a:lnTo>
                      <a:pt x="99" y="110"/>
                    </a:lnTo>
                    <a:lnTo>
                      <a:pt x="108" y="106"/>
                    </a:lnTo>
                    <a:lnTo>
                      <a:pt x="112" y="102"/>
                    </a:lnTo>
                    <a:lnTo>
                      <a:pt x="110" y="102"/>
                    </a:lnTo>
                    <a:lnTo>
                      <a:pt x="103" y="102"/>
                    </a:lnTo>
                    <a:lnTo>
                      <a:pt x="95" y="102"/>
                    </a:lnTo>
                    <a:lnTo>
                      <a:pt x="85" y="99"/>
                    </a:lnTo>
                    <a:lnTo>
                      <a:pt x="83" y="83"/>
                    </a:lnTo>
                    <a:lnTo>
                      <a:pt x="81" y="63"/>
                    </a:lnTo>
                    <a:lnTo>
                      <a:pt x="80" y="48"/>
                    </a:lnTo>
                    <a:lnTo>
                      <a:pt x="80" y="42"/>
                    </a:lnTo>
                    <a:lnTo>
                      <a:pt x="81" y="41"/>
                    </a:lnTo>
                    <a:lnTo>
                      <a:pt x="85" y="39"/>
                    </a:lnTo>
                    <a:lnTo>
                      <a:pt x="92" y="35"/>
                    </a:lnTo>
                    <a:lnTo>
                      <a:pt x="104" y="32"/>
                    </a:lnTo>
                    <a:lnTo>
                      <a:pt x="111" y="31"/>
                    </a:lnTo>
                    <a:lnTo>
                      <a:pt x="119" y="30"/>
                    </a:lnTo>
                    <a:lnTo>
                      <a:pt x="127" y="29"/>
                    </a:lnTo>
                    <a:lnTo>
                      <a:pt x="135" y="29"/>
                    </a:lnTo>
                    <a:lnTo>
                      <a:pt x="141" y="27"/>
                    </a:lnTo>
                    <a:lnTo>
                      <a:pt x="146" y="27"/>
                    </a:lnTo>
                    <a:lnTo>
                      <a:pt x="150" y="27"/>
                    </a:lnTo>
                    <a:lnTo>
                      <a:pt x="151" y="27"/>
                    </a:lnTo>
                    <a:lnTo>
                      <a:pt x="150" y="27"/>
                    </a:lnTo>
                    <a:lnTo>
                      <a:pt x="146" y="25"/>
                    </a:lnTo>
                    <a:lnTo>
                      <a:pt x="141" y="23"/>
                    </a:lnTo>
                    <a:lnTo>
                      <a:pt x="133" y="19"/>
                    </a:lnTo>
                    <a:lnTo>
                      <a:pt x="123" y="14"/>
                    </a:lnTo>
                    <a:lnTo>
                      <a:pt x="115" y="7"/>
                    </a:lnTo>
                    <a:lnTo>
                      <a:pt x="110" y="2"/>
                    </a:lnTo>
                    <a:lnTo>
                      <a:pt x="107" y="0"/>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11" name="Freeform 131"/>
              <p:cNvSpPr>
                <a:spLocks/>
              </p:cNvSpPr>
              <p:nvPr/>
            </p:nvSpPr>
            <p:spPr bwMode="auto">
              <a:xfrm>
                <a:off x="563" y="2068"/>
                <a:ext cx="32" cy="41"/>
              </a:xfrm>
              <a:custGeom>
                <a:avLst/>
                <a:gdLst>
                  <a:gd name="T0" fmla="*/ 20 w 64"/>
                  <a:gd name="T1" fmla="*/ 1 h 82"/>
                  <a:gd name="T2" fmla="*/ 13 w 64"/>
                  <a:gd name="T3" fmla="*/ 0 h 82"/>
                  <a:gd name="T4" fmla="*/ 8 w 64"/>
                  <a:gd name="T5" fmla="*/ 6 h 82"/>
                  <a:gd name="T6" fmla="*/ 4 w 64"/>
                  <a:gd name="T7" fmla="*/ 12 h 82"/>
                  <a:gd name="T8" fmla="*/ 3 w 64"/>
                  <a:gd name="T9" fmla="*/ 16 h 82"/>
                  <a:gd name="T10" fmla="*/ 2 w 64"/>
                  <a:gd name="T11" fmla="*/ 21 h 82"/>
                  <a:gd name="T12" fmla="*/ 0 w 64"/>
                  <a:gd name="T13" fmla="*/ 32 h 82"/>
                  <a:gd name="T14" fmla="*/ 3 w 64"/>
                  <a:gd name="T15" fmla="*/ 46 h 82"/>
                  <a:gd name="T16" fmla="*/ 12 w 64"/>
                  <a:gd name="T17" fmla="*/ 57 h 82"/>
                  <a:gd name="T18" fmla="*/ 18 w 64"/>
                  <a:gd name="T19" fmla="*/ 62 h 82"/>
                  <a:gd name="T20" fmla="*/ 21 w 64"/>
                  <a:gd name="T21" fmla="*/ 67 h 82"/>
                  <a:gd name="T22" fmla="*/ 25 w 64"/>
                  <a:gd name="T23" fmla="*/ 70 h 82"/>
                  <a:gd name="T24" fmla="*/ 28 w 64"/>
                  <a:gd name="T25" fmla="*/ 73 h 82"/>
                  <a:gd name="T26" fmla="*/ 30 w 64"/>
                  <a:gd name="T27" fmla="*/ 77 h 82"/>
                  <a:gd name="T28" fmla="*/ 34 w 64"/>
                  <a:gd name="T29" fmla="*/ 79 h 82"/>
                  <a:gd name="T30" fmla="*/ 40 w 64"/>
                  <a:gd name="T31" fmla="*/ 80 h 82"/>
                  <a:gd name="T32" fmla="*/ 47 w 64"/>
                  <a:gd name="T33" fmla="*/ 82 h 82"/>
                  <a:gd name="T34" fmla="*/ 59 w 64"/>
                  <a:gd name="T35" fmla="*/ 78 h 82"/>
                  <a:gd name="T36" fmla="*/ 64 w 64"/>
                  <a:gd name="T37" fmla="*/ 70 h 82"/>
                  <a:gd name="T38" fmla="*/ 63 w 64"/>
                  <a:gd name="T39" fmla="*/ 63 h 82"/>
                  <a:gd name="T40" fmla="*/ 58 w 64"/>
                  <a:gd name="T41" fmla="*/ 61 h 82"/>
                  <a:gd name="T42" fmla="*/ 52 w 64"/>
                  <a:gd name="T43" fmla="*/ 61 h 82"/>
                  <a:gd name="T44" fmla="*/ 49 w 64"/>
                  <a:gd name="T45" fmla="*/ 57 h 82"/>
                  <a:gd name="T46" fmla="*/ 45 w 64"/>
                  <a:gd name="T47" fmla="*/ 52 h 82"/>
                  <a:gd name="T48" fmla="*/ 42 w 64"/>
                  <a:gd name="T49" fmla="*/ 45 h 82"/>
                  <a:gd name="T50" fmla="*/ 37 w 64"/>
                  <a:gd name="T51" fmla="*/ 38 h 82"/>
                  <a:gd name="T52" fmla="*/ 34 w 64"/>
                  <a:gd name="T53" fmla="*/ 30 h 82"/>
                  <a:gd name="T54" fmla="*/ 30 w 64"/>
                  <a:gd name="T55" fmla="*/ 23 h 82"/>
                  <a:gd name="T56" fmla="*/ 29 w 64"/>
                  <a:gd name="T57" fmla="*/ 21 h 82"/>
                  <a:gd name="T58" fmla="*/ 29 w 64"/>
                  <a:gd name="T59" fmla="*/ 18 h 82"/>
                  <a:gd name="T60" fmla="*/ 28 w 64"/>
                  <a:gd name="T61" fmla="*/ 14 h 82"/>
                  <a:gd name="T62" fmla="*/ 26 w 64"/>
                  <a:gd name="T63" fmla="*/ 7 h 82"/>
                  <a:gd name="T64" fmla="*/ 20 w 64"/>
                  <a:gd name="T65"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82">
                    <a:moveTo>
                      <a:pt x="20" y="1"/>
                    </a:moveTo>
                    <a:lnTo>
                      <a:pt x="13" y="0"/>
                    </a:lnTo>
                    <a:lnTo>
                      <a:pt x="8" y="6"/>
                    </a:lnTo>
                    <a:lnTo>
                      <a:pt x="4" y="12"/>
                    </a:lnTo>
                    <a:lnTo>
                      <a:pt x="3" y="16"/>
                    </a:lnTo>
                    <a:lnTo>
                      <a:pt x="2" y="21"/>
                    </a:lnTo>
                    <a:lnTo>
                      <a:pt x="0" y="32"/>
                    </a:lnTo>
                    <a:lnTo>
                      <a:pt x="3" y="46"/>
                    </a:lnTo>
                    <a:lnTo>
                      <a:pt x="12" y="57"/>
                    </a:lnTo>
                    <a:lnTo>
                      <a:pt x="18" y="62"/>
                    </a:lnTo>
                    <a:lnTo>
                      <a:pt x="21" y="67"/>
                    </a:lnTo>
                    <a:lnTo>
                      <a:pt x="25" y="70"/>
                    </a:lnTo>
                    <a:lnTo>
                      <a:pt x="28" y="73"/>
                    </a:lnTo>
                    <a:lnTo>
                      <a:pt x="30" y="77"/>
                    </a:lnTo>
                    <a:lnTo>
                      <a:pt x="34" y="79"/>
                    </a:lnTo>
                    <a:lnTo>
                      <a:pt x="40" y="80"/>
                    </a:lnTo>
                    <a:lnTo>
                      <a:pt x="47" y="82"/>
                    </a:lnTo>
                    <a:lnTo>
                      <a:pt x="59" y="78"/>
                    </a:lnTo>
                    <a:lnTo>
                      <a:pt x="64" y="70"/>
                    </a:lnTo>
                    <a:lnTo>
                      <a:pt x="63" y="63"/>
                    </a:lnTo>
                    <a:lnTo>
                      <a:pt x="58" y="61"/>
                    </a:lnTo>
                    <a:lnTo>
                      <a:pt x="52" y="61"/>
                    </a:lnTo>
                    <a:lnTo>
                      <a:pt x="49" y="57"/>
                    </a:lnTo>
                    <a:lnTo>
                      <a:pt x="45" y="52"/>
                    </a:lnTo>
                    <a:lnTo>
                      <a:pt x="42" y="45"/>
                    </a:lnTo>
                    <a:lnTo>
                      <a:pt x="37" y="38"/>
                    </a:lnTo>
                    <a:lnTo>
                      <a:pt x="34" y="30"/>
                    </a:lnTo>
                    <a:lnTo>
                      <a:pt x="30" y="23"/>
                    </a:lnTo>
                    <a:lnTo>
                      <a:pt x="29" y="21"/>
                    </a:lnTo>
                    <a:lnTo>
                      <a:pt x="29" y="18"/>
                    </a:lnTo>
                    <a:lnTo>
                      <a:pt x="28" y="14"/>
                    </a:lnTo>
                    <a:lnTo>
                      <a:pt x="26" y="7"/>
                    </a:lnTo>
                    <a:lnTo>
                      <a:pt x="2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12" name="Freeform 132"/>
              <p:cNvSpPr>
                <a:spLocks/>
              </p:cNvSpPr>
              <p:nvPr/>
            </p:nvSpPr>
            <p:spPr bwMode="auto">
              <a:xfrm>
                <a:off x="591" y="2038"/>
                <a:ext cx="28" cy="37"/>
              </a:xfrm>
              <a:custGeom>
                <a:avLst/>
                <a:gdLst>
                  <a:gd name="T0" fmla="*/ 0 w 55"/>
                  <a:gd name="T1" fmla="*/ 9 h 72"/>
                  <a:gd name="T2" fmla="*/ 0 w 55"/>
                  <a:gd name="T3" fmla="*/ 7 h 72"/>
                  <a:gd name="T4" fmla="*/ 0 w 55"/>
                  <a:gd name="T5" fmla="*/ 2 h 72"/>
                  <a:gd name="T6" fmla="*/ 4 w 55"/>
                  <a:gd name="T7" fmla="*/ 0 h 72"/>
                  <a:gd name="T8" fmla="*/ 14 w 55"/>
                  <a:gd name="T9" fmla="*/ 0 h 72"/>
                  <a:gd name="T10" fmla="*/ 25 w 55"/>
                  <a:gd name="T11" fmla="*/ 4 h 72"/>
                  <a:gd name="T12" fmla="*/ 32 w 55"/>
                  <a:gd name="T13" fmla="*/ 11 h 72"/>
                  <a:gd name="T14" fmla="*/ 34 w 55"/>
                  <a:gd name="T15" fmla="*/ 18 h 72"/>
                  <a:gd name="T16" fmla="*/ 36 w 55"/>
                  <a:gd name="T17" fmla="*/ 21 h 72"/>
                  <a:gd name="T18" fmla="*/ 55 w 55"/>
                  <a:gd name="T19" fmla="*/ 63 h 72"/>
                  <a:gd name="T20" fmla="*/ 54 w 55"/>
                  <a:gd name="T21" fmla="*/ 64 h 72"/>
                  <a:gd name="T22" fmla="*/ 51 w 55"/>
                  <a:gd name="T23" fmla="*/ 68 h 72"/>
                  <a:gd name="T24" fmla="*/ 45 w 55"/>
                  <a:gd name="T25" fmla="*/ 71 h 72"/>
                  <a:gd name="T26" fmla="*/ 38 w 55"/>
                  <a:gd name="T27" fmla="*/ 72 h 72"/>
                  <a:gd name="T28" fmla="*/ 33 w 55"/>
                  <a:gd name="T29" fmla="*/ 70 h 72"/>
                  <a:gd name="T30" fmla="*/ 28 w 55"/>
                  <a:gd name="T31" fmla="*/ 67 h 72"/>
                  <a:gd name="T32" fmla="*/ 22 w 55"/>
                  <a:gd name="T33" fmla="*/ 60 h 72"/>
                  <a:gd name="T34" fmla="*/ 16 w 55"/>
                  <a:gd name="T35" fmla="*/ 54 h 72"/>
                  <a:gd name="T36" fmla="*/ 10 w 55"/>
                  <a:gd name="T37" fmla="*/ 47 h 72"/>
                  <a:gd name="T38" fmla="*/ 6 w 55"/>
                  <a:gd name="T39" fmla="*/ 41 h 72"/>
                  <a:gd name="T40" fmla="*/ 2 w 55"/>
                  <a:gd name="T41" fmla="*/ 37 h 72"/>
                  <a:gd name="T42" fmla="*/ 1 w 55"/>
                  <a:gd name="T43" fmla="*/ 36 h 72"/>
                  <a:gd name="T44" fmla="*/ 0 w 55"/>
                  <a:gd name="T45"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72">
                    <a:moveTo>
                      <a:pt x="0" y="9"/>
                    </a:moveTo>
                    <a:lnTo>
                      <a:pt x="0" y="7"/>
                    </a:lnTo>
                    <a:lnTo>
                      <a:pt x="0" y="2"/>
                    </a:lnTo>
                    <a:lnTo>
                      <a:pt x="4" y="0"/>
                    </a:lnTo>
                    <a:lnTo>
                      <a:pt x="14" y="0"/>
                    </a:lnTo>
                    <a:lnTo>
                      <a:pt x="25" y="4"/>
                    </a:lnTo>
                    <a:lnTo>
                      <a:pt x="32" y="11"/>
                    </a:lnTo>
                    <a:lnTo>
                      <a:pt x="34" y="18"/>
                    </a:lnTo>
                    <a:lnTo>
                      <a:pt x="36" y="21"/>
                    </a:lnTo>
                    <a:lnTo>
                      <a:pt x="55" y="63"/>
                    </a:lnTo>
                    <a:lnTo>
                      <a:pt x="54" y="64"/>
                    </a:lnTo>
                    <a:lnTo>
                      <a:pt x="51" y="68"/>
                    </a:lnTo>
                    <a:lnTo>
                      <a:pt x="45" y="71"/>
                    </a:lnTo>
                    <a:lnTo>
                      <a:pt x="38" y="72"/>
                    </a:lnTo>
                    <a:lnTo>
                      <a:pt x="33" y="70"/>
                    </a:lnTo>
                    <a:lnTo>
                      <a:pt x="28" y="67"/>
                    </a:lnTo>
                    <a:lnTo>
                      <a:pt x="22" y="60"/>
                    </a:lnTo>
                    <a:lnTo>
                      <a:pt x="16" y="54"/>
                    </a:lnTo>
                    <a:lnTo>
                      <a:pt x="10" y="47"/>
                    </a:lnTo>
                    <a:lnTo>
                      <a:pt x="6" y="41"/>
                    </a:lnTo>
                    <a:lnTo>
                      <a:pt x="2" y="37"/>
                    </a:lnTo>
                    <a:lnTo>
                      <a:pt x="1" y="36"/>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13" name="Freeform 133"/>
              <p:cNvSpPr>
                <a:spLocks/>
              </p:cNvSpPr>
              <p:nvPr/>
            </p:nvSpPr>
            <p:spPr bwMode="auto">
              <a:xfrm>
                <a:off x="578" y="2055"/>
                <a:ext cx="31" cy="40"/>
              </a:xfrm>
              <a:custGeom>
                <a:avLst/>
                <a:gdLst>
                  <a:gd name="T0" fmla="*/ 20 w 62"/>
                  <a:gd name="T1" fmla="*/ 1 h 81"/>
                  <a:gd name="T2" fmla="*/ 13 w 62"/>
                  <a:gd name="T3" fmla="*/ 0 h 81"/>
                  <a:gd name="T4" fmla="*/ 8 w 62"/>
                  <a:gd name="T5" fmla="*/ 6 h 81"/>
                  <a:gd name="T6" fmla="*/ 4 w 62"/>
                  <a:gd name="T7" fmla="*/ 13 h 81"/>
                  <a:gd name="T8" fmla="*/ 3 w 62"/>
                  <a:gd name="T9" fmla="*/ 16 h 81"/>
                  <a:gd name="T10" fmla="*/ 1 w 62"/>
                  <a:gd name="T11" fmla="*/ 21 h 81"/>
                  <a:gd name="T12" fmla="*/ 0 w 62"/>
                  <a:gd name="T13" fmla="*/ 32 h 81"/>
                  <a:gd name="T14" fmla="*/ 3 w 62"/>
                  <a:gd name="T15" fmla="*/ 47 h 81"/>
                  <a:gd name="T16" fmla="*/ 12 w 62"/>
                  <a:gd name="T17" fmla="*/ 59 h 81"/>
                  <a:gd name="T18" fmla="*/ 21 w 62"/>
                  <a:gd name="T19" fmla="*/ 67 h 81"/>
                  <a:gd name="T20" fmla="*/ 24 w 62"/>
                  <a:gd name="T21" fmla="*/ 74 h 81"/>
                  <a:gd name="T22" fmla="*/ 29 w 62"/>
                  <a:gd name="T23" fmla="*/ 78 h 81"/>
                  <a:gd name="T24" fmla="*/ 41 w 62"/>
                  <a:gd name="T25" fmla="*/ 81 h 81"/>
                  <a:gd name="T26" fmla="*/ 53 w 62"/>
                  <a:gd name="T27" fmla="*/ 77 h 81"/>
                  <a:gd name="T28" fmla="*/ 61 w 62"/>
                  <a:gd name="T29" fmla="*/ 70 h 81"/>
                  <a:gd name="T30" fmla="*/ 62 w 62"/>
                  <a:gd name="T31" fmla="*/ 63 h 81"/>
                  <a:gd name="T32" fmla="*/ 58 w 62"/>
                  <a:gd name="T33" fmla="*/ 61 h 81"/>
                  <a:gd name="T34" fmla="*/ 52 w 62"/>
                  <a:gd name="T35" fmla="*/ 61 h 81"/>
                  <a:gd name="T36" fmla="*/ 49 w 62"/>
                  <a:gd name="T37" fmla="*/ 58 h 81"/>
                  <a:gd name="T38" fmla="*/ 45 w 62"/>
                  <a:gd name="T39" fmla="*/ 52 h 81"/>
                  <a:gd name="T40" fmla="*/ 42 w 62"/>
                  <a:gd name="T41" fmla="*/ 45 h 81"/>
                  <a:gd name="T42" fmla="*/ 37 w 62"/>
                  <a:gd name="T43" fmla="*/ 38 h 81"/>
                  <a:gd name="T44" fmla="*/ 34 w 62"/>
                  <a:gd name="T45" fmla="*/ 30 h 81"/>
                  <a:gd name="T46" fmla="*/ 30 w 62"/>
                  <a:gd name="T47" fmla="*/ 23 h 81"/>
                  <a:gd name="T48" fmla="*/ 29 w 62"/>
                  <a:gd name="T49" fmla="*/ 21 h 81"/>
                  <a:gd name="T50" fmla="*/ 29 w 62"/>
                  <a:gd name="T51" fmla="*/ 19 h 81"/>
                  <a:gd name="T52" fmla="*/ 28 w 62"/>
                  <a:gd name="T53" fmla="*/ 14 h 81"/>
                  <a:gd name="T54" fmla="*/ 26 w 62"/>
                  <a:gd name="T55" fmla="*/ 8 h 81"/>
                  <a:gd name="T56" fmla="*/ 20 w 62"/>
                  <a:gd name="T5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81">
                    <a:moveTo>
                      <a:pt x="20" y="1"/>
                    </a:moveTo>
                    <a:lnTo>
                      <a:pt x="13" y="0"/>
                    </a:lnTo>
                    <a:lnTo>
                      <a:pt x="8" y="6"/>
                    </a:lnTo>
                    <a:lnTo>
                      <a:pt x="4" y="13"/>
                    </a:lnTo>
                    <a:lnTo>
                      <a:pt x="3" y="16"/>
                    </a:lnTo>
                    <a:lnTo>
                      <a:pt x="1" y="21"/>
                    </a:lnTo>
                    <a:lnTo>
                      <a:pt x="0" y="32"/>
                    </a:lnTo>
                    <a:lnTo>
                      <a:pt x="3" y="47"/>
                    </a:lnTo>
                    <a:lnTo>
                      <a:pt x="12" y="59"/>
                    </a:lnTo>
                    <a:lnTo>
                      <a:pt x="21" y="67"/>
                    </a:lnTo>
                    <a:lnTo>
                      <a:pt x="24" y="74"/>
                    </a:lnTo>
                    <a:lnTo>
                      <a:pt x="29" y="78"/>
                    </a:lnTo>
                    <a:lnTo>
                      <a:pt x="41" y="81"/>
                    </a:lnTo>
                    <a:lnTo>
                      <a:pt x="53" y="77"/>
                    </a:lnTo>
                    <a:lnTo>
                      <a:pt x="61" y="70"/>
                    </a:lnTo>
                    <a:lnTo>
                      <a:pt x="62" y="63"/>
                    </a:lnTo>
                    <a:lnTo>
                      <a:pt x="58" y="61"/>
                    </a:lnTo>
                    <a:lnTo>
                      <a:pt x="52" y="61"/>
                    </a:lnTo>
                    <a:lnTo>
                      <a:pt x="49" y="58"/>
                    </a:lnTo>
                    <a:lnTo>
                      <a:pt x="45" y="52"/>
                    </a:lnTo>
                    <a:lnTo>
                      <a:pt x="42" y="45"/>
                    </a:lnTo>
                    <a:lnTo>
                      <a:pt x="37" y="38"/>
                    </a:lnTo>
                    <a:lnTo>
                      <a:pt x="34" y="30"/>
                    </a:lnTo>
                    <a:lnTo>
                      <a:pt x="30" y="23"/>
                    </a:lnTo>
                    <a:lnTo>
                      <a:pt x="29" y="21"/>
                    </a:lnTo>
                    <a:lnTo>
                      <a:pt x="29" y="19"/>
                    </a:lnTo>
                    <a:lnTo>
                      <a:pt x="28" y="14"/>
                    </a:lnTo>
                    <a:lnTo>
                      <a:pt x="26" y="8"/>
                    </a:lnTo>
                    <a:lnTo>
                      <a:pt x="2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14" name="Freeform 134"/>
              <p:cNvSpPr>
                <a:spLocks/>
              </p:cNvSpPr>
              <p:nvPr/>
            </p:nvSpPr>
            <p:spPr bwMode="auto">
              <a:xfrm>
                <a:off x="566" y="2072"/>
                <a:ext cx="27" cy="35"/>
              </a:xfrm>
              <a:custGeom>
                <a:avLst/>
                <a:gdLst>
                  <a:gd name="T0" fmla="*/ 14 w 55"/>
                  <a:gd name="T1" fmla="*/ 0 h 70"/>
                  <a:gd name="T2" fmla="*/ 8 w 55"/>
                  <a:gd name="T3" fmla="*/ 1 h 70"/>
                  <a:gd name="T4" fmla="*/ 3 w 55"/>
                  <a:gd name="T5" fmla="*/ 7 h 70"/>
                  <a:gd name="T6" fmla="*/ 1 w 55"/>
                  <a:gd name="T7" fmla="*/ 15 h 70"/>
                  <a:gd name="T8" fmla="*/ 0 w 55"/>
                  <a:gd name="T9" fmla="*/ 18 h 70"/>
                  <a:gd name="T10" fmla="*/ 0 w 55"/>
                  <a:gd name="T11" fmla="*/ 22 h 70"/>
                  <a:gd name="T12" fmla="*/ 1 w 55"/>
                  <a:gd name="T13" fmla="*/ 30 h 70"/>
                  <a:gd name="T14" fmla="*/ 6 w 55"/>
                  <a:gd name="T15" fmla="*/ 40 h 70"/>
                  <a:gd name="T16" fmla="*/ 13 w 55"/>
                  <a:gd name="T17" fmla="*/ 48 h 70"/>
                  <a:gd name="T18" fmla="*/ 21 w 55"/>
                  <a:gd name="T19" fmla="*/ 56 h 70"/>
                  <a:gd name="T20" fmla="*/ 25 w 55"/>
                  <a:gd name="T21" fmla="*/ 62 h 70"/>
                  <a:gd name="T22" fmla="*/ 30 w 55"/>
                  <a:gd name="T23" fmla="*/ 68 h 70"/>
                  <a:gd name="T24" fmla="*/ 40 w 55"/>
                  <a:gd name="T25" fmla="*/ 70 h 70"/>
                  <a:gd name="T26" fmla="*/ 51 w 55"/>
                  <a:gd name="T27" fmla="*/ 63 h 70"/>
                  <a:gd name="T28" fmla="*/ 55 w 55"/>
                  <a:gd name="T29" fmla="*/ 58 h 70"/>
                  <a:gd name="T30" fmla="*/ 53 w 55"/>
                  <a:gd name="T31" fmla="*/ 56 h 70"/>
                  <a:gd name="T32" fmla="*/ 48 w 55"/>
                  <a:gd name="T33" fmla="*/ 57 h 70"/>
                  <a:gd name="T34" fmla="*/ 43 w 55"/>
                  <a:gd name="T35" fmla="*/ 56 h 70"/>
                  <a:gd name="T36" fmla="*/ 39 w 55"/>
                  <a:gd name="T37" fmla="*/ 50 h 70"/>
                  <a:gd name="T38" fmla="*/ 36 w 55"/>
                  <a:gd name="T39" fmla="*/ 43 h 70"/>
                  <a:gd name="T40" fmla="*/ 32 w 55"/>
                  <a:gd name="T41" fmla="*/ 37 h 70"/>
                  <a:gd name="T42" fmla="*/ 28 w 55"/>
                  <a:gd name="T43" fmla="*/ 30 h 70"/>
                  <a:gd name="T44" fmla="*/ 23 w 55"/>
                  <a:gd name="T45" fmla="*/ 23 h 70"/>
                  <a:gd name="T46" fmla="*/ 18 w 55"/>
                  <a:gd name="T47" fmla="*/ 17 h 70"/>
                  <a:gd name="T48" fmla="*/ 16 w 55"/>
                  <a:gd name="T49" fmla="*/ 15 h 70"/>
                  <a:gd name="T50" fmla="*/ 17 w 55"/>
                  <a:gd name="T51" fmla="*/ 12 h 70"/>
                  <a:gd name="T52" fmla="*/ 18 w 55"/>
                  <a:gd name="T53" fmla="*/ 9 h 70"/>
                  <a:gd name="T54" fmla="*/ 17 w 55"/>
                  <a:gd name="T55" fmla="*/ 3 h 70"/>
                  <a:gd name="T56" fmla="*/ 14 w 55"/>
                  <a:gd name="T5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 h="70">
                    <a:moveTo>
                      <a:pt x="14" y="0"/>
                    </a:moveTo>
                    <a:lnTo>
                      <a:pt x="8" y="1"/>
                    </a:lnTo>
                    <a:lnTo>
                      <a:pt x="3" y="7"/>
                    </a:lnTo>
                    <a:lnTo>
                      <a:pt x="1" y="15"/>
                    </a:lnTo>
                    <a:lnTo>
                      <a:pt x="0" y="18"/>
                    </a:lnTo>
                    <a:lnTo>
                      <a:pt x="0" y="22"/>
                    </a:lnTo>
                    <a:lnTo>
                      <a:pt x="1" y="30"/>
                    </a:lnTo>
                    <a:lnTo>
                      <a:pt x="6" y="40"/>
                    </a:lnTo>
                    <a:lnTo>
                      <a:pt x="13" y="48"/>
                    </a:lnTo>
                    <a:lnTo>
                      <a:pt x="21" y="56"/>
                    </a:lnTo>
                    <a:lnTo>
                      <a:pt x="25" y="62"/>
                    </a:lnTo>
                    <a:lnTo>
                      <a:pt x="30" y="68"/>
                    </a:lnTo>
                    <a:lnTo>
                      <a:pt x="40" y="70"/>
                    </a:lnTo>
                    <a:lnTo>
                      <a:pt x="51" y="63"/>
                    </a:lnTo>
                    <a:lnTo>
                      <a:pt x="55" y="58"/>
                    </a:lnTo>
                    <a:lnTo>
                      <a:pt x="53" y="56"/>
                    </a:lnTo>
                    <a:lnTo>
                      <a:pt x="48" y="57"/>
                    </a:lnTo>
                    <a:lnTo>
                      <a:pt x="43" y="56"/>
                    </a:lnTo>
                    <a:lnTo>
                      <a:pt x="39" y="50"/>
                    </a:lnTo>
                    <a:lnTo>
                      <a:pt x="36" y="43"/>
                    </a:lnTo>
                    <a:lnTo>
                      <a:pt x="32" y="37"/>
                    </a:lnTo>
                    <a:lnTo>
                      <a:pt x="28" y="30"/>
                    </a:lnTo>
                    <a:lnTo>
                      <a:pt x="23" y="23"/>
                    </a:lnTo>
                    <a:lnTo>
                      <a:pt x="18" y="17"/>
                    </a:lnTo>
                    <a:lnTo>
                      <a:pt x="16" y="15"/>
                    </a:lnTo>
                    <a:lnTo>
                      <a:pt x="17" y="12"/>
                    </a:lnTo>
                    <a:lnTo>
                      <a:pt x="18" y="9"/>
                    </a:lnTo>
                    <a:lnTo>
                      <a:pt x="17" y="3"/>
                    </a:lnTo>
                    <a:lnTo>
                      <a:pt x="14" y="0"/>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15" name="Freeform 135"/>
              <p:cNvSpPr>
                <a:spLocks/>
              </p:cNvSpPr>
              <p:nvPr/>
            </p:nvSpPr>
            <p:spPr bwMode="auto">
              <a:xfrm>
                <a:off x="579" y="2058"/>
                <a:ext cx="28" cy="36"/>
              </a:xfrm>
              <a:custGeom>
                <a:avLst/>
                <a:gdLst>
                  <a:gd name="T0" fmla="*/ 15 w 55"/>
                  <a:gd name="T1" fmla="*/ 0 h 73"/>
                  <a:gd name="T2" fmla="*/ 9 w 55"/>
                  <a:gd name="T3" fmla="*/ 1 h 73"/>
                  <a:gd name="T4" fmla="*/ 4 w 55"/>
                  <a:gd name="T5" fmla="*/ 8 h 73"/>
                  <a:gd name="T6" fmla="*/ 1 w 55"/>
                  <a:gd name="T7" fmla="*/ 15 h 73"/>
                  <a:gd name="T8" fmla="*/ 0 w 55"/>
                  <a:gd name="T9" fmla="*/ 18 h 73"/>
                  <a:gd name="T10" fmla="*/ 0 w 55"/>
                  <a:gd name="T11" fmla="*/ 22 h 73"/>
                  <a:gd name="T12" fmla="*/ 2 w 55"/>
                  <a:gd name="T13" fmla="*/ 30 h 73"/>
                  <a:gd name="T14" fmla="*/ 5 w 55"/>
                  <a:gd name="T15" fmla="*/ 40 h 73"/>
                  <a:gd name="T16" fmla="*/ 14 w 55"/>
                  <a:gd name="T17" fmla="*/ 48 h 73"/>
                  <a:gd name="T18" fmla="*/ 22 w 55"/>
                  <a:gd name="T19" fmla="*/ 56 h 73"/>
                  <a:gd name="T20" fmla="*/ 25 w 55"/>
                  <a:gd name="T21" fmla="*/ 65 h 73"/>
                  <a:gd name="T22" fmla="*/ 30 w 55"/>
                  <a:gd name="T23" fmla="*/ 70 h 73"/>
                  <a:gd name="T24" fmla="*/ 40 w 55"/>
                  <a:gd name="T25" fmla="*/ 73 h 73"/>
                  <a:gd name="T26" fmla="*/ 50 w 55"/>
                  <a:gd name="T27" fmla="*/ 66 h 73"/>
                  <a:gd name="T28" fmla="*/ 55 w 55"/>
                  <a:gd name="T29" fmla="*/ 60 h 73"/>
                  <a:gd name="T30" fmla="*/ 54 w 55"/>
                  <a:gd name="T31" fmla="*/ 58 h 73"/>
                  <a:gd name="T32" fmla="*/ 48 w 55"/>
                  <a:gd name="T33" fmla="*/ 58 h 73"/>
                  <a:gd name="T34" fmla="*/ 43 w 55"/>
                  <a:gd name="T35" fmla="*/ 56 h 73"/>
                  <a:gd name="T36" fmla="*/ 39 w 55"/>
                  <a:gd name="T37" fmla="*/ 51 h 73"/>
                  <a:gd name="T38" fmla="*/ 37 w 55"/>
                  <a:gd name="T39" fmla="*/ 44 h 73"/>
                  <a:gd name="T40" fmla="*/ 33 w 55"/>
                  <a:gd name="T41" fmla="*/ 37 h 73"/>
                  <a:gd name="T42" fmla="*/ 28 w 55"/>
                  <a:gd name="T43" fmla="*/ 30 h 73"/>
                  <a:gd name="T44" fmla="*/ 24 w 55"/>
                  <a:gd name="T45" fmla="*/ 23 h 73"/>
                  <a:gd name="T46" fmla="*/ 19 w 55"/>
                  <a:gd name="T47" fmla="*/ 17 h 73"/>
                  <a:gd name="T48" fmla="*/ 17 w 55"/>
                  <a:gd name="T49" fmla="*/ 15 h 73"/>
                  <a:gd name="T50" fmla="*/ 18 w 55"/>
                  <a:gd name="T51" fmla="*/ 14 h 73"/>
                  <a:gd name="T52" fmla="*/ 19 w 55"/>
                  <a:gd name="T53" fmla="*/ 9 h 73"/>
                  <a:gd name="T54" fmla="*/ 18 w 55"/>
                  <a:gd name="T55" fmla="*/ 5 h 73"/>
                  <a:gd name="T56" fmla="*/ 15 w 55"/>
                  <a:gd name="T5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 h="73">
                    <a:moveTo>
                      <a:pt x="15" y="0"/>
                    </a:moveTo>
                    <a:lnTo>
                      <a:pt x="9" y="1"/>
                    </a:lnTo>
                    <a:lnTo>
                      <a:pt x="4" y="8"/>
                    </a:lnTo>
                    <a:lnTo>
                      <a:pt x="1" y="15"/>
                    </a:lnTo>
                    <a:lnTo>
                      <a:pt x="0" y="18"/>
                    </a:lnTo>
                    <a:lnTo>
                      <a:pt x="0" y="22"/>
                    </a:lnTo>
                    <a:lnTo>
                      <a:pt x="2" y="30"/>
                    </a:lnTo>
                    <a:lnTo>
                      <a:pt x="5" y="40"/>
                    </a:lnTo>
                    <a:lnTo>
                      <a:pt x="14" y="48"/>
                    </a:lnTo>
                    <a:lnTo>
                      <a:pt x="22" y="56"/>
                    </a:lnTo>
                    <a:lnTo>
                      <a:pt x="25" y="65"/>
                    </a:lnTo>
                    <a:lnTo>
                      <a:pt x="30" y="70"/>
                    </a:lnTo>
                    <a:lnTo>
                      <a:pt x="40" y="73"/>
                    </a:lnTo>
                    <a:lnTo>
                      <a:pt x="50" y="66"/>
                    </a:lnTo>
                    <a:lnTo>
                      <a:pt x="55" y="60"/>
                    </a:lnTo>
                    <a:lnTo>
                      <a:pt x="54" y="58"/>
                    </a:lnTo>
                    <a:lnTo>
                      <a:pt x="48" y="58"/>
                    </a:lnTo>
                    <a:lnTo>
                      <a:pt x="43" y="56"/>
                    </a:lnTo>
                    <a:lnTo>
                      <a:pt x="39" y="51"/>
                    </a:lnTo>
                    <a:lnTo>
                      <a:pt x="37" y="44"/>
                    </a:lnTo>
                    <a:lnTo>
                      <a:pt x="33" y="37"/>
                    </a:lnTo>
                    <a:lnTo>
                      <a:pt x="28" y="30"/>
                    </a:lnTo>
                    <a:lnTo>
                      <a:pt x="24" y="23"/>
                    </a:lnTo>
                    <a:lnTo>
                      <a:pt x="19" y="17"/>
                    </a:lnTo>
                    <a:lnTo>
                      <a:pt x="17" y="15"/>
                    </a:lnTo>
                    <a:lnTo>
                      <a:pt x="18" y="14"/>
                    </a:lnTo>
                    <a:lnTo>
                      <a:pt x="19" y="9"/>
                    </a:lnTo>
                    <a:lnTo>
                      <a:pt x="18" y="5"/>
                    </a:lnTo>
                    <a:lnTo>
                      <a:pt x="15" y="0"/>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16" name="Freeform 136"/>
              <p:cNvSpPr>
                <a:spLocks/>
              </p:cNvSpPr>
              <p:nvPr/>
            </p:nvSpPr>
            <p:spPr bwMode="auto">
              <a:xfrm>
                <a:off x="594" y="2042"/>
                <a:ext cx="22" cy="30"/>
              </a:xfrm>
              <a:custGeom>
                <a:avLst/>
                <a:gdLst>
                  <a:gd name="T0" fmla="*/ 0 w 43"/>
                  <a:gd name="T1" fmla="*/ 11 h 60"/>
                  <a:gd name="T2" fmla="*/ 0 w 43"/>
                  <a:gd name="T3" fmla="*/ 9 h 60"/>
                  <a:gd name="T4" fmla="*/ 0 w 43"/>
                  <a:gd name="T5" fmla="*/ 4 h 60"/>
                  <a:gd name="T6" fmla="*/ 3 w 43"/>
                  <a:gd name="T7" fmla="*/ 0 h 60"/>
                  <a:gd name="T8" fmla="*/ 11 w 43"/>
                  <a:gd name="T9" fmla="*/ 0 h 60"/>
                  <a:gd name="T10" fmla="*/ 19 w 43"/>
                  <a:gd name="T11" fmla="*/ 4 h 60"/>
                  <a:gd name="T12" fmla="*/ 24 w 43"/>
                  <a:gd name="T13" fmla="*/ 11 h 60"/>
                  <a:gd name="T14" fmla="*/ 25 w 43"/>
                  <a:gd name="T15" fmla="*/ 18 h 60"/>
                  <a:gd name="T16" fmla="*/ 25 w 43"/>
                  <a:gd name="T17" fmla="*/ 21 h 60"/>
                  <a:gd name="T18" fmla="*/ 43 w 43"/>
                  <a:gd name="T19" fmla="*/ 53 h 60"/>
                  <a:gd name="T20" fmla="*/ 42 w 43"/>
                  <a:gd name="T21" fmla="*/ 54 h 60"/>
                  <a:gd name="T22" fmla="*/ 41 w 43"/>
                  <a:gd name="T23" fmla="*/ 56 h 60"/>
                  <a:gd name="T24" fmla="*/ 38 w 43"/>
                  <a:gd name="T25" fmla="*/ 59 h 60"/>
                  <a:gd name="T26" fmla="*/ 32 w 43"/>
                  <a:gd name="T27" fmla="*/ 60 h 60"/>
                  <a:gd name="T28" fmla="*/ 24 w 43"/>
                  <a:gd name="T29" fmla="*/ 54 h 60"/>
                  <a:gd name="T30" fmla="*/ 12 w 43"/>
                  <a:gd name="T31" fmla="*/ 44 h 60"/>
                  <a:gd name="T32" fmla="*/ 3 w 43"/>
                  <a:gd name="T33" fmla="*/ 33 h 60"/>
                  <a:gd name="T34" fmla="*/ 0 w 43"/>
                  <a:gd name="T35" fmla="*/ 29 h 60"/>
                  <a:gd name="T36" fmla="*/ 0 w 43"/>
                  <a:gd name="T37"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60">
                    <a:moveTo>
                      <a:pt x="0" y="11"/>
                    </a:moveTo>
                    <a:lnTo>
                      <a:pt x="0" y="9"/>
                    </a:lnTo>
                    <a:lnTo>
                      <a:pt x="0" y="4"/>
                    </a:lnTo>
                    <a:lnTo>
                      <a:pt x="3" y="0"/>
                    </a:lnTo>
                    <a:lnTo>
                      <a:pt x="11" y="0"/>
                    </a:lnTo>
                    <a:lnTo>
                      <a:pt x="19" y="4"/>
                    </a:lnTo>
                    <a:lnTo>
                      <a:pt x="24" y="11"/>
                    </a:lnTo>
                    <a:lnTo>
                      <a:pt x="25" y="18"/>
                    </a:lnTo>
                    <a:lnTo>
                      <a:pt x="25" y="21"/>
                    </a:lnTo>
                    <a:lnTo>
                      <a:pt x="43" y="53"/>
                    </a:lnTo>
                    <a:lnTo>
                      <a:pt x="42" y="54"/>
                    </a:lnTo>
                    <a:lnTo>
                      <a:pt x="41" y="56"/>
                    </a:lnTo>
                    <a:lnTo>
                      <a:pt x="38" y="59"/>
                    </a:lnTo>
                    <a:lnTo>
                      <a:pt x="32" y="60"/>
                    </a:lnTo>
                    <a:lnTo>
                      <a:pt x="24" y="54"/>
                    </a:lnTo>
                    <a:lnTo>
                      <a:pt x="12" y="44"/>
                    </a:lnTo>
                    <a:lnTo>
                      <a:pt x="3" y="33"/>
                    </a:lnTo>
                    <a:lnTo>
                      <a:pt x="0" y="29"/>
                    </a:lnTo>
                    <a:lnTo>
                      <a:pt x="0" y="11"/>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8617" name="Group 137"/>
          <p:cNvGrpSpPr>
            <a:grpSpLocks/>
          </p:cNvGrpSpPr>
          <p:nvPr/>
        </p:nvGrpSpPr>
        <p:grpSpPr bwMode="auto">
          <a:xfrm>
            <a:off x="4800600" y="762000"/>
            <a:ext cx="3200400" cy="1695450"/>
            <a:chOff x="3264" y="3120"/>
            <a:chExt cx="2016" cy="1068"/>
          </a:xfrm>
        </p:grpSpPr>
        <p:sp>
          <p:nvSpPr>
            <p:cNvPr id="148618" name="Text Box 138"/>
            <p:cNvSpPr txBox="1">
              <a:spLocks noChangeArrowheads="1"/>
            </p:cNvSpPr>
            <p:nvPr/>
          </p:nvSpPr>
          <p:spPr bwMode="auto">
            <a:xfrm>
              <a:off x="3264" y="3590"/>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solidFill>
                    <a:srgbClr val="FF9900"/>
                  </a:solidFill>
                  <a:effectLst>
                    <a:outerShdw blurRad="38100" dist="38100" dir="2700000" algn="tl">
                      <a:srgbClr val="C0C0C0"/>
                    </a:outerShdw>
                  </a:effectLst>
                  <a:latin typeface="Times New Roman" panose="02020603050405020304" pitchFamily="18" charset="0"/>
                </a:rPr>
                <a:t>●</a:t>
              </a:r>
              <a:r>
                <a:rPr kumimoji="1" lang="zh-CN" altLang="en-US" sz="2000" b="1">
                  <a:solidFill>
                    <a:schemeClr val="bg1"/>
                  </a:solidFill>
                  <a:effectLst>
                    <a:outerShdw blurRad="38100" dist="38100" dir="2700000" algn="tl">
                      <a:srgbClr val="C0C0C0"/>
                    </a:outerShdw>
                  </a:effectLst>
                  <a:latin typeface="Times New Roman" panose="02020603050405020304" pitchFamily="18" charset="0"/>
                </a:rPr>
                <a:t> </a:t>
              </a:r>
              <a:r>
                <a:rPr kumimoji="1" lang="zh-CN" altLang="en-US" sz="2000" b="1">
                  <a:effectLst>
                    <a:outerShdw blurRad="38100" dist="38100" dir="2700000" algn="tl">
                      <a:srgbClr val="C0C0C0"/>
                    </a:outerShdw>
                  </a:effectLst>
                  <a:latin typeface="Times New Roman" panose="02020603050405020304" pitchFamily="18" charset="0"/>
                </a:rPr>
                <a:t>视觉效果</a:t>
              </a:r>
            </a:p>
          </p:txBody>
        </p:sp>
        <p:sp>
          <p:nvSpPr>
            <p:cNvPr id="148619" name="Oval 139"/>
            <p:cNvSpPr>
              <a:spLocks noChangeArrowheads="1"/>
            </p:cNvSpPr>
            <p:nvPr/>
          </p:nvSpPr>
          <p:spPr bwMode="auto">
            <a:xfrm>
              <a:off x="4224" y="3120"/>
              <a:ext cx="1056" cy="1056"/>
            </a:xfrm>
            <a:prstGeom prst="ellipse">
              <a:avLst/>
            </a:prstGeom>
            <a:solidFill>
              <a:schemeClr val="tx1"/>
            </a:solidFill>
            <a:ln w="1905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8620" name="Picture 140" descr="tori"/>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4272" y="3120"/>
              <a:ext cx="946" cy="1068"/>
            </a:xfrm>
            <a:prstGeom prst="rect">
              <a:avLst/>
            </a:prstGeom>
            <a:noFill/>
            <a:extLst>
              <a:ext uri="{909E8E84-426E-40DD-AFC4-6F175D3DCCD1}">
                <a14:hiddenFill xmlns:a14="http://schemas.microsoft.com/office/drawing/2010/main">
                  <a:solidFill>
                    <a:srgbClr val="FFFFFF"/>
                  </a:solidFill>
                </a14:hiddenFill>
              </a:ext>
            </a:extLst>
          </p:spPr>
        </p:pic>
      </p:grpSp>
      <p:sp>
        <p:nvSpPr>
          <p:cNvPr id="148622" name="Line 142"/>
          <p:cNvSpPr>
            <a:spLocks noChangeShapeType="1"/>
          </p:cNvSpPr>
          <p:nvPr/>
        </p:nvSpPr>
        <p:spPr bwMode="auto">
          <a:xfrm>
            <a:off x="838200" y="1828800"/>
            <a:ext cx="160020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623" name="Text Box 143"/>
          <p:cNvSpPr txBox="1">
            <a:spLocks noChangeArrowheads="1"/>
          </p:cNvSpPr>
          <p:nvPr/>
        </p:nvSpPr>
        <p:spPr bwMode="auto">
          <a:xfrm>
            <a:off x="8077200" y="6629400"/>
            <a:ext cx="8382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pPr>
            <a:r>
              <a:rPr kumimoji="1" lang="zh-CN" altLang="en-US" sz="1200" b="1">
                <a:solidFill>
                  <a:srgbClr val="3399FF"/>
                </a:solidFill>
                <a:effectLst>
                  <a:outerShdw blurRad="38100" dist="38100" dir="2700000" algn="tl">
                    <a:srgbClr val="C0C0C0"/>
                  </a:outerShdw>
                </a:effectLst>
                <a:latin typeface="Times New Roman" panose="02020603050405020304" pitchFamily="18" charset="0"/>
              </a:rPr>
              <a:t>教学进程</a:t>
            </a:r>
          </a:p>
        </p:txBody>
      </p:sp>
      <p:grpSp>
        <p:nvGrpSpPr>
          <p:cNvPr id="148651" name="Group 171"/>
          <p:cNvGrpSpPr>
            <a:grpSpLocks/>
          </p:cNvGrpSpPr>
          <p:nvPr/>
        </p:nvGrpSpPr>
        <p:grpSpPr bwMode="auto">
          <a:xfrm>
            <a:off x="685800" y="457200"/>
            <a:ext cx="7924800" cy="76200"/>
            <a:chOff x="288" y="288"/>
            <a:chExt cx="4992" cy="48"/>
          </a:xfrm>
        </p:grpSpPr>
        <p:sp>
          <p:nvSpPr>
            <p:cNvPr id="148652" name="Line 172"/>
            <p:cNvSpPr>
              <a:spLocks noChangeShapeType="1"/>
            </p:cNvSpPr>
            <p:nvPr/>
          </p:nvSpPr>
          <p:spPr bwMode="auto">
            <a:xfrm>
              <a:off x="288" y="288"/>
              <a:ext cx="4992" cy="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8653" name="Rectangle 173"/>
            <p:cNvSpPr>
              <a:spLocks noChangeArrowheads="1"/>
            </p:cNvSpPr>
            <p:nvPr/>
          </p:nvSpPr>
          <p:spPr bwMode="auto">
            <a:xfrm>
              <a:off x="288" y="288"/>
              <a:ext cx="2928" cy="48"/>
            </a:xfrm>
            <a:prstGeom prst="rect">
              <a:avLst/>
            </a:prstGeom>
            <a:solidFill>
              <a:srgbClr val="FF0000"/>
            </a:solidFill>
            <a:ln w="12700" cap="sq">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grpSp>
    </p:spTree>
    <p:extLst>
      <p:ext uri="{BB962C8B-B14F-4D97-AF65-F5344CB8AC3E}">
        <p14:creationId xmlns:p14="http://schemas.microsoft.com/office/powerpoint/2010/main" val="2224082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8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endParaRPr lang="zh-CN" altLang="en-US"/>
          </a:p>
        </p:txBody>
      </p:sp>
      <p:sp>
        <p:nvSpPr>
          <p:cNvPr id="118787" name="Rectangle 3"/>
          <p:cNvSpPr>
            <a:spLocks noGrp="1" noChangeArrowheads="1"/>
          </p:cNvSpPr>
          <p:nvPr>
            <p:ph type="body" idx="1"/>
          </p:nvPr>
        </p:nvSpPr>
        <p:spPr/>
        <p:txBody>
          <a:bodyPr/>
          <a:lstStyle/>
          <a:p>
            <a:pPr>
              <a:buFont typeface="Wingdings" panose="05000000000000000000" pitchFamily="2" charset="2"/>
              <a:buChar char="n"/>
            </a:pPr>
            <a:r>
              <a:rPr lang="zh-CN" altLang="en-US" dirty="0">
                <a:latin typeface="宋体" panose="02010600030101010101" pitchFamily="2" charset="-122"/>
              </a:rPr>
              <a:t>运动捕捉技术是一种新的动画制作方法，是通过分析人体运动序列图像来提取人体关节点的三维坐标，从而得到人体的运动参数，因此能够获得完全真实的人体动画。</a:t>
            </a:r>
          </a:p>
          <a:p>
            <a:pPr>
              <a:buFont typeface="Wingdings" panose="05000000000000000000" pitchFamily="2" charset="2"/>
              <a:buChar char="n"/>
            </a:pPr>
            <a:r>
              <a:rPr lang="zh-CN" altLang="en-US" dirty="0">
                <a:latin typeface="宋体" panose="02010600030101010101" pitchFamily="2" charset="-122"/>
              </a:rPr>
              <a:t>为了提高数据的精度和稳定性，许多商品化的系统采用在人体关节点贴标示物的办法，或者采用特殊的硬件。</a:t>
            </a:r>
          </a:p>
        </p:txBody>
      </p:sp>
    </p:spTree>
    <p:extLst>
      <p:ext uri="{BB962C8B-B14F-4D97-AF65-F5344CB8AC3E}">
        <p14:creationId xmlns:p14="http://schemas.microsoft.com/office/powerpoint/2010/main" val="11385821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1027"/>
          <p:cNvSpPr>
            <a:spLocks noChangeArrowheads="1"/>
          </p:cNvSpPr>
          <p:nvPr/>
        </p:nvSpPr>
        <p:spPr bwMode="auto">
          <a:xfrm>
            <a:off x="2667000" y="2528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78850" name="Picture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8913"/>
            <a:ext cx="8496300" cy="4014787"/>
          </a:xfrm>
          <a:prstGeom prst="rect">
            <a:avLst/>
          </a:prstGeom>
          <a:noFill/>
          <a:extLst>
            <a:ext uri="{909E8E84-426E-40DD-AFC4-6F175D3DCCD1}">
              <a14:hiddenFill xmlns:a14="http://schemas.microsoft.com/office/drawing/2010/main">
                <a:solidFill>
                  <a:srgbClr val="FFFFFF"/>
                </a:solidFill>
              </a14:hiddenFill>
            </a:ext>
          </a:extLst>
        </p:spPr>
      </p:pic>
      <p:sp>
        <p:nvSpPr>
          <p:cNvPr id="78852" name="Rectangle 1028"/>
          <p:cNvSpPr>
            <a:spLocks noChangeArrowheads="1"/>
          </p:cNvSpPr>
          <p:nvPr/>
        </p:nvSpPr>
        <p:spPr bwMode="auto">
          <a:xfrm>
            <a:off x="1476375" y="4941888"/>
            <a:ext cx="59055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宋体" panose="02010600030101010101" pitchFamily="2" charset="-122"/>
              </a:rPr>
              <a:t>左图显示一个被贴了标示物（白色小球）的演员在场地中跑步，右图是</a:t>
            </a:r>
            <a:r>
              <a:rPr lang="en-US" altLang="zh-CN" sz="2000">
                <a:latin typeface="宋体" panose="02010600030101010101" pitchFamily="2" charset="-122"/>
              </a:rPr>
              <a:t>Vicon370</a:t>
            </a:r>
            <a:r>
              <a:rPr lang="zh-CN" altLang="en-US" sz="2000">
                <a:latin typeface="宋体" panose="02010600030101010101" pitchFamily="2" charset="-122"/>
              </a:rPr>
              <a:t>系统所采用的特殊红外照相机，只捕捉白色标示物。</a:t>
            </a:r>
            <a:r>
              <a:rPr lang="zh-CN" altLang="en-US" sz="2000">
                <a:latin typeface="Tahoma" panose="020B0604030504040204" pitchFamily="34" charset="0"/>
              </a:rPr>
              <a:t> </a:t>
            </a:r>
            <a:endParaRPr lang="zh-CN" altLang="en-US" sz="2000">
              <a:latin typeface="Times New Roman" panose="02020603050405020304" pitchFamily="18" charset="0"/>
            </a:endParaRPr>
          </a:p>
        </p:txBody>
      </p:sp>
    </p:spTree>
    <p:extLst>
      <p:ext uri="{BB962C8B-B14F-4D97-AF65-F5344CB8AC3E}">
        <p14:creationId xmlns:p14="http://schemas.microsoft.com/office/powerpoint/2010/main" val="22829096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066482" y="288032"/>
            <a:ext cx="7814567" cy="764704"/>
          </a:xfrm>
        </p:spPr>
        <p:txBody>
          <a:bodyPr/>
          <a:lstStyle/>
          <a:p>
            <a:r>
              <a:rPr lang="zh-CN" altLang="en-US" dirty="0">
                <a:latin typeface="黑体" panose="02010609060101010101" pitchFamily="49" charset="-122"/>
                <a:ea typeface="黑体" panose="02010609060101010101" pitchFamily="49" charset="-122"/>
              </a:rPr>
              <a:t>三维扫描技术</a:t>
            </a:r>
          </a:p>
        </p:txBody>
      </p:sp>
      <p:sp>
        <p:nvSpPr>
          <p:cNvPr id="119811" name="Rectangle 3"/>
          <p:cNvSpPr>
            <a:spLocks noGrp="1" noChangeArrowheads="1"/>
          </p:cNvSpPr>
          <p:nvPr>
            <p:ph type="body" idx="1"/>
          </p:nvPr>
        </p:nvSpPr>
        <p:spPr/>
        <p:txBody>
          <a:bodyPr/>
          <a:lstStyle/>
          <a:p>
            <a:pPr>
              <a:buFont typeface="Wingdings" panose="05000000000000000000" pitchFamily="2" charset="2"/>
              <a:buChar char="n"/>
            </a:pPr>
            <a:r>
              <a:rPr lang="zh-CN" altLang="en-US" sz="2600" dirty="0">
                <a:latin typeface="宋体" panose="02010600030101010101" pitchFamily="2" charset="-122"/>
              </a:rPr>
              <a:t>三维扫描(3</a:t>
            </a:r>
            <a:r>
              <a:rPr lang="en-US" altLang="zh-CN" sz="2600" dirty="0">
                <a:latin typeface="宋体" panose="02010600030101010101" pitchFamily="2" charset="-122"/>
              </a:rPr>
              <a:t>D scanner)</a:t>
            </a:r>
            <a:r>
              <a:rPr lang="zh-CN" altLang="en-US" sz="2600" dirty="0">
                <a:latin typeface="宋体" panose="02010600030101010101" pitchFamily="2" charset="-122"/>
              </a:rPr>
              <a:t>技术又称为三维数字化技术，能对立体的实物进行三维扫描，迅速获得物体表面各采样点的三维空间坐标和色彩信息，从而得到物体的三维彩色数字模型。部分特殊的三维扫描装置甚至能得到物体的内部结构。</a:t>
            </a:r>
          </a:p>
          <a:p>
            <a:pPr>
              <a:buFont typeface="Wingdings" panose="05000000000000000000" pitchFamily="2" charset="2"/>
              <a:buChar char="n"/>
            </a:pPr>
            <a:r>
              <a:rPr lang="zh-CN" altLang="en-US" sz="2600" dirty="0">
                <a:latin typeface="宋体" panose="02010600030101010101" pitchFamily="2" charset="-122"/>
              </a:rPr>
              <a:t>与传统的平面扫描和摄像技术不同，三维扫描技术的扫描对象不再是图纸、照片等平面图案，而是立体的实物。获得的不是物体某一个侧面的图像，而是其全方位的三维信息。其输出也不是平面图像，而是对象的三维数字彩色模型。</a:t>
            </a:r>
          </a:p>
        </p:txBody>
      </p:sp>
    </p:spTree>
    <p:extLst>
      <p:ext uri="{BB962C8B-B14F-4D97-AF65-F5344CB8AC3E}">
        <p14:creationId xmlns:p14="http://schemas.microsoft.com/office/powerpoint/2010/main" val="36726256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endParaRPr lang="zh-CN" altLang="en-US"/>
          </a:p>
        </p:txBody>
      </p:sp>
      <p:sp>
        <p:nvSpPr>
          <p:cNvPr id="120835" name="Rectangle 3"/>
          <p:cNvSpPr>
            <a:spLocks noGrp="1" noChangeArrowheads="1"/>
          </p:cNvSpPr>
          <p:nvPr>
            <p:ph type="body" idx="1"/>
          </p:nvPr>
        </p:nvSpPr>
        <p:spPr/>
        <p:txBody>
          <a:bodyPr/>
          <a:lstStyle/>
          <a:p>
            <a:pPr>
              <a:buFont typeface="Wingdings" panose="05000000000000000000" pitchFamily="2" charset="2"/>
              <a:buChar char="n"/>
            </a:pPr>
            <a:r>
              <a:rPr lang="zh-CN" altLang="en-US" sz="2600" dirty="0">
                <a:latin typeface="宋体" panose="02010600030101010101" pitchFamily="2" charset="-122"/>
              </a:rPr>
              <a:t>由于三维扫描技术能快速方便地将真实世界的立体彩色信息转换为计算机能直接处理的数字信号，在影视特技制作、虚拟现实、高级游戏、文物保护等方面得到了广泛应用。它可以将演员、模型、道具等的表面空间和颜色数据扫描到计算机中，结合现代计算机动画、影视图像处理技术，对这些图像做旋转、压缩、拉伸等各种变化，进行切割、剪裁、拼接等处理，或融入特定的场景中，实现高难度的特技效果，给三维动画特技制作带来了极大的便利。</a:t>
            </a:r>
          </a:p>
        </p:txBody>
      </p:sp>
    </p:spTree>
    <p:extLst>
      <p:ext uri="{BB962C8B-B14F-4D97-AF65-F5344CB8AC3E}">
        <p14:creationId xmlns:p14="http://schemas.microsoft.com/office/powerpoint/2010/main" val="24196286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055052" y="288032"/>
            <a:ext cx="7814567" cy="764704"/>
          </a:xfrm>
        </p:spPr>
        <p:txBody>
          <a:bodyPr/>
          <a:lstStyle/>
          <a:p>
            <a:r>
              <a:rPr lang="zh-CN" altLang="en-US" b="1" dirty="0">
                <a:ea typeface="黑体" panose="02010609060101010101" pitchFamily="49" charset="-122"/>
              </a:rPr>
              <a:t>三维动画影片步入全盛时代</a:t>
            </a:r>
          </a:p>
        </p:txBody>
      </p:sp>
      <p:sp>
        <p:nvSpPr>
          <p:cNvPr id="181251" name="Rectangle 3"/>
          <p:cNvSpPr>
            <a:spLocks noGrp="1" noChangeArrowheads="1"/>
          </p:cNvSpPr>
          <p:nvPr>
            <p:ph type="body" idx="1"/>
          </p:nvPr>
        </p:nvSpPr>
        <p:spPr>
          <a:xfrm>
            <a:off x="179512" y="1360170"/>
            <a:ext cx="8856984" cy="4765993"/>
          </a:xfrm>
        </p:spPr>
        <p:txBody>
          <a:bodyPr/>
          <a:lstStyle/>
          <a:p>
            <a:r>
              <a:rPr lang="zh-CN" altLang="en-US" dirty="0"/>
              <a:t>票房节节攀升 </a:t>
            </a:r>
          </a:p>
          <a:p>
            <a:r>
              <a:rPr lang="zh-CN" altLang="en-US" dirty="0"/>
              <a:t>更多公司加入</a:t>
            </a:r>
          </a:p>
          <a:p>
            <a:r>
              <a:rPr lang="zh-CN" altLang="en-US" dirty="0"/>
              <a:t>技术与情节并重 </a:t>
            </a:r>
          </a:p>
          <a:p>
            <a:r>
              <a:rPr lang="zh-CN" altLang="en-US" dirty="0"/>
              <a:t>打上明星的烙印</a:t>
            </a:r>
          </a:p>
          <a:p>
            <a:r>
              <a:rPr lang="zh-CN" altLang="en-US" dirty="0"/>
              <a:t>画面更加逼真</a:t>
            </a:r>
          </a:p>
          <a:p>
            <a:r>
              <a:rPr lang="zh-CN" altLang="en-US" dirty="0"/>
              <a:t>反传统深得人心 </a:t>
            </a:r>
          </a:p>
          <a:p>
            <a:endParaRPr lang="zh-CN" altLang="en-US" dirty="0"/>
          </a:p>
        </p:txBody>
      </p:sp>
    </p:spTree>
    <p:extLst>
      <p:ext uri="{BB962C8B-B14F-4D97-AF65-F5344CB8AC3E}">
        <p14:creationId xmlns:p14="http://schemas.microsoft.com/office/powerpoint/2010/main" val="223696144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975042" y="426338"/>
            <a:ext cx="7814567" cy="764704"/>
          </a:xfrm>
        </p:spPr>
        <p:txBody>
          <a:bodyPr/>
          <a:lstStyle/>
          <a:p>
            <a:r>
              <a:rPr lang="zh-CN" altLang="en-US" sz="4400" dirty="0">
                <a:ea typeface="黑体" panose="02010609060101010101" pitchFamily="49" charset="-122"/>
              </a:rPr>
              <a:t>中国的皮影戏</a:t>
            </a:r>
            <a:endParaRPr lang="en-US" altLang="zh-CN" sz="4400" dirty="0">
              <a:ea typeface="黑体" panose="02010609060101010101" pitchFamily="49" charset="-122"/>
            </a:endParaRPr>
          </a:p>
        </p:txBody>
      </p:sp>
      <p:sp>
        <p:nvSpPr>
          <p:cNvPr id="262147" name="Rectangle 3"/>
          <p:cNvSpPr>
            <a:spLocks noGrp="1" noChangeArrowheads="1"/>
          </p:cNvSpPr>
          <p:nvPr>
            <p:ph type="body" idx="1"/>
          </p:nvPr>
        </p:nvSpPr>
        <p:spPr>
          <a:xfrm>
            <a:off x="349568" y="1421606"/>
            <a:ext cx="4279582" cy="4464844"/>
          </a:xfrm>
        </p:spPr>
        <p:txBody>
          <a:bodyPr/>
          <a:lstStyle/>
          <a:p>
            <a:pPr>
              <a:lnSpc>
                <a:spcPct val="90000"/>
              </a:lnSpc>
            </a:pPr>
            <a:r>
              <a:rPr lang="zh-CN" altLang="en-US" sz="2100" dirty="0"/>
              <a:t>中国的皮影艺术几乎集中了所有的中国造型艺术</a:t>
            </a:r>
            <a:r>
              <a:rPr lang="en-US" altLang="zh-CN" sz="2100" dirty="0"/>
              <a:t>(</a:t>
            </a:r>
            <a:r>
              <a:rPr lang="zh-CN" altLang="en-US" sz="2100" dirty="0"/>
              <a:t>如剪纸、窗花、门画、工艺美术、雕刻</a:t>
            </a:r>
            <a:r>
              <a:rPr lang="en-US" altLang="zh-CN" sz="2100" dirty="0"/>
              <a:t>)</a:t>
            </a:r>
            <a:r>
              <a:rPr lang="zh-CN" altLang="en-US" sz="2100" dirty="0"/>
              <a:t>和传统表演艺术</a:t>
            </a:r>
            <a:r>
              <a:rPr lang="en-US" altLang="zh-CN" sz="2100" dirty="0"/>
              <a:t>(</a:t>
            </a:r>
            <a:r>
              <a:rPr lang="zh-CN" altLang="en-US" sz="2100" dirty="0"/>
              <a:t>如地方戏、相声、口技等</a:t>
            </a:r>
            <a:r>
              <a:rPr lang="en-US" altLang="zh-CN" sz="2100" dirty="0"/>
              <a:t>)</a:t>
            </a:r>
            <a:r>
              <a:rPr lang="zh-CN" altLang="en-US" sz="2100" dirty="0"/>
              <a:t>。皮影戏是我国出现最早的戏曲剧种之一。产生于汉代。</a:t>
            </a:r>
          </a:p>
          <a:p>
            <a:pPr>
              <a:lnSpc>
                <a:spcPct val="90000"/>
              </a:lnSpc>
            </a:pPr>
            <a:r>
              <a:rPr lang="zh-CN" altLang="en-US" sz="2100" dirty="0"/>
              <a:t>千百年来，深受广大民众的喜爱，流传甚广。此外，它还对国内外文化艺术的发展以及对近代电影的发明和现代电影美术片（动漫）的发展也都起过先导作用。 </a:t>
            </a:r>
          </a:p>
        </p:txBody>
      </p:sp>
      <p:pic>
        <p:nvPicPr>
          <p:cNvPr id="262148" name="Picture 4" descr="200711141200195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916113"/>
            <a:ext cx="381000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028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975042" y="483488"/>
            <a:ext cx="7814567" cy="764704"/>
          </a:xfrm>
        </p:spPr>
        <p:txBody>
          <a:bodyPr/>
          <a:lstStyle/>
          <a:p>
            <a:r>
              <a:rPr lang="zh-CN" altLang="en-US" sz="4400" dirty="0">
                <a:ea typeface="黑体" panose="02010609060101010101" pitchFamily="49" charset="-122"/>
              </a:rPr>
              <a:t>西洋镜</a:t>
            </a:r>
          </a:p>
        </p:txBody>
      </p:sp>
      <p:sp>
        <p:nvSpPr>
          <p:cNvPr id="263171" name="Rectangle 3"/>
          <p:cNvSpPr>
            <a:spLocks noGrp="1" noChangeArrowheads="1"/>
          </p:cNvSpPr>
          <p:nvPr>
            <p:ph type="body" idx="1"/>
          </p:nvPr>
        </p:nvSpPr>
        <p:spPr>
          <a:xfrm>
            <a:off x="229362" y="1393825"/>
            <a:ext cx="4834127" cy="4772025"/>
          </a:xfrm>
        </p:spPr>
        <p:txBody>
          <a:bodyPr/>
          <a:lstStyle/>
          <a:p>
            <a:pPr>
              <a:lnSpc>
                <a:spcPct val="80000"/>
              </a:lnSpc>
            </a:pPr>
            <a:r>
              <a:rPr lang="zh-CN" altLang="en-US" sz="2100" dirty="0"/>
              <a:t>一种民间的游戏器具，匣子里面装着画片儿，匣子上放有放大镜，可以看放大的画面。 因为最初画片多是西洋画，所以叫西洋镜。</a:t>
            </a:r>
          </a:p>
          <a:p>
            <a:pPr>
              <a:lnSpc>
                <a:spcPct val="80000"/>
              </a:lnSpc>
            </a:pPr>
            <a:r>
              <a:rPr lang="zh-CN" altLang="en-US" sz="2100" dirty="0"/>
              <a:t>因为西洋镜根据光学原理要暗箱操作，所以显的有些神秘，而一旦打开后，里面不过是几张图片而已，也就一点不稀奇了。   </a:t>
            </a:r>
          </a:p>
          <a:p>
            <a:pPr>
              <a:lnSpc>
                <a:spcPct val="80000"/>
              </a:lnSpc>
            </a:pPr>
            <a:r>
              <a:rPr lang="zh-CN" altLang="en-US" sz="2100" dirty="0"/>
              <a:t>旧上海的弄堂口，经常有放西洋镜人的身影。小孩们围着一个大箱子，箱子的一边有几个小洞，供眼睛凑上去看。这玩意比电影更早流入中国，而里边又都是些外国的风俗人情，上海人就称之为西洋镜，在北方叫拉洋片， 又称西洋景。</a:t>
            </a:r>
          </a:p>
          <a:p>
            <a:pPr>
              <a:lnSpc>
                <a:spcPct val="80000"/>
              </a:lnSpc>
            </a:pPr>
            <a:endParaRPr lang="zh-CN" altLang="en-US" sz="2100" dirty="0"/>
          </a:p>
        </p:txBody>
      </p:sp>
      <p:pic>
        <p:nvPicPr>
          <p:cNvPr id="263175" name="Picture 7" descr="125822_1179f30ce72_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9880" y="1248192"/>
            <a:ext cx="3060700"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583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952182" y="540638"/>
            <a:ext cx="7814567" cy="764704"/>
          </a:xfrm>
        </p:spPr>
        <p:txBody>
          <a:bodyPr/>
          <a:lstStyle/>
          <a:p>
            <a:r>
              <a:rPr lang="zh-CN" altLang="en-US" dirty="0">
                <a:ea typeface="黑体" panose="02010609060101010101" pitchFamily="49" charset="-122"/>
              </a:rPr>
              <a:t>动画发展的历史</a:t>
            </a:r>
            <a:r>
              <a:rPr lang="zh-CN" altLang="en-US" dirty="0"/>
              <a:t> </a:t>
            </a:r>
          </a:p>
        </p:txBody>
      </p:sp>
      <p:sp>
        <p:nvSpPr>
          <p:cNvPr id="149507" name="Rectangle 3"/>
          <p:cNvSpPr>
            <a:spLocks noGrp="1" noChangeArrowheads="1"/>
          </p:cNvSpPr>
          <p:nvPr>
            <p:ph type="body" idx="1"/>
          </p:nvPr>
        </p:nvSpPr>
        <p:spPr>
          <a:xfrm>
            <a:off x="445453" y="1558290"/>
            <a:ext cx="8424862" cy="4629150"/>
          </a:xfrm>
        </p:spPr>
        <p:txBody>
          <a:bodyPr/>
          <a:lstStyle/>
          <a:p>
            <a:pPr>
              <a:lnSpc>
                <a:spcPct val="120000"/>
              </a:lnSpc>
            </a:pPr>
            <a:r>
              <a:rPr lang="zh-CN" altLang="en-US" sz="2500" dirty="0"/>
              <a:t>我国民间的走马灯和皮影戏，可以说是动画的一种古老形式。 </a:t>
            </a:r>
          </a:p>
          <a:p>
            <a:pPr>
              <a:lnSpc>
                <a:spcPct val="120000"/>
              </a:lnSpc>
            </a:pPr>
            <a:r>
              <a:rPr lang="en-US" altLang="zh-CN" sz="2600" dirty="0"/>
              <a:t>1831</a:t>
            </a:r>
            <a:r>
              <a:rPr lang="zh-CN" altLang="en-US" sz="2600" dirty="0"/>
              <a:t>年，法国人</a:t>
            </a:r>
            <a:r>
              <a:rPr lang="en-US" altLang="zh-CN" sz="2600" dirty="0"/>
              <a:t>Joseph Antoine Plateau</a:t>
            </a:r>
            <a:r>
              <a:rPr lang="zh-CN" altLang="en-US" sz="2600" dirty="0"/>
              <a:t>把画好的图片按照顺序放在一部机器的圆盘上，圆盘可以在机器的带动下转动。这部机器还有一个观察窗，用来观看活动图片效果。在机器的带动下，圆盘低速旋转。圆盘上的图片也随着圆盘旋转。从观察窗看过去，图片似乎动了起来，形成动的画面，这就是原始动画的雏形。</a:t>
            </a:r>
            <a:r>
              <a:rPr lang="zh-CN" altLang="en-US" dirty="0"/>
              <a:t> </a:t>
            </a:r>
          </a:p>
        </p:txBody>
      </p:sp>
    </p:spTree>
    <p:extLst>
      <p:ext uri="{BB962C8B-B14F-4D97-AF65-F5344CB8AC3E}">
        <p14:creationId xmlns:p14="http://schemas.microsoft.com/office/powerpoint/2010/main" val="251996388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8530</TotalTime>
  <Words>4796</Words>
  <Application>Microsoft Office PowerPoint</Application>
  <PresentationFormat>全屏显示(4:3)</PresentationFormat>
  <Paragraphs>256</Paragraphs>
  <Slides>65</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65</vt:i4>
      </vt:variant>
    </vt:vector>
  </HeadingPairs>
  <TitlesOfParts>
    <vt:vector size="82" baseType="lpstr">
      <vt:lpstr>Arial Unicode MS</vt:lpstr>
      <vt:lpstr>方正综艺简体</vt:lpstr>
      <vt:lpstr>黑体</vt:lpstr>
      <vt:lpstr>华文琥珀</vt:lpstr>
      <vt:lpstr>宋体</vt:lpstr>
      <vt:lpstr>微软雅黑</vt:lpstr>
      <vt:lpstr>Arial</vt:lpstr>
      <vt:lpstr>Calibri</vt:lpstr>
      <vt:lpstr>Calibri Light</vt:lpstr>
      <vt:lpstr>Impact</vt:lpstr>
      <vt:lpstr>Tahoma</vt:lpstr>
      <vt:lpstr>Times New Roman</vt:lpstr>
      <vt:lpstr>Verdana</vt:lpstr>
      <vt:lpstr>Wingdings</vt:lpstr>
      <vt:lpstr>Office 主题</vt:lpstr>
      <vt:lpstr>剪辑</vt:lpstr>
      <vt:lpstr>Bitmap Image</vt:lpstr>
      <vt:lpstr>PowerPoint 演示文稿</vt:lpstr>
      <vt:lpstr>PowerPoint 演示文稿</vt:lpstr>
      <vt:lpstr>第10章：计算机动画</vt:lpstr>
      <vt:lpstr>1 基本概念</vt:lpstr>
      <vt:lpstr>计算机动画的应用领域</vt:lpstr>
      <vt:lpstr>动画原理</vt:lpstr>
      <vt:lpstr>中国的皮影戏</vt:lpstr>
      <vt:lpstr>西洋镜</vt:lpstr>
      <vt:lpstr>动画发展的历史 </vt:lpstr>
      <vt:lpstr>PowerPoint 演示文稿</vt:lpstr>
      <vt:lpstr>PowerPoint 演示文稿</vt:lpstr>
      <vt:lpstr>计算机动画的发展</vt:lpstr>
      <vt:lpstr>PowerPoint 演示文稿</vt:lpstr>
      <vt:lpstr>PowerPoint 演示文稿</vt:lpstr>
      <vt:lpstr>PowerPoint 演示文稿</vt:lpstr>
      <vt:lpstr>什么是动画 </vt:lpstr>
      <vt:lpstr>计算机动画的特点</vt:lpstr>
      <vt:lpstr>PowerPoint 演示文稿</vt:lpstr>
      <vt:lpstr>PowerPoint 演示文稿</vt:lpstr>
      <vt:lpstr>视频与动画的区别</vt:lpstr>
      <vt:lpstr>动画的本质</vt:lpstr>
      <vt:lpstr>动画的分类</vt:lpstr>
      <vt:lpstr>动画的变化</vt:lpstr>
      <vt:lpstr>传统动画的制作过程</vt:lpstr>
      <vt:lpstr>传统动画的制作过程 </vt:lpstr>
      <vt:lpstr>电脑动画</vt:lpstr>
      <vt:lpstr>第10章：计算机动画</vt:lpstr>
      <vt:lpstr>关键帧（原画）的产生 </vt:lpstr>
      <vt:lpstr>中间画面的生成 </vt:lpstr>
      <vt:lpstr>PowerPoint 演示文稿</vt:lpstr>
      <vt:lpstr>三维动画的制作过程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记录动画的文件</vt:lpstr>
      <vt:lpstr>计算机动画的主要技术与方法</vt:lpstr>
      <vt:lpstr>关键帧动画</vt:lpstr>
      <vt:lpstr>PowerPoint 演示文稿</vt:lpstr>
      <vt:lpstr>PowerPoint 演示文稿</vt:lpstr>
      <vt:lpstr>PowerPoint 演示文稿</vt:lpstr>
      <vt:lpstr>路径动画</vt:lpstr>
      <vt:lpstr>变形动画</vt:lpstr>
      <vt:lpstr>PowerPoint 演示文稿</vt:lpstr>
      <vt:lpstr>PowerPoint 演示文稿</vt:lpstr>
      <vt:lpstr>PowerPoint 演示文稿</vt:lpstr>
      <vt:lpstr>第10章：计算机动画</vt:lpstr>
      <vt:lpstr>过程动画</vt:lpstr>
      <vt:lpstr>粒子动画</vt:lpstr>
      <vt:lpstr>群体动画</vt:lpstr>
      <vt:lpstr>人物动画技术</vt:lpstr>
      <vt:lpstr>PowerPoint 演示文稿</vt:lpstr>
      <vt:lpstr>PowerPoint 演示文稿</vt:lpstr>
      <vt:lpstr>PowerPoint 演示文稿</vt:lpstr>
      <vt:lpstr>运动捕捉</vt:lpstr>
      <vt:lpstr>PowerPoint 演示文稿</vt:lpstr>
      <vt:lpstr>PowerPoint 演示文稿</vt:lpstr>
      <vt:lpstr>三维扫描技术</vt:lpstr>
      <vt:lpstr>PowerPoint 演示文稿</vt:lpstr>
      <vt:lpstr>三维动画影片步入全盛时代</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514</cp:revision>
  <dcterms:created xsi:type="dcterms:W3CDTF">2013-10-18T12:56:42Z</dcterms:created>
  <dcterms:modified xsi:type="dcterms:W3CDTF">2017-12-28T03:30:57Z</dcterms:modified>
</cp:coreProperties>
</file>