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19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13E4D-DD93-494C-BBA5-74AB47A5BBE2}" type="datetimeFigureOut">
              <a:rPr lang="zh-CN" altLang="en-US" smtClean="0"/>
              <a:t>2013/1/1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47025-FAC5-4F3F-9B41-1951289E1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782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7C01-5C70-4470-9791-F96ECFEF905B}" type="datetimeFigureOut">
              <a:rPr lang="zh-CN" altLang="en-US" smtClean="0"/>
              <a:t>2013/1/1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71A8-CC2A-4148-A9B4-5F90D708E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90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7C01-5C70-4470-9791-F96ECFEF905B}" type="datetimeFigureOut">
              <a:rPr lang="zh-CN" altLang="en-US" smtClean="0"/>
              <a:t>2013/1/1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71A8-CC2A-4148-A9B4-5F90D708E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32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7C01-5C70-4470-9791-F96ECFEF905B}" type="datetimeFigureOut">
              <a:rPr lang="zh-CN" altLang="en-US" smtClean="0"/>
              <a:t>2013/1/1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71A8-CC2A-4148-A9B4-5F90D708E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00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7C01-5C70-4470-9791-F96ECFEF905B}" type="datetimeFigureOut">
              <a:rPr lang="zh-CN" altLang="en-US" smtClean="0"/>
              <a:t>2013/1/1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71A8-CC2A-4148-A9B4-5F90D708E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97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7C01-5C70-4470-9791-F96ECFEF905B}" type="datetimeFigureOut">
              <a:rPr lang="zh-CN" altLang="en-US" smtClean="0"/>
              <a:t>2013/1/1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71A8-CC2A-4148-A9B4-5F90D708E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37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7C01-5C70-4470-9791-F96ECFEF905B}" type="datetimeFigureOut">
              <a:rPr lang="zh-CN" altLang="en-US" smtClean="0"/>
              <a:t>2013/1/1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71A8-CC2A-4148-A9B4-5F90D708E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66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7C01-5C70-4470-9791-F96ECFEF905B}" type="datetimeFigureOut">
              <a:rPr lang="zh-CN" altLang="en-US" smtClean="0"/>
              <a:t>2013/1/1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71A8-CC2A-4148-A9B4-5F90D708E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38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7C01-5C70-4470-9791-F96ECFEF905B}" type="datetimeFigureOut">
              <a:rPr lang="zh-CN" altLang="en-US" smtClean="0"/>
              <a:t>2013/1/1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71A8-CC2A-4148-A9B4-5F90D708E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49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7C01-5C70-4470-9791-F96ECFEF905B}" type="datetimeFigureOut">
              <a:rPr lang="zh-CN" altLang="en-US" smtClean="0"/>
              <a:t>2013/1/1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71A8-CC2A-4148-A9B4-5F90D708E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28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7C01-5C70-4470-9791-F96ECFEF905B}" type="datetimeFigureOut">
              <a:rPr lang="zh-CN" altLang="en-US" smtClean="0"/>
              <a:t>2013/1/1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71A8-CC2A-4148-A9B4-5F90D708E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31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7C01-5C70-4470-9791-F96ECFEF905B}" type="datetimeFigureOut">
              <a:rPr lang="zh-CN" altLang="en-US" smtClean="0"/>
              <a:t>2013/1/1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71A8-CC2A-4148-A9B4-5F90D708E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0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47C01-5C70-4470-9791-F96ECFEF905B}" type="datetimeFigureOut">
              <a:rPr lang="zh-CN" altLang="en-US" smtClean="0"/>
              <a:t>2013/1/1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071A8-CC2A-4148-A9B4-5F90D708E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04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7.wmf"/><Relationship Id="rId3" Type="http://schemas.openxmlformats.org/officeDocument/2006/relationships/image" Target="../media/image10.jpeg"/><Relationship Id="rId21" Type="http://schemas.openxmlformats.org/officeDocument/2006/relationships/oleObject" Target="../embeddings/oleObject10.bin"/><Relationship Id="rId7" Type="http://schemas.openxmlformats.org/officeDocument/2006/relationships/image" Target="../media/image2.wmf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image" Target="../media/image5.wmf"/><Relationship Id="rId22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JPEG baseline</a:t>
            </a:r>
            <a:r>
              <a:rPr lang="zh-CN" altLang="en-US" sz="3200" dirty="0" smtClean="0"/>
              <a:t>图像编码与解码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518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目的与要求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zh-CN" dirty="0"/>
              <a:t>理解</a:t>
            </a:r>
            <a:r>
              <a:rPr lang="en-US" altLang="zh-CN" dirty="0"/>
              <a:t>JPEG baseline</a:t>
            </a:r>
            <a:r>
              <a:rPr lang="zh-CN" altLang="zh-CN" dirty="0"/>
              <a:t>的编解码流程。</a:t>
            </a:r>
          </a:p>
          <a:p>
            <a:pPr lvl="0">
              <a:lnSpc>
                <a:spcPct val="150000"/>
              </a:lnSpc>
            </a:pPr>
            <a:r>
              <a:rPr lang="zh-CN" altLang="zh-CN" dirty="0"/>
              <a:t>实现</a:t>
            </a:r>
            <a:r>
              <a:rPr lang="en-US" altLang="zh-CN" dirty="0"/>
              <a:t>JPEG baseline</a:t>
            </a:r>
            <a:r>
              <a:rPr lang="zh-CN" altLang="zh-CN" dirty="0"/>
              <a:t>中的变换编码（</a:t>
            </a:r>
            <a:r>
              <a:rPr lang="en-US" altLang="zh-CN" dirty="0"/>
              <a:t>DCT</a:t>
            </a:r>
            <a:r>
              <a:rPr lang="zh-CN" altLang="zh-CN" dirty="0"/>
              <a:t>）、量化。</a:t>
            </a:r>
          </a:p>
          <a:p>
            <a:pPr lvl="0">
              <a:lnSpc>
                <a:spcPct val="150000"/>
              </a:lnSpc>
            </a:pPr>
            <a:r>
              <a:rPr lang="zh-CN" altLang="zh-CN" dirty="0"/>
              <a:t>完成实验报告中必做内容，选作其他内容。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4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JPEG baseline</a:t>
            </a:r>
            <a:r>
              <a:rPr lang="zh-CN" altLang="en-US" dirty="0" smtClean="0"/>
              <a:t>编码框图</a:t>
            </a:r>
            <a:endParaRPr lang="zh-CN" altLang="en-US" dirty="0"/>
          </a:p>
        </p:txBody>
      </p:sp>
      <p:sp>
        <p:nvSpPr>
          <p:cNvPr id="75" name="内容占位符 7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7" name="Picture 2" descr="C:\Program Files\Microsoft Office\MEDIA\CAGCAT10\j0315447.jpg"/>
          <p:cNvPicPr>
            <a:picLocks noChangeAspect="1" noChangeArrowheads="1"/>
          </p:cNvPicPr>
          <p:nvPr/>
        </p:nvPicPr>
        <p:blipFill>
          <a:blip r:embed="rId3" cstate="print"/>
          <a:srcRect b="50000"/>
          <a:stretch>
            <a:fillRect/>
          </a:stretch>
        </p:blipFill>
        <p:spPr bwMode="auto">
          <a:xfrm>
            <a:off x="539552" y="1312302"/>
            <a:ext cx="1232777" cy="864096"/>
          </a:xfrm>
          <a:prstGeom prst="rect">
            <a:avLst/>
          </a:prstGeom>
          <a:noFill/>
        </p:spPr>
      </p:pic>
      <p:sp>
        <p:nvSpPr>
          <p:cNvPr id="78" name="圆角矩形 77"/>
          <p:cNvSpPr/>
          <p:nvPr/>
        </p:nvSpPr>
        <p:spPr>
          <a:xfrm>
            <a:off x="2771800" y="1412776"/>
            <a:ext cx="1296144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DCT</a:t>
            </a:r>
            <a:endParaRPr lang="zh-CN" altLang="en-US" sz="2800" dirty="0"/>
          </a:p>
        </p:txBody>
      </p:sp>
      <p:sp>
        <p:nvSpPr>
          <p:cNvPr id="79" name="圆角矩形 78"/>
          <p:cNvSpPr/>
          <p:nvPr/>
        </p:nvSpPr>
        <p:spPr>
          <a:xfrm>
            <a:off x="4932040" y="1412776"/>
            <a:ext cx="1296144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量化器</a:t>
            </a:r>
            <a:endParaRPr lang="zh-CN" altLang="en-US" sz="2400" dirty="0"/>
          </a:p>
        </p:txBody>
      </p:sp>
      <p:sp>
        <p:nvSpPr>
          <p:cNvPr id="80" name="矩形 79"/>
          <p:cNvSpPr/>
          <p:nvPr/>
        </p:nvSpPr>
        <p:spPr>
          <a:xfrm>
            <a:off x="5004048" y="2636912"/>
            <a:ext cx="1152128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量化表</a:t>
            </a:r>
            <a:endParaRPr lang="zh-CN" altLang="en-US" sz="2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131840" y="3140968"/>
            <a:ext cx="1152128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编码表</a:t>
            </a:r>
            <a:endParaRPr lang="zh-CN" altLang="en-US" sz="2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3059832" y="4149080"/>
            <a:ext cx="1296144" cy="17281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熵编码</a:t>
            </a:r>
            <a:endParaRPr lang="zh-CN" altLang="en-US" sz="2400" dirty="0"/>
          </a:p>
        </p:txBody>
      </p:sp>
      <p:sp>
        <p:nvSpPr>
          <p:cNvPr id="83" name="圆角矩形 82"/>
          <p:cNvSpPr/>
          <p:nvPr/>
        </p:nvSpPr>
        <p:spPr>
          <a:xfrm>
            <a:off x="899592" y="3933056"/>
            <a:ext cx="1296144" cy="21602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头</a:t>
            </a:r>
            <a:endParaRPr lang="en-US" altLang="zh-CN" sz="2400" dirty="0" smtClean="0"/>
          </a:p>
          <a:p>
            <a:pPr algn="ctr"/>
            <a:r>
              <a:rPr lang="en-US" altLang="zh-CN" sz="2400" dirty="0" smtClean="0"/>
              <a:t>----------</a:t>
            </a:r>
          </a:p>
          <a:p>
            <a:pPr algn="ctr"/>
            <a:r>
              <a:rPr lang="zh-CN" altLang="en-US" sz="2400" dirty="0" smtClean="0"/>
              <a:t>表</a:t>
            </a:r>
            <a:endParaRPr lang="en-US" altLang="zh-CN" sz="2400" dirty="0" smtClean="0"/>
          </a:p>
          <a:p>
            <a:pPr algn="ctr"/>
            <a:r>
              <a:rPr lang="en-US" altLang="zh-CN" sz="2400" dirty="0" smtClean="0"/>
              <a:t>----------</a:t>
            </a:r>
          </a:p>
          <a:p>
            <a:pPr algn="ctr"/>
            <a:r>
              <a:rPr lang="zh-CN" altLang="en-US" sz="2400" dirty="0" smtClean="0"/>
              <a:t>数据</a:t>
            </a:r>
            <a:endParaRPr lang="zh-CN" altLang="en-US" sz="2400" dirty="0"/>
          </a:p>
        </p:txBody>
      </p:sp>
      <p:sp>
        <p:nvSpPr>
          <p:cNvPr id="84" name="圆角矩形 83"/>
          <p:cNvSpPr/>
          <p:nvPr/>
        </p:nvSpPr>
        <p:spPr>
          <a:xfrm>
            <a:off x="5004048" y="4149080"/>
            <a:ext cx="1296144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DPCM</a:t>
            </a:r>
            <a:endParaRPr lang="zh-CN" altLang="en-US" sz="2400" dirty="0"/>
          </a:p>
        </p:txBody>
      </p:sp>
      <p:sp>
        <p:nvSpPr>
          <p:cNvPr id="85" name="圆角矩形 84"/>
          <p:cNvSpPr/>
          <p:nvPr/>
        </p:nvSpPr>
        <p:spPr>
          <a:xfrm>
            <a:off x="5076056" y="5085184"/>
            <a:ext cx="1296144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RLC</a:t>
            </a:r>
            <a:endParaRPr lang="zh-CN" altLang="en-US" sz="2400" dirty="0"/>
          </a:p>
        </p:txBody>
      </p:sp>
      <p:cxnSp>
        <p:nvCxnSpPr>
          <p:cNvPr id="86" name="直接箭头连接符 85"/>
          <p:cNvCxnSpPr>
            <a:stCxn id="77" idx="3"/>
            <a:endCxn id="78" idx="1"/>
          </p:cNvCxnSpPr>
          <p:nvPr/>
        </p:nvCxnSpPr>
        <p:spPr>
          <a:xfrm flipV="1">
            <a:off x="1772329" y="1736812"/>
            <a:ext cx="999471" cy="75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8" idx="3"/>
            <a:endCxn id="79" idx="1"/>
          </p:cNvCxnSpPr>
          <p:nvPr/>
        </p:nvCxnSpPr>
        <p:spPr>
          <a:xfrm>
            <a:off x="4067944" y="1736812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形状 18"/>
          <p:cNvCxnSpPr>
            <a:stCxn id="79" idx="3"/>
          </p:cNvCxnSpPr>
          <p:nvPr/>
        </p:nvCxnSpPr>
        <p:spPr>
          <a:xfrm>
            <a:off x="6228184" y="1736812"/>
            <a:ext cx="1440160" cy="3060340"/>
          </a:xfrm>
          <a:prstGeom prst="bentConnector2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84" idx="3"/>
            <a:endCxn id="85" idx="3"/>
          </p:cNvCxnSpPr>
          <p:nvPr/>
        </p:nvCxnSpPr>
        <p:spPr>
          <a:xfrm>
            <a:off x="6300192" y="4473116"/>
            <a:ext cx="72008" cy="936104"/>
          </a:xfrm>
          <a:prstGeom prst="bentConnector3">
            <a:avLst>
              <a:gd name="adj1" fmla="val 1002003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rot="10800000">
            <a:off x="7020272" y="4797152"/>
            <a:ext cx="648072" cy="15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2051720" y="2060848"/>
            <a:ext cx="28803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6372200" y="1988840"/>
            <a:ext cx="28803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4211960" y="2060848"/>
            <a:ext cx="28803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84" idx="1"/>
          </p:cNvCxnSpPr>
          <p:nvPr/>
        </p:nvCxnSpPr>
        <p:spPr>
          <a:xfrm rot="10800000">
            <a:off x="4355976" y="4437112"/>
            <a:ext cx="648072" cy="360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85" idx="1"/>
          </p:cNvCxnSpPr>
          <p:nvPr/>
        </p:nvCxnSpPr>
        <p:spPr>
          <a:xfrm rot="10800000" flipV="1">
            <a:off x="4355976" y="5409220"/>
            <a:ext cx="720080" cy="360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rot="10800000">
            <a:off x="2195736" y="5589240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80" idx="0"/>
            <a:endCxn id="79" idx="2"/>
          </p:cNvCxnSpPr>
          <p:nvPr/>
        </p:nvCxnSpPr>
        <p:spPr>
          <a:xfrm rot="5400000" flipH="1" flipV="1">
            <a:off x="5292080" y="2348880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1" idx="2"/>
            <a:endCxn id="82" idx="0"/>
          </p:cNvCxnSpPr>
          <p:nvPr/>
        </p:nvCxnSpPr>
        <p:spPr>
          <a:xfrm rot="5400000">
            <a:off x="3491880" y="3933056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80" idx="1"/>
          </p:cNvCxnSpPr>
          <p:nvPr/>
        </p:nvCxnSpPr>
        <p:spPr>
          <a:xfrm rot="10800000" flipV="1">
            <a:off x="2195736" y="2924944"/>
            <a:ext cx="2808312" cy="1872208"/>
          </a:xfrm>
          <a:prstGeom prst="bentConnector3">
            <a:avLst>
              <a:gd name="adj1" fmla="val 7532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81" idx="1"/>
          </p:cNvCxnSpPr>
          <p:nvPr/>
        </p:nvCxnSpPr>
        <p:spPr>
          <a:xfrm rot="10800000">
            <a:off x="2915816" y="3429000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1" name="对象 100"/>
          <p:cNvGraphicFramePr>
            <a:graphicFrameLocks noChangeAspect="1"/>
          </p:cNvGraphicFramePr>
          <p:nvPr/>
        </p:nvGraphicFramePr>
        <p:xfrm>
          <a:off x="1907704" y="1268760"/>
          <a:ext cx="766192" cy="394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406080" imgH="203040" progId="Equation.DSMT4">
                  <p:embed/>
                </p:oleObj>
              </mc:Choice>
              <mc:Fallback>
                <p:oleObj name="Equation" r:id="rId4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268760"/>
                        <a:ext cx="766192" cy="3946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对象 101"/>
          <p:cNvGraphicFramePr>
            <a:graphicFrameLocks noChangeAspect="1"/>
          </p:cNvGraphicFramePr>
          <p:nvPr/>
        </p:nvGraphicFramePr>
        <p:xfrm>
          <a:off x="1979613" y="2386013"/>
          <a:ext cx="620712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6" imgW="330120" imgH="164880" progId="Equation.DSMT4">
                  <p:embed/>
                </p:oleObj>
              </mc:Choice>
              <mc:Fallback>
                <p:oleObj name="Equation" r:id="rId6" imgW="330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386013"/>
                        <a:ext cx="620712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对象 102"/>
          <p:cNvGraphicFramePr>
            <a:graphicFrameLocks noChangeAspect="1"/>
          </p:cNvGraphicFramePr>
          <p:nvPr/>
        </p:nvGraphicFramePr>
        <p:xfrm>
          <a:off x="4211960" y="2348880"/>
          <a:ext cx="620712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8" imgW="330120" imgH="164880" progId="Equation.DSMT4">
                  <p:embed/>
                </p:oleObj>
              </mc:Choice>
              <mc:Fallback>
                <p:oleObj name="Equation" r:id="rId8" imgW="330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2348880"/>
                        <a:ext cx="620712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对象 103"/>
          <p:cNvGraphicFramePr>
            <a:graphicFrameLocks noChangeAspect="1"/>
          </p:cNvGraphicFramePr>
          <p:nvPr/>
        </p:nvGraphicFramePr>
        <p:xfrm>
          <a:off x="6588224" y="2276872"/>
          <a:ext cx="620712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10" imgW="330120" imgH="164880" progId="Equation.DSMT4">
                  <p:embed/>
                </p:oleObj>
              </mc:Choice>
              <mc:Fallback>
                <p:oleObj name="Equation" r:id="rId10" imgW="330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2276872"/>
                        <a:ext cx="620712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对象 104"/>
          <p:cNvGraphicFramePr>
            <a:graphicFrameLocks noChangeAspect="1"/>
          </p:cNvGraphicFramePr>
          <p:nvPr/>
        </p:nvGraphicFramePr>
        <p:xfrm>
          <a:off x="4081463" y="1268413"/>
          <a:ext cx="88423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11" imgW="469800" imgH="203040" progId="Equation.DSMT4">
                  <p:embed/>
                </p:oleObj>
              </mc:Choice>
              <mc:Fallback>
                <p:oleObj name="Equation" r:id="rId11" imgW="46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463" y="1268413"/>
                        <a:ext cx="884237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对象 105"/>
          <p:cNvGraphicFramePr>
            <a:graphicFrameLocks noChangeAspect="1"/>
          </p:cNvGraphicFramePr>
          <p:nvPr/>
        </p:nvGraphicFramePr>
        <p:xfrm>
          <a:off x="6372225" y="1304925"/>
          <a:ext cx="8842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13" imgW="469800" imgH="241200" progId="Equation.DSMT4">
                  <p:embed/>
                </p:oleObj>
              </mc:Choice>
              <mc:Fallback>
                <p:oleObj name="Equation" r:id="rId13" imgW="469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304925"/>
                        <a:ext cx="88423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对象 106"/>
          <p:cNvGraphicFramePr>
            <a:graphicFrameLocks noChangeAspect="1"/>
          </p:cNvGraphicFramePr>
          <p:nvPr/>
        </p:nvGraphicFramePr>
        <p:xfrm>
          <a:off x="7907338" y="4473575"/>
          <a:ext cx="5492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15" imgW="291960" imgH="203040" progId="Equation.DSMT4">
                  <p:embed/>
                </p:oleObj>
              </mc:Choice>
              <mc:Fallback>
                <p:oleObj name="Equation" r:id="rId15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7338" y="4473575"/>
                        <a:ext cx="549275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对象 107"/>
          <p:cNvGraphicFramePr>
            <a:graphicFrameLocks noChangeAspect="1"/>
          </p:cNvGraphicFramePr>
          <p:nvPr/>
        </p:nvGraphicFramePr>
        <p:xfrm>
          <a:off x="6694488" y="4029075"/>
          <a:ext cx="4778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17" imgW="253800" imgH="177480" progId="Equation.DSMT4">
                  <p:embed/>
                </p:oleObj>
              </mc:Choice>
              <mc:Fallback>
                <p:oleObj name="Equation" r:id="rId17" imgW="2538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488" y="4029075"/>
                        <a:ext cx="477837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对象 108"/>
          <p:cNvGraphicFramePr>
            <a:graphicFrameLocks noChangeAspect="1"/>
          </p:cNvGraphicFramePr>
          <p:nvPr/>
        </p:nvGraphicFramePr>
        <p:xfrm>
          <a:off x="6732240" y="5445224"/>
          <a:ext cx="4778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19" imgW="253800" imgH="177480" progId="Equation.DSMT4">
                  <p:embed/>
                </p:oleObj>
              </mc:Choice>
              <mc:Fallback>
                <p:oleObj name="Equation" r:id="rId19" imgW="2538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5445224"/>
                        <a:ext cx="477837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12"/>
          <p:cNvGraphicFramePr>
            <a:graphicFrameLocks noChangeAspect="1"/>
          </p:cNvGraphicFramePr>
          <p:nvPr/>
        </p:nvGraphicFramePr>
        <p:xfrm>
          <a:off x="179512" y="2217812"/>
          <a:ext cx="15065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21" imgW="799920" imgH="215640" progId="Equation.DSMT4">
                  <p:embed/>
                </p:oleObj>
              </mc:Choice>
              <mc:Fallback>
                <p:oleObj name="Equation" r:id="rId21" imgW="799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217812"/>
                        <a:ext cx="150653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668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 smtClean="0"/>
              <a:t>一、变换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实现图像的读入和显示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选择读入图像中一个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的图像分块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DCT</a:t>
            </a:r>
            <a:r>
              <a:rPr lang="zh-CN" altLang="en-US" sz="2800" dirty="0" smtClean="0"/>
              <a:t>变换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DCT</a:t>
            </a:r>
            <a:r>
              <a:rPr lang="zh-CN" altLang="en-US" sz="2800" dirty="0" smtClean="0"/>
              <a:t>反变换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显示结果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9493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二、量化</a:t>
            </a:r>
            <a:endParaRPr lang="en-US" altLang="zh-CN" sz="3200" dirty="0"/>
          </a:p>
          <a:p>
            <a:pPr lvl="1"/>
            <a:r>
              <a:rPr lang="zh-CN" altLang="en-US" sz="2800" dirty="0"/>
              <a:t>设定量化表</a:t>
            </a:r>
            <a:endParaRPr lang="en-US" altLang="zh-CN" sz="2800" dirty="0"/>
          </a:p>
          <a:p>
            <a:pPr lvl="1"/>
            <a:r>
              <a:rPr lang="zh-CN" altLang="en-US" sz="2800" dirty="0"/>
              <a:t>在前面基础上，对</a:t>
            </a:r>
            <a:r>
              <a:rPr lang="en-US" altLang="zh-CN" sz="2800" dirty="0"/>
              <a:t>DCT</a:t>
            </a:r>
            <a:r>
              <a:rPr lang="zh-CN" altLang="en-US" sz="2800" dirty="0"/>
              <a:t>变换后系数做量化</a:t>
            </a:r>
            <a:endParaRPr lang="en-US" altLang="zh-CN" sz="2800" dirty="0"/>
          </a:p>
          <a:p>
            <a:pPr lvl="1"/>
            <a:r>
              <a:rPr lang="zh-CN" altLang="en-US" sz="2800" dirty="0"/>
              <a:t>在将反量化的结果进行</a:t>
            </a:r>
            <a:r>
              <a:rPr lang="en-US" altLang="zh-CN" sz="2800" dirty="0"/>
              <a:t>DCT</a:t>
            </a:r>
            <a:r>
              <a:rPr lang="zh-CN" altLang="en-US" sz="2800" dirty="0"/>
              <a:t>反变换</a:t>
            </a:r>
            <a:endParaRPr lang="en-US" altLang="zh-CN" sz="2800" dirty="0"/>
          </a:p>
          <a:p>
            <a:pPr lvl="1"/>
            <a:r>
              <a:rPr lang="zh-CN" altLang="en-US" sz="2800" dirty="0"/>
              <a:t>显示结果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039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三、度量失真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计算解码图像与原始图像的差值，并显示差值图像。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</a:t>
            </a:r>
            <a:r>
              <a:rPr lang="en-US" altLang="zh-CN" dirty="0" smtClean="0"/>
              <a:t>MSE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PSNR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49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四、</a:t>
            </a:r>
            <a:r>
              <a:rPr lang="zh-CN" altLang="en-US" dirty="0" smtClean="0"/>
              <a:t>对比实验及分析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比较不同图像块的失真情况（平滑区域和纹理复杂区域）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对比在不同量化矩阵下的失真情况，并分析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自己编程实现</a:t>
            </a:r>
            <a:r>
              <a:rPr lang="en-US" altLang="zh-CN" dirty="0" smtClean="0"/>
              <a:t>DCT</a:t>
            </a:r>
            <a:r>
              <a:rPr lang="zh-CN" altLang="en-US" dirty="0" smtClean="0"/>
              <a:t>变换和反变换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公式法或矩阵法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9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可能使用的函数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imread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imshow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rgb2gray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rgb2YCbCr,</a:t>
            </a:r>
            <a:endParaRPr lang="en-US" altLang="zh-CN" dirty="0" smtClean="0"/>
          </a:p>
          <a:p>
            <a:r>
              <a:rPr lang="en-US" altLang="zh-CN" dirty="0" smtClean="0"/>
              <a:t>dct2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idct2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round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1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217</Words>
  <Application>Microsoft Office PowerPoint</Application>
  <PresentationFormat>全屏显示(4:3)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Equation</vt:lpstr>
      <vt:lpstr>实验3</vt:lpstr>
      <vt:lpstr>目的与要求</vt:lpstr>
      <vt:lpstr>JPEG baseline编码框图</vt:lpstr>
      <vt:lpstr>实验任务</vt:lpstr>
      <vt:lpstr>实验任务</vt:lpstr>
      <vt:lpstr>实验任务</vt:lpstr>
      <vt:lpstr>实验任务</vt:lpstr>
      <vt:lpstr>可能使用的函数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实验3</dc:title>
  <dc:creator>Lansz</dc:creator>
  <cp:lastModifiedBy>CUC</cp:lastModifiedBy>
  <cp:revision>5</cp:revision>
  <dcterms:created xsi:type="dcterms:W3CDTF">2015-11-23T04:28:22Z</dcterms:created>
  <dcterms:modified xsi:type="dcterms:W3CDTF">2012-12-31T16:29:50Z</dcterms:modified>
</cp:coreProperties>
</file>