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827" r:id="rId28"/>
    <p:sldId id="820" r:id="rId29"/>
    <p:sldId id="821" r:id="rId30"/>
    <p:sldId id="822" r:id="rId31"/>
    <p:sldId id="823" r:id="rId32"/>
    <p:sldId id="824" r:id="rId33"/>
    <p:sldId id="825" r:id="rId34"/>
    <p:sldId id="826" r:id="rId35"/>
  </p:sldIdLst>
  <p:sldSz cx="9144000" cy="6858000" type="screen4x3"/>
  <p:notesSz cx="6805613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8000"/>
    <a:srgbClr val="FFCC99"/>
    <a:srgbClr val="FFFFCC"/>
    <a:srgbClr val="CCCC00"/>
    <a:srgbClr val="F3C20D"/>
    <a:srgbClr val="A97C57"/>
    <a:srgbClr val="FBE905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3089" autoAdjust="0"/>
  </p:normalViewPr>
  <p:slideViewPr>
    <p:cSldViewPr>
      <p:cViewPr varScale="1">
        <p:scale>
          <a:sx n="56" d="100"/>
          <a:sy n="56" d="100"/>
        </p:scale>
        <p:origin x="18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3111397-8755-4688-83CC-292485ACAF68}" type="datetimeFigureOut">
              <a:rPr lang="en-AU"/>
              <a:pPr>
                <a:defRPr/>
              </a:pPr>
              <a:t>26/04/2020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2B1A850-B30E-4F0A-9415-E2F6E28DA0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163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7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1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31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7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95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7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380F0-85B0-4CEA-A362-C2AD99506B9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8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AU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AU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9B579-7DB9-45F5-8B43-5F642625EEC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322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F42E-086B-49EC-B854-14DB89D46A7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443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69CFF-A712-4813-8102-D1A1DF027AE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1769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EB13B-9FE1-4F6C-B861-00A54BFF579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90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9105C-554F-432F-AEC6-62765E626A5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96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B027-B674-461E-A554-D543CE99CFB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3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19C98-B341-40D3-9216-5ADBB021AE7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97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742A3-9447-4862-AD25-13B7A122020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897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ACAE4-EE4D-450B-81EA-153780D3303B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07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B8726-5153-4AA0-B4A2-12CDC621792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709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803FF-EBD3-4094-A995-A7860859460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168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text styles</a:t>
            </a:r>
          </a:p>
          <a:p>
            <a:pPr lvl="1"/>
            <a:r>
              <a:rPr lang="en-AU" altLang="en-US" dirty="0"/>
              <a:t>Second level</a:t>
            </a:r>
          </a:p>
          <a:p>
            <a:pPr lvl="2"/>
            <a:r>
              <a:rPr lang="en-AU" altLang="en-US" dirty="0"/>
              <a:t>Third level</a:t>
            </a:r>
          </a:p>
          <a:p>
            <a:pPr lvl="3"/>
            <a:r>
              <a:rPr lang="en-AU" altLang="en-US" dirty="0"/>
              <a:t>Fourth level</a:t>
            </a:r>
          </a:p>
          <a:p>
            <a:pPr lvl="4"/>
            <a:r>
              <a:rPr lang="en-AU" altLang="en-US" dirty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8D956D5F-A387-4590-8370-F3B48EC0800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Calibri" panose="020F0502020204030204" pitchFamily="34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Calibri" panose="020F0502020204030204" pitchFamily="34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800">
          <a:solidFill>
            <a:schemeClr val="tx1"/>
          </a:solidFill>
          <a:latin typeface="Calibri" panose="020F0502020204030204" pitchFamily="34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5.7.html" TargetMode="External"/><Relationship Id="rId2" Type="http://schemas.openxmlformats.org/officeDocument/2006/relationships/hyperlink" Target="https://www.cnblogs.com/mashangsir/p/11286322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BA24-1C20-4D91-BDD4-48A971F6D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多媒体系统设计</a:t>
            </a:r>
            <a:r>
              <a:rPr lang="en-US" altLang="zh-CN" dirty="0"/>
              <a:t>-</a:t>
            </a:r>
            <a:r>
              <a:rPr lang="zh-CN" altLang="en-US"/>
              <a:t>实验课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1CD803-8085-4524-B2AB-5DBC23CB3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环境搭建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A6D64-FAD8-4130-B751-19CAF872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9B579-7DB9-45F5-8B43-5F642625EECF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171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7F7A-60B5-4AC2-843D-F148E119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CB2ED-D779-46C9-A4E4-351B102D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D38DD-FB47-42F1-A2F8-6E0DE052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10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AFE166-5D76-4BE7-B478-67C6CF5EB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028815"/>
            <a:ext cx="7772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5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E479-A30D-4719-9A20-3876E23B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827B3-197C-42C0-963A-CACEFB4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6CB05-8703-4E2C-AFEC-BCF2A574C6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277813"/>
            <a:ext cx="4343400" cy="3379787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66FA52B-21AD-4149-AD03-EBF9552A8C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1073" y="2894814"/>
            <a:ext cx="4675875" cy="36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4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84077-8E32-4F39-B5D0-273E25EB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8CFF1-8688-4B99-983A-6BC948B9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CC03D-D990-4711-ADA8-6E4A1E7F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5B7272-4A61-4AA0-819D-B05D0EAE9E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30007"/>
            <a:ext cx="8229599" cy="5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37958-FCC8-4A01-B243-E97230E5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B6E635-9B27-4D3B-8F0A-438C8A85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1E527A0-DB38-4CA8-8611-FAF9276699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54013"/>
            <a:ext cx="8153400" cy="60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8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BA21F-7688-4A73-AD51-36A8E3DC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7ED11-73EE-400C-AB42-A9845332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7D606-2CE7-43A3-B6B2-37D37532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EED58-7A87-4F6D-9A5D-0FE2CD1D54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405605"/>
            <a:ext cx="4267200" cy="3151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C9FA3A-569B-48C4-BF75-6D4D4C9B29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33800" y="2971800"/>
            <a:ext cx="495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88C01-BE39-4D39-B066-D9CB857C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3E87A-150B-4A0C-AD26-1AA14E5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4A084-DB08-4B25-93DC-8E4DE7DD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15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DC16B-BBEF-4A7D-BA94-3EAF0F8E4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420231"/>
            <a:ext cx="6705600" cy="1931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8B0CC1-EB74-45D2-B273-25F50698E0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2352218"/>
            <a:ext cx="5562600" cy="40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D0D3-87AB-476D-BC62-37D2EE51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F70AB-8EFC-4CDD-B7F2-4E8CBF73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D2061-1D33-4C30-9ADE-44286C4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01CFB-5D96-4C89-9E59-C8CF2A2CFE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171673"/>
            <a:ext cx="611249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7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F0C22-1720-4F51-B721-C0945325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5AAAA-3B7C-458B-B2D9-4C241D83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B4B69-AFDE-4E35-A2D1-E3C1A54C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017A58-0330-4DEA-B093-388720ECCB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634206"/>
            <a:ext cx="6629400" cy="56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9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FE2A-51B0-4169-A4CD-BA9B97F2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55D05-815F-44C0-A163-2C3D6EF9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D08A2-9FE7-40C4-A6DA-DCB335EA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503DEC-7F3B-4BBB-A645-E22032932A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409470"/>
            <a:ext cx="7010400" cy="59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6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B105-35DD-4021-B085-03F8BB52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Pycharm</a:t>
            </a:r>
            <a:r>
              <a:rPr lang="zh-CN" altLang="zh-CN" b="1" dirty="0"/>
              <a:t>和</a:t>
            </a:r>
            <a:r>
              <a:rPr lang="en-US" altLang="zh-CN" b="1" dirty="0"/>
              <a:t>anaconda</a:t>
            </a:r>
            <a:r>
              <a:rPr lang="zh-CN" altLang="zh-CN" b="1" dirty="0"/>
              <a:t>关联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9E1EF-EEE3-4F39-9096-02628B8D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847B5-54A4-4E4C-BF2D-D82FAC0B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A352D4-4C17-41C7-8A47-6925D2759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990600"/>
            <a:ext cx="7010400" cy="5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4528-0688-4C71-BCD5-8676949A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63E44-327E-4617-9A42-5D0CC9E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	Anaconda</a:t>
            </a:r>
            <a:r>
              <a:rPr lang="zh-CN" altLang="en-US" dirty="0"/>
              <a:t>介绍</a:t>
            </a:r>
          </a:p>
          <a:p>
            <a:pPr lvl="1"/>
            <a:r>
              <a:rPr lang="en-US" altLang="zh-CN" dirty="0"/>
              <a:t>Anaconda</a:t>
            </a:r>
            <a:r>
              <a:rPr lang="zh-CN" altLang="en-US" dirty="0"/>
              <a:t>（官方网站）就是可以便捷获取包且对包能够进行管理，同时对环境可以统一管理的发行版本。</a:t>
            </a:r>
            <a:r>
              <a:rPr lang="en-US" altLang="zh-CN" dirty="0"/>
              <a:t>Anaconda</a:t>
            </a:r>
            <a:r>
              <a:rPr lang="zh-CN" altLang="en-US" dirty="0"/>
              <a:t>包含了</a:t>
            </a:r>
            <a:r>
              <a:rPr lang="en-US" altLang="zh-CN" dirty="0" err="1"/>
              <a:t>conda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在内的超过</a:t>
            </a:r>
            <a:r>
              <a:rPr lang="en-US" altLang="zh-CN" dirty="0"/>
              <a:t>180</a:t>
            </a:r>
            <a:r>
              <a:rPr lang="zh-CN" altLang="en-US" dirty="0"/>
              <a:t>个科学包及其依赖项。</a:t>
            </a:r>
          </a:p>
          <a:p>
            <a:r>
              <a:rPr lang="en-US" altLang="zh-CN" dirty="0"/>
              <a:t>1.2	</a:t>
            </a:r>
            <a:r>
              <a:rPr lang="zh-CN" altLang="en-US" dirty="0"/>
              <a:t>下载</a:t>
            </a:r>
          </a:p>
          <a:p>
            <a:pPr lvl="1"/>
            <a:r>
              <a:rPr lang="en-US" altLang="zh-CN" dirty="0"/>
              <a:t>https://mirrors.tuna.tsinghua.edu.cn/anaconda/archive/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5750CB-77CB-4108-9B86-78458AF2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1C0EC-6540-424F-95FA-6BE7724042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4724400"/>
            <a:ext cx="7620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1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F7454-823C-4347-B399-64C31CAA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4D53B-9FB5-4951-A3AD-7D832363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E435E-002B-4F3E-B844-2C665E64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30A8D-5784-409A-9A04-03FFBACA2C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517688"/>
            <a:ext cx="7620000" cy="56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D672E-F90E-45FD-91BA-C13D5FCF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92548-C078-4101-8532-DFA19D30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6982D-D4CB-4CA8-9AA7-D7F52226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E767B5-23C0-4CD4-92FB-901030AEBD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6300" y="1066800"/>
            <a:ext cx="7391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40043-A106-423E-AEB0-802C351F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99EFC-F2E7-4A6E-A223-3F7B88C5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F20F41-9259-4D15-AA79-0F5573F7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B1A695-DCBC-4DC0-B8FF-9EDA36FE5E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723900"/>
            <a:ext cx="784539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6C367-C6FA-4E8C-B21C-099E9158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1360A-625C-45BB-9AFF-2DB36770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0D8FB-63EB-482C-84AE-B53796C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A58F71-0124-4C1B-8A22-DF09CF0AA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674065"/>
            <a:ext cx="7848600" cy="57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5E7D6-12F7-47EA-8F88-6C16BD7D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6E7A1-1EF6-44F8-B53A-D88B529B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0718E-1D84-40BA-B752-C58C39E4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B79CB-C81C-416B-960E-C3A16BA290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9981" y="653845"/>
            <a:ext cx="8001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0A6F-C1CF-4054-9A78-47047CAE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15708-C33E-4CBE-8E42-A7734330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05F3C-3DB7-4812-B5F3-112977B9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D1812-FB83-483A-91F3-083B47649D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229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47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9E994-2601-4FFC-9381-93C7D8FB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8F324-1231-4E99-B3E8-7FB9F2AD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476FD-4212-49B2-B972-8904726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9C3B0-FB79-4DB6-9A51-6231F9B749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567" y="571500"/>
            <a:ext cx="828223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29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5A24-D8C5-4E87-BE0F-07E6DB61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5D7EB-EF95-4CA6-A227-B2B891B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https://www.cnblogs.com/mashangsir/p/11286322.html</a:t>
            </a:r>
            <a:endParaRPr lang="en-US" altLang="zh-CN" dirty="0"/>
          </a:p>
          <a:p>
            <a:r>
              <a:rPr lang="zh-CN" altLang="en-US" dirty="0"/>
              <a:t>下载地址：</a:t>
            </a:r>
            <a:r>
              <a:rPr lang="en-US" altLang="zh-CN" dirty="0">
                <a:hlinkClick r:id="rId3"/>
              </a:rPr>
              <a:t>https://dev.mysql.com/downloads/mysql/5.7.html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0D91E-9E7D-4716-90AF-24285E94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4610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——</a:t>
            </a:r>
            <a:r>
              <a:rPr lang="zh-CN" altLang="en-US" dirty="0"/>
              <a:t>建立数据库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在上述环境下，建立一个学生信息数据库，命名为</a:t>
            </a:r>
            <a:r>
              <a:rPr lang="en-US" altLang="zh-CN" dirty="0"/>
              <a:t>Students</a:t>
            </a:r>
          </a:p>
          <a:p>
            <a:r>
              <a:rPr lang="zh-CN" altLang="en-US" dirty="0"/>
              <a:t>该数据库包含三个表格：</a:t>
            </a:r>
            <a:r>
              <a:rPr lang="en-US" altLang="zh-CN" dirty="0"/>
              <a:t>Student, Course, SC</a:t>
            </a:r>
            <a:r>
              <a:rPr lang="zh-CN" altLang="en-US" dirty="0"/>
              <a:t>，表结构见后面</a:t>
            </a:r>
            <a:endParaRPr lang="en-US" altLang="zh-CN" dirty="0"/>
          </a:p>
          <a:p>
            <a:r>
              <a:rPr lang="zh-CN" altLang="en-US" dirty="0"/>
              <a:t>为每个表输入示例数据，数据见后面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441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</a:t>
            </a: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7E84A83A-59A9-48AE-BA1D-75E5FEB62AE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9552" y="2348880"/>
          <a:ext cx="8229599" cy="2732090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Sname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非空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Ssex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Sage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Sdept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所在系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NVARCHAR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F979250-2D7F-46D2-BAA8-C6B6187BF550}"/>
              </a:ext>
            </a:extLst>
          </p:cNvPr>
          <p:cNvSpPr txBox="1"/>
          <p:nvPr/>
        </p:nvSpPr>
        <p:spPr bwMode="black">
          <a:xfrm>
            <a:off x="704443" y="1660638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Student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2601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8EEA5-F6AA-4397-94BD-1F3A5BD6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18B81-B64B-4C27-A472-8E566214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37C39-0318-41F6-866F-9A2FA72F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00415-B904-42B8-8F3D-406B0F9C12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4267200" cy="304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200F06-B0A0-4227-BE7A-09242E80F2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629" y="2971800"/>
            <a:ext cx="41941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表结构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E58CEFC7-CDE9-4CE4-806B-000B1F481AF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5291" y="1488688"/>
          <a:ext cx="8229599" cy="2276477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Cname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课程名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NVARCHAR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非空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Credit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学分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Semster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学期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F1705F06-3DE2-4609-A6BD-42CEB17319D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5291" y="4725594"/>
          <a:ext cx="8229599" cy="1820864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主码，引用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Student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的外码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主码，引用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Course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的外码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Grade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成绩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89BB4DD-6D96-4064-BDEF-238E14ACC312}"/>
              </a:ext>
            </a:extLst>
          </p:cNvPr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Course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07AF46-B22F-4F69-8235-269BEBFDB70F}"/>
              </a:ext>
            </a:extLst>
          </p:cNvPr>
          <p:cNvSpPr txBox="1"/>
          <p:nvPr/>
        </p:nvSpPr>
        <p:spPr bwMode="black">
          <a:xfrm>
            <a:off x="610184" y="4181418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SC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39042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表数据</a:t>
            </a:r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79521DE7-5016-4D98-B77B-77CD10F8F5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5291" y="1488688"/>
          <a:ext cx="8229600" cy="5011742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Sname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Ssex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Sage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Sdept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李勇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刘晨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王敏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张小红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张立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吴宾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张海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钱小平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王大力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张姗姗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890E901-998C-450D-A9F6-74108814F3CE}"/>
              </a:ext>
            </a:extLst>
          </p:cNvPr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Student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</p:spTree>
    <p:extLst>
      <p:ext uri="{BB962C8B-B14F-4D97-AF65-F5344CB8AC3E}">
        <p14:creationId xmlns:p14="http://schemas.microsoft.com/office/powerpoint/2010/main" val="205830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表数据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EA4E1E41-9F98-4583-A29E-C0689C50C52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20304" y="1992780"/>
          <a:ext cx="7152096" cy="4100516"/>
        </p:xfrm>
        <a:graphic>
          <a:graphicData uri="http://schemas.openxmlformats.org/drawingml/2006/table">
            <a:tbl>
              <a:tblPr/>
              <a:tblGrid>
                <a:gridCol w="188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Cname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Credit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Semester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高等数学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大学英语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大学英语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计算机文化学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VB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C006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数据库基础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5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C007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数据结构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C008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计算机网络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A7CB7A8-A96A-42E5-9138-2FD0515643E7}"/>
              </a:ext>
            </a:extLst>
          </p:cNvPr>
          <p:cNvSpPr txBox="1"/>
          <p:nvPr/>
        </p:nvSpPr>
        <p:spPr bwMode="black">
          <a:xfrm>
            <a:off x="1185200" y="1516058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Course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</p:spTree>
    <p:extLst>
      <p:ext uri="{BB962C8B-B14F-4D97-AF65-F5344CB8AC3E}">
        <p14:creationId xmlns:p14="http://schemas.microsoft.com/office/powerpoint/2010/main" val="31670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表数据</a:t>
            </a:r>
          </a:p>
        </p:txBody>
      </p:sp>
      <p:graphicFrame>
        <p:nvGraphicFramePr>
          <p:cNvPr id="7" name="Group 5">
            <a:extLst>
              <a:ext uri="{FF2B5EF4-FFF2-40B4-BE49-F238E27FC236}">
                <a16:creationId xmlns:a16="http://schemas.microsoft.com/office/drawing/2014/main" id="{A3903AEB-DA67-430C-A401-D4DCFCCCF96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08584" y="1488688"/>
          <a:ext cx="6431767" cy="5011742"/>
        </p:xfrm>
        <a:graphic>
          <a:graphicData uri="http://schemas.openxmlformats.org/drawingml/2006/table">
            <a:tbl>
              <a:tblPr/>
              <a:tblGrid>
                <a:gridCol w="218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Grade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96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80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84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62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92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90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84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76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alt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latin typeface="+mn-ea"/>
                          <a:ea typeface="+mn-ea"/>
                          <a:cs typeface="Times New Roman"/>
                        </a:rPr>
                        <a:t>85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alt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latin typeface="+mn-ea"/>
                          <a:ea typeface="+mn-ea"/>
                          <a:cs typeface="Times New Roman"/>
                        </a:rPr>
                        <a:t>73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7FB77D5-91EC-474D-9F99-5B1A3957F947}"/>
              </a:ext>
            </a:extLst>
          </p:cNvPr>
          <p:cNvSpPr txBox="1"/>
          <p:nvPr/>
        </p:nvSpPr>
        <p:spPr bwMode="black">
          <a:xfrm>
            <a:off x="1473481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SC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2001CF-638E-4CDC-B5EF-467E09AC2371}"/>
              </a:ext>
            </a:extLst>
          </p:cNvPr>
          <p:cNvSpPr/>
          <p:nvPr/>
        </p:nvSpPr>
        <p:spPr>
          <a:xfrm>
            <a:off x="1308584" y="1916307"/>
            <a:ext cx="6431768" cy="1872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9BC252-8AD0-4675-B6B3-CAC38346FFE8}"/>
              </a:ext>
            </a:extLst>
          </p:cNvPr>
          <p:cNvSpPr/>
          <p:nvPr/>
        </p:nvSpPr>
        <p:spPr>
          <a:xfrm>
            <a:off x="1308583" y="3789165"/>
            <a:ext cx="6431768" cy="1296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20321C-D36A-4959-8060-E1E1C14185F9}"/>
              </a:ext>
            </a:extLst>
          </p:cNvPr>
          <p:cNvSpPr/>
          <p:nvPr/>
        </p:nvSpPr>
        <p:spPr>
          <a:xfrm>
            <a:off x="1308584" y="5085759"/>
            <a:ext cx="6431768" cy="1414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—SQL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查询年龄在</a:t>
            </a:r>
            <a:r>
              <a:rPr lang="en-US" altLang="zh-CN" dirty="0"/>
              <a:t>20</a:t>
            </a:r>
            <a:r>
              <a:rPr lang="zh-CN" altLang="en-US" dirty="0"/>
              <a:t>～</a:t>
            </a:r>
            <a:r>
              <a:rPr lang="en-US" altLang="zh-CN" dirty="0"/>
              <a:t>23</a:t>
            </a:r>
            <a:r>
              <a:rPr lang="zh-CN" altLang="en-US" dirty="0"/>
              <a:t>岁之间的学生的姓名、所在系和年龄。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查询计算机系和信息管理系学生中年龄在</a:t>
            </a:r>
            <a:r>
              <a:rPr lang="en-US" altLang="zh-CN" dirty="0"/>
              <a:t>18-20</a:t>
            </a:r>
            <a:r>
              <a:rPr lang="zh-CN" altLang="en-US" dirty="0"/>
              <a:t>岁的学生的学号、姓名、所在系和年龄。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查询全体学生的信息，查询结果按所在系的系名升序排列，同一系的学生按年龄降序排列。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查询每个学生的选课门数和平均成绩。</a:t>
            </a:r>
          </a:p>
        </p:txBody>
      </p:sp>
    </p:spTree>
    <p:extLst>
      <p:ext uri="{BB962C8B-B14F-4D97-AF65-F5344CB8AC3E}">
        <p14:creationId xmlns:p14="http://schemas.microsoft.com/office/powerpoint/2010/main" val="38674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ADF0-DC1C-437C-82CA-9B00842A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AE1DC-D8E7-4A2F-933D-3D935804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F6873-0F12-4AC6-B72C-197B87FB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4CA5A-AE5F-406F-A21F-335DB2BD3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634206"/>
            <a:ext cx="4267200" cy="31757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ED38E0-2DC4-4AAC-9A11-780AF2D650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26447" y="2413589"/>
            <a:ext cx="5360353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21931-CB1F-49BC-9BE2-7E4827C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5568E-B959-47F4-B73E-37D60B7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43D47-0A71-495F-9203-0D3C36D7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E0283F-191C-49BF-8277-A16EB6F998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4419600" cy="3200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B4935-F7CE-46C8-8D72-CD82D46F57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9055" y="3048000"/>
            <a:ext cx="458914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A5D1-0836-4CCE-B18B-59E1DA6F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AA583-00DC-404A-AE9D-66A86A8D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AB66C-397A-4EFB-A5EC-1921CD43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01774-1857-441E-8DEF-7ED31067EB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352026"/>
            <a:ext cx="4419600" cy="304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7A6035-186E-44AE-9164-60068D5B2B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7400" y="3330829"/>
            <a:ext cx="6547485" cy="33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A0614-8D23-43C2-A705-31206B3C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r>
              <a:rPr lang="en-US" altLang="zh-CN" dirty="0" err="1"/>
              <a:t>django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3220A-C149-49D2-8D08-F0233799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84" y="3581400"/>
            <a:ext cx="8229600" cy="1600200"/>
          </a:xfrm>
        </p:spPr>
        <p:txBody>
          <a:bodyPr/>
          <a:lstStyle/>
          <a:p>
            <a:r>
              <a:rPr lang="zh-CN" altLang="zh-CN" dirty="0"/>
              <a:t>启动控制台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==1.10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D99B9-E5C6-44A5-9693-A8349DAB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BE5450-9BEC-4178-A7B5-24BBD320AA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924800" cy="2362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901544-73C6-4601-8211-6BAAB8514A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6649" y="4924104"/>
            <a:ext cx="7836816" cy="5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FC9D0-2C5E-4DA2-B87D-1BA370F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自</a:t>
            </a:r>
            <a:r>
              <a:rPr lang="zh-CN" altLang="en-US" dirty="0"/>
              <a:t>学</a:t>
            </a:r>
            <a:r>
              <a:rPr lang="en-US" altLang="zh-CN" dirty="0"/>
              <a:t>anaconda</a:t>
            </a:r>
            <a:r>
              <a:rPr lang="zh-CN" altLang="zh-CN" dirty="0"/>
              <a:t>虚拟环境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D9A62-EFF7-4ACF-96E7-F44783C5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https://www.cnblogs.com/chenhuabin/p/10718471.html#_label1_0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869FF1-82AE-41F7-B02A-35281FA6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006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E0B3-5780-49DF-AB23-B368072C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Pycharm</a:t>
            </a:r>
            <a:r>
              <a:rPr lang="zh-CN" altLang="zh-CN" dirty="0"/>
              <a:t>的安装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39F48-24F0-4155-BA25-42B19CA5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下载</a:t>
            </a:r>
            <a:endParaRPr lang="en-US" altLang="zh-CN" dirty="0"/>
          </a:p>
          <a:p>
            <a:pPr lvl="1"/>
            <a:r>
              <a:rPr lang="en-US" altLang="zh-CN" u="sng" dirty="0">
                <a:hlinkClick r:id="rId2"/>
              </a:rPr>
              <a:t>https://www.jetbrains.com/pycharm/download/#section=windows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1DFBA-C08C-448B-9F84-E5C80317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EB13B-9FE1-4F6C-B861-00A54BFF579B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CA66B-617F-4296-8AE1-1877685031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7467600" cy="3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467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16115</TotalTime>
  <Words>620</Words>
  <Application>Microsoft Office PowerPoint</Application>
  <PresentationFormat>全屏显示(4:3)</PresentationFormat>
  <Paragraphs>253</Paragraphs>
  <Slides>34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方正书宋简体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多媒体系统设计-实验课</vt:lpstr>
      <vt:lpstr>1. 安装anaconda</vt:lpstr>
      <vt:lpstr>安装 </vt:lpstr>
      <vt:lpstr>PowerPoint 演示文稿</vt:lpstr>
      <vt:lpstr>PowerPoint 演示文稿</vt:lpstr>
      <vt:lpstr>PowerPoint 演示文稿</vt:lpstr>
      <vt:lpstr>安装django</vt:lpstr>
      <vt:lpstr>自学anaconda虚拟环境</vt:lpstr>
      <vt:lpstr>Pycharm的安装</vt:lpstr>
      <vt:lpstr>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Pycharm和anaconda关联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MySQL安装</vt:lpstr>
      <vt:lpstr>实验内容一——建立数据库</vt:lpstr>
      <vt:lpstr>表结构</vt:lpstr>
      <vt:lpstr>表结构</vt:lpstr>
      <vt:lpstr>表数据</vt:lpstr>
      <vt:lpstr>表数据</vt:lpstr>
      <vt:lpstr>表数据</vt:lpstr>
      <vt:lpstr>实验内容二—SQL语言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Chien Aun</dc:creator>
  <cp:lastModifiedBy>44314</cp:lastModifiedBy>
  <cp:revision>4269</cp:revision>
  <cp:lastPrinted>1601-01-01T00:00:00Z</cp:lastPrinted>
  <dcterms:created xsi:type="dcterms:W3CDTF">2010-10-25T22:33:55Z</dcterms:created>
  <dcterms:modified xsi:type="dcterms:W3CDTF">2020-04-26T09:50:10Z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