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7" r:id="rId2"/>
  </p:sldMasterIdLst>
  <p:notesMasterIdLst>
    <p:notesMasterId r:id="rId59"/>
  </p:notesMasterIdLst>
  <p:handoutMasterIdLst>
    <p:handoutMasterId r:id="rId60"/>
  </p:handoutMasterIdLst>
  <p:sldIdLst>
    <p:sldId id="342" r:id="rId3"/>
    <p:sldId id="368" r:id="rId4"/>
    <p:sldId id="603" r:id="rId5"/>
    <p:sldId id="600" r:id="rId6"/>
    <p:sldId id="678" r:id="rId7"/>
    <p:sldId id="597" r:id="rId8"/>
    <p:sldId id="598" r:id="rId9"/>
    <p:sldId id="601" r:id="rId10"/>
    <p:sldId id="602" r:id="rId11"/>
    <p:sldId id="604" r:id="rId12"/>
    <p:sldId id="605" r:id="rId13"/>
    <p:sldId id="606" r:id="rId14"/>
    <p:sldId id="607" r:id="rId15"/>
    <p:sldId id="369" r:id="rId16"/>
    <p:sldId id="608" r:id="rId17"/>
    <p:sldId id="612" r:id="rId18"/>
    <p:sldId id="682" r:id="rId19"/>
    <p:sldId id="613" r:id="rId20"/>
    <p:sldId id="609" r:id="rId21"/>
    <p:sldId id="610" r:id="rId22"/>
    <p:sldId id="611" r:id="rId23"/>
    <p:sldId id="681" r:id="rId24"/>
    <p:sldId id="385" r:id="rId25"/>
    <p:sldId id="614" r:id="rId26"/>
    <p:sldId id="615" r:id="rId27"/>
    <p:sldId id="616" r:id="rId28"/>
    <p:sldId id="617" r:id="rId29"/>
    <p:sldId id="618" r:id="rId30"/>
    <p:sldId id="619" r:id="rId31"/>
    <p:sldId id="620" r:id="rId32"/>
    <p:sldId id="679" r:id="rId33"/>
    <p:sldId id="621" r:id="rId34"/>
    <p:sldId id="622" r:id="rId35"/>
    <p:sldId id="623" r:id="rId36"/>
    <p:sldId id="624" r:id="rId37"/>
    <p:sldId id="625" r:id="rId38"/>
    <p:sldId id="626" r:id="rId39"/>
    <p:sldId id="680" r:id="rId40"/>
    <p:sldId id="628" r:id="rId41"/>
    <p:sldId id="629" r:id="rId42"/>
    <p:sldId id="630" r:id="rId43"/>
    <p:sldId id="631" r:id="rId44"/>
    <p:sldId id="632" r:id="rId45"/>
    <p:sldId id="633" r:id="rId46"/>
    <p:sldId id="634" r:id="rId47"/>
    <p:sldId id="635" r:id="rId48"/>
    <p:sldId id="505" r:id="rId49"/>
    <p:sldId id="637" r:id="rId50"/>
    <p:sldId id="638" r:id="rId51"/>
    <p:sldId id="639" r:id="rId52"/>
    <p:sldId id="640" r:id="rId53"/>
    <p:sldId id="641" r:id="rId54"/>
    <p:sldId id="646" r:id="rId55"/>
    <p:sldId id="647" r:id="rId56"/>
    <p:sldId id="648" r:id="rId57"/>
    <p:sldId id="596"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FFCC99"/>
    <a:srgbClr val="FF6699"/>
    <a:srgbClr val="006600"/>
    <a:srgbClr val="FFC000"/>
    <a:srgbClr val="FFCCCC"/>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4" autoAdjust="0"/>
    <p:restoredTop sz="93179" autoAdjust="0"/>
  </p:normalViewPr>
  <p:slideViewPr>
    <p:cSldViewPr>
      <p:cViewPr varScale="1">
        <p:scale>
          <a:sx n="68" d="100"/>
          <a:sy n="68" d="100"/>
        </p:scale>
        <p:origin x="1148" y="48"/>
      </p:cViewPr>
      <p:guideLst>
        <p:guide orient="horz" pos="2160"/>
        <p:guide pos="2880"/>
      </p:guideLst>
    </p:cSldViewPr>
  </p:slideViewPr>
  <p:notesTextViewPr>
    <p:cViewPr>
      <p:scale>
        <a:sx n="1" d="1"/>
        <a:sy n="1" d="1"/>
      </p:scale>
      <p:origin x="0" y="0"/>
    </p:cViewPr>
  </p:notesTextViewPr>
  <p:notesViewPr>
    <p:cSldViewPr>
      <p:cViewPr varScale="1">
        <p:scale>
          <a:sx n="73" d="100"/>
          <a:sy n="73" d="100"/>
        </p:scale>
        <p:origin x="-2238" y="-108"/>
      </p:cViewPr>
      <p:guideLst>
        <p:guide orient="horz" pos="2880"/>
        <p:guide pos="2160"/>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929B6ECD-704D-41C3-8BED-A84071B8697F}" type="datetimeFigureOut">
              <a:rPr lang="zh-CN" altLang="en-US"/>
              <a:pPr>
                <a:defRPr/>
              </a:pPr>
              <a:t>2018/3/12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76E5B7D-9833-4A97-910D-8A35762CA4AB}" type="slidenum">
              <a:rPr lang="zh-CN" altLang="en-US"/>
              <a:pPr>
                <a:defRPr/>
              </a:pPr>
              <a:t>‹#›</a:t>
            </a:fld>
            <a:endParaRPr lang="zh-CN" altLang="en-US"/>
          </a:p>
        </p:txBody>
      </p:sp>
    </p:spTree>
    <p:extLst>
      <p:ext uri="{BB962C8B-B14F-4D97-AF65-F5344CB8AC3E}">
        <p14:creationId xmlns:p14="http://schemas.microsoft.com/office/powerpoint/2010/main" val="795830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DCE2D4BF-B1C2-442F-B038-45937821838D}" type="datetimeFigureOut">
              <a:rPr lang="zh-CN" altLang="en-US"/>
              <a:pPr>
                <a:defRPr/>
              </a:pPr>
              <a:t>2018/3/12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C0852EA-ECA2-4D1C-A569-232CFAC9EA30}" type="slidenum">
              <a:rPr lang="zh-CN" altLang="en-US"/>
              <a:pPr>
                <a:defRPr/>
              </a:pPr>
              <a:t>‹#›</a:t>
            </a:fld>
            <a:endParaRPr lang="zh-CN" altLang="en-US"/>
          </a:p>
        </p:txBody>
      </p:sp>
    </p:spTree>
    <p:extLst>
      <p:ext uri="{BB962C8B-B14F-4D97-AF65-F5344CB8AC3E}">
        <p14:creationId xmlns:p14="http://schemas.microsoft.com/office/powerpoint/2010/main" val="32021272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0EC881-C856-46F2-AC6F-99C8A37294DF}" type="slidenum">
              <a:rPr lang="zh-CN" altLang="en-US"/>
              <a:pPr/>
              <a:t>1</a:t>
            </a:fld>
            <a:endParaRPr lang="zh-CN" altLang="en-US"/>
          </a:p>
        </p:txBody>
      </p:sp>
    </p:spTree>
    <p:extLst>
      <p:ext uri="{BB962C8B-B14F-4D97-AF65-F5344CB8AC3E}">
        <p14:creationId xmlns:p14="http://schemas.microsoft.com/office/powerpoint/2010/main" val="128110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D5D6BA-9D62-4EB1-91C7-0BED9239A83C}" type="slidenum">
              <a:rPr lang="zh-CN" altLang="en-US"/>
              <a:pPr/>
              <a:t>2</a:t>
            </a:fld>
            <a:endParaRPr lang="zh-CN" altLang="en-US"/>
          </a:p>
        </p:txBody>
      </p:sp>
    </p:spTree>
    <p:extLst>
      <p:ext uri="{BB962C8B-B14F-4D97-AF65-F5344CB8AC3E}">
        <p14:creationId xmlns:p14="http://schemas.microsoft.com/office/powerpoint/2010/main" val="290513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7583A2-C567-4531-9296-4368A5AACD47}" type="slidenum">
              <a:rPr lang="zh-CN" altLang="en-US"/>
              <a:pPr/>
              <a:t>10</a:t>
            </a:fld>
            <a:endParaRPr lang="zh-CN" altLang="en-US"/>
          </a:p>
        </p:txBody>
      </p:sp>
    </p:spTree>
    <p:extLst>
      <p:ext uri="{BB962C8B-B14F-4D97-AF65-F5344CB8AC3E}">
        <p14:creationId xmlns:p14="http://schemas.microsoft.com/office/powerpoint/2010/main" val="255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1">
          <a:gsLst>
            <a:gs pos="0">
              <a:srgbClr val="5E9EFF"/>
            </a:gs>
            <a:gs pos="39999">
              <a:srgbClr val="85C2FF"/>
            </a:gs>
            <a:gs pos="70000">
              <a:srgbClr val="C4D6EB"/>
            </a:gs>
            <a:gs pos="100000">
              <a:srgbClr val="FFEBFA"/>
            </a:gs>
          </a:gsLst>
          <a:lin ang="13500000" scaled="1"/>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269FE4A6-8C6D-43EE-B60F-7CBD07CF1BD2}" type="datetime1">
              <a:rPr lang="zh-CN" altLang="en-US"/>
              <a:pPr>
                <a:defRPr/>
              </a:pPr>
              <a:t>2018/3/12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7FB04640-F619-413E-91D3-724B65979D7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94353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C04E0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72091F7-3A5B-4FF3-9F86-FBA53ED383CE}" type="datetime1">
              <a:rPr lang="zh-CN" altLang="en-US"/>
              <a:pPr>
                <a:defRPr/>
              </a:pPr>
              <a:t>2018/3/12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1953A130-D141-44AA-A6BB-2DB02AF304A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16920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136ECA1D-81CA-42EE-B76A-C7B2623BCA45}" type="datetime1">
              <a:rPr lang="zh-CN" altLang="en-US"/>
              <a:pPr>
                <a:defRPr/>
              </a:pPr>
              <a:t>2018/3/12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2F50B9AE-37CE-4843-AAA5-E47DB6EC42F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14458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bg>
      <p:bgPr>
        <a:gradFill rotWithShape="1">
          <a:gsLst>
            <a:gs pos="0">
              <a:srgbClr val="B1EA66"/>
            </a:gs>
            <a:gs pos="39999">
              <a:srgbClr val="99FF99"/>
            </a:gs>
            <a:gs pos="70000">
              <a:srgbClr val="C4D6EB"/>
            </a:gs>
            <a:gs pos="100000">
              <a:srgbClr val="FFEBFA"/>
            </a:gs>
          </a:gsLst>
          <a:lin ang="13500000"/>
        </a:gradFill>
        <a:effectLst/>
      </p:bgPr>
    </p:bg>
    <p:spTree>
      <p:nvGrpSpPr>
        <p:cNvPr id="1" name=""/>
        <p:cNvGrpSpPr/>
        <p:nvPr/>
      </p:nvGrpSpPr>
      <p:grpSpPr>
        <a:xfrm>
          <a:off x="0" y="0"/>
          <a:ext cx="0" cy="0"/>
          <a:chOff x="0" y="0"/>
          <a:chExt cx="0" cy="0"/>
        </a:xfrm>
      </p:grpSpPr>
      <p:grpSp>
        <p:nvGrpSpPr>
          <p:cNvPr id="3" name="Group 15"/>
          <p:cNvGrpSpPr>
            <a:grpSpLocks/>
          </p:cNvGrpSpPr>
          <p:nvPr userDrawn="1"/>
        </p:nvGrpSpPr>
        <p:grpSpPr bwMode="auto">
          <a:xfrm>
            <a:off x="7885113" y="5662613"/>
            <a:ext cx="720725" cy="746125"/>
            <a:chOff x="3600" y="3675"/>
            <a:chExt cx="432" cy="432"/>
          </a:xfrm>
        </p:grpSpPr>
        <p:sp>
          <p:nvSpPr>
            <p:cNvPr id="4" name="Oval 14"/>
            <p:cNvSpPr>
              <a:spLocks noChangeArrowheads="1"/>
            </p:cNvSpPr>
            <p:nvPr userDrawn="1"/>
          </p:nvSpPr>
          <p:spPr bwMode="auto">
            <a:xfrm>
              <a:off x="3618" y="3709"/>
              <a:ext cx="396" cy="380"/>
            </a:xfrm>
            <a:prstGeom prst="ellipse">
              <a:avLst/>
            </a:prstGeom>
            <a:solidFill>
              <a:sysClr val="window" lastClr="FFFFFF"/>
            </a:solidFill>
            <a:ln>
              <a:noFill/>
            </a:ln>
            <a:extLst/>
          </p:spPr>
          <p:txBody>
            <a:bodyPr wrap="none" anchor="ctr"/>
            <a:lstStyle>
              <a:defPPr>
                <a:defRPr lang="zh-CN"/>
              </a:defPPr>
              <a:lvl1pPr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1pPr>
              <a:lvl2pPr marL="4572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2pPr>
              <a:lvl3pPr marL="9144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lnSpc>
                  <a:spcPct val="80000"/>
                </a:lnSpc>
                <a:spcBef>
                  <a:spcPct val="2000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a:lstStyle>
            <a:p>
              <a:pPr eaLnBrk="1" hangingPunct="1">
                <a:defRPr/>
              </a:pPr>
              <a:endParaRPr lang="zh-CN" altLang="en-US">
                <a:solidFill>
                  <a:sysClr val="windowText" lastClr="000000"/>
                </a:solidFill>
                <a:latin typeface="Arial" pitchFamily="34" charset="0"/>
              </a:endParaRPr>
            </a:p>
          </p:txBody>
        </p:sp>
        <p:pic>
          <p:nvPicPr>
            <p:cNvPr id="5" name="Picture 79" descr="传媒大学LOGO"/>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userDrawn="1"/>
        </p:nvSpPr>
        <p:spPr>
          <a:xfrm>
            <a:off x="-23813" y="26988"/>
            <a:ext cx="9167813" cy="865187"/>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445293" y="115482"/>
            <a:ext cx="8229600" cy="705240"/>
          </a:xfrm>
        </p:spPr>
        <p:txBody>
          <a:bodyPr/>
          <a:lstStyle>
            <a:lvl1pPr>
              <a:defRPr>
                <a:solidFill>
                  <a:schemeClr val="bg1"/>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7" name="日期占位符 2"/>
          <p:cNvSpPr>
            <a:spLocks noGrp="1"/>
          </p:cNvSpPr>
          <p:nvPr>
            <p:ph type="dt" sz="half" idx="10"/>
          </p:nvPr>
        </p:nvSpPr>
        <p:spPr/>
        <p:txBody>
          <a:bodyPr/>
          <a:lstStyle>
            <a:lvl1pPr>
              <a:defRPr/>
            </a:lvl1pPr>
          </a:lstStyle>
          <a:p>
            <a:pPr>
              <a:defRPr/>
            </a:pPr>
            <a:fld id="{CE7D3285-FB46-4AA4-B47F-30A6EDEF11BD}" type="datetime1">
              <a:rPr lang="zh-CN" altLang="en-US"/>
              <a:pPr>
                <a:defRPr/>
              </a:pPr>
              <a:t>2018/3/12</a:t>
            </a:fld>
            <a:endParaRPr lang="zh-CN" altLang="en-US" sz="1800">
              <a:solidFill>
                <a:schemeClr val="tx1"/>
              </a:solidFill>
            </a:endParaRPr>
          </a:p>
        </p:txBody>
      </p:sp>
      <p:sp>
        <p:nvSpPr>
          <p:cNvPr id="8" name="页脚占位符 3"/>
          <p:cNvSpPr>
            <a:spLocks noGrp="1"/>
          </p:cNvSpPr>
          <p:nvPr>
            <p:ph type="ftr" sz="quarter" idx="11"/>
          </p:nvPr>
        </p:nvSpPr>
        <p:spPr/>
        <p:txBody>
          <a:bodyPr/>
          <a:lstStyle>
            <a:lvl1pPr>
              <a:defRPr/>
            </a:lvl1pPr>
          </a:lstStyle>
          <a:p>
            <a:pPr>
              <a:defRPr/>
            </a:pPr>
            <a:endParaRPr lang="zh-CN" altLang="zh-CN"/>
          </a:p>
        </p:txBody>
      </p:sp>
      <p:sp>
        <p:nvSpPr>
          <p:cNvPr id="9" name="灯片编号占位符 4"/>
          <p:cNvSpPr>
            <a:spLocks noGrp="1"/>
          </p:cNvSpPr>
          <p:nvPr>
            <p:ph type="sldNum" sz="quarter" idx="12"/>
          </p:nvPr>
        </p:nvSpPr>
        <p:spPr/>
        <p:txBody>
          <a:bodyPr/>
          <a:lstStyle>
            <a:lvl1pPr>
              <a:defRPr smtClean="0"/>
            </a:lvl1pPr>
          </a:lstStyle>
          <a:p>
            <a:pPr>
              <a:defRPr/>
            </a:pPr>
            <a:fld id="{82E714A1-0F5A-4C42-989B-74CB30C7ED0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9510318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188913"/>
            <a:ext cx="8610600" cy="67945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371600"/>
            <a:ext cx="4267200" cy="5060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267200" cy="5060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p:txBody>
          <a:bodyPr/>
          <a:lstStyle>
            <a:lvl1pPr>
              <a:defRPr smtClean="0"/>
            </a:lvl1pPr>
          </a:lstStyle>
          <a:p>
            <a:pPr>
              <a:defRPr/>
            </a:pPr>
            <a:fld id="{8F1A63F5-8111-4408-8EA1-F90937D6EDA3}" type="slidenum">
              <a:rPr lang="zh-CN" altLang="en-US"/>
              <a:pPr>
                <a:defRPr/>
              </a:pPr>
              <a:t>‹#›</a:t>
            </a:fld>
            <a:endParaRPr lang="en-US" altLang="zh-CN"/>
          </a:p>
        </p:txBody>
      </p:sp>
      <p:sp>
        <p:nvSpPr>
          <p:cNvPr id="6" name="Rectangle 4"/>
          <p:cNvSpPr>
            <a:spLocks noGrp="1" noChangeArrowheads="1"/>
          </p:cNvSpPr>
          <p:nvPr>
            <p:ph type="dt" sz="half" idx="11"/>
          </p:nvPr>
        </p:nvSpPr>
        <p:spPr/>
        <p:txBody>
          <a:bodyPr/>
          <a:lstStyle>
            <a:lvl1pPr>
              <a:defRPr/>
            </a:lvl1pPr>
          </a:lstStyle>
          <a:p>
            <a:pPr>
              <a:defRPr/>
            </a:pPr>
            <a:r>
              <a:rPr lang="en-US" altLang="zh-CN"/>
              <a:t>MEDIA ASSET MANAGEMENT </a:t>
            </a:r>
          </a:p>
        </p:txBody>
      </p:sp>
    </p:spTree>
    <p:extLst>
      <p:ext uri="{BB962C8B-B14F-4D97-AF65-F5344CB8AC3E}">
        <p14:creationId xmlns:p14="http://schemas.microsoft.com/office/powerpoint/2010/main" val="319997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0"/>
            <a:ext cx="6781800" cy="685800"/>
          </a:xfrm>
        </p:spPr>
        <p:txBody>
          <a:bodyPr/>
          <a:lstStyle/>
          <a:p>
            <a:r>
              <a:rPr lang="zh-CN" altLang="en-US"/>
              <a:t>单击此处编辑母版标题样式</a:t>
            </a:r>
          </a:p>
        </p:txBody>
      </p:sp>
      <p:sp>
        <p:nvSpPr>
          <p:cNvPr id="3" name="表格占位符 2"/>
          <p:cNvSpPr>
            <a:spLocks noGrp="1"/>
          </p:cNvSpPr>
          <p:nvPr>
            <p:ph type="tbl" idx="1"/>
          </p:nvPr>
        </p:nvSpPr>
        <p:spPr>
          <a:xfrm>
            <a:off x="457200" y="1295400"/>
            <a:ext cx="8229600" cy="4876800"/>
          </a:xfrm>
        </p:spPr>
        <p:txBody>
          <a:bodyPr/>
          <a:lstStyle/>
          <a:p>
            <a:pPr lvl="0"/>
            <a:endParaRPr lang="zh-CN" altLang="en-US" noProof="0">
              <a:sym typeface="Calibri" pitchFamily="34" charset="0"/>
            </a:endParaRPr>
          </a:p>
        </p:txBody>
      </p:sp>
      <p:sp>
        <p:nvSpPr>
          <p:cNvPr id="4" name="Rectangle 6"/>
          <p:cNvSpPr>
            <a:spLocks noGrp="1" noChangeArrowheads="1"/>
          </p:cNvSpPr>
          <p:nvPr>
            <p:ph type="sldNum" sz="quarter" idx="10"/>
          </p:nvPr>
        </p:nvSpPr>
        <p:spPr/>
        <p:txBody>
          <a:bodyPr/>
          <a:lstStyle>
            <a:lvl1pPr>
              <a:defRPr smtClean="0"/>
            </a:lvl1pPr>
          </a:lstStyle>
          <a:p>
            <a:pPr>
              <a:defRPr/>
            </a:pPr>
            <a:fld id="{C833235B-AFBC-4778-B1E8-1580D3533384}" type="slidenum">
              <a:rPr lang="zh-CN" altLang="en-US"/>
              <a:pPr>
                <a:defRPr/>
              </a:pPr>
              <a:t>‹#›</a:t>
            </a:fld>
            <a:endParaRPr lang="en-US" altLang="zh-CN"/>
          </a:p>
        </p:txBody>
      </p:sp>
    </p:spTree>
    <p:extLst>
      <p:ext uri="{BB962C8B-B14F-4D97-AF65-F5344CB8AC3E}">
        <p14:creationId xmlns:p14="http://schemas.microsoft.com/office/powerpoint/2010/main" val="3886714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F12960C-2E79-49A5-8FA5-A4BF8C1C65C4}" type="slidenum">
              <a:rPr lang="zh-CN" altLang="en-US"/>
              <a:pPr>
                <a:defRPr/>
              </a:pPr>
              <a:t>‹#›</a:t>
            </a:fld>
            <a:endParaRPr lang="zh-CN" altLang="en-US"/>
          </a:p>
        </p:txBody>
      </p:sp>
    </p:spTree>
    <p:extLst>
      <p:ext uri="{BB962C8B-B14F-4D97-AF65-F5344CB8AC3E}">
        <p14:creationId xmlns:p14="http://schemas.microsoft.com/office/powerpoint/2010/main" val="3858601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8CC910-8554-4F65-9028-7C1BDA1E9598}" type="slidenum">
              <a:rPr lang="zh-CN" altLang="en-US"/>
              <a:pPr>
                <a:defRPr/>
              </a:pPr>
              <a:t>‹#›</a:t>
            </a:fld>
            <a:endParaRPr lang="zh-CN" altLang="en-US"/>
          </a:p>
        </p:txBody>
      </p:sp>
    </p:spTree>
    <p:extLst>
      <p:ext uri="{BB962C8B-B14F-4D97-AF65-F5344CB8AC3E}">
        <p14:creationId xmlns:p14="http://schemas.microsoft.com/office/powerpoint/2010/main" val="39106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343B95-B71D-4C8E-B0A7-E0BA0FCB8112}" type="slidenum">
              <a:rPr lang="zh-CN" altLang="en-US"/>
              <a:pPr>
                <a:defRPr/>
              </a:pPr>
              <a:t>‹#›</a:t>
            </a:fld>
            <a:endParaRPr lang="zh-CN" altLang="en-US"/>
          </a:p>
        </p:txBody>
      </p:sp>
    </p:spTree>
    <p:extLst>
      <p:ext uri="{BB962C8B-B14F-4D97-AF65-F5344CB8AC3E}">
        <p14:creationId xmlns:p14="http://schemas.microsoft.com/office/powerpoint/2010/main" val="1560676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09E4CE-B3DF-42A2-9A84-3304D73D5A3C}" type="slidenum">
              <a:rPr lang="zh-CN" altLang="en-US"/>
              <a:pPr>
                <a:defRPr/>
              </a:pPr>
              <a:t>‹#›</a:t>
            </a:fld>
            <a:endParaRPr lang="zh-CN" altLang="en-US"/>
          </a:p>
        </p:txBody>
      </p:sp>
    </p:spTree>
    <p:extLst>
      <p:ext uri="{BB962C8B-B14F-4D97-AF65-F5344CB8AC3E}">
        <p14:creationId xmlns:p14="http://schemas.microsoft.com/office/powerpoint/2010/main" val="3377029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46E0780-AD42-47DF-AA8C-5B3BE553017A}" type="slidenum">
              <a:rPr lang="zh-CN" altLang="en-US"/>
              <a:pPr>
                <a:defRPr/>
              </a:pPr>
              <a:t>‹#›</a:t>
            </a:fld>
            <a:endParaRPr lang="zh-CN" altLang="en-US"/>
          </a:p>
        </p:txBody>
      </p:sp>
    </p:spTree>
    <p:extLst>
      <p:ext uri="{BB962C8B-B14F-4D97-AF65-F5344CB8AC3E}">
        <p14:creationId xmlns:p14="http://schemas.microsoft.com/office/powerpoint/2010/main" val="29727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23813" y="26988"/>
            <a:ext cx="9167813" cy="865187"/>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457200" y="115482"/>
            <a:ext cx="8229600" cy="705240"/>
          </a:xfrm>
        </p:spPr>
        <p:txBody>
          <a:bodyPr/>
          <a:lstStyle>
            <a:lvl1pPr>
              <a:defRPr>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68010"/>
            <a:ext cx="8229600" cy="4858153"/>
          </a:xfrm>
        </p:spPr>
        <p:txBody>
          <a:bodyPr/>
          <a:lstStyle>
            <a:lvl1pPr marL="342900" indent="-342900">
              <a:buFont typeface="Wingdings" panose="05000000000000000000" pitchFamily="2" charset="2"/>
              <a:buChar char="q"/>
              <a:defRPr/>
            </a:lvl1pPr>
            <a:lvl2pPr marL="742950" indent="-285750">
              <a:buFont typeface="Wingdings" panose="05000000000000000000" pitchFamily="2" charset="2"/>
              <a:buChar char="n"/>
              <a:defRPr/>
            </a:lvl2pPr>
            <a:lvl4pPr marL="1600200" indent="-228600">
              <a:buFont typeface="Calibri" panose="020F0502020204030204" pitchFamily="34" charset="0"/>
              <a:buChar char="▪"/>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6F63E1F6-D49A-4A10-BF66-4F6B4DE2287C}" type="datetime1">
              <a:rPr lang="zh-CN" altLang="en-US"/>
              <a:pPr>
                <a:defRPr/>
              </a:pPr>
              <a:t>2018/3/12</a:t>
            </a:fld>
            <a:endParaRPr lang="zh-CN" altLang="en-US" sz="1800">
              <a:solidFill>
                <a:schemeClr val="tx1"/>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zh-CN"/>
          </a:p>
        </p:txBody>
      </p:sp>
      <p:sp>
        <p:nvSpPr>
          <p:cNvPr id="7" name="灯片编号占位符 5"/>
          <p:cNvSpPr>
            <a:spLocks noGrp="1"/>
          </p:cNvSpPr>
          <p:nvPr>
            <p:ph type="sldNum" sz="quarter" idx="12"/>
          </p:nvPr>
        </p:nvSpPr>
        <p:spPr/>
        <p:txBody>
          <a:bodyPr/>
          <a:lstStyle>
            <a:lvl1pPr>
              <a:defRPr smtClean="0"/>
            </a:lvl1pPr>
          </a:lstStyle>
          <a:p>
            <a:pPr>
              <a:defRPr/>
            </a:pPr>
            <a:fld id="{631C913B-F4B2-466D-BB5D-455AFABF605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269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DFDEF8A-2231-40E7-8504-8318A573B2A1}" type="slidenum">
              <a:rPr lang="zh-CN" altLang="en-US"/>
              <a:pPr>
                <a:defRPr/>
              </a:pPr>
              <a:t>‹#›</a:t>
            </a:fld>
            <a:endParaRPr lang="zh-CN" altLang="en-US"/>
          </a:p>
        </p:txBody>
      </p:sp>
    </p:spTree>
    <p:extLst>
      <p:ext uri="{BB962C8B-B14F-4D97-AF65-F5344CB8AC3E}">
        <p14:creationId xmlns:p14="http://schemas.microsoft.com/office/powerpoint/2010/main" val="4241265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D8B99CD-11D8-44DE-81C7-7D7C7FDD049E}" type="slidenum">
              <a:rPr lang="zh-CN" altLang="en-US"/>
              <a:pPr>
                <a:defRPr/>
              </a:pPr>
              <a:t>‹#›</a:t>
            </a:fld>
            <a:endParaRPr lang="zh-CN" altLang="en-US"/>
          </a:p>
        </p:txBody>
      </p:sp>
    </p:spTree>
    <p:extLst>
      <p:ext uri="{BB962C8B-B14F-4D97-AF65-F5344CB8AC3E}">
        <p14:creationId xmlns:p14="http://schemas.microsoft.com/office/powerpoint/2010/main" val="2156839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B5B44D-6F61-4CBA-B994-EB68D5BBA5F2}" type="slidenum">
              <a:rPr lang="zh-CN" altLang="en-US"/>
              <a:pPr>
                <a:defRPr/>
              </a:pPr>
              <a:t>‹#›</a:t>
            </a:fld>
            <a:endParaRPr lang="zh-CN" altLang="en-US"/>
          </a:p>
        </p:txBody>
      </p:sp>
    </p:spTree>
    <p:extLst>
      <p:ext uri="{BB962C8B-B14F-4D97-AF65-F5344CB8AC3E}">
        <p14:creationId xmlns:p14="http://schemas.microsoft.com/office/powerpoint/2010/main" val="3663876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CE7F85-611F-4B82-8B12-A92A660B7739}" type="slidenum">
              <a:rPr lang="zh-CN" altLang="en-US"/>
              <a:pPr>
                <a:defRPr/>
              </a:pPr>
              <a:t>‹#›</a:t>
            </a:fld>
            <a:endParaRPr lang="zh-CN" altLang="en-US"/>
          </a:p>
        </p:txBody>
      </p:sp>
    </p:spTree>
    <p:extLst>
      <p:ext uri="{BB962C8B-B14F-4D97-AF65-F5344CB8AC3E}">
        <p14:creationId xmlns:p14="http://schemas.microsoft.com/office/powerpoint/2010/main" val="1960701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C236BC-4757-4658-B868-37EA2E26495A}" type="slidenum">
              <a:rPr lang="zh-CN" altLang="en-US"/>
              <a:pPr>
                <a:defRPr/>
              </a:pPr>
              <a:t>‹#›</a:t>
            </a:fld>
            <a:endParaRPr lang="zh-CN" altLang="en-US"/>
          </a:p>
        </p:txBody>
      </p:sp>
    </p:spTree>
    <p:extLst>
      <p:ext uri="{BB962C8B-B14F-4D97-AF65-F5344CB8AC3E}">
        <p14:creationId xmlns:p14="http://schemas.microsoft.com/office/powerpoint/2010/main" val="1561919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BB4837C-EA87-49F9-A8C4-F5CDE6010641}" type="datetimeFigureOut">
              <a:rPr lang="zh-CN" altLang="en-US"/>
              <a:pPr>
                <a:defRPr/>
              </a:pPr>
              <a:t>2018/3/12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EBCC0C-1648-4343-AE14-D4DFCE0428CB}" type="slidenum">
              <a:rPr lang="zh-CN" altLang="en-US"/>
              <a:pPr>
                <a:defRPr/>
              </a:pPr>
              <a:t>‹#›</a:t>
            </a:fld>
            <a:endParaRPr lang="zh-CN" altLang="en-US"/>
          </a:p>
        </p:txBody>
      </p:sp>
    </p:spTree>
    <p:extLst>
      <p:ext uri="{BB962C8B-B14F-4D97-AF65-F5344CB8AC3E}">
        <p14:creationId xmlns:p14="http://schemas.microsoft.com/office/powerpoint/2010/main" val="263456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774794CB-4974-48E6-B59F-42CDE986DB40}" type="datetime1">
              <a:rPr lang="zh-CN" altLang="en-US"/>
              <a:pPr>
                <a:defRPr/>
              </a:pPr>
              <a:t>2018/3/12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6B4F5442-0D55-4C58-8657-510CADF55FA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2859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759555EB-82E5-4EC8-8776-F12A3F65D5A1}" type="datetime1">
              <a:rPr lang="zh-CN" altLang="en-US"/>
              <a:pPr>
                <a:defRPr/>
              </a:pPr>
              <a:t>2018/3/12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AE11E357-8BCC-4F73-A6A6-DCA16C353BA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75437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AC3D9934-B943-4ADE-8C1A-78E2DE454123}" type="datetime1">
              <a:rPr lang="zh-CN" altLang="en-US"/>
              <a:pPr>
                <a:defRPr/>
              </a:pPr>
              <a:t>2018/3/12</a:t>
            </a:fld>
            <a:endParaRPr lang="zh-CN" altLang="en-US" sz="1800">
              <a:solidFill>
                <a:schemeClr val="tx1"/>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smtClean="0"/>
            </a:lvl1pPr>
          </a:lstStyle>
          <a:p>
            <a:pPr>
              <a:defRPr/>
            </a:pPr>
            <a:fld id="{80117238-E2B0-4F8D-B489-C637BB5B923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54822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3" name="矩形 2"/>
          <p:cNvSpPr/>
          <p:nvPr userDrawn="1"/>
        </p:nvSpPr>
        <p:spPr>
          <a:xfrm>
            <a:off x="-23813" y="26988"/>
            <a:ext cx="9167813" cy="865187"/>
          </a:xfrm>
          <a:prstGeom prst="rect">
            <a:avLst/>
          </a:prstGeom>
          <a:solidFill>
            <a:srgbClr val="0033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445293" y="99812"/>
            <a:ext cx="8229600" cy="792363"/>
          </a:xfrm>
        </p:spPr>
        <p:txBody>
          <a:bodyPr/>
          <a:lstStyle>
            <a:lvl1pPr>
              <a:defRPr>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4" name="日期占位符 3"/>
          <p:cNvSpPr>
            <a:spLocks noGrp="1" noChangeArrowheads="1"/>
          </p:cNvSpPr>
          <p:nvPr>
            <p:ph type="dt" sz="half" idx="10"/>
          </p:nvPr>
        </p:nvSpPr>
        <p:spPr/>
        <p:txBody>
          <a:bodyPr/>
          <a:lstStyle>
            <a:lvl1pPr>
              <a:defRPr/>
            </a:lvl1pPr>
          </a:lstStyle>
          <a:p>
            <a:pPr>
              <a:defRPr/>
            </a:pPr>
            <a:fld id="{233AA5BC-79BA-4162-8937-7F6DA246041F}" type="datetime1">
              <a:rPr lang="zh-CN" altLang="en-US"/>
              <a:pPr>
                <a:defRPr/>
              </a:pPr>
              <a:t>2018/3/12</a:t>
            </a:fld>
            <a:endParaRPr lang="zh-CN" altLang="en-US" sz="1800">
              <a:solidFill>
                <a:schemeClr val="tx1"/>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smtClean="0"/>
            </a:lvl1pPr>
          </a:lstStyle>
          <a:p>
            <a:pPr>
              <a:defRPr/>
            </a:pPr>
            <a:fld id="{F4FDEC25-3A6D-4140-976F-1F4E577A531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2410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1">
          <a:gsLst>
            <a:gs pos="0">
              <a:srgbClr val="E8F1DE"/>
            </a:gs>
            <a:gs pos="50000">
              <a:srgbClr val="9DE3AE"/>
            </a:gs>
            <a:gs pos="100000">
              <a:srgbClr val="99FF66"/>
            </a:gs>
          </a:gsLst>
          <a:lin ang="2700000" scaled="1"/>
        </a:gradFill>
        <a:effectLst/>
      </p:bgPr>
    </p:bg>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2F5A40F-DFDD-4799-9E1E-8BAA929D46C2}" type="datetime1">
              <a:rPr lang="zh-CN" altLang="en-US"/>
              <a:pPr>
                <a:defRPr/>
              </a:pPr>
              <a:t>2018/3/12</a:t>
            </a:fld>
            <a:endParaRPr lang="zh-CN" altLang="en-US" sz="1800">
              <a:solidFill>
                <a:schemeClr val="tx1"/>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smtClean="0"/>
            </a:lvl1pPr>
          </a:lstStyle>
          <a:p>
            <a:pPr>
              <a:defRPr/>
            </a:pPr>
            <a:fld id="{0DA796B4-FABE-47B9-96AE-095BF5B2C97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69484960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B390D899-3CC6-4A8B-AC6F-C22998922A43}" type="datetime1">
              <a:rPr lang="zh-CN" altLang="en-US"/>
              <a:pPr>
                <a:defRPr/>
              </a:pPr>
              <a:t>2018/3/12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C37FFFD0-2FAB-48C1-A3B9-C7071F55EC1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279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1F9DA1A8-70AE-49AD-A725-7F694855AE8B}" type="datetime1">
              <a:rPr lang="zh-CN" altLang="en-US"/>
              <a:pPr>
                <a:defRPr/>
              </a:pPr>
              <a:t>2018/3/12</a:t>
            </a:fld>
            <a:endParaRPr lang="zh-CN" altLang="en-US" sz="1800">
              <a:solidFill>
                <a:schemeClr val="tx1"/>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smtClean="0"/>
            </a:lvl1pPr>
          </a:lstStyle>
          <a:p>
            <a:pPr>
              <a:defRPr/>
            </a:pPr>
            <a:fld id="{D5F979D1-8BB9-4151-87CA-94D45D8CE2B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9622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anose="020F0502020204030204" pitchFamily="34" charset="0"/>
              </a:rPr>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defRPr>
            </a:lvl1pPr>
          </a:lstStyle>
          <a:p>
            <a:pPr>
              <a:defRPr/>
            </a:pPr>
            <a:fld id="{32208A7D-0570-4D97-860C-15BF833E51C3}" type="datetime1">
              <a:rPr lang="zh-CN" altLang="en-US"/>
              <a:pPr>
                <a:defRPr/>
              </a:pPr>
              <a:t>2018/3/12</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27032DA-E8AB-47A3-9A69-DDB1FEE6D73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010" r:id="rId1"/>
    <p:sldLayoutId id="2147485011" r:id="rId2"/>
    <p:sldLayoutId id="2147485012" r:id="rId3"/>
    <p:sldLayoutId id="2147485013" r:id="rId4"/>
    <p:sldLayoutId id="2147485014" r:id="rId5"/>
    <p:sldLayoutId id="2147485015" r:id="rId6"/>
    <p:sldLayoutId id="2147485016" r:id="rId7"/>
    <p:sldLayoutId id="2147485017" r:id="rId8"/>
    <p:sldLayoutId id="2147485018" r:id="rId9"/>
    <p:sldLayoutId id="2147485019" r:id="rId10"/>
    <p:sldLayoutId id="2147485020" r:id="rId11"/>
    <p:sldLayoutId id="2147485021" r:id="rId12"/>
    <p:sldLayoutId id="2147485022" r:id="rId13"/>
    <p:sldLayoutId id="2147485023" r:id="rId14"/>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defRPr>
            </a:lvl1pPr>
          </a:lstStyle>
          <a:p>
            <a:pPr>
              <a:defRPr/>
            </a:pPr>
            <a:fld id="{FBB4837C-EA87-49F9-A8C4-F5CDE6010641}" type="datetimeFigureOut">
              <a:rPr lang="zh-CN" altLang="en-US"/>
              <a:pPr>
                <a:defRPr/>
              </a:pPr>
              <a:t>2018/3/12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defRPr>
            </a:lvl1pPr>
          </a:lstStyle>
          <a:p>
            <a:pPr>
              <a:defRPr/>
            </a:pPr>
            <a:fld id="{8C64A91B-02E1-4949-9A87-203C0C15CD57}" type="slidenum">
              <a:rPr lang="zh-CN" altLang="en-US"/>
              <a:pPr>
                <a:defRPr/>
              </a:pPr>
              <a:t>‹#›</a:t>
            </a:fld>
            <a:endParaRPr lang="zh-CN" altLang="en-US"/>
          </a:p>
        </p:txBody>
      </p:sp>
      <p:pic>
        <p:nvPicPr>
          <p:cNvPr id="2055" name="Picture 4"/>
          <p:cNvPicPr>
            <a:picLocks noChangeAspect="1" noChangeArrowheads="1"/>
          </p:cNvPicPr>
          <p:nvPr userDrawn="1"/>
        </p:nvPicPr>
        <p:blipFill>
          <a:blip r:embed="rId13">
            <a:extLst>
              <a:ext uri="{28A0092B-C50C-407E-A947-70E740481C1C}">
                <a14:useLocalDpi xmlns:a14="http://schemas.microsoft.com/office/drawing/2010/main" val="0"/>
              </a:ext>
            </a:extLst>
          </a:blip>
          <a:srcRect b="26775"/>
          <a:stretch>
            <a:fillRect/>
          </a:stretch>
        </p:blipFill>
        <p:spPr bwMode="auto">
          <a:xfrm>
            <a:off x="3175" y="2517775"/>
            <a:ext cx="9137650" cy="182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99" r:id="rId1"/>
    <p:sldLayoutId id="2147485000" r:id="rId2"/>
    <p:sldLayoutId id="2147485001" r:id="rId3"/>
    <p:sldLayoutId id="2147485002" r:id="rId4"/>
    <p:sldLayoutId id="2147485003" r:id="rId5"/>
    <p:sldLayoutId id="2147485004" r:id="rId6"/>
    <p:sldLayoutId id="2147485005" r:id="rId7"/>
    <p:sldLayoutId id="2147485006" r:id="rId8"/>
    <p:sldLayoutId id="2147485007" r:id="rId9"/>
    <p:sldLayoutId id="2147485008" r:id="rId10"/>
    <p:sldLayoutId id="214748500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fld id="{644E0A58-28F2-42D3-BA1A-EAC4B00139E4}" type="datetime1">
              <a:rPr lang="zh-CN" altLang="en-US" sz="1200" smtClean="0">
                <a:solidFill>
                  <a:srgbClr val="898989"/>
                </a:solidFill>
                <a:latin typeface="Arial" panose="020B0604020202020204" pitchFamily="34" charset="0"/>
              </a:rPr>
              <a:pPr>
                <a:spcBef>
                  <a:spcPct val="0"/>
                </a:spcBef>
                <a:buFontTx/>
                <a:buNone/>
              </a:pPr>
              <a:t>2018/3/12</a:t>
            </a:fld>
            <a:endParaRPr lang="zh-CN" altLang="en-US" sz="1800">
              <a:latin typeface="Arial" panose="020B0604020202020204" pitchFamily="34" charset="0"/>
            </a:endParaRPr>
          </a:p>
        </p:txBody>
      </p:sp>
      <p:sp>
        <p:nvSpPr>
          <p:cNvPr id="19459" name="圆角矩形 10"/>
          <p:cNvSpPr>
            <a:spLocks noChangeArrowheads="1"/>
          </p:cNvSpPr>
          <p:nvPr/>
        </p:nvSpPr>
        <p:spPr bwMode="auto">
          <a:xfrm>
            <a:off x="3348038" y="549275"/>
            <a:ext cx="1330325" cy="1330325"/>
          </a:xfrm>
          <a:prstGeom prst="roundRect">
            <a:avLst>
              <a:gd name="adj" fmla="val 16667"/>
            </a:avLst>
          </a:prstGeom>
          <a:solidFill>
            <a:srgbClr val="D8243D"/>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0" name="圆角矩形 11"/>
          <p:cNvSpPr>
            <a:spLocks noChangeArrowheads="1"/>
          </p:cNvSpPr>
          <p:nvPr/>
        </p:nvSpPr>
        <p:spPr bwMode="auto">
          <a:xfrm>
            <a:off x="1870075" y="2027238"/>
            <a:ext cx="1330325" cy="1330325"/>
          </a:xfrm>
          <a:prstGeom prst="roundRect">
            <a:avLst>
              <a:gd name="adj" fmla="val 16667"/>
            </a:avLst>
          </a:prstGeom>
          <a:solidFill>
            <a:srgbClr val="CF5A1B"/>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9461" name="圆角矩形 12"/>
          <p:cNvSpPr>
            <a:spLocks noChangeArrowheads="1"/>
          </p:cNvSpPr>
          <p:nvPr/>
        </p:nvSpPr>
        <p:spPr bwMode="auto">
          <a:xfrm>
            <a:off x="4826000" y="2027238"/>
            <a:ext cx="1330325" cy="1330325"/>
          </a:xfrm>
          <a:prstGeom prst="roundRect">
            <a:avLst>
              <a:gd name="adj" fmla="val 16667"/>
            </a:avLst>
          </a:prstGeom>
          <a:solidFill>
            <a:srgbClr val="3691AA"/>
          </a:solidFill>
          <a:ln>
            <a:noFill/>
          </a:ln>
          <a:extLst>
            <a:ext uri="{91240B29-F687-4F45-9708-019B960494DF}">
              <a14:hiddenLine xmlns:a14="http://schemas.microsoft.com/office/drawing/2010/main" w="25400">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4" name="副标题 64"/>
          <p:cNvSpPr txBox="1">
            <a:spLocks noChangeArrowheads="1"/>
          </p:cNvSpPr>
          <p:nvPr/>
        </p:nvSpPr>
        <p:spPr bwMode="auto">
          <a:xfrm>
            <a:off x="539750" y="4652963"/>
            <a:ext cx="6400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a:lstStyle>
          <a:p>
            <a:pPr marL="0" indent="0" eaLnBrk="1" hangingPunct="1">
              <a:buFont typeface="Arial" pitchFamily="34" charset="0"/>
              <a:buNone/>
              <a:defRPr/>
            </a:pPr>
            <a:r>
              <a:rPr lang="zh-CN" altLang="en-US" kern="0" dirty="0">
                <a:latin typeface="黑体" pitchFamily="49" charset="-122"/>
                <a:ea typeface="黑体" pitchFamily="49" charset="-122"/>
              </a:rPr>
              <a:t>第</a:t>
            </a:r>
            <a:r>
              <a:rPr lang="en-US" altLang="zh-CN" kern="0" dirty="0">
                <a:latin typeface="黑体" pitchFamily="49" charset="-122"/>
                <a:ea typeface="黑体" pitchFamily="49" charset="-122"/>
              </a:rPr>
              <a:t>2</a:t>
            </a:r>
            <a:r>
              <a:rPr lang="zh-CN" altLang="en-US" kern="0" dirty="0">
                <a:latin typeface="黑体" pitchFamily="49" charset="-122"/>
                <a:ea typeface="黑体" pitchFamily="49" charset="-122"/>
              </a:rPr>
              <a:t>讲：数据模型</a:t>
            </a:r>
            <a:endParaRPr lang="zh-CN" altLang="zh-CN" kern="0" dirty="0">
              <a:latin typeface="黑体" pitchFamily="49" charset="-122"/>
              <a:ea typeface="黑体" pitchFamily="49" charset="-122"/>
            </a:endParaRPr>
          </a:p>
        </p:txBody>
      </p:sp>
      <p:pic>
        <p:nvPicPr>
          <p:cNvPr id="1946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3" y="2009775"/>
            <a:ext cx="1263650" cy="133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 y="661988"/>
            <a:ext cx="14065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0075" y="661988"/>
            <a:ext cx="1330325" cy="123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7"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0163" y="1987550"/>
            <a:ext cx="1387475" cy="1389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图片 11">
            <a:extLst>
              <a:ext uri="{FF2B5EF4-FFF2-40B4-BE49-F238E27FC236}">
                <a16:creationId xmlns:a16="http://schemas.microsoft.com/office/drawing/2014/main" id="{8487D68A-73B8-4A85-8ED0-E9F5CC0A1542}"/>
              </a:ext>
            </a:extLst>
          </p:cNvPr>
          <p:cNvPicPr>
            <a:picLocks noChangeAspect="1"/>
          </p:cNvPicPr>
          <p:nvPr/>
        </p:nvPicPr>
        <p:blipFill>
          <a:blip r:embed="rId7"/>
          <a:stretch>
            <a:fillRect/>
          </a:stretch>
        </p:blipFill>
        <p:spPr>
          <a:xfrm>
            <a:off x="376239" y="3474521"/>
            <a:ext cx="7941478" cy="1136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15888"/>
            <a:ext cx="8229600" cy="704850"/>
          </a:xfrm>
        </p:spPr>
        <p:txBody>
          <a:bodyPr/>
          <a:lstStyle/>
          <a:p>
            <a:pPr eaLnBrk="1" hangingPunct="1"/>
            <a:r>
              <a:rPr lang="zh-CN" altLang="en-US"/>
              <a:t>集中式应用结构 </a:t>
            </a:r>
          </a:p>
        </p:txBody>
      </p:sp>
      <p:grpSp>
        <p:nvGrpSpPr>
          <p:cNvPr id="23555" name="Group 3"/>
          <p:cNvGrpSpPr>
            <a:grpSpLocks/>
          </p:cNvGrpSpPr>
          <p:nvPr/>
        </p:nvGrpSpPr>
        <p:grpSpPr bwMode="auto">
          <a:xfrm>
            <a:off x="1249363" y="1408113"/>
            <a:ext cx="6645275" cy="3297237"/>
            <a:chOff x="2520" y="1715"/>
            <a:chExt cx="6680" cy="2997"/>
          </a:xfrm>
        </p:grpSpPr>
        <p:sp>
          <p:nvSpPr>
            <p:cNvPr id="23557" name="AutoShape 4"/>
            <p:cNvSpPr>
              <a:spLocks noChangeArrowheads="1"/>
            </p:cNvSpPr>
            <p:nvPr/>
          </p:nvSpPr>
          <p:spPr bwMode="auto">
            <a:xfrm>
              <a:off x="2520" y="2532"/>
              <a:ext cx="1261" cy="403"/>
            </a:xfrm>
            <a:prstGeom prst="flowChartPredefinedProcess">
              <a:avLst/>
            </a:prstGeom>
            <a:ln>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D60093"/>
                  </a:solidFill>
                  <a:latin typeface="Times New Roman" pitchFamily="18" charset="0"/>
                  <a:ea typeface="宋体" pitchFamily="2" charset="-122"/>
                </a:rPr>
                <a:t>应用程序</a:t>
              </a:r>
              <a:endParaRPr kumimoji="1" lang="zh-CN" altLang="en-US" b="1">
                <a:solidFill>
                  <a:srgbClr val="D60093"/>
                </a:solidFill>
                <a:latin typeface="Gulim" pitchFamily="34" charset="-127"/>
              </a:endParaRPr>
            </a:p>
          </p:txBody>
        </p:sp>
        <p:sp>
          <p:nvSpPr>
            <p:cNvPr id="23558" name="AutoShape 5"/>
            <p:cNvSpPr>
              <a:spLocks noChangeArrowheads="1"/>
            </p:cNvSpPr>
            <p:nvPr/>
          </p:nvSpPr>
          <p:spPr bwMode="auto">
            <a:xfrm>
              <a:off x="2520" y="3312"/>
              <a:ext cx="1155" cy="714"/>
            </a:xfrm>
            <a:prstGeom prst="can">
              <a:avLst>
                <a:gd name="adj" fmla="val 35574"/>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0070C0"/>
                  </a:solidFill>
                  <a:latin typeface="Times New Roman" pitchFamily="18" charset="0"/>
                  <a:ea typeface="宋体" pitchFamily="2" charset="-122"/>
                </a:rPr>
                <a:t>数据库</a:t>
              </a:r>
              <a:endParaRPr kumimoji="1" lang="zh-CN" altLang="en-US" b="1">
                <a:solidFill>
                  <a:srgbClr val="0070C0"/>
                </a:solidFill>
                <a:latin typeface="Gulim" pitchFamily="34" charset="-127"/>
              </a:endParaRPr>
            </a:p>
          </p:txBody>
        </p:sp>
        <p:sp>
          <p:nvSpPr>
            <p:cNvPr id="30727" name="Text Box 6"/>
            <p:cNvSpPr txBox="1">
              <a:spLocks noChangeArrowheads="1"/>
            </p:cNvSpPr>
            <p:nvPr/>
          </p:nvSpPr>
          <p:spPr bwMode="auto">
            <a:xfrm>
              <a:off x="4256" y="1715"/>
              <a:ext cx="94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800" b="1">
                  <a:solidFill>
                    <a:srgbClr val="FF0000"/>
                  </a:solidFill>
                  <a:latin typeface="Times New Roman" panose="02020603050405020304" pitchFamily="18" charset="0"/>
                </a:rPr>
                <a:t>大型机</a:t>
              </a:r>
              <a:endParaRPr kumimoji="1" lang="zh-CN" altLang="en-US" sz="1800" b="1">
                <a:solidFill>
                  <a:srgbClr val="FF0000"/>
                </a:solidFill>
                <a:latin typeface="Gulim" pitchFamily="34" charset="-127"/>
                <a:ea typeface="Gulim" pitchFamily="34" charset="-127"/>
              </a:endParaRPr>
            </a:p>
          </p:txBody>
        </p:sp>
        <p:sp>
          <p:nvSpPr>
            <p:cNvPr id="30728" name="Line 7"/>
            <p:cNvSpPr>
              <a:spLocks noChangeShapeType="1"/>
            </p:cNvSpPr>
            <p:nvPr/>
          </p:nvSpPr>
          <p:spPr bwMode="auto">
            <a:xfrm flipH="1">
              <a:off x="5220" y="2688"/>
              <a:ext cx="234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Line 8"/>
            <p:cNvSpPr>
              <a:spLocks noChangeShapeType="1"/>
            </p:cNvSpPr>
            <p:nvPr/>
          </p:nvSpPr>
          <p:spPr bwMode="auto">
            <a:xfrm>
              <a:off x="5220" y="3624"/>
              <a:ext cx="2340" cy="7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9"/>
            <p:cNvSpPr>
              <a:spLocks noChangeShapeType="1"/>
            </p:cNvSpPr>
            <p:nvPr/>
          </p:nvSpPr>
          <p:spPr bwMode="auto">
            <a:xfrm>
              <a:off x="5220" y="3312"/>
              <a:ext cx="234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Text Box 10"/>
            <p:cNvSpPr txBox="1">
              <a:spLocks noChangeArrowheads="1"/>
            </p:cNvSpPr>
            <p:nvPr/>
          </p:nvSpPr>
          <p:spPr bwMode="auto">
            <a:xfrm>
              <a:off x="6640" y="2434"/>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按键信息</a:t>
              </a:r>
              <a:endParaRPr kumimoji="1" lang="zh-CN" altLang="en-US" sz="1600" b="1">
                <a:latin typeface="Gulim" pitchFamily="34" charset="-127"/>
                <a:ea typeface="Gulim" pitchFamily="34" charset="-127"/>
              </a:endParaRPr>
            </a:p>
          </p:txBody>
        </p:sp>
        <p:sp>
          <p:nvSpPr>
            <p:cNvPr id="30732" name="Text Box 11"/>
            <p:cNvSpPr txBox="1">
              <a:spLocks noChangeArrowheads="1"/>
            </p:cNvSpPr>
            <p:nvPr/>
          </p:nvSpPr>
          <p:spPr bwMode="auto">
            <a:xfrm>
              <a:off x="6687" y="2819"/>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终端字符</a:t>
              </a:r>
              <a:endParaRPr kumimoji="1" lang="zh-CN" altLang="en-US" sz="1600" b="1">
                <a:latin typeface="Gulim" pitchFamily="34" charset="-127"/>
                <a:ea typeface="Gulim" pitchFamily="34" charset="-127"/>
              </a:endParaRPr>
            </a:p>
          </p:txBody>
        </p:sp>
        <p:sp>
          <p:nvSpPr>
            <p:cNvPr id="30733" name="Line 12"/>
            <p:cNvSpPr>
              <a:spLocks noChangeShapeType="1"/>
            </p:cNvSpPr>
            <p:nvPr/>
          </p:nvSpPr>
          <p:spPr bwMode="auto">
            <a:xfrm flipH="1">
              <a:off x="5400" y="2688"/>
              <a:ext cx="108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734" name="Line 13"/>
            <p:cNvSpPr>
              <a:spLocks noChangeShapeType="1"/>
            </p:cNvSpPr>
            <p:nvPr/>
          </p:nvSpPr>
          <p:spPr bwMode="auto">
            <a:xfrm flipV="1">
              <a:off x="5400" y="3000"/>
              <a:ext cx="108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735" name="Text Box 14"/>
            <p:cNvSpPr txBox="1">
              <a:spLocks noChangeArrowheads="1"/>
            </p:cNvSpPr>
            <p:nvPr/>
          </p:nvSpPr>
          <p:spPr bwMode="auto">
            <a:xfrm>
              <a:off x="8280" y="2220"/>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终端</a:t>
              </a:r>
              <a:r>
                <a:rPr kumimoji="1" lang="en-US" altLang="zh-CN" sz="1600" b="1">
                  <a:solidFill>
                    <a:srgbClr val="7030A0"/>
                  </a:solidFill>
                  <a:latin typeface="Times New Roman" panose="02020603050405020304" pitchFamily="18" charset="0"/>
                </a:rPr>
                <a:t>1</a:t>
              </a:r>
              <a:endParaRPr kumimoji="1" lang="en-US" altLang="zh-CN" sz="1600" b="1">
                <a:solidFill>
                  <a:srgbClr val="7030A0"/>
                </a:solidFill>
                <a:latin typeface="Gulim" pitchFamily="34" charset="-127"/>
                <a:ea typeface="Gulim" pitchFamily="34" charset="-127"/>
              </a:endParaRPr>
            </a:p>
          </p:txBody>
        </p:sp>
        <p:sp>
          <p:nvSpPr>
            <p:cNvPr id="30736" name="Text Box 15"/>
            <p:cNvSpPr txBox="1">
              <a:spLocks noChangeArrowheads="1"/>
            </p:cNvSpPr>
            <p:nvPr/>
          </p:nvSpPr>
          <p:spPr bwMode="auto">
            <a:xfrm>
              <a:off x="8280" y="4092"/>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终端</a:t>
              </a:r>
              <a:r>
                <a:rPr kumimoji="1" lang="en-US" altLang="zh-CN" sz="1600" b="1">
                  <a:solidFill>
                    <a:srgbClr val="7030A0"/>
                  </a:solidFill>
                  <a:latin typeface="Times New Roman" panose="02020603050405020304" pitchFamily="18" charset="0"/>
                </a:rPr>
                <a:t>n</a:t>
              </a:r>
              <a:endParaRPr kumimoji="1" lang="en-US" altLang="zh-CN" sz="1600" b="1">
                <a:solidFill>
                  <a:srgbClr val="7030A0"/>
                </a:solidFill>
                <a:latin typeface="Gulim" pitchFamily="34" charset="-127"/>
                <a:ea typeface="Gulim" pitchFamily="34" charset="-127"/>
              </a:endParaRPr>
            </a:p>
          </p:txBody>
        </p:sp>
        <p:sp>
          <p:nvSpPr>
            <p:cNvPr id="30737" name="Text Box 16"/>
            <p:cNvSpPr txBox="1">
              <a:spLocks noChangeArrowheads="1"/>
            </p:cNvSpPr>
            <p:nvPr/>
          </p:nvSpPr>
          <p:spPr bwMode="auto">
            <a:xfrm>
              <a:off x="8280" y="3156"/>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终端</a:t>
              </a:r>
              <a:r>
                <a:rPr kumimoji="1" lang="en-US" altLang="zh-CN" sz="1600" b="1">
                  <a:solidFill>
                    <a:srgbClr val="7030A0"/>
                  </a:solidFill>
                  <a:latin typeface="Times New Roman" panose="02020603050405020304" pitchFamily="18" charset="0"/>
                </a:rPr>
                <a:t>2</a:t>
              </a:r>
              <a:endParaRPr kumimoji="1" lang="en-US" altLang="zh-CN" sz="1600" b="1">
                <a:solidFill>
                  <a:srgbClr val="7030A0"/>
                </a:solidFill>
                <a:latin typeface="Gulim" pitchFamily="34" charset="-127"/>
                <a:ea typeface="Gulim" pitchFamily="34" charset="-127"/>
              </a:endParaRPr>
            </a:p>
          </p:txBody>
        </p:sp>
        <p:sp>
          <p:nvSpPr>
            <p:cNvPr id="30738" name="Text Box 17"/>
            <p:cNvSpPr txBox="1">
              <a:spLocks noChangeArrowheads="1"/>
            </p:cNvSpPr>
            <p:nvPr/>
          </p:nvSpPr>
          <p:spPr bwMode="auto">
            <a:xfrm>
              <a:off x="7499" y="1764"/>
              <a:ext cx="92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800" b="1">
                  <a:solidFill>
                    <a:srgbClr val="FF0000"/>
                  </a:solidFill>
                  <a:latin typeface="Times New Roman" panose="02020603050405020304" pitchFamily="18" charset="0"/>
                </a:rPr>
                <a:t>客户端</a:t>
              </a:r>
              <a:endParaRPr kumimoji="1" lang="zh-CN" altLang="en-US" sz="1800" b="1">
                <a:solidFill>
                  <a:srgbClr val="FF0000"/>
                </a:solidFill>
                <a:latin typeface="Gulim" pitchFamily="34" charset="-127"/>
                <a:ea typeface="Gulim" pitchFamily="34" charset="-127"/>
              </a:endParaRPr>
            </a:p>
          </p:txBody>
        </p:sp>
        <p:pic>
          <p:nvPicPr>
            <p:cNvPr id="30739" name="Picture 18" descr="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 y="2064"/>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19" descr="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 y="3936"/>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20" descr="t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 y="3000"/>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42" name="Group 21"/>
            <p:cNvGrpSpPr>
              <a:grpSpLocks/>
            </p:cNvGrpSpPr>
            <p:nvPr/>
          </p:nvGrpSpPr>
          <p:grpSpPr bwMode="auto">
            <a:xfrm>
              <a:off x="3960" y="2064"/>
              <a:ext cx="1260" cy="2392"/>
              <a:chOff x="2378" y="694"/>
              <a:chExt cx="802" cy="1252"/>
            </a:xfrm>
          </p:grpSpPr>
          <p:grpSp>
            <p:nvGrpSpPr>
              <p:cNvPr id="30743" name="Group 22"/>
              <p:cNvGrpSpPr>
                <a:grpSpLocks/>
              </p:cNvGrpSpPr>
              <p:nvPr/>
            </p:nvGrpSpPr>
            <p:grpSpPr bwMode="auto">
              <a:xfrm>
                <a:off x="2734" y="771"/>
                <a:ext cx="446" cy="1175"/>
                <a:chOff x="2734" y="771"/>
                <a:chExt cx="446" cy="1175"/>
              </a:xfrm>
            </p:grpSpPr>
            <p:sp>
              <p:nvSpPr>
                <p:cNvPr id="30770" name="Freeform 23"/>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24"/>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744" name="Group 25"/>
              <p:cNvGrpSpPr>
                <a:grpSpLocks/>
              </p:cNvGrpSpPr>
              <p:nvPr/>
            </p:nvGrpSpPr>
            <p:grpSpPr bwMode="auto">
              <a:xfrm>
                <a:off x="2383" y="884"/>
                <a:ext cx="351" cy="1062"/>
                <a:chOff x="2383" y="884"/>
                <a:chExt cx="351" cy="1062"/>
              </a:xfrm>
            </p:grpSpPr>
            <p:sp>
              <p:nvSpPr>
                <p:cNvPr id="30768" name="Freeform 26"/>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27"/>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0745" name="Group 28"/>
              <p:cNvGrpSpPr>
                <a:grpSpLocks/>
              </p:cNvGrpSpPr>
              <p:nvPr/>
            </p:nvGrpSpPr>
            <p:grpSpPr bwMode="auto">
              <a:xfrm>
                <a:off x="2425" y="950"/>
                <a:ext cx="253" cy="942"/>
                <a:chOff x="2425" y="950"/>
                <a:chExt cx="253" cy="942"/>
              </a:xfrm>
            </p:grpSpPr>
            <p:sp>
              <p:nvSpPr>
                <p:cNvPr id="30766" name="Freeform 29"/>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w 253"/>
                    <a:gd name="T11" fmla="*/ 9 h 942"/>
                    <a:gd name="T12" fmla="*/ 0 60000 65536"/>
                    <a:gd name="T13" fmla="*/ 0 60000 65536"/>
                    <a:gd name="T14" fmla="*/ 0 60000 65536"/>
                    <a:gd name="T15" fmla="*/ 0 60000 65536"/>
                    <a:gd name="T16" fmla="*/ 0 60000 65536"/>
                    <a:gd name="T17" fmla="*/ 0 60000 65536"/>
                    <a:gd name="T18" fmla="*/ 0 w 253"/>
                    <a:gd name="T19" fmla="*/ 0 h 942"/>
                    <a:gd name="T20" fmla="*/ 253 w 253"/>
                    <a:gd name="T21" fmla="*/ 942 h 942"/>
                  </a:gdLst>
                  <a:ahLst/>
                  <a:cxnLst>
                    <a:cxn ang="T12">
                      <a:pos x="T0" y="T1"/>
                    </a:cxn>
                    <a:cxn ang="T13">
                      <a:pos x="T2" y="T3"/>
                    </a:cxn>
                    <a:cxn ang="T14">
                      <a:pos x="T4" y="T5"/>
                    </a:cxn>
                    <a:cxn ang="T15">
                      <a:pos x="T6" y="T7"/>
                    </a:cxn>
                    <a:cxn ang="T16">
                      <a:pos x="T8" y="T9"/>
                    </a:cxn>
                    <a:cxn ang="T17">
                      <a:pos x="T10" y="T11"/>
                    </a:cxn>
                  </a:cxnLst>
                  <a:rect l="T18" t="T19" r="T20" b="T21"/>
                  <a:pathLst>
                    <a:path w="253" h="942">
                      <a:moveTo>
                        <a:pt x="0" y="9"/>
                      </a:moveTo>
                      <a:lnTo>
                        <a:pt x="0" y="871"/>
                      </a:lnTo>
                      <a:lnTo>
                        <a:pt x="253" y="942"/>
                      </a:lnTo>
                      <a:lnTo>
                        <a:pt x="252" y="64"/>
                      </a:lnTo>
                      <a:lnTo>
                        <a:pt x="0" y="0"/>
                      </a:lnTo>
                      <a:lnTo>
                        <a:pt x="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30"/>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60000 65536"/>
                    <a:gd name="T11" fmla="*/ 0 60000 65536"/>
                    <a:gd name="T12" fmla="*/ 0 60000 65536"/>
                    <a:gd name="T13" fmla="*/ 0 60000 65536"/>
                    <a:gd name="T14" fmla="*/ 0 60000 65536"/>
                    <a:gd name="T15" fmla="*/ 0 w 253"/>
                    <a:gd name="T16" fmla="*/ 0 h 942"/>
                    <a:gd name="T17" fmla="*/ 253 w 253"/>
                    <a:gd name="T18" fmla="*/ 942 h 942"/>
                  </a:gdLst>
                  <a:ahLst/>
                  <a:cxnLst>
                    <a:cxn ang="T10">
                      <a:pos x="T0" y="T1"/>
                    </a:cxn>
                    <a:cxn ang="T11">
                      <a:pos x="T2" y="T3"/>
                    </a:cxn>
                    <a:cxn ang="T12">
                      <a:pos x="T4" y="T5"/>
                    </a:cxn>
                    <a:cxn ang="T13">
                      <a:pos x="T6" y="T7"/>
                    </a:cxn>
                    <a:cxn ang="T14">
                      <a:pos x="T8" y="T9"/>
                    </a:cxn>
                  </a:cxnLst>
                  <a:rect l="T15" t="T16" r="T17" b="T18"/>
                  <a:pathLst>
                    <a:path w="253" h="942">
                      <a:moveTo>
                        <a:pt x="0" y="9"/>
                      </a:moveTo>
                      <a:lnTo>
                        <a:pt x="0" y="871"/>
                      </a:lnTo>
                      <a:lnTo>
                        <a:pt x="253" y="942"/>
                      </a:lnTo>
                      <a:lnTo>
                        <a:pt x="252" y="64"/>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46" name="Line 31"/>
              <p:cNvSpPr>
                <a:spLocks noChangeShapeType="1"/>
              </p:cNvSpPr>
              <p:nvPr/>
            </p:nvSpPr>
            <p:spPr bwMode="auto">
              <a:xfrm>
                <a:off x="2429" y="1779"/>
                <a:ext cx="243"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47" name="Group 32"/>
              <p:cNvGrpSpPr>
                <a:grpSpLocks/>
              </p:cNvGrpSpPr>
              <p:nvPr/>
            </p:nvGrpSpPr>
            <p:grpSpPr bwMode="auto">
              <a:xfrm>
                <a:off x="2425" y="1075"/>
                <a:ext cx="253" cy="354"/>
                <a:chOff x="2425" y="1075"/>
                <a:chExt cx="253" cy="354"/>
              </a:xfrm>
            </p:grpSpPr>
            <p:sp>
              <p:nvSpPr>
                <p:cNvPr id="30764" name="Freeform 33"/>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34"/>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48" name="Line 35"/>
              <p:cNvSpPr>
                <a:spLocks noChangeShapeType="1"/>
              </p:cNvSpPr>
              <p:nvPr/>
            </p:nvSpPr>
            <p:spPr bwMode="auto">
              <a:xfrm>
                <a:off x="2432" y="1177"/>
                <a:ext cx="242"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Line 36"/>
              <p:cNvSpPr>
                <a:spLocks noChangeShapeType="1"/>
              </p:cNvSpPr>
              <p:nvPr/>
            </p:nvSpPr>
            <p:spPr bwMode="auto">
              <a:xfrm>
                <a:off x="2432" y="1275"/>
                <a:ext cx="242"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0" name="Line 37"/>
              <p:cNvSpPr>
                <a:spLocks noChangeShapeType="1"/>
              </p:cNvSpPr>
              <p:nvPr/>
            </p:nvSpPr>
            <p:spPr bwMode="auto">
              <a:xfrm>
                <a:off x="2463" y="1134"/>
                <a:ext cx="175" cy="35"/>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1" name="Oval 38"/>
              <p:cNvSpPr>
                <a:spLocks noChangeArrowheads="1"/>
              </p:cNvSpPr>
              <p:nvPr/>
            </p:nvSpPr>
            <p:spPr bwMode="auto">
              <a:xfrm>
                <a:off x="2453" y="996"/>
                <a:ext cx="40" cy="22"/>
              </a:xfrm>
              <a:prstGeom prst="ellipse">
                <a:avLst/>
              </a:pr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30752" name="Freeform 39"/>
              <p:cNvSpPr>
                <a:spLocks/>
              </p:cNvSpPr>
              <p:nvPr/>
            </p:nvSpPr>
            <p:spPr bwMode="auto">
              <a:xfrm>
                <a:off x="2501" y="1130"/>
                <a:ext cx="93" cy="47"/>
              </a:xfrm>
              <a:custGeom>
                <a:avLst/>
                <a:gdLst>
                  <a:gd name="T0" fmla="*/ 0 w 93"/>
                  <a:gd name="T1" fmla="*/ 0 h 47"/>
                  <a:gd name="T2" fmla="*/ 0 w 93"/>
                  <a:gd name="T3" fmla="*/ 28 h 47"/>
                  <a:gd name="T4" fmla="*/ 93 w 93"/>
                  <a:gd name="T5" fmla="*/ 47 h 47"/>
                  <a:gd name="T6" fmla="*/ 93 w 93"/>
                  <a:gd name="T7" fmla="*/ 19 h 47"/>
                  <a:gd name="T8" fmla="*/ 0 w 93"/>
                  <a:gd name="T9" fmla="*/ 0 h 47"/>
                  <a:gd name="T10" fmla="*/ 0 60000 65536"/>
                  <a:gd name="T11" fmla="*/ 0 60000 65536"/>
                  <a:gd name="T12" fmla="*/ 0 60000 65536"/>
                  <a:gd name="T13" fmla="*/ 0 60000 65536"/>
                  <a:gd name="T14" fmla="*/ 0 60000 65536"/>
                  <a:gd name="T15" fmla="*/ 0 w 93"/>
                  <a:gd name="T16" fmla="*/ 0 h 47"/>
                  <a:gd name="T17" fmla="*/ 93 w 93"/>
                  <a:gd name="T18" fmla="*/ 47 h 47"/>
                </a:gdLst>
                <a:ahLst/>
                <a:cxnLst>
                  <a:cxn ang="T10">
                    <a:pos x="T0" y="T1"/>
                  </a:cxn>
                  <a:cxn ang="T11">
                    <a:pos x="T2" y="T3"/>
                  </a:cxn>
                  <a:cxn ang="T12">
                    <a:pos x="T4" y="T5"/>
                  </a:cxn>
                  <a:cxn ang="T13">
                    <a:pos x="T6" y="T7"/>
                  </a:cxn>
                  <a:cxn ang="T14">
                    <a:pos x="T8" y="T9"/>
                  </a:cxn>
                </a:cxnLst>
                <a:rect l="T15" t="T16" r="T17" b="T18"/>
                <a:pathLst>
                  <a:path w="93" h="47">
                    <a:moveTo>
                      <a:pt x="0" y="0"/>
                    </a:moveTo>
                    <a:lnTo>
                      <a:pt x="0" y="28"/>
                    </a:lnTo>
                    <a:lnTo>
                      <a:pt x="93" y="47"/>
                    </a:lnTo>
                    <a:lnTo>
                      <a:pt x="93" y="19"/>
                    </a:lnTo>
                    <a:lnTo>
                      <a:pt x="0"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Line 40"/>
              <p:cNvSpPr>
                <a:spLocks noChangeShapeType="1"/>
              </p:cNvSpPr>
              <p:nvPr/>
            </p:nvSpPr>
            <p:spPr bwMode="auto">
              <a:xfrm>
                <a:off x="2429" y="1732"/>
                <a:ext cx="243" cy="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41"/>
              <p:cNvSpPr>
                <a:spLocks noChangeShapeType="1"/>
              </p:cNvSpPr>
              <p:nvPr/>
            </p:nvSpPr>
            <p:spPr bwMode="auto">
              <a:xfrm>
                <a:off x="2429" y="1682"/>
                <a:ext cx="243" cy="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55" name="Group 42"/>
              <p:cNvGrpSpPr>
                <a:grpSpLocks/>
              </p:cNvGrpSpPr>
              <p:nvPr/>
            </p:nvGrpSpPr>
            <p:grpSpPr bwMode="auto">
              <a:xfrm>
                <a:off x="2378" y="694"/>
                <a:ext cx="801" cy="277"/>
                <a:chOff x="2378" y="694"/>
                <a:chExt cx="801" cy="277"/>
              </a:xfrm>
            </p:grpSpPr>
            <p:sp>
              <p:nvSpPr>
                <p:cNvPr id="30762" name="Freeform 43"/>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44"/>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0756" name="Freeform 45"/>
              <p:cNvSpPr>
                <a:spLocks/>
              </p:cNvSpPr>
              <p:nvPr/>
            </p:nvSpPr>
            <p:spPr bwMode="auto">
              <a:xfrm>
                <a:off x="2609" y="1286"/>
                <a:ext cx="23" cy="22"/>
              </a:xfrm>
              <a:custGeom>
                <a:avLst/>
                <a:gdLst>
                  <a:gd name="T0" fmla="*/ 7 w 23"/>
                  <a:gd name="T1" fmla="*/ 0 h 22"/>
                  <a:gd name="T2" fmla="*/ 0 w 23"/>
                  <a:gd name="T3" fmla="*/ 14 h 22"/>
                  <a:gd name="T4" fmla="*/ 16 w 23"/>
                  <a:gd name="T5" fmla="*/ 22 h 22"/>
                  <a:gd name="T6" fmla="*/ 23 w 23"/>
                  <a:gd name="T7" fmla="*/ 8 h 22"/>
                  <a:gd name="T8" fmla="*/ 7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7" y="0"/>
                    </a:moveTo>
                    <a:lnTo>
                      <a:pt x="0" y="14"/>
                    </a:lnTo>
                    <a:lnTo>
                      <a:pt x="16" y="22"/>
                    </a:lnTo>
                    <a:lnTo>
                      <a:pt x="23" y="8"/>
                    </a:lnTo>
                    <a:lnTo>
                      <a:pt x="7" y="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0757" name="Group 46"/>
              <p:cNvGrpSpPr>
                <a:grpSpLocks/>
              </p:cNvGrpSpPr>
              <p:nvPr/>
            </p:nvGrpSpPr>
            <p:grpSpPr bwMode="auto">
              <a:xfrm>
                <a:off x="2456" y="1201"/>
                <a:ext cx="197" cy="85"/>
                <a:chOff x="2456" y="1201"/>
                <a:chExt cx="197" cy="85"/>
              </a:xfrm>
            </p:grpSpPr>
            <p:sp>
              <p:nvSpPr>
                <p:cNvPr id="30758" name="Line 47"/>
                <p:cNvSpPr>
                  <a:spLocks noChangeShapeType="1"/>
                </p:cNvSpPr>
                <p:nvPr/>
              </p:nvSpPr>
              <p:spPr bwMode="auto">
                <a:xfrm>
                  <a:off x="2459" y="1204"/>
                  <a:ext cx="189" cy="43"/>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48"/>
                <p:cNvSpPr>
                  <a:spLocks noChangeShapeType="1"/>
                </p:cNvSpPr>
                <p:nvPr/>
              </p:nvSpPr>
              <p:spPr bwMode="auto">
                <a:xfrm>
                  <a:off x="2460" y="1242"/>
                  <a:ext cx="188" cy="4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Line 49"/>
                <p:cNvSpPr>
                  <a:spLocks noChangeShapeType="1"/>
                </p:cNvSpPr>
                <p:nvPr/>
              </p:nvSpPr>
              <p:spPr bwMode="auto">
                <a:xfrm>
                  <a:off x="2456" y="1201"/>
                  <a:ext cx="1" cy="3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1" name="Line 50"/>
                <p:cNvSpPr>
                  <a:spLocks noChangeShapeType="1"/>
                </p:cNvSpPr>
                <p:nvPr/>
              </p:nvSpPr>
              <p:spPr bwMode="auto">
                <a:xfrm>
                  <a:off x="2652" y="1254"/>
                  <a:ext cx="1" cy="32"/>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3556" name="Text Box 51"/>
          <p:cNvSpPr txBox="1">
            <a:spLocks noChangeArrowheads="1"/>
          </p:cNvSpPr>
          <p:nvPr/>
        </p:nvSpPr>
        <p:spPr bwMode="auto">
          <a:xfrm>
            <a:off x="468313" y="4941888"/>
            <a:ext cx="820737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latinLnBrk="1" hangingPunct="1">
              <a:spcBef>
                <a:spcPct val="50000"/>
              </a:spcBef>
              <a:buFont typeface="Wingdings" panose="05000000000000000000" pitchFamily="2" charset="2"/>
              <a:buChar char="n"/>
            </a:pPr>
            <a:r>
              <a:rPr kumimoji="1" lang="zh-CN" altLang="en-US" sz="2800" b="1" dirty="0">
                <a:solidFill>
                  <a:srgbClr val="0000FF"/>
                </a:solidFill>
                <a:latin typeface="黑体" panose="02010609060101010101" pitchFamily="49" charset="-122"/>
                <a:ea typeface="黑体" panose="02010609060101010101" pitchFamily="49" charset="-122"/>
              </a:rPr>
              <a:t>优点</a:t>
            </a:r>
            <a:r>
              <a:rPr kumimoji="1" lang="zh-CN" altLang="en-US" sz="2800" b="1" dirty="0">
                <a:latin typeface="黑体" panose="02010609060101010101" pitchFamily="49" charset="-122"/>
                <a:ea typeface="黑体" panose="02010609060101010101" pitchFamily="49" charset="-122"/>
              </a:rPr>
              <a:t>是可以实现</a:t>
            </a:r>
            <a:r>
              <a:rPr kumimoji="1" lang="zh-CN" altLang="en-US" sz="2800" b="1" dirty="0">
                <a:solidFill>
                  <a:srgbClr val="FF0000"/>
                </a:solidFill>
                <a:latin typeface="黑体" panose="02010609060101010101" pitchFamily="49" charset="-122"/>
                <a:ea typeface="黑体" panose="02010609060101010101" pitchFamily="49" charset="-122"/>
              </a:rPr>
              <a:t>集中管理</a:t>
            </a:r>
            <a:r>
              <a:rPr kumimoji="1" lang="zh-CN" altLang="en-US" sz="2800" b="1" dirty="0">
                <a:latin typeface="黑体" panose="02010609060101010101" pitchFamily="49" charset="-122"/>
                <a:ea typeface="黑体" panose="02010609060101010101" pitchFamily="49" charset="-122"/>
              </a:rPr>
              <a:t>，</a:t>
            </a:r>
            <a:r>
              <a:rPr kumimoji="1" lang="zh-CN" altLang="en-US" sz="2800" b="1" dirty="0">
                <a:solidFill>
                  <a:srgbClr val="FF0000"/>
                </a:solidFill>
                <a:latin typeface="黑体" panose="02010609060101010101" pitchFamily="49" charset="-122"/>
                <a:ea typeface="黑体" panose="02010609060101010101" pitchFamily="49" charset="-122"/>
              </a:rPr>
              <a:t>安全性好</a:t>
            </a:r>
            <a:r>
              <a:rPr kumimoji="1" lang="zh-CN" altLang="en-US" sz="2800" b="1" dirty="0">
                <a:latin typeface="黑体" panose="02010609060101010101" pitchFamily="49" charset="-122"/>
                <a:ea typeface="黑体" panose="02010609060101010101" pitchFamily="49" charset="-122"/>
              </a:rPr>
              <a:t>。</a:t>
            </a:r>
            <a:endParaRPr kumimoji="1" lang="en-US" altLang="zh-CN" sz="2800" b="1" dirty="0">
              <a:latin typeface="黑体" panose="02010609060101010101" pitchFamily="49" charset="-122"/>
              <a:ea typeface="黑体" panose="02010609060101010101" pitchFamily="49" charset="-122"/>
            </a:endParaRPr>
          </a:p>
          <a:p>
            <a:pPr eaLnBrk="1" latinLnBrk="1" hangingPunct="1">
              <a:spcBef>
                <a:spcPct val="50000"/>
              </a:spcBef>
              <a:buFont typeface="Wingdings" panose="05000000000000000000" pitchFamily="2" charset="2"/>
              <a:buChar char="n"/>
            </a:pPr>
            <a:r>
              <a:rPr kumimoji="1" lang="zh-CN" altLang="en-US" sz="2800" b="1" dirty="0">
                <a:solidFill>
                  <a:srgbClr val="0000FF"/>
                </a:solidFill>
                <a:latin typeface="黑体" panose="02010609060101010101" pitchFamily="49" charset="-122"/>
                <a:ea typeface="黑体" panose="02010609060101010101" pitchFamily="49" charset="-122"/>
              </a:rPr>
              <a:t>缺点</a:t>
            </a:r>
            <a:r>
              <a:rPr kumimoji="1" lang="zh-CN" altLang="en-US" sz="2800" b="1" dirty="0">
                <a:latin typeface="黑体" panose="02010609060101010101" pitchFamily="49" charset="-122"/>
                <a:ea typeface="黑体" panose="02010609060101010101" pitchFamily="49" charset="-122"/>
              </a:rPr>
              <a:t>是</a:t>
            </a:r>
            <a:r>
              <a:rPr kumimoji="1" lang="zh-CN" altLang="en-US" sz="2800" b="1" dirty="0">
                <a:solidFill>
                  <a:srgbClr val="C00000"/>
                </a:solidFill>
                <a:latin typeface="黑体" panose="02010609060101010101" pitchFamily="49" charset="-122"/>
                <a:ea typeface="黑体" panose="02010609060101010101" pitchFamily="49" charset="-122"/>
              </a:rPr>
              <a:t>费用昂贵</a:t>
            </a:r>
            <a:r>
              <a:rPr kumimoji="1" lang="zh-CN" altLang="en-US" sz="2800" b="1" dirty="0">
                <a:latin typeface="黑体" panose="02010609060101010101" pitchFamily="49" charset="-122"/>
                <a:ea typeface="黑体" panose="02010609060101010101" pitchFamily="49" charset="-122"/>
              </a:rPr>
              <a:t>，不能真正划分应用程序的</a:t>
            </a:r>
            <a:r>
              <a:rPr kumimoji="1" lang="zh-CN" altLang="en-US" sz="2800" b="1" dirty="0">
                <a:solidFill>
                  <a:srgbClr val="C00000"/>
                </a:solidFill>
                <a:latin typeface="黑体" panose="02010609060101010101" pitchFamily="49" charset="-122"/>
                <a:ea typeface="黑体" panose="02010609060101010101" pitchFamily="49" charset="-122"/>
              </a:rPr>
              <a:t>逻辑</a:t>
            </a:r>
            <a:r>
              <a:rPr kumimoji="1" lang="zh-CN" altLang="en-US" sz="2800" b="1" dirty="0">
                <a:latin typeface="黑体" panose="02010609060101010101" pitchFamily="49" charset="-122"/>
                <a:ea typeface="黑体" panose="02010609060101010101"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3555"/>
                                        </p:tgtEl>
                                        <p:attrNameLst>
                                          <p:attrName>style.visibility</p:attrName>
                                        </p:attrNameLst>
                                      </p:cBhvr>
                                      <p:to>
                                        <p:strVal val="visible"/>
                                      </p:to>
                                    </p:set>
                                    <p:anim calcmode="lin" valueType="num">
                                      <p:cBhvr>
                                        <p:cTn id="7" dur="500" fill="hold"/>
                                        <p:tgtEl>
                                          <p:spTgt spid="23555"/>
                                        </p:tgtEl>
                                        <p:attrNameLst>
                                          <p:attrName>ppt_w</p:attrName>
                                        </p:attrNameLst>
                                      </p:cBhvr>
                                      <p:tavLst>
                                        <p:tav tm="0">
                                          <p:val>
                                            <p:fltVal val="0"/>
                                          </p:val>
                                        </p:tav>
                                        <p:tav tm="100000">
                                          <p:val>
                                            <p:strVal val="#ppt_w"/>
                                          </p:val>
                                        </p:tav>
                                      </p:tavLst>
                                    </p:anim>
                                    <p:anim calcmode="lin" valueType="num">
                                      <p:cBhvr>
                                        <p:cTn id="8" dur="500" fill="hold"/>
                                        <p:tgtEl>
                                          <p:spTgt spid="23555"/>
                                        </p:tgtEl>
                                        <p:attrNameLst>
                                          <p:attrName>ppt_h</p:attrName>
                                        </p:attrNameLst>
                                      </p:cBhvr>
                                      <p:tavLst>
                                        <p:tav tm="0">
                                          <p:val>
                                            <p:fltVal val="0"/>
                                          </p:val>
                                        </p:tav>
                                        <p:tav tm="100000">
                                          <p:val>
                                            <p:strVal val="#ppt_h"/>
                                          </p:val>
                                        </p:tav>
                                      </p:tavLst>
                                    </p:anim>
                                    <p:animEffect transition="in" filter="fade">
                                      <p:cBhvr>
                                        <p:cTn id="9" dur="500"/>
                                        <p:tgtEl>
                                          <p:spTgt spid="2355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3556">
                                            <p:txEl>
                                              <p:pRg st="0" end="0"/>
                                            </p:txEl>
                                          </p:spTgt>
                                        </p:tgtEl>
                                        <p:attrNameLst>
                                          <p:attrName>style.visibility</p:attrName>
                                        </p:attrNameLst>
                                      </p:cBhvr>
                                      <p:to>
                                        <p:strVal val="visible"/>
                                      </p:to>
                                    </p:set>
                                    <p:animEffect transition="in" filter="wipe(left)">
                                      <p:cBhvr>
                                        <p:cTn id="14" dur="500"/>
                                        <p:tgtEl>
                                          <p:spTgt spid="23556">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3556">
                                            <p:txEl>
                                              <p:pRg st="1" end="1"/>
                                            </p:txEl>
                                          </p:spTgt>
                                        </p:tgtEl>
                                        <p:attrNameLst>
                                          <p:attrName>style.visibility</p:attrName>
                                        </p:attrNameLst>
                                      </p:cBhvr>
                                      <p:to>
                                        <p:strVal val="visible"/>
                                      </p:to>
                                    </p:set>
                                    <p:animEffect transition="in" filter="wipe(left)">
                                      <p:cBhvr>
                                        <p:cTn id="19" dur="500"/>
                                        <p:tgtEl>
                                          <p:spTgt spid="235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115888"/>
            <a:ext cx="8229600" cy="704850"/>
          </a:xfrm>
        </p:spPr>
        <p:txBody>
          <a:bodyPr/>
          <a:lstStyle/>
          <a:p>
            <a:pPr eaLnBrk="1" hangingPunct="1"/>
            <a:r>
              <a:rPr lang="zh-CN" altLang="en-US"/>
              <a:t>文件服务器结构 </a:t>
            </a:r>
          </a:p>
        </p:txBody>
      </p:sp>
      <p:sp>
        <p:nvSpPr>
          <p:cNvPr id="24579" name="Rectangle 3"/>
          <p:cNvSpPr>
            <a:spLocks noGrp="1" noChangeArrowheads="1"/>
          </p:cNvSpPr>
          <p:nvPr>
            <p:ph type="body" idx="1"/>
          </p:nvPr>
        </p:nvSpPr>
        <p:spPr>
          <a:xfrm>
            <a:off x="228600" y="4581525"/>
            <a:ext cx="8664575" cy="1743075"/>
          </a:xfrm>
        </p:spPr>
        <p:txBody>
          <a:bodyPr/>
          <a:lstStyle/>
          <a:p>
            <a:pPr eaLnBrk="1" hangingPunct="1">
              <a:buFont typeface="Wingdings" panose="05000000000000000000" pitchFamily="2" charset="2"/>
              <a:buChar char="n"/>
            </a:pPr>
            <a:r>
              <a:rPr lang="zh-CN" altLang="en-US" sz="2800" b="1" dirty="0">
                <a:solidFill>
                  <a:srgbClr val="0000FF"/>
                </a:solidFill>
                <a:latin typeface="黑体" panose="02010609060101010101" pitchFamily="49" charset="-122"/>
                <a:ea typeface="黑体" panose="02010609060101010101" pitchFamily="49" charset="-122"/>
              </a:rPr>
              <a:t>优点</a:t>
            </a:r>
            <a:r>
              <a:rPr lang="zh-CN" altLang="en-US" sz="2800" b="1" dirty="0">
                <a:latin typeface="黑体" panose="02010609060101010101" pitchFamily="49" charset="-122"/>
                <a:ea typeface="黑体" panose="02010609060101010101" pitchFamily="49" charset="-122"/>
              </a:rPr>
              <a:t>在于实现的费用比较</a:t>
            </a:r>
            <a:r>
              <a:rPr lang="zh-CN" altLang="en-US" sz="2800" b="1" dirty="0">
                <a:solidFill>
                  <a:srgbClr val="FF0000"/>
                </a:solidFill>
                <a:latin typeface="黑体" panose="02010609060101010101" pitchFamily="49" charset="-122"/>
                <a:ea typeface="黑体" panose="02010609060101010101" pitchFamily="49" charset="-122"/>
              </a:rPr>
              <a:t>低廉</a:t>
            </a:r>
            <a:r>
              <a:rPr lang="zh-CN" altLang="en-US" sz="2800" b="1" dirty="0">
                <a:latin typeface="黑体" panose="02010609060101010101" pitchFamily="49" charset="-122"/>
                <a:ea typeface="黑体" panose="02010609060101010101" pitchFamily="49" charset="-122"/>
              </a:rPr>
              <a:t>，而且配置非常</a:t>
            </a:r>
            <a:r>
              <a:rPr lang="zh-CN" altLang="en-US" sz="2800" b="1" dirty="0">
                <a:solidFill>
                  <a:srgbClr val="FF0000"/>
                </a:solidFill>
                <a:latin typeface="黑体" panose="02010609060101010101" pitchFamily="49" charset="-122"/>
                <a:ea typeface="黑体" panose="02010609060101010101" pitchFamily="49" charset="-122"/>
              </a:rPr>
              <a:t>灵活</a:t>
            </a:r>
            <a:r>
              <a:rPr lang="zh-CN" altLang="en-US" sz="2800" b="1" dirty="0">
                <a:latin typeface="黑体" panose="02010609060101010101" pitchFamily="49" charset="-122"/>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n"/>
            </a:pPr>
            <a:r>
              <a:rPr lang="zh-CN" altLang="en-US" sz="2800" b="1" dirty="0">
                <a:solidFill>
                  <a:srgbClr val="0000FF"/>
                </a:solidFill>
                <a:latin typeface="黑体" panose="02010609060101010101" pitchFamily="49" charset="-122"/>
                <a:ea typeface="黑体" panose="02010609060101010101" pitchFamily="49" charset="-122"/>
              </a:rPr>
              <a:t>缺点</a:t>
            </a:r>
            <a:r>
              <a:rPr lang="zh-CN" altLang="en-US" sz="2800" b="1" dirty="0">
                <a:latin typeface="黑体" panose="02010609060101010101" pitchFamily="49" charset="-122"/>
                <a:ea typeface="黑体" panose="02010609060101010101" pitchFamily="49" charset="-122"/>
              </a:rPr>
              <a:t>是，由于所有的应用处理都要在</a:t>
            </a:r>
            <a:r>
              <a:rPr lang="zh-CN" altLang="en-US" sz="2800" b="1" dirty="0">
                <a:solidFill>
                  <a:srgbClr val="FF0000"/>
                </a:solidFill>
                <a:latin typeface="黑体" panose="02010609060101010101" pitchFamily="49" charset="-122"/>
                <a:ea typeface="黑体" panose="02010609060101010101" pitchFamily="49" charset="-122"/>
              </a:rPr>
              <a:t>客户端</a:t>
            </a:r>
            <a:r>
              <a:rPr lang="zh-CN" altLang="en-US" sz="2800" b="1" dirty="0">
                <a:latin typeface="黑体" panose="02010609060101010101" pitchFamily="49" charset="-122"/>
                <a:ea typeface="黑体" panose="02010609060101010101" pitchFamily="49" charset="-122"/>
              </a:rPr>
              <a:t>完成，因此客户端的个人计算机必须要有足够的能力。 </a:t>
            </a:r>
          </a:p>
        </p:txBody>
      </p:sp>
      <p:grpSp>
        <p:nvGrpSpPr>
          <p:cNvPr id="24580" name="Group 4"/>
          <p:cNvGrpSpPr>
            <a:grpSpLocks/>
          </p:cNvGrpSpPr>
          <p:nvPr/>
        </p:nvGrpSpPr>
        <p:grpSpPr bwMode="auto">
          <a:xfrm>
            <a:off x="393700" y="1357313"/>
            <a:ext cx="8140700" cy="2865437"/>
            <a:chOff x="1980" y="5513"/>
            <a:chExt cx="7635" cy="3099"/>
          </a:xfrm>
        </p:grpSpPr>
        <p:sp>
          <p:nvSpPr>
            <p:cNvPr id="24581" name="AutoShape 5"/>
            <p:cNvSpPr>
              <a:spLocks noChangeArrowheads="1"/>
            </p:cNvSpPr>
            <p:nvPr/>
          </p:nvSpPr>
          <p:spPr bwMode="auto">
            <a:xfrm>
              <a:off x="8355" y="5965"/>
              <a:ext cx="1260" cy="402"/>
            </a:xfrm>
            <a:prstGeom prst="flowChartPredefinedProcess">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D60093"/>
                  </a:solidFill>
                  <a:latin typeface="Times New Roman" pitchFamily="18" charset="0"/>
                  <a:ea typeface="宋体" pitchFamily="2" charset="-122"/>
                </a:rPr>
                <a:t>应用程序</a:t>
              </a:r>
              <a:endParaRPr kumimoji="1" lang="zh-CN" altLang="en-US" b="1">
                <a:solidFill>
                  <a:srgbClr val="D60093"/>
                </a:solidFill>
                <a:latin typeface="Gulim" pitchFamily="34" charset="-127"/>
              </a:endParaRPr>
            </a:p>
          </p:txBody>
        </p:sp>
        <p:sp>
          <p:nvSpPr>
            <p:cNvPr id="24582" name="AutoShape 6"/>
            <p:cNvSpPr>
              <a:spLocks noChangeArrowheads="1"/>
            </p:cNvSpPr>
            <p:nvPr/>
          </p:nvSpPr>
          <p:spPr bwMode="auto">
            <a:xfrm>
              <a:off x="1980" y="7213"/>
              <a:ext cx="975" cy="713"/>
            </a:xfrm>
            <a:prstGeom prst="can">
              <a:avLst>
                <a:gd name="adj" fmla="val 35574"/>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dirty="0">
                  <a:latin typeface="Times New Roman" pitchFamily="18" charset="0"/>
                  <a:ea typeface="宋体" pitchFamily="2" charset="-122"/>
                </a:rPr>
                <a:t>数据库</a:t>
              </a:r>
              <a:endParaRPr kumimoji="1" lang="zh-CN" altLang="en-US" b="1" dirty="0">
                <a:latin typeface="Gulim" pitchFamily="34" charset="-127"/>
              </a:endParaRPr>
            </a:p>
          </p:txBody>
        </p:sp>
        <p:sp>
          <p:nvSpPr>
            <p:cNvPr id="32775" name="Text Box 7"/>
            <p:cNvSpPr txBox="1">
              <a:spLocks noChangeArrowheads="1"/>
            </p:cNvSpPr>
            <p:nvPr/>
          </p:nvSpPr>
          <p:spPr bwMode="auto">
            <a:xfrm>
              <a:off x="3135" y="5513"/>
              <a:ext cx="181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800" b="1">
                  <a:solidFill>
                    <a:srgbClr val="FF0000"/>
                  </a:solidFill>
                  <a:latin typeface="Times New Roman" panose="02020603050405020304" pitchFamily="18" charset="0"/>
                </a:rPr>
                <a:t>网络文件服务器</a:t>
              </a:r>
              <a:endParaRPr kumimoji="1" lang="zh-CN" altLang="en-US" sz="1800" b="1">
                <a:solidFill>
                  <a:srgbClr val="FF0000"/>
                </a:solidFill>
                <a:latin typeface="Gulim" pitchFamily="34" charset="-127"/>
                <a:ea typeface="Gulim" pitchFamily="34" charset="-127"/>
              </a:endParaRPr>
            </a:p>
          </p:txBody>
        </p:sp>
        <p:sp>
          <p:nvSpPr>
            <p:cNvPr id="32776" name="Line 8"/>
            <p:cNvSpPr>
              <a:spLocks noChangeShapeType="1"/>
            </p:cNvSpPr>
            <p:nvPr/>
          </p:nvSpPr>
          <p:spPr bwMode="auto">
            <a:xfrm flipH="1">
              <a:off x="4395" y="6588"/>
              <a:ext cx="234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Line 9"/>
            <p:cNvSpPr>
              <a:spLocks noChangeShapeType="1"/>
            </p:cNvSpPr>
            <p:nvPr/>
          </p:nvSpPr>
          <p:spPr bwMode="auto">
            <a:xfrm>
              <a:off x="4395" y="7524"/>
              <a:ext cx="2340" cy="7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Line 10"/>
            <p:cNvSpPr>
              <a:spLocks noChangeShapeType="1"/>
            </p:cNvSpPr>
            <p:nvPr/>
          </p:nvSpPr>
          <p:spPr bwMode="auto">
            <a:xfrm>
              <a:off x="4395" y="7212"/>
              <a:ext cx="2340"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Text Box 11"/>
            <p:cNvSpPr txBox="1">
              <a:spLocks noChangeArrowheads="1"/>
            </p:cNvSpPr>
            <p:nvPr/>
          </p:nvSpPr>
          <p:spPr bwMode="auto">
            <a:xfrm>
              <a:off x="5815" y="6736"/>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文件</a:t>
              </a:r>
              <a:endParaRPr kumimoji="1" lang="zh-CN" altLang="en-US" sz="1600" b="1">
                <a:latin typeface="Gulim" pitchFamily="34" charset="-127"/>
                <a:ea typeface="Gulim" pitchFamily="34" charset="-127"/>
              </a:endParaRPr>
            </a:p>
          </p:txBody>
        </p:sp>
        <p:sp>
          <p:nvSpPr>
            <p:cNvPr id="32780" name="Text Box 12"/>
            <p:cNvSpPr txBox="1">
              <a:spLocks noChangeArrowheads="1"/>
            </p:cNvSpPr>
            <p:nvPr/>
          </p:nvSpPr>
          <p:spPr bwMode="auto">
            <a:xfrm>
              <a:off x="5737" y="6352"/>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文件请求</a:t>
              </a:r>
              <a:endParaRPr kumimoji="1" lang="zh-CN" altLang="en-US" sz="1600" b="1">
                <a:latin typeface="Gulim" pitchFamily="34" charset="-127"/>
                <a:ea typeface="Gulim" pitchFamily="34" charset="-127"/>
              </a:endParaRPr>
            </a:p>
          </p:txBody>
        </p:sp>
        <p:sp>
          <p:nvSpPr>
            <p:cNvPr id="32781" name="Line 13"/>
            <p:cNvSpPr>
              <a:spLocks noChangeShapeType="1"/>
            </p:cNvSpPr>
            <p:nvPr/>
          </p:nvSpPr>
          <p:spPr bwMode="auto">
            <a:xfrm flipH="1">
              <a:off x="4575" y="6588"/>
              <a:ext cx="108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2" name="Line 14"/>
            <p:cNvSpPr>
              <a:spLocks noChangeShapeType="1"/>
            </p:cNvSpPr>
            <p:nvPr/>
          </p:nvSpPr>
          <p:spPr bwMode="auto">
            <a:xfrm flipV="1">
              <a:off x="4575" y="6900"/>
              <a:ext cx="108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83" name="Text Box 15"/>
            <p:cNvSpPr txBox="1">
              <a:spLocks noChangeArrowheads="1"/>
            </p:cNvSpPr>
            <p:nvPr/>
          </p:nvSpPr>
          <p:spPr bwMode="auto">
            <a:xfrm>
              <a:off x="7455" y="6120"/>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800" b="1">
                  <a:solidFill>
                    <a:srgbClr val="7030A0"/>
                  </a:solidFill>
                  <a:latin typeface="Times New Roman" panose="02020603050405020304" pitchFamily="18" charset="0"/>
                </a:rPr>
                <a:t>工作站</a:t>
              </a:r>
              <a:r>
                <a:rPr kumimoji="1" lang="en-US" altLang="zh-CN" sz="1800" b="1">
                  <a:solidFill>
                    <a:srgbClr val="7030A0"/>
                  </a:solidFill>
                  <a:latin typeface="Times New Roman" panose="02020603050405020304" pitchFamily="18" charset="0"/>
                </a:rPr>
                <a:t>1</a:t>
              </a:r>
              <a:endParaRPr kumimoji="1" lang="en-US" altLang="zh-CN" sz="1800" b="1">
                <a:solidFill>
                  <a:srgbClr val="7030A0"/>
                </a:solidFill>
                <a:latin typeface="Gulim" pitchFamily="34" charset="-127"/>
                <a:ea typeface="Gulim" pitchFamily="34" charset="-127"/>
              </a:endParaRPr>
            </a:p>
          </p:txBody>
        </p:sp>
        <p:sp>
          <p:nvSpPr>
            <p:cNvPr id="32784" name="Text Box 16"/>
            <p:cNvSpPr txBox="1">
              <a:spLocks noChangeArrowheads="1"/>
            </p:cNvSpPr>
            <p:nvPr/>
          </p:nvSpPr>
          <p:spPr bwMode="auto">
            <a:xfrm>
              <a:off x="7455" y="7992"/>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800" b="1">
                  <a:solidFill>
                    <a:srgbClr val="7030A0"/>
                  </a:solidFill>
                  <a:latin typeface="Times New Roman" panose="02020603050405020304" pitchFamily="18" charset="0"/>
                </a:rPr>
                <a:t>工作站</a:t>
              </a:r>
              <a:r>
                <a:rPr kumimoji="1" lang="en-US" altLang="zh-CN" sz="1800" b="1" i="1">
                  <a:solidFill>
                    <a:srgbClr val="7030A0"/>
                  </a:solidFill>
                  <a:latin typeface="Times New Roman" panose="02020603050405020304" pitchFamily="18" charset="0"/>
                </a:rPr>
                <a:t>n</a:t>
              </a:r>
              <a:endParaRPr kumimoji="1" lang="en-US" altLang="zh-CN" sz="1800" b="1" i="1">
                <a:solidFill>
                  <a:srgbClr val="7030A0"/>
                </a:solidFill>
                <a:latin typeface="Gulim" pitchFamily="34" charset="-127"/>
                <a:ea typeface="Gulim" pitchFamily="34" charset="-127"/>
              </a:endParaRPr>
            </a:p>
          </p:txBody>
        </p:sp>
        <p:sp>
          <p:nvSpPr>
            <p:cNvPr id="32785" name="Text Box 17"/>
            <p:cNvSpPr txBox="1">
              <a:spLocks noChangeArrowheads="1"/>
            </p:cNvSpPr>
            <p:nvPr/>
          </p:nvSpPr>
          <p:spPr bwMode="auto">
            <a:xfrm>
              <a:off x="7455" y="7056"/>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800" b="1">
                  <a:solidFill>
                    <a:srgbClr val="7030A0"/>
                  </a:solidFill>
                  <a:latin typeface="Times New Roman" panose="02020603050405020304" pitchFamily="18" charset="0"/>
                </a:rPr>
                <a:t>工作站</a:t>
              </a:r>
              <a:r>
                <a:rPr kumimoji="1" lang="en-US" altLang="zh-CN" sz="1800" b="1">
                  <a:solidFill>
                    <a:srgbClr val="7030A0"/>
                  </a:solidFill>
                  <a:latin typeface="Times New Roman" panose="02020603050405020304" pitchFamily="18" charset="0"/>
                </a:rPr>
                <a:t>2</a:t>
              </a:r>
              <a:endParaRPr kumimoji="1" lang="en-US" altLang="zh-CN" sz="1800" b="1">
                <a:solidFill>
                  <a:srgbClr val="7030A0"/>
                </a:solidFill>
                <a:latin typeface="Gulim" pitchFamily="34" charset="-127"/>
                <a:ea typeface="Gulim" pitchFamily="34" charset="-127"/>
              </a:endParaRPr>
            </a:p>
          </p:txBody>
        </p:sp>
        <p:sp>
          <p:nvSpPr>
            <p:cNvPr id="32786" name="Text Box 18"/>
            <p:cNvSpPr txBox="1">
              <a:spLocks noChangeArrowheads="1"/>
            </p:cNvSpPr>
            <p:nvPr/>
          </p:nvSpPr>
          <p:spPr bwMode="auto">
            <a:xfrm>
              <a:off x="6735" y="5590"/>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800" b="1">
                  <a:solidFill>
                    <a:srgbClr val="FF0000"/>
                  </a:solidFill>
                  <a:latin typeface="Times New Roman" panose="02020603050405020304" pitchFamily="18" charset="0"/>
                </a:rPr>
                <a:t>客户端</a:t>
              </a:r>
              <a:endParaRPr kumimoji="1" lang="zh-CN" altLang="en-US" sz="1800" b="1">
                <a:solidFill>
                  <a:srgbClr val="FF0000"/>
                </a:solidFill>
                <a:latin typeface="Gulim" pitchFamily="34" charset="-127"/>
                <a:ea typeface="Gulim" pitchFamily="34" charset="-127"/>
              </a:endParaRPr>
            </a:p>
          </p:txBody>
        </p:sp>
        <p:pic>
          <p:nvPicPr>
            <p:cNvPr id="32787" name="Picture 19"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 y="5964"/>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8" name="Picture 20"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 y="7836"/>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Picture 21"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 y="6900"/>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90" name="Group 22"/>
            <p:cNvGrpSpPr>
              <a:grpSpLocks/>
            </p:cNvGrpSpPr>
            <p:nvPr/>
          </p:nvGrpSpPr>
          <p:grpSpPr bwMode="auto">
            <a:xfrm>
              <a:off x="3135" y="5964"/>
              <a:ext cx="1260" cy="2392"/>
              <a:chOff x="2378" y="694"/>
              <a:chExt cx="802" cy="1252"/>
            </a:xfrm>
          </p:grpSpPr>
          <p:grpSp>
            <p:nvGrpSpPr>
              <p:cNvPr id="32793" name="Group 23"/>
              <p:cNvGrpSpPr>
                <a:grpSpLocks/>
              </p:cNvGrpSpPr>
              <p:nvPr/>
            </p:nvGrpSpPr>
            <p:grpSpPr bwMode="auto">
              <a:xfrm>
                <a:off x="2734" y="771"/>
                <a:ext cx="446" cy="1175"/>
                <a:chOff x="2734" y="771"/>
                <a:chExt cx="446" cy="1175"/>
              </a:xfrm>
            </p:grpSpPr>
            <p:sp>
              <p:nvSpPr>
                <p:cNvPr id="32820" name="Freeform 24"/>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21" name="Freeform 25"/>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2794" name="Group 26"/>
              <p:cNvGrpSpPr>
                <a:grpSpLocks/>
              </p:cNvGrpSpPr>
              <p:nvPr/>
            </p:nvGrpSpPr>
            <p:grpSpPr bwMode="auto">
              <a:xfrm>
                <a:off x="2383" y="884"/>
                <a:ext cx="351" cy="1062"/>
                <a:chOff x="2383" y="884"/>
                <a:chExt cx="351" cy="1062"/>
              </a:xfrm>
            </p:grpSpPr>
            <p:sp>
              <p:nvSpPr>
                <p:cNvPr id="32818" name="Freeform 27"/>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9" name="Freeform 28"/>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2795" name="Group 29"/>
              <p:cNvGrpSpPr>
                <a:grpSpLocks/>
              </p:cNvGrpSpPr>
              <p:nvPr/>
            </p:nvGrpSpPr>
            <p:grpSpPr bwMode="auto">
              <a:xfrm>
                <a:off x="2425" y="950"/>
                <a:ext cx="253" cy="942"/>
                <a:chOff x="2425" y="950"/>
                <a:chExt cx="253" cy="942"/>
              </a:xfrm>
            </p:grpSpPr>
            <p:sp>
              <p:nvSpPr>
                <p:cNvPr id="32816" name="Freeform 30"/>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w 253"/>
                    <a:gd name="T11" fmla="*/ 9 h 942"/>
                    <a:gd name="T12" fmla="*/ 0 60000 65536"/>
                    <a:gd name="T13" fmla="*/ 0 60000 65536"/>
                    <a:gd name="T14" fmla="*/ 0 60000 65536"/>
                    <a:gd name="T15" fmla="*/ 0 60000 65536"/>
                    <a:gd name="T16" fmla="*/ 0 60000 65536"/>
                    <a:gd name="T17" fmla="*/ 0 60000 65536"/>
                    <a:gd name="T18" fmla="*/ 0 w 253"/>
                    <a:gd name="T19" fmla="*/ 0 h 942"/>
                    <a:gd name="T20" fmla="*/ 253 w 253"/>
                    <a:gd name="T21" fmla="*/ 942 h 942"/>
                  </a:gdLst>
                  <a:ahLst/>
                  <a:cxnLst>
                    <a:cxn ang="T12">
                      <a:pos x="T0" y="T1"/>
                    </a:cxn>
                    <a:cxn ang="T13">
                      <a:pos x="T2" y="T3"/>
                    </a:cxn>
                    <a:cxn ang="T14">
                      <a:pos x="T4" y="T5"/>
                    </a:cxn>
                    <a:cxn ang="T15">
                      <a:pos x="T6" y="T7"/>
                    </a:cxn>
                    <a:cxn ang="T16">
                      <a:pos x="T8" y="T9"/>
                    </a:cxn>
                    <a:cxn ang="T17">
                      <a:pos x="T10" y="T11"/>
                    </a:cxn>
                  </a:cxnLst>
                  <a:rect l="T18" t="T19" r="T20" b="T21"/>
                  <a:pathLst>
                    <a:path w="253" h="942">
                      <a:moveTo>
                        <a:pt x="0" y="9"/>
                      </a:moveTo>
                      <a:lnTo>
                        <a:pt x="0" y="871"/>
                      </a:lnTo>
                      <a:lnTo>
                        <a:pt x="253" y="942"/>
                      </a:lnTo>
                      <a:lnTo>
                        <a:pt x="252" y="64"/>
                      </a:lnTo>
                      <a:lnTo>
                        <a:pt x="0" y="0"/>
                      </a:lnTo>
                      <a:lnTo>
                        <a:pt x="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7" name="Freeform 31"/>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60000 65536"/>
                    <a:gd name="T11" fmla="*/ 0 60000 65536"/>
                    <a:gd name="T12" fmla="*/ 0 60000 65536"/>
                    <a:gd name="T13" fmla="*/ 0 60000 65536"/>
                    <a:gd name="T14" fmla="*/ 0 60000 65536"/>
                    <a:gd name="T15" fmla="*/ 0 w 253"/>
                    <a:gd name="T16" fmla="*/ 0 h 942"/>
                    <a:gd name="T17" fmla="*/ 253 w 253"/>
                    <a:gd name="T18" fmla="*/ 942 h 942"/>
                  </a:gdLst>
                  <a:ahLst/>
                  <a:cxnLst>
                    <a:cxn ang="T10">
                      <a:pos x="T0" y="T1"/>
                    </a:cxn>
                    <a:cxn ang="T11">
                      <a:pos x="T2" y="T3"/>
                    </a:cxn>
                    <a:cxn ang="T12">
                      <a:pos x="T4" y="T5"/>
                    </a:cxn>
                    <a:cxn ang="T13">
                      <a:pos x="T6" y="T7"/>
                    </a:cxn>
                    <a:cxn ang="T14">
                      <a:pos x="T8" y="T9"/>
                    </a:cxn>
                  </a:cxnLst>
                  <a:rect l="T15" t="T16" r="T17" b="T18"/>
                  <a:pathLst>
                    <a:path w="253" h="942">
                      <a:moveTo>
                        <a:pt x="0" y="9"/>
                      </a:moveTo>
                      <a:lnTo>
                        <a:pt x="0" y="871"/>
                      </a:lnTo>
                      <a:lnTo>
                        <a:pt x="253" y="942"/>
                      </a:lnTo>
                      <a:lnTo>
                        <a:pt x="252" y="64"/>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796" name="Line 32"/>
              <p:cNvSpPr>
                <a:spLocks noChangeShapeType="1"/>
              </p:cNvSpPr>
              <p:nvPr/>
            </p:nvSpPr>
            <p:spPr bwMode="auto">
              <a:xfrm>
                <a:off x="2429" y="1779"/>
                <a:ext cx="243"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7" name="Group 33"/>
              <p:cNvGrpSpPr>
                <a:grpSpLocks/>
              </p:cNvGrpSpPr>
              <p:nvPr/>
            </p:nvGrpSpPr>
            <p:grpSpPr bwMode="auto">
              <a:xfrm>
                <a:off x="2425" y="1075"/>
                <a:ext cx="253" cy="354"/>
                <a:chOff x="2425" y="1075"/>
                <a:chExt cx="253" cy="354"/>
              </a:xfrm>
            </p:grpSpPr>
            <p:sp>
              <p:nvSpPr>
                <p:cNvPr id="32814" name="Freeform 34"/>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5" name="Freeform 35"/>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798" name="Line 36"/>
              <p:cNvSpPr>
                <a:spLocks noChangeShapeType="1"/>
              </p:cNvSpPr>
              <p:nvPr/>
            </p:nvSpPr>
            <p:spPr bwMode="auto">
              <a:xfrm>
                <a:off x="2432" y="1177"/>
                <a:ext cx="242"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9" name="Line 37"/>
              <p:cNvSpPr>
                <a:spLocks noChangeShapeType="1"/>
              </p:cNvSpPr>
              <p:nvPr/>
            </p:nvSpPr>
            <p:spPr bwMode="auto">
              <a:xfrm>
                <a:off x="2432" y="1275"/>
                <a:ext cx="242"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Line 38"/>
              <p:cNvSpPr>
                <a:spLocks noChangeShapeType="1"/>
              </p:cNvSpPr>
              <p:nvPr/>
            </p:nvSpPr>
            <p:spPr bwMode="auto">
              <a:xfrm>
                <a:off x="2463" y="1134"/>
                <a:ext cx="175" cy="35"/>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Oval 39"/>
              <p:cNvSpPr>
                <a:spLocks noChangeArrowheads="1"/>
              </p:cNvSpPr>
              <p:nvPr/>
            </p:nvSpPr>
            <p:spPr bwMode="auto">
              <a:xfrm>
                <a:off x="2453" y="996"/>
                <a:ext cx="40" cy="22"/>
              </a:xfrm>
              <a:prstGeom prst="ellipse">
                <a:avLst/>
              </a:pr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32802" name="Freeform 40"/>
              <p:cNvSpPr>
                <a:spLocks/>
              </p:cNvSpPr>
              <p:nvPr/>
            </p:nvSpPr>
            <p:spPr bwMode="auto">
              <a:xfrm>
                <a:off x="2501" y="1130"/>
                <a:ext cx="93" cy="47"/>
              </a:xfrm>
              <a:custGeom>
                <a:avLst/>
                <a:gdLst>
                  <a:gd name="T0" fmla="*/ 0 w 93"/>
                  <a:gd name="T1" fmla="*/ 0 h 47"/>
                  <a:gd name="T2" fmla="*/ 0 w 93"/>
                  <a:gd name="T3" fmla="*/ 28 h 47"/>
                  <a:gd name="T4" fmla="*/ 93 w 93"/>
                  <a:gd name="T5" fmla="*/ 47 h 47"/>
                  <a:gd name="T6" fmla="*/ 93 w 93"/>
                  <a:gd name="T7" fmla="*/ 19 h 47"/>
                  <a:gd name="T8" fmla="*/ 0 w 93"/>
                  <a:gd name="T9" fmla="*/ 0 h 47"/>
                  <a:gd name="T10" fmla="*/ 0 60000 65536"/>
                  <a:gd name="T11" fmla="*/ 0 60000 65536"/>
                  <a:gd name="T12" fmla="*/ 0 60000 65536"/>
                  <a:gd name="T13" fmla="*/ 0 60000 65536"/>
                  <a:gd name="T14" fmla="*/ 0 60000 65536"/>
                  <a:gd name="T15" fmla="*/ 0 w 93"/>
                  <a:gd name="T16" fmla="*/ 0 h 47"/>
                  <a:gd name="T17" fmla="*/ 93 w 93"/>
                  <a:gd name="T18" fmla="*/ 47 h 47"/>
                </a:gdLst>
                <a:ahLst/>
                <a:cxnLst>
                  <a:cxn ang="T10">
                    <a:pos x="T0" y="T1"/>
                  </a:cxn>
                  <a:cxn ang="T11">
                    <a:pos x="T2" y="T3"/>
                  </a:cxn>
                  <a:cxn ang="T12">
                    <a:pos x="T4" y="T5"/>
                  </a:cxn>
                  <a:cxn ang="T13">
                    <a:pos x="T6" y="T7"/>
                  </a:cxn>
                  <a:cxn ang="T14">
                    <a:pos x="T8" y="T9"/>
                  </a:cxn>
                </a:cxnLst>
                <a:rect l="T15" t="T16" r="T17" b="T18"/>
                <a:pathLst>
                  <a:path w="93" h="47">
                    <a:moveTo>
                      <a:pt x="0" y="0"/>
                    </a:moveTo>
                    <a:lnTo>
                      <a:pt x="0" y="28"/>
                    </a:lnTo>
                    <a:lnTo>
                      <a:pt x="93" y="47"/>
                    </a:lnTo>
                    <a:lnTo>
                      <a:pt x="93" y="19"/>
                    </a:lnTo>
                    <a:lnTo>
                      <a:pt x="0"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03" name="Line 41"/>
              <p:cNvSpPr>
                <a:spLocks noChangeShapeType="1"/>
              </p:cNvSpPr>
              <p:nvPr/>
            </p:nvSpPr>
            <p:spPr bwMode="auto">
              <a:xfrm>
                <a:off x="2429" y="1732"/>
                <a:ext cx="243" cy="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4" name="Line 42"/>
              <p:cNvSpPr>
                <a:spLocks noChangeShapeType="1"/>
              </p:cNvSpPr>
              <p:nvPr/>
            </p:nvSpPr>
            <p:spPr bwMode="auto">
              <a:xfrm>
                <a:off x="2429" y="1682"/>
                <a:ext cx="243" cy="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805" name="Group 43"/>
              <p:cNvGrpSpPr>
                <a:grpSpLocks/>
              </p:cNvGrpSpPr>
              <p:nvPr/>
            </p:nvGrpSpPr>
            <p:grpSpPr bwMode="auto">
              <a:xfrm>
                <a:off x="2378" y="694"/>
                <a:ext cx="801" cy="277"/>
                <a:chOff x="2378" y="694"/>
                <a:chExt cx="801" cy="277"/>
              </a:xfrm>
            </p:grpSpPr>
            <p:sp>
              <p:nvSpPr>
                <p:cNvPr id="32812" name="Freeform 44"/>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813" name="Freeform 45"/>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2806" name="Freeform 46"/>
              <p:cNvSpPr>
                <a:spLocks/>
              </p:cNvSpPr>
              <p:nvPr/>
            </p:nvSpPr>
            <p:spPr bwMode="auto">
              <a:xfrm>
                <a:off x="2609" y="1286"/>
                <a:ext cx="23" cy="22"/>
              </a:xfrm>
              <a:custGeom>
                <a:avLst/>
                <a:gdLst>
                  <a:gd name="T0" fmla="*/ 7 w 23"/>
                  <a:gd name="T1" fmla="*/ 0 h 22"/>
                  <a:gd name="T2" fmla="*/ 0 w 23"/>
                  <a:gd name="T3" fmla="*/ 14 h 22"/>
                  <a:gd name="T4" fmla="*/ 16 w 23"/>
                  <a:gd name="T5" fmla="*/ 22 h 22"/>
                  <a:gd name="T6" fmla="*/ 23 w 23"/>
                  <a:gd name="T7" fmla="*/ 8 h 22"/>
                  <a:gd name="T8" fmla="*/ 7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7" y="0"/>
                    </a:moveTo>
                    <a:lnTo>
                      <a:pt x="0" y="14"/>
                    </a:lnTo>
                    <a:lnTo>
                      <a:pt x="16" y="22"/>
                    </a:lnTo>
                    <a:lnTo>
                      <a:pt x="23" y="8"/>
                    </a:lnTo>
                    <a:lnTo>
                      <a:pt x="7" y="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2807" name="Group 47"/>
              <p:cNvGrpSpPr>
                <a:grpSpLocks/>
              </p:cNvGrpSpPr>
              <p:nvPr/>
            </p:nvGrpSpPr>
            <p:grpSpPr bwMode="auto">
              <a:xfrm>
                <a:off x="2456" y="1201"/>
                <a:ext cx="197" cy="85"/>
                <a:chOff x="2456" y="1201"/>
                <a:chExt cx="197" cy="85"/>
              </a:xfrm>
            </p:grpSpPr>
            <p:sp>
              <p:nvSpPr>
                <p:cNvPr id="32808" name="Line 48"/>
                <p:cNvSpPr>
                  <a:spLocks noChangeShapeType="1"/>
                </p:cNvSpPr>
                <p:nvPr/>
              </p:nvSpPr>
              <p:spPr bwMode="auto">
                <a:xfrm>
                  <a:off x="2459" y="1204"/>
                  <a:ext cx="189" cy="43"/>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9" name="Line 49"/>
                <p:cNvSpPr>
                  <a:spLocks noChangeShapeType="1"/>
                </p:cNvSpPr>
                <p:nvPr/>
              </p:nvSpPr>
              <p:spPr bwMode="auto">
                <a:xfrm>
                  <a:off x="2460" y="1242"/>
                  <a:ext cx="188" cy="4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Line 50"/>
                <p:cNvSpPr>
                  <a:spLocks noChangeShapeType="1"/>
                </p:cNvSpPr>
                <p:nvPr/>
              </p:nvSpPr>
              <p:spPr bwMode="auto">
                <a:xfrm>
                  <a:off x="2456" y="1201"/>
                  <a:ext cx="1" cy="3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1" name="Line 51"/>
                <p:cNvSpPr>
                  <a:spLocks noChangeShapeType="1"/>
                </p:cNvSpPr>
                <p:nvPr/>
              </p:nvSpPr>
              <p:spPr bwMode="auto">
                <a:xfrm>
                  <a:off x="2652" y="1254"/>
                  <a:ext cx="1" cy="32"/>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4599" name="AutoShape 52"/>
            <p:cNvSpPr>
              <a:spLocks noChangeArrowheads="1"/>
            </p:cNvSpPr>
            <p:nvPr/>
          </p:nvSpPr>
          <p:spPr bwMode="auto">
            <a:xfrm>
              <a:off x="8355" y="6900"/>
              <a:ext cx="1260" cy="402"/>
            </a:xfrm>
            <a:prstGeom prst="flowChartPredefinedProcess">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D60093"/>
                  </a:solidFill>
                  <a:latin typeface="Times New Roman" pitchFamily="18" charset="0"/>
                  <a:ea typeface="宋体" pitchFamily="2" charset="-122"/>
                </a:rPr>
                <a:t>应用程序</a:t>
              </a:r>
              <a:endParaRPr kumimoji="1" lang="zh-CN" altLang="en-US" b="1">
                <a:solidFill>
                  <a:srgbClr val="D60093"/>
                </a:solidFill>
                <a:latin typeface="Gulim" pitchFamily="34" charset="-127"/>
              </a:endParaRPr>
            </a:p>
          </p:txBody>
        </p:sp>
        <p:sp>
          <p:nvSpPr>
            <p:cNvPr id="24600" name="AutoShape 53"/>
            <p:cNvSpPr>
              <a:spLocks noChangeArrowheads="1"/>
            </p:cNvSpPr>
            <p:nvPr/>
          </p:nvSpPr>
          <p:spPr bwMode="auto">
            <a:xfrm>
              <a:off x="8355" y="7901"/>
              <a:ext cx="1260" cy="403"/>
            </a:xfrm>
            <a:prstGeom prst="flowChartPredefinedProcess">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D60093"/>
                  </a:solidFill>
                  <a:latin typeface="Times New Roman" pitchFamily="18" charset="0"/>
                  <a:ea typeface="宋体" pitchFamily="2" charset="-122"/>
                </a:rPr>
                <a:t>应用程序</a:t>
              </a:r>
              <a:endParaRPr kumimoji="1" lang="zh-CN" altLang="en-US" b="1">
                <a:solidFill>
                  <a:srgbClr val="D60093"/>
                </a:solidFill>
                <a:latin typeface="Gulim" pitchFamily="34" charset="-127"/>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p:cTn id="7" dur="500" fill="hold"/>
                                        <p:tgtEl>
                                          <p:spTgt spid="24580"/>
                                        </p:tgtEl>
                                        <p:attrNameLst>
                                          <p:attrName>ppt_w</p:attrName>
                                        </p:attrNameLst>
                                      </p:cBhvr>
                                      <p:tavLst>
                                        <p:tav tm="0">
                                          <p:val>
                                            <p:fltVal val="0"/>
                                          </p:val>
                                        </p:tav>
                                        <p:tav tm="100000">
                                          <p:val>
                                            <p:strVal val="#ppt_w"/>
                                          </p:val>
                                        </p:tav>
                                      </p:tavLst>
                                    </p:anim>
                                    <p:anim calcmode="lin" valueType="num">
                                      <p:cBhvr>
                                        <p:cTn id="8" dur="500" fill="hold"/>
                                        <p:tgtEl>
                                          <p:spTgt spid="24580"/>
                                        </p:tgtEl>
                                        <p:attrNameLst>
                                          <p:attrName>ppt_h</p:attrName>
                                        </p:attrNameLst>
                                      </p:cBhvr>
                                      <p:tavLst>
                                        <p:tav tm="0">
                                          <p:val>
                                            <p:fltVal val="0"/>
                                          </p:val>
                                        </p:tav>
                                        <p:tav tm="100000">
                                          <p:val>
                                            <p:strVal val="#ppt_h"/>
                                          </p:val>
                                        </p:tav>
                                      </p:tavLst>
                                    </p:anim>
                                    <p:animEffect transition="in" filter="fade">
                                      <p:cBhvr>
                                        <p:cTn id="9" dur="500"/>
                                        <p:tgtEl>
                                          <p:spTgt spid="2458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wipe(left)">
                                      <p:cBhvr>
                                        <p:cTn id="14" dur="500"/>
                                        <p:tgtEl>
                                          <p:spTgt spid="24579">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4579">
                                            <p:txEl>
                                              <p:pRg st="1" end="1"/>
                                            </p:txEl>
                                          </p:spTgt>
                                        </p:tgtEl>
                                        <p:attrNameLst>
                                          <p:attrName>style.visibility</p:attrName>
                                        </p:attrNameLst>
                                      </p:cBhvr>
                                      <p:to>
                                        <p:strVal val="visible"/>
                                      </p:to>
                                    </p:set>
                                    <p:animEffect transition="in" filter="wipe(left)">
                                      <p:cBhvr>
                                        <p:cTn id="19"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115888"/>
            <a:ext cx="8229600" cy="704850"/>
          </a:xfrm>
        </p:spPr>
        <p:txBody>
          <a:bodyPr/>
          <a:lstStyle/>
          <a:p>
            <a:pPr eaLnBrk="1" hangingPunct="1"/>
            <a:r>
              <a:rPr lang="zh-CN" altLang="en-US"/>
              <a:t>客户</a:t>
            </a:r>
            <a:r>
              <a:rPr lang="en-US" altLang="zh-CN"/>
              <a:t>/</a:t>
            </a:r>
            <a:r>
              <a:rPr lang="zh-CN" altLang="en-US"/>
              <a:t>服务器结构 </a:t>
            </a:r>
          </a:p>
        </p:txBody>
      </p:sp>
      <p:sp>
        <p:nvSpPr>
          <p:cNvPr id="25603" name="Rectangle 3"/>
          <p:cNvSpPr>
            <a:spLocks noGrp="1" noChangeArrowheads="1"/>
          </p:cNvSpPr>
          <p:nvPr>
            <p:ph type="body" idx="1"/>
          </p:nvPr>
        </p:nvSpPr>
        <p:spPr>
          <a:xfrm>
            <a:off x="468313" y="4652963"/>
            <a:ext cx="8229600" cy="1390650"/>
          </a:xfrm>
        </p:spPr>
        <p:txBody>
          <a:bodyPr/>
          <a:lstStyle/>
          <a:p>
            <a:pPr eaLnBrk="1" hangingPunct="1">
              <a:buFont typeface="Wingdings" panose="05000000000000000000" pitchFamily="2" charset="2"/>
              <a:buChar char="n"/>
            </a:pPr>
            <a:r>
              <a:rPr lang="zh-CN" altLang="en-US" sz="2800" b="1" dirty="0">
                <a:solidFill>
                  <a:srgbClr val="0000FF"/>
                </a:solidFill>
                <a:latin typeface="黑体" panose="02010609060101010101" pitchFamily="49" charset="-122"/>
                <a:ea typeface="黑体" panose="02010609060101010101" pitchFamily="49" charset="-122"/>
              </a:rPr>
              <a:t>优点</a:t>
            </a:r>
            <a:r>
              <a:rPr lang="zh-CN" altLang="en-US" sz="2800" b="1" dirty="0">
                <a:latin typeface="黑体" panose="02010609060101010101" pitchFamily="49" charset="-122"/>
                <a:ea typeface="黑体" panose="02010609060101010101" pitchFamily="49" charset="-122"/>
              </a:rPr>
              <a:t>：应用程序或应用逻辑可以根据需要划分在服务器和客户工作站中，同时减少了网络流量。 </a:t>
            </a:r>
          </a:p>
        </p:txBody>
      </p:sp>
      <p:grpSp>
        <p:nvGrpSpPr>
          <p:cNvPr id="25604" name="Group 4"/>
          <p:cNvGrpSpPr>
            <a:grpSpLocks/>
          </p:cNvGrpSpPr>
          <p:nvPr/>
        </p:nvGrpSpPr>
        <p:grpSpPr bwMode="auto">
          <a:xfrm>
            <a:off x="755650" y="1339850"/>
            <a:ext cx="7416800" cy="2881313"/>
            <a:chOff x="2340" y="1682"/>
            <a:chExt cx="6660" cy="3349"/>
          </a:xfrm>
        </p:grpSpPr>
        <p:sp>
          <p:nvSpPr>
            <p:cNvPr id="25605" name="AutoShape 5"/>
            <p:cNvSpPr>
              <a:spLocks noChangeArrowheads="1"/>
            </p:cNvSpPr>
            <p:nvPr/>
          </p:nvSpPr>
          <p:spPr bwMode="auto">
            <a:xfrm>
              <a:off x="7740" y="2379"/>
              <a:ext cx="1260" cy="402"/>
            </a:xfrm>
            <a:prstGeom prst="flowChartPredefinedProcess">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dirty="0">
                  <a:solidFill>
                    <a:srgbClr val="D60093"/>
                  </a:solidFill>
                  <a:latin typeface="Times New Roman" pitchFamily="18" charset="0"/>
                  <a:ea typeface="宋体" pitchFamily="2" charset="-122"/>
                </a:rPr>
                <a:t>应用程序</a:t>
              </a:r>
              <a:endParaRPr kumimoji="1" lang="zh-CN" altLang="en-US" b="1" dirty="0">
                <a:solidFill>
                  <a:srgbClr val="D60093"/>
                </a:solidFill>
                <a:latin typeface="Gulim" pitchFamily="34" charset="-127"/>
              </a:endParaRPr>
            </a:p>
          </p:txBody>
        </p:sp>
        <p:sp>
          <p:nvSpPr>
            <p:cNvPr id="25606" name="AutoShape 6"/>
            <p:cNvSpPr>
              <a:spLocks noChangeArrowheads="1"/>
            </p:cNvSpPr>
            <p:nvPr/>
          </p:nvSpPr>
          <p:spPr bwMode="auto">
            <a:xfrm>
              <a:off x="2340" y="3315"/>
              <a:ext cx="975" cy="781"/>
            </a:xfrm>
            <a:prstGeom prst="can">
              <a:avLst>
                <a:gd name="adj" fmla="val 35574"/>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dirty="0">
                  <a:latin typeface="Times New Roman" pitchFamily="18" charset="0"/>
                  <a:ea typeface="宋体" pitchFamily="2" charset="-122"/>
                </a:rPr>
                <a:t>数据库</a:t>
              </a:r>
              <a:endParaRPr kumimoji="1" lang="zh-CN" altLang="en-US" b="1" dirty="0">
                <a:latin typeface="Gulim" pitchFamily="34" charset="-127"/>
              </a:endParaRPr>
            </a:p>
          </p:txBody>
        </p:sp>
        <p:sp>
          <p:nvSpPr>
            <p:cNvPr id="33799" name="Text Box 7"/>
            <p:cNvSpPr txBox="1">
              <a:spLocks noChangeArrowheads="1"/>
            </p:cNvSpPr>
            <p:nvPr/>
          </p:nvSpPr>
          <p:spPr bwMode="auto">
            <a:xfrm>
              <a:off x="3780" y="1702"/>
              <a:ext cx="94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800" b="1">
                  <a:solidFill>
                    <a:srgbClr val="FF0000"/>
                  </a:solidFill>
                  <a:latin typeface="Times New Roman" panose="02020603050405020304" pitchFamily="18" charset="0"/>
                </a:rPr>
                <a:t>服务器</a:t>
              </a:r>
              <a:endParaRPr kumimoji="1" lang="zh-CN" altLang="en-US" sz="1800" b="1">
                <a:solidFill>
                  <a:srgbClr val="FF0000"/>
                </a:solidFill>
                <a:latin typeface="Gulim" pitchFamily="34" charset="-127"/>
                <a:ea typeface="Gulim" pitchFamily="34" charset="-127"/>
              </a:endParaRPr>
            </a:p>
          </p:txBody>
        </p:sp>
        <p:sp>
          <p:nvSpPr>
            <p:cNvPr id="33800" name="Line 8"/>
            <p:cNvSpPr>
              <a:spLocks noChangeShapeType="1"/>
            </p:cNvSpPr>
            <p:nvPr/>
          </p:nvSpPr>
          <p:spPr bwMode="auto">
            <a:xfrm flipH="1">
              <a:off x="4680" y="2691"/>
              <a:ext cx="216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9"/>
            <p:cNvSpPr>
              <a:spLocks noChangeShapeType="1"/>
            </p:cNvSpPr>
            <p:nvPr/>
          </p:nvSpPr>
          <p:spPr bwMode="auto">
            <a:xfrm>
              <a:off x="4680" y="3627"/>
              <a:ext cx="2160" cy="10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Line 10"/>
            <p:cNvSpPr>
              <a:spLocks noChangeShapeType="1"/>
            </p:cNvSpPr>
            <p:nvPr/>
          </p:nvSpPr>
          <p:spPr bwMode="auto">
            <a:xfrm>
              <a:off x="4680" y="3315"/>
              <a:ext cx="216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Text Box 11"/>
            <p:cNvSpPr txBox="1">
              <a:spLocks noChangeArrowheads="1"/>
            </p:cNvSpPr>
            <p:nvPr/>
          </p:nvSpPr>
          <p:spPr bwMode="auto">
            <a:xfrm>
              <a:off x="5829" y="2379"/>
              <a:ext cx="9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数据请求</a:t>
              </a:r>
              <a:endParaRPr kumimoji="1" lang="zh-CN" altLang="en-US" sz="1600" b="1">
                <a:latin typeface="Gulim" pitchFamily="34" charset="-127"/>
                <a:ea typeface="Gulim" pitchFamily="34" charset="-127"/>
              </a:endParaRPr>
            </a:p>
          </p:txBody>
        </p:sp>
        <p:sp>
          <p:nvSpPr>
            <p:cNvPr id="33804" name="Text Box 12"/>
            <p:cNvSpPr txBox="1">
              <a:spLocks noChangeArrowheads="1"/>
            </p:cNvSpPr>
            <p:nvPr/>
          </p:nvSpPr>
          <p:spPr bwMode="auto">
            <a:xfrm>
              <a:off x="6100" y="2839"/>
              <a:ext cx="5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结果</a:t>
              </a:r>
              <a:endParaRPr kumimoji="1" lang="zh-CN" altLang="en-US" sz="1600" b="1">
                <a:latin typeface="Gulim" pitchFamily="34" charset="-127"/>
                <a:ea typeface="Gulim" pitchFamily="34" charset="-127"/>
              </a:endParaRPr>
            </a:p>
          </p:txBody>
        </p:sp>
        <p:sp>
          <p:nvSpPr>
            <p:cNvPr id="33805" name="Line 13"/>
            <p:cNvSpPr>
              <a:spLocks noChangeShapeType="1"/>
            </p:cNvSpPr>
            <p:nvPr/>
          </p:nvSpPr>
          <p:spPr bwMode="auto">
            <a:xfrm flipH="1">
              <a:off x="4860" y="2691"/>
              <a:ext cx="90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3806" name="Line 14"/>
            <p:cNvSpPr>
              <a:spLocks noChangeShapeType="1"/>
            </p:cNvSpPr>
            <p:nvPr/>
          </p:nvSpPr>
          <p:spPr bwMode="auto">
            <a:xfrm flipV="1">
              <a:off x="4860" y="3003"/>
              <a:ext cx="1080" cy="156"/>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3807" name="Text Box 15"/>
            <p:cNvSpPr txBox="1">
              <a:spLocks noChangeArrowheads="1"/>
            </p:cNvSpPr>
            <p:nvPr/>
          </p:nvSpPr>
          <p:spPr bwMode="auto">
            <a:xfrm>
              <a:off x="7560" y="2059"/>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工作站</a:t>
              </a:r>
              <a:r>
                <a:rPr kumimoji="1" lang="en-US" altLang="zh-CN" sz="1600" b="1">
                  <a:solidFill>
                    <a:srgbClr val="7030A0"/>
                  </a:solidFill>
                  <a:latin typeface="Times New Roman" panose="02020603050405020304" pitchFamily="18" charset="0"/>
                </a:rPr>
                <a:t>1</a:t>
              </a:r>
              <a:endParaRPr kumimoji="1" lang="en-US" altLang="zh-CN" sz="1600" b="1">
                <a:solidFill>
                  <a:srgbClr val="7030A0"/>
                </a:solidFill>
                <a:latin typeface="Gulim" pitchFamily="34" charset="-127"/>
                <a:ea typeface="Gulim" pitchFamily="34" charset="-127"/>
              </a:endParaRPr>
            </a:p>
          </p:txBody>
        </p:sp>
        <p:sp>
          <p:nvSpPr>
            <p:cNvPr id="33808" name="Text Box 16"/>
            <p:cNvSpPr txBox="1">
              <a:spLocks noChangeArrowheads="1"/>
            </p:cNvSpPr>
            <p:nvPr/>
          </p:nvSpPr>
          <p:spPr bwMode="auto">
            <a:xfrm>
              <a:off x="7560" y="4243"/>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工作站</a:t>
              </a:r>
              <a:r>
                <a:rPr kumimoji="1" lang="en-US" altLang="zh-CN" sz="1600" b="1">
                  <a:solidFill>
                    <a:srgbClr val="7030A0"/>
                  </a:solidFill>
                  <a:latin typeface="Times New Roman" panose="02020603050405020304" pitchFamily="18" charset="0"/>
                </a:rPr>
                <a:t>n</a:t>
              </a:r>
              <a:endParaRPr kumimoji="1" lang="en-US" altLang="zh-CN" sz="1600" b="1">
                <a:solidFill>
                  <a:srgbClr val="7030A0"/>
                </a:solidFill>
                <a:latin typeface="Gulim" pitchFamily="34" charset="-127"/>
                <a:ea typeface="Gulim" pitchFamily="34" charset="-127"/>
              </a:endParaRPr>
            </a:p>
          </p:txBody>
        </p:sp>
        <p:sp>
          <p:nvSpPr>
            <p:cNvPr id="33809" name="Text Box 17"/>
            <p:cNvSpPr txBox="1">
              <a:spLocks noChangeArrowheads="1"/>
            </p:cNvSpPr>
            <p:nvPr/>
          </p:nvSpPr>
          <p:spPr bwMode="auto">
            <a:xfrm>
              <a:off x="7560" y="3159"/>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工作站</a:t>
              </a:r>
              <a:r>
                <a:rPr kumimoji="1" lang="en-US" altLang="zh-CN" sz="1600" b="1">
                  <a:solidFill>
                    <a:srgbClr val="7030A0"/>
                  </a:solidFill>
                  <a:latin typeface="Times New Roman" panose="02020603050405020304" pitchFamily="18" charset="0"/>
                </a:rPr>
                <a:t>2</a:t>
              </a:r>
              <a:endParaRPr kumimoji="1" lang="en-US" altLang="zh-CN" sz="1600" b="1">
                <a:solidFill>
                  <a:srgbClr val="7030A0"/>
                </a:solidFill>
                <a:latin typeface="Gulim" pitchFamily="34" charset="-127"/>
                <a:ea typeface="Gulim" pitchFamily="34" charset="-127"/>
              </a:endParaRPr>
            </a:p>
          </p:txBody>
        </p:sp>
        <p:sp>
          <p:nvSpPr>
            <p:cNvPr id="33810" name="Text Box 18"/>
            <p:cNvSpPr txBox="1">
              <a:spLocks noChangeArrowheads="1"/>
            </p:cNvSpPr>
            <p:nvPr/>
          </p:nvSpPr>
          <p:spPr bwMode="auto">
            <a:xfrm>
              <a:off x="6840" y="1682"/>
              <a:ext cx="9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800" b="1">
                  <a:solidFill>
                    <a:srgbClr val="FF0000"/>
                  </a:solidFill>
                  <a:latin typeface="Times New Roman" panose="02020603050405020304" pitchFamily="18" charset="0"/>
                </a:rPr>
                <a:t>客户端</a:t>
              </a:r>
              <a:endParaRPr kumimoji="1" lang="zh-CN" altLang="en-US" sz="1800" b="1">
                <a:solidFill>
                  <a:srgbClr val="FF0000"/>
                </a:solidFill>
                <a:latin typeface="Gulim" pitchFamily="34" charset="-127"/>
                <a:ea typeface="Gulim" pitchFamily="34" charset="-127"/>
              </a:endParaRPr>
            </a:p>
          </p:txBody>
        </p:sp>
        <p:pic>
          <p:nvPicPr>
            <p:cNvPr id="33811" name="Picture 19"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 y="2067"/>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2" name="Picture 20"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 y="4255"/>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3" name="Picture 21"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 y="3163"/>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814" name="Group 22"/>
            <p:cNvGrpSpPr>
              <a:grpSpLocks/>
            </p:cNvGrpSpPr>
            <p:nvPr/>
          </p:nvGrpSpPr>
          <p:grpSpPr bwMode="auto">
            <a:xfrm>
              <a:off x="3420" y="2171"/>
              <a:ext cx="1260" cy="2392"/>
              <a:chOff x="2378" y="694"/>
              <a:chExt cx="802" cy="1252"/>
            </a:xfrm>
          </p:grpSpPr>
          <p:grpSp>
            <p:nvGrpSpPr>
              <p:cNvPr id="33817" name="Group 23"/>
              <p:cNvGrpSpPr>
                <a:grpSpLocks/>
              </p:cNvGrpSpPr>
              <p:nvPr/>
            </p:nvGrpSpPr>
            <p:grpSpPr bwMode="auto">
              <a:xfrm>
                <a:off x="2734" y="771"/>
                <a:ext cx="446" cy="1175"/>
                <a:chOff x="2734" y="771"/>
                <a:chExt cx="446" cy="1175"/>
              </a:xfrm>
            </p:grpSpPr>
            <p:sp>
              <p:nvSpPr>
                <p:cNvPr id="33844" name="Freeform 24"/>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45" name="Freeform 25"/>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8" name="Group 26"/>
              <p:cNvGrpSpPr>
                <a:grpSpLocks/>
              </p:cNvGrpSpPr>
              <p:nvPr/>
            </p:nvGrpSpPr>
            <p:grpSpPr bwMode="auto">
              <a:xfrm>
                <a:off x="2383" y="884"/>
                <a:ext cx="351" cy="1062"/>
                <a:chOff x="2383" y="884"/>
                <a:chExt cx="351" cy="1062"/>
              </a:xfrm>
            </p:grpSpPr>
            <p:sp>
              <p:nvSpPr>
                <p:cNvPr id="33842" name="Freeform 27"/>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43" name="Freeform 28"/>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819" name="Group 29"/>
              <p:cNvGrpSpPr>
                <a:grpSpLocks/>
              </p:cNvGrpSpPr>
              <p:nvPr/>
            </p:nvGrpSpPr>
            <p:grpSpPr bwMode="auto">
              <a:xfrm>
                <a:off x="2425" y="950"/>
                <a:ext cx="253" cy="942"/>
                <a:chOff x="2425" y="950"/>
                <a:chExt cx="253" cy="942"/>
              </a:xfrm>
            </p:grpSpPr>
            <p:sp>
              <p:nvSpPr>
                <p:cNvPr id="33840" name="Freeform 30"/>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w 253"/>
                    <a:gd name="T11" fmla="*/ 9 h 942"/>
                    <a:gd name="T12" fmla="*/ 0 60000 65536"/>
                    <a:gd name="T13" fmla="*/ 0 60000 65536"/>
                    <a:gd name="T14" fmla="*/ 0 60000 65536"/>
                    <a:gd name="T15" fmla="*/ 0 60000 65536"/>
                    <a:gd name="T16" fmla="*/ 0 60000 65536"/>
                    <a:gd name="T17" fmla="*/ 0 60000 65536"/>
                    <a:gd name="T18" fmla="*/ 0 w 253"/>
                    <a:gd name="T19" fmla="*/ 0 h 942"/>
                    <a:gd name="T20" fmla="*/ 253 w 253"/>
                    <a:gd name="T21" fmla="*/ 942 h 942"/>
                  </a:gdLst>
                  <a:ahLst/>
                  <a:cxnLst>
                    <a:cxn ang="T12">
                      <a:pos x="T0" y="T1"/>
                    </a:cxn>
                    <a:cxn ang="T13">
                      <a:pos x="T2" y="T3"/>
                    </a:cxn>
                    <a:cxn ang="T14">
                      <a:pos x="T4" y="T5"/>
                    </a:cxn>
                    <a:cxn ang="T15">
                      <a:pos x="T6" y="T7"/>
                    </a:cxn>
                    <a:cxn ang="T16">
                      <a:pos x="T8" y="T9"/>
                    </a:cxn>
                    <a:cxn ang="T17">
                      <a:pos x="T10" y="T11"/>
                    </a:cxn>
                  </a:cxnLst>
                  <a:rect l="T18" t="T19" r="T20" b="T21"/>
                  <a:pathLst>
                    <a:path w="253" h="942">
                      <a:moveTo>
                        <a:pt x="0" y="9"/>
                      </a:moveTo>
                      <a:lnTo>
                        <a:pt x="0" y="871"/>
                      </a:lnTo>
                      <a:lnTo>
                        <a:pt x="253" y="942"/>
                      </a:lnTo>
                      <a:lnTo>
                        <a:pt x="252" y="64"/>
                      </a:lnTo>
                      <a:lnTo>
                        <a:pt x="0" y="0"/>
                      </a:lnTo>
                      <a:lnTo>
                        <a:pt x="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41" name="Freeform 31"/>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60000 65536"/>
                    <a:gd name="T11" fmla="*/ 0 60000 65536"/>
                    <a:gd name="T12" fmla="*/ 0 60000 65536"/>
                    <a:gd name="T13" fmla="*/ 0 60000 65536"/>
                    <a:gd name="T14" fmla="*/ 0 60000 65536"/>
                    <a:gd name="T15" fmla="*/ 0 w 253"/>
                    <a:gd name="T16" fmla="*/ 0 h 942"/>
                    <a:gd name="T17" fmla="*/ 253 w 253"/>
                    <a:gd name="T18" fmla="*/ 942 h 942"/>
                  </a:gdLst>
                  <a:ahLst/>
                  <a:cxnLst>
                    <a:cxn ang="T10">
                      <a:pos x="T0" y="T1"/>
                    </a:cxn>
                    <a:cxn ang="T11">
                      <a:pos x="T2" y="T3"/>
                    </a:cxn>
                    <a:cxn ang="T12">
                      <a:pos x="T4" y="T5"/>
                    </a:cxn>
                    <a:cxn ang="T13">
                      <a:pos x="T6" y="T7"/>
                    </a:cxn>
                    <a:cxn ang="T14">
                      <a:pos x="T8" y="T9"/>
                    </a:cxn>
                  </a:cxnLst>
                  <a:rect l="T15" t="T16" r="T17" b="T18"/>
                  <a:pathLst>
                    <a:path w="253" h="942">
                      <a:moveTo>
                        <a:pt x="0" y="9"/>
                      </a:moveTo>
                      <a:lnTo>
                        <a:pt x="0" y="871"/>
                      </a:lnTo>
                      <a:lnTo>
                        <a:pt x="253" y="942"/>
                      </a:lnTo>
                      <a:lnTo>
                        <a:pt x="252" y="64"/>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20" name="Line 32"/>
              <p:cNvSpPr>
                <a:spLocks noChangeShapeType="1"/>
              </p:cNvSpPr>
              <p:nvPr/>
            </p:nvSpPr>
            <p:spPr bwMode="auto">
              <a:xfrm>
                <a:off x="2429" y="1779"/>
                <a:ext cx="243"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21" name="Group 33"/>
              <p:cNvGrpSpPr>
                <a:grpSpLocks/>
              </p:cNvGrpSpPr>
              <p:nvPr/>
            </p:nvGrpSpPr>
            <p:grpSpPr bwMode="auto">
              <a:xfrm>
                <a:off x="2425" y="1075"/>
                <a:ext cx="253" cy="354"/>
                <a:chOff x="2425" y="1075"/>
                <a:chExt cx="253" cy="354"/>
              </a:xfrm>
            </p:grpSpPr>
            <p:sp>
              <p:nvSpPr>
                <p:cNvPr id="33838" name="Freeform 34"/>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39" name="Freeform 35"/>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22" name="Line 36"/>
              <p:cNvSpPr>
                <a:spLocks noChangeShapeType="1"/>
              </p:cNvSpPr>
              <p:nvPr/>
            </p:nvSpPr>
            <p:spPr bwMode="auto">
              <a:xfrm>
                <a:off x="2432" y="1177"/>
                <a:ext cx="242"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37"/>
              <p:cNvSpPr>
                <a:spLocks noChangeShapeType="1"/>
              </p:cNvSpPr>
              <p:nvPr/>
            </p:nvSpPr>
            <p:spPr bwMode="auto">
              <a:xfrm>
                <a:off x="2432" y="1275"/>
                <a:ext cx="242"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Line 38"/>
              <p:cNvSpPr>
                <a:spLocks noChangeShapeType="1"/>
              </p:cNvSpPr>
              <p:nvPr/>
            </p:nvSpPr>
            <p:spPr bwMode="auto">
              <a:xfrm>
                <a:off x="2463" y="1134"/>
                <a:ext cx="175" cy="35"/>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Oval 39"/>
              <p:cNvSpPr>
                <a:spLocks noChangeArrowheads="1"/>
              </p:cNvSpPr>
              <p:nvPr/>
            </p:nvSpPr>
            <p:spPr bwMode="auto">
              <a:xfrm>
                <a:off x="2453" y="996"/>
                <a:ext cx="40" cy="22"/>
              </a:xfrm>
              <a:prstGeom prst="ellipse">
                <a:avLst/>
              </a:pr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33826" name="Freeform 40"/>
              <p:cNvSpPr>
                <a:spLocks/>
              </p:cNvSpPr>
              <p:nvPr/>
            </p:nvSpPr>
            <p:spPr bwMode="auto">
              <a:xfrm>
                <a:off x="2501" y="1130"/>
                <a:ext cx="93" cy="47"/>
              </a:xfrm>
              <a:custGeom>
                <a:avLst/>
                <a:gdLst>
                  <a:gd name="T0" fmla="*/ 0 w 93"/>
                  <a:gd name="T1" fmla="*/ 0 h 47"/>
                  <a:gd name="T2" fmla="*/ 0 w 93"/>
                  <a:gd name="T3" fmla="*/ 28 h 47"/>
                  <a:gd name="T4" fmla="*/ 93 w 93"/>
                  <a:gd name="T5" fmla="*/ 47 h 47"/>
                  <a:gd name="T6" fmla="*/ 93 w 93"/>
                  <a:gd name="T7" fmla="*/ 19 h 47"/>
                  <a:gd name="T8" fmla="*/ 0 w 93"/>
                  <a:gd name="T9" fmla="*/ 0 h 47"/>
                  <a:gd name="T10" fmla="*/ 0 60000 65536"/>
                  <a:gd name="T11" fmla="*/ 0 60000 65536"/>
                  <a:gd name="T12" fmla="*/ 0 60000 65536"/>
                  <a:gd name="T13" fmla="*/ 0 60000 65536"/>
                  <a:gd name="T14" fmla="*/ 0 60000 65536"/>
                  <a:gd name="T15" fmla="*/ 0 w 93"/>
                  <a:gd name="T16" fmla="*/ 0 h 47"/>
                  <a:gd name="T17" fmla="*/ 93 w 93"/>
                  <a:gd name="T18" fmla="*/ 47 h 47"/>
                </a:gdLst>
                <a:ahLst/>
                <a:cxnLst>
                  <a:cxn ang="T10">
                    <a:pos x="T0" y="T1"/>
                  </a:cxn>
                  <a:cxn ang="T11">
                    <a:pos x="T2" y="T3"/>
                  </a:cxn>
                  <a:cxn ang="T12">
                    <a:pos x="T4" y="T5"/>
                  </a:cxn>
                  <a:cxn ang="T13">
                    <a:pos x="T6" y="T7"/>
                  </a:cxn>
                  <a:cxn ang="T14">
                    <a:pos x="T8" y="T9"/>
                  </a:cxn>
                </a:cxnLst>
                <a:rect l="T15" t="T16" r="T17" b="T18"/>
                <a:pathLst>
                  <a:path w="93" h="47">
                    <a:moveTo>
                      <a:pt x="0" y="0"/>
                    </a:moveTo>
                    <a:lnTo>
                      <a:pt x="0" y="28"/>
                    </a:lnTo>
                    <a:lnTo>
                      <a:pt x="93" y="47"/>
                    </a:lnTo>
                    <a:lnTo>
                      <a:pt x="93" y="19"/>
                    </a:lnTo>
                    <a:lnTo>
                      <a:pt x="0"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27" name="Line 41"/>
              <p:cNvSpPr>
                <a:spLocks noChangeShapeType="1"/>
              </p:cNvSpPr>
              <p:nvPr/>
            </p:nvSpPr>
            <p:spPr bwMode="auto">
              <a:xfrm>
                <a:off x="2429" y="1732"/>
                <a:ext cx="243" cy="5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Line 42"/>
              <p:cNvSpPr>
                <a:spLocks noChangeShapeType="1"/>
              </p:cNvSpPr>
              <p:nvPr/>
            </p:nvSpPr>
            <p:spPr bwMode="auto">
              <a:xfrm>
                <a:off x="2429" y="1682"/>
                <a:ext cx="243" cy="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29" name="Group 43"/>
              <p:cNvGrpSpPr>
                <a:grpSpLocks/>
              </p:cNvGrpSpPr>
              <p:nvPr/>
            </p:nvGrpSpPr>
            <p:grpSpPr bwMode="auto">
              <a:xfrm>
                <a:off x="2378" y="694"/>
                <a:ext cx="801" cy="277"/>
                <a:chOff x="2378" y="694"/>
                <a:chExt cx="801" cy="277"/>
              </a:xfrm>
            </p:grpSpPr>
            <p:sp>
              <p:nvSpPr>
                <p:cNvPr id="33836" name="Freeform 44"/>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37" name="Freeform 45"/>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30" name="Freeform 46"/>
              <p:cNvSpPr>
                <a:spLocks/>
              </p:cNvSpPr>
              <p:nvPr/>
            </p:nvSpPr>
            <p:spPr bwMode="auto">
              <a:xfrm>
                <a:off x="2609" y="1286"/>
                <a:ext cx="23" cy="22"/>
              </a:xfrm>
              <a:custGeom>
                <a:avLst/>
                <a:gdLst>
                  <a:gd name="T0" fmla="*/ 7 w 23"/>
                  <a:gd name="T1" fmla="*/ 0 h 22"/>
                  <a:gd name="T2" fmla="*/ 0 w 23"/>
                  <a:gd name="T3" fmla="*/ 14 h 22"/>
                  <a:gd name="T4" fmla="*/ 16 w 23"/>
                  <a:gd name="T5" fmla="*/ 22 h 22"/>
                  <a:gd name="T6" fmla="*/ 23 w 23"/>
                  <a:gd name="T7" fmla="*/ 8 h 22"/>
                  <a:gd name="T8" fmla="*/ 7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7" y="0"/>
                    </a:moveTo>
                    <a:lnTo>
                      <a:pt x="0" y="14"/>
                    </a:lnTo>
                    <a:lnTo>
                      <a:pt x="16" y="22"/>
                    </a:lnTo>
                    <a:lnTo>
                      <a:pt x="23" y="8"/>
                    </a:lnTo>
                    <a:lnTo>
                      <a:pt x="7" y="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3831" name="Group 47"/>
              <p:cNvGrpSpPr>
                <a:grpSpLocks/>
              </p:cNvGrpSpPr>
              <p:nvPr/>
            </p:nvGrpSpPr>
            <p:grpSpPr bwMode="auto">
              <a:xfrm>
                <a:off x="2456" y="1201"/>
                <a:ext cx="197" cy="85"/>
                <a:chOff x="2456" y="1201"/>
                <a:chExt cx="197" cy="85"/>
              </a:xfrm>
            </p:grpSpPr>
            <p:sp>
              <p:nvSpPr>
                <p:cNvPr id="33832" name="Line 48"/>
                <p:cNvSpPr>
                  <a:spLocks noChangeShapeType="1"/>
                </p:cNvSpPr>
                <p:nvPr/>
              </p:nvSpPr>
              <p:spPr bwMode="auto">
                <a:xfrm>
                  <a:off x="2459" y="1204"/>
                  <a:ext cx="189" cy="43"/>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49"/>
                <p:cNvSpPr>
                  <a:spLocks noChangeShapeType="1"/>
                </p:cNvSpPr>
                <p:nvPr/>
              </p:nvSpPr>
              <p:spPr bwMode="auto">
                <a:xfrm>
                  <a:off x="2460" y="1242"/>
                  <a:ext cx="188" cy="4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50"/>
                <p:cNvSpPr>
                  <a:spLocks noChangeShapeType="1"/>
                </p:cNvSpPr>
                <p:nvPr/>
              </p:nvSpPr>
              <p:spPr bwMode="auto">
                <a:xfrm>
                  <a:off x="2456" y="1201"/>
                  <a:ext cx="1" cy="3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51"/>
                <p:cNvSpPr>
                  <a:spLocks noChangeShapeType="1"/>
                </p:cNvSpPr>
                <p:nvPr/>
              </p:nvSpPr>
              <p:spPr bwMode="auto">
                <a:xfrm>
                  <a:off x="2652" y="1254"/>
                  <a:ext cx="1" cy="32"/>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623" name="AutoShape 52"/>
            <p:cNvSpPr>
              <a:spLocks noChangeArrowheads="1"/>
            </p:cNvSpPr>
            <p:nvPr/>
          </p:nvSpPr>
          <p:spPr bwMode="auto">
            <a:xfrm>
              <a:off x="7740" y="3472"/>
              <a:ext cx="1260" cy="400"/>
            </a:xfrm>
            <a:prstGeom prst="flowChartPredefinedProcess">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D60093"/>
                  </a:solidFill>
                  <a:latin typeface="Times New Roman" pitchFamily="18" charset="0"/>
                  <a:ea typeface="宋体" pitchFamily="2" charset="-122"/>
                </a:rPr>
                <a:t>应用程序</a:t>
              </a:r>
              <a:endParaRPr kumimoji="1" lang="zh-CN" altLang="en-US" b="1">
                <a:solidFill>
                  <a:srgbClr val="D60093"/>
                </a:solidFill>
                <a:latin typeface="Gulim" pitchFamily="34" charset="-127"/>
              </a:endParaRPr>
            </a:p>
          </p:txBody>
        </p:sp>
        <p:sp>
          <p:nvSpPr>
            <p:cNvPr id="25624" name="AutoShape 53"/>
            <p:cNvSpPr>
              <a:spLocks noChangeArrowheads="1"/>
            </p:cNvSpPr>
            <p:nvPr/>
          </p:nvSpPr>
          <p:spPr bwMode="auto">
            <a:xfrm>
              <a:off x="7740" y="4562"/>
              <a:ext cx="1260" cy="402"/>
            </a:xfrm>
            <a:prstGeom prst="flowChartPredefinedProcess">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b="1">
                  <a:solidFill>
                    <a:srgbClr val="D60093"/>
                  </a:solidFill>
                  <a:latin typeface="Times New Roman" pitchFamily="18" charset="0"/>
                  <a:ea typeface="宋体" pitchFamily="2" charset="-122"/>
                </a:rPr>
                <a:t>应用程序</a:t>
              </a:r>
              <a:endParaRPr kumimoji="1" lang="zh-CN" altLang="en-US" b="1">
                <a:solidFill>
                  <a:srgbClr val="D60093"/>
                </a:solidFill>
                <a:latin typeface="Gulim" pitchFamily="34" charset="-127"/>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p:cTn id="7" dur="500" fill="hold"/>
                                        <p:tgtEl>
                                          <p:spTgt spid="25604"/>
                                        </p:tgtEl>
                                        <p:attrNameLst>
                                          <p:attrName>ppt_w</p:attrName>
                                        </p:attrNameLst>
                                      </p:cBhvr>
                                      <p:tavLst>
                                        <p:tav tm="0">
                                          <p:val>
                                            <p:fltVal val="0"/>
                                          </p:val>
                                        </p:tav>
                                        <p:tav tm="100000">
                                          <p:val>
                                            <p:strVal val="#ppt_w"/>
                                          </p:val>
                                        </p:tav>
                                      </p:tavLst>
                                    </p:anim>
                                    <p:anim calcmode="lin" valueType="num">
                                      <p:cBhvr>
                                        <p:cTn id="8" dur="500" fill="hold"/>
                                        <p:tgtEl>
                                          <p:spTgt spid="25604"/>
                                        </p:tgtEl>
                                        <p:attrNameLst>
                                          <p:attrName>ppt_h</p:attrName>
                                        </p:attrNameLst>
                                      </p:cBhvr>
                                      <p:tavLst>
                                        <p:tav tm="0">
                                          <p:val>
                                            <p:fltVal val="0"/>
                                          </p:val>
                                        </p:tav>
                                        <p:tav tm="100000">
                                          <p:val>
                                            <p:strVal val="#ppt_h"/>
                                          </p:val>
                                        </p:tav>
                                      </p:tavLst>
                                    </p:anim>
                                    <p:animEffect transition="in" filter="fade">
                                      <p:cBhvr>
                                        <p:cTn id="9" dur="500"/>
                                        <p:tgtEl>
                                          <p:spTgt spid="2560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5603">
                                            <p:txEl>
                                              <p:pRg st="0" end="0"/>
                                            </p:txEl>
                                          </p:spTgt>
                                        </p:tgtEl>
                                        <p:attrNameLst>
                                          <p:attrName>style.visibility</p:attrName>
                                        </p:attrNameLst>
                                      </p:cBhvr>
                                      <p:to>
                                        <p:strVal val="visible"/>
                                      </p:to>
                                    </p:set>
                                    <p:animEffect transition="in" filter="wipe(left)">
                                      <p:cBhvr>
                                        <p:cTn id="14" dur="500"/>
                                        <p:tgtEl>
                                          <p:spTgt spid="256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15888"/>
            <a:ext cx="8229600" cy="704850"/>
          </a:xfrm>
        </p:spPr>
        <p:txBody>
          <a:bodyPr/>
          <a:lstStyle/>
          <a:p>
            <a:pPr eaLnBrk="1" hangingPunct="1"/>
            <a:r>
              <a:rPr lang="zh-CN" altLang="en-US"/>
              <a:t>互联网应用结构 </a:t>
            </a:r>
          </a:p>
        </p:txBody>
      </p:sp>
      <p:sp>
        <p:nvSpPr>
          <p:cNvPr id="26627" name="Rectangle 3"/>
          <p:cNvSpPr>
            <a:spLocks noGrp="1" noChangeArrowheads="1"/>
          </p:cNvSpPr>
          <p:nvPr>
            <p:ph type="body" idx="1"/>
          </p:nvPr>
        </p:nvSpPr>
        <p:spPr>
          <a:xfrm>
            <a:off x="323850" y="4292600"/>
            <a:ext cx="8424863" cy="2084388"/>
          </a:xfrm>
        </p:spPr>
        <p:txBody>
          <a:bodyPr/>
          <a:lstStyle/>
          <a:p>
            <a:pPr eaLnBrk="1" hangingPunct="1">
              <a:buFont typeface="Wingdings" panose="05000000000000000000" pitchFamily="2" charset="2"/>
              <a:buChar char="n"/>
            </a:pPr>
            <a:r>
              <a:rPr lang="zh-CN" altLang="en-US" sz="2600" b="1" dirty="0">
                <a:solidFill>
                  <a:srgbClr val="0000FF"/>
                </a:solidFill>
                <a:latin typeface="黑体" panose="02010609060101010101" pitchFamily="49" charset="-122"/>
                <a:ea typeface="黑体" panose="02010609060101010101" pitchFamily="49" charset="-122"/>
              </a:rPr>
              <a:t>优点：</a:t>
            </a:r>
            <a:r>
              <a:rPr lang="zh-CN" altLang="en-US" sz="2600" b="1" dirty="0">
                <a:latin typeface="黑体" panose="02010609060101010101" pitchFamily="49" charset="-122"/>
                <a:ea typeface="黑体" panose="02010609060101010101" pitchFamily="49" charset="-122"/>
              </a:rPr>
              <a:t>最终用户应用软件的安装和维护都</a:t>
            </a:r>
            <a:r>
              <a:rPr lang="zh-CN" altLang="en-US" sz="2600" b="1" dirty="0">
                <a:solidFill>
                  <a:srgbClr val="FF0000"/>
                </a:solidFill>
                <a:latin typeface="黑体" panose="02010609060101010101" pitchFamily="49" charset="-122"/>
                <a:ea typeface="黑体" panose="02010609060101010101" pitchFamily="49" charset="-122"/>
              </a:rPr>
              <a:t>非常简单</a:t>
            </a:r>
            <a:r>
              <a:rPr lang="zh-CN" altLang="en-US" sz="2600" b="1" dirty="0">
                <a:latin typeface="黑体" panose="02010609060101010101" pitchFamily="49" charset="-122"/>
                <a:ea typeface="黑体" panose="02010609060101010101" pitchFamily="49" charset="-122"/>
              </a:rPr>
              <a:t>，客户端不再需要安装、配置应用软件的工作。这些工作只需在</a:t>
            </a:r>
            <a:r>
              <a:rPr lang="en-US" altLang="zh-CN" sz="2600" b="1" dirty="0">
                <a:latin typeface="黑体" panose="02010609060101010101" pitchFamily="49" charset="-122"/>
                <a:ea typeface="黑体" panose="02010609060101010101" pitchFamily="49" charset="-122"/>
              </a:rPr>
              <a:t>Web</a:t>
            </a:r>
            <a:r>
              <a:rPr lang="zh-CN" altLang="en-US" sz="2600" b="1" dirty="0">
                <a:latin typeface="黑体" panose="02010609060101010101" pitchFamily="49" charset="-122"/>
                <a:ea typeface="黑体" panose="02010609060101010101" pitchFamily="49" charset="-122"/>
              </a:rPr>
              <a:t>服务器上完成，从而减少客户端与服务器端软件配置的不一致以及不同版本应用软件所带来的问题。 </a:t>
            </a:r>
          </a:p>
        </p:txBody>
      </p:sp>
      <p:grpSp>
        <p:nvGrpSpPr>
          <p:cNvPr id="26628" name="Group 4"/>
          <p:cNvGrpSpPr>
            <a:grpSpLocks/>
          </p:cNvGrpSpPr>
          <p:nvPr/>
        </p:nvGrpSpPr>
        <p:grpSpPr bwMode="auto">
          <a:xfrm>
            <a:off x="611188" y="1196975"/>
            <a:ext cx="7632700" cy="2952750"/>
            <a:chOff x="1620" y="1596"/>
            <a:chExt cx="7740" cy="3285"/>
          </a:xfrm>
        </p:grpSpPr>
        <p:sp>
          <p:nvSpPr>
            <p:cNvPr id="34821" name="Text Box 5"/>
            <p:cNvSpPr txBox="1">
              <a:spLocks noChangeArrowheads="1"/>
            </p:cNvSpPr>
            <p:nvPr/>
          </p:nvSpPr>
          <p:spPr bwMode="auto">
            <a:xfrm>
              <a:off x="7540" y="1597"/>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FF0000"/>
                  </a:solidFill>
                  <a:latin typeface="Times New Roman" panose="02020603050405020304" pitchFamily="18" charset="0"/>
                </a:rPr>
                <a:t>客户端</a:t>
              </a:r>
              <a:endParaRPr kumimoji="1" lang="zh-CN" altLang="en-US" sz="4000" b="1">
                <a:solidFill>
                  <a:srgbClr val="FF0000"/>
                </a:solidFill>
                <a:latin typeface="Gulim" pitchFamily="34" charset="-127"/>
                <a:ea typeface="Gulim" pitchFamily="34" charset="-127"/>
              </a:endParaRPr>
            </a:p>
          </p:txBody>
        </p:sp>
        <p:sp>
          <p:nvSpPr>
            <p:cNvPr id="26630" name="AutoShape 6"/>
            <p:cNvSpPr>
              <a:spLocks noChangeArrowheads="1"/>
            </p:cNvSpPr>
            <p:nvPr/>
          </p:nvSpPr>
          <p:spPr bwMode="auto">
            <a:xfrm>
              <a:off x="5038" y="4249"/>
              <a:ext cx="1259" cy="401"/>
            </a:xfrm>
            <a:prstGeom prst="flowChartPredefinedProcess">
              <a:avLst/>
            </a:prstGeom>
            <a:ln>
              <a:solidFill>
                <a:schemeClr val="tx1"/>
              </a:solidFill>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sz="1600" b="1">
                  <a:solidFill>
                    <a:srgbClr val="D60093"/>
                  </a:solidFill>
                  <a:latin typeface="Times New Roman" pitchFamily="18" charset="0"/>
                  <a:ea typeface="宋体" pitchFamily="2" charset="-122"/>
                </a:rPr>
                <a:t>应用程序</a:t>
              </a:r>
              <a:endParaRPr kumimoji="1" lang="zh-CN" altLang="en-US" sz="4000" b="1">
                <a:solidFill>
                  <a:srgbClr val="D60093"/>
                </a:solidFill>
                <a:latin typeface="Gulim" pitchFamily="34" charset="-127"/>
              </a:endParaRPr>
            </a:p>
          </p:txBody>
        </p:sp>
        <p:sp>
          <p:nvSpPr>
            <p:cNvPr id="26631" name="AutoShape 7"/>
            <p:cNvSpPr>
              <a:spLocks noChangeArrowheads="1"/>
            </p:cNvSpPr>
            <p:nvPr/>
          </p:nvSpPr>
          <p:spPr bwMode="auto">
            <a:xfrm>
              <a:off x="1620" y="3164"/>
              <a:ext cx="976" cy="781"/>
            </a:xfrm>
            <a:prstGeom prst="can">
              <a:avLst>
                <a:gd name="adj" fmla="val 35574"/>
              </a:avLst>
            </a:prstGeom>
            <a:ln>
              <a:solidFill>
                <a:schemeClr val="tx1"/>
              </a:solidFill>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eaLnBrk="1" latinLnBrk="1" hangingPunct="1">
                <a:defRPr/>
              </a:pPr>
              <a:r>
                <a:rPr kumimoji="1" lang="zh-CN" altLang="en-US" sz="1600" b="1">
                  <a:latin typeface="Times New Roman" pitchFamily="18" charset="0"/>
                  <a:ea typeface="宋体" pitchFamily="2" charset="-122"/>
                </a:rPr>
                <a:t>数据库</a:t>
              </a:r>
              <a:endParaRPr kumimoji="1" lang="zh-CN" altLang="en-US" sz="4000" b="1">
                <a:latin typeface="Gulim" pitchFamily="34" charset="-127"/>
              </a:endParaRPr>
            </a:p>
          </p:txBody>
        </p:sp>
        <p:sp>
          <p:nvSpPr>
            <p:cNvPr id="34824" name="Text Box 8"/>
            <p:cNvSpPr txBox="1">
              <a:spLocks noChangeArrowheads="1"/>
            </p:cNvSpPr>
            <p:nvPr/>
          </p:nvSpPr>
          <p:spPr bwMode="auto">
            <a:xfrm>
              <a:off x="2520" y="1596"/>
              <a:ext cx="148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solidFill>
                    <a:srgbClr val="FF0000"/>
                  </a:solidFill>
                  <a:latin typeface="Times New Roman" panose="02020603050405020304" pitchFamily="18" charset="0"/>
                </a:rPr>
                <a:t>数据库服务器</a:t>
              </a:r>
              <a:endParaRPr kumimoji="1" lang="zh-CN" altLang="en-US" sz="4000" b="1">
                <a:solidFill>
                  <a:srgbClr val="FF0000"/>
                </a:solidFill>
                <a:latin typeface="Gulim" pitchFamily="34" charset="-127"/>
                <a:ea typeface="Gulim" pitchFamily="34" charset="-127"/>
              </a:endParaRPr>
            </a:p>
          </p:txBody>
        </p:sp>
        <p:sp>
          <p:nvSpPr>
            <p:cNvPr id="34825" name="Line 9"/>
            <p:cNvSpPr>
              <a:spLocks noChangeShapeType="1"/>
            </p:cNvSpPr>
            <p:nvPr/>
          </p:nvSpPr>
          <p:spPr bwMode="auto">
            <a:xfrm flipH="1">
              <a:off x="6297" y="2541"/>
              <a:ext cx="1263" cy="30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10"/>
            <p:cNvSpPr>
              <a:spLocks noChangeShapeType="1"/>
            </p:cNvSpPr>
            <p:nvPr/>
          </p:nvSpPr>
          <p:spPr bwMode="auto">
            <a:xfrm>
              <a:off x="6297" y="3468"/>
              <a:ext cx="1263" cy="94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11"/>
            <p:cNvSpPr>
              <a:spLocks noChangeShapeType="1"/>
            </p:cNvSpPr>
            <p:nvPr/>
          </p:nvSpPr>
          <p:spPr bwMode="auto">
            <a:xfrm>
              <a:off x="6297" y="3156"/>
              <a:ext cx="1263" cy="3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12"/>
            <p:cNvSpPr txBox="1">
              <a:spLocks noChangeArrowheads="1"/>
            </p:cNvSpPr>
            <p:nvPr/>
          </p:nvSpPr>
          <p:spPr bwMode="auto">
            <a:xfrm>
              <a:off x="6660" y="2220"/>
              <a:ext cx="74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400" b="1">
                  <a:latin typeface="Times New Roman" panose="02020603050405020304" pitchFamily="18" charset="0"/>
                  <a:ea typeface="楷体_GB2312" pitchFamily="49" charset="-122"/>
                </a:rPr>
                <a:t>页面请求</a:t>
              </a:r>
              <a:endParaRPr kumimoji="1" lang="zh-CN" altLang="en-US" sz="1400" b="1">
                <a:latin typeface="Gulim" pitchFamily="34" charset="-127"/>
                <a:ea typeface="楷体_GB2312" pitchFamily="49" charset="-122"/>
              </a:endParaRPr>
            </a:p>
          </p:txBody>
        </p:sp>
        <p:sp>
          <p:nvSpPr>
            <p:cNvPr id="34829" name="Text Box 13"/>
            <p:cNvSpPr txBox="1">
              <a:spLocks noChangeArrowheads="1"/>
            </p:cNvSpPr>
            <p:nvPr/>
          </p:nvSpPr>
          <p:spPr bwMode="auto">
            <a:xfrm>
              <a:off x="6840" y="2836"/>
              <a:ext cx="5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400" b="1">
                  <a:latin typeface="Times New Roman" panose="02020603050405020304" pitchFamily="18" charset="0"/>
                  <a:ea typeface="楷体_GB2312" pitchFamily="49" charset="-122"/>
                </a:rPr>
                <a:t>页面</a:t>
              </a:r>
            </a:p>
          </p:txBody>
        </p:sp>
        <p:sp>
          <p:nvSpPr>
            <p:cNvPr id="34830" name="Text Box 14"/>
            <p:cNvSpPr txBox="1">
              <a:spLocks noChangeArrowheads="1"/>
            </p:cNvSpPr>
            <p:nvPr/>
          </p:nvSpPr>
          <p:spPr bwMode="auto">
            <a:xfrm>
              <a:off x="8277" y="1909"/>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个人机</a:t>
              </a:r>
              <a:r>
                <a:rPr kumimoji="1" lang="en-US" altLang="zh-CN" sz="1600" b="1">
                  <a:solidFill>
                    <a:srgbClr val="7030A0"/>
                  </a:solidFill>
                  <a:latin typeface="Times New Roman" panose="02020603050405020304" pitchFamily="18" charset="0"/>
                </a:rPr>
                <a:t>1</a:t>
              </a:r>
              <a:endParaRPr kumimoji="1" lang="en-US" altLang="zh-CN" sz="4000" b="1">
                <a:solidFill>
                  <a:srgbClr val="7030A0"/>
                </a:solidFill>
                <a:latin typeface="Gulim" pitchFamily="34" charset="-127"/>
                <a:ea typeface="Gulim" pitchFamily="34" charset="-127"/>
              </a:endParaRPr>
            </a:p>
          </p:txBody>
        </p:sp>
        <p:sp>
          <p:nvSpPr>
            <p:cNvPr id="34831" name="Text Box 15"/>
            <p:cNvSpPr txBox="1">
              <a:spLocks noChangeArrowheads="1"/>
            </p:cNvSpPr>
            <p:nvPr/>
          </p:nvSpPr>
          <p:spPr bwMode="auto">
            <a:xfrm>
              <a:off x="8277" y="4093"/>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dirty="0">
                  <a:solidFill>
                    <a:srgbClr val="7030A0"/>
                  </a:solidFill>
                  <a:latin typeface="Times New Roman" panose="02020603050405020304" pitchFamily="18" charset="0"/>
                </a:rPr>
                <a:t>个人机</a:t>
              </a:r>
              <a:r>
                <a:rPr kumimoji="1" lang="en-US" altLang="zh-CN" sz="1600" b="1" i="1" dirty="0">
                  <a:solidFill>
                    <a:srgbClr val="7030A0"/>
                  </a:solidFill>
                  <a:latin typeface="Times New Roman" panose="02020603050405020304" pitchFamily="18" charset="0"/>
                </a:rPr>
                <a:t>n</a:t>
              </a:r>
              <a:endParaRPr kumimoji="1" lang="en-US" altLang="zh-CN" sz="4000" b="1" i="1" dirty="0">
                <a:solidFill>
                  <a:srgbClr val="7030A0"/>
                </a:solidFill>
                <a:latin typeface="Gulim" pitchFamily="34" charset="-127"/>
                <a:ea typeface="Gulim" pitchFamily="34" charset="-127"/>
              </a:endParaRPr>
            </a:p>
          </p:txBody>
        </p:sp>
        <p:sp>
          <p:nvSpPr>
            <p:cNvPr id="34832" name="Text Box 16"/>
            <p:cNvSpPr txBox="1">
              <a:spLocks noChangeArrowheads="1"/>
            </p:cNvSpPr>
            <p:nvPr/>
          </p:nvSpPr>
          <p:spPr bwMode="auto">
            <a:xfrm>
              <a:off x="8277" y="3009"/>
              <a:ext cx="9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1600" b="1">
                  <a:solidFill>
                    <a:srgbClr val="7030A0"/>
                  </a:solidFill>
                  <a:latin typeface="Times New Roman" panose="02020603050405020304" pitchFamily="18" charset="0"/>
                </a:rPr>
                <a:t>个人机</a:t>
              </a:r>
              <a:r>
                <a:rPr kumimoji="1" lang="en-US" altLang="zh-CN" sz="1600" b="1">
                  <a:solidFill>
                    <a:srgbClr val="7030A0"/>
                  </a:solidFill>
                  <a:latin typeface="Times New Roman" panose="02020603050405020304" pitchFamily="18" charset="0"/>
                </a:rPr>
                <a:t>2</a:t>
              </a:r>
              <a:endParaRPr kumimoji="1" lang="en-US" altLang="zh-CN" sz="4000" b="1">
                <a:solidFill>
                  <a:srgbClr val="7030A0"/>
                </a:solidFill>
                <a:latin typeface="Gulim" pitchFamily="34" charset="-127"/>
                <a:ea typeface="Gulim" pitchFamily="34" charset="-127"/>
              </a:endParaRPr>
            </a:p>
          </p:txBody>
        </p:sp>
        <p:pic>
          <p:nvPicPr>
            <p:cNvPr id="34833" name="Picture 17"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 y="1917"/>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Picture 18"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 y="4105"/>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19" descr="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 y="3013"/>
              <a:ext cx="793"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36" name="Group 20"/>
            <p:cNvGrpSpPr>
              <a:grpSpLocks/>
            </p:cNvGrpSpPr>
            <p:nvPr/>
          </p:nvGrpSpPr>
          <p:grpSpPr bwMode="auto">
            <a:xfrm>
              <a:off x="3259" y="2220"/>
              <a:ext cx="701" cy="2245"/>
              <a:chOff x="2734" y="771"/>
              <a:chExt cx="446" cy="1175"/>
            </a:xfrm>
          </p:grpSpPr>
          <p:sp>
            <p:nvSpPr>
              <p:cNvPr id="34904" name="Freeform 21"/>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5" name="Freeform 22"/>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37" name="Group 23"/>
            <p:cNvGrpSpPr>
              <a:grpSpLocks/>
            </p:cNvGrpSpPr>
            <p:nvPr/>
          </p:nvGrpSpPr>
          <p:grpSpPr bwMode="auto">
            <a:xfrm>
              <a:off x="2708" y="2436"/>
              <a:ext cx="551" cy="2029"/>
              <a:chOff x="2383" y="884"/>
              <a:chExt cx="351" cy="1062"/>
            </a:xfrm>
          </p:grpSpPr>
          <p:sp>
            <p:nvSpPr>
              <p:cNvPr id="34902" name="Freeform 24"/>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3" name="Freeform 25"/>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38" name="Group 26"/>
            <p:cNvGrpSpPr>
              <a:grpSpLocks/>
            </p:cNvGrpSpPr>
            <p:nvPr/>
          </p:nvGrpSpPr>
          <p:grpSpPr bwMode="auto">
            <a:xfrm>
              <a:off x="2774" y="2562"/>
              <a:ext cx="397" cy="1800"/>
              <a:chOff x="2425" y="950"/>
              <a:chExt cx="253" cy="942"/>
            </a:xfrm>
          </p:grpSpPr>
          <p:sp>
            <p:nvSpPr>
              <p:cNvPr id="34900" name="Freeform 27"/>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w 253"/>
                  <a:gd name="T11" fmla="*/ 9 h 942"/>
                  <a:gd name="T12" fmla="*/ 0 60000 65536"/>
                  <a:gd name="T13" fmla="*/ 0 60000 65536"/>
                  <a:gd name="T14" fmla="*/ 0 60000 65536"/>
                  <a:gd name="T15" fmla="*/ 0 60000 65536"/>
                  <a:gd name="T16" fmla="*/ 0 60000 65536"/>
                  <a:gd name="T17" fmla="*/ 0 60000 65536"/>
                  <a:gd name="T18" fmla="*/ 0 w 253"/>
                  <a:gd name="T19" fmla="*/ 0 h 942"/>
                  <a:gd name="T20" fmla="*/ 253 w 253"/>
                  <a:gd name="T21" fmla="*/ 942 h 942"/>
                </a:gdLst>
                <a:ahLst/>
                <a:cxnLst>
                  <a:cxn ang="T12">
                    <a:pos x="T0" y="T1"/>
                  </a:cxn>
                  <a:cxn ang="T13">
                    <a:pos x="T2" y="T3"/>
                  </a:cxn>
                  <a:cxn ang="T14">
                    <a:pos x="T4" y="T5"/>
                  </a:cxn>
                  <a:cxn ang="T15">
                    <a:pos x="T6" y="T7"/>
                  </a:cxn>
                  <a:cxn ang="T16">
                    <a:pos x="T8" y="T9"/>
                  </a:cxn>
                  <a:cxn ang="T17">
                    <a:pos x="T10" y="T11"/>
                  </a:cxn>
                </a:cxnLst>
                <a:rect l="T18" t="T19" r="T20" b="T21"/>
                <a:pathLst>
                  <a:path w="253" h="942">
                    <a:moveTo>
                      <a:pt x="0" y="9"/>
                    </a:moveTo>
                    <a:lnTo>
                      <a:pt x="0" y="871"/>
                    </a:lnTo>
                    <a:lnTo>
                      <a:pt x="253" y="942"/>
                    </a:lnTo>
                    <a:lnTo>
                      <a:pt x="252" y="64"/>
                    </a:lnTo>
                    <a:lnTo>
                      <a:pt x="0" y="0"/>
                    </a:lnTo>
                    <a:lnTo>
                      <a:pt x="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901" name="Freeform 28"/>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60000 65536"/>
                  <a:gd name="T11" fmla="*/ 0 60000 65536"/>
                  <a:gd name="T12" fmla="*/ 0 60000 65536"/>
                  <a:gd name="T13" fmla="*/ 0 60000 65536"/>
                  <a:gd name="T14" fmla="*/ 0 60000 65536"/>
                  <a:gd name="T15" fmla="*/ 0 w 253"/>
                  <a:gd name="T16" fmla="*/ 0 h 942"/>
                  <a:gd name="T17" fmla="*/ 253 w 253"/>
                  <a:gd name="T18" fmla="*/ 942 h 942"/>
                </a:gdLst>
                <a:ahLst/>
                <a:cxnLst>
                  <a:cxn ang="T10">
                    <a:pos x="T0" y="T1"/>
                  </a:cxn>
                  <a:cxn ang="T11">
                    <a:pos x="T2" y="T3"/>
                  </a:cxn>
                  <a:cxn ang="T12">
                    <a:pos x="T4" y="T5"/>
                  </a:cxn>
                  <a:cxn ang="T13">
                    <a:pos x="T6" y="T7"/>
                  </a:cxn>
                  <a:cxn ang="T14">
                    <a:pos x="T8" y="T9"/>
                  </a:cxn>
                </a:cxnLst>
                <a:rect l="T15" t="T16" r="T17" b="T18"/>
                <a:pathLst>
                  <a:path w="253" h="942">
                    <a:moveTo>
                      <a:pt x="0" y="9"/>
                    </a:moveTo>
                    <a:lnTo>
                      <a:pt x="0" y="871"/>
                    </a:lnTo>
                    <a:lnTo>
                      <a:pt x="253" y="942"/>
                    </a:lnTo>
                    <a:lnTo>
                      <a:pt x="252" y="64"/>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39" name="Line 29"/>
            <p:cNvSpPr>
              <a:spLocks noChangeShapeType="1"/>
            </p:cNvSpPr>
            <p:nvPr/>
          </p:nvSpPr>
          <p:spPr bwMode="auto">
            <a:xfrm>
              <a:off x="2780" y="4146"/>
              <a:ext cx="382" cy="1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40" name="Group 30"/>
            <p:cNvGrpSpPr>
              <a:grpSpLocks/>
            </p:cNvGrpSpPr>
            <p:nvPr/>
          </p:nvGrpSpPr>
          <p:grpSpPr bwMode="auto">
            <a:xfrm>
              <a:off x="2774" y="2801"/>
              <a:ext cx="397" cy="676"/>
              <a:chOff x="2425" y="1075"/>
              <a:chExt cx="253" cy="354"/>
            </a:xfrm>
          </p:grpSpPr>
          <p:sp>
            <p:nvSpPr>
              <p:cNvPr id="34898" name="Freeform 31"/>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9" name="Freeform 32"/>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41" name="Line 33"/>
            <p:cNvSpPr>
              <a:spLocks noChangeShapeType="1"/>
            </p:cNvSpPr>
            <p:nvPr/>
          </p:nvSpPr>
          <p:spPr bwMode="auto">
            <a:xfrm>
              <a:off x="2785" y="2996"/>
              <a:ext cx="380" cy="9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34"/>
            <p:cNvSpPr>
              <a:spLocks noChangeShapeType="1"/>
            </p:cNvSpPr>
            <p:nvPr/>
          </p:nvSpPr>
          <p:spPr bwMode="auto">
            <a:xfrm>
              <a:off x="2785" y="3183"/>
              <a:ext cx="380" cy="11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35"/>
            <p:cNvSpPr>
              <a:spLocks noChangeShapeType="1"/>
            </p:cNvSpPr>
            <p:nvPr/>
          </p:nvSpPr>
          <p:spPr bwMode="auto">
            <a:xfrm>
              <a:off x="2834" y="2914"/>
              <a:ext cx="274" cy="67"/>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Oval 36"/>
            <p:cNvSpPr>
              <a:spLocks noChangeArrowheads="1"/>
            </p:cNvSpPr>
            <p:nvPr/>
          </p:nvSpPr>
          <p:spPr bwMode="auto">
            <a:xfrm>
              <a:off x="2818" y="2650"/>
              <a:ext cx="63" cy="42"/>
            </a:xfrm>
            <a:prstGeom prst="ellipse">
              <a:avLst/>
            </a:pr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34845" name="Freeform 37"/>
            <p:cNvSpPr>
              <a:spLocks/>
            </p:cNvSpPr>
            <p:nvPr/>
          </p:nvSpPr>
          <p:spPr bwMode="auto">
            <a:xfrm>
              <a:off x="2893" y="2906"/>
              <a:ext cx="146" cy="90"/>
            </a:xfrm>
            <a:custGeom>
              <a:avLst/>
              <a:gdLst>
                <a:gd name="T0" fmla="*/ 0 w 93"/>
                <a:gd name="T1" fmla="*/ 0 h 47"/>
                <a:gd name="T2" fmla="*/ 0 w 93"/>
                <a:gd name="T3" fmla="*/ 18594 h 47"/>
                <a:gd name="T4" fmla="*/ 8454 w 93"/>
                <a:gd name="T5" fmla="*/ 31042 h 47"/>
                <a:gd name="T6" fmla="*/ 8454 w 93"/>
                <a:gd name="T7" fmla="*/ 12464 h 47"/>
                <a:gd name="T8" fmla="*/ 0 w 93"/>
                <a:gd name="T9" fmla="*/ 0 h 47"/>
                <a:gd name="T10" fmla="*/ 0 60000 65536"/>
                <a:gd name="T11" fmla="*/ 0 60000 65536"/>
                <a:gd name="T12" fmla="*/ 0 60000 65536"/>
                <a:gd name="T13" fmla="*/ 0 60000 65536"/>
                <a:gd name="T14" fmla="*/ 0 60000 65536"/>
                <a:gd name="T15" fmla="*/ 0 w 93"/>
                <a:gd name="T16" fmla="*/ 0 h 47"/>
                <a:gd name="T17" fmla="*/ 93 w 93"/>
                <a:gd name="T18" fmla="*/ 47 h 47"/>
              </a:gdLst>
              <a:ahLst/>
              <a:cxnLst>
                <a:cxn ang="T10">
                  <a:pos x="T0" y="T1"/>
                </a:cxn>
                <a:cxn ang="T11">
                  <a:pos x="T2" y="T3"/>
                </a:cxn>
                <a:cxn ang="T12">
                  <a:pos x="T4" y="T5"/>
                </a:cxn>
                <a:cxn ang="T13">
                  <a:pos x="T6" y="T7"/>
                </a:cxn>
                <a:cxn ang="T14">
                  <a:pos x="T8" y="T9"/>
                </a:cxn>
              </a:cxnLst>
              <a:rect l="T15" t="T16" r="T17" b="T18"/>
              <a:pathLst>
                <a:path w="93" h="47">
                  <a:moveTo>
                    <a:pt x="0" y="0"/>
                  </a:moveTo>
                  <a:lnTo>
                    <a:pt x="0" y="28"/>
                  </a:lnTo>
                  <a:lnTo>
                    <a:pt x="93" y="47"/>
                  </a:lnTo>
                  <a:lnTo>
                    <a:pt x="93" y="19"/>
                  </a:lnTo>
                  <a:lnTo>
                    <a:pt x="0"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6" name="Line 38"/>
            <p:cNvSpPr>
              <a:spLocks noChangeShapeType="1"/>
            </p:cNvSpPr>
            <p:nvPr/>
          </p:nvSpPr>
          <p:spPr bwMode="auto">
            <a:xfrm>
              <a:off x="2780" y="4056"/>
              <a:ext cx="382" cy="1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7" name="Line 39"/>
            <p:cNvSpPr>
              <a:spLocks noChangeShapeType="1"/>
            </p:cNvSpPr>
            <p:nvPr/>
          </p:nvSpPr>
          <p:spPr bwMode="auto">
            <a:xfrm>
              <a:off x="2780" y="3961"/>
              <a:ext cx="382" cy="1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48" name="Group 40"/>
            <p:cNvGrpSpPr>
              <a:grpSpLocks/>
            </p:cNvGrpSpPr>
            <p:nvPr/>
          </p:nvGrpSpPr>
          <p:grpSpPr bwMode="auto">
            <a:xfrm>
              <a:off x="2700" y="2073"/>
              <a:ext cx="1258" cy="529"/>
              <a:chOff x="2378" y="694"/>
              <a:chExt cx="801" cy="277"/>
            </a:xfrm>
          </p:grpSpPr>
          <p:sp>
            <p:nvSpPr>
              <p:cNvPr id="34896" name="Freeform 41"/>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7" name="Freeform 42"/>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49" name="Freeform 43"/>
            <p:cNvSpPr>
              <a:spLocks/>
            </p:cNvSpPr>
            <p:nvPr/>
          </p:nvSpPr>
          <p:spPr bwMode="auto">
            <a:xfrm>
              <a:off x="3063" y="3204"/>
              <a:ext cx="36" cy="42"/>
            </a:xfrm>
            <a:custGeom>
              <a:avLst/>
              <a:gdLst>
                <a:gd name="T0" fmla="*/ 617 w 23"/>
                <a:gd name="T1" fmla="*/ 0 h 22"/>
                <a:gd name="T2" fmla="*/ 0 w 23"/>
                <a:gd name="T3" fmla="*/ 9148 h 22"/>
                <a:gd name="T4" fmla="*/ 1399 w 23"/>
                <a:gd name="T5" fmla="*/ 14120 h 22"/>
                <a:gd name="T6" fmla="*/ 2029 w 23"/>
                <a:gd name="T7" fmla="*/ 5072 h 22"/>
                <a:gd name="T8" fmla="*/ 617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7" y="0"/>
                  </a:moveTo>
                  <a:lnTo>
                    <a:pt x="0" y="14"/>
                  </a:lnTo>
                  <a:lnTo>
                    <a:pt x="16" y="22"/>
                  </a:lnTo>
                  <a:lnTo>
                    <a:pt x="23" y="8"/>
                  </a:lnTo>
                  <a:lnTo>
                    <a:pt x="7" y="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4850" name="Group 44"/>
            <p:cNvGrpSpPr>
              <a:grpSpLocks/>
            </p:cNvGrpSpPr>
            <p:nvPr/>
          </p:nvGrpSpPr>
          <p:grpSpPr bwMode="auto">
            <a:xfrm>
              <a:off x="2823" y="3042"/>
              <a:ext cx="309" cy="162"/>
              <a:chOff x="2456" y="1201"/>
              <a:chExt cx="197" cy="85"/>
            </a:xfrm>
          </p:grpSpPr>
          <p:sp>
            <p:nvSpPr>
              <p:cNvPr id="34892" name="Line 45"/>
              <p:cNvSpPr>
                <a:spLocks noChangeShapeType="1"/>
              </p:cNvSpPr>
              <p:nvPr/>
            </p:nvSpPr>
            <p:spPr bwMode="auto">
              <a:xfrm>
                <a:off x="2459" y="1204"/>
                <a:ext cx="189" cy="43"/>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3" name="Line 46"/>
              <p:cNvSpPr>
                <a:spLocks noChangeShapeType="1"/>
              </p:cNvSpPr>
              <p:nvPr/>
            </p:nvSpPr>
            <p:spPr bwMode="auto">
              <a:xfrm>
                <a:off x="2460" y="1242"/>
                <a:ext cx="188" cy="4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4" name="Line 47"/>
              <p:cNvSpPr>
                <a:spLocks noChangeShapeType="1"/>
              </p:cNvSpPr>
              <p:nvPr/>
            </p:nvSpPr>
            <p:spPr bwMode="auto">
              <a:xfrm>
                <a:off x="2456" y="1201"/>
                <a:ext cx="1" cy="3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95" name="Line 48"/>
              <p:cNvSpPr>
                <a:spLocks noChangeShapeType="1"/>
              </p:cNvSpPr>
              <p:nvPr/>
            </p:nvSpPr>
            <p:spPr bwMode="auto">
              <a:xfrm>
                <a:off x="2652" y="1254"/>
                <a:ext cx="1" cy="32"/>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51" name="Group 49"/>
            <p:cNvGrpSpPr>
              <a:grpSpLocks/>
            </p:cNvGrpSpPr>
            <p:nvPr/>
          </p:nvGrpSpPr>
          <p:grpSpPr bwMode="auto">
            <a:xfrm>
              <a:off x="5217" y="2064"/>
              <a:ext cx="1080" cy="2184"/>
              <a:chOff x="5217" y="2064"/>
              <a:chExt cx="1080" cy="2184"/>
            </a:xfrm>
          </p:grpSpPr>
          <p:grpSp>
            <p:nvGrpSpPr>
              <p:cNvPr id="34863" name="Group 50"/>
              <p:cNvGrpSpPr>
                <a:grpSpLocks/>
              </p:cNvGrpSpPr>
              <p:nvPr/>
            </p:nvGrpSpPr>
            <p:grpSpPr bwMode="auto">
              <a:xfrm>
                <a:off x="5696" y="2198"/>
                <a:ext cx="601" cy="2050"/>
                <a:chOff x="2734" y="771"/>
                <a:chExt cx="446" cy="1175"/>
              </a:xfrm>
            </p:grpSpPr>
            <p:sp>
              <p:nvSpPr>
                <p:cNvPr id="34890" name="Freeform 51"/>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91" name="Freeform 52"/>
                <p:cNvSpPr>
                  <a:spLocks/>
                </p:cNvSpPr>
                <p:nvPr/>
              </p:nvSpPr>
              <p:spPr bwMode="auto">
                <a:xfrm>
                  <a:off x="2734" y="771"/>
                  <a:ext cx="446" cy="1175"/>
                </a:xfrm>
                <a:custGeom>
                  <a:avLst/>
                  <a:gdLst>
                    <a:gd name="T0" fmla="*/ 0 w 446"/>
                    <a:gd name="T1" fmla="*/ 196 h 1175"/>
                    <a:gd name="T2" fmla="*/ 0 w 446"/>
                    <a:gd name="T3" fmla="*/ 1175 h 1175"/>
                    <a:gd name="T4" fmla="*/ 446 w 446"/>
                    <a:gd name="T5" fmla="*/ 897 h 1175"/>
                    <a:gd name="T6" fmla="*/ 446 w 446"/>
                    <a:gd name="T7" fmla="*/ 0 h 1175"/>
                    <a:gd name="T8" fmla="*/ 0 w 446"/>
                    <a:gd name="T9" fmla="*/ 196 h 1175"/>
                    <a:gd name="T10" fmla="*/ 0 60000 65536"/>
                    <a:gd name="T11" fmla="*/ 0 60000 65536"/>
                    <a:gd name="T12" fmla="*/ 0 60000 65536"/>
                    <a:gd name="T13" fmla="*/ 0 60000 65536"/>
                    <a:gd name="T14" fmla="*/ 0 60000 65536"/>
                    <a:gd name="T15" fmla="*/ 0 w 446"/>
                    <a:gd name="T16" fmla="*/ 0 h 1175"/>
                    <a:gd name="T17" fmla="*/ 446 w 446"/>
                    <a:gd name="T18" fmla="*/ 1175 h 1175"/>
                  </a:gdLst>
                  <a:ahLst/>
                  <a:cxnLst>
                    <a:cxn ang="T10">
                      <a:pos x="T0" y="T1"/>
                    </a:cxn>
                    <a:cxn ang="T11">
                      <a:pos x="T2" y="T3"/>
                    </a:cxn>
                    <a:cxn ang="T12">
                      <a:pos x="T4" y="T5"/>
                    </a:cxn>
                    <a:cxn ang="T13">
                      <a:pos x="T6" y="T7"/>
                    </a:cxn>
                    <a:cxn ang="T14">
                      <a:pos x="T8" y="T9"/>
                    </a:cxn>
                  </a:cxnLst>
                  <a:rect l="T15" t="T16" r="T17" b="T18"/>
                  <a:pathLst>
                    <a:path w="446" h="1175">
                      <a:moveTo>
                        <a:pt x="0" y="196"/>
                      </a:moveTo>
                      <a:lnTo>
                        <a:pt x="0" y="1175"/>
                      </a:lnTo>
                      <a:lnTo>
                        <a:pt x="446" y="897"/>
                      </a:lnTo>
                      <a:lnTo>
                        <a:pt x="446" y="0"/>
                      </a:lnTo>
                      <a:lnTo>
                        <a:pt x="0" y="196"/>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64" name="Group 53"/>
              <p:cNvGrpSpPr>
                <a:grpSpLocks/>
              </p:cNvGrpSpPr>
              <p:nvPr/>
            </p:nvGrpSpPr>
            <p:grpSpPr bwMode="auto">
              <a:xfrm>
                <a:off x="5224" y="2395"/>
                <a:ext cx="472" cy="1853"/>
                <a:chOff x="2383" y="884"/>
                <a:chExt cx="351" cy="1062"/>
              </a:xfrm>
            </p:grpSpPr>
            <p:sp>
              <p:nvSpPr>
                <p:cNvPr id="34888" name="Freeform 54"/>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9" name="Freeform 55"/>
                <p:cNvSpPr>
                  <a:spLocks/>
                </p:cNvSpPr>
                <p:nvPr/>
              </p:nvSpPr>
              <p:spPr bwMode="auto">
                <a:xfrm>
                  <a:off x="2383" y="884"/>
                  <a:ext cx="351" cy="1062"/>
                </a:xfrm>
                <a:custGeom>
                  <a:avLst/>
                  <a:gdLst>
                    <a:gd name="T0" fmla="*/ 351 w 351"/>
                    <a:gd name="T1" fmla="*/ 84 h 1062"/>
                    <a:gd name="T2" fmla="*/ 351 w 351"/>
                    <a:gd name="T3" fmla="*/ 1062 h 1062"/>
                    <a:gd name="T4" fmla="*/ 1 w 351"/>
                    <a:gd name="T5" fmla="*/ 964 h 1062"/>
                    <a:gd name="T6" fmla="*/ 0 w 351"/>
                    <a:gd name="T7" fmla="*/ 0 h 1062"/>
                    <a:gd name="T8" fmla="*/ 351 w 351"/>
                    <a:gd name="T9" fmla="*/ 84 h 1062"/>
                    <a:gd name="T10" fmla="*/ 0 60000 65536"/>
                    <a:gd name="T11" fmla="*/ 0 60000 65536"/>
                    <a:gd name="T12" fmla="*/ 0 60000 65536"/>
                    <a:gd name="T13" fmla="*/ 0 60000 65536"/>
                    <a:gd name="T14" fmla="*/ 0 60000 65536"/>
                    <a:gd name="T15" fmla="*/ 0 w 351"/>
                    <a:gd name="T16" fmla="*/ 0 h 1062"/>
                    <a:gd name="T17" fmla="*/ 351 w 351"/>
                    <a:gd name="T18" fmla="*/ 1062 h 1062"/>
                  </a:gdLst>
                  <a:ahLst/>
                  <a:cxnLst>
                    <a:cxn ang="T10">
                      <a:pos x="T0" y="T1"/>
                    </a:cxn>
                    <a:cxn ang="T11">
                      <a:pos x="T2" y="T3"/>
                    </a:cxn>
                    <a:cxn ang="T12">
                      <a:pos x="T4" y="T5"/>
                    </a:cxn>
                    <a:cxn ang="T13">
                      <a:pos x="T6" y="T7"/>
                    </a:cxn>
                    <a:cxn ang="T14">
                      <a:pos x="T8" y="T9"/>
                    </a:cxn>
                  </a:cxnLst>
                  <a:rect l="T15" t="T16" r="T17" b="T18"/>
                  <a:pathLst>
                    <a:path w="351" h="1062">
                      <a:moveTo>
                        <a:pt x="351" y="84"/>
                      </a:moveTo>
                      <a:lnTo>
                        <a:pt x="351" y="1062"/>
                      </a:lnTo>
                      <a:lnTo>
                        <a:pt x="1" y="964"/>
                      </a:lnTo>
                      <a:lnTo>
                        <a:pt x="0" y="0"/>
                      </a:lnTo>
                      <a:lnTo>
                        <a:pt x="351" y="8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4865" name="Group 56"/>
              <p:cNvGrpSpPr>
                <a:grpSpLocks/>
              </p:cNvGrpSpPr>
              <p:nvPr/>
            </p:nvGrpSpPr>
            <p:grpSpPr bwMode="auto">
              <a:xfrm>
                <a:off x="5280" y="2511"/>
                <a:ext cx="341" cy="1643"/>
                <a:chOff x="2425" y="950"/>
                <a:chExt cx="253" cy="942"/>
              </a:xfrm>
            </p:grpSpPr>
            <p:sp>
              <p:nvSpPr>
                <p:cNvPr id="34886" name="Freeform 57"/>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w 253"/>
                    <a:gd name="T11" fmla="*/ 9 h 942"/>
                    <a:gd name="T12" fmla="*/ 0 60000 65536"/>
                    <a:gd name="T13" fmla="*/ 0 60000 65536"/>
                    <a:gd name="T14" fmla="*/ 0 60000 65536"/>
                    <a:gd name="T15" fmla="*/ 0 60000 65536"/>
                    <a:gd name="T16" fmla="*/ 0 60000 65536"/>
                    <a:gd name="T17" fmla="*/ 0 60000 65536"/>
                    <a:gd name="T18" fmla="*/ 0 w 253"/>
                    <a:gd name="T19" fmla="*/ 0 h 942"/>
                    <a:gd name="T20" fmla="*/ 253 w 253"/>
                    <a:gd name="T21" fmla="*/ 942 h 942"/>
                  </a:gdLst>
                  <a:ahLst/>
                  <a:cxnLst>
                    <a:cxn ang="T12">
                      <a:pos x="T0" y="T1"/>
                    </a:cxn>
                    <a:cxn ang="T13">
                      <a:pos x="T2" y="T3"/>
                    </a:cxn>
                    <a:cxn ang="T14">
                      <a:pos x="T4" y="T5"/>
                    </a:cxn>
                    <a:cxn ang="T15">
                      <a:pos x="T6" y="T7"/>
                    </a:cxn>
                    <a:cxn ang="T16">
                      <a:pos x="T8" y="T9"/>
                    </a:cxn>
                    <a:cxn ang="T17">
                      <a:pos x="T10" y="T11"/>
                    </a:cxn>
                  </a:cxnLst>
                  <a:rect l="T18" t="T19" r="T20" b="T21"/>
                  <a:pathLst>
                    <a:path w="253" h="942">
                      <a:moveTo>
                        <a:pt x="0" y="9"/>
                      </a:moveTo>
                      <a:lnTo>
                        <a:pt x="0" y="871"/>
                      </a:lnTo>
                      <a:lnTo>
                        <a:pt x="253" y="942"/>
                      </a:lnTo>
                      <a:lnTo>
                        <a:pt x="252" y="64"/>
                      </a:lnTo>
                      <a:lnTo>
                        <a:pt x="0" y="0"/>
                      </a:lnTo>
                      <a:lnTo>
                        <a:pt x="0" y="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7" name="Freeform 58"/>
                <p:cNvSpPr>
                  <a:spLocks/>
                </p:cNvSpPr>
                <p:nvPr/>
              </p:nvSpPr>
              <p:spPr bwMode="auto">
                <a:xfrm>
                  <a:off x="2425" y="950"/>
                  <a:ext cx="253" cy="942"/>
                </a:xfrm>
                <a:custGeom>
                  <a:avLst/>
                  <a:gdLst>
                    <a:gd name="T0" fmla="*/ 0 w 253"/>
                    <a:gd name="T1" fmla="*/ 9 h 942"/>
                    <a:gd name="T2" fmla="*/ 0 w 253"/>
                    <a:gd name="T3" fmla="*/ 871 h 942"/>
                    <a:gd name="T4" fmla="*/ 253 w 253"/>
                    <a:gd name="T5" fmla="*/ 942 h 942"/>
                    <a:gd name="T6" fmla="*/ 252 w 253"/>
                    <a:gd name="T7" fmla="*/ 64 h 942"/>
                    <a:gd name="T8" fmla="*/ 0 w 253"/>
                    <a:gd name="T9" fmla="*/ 0 h 942"/>
                    <a:gd name="T10" fmla="*/ 0 60000 65536"/>
                    <a:gd name="T11" fmla="*/ 0 60000 65536"/>
                    <a:gd name="T12" fmla="*/ 0 60000 65536"/>
                    <a:gd name="T13" fmla="*/ 0 60000 65536"/>
                    <a:gd name="T14" fmla="*/ 0 60000 65536"/>
                    <a:gd name="T15" fmla="*/ 0 w 253"/>
                    <a:gd name="T16" fmla="*/ 0 h 942"/>
                    <a:gd name="T17" fmla="*/ 253 w 253"/>
                    <a:gd name="T18" fmla="*/ 942 h 942"/>
                  </a:gdLst>
                  <a:ahLst/>
                  <a:cxnLst>
                    <a:cxn ang="T10">
                      <a:pos x="T0" y="T1"/>
                    </a:cxn>
                    <a:cxn ang="T11">
                      <a:pos x="T2" y="T3"/>
                    </a:cxn>
                    <a:cxn ang="T12">
                      <a:pos x="T4" y="T5"/>
                    </a:cxn>
                    <a:cxn ang="T13">
                      <a:pos x="T6" y="T7"/>
                    </a:cxn>
                    <a:cxn ang="T14">
                      <a:pos x="T8" y="T9"/>
                    </a:cxn>
                  </a:cxnLst>
                  <a:rect l="T15" t="T16" r="T17" b="T18"/>
                  <a:pathLst>
                    <a:path w="253" h="942">
                      <a:moveTo>
                        <a:pt x="0" y="9"/>
                      </a:moveTo>
                      <a:lnTo>
                        <a:pt x="0" y="871"/>
                      </a:lnTo>
                      <a:lnTo>
                        <a:pt x="253" y="942"/>
                      </a:lnTo>
                      <a:lnTo>
                        <a:pt x="252" y="64"/>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66" name="Line 59"/>
              <p:cNvSpPr>
                <a:spLocks noChangeShapeType="1"/>
              </p:cNvSpPr>
              <p:nvPr/>
            </p:nvSpPr>
            <p:spPr bwMode="auto">
              <a:xfrm>
                <a:off x="5286" y="3957"/>
                <a:ext cx="327"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67" name="Group 60"/>
              <p:cNvGrpSpPr>
                <a:grpSpLocks/>
              </p:cNvGrpSpPr>
              <p:nvPr/>
            </p:nvGrpSpPr>
            <p:grpSpPr bwMode="auto">
              <a:xfrm>
                <a:off x="5280" y="2729"/>
                <a:ext cx="341" cy="617"/>
                <a:chOff x="2425" y="1075"/>
                <a:chExt cx="253" cy="354"/>
              </a:xfrm>
            </p:grpSpPr>
            <p:sp>
              <p:nvSpPr>
                <p:cNvPr id="34884" name="Freeform 61"/>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5" name="Freeform 62"/>
                <p:cNvSpPr>
                  <a:spLocks/>
                </p:cNvSpPr>
                <p:nvPr/>
              </p:nvSpPr>
              <p:spPr bwMode="auto">
                <a:xfrm>
                  <a:off x="2425" y="1075"/>
                  <a:ext cx="253" cy="354"/>
                </a:xfrm>
                <a:custGeom>
                  <a:avLst/>
                  <a:gdLst>
                    <a:gd name="T0" fmla="*/ 1 w 253"/>
                    <a:gd name="T1" fmla="*/ 0 h 354"/>
                    <a:gd name="T2" fmla="*/ 253 w 253"/>
                    <a:gd name="T3" fmla="*/ 62 h 354"/>
                    <a:gd name="T4" fmla="*/ 253 w 253"/>
                    <a:gd name="T5" fmla="*/ 354 h 354"/>
                    <a:gd name="T6" fmla="*/ 0 w 253"/>
                    <a:gd name="T7" fmla="*/ 287 h 354"/>
                    <a:gd name="T8" fmla="*/ 1 w 253"/>
                    <a:gd name="T9" fmla="*/ 0 h 354"/>
                    <a:gd name="T10" fmla="*/ 0 60000 65536"/>
                    <a:gd name="T11" fmla="*/ 0 60000 65536"/>
                    <a:gd name="T12" fmla="*/ 0 60000 65536"/>
                    <a:gd name="T13" fmla="*/ 0 60000 65536"/>
                    <a:gd name="T14" fmla="*/ 0 60000 65536"/>
                    <a:gd name="T15" fmla="*/ 0 w 253"/>
                    <a:gd name="T16" fmla="*/ 0 h 354"/>
                    <a:gd name="T17" fmla="*/ 253 w 253"/>
                    <a:gd name="T18" fmla="*/ 354 h 354"/>
                  </a:gdLst>
                  <a:ahLst/>
                  <a:cxnLst>
                    <a:cxn ang="T10">
                      <a:pos x="T0" y="T1"/>
                    </a:cxn>
                    <a:cxn ang="T11">
                      <a:pos x="T2" y="T3"/>
                    </a:cxn>
                    <a:cxn ang="T12">
                      <a:pos x="T4" y="T5"/>
                    </a:cxn>
                    <a:cxn ang="T13">
                      <a:pos x="T6" y="T7"/>
                    </a:cxn>
                    <a:cxn ang="T14">
                      <a:pos x="T8" y="T9"/>
                    </a:cxn>
                  </a:cxnLst>
                  <a:rect l="T15" t="T16" r="T17" b="T18"/>
                  <a:pathLst>
                    <a:path w="253" h="354">
                      <a:moveTo>
                        <a:pt x="1" y="0"/>
                      </a:moveTo>
                      <a:lnTo>
                        <a:pt x="253" y="62"/>
                      </a:lnTo>
                      <a:lnTo>
                        <a:pt x="253" y="354"/>
                      </a:lnTo>
                      <a:lnTo>
                        <a:pt x="0" y="287"/>
                      </a:lnTo>
                      <a:lnTo>
                        <a:pt x="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68" name="Line 63"/>
              <p:cNvSpPr>
                <a:spLocks noChangeShapeType="1"/>
              </p:cNvSpPr>
              <p:nvPr/>
            </p:nvSpPr>
            <p:spPr bwMode="auto">
              <a:xfrm>
                <a:off x="5290" y="2907"/>
                <a:ext cx="326" cy="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9" name="Line 64"/>
              <p:cNvSpPr>
                <a:spLocks noChangeShapeType="1"/>
              </p:cNvSpPr>
              <p:nvPr/>
            </p:nvSpPr>
            <p:spPr bwMode="auto">
              <a:xfrm>
                <a:off x="5290" y="3078"/>
                <a:ext cx="326" cy="10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0" name="Line 65"/>
              <p:cNvSpPr>
                <a:spLocks noChangeShapeType="1"/>
              </p:cNvSpPr>
              <p:nvPr/>
            </p:nvSpPr>
            <p:spPr bwMode="auto">
              <a:xfrm>
                <a:off x="5331" y="2832"/>
                <a:ext cx="236" cy="61"/>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Oval 66"/>
              <p:cNvSpPr>
                <a:spLocks noChangeArrowheads="1"/>
              </p:cNvSpPr>
              <p:nvPr/>
            </p:nvSpPr>
            <p:spPr bwMode="auto">
              <a:xfrm>
                <a:off x="5318" y="2591"/>
                <a:ext cx="54" cy="38"/>
              </a:xfrm>
              <a:prstGeom prst="ellipse">
                <a:avLst/>
              </a:prstGeom>
              <a:solidFill>
                <a:srgbClr val="DC008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34872" name="Freeform 67"/>
              <p:cNvSpPr>
                <a:spLocks/>
              </p:cNvSpPr>
              <p:nvPr/>
            </p:nvSpPr>
            <p:spPr bwMode="auto">
              <a:xfrm>
                <a:off x="5383" y="2825"/>
                <a:ext cx="125" cy="82"/>
              </a:xfrm>
              <a:custGeom>
                <a:avLst/>
                <a:gdLst>
                  <a:gd name="T0" fmla="*/ 0 w 93"/>
                  <a:gd name="T1" fmla="*/ 0 h 47"/>
                  <a:gd name="T2" fmla="*/ 0 w 93"/>
                  <a:gd name="T3" fmla="*/ 7275 h 47"/>
                  <a:gd name="T4" fmla="*/ 1794 w 93"/>
                  <a:gd name="T5" fmla="*/ 12239 h 47"/>
                  <a:gd name="T6" fmla="*/ 1794 w 93"/>
                  <a:gd name="T7" fmla="*/ 4965 h 47"/>
                  <a:gd name="T8" fmla="*/ 0 w 93"/>
                  <a:gd name="T9" fmla="*/ 0 h 47"/>
                  <a:gd name="T10" fmla="*/ 0 60000 65536"/>
                  <a:gd name="T11" fmla="*/ 0 60000 65536"/>
                  <a:gd name="T12" fmla="*/ 0 60000 65536"/>
                  <a:gd name="T13" fmla="*/ 0 60000 65536"/>
                  <a:gd name="T14" fmla="*/ 0 60000 65536"/>
                  <a:gd name="T15" fmla="*/ 0 w 93"/>
                  <a:gd name="T16" fmla="*/ 0 h 47"/>
                  <a:gd name="T17" fmla="*/ 93 w 93"/>
                  <a:gd name="T18" fmla="*/ 47 h 47"/>
                </a:gdLst>
                <a:ahLst/>
                <a:cxnLst>
                  <a:cxn ang="T10">
                    <a:pos x="T0" y="T1"/>
                  </a:cxn>
                  <a:cxn ang="T11">
                    <a:pos x="T2" y="T3"/>
                  </a:cxn>
                  <a:cxn ang="T12">
                    <a:pos x="T4" y="T5"/>
                  </a:cxn>
                  <a:cxn ang="T13">
                    <a:pos x="T6" y="T7"/>
                  </a:cxn>
                  <a:cxn ang="T14">
                    <a:pos x="T8" y="T9"/>
                  </a:cxn>
                </a:cxnLst>
                <a:rect l="T15" t="T16" r="T17" b="T18"/>
                <a:pathLst>
                  <a:path w="93" h="47">
                    <a:moveTo>
                      <a:pt x="0" y="0"/>
                    </a:moveTo>
                    <a:lnTo>
                      <a:pt x="0" y="28"/>
                    </a:lnTo>
                    <a:lnTo>
                      <a:pt x="93" y="47"/>
                    </a:lnTo>
                    <a:lnTo>
                      <a:pt x="93" y="19"/>
                    </a:lnTo>
                    <a:lnTo>
                      <a:pt x="0" y="0"/>
                    </a:lnTo>
                    <a:close/>
                  </a:path>
                </a:pathLst>
              </a:custGeom>
              <a:solidFill>
                <a:srgbClr val="A9A9A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3" name="Line 68"/>
              <p:cNvSpPr>
                <a:spLocks noChangeShapeType="1"/>
              </p:cNvSpPr>
              <p:nvPr/>
            </p:nvSpPr>
            <p:spPr bwMode="auto">
              <a:xfrm>
                <a:off x="5286" y="3875"/>
                <a:ext cx="327" cy="10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4" name="Line 69"/>
              <p:cNvSpPr>
                <a:spLocks noChangeShapeType="1"/>
              </p:cNvSpPr>
              <p:nvPr/>
            </p:nvSpPr>
            <p:spPr bwMode="auto">
              <a:xfrm>
                <a:off x="5286" y="3787"/>
                <a:ext cx="327" cy="10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75" name="Group 70"/>
              <p:cNvGrpSpPr>
                <a:grpSpLocks/>
              </p:cNvGrpSpPr>
              <p:nvPr/>
            </p:nvGrpSpPr>
            <p:grpSpPr bwMode="auto">
              <a:xfrm>
                <a:off x="5217" y="2064"/>
                <a:ext cx="1079" cy="483"/>
                <a:chOff x="2378" y="694"/>
                <a:chExt cx="801" cy="277"/>
              </a:xfrm>
            </p:grpSpPr>
            <p:sp>
              <p:nvSpPr>
                <p:cNvPr id="34882" name="Freeform 71"/>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83" name="Freeform 72"/>
                <p:cNvSpPr>
                  <a:spLocks/>
                </p:cNvSpPr>
                <p:nvPr/>
              </p:nvSpPr>
              <p:spPr bwMode="auto">
                <a:xfrm>
                  <a:off x="2378" y="694"/>
                  <a:ext cx="801" cy="277"/>
                </a:xfrm>
                <a:custGeom>
                  <a:avLst/>
                  <a:gdLst>
                    <a:gd name="T0" fmla="*/ 0 w 801"/>
                    <a:gd name="T1" fmla="*/ 190 h 277"/>
                    <a:gd name="T2" fmla="*/ 358 w 801"/>
                    <a:gd name="T3" fmla="*/ 277 h 277"/>
                    <a:gd name="T4" fmla="*/ 801 w 801"/>
                    <a:gd name="T5" fmla="*/ 78 h 277"/>
                    <a:gd name="T6" fmla="*/ 452 w 801"/>
                    <a:gd name="T7" fmla="*/ 0 h 277"/>
                    <a:gd name="T8" fmla="*/ 0 w 801"/>
                    <a:gd name="T9" fmla="*/ 190 h 277"/>
                    <a:gd name="T10" fmla="*/ 0 60000 65536"/>
                    <a:gd name="T11" fmla="*/ 0 60000 65536"/>
                    <a:gd name="T12" fmla="*/ 0 60000 65536"/>
                    <a:gd name="T13" fmla="*/ 0 60000 65536"/>
                    <a:gd name="T14" fmla="*/ 0 60000 65536"/>
                    <a:gd name="T15" fmla="*/ 0 w 801"/>
                    <a:gd name="T16" fmla="*/ 0 h 277"/>
                    <a:gd name="T17" fmla="*/ 801 w 801"/>
                    <a:gd name="T18" fmla="*/ 277 h 277"/>
                  </a:gdLst>
                  <a:ahLst/>
                  <a:cxnLst>
                    <a:cxn ang="T10">
                      <a:pos x="T0" y="T1"/>
                    </a:cxn>
                    <a:cxn ang="T11">
                      <a:pos x="T2" y="T3"/>
                    </a:cxn>
                    <a:cxn ang="T12">
                      <a:pos x="T4" y="T5"/>
                    </a:cxn>
                    <a:cxn ang="T13">
                      <a:pos x="T6" y="T7"/>
                    </a:cxn>
                    <a:cxn ang="T14">
                      <a:pos x="T8" y="T9"/>
                    </a:cxn>
                  </a:cxnLst>
                  <a:rect l="T15" t="T16" r="T17" b="T18"/>
                  <a:pathLst>
                    <a:path w="801" h="277">
                      <a:moveTo>
                        <a:pt x="0" y="190"/>
                      </a:moveTo>
                      <a:lnTo>
                        <a:pt x="358" y="277"/>
                      </a:lnTo>
                      <a:lnTo>
                        <a:pt x="801" y="78"/>
                      </a:lnTo>
                      <a:lnTo>
                        <a:pt x="452" y="0"/>
                      </a:lnTo>
                      <a:lnTo>
                        <a:pt x="0" y="19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4876" name="Freeform 73"/>
              <p:cNvSpPr>
                <a:spLocks/>
              </p:cNvSpPr>
              <p:nvPr/>
            </p:nvSpPr>
            <p:spPr bwMode="auto">
              <a:xfrm>
                <a:off x="5528" y="3097"/>
                <a:ext cx="31" cy="38"/>
              </a:xfrm>
              <a:custGeom>
                <a:avLst/>
                <a:gdLst>
                  <a:gd name="T0" fmla="*/ 132 w 23"/>
                  <a:gd name="T1" fmla="*/ 0 h 22"/>
                  <a:gd name="T2" fmla="*/ 0 w 23"/>
                  <a:gd name="T3" fmla="*/ 3258 h 22"/>
                  <a:gd name="T4" fmla="*/ 323 w 23"/>
                  <a:gd name="T5" fmla="*/ 5223 h 22"/>
                  <a:gd name="T6" fmla="*/ 464 w 23"/>
                  <a:gd name="T7" fmla="*/ 1886 h 22"/>
                  <a:gd name="T8" fmla="*/ 132 w 23"/>
                  <a:gd name="T9" fmla="*/ 0 h 22"/>
                  <a:gd name="T10" fmla="*/ 0 60000 65536"/>
                  <a:gd name="T11" fmla="*/ 0 60000 65536"/>
                  <a:gd name="T12" fmla="*/ 0 60000 65536"/>
                  <a:gd name="T13" fmla="*/ 0 60000 65536"/>
                  <a:gd name="T14" fmla="*/ 0 60000 65536"/>
                  <a:gd name="T15" fmla="*/ 0 w 23"/>
                  <a:gd name="T16" fmla="*/ 0 h 22"/>
                  <a:gd name="T17" fmla="*/ 23 w 23"/>
                  <a:gd name="T18" fmla="*/ 22 h 22"/>
                </a:gdLst>
                <a:ahLst/>
                <a:cxnLst>
                  <a:cxn ang="T10">
                    <a:pos x="T0" y="T1"/>
                  </a:cxn>
                  <a:cxn ang="T11">
                    <a:pos x="T2" y="T3"/>
                  </a:cxn>
                  <a:cxn ang="T12">
                    <a:pos x="T4" y="T5"/>
                  </a:cxn>
                  <a:cxn ang="T13">
                    <a:pos x="T6" y="T7"/>
                  </a:cxn>
                  <a:cxn ang="T14">
                    <a:pos x="T8" y="T9"/>
                  </a:cxn>
                </a:cxnLst>
                <a:rect l="T15" t="T16" r="T17" b="T18"/>
                <a:pathLst>
                  <a:path w="23" h="22">
                    <a:moveTo>
                      <a:pt x="7" y="0"/>
                    </a:moveTo>
                    <a:lnTo>
                      <a:pt x="0" y="14"/>
                    </a:lnTo>
                    <a:lnTo>
                      <a:pt x="16" y="22"/>
                    </a:lnTo>
                    <a:lnTo>
                      <a:pt x="23" y="8"/>
                    </a:lnTo>
                    <a:lnTo>
                      <a:pt x="7" y="0"/>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4877" name="Group 74"/>
              <p:cNvGrpSpPr>
                <a:grpSpLocks/>
              </p:cNvGrpSpPr>
              <p:nvPr/>
            </p:nvGrpSpPr>
            <p:grpSpPr bwMode="auto">
              <a:xfrm>
                <a:off x="5322" y="2948"/>
                <a:ext cx="265" cy="149"/>
                <a:chOff x="2456" y="1201"/>
                <a:chExt cx="197" cy="85"/>
              </a:xfrm>
            </p:grpSpPr>
            <p:sp>
              <p:nvSpPr>
                <p:cNvPr id="34878" name="Line 75"/>
                <p:cNvSpPr>
                  <a:spLocks noChangeShapeType="1"/>
                </p:cNvSpPr>
                <p:nvPr/>
              </p:nvSpPr>
              <p:spPr bwMode="auto">
                <a:xfrm>
                  <a:off x="2459" y="1204"/>
                  <a:ext cx="189" cy="43"/>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76"/>
                <p:cNvSpPr>
                  <a:spLocks noChangeShapeType="1"/>
                </p:cNvSpPr>
                <p:nvPr/>
              </p:nvSpPr>
              <p:spPr bwMode="auto">
                <a:xfrm>
                  <a:off x="2460" y="1242"/>
                  <a:ext cx="188" cy="4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0" name="Line 77"/>
                <p:cNvSpPr>
                  <a:spLocks noChangeShapeType="1"/>
                </p:cNvSpPr>
                <p:nvPr/>
              </p:nvSpPr>
              <p:spPr bwMode="auto">
                <a:xfrm>
                  <a:off x="2456" y="1201"/>
                  <a:ext cx="1" cy="34"/>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1" name="Line 78"/>
                <p:cNvSpPr>
                  <a:spLocks noChangeShapeType="1"/>
                </p:cNvSpPr>
                <p:nvPr/>
              </p:nvSpPr>
              <p:spPr bwMode="auto">
                <a:xfrm>
                  <a:off x="2652" y="1254"/>
                  <a:ext cx="1" cy="32"/>
                </a:xfrm>
                <a:prstGeom prst="line">
                  <a:avLst/>
                </a:prstGeom>
                <a:noFill/>
                <a:ln w="12700">
                  <a:solidFill>
                    <a:srgbClr val="91919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4852" name="Line 79"/>
            <p:cNvSpPr>
              <a:spLocks noChangeShapeType="1"/>
            </p:cNvSpPr>
            <p:nvPr/>
          </p:nvSpPr>
          <p:spPr bwMode="auto">
            <a:xfrm flipH="1">
              <a:off x="3960" y="284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3" name="Text Box 80"/>
            <p:cNvSpPr txBox="1">
              <a:spLocks noChangeArrowheads="1"/>
            </p:cNvSpPr>
            <p:nvPr/>
          </p:nvSpPr>
          <p:spPr bwMode="auto">
            <a:xfrm>
              <a:off x="4323" y="2532"/>
              <a:ext cx="89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数据请求</a:t>
              </a:r>
              <a:endParaRPr kumimoji="1" lang="zh-CN" altLang="en-US" sz="4000" b="1">
                <a:latin typeface="Gulim" pitchFamily="34" charset="-127"/>
                <a:ea typeface="Gulim" pitchFamily="34" charset="-127"/>
              </a:endParaRPr>
            </a:p>
          </p:txBody>
        </p:sp>
        <p:sp>
          <p:nvSpPr>
            <p:cNvPr id="34854" name="Text Box 81"/>
            <p:cNvSpPr txBox="1">
              <a:spLocks noChangeArrowheads="1"/>
            </p:cNvSpPr>
            <p:nvPr/>
          </p:nvSpPr>
          <p:spPr bwMode="auto">
            <a:xfrm>
              <a:off x="4497" y="3156"/>
              <a:ext cx="56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zh-CN" altLang="en-US" sz="1600" b="1">
                  <a:latin typeface="Times New Roman" panose="02020603050405020304" pitchFamily="18" charset="0"/>
                </a:rPr>
                <a:t>结果</a:t>
              </a:r>
              <a:endParaRPr kumimoji="1" lang="zh-CN" altLang="en-US" sz="4000" b="1">
                <a:latin typeface="Gulim" pitchFamily="34" charset="-127"/>
                <a:ea typeface="Gulim" pitchFamily="34" charset="-127"/>
              </a:endParaRPr>
            </a:p>
          </p:txBody>
        </p:sp>
        <p:sp>
          <p:nvSpPr>
            <p:cNvPr id="34855" name="Line 82"/>
            <p:cNvSpPr>
              <a:spLocks noChangeShapeType="1"/>
            </p:cNvSpPr>
            <p:nvPr/>
          </p:nvSpPr>
          <p:spPr bwMode="auto">
            <a:xfrm>
              <a:off x="4497" y="315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6" name="Line 83"/>
            <p:cNvSpPr>
              <a:spLocks noChangeShapeType="1"/>
            </p:cNvSpPr>
            <p:nvPr/>
          </p:nvSpPr>
          <p:spPr bwMode="auto">
            <a:xfrm>
              <a:off x="3960" y="3000"/>
              <a:ext cx="12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7" name="Text Box 84"/>
            <p:cNvSpPr txBox="1">
              <a:spLocks noChangeArrowheads="1"/>
            </p:cNvSpPr>
            <p:nvPr/>
          </p:nvSpPr>
          <p:spPr bwMode="auto">
            <a:xfrm>
              <a:off x="5217" y="159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latinLnBrk="1" hangingPunct="1">
                <a:spcBef>
                  <a:spcPct val="0"/>
                </a:spcBef>
                <a:buFontTx/>
                <a:buNone/>
              </a:pPr>
              <a:r>
                <a:rPr kumimoji="1" lang="en-US" altLang="zh-CN" sz="1600" b="1">
                  <a:solidFill>
                    <a:srgbClr val="FF0000"/>
                  </a:solidFill>
                  <a:latin typeface="Times New Roman" panose="02020603050405020304" pitchFamily="18" charset="0"/>
                </a:rPr>
                <a:t>Web</a:t>
              </a:r>
              <a:r>
                <a:rPr kumimoji="1" lang="zh-CN" altLang="en-US" sz="1600" b="1">
                  <a:solidFill>
                    <a:srgbClr val="FF0000"/>
                  </a:solidFill>
                  <a:latin typeface="Times New Roman" panose="02020603050405020304" pitchFamily="18" charset="0"/>
                </a:rPr>
                <a:t>服务器</a:t>
              </a:r>
              <a:endParaRPr kumimoji="1" lang="zh-CN" altLang="en-US" sz="4000" b="1">
                <a:solidFill>
                  <a:srgbClr val="FF0000"/>
                </a:solidFill>
                <a:latin typeface="Gulim" pitchFamily="34" charset="-127"/>
                <a:ea typeface="Gulim" pitchFamily="34" charset="-127"/>
              </a:endParaRPr>
            </a:p>
          </p:txBody>
        </p:sp>
        <p:sp>
          <p:nvSpPr>
            <p:cNvPr id="34858" name="Line 85"/>
            <p:cNvSpPr>
              <a:spLocks noChangeShapeType="1"/>
            </p:cNvSpPr>
            <p:nvPr/>
          </p:nvSpPr>
          <p:spPr bwMode="auto">
            <a:xfrm flipH="1">
              <a:off x="6480" y="2532"/>
              <a:ext cx="72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9" name="Line 86"/>
            <p:cNvSpPr>
              <a:spLocks noChangeShapeType="1"/>
            </p:cNvSpPr>
            <p:nvPr/>
          </p:nvSpPr>
          <p:spPr bwMode="auto">
            <a:xfrm flipV="1">
              <a:off x="6660" y="2697"/>
              <a:ext cx="72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8" name="Text Box 87"/>
            <p:cNvSpPr txBox="1">
              <a:spLocks noChangeArrowheads="1"/>
            </p:cNvSpPr>
            <p:nvPr/>
          </p:nvSpPr>
          <p:spPr bwMode="auto">
            <a:xfrm>
              <a:off x="8460" y="2228"/>
              <a:ext cx="90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just" eaLnBrk="1" latinLnBrk="1" hangingPunct="1">
                <a:defRPr/>
              </a:pPr>
              <a:r>
                <a:rPr kumimoji="1" lang="zh-CN" altLang="en-US" sz="1600" b="1">
                  <a:solidFill>
                    <a:srgbClr val="0000FF"/>
                  </a:solidFill>
                  <a:latin typeface="Times New Roman" pitchFamily="18" charset="0"/>
                  <a:ea typeface="宋体" pitchFamily="2" charset="-122"/>
                </a:rPr>
                <a:t>浏览器</a:t>
              </a:r>
              <a:endParaRPr kumimoji="1" lang="zh-CN" altLang="en-US" sz="4000" b="1">
                <a:solidFill>
                  <a:srgbClr val="0000FF"/>
                </a:solidFill>
                <a:latin typeface="Gulim" pitchFamily="34" charset="-127"/>
              </a:endParaRPr>
            </a:p>
          </p:txBody>
        </p:sp>
        <p:sp>
          <p:nvSpPr>
            <p:cNvPr id="26669" name="Text Box 88"/>
            <p:cNvSpPr txBox="1">
              <a:spLocks noChangeArrowheads="1"/>
            </p:cNvSpPr>
            <p:nvPr/>
          </p:nvSpPr>
          <p:spPr bwMode="auto">
            <a:xfrm>
              <a:off x="8460" y="3322"/>
              <a:ext cx="90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just" eaLnBrk="1" latinLnBrk="1" hangingPunct="1">
                <a:defRPr/>
              </a:pPr>
              <a:r>
                <a:rPr kumimoji="1" lang="zh-CN" altLang="en-US" sz="1600" b="1" dirty="0">
                  <a:solidFill>
                    <a:srgbClr val="0000FF"/>
                  </a:solidFill>
                  <a:latin typeface="Times New Roman" pitchFamily="18" charset="0"/>
                  <a:ea typeface="宋体" pitchFamily="2" charset="-122"/>
                </a:rPr>
                <a:t>浏览器</a:t>
              </a:r>
              <a:endParaRPr kumimoji="1" lang="zh-CN" altLang="en-US" sz="4000" b="1" dirty="0">
                <a:solidFill>
                  <a:srgbClr val="0000FF"/>
                </a:solidFill>
                <a:latin typeface="Gulim" pitchFamily="34" charset="-127"/>
              </a:endParaRPr>
            </a:p>
          </p:txBody>
        </p:sp>
        <p:sp>
          <p:nvSpPr>
            <p:cNvPr id="26670" name="Text Box 89"/>
            <p:cNvSpPr txBox="1">
              <a:spLocks noChangeArrowheads="1"/>
            </p:cNvSpPr>
            <p:nvPr/>
          </p:nvSpPr>
          <p:spPr bwMode="auto">
            <a:xfrm>
              <a:off x="8460" y="4413"/>
              <a:ext cx="90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just" eaLnBrk="1" latinLnBrk="1" hangingPunct="1">
                <a:defRPr/>
              </a:pPr>
              <a:r>
                <a:rPr kumimoji="1" lang="zh-CN" altLang="en-US" sz="1600" b="1">
                  <a:solidFill>
                    <a:srgbClr val="0000FF"/>
                  </a:solidFill>
                  <a:latin typeface="Times New Roman" pitchFamily="18" charset="0"/>
                  <a:ea typeface="宋体" pitchFamily="2" charset="-122"/>
                </a:rPr>
                <a:t>浏览器</a:t>
              </a:r>
              <a:endParaRPr kumimoji="1" lang="zh-CN" altLang="en-US" sz="4000" b="1">
                <a:solidFill>
                  <a:srgbClr val="0000FF"/>
                </a:solidFill>
                <a:latin typeface="Gulim" pitchFamily="34" charset="-127"/>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
                                          </p:val>
                                        </p:tav>
                                        <p:tav tm="100000">
                                          <p:val>
                                            <p:strVal val="#ppt_w"/>
                                          </p:val>
                                        </p:tav>
                                      </p:tavLst>
                                    </p:anim>
                                    <p:anim calcmode="lin" valueType="num">
                                      <p:cBhvr>
                                        <p:cTn id="8" dur="500" fill="hold"/>
                                        <p:tgtEl>
                                          <p:spTgt spid="26628"/>
                                        </p:tgtEl>
                                        <p:attrNameLst>
                                          <p:attrName>ppt_h</p:attrName>
                                        </p:attrNameLst>
                                      </p:cBhvr>
                                      <p:tavLst>
                                        <p:tav tm="0">
                                          <p:val>
                                            <p:fltVal val="0"/>
                                          </p:val>
                                        </p:tav>
                                        <p:tav tm="100000">
                                          <p:val>
                                            <p:strVal val="#ppt_h"/>
                                          </p:val>
                                        </p:tav>
                                      </p:tavLst>
                                    </p:anim>
                                    <p:animEffect transition="in" filter="fade">
                                      <p:cBhvr>
                                        <p:cTn id="9" dur="500"/>
                                        <p:tgtEl>
                                          <p:spTgt spid="2662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26627">
                                            <p:txEl>
                                              <p:pRg st="0" end="0"/>
                                            </p:txEl>
                                          </p:spTgt>
                                        </p:tgtEl>
                                        <p:attrNameLst>
                                          <p:attrName>style.visibility</p:attrName>
                                        </p:attrNameLst>
                                      </p:cBhvr>
                                      <p:to>
                                        <p:strVal val="visible"/>
                                      </p:to>
                                    </p:set>
                                    <p:animEffect transition="in" filter="wipe(left)">
                                      <p:cBhvr>
                                        <p:cTn id="14" dur="500"/>
                                        <p:tgtEl>
                                          <p:spTgt spid="266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35843"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800" b="1">
              <a:latin typeface="Arial" panose="020B0604020202020204" pitchFamily="34" charset="0"/>
            </a:endParaRPr>
          </a:p>
        </p:txBody>
      </p:sp>
      <p:sp>
        <p:nvSpPr>
          <p:cNvPr id="35844" name="标题 16"/>
          <p:cNvSpPr>
            <a:spLocks noGrp="1" noChangeArrowheads="1"/>
          </p:cNvSpPr>
          <p:nvPr>
            <p:ph type="title" idx="4294967295"/>
          </p:nvPr>
        </p:nvSpPr>
        <p:spPr>
          <a:xfrm>
            <a:off x="2205038" y="2741613"/>
            <a:ext cx="553720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数据模型概述</a:t>
            </a:r>
          </a:p>
        </p:txBody>
      </p:sp>
      <p:pic>
        <p:nvPicPr>
          <p:cNvPr id="35845"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44563"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3573463"/>
            <a:ext cx="3665538" cy="2808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867" name="标题 1"/>
          <p:cNvSpPr>
            <a:spLocks noGrp="1"/>
          </p:cNvSpPr>
          <p:nvPr>
            <p:ph type="title"/>
          </p:nvPr>
        </p:nvSpPr>
        <p:spPr>
          <a:xfrm>
            <a:off x="457200" y="115888"/>
            <a:ext cx="8229600" cy="704850"/>
          </a:xfrm>
        </p:spPr>
        <p:txBody>
          <a:bodyPr/>
          <a:lstStyle/>
          <a:p>
            <a:r>
              <a:rPr lang="zh-CN" altLang="en-US"/>
              <a:t>数据模型</a:t>
            </a:r>
          </a:p>
        </p:txBody>
      </p:sp>
      <p:sp>
        <p:nvSpPr>
          <p:cNvPr id="22531" name="内容占位符 2"/>
          <p:cNvSpPr>
            <a:spLocks noGrp="1"/>
          </p:cNvSpPr>
          <p:nvPr>
            <p:ph idx="1"/>
          </p:nvPr>
        </p:nvSpPr>
        <p:spPr>
          <a:xfrm>
            <a:off x="393700" y="1323975"/>
            <a:ext cx="8207375" cy="4678363"/>
          </a:xfrm>
        </p:spPr>
        <p:txBody>
          <a:bodyPr/>
          <a:lstStyle/>
          <a:p>
            <a:pPr>
              <a:lnSpc>
                <a:spcPct val="120000"/>
              </a:lnSpc>
            </a:pPr>
            <a:r>
              <a:rPr lang="zh-CN" altLang="zh-CN" b="1" dirty="0">
                <a:latin typeface="黑体" panose="02010609060101010101" pitchFamily="49" charset="-122"/>
                <a:ea typeface="黑体" panose="02010609060101010101" pitchFamily="49" charset="-122"/>
              </a:rPr>
              <a:t>数据模型即要面向</a:t>
            </a:r>
            <a:r>
              <a:rPr lang="zh-CN" altLang="zh-CN" b="1" dirty="0">
                <a:solidFill>
                  <a:srgbClr val="0000FF"/>
                </a:solidFill>
                <a:latin typeface="黑体" panose="02010609060101010101" pitchFamily="49" charset="-122"/>
                <a:ea typeface="黑体" panose="02010609060101010101" pitchFamily="49" charset="-122"/>
              </a:rPr>
              <a:t>现实世界</a:t>
            </a:r>
            <a:r>
              <a:rPr lang="zh-CN" altLang="zh-CN" b="1" dirty="0">
                <a:latin typeface="黑体" panose="02010609060101010101" pitchFamily="49" charset="-122"/>
                <a:ea typeface="黑体" panose="02010609060101010101" pitchFamily="49" charset="-122"/>
              </a:rPr>
              <a:t>，又要面向</a:t>
            </a:r>
            <a:r>
              <a:rPr lang="zh-CN" altLang="zh-CN" b="1" dirty="0">
                <a:solidFill>
                  <a:srgbClr val="0000FF"/>
                </a:solidFill>
                <a:latin typeface="黑体" panose="02010609060101010101" pitchFamily="49" charset="-122"/>
                <a:ea typeface="黑体" panose="02010609060101010101" pitchFamily="49" charset="-122"/>
              </a:rPr>
              <a:t>机器世界</a:t>
            </a:r>
            <a:r>
              <a:rPr lang="zh-CN" altLang="zh-CN" b="1" dirty="0">
                <a:latin typeface="黑体" panose="02010609060101010101" pitchFamily="49" charset="-122"/>
                <a:ea typeface="黑体" panose="02010609060101010101" pitchFamily="49" charset="-122"/>
              </a:rPr>
              <a:t>，因此</a:t>
            </a:r>
            <a:r>
              <a:rPr lang="zh-CN" altLang="en-US" b="1" dirty="0">
                <a:latin typeface="黑体" panose="02010609060101010101" pitchFamily="49" charset="-122"/>
                <a:ea typeface="黑体" panose="02010609060101010101" pitchFamily="49" charset="-122"/>
              </a:rPr>
              <a:t>需</a:t>
            </a:r>
            <a:r>
              <a:rPr lang="zh-CN" altLang="zh-CN" b="1" dirty="0">
                <a:latin typeface="黑体" panose="02010609060101010101" pitchFamily="49" charset="-122"/>
                <a:ea typeface="黑体" panose="02010609060101010101" pitchFamily="49" charset="-122"/>
              </a:rPr>
              <a:t>满足三个要求</a:t>
            </a:r>
            <a:r>
              <a:rPr lang="en-US" altLang="zh-CN" b="1" dirty="0">
                <a:latin typeface="黑体" panose="02010609060101010101" pitchFamily="49" charset="-122"/>
                <a:ea typeface="黑体" panose="02010609060101010101" pitchFamily="49" charset="-122"/>
              </a:rPr>
              <a:t>:</a:t>
            </a:r>
            <a:endParaRPr lang="zh-CN" altLang="zh-CN" b="1" dirty="0">
              <a:latin typeface="黑体" panose="02010609060101010101" pitchFamily="49" charset="-122"/>
              <a:ea typeface="黑体" panose="02010609060101010101" pitchFamily="49" charset="-122"/>
            </a:endParaRPr>
          </a:p>
          <a:p>
            <a:pPr lvl="1">
              <a:lnSpc>
                <a:spcPct val="120000"/>
              </a:lnSpc>
            </a:pPr>
            <a:r>
              <a:rPr lang="zh-CN" altLang="zh-CN" b="1" dirty="0">
                <a:solidFill>
                  <a:srgbClr val="FF0000"/>
                </a:solidFill>
                <a:latin typeface="Arial" panose="020B0604020202020204" pitchFamily="34" charset="0"/>
              </a:rPr>
              <a:t>能够真实地模拟现实世界</a:t>
            </a:r>
            <a:r>
              <a:rPr lang="en-US" altLang="zh-CN" b="1" dirty="0">
                <a:solidFill>
                  <a:srgbClr val="FF0000"/>
                </a:solidFill>
                <a:latin typeface="Arial" panose="020B0604020202020204" pitchFamily="34" charset="0"/>
              </a:rPr>
              <a:t>;</a:t>
            </a:r>
          </a:p>
          <a:p>
            <a:pPr lvl="1">
              <a:lnSpc>
                <a:spcPct val="120000"/>
              </a:lnSpc>
            </a:pPr>
            <a:r>
              <a:rPr lang="zh-CN" altLang="zh-CN" b="1" dirty="0">
                <a:solidFill>
                  <a:srgbClr val="FF0000"/>
                </a:solidFill>
                <a:latin typeface="Arial" panose="020B0604020202020204" pitchFamily="34" charset="0"/>
              </a:rPr>
              <a:t>容易被人们理解</a:t>
            </a:r>
            <a:r>
              <a:rPr lang="en-US" altLang="zh-CN" b="1" dirty="0">
                <a:solidFill>
                  <a:srgbClr val="FF0000"/>
                </a:solidFill>
                <a:latin typeface="Arial" panose="020B0604020202020204" pitchFamily="34" charset="0"/>
              </a:rPr>
              <a:t>;</a:t>
            </a:r>
          </a:p>
          <a:p>
            <a:pPr lvl="1">
              <a:lnSpc>
                <a:spcPct val="120000"/>
              </a:lnSpc>
            </a:pPr>
            <a:r>
              <a:rPr lang="zh-CN" altLang="zh-CN" b="1" dirty="0">
                <a:solidFill>
                  <a:srgbClr val="FF0000"/>
                </a:solidFill>
                <a:latin typeface="Arial" panose="020B0604020202020204" pitchFamily="34" charset="0"/>
              </a:rPr>
              <a:t>能够方便地在计算机上实现</a:t>
            </a:r>
            <a:r>
              <a:rPr lang="zh-CN" altLang="en-US" b="1" dirty="0">
                <a:solidFill>
                  <a:srgbClr val="FF0000"/>
                </a:solidFill>
                <a:latin typeface="Arial" panose="020B0604020202020204" pitchFamily="34"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2531">
                                            <p:txEl>
                                              <p:pRg st="2" end="2"/>
                                            </p:txEl>
                                          </p:spTgt>
                                        </p:tgtEl>
                                        <p:attrNameLst>
                                          <p:attrName>style.visibility</p:attrName>
                                        </p:attrNameLst>
                                      </p:cBhvr>
                                      <p:to>
                                        <p:strVal val="visible"/>
                                      </p:to>
                                    </p:set>
                                    <p:animEffect transition="in" filter="wipe(left)">
                                      <p:cBhvr>
                                        <p:cTn id="16" dur="500"/>
                                        <p:tgtEl>
                                          <p:spTgt spid="22531">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wipe(left)">
                                      <p:cBhvr>
                                        <p:cTn id="20"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398713" y="1123950"/>
            <a:ext cx="4322762" cy="5330825"/>
            <a:chOff x="1949" y="1104"/>
            <a:chExt cx="2083" cy="2566"/>
          </a:xfrm>
        </p:grpSpPr>
        <p:sp>
          <p:nvSpPr>
            <p:cNvPr id="37892" name="AutoShape 6"/>
            <p:cNvSpPr>
              <a:spLocks noChangeArrowheads="1"/>
            </p:cNvSpPr>
            <p:nvPr/>
          </p:nvSpPr>
          <p:spPr bwMode="auto">
            <a:xfrm>
              <a:off x="1949" y="1104"/>
              <a:ext cx="1958" cy="410"/>
            </a:xfrm>
            <a:prstGeom prst="star16">
              <a:avLst>
                <a:gd name="adj" fmla="val 37500"/>
              </a:avLst>
            </a:prstGeom>
            <a:solidFill>
              <a:srgbClr val="FFFFFF"/>
            </a:solidFill>
            <a:ln w="28575">
              <a:solidFill>
                <a:srgbClr val="FF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2400" b="1">
                  <a:latin typeface="楷体_GB2312" pitchFamily="49" charset="-122"/>
                  <a:ea typeface="楷体_GB2312" pitchFamily="49" charset="-122"/>
                </a:rPr>
                <a:t>现实世界</a:t>
              </a:r>
            </a:p>
          </p:txBody>
        </p:sp>
        <p:sp>
          <p:nvSpPr>
            <p:cNvPr id="34821" name="Text Box 7"/>
            <p:cNvSpPr txBox="1">
              <a:spLocks noChangeArrowheads="1"/>
            </p:cNvSpPr>
            <p:nvPr/>
          </p:nvSpPr>
          <p:spPr bwMode="auto">
            <a:xfrm>
              <a:off x="1949" y="2438"/>
              <a:ext cx="1958" cy="308"/>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defRPr/>
              </a:pPr>
              <a:r>
                <a:rPr lang="zh-CN" altLang="en-US" sz="2400" b="1">
                  <a:latin typeface="楷体_GB2312" pitchFamily="49" charset="-122"/>
                  <a:ea typeface="楷体_GB2312" pitchFamily="49" charset="-122"/>
                </a:rPr>
                <a:t>信息世界：概念模型</a:t>
              </a:r>
            </a:p>
          </p:txBody>
        </p:sp>
        <p:sp>
          <p:nvSpPr>
            <p:cNvPr id="34822" name="Text Box 8"/>
            <p:cNvSpPr txBox="1">
              <a:spLocks noChangeArrowheads="1"/>
            </p:cNvSpPr>
            <p:nvPr/>
          </p:nvSpPr>
          <p:spPr bwMode="auto">
            <a:xfrm>
              <a:off x="1949" y="3156"/>
              <a:ext cx="2083" cy="514"/>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defRPr/>
              </a:pPr>
              <a:r>
                <a:rPr lang="zh-CN" altLang="en-US" sz="2400" b="1" dirty="0">
                  <a:latin typeface="楷体_GB2312" pitchFamily="49" charset="-122"/>
                  <a:ea typeface="楷体_GB2312" pitchFamily="49" charset="-122"/>
                </a:rPr>
                <a:t>机器世界：具体</a:t>
              </a:r>
              <a:r>
                <a:rPr lang="en-US" altLang="zh-CN" sz="2400" b="1" dirty="0">
                  <a:latin typeface="楷体_GB2312" pitchFamily="49" charset="-122"/>
                  <a:ea typeface="楷体_GB2312" pitchFamily="49" charset="-122"/>
                </a:rPr>
                <a:t>DBMS</a:t>
              </a:r>
              <a:r>
                <a:rPr lang="zh-CN" altLang="en-US" sz="2400" b="1" dirty="0">
                  <a:latin typeface="楷体_GB2312" pitchFamily="49" charset="-122"/>
                  <a:ea typeface="楷体_GB2312" pitchFamily="49" charset="-122"/>
                </a:rPr>
                <a:t>支持的数据模型</a:t>
              </a:r>
            </a:p>
          </p:txBody>
        </p:sp>
        <p:sp>
          <p:nvSpPr>
            <p:cNvPr id="37895" name="Line 9"/>
            <p:cNvSpPr>
              <a:spLocks noChangeShapeType="1"/>
            </p:cNvSpPr>
            <p:nvPr/>
          </p:nvSpPr>
          <p:spPr bwMode="auto">
            <a:xfrm>
              <a:off x="2928" y="1536"/>
              <a:ext cx="0" cy="18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6" name="Line 10"/>
            <p:cNvSpPr>
              <a:spLocks noChangeShapeType="1"/>
            </p:cNvSpPr>
            <p:nvPr/>
          </p:nvSpPr>
          <p:spPr bwMode="auto">
            <a:xfrm>
              <a:off x="2928" y="2130"/>
              <a:ext cx="0" cy="30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Line 11"/>
            <p:cNvSpPr>
              <a:spLocks noChangeShapeType="1"/>
            </p:cNvSpPr>
            <p:nvPr/>
          </p:nvSpPr>
          <p:spPr bwMode="auto">
            <a:xfrm>
              <a:off x="2928" y="2746"/>
              <a:ext cx="0" cy="41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8" name="Text Box 12"/>
            <p:cNvSpPr txBox="1">
              <a:spLocks noChangeArrowheads="1"/>
            </p:cNvSpPr>
            <p:nvPr/>
          </p:nvSpPr>
          <p:spPr bwMode="auto">
            <a:xfrm>
              <a:off x="2990" y="2849"/>
              <a:ext cx="81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Bef>
                  <a:spcPct val="0"/>
                </a:spcBef>
                <a:buFontTx/>
                <a:buNone/>
              </a:pPr>
              <a:r>
                <a:rPr lang="zh-CN" altLang="en-US" sz="2400" b="1">
                  <a:solidFill>
                    <a:srgbClr val="D60093"/>
                  </a:solidFill>
                  <a:latin typeface="黑体" panose="02010609060101010101" pitchFamily="49" charset="-122"/>
                  <a:ea typeface="黑体" panose="02010609060101010101" pitchFamily="49" charset="-122"/>
                </a:rPr>
                <a:t>转换</a:t>
              </a:r>
            </a:p>
          </p:txBody>
        </p:sp>
        <p:sp>
          <p:nvSpPr>
            <p:cNvPr id="37899" name="Cloud"/>
            <p:cNvSpPr>
              <a:spLocks noChangeAspect="1" noEditPoints="1" noChangeArrowheads="1"/>
            </p:cNvSpPr>
            <p:nvPr/>
          </p:nvSpPr>
          <p:spPr bwMode="auto">
            <a:xfrm>
              <a:off x="1949" y="1720"/>
              <a:ext cx="1795" cy="4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2 w 21600"/>
                <a:gd name="T13" fmla="*/ 3266 h 21600"/>
                <a:gd name="T14" fmla="*/ 17087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99"/>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2000" b="1">
                  <a:latin typeface="楷体_GB2312" pitchFamily="49" charset="-122"/>
                  <a:ea typeface="楷体_GB2312" pitchFamily="49" charset="-122"/>
                </a:rPr>
                <a:t>人的认识抽象</a:t>
              </a:r>
              <a:endParaRPr lang="zh-CN" altLang="en-US" sz="2400" b="1">
                <a:latin typeface="楷体_GB2312" pitchFamily="49" charset="-122"/>
                <a:ea typeface="楷体_GB2312" pitchFamily="49" charset="-122"/>
              </a:endParaRPr>
            </a:p>
          </p:txBody>
        </p:sp>
      </p:grpSp>
      <p:sp>
        <p:nvSpPr>
          <p:cNvPr id="306178" name="Rectangle 2"/>
          <p:cNvSpPr>
            <a:spLocks noGrp="1" noChangeArrowheads="1"/>
          </p:cNvSpPr>
          <p:nvPr>
            <p:ph type="title"/>
          </p:nvPr>
        </p:nvSpPr>
        <p:spPr>
          <a:xfrm>
            <a:off x="444500" y="100013"/>
            <a:ext cx="8229600" cy="792162"/>
          </a:xfrm>
        </p:spPr>
        <p:txBody>
          <a:bodyPr/>
          <a:lstStyle/>
          <a:p>
            <a:pPr eaLnBrk="1" hangingPunct="1"/>
            <a:r>
              <a:rPr lang="zh-CN" altLang="en-US"/>
              <a:t>现实世界客观事物的抽象过程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dissolve">
                                      <p:cBhvr>
                                        <p:cTn id="7" dur="500"/>
                                        <p:tgtEl>
                                          <p:spTgt spid="30617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444500" y="100013"/>
            <a:ext cx="8229600" cy="792162"/>
          </a:xfrm>
        </p:spPr>
        <p:txBody>
          <a:bodyPr/>
          <a:lstStyle/>
          <a:p>
            <a:pPr eaLnBrk="1" hangingPunct="1"/>
            <a:r>
              <a:rPr lang="zh-CN" altLang="en-US"/>
              <a:t>现实世界客观事物的抽象过程 </a:t>
            </a:r>
          </a:p>
        </p:txBody>
      </p:sp>
      <p:pic>
        <p:nvPicPr>
          <p:cNvPr id="4" name="图片 3">
            <a:extLst>
              <a:ext uri="{FF2B5EF4-FFF2-40B4-BE49-F238E27FC236}">
                <a16:creationId xmlns:a16="http://schemas.microsoft.com/office/drawing/2014/main" id="{0F78D56E-DCE3-47A0-8250-418E4F6B3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35" y="971608"/>
            <a:ext cx="6102313" cy="2290578"/>
          </a:xfrm>
          <a:prstGeom prst="rect">
            <a:avLst/>
          </a:prstGeom>
        </p:spPr>
      </p:pic>
      <p:pic>
        <p:nvPicPr>
          <p:cNvPr id="6" name="图片 5">
            <a:extLst>
              <a:ext uri="{FF2B5EF4-FFF2-40B4-BE49-F238E27FC236}">
                <a16:creationId xmlns:a16="http://schemas.microsoft.com/office/drawing/2014/main" id="{BB311C32-ED8C-4A04-9BA7-60D3BDDAA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0" y="1325720"/>
            <a:ext cx="6306938" cy="2431370"/>
          </a:xfrm>
          <a:prstGeom prst="rect">
            <a:avLst/>
          </a:prstGeom>
        </p:spPr>
      </p:pic>
      <p:pic>
        <p:nvPicPr>
          <p:cNvPr id="8" name="图片 7">
            <a:extLst>
              <a:ext uri="{FF2B5EF4-FFF2-40B4-BE49-F238E27FC236}">
                <a16:creationId xmlns:a16="http://schemas.microsoft.com/office/drawing/2014/main" id="{84F619D5-36DD-4F16-BCFB-C9CC9FFD4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825" y="1692389"/>
            <a:ext cx="6553302" cy="2431370"/>
          </a:xfrm>
          <a:prstGeom prst="rect">
            <a:avLst/>
          </a:prstGeom>
        </p:spPr>
      </p:pic>
      <p:pic>
        <p:nvPicPr>
          <p:cNvPr id="14" name="图片 13">
            <a:extLst>
              <a:ext uri="{FF2B5EF4-FFF2-40B4-BE49-F238E27FC236}">
                <a16:creationId xmlns:a16="http://schemas.microsoft.com/office/drawing/2014/main" id="{94465938-B634-4FFC-9CC0-BE2F39D506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656" y="2047228"/>
            <a:ext cx="7196688" cy="2711795"/>
          </a:xfrm>
          <a:prstGeom prst="rect">
            <a:avLst/>
          </a:prstGeom>
        </p:spPr>
      </p:pic>
      <p:pic>
        <p:nvPicPr>
          <p:cNvPr id="16" name="图片 15">
            <a:extLst>
              <a:ext uri="{FF2B5EF4-FFF2-40B4-BE49-F238E27FC236}">
                <a16:creationId xmlns:a16="http://schemas.microsoft.com/office/drawing/2014/main" id="{24D6073B-F2A7-4DD4-901C-0420FAE12F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798" y="2526122"/>
            <a:ext cx="7309255" cy="2796585"/>
          </a:xfrm>
          <a:prstGeom prst="rect">
            <a:avLst/>
          </a:prstGeom>
        </p:spPr>
      </p:pic>
      <p:pic>
        <p:nvPicPr>
          <p:cNvPr id="10" name="图片 9">
            <a:extLst>
              <a:ext uri="{FF2B5EF4-FFF2-40B4-BE49-F238E27FC236}">
                <a16:creationId xmlns:a16="http://schemas.microsoft.com/office/drawing/2014/main" id="{62BB482F-7D5E-494D-88F6-E665E1EEA9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45921" y="1837507"/>
            <a:ext cx="5536256" cy="4112647"/>
          </a:xfrm>
          <a:prstGeom prst="rect">
            <a:avLst/>
          </a:prstGeom>
        </p:spPr>
      </p:pic>
      <p:sp>
        <p:nvSpPr>
          <p:cNvPr id="17" name="文本框 16">
            <a:extLst>
              <a:ext uri="{FF2B5EF4-FFF2-40B4-BE49-F238E27FC236}">
                <a16:creationId xmlns:a16="http://schemas.microsoft.com/office/drawing/2014/main" id="{8B734A9B-24D8-455B-9376-4D2C7E027267}"/>
              </a:ext>
            </a:extLst>
          </p:cNvPr>
          <p:cNvSpPr txBox="1"/>
          <p:nvPr/>
        </p:nvSpPr>
        <p:spPr bwMode="black">
          <a:xfrm>
            <a:off x="1114416" y="6214685"/>
            <a:ext cx="4063010" cy="400110"/>
          </a:xfrm>
          <a:prstGeom prst="rect">
            <a:avLst/>
          </a:prstGeom>
          <a:noFill/>
          <a:ln w="9525">
            <a:noFill/>
            <a:miter lim="800000"/>
            <a:headEnd/>
            <a:tailEnd/>
          </a:ln>
          <a:effectLst/>
        </p:spPr>
        <p:txBody>
          <a:bodyPr wrap="square" rtlCol="0">
            <a:spAutoFit/>
          </a:bodyPr>
          <a:lstStyle/>
          <a:p>
            <a:pPr eaLnBrk="0" hangingPunct="0"/>
            <a:r>
              <a:rPr lang="zh-CN" altLang="en-US" sz="2000" b="1" dirty="0">
                <a:solidFill>
                  <a:schemeClr val="accent4">
                    <a:lumMod val="10000"/>
                  </a:schemeClr>
                </a:solidFill>
                <a:latin typeface="+mn-ea"/>
                <a:ea typeface="+mn-ea"/>
              </a:rPr>
              <a:t>毕加索名画</a:t>
            </a:r>
            <a:r>
              <a:rPr lang="en-US" altLang="zh-CN" sz="2000" b="1" dirty="0">
                <a:solidFill>
                  <a:schemeClr val="accent4">
                    <a:lumMod val="10000"/>
                  </a:schemeClr>
                </a:solidFill>
                <a:latin typeface="+mn-ea"/>
                <a:ea typeface="+mn-ea"/>
              </a:rPr>
              <a:t>《</a:t>
            </a:r>
            <a:r>
              <a:rPr lang="zh-CN" altLang="en-US" sz="2000" b="1" dirty="0">
                <a:solidFill>
                  <a:schemeClr val="accent4">
                    <a:lumMod val="10000"/>
                  </a:schemeClr>
                </a:solidFill>
                <a:latin typeface="+mn-ea"/>
                <a:ea typeface="+mn-ea"/>
              </a:rPr>
              <a:t>牛</a:t>
            </a:r>
            <a:r>
              <a:rPr lang="en-US" altLang="zh-CN" sz="2000" b="1" dirty="0">
                <a:solidFill>
                  <a:schemeClr val="accent4">
                    <a:lumMod val="10000"/>
                  </a:schemeClr>
                </a:solidFill>
                <a:latin typeface="+mn-ea"/>
                <a:ea typeface="+mn-ea"/>
              </a:rPr>
              <a:t>》</a:t>
            </a:r>
            <a:r>
              <a:rPr lang="zh-CN" altLang="en-US" sz="2000" b="1" dirty="0">
                <a:solidFill>
                  <a:schemeClr val="accent4">
                    <a:lumMod val="10000"/>
                  </a:schemeClr>
                </a:solidFill>
                <a:latin typeface="+mn-ea"/>
                <a:ea typeface="+mn-ea"/>
              </a:rPr>
              <a:t>的抽象的过程</a:t>
            </a:r>
          </a:p>
        </p:txBody>
      </p:sp>
    </p:spTree>
    <p:extLst>
      <p:ext uri="{BB962C8B-B14F-4D97-AF65-F5344CB8AC3E}">
        <p14:creationId xmlns:p14="http://schemas.microsoft.com/office/powerpoint/2010/main" val="8607978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6178"/>
                                        </p:tgtEl>
                                        <p:attrNameLst>
                                          <p:attrName>style.visibility</p:attrName>
                                        </p:attrNameLst>
                                      </p:cBhvr>
                                      <p:to>
                                        <p:strVal val="visible"/>
                                      </p:to>
                                    </p:set>
                                    <p:animEffect transition="in" filter="dissolve">
                                      <p:cBhvr>
                                        <p:cTn id="7" dur="500"/>
                                        <p:tgtEl>
                                          <p:spTgt spid="306178"/>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15888"/>
            <a:ext cx="8229600" cy="704850"/>
          </a:xfrm>
        </p:spPr>
        <p:txBody>
          <a:bodyPr/>
          <a:lstStyle/>
          <a:p>
            <a:pPr eaLnBrk="1" hangingPunct="1"/>
            <a:r>
              <a:rPr lang="zh-CN" altLang="en-US"/>
              <a:t>数据的两个特征</a:t>
            </a:r>
          </a:p>
        </p:txBody>
      </p:sp>
      <p:sp>
        <p:nvSpPr>
          <p:cNvPr id="307203" name="Rectangle 3"/>
          <p:cNvSpPr>
            <a:spLocks noGrp="1" noChangeArrowheads="1"/>
          </p:cNvSpPr>
          <p:nvPr>
            <p:ph type="body" idx="1"/>
          </p:nvPr>
        </p:nvSpPr>
        <p:spPr>
          <a:xfrm>
            <a:off x="357188" y="1357313"/>
            <a:ext cx="8229600" cy="4486275"/>
          </a:xfrm>
        </p:spPr>
        <p:txBody>
          <a:bodyPr/>
          <a:lstStyle/>
          <a:p>
            <a:pPr eaLnBrk="1" hangingPunct="1">
              <a:lnSpc>
                <a:spcPct val="120000"/>
              </a:lnSpc>
            </a:pPr>
            <a:r>
              <a:rPr lang="zh-CN" altLang="en-US" sz="3800" b="1" dirty="0">
                <a:solidFill>
                  <a:srgbClr val="FF0000"/>
                </a:solidFill>
                <a:latin typeface="黑体" panose="02010609060101010101" pitchFamily="49" charset="-122"/>
                <a:ea typeface="黑体" panose="02010609060101010101" pitchFamily="49" charset="-122"/>
              </a:rPr>
              <a:t>静态特性</a:t>
            </a:r>
            <a:r>
              <a:rPr lang="zh-CN" altLang="en-US" sz="3800" b="1" dirty="0">
                <a:latin typeface="宋体" panose="02010600030101010101" pitchFamily="2" charset="-122"/>
              </a:rPr>
              <a:t>：包括数据的</a:t>
            </a:r>
            <a:r>
              <a:rPr lang="zh-CN" altLang="en-US" sz="3800" b="1" dirty="0">
                <a:solidFill>
                  <a:srgbClr val="0000FF"/>
                </a:solidFill>
                <a:latin typeface="宋体" panose="02010600030101010101" pitchFamily="2" charset="-122"/>
              </a:rPr>
              <a:t>基本结构</a:t>
            </a:r>
            <a:r>
              <a:rPr lang="zh-CN" altLang="en-US" sz="3800" b="1" dirty="0">
                <a:latin typeface="宋体" panose="02010600030101010101" pitchFamily="2" charset="-122"/>
              </a:rPr>
              <a:t>、</a:t>
            </a:r>
            <a:r>
              <a:rPr lang="zh-CN" altLang="en-US" sz="3800" b="1" dirty="0">
                <a:solidFill>
                  <a:srgbClr val="0000FF"/>
                </a:solidFill>
                <a:latin typeface="宋体" panose="02010600030101010101" pitchFamily="2" charset="-122"/>
              </a:rPr>
              <a:t>数据间的联系</a:t>
            </a:r>
            <a:r>
              <a:rPr lang="zh-CN" altLang="en-US" sz="3800" b="1" dirty="0">
                <a:latin typeface="宋体" panose="02010600030101010101" pitchFamily="2" charset="-122"/>
              </a:rPr>
              <a:t>和</a:t>
            </a:r>
            <a:r>
              <a:rPr lang="zh-CN" altLang="en-US" sz="3800" b="1" dirty="0">
                <a:solidFill>
                  <a:srgbClr val="0000FF"/>
                </a:solidFill>
                <a:latin typeface="宋体" panose="02010600030101010101" pitchFamily="2" charset="-122"/>
              </a:rPr>
              <a:t>数据中的约束</a:t>
            </a:r>
            <a:r>
              <a:rPr lang="zh-CN" altLang="en-US" sz="3800" b="1" dirty="0">
                <a:latin typeface="宋体" panose="02010600030101010101" pitchFamily="2" charset="-122"/>
              </a:rPr>
              <a:t>。</a:t>
            </a:r>
            <a:r>
              <a:rPr lang="zh-CN" altLang="en-US" sz="3800" b="1" dirty="0">
                <a:solidFill>
                  <a:schemeClr val="accent2"/>
                </a:solidFill>
                <a:latin typeface="宋体" panose="02010600030101010101" pitchFamily="2" charset="-122"/>
              </a:rPr>
              <a:t> </a:t>
            </a:r>
          </a:p>
          <a:p>
            <a:pPr eaLnBrk="1" hangingPunct="1">
              <a:lnSpc>
                <a:spcPct val="120000"/>
              </a:lnSpc>
            </a:pPr>
            <a:r>
              <a:rPr lang="zh-CN" altLang="en-US" sz="3800" b="1" dirty="0">
                <a:solidFill>
                  <a:srgbClr val="FF0000"/>
                </a:solidFill>
                <a:latin typeface="黑体" panose="02010609060101010101" pitchFamily="49" charset="-122"/>
                <a:ea typeface="黑体" panose="02010609060101010101" pitchFamily="49" charset="-122"/>
              </a:rPr>
              <a:t>动态特征</a:t>
            </a:r>
            <a:r>
              <a:rPr lang="zh-CN" altLang="en-US" sz="3800" b="1" dirty="0">
                <a:latin typeface="宋体" panose="02010600030101010101" pitchFamily="2" charset="-122"/>
              </a:rPr>
              <a:t>：指定义在数据上的操作。比如对学生的基本信息可以</a:t>
            </a:r>
            <a:r>
              <a:rPr lang="zh-CN" altLang="en-US" sz="3800" b="1" dirty="0">
                <a:solidFill>
                  <a:srgbClr val="0000FF"/>
                </a:solidFill>
                <a:latin typeface="宋体" panose="02010600030101010101" pitchFamily="2" charset="-122"/>
              </a:rPr>
              <a:t>查询</a:t>
            </a:r>
            <a:r>
              <a:rPr lang="zh-CN" altLang="en-US" sz="3800" b="1" dirty="0">
                <a:latin typeface="宋体" panose="02010600030101010101" pitchFamily="2" charset="-122"/>
              </a:rPr>
              <a:t>、</a:t>
            </a:r>
            <a:r>
              <a:rPr lang="zh-CN" altLang="en-US" sz="3800" b="1" dirty="0">
                <a:solidFill>
                  <a:srgbClr val="0000FF"/>
                </a:solidFill>
                <a:latin typeface="宋体" panose="02010600030101010101" pitchFamily="2" charset="-122"/>
              </a:rPr>
              <a:t>修改</a:t>
            </a:r>
            <a:r>
              <a:rPr lang="zh-CN" altLang="en-US" sz="3800" b="1" dirty="0">
                <a:latin typeface="宋体" panose="02010600030101010101" pitchFamily="2" charset="-122"/>
              </a:rPr>
              <a:t>和</a:t>
            </a:r>
            <a:r>
              <a:rPr lang="zh-CN" altLang="en-US" sz="3800" b="1" dirty="0">
                <a:solidFill>
                  <a:srgbClr val="0000FF"/>
                </a:solidFill>
                <a:latin typeface="宋体" panose="02010600030101010101" pitchFamily="2" charset="-122"/>
              </a:rPr>
              <a:t>增加</a:t>
            </a:r>
            <a:r>
              <a:rPr lang="zh-CN" altLang="en-US" sz="3800" b="1" dirty="0">
                <a:latin typeface="宋体" panose="02010600030101010101" pitchFamily="2" charset="-122"/>
              </a:rPr>
              <a:t>新记录等。</a:t>
            </a:r>
            <a:r>
              <a:rPr lang="zh-CN" altLang="en-US" sz="3800" b="1" dirty="0">
                <a:solidFill>
                  <a:schemeClr val="accent2"/>
                </a:solidFill>
                <a:latin typeface="宋体" panose="02010600030101010101" pitchFamily="2" charset="-122"/>
              </a:rPr>
              <a:t> </a:t>
            </a:r>
          </a:p>
          <a:p>
            <a:pPr eaLnBrk="1" hangingPunct="1">
              <a:lnSpc>
                <a:spcPct val="120000"/>
              </a:lnSpc>
            </a:pPr>
            <a:endParaRPr lang="zh-CN" altLang="en-US" sz="3800" b="1" dirty="0">
              <a:solidFill>
                <a:schemeClr val="accent2"/>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randombar(horizontal)">
                                      <p:cBhvr>
                                        <p:cTn id="7" dur="500"/>
                                        <p:tgtEl>
                                          <p:spTgt spid="307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07203">
                                            <p:txEl>
                                              <p:pRg st="1" end="1"/>
                                            </p:txEl>
                                          </p:spTgt>
                                        </p:tgtEl>
                                        <p:attrNameLst>
                                          <p:attrName>style.visibility</p:attrName>
                                        </p:attrNameLst>
                                      </p:cBhvr>
                                      <p:to>
                                        <p:strVal val="visible"/>
                                      </p:to>
                                    </p:set>
                                    <p:animEffect transition="in" filter="randombar(horizontal)">
                                      <p:cBhvr>
                                        <p:cTn id="12" dur="500"/>
                                        <p:tgtEl>
                                          <p:spTgt spid="307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115888"/>
            <a:ext cx="8229600" cy="704850"/>
          </a:xfrm>
        </p:spPr>
        <p:txBody>
          <a:bodyPr/>
          <a:lstStyle/>
          <a:p>
            <a:r>
              <a:rPr lang="zh-CN" altLang="en-US"/>
              <a:t>数据模型</a:t>
            </a:r>
          </a:p>
        </p:txBody>
      </p:sp>
      <p:sp>
        <p:nvSpPr>
          <p:cNvPr id="23555" name="内容占位符 2"/>
          <p:cNvSpPr>
            <a:spLocks noGrp="1"/>
          </p:cNvSpPr>
          <p:nvPr>
            <p:ph idx="1"/>
          </p:nvPr>
        </p:nvSpPr>
        <p:spPr>
          <a:xfrm>
            <a:off x="468313" y="1341438"/>
            <a:ext cx="8135937" cy="4751387"/>
          </a:xfrm>
        </p:spPr>
        <p:txBody>
          <a:bodyPr/>
          <a:lstStyle/>
          <a:p>
            <a:r>
              <a:rPr lang="zh-CN" altLang="zh-CN" b="1" dirty="0">
                <a:solidFill>
                  <a:srgbClr val="FF0000"/>
                </a:solidFill>
                <a:latin typeface="黑体" panose="02010609060101010101" pitchFamily="49" charset="-122"/>
                <a:ea typeface="黑体" panose="02010609060101010101" pitchFamily="49" charset="-122"/>
              </a:rPr>
              <a:t>数据模型</a:t>
            </a:r>
            <a:r>
              <a:rPr lang="zh-CN" altLang="zh-CN" b="1" dirty="0">
                <a:latin typeface="黑体" panose="02010609060101010101" pitchFamily="49" charset="-122"/>
                <a:ea typeface="黑体" panose="02010609060101010101" pitchFamily="49" charset="-122"/>
              </a:rPr>
              <a:t>实际上是</a:t>
            </a:r>
            <a:r>
              <a:rPr lang="zh-CN" altLang="zh-CN" b="1" dirty="0">
                <a:solidFill>
                  <a:srgbClr val="006600"/>
                </a:solidFill>
                <a:latin typeface="黑体" panose="02010609060101010101" pitchFamily="49" charset="-122"/>
                <a:ea typeface="黑体" panose="02010609060101010101" pitchFamily="49" charset="-122"/>
              </a:rPr>
              <a:t>模型化</a:t>
            </a:r>
            <a:r>
              <a:rPr lang="zh-CN" altLang="zh-CN" b="1" dirty="0">
                <a:solidFill>
                  <a:srgbClr val="0000FF"/>
                </a:solidFill>
                <a:latin typeface="黑体" panose="02010609060101010101" pitchFamily="49" charset="-122"/>
                <a:ea typeface="黑体" panose="02010609060101010101" pitchFamily="49" charset="-122"/>
              </a:rPr>
              <a:t>数据和信息</a:t>
            </a:r>
            <a:r>
              <a:rPr lang="zh-CN" altLang="zh-CN" b="1" dirty="0">
                <a:latin typeface="黑体" panose="02010609060101010101" pitchFamily="49" charset="-122"/>
                <a:ea typeface="黑体" panose="02010609060101010101" pitchFamily="49" charset="-122"/>
              </a:rPr>
              <a:t>的工具。根据模型应用的不同目的，可以将模型分为两大类</a:t>
            </a:r>
            <a:r>
              <a:rPr lang="zh-CN" altLang="en-US" b="1" dirty="0">
                <a:latin typeface="黑体" panose="02010609060101010101" pitchFamily="49" charset="-122"/>
                <a:ea typeface="黑体" panose="02010609060101010101" pitchFamily="49" charset="-122"/>
              </a:rPr>
              <a:t>：</a:t>
            </a:r>
            <a:endParaRPr lang="zh-CN" altLang="zh-CN" b="1" dirty="0">
              <a:latin typeface="黑体" panose="02010609060101010101" pitchFamily="49" charset="-122"/>
              <a:ea typeface="黑体" panose="02010609060101010101" pitchFamily="49" charset="-122"/>
            </a:endParaRPr>
          </a:p>
          <a:p>
            <a:pPr lvl="1"/>
            <a:r>
              <a:rPr lang="zh-CN" altLang="zh-CN" b="1" dirty="0">
                <a:solidFill>
                  <a:srgbClr val="FF0000"/>
                </a:solidFill>
              </a:rPr>
              <a:t>概念层数据模型</a:t>
            </a:r>
            <a:r>
              <a:rPr lang="zh-CN" altLang="en-US" b="1" dirty="0"/>
              <a:t>（概念模型）</a:t>
            </a:r>
            <a:r>
              <a:rPr lang="zh-CN" altLang="zh-CN" b="1" dirty="0"/>
              <a:t>，</a:t>
            </a:r>
            <a:r>
              <a:rPr lang="zh-CN" altLang="en-US" b="1" dirty="0"/>
              <a:t>从数据的</a:t>
            </a:r>
            <a:r>
              <a:rPr lang="zh-CN" altLang="en-US" b="1" dirty="0">
                <a:solidFill>
                  <a:srgbClr val="0000FF"/>
                </a:solidFill>
              </a:rPr>
              <a:t>语义视角</a:t>
            </a:r>
            <a:r>
              <a:rPr lang="zh-CN" altLang="en-US" b="1" dirty="0"/>
              <a:t>来抽取模型，是按用户的观点来对数据和信息进行建模。</a:t>
            </a:r>
            <a:endParaRPr lang="en-US" altLang="zh-CN" b="1" dirty="0"/>
          </a:p>
          <a:p>
            <a:pPr lvl="1"/>
            <a:r>
              <a:rPr lang="zh-CN" altLang="zh-CN" b="1" dirty="0">
                <a:solidFill>
                  <a:srgbClr val="FF0000"/>
                </a:solidFill>
              </a:rPr>
              <a:t>组织层数据模型</a:t>
            </a:r>
            <a:r>
              <a:rPr lang="zh-CN" altLang="en-US" b="1" dirty="0"/>
              <a:t>（</a:t>
            </a:r>
            <a:r>
              <a:rPr lang="zh-CN" altLang="zh-CN" b="1" dirty="0"/>
              <a:t>组织模型</a:t>
            </a:r>
            <a:r>
              <a:rPr lang="zh-CN" altLang="en-US" b="1" dirty="0"/>
              <a:t>）。从数据的</a:t>
            </a:r>
            <a:r>
              <a:rPr lang="zh-CN" altLang="en-US" b="1" dirty="0">
                <a:solidFill>
                  <a:srgbClr val="0000FF"/>
                </a:solidFill>
              </a:rPr>
              <a:t>组织层次</a:t>
            </a:r>
            <a:r>
              <a:rPr lang="zh-CN" altLang="en-US" b="1" dirty="0"/>
              <a:t>来描述数据。</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圆角矩形 12"/>
          <p:cNvSpPr>
            <a:spLocks noChangeArrowheads="1"/>
          </p:cNvSpPr>
          <p:nvPr/>
        </p:nvSpPr>
        <p:spPr bwMode="auto">
          <a:xfrm>
            <a:off x="0" y="0"/>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1507"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1800" b="1">
              <a:latin typeface="Arial" panose="020B0604020202020204" pitchFamily="34" charset="0"/>
            </a:endParaRPr>
          </a:p>
        </p:txBody>
      </p:sp>
      <p:sp>
        <p:nvSpPr>
          <p:cNvPr id="21508" name="标题 16"/>
          <p:cNvSpPr>
            <a:spLocks noGrp="1" noChangeArrowheads="1"/>
          </p:cNvSpPr>
          <p:nvPr>
            <p:ph type="title" idx="4294967295"/>
          </p:nvPr>
        </p:nvSpPr>
        <p:spPr>
          <a:xfrm>
            <a:off x="2122488" y="2563813"/>
            <a:ext cx="5761037"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数据库概述</a:t>
            </a:r>
          </a:p>
        </p:txBody>
      </p:sp>
      <p:pic>
        <p:nvPicPr>
          <p:cNvPr id="21509" name="Picture 14" descr="http://img1.imgtn.bdimg.com/it/u=2680666289,3657577152&amp;fm=21&amp;gp=0.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1"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475" y="1484313"/>
            <a:ext cx="944563"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1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57200" y="115888"/>
            <a:ext cx="8229600" cy="704850"/>
          </a:xfrm>
        </p:spPr>
        <p:txBody>
          <a:bodyPr/>
          <a:lstStyle/>
          <a:p>
            <a:r>
              <a:rPr lang="zh-CN" altLang="zh-CN"/>
              <a:t>概念层数据模型</a:t>
            </a:r>
            <a:endParaRPr lang="zh-CN" altLang="en-US"/>
          </a:p>
        </p:txBody>
      </p:sp>
      <p:sp>
        <p:nvSpPr>
          <p:cNvPr id="24579" name="内容占位符 2"/>
          <p:cNvSpPr>
            <a:spLocks noGrp="1"/>
          </p:cNvSpPr>
          <p:nvPr>
            <p:ph idx="1"/>
          </p:nvPr>
        </p:nvSpPr>
        <p:spPr>
          <a:xfrm>
            <a:off x="249238" y="1411288"/>
            <a:ext cx="8645525" cy="4683125"/>
          </a:xfrm>
        </p:spPr>
        <p:txBody>
          <a:bodyPr/>
          <a:lstStyle/>
          <a:p>
            <a:r>
              <a:rPr lang="zh-CN" altLang="zh-CN" b="1" dirty="0"/>
              <a:t>从数据的应用语义视角来抽取现实世界中有价值的数据并按</a:t>
            </a:r>
            <a:r>
              <a:rPr lang="zh-CN" altLang="zh-CN" b="1" dirty="0">
                <a:solidFill>
                  <a:srgbClr val="FF0000"/>
                </a:solidFill>
              </a:rPr>
              <a:t>用户的观点</a:t>
            </a:r>
            <a:r>
              <a:rPr lang="zh-CN" altLang="zh-CN" b="1" dirty="0"/>
              <a:t>对数据进行建模。</a:t>
            </a:r>
            <a:endParaRPr lang="en-US" altLang="zh-CN" b="1" dirty="0"/>
          </a:p>
          <a:p>
            <a:pPr lvl="1"/>
            <a:r>
              <a:rPr lang="zh-CN" altLang="zh-CN" b="1" dirty="0"/>
              <a:t>主要用在数据库的</a:t>
            </a:r>
            <a:r>
              <a:rPr lang="zh-CN" altLang="zh-CN" b="1" dirty="0">
                <a:solidFill>
                  <a:srgbClr val="FF0000"/>
                </a:solidFill>
              </a:rPr>
              <a:t>设计阶段</a:t>
            </a:r>
            <a:r>
              <a:rPr lang="zh-CN" altLang="zh-CN" b="1" dirty="0"/>
              <a:t>，</a:t>
            </a:r>
            <a:endParaRPr lang="en-US" altLang="zh-CN" b="1" dirty="0"/>
          </a:p>
          <a:p>
            <a:pPr lvl="1"/>
            <a:r>
              <a:rPr lang="zh-CN" altLang="zh-CN" b="1" dirty="0"/>
              <a:t>与具体的数据库管理系统</a:t>
            </a:r>
            <a:r>
              <a:rPr lang="zh-CN" altLang="zh-CN" b="1" dirty="0">
                <a:solidFill>
                  <a:srgbClr val="FF0000"/>
                </a:solidFill>
              </a:rPr>
              <a:t>无关</a:t>
            </a:r>
            <a:r>
              <a:rPr lang="zh-CN" altLang="zh-CN" b="1" dirty="0"/>
              <a:t>，</a:t>
            </a:r>
            <a:endParaRPr lang="en-US" altLang="zh-CN" b="1" dirty="0"/>
          </a:p>
          <a:p>
            <a:pPr lvl="1"/>
            <a:r>
              <a:rPr lang="zh-CN" altLang="zh-CN" b="1" dirty="0"/>
              <a:t>与具体的实现方式</a:t>
            </a:r>
            <a:r>
              <a:rPr lang="zh-CN" altLang="zh-CN" b="1" dirty="0">
                <a:solidFill>
                  <a:srgbClr val="FF0000"/>
                </a:solidFill>
              </a:rPr>
              <a:t>无关</a:t>
            </a:r>
            <a:r>
              <a:rPr lang="zh-CN" altLang="zh-CN" b="1" dirty="0"/>
              <a:t>。</a:t>
            </a:r>
            <a:endParaRPr lang="zh-CN" altLang="en-US" b="1" dirty="0"/>
          </a:p>
        </p:txBody>
      </p:sp>
      <p:sp>
        <p:nvSpPr>
          <p:cNvPr id="40964" name="灯片编号占位符 4"/>
          <p:cNvSpPr>
            <a:spLocks noGrp="1"/>
          </p:cNvSpPr>
          <p:nvPr>
            <p:ph type="sldNum" sz="quarter" idx="12"/>
          </p:nvPr>
        </p:nvSpPr>
        <p:spPr>
          <a:xfrm>
            <a:off x="6553200" y="6245225"/>
            <a:ext cx="1981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spcBef>
                <a:spcPct val="0"/>
              </a:spcBef>
              <a:buFontTx/>
              <a:buNone/>
            </a:pPr>
            <a:fld id="{1D4F12E1-2740-40CE-93CD-BCB708CB5AA0}" type="slidenum">
              <a:rPr lang="zh-CN" altLang="en-US" sz="1200">
                <a:solidFill>
                  <a:srgbClr val="898989"/>
                </a:solidFill>
                <a:latin typeface="Arial" panose="020B0604020202020204" pitchFamily="34" charset="0"/>
              </a:rPr>
              <a:pPr algn="l">
                <a:spcBef>
                  <a:spcPct val="0"/>
                </a:spcBef>
                <a:buFontTx/>
                <a:buNone/>
              </a:pPr>
              <a:t>20</a:t>
            </a:fld>
            <a:endParaRPr lang="zh-CN" altLang="en-US" sz="1200">
              <a:solidFill>
                <a:srgbClr val="898989"/>
              </a:solidFill>
              <a:latin typeface="Arial" panose="020B0604020202020204" pitchFamily="34" charset="0"/>
            </a:endParaRPr>
          </a:p>
        </p:txBody>
      </p:sp>
      <p:sp>
        <p:nvSpPr>
          <p:cNvPr id="3" name="右箭头 2"/>
          <p:cNvSpPr/>
          <p:nvPr/>
        </p:nvSpPr>
        <p:spPr>
          <a:xfrm>
            <a:off x="4323352" y="4725594"/>
            <a:ext cx="1584726" cy="1080495"/>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t>E-R</a:t>
            </a:r>
            <a:r>
              <a:rPr lang="zh-CN" altLang="en-US" dirty="0"/>
              <a:t>图</a:t>
            </a:r>
          </a:p>
        </p:txBody>
      </p:sp>
      <p:pic>
        <p:nvPicPr>
          <p:cNvPr id="2" name="图片 1"/>
          <p:cNvPicPr>
            <a:picLocks noChangeAspect="1"/>
          </p:cNvPicPr>
          <p:nvPr/>
        </p:nvPicPr>
        <p:blipFill>
          <a:blip r:embed="rId2"/>
          <a:stretch>
            <a:fillRect/>
          </a:stretch>
        </p:blipFill>
        <p:spPr>
          <a:xfrm>
            <a:off x="6058395" y="2765412"/>
            <a:ext cx="2686050" cy="3314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57200" y="115888"/>
            <a:ext cx="8229600" cy="704850"/>
          </a:xfrm>
        </p:spPr>
        <p:txBody>
          <a:bodyPr/>
          <a:lstStyle/>
          <a:p>
            <a:r>
              <a:rPr lang="zh-CN" altLang="en-US"/>
              <a:t>组织层数据模型</a:t>
            </a:r>
          </a:p>
        </p:txBody>
      </p:sp>
      <p:sp>
        <p:nvSpPr>
          <p:cNvPr id="25603" name="内容占位符 2"/>
          <p:cNvSpPr>
            <a:spLocks noGrp="1"/>
          </p:cNvSpPr>
          <p:nvPr>
            <p:ph idx="1"/>
          </p:nvPr>
        </p:nvSpPr>
        <p:spPr>
          <a:xfrm>
            <a:off x="393700" y="1195388"/>
            <a:ext cx="8283575" cy="4827587"/>
          </a:xfrm>
        </p:spPr>
        <p:txBody>
          <a:bodyPr/>
          <a:lstStyle/>
          <a:p>
            <a:pPr>
              <a:defRPr/>
            </a:pPr>
            <a:r>
              <a:rPr lang="zh-CN" altLang="zh-CN" b="1" dirty="0">
                <a:latin typeface="+mn-ea"/>
              </a:rPr>
              <a:t>从数据的组织方式来描述数据。</a:t>
            </a:r>
            <a:r>
              <a:rPr lang="zh-CN" altLang="en-US" b="1" dirty="0">
                <a:latin typeface="+mn-ea"/>
              </a:rPr>
              <a:t>主要有：</a:t>
            </a:r>
            <a:endParaRPr lang="en-US" altLang="zh-CN" b="1" dirty="0">
              <a:latin typeface="+mn-ea"/>
            </a:endParaRPr>
          </a:p>
          <a:p>
            <a:pPr lvl="1">
              <a:defRPr/>
            </a:pPr>
            <a:r>
              <a:rPr lang="zh-CN" altLang="zh-CN" b="1" dirty="0">
                <a:solidFill>
                  <a:srgbClr val="FF0000"/>
                </a:solidFill>
                <a:latin typeface="+mn-ea"/>
              </a:rPr>
              <a:t>层次模型</a:t>
            </a:r>
            <a:endParaRPr lang="en-US" altLang="zh-CN" b="1" dirty="0">
              <a:solidFill>
                <a:srgbClr val="FF0000"/>
              </a:solidFill>
              <a:latin typeface="+mn-ea"/>
            </a:endParaRPr>
          </a:p>
          <a:p>
            <a:pPr lvl="1">
              <a:defRPr/>
            </a:pPr>
            <a:r>
              <a:rPr lang="zh-CN" altLang="zh-CN" b="1" dirty="0">
                <a:solidFill>
                  <a:srgbClr val="FF0000"/>
                </a:solidFill>
                <a:latin typeface="+mn-ea"/>
              </a:rPr>
              <a:t>网状模型</a:t>
            </a:r>
            <a:endParaRPr lang="en-US" altLang="zh-CN" b="1" dirty="0">
              <a:solidFill>
                <a:srgbClr val="FF0000"/>
              </a:solidFill>
              <a:latin typeface="+mn-ea"/>
            </a:endParaRPr>
          </a:p>
          <a:p>
            <a:pPr lvl="1">
              <a:defRPr/>
            </a:pPr>
            <a:r>
              <a:rPr lang="zh-CN" altLang="zh-CN" b="1" dirty="0">
                <a:solidFill>
                  <a:srgbClr val="FF0000"/>
                </a:solidFill>
                <a:latin typeface="+mn-ea"/>
              </a:rPr>
              <a:t>关系模型</a:t>
            </a:r>
            <a:endParaRPr lang="en-US" altLang="zh-CN" b="1" dirty="0">
              <a:solidFill>
                <a:srgbClr val="FF0000"/>
              </a:solidFill>
              <a:latin typeface="+mn-ea"/>
            </a:endParaRPr>
          </a:p>
          <a:p>
            <a:pPr lvl="1">
              <a:defRPr/>
            </a:pPr>
            <a:r>
              <a:rPr lang="zh-CN" altLang="zh-CN" b="1" dirty="0">
                <a:solidFill>
                  <a:srgbClr val="FF0000"/>
                </a:solidFill>
                <a:latin typeface="+mn-ea"/>
              </a:rPr>
              <a:t>对象</a:t>
            </a:r>
            <a:r>
              <a:rPr lang="en-US" altLang="zh-CN" b="1" dirty="0">
                <a:solidFill>
                  <a:srgbClr val="FF0000"/>
                </a:solidFill>
                <a:latin typeface="+mn-ea"/>
              </a:rPr>
              <a:t>-</a:t>
            </a:r>
            <a:r>
              <a:rPr lang="zh-CN" altLang="zh-CN" b="1" dirty="0">
                <a:solidFill>
                  <a:srgbClr val="FF0000"/>
                </a:solidFill>
                <a:latin typeface="+mn-ea"/>
              </a:rPr>
              <a:t>关系模型</a:t>
            </a:r>
            <a:endParaRPr lang="en-US" altLang="zh-CN" b="1" dirty="0">
              <a:solidFill>
                <a:srgbClr val="FF0000"/>
              </a:solidFill>
              <a:latin typeface="+mn-ea"/>
            </a:endParaRPr>
          </a:p>
        </p:txBody>
      </p:sp>
      <p:sp>
        <p:nvSpPr>
          <p:cNvPr id="27652" name="日期占位符 3"/>
          <p:cNvSpPr>
            <a:spLocks noGrp="1"/>
          </p:cNvSpPr>
          <p:nvPr>
            <p:ph type="dt" sz="quarter" idx="10"/>
          </p:nvPr>
        </p:nvSpPr>
        <p:spPr bwMode="gray">
          <a:xfrm>
            <a:off x="3810000" y="6483350"/>
            <a:ext cx="1828800" cy="244475"/>
          </a:xfrm>
          <a:ln>
            <a:miter lim="800000"/>
            <a:headEnd/>
            <a:tailEnd/>
          </a:ln>
        </p:spPr>
        <p:txBody>
          <a:bodyPr/>
          <a:lstStyle/>
          <a:p>
            <a:pPr algn="ctr">
              <a:defRPr/>
            </a:pPr>
            <a:fld id="{5BB9D92E-F002-434A-8BC7-A569F8D14884}" type="datetime8">
              <a:rPr lang="zh-CN" altLang="en-US" sz="1000">
                <a:solidFill>
                  <a:schemeClr val="bg1"/>
                </a:solidFill>
                <a:latin typeface="+mn-lt"/>
              </a:rPr>
              <a:pPr algn="ctr">
                <a:defRPr/>
              </a:pPr>
              <a:t>2018年3月12日10时7分</a:t>
            </a:fld>
            <a:endParaRPr lang="zh-CN" altLang="en-US" sz="1000">
              <a:solidFill>
                <a:schemeClr val="bg1"/>
              </a:solidFill>
              <a:latin typeface="+mn-lt"/>
            </a:endParaRPr>
          </a:p>
        </p:txBody>
      </p:sp>
      <p:sp>
        <p:nvSpPr>
          <p:cNvPr id="41989" name="灯片编号占位符 4"/>
          <p:cNvSpPr>
            <a:spLocks noGrp="1"/>
          </p:cNvSpPr>
          <p:nvPr>
            <p:ph type="sldNum" sz="quarter" idx="12"/>
          </p:nvPr>
        </p:nvSpPr>
        <p:spPr>
          <a:xfrm>
            <a:off x="6553200" y="6245225"/>
            <a:ext cx="1981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spcBef>
                <a:spcPct val="0"/>
              </a:spcBef>
              <a:buFontTx/>
              <a:buNone/>
            </a:pPr>
            <a:fld id="{F0CAC961-FC1E-44A2-A5E0-4B1CD26495B6}" type="slidenum">
              <a:rPr lang="zh-CN" altLang="en-US" sz="1200">
                <a:solidFill>
                  <a:srgbClr val="898989"/>
                </a:solidFill>
                <a:latin typeface="Arial" panose="020B0604020202020204" pitchFamily="34" charset="0"/>
              </a:rPr>
              <a:pPr algn="l">
                <a:spcBef>
                  <a:spcPct val="0"/>
                </a:spcBef>
                <a:buFontTx/>
                <a:buNone/>
              </a:pPr>
              <a:t>21</a:t>
            </a:fld>
            <a:endParaRPr lang="zh-CN" altLang="en-US" sz="1200">
              <a:solidFill>
                <a:srgbClr val="898989"/>
              </a:solidFill>
              <a:latin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173" y="1816689"/>
            <a:ext cx="2430498" cy="1546681"/>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736" y="1816689"/>
            <a:ext cx="2771179" cy="243232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27" y="4007735"/>
            <a:ext cx="2847975" cy="2781300"/>
          </a:xfrm>
          <a:prstGeom prst="rect">
            <a:avLst/>
          </a:prstGeom>
        </p:spPr>
      </p:pic>
      <p:pic>
        <p:nvPicPr>
          <p:cNvPr id="6" name="图片 5"/>
          <p:cNvPicPr>
            <a:picLocks noChangeAspect="1"/>
          </p:cNvPicPr>
          <p:nvPr/>
        </p:nvPicPr>
        <p:blipFill>
          <a:blip r:embed="rId5"/>
          <a:stretch>
            <a:fillRect/>
          </a:stretch>
        </p:blipFill>
        <p:spPr>
          <a:xfrm>
            <a:off x="738764" y="4007735"/>
            <a:ext cx="3524250" cy="885825"/>
          </a:xfrm>
          <a:prstGeom prst="rect">
            <a:avLst/>
          </a:prstGeom>
        </p:spPr>
      </p:pic>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549" y="4893560"/>
            <a:ext cx="3516306" cy="15897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par>
                          <p:cTn id="13" fill="hold" nodeType="afterGroup">
                            <p:stCondLst>
                              <p:cond delay="500"/>
                            </p:stCondLst>
                            <p:childTnLst>
                              <p:par>
                                <p:cTn id="14" presetID="42"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3" dur="500"/>
                                        <p:tgtEl>
                                          <p:spTgt spid="25603">
                                            <p:txEl>
                                              <p:pRg st="2" end="2"/>
                                            </p:txEl>
                                          </p:spTgt>
                                        </p:tgtEl>
                                      </p:cBhvr>
                                    </p:animEffect>
                                  </p:childTnLst>
                                </p:cTn>
                              </p:par>
                            </p:childTnLst>
                          </p:cTn>
                        </p:par>
                        <p:par>
                          <p:cTn id="24" fill="hold" nodeType="afterGroup">
                            <p:stCondLst>
                              <p:cond delay="500"/>
                            </p:stCondLst>
                            <p:childTnLst>
                              <p:par>
                                <p:cTn id="25" presetID="42"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34" dur="500"/>
                                        <p:tgtEl>
                                          <p:spTgt spid="25603">
                                            <p:txEl>
                                              <p:pRg st="3" end="3"/>
                                            </p:txEl>
                                          </p:spTgt>
                                        </p:tgtEl>
                                      </p:cBhvr>
                                    </p:animEffect>
                                  </p:childTnLst>
                                </p:cTn>
                              </p:par>
                            </p:childTnLst>
                          </p:cTn>
                        </p:par>
                        <p:par>
                          <p:cTn id="35" fill="hold">
                            <p:stCondLst>
                              <p:cond delay="500"/>
                            </p:stCondLst>
                            <p:childTnLst>
                              <p:par>
                                <p:cTn id="36" presetID="42"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2" presetClass="entr" presetSubtype="0"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51" dur="500"/>
                                        <p:tgtEl>
                                          <p:spTgt spid="25603">
                                            <p:txEl>
                                              <p:pRg st="4" end="4"/>
                                            </p:txEl>
                                          </p:spTgt>
                                        </p:tgtEl>
                                      </p:cBhvr>
                                    </p:animEffect>
                                  </p:childTnLst>
                                </p:cTn>
                              </p:par>
                            </p:childTnLst>
                          </p:cTn>
                        </p:par>
                        <p:par>
                          <p:cTn id="52" fill="hold">
                            <p:stCondLst>
                              <p:cond delay="500"/>
                            </p:stCondLst>
                            <p:childTnLst>
                              <p:par>
                                <p:cTn id="53" presetID="42" presetClass="entr" presetSubtype="0" fill="hold"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57200" y="115888"/>
            <a:ext cx="8229600" cy="704850"/>
          </a:xfrm>
        </p:spPr>
        <p:txBody>
          <a:bodyPr/>
          <a:lstStyle/>
          <a:p>
            <a:r>
              <a:rPr lang="zh-CN" altLang="en-US"/>
              <a:t>组织层数据模型</a:t>
            </a:r>
          </a:p>
        </p:txBody>
      </p:sp>
      <p:sp>
        <p:nvSpPr>
          <p:cNvPr id="25603" name="内容占位符 2"/>
          <p:cNvSpPr>
            <a:spLocks noGrp="1"/>
          </p:cNvSpPr>
          <p:nvPr>
            <p:ph idx="1"/>
          </p:nvPr>
        </p:nvSpPr>
        <p:spPr>
          <a:xfrm>
            <a:off x="393700" y="1195388"/>
            <a:ext cx="8283575" cy="4827587"/>
          </a:xfrm>
        </p:spPr>
        <p:txBody>
          <a:bodyPr/>
          <a:lstStyle/>
          <a:p>
            <a:pPr>
              <a:defRPr/>
            </a:pPr>
            <a:r>
              <a:rPr lang="zh-CN" altLang="zh-CN" b="1" dirty="0">
                <a:latin typeface="+mn-ea"/>
              </a:rPr>
              <a:t>从数据的组织方式来描述数据。</a:t>
            </a:r>
            <a:endParaRPr lang="en-US" altLang="zh-CN" b="1" dirty="0">
              <a:latin typeface="+mn-ea"/>
            </a:endParaRPr>
          </a:p>
          <a:p>
            <a:pPr>
              <a:defRPr/>
            </a:pPr>
            <a:r>
              <a:rPr lang="zh-CN" altLang="en-US" b="1" dirty="0">
                <a:latin typeface="+mn-ea"/>
              </a:rPr>
              <a:t>这些模型</a:t>
            </a:r>
            <a:r>
              <a:rPr lang="zh-CN" altLang="zh-CN" b="1" dirty="0">
                <a:latin typeface="+mn-ea"/>
              </a:rPr>
              <a:t>是从计算机系统的观点对数据进行建模，</a:t>
            </a:r>
            <a:endParaRPr lang="en-US" altLang="zh-CN" b="1" dirty="0">
              <a:latin typeface="+mn-ea"/>
            </a:endParaRPr>
          </a:p>
          <a:p>
            <a:pPr>
              <a:defRPr/>
            </a:pPr>
            <a:r>
              <a:rPr lang="zh-CN" altLang="zh-CN" b="1" dirty="0">
                <a:latin typeface="+mn-ea"/>
              </a:rPr>
              <a:t>与所使用的数据库管理系统有关</a:t>
            </a:r>
            <a:r>
              <a:rPr lang="zh-CN" altLang="en-US" b="1" dirty="0">
                <a:latin typeface="+mn-ea"/>
              </a:rPr>
              <a:t>。</a:t>
            </a:r>
          </a:p>
        </p:txBody>
      </p:sp>
      <p:sp>
        <p:nvSpPr>
          <p:cNvPr id="27652" name="日期占位符 3"/>
          <p:cNvSpPr>
            <a:spLocks noGrp="1"/>
          </p:cNvSpPr>
          <p:nvPr>
            <p:ph type="dt" sz="quarter" idx="10"/>
          </p:nvPr>
        </p:nvSpPr>
        <p:spPr bwMode="gray">
          <a:xfrm>
            <a:off x="3810000" y="6483350"/>
            <a:ext cx="1828800" cy="244475"/>
          </a:xfrm>
          <a:ln>
            <a:miter lim="800000"/>
            <a:headEnd/>
            <a:tailEnd/>
          </a:ln>
        </p:spPr>
        <p:txBody>
          <a:bodyPr/>
          <a:lstStyle/>
          <a:p>
            <a:pPr algn="ctr">
              <a:defRPr/>
            </a:pPr>
            <a:fld id="{5BB9D92E-F002-434A-8BC7-A569F8D14884}" type="datetime8">
              <a:rPr lang="zh-CN" altLang="en-US" sz="1000">
                <a:solidFill>
                  <a:schemeClr val="bg1"/>
                </a:solidFill>
                <a:latin typeface="+mn-lt"/>
              </a:rPr>
              <a:pPr algn="ctr">
                <a:defRPr/>
              </a:pPr>
              <a:t>2018年3月12日10时7分</a:t>
            </a:fld>
            <a:endParaRPr lang="zh-CN" altLang="en-US" sz="1000" dirty="0">
              <a:solidFill>
                <a:schemeClr val="bg1"/>
              </a:solidFill>
              <a:latin typeface="+mn-lt"/>
            </a:endParaRPr>
          </a:p>
        </p:txBody>
      </p:sp>
      <p:sp>
        <p:nvSpPr>
          <p:cNvPr id="41989" name="灯片编号占位符 4"/>
          <p:cNvSpPr>
            <a:spLocks noGrp="1"/>
          </p:cNvSpPr>
          <p:nvPr>
            <p:ph type="sldNum" sz="quarter" idx="12"/>
          </p:nvPr>
        </p:nvSpPr>
        <p:spPr>
          <a:xfrm>
            <a:off x="6553200" y="6245225"/>
            <a:ext cx="1981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spcBef>
                <a:spcPct val="0"/>
              </a:spcBef>
              <a:buFontTx/>
              <a:buNone/>
            </a:pPr>
            <a:fld id="{F0CAC961-FC1E-44A2-A5E0-4B1CD26495B6}" type="slidenum">
              <a:rPr lang="zh-CN" altLang="en-US" sz="1200">
                <a:solidFill>
                  <a:srgbClr val="898989"/>
                </a:solidFill>
                <a:latin typeface="Arial" panose="020B0604020202020204" pitchFamily="34" charset="0"/>
              </a:rPr>
              <a:pPr algn="l">
                <a:spcBef>
                  <a:spcPct val="0"/>
                </a:spcBef>
                <a:buFontTx/>
                <a:buNone/>
              </a:pPr>
              <a:t>22</a:t>
            </a:fld>
            <a:endParaRPr lang="zh-CN" altLang="en-US" sz="1200">
              <a:solidFill>
                <a:srgbClr val="898989"/>
              </a:solidFill>
              <a:latin typeface="Arial" panose="020B0604020202020204"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66" y="3573066"/>
            <a:ext cx="3284934" cy="3284934"/>
          </a:xfrm>
          <a:prstGeom prst="rect">
            <a:avLst/>
          </a:prstGeom>
        </p:spPr>
      </p:pic>
      <p:pic>
        <p:nvPicPr>
          <p:cNvPr id="6" name="图片 5"/>
          <p:cNvPicPr>
            <a:picLocks noChangeAspect="1"/>
          </p:cNvPicPr>
          <p:nvPr/>
        </p:nvPicPr>
        <p:blipFill>
          <a:blip r:embed="rId3"/>
          <a:stretch>
            <a:fillRect/>
          </a:stretch>
        </p:blipFill>
        <p:spPr>
          <a:xfrm>
            <a:off x="393700" y="4183458"/>
            <a:ext cx="3531014" cy="2214167"/>
          </a:xfrm>
          <a:prstGeom prst="rect">
            <a:avLst/>
          </a:prstGeom>
        </p:spPr>
      </p:pic>
    </p:spTree>
    <p:extLst>
      <p:ext uri="{BB962C8B-B14F-4D97-AF65-F5344CB8AC3E}">
        <p14:creationId xmlns:p14="http://schemas.microsoft.com/office/powerpoint/2010/main" val="230298959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1" dur="500"/>
                                        <p:tgtEl>
                                          <p:spTgt spid="2560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43011"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1800" b="1">
              <a:latin typeface="Arial" panose="020B0604020202020204" pitchFamily="34" charset="0"/>
            </a:endParaRPr>
          </a:p>
        </p:txBody>
      </p:sp>
      <p:sp>
        <p:nvSpPr>
          <p:cNvPr id="43012" name="标题 16"/>
          <p:cNvSpPr>
            <a:spLocks noGrp="1" noChangeArrowheads="1"/>
          </p:cNvSpPr>
          <p:nvPr>
            <p:ph type="title" idx="4294967295"/>
          </p:nvPr>
        </p:nvSpPr>
        <p:spPr>
          <a:xfrm>
            <a:off x="2376488" y="2681288"/>
            <a:ext cx="6518275"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实体联系模型与关系模型</a:t>
            </a:r>
          </a:p>
        </p:txBody>
      </p:sp>
      <p:pic>
        <p:nvPicPr>
          <p:cNvPr id="43013"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5"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6"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115888"/>
            <a:ext cx="8229600" cy="704850"/>
          </a:xfrm>
        </p:spPr>
        <p:txBody>
          <a:bodyPr/>
          <a:lstStyle/>
          <a:p>
            <a:r>
              <a:rPr lang="zh-CN" altLang="en-US"/>
              <a:t>基本概念</a:t>
            </a:r>
          </a:p>
        </p:txBody>
      </p:sp>
      <p:sp>
        <p:nvSpPr>
          <p:cNvPr id="28675" name="内容占位符 2"/>
          <p:cNvSpPr>
            <a:spLocks noGrp="1"/>
          </p:cNvSpPr>
          <p:nvPr>
            <p:ph idx="1"/>
          </p:nvPr>
        </p:nvSpPr>
        <p:spPr>
          <a:xfrm>
            <a:off x="285750" y="1268413"/>
            <a:ext cx="8715375" cy="4824412"/>
          </a:xfrm>
        </p:spPr>
        <p:txBody>
          <a:bodyPr/>
          <a:lstStyle/>
          <a:p>
            <a:r>
              <a:rPr lang="zh-CN" altLang="en-US" b="1" dirty="0">
                <a:latin typeface="黑体" panose="02010609060101010101" pitchFamily="49" charset="-122"/>
                <a:ea typeface="黑体" panose="02010609060101010101" pitchFamily="49" charset="-122"/>
              </a:rPr>
              <a:t>概念层数据</a:t>
            </a:r>
            <a:r>
              <a:rPr lang="zh-CN" altLang="zh-CN" b="1" dirty="0">
                <a:latin typeface="黑体" panose="02010609060101010101" pitchFamily="49" charset="-122"/>
                <a:ea typeface="黑体" panose="02010609060101010101" pitchFamily="49" charset="-122"/>
              </a:rPr>
              <a:t>模型应该</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lvl="1"/>
            <a:r>
              <a:rPr lang="zh-CN" altLang="zh-CN" sz="3000" b="1" dirty="0">
                <a:latin typeface="Arial" panose="020B0604020202020204" pitchFamily="34" charset="0"/>
              </a:rPr>
              <a:t>具有较强的</a:t>
            </a:r>
            <a:r>
              <a:rPr lang="zh-CN" altLang="zh-CN" sz="3000" b="1" dirty="0">
                <a:solidFill>
                  <a:srgbClr val="FF0000"/>
                </a:solidFill>
                <a:latin typeface="Arial" panose="020B0604020202020204" pitchFamily="34" charset="0"/>
              </a:rPr>
              <a:t>语义</a:t>
            </a:r>
            <a:r>
              <a:rPr lang="zh-CN" altLang="zh-CN" sz="3000" b="1" dirty="0">
                <a:latin typeface="Arial" panose="020B0604020202020204" pitchFamily="34" charset="0"/>
              </a:rPr>
              <a:t>表达能力；</a:t>
            </a:r>
            <a:endParaRPr lang="en-US" altLang="zh-CN" sz="3000" b="1" dirty="0">
              <a:latin typeface="Arial" panose="020B0604020202020204" pitchFamily="34" charset="0"/>
            </a:endParaRPr>
          </a:p>
          <a:p>
            <a:pPr lvl="1"/>
            <a:r>
              <a:rPr lang="zh-CN" altLang="zh-CN" sz="3000" b="1" dirty="0">
                <a:latin typeface="Arial" panose="020B0604020202020204" pitchFamily="34" charset="0"/>
              </a:rPr>
              <a:t>能够</a:t>
            </a:r>
            <a:r>
              <a:rPr lang="zh-CN" altLang="zh-CN" sz="3000" b="1" dirty="0">
                <a:solidFill>
                  <a:srgbClr val="FF0000"/>
                </a:solidFill>
                <a:latin typeface="Arial" panose="020B0604020202020204" pitchFamily="34" charset="0"/>
              </a:rPr>
              <a:t>方便、直接地</a:t>
            </a:r>
            <a:r>
              <a:rPr lang="zh-CN" altLang="zh-CN" sz="3000" b="1" dirty="0">
                <a:latin typeface="Arial" panose="020B0604020202020204" pitchFamily="34" charset="0"/>
              </a:rPr>
              <a:t>表达应用中的各种语义知识</a:t>
            </a:r>
            <a:r>
              <a:rPr lang="en-US" altLang="zh-CN" sz="3000" b="1" dirty="0">
                <a:latin typeface="Arial" panose="020B0604020202020204" pitchFamily="34" charset="0"/>
              </a:rPr>
              <a:t>;</a:t>
            </a:r>
          </a:p>
          <a:p>
            <a:pPr lvl="1"/>
            <a:r>
              <a:rPr lang="zh-CN" altLang="zh-CN" sz="3000" b="1" dirty="0">
                <a:latin typeface="Arial" panose="020B0604020202020204" pitchFamily="34" charset="0"/>
              </a:rPr>
              <a:t>简单、清晰</a:t>
            </a:r>
            <a:r>
              <a:rPr lang="zh-CN" altLang="en-US" sz="3000" b="1" dirty="0">
                <a:latin typeface="Arial" panose="020B0604020202020204" pitchFamily="34" charset="0"/>
              </a:rPr>
              <a:t>，</a:t>
            </a:r>
            <a:r>
              <a:rPr lang="zh-CN" altLang="zh-CN" sz="3000" b="1" dirty="0">
                <a:latin typeface="Arial" panose="020B0604020202020204" pitchFamily="34" charset="0"/>
              </a:rPr>
              <a:t>易于</a:t>
            </a:r>
            <a:r>
              <a:rPr lang="zh-CN" altLang="zh-CN" sz="3000" b="1" dirty="0">
                <a:solidFill>
                  <a:srgbClr val="FF0000"/>
                </a:solidFill>
                <a:latin typeface="Arial" panose="020B0604020202020204" pitchFamily="34" charset="0"/>
              </a:rPr>
              <a:t>被用户理解</a:t>
            </a:r>
            <a:r>
              <a:rPr lang="zh-CN" altLang="en-US" sz="3000" b="1" dirty="0">
                <a:latin typeface="Arial" panose="020B0604020202020204" pitchFamily="34" charset="0"/>
              </a:rPr>
              <a:t>。</a:t>
            </a:r>
            <a:endParaRPr lang="en-US" altLang="zh-CN" sz="3000" b="1" dirty="0">
              <a:latin typeface="Arial" panose="020B0604020202020204" pitchFamily="34" charset="0"/>
            </a:endParaRPr>
          </a:p>
          <a:p>
            <a:r>
              <a:rPr lang="zh-CN" altLang="zh-CN" b="1" dirty="0">
                <a:latin typeface="黑体" panose="02010609060101010101" pitchFamily="49" charset="-122"/>
                <a:ea typeface="黑体" panose="02010609060101010101" pitchFamily="49" charset="-122"/>
              </a:rPr>
              <a:t>是面向用户、面向现实世界的数据模型，与具体的</a:t>
            </a:r>
            <a:r>
              <a:rPr lang="en-US" altLang="zh-CN" b="1" dirty="0">
                <a:latin typeface="黑体" panose="02010609060101010101" pitchFamily="49" charset="-122"/>
                <a:ea typeface="黑体" panose="02010609060101010101" pitchFamily="49" charset="-122"/>
              </a:rPr>
              <a:t>DBMS</a:t>
            </a:r>
            <a:r>
              <a:rPr lang="zh-CN" altLang="zh-CN" b="1" dirty="0">
                <a:latin typeface="黑体" panose="02010609060101010101" pitchFamily="49" charset="-122"/>
                <a:ea typeface="黑体" panose="02010609060101010101" pitchFamily="49" charset="-122"/>
              </a:rPr>
              <a:t>无关</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r>
              <a:rPr lang="zh-CN" altLang="zh-CN" b="1" dirty="0">
                <a:latin typeface="黑体" panose="02010609060101010101" pitchFamily="49" charset="-122"/>
                <a:ea typeface="黑体" panose="02010609060101010101" pitchFamily="49" charset="-122"/>
              </a:rPr>
              <a:t>常用</a:t>
            </a:r>
            <a:r>
              <a:rPr lang="zh-CN" altLang="en-US" b="1" dirty="0">
                <a:latin typeface="黑体" panose="02010609060101010101" pitchFamily="49" charset="-122"/>
                <a:ea typeface="黑体" panose="02010609060101010101" pitchFamily="49" charset="-122"/>
              </a:rPr>
              <a:t>概念模型：</a:t>
            </a:r>
            <a:r>
              <a:rPr lang="zh-CN" altLang="zh-CN" b="1" dirty="0">
                <a:solidFill>
                  <a:srgbClr val="FF0000"/>
                </a:solidFill>
                <a:latin typeface="黑体" panose="02010609060101010101" pitchFamily="49" charset="-122"/>
                <a:ea typeface="黑体" panose="02010609060101010101" pitchFamily="49" charset="-122"/>
              </a:rPr>
              <a:t>实体</a:t>
            </a:r>
            <a:r>
              <a:rPr lang="en-US" altLang="zh-CN" b="1" dirty="0">
                <a:solidFill>
                  <a:srgbClr val="FF0000"/>
                </a:solidFill>
                <a:latin typeface="黑体" panose="02010609060101010101" pitchFamily="49" charset="-122"/>
                <a:ea typeface="黑体" panose="02010609060101010101" pitchFamily="49" charset="-122"/>
              </a:rPr>
              <a:t>-</a:t>
            </a:r>
            <a:r>
              <a:rPr lang="zh-CN" altLang="zh-CN" b="1" dirty="0">
                <a:solidFill>
                  <a:srgbClr val="FF0000"/>
                </a:solidFill>
                <a:latin typeface="黑体" panose="02010609060101010101" pitchFamily="49" charset="-122"/>
                <a:ea typeface="黑体" panose="02010609060101010101" pitchFamily="49" charset="-122"/>
              </a:rPr>
              <a:t>联系模型</a:t>
            </a:r>
            <a:r>
              <a:rPr lang="zh-CN" altLang="zh-CN" b="1" dirty="0">
                <a:latin typeface="黑体" panose="02010609060101010101" pitchFamily="49" charset="-122"/>
                <a:ea typeface="黑体" panose="02010609060101010101" pitchFamily="49" charset="-122"/>
              </a:rPr>
              <a:t>、</a:t>
            </a:r>
            <a:r>
              <a:rPr lang="zh-CN" altLang="zh-CN" b="1" dirty="0">
                <a:solidFill>
                  <a:srgbClr val="FF0000"/>
                </a:solidFill>
                <a:latin typeface="黑体" panose="02010609060101010101" pitchFamily="49" charset="-122"/>
                <a:ea typeface="黑体" panose="02010609060101010101" pitchFamily="49" charset="-122"/>
              </a:rPr>
              <a:t>语义对象模型</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0724" name="日期占位符 3"/>
          <p:cNvSpPr>
            <a:spLocks noGrp="1"/>
          </p:cNvSpPr>
          <p:nvPr>
            <p:ph type="dt" sz="quarter" idx="10"/>
          </p:nvPr>
        </p:nvSpPr>
        <p:spPr bwMode="gray">
          <a:xfrm>
            <a:off x="3810000" y="6483350"/>
            <a:ext cx="1828800" cy="244475"/>
          </a:xfrm>
          <a:ln>
            <a:miter lim="800000"/>
            <a:headEnd/>
            <a:tailEnd/>
          </a:ln>
        </p:spPr>
        <p:txBody>
          <a:bodyPr/>
          <a:lstStyle/>
          <a:p>
            <a:pPr algn="ctr">
              <a:defRPr/>
            </a:pPr>
            <a:fld id="{2188CC12-2D5E-4AED-AF35-01003D0261DC}" type="datetime8">
              <a:rPr lang="zh-CN" altLang="en-US" sz="1000">
                <a:solidFill>
                  <a:schemeClr val="bg1"/>
                </a:solidFill>
                <a:latin typeface="+mn-lt"/>
              </a:rPr>
              <a:pPr algn="ctr">
                <a:defRPr/>
              </a:pPr>
              <a:t>2018年3月12日10时7分</a:t>
            </a:fld>
            <a:endParaRPr lang="zh-CN" altLang="en-US" sz="1000">
              <a:solidFill>
                <a:schemeClr val="bg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3" dur="500"/>
                                        <p:tgtEl>
                                          <p:spTgt spid="286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B78F46D-ABE2-4423-9D4D-D9E746FCCC3D}"/>
              </a:ext>
            </a:extLst>
          </p:cNvPr>
          <p:cNvPicPr>
            <a:picLocks noChangeAspect="1"/>
          </p:cNvPicPr>
          <p:nvPr/>
        </p:nvPicPr>
        <p:blipFill>
          <a:blip r:embed="rId2"/>
          <a:stretch>
            <a:fillRect/>
          </a:stretch>
        </p:blipFill>
        <p:spPr>
          <a:xfrm>
            <a:off x="7165188" y="4077297"/>
            <a:ext cx="1769763" cy="2664815"/>
          </a:xfrm>
          <a:prstGeom prst="rect">
            <a:avLst/>
          </a:prstGeom>
        </p:spPr>
      </p:pic>
      <p:sp>
        <p:nvSpPr>
          <p:cNvPr id="45058" name="标题 1"/>
          <p:cNvSpPr>
            <a:spLocks noGrp="1"/>
          </p:cNvSpPr>
          <p:nvPr>
            <p:ph type="title"/>
          </p:nvPr>
        </p:nvSpPr>
        <p:spPr>
          <a:xfrm>
            <a:off x="457200" y="115888"/>
            <a:ext cx="8229600" cy="704850"/>
          </a:xfrm>
        </p:spPr>
        <p:txBody>
          <a:bodyPr/>
          <a:lstStyle/>
          <a:p>
            <a:r>
              <a:rPr lang="zh-CN" altLang="zh-CN"/>
              <a:t>实体</a:t>
            </a:r>
            <a:r>
              <a:rPr lang="en-US" altLang="zh-CN"/>
              <a:t>-</a:t>
            </a:r>
            <a:r>
              <a:rPr lang="zh-CN" altLang="zh-CN"/>
              <a:t>联系模型</a:t>
            </a:r>
            <a:endParaRPr lang="zh-CN" altLang="en-US"/>
          </a:p>
        </p:txBody>
      </p:sp>
      <p:sp>
        <p:nvSpPr>
          <p:cNvPr id="29699" name="内容占位符 2"/>
          <p:cNvSpPr>
            <a:spLocks noGrp="1"/>
          </p:cNvSpPr>
          <p:nvPr>
            <p:ph idx="1"/>
          </p:nvPr>
        </p:nvSpPr>
        <p:spPr>
          <a:xfrm>
            <a:off x="468313" y="1412875"/>
            <a:ext cx="8207375" cy="4679950"/>
          </a:xfrm>
        </p:spPr>
        <p:txBody>
          <a:bodyPr/>
          <a:lstStyle/>
          <a:p>
            <a:r>
              <a:rPr lang="zh-CN" altLang="en-US" b="1" dirty="0"/>
              <a:t>由</a:t>
            </a:r>
            <a:r>
              <a:rPr lang="en-US" altLang="zh-CN" b="1" dirty="0"/>
              <a:t>P. P. S. Chen</a:t>
            </a:r>
            <a:r>
              <a:rPr lang="zh-CN" altLang="zh-CN" b="1" dirty="0"/>
              <a:t>于</a:t>
            </a:r>
            <a:r>
              <a:rPr lang="en-US" altLang="zh-CN" b="1" dirty="0"/>
              <a:t>1976</a:t>
            </a:r>
            <a:r>
              <a:rPr lang="zh-CN" altLang="zh-CN" b="1" dirty="0"/>
              <a:t>年提出</a:t>
            </a:r>
            <a:r>
              <a:rPr lang="zh-CN" altLang="en-US" b="1" dirty="0"/>
              <a:t>，</a:t>
            </a:r>
            <a:r>
              <a:rPr lang="zh-CN" altLang="zh-CN" b="1" dirty="0"/>
              <a:t>即通常所说的</a:t>
            </a:r>
            <a:r>
              <a:rPr lang="en-US" altLang="zh-CN" b="1" dirty="0"/>
              <a:t>E-R</a:t>
            </a:r>
            <a:r>
              <a:rPr lang="zh-CN" altLang="zh-CN" b="1" dirty="0"/>
              <a:t>方法。</a:t>
            </a:r>
            <a:endParaRPr lang="en-US" altLang="zh-CN" b="1" dirty="0"/>
          </a:p>
          <a:p>
            <a:r>
              <a:rPr lang="zh-CN" altLang="zh-CN" b="1" dirty="0"/>
              <a:t>这种方法由于简单、实用，因此得到了广泛的应用，也是目前描述信息结构最常用的方法。</a:t>
            </a:r>
            <a:endParaRPr lang="en-US" altLang="zh-CN" b="1" dirty="0"/>
          </a:p>
          <a:p>
            <a:r>
              <a:rPr lang="zh-CN" altLang="zh-CN" b="1" dirty="0"/>
              <a:t>实体</a:t>
            </a:r>
            <a:r>
              <a:rPr lang="en-US" altLang="zh-CN" b="1" dirty="0"/>
              <a:t>-</a:t>
            </a:r>
            <a:r>
              <a:rPr lang="zh-CN" altLang="zh-CN" b="1" dirty="0"/>
              <a:t>联系方法使用的工具称为</a:t>
            </a:r>
            <a:r>
              <a:rPr lang="en-US" altLang="zh-CN" b="1" dirty="0">
                <a:solidFill>
                  <a:srgbClr val="FF0000"/>
                </a:solidFill>
              </a:rPr>
              <a:t>E-R</a:t>
            </a:r>
            <a:r>
              <a:rPr lang="zh-CN" altLang="zh-CN" b="1" dirty="0">
                <a:solidFill>
                  <a:srgbClr val="FF0000"/>
                </a:solidFill>
              </a:rPr>
              <a:t>图</a:t>
            </a:r>
            <a:endParaRPr lang="en-US" altLang="zh-CN" b="1" dirty="0">
              <a:solidFill>
                <a:srgbClr val="FF0000"/>
              </a:solidFill>
            </a:endParaRPr>
          </a:p>
          <a:p>
            <a:r>
              <a:rPr lang="zh-CN" altLang="zh-CN" b="1" dirty="0"/>
              <a:t>也把这种描述结果称为</a:t>
            </a:r>
            <a:r>
              <a:rPr lang="en-US" altLang="zh-CN" b="1" dirty="0">
                <a:solidFill>
                  <a:srgbClr val="FF0000"/>
                </a:solidFill>
              </a:rPr>
              <a:t>E-R</a:t>
            </a:r>
            <a:r>
              <a:rPr lang="zh-CN" altLang="zh-CN" b="1" dirty="0">
                <a:solidFill>
                  <a:srgbClr val="FF0000"/>
                </a:solidFill>
              </a:rPr>
              <a:t>模型</a:t>
            </a:r>
            <a:r>
              <a:rPr lang="zh-CN" altLang="en-US" b="1" dirty="0"/>
              <a:t>。</a:t>
            </a:r>
          </a:p>
        </p:txBody>
      </p:sp>
      <p:sp>
        <p:nvSpPr>
          <p:cNvPr id="4" name="文本框 3">
            <a:extLst>
              <a:ext uri="{FF2B5EF4-FFF2-40B4-BE49-F238E27FC236}">
                <a16:creationId xmlns:a16="http://schemas.microsoft.com/office/drawing/2014/main" id="{5E80829B-C65C-4986-9223-CB5208313DB2}"/>
              </a:ext>
            </a:extLst>
          </p:cNvPr>
          <p:cNvSpPr txBox="1"/>
          <p:nvPr/>
        </p:nvSpPr>
        <p:spPr bwMode="black">
          <a:xfrm>
            <a:off x="1258482" y="5734056"/>
            <a:ext cx="5690607" cy="707886"/>
          </a:xfrm>
          <a:prstGeom prst="rect">
            <a:avLst/>
          </a:prstGeom>
          <a:solidFill>
            <a:srgbClr val="FFCC99"/>
          </a:solidFill>
          <a:ln w="9525">
            <a:noFill/>
            <a:miter lim="800000"/>
            <a:headEnd/>
            <a:tailEnd/>
          </a:ln>
          <a:effectLst/>
        </p:spPr>
        <p:txBody>
          <a:bodyPr wrap="square" rtlCol="0">
            <a:spAutoFit/>
          </a:bodyPr>
          <a:lstStyle/>
          <a:p>
            <a:pPr eaLnBrk="0" hangingPunct="0"/>
            <a:r>
              <a:rPr lang="zh-CN" altLang="en-US" sz="2000" b="1" dirty="0">
                <a:solidFill>
                  <a:schemeClr val="accent4">
                    <a:lumMod val="10000"/>
                  </a:schemeClr>
                </a:solidFill>
                <a:latin typeface="+mn-ea"/>
                <a:ea typeface="+mn-ea"/>
              </a:rPr>
              <a:t>陈品山博士：台大毕业，曾在</a:t>
            </a:r>
            <a:r>
              <a:rPr lang="en-US" altLang="zh-CN" sz="2000" b="1" dirty="0">
                <a:solidFill>
                  <a:schemeClr val="accent4">
                    <a:lumMod val="10000"/>
                  </a:schemeClr>
                </a:solidFill>
                <a:latin typeface="+mn-ea"/>
                <a:ea typeface="+mn-ea"/>
              </a:rPr>
              <a:t>MIT</a:t>
            </a:r>
            <a:r>
              <a:rPr lang="zh-CN" altLang="en-US" sz="2000" b="1" dirty="0">
                <a:solidFill>
                  <a:schemeClr val="accent4">
                    <a:lumMod val="10000"/>
                  </a:schemeClr>
                </a:solidFill>
                <a:latin typeface="+mn-ea"/>
                <a:ea typeface="+mn-ea"/>
              </a:rPr>
              <a:t>、</a:t>
            </a:r>
            <a:r>
              <a:rPr lang="en-US" altLang="zh-CN" sz="2000" b="1" dirty="0">
                <a:solidFill>
                  <a:schemeClr val="accent4">
                    <a:lumMod val="10000"/>
                  </a:schemeClr>
                </a:solidFill>
                <a:latin typeface="+mn-ea"/>
                <a:ea typeface="+mn-ea"/>
              </a:rPr>
              <a:t>UCB</a:t>
            </a:r>
            <a:r>
              <a:rPr lang="zh-CN" altLang="en-US" sz="2000" b="1" dirty="0">
                <a:solidFill>
                  <a:schemeClr val="accent4">
                    <a:lumMod val="10000"/>
                  </a:schemeClr>
                </a:solidFill>
                <a:latin typeface="+mn-ea"/>
                <a:ea typeface="+mn-ea"/>
              </a:rPr>
              <a:t>、</a:t>
            </a:r>
            <a:r>
              <a:rPr lang="en-US" altLang="zh-CN" sz="2000" b="1" dirty="0" err="1">
                <a:solidFill>
                  <a:schemeClr val="accent4">
                    <a:lumMod val="10000"/>
                  </a:schemeClr>
                </a:solidFill>
                <a:latin typeface="+mn-ea"/>
                <a:ea typeface="+mn-ea"/>
              </a:rPr>
              <a:t>Havard</a:t>
            </a:r>
            <a:r>
              <a:rPr lang="zh-CN" altLang="en-US" sz="2000" b="1" dirty="0">
                <a:solidFill>
                  <a:schemeClr val="accent4">
                    <a:lumMod val="10000"/>
                  </a:schemeClr>
                </a:solidFill>
                <a:latin typeface="+mn-ea"/>
                <a:ea typeface="+mn-ea"/>
              </a:rPr>
              <a:t>等大学深造，</a:t>
            </a:r>
            <a:r>
              <a:rPr lang="en-US" altLang="zh-CN" sz="2000" b="1" dirty="0">
                <a:solidFill>
                  <a:schemeClr val="accent4">
                    <a:lumMod val="10000"/>
                  </a:schemeClr>
                </a:solidFill>
                <a:latin typeface="+mn-ea"/>
                <a:ea typeface="+mn-ea"/>
              </a:rPr>
              <a:t>IBM</a:t>
            </a:r>
            <a:r>
              <a:rPr lang="zh-CN" altLang="en-US" sz="2000" b="1" dirty="0">
                <a:solidFill>
                  <a:schemeClr val="accent4">
                    <a:lumMod val="10000"/>
                  </a:schemeClr>
                </a:solidFill>
                <a:latin typeface="+mn-ea"/>
                <a:ea typeface="+mn-ea"/>
              </a:rPr>
              <a:t>、</a:t>
            </a:r>
            <a:r>
              <a:rPr lang="en-US" altLang="zh-CN" sz="2000" b="1" dirty="0">
                <a:solidFill>
                  <a:schemeClr val="accent4">
                    <a:lumMod val="10000"/>
                  </a:schemeClr>
                </a:solidFill>
                <a:latin typeface="+mn-ea"/>
                <a:ea typeface="+mn-ea"/>
              </a:rPr>
              <a:t>DELL</a:t>
            </a:r>
            <a:r>
              <a:rPr lang="zh-CN" altLang="en-US" sz="2000" b="1" dirty="0">
                <a:solidFill>
                  <a:schemeClr val="accent4">
                    <a:lumMod val="10000"/>
                  </a:schemeClr>
                </a:solidFill>
                <a:latin typeface="+mn-ea"/>
                <a:ea typeface="+mn-ea"/>
              </a:rPr>
              <a:t>等公司任职</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1" dur="500"/>
                                        <p:tgtEl>
                                          <p:spTgt spid="29699">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5" dur="500"/>
                                        <p:tgtEl>
                                          <p:spTgt spid="29699">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19" dur="500"/>
                                        <p:tgtEl>
                                          <p:spTgt spid="2969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15888"/>
            <a:ext cx="8229600" cy="704850"/>
          </a:xfrm>
        </p:spPr>
        <p:txBody>
          <a:bodyPr/>
          <a:lstStyle/>
          <a:p>
            <a:r>
              <a:rPr lang="zh-CN" altLang="en-US"/>
              <a:t>属性的表示方式</a:t>
            </a:r>
          </a:p>
        </p:txBody>
      </p:sp>
      <p:sp>
        <p:nvSpPr>
          <p:cNvPr id="46083" name="Rectangle 3"/>
          <p:cNvSpPr>
            <a:spLocks noGrp="1" noChangeArrowheads="1"/>
          </p:cNvSpPr>
          <p:nvPr>
            <p:ph type="body" idx="1"/>
          </p:nvPr>
        </p:nvSpPr>
        <p:spPr>
          <a:xfrm>
            <a:off x="501650" y="1365250"/>
            <a:ext cx="8032750" cy="1444625"/>
          </a:xfrm>
        </p:spPr>
        <p:txBody>
          <a:bodyPr/>
          <a:lstStyle/>
          <a:p>
            <a:r>
              <a:rPr lang="zh-CN" altLang="en-US" sz="3600" b="1"/>
              <a:t>  用圆角矩形或椭圆框表示，框内写上属性名，并用连线连到相应实体</a:t>
            </a:r>
          </a:p>
        </p:txBody>
      </p:sp>
      <p:grpSp>
        <p:nvGrpSpPr>
          <p:cNvPr id="2" name="Group 4"/>
          <p:cNvGrpSpPr>
            <a:grpSpLocks/>
          </p:cNvGrpSpPr>
          <p:nvPr/>
        </p:nvGrpSpPr>
        <p:grpSpPr bwMode="auto">
          <a:xfrm>
            <a:off x="1908175" y="3284538"/>
            <a:ext cx="5256213" cy="2089150"/>
            <a:chOff x="3072" y="1200"/>
            <a:chExt cx="2544" cy="1008"/>
          </a:xfrm>
        </p:grpSpPr>
        <p:sp>
          <p:nvSpPr>
            <p:cNvPr id="25607" name="Rectangle 5"/>
            <p:cNvSpPr>
              <a:spLocks noChangeArrowheads="1"/>
            </p:cNvSpPr>
            <p:nvPr/>
          </p:nvSpPr>
          <p:spPr bwMode="auto">
            <a:xfrm>
              <a:off x="3744" y="1824"/>
              <a:ext cx="1152" cy="384"/>
            </a:xfrm>
            <a:prstGeom prst="rect">
              <a:avLst/>
            </a:prstGeom>
            <a:ln w="28575">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ctr" eaLnBrk="1" hangingPunct="1">
                <a:defRPr/>
              </a:pPr>
              <a:r>
                <a:rPr lang="zh-CN" altLang="en-US" sz="3200" b="1" dirty="0">
                  <a:solidFill>
                    <a:srgbClr val="FF0000"/>
                  </a:solidFill>
                  <a:latin typeface="黑体" panose="02010609060101010101" pitchFamily="49" charset="-122"/>
                  <a:ea typeface="黑体" panose="02010609060101010101" pitchFamily="49" charset="-122"/>
                </a:rPr>
                <a:t>学生</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25608" name="Oval 6"/>
            <p:cNvSpPr>
              <a:spLocks noChangeArrowheads="1"/>
            </p:cNvSpPr>
            <p:nvPr/>
          </p:nvSpPr>
          <p:spPr bwMode="auto">
            <a:xfrm>
              <a:off x="3072" y="1200"/>
              <a:ext cx="768" cy="336"/>
            </a:xfrm>
            <a:prstGeom prst="ellipse">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ctr" eaLnBrk="1" hangingPunct="1">
                <a:defRPr/>
              </a:pPr>
              <a:r>
                <a:rPr lang="zh-CN" altLang="en-US" sz="2400" b="1" dirty="0">
                  <a:latin typeface="+mn-ea"/>
                  <a:ea typeface="+mn-ea"/>
                </a:rPr>
                <a:t>学号</a:t>
              </a:r>
            </a:p>
          </p:txBody>
        </p:sp>
        <p:sp>
          <p:nvSpPr>
            <p:cNvPr id="25609" name="Oval 7"/>
            <p:cNvSpPr>
              <a:spLocks noChangeArrowheads="1"/>
            </p:cNvSpPr>
            <p:nvPr/>
          </p:nvSpPr>
          <p:spPr bwMode="auto">
            <a:xfrm>
              <a:off x="3984" y="1200"/>
              <a:ext cx="768" cy="336"/>
            </a:xfrm>
            <a:prstGeom prst="ellipse">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ctr" eaLnBrk="1" hangingPunct="1">
                <a:defRPr/>
              </a:pPr>
              <a:r>
                <a:rPr lang="zh-CN" altLang="en-US" sz="2400" b="1" dirty="0">
                  <a:latin typeface="+mn-ea"/>
                  <a:ea typeface="+mn-ea"/>
                </a:rPr>
                <a:t>姓名</a:t>
              </a:r>
            </a:p>
          </p:txBody>
        </p:sp>
        <p:sp>
          <p:nvSpPr>
            <p:cNvPr id="25610" name="Oval 8"/>
            <p:cNvSpPr>
              <a:spLocks noChangeArrowheads="1"/>
            </p:cNvSpPr>
            <p:nvPr/>
          </p:nvSpPr>
          <p:spPr bwMode="auto">
            <a:xfrm>
              <a:off x="4848" y="1200"/>
              <a:ext cx="768" cy="336"/>
            </a:xfrm>
            <a:prstGeom prst="ellipse">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anchor="ctr"/>
            <a:lstStyle>
              <a:lvl1pPr eaLnBrk="0" hangingPunct="0">
                <a:defRPr>
                  <a:solidFill>
                    <a:schemeClr val="tx1"/>
                  </a:solidFill>
                  <a:latin typeface="Arial" panose="020B0604020202020204" pitchFamily="34" charset="0"/>
                  <a:ea typeface="Gulim" panose="020B0600000101010101" pitchFamily="34" charset="-127"/>
                </a:defRPr>
              </a:lvl1pPr>
              <a:lvl2pPr marL="742950" indent="-285750" eaLnBrk="0" hangingPunct="0">
                <a:defRPr>
                  <a:solidFill>
                    <a:schemeClr val="tx1"/>
                  </a:solidFill>
                  <a:latin typeface="Arial" panose="020B0604020202020204" pitchFamily="34" charset="0"/>
                  <a:ea typeface="Gulim" panose="020B0600000101010101" pitchFamily="34" charset="-127"/>
                </a:defRPr>
              </a:lvl2pPr>
              <a:lvl3pPr marL="1143000" indent="-228600" eaLnBrk="0" hangingPunct="0">
                <a:defRPr>
                  <a:solidFill>
                    <a:schemeClr val="tx1"/>
                  </a:solidFill>
                  <a:latin typeface="Arial" panose="020B0604020202020204" pitchFamily="34" charset="0"/>
                  <a:ea typeface="Gulim" panose="020B0600000101010101" pitchFamily="34" charset="-127"/>
                </a:defRPr>
              </a:lvl3pPr>
              <a:lvl4pPr marL="1600200" indent="-228600" eaLnBrk="0" hangingPunct="0">
                <a:defRPr>
                  <a:solidFill>
                    <a:schemeClr val="tx1"/>
                  </a:solidFill>
                  <a:latin typeface="Arial" panose="020B0604020202020204" pitchFamily="34" charset="0"/>
                  <a:ea typeface="Gulim" panose="020B0600000101010101" pitchFamily="34" charset="-127"/>
                </a:defRPr>
              </a:lvl4pPr>
              <a:lvl5pPr marL="2057400" indent="-228600" eaLnBrk="0" hangingPunct="0">
                <a:defRPr>
                  <a:solidFill>
                    <a:schemeClr val="tx1"/>
                  </a:solidFill>
                  <a:latin typeface="Arial" panose="020B0604020202020204" pitchFamily="34" charset="0"/>
                  <a:ea typeface="Gulim" panose="020B0600000101010101" pitchFamily="34" charset="-127"/>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Gulim" panose="020B0600000101010101" pitchFamily="34" charset="-127"/>
                </a:defRPr>
              </a:lvl9pPr>
            </a:lstStyle>
            <a:p>
              <a:pPr algn="ctr" eaLnBrk="1" hangingPunct="1">
                <a:defRPr/>
              </a:pPr>
              <a:r>
                <a:rPr lang="zh-CN" altLang="en-US" sz="2400" b="1" dirty="0">
                  <a:latin typeface="+mn-ea"/>
                  <a:ea typeface="+mn-ea"/>
                </a:rPr>
                <a:t>性别</a:t>
              </a:r>
            </a:p>
          </p:txBody>
        </p:sp>
        <p:sp>
          <p:nvSpPr>
            <p:cNvPr id="46092" name="Line 9"/>
            <p:cNvSpPr>
              <a:spLocks noChangeShapeType="1"/>
            </p:cNvSpPr>
            <p:nvPr/>
          </p:nvSpPr>
          <p:spPr bwMode="auto">
            <a:xfrm flipH="1">
              <a:off x="4656" y="1536"/>
              <a:ext cx="576" cy="288"/>
            </a:xfrm>
            <a:prstGeom prst="line">
              <a:avLst/>
            </a:prstGeom>
            <a:noFill/>
            <a:ln w="12700" cap="sq">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3" name="Line 10"/>
            <p:cNvSpPr>
              <a:spLocks noChangeShapeType="1"/>
            </p:cNvSpPr>
            <p:nvPr/>
          </p:nvSpPr>
          <p:spPr bwMode="auto">
            <a:xfrm>
              <a:off x="4368" y="1536"/>
              <a:ext cx="0" cy="288"/>
            </a:xfrm>
            <a:prstGeom prst="line">
              <a:avLst/>
            </a:prstGeom>
            <a:noFill/>
            <a:ln w="12700" cap="sq">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4" name="Line 11"/>
            <p:cNvSpPr>
              <a:spLocks noChangeShapeType="1"/>
            </p:cNvSpPr>
            <p:nvPr/>
          </p:nvSpPr>
          <p:spPr bwMode="auto">
            <a:xfrm>
              <a:off x="3456" y="1536"/>
              <a:ext cx="672" cy="288"/>
            </a:xfrm>
            <a:prstGeom prst="line">
              <a:avLst/>
            </a:prstGeom>
            <a:noFill/>
            <a:ln w="12700" cap="sq">
              <a:solidFill>
                <a:srgbClr val="00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893" name="日期占位符 11"/>
          <p:cNvSpPr>
            <a:spLocks noGrp="1"/>
          </p:cNvSpPr>
          <p:nvPr>
            <p:ph type="dt" sz="quarter" idx="10"/>
          </p:nvPr>
        </p:nvSpPr>
        <p:spPr bwMode="gray">
          <a:xfrm>
            <a:off x="3810000" y="6483350"/>
            <a:ext cx="1828800" cy="244475"/>
          </a:xfrm>
          <a:ln>
            <a:miter lim="800000"/>
            <a:headEnd/>
            <a:tailEnd/>
          </a:ln>
        </p:spPr>
        <p:txBody>
          <a:bodyPr/>
          <a:lstStyle/>
          <a:p>
            <a:pPr algn="ctr">
              <a:defRPr/>
            </a:pPr>
            <a:fld id="{CBDB69AA-E64C-48DF-A522-ADAEB4F81CA0}" type="datetime8">
              <a:rPr lang="zh-CN" altLang="en-US" sz="1000">
                <a:solidFill>
                  <a:schemeClr val="bg1"/>
                </a:solidFill>
                <a:latin typeface="+mn-lt"/>
              </a:rPr>
              <a:pPr algn="ctr">
                <a:defRPr/>
              </a:pPr>
              <a:t>2018年3月12日10时7分</a:t>
            </a:fld>
            <a:endParaRPr lang="zh-CN" altLang="en-US" sz="1000" dirty="0">
              <a:solidFill>
                <a:schemeClr val="bg1"/>
              </a:solidFill>
              <a:latin typeface="+mn-lt"/>
            </a:endParaRPr>
          </a:p>
        </p:txBody>
      </p:sp>
      <p:sp>
        <p:nvSpPr>
          <p:cNvPr id="46086" name="灯片编号占位符 12"/>
          <p:cNvSpPr>
            <a:spLocks noGrp="1"/>
          </p:cNvSpPr>
          <p:nvPr>
            <p:ph type="sldNum" sz="quarter" idx="12"/>
          </p:nvPr>
        </p:nvSpPr>
        <p:spPr>
          <a:xfrm>
            <a:off x="6553200" y="6245225"/>
            <a:ext cx="1981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a:spcBef>
                <a:spcPct val="0"/>
              </a:spcBef>
              <a:buFontTx/>
              <a:buNone/>
            </a:pPr>
            <a:fld id="{2CF40004-07BE-4962-90E7-94F90DB619B1}" type="slidenum">
              <a:rPr lang="zh-CN" altLang="en-US" sz="1200">
                <a:solidFill>
                  <a:schemeClr val="bg1"/>
                </a:solidFill>
                <a:latin typeface="Verdana" panose="020B0604030504040204" pitchFamily="34" charset="0"/>
              </a:rPr>
              <a:pPr algn="l">
                <a:spcBef>
                  <a:spcPct val="0"/>
                </a:spcBef>
                <a:buFontTx/>
                <a:buNone/>
              </a:pPr>
              <a:t>26</a:t>
            </a:fld>
            <a:endParaRPr lang="zh-CN" altLang="en-US" sz="1200">
              <a:solidFill>
                <a:schemeClr val="bg1"/>
              </a:solidFill>
              <a:latin typeface="Verdana" panose="020B0604030504040204" pitchFamily="34" charset="0"/>
            </a:endParaRPr>
          </a:p>
        </p:txBody>
      </p:sp>
      <p:pic>
        <p:nvPicPr>
          <p:cNvPr id="4608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149725"/>
            <a:ext cx="1524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2" name="AutoShape 4"/>
          <p:cNvSpPr>
            <a:spLocks noChangeArrowheads="1"/>
          </p:cNvSpPr>
          <p:nvPr/>
        </p:nvSpPr>
        <p:spPr bwMode="auto">
          <a:xfrm>
            <a:off x="5357813" y="3043238"/>
            <a:ext cx="2743200" cy="1143000"/>
          </a:xfrm>
          <a:prstGeom prst="flowChartDecision">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1" lang="zh-CN" altLang="en-US" sz="3600" b="1">
                <a:latin typeface="Times New Roman" panose="02020603050405020304" pitchFamily="18" charset="0"/>
              </a:rPr>
              <a:t>联系名</a:t>
            </a:r>
            <a:endParaRPr kumimoji="1" lang="zh-CN" altLang="en-US" sz="2400" b="1">
              <a:latin typeface="Times New Roman" panose="02020603050405020304" pitchFamily="18" charset="0"/>
            </a:endParaRPr>
          </a:p>
        </p:txBody>
      </p:sp>
      <p:sp>
        <p:nvSpPr>
          <p:cNvPr id="314373" name="Text Box 5"/>
          <p:cNvSpPr txBox="1">
            <a:spLocks noChangeArrowheads="1"/>
          </p:cNvSpPr>
          <p:nvPr/>
        </p:nvSpPr>
        <p:spPr bwMode="auto">
          <a:xfrm>
            <a:off x="5891213" y="1557338"/>
            <a:ext cx="1619250" cy="800100"/>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zh-CN" altLang="en-US" sz="4400" b="1">
                <a:latin typeface="Times New Roman" panose="02020603050405020304" pitchFamily="18" charset="0"/>
              </a:rPr>
              <a:t>实体</a:t>
            </a:r>
            <a:r>
              <a:rPr kumimoji="1" lang="en-US" altLang="zh-CN" sz="4400" b="1">
                <a:latin typeface="Times New Roman" panose="02020603050405020304" pitchFamily="18" charset="0"/>
              </a:rPr>
              <a:t>1</a:t>
            </a:r>
          </a:p>
        </p:txBody>
      </p:sp>
      <p:sp>
        <p:nvSpPr>
          <p:cNvPr id="314374" name="Text Box 6"/>
          <p:cNvSpPr txBox="1">
            <a:spLocks noChangeArrowheads="1"/>
          </p:cNvSpPr>
          <p:nvPr/>
        </p:nvSpPr>
        <p:spPr bwMode="auto">
          <a:xfrm>
            <a:off x="5891213" y="4948238"/>
            <a:ext cx="1619250" cy="800100"/>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zh-CN" altLang="en-US" sz="4400" b="1">
                <a:latin typeface="Times New Roman" panose="02020603050405020304" pitchFamily="18" charset="0"/>
              </a:rPr>
              <a:t>实体</a:t>
            </a:r>
            <a:r>
              <a:rPr kumimoji="1" lang="en-US" altLang="zh-CN" sz="4400" b="1">
                <a:latin typeface="Times New Roman" panose="02020603050405020304" pitchFamily="18" charset="0"/>
              </a:rPr>
              <a:t>2</a:t>
            </a:r>
          </a:p>
        </p:txBody>
      </p:sp>
      <p:sp>
        <p:nvSpPr>
          <p:cNvPr id="314375" name="Line 7"/>
          <p:cNvSpPr>
            <a:spLocks noChangeShapeType="1"/>
          </p:cNvSpPr>
          <p:nvPr/>
        </p:nvSpPr>
        <p:spPr bwMode="auto">
          <a:xfrm flipV="1">
            <a:off x="6729413" y="2357438"/>
            <a:ext cx="0" cy="6858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4376" name="Line 8"/>
          <p:cNvSpPr>
            <a:spLocks noChangeShapeType="1"/>
          </p:cNvSpPr>
          <p:nvPr/>
        </p:nvSpPr>
        <p:spPr bwMode="auto">
          <a:xfrm>
            <a:off x="6729413" y="4186238"/>
            <a:ext cx="0" cy="7620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1" name="标题 1"/>
          <p:cNvSpPr>
            <a:spLocks noGrp="1"/>
          </p:cNvSpPr>
          <p:nvPr>
            <p:ph type="title"/>
          </p:nvPr>
        </p:nvSpPr>
        <p:spPr>
          <a:xfrm>
            <a:off x="249238" y="115888"/>
            <a:ext cx="8229600" cy="719137"/>
          </a:xfrm>
        </p:spPr>
        <p:txBody>
          <a:bodyPr/>
          <a:lstStyle/>
          <a:p>
            <a:pPr eaLnBrk="1" hangingPunct="1"/>
            <a:r>
              <a:rPr kumimoji="1" lang="zh-CN" altLang="en-US"/>
              <a:t>联系的表示方式</a:t>
            </a:r>
            <a:endParaRPr kumimoji="1" lang="zh-CN" altLang="en-US" sz="2800"/>
          </a:p>
        </p:txBody>
      </p:sp>
      <p:sp>
        <p:nvSpPr>
          <p:cNvPr id="47112" name="内容占位符 2"/>
          <p:cNvSpPr>
            <a:spLocks noGrp="1"/>
          </p:cNvSpPr>
          <p:nvPr>
            <p:ph idx="1"/>
          </p:nvPr>
        </p:nvSpPr>
        <p:spPr>
          <a:xfrm>
            <a:off x="393700" y="1185863"/>
            <a:ext cx="4826000" cy="4857750"/>
          </a:xfrm>
        </p:spPr>
        <p:txBody>
          <a:bodyPr/>
          <a:lstStyle/>
          <a:p>
            <a:r>
              <a:rPr kumimoji="1" lang="zh-CN" altLang="en-US" sz="3600" b="1">
                <a:latin typeface="Times New Roman" panose="02020603050405020304" pitchFamily="18" charset="0"/>
              </a:rPr>
              <a:t>实体之间的联系用菱形框表示，框内写上联系名，并用连线与有关的实体相连。</a:t>
            </a:r>
          </a:p>
          <a:p>
            <a:endParaRPr lang="zh-CN" altLang="en-US" sz="3600"/>
          </a:p>
        </p:txBody>
      </p:sp>
      <p:pic>
        <p:nvPicPr>
          <p:cNvPr id="3" name="图片 2"/>
          <p:cNvPicPr>
            <a:picLocks noChangeAspect="1"/>
          </p:cNvPicPr>
          <p:nvPr/>
        </p:nvPicPr>
        <p:blipFill>
          <a:blip r:embed="rId2"/>
          <a:stretch>
            <a:fillRect/>
          </a:stretch>
        </p:blipFill>
        <p:spPr>
          <a:xfrm>
            <a:off x="393701" y="5008341"/>
            <a:ext cx="4178300" cy="14575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anim to="" calcmode="lin" valueType="num">
                                      <p:cBhvr>
                                        <p:cTn id="7" dur="1" fill="hold"/>
                                        <p:tgtEl>
                                          <p:spTgt spid="314372"/>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314373"/>
                                        </p:tgtEl>
                                        <p:attrNameLst>
                                          <p:attrName>style.visibility</p:attrName>
                                        </p:attrNameLst>
                                      </p:cBhvr>
                                      <p:to>
                                        <p:strVal val="visible"/>
                                      </p:to>
                                    </p:set>
                                    <p:anim to="" calcmode="lin" valueType="num">
                                      <p:cBhvr>
                                        <p:cTn id="11" dur="1" fill="hold"/>
                                        <p:tgtEl>
                                          <p:spTgt spid="314373"/>
                                        </p:tgtEl>
                                        <p:attrNameLst>
                                          <p:attrName/>
                                        </p:attrNameLst>
                                      </p:cBhvr>
                                    </p:anim>
                                  </p:childTnLst>
                                </p:cTn>
                              </p:par>
                            </p:childTnLst>
                          </p:cTn>
                        </p:par>
                        <p:par>
                          <p:cTn id="12" fill="hold" nodeType="afterGroup">
                            <p:stCondLst>
                              <p:cond delay="1000"/>
                            </p:stCondLst>
                            <p:childTnLst>
                              <p:par>
                                <p:cTn id="13" presetID="24" presetClass="entr" presetSubtype="0" fill="hold" grpId="0" nodeType="afterEffect">
                                  <p:stCondLst>
                                    <p:cond delay="0"/>
                                  </p:stCondLst>
                                  <p:childTnLst>
                                    <p:set>
                                      <p:cBhvr>
                                        <p:cTn id="14" dur="1" fill="hold">
                                          <p:stCondLst>
                                            <p:cond delay="499"/>
                                          </p:stCondLst>
                                        </p:cTn>
                                        <p:tgtEl>
                                          <p:spTgt spid="314374"/>
                                        </p:tgtEl>
                                        <p:attrNameLst>
                                          <p:attrName>style.visibility</p:attrName>
                                        </p:attrNameLst>
                                      </p:cBhvr>
                                      <p:to>
                                        <p:strVal val="visible"/>
                                      </p:to>
                                    </p:set>
                                    <p:anim to="" calcmode="lin" valueType="num">
                                      <p:cBhvr>
                                        <p:cTn id="15" dur="1" fill="hold"/>
                                        <p:tgtEl>
                                          <p:spTgt spid="314374"/>
                                        </p:tgtEl>
                                        <p:attrNameLst>
                                          <p:attrName/>
                                        </p:attrNameLst>
                                      </p:cBhvr>
                                    </p:anim>
                                  </p:childTnLst>
                                </p:cTn>
                              </p:par>
                            </p:childTnLst>
                          </p:cTn>
                        </p:par>
                        <p:par>
                          <p:cTn id="16" fill="hold" nodeType="afterGroup">
                            <p:stCondLst>
                              <p:cond delay="1500"/>
                            </p:stCondLst>
                            <p:childTnLst>
                              <p:par>
                                <p:cTn id="17" presetID="17" presetClass="entr" presetSubtype="4" fill="hold" grpId="0" nodeType="afterEffect">
                                  <p:stCondLst>
                                    <p:cond delay="0"/>
                                  </p:stCondLst>
                                  <p:childTnLst>
                                    <p:set>
                                      <p:cBhvr>
                                        <p:cTn id="18" dur="1" fill="hold">
                                          <p:stCondLst>
                                            <p:cond delay="0"/>
                                          </p:stCondLst>
                                        </p:cTn>
                                        <p:tgtEl>
                                          <p:spTgt spid="314375"/>
                                        </p:tgtEl>
                                        <p:attrNameLst>
                                          <p:attrName>style.visibility</p:attrName>
                                        </p:attrNameLst>
                                      </p:cBhvr>
                                      <p:to>
                                        <p:strVal val="visible"/>
                                      </p:to>
                                    </p:set>
                                    <p:anim calcmode="lin" valueType="num">
                                      <p:cBhvr>
                                        <p:cTn id="19" dur="500" fill="hold"/>
                                        <p:tgtEl>
                                          <p:spTgt spid="314375"/>
                                        </p:tgtEl>
                                        <p:attrNameLst>
                                          <p:attrName>ppt_x</p:attrName>
                                        </p:attrNameLst>
                                      </p:cBhvr>
                                      <p:tavLst>
                                        <p:tav tm="0">
                                          <p:val>
                                            <p:strVal val="#ppt_x"/>
                                          </p:val>
                                        </p:tav>
                                        <p:tav tm="100000">
                                          <p:val>
                                            <p:strVal val="#ppt_x"/>
                                          </p:val>
                                        </p:tav>
                                      </p:tavLst>
                                    </p:anim>
                                    <p:anim calcmode="lin" valueType="num">
                                      <p:cBhvr>
                                        <p:cTn id="20" dur="500" fill="hold"/>
                                        <p:tgtEl>
                                          <p:spTgt spid="314375"/>
                                        </p:tgtEl>
                                        <p:attrNameLst>
                                          <p:attrName>ppt_y</p:attrName>
                                        </p:attrNameLst>
                                      </p:cBhvr>
                                      <p:tavLst>
                                        <p:tav tm="0">
                                          <p:val>
                                            <p:strVal val="#ppt_y+#ppt_h/2"/>
                                          </p:val>
                                        </p:tav>
                                        <p:tav tm="100000">
                                          <p:val>
                                            <p:strVal val="#ppt_y"/>
                                          </p:val>
                                        </p:tav>
                                      </p:tavLst>
                                    </p:anim>
                                    <p:anim calcmode="lin" valueType="num">
                                      <p:cBhvr>
                                        <p:cTn id="21" dur="500" fill="hold"/>
                                        <p:tgtEl>
                                          <p:spTgt spid="314375"/>
                                        </p:tgtEl>
                                        <p:attrNameLst>
                                          <p:attrName>ppt_w</p:attrName>
                                        </p:attrNameLst>
                                      </p:cBhvr>
                                      <p:tavLst>
                                        <p:tav tm="0">
                                          <p:val>
                                            <p:strVal val="#ppt_w"/>
                                          </p:val>
                                        </p:tav>
                                        <p:tav tm="100000">
                                          <p:val>
                                            <p:strVal val="#ppt_w"/>
                                          </p:val>
                                        </p:tav>
                                      </p:tavLst>
                                    </p:anim>
                                    <p:anim calcmode="lin" valueType="num">
                                      <p:cBhvr>
                                        <p:cTn id="22" dur="500" fill="hold"/>
                                        <p:tgtEl>
                                          <p:spTgt spid="314375"/>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314376"/>
                                        </p:tgtEl>
                                        <p:attrNameLst>
                                          <p:attrName>style.visibility</p:attrName>
                                        </p:attrNameLst>
                                      </p:cBhvr>
                                      <p:to>
                                        <p:strVal val="visible"/>
                                      </p:to>
                                    </p:set>
                                    <p:anim calcmode="lin" valueType="num">
                                      <p:cBhvr>
                                        <p:cTn id="26" dur="500" fill="hold"/>
                                        <p:tgtEl>
                                          <p:spTgt spid="314376"/>
                                        </p:tgtEl>
                                        <p:attrNameLst>
                                          <p:attrName>ppt_x</p:attrName>
                                        </p:attrNameLst>
                                      </p:cBhvr>
                                      <p:tavLst>
                                        <p:tav tm="0">
                                          <p:val>
                                            <p:strVal val="#ppt_x"/>
                                          </p:val>
                                        </p:tav>
                                        <p:tav tm="100000">
                                          <p:val>
                                            <p:strVal val="#ppt_x"/>
                                          </p:val>
                                        </p:tav>
                                      </p:tavLst>
                                    </p:anim>
                                    <p:anim calcmode="lin" valueType="num">
                                      <p:cBhvr>
                                        <p:cTn id="27" dur="500" fill="hold"/>
                                        <p:tgtEl>
                                          <p:spTgt spid="314376"/>
                                        </p:tgtEl>
                                        <p:attrNameLst>
                                          <p:attrName>ppt_y</p:attrName>
                                        </p:attrNameLst>
                                      </p:cBhvr>
                                      <p:tavLst>
                                        <p:tav tm="0">
                                          <p:val>
                                            <p:strVal val="#ppt_y-#ppt_h/2"/>
                                          </p:val>
                                        </p:tav>
                                        <p:tav tm="100000">
                                          <p:val>
                                            <p:strVal val="#ppt_y"/>
                                          </p:val>
                                        </p:tav>
                                      </p:tavLst>
                                    </p:anim>
                                    <p:anim calcmode="lin" valueType="num">
                                      <p:cBhvr>
                                        <p:cTn id="28" dur="500" fill="hold"/>
                                        <p:tgtEl>
                                          <p:spTgt spid="314376"/>
                                        </p:tgtEl>
                                        <p:attrNameLst>
                                          <p:attrName>ppt_w</p:attrName>
                                        </p:attrNameLst>
                                      </p:cBhvr>
                                      <p:tavLst>
                                        <p:tav tm="0">
                                          <p:val>
                                            <p:strVal val="#ppt_w"/>
                                          </p:val>
                                        </p:tav>
                                        <p:tav tm="100000">
                                          <p:val>
                                            <p:strVal val="#ppt_w"/>
                                          </p:val>
                                        </p:tav>
                                      </p:tavLst>
                                    </p:anim>
                                    <p:anim calcmode="lin" valueType="num">
                                      <p:cBhvr>
                                        <p:cTn id="29" dur="500" fill="hold"/>
                                        <p:tgtEl>
                                          <p:spTgt spid="3143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nimBg="1" autoUpdateAnimBg="0"/>
      <p:bldP spid="314373" grpId="0" animBg="1" autoUpdateAnimBg="0"/>
      <p:bldP spid="314374" grpId="0" animBg="1" autoUpdateAnimBg="0"/>
      <p:bldP spid="314375" grpId="0" animBg="1"/>
      <p:bldP spid="3143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152400"/>
            <a:ext cx="5451475" cy="547688"/>
          </a:xfrm>
        </p:spPr>
        <p:txBody>
          <a:bodyPr/>
          <a:lstStyle/>
          <a:p>
            <a:pPr eaLnBrk="1" hangingPunct="1"/>
            <a:r>
              <a:rPr lang="zh-CN" altLang="en-US"/>
              <a:t>一对一联系的例子</a:t>
            </a:r>
          </a:p>
        </p:txBody>
      </p:sp>
      <p:sp>
        <p:nvSpPr>
          <p:cNvPr id="48131" name="Rectangle 3"/>
          <p:cNvSpPr>
            <a:spLocks noGrp="1" noChangeArrowheads="1"/>
          </p:cNvSpPr>
          <p:nvPr>
            <p:ph type="body" idx="1"/>
          </p:nvPr>
        </p:nvSpPr>
        <p:spPr>
          <a:xfrm>
            <a:off x="428625" y="1428750"/>
            <a:ext cx="4864100" cy="4521200"/>
          </a:xfrm>
        </p:spPr>
        <p:txBody>
          <a:bodyPr/>
          <a:lstStyle/>
          <a:p>
            <a:pPr eaLnBrk="1" hangingPunct="1"/>
            <a:r>
              <a:rPr lang="zh-CN" altLang="en-US" b="1">
                <a:solidFill>
                  <a:srgbClr val="FF0000"/>
                </a:solidFill>
                <a:latin typeface="宋体" panose="02010600030101010101" pitchFamily="2" charset="-122"/>
              </a:rPr>
              <a:t>部门</a:t>
            </a:r>
            <a:r>
              <a:rPr lang="zh-CN" altLang="en-US" b="1">
                <a:latin typeface="宋体" panose="02010600030101010101" pitchFamily="2" charset="-122"/>
              </a:rPr>
              <a:t>和</a:t>
            </a:r>
            <a:r>
              <a:rPr lang="zh-CN" altLang="en-US" b="1">
                <a:solidFill>
                  <a:srgbClr val="0000FF"/>
                </a:solidFill>
                <a:latin typeface="宋体" panose="02010600030101010101" pitchFamily="2" charset="-122"/>
              </a:rPr>
              <a:t>正经理</a:t>
            </a:r>
            <a:r>
              <a:rPr lang="zh-CN" altLang="en-US" b="1">
                <a:latin typeface="宋体" panose="02010600030101010101" pitchFamily="2" charset="-122"/>
              </a:rPr>
              <a:t>（</a:t>
            </a:r>
            <a:r>
              <a:rPr lang="zh-CN" altLang="en-US" b="1" i="1">
                <a:solidFill>
                  <a:srgbClr val="006600"/>
                </a:solidFill>
                <a:latin typeface="宋体" panose="02010600030101010101" pitchFamily="2" charset="-122"/>
              </a:rPr>
              <a:t>假设一个部门只有一个正经理，一个人只当一个部门的经理</a:t>
            </a:r>
            <a:r>
              <a:rPr lang="zh-CN" altLang="en-US" b="1">
                <a:latin typeface="宋体" panose="02010600030101010101" pitchFamily="2" charset="-122"/>
              </a:rPr>
              <a:t>）</a:t>
            </a:r>
            <a:endParaRPr lang="en-US" altLang="zh-CN" b="1">
              <a:latin typeface="宋体" panose="02010600030101010101" pitchFamily="2" charset="-122"/>
            </a:endParaRPr>
          </a:p>
          <a:p>
            <a:pPr eaLnBrk="1" hangingPunct="1"/>
            <a:r>
              <a:rPr lang="zh-CN" altLang="en-US" b="1">
                <a:solidFill>
                  <a:srgbClr val="FF0000"/>
                </a:solidFill>
                <a:latin typeface="宋体" panose="02010600030101010101" pitchFamily="2" charset="-122"/>
              </a:rPr>
              <a:t>系</a:t>
            </a:r>
            <a:r>
              <a:rPr lang="zh-CN" altLang="en-US" b="1">
                <a:latin typeface="宋体" panose="02010600030101010101" pitchFamily="2" charset="-122"/>
              </a:rPr>
              <a:t>和</a:t>
            </a:r>
            <a:r>
              <a:rPr lang="zh-CN" altLang="en-US" b="1">
                <a:solidFill>
                  <a:srgbClr val="0000FF"/>
                </a:solidFill>
                <a:latin typeface="宋体" panose="02010600030101010101" pitchFamily="2" charset="-122"/>
              </a:rPr>
              <a:t>正系主任</a:t>
            </a:r>
            <a:r>
              <a:rPr lang="zh-CN" altLang="en-US" b="1">
                <a:latin typeface="宋体" panose="02010600030101010101" pitchFamily="2" charset="-122"/>
              </a:rPr>
              <a:t>（</a:t>
            </a:r>
            <a:r>
              <a:rPr lang="zh-CN" altLang="en-US" b="1" i="1">
                <a:solidFill>
                  <a:srgbClr val="006600"/>
                </a:solidFill>
                <a:latin typeface="宋体" panose="02010600030101010101" pitchFamily="2" charset="-122"/>
              </a:rPr>
              <a:t>假设一个系只有一个正主任，一个人只当一个系的主任</a:t>
            </a:r>
            <a:r>
              <a:rPr lang="zh-CN" altLang="en-US" b="1">
                <a:latin typeface="宋体" panose="02010600030101010101" pitchFamily="2" charset="-122"/>
              </a:rPr>
              <a:t>）都是一对一联系。 </a:t>
            </a:r>
          </a:p>
        </p:txBody>
      </p:sp>
      <p:sp>
        <p:nvSpPr>
          <p:cNvPr id="317444" name="AutoShape 4"/>
          <p:cNvSpPr>
            <a:spLocks noChangeArrowheads="1"/>
          </p:cNvSpPr>
          <p:nvPr/>
        </p:nvSpPr>
        <p:spPr bwMode="auto">
          <a:xfrm>
            <a:off x="5621338" y="3060700"/>
            <a:ext cx="2133600" cy="914400"/>
          </a:xfrm>
          <a:prstGeom prst="flowChartDecision">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1" lang="zh-CN" altLang="en-US" sz="3600" b="1">
                <a:latin typeface="Times New Roman" panose="02020603050405020304" pitchFamily="18" charset="0"/>
              </a:rPr>
              <a:t>管理</a:t>
            </a:r>
            <a:endParaRPr kumimoji="1" lang="zh-CN" altLang="en-US" sz="2400" b="1">
              <a:latin typeface="Times New Roman" panose="02020603050405020304" pitchFamily="18" charset="0"/>
            </a:endParaRPr>
          </a:p>
        </p:txBody>
      </p:sp>
      <p:sp>
        <p:nvSpPr>
          <p:cNvPr id="317445" name="Text Box 5"/>
          <p:cNvSpPr txBox="1">
            <a:spLocks noChangeArrowheads="1"/>
          </p:cNvSpPr>
          <p:nvPr/>
        </p:nvSpPr>
        <p:spPr bwMode="auto">
          <a:xfrm>
            <a:off x="6084888" y="1628775"/>
            <a:ext cx="1111250" cy="646113"/>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zh-CN" altLang="en-US" sz="3600" b="1">
                <a:latin typeface="Times New Roman" panose="02020603050405020304" pitchFamily="18" charset="0"/>
              </a:rPr>
              <a:t>经理</a:t>
            </a:r>
          </a:p>
        </p:txBody>
      </p:sp>
      <p:sp>
        <p:nvSpPr>
          <p:cNvPr id="317446" name="Text Box 6"/>
          <p:cNvSpPr txBox="1">
            <a:spLocks noChangeArrowheads="1"/>
          </p:cNvSpPr>
          <p:nvPr/>
        </p:nvSpPr>
        <p:spPr bwMode="auto">
          <a:xfrm>
            <a:off x="6161088" y="4660900"/>
            <a:ext cx="1111250" cy="646113"/>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zh-CN" altLang="en-US" sz="3600" b="1">
                <a:latin typeface="Times New Roman" panose="02020603050405020304" pitchFamily="18" charset="0"/>
              </a:rPr>
              <a:t>部门</a:t>
            </a:r>
          </a:p>
        </p:txBody>
      </p:sp>
      <p:sp>
        <p:nvSpPr>
          <p:cNvPr id="317447" name="Line 7"/>
          <p:cNvSpPr>
            <a:spLocks noChangeShapeType="1"/>
          </p:cNvSpPr>
          <p:nvPr/>
        </p:nvSpPr>
        <p:spPr bwMode="auto">
          <a:xfrm>
            <a:off x="6688138" y="3975100"/>
            <a:ext cx="0" cy="6858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48" name="Line 8"/>
          <p:cNvSpPr>
            <a:spLocks noChangeShapeType="1"/>
          </p:cNvSpPr>
          <p:nvPr/>
        </p:nvSpPr>
        <p:spPr bwMode="auto">
          <a:xfrm flipV="1">
            <a:off x="6688138" y="2298700"/>
            <a:ext cx="0" cy="7620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449" name="Text Box 9"/>
          <p:cNvSpPr txBox="1">
            <a:spLocks noChangeArrowheads="1"/>
          </p:cNvSpPr>
          <p:nvPr/>
        </p:nvSpPr>
        <p:spPr bwMode="auto">
          <a:xfrm>
            <a:off x="6684963" y="2451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en-US" altLang="zh-CN" sz="2400">
                <a:latin typeface="Times New Roman" panose="02020603050405020304" pitchFamily="18" charset="0"/>
              </a:rPr>
              <a:t>1</a:t>
            </a:r>
          </a:p>
        </p:txBody>
      </p:sp>
      <p:sp>
        <p:nvSpPr>
          <p:cNvPr id="317450" name="Text Box 10"/>
          <p:cNvSpPr txBox="1">
            <a:spLocks noChangeArrowheads="1"/>
          </p:cNvSpPr>
          <p:nvPr/>
        </p:nvSpPr>
        <p:spPr bwMode="auto">
          <a:xfrm>
            <a:off x="6684963" y="40513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en-US" altLang="zh-CN" sz="2400">
                <a:latin typeface="Times New Roman" panose="02020603050405020304" pitchFamily="18" charset="0"/>
              </a:rPr>
              <a:t>1</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7445"/>
                                        </p:tgtEl>
                                        <p:attrNameLst>
                                          <p:attrName>style.visibility</p:attrName>
                                        </p:attrNameLst>
                                      </p:cBhvr>
                                      <p:to>
                                        <p:strVal val="visible"/>
                                      </p:to>
                                    </p:set>
                                    <p:anim to="" calcmode="lin" valueType="num">
                                      <p:cBhvr>
                                        <p:cTn id="7" dur="1" fill="hold"/>
                                        <p:tgtEl>
                                          <p:spTgt spid="317445"/>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317446"/>
                                        </p:tgtEl>
                                        <p:attrNameLst>
                                          <p:attrName>style.visibility</p:attrName>
                                        </p:attrNameLst>
                                      </p:cBhvr>
                                      <p:to>
                                        <p:strVal val="visible"/>
                                      </p:to>
                                    </p:set>
                                    <p:anim to="" calcmode="lin" valueType="num">
                                      <p:cBhvr>
                                        <p:cTn id="11" dur="1" fill="hold"/>
                                        <p:tgtEl>
                                          <p:spTgt spid="317446"/>
                                        </p:tgtEl>
                                        <p:attrNameLst>
                                          <p:attrName/>
                                        </p:attrNameLst>
                                      </p:cBhvr>
                                    </p:anim>
                                  </p:childTnLst>
                                </p:cTn>
                              </p:par>
                            </p:childTnLst>
                          </p:cTn>
                        </p:par>
                        <p:par>
                          <p:cTn id="12" fill="hold" nodeType="afterGroup">
                            <p:stCondLst>
                              <p:cond delay="1000"/>
                            </p:stCondLst>
                            <p:childTnLst>
                              <p:par>
                                <p:cTn id="13" presetID="24" presetClass="entr" presetSubtype="0" fill="hold" grpId="0" nodeType="afterEffect">
                                  <p:stCondLst>
                                    <p:cond delay="0"/>
                                  </p:stCondLst>
                                  <p:childTnLst>
                                    <p:set>
                                      <p:cBhvr>
                                        <p:cTn id="14" dur="1" fill="hold">
                                          <p:stCondLst>
                                            <p:cond delay="499"/>
                                          </p:stCondLst>
                                        </p:cTn>
                                        <p:tgtEl>
                                          <p:spTgt spid="317444"/>
                                        </p:tgtEl>
                                        <p:attrNameLst>
                                          <p:attrName>style.visibility</p:attrName>
                                        </p:attrNameLst>
                                      </p:cBhvr>
                                      <p:to>
                                        <p:strVal val="visible"/>
                                      </p:to>
                                    </p:set>
                                    <p:anim to="" calcmode="lin" valueType="num">
                                      <p:cBhvr>
                                        <p:cTn id="15" dur="1" fill="hold"/>
                                        <p:tgtEl>
                                          <p:spTgt spid="317444"/>
                                        </p:tgtEl>
                                        <p:attrNameLst>
                                          <p:attrName/>
                                        </p:attrNameLst>
                                      </p:cBhvr>
                                    </p:anim>
                                  </p:childTnLst>
                                </p:cTn>
                              </p:par>
                            </p:childTnLst>
                          </p:cTn>
                        </p:par>
                        <p:par>
                          <p:cTn id="16" fill="hold" nodeType="afterGroup">
                            <p:stCondLst>
                              <p:cond delay="1500"/>
                            </p:stCondLst>
                            <p:childTnLst>
                              <p:par>
                                <p:cTn id="17" presetID="17" presetClass="entr" presetSubtype="4" fill="hold" grpId="0" nodeType="afterEffect">
                                  <p:stCondLst>
                                    <p:cond delay="0"/>
                                  </p:stCondLst>
                                  <p:childTnLst>
                                    <p:set>
                                      <p:cBhvr>
                                        <p:cTn id="18" dur="1" fill="hold">
                                          <p:stCondLst>
                                            <p:cond delay="0"/>
                                          </p:stCondLst>
                                        </p:cTn>
                                        <p:tgtEl>
                                          <p:spTgt spid="317448"/>
                                        </p:tgtEl>
                                        <p:attrNameLst>
                                          <p:attrName>style.visibility</p:attrName>
                                        </p:attrNameLst>
                                      </p:cBhvr>
                                      <p:to>
                                        <p:strVal val="visible"/>
                                      </p:to>
                                    </p:set>
                                    <p:anim calcmode="lin" valueType="num">
                                      <p:cBhvr>
                                        <p:cTn id="19" dur="500" fill="hold"/>
                                        <p:tgtEl>
                                          <p:spTgt spid="317448"/>
                                        </p:tgtEl>
                                        <p:attrNameLst>
                                          <p:attrName>ppt_x</p:attrName>
                                        </p:attrNameLst>
                                      </p:cBhvr>
                                      <p:tavLst>
                                        <p:tav tm="0">
                                          <p:val>
                                            <p:strVal val="#ppt_x"/>
                                          </p:val>
                                        </p:tav>
                                        <p:tav tm="100000">
                                          <p:val>
                                            <p:strVal val="#ppt_x"/>
                                          </p:val>
                                        </p:tav>
                                      </p:tavLst>
                                    </p:anim>
                                    <p:anim calcmode="lin" valueType="num">
                                      <p:cBhvr>
                                        <p:cTn id="20" dur="500" fill="hold"/>
                                        <p:tgtEl>
                                          <p:spTgt spid="317448"/>
                                        </p:tgtEl>
                                        <p:attrNameLst>
                                          <p:attrName>ppt_y</p:attrName>
                                        </p:attrNameLst>
                                      </p:cBhvr>
                                      <p:tavLst>
                                        <p:tav tm="0">
                                          <p:val>
                                            <p:strVal val="#ppt_y+#ppt_h/2"/>
                                          </p:val>
                                        </p:tav>
                                        <p:tav tm="100000">
                                          <p:val>
                                            <p:strVal val="#ppt_y"/>
                                          </p:val>
                                        </p:tav>
                                      </p:tavLst>
                                    </p:anim>
                                    <p:anim calcmode="lin" valueType="num">
                                      <p:cBhvr>
                                        <p:cTn id="21" dur="500" fill="hold"/>
                                        <p:tgtEl>
                                          <p:spTgt spid="317448"/>
                                        </p:tgtEl>
                                        <p:attrNameLst>
                                          <p:attrName>ppt_w</p:attrName>
                                        </p:attrNameLst>
                                      </p:cBhvr>
                                      <p:tavLst>
                                        <p:tav tm="0">
                                          <p:val>
                                            <p:strVal val="#ppt_w"/>
                                          </p:val>
                                        </p:tav>
                                        <p:tav tm="100000">
                                          <p:val>
                                            <p:strVal val="#ppt_w"/>
                                          </p:val>
                                        </p:tav>
                                      </p:tavLst>
                                    </p:anim>
                                    <p:anim calcmode="lin" valueType="num">
                                      <p:cBhvr>
                                        <p:cTn id="22" dur="500" fill="hold"/>
                                        <p:tgtEl>
                                          <p:spTgt spid="317448"/>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317447"/>
                                        </p:tgtEl>
                                        <p:attrNameLst>
                                          <p:attrName>style.visibility</p:attrName>
                                        </p:attrNameLst>
                                      </p:cBhvr>
                                      <p:to>
                                        <p:strVal val="visible"/>
                                      </p:to>
                                    </p:set>
                                    <p:anim calcmode="lin" valueType="num">
                                      <p:cBhvr>
                                        <p:cTn id="26" dur="500" fill="hold"/>
                                        <p:tgtEl>
                                          <p:spTgt spid="317447"/>
                                        </p:tgtEl>
                                        <p:attrNameLst>
                                          <p:attrName>ppt_x</p:attrName>
                                        </p:attrNameLst>
                                      </p:cBhvr>
                                      <p:tavLst>
                                        <p:tav tm="0">
                                          <p:val>
                                            <p:strVal val="#ppt_x"/>
                                          </p:val>
                                        </p:tav>
                                        <p:tav tm="100000">
                                          <p:val>
                                            <p:strVal val="#ppt_x"/>
                                          </p:val>
                                        </p:tav>
                                      </p:tavLst>
                                    </p:anim>
                                    <p:anim calcmode="lin" valueType="num">
                                      <p:cBhvr>
                                        <p:cTn id="27" dur="500" fill="hold"/>
                                        <p:tgtEl>
                                          <p:spTgt spid="317447"/>
                                        </p:tgtEl>
                                        <p:attrNameLst>
                                          <p:attrName>ppt_y</p:attrName>
                                        </p:attrNameLst>
                                      </p:cBhvr>
                                      <p:tavLst>
                                        <p:tav tm="0">
                                          <p:val>
                                            <p:strVal val="#ppt_y-#ppt_h/2"/>
                                          </p:val>
                                        </p:tav>
                                        <p:tav tm="100000">
                                          <p:val>
                                            <p:strVal val="#ppt_y"/>
                                          </p:val>
                                        </p:tav>
                                      </p:tavLst>
                                    </p:anim>
                                    <p:anim calcmode="lin" valueType="num">
                                      <p:cBhvr>
                                        <p:cTn id="28" dur="500" fill="hold"/>
                                        <p:tgtEl>
                                          <p:spTgt spid="317447"/>
                                        </p:tgtEl>
                                        <p:attrNameLst>
                                          <p:attrName>ppt_w</p:attrName>
                                        </p:attrNameLst>
                                      </p:cBhvr>
                                      <p:tavLst>
                                        <p:tav tm="0">
                                          <p:val>
                                            <p:strVal val="#ppt_w"/>
                                          </p:val>
                                        </p:tav>
                                        <p:tav tm="100000">
                                          <p:val>
                                            <p:strVal val="#ppt_w"/>
                                          </p:val>
                                        </p:tav>
                                      </p:tavLst>
                                    </p:anim>
                                    <p:anim calcmode="lin" valueType="num">
                                      <p:cBhvr>
                                        <p:cTn id="29" dur="500" fill="hold"/>
                                        <p:tgtEl>
                                          <p:spTgt spid="317447"/>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500"/>
                            </p:stCondLst>
                            <p:childTnLst>
                              <p:par>
                                <p:cTn id="31" presetID="24" presetClass="entr" presetSubtype="0" fill="hold" grpId="0" nodeType="afterEffect">
                                  <p:stCondLst>
                                    <p:cond delay="0"/>
                                  </p:stCondLst>
                                  <p:childTnLst>
                                    <p:set>
                                      <p:cBhvr>
                                        <p:cTn id="32" dur="1" fill="hold">
                                          <p:stCondLst>
                                            <p:cond delay="499"/>
                                          </p:stCondLst>
                                        </p:cTn>
                                        <p:tgtEl>
                                          <p:spTgt spid="317449"/>
                                        </p:tgtEl>
                                        <p:attrNameLst>
                                          <p:attrName>style.visibility</p:attrName>
                                        </p:attrNameLst>
                                      </p:cBhvr>
                                      <p:to>
                                        <p:strVal val="visible"/>
                                      </p:to>
                                    </p:set>
                                    <p:anim to="" calcmode="lin" valueType="num">
                                      <p:cBhvr>
                                        <p:cTn id="33" dur="1" fill="hold"/>
                                        <p:tgtEl>
                                          <p:spTgt spid="317449"/>
                                        </p:tgtEl>
                                        <p:attrNameLst>
                                          <p:attrName/>
                                        </p:attrNameLst>
                                      </p:cBhvr>
                                    </p:anim>
                                  </p:childTnLst>
                                </p:cTn>
                              </p:par>
                            </p:childTnLst>
                          </p:cTn>
                        </p:par>
                        <p:par>
                          <p:cTn id="34" fill="hold" nodeType="afterGroup">
                            <p:stCondLst>
                              <p:cond delay="3000"/>
                            </p:stCondLst>
                            <p:childTnLst>
                              <p:par>
                                <p:cTn id="35" presetID="24" presetClass="entr" presetSubtype="0" fill="hold" grpId="0" nodeType="afterEffect">
                                  <p:stCondLst>
                                    <p:cond delay="0"/>
                                  </p:stCondLst>
                                  <p:childTnLst>
                                    <p:set>
                                      <p:cBhvr>
                                        <p:cTn id="36" dur="1" fill="hold">
                                          <p:stCondLst>
                                            <p:cond delay="499"/>
                                          </p:stCondLst>
                                        </p:cTn>
                                        <p:tgtEl>
                                          <p:spTgt spid="317450"/>
                                        </p:tgtEl>
                                        <p:attrNameLst>
                                          <p:attrName>style.visibility</p:attrName>
                                        </p:attrNameLst>
                                      </p:cBhvr>
                                      <p:to>
                                        <p:strVal val="visible"/>
                                      </p:to>
                                    </p:set>
                                    <p:anim to="" calcmode="lin" valueType="num">
                                      <p:cBhvr>
                                        <p:cTn id="37" dur="1" fill="hold"/>
                                        <p:tgtEl>
                                          <p:spTgt spid="31745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animBg="1" autoUpdateAnimBg="0"/>
      <p:bldP spid="317445" grpId="0" animBg="1" autoUpdateAnimBg="0"/>
      <p:bldP spid="317446" grpId="0" animBg="1" autoUpdateAnimBg="0"/>
      <p:bldP spid="317447" grpId="0" animBg="1"/>
      <p:bldP spid="317448" grpId="0" animBg="1"/>
      <p:bldP spid="317449" grpId="0" autoUpdateAnimBg="0"/>
      <p:bldP spid="31745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2" name="AutoShape 4"/>
          <p:cNvSpPr>
            <a:spLocks noChangeArrowheads="1"/>
          </p:cNvSpPr>
          <p:nvPr/>
        </p:nvSpPr>
        <p:spPr bwMode="auto">
          <a:xfrm>
            <a:off x="6477000" y="3074988"/>
            <a:ext cx="2133600" cy="914400"/>
          </a:xfrm>
          <a:prstGeom prst="flowChartDecision">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1" lang="zh-CN" altLang="en-US" sz="3600" b="1">
                <a:latin typeface="Times New Roman" panose="02020603050405020304" pitchFamily="18" charset="0"/>
              </a:rPr>
              <a:t>工作</a:t>
            </a:r>
            <a:endParaRPr kumimoji="1" lang="zh-CN" altLang="en-US" sz="2400" b="1">
              <a:latin typeface="Times New Roman" panose="02020603050405020304" pitchFamily="18" charset="0"/>
            </a:endParaRPr>
          </a:p>
        </p:txBody>
      </p:sp>
      <p:sp>
        <p:nvSpPr>
          <p:cNvPr id="319493" name="Text Box 5"/>
          <p:cNvSpPr txBox="1">
            <a:spLocks noChangeArrowheads="1"/>
          </p:cNvSpPr>
          <p:nvPr/>
        </p:nvSpPr>
        <p:spPr bwMode="auto">
          <a:xfrm>
            <a:off x="6940550" y="1643063"/>
            <a:ext cx="1111250" cy="646112"/>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zh-CN" altLang="en-US" sz="3600" b="1">
                <a:latin typeface="Times New Roman" panose="02020603050405020304" pitchFamily="18" charset="0"/>
              </a:rPr>
              <a:t>部门</a:t>
            </a:r>
            <a:endParaRPr kumimoji="1" lang="zh-CN" altLang="en-US" sz="2400" b="1">
              <a:latin typeface="Times New Roman" panose="02020603050405020304" pitchFamily="18" charset="0"/>
            </a:endParaRPr>
          </a:p>
        </p:txBody>
      </p:sp>
      <p:sp>
        <p:nvSpPr>
          <p:cNvPr id="319494" name="Text Box 6"/>
          <p:cNvSpPr txBox="1">
            <a:spLocks noChangeArrowheads="1"/>
          </p:cNvSpPr>
          <p:nvPr/>
        </p:nvSpPr>
        <p:spPr bwMode="auto">
          <a:xfrm>
            <a:off x="7016750" y="4675188"/>
            <a:ext cx="1111250" cy="646112"/>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zh-CN" altLang="en-US" sz="3600" b="1">
                <a:latin typeface="Times New Roman" panose="02020603050405020304" pitchFamily="18" charset="0"/>
              </a:rPr>
              <a:t>职工</a:t>
            </a:r>
            <a:endParaRPr kumimoji="1" lang="zh-CN" altLang="en-US" sz="2400" b="1">
              <a:latin typeface="Times New Roman" panose="02020603050405020304" pitchFamily="18" charset="0"/>
            </a:endParaRPr>
          </a:p>
        </p:txBody>
      </p:sp>
      <p:sp>
        <p:nvSpPr>
          <p:cNvPr id="319495" name="Line 7"/>
          <p:cNvSpPr>
            <a:spLocks noChangeShapeType="1"/>
          </p:cNvSpPr>
          <p:nvPr/>
        </p:nvSpPr>
        <p:spPr bwMode="auto">
          <a:xfrm>
            <a:off x="7543800" y="3989388"/>
            <a:ext cx="0" cy="6858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496" name="Line 8"/>
          <p:cNvSpPr>
            <a:spLocks noChangeShapeType="1"/>
          </p:cNvSpPr>
          <p:nvPr/>
        </p:nvSpPr>
        <p:spPr bwMode="auto">
          <a:xfrm flipV="1">
            <a:off x="7543800" y="2312988"/>
            <a:ext cx="0" cy="7620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497" name="Text Box 9"/>
          <p:cNvSpPr txBox="1">
            <a:spLocks noChangeArrowheads="1"/>
          </p:cNvSpPr>
          <p:nvPr/>
        </p:nvSpPr>
        <p:spPr bwMode="auto">
          <a:xfrm>
            <a:off x="7527925" y="24653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en-US" altLang="zh-CN" sz="2400">
                <a:latin typeface="Times New Roman" panose="02020603050405020304" pitchFamily="18" charset="0"/>
              </a:rPr>
              <a:t>1</a:t>
            </a:r>
          </a:p>
        </p:txBody>
      </p:sp>
      <p:sp>
        <p:nvSpPr>
          <p:cNvPr id="319498" name="Text Box 10"/>
          <p:cNvSpPr txBox="1">
            <a:spLocks noChangeArrowheads="1"/>
          </p:cNvSpPr>
          <p:nvPr/>
        </p:nvSpPr>
        <p:spPr bwMode="auto">
          <a:xfrm>
            <a:off x="7543800" y="40655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en-US" altLang="zh-CN" sz="2400" i="1">
                <a:latin typeface="Times New Roman" panose="02020603050405020304" pitchFamily="18" charset="0"/>
              </a:rPr>
              <a:t>n</a:t>
            </a:r>
          </a:p>
        </p:txBody>
      </p:sp>
      <p:sp>
        <p:nvSpPr>
          <p:cNvPr id="49161" name="标题 1"/>
          <p:cNvSpPr>
            <a:spLocks noGrp="1"/>
          </p:cNvSpPr>
          <p:nvPr>
            <p:ph type="title"/>
          </p:nvPr>
        </p:nvSpPr>
        <p:spPr>
          <a:xfrm>
            <a:off x="381000" y="115888"/>
            <a:ext cx="8229600" cy="704850"/>
          </a:xfrm>
        </p:spPr>
        <p:txBody>
          <a:bodyPr/>
          <a:lstStyle/>
          <a:p>
            <a:r>
              <a:rPr kumimoji="1" lang="zh-CN" altLang="en-US" b="1"/>
              <a:t>一对多联系的例子</a:t>
            </a:r>
            <a:endParaRPr lang="zh-CN" altLang="en-US"/>
          </a:p>
        </p:txBody>
      </p:sp>
      <p:sp>
        <p:nvSpPr>
          <p:cNvPr id="49162" name="内容占位符 2"/>
          <p:cNvSpPr>
            <a:spLocks noGrp="1"/>
          </p:cNvSpPr>
          <p:nvPr>
            <p:ph idx="1"/>
          </p:nvPr>
        </p:nvSpPr>
        <p:spPr>
          <a:xfrm>
            <a:off x="368300" y="1339850"/>
            <a:ext cx="6108700" cy="4857750"/>
          </a:xfrm>
        </p:spPr>
        <p:txBody>
          <a:bodyPr/>
          <a:lstStyle/>
          <a:p>
            <a:r>
              <a:rPr kumimoji="1" lang="zh-CN" altLang="en-US" b="1">
                <a:latin typeface="Times New Roman" panose="02020603050405020304" pitchFamily="18" charset="0"/>
              </a:rPr>
              <a:t>有部门和职工两个实体，并且有语义：一个部门可以有多名职工，但是</a:t>
            </a:r>
            <a:r>
              <a:rPr kumimoji="1" lang="zh-CN" altLang="en-US" b="1">
                <a:solidFill>
                  <a:srgbClr val="FF0000"/>
                </a:solidFill>
                <a:latin typeface="Times New Roman" panose="02020603050405020304" pitchFamily="18" charset="0"/>
              </a:rPr>
              <a:t>一个职工</a:t>
            </a:r>
            <a:r>
              <a:rPr kumimoji="1" lang="zh-CN" altLang="en-US" b="1">
                <a:latin typeface="Times New Roman" panose="02020603050405020304" pitchFamily="18" charset="0"/>
              </a:rPr>
              <a:t>只在</a:t>
            </a:r>
            <a:r>
              <a:rPr kumimoji="1" lang="zh-CN" altLang="en-US" b="1">
                <a:solidFill>
                  <a:srgbClr val="0000FF"/>
                </a:solidFill>
                <a:latin typeface="Times New Roman" panose="02020603050405020304" pitchFamily="18" charset="0"/>
              </a:rPr>
              <a:t>一个部门</a:t>
            </a:r>
            <a:r>
              <a:rPr kumimoji="1" lang="zh-CN" altLang="en-US" b="1">
                <a:latin typeface="Times New Roman" panose="02020603050405020304" pitchFamily="18" charset="0"/>
              </a:rPr>
              <a:t>工作。则部门和职工之间的联系是一对多的，我们把这种联系命名为</a:t>
            </a:r>
            <a:r>
              <a:rPr kumimoji="1" lang="zh-CN" altLang="en-US" b="1">
                <a:solidFill>
                  <a:srgbClr val="FF0000"/>
                </a:solidFill>
                <a:latin typeface="Times New Roman" panose="02020603050405020304" pitchFamily="18" charset="0"/>
              </a:rPr>
              <a:t>工作</a:t>
            </a:r>
            <a:r>
              <a:rPr kumimoji="1" lang="zh-CN" altLang="en-US" b="1">
                <a:latin typeface="Times New Roman" panose="02020603050405020304" pitchFamily="18" charset="0"/>
              </a:rPr>
              <a:t>。</a:t>
            </a:r>
            <a:endParaRPr kumimoji="1" lang="zh-CN" altLang="en-US" sz="3600" b="1">
              <a:latin typeface="Times New Roman" panose="02020603050405020304" pitchFamily="18" charset="0"/>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19493"/>
                                        </p:tgtEl>
                                        <p:attrNameLst>
                                          <p:attrName>style.visibility</p:attrName>
                                        </p:attrNameLst>
                                      </p:cBhvr>
                                      <p:to>
                                        <p:strVal val="visible"/>
                                      </p:to>
                                    </p:set>
                                    <p:anim to="" calcmode="lin" valueType="num">
                                      <p:cBhvr>
                                        <p:cTn id="7" dur="1" fill="hold"/>
                                        <p:tgtEl>
                                          <p:spTgt spid="319493"/>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319494"/>
                                        </p:tgtEl>
                                        <p:attrNameLst>
                                          <p:attrName>style.visibility</p:attrName>
                                        </p:attrNameLst>
                                      </p:cBhvr>
                                      <p:to>
                                        <p:strVal val="visible"/>
                                      </p:to>
                                    </p:set>
                                    <p:anim to="" calcmode="lin" valueType="num">
                                      <p:cBhvr>
                                        <p:cTn id="11" dur="1" fill="hold"/>
                                        <p:tgtEl>
                                          <p:spTgt spid="319494"/>
                                        </p:tgtEl>
                                        <p:attrNameLst>
                                          <p:attrName/>
                                        </p:attrNameLst>
                                      </p:cBhvr>
                                    </p:anim>
                                  </p:childTnLst>
                                </p:cTn>
                              </p:par>
                            </p:childTnLst>
                          </p:cTn>
                        </p:par>
                        <p:par>
                          <p:cTn id="12" fill="hold" nodeType="afterGroup">
                            <p:stCondLst>
                              <p:cond delay="1000"/>
                            </p:stCondLst>
                            <p:childTnLst>
                              <p:par>
                                <p:cTn id="13" presetID="24" presetClass="entr" presetSubtype="0" fill="hold" grpId="0" nodeType="afterEffect">
                                  <p:stCondLst>
                                    <p:cond delay="0"/>
                                  </p:stCondLst>
                                  <p:childTnLst>
                                    <p:set>
                                      <p:cBhvr>
                                        <p:cTn id="14" dur="1" fill="hold">
                                          <p:stCondLst>
                                            <p:cond delay="499"/>
                                          </p:stCondLst>
                                        </p:cTn>
                                        <p:tgtEl>
                                          <p:spTgt spid="319492"/>
                                        </p:tgtEl>
                                        <p:attrNameLst>
                                          <p:attrName>style.visibility</p:attrName>
                                        </p:attrNameLst>
                                      </p:cBhvr>
                                      <p:to>
                                        <p:strVal val="visible"/>
                                      </p:to>
                                    </p:set>
                                    <p:anim to="" calcmode="lin" valueType="num">
                                      <p:cBhvr>
                                        <p:cTn id="15" dur="1" fill="hold"/>
                                        <p:tgtEl>
                                          <p:spTgt spid="319492"/>
                                        </p:tgtEl>
                                        <p:attrNameLst>
                                          <p:attrName/>
                                        </p:attrNameLst>
                                      </p:cBhvr>
                                    </p:anim>
                                  </p:childTnLst>
                                </p:cTn>
                              </p:par>
                            </p:childTnLst>
                          </p:cTn>
                        </p:par>
                        <p:par>
                          <p:cTn id="16" fill="hold" nodeType="afterGroup">
                            <p:stCondLst>
                              <p:cond delay="1500"/>
                            </p:stCondLst>
                            <p:childTnLst>
                              <p:par>
                                <p:cTn id="17" presetID="17" presetClass="entr" presetSubtype="4" fill="hold" grpId="0" nodeType="afterEffect">
                                  <p:stCondLst>
                                    <p:cond delay="0"/>
                                  </p:stCondLst>
                                  <p:childTnLst>
                                    <p:set>
                                      <p:cBhvr>
                                        <p:cTn id="18" dur="1" fill="hold">
                                          <p:stCondLst>
                                            <p:cond delay="0"/>
                                          </p:stCondLst>
                                        </p:cTn>
                                        <p:tgtEl>
                                          <p:spTgt spid="319496"/>
                                        </p:tgtEl>
                                        <p:attrNameLst>
                                          <p:attrName>style.visibility</p:attrName>
                                        </p:attrNameLst>
                                      </p:cBhvr>
                                      <p:to>
                                        <p:strVal val="visible"/>
                                      </p:to>
                                    </p:set>
                                    <p:anim calcmode="lin" valueType="num">
                                      <p:cBhvr>
                                        <p:cTn id="19" dur="500" fill="hold"/>
                                        <p:tgtEl>
                                          <p:spTgt spid="319496"/>
                                        </p:tgtEl>
                                        <p:attrNameLst>
                                          <p:attrName>ppt_x</p:attrName>
                                        </p:attrNameLst>
                                      </p:cBhvr>
                                      <p:tavLst>
                                        <p:tav tm="0">
                                          <p:val>
                                            <p:strVal val="#ppt_x"/>
                                          </p:val>
                                        </p:tav>
                                        <p:tav tm="100000">
                                          <p:val>
                                            <p:strVal val="#ppt_x"/>
                                          </p:val>
                                        </p:tav>
                                      </p:tavLst>
                                    </p:anim>
                                    <p:anim calcmode="lin" valueType="num">
                                      <p:cBhvr>
                                        <p:cTn id="20" dur="500" fill="hold"/>
                                        <p:tgtEl>
                                          <p:spTgt spid="319496"/>
                                        </p:tgtEl>
                                        <p:attrNameLst>
                                          <p:attrName>ppt_y</p:attrName>
                                        </p:attrNameLst>
                                      </p:cBhvr>
                                      <p:tavLst>
                                        <p:tav tm="0">
                                          <p:val>
                                            <p:strVal val="#ppt_y+#ppt_h/2"/>
                                          </p:val>
                                        </p:tav>
                                        <p:tav tm="100000">
                                          <p:val>
                                            <p:strVal val="#ppt_y"/>
                                          </p:val>
                                        </p:tav>
                                      </p:tavLst>
                                    </p:anim>
                                    <p:anim calcmode="lin" valueType="num">
                                      <p:cBhvr>
                                        <p:cTn id="21" dur="500" fill="hold"/>
                                        <p:tgtEl>
                                          <p:spTgt spid="319496"/>
                                        </p:tgtEl>
                                        <p:attrNameLst>
                                          <p:attrName>ppt_w</p:attrName>
                                        </p:attrNameLst>
                                      </p:cBhvr>
                                      <p:tavLst>
                                        <p:tav tm="0">
                                          <p:val>
                                            <p:strVal val="#ppt_w"/>
                                          </p:val>
                                        </p:tav>
                                        <p:tav tm="100000">
                                          <p:val>
                                            <p:strVal val="#ppt_w"/>
                                          </p:val>
                                        </p:tav>
                                      </p:tavLst>
                                    </p:anim>
                                    <p:anim calcmode="lin" valueType="num">
                                      <p:cBhvr>
                                        <p:cTn id="22" dur="500" fill="hold"/>
                                        <p:tgtEl>
                                          <p:spTgt spid="319496"/>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319495"/>
                                        </p:tgtEl>
                                        <p:attrNameLst>
                                          <p:attrName>style.visibility</p:attrName>
                                        </p:attrNameLst>
                                      </p:cBhvr>
                                      <p:to>
                                        <p:strVal val="visible"/>
                                      </p:to>
                                    </p:set>
                                    <p:anim calcmode="lin" valueType="num">
                                      <p:cBhvr>
                                        <p:cTn id="26" dur="500" fill="hold"/>
                                        <p:tgtEl>
                                          <p:spTgt spid="319495"/>
                                        </p:tgtEl>
                                        <p:attrNameLst>
                                          <p:attrName>ppt_x</p:attrName>
                                        </p:attrNameLst>
                                      </p:cBhvr>
                                      <p:tavLst>
                                        <p:tav tm="0">
                                          <p:val>
                                            <p:strVal val="#ppt_x"/>
                                          </p:val>
                                        </p:tav>
                                        <p:tav tm="100000">
                                          <p:val>
                                            <p:strVal val="#ppt_x"/>
                                          </p:val>
                                        </p:tav>
                                      </p:tavLst>
                                    </p:anim>
                                    <p:anim calcmode="lin" valueType="num">
                                      <p:cBhvr>
                                        <p:cTn id="27" dur="500" fill="hold"/>
                                        <p:tgtEl>
                                          <p:spTgt spid="319495"/>
                                        </p:tgtEl>
                                        <p:attrNameLst>
                                          <p:attrName>ppt_y</p:attrName>
                                        </p:attrNameLst>
                                      </p:cBhvr>
                                      <p:tavLst>
                                        <p:tav tm="0">
                                          <p:val>
                                            <p:strVal val="#ppt_y-#ppt_h/2"/>
                                          </p:val>
                                        </p:tav>
                                        <p:tav tm="100000">
                                          <p:val>
                                            <p:strVal val="#ppt_y"/>
                                          </p:val>
                                        </p:tav>
                                      </p:tavLst>
                                    </p:anim>
                                    <p:anim calcmode="lin" valueType="num">
                                      <p:cBhvr>
                                        <p:cTn id="28" dur="500" fill="hold"/>
                                        <p:tgtEl>
                                          <p:spTgt spid="319495"/>
                                        </p:tgtEl>
                                        <p:attrNameLst>
                                          <p:attrName>ppt_w</p:attrName>
                                        </p:attrNameLst>
                                      </p:cBhvr>
                                      <p:tavLst>
                                        <p:tav tm="0">
                                          <p:val>
                                            <p:strVal val="#ppt_w"/>
                                          </p:val>
                                        </p:tav>
                                        <p:tav tm="100000">
                                          <p:val>
                                            <p:strVal val="#ppt_w"/>
                                          </p:val>
                                        </p:tav>
                                      </p:tavLst>
                                    </p:anim>
                                    <p:anim calcmode="lin" valueType="num">
                                      <p:cBhvr>
                                        <p:cTn id="29" dur="500" fill="hold"/>
                                        <p:tgtEl>
                                          <p:spTgt spid="319495"/>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500"/>
                            </p:stCondLst>
                            <p:childTnLst>
                              <p:par>
                                <p:cTn id="31" presetID="24" presetClass="entr" presetSubtype="0" fill="hold" grpId="0" nodeType="afterEffect">
                                  <p:stCondLst>
                                    <p:cond delay="0"/>
                                  </p:stCondLst>
                                  <p:childTnLst>
                                    <p:set>
                                      <p:cBhvr>
                                        <p:cTn id="32" dur="1" fill="hold">
                                          <p:stCondLst>
                                            <p:cond delay="499"/>
                                          </p:stCondLst>
                                        </p:cTn>
                                        <p:tgtEl>
                                          <p:spTgt spid="319497"/>
                                        </p:tgtEl>
                                        <p:attrNameLst>
                                          <p:attrName>style.visibility</p:attrName>
                                        </p:attrNameLst>
                                      </p:cBhvr>
                                      <p:to>
                                        <p:strVal val="visible"/>
                                      </p:to>
                                    </p:set>
                                    <p:anim to="" calcmode="lin" valueType="num">
                                      <p:cBhvr>
                                        <p:cTn id="33" dur="1" fill="hold"/>
                                        <p:tgtEl>
                                          <p:spTgt spid="319497"/>
                                        </p:tgtEl>
                                        <p:attrNameLst>
                                          <p:attrName/>
                                        </p:attrNameLst>
                                      </p:cBhvr>
                                    </p:anim>
                                  </p:childTnLst>
                                </p:cTn>
                              </p:par>
                            </p:childTnLst>
                          </p:cTn>
                        </p:par>
                        <p:par>
                          <p:cTn id="34" fill="hold" nodeType="afterGroup">
                            <p:stCondLst>
                              <p:cond delay="3000"/>
                            </p:stCondLst>
                            <p:childTnLst>
                              <p:par>
                                <p:cTn id="35" presetID="24" presetClass="entr" presetSubtype="0" fill="hold" grpId="0" nodeType="afterEffect">
                                  <p:stCondLst>
                                    <p:cond delay="0"/>
                                  </p:stCondLst>
                                  <p:childTnLst>
                                    <p:set>
                                      <p:cBhvr>
                                        <p:cTn id="36" dur="1" fill="hold">
                                          <p:stCondLst>
                                            <p:cond delay="499"/>
                                          </p:stCondLst>
                                        </p:cTn>
                                        <p:tgtEl>
                                          <p:spTgt spid="319498"/>
                                        </p:tgtEl>
                                        <p:attrNameLst>
                                          <p:attrName>style.visibility</p:attrName>
                                        </p:attrNameLst>
                                      </p:cBhvr>
                                      <p:to>
                                        <p:strVal val="visible"/>
                                      </p:to>
                                    </p:set>
                                    <p:anim to="" calcmode="lin" valueType="num">
                                      <p:cBhvr>
                                        <p:cTn id="37" dur="1" fill="hold"/>
                                        <p:tgtEl>
                                          <p:spTgt spid="31949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animBg="1" autoUpdateAnimBg="0"/>
      <p:bldP spid="319493" grpId="0" animBg="1" autoUpdateAnimBg="0"/>
      <p:bldP spid="319494" grpId="0" animBg="1" autoUpdateAnimBg="0"/>
      <p:bldP spid="319495" grpId="0" animBg="1"/>
      <p:bldP spid="319496" grpId="0" animBg="1"/>
      <p:bldP spid="319497" grpId="0" autoUpdateAnimBg="0"/>
      <p:bldP spid="31949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10185" y="3284934"/>
            <a:ext cx="7780337" cy="331292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zh-CN" altLang="en-US" b="1" dirty="0">
                <a:solidFill>
                  <a:schemeClr val="tx1"/>
                </a:solidFill>
              </a:rPr>
              <a:t>数据库系统</a:t>
            </a:r>
            <a:r>
              <a:rPr lang="en-US" altLang="zh-CN" b="1" dirty="0">
                <a:solidFill>
                  <a:schemeClr val="tx1"/>
                </a:solidFill>
              </a:rPr>
              <a:t>DBS</a:t>
            </a:r>
            <a:endParaRPr lang="zh-CN" altLang="en-US" b="1" dirty="0">
              <a:solidFill>
                <a:schemeClr val="tx1"/>
              </a:solidFill>
            </a:endParaRPr>
          </a:p>
        </p:txBody>
      </p:sp>
      <p:sp>
        <p:nvSpPr>
          <p:cNvPr id="25603" name="Rectangle 2"/>
          <p:cNvSpPr>
            <a:spLocks noGrp="1" noChangeArrowheads="1"/>
          </p:cNvSpPr>
          <p:nvPr>
            <p:ph type="title"/>
          </p:nvPr>
        </p:nvSpPr>
        <p:spPr>
          <a:xfrm>
            <a:off x="538163" y="73025"/>
            <a:ext cx="8162925" cy="762000"/>
          </a:xfrm>
        </p:spPr>
        <p:txBody>
          <a:bodyPr/>
          <a:lstStyle/>
          <a:p>
            <a:r>
              <a:rPr lang="zh-CN" altLang="en-US"/>
              <a:t>数据库系统</a:t>
            </a:r>
            <a:r>
              <a:rPr lang="en-US" altLang="zh-CN"/>
              <a:t>DBS</a:t>
            </a:r>
            <a:endParaRPr lang="zh-CN" altLang="en-US"/>
          </a:p>
        </p:txBody>
      </p:sp>
      <p:sp>
        <p:nvSpPr>
          <p:cNvPr id="60419" name="Rectangle 3"/>
          <p:cNvSpPr>
            <a:spLocks noGrp="1" noChangeArrowheads="1"/>
          </p:cNvSpPr>
          <p:nvPr>
            <p:ph type="body" idx="1"/>
          </p:nvPr>
        </p:nvSpPr>
        <p:spPr>
          <a:xfrm>
            <a:off x="466725" y="1268413"/>
            <a:ext cx="8355013" cy="2305050"/>
          </a:xfrm>
        </p:spPr>
        <p:txBody>
          <a:bodyPr/>
          <a:lstStyle/>
          <a:p>
            <a:pPr>
              <a:lnSpc>
                <a:spcPct val="90000"/>
              </a:lnSpc>
            </a:pPr>
            <a:r>
              <a:rPr lang="zh-CN" altLang="en-US" b="1" dirty="0">
                <a:solidFill>
                  <a:srgbClr val="0000FF"/>
                </a:solidFill>
                <a:latin typeface="黑体" panose="02010609060101010101" pitchFamily="49" charset="-122"/>
                <a:ea typeface="黑体" panose="02010609060101010101" pitchFamily="49" charset="-122"/>
              </a:rPr>
              <a:t>数据库系统</a:t>
            </a:r>
            <a:r>
              <a:rPr lang="en-US" altLang="zh-CN" b="1" dirty="0">
                <a:solidFill>
                  <a:srgbClr val="0000FF"/>
                </a:solidFill>
                <a:latin typeface="黑体" panose="02010609060101010101" pitchFamily="49" charset="-122"/>
                <a:ea typeface="黑体" panose="02010609060101010101" pitchFamily="49" charset="-122"/>
              </a:rPr>
              <a:t>DBS</a:t>
            </a:r>
            <a:r>
              <a:rPr lang="zh-CN" altLang="en-US" b="1" dirty="0">
                <a:latin typeface="黑体" panose="02010609060101010101" pitchFamily="49" charset="-122"/>
                <a:ea typeface="黑体" panose="02010609060101010101" pitchFamily="49" charset="-122"/>
              </a:rPr>
              <a:t>是基于数据库的应用系统，一般有</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个组成部分：</a:t>
            </a:r>
            <a:r>
              <a:rPr lang="zh-CN" altLang="en-US" b="1" dirty="0">
                <a:solidFill>
                  <a:srgbClr val="FF0000"/>
                </a:solidFill>
                <a:latin typeface="黑体" panose="02010609060101010101" pitchFamily="49" charset="-122"/>
                <a:ea typeface="黑体" panose="02010609060101010101" pitchFamily="49" charset="-122"/>
              </a:rPr>
              <a:t>数据库</a:t>
            </a:r>
            <a:r>
              <a:rPr lang="en-US" altLang="zh-CN" b="1" dirty="0">
                <a:solidFill>
                  <a:srgbClr val="FF0000"/>
                </a:solidFill>
                <a:latin typeface="黑体" panose="02010609060101010101" pitchFamily="49" charset="-122"/>
                <a:ea typeface="黑体" panose="02010609060101010101" pitchFamily="49" charset="-122"/>
              </a:rPr>
              <a:t>DB</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数据库管理系统</a:t>
            </a:r>
            <a:r>
              <a:rPr lang="en-US" altLang="zh-CN" b="1" dirty="0">
                <a:solidFill>
                  <a:srgbClr val="FF0000"/>
                </a:solidFill>
                <a:latin typeface="黑体" panose="02010609060101010101" pitchFamily="49" charset="-122"/>
                <a:ea typeface="黑体" panose="02010609060101010101" pitchFamily="49" charset="-122"/>
              </a:rPr>
              <a:t>DBMS</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应用程序</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管理员</a:t>
            </a:r>
            <a:r>
              <a:rPr lang="zh-CN" altLang="en-US" b="1" dirty="0">
                <a:latin typeface="黑体" panose="02010609060101010101" pitchFamily="49" charset="-122"/>
                <a:ea typeface="黑体" panose="02010609060101010101" pitchFamily="49" charset="-122"/>
              </a:rPr>
              <a:t>。另外，</a:t>
            </a:r>
            <a:r>
              <a:rPr lang="en-US" altLang="zh-CN" b="1" dirty="0">
                <a:latin typeface="黑体" panose="02010609060101010101" pitchFamily="49" charset="-122"/>
                <a:ea typeface="黑体" panose="02010609060101010101" pitchFamily="49" charset="-122"/>
              </a:rPr>
              <a:t>DBS</a:t>
            </a:r>
            <a:r>
              <a:rPr lang="zh-CN" altLang="en-US" b="1" dirty="0">
                <a:latin typeface="黑体" panose="02010609060101010101" pitchFamily="49" charset="-122"/>
                <a:ea typeface="黑体" panose="02010609060101010101" pitchFamily="49" charset="-122"/>
              </a:rPr>
              <a:t>还包括</a:t>
            </a:r>
            <a:r>
              <a:rPr lang="zh-CN" altLang="en-US" b="1" dirty="0">
                <a:solidFill>
                  <a:srgbClr val="FF0000"/>
                </a:solidFill>
                <a:latin typeface="黑体" panose="02010609060101010101" pitchFamily="49" charset="-122"/>
                <a:ea typeface="黑体" panose="02010609060101010101" pitchFamily="49" charset="-122"/>
              </a:rPr>
              <a:t>硬件资源</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操作系统</a:t>
            </a:r>
            <a:r>
              <a:rPr lang="zh-CN" altLang="en-US" b="1" dirty="0">
                <a:latin typeface="黑体" panose="02010609060101010101" pitchFamily="49" charset="-122"/>
                <a:ea typeface="黑体" panose="02010609060101010101" pitchFamily="49" charset="-122"/>
              </a:rPr>
              <a:t>等。</a:t>
            </a:r>
            <a:endParaRPr lang="en-US" altLang="zh-CN" b="1" dirty="0">
              <a:latin typeface="黑体" panose="02010609060101010101" pitchFamily="49" charset="-122"/>
              <a:ea typeface="黑体" panose="02010609060101010101" pitchFamily="49" charset="-122"/>
            </a:endParaRPr>
          </a:p>
          <a:p>
            <a:pPr>
              <a:lnSpc>
                <a:spcPct val="90000"/>
              </a:lnSpc>
            </a:pPr>
            <a:endParaRPr lang="en-US" altLang="zh-CN" b="1" dirty="0">
              <a:latin typeface="黑体" panose="02010609060101010101" pitchFamily="49" charset="-122"/>
              <a:ea typeface="黑体" panose="02010609060101010101" pitchFamily="49" charset="-122"/>
            </a:endParaRPr>
          </a:p>
          <a:p>
            <a:pPr marL="457200" lvl="1" indent="0">
              <a:lnSpc>
                <a:spcPct val="90000"/>
              </a:lnSpc>
              <a:buFont typeface="Wingdings" panose="05000000000000000000" pitchFamily="2" charset="2"/>
              <a:buNone/>
            </a:pPr>
            <a:endParaRPr lang="zh-CN" altLang="en-US" b="1" dirty="0">
              <a:latin typeface="黑体" panose="02010609060101010101" pitchFamily="49" charset="-122"/>
              <a:ea typeface="黑体" panose="02010609060101010101" pitchFamily="49" charset="-122"/>
            </a:endParaRPr>
          </a:p>
        </p:txBody>
      </p:sp>
      <p:sp>
        <p:nvSpPr>
          <p:cNvPr id="7" name="圆角矩形 6"/>
          <p:cNvSpPr/>
          <p:nvPr/>
        </p:nvSpPr>
        <p:spPr>
          <a:xfrm>
            <a:off x="1141387" y="5589984"/>
            <a:ext cx="5084005" cy="881036"/>
          </a:xfrm>
          <a:prstGeom prst="round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zh-CN" altLang="en-US" sz="2400" b="1" dirty="0">
                <a:solidFill>
                  <a:schemeClr val="bg1"/>
                </a:solidFill>
                <a:latin typeface="黑体" panose="02010609060101010101" pitchFamily="49" charset="-122"/>
                <a:ea typeface="黑体" panose="02010609060101010101" pitchFamily="49" charset="-122"/>
              </a:rPr>
              <a:t>数据库管理系统</a:t>
            </a:r>
            <a:r>
              <a:rPr lang="en-US" altLang="zh-CN" sz="2400" b="1" dirty="0">
                <a:solidFill>
                  <a:schemeClr val="bg1"/>
                </a:solidFill>
                <a:latin typeface="黑体" panose="02010609060101010101" pitchFamily="49" charset="-122"/>
                <a:ea typeface="黑体" panose="02010609060101010101" pitchFamily="49" charset="-122"/>
              </a:rPr>
              <a:t>DBMS</a:t>
            </a:r>
            <a:endParaRPr lang="zh-CN" altLang="en-US" sz="2400" b="1" dirty="0">
              <a:solidFill>
                <a:schemeClr val="bg1"/>
              </a:solidFill>
              <a:latin typeface="黑体" panose="02010609060101010101" pitchFamily="49" charset="-122"/>
              <a:ea typeface="黑体" panose="02010609060101010101" pitchFamily="49" charset="-122"/>
            </a:endParaRPr>
          </a:p>
        </p:txBody>
      </p:sp>
      <p:grpSp>
        <p:nvGrpSpPr>
          <p:cNvPr id="10" name="组合 9"/>
          <p:cNvGrpSpPr/>
          <p:nvPr/>
        </p:nvGrpSpPr>
        <p:grpSpPr>
          <a:xfrm>
            <a:off x="6444064" y="3896689"/>
            <a:ext cx="1513744" cy="1965979"/>
            <a:chOff x="6444064" y="3896689"/>
            <a:chExt cx="1513744" cy="1965979"/>
          </a:xfrm>
        </p:grpSpPr>
        <p:pic>
          <p:nvPicPr>
            <p:cNvPr id="6" name="图片 5"/>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44064" y="3896689"/>
              <a:ext cx="1513744" cy="1513744"/>
            </a:xfrm>
            <a:prstGeom prst="rect">
              <a:avLst/>
            </a:prstGeom>
          </p:spPr>
        </p:pic>
        <p:sp>
          <p:nvSpPr>
            <p:cNvPr id="9" name="文本框 8"/>
            <p:cNvSpPr txBox="1"/>
            <p:nvPr/>
          </p:nvSpPr>
          <p:spPr bwMode="black">
            <a:xfrm>
              <a:off x="6444064" y="5462558"/>
              <a:ext cx="1441454" cy="400110"/>
            </a:xfrm>
            <a:prstGeom prst="rect">
              <a:avLst/>
            </a:prstGeom>
            <a:noFill/>
            <a:ln w="9525">
              <a:noFill/>
              <a:miter lim="800000"/>
              <a:headEnd/>
              <a:tailEnd/>
            </a:ln>
            <a:effectLst/>
          </p:spPr>
          <p:txBody>
            <a:bodyPr wrap="square" rtlCol="0">
              <a:spAutoFit/>
            </a:bodyPr>
            <a:lstStyle/>
            <a:p>
              <a:pPr eaLnBrk="0" hangingPunct="0"/>
              <a:r>
                <a:rPr lang="zh-CN" altLang="en-US" sz="2000" b="1" dirty="0">
                  <a:solidFill>
                    <a:schemeClr val="accent4">
                      <a:lumMod val="10000"/>
                    </a:schemeClr>
                  </a:solidFill>
                  <a:latin typeface="+mn-ea"/>
                  <a:ea typeface="+mn-ea"/>
                </a:rPr>
                <a:t>管理员</a:t>
              </a:r>
              <a:r>
                <a:rPr lang="en-US" altLang="zh-CN" sz="2000" b="1" dirty="0">
                  <a:solidFill>
                    <a:schemeClr val="accent4">
                      <a:lumMod val="10000"/>
                    </a:schemeClr>
                  </a:solidFill>
                  <a:latin typeface="+mn-ea"/>
                  <a:ea typeface="+mn-ea"/>
                </a:rPr>
                <a:t>DBA</a:t>
              </a:r>
              <a:endParaRPr lang="zh-CN" altLang="en-US" sz="2000" b="1" dirty="0">
                <a:solidFill>
                  <a:schemeClr val="accent4">
                    <a:lumMod val="10000"/>
                  </a:schemeClr>
                </a:solidFill>
                <a:latin typeface="+mn-ea"/>
                <a:ea typeface="+mn-ea"/>
              </a:endParaRPr>
            </a:p>
          </p:txBody>
        </p:sp>
      </p:grpSp>
      <p:sp>
        <p:nvSpPr>
          <p:cNvPr id="13" name="圆柱形 12"/>
          <p:cNvSpPr/>
          <p:nvPr/>
        </p:nvSpPr>
        <p:spPr>
          <a:xfrm>
            <a:off x="1141387" y="3897740"/>
            <a:ext cx="1601290" cy="1512693"/>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b="1" dirty="0">
                <a:ln w="0"/>
                <a:solidFill>
                  <a:schemeClr val="tx1"/>
                </a:solidFill>
                <a:effectLst>
                  <a:outerShdw blurRad="38100" dist="19050" dir="2700000" algn="tl" rotWithShape="0">
                    <a:schemeClr val="dk1">
                      <a:alpha val="40000"/>
                    </a:schemeClr>
                  </a:outerShdw>
                </a:effectLst>
              </a:rPr>
              <a:t>数据库</a:t>
            </a:r>
            <a:r>
              <a:rPr lang="en-US" altLang="zh-CN" sz="2400" b="1" dirty="0">
                <a:ln w="0"/>
                <a:solidFill>
                  <a:schemeClr val="tx1"/>
                </a:solidFill>
                <a:effectLst>
                  <a:outerShdw blurRad="38100" dist="19050" dir="2700000" algn="tl" rotWithShape="0">
                    <a:schemeClr val="dk1">
                      <a:alpha val="40000"/>
                    </a:schemeClr>
                  </a:outerShdw>
                </a:effectLst>
              </a:rPr>
              <a:t>DB</a:t>
            </a:r>
            <a:endParaRPr lang="zh-CN" altLang="en-US" sz="2400" b="1" dirty="0">
              <a:ln w="0"/>
              <a:solidFill>
                <a:schemeClr val="tx1"/>
              </a:solidFill>
              <a:effectLst>
                <a:outerShdw blurRad="38100" dist="19050" dir="2700000" algn="tl" rotWithShape="0">
                  <a:schemeClr val="dk1">
                    <a:alpha val="40000"/>
                  </a:schemeClr>
                </a:outerShdw>
              </a:effectLst>
            </a:endParaRPr>
          </a:p>
        </p:txBody>
      </p:sp>
      <p:grpSp>
        <p:nvGrpSpPr>
          <p:cNvPr id="15" name="组合 14"/>
          <p:cNvGrpSpPr/>
          <p:nvPr/>
        </p:nvGrpSpPr>
        <p:grpSpPr>
          <a:xfrm>
            <a:off x="3347440" y="3573463"/>
            <a:ext cx="2877952" cy="1677554"/>
            <a:chOff x="3347440" y="3573463"/>
            <a:chExt cx="2877952" cy="1677554"/>
          </a:xfrm>
        </p:grpSpPr>
        <p:sp>
          <p:nvSpPr>
            <p:cNvPr id="8" name="圆角矩形 7"/>
            <p:cNvSpPr/>
            <p:nvPr/>
          </p:nvSpPr>
          <p:spPr>
            <a:xfrm>
              <a:off x="3347440" y="3573463"/>
              <a:ext cx="2877952" cy="167755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endParaRPr lang="zh-CN" altLang="en-US" sz="3200" b="1" dirty="0">
                <a:solidFill>
                  <a:srgbClr val="C00000"/>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3"/>
            <a:stretch>
              <a:fillRect/>
            </a:stretch>
          </p:blipFill>
          <p:spPr>
            <a:xfrm>
              <a:off x="4786416" y="3643166"/>
              <a:ext cx="1350939" cy="1184890"/>
            </a:xfrm>
            <a:prstGeom prst="rect">
              <a:avLst/>
            </a:prstGeom>
          </p:spPr>
        </p:pic>
        <p:sp>
          <p:nvSpPr>
            <p:cNvPr id="14" name="文本框 13"/>
            <p:cNvSpPr txBox="1"/>
            <p:nvPr/>
          </p:nvSpPr>
          <p:spPr bwMode="black">
            <a:xfrm>
              <a:off x="3350609" y="4043114"/>
              <a:ext cx="1800825" cy="1077218"/>
            </a:xfrm>
            <a:prstGeom prst="rect">
              <a:avLst/>
            </a:prstGeom>
            <a:noFill/>
            <a:ln w="9525">
              <a:noFill/>
              <a:miter lim="800000"/>
              <a:headEnd/>
              <a:tailEnd/>
            </a:ln>
            <a:effectLst/>
          </p:spPr>
          <p:txBody>
            <a:bodyPr wrap="square" rtlCol="0">
              <a:spAutoFit/>
            </a:bodyPr>
            <a:lstStyle/>
            <a:p>
              <a:pPr eaLnBrk="0" hangingPunct="0"/>
              <a:r>
                <a:rPr lang="zh-CN" altLang="en-US" sz="3200" b="1" dirty="0">
                  <a:solidFill>
                    <a:srgbClr val="FF0000"/>
                  </a:solidFill>
                  <a:latin typeface="黑体" panose="02010609060101010101" pitchFamily="49" charset="-122"/>
                  <a:ea typeface="黑体" panose="02010609060101010101" pitchFamily="49" charset="-122"/>
                </a:rPr>
                <a:t>应用</a:t>
              </a:r>
              <a:endParaRPr lang="en-US" altLang="zh-CN" sz="3200" b="1" dirty="0">
                <a:solidFill>
                  <a:srgbClr val="FF0000"/>
                </a:solidFill>
                <a:latin typeface="黑体" panose="02010609060101010101" pitchFamily="49" charset="-122"/>
                <a:ea typeface="黑体" panose="02010609060101010101" pitchFamily="49" charset="-122"/>
              </a:endParaRPr>
            </a:p>
            <a:p>
              <a:pPr eaLnBrk="0" hangingPunct="0"/>
              <a:r>
                <a:rPr lang="zh-CN" altLang="en-US" sz="3200" b="1" dirty="0">
                  <a:solidFill>
                    <a:srgbClr val="FF0000"/>
                  </a:solidFill>
                  <a:latin typeface="黑体" panose="02010609060101010101" pitchFamily="49" charset="-122"/>
                  <a:ea typeface="黑体" panose="02010609060101010101" pitchFamily="49" charset="-122"/>
                </a:rPr>
                <a:t>程序</a:t>
              </a:r>
              <a:r>
                <a:rPr lang="en-US" altLang="zh-CN" sz="3200" b="1" dirty="0">
                  <a:solidFill>
                    <a:srgbClr val="FF0000"/>
                  </a:solidFill>
                  <a:latin typeface="黑体" panose="02010609060101010101" pitchFamily="49" charset="-122"/>
                  <a:ea typeface="黑体" panose="02010609060101010101" pitchFamily="49" charset="-122"/>
                </a:rPr>
                <a:t>APP</a:t>
              </a:r>
              <a:endParaRPr lang="zh-CN" altLang="en-US" sz="3200" b="1" dirty="0">
                <a:solidFill>
                  <a:srgbClr val="FF0000"/>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par>
                          <p:cTn id="13" fill="hold">
                            <p:stCondLst>
                              <p:cond delay="2000"/>
                            </p:stCondLst>
                            <p:childTnLst>
                              <p:par>
                                <p:cTn id="14" presetID="22" presetClass="entr" presetSubtype="4"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2500"/>
                            </p:stCondLst>
                            <p:childTnLst>
                              <p:par>
                                <p:cTn id="18" presetID="42"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3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42"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0419" grpId="0" build="p"/>
      <p:bldP spid="7"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0" name="Rectangle 4"/>
          <p:cNvSpPr>
            <a:spLocks noChangeArrowheads="1"/>
          </p:cNvSpPr>
          <p:nvPr/>
        </p:nvSpPr>
        <p:spPr bwMode="auto">
          <a:xfrm>
            <a:off x="6237288" y="1571625"/>
            <a:ext cx="1828800" cy="685800"/>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1" lang="zh-CN" altLang="en-US" b="1">
                <a:latin typeface="Times New Roman" panose="02020603050405020304" pitchFamily="18" charset="0"/>
              </a:rPr>
              <a:t>学生</a:t>
            </a:r>
            <a:endParaRPr kumimoji="1" lang="zh-CN" altLang="en-US" sz="2400" b="1">
              <a:latin typeface="Times New Roman" panose="02020603050405020304" pitchFamily="18" charset="0"/>
            </a:endParaRPr>
          </a:p>
        </p:txBody>
      </p:sp>
      <p:sp>
        <p:nvSpPr>
          <p:cNvPr id="321541" name="Rectangle 5"/>
          <p:cNvSpPr>
            <a:spLocks noChangeArrowheads="1"/>
          </p:cNvSpPr>
          <p:nvPr/>
        </p:nvSpPr>
        <p:spPr bwMode="auto">
          <a:xfrm>
            <a:off x="6313488" y="4848225"/>
            <a:ext cx="1828800" cy="685800"/>
          </a:xfrm>
          <a:prstGeom prst="rect">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1" lang="zh-CN" altLang="en-US" b="1">
                <a:latin typeface="Times New Roman" panose="02020603050405020304" pitchFamily="18" charset="0"/>
              </a:rPr>
              <a:t>课程</a:t>
            </a:r>
            <a:endParaRPr kumimoji="1" lang="zh-CN" altLang="en-US" sz="2400" b="1">
              <a:latin typeface="Times New Roman" panose="02020603050405020304" pitchFamily="18" charset="0"/>
            </a:endParaRPr>
          </a:p>
        </p:txBody>
      </p:sp>
      <p:sp>
        <p:nvSpPr>
          <p:cNvPr id="321542" name="AutoShape 6"/>
          <p:cNvSpPr>
            <a:spLocks noChangeArrowheads="1"/>
          </p:cNvSpPr>
          <p:nvPr/>
        </p:nvSpPr>
        <p:spPr bwMode="auto">
          <a:xfrm>
            <a:off x="6084888" y="2943225"/>
            <a:ext cx="2286000" cy="1143000"/>
          </a:xfrm>
          <a:prstGeom prst="flowChartDecision">
            <a:avLst/>
          </a:prstGeom>
          <a:noFill/>
          <a:ln w="381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spcBef>
                <a:spcPct val="0"/>
              </a:spcBef>
              <a:buFontTx/>
              <a:buNone/>
            </a:pPr>
            <a:r>
              <a:rPr kumimoji="1" lang="zh-CN" altLang="en-US" b="1">
                <a:latin typeface="Times New Roman" panose="02020603050405020304" pitchFamily="18" charset="0"/>
              </a:rPr>
              <a:t>选课</a:t>
            </a:r>
            <a:endParaRPr kumimoji="1" lang="zh-CN" altLang="en-US" sz="2400" b="1">
              <a:latin typeface="Times New Roman" panose="02020603050405020304" pitchFamily="18" charset="0"/>
            </a:endParaRPr>
          </a:p>
        </p:txBody>
      </p:sp>
      <p:sp>
        <p:nvSpPr>
          <p:cNvPr id="321543" name="Line 7"/>
          <p:cNvSpPr>
            <a:spLocks noChangeShapeType="1"/>
          </p:cNvSpPr>
          <p:nvPr/>
        </p:nvSpPr>
        <p:spPr bwMode="auto">
          <a:xfrm flipV="1">
            <a:off x="7227888" y="2257425"/>
            <a:ext cx="0" cy="6858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44" name="Line 8"/>
          <p:cNvSpPr>
            <a:spLocks noChangeShapeType="1"/>
          </p:cNvSpPr>
          <p:nvPr/>
        </p:nvSpPr>
        <p:spPr bwMode="auto">
          <a:xfrm>
            <a:off x="7227888" y="4086225"/>
            <a:ext cx="0" cy="76200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545" name="Text Box 9"/>
          <p:cNvSpPr txBox="1">
            <a:spLocks noChangeArrowheads="1"/>
          </p:cNvSpPr>
          <p:nvPr/>
        </p:nvSpPr>
        <p:spPr bwMode="auto">
          <a:xfrm>
            <a:off x="7212013" y="23336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en-US" altLang="zh-CN" sz="2400" i="1">
                <a:latin typeface="Times New Roman" panose="02020603050405020304" pitchFamily="18" charset="0"/>
              </a:rPr>
              <a:t>m</a:t>
            </a:r>
          </a:p>
        </p:txBody>
      </p:sp>
      <p:sp>
        <p:nvSpPr>
          <p:cNvPr id="321546" name="Text Box 10"/>
          <p:cNvSpPr txBox="1">
            <a:spLocks noChangeArrowheads="1"/>
          </p:cNvSpPr>
          <p:nvPr/>
        </p:nvSpPr>
        <p:spPr bwMode="auto">
          <a:xfrm>
            <a:off x="7212013" y="4162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kumimoji="1" lang="en-US" altLang="zh-CN" sz="2400" i="1">
                <a:latin typeface="Times New Roman" panose="02020603050405020304" pitchFamily="18" charset="0"/>
              </a:rPr>
              <a:t>n</a:t>
            </a:r>
          </a:p>
        </p:txBody>
      </p:sp>
      <p:sp>
        <p:nvSpPr>
          <p:cNvPr id="50185" name="标题 1"/>
          <p:cNvSpPr>
            <a:spLocks noGrp="1"/>
          </p:cNvSpPr>
          <p:nvPr>
            <p:ph type="title"/>
          </p:nvPr>
        </p:nvSpPr>
        <p:spPr>
          <a:xfrm>
            <a:off x="466725" y="130175"/>
            <a:ext cx="8229600" cy="704850"/>
          </a:xfrm>
        </p:spPr>
        <p:txBody>
          <a:bodyPr/>
          <a:lstStyle/>
          <a:p>
            <a:r>
              <a:rPr kumimoji="1" lang="zh-CN" altLang="en-US"/>
              <a:t>多对多联系的例子</a:t>
            </a:r>
            <a:endParaRPr lang="zh-CN" altLang="en-US"/>
          </a:p>
        </p:txBody>
      </p:sp>
      <p:sp>
        <p:nvSpPr>
          <p:cNvPr id="50186" name="内容占位符 2"/>
          <p:cNvSpPr>
            <a:spLocks noGrp="1"/>
          </p:cNvSpPr>
          <p:nvPr>
            <p:ph idx="1"/>
          </p:nvPr>
        </p:nvSpPr>
        <p:spPr>
          <a:xfrm>
            <a:off x="249238" y="1411288"/>
            <a:ext cx="5651500" cy="4859337"/>
          </a:xfrm>
        </p:spPr>
        <p:txBody>
          <a:bodyPr/>
          <a:lstStyle/>
          <a:p>
            <a:r>
              <a:rPr kumimoji="1" lang="zh-CN" altLang="en-US" b="1">
                <a:latin typeface="Times New Roman" panose="02020603050405020304" pitchFamily="18" charset="0"/>
              </a:rPr>
              <a:t>有学生和课程两个实体，并且有语义：</a:t>
            </a:r>
            <a:r>
              <a:rPr kumimoji="1" lang="zh-CN" altLang="en-US" b="1">
                <a:solidFill>
                  <a:srgbClr val="0000FF"/>
                </a:solidFill>
                <a:latin typeface="Times New Roman" panose="02020603050405020304" pitchFamily="18" charset="0"/>
              </a:rPr>
              <a:t>一个学生</a:t>
            </a:r>
            <a:r>
              <a:rPr kumimoji="1" lang="zh-CN" altLang="en-US" b="1">
                <a:latin typeface="Times New Roman" panose="02020603050405020304" pitchFamily="18" charset="0"/>
              </a:rPr>
              <a:t>可以修</a:t>
            </a:r>
            <a:r>
              <a:rPr kumimoji="1" lang="zh-CN" altLang="en-US" b="1">
                <a:solidFill>
                  <a:srgbClr val="FF0000"/>
                </a:solidFill>
                <a:latin typeface="Times New Roman" panose="02020603050405020304" pitchFamily="18" charset="0"/>
              </a:rPr>
              <a:t>多门课程</a:t>
            </a:r>
            <a:r>
              <a:rPr kumimoji="1" lang="zh-CN" altLang="en-US" b="1">
                <a:solidFill>
                  <a:schemeClr val="tx2"/>
                </a:solidFill>
                <a:latin typeface="Times New Roman" panose="02020603050405020304" pitchFamily="18" charset="0"/>
              </a:rPr>
              <a:t>，</a:t>
            </a:r>
            <a:r>
              <a:rPr kumimoji="1" lang="zh-CN" altLang="en-US" b="1">
                <a:solidFill>
                  <a:srgbClr val="FF0000"/>
                </a:solidFill>
                <a:latin typeface="Times New Roman" panose="02020603050405020304" pitchFamily="18" charset="0"/>
              </a:rPr>
              <a:t>一门课程</a:t>
            </a:r>
            <a:r>
              <a:rPr kumimoji="1" lang="zh-CN" altLang="en-US" b="1">
                <a:latin typeface="Times New Roman" panose="02020603050405020304" pitchFamily="18" charset="0"/>
              </a:rPr>
              <a:t>可以被</a:t>
            </a:r>
            <a:r>
              <a:rPr kumimoji="1" lang="zh-CN" altLang="en-US" b="1">
                <a:solidFill>
                  <a:srgbClr val="0000FF"/>
                </a:solidFill>
                <a:latin typeface="Times New Roman" panose="02020603050405020304" pitchFamily="18" charset="0"/>
              </a:rPr>
              <a:t>多个学生</a:t>
            </a:r>
            <a:r>
              <a:rPr kumimoji="1" lang="zh-CN" altLang="en-US" b="1">
                <a:latin typeface="Times New Roman" panose="02020603050405020304" pitchFamily="18" charset="0"/>
              </a:rPr>
              <a:t>修。那么学生和课程之间的联系就是多对多的，我们把这种联系命名为</a:t>
            </a:r>
            <a:r>
              <a:rPr kumimoji="1" lang="zh-CN" altLang="en-US" b="1">
                <a:solidFill>
                  <a:srgbClr val="FF0000"/>
                </a:solidFill>
                <a:latin typeface="Times New Roman" panose="02020603050405020304" pitchFamily="18" charset="0"/>
              </a:rPr>
              <a:t>选课</a:t>
            </a:r>
            <a:r>
              <a:rPr kumimoji="1" lang="zh-CN" altLang="en-US" b="1">
                <a:latin typeface="Times New Roman" panose="02020603050405020304" pitchFamily="18" charset="0"/>
              </a:rPr>
              <a:t>。</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321540"/>
                                        </p:tgtEl>
                                        <p:attrNameLst>
                                          <p:attrName>style.visibility</p:attrName>
                                        </p:attrNameLst>
                                      </p:cBhvr>
                                      <p:to>
                                        <p:strVal val="visible"/>
                                      </p:to>
                                    </p:set>
                                    <p:anim to="" calcmode="lin" valueType="num">
                                      <p:cBhvr>
                                        <p:cTn id="7" dur="1" fill="hold"/>
                                        <p:tgtEl>
                                          <p:spTgt spid="321540"/>
                                        </p:tgtEl>
                                        <p:attrNameLst>
                                          <p:attrName/>
                                        </p:attrNameLst>
                                      </p:cBhvr>
                                    </p:anim>
                                  </p:childTnLst>
                                </p:cTn>
                              </p:par>
                            </p:childTnLst>
                          </p:cTn>
                        </p:par>
                        <p:par>
                          <p:cTn id="8" fill="hold" nodeType="afterGroup">
                            <p:stCondLst>
                              <p:cond delay="500"/>
                            </p:stCondLst>
                            <p:childTnLst>
                              <p:par>
                                <p:cTn id="9" presetID="24" presetClass="entr" presetSubtype="0" fill="hold" grpId="0" nodeType="afterEffect">
                                  <p:stCondLst>
                                    <p:cond delay="0"/>
                                  </p:stCondLst>
                                  <p:childTnLst>
                                    <p:set>
                                      <p:cBhvr>
                                        <p:cTn id="10" dur="1" fill="hold">
                                          <p:stCondLst>
                                            <p:cond delay="499"/>
                                          </p:stCondLst>
                                        </p:cTn>
                                        <p:tgtEl>
                                          <p:spTgt spid="321541"/>
                                        </p:tgtEl>
                                        <p:attrNameLst>
                                          <p:attrName>style.visibility</p:attrName>
                                        </p:attrNameLst>
                                      </p:cBhvr>
                                      <p:to>
                                        <p:strVal val="visible"/>
                                      </p:to>
                                    </p:set>
                                    <p:anim to="" calcmode="lin" valueType="num">
                                      <p:cBhvr>
                                        <p:cTn id="11" dur="1" fill="hold"/>
                                        <p:tgtEl>
                                          <p:spTgt spid="321541"/>
                                        </p:tgtEl>
                                        <p:attrNameLst>
                                          <p:attrName/>
                                        </p:attrNameLst>
                                      </p:cBhvr>
                                    </p:anim>
                                  </p:childTnLst>
                                </p:cTn>
                              </p:par>
                            </p:childTnLst>
                          </p:cTn>
                        </p:par>
                        <p:par>
                          <p:cTn id="12" fill="hold" nodeType="afterGroup">
                            <p:stCondLst>
                              <p:cond delay="1000"/>
                            </p:stCondLst>
                            <p:childTnLst>
                              <p:par>
                                <p:cTn id="13" presetID="24" presetClass="entr" presetSubtype="0" fill="hold" grpId="0" nodeType="afterEffect">
                                  <p:stCondLst>
                                    <p:cond delay="0"/>
                                  </p:stCondLst>
                                  <p:childTnLst>
                                    <p:set>
                                      <p:cBhvr>
                                        <p:cTn id="14" dur="1" fill="hold">
                                          <p:stCondLst>
                                            <p:cond delay="499"/>
                                          </p:stCondLst>
                                        </p:cTn>
                                        <p:tgtEl>
                                          <p:spTgt spid="321542"/>
                                        </p:tgtEl>
                                        <p:attrNameLst>
                                          <p:attrName>style.visibility</p:attrName>
                                        </p:attrNameLst>
                                      </p:cBhvr>
                                      <p:to>
                                        <p:strVal val="visible"/>
                                      </p:to>
                                    </p:set>
                                    <p:anim to="" calcmode="lin" valueType="num">
                                      <p:cBhvr>
                                        <p:cTn id="15" dur="1" fill="hold"/>
                                        <p:tgtEl>
                                          <p:spTgt spid="321542"/>
                                        </p:tgtEl>
                                        <p:attrNameLst>
                                          <p:attrName/>
                                        </p:attrNameLst>
                                      </p:cBhvr>
                                    </p:anim>
                                  </p:childTnLst>
                                </p:cTn>
                              </p:par>
                            </p:childTnLst>
                          </p:cTn>
                        </p:par>
                        <p:par>
                          <p:cTn id="16" fill="hold" nodeType="afterGroup">
                            <p:stCondLst>
                              <p:cond delay="1500"/>
                            </p:stCondLst>
                            <p:childTnLst>
                              <p:par>
                                <p:cTn id="17" presetID="17" presetClass="entr" presetSubtype="4" fill="hold" grpId="0" nodeType="afterEffect">
                                  <p:stCondLst>
                                    <p:cond delay="0"/>
                                  </p:stCondLst>
                                  <p:childTnLst>
                                    <p:set>
                                      <p:cBhvr>
                                        <p:cTn id="18" dur="1" fill="hold">
                                          <p:stCondLst>
                                            <p:cond delay="0"/>
                                          </p:stCondLst>
                                        </p:cTn>
                                        <p:tgtEl>
                                          <p:spTgt spid="321543"/>
                                        </p:tgtEl>
                                        <p:attrNameLst>
                                          <p:attrName>style.visibility</p:attrName>
                                        </p:attrNameLst>
                                      </p:cBhvr>
                                      <p:to>
                                        <p:strVal val="visible"/>
                                      </p:to>
                                    </p:set>
                                    <p:anim calcmode="lin" valueType="num">
                                      <p:cBhvr>
                                        <p:cTn id="19" dur="500" fill="hold"/>
                                        <p:tgtEl>
                                          <p:spTgt spid="321543"/>
                                        </p:tgtEl>
                                        <p:attrNameLst>
                                          <p:attrName>ppt_x</p:attrName>
                                        </p:attrNameLst>
                                      </p:cBhvr>
                                      <p:tavLst>
                                        <p:tav tm="0">
                                          <p:val>
                                            <p:strVal val="#ppt_x"/>
                                          </p:val>
                                        </p:tav>
                                        <p:tav tm="100000">
                                          <p:val>
                                            <p:strVal val="#ppt_x"/>
                                          </p:val>
                                        </p:tav>
                                      </p:tavLst>
                                    </p:anim>
                                    <p:anim calcmode="lin" valueType="num">
                                      <p:cBhvr>
                                        <p:cTn id="20" dur="500" fill="hold"/>
                                        <p:tgtEl>
                                          <p:spTgt spid="321543"/>
                                        </p:tgtEl>
                                        <p:attrNameLst>
                                          <p:attrName>ppt_y</p:attrName>
                                        </p:attrNameLst>
                                      </p:cBhvr>
                                      <p:tavLst>
                                        <p:tav tm="0">
                                          <p:val>
                                            <p:strVal val="#ppt_y+#ppt_h/2"/>
                                          </p:val>
                                        </p:tav>
                                        <p:tav tm="100000">
                                          <p:val>
                                            <p:strVal val="#ppt_y"/>
                                          </p:val>
                                        </p:tav>
                                      </p:tavLst>
                                    </p:anim>
                                    <p:anim calcmode="lin" valueType="num">
                                      <p:cBhvr>
                                        <p:cTn id="21" dur="500" fill="hold"/>
                                        <p:tgtEl>
                                          <p:spTgt spid="321543"/>
                                        </p:tgtEl>
                                        <p:attrNameLst>
                                          <p:attrName>ppt_w</p:attrName>
                                        </p:attrNameLst>
                                      </p:cBhvr>
                                      <p:tavLst>
                                        <p:tav tm="0">
                                          <p:val>
                                            <p:strVal val="#ppt_w"/>
                                          </p:val>
                                        </p:tav>
                                        <p:tav tm="100000">
                                          <p:val>
                                            <p:strVal val="#ppt_w"/>
                                          </p:val>
                                        </p:tav>
                                      </p:tavLst>
                                    </p:anim>
                                    <p:anim calcmode="lin" valueType="num">
                                      <p:cBhvr>
                                        <p:cTn id="22" dur="500" fill="hold"/>
                                        <p:tgtEl>
                                          <p:spTgt spid="321543"/>
                                        </p:tgtEl>
                                        <p:attrNameLst>
                                          <p:attrName>ppt_h</p:attrName>
                                        </p:attrNameLst>
                                      </p:cBhvr>
                                      <p:tavLst>
                                        <p:tav tm="0">
                                          <p:val>
                                            <p:fltVal val="0"/>
                                          </p:val>
                                        </p:tav>
                                        <p:tav tm="100000">
                                          <p:val>
                                            <p:strVal val="#ppt_h"/>
                                          </p:val>
                                        </p:tav>
                                      </p:tavLst>
                                    </p:anim>
                                  </p:childTnLst>
                                </p:cTn>
                              </p:par>
                            </p:childTnLst>
                          </p:cTn>
                        </p:par>
                        <p:par>
                          <p:cTn id="23" fill="hold" nodeType="afterGroup">
                            <p:stCondLst>
                              <p:cond delay="2000"/>
                            </p:stCondLst>
                            <p:childTnLst>
                              <p:par>
                                <p:cTn id="24" presetID="17" presetClass="entr" presetSubtype="1" fill="hold" grpId="0" nodeType="afterEffect">
                                  <p:stCondLst>
                                    <p:cond delay="0"/>
                                  </p:stCondLst>
                                  <p:childTnLst>
                                    <p:set>
                                      <p:cBhvr>
                                        <p:cTn id="25" dur="1" fill="hold">
                                          <p:stCondLst>
                                            <p:cond delay="0"/>
                                          </p:stCondLst>
                                        </p:cTn>
                                        <p:tgtEl>
                                          <p:spTgt spid="321544"/>
                                        </p:tgtEl>
                                        <p:attrNameLst>
                                          <p:attrName>style.visibility</p:attrName>
                                        </p:attrNameLst>
                                      </p:cBhvr>
                                      <p:to>
                                        <p:strVal val="visible"/>
                                      </p:to>
                                    </p:set>
                                    <p:anim calcmode="lin" valueType="num">
                                      <p:cBhvr>
                                        <p:cTn id="26" dur="500" fill="hold"/>
                                        <p:tgtEl>
                                          <p:spTgt spid="321544"/>
                                        </p:tgtEl>
                                        <p:attrNameLst>
                                          <p:attrName>ppt_x</p:attrName>
                                        </p:attrNameLst>
                                      </p:cBhvr>
                                      <p:tavLst>
                                        <p:tav tm="0">
                                          <p:val>
                                            <p:strVal val="#ppt_x"/>
                                          </p:val>
                                        </p:tav>
                                        <p:tav tm="100000">
                                          <p:val>
                                            <p:strVal val="#ppt_x"/>
                                          </p:val>
                                        </p:tav>
                                      </p:tavLst>
                                    </p:anim>
                                    <p:anim calcmode="lin" valueType="num">
                                      <p:cBhvr>
                                        <p:cTn id="27" dur="500" fill="hold"/>
                                        <p:tgtEl>
                                          <p:spTgt spid="321544"/>
                                        </p:tgtEl>
                                        <p:attrNameLst>
                                          <p:attrName>ppt_y</p:attrName>
                                        </p:attrNameLst>
                                      </p:cBhvr>
                                      <p:tavLst>
                                        <p:tav tm="0">
                                          <p:val>
                                            <p:strVal val="#ppt_y-#ppt_h/2"/>
                                          </p:val>
                                        </p:tav>
                                        <p:tav tm="100000">
                                          <p:val>
                                            <p:strVal val="#ppt_y"/>
                                          </p:val>
                                        </p:tav>
                                      </p:tavLst>
                                    </p:anim>
                                    <p:anim calcmode="lin" valueType="num">
                                      <p:cBhvr>
                                        <p:cTn id="28" dur="500" fill="hold"/>
                                        <p:tgtEl>
                                          <p:spTgt spid="321544"/>
                                        </p:tgtEl>
                                        <p:attrNameLst>
                                          <p:attrName>ppt_w</p:attrName>
                                        </p:attrNameLst>
                                      </p:cBhvr>
                                      <p:tavLst>
                                        <p:tav tm="0">
                                          <p:val>
                                            <p:strVal val="#ppt_w"/>
                                          </p:val>
                                        </p:tav>
                                        <p:tav tm="100000">
                                          <p:val>
                                            <p:strVal val="#ppt_w"/>
                                          </p:val>
                                        </p:tav>
                                      </p:tavLst>
                                    </p:anim>
                                    <p:anim calcmode="lin" valueType="num">
                                      <p:cBhvr>
                                        <p:cTn id="29" dur="500" fill="hold"/>
                                        <p:tgtEl>
                                          <p:spTgt spid="321544"/>
                                        </p:tgtEl>
                                        <p:attrNameLst>
                                          <p:attrName>ppt_h</p:attrName>
                                        </p:attrNameLst>
                                      </p:cBhvr>
                                      <p:tavLst>
                                        <p:tav tm="0">
                                          <p:val>
                                            <p:fltVal val="0"/>
                                          </p:val>
                                        </p:tav>
                                        <p:tav tm="100000">
                                          <p:val>
                                            <p:strVal val="#ppt_h"/>
                                          </p:val>
                                        </p:tav>
                                      </p:tavLst>
                                    </p:anim>
                                  </p:childTnLst>
                                </p:cTn>
                              </p:par>
                            </p:childTnLst>
                          </p:cTn>
                        </p:par>
                        <p:par>
                          <p:cTn id="30" fill="hold" nodeType="afterGroup">
                            <p:stCondLst>
                              <p:cond delay="2500"/>
                            </p:stCondLst>
                            <p:childTnLst>
                              <p:par>
                                <p:cTn id="31" presetID="24" presetClass="entr" presetSubtype="0" fill="hold" grpId="0" nodeType="afterEffect">
                                  <p:stCondLst>
                                    <p:cond delay="0"/>
                                  </p:stCondLst>
                                  <p:childTnLst>
                                    <p:set>
                                      <p:cBhvr>
                                        <p:cTn id="32" dur="1" fill="hold">
                                          <p:stCondLst>
                                            <p:cond delay="499"/>
                                          </p:stCondLst>
                                        </p:cTn>
                                        <p:tgtEl>
                                          <p:spTgt spid="321545"/>
                                        </p:tgtEl>
                                        <p:attrNameLst>
                                          <p:attrName>style.visibility</p:attrName>
                                        </p:attrNameLst>
                                      </p:cBhvr>
                                      <p:to>
                                        <p:strVal val="visible"/>
                                      </p:to>
                                    </p:set>
                                    <p:anim to="" calcmode="lin" valueType="num">
                                      <p:cBhvr>
                                        <p:cTn id="33" dur="1" fill="hold"/>
                                        <p:tgtEl>
                                          <p:spTgt spid="321545"/>
                                        </p:tgtEl>
                                        <p:attrNameLst>
                                          <p:attrName/>
                                        </p:attrNameLst>
                                      </p:cBhvr>
                                    </p:anim>
                                  </p:childTnLst>
                                </p:cTn>
                              </p:par>
                            </p:childTnLst>
                          </p:cTn>
                        </p:par>
                        <p:par>
                          <p:cTn id="34" fill="hold" nodeType="afterGroup">
                            <p:stCondLst>
                              <p:cond delay="3000"/>
                            </p:stCondLst>
                            <p:childTnLst>
                              <p:par>
                                <p:cTn id="35" presetID="24" presetClass="entr" presetSubtype="0" fill="hold" grpId="0" nodeType="afterEffect">
                                  <p:stCondLst>
                                    <p:cond delay="0"/>
                                  </p:stCondLst>
                                  <p:childTnLst>
                                    <p:set>
                                      <p:cBhvr>
                                        <p:cTn id="36" dur="1" fill="hold">
                                          <p:stCondLst>
                                            <p:cond delay="499"/>
                                          </p:stCondLst>
                                        </p:cTn>
                                        <p:tgtEl>
                                          <p:spTgt spid="321546"/>
                                        </p:tgtEl>
                                        <p:attrNameLst>
                                          <p:attrName>style.visibility</p:attrName>
                                        </p:attrNameLst>
                                      </p:cBhvr>
                                      <p:to>
                                        <p:strVal val="visible"/>
                                      </p:to>
                                    </p:set>
                                    <p:anim to="" calcmode="lin" valueType="num">
                                      <p:cBhvr>
                                        <p:cTn id="37" dur="1" fill="hold"/>
                                        <p:tgtEl>
                                          <p:spTgt spid="32154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animBg="1" autoUpdateAnimBg="0"/>
      <p:bldP spid="321541" grpId="0" animBg="1" autoUpdateAnimBg="0"/>
      <p:bldP spid="321542" grpId="0" animBg="1" autoUpdateAnimBg="0"/>
      <p:bldP spid="321543" grpId="0" animBg="1"/>
      <p:bldP spid="321544" grpId="0" animBg="1"/>
      <p:bldP spid="321545" grpId="0" autoUpdateAnimBg="0"/>
      <p:bldP spid="32154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15888"/>
            <a:ext cx="8229600" cy="704850"/>
          </a:xfrm>
        </p:spPr>
        <p:txBody>
          <a:bodyPr/>
          <a:lstStyle/>
          <a:p>
            <a:pPr eaLnBrk="1" hangingPunct="1"/>
            <a:r>
              <a:rPr lang="zh-CN" altLang="en-US"/>
              <a:t>关联多个实体的联系</a:t>
            </a:r>
          </a:p>
        </p:txBody>
      </p:sp>
      <p:sp>
        <p:nvSpPr>
          <p:cNvPr id="405507" name="Rectangle 3"/>
          <p:cNvSpPr>
            <a:spLocks noGrp="1" noChangeArrowheads="1"/>
          </p:cNvSpPr>
          <p:nvPr>
            <p:ph type="body" idx="1"/>
          </p:nvPr>
        </p:nvSpPr>
        <p:spPr>
          <a:xfrm>
            <a:off x="183211" y="958626"/>
            <a:ext cx="8077200" cy="2089150"/>
          </a:xfrm>
        </p:spPr>
        <p:txBody>
          <a:bodyPr/>
          <a:lstStyle/>
          <a:p>
            <a:pPr eaLnBrk="1" hangingPunct="1"/>
            <a:r>
              <a:rPr lang="zh-CN" altLang="en-US" sz="3900" b="1" dirty="0">
                <a:solidFill>
                  <a:srgbClr val="D60093"/>
                </a:solidFill>
                <a:latin typeface="黑体" panose="02010609060101010101" pitchFamily="49" charset="-122"/>
                <a:ea typeface="黑体" panose="02010609060101010101" pitchFamily="49" charset="-122"/>
              </a:rPr>
              <a:t>顾客购买商品</a:t>
            </a:r>
            <a:r>
              <a:rPr lang="zh-CN" altLang="en-US" sz="3900" b="1" dirty="0">
                <a:latin typeface="黑体" panose="02010609060101010101" pitchFamily="49" charset="-122"/>
                <a:ea typeface="黑体" panose="02010609060101010101" pitchFamily="49" charset="-122"/>
              </a:rPr>
              <a:t>：</a:t>
            </a:r>
            <a:endParaRPr lang="en-US" altLang="zh-CN" sz="3900" b="1" dirty="0">
              <a:latin typeface="黑体" panose="02010609060101010101" pitchFamily="49" charset="-122"/>
              <a:ea typeface="黑体" panose="02010609060101010101" pitchFamily="49" charset="-122"/>
            </a:endParaRPr>
          </a:p>
          <a:p>
            <a:pPr lvl="1" eaLnBrk="1" hangingPunct="1"/>
            <a:r>
              <a:rPr lang="zh-CN" altLang="en-US" sz="3500" b="1" dirty="0">
                <a:solidFill>
                  <a:srgbClr val="FF0000"/>
                </a:solidFill>
                <a:latin typeface="+mn-ea"/>
              </a:rPr>
              <a:t>多个</a:t>
            </a:r>
            <a:r>
              <a:rPr lang="zh-CN" altLang="en-US" sz="3500" b="1" dirty="0">
                <a:latin typeface="+mn-ea"/>
              </a:rPr>
              <a:t>售货员将</a:t>
            </a:r>
            <a:r>
              <a:rPr lang="zh-CN" altLang="en-US" sz="3500" b="1" dirty="0">
                <a:solidFill>
                  <a:srgbClr val="FF0000"/>
                </a:solidFill>
                <a:latin typeface="+mn-ea"/>
              </a:rPr>
              <a:t>多个</a:t>
            </a:r>
            <a:r>
              <a:rPr lang="zh-CN" altLang="en-US" sz="3500" b="1" dirty="0">
                <a:latin typeface="+mn-ea"/>
              </a:rPr>
              <a:t>商品销售给</a:t>
            </a:r>
            <a:r>
              <a:rPr lang="zh-CN" altLang="en-US" sz="3500" b="1" dirty="0">
                <a:solidFill>
                  <a:srgbClr val="FF0000"/>
                </a:solidFill>
                <a:latin typeface="+mn-ea"/>
              </a:rPr>
              <a:t>多个</a:t>
            </a:r>
            <a:r>
              <a:rPr lang="zh-CN" altLang="en-US" sz="3500" b="1" dirty="0">
                <a:latin typeface="+mn-ea"/>
              </a:rPr>
              <a:t>顾客</a:t>
            </a:r>
          </a:p>
        </p:txBody>
      </p:sp>
      <p:grpSp>
        <p:nvGrpSpPr>
          <p:cNvPr id="2" name="Group 17"/>
          <p:cNvGrpSpPr>
            <a:grpSpLocks/>
          </p:cNvGrpSpPr>
          <p:nvPr/>
        </p:nvGrpSpPr>
        <p:grpSpPr bwMode="auto">
          <a:xfrm>
            <a:off x="250020" y="3500438"/>
            <a:ext cx="5084168" cy="3114076"/>
            <a:chOff x="1059" y="1344"/>
            <a:chExt cx="3693" cy="2112"/>
          </a:xfrm>
          <a:solidFill>
            <a:schemeClr val="bg1"/>
          </a:solidFill>
        </p:grpSpPr>
        <p:sp>
          <p:nvSpPr>
            <p:cNvPr id="35845" name="Text Box 18"/>
            <p:cNvSpPr txBox="1">
              <a:spLocks noChangeArrowheads="1"/>
            </p:cNvSpPr>
            <p:nvPr/>
          </p:nvSpPr>
          <p:spPr bwMode="auto">
            <a:xfrm>
              <a:off x="3136" y="1766"/>
              <a:ext cx="359" cy="3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just">
                <a:defRPr/>
              </a:pPr>
              <a:r>
                <a:rPr lang="en-US" altLang="zh-CN" sz="2800" b="1" i="1" dirty="0">
                  <a:solidFill>
                    <a:srgbClr val="000000"/>
                  </a:solidFill>
                  <a:latin typeface="Times New Roman" panose="02020603050405020304" pitchFamily="18" charset="0"/>
                  <a:ea typeface="楷体_GB2312" pitchFamily="49" charset="-122"/>
                  <a:cs typeface="Times New Roman" panose="02020603050405020304" pitchFamily="18" charset="0"/>
                </a:rPr>
                <a:t>m</a:t>
              </a:r>
            </a:p>
          </p:txBody>
        </p:sp>
        <p:sp>
          <p:nvSpPr>
            <p:cNvPr id="35846" name="Text Box 19"/>
            <p:cNvSpPr txBox="1">
              <a:spLocks noChangeArrowheads="1"/>
            </p:cNvSpPr>
            <p:nvPr/>
          </p:nvSpPr>
          <p:spPr bwMode="auto">
            <a:xfrm>
              <a:off x="4393" y="2470"/>
              <a:ext cx="359" cy="3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just">
                <a:defRPr/>
              </a:pPr>
              <a:r>
                <a:rPr lang="en-US" altLang="zh-CN" sz="2800" b="1" i="1">
                  <a:solidFill>
                    <a:srgbClr val="000000"/>
                  </a:solidFill>
                  <a:latin typeface="Times New Roman" panose="02020603050405020304" pitchFamily="18" charset="0"/>
                  <a:ea typeface="楷体_GB2312" pitchFamily="49" charset="-122"/>
                  <a:cs typeface="Times New Roman" panose="02020603050405020304" pitchFamily="18" charset="0"/>
                </a:rPr>
                <a:t>n</a:t>
              </a:r>
            </a:p>
          </p:txBody>
        </p:sp>
        <p:sp>
          <p:nvSpPr>
            <p:cNvPr id="35847" name="Text Box 20"/>
            <p:cNvSpPr txBox="1">
              <a:spLocks noChangeArrowheads="1"/>
            </p:cNvSpPr>
            <p:nvPr/>
          </p:nvSpPr>
          <p:spPr bwMode="auto">
            <a:xfrm>
              <a:off x="1623" y="2586"/>
              <a:ext cx="359" cy="3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just">
                <a:defRPr/>
              </a:pPr>
              <a:r>
                <a:rPr lang="en-US" altLang="zh-CN" sz="2800" b="1" i="1" dirty="0">
                  <a:solidFill>
                    <a:srgbClr val="000000"/>
                  </a:solidFill>
                  <a:latin typeface="Times New Roman" panose="02020603050405020304" pitchFamily="18" charset="0"/>
                  <a:ea typeface="楷体_GB2312" pitchFamily="49" charset="-122"/>
                  <a:cs typeface="Times New Roman" panose="02020603050405020304" pitchFamily="18" charset="0"/>
                </a:rPr>
                <a:t>p</a:t>
              </a:r>
            </a:p>
          </p:txBody>
        </p:sp>
        <p:sp>
          <p:nvSpPr>
            <p:cNvPr id="35848" name="Line 21"/>
            <p:cNvSpPr>
              <a:spLocks noChangeShapeType="1"/>
            </p:cNvSpPr>
            <p:nvPr/>
          </p:nvSpPr>
          <p:spPr bwMode="auto">
            <a:xfrm>
              <a:off x="1521" y="2470"/>
              <a:ext cx="692" cy="0"/>
            </a:xfrm>
            <a:prstGeom prst="line">
              <a:avLst/>
            </a:prstGeom>
            <a:grpFill/>
            <a:ln w="28575">
              <a:solidFill>
                <a:srgbClr val="FF0000"/>
              </a:solidFill>
              <a:round/>
              <a:headEnd/>
              <a:tailEnd/>
            </a:ln>
            <a:extLst/>
          </p:spPr>
          <p:txBody>
            <a:bodyPr/>
            <a:lstStyle/>
            <a:p>
              <a:pPr>
                <a:defRPr/>
              </a:pPr>
              <a:endParaRPr lang="zh-CN" altLang="en-US">
                <a:latin typeface="Arial" charset="0"/>
              </a:endParaRPr>
            </a:p>
          </p:txBody>
        </p:sp>
        <p:sp>
          <p:nvSpPr>
            <p:cNvPr id="35849" name="Line 22"/>
            <p:cNvSpPr>
              <a:spLocks noChangeShapeType="1"/>
            </p:cNvSpPr>
            <p:nvPr/>
          </p:nvSpPr>
          <p:spPr bwMode="auto">
            <a:xfrm>
              <a:off x="1521" y="2470"/>
              <a:ext cx="0" cy="564"/>
            </a:xfrm>
            <a:prstGeom prst="line">
              <a:avLst/>
            </a:prstGeom>
            <a:grpFill/>
            <a:ln w="28575">
              <a:solidFill>
                <a:srgbClr val="FF0000"/>
              </a:solidFill>
              <a:round/>
              <a:headEnd/>
              <a:tailEnd/>
            </a:ln>
            <a:extLst/>
          </p:spPr>
          <p:txBody>
            <a:bodyPr/>
            <a:lstStyle/>
            <a:p>
              <a:pPr>
                <a:defRPr/>
              </a:pPr>
              <a:endParaRPr lang="zh-CN" altLang="en-US">
                <a:latin typeface="Arial" charset="0"/>
              </a:endParaRPr>
            </a:p>
          </p:txBody>
        </p:sp>
        <p:sp>
          <p:nvSpPr>
            <p:cNvPr id="35850" name="Line 23"/>
            <p:cNvSpPr>
              <a:spLocks noChangeShapeType="1"/>
            </p:cNvSpPr>
            <p:nvPr/>
          </p:nvSpPr>
          <p:spPr bwMode="auto">
            <a:xfrm>
              <a:off x="3598" y="2470"/>
              <a:ext cx="692" cy="0"/>
            </a:xfrm>
            <a:prstGeom prst="line">
              <a:avLst/>
            </a:prstGeom>
            <a:grpFill/>
            <a:ln w="28575">
              <a:solidFill>
                <a:srgbClr val="FF0000"/>
              </a:solidFill>
              <a:round/>
              <a:headEnd/>
              <a:tailEnd/>
            </a:ln>
            <a:extLst/>
          </p:spPr>
          <p:txBody>
            <a:bodyPr/>
            <a:lstStyle/>
            <a:p>
              <a:pPr>
                <a:defRPr/>
              </a:pPr>
              <a:endParaRPr lang="zh-CN" altLang="en-US">
                <a:latin typeface="Arial" charset="0"/>
              </a:endParaRPr>
            </a:p>
          </p:txBody>
        </p:sp>
        <p:sp>
          <p:nvSpPr>
            <p:cNvPr id="35851" name="Line 24"/>
            <p:cNvSpPr>
              <a:spLocks noChangeShapeType="1"/>
            </p:cNvSpPr>
            <p:nvPr/>
          </p:nvSpPr>
          <p:spPr bwMode="auto">
            <a:xfrm>
              <a:off x="4290" y="2470"/>
              <a:ext cx="0" cy="564"/>
            </a:xfrm>
            <a:prstGeom prst="line">
              <a:avLst/>
            </a:prstGeom>
            <a:grpFill/>
            <a:ln w="28575">
              <a:solidFill>
                <a:srgbClr val="FF0000"/>
              </a:solidFill>
              <a:round/>
              <a:headEnd/>
              <a:tailEnd/>
            </a:ln>
            <a:extLst/>
          </p:spPr>
          <p:txBody>
            <a:bodyPr/>
            <a:lstStyle/>
            <a:p>
              <a:pPr>
                <a:defRPr/>
              </a:pPr>
              <a:endParaRPr lang="zh-CN" altLang="en-US">
                <a:latin typeface="Arial" charset="0"/>
              </a:endParaRPr>
            </a:p>
          </p:txBody>
        </p:sp>
        <p:sp>
          <p:nvSpPr>
            <p:cNvPr id="35852" name="Text Box 25"/>
            <p:cNvSpPr txBox="1">
              <a:spLocks noChangeArrowheads="1"/>
            </p:cNvSpPr>
            <p:nvPr/>
          </p:nvSpPr>
          <p:spPr bwMode="auto">
            <a:xfrm>
              <a:off x="1059" y="3034"/>
              <a:ext cx="1154" cy="422"/>
            </a:xfrm>
            <a:prstGeom prst="rect">
              <a:avLst/>
            </a:prstGeom>
            <a:grpFill/>
            <a:ln w="28575">
              <a:solidFill>
                <a:srgbClr val="FF0000"/>
              </a:solidFill>
              <a:miter lim="800000"/>
              <a:headEnd/>
              <a:tailEnd/>
            </a:ln>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800" b="1">
                  <a:latin typeface="楷体_GB2312" pitchFamily="49" charset="-122"/>
                  <a:ea typeface="楷体_GB2312" pitchFamily="49" charset="-122"/>
                </a:rPr>
                <a:t>顾客</a:t>
              </a:r>
            </a:p>
          </p:txBody>
        </p:sp>
        <p:sp>
          <p:nvSpPr>
            <p:cNvPr id="35853" name="Text Box 26"/>
            <p:cNvSpPr txBox="1">
              <a:spLocks noChangeArrowheads="1"/>
            </p:cNvSpPr>
            <p:nvPr/>
          </p:nvSpPr>
          <p:spPr bwMode="auto">
            <a:xfrm>
              <a:off x="3598" y="3034"/>
              <a:ext cx="1154" cy="422"/>
            </a:xfrm>
            <a:prstGeom prst="rect">
              <a:avLst/>
            </a:prstGeom>
            <a:grpFill/>
            <a:ln w="28575">
              <a:solidFill>
                <a:srgbClr val="FF0000"/>
              </a:solidFill>
              <a:miter lim="800000"/>
              <a:headEnd/>
              <a:tailEnd/>
            </a:ln>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800" b="1" dirty="0">
                  <a:latin typeface="楷体_GB2312" pitchFamily="49" charset="-122"/>
                  <a:ea typeface="楷体_GB2312" pitchFamily="49" charset="-122"/>
                </a:rPr>
                <a:t>商品</a:t>
              </a:r>
            </a:p>
          </p:txBody>
        </p:sp>
        <p:sp>
          <p:nvSpPr>
            <p:cNvPr id="35854" name="Text Box 27"/>
            <p:cNvSpPr txBox="1">
              <a:spLocks noChangeArrowheads="1"/>
            </p:cNvSpPr>
            <p:nvPr/>
          </p:nvSpPr>
          <p:spPr bwMode="auto">
            <a:xfrm>
              <a:off x="2213" y="1344"/>
              <a:ext cx="1154" cy="422"/>
            </a:xfrm>
            <a:prstGeom prst="rect">
              <a:avLst/>
            </a:prstGeom>
            <a:grpFill/>
            <a:ln w="28575">
              <a:solidFill>
                <a:srgbClr val="FF0000"/>
              </a:solidFill>
              <a:miter lim="800000"/>
              <a:headEnd/>
              <a:tailEnd/>
            </a:ln>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800" b="1" dirty="0">
                  <a:latin typeface="楷体_GB2312" pitchFamily="49" charset="-122"/>
                  <a:ea typeface="楷体_GB2312" pitchFamily="49" charset="-122"/>
                </a:rPr>
                <a:t>售货员</a:t>
              </a:r>
              <a:endParaRPr lang="zh-CN" altLang="en-US" sz="3200" b="1" dirty="0">
                <a:latin typeface="楷体_GB2312" pitchFamily="49" charset="-122"/>
                <a:ea typeface="楷体_GB2312" pitchFamily="49" charset="-122"/>
              </a:endParaRPr>
            </a:p>
          </p:txBody>
        </p:sp>
        <p:sp>
          <p:nvSpPr>
            <p:cNvPr id="35855" name="AutoShape 28"/>
            <p:cNvSpPr>
              <a:spLocks noChangeArrowheads="1"/>
            </p:cNvSpPr>
            <p:nvPr/>
          </p:nvSpPr>
          <p:spPr bwMode="auto">
            <a:xfrm>
              <a:off x="2213" y="2189"/>
              <a:ext cx="1385" cy="563"/>
            </a:xfrm>
            <a:prstGeom prst="diamond">
              <a:avLst/>
            </a:prstGeom>
            <a:grpFill/>
            <a:ln w="28575">
              <a:solidFill>
                <a:srgbClr val="FF0000"/>
              </a:solidFill>
              <a:miter lim="800000"/>
              <a:headEnd/>
              <a:tailEnd/>
            </a:ln>
          </p:spPr>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800" b="1">
                  <a:latin typeface="楷体_GB2312" pitchFamily="49" charset="-122"/>
                  <a:ea typeface="楷体_GB2312" pitchFamily="49" charset="-122"/>
                </a:rPr>
                <a:t>销售</a:t>
              </a:r>
            </a:p>
          </p:txBody>
        </p:sp>
        <p:sp>
          <p:nvSpPr>
            <p:cNvPr id="35856" name="Line 29"/>
            <p:cNvSpPr>
              <a:spLocks noChangeShapeType="1"/>
            </p:cNvSpPr>
            <p:nvPr/>
          </p:nvSpPr>
          <p:spPr bwMode="auto">
            <a:xfrm flipV="1">
              <a:off x="2906" y="1766"/>
              <a:ext cx="0" cy="423"/>
            </a:xfrm>
            <a:prstGeom prst="line">
              <a:avLst/>
            </a:prstGeom>
            <a:grpFill/>
            <a:ln w="28575">
              <a:solidFill>
                <a:srgbClr val="FF0000"/>
              </a:solidFill>
              <a:round/>
              <a:headEnd/>
              <a:tailEnd/>
            </a:ln>
            <a:extLst/>
          </p:spPr>
          <p:txBody>
            <a:bodyPr/>
            <a:lstStyle/>
            <a:p>
              <a:pPr>
                <a:defRPr/>
              </a:pPr>
              <a:endParaRPr lang="zh-CN" altLang="en-US">
                <a:latin typeface="Arial" charset="0"/>
              </a:endParaRPr>
            </a:p>
          </p:txBody>
        </p:sp>
      </p:grpSp>
      <p:pic>
        <p:nvPicPr>
          <p:cNvPr id="3" name="图片 2">
            <a:extLst>
              <a:ext uri="{FF2B5EF4-FFF2-40B4-BE49-F238E27FC236}">
                <a16:creationId xmlns:a16="http://schemas.microsoft.com/office/drawing/2014/main" id="{B1B087D7-C1FF-4468-8FA1-220016299E23}"/>
              </a:ext>
            </a:extLst>
          </p:cNvPr>
          <p:cNvPicPr>
            <a:picLocks noChangeAspect="1"/>
          </p:cNvPicPr>
          <p:nvPr/>
        </p:nvPicPr>
        <p:blipFill>
          <a:blip r:embed="rId2"/>
          <a:stretch>
            <a:fillRect/>
          </a:stretch>
        </p:blipFill>
        <p:spPr>
          <a:xfrm>
            <a:off x="5970226" y="2670655"/>
            <a:ext cx="2857500" cy="4200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Effect transition="in" filter="checkerboard(across)">
                                      <p:cBhvr>
                                        <p:cTn id="7" dur="500"/>
                                        <p:tgtEl>
                                          <p:spTgt spid="40550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05507">
                                            <p:txEl>
                                              <p:pRg st="1" end="1"/>
                                            </p:txEl>
                                          </p:spTgt>
                                        </p:tgtEl>
                                        <p:attrNameLst>
                                          <p:attrName>style.visibility</p:attrName>
                                        </p:attrNameLst>
                                      </p:cBhvr>
                                      <p:to>
                                        <p:strVal val="visible"/>
                                      </p:to>
                                    </p:set>
                                    <p:animEffect transition="in" filter="checkerboard(across)">
                                      <p:cBhvr>
                                        <p:cTn id="10" dur="500"/>
                                        <p:tgtEl>
                                          <p:spTgt spid="405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15888"/>
            <a:ext cx="8229600" cy="704850"/>
          </a:xfrm>
        </p:spPr>
        <p:txBody>
          <a:bodyPr/>
          <a:lstStyle/>
          <a:p>
            <a:pPr eaLnBrk="1" hangingPunct="1"/>
            <a:r>
              <a:rPr lang="zh-CN" altLang="en-US"/>
              <a:t>关系数据模型的数据结构</a:t>
            </a:r>
          </a:p>
        </p:txBody>
      </p:sp>
      <p:sp>
        <p:nvSpPr>
          <p:cNvPr id="324611" name="Rectangle 3"/>
          <p:cNvSpPr>
            <a:spLocks noGrp="1" noChangeArrowheads="1"/>
          </p:cNvSpPr>
          <p:nvPr>
            <p:ph type="body" idx="1"/>
          </p:nvPr>
        </p:nvSpPr>
        <p:spPr>
          <a:xfrm>
            <a:off x="466725" y="979488"/>
            <a:ext cx="8229600" cy="2692400"/>
          </a:xfrm>
        </p:spPr>
        <p:txBody>
          <a:bodyPr/>
          <a:lstStyle/>
          <a:p>
            <a:pPr eaLnBrk="1" hangingPunct="1"/>
            <a:r>
              <a:rPr lang="zh-CN" altLang="en-US" b="1" dirty="0">
                <a:latin typeface="宋体" panose="02010600030101010101" pitchFamily="2" charset="-122"/>
              </a:rPr>
              <a:t>把数据看成是二维表中的元素，而这个二维表就是</a:t>
            </a:r>
            <a:r>
              <a:rPr lang="zh-CN" altLang="en-US" b="1" dirty="0">
                <a:solidFill>
                  <a:srgbClr val="FF0000"/>
                </a:solidFill>
                <a:latin typeface="宋体" panose="02010600030101010101" pitchFamily="2" charset="-122"/>
              </a:rPr>
              <a:t>关系</a:t>
            </a:r>
            <a:r>
              <a:rPr lang="zh-CN" altLang="en-US" b="1" dirty="0">
                <a:latin typeface="宋体" panose="02010600030101010101" pitchFamily="2" charset="-122"/>
              </a:rPr>
              <a:t> </a:t>
            </a:r>
          </a:p>
          <a:p>
            <a:pPr eaLnBrk="1" hangingPunct="1"/>
            <a:r>
              <a:rPr lang="zh-CN" altLang="en-US" b="1" dirty="0">
                <a:latin typeface="宋体" panose="02010600030101010101" pitchFamily="2" charset="-122"/>
              </a:rPr>
              <a:t>用关系（表格数据）表示实体和实体之间联系的模型称为</a:t>
            </a:r>
            <a:r>
              <a:rPr lang="zh-CN" altLang="en-US" b="1" dirty="0">
                <a:solidFill>
                  <a:srgbClr val="FF0000"/>
                </a:solidFill>
                <a:latin typeface="宋体" panose="02010600030101010101" pitchFamily="2" charset="-122"/>
              </a:rPr>
              <a:t>关系数据模型</a:t>
            </a:r>
          </a:p>
          <a:p>
            <a:pPr eaLnBrk="1" hangingPunct="1"/>
            <a:r>
              <a:rPr lang="zh-CN" altLang="en-US" b="1" dirty="0">
                <a:latin typeface="宋体" panose="02010600030101010101" pitchFamily="2" charset="-122"/>
              </a:rPr>
              <a:t>示例：</a:t>
            </a:r>
            <a:r>
              <a:rPr lang="zh-CN" altLang="en-US" b="1" dirty="0">
                <a:solidFill>
                  <a:srgbClr val="0000FF"/>
                </a:solidFill>
                <a:latin typeface="宋体" panose="02010600030101010101" pitchFamily="2" charset="-122"/>
              </a:rPr>
              <a:t>学生基本信息表</a:t>
            </a:r>
          </a:p>
        </p:txBody>
      </p:sp>
      <p:pic>
        <p:nvPicPr>
          <p:cNvPr id="37892" name="Picture 5"/>
          <p:cNvPicPr>
            <a:picLocks noChangeAspect="1" noChangeArrowheads="1"/>
          </p:cNvPicPr>
          <p:nvPr/>
        </p:nvPicPr>
        <p:blipFill>
          <a:blip r:embed="rId2"/>
          <a:srcRect/>
          <a:stretch>
            <a:fillRect/>
          </a:stretch>
        </p:blipFill>
        <p:spPr bwMode="auto">
          <a:xfrm>
            <a:off x="1474788" y="3789363"/>
            <a:ext cx="6251575" cy="2665412"/>
          </a:xfrm>
          <a:prstGeom prst="rect">
            <a:avLst/>
          </a:prstGeom>
          <a:ln/>
        </p:spPr>
        <p:style>
          <a:lnRef idx="3">
            <a:schemeClr val="lt1"/>
          </a:lnRef>
          <a:fillRef idx="1">
            <a:schemeClr val="accent1"/>
          </a:fillRef>
          <a:effectRef idx="1">
            <a:schemeClr val="accent1"/>
          </a:effectRef>
          <a:fontRef idx="minor">
            <a:schemeClr val="lt1"/>
          </a:fontRef>
        </p:style>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left)">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wipe(left)">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wipe(left)">
                                      <p:cBhvr>
                                        <p:cTn id="17" dur="500"/>
                                        <p:tgtEl>
                                          <p:spTgt spid="324611">
                                            <p:txEl>
                                              <p:pRg st="2" end="2"/>
                                            </p:txEl>
                                          </p:spTgt>
                                        </p:tgtEl>
                                      </p:cBhvr>
                                    </p:animEffect>
                                  </p:childTnLst>
                                </p:cTn>
                              </p:par>
                            </p:childTnLst>
                          </p:cTn>
                        </p:par>
                        <p:par>
                          <p:cTn id="18" fill="hold" nodeType="afterGroup">
                            <p:stCondLst>
                              <p:cond delay="500"/>
                            </p:stCondLst>
                            <p:childTnLst>
                              <p:par>
                                <p:cTn id="19" presetID="53" presetClass="entr" presetSubtype="16" fill="hold" nodeType="afterEffect">
                                  <p:stCondLst>
                                    <p:cond delay="0"/>
                                  </p:stCondLst>
                                  <p:childTnLst>
                                    <p:set>
                                      <p:cBhvr>
                                        <p:cTn id="20" dur="1" fill="hold">
                                          <p:stCondLst>
                                            <p:cond delay="0"/>
                                          </p:stCondLst>
                                        </p:cTn>
                                        <p:tgtEl>
                                          <p:spTgt spid="37892"/>
                                        </p:tgtEl>
                                        <p:attrNameLst>
                                          <p:attrName>style.visibility</p:attrName>
                                        </p:attrNameLst>
                                      </p:cBhvr>
                                      <p:to>
                                        <p:strVal val="visible"/>
                                      </p:to>
                                    </p:set>
                                    <p:anim calcmode="lin" valueType="num">
                                      <p:cBhvr>
                                        <p:cTn id="21" dur="500" fill="hold"/>
                                        <p:tgtEl>
                                          <p:spTgt spid="37892"/>
                                        </p:tgtEl>
                                        <p:attrNameLst>
                                          <p:attrName>ppt_w</p:attrName>
                                        </p:attrNameLst>
                                      </p:cBhvr>
                                      <p:tavLst>
                                        <p:tav tm="0">
                                          <p:val>
                                            <p:fltVal val="0"/>
                                          </p:val>
                                        </p:tav>
                                        <p:tav tm="100000">
                                          <p:val>
                                            <p:strVal val="#ppt_w"/>
                                          </p:val>
                                        </p:tav>
                                      </p:tavLst>
                                    </p:anim>
                                    <p:anim calcmode="lin" valueType="num">
                                      <p:cBhvr>
                                        <p:cTn id="22" dur="500" fill="hold"/>
                                        <p:tgtEl>
                                          <p:spTgt spid="37892"/>
                                        </p:tgtEl>
                                        <p:attrNameLst>
                                          <p:attrName>ppt_h</p:attrName>
                                        </p:attrNameLst>
                                      </p:cBhvr>
                                      <p:tavLst>
                                        <p:tav tm="0">
                                          <p:val>
                                            <p:fltVal val="0"/>
                                          </p:val>
                                        </p:tav>
                                        <p:tav tm="100000">
                                          <p:val>
                                            <p:strVal val="#ppt_h"/>
                                          </p:val>
                                        </p:tav>
                                      </p:tavLst>
                                    </p:anim>
                                    <p:animEffect transition="in" filter="fade">
                                      <p:cBhvr>
                                        <p:cTn id="23"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15888"/>
            <a:ext cx="8229600" cy="704850"/>
          </a:xfrm>
        </p:spPr>
        <p:txBody>
          <a:bodyPr/>
          <a:lstStyle/>
          <a:p>
            <a:pPr eaLnBrk="1" hangingPunct="1"/>
            <a:r>
              <a:rPr lang="zh-CN" altLang="en-US"/>
              <a:t>一些基本术语</a:t>
            </a:r>
          </a:p>
        </p:txBody>
      </p:sp>
      <p:sp>
        <p:nvSpPr>
          <p:cNvPr id="46083" name="Rectangle 3"/>
          <p:cNvSpPr>
            <a:spLocks noGrp="1" noChangeArrowheads="1"/>
          </p:cNvSpPr>
          <p:nvPr>
            <p:ph type="body" idx="1"/>
          </p:nvPr>
        </p:nvSpPr>
        <p:spPr>
          <a:xfrm>
            <a:off x="428625" y="1071563"/>
            <a:ext cx="8248650" cy="2576512"/>
          </a:xfrm>
        </p:spPr>
        <p:txBody>
          <a:bodyPr/>
          <a:lstStyle/>
          <a:p>
            <a:pPr marL="514350" indent="-514350" eaLnBrk="1" hangingPunct="1">
              <a:spcBef>
                <a:spcPts val="200"/>
              </a:spcBef>
              <a:buFont typeface="+mj-lt"/>
              <a:buAutoNum type="arabicPeriod"/>
            </a:pPr>
            <a:r>
              <a:rPr lang="zh-CN" altLang="en-US" sz="3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关系</a:t>
            </a:r>
            <a:r>
              <a:rPr lang="zh-CN" altLang="en-US" sz="3400" b="1" dirty="0">
                <a:latin typeface="Times New Roman" panose="02020603050405020304" pitchFamily="18" charset="0"/>
                <a:ea typeface="仿宋_GB2312" pitchFamily="49" charset="-122"/>
                <a:cs typeface="Times New Roman" panose="02020603050405020304" pitchFamily="18" charset="0"/>
              </a:rPr>
              <a:t>（</a:t>
            </a:r>
            <a:r>
              <a:rPr lang="en-US" altLang="zh-CN" sz="3400" b="1" dirty="0">
                <a:latin typeface="Times New Roman" panose="02020603050405020304" pitchFamily="18" charset="0"/>
                <a:ea typeface="仿宋_GB2312" pitchFamily="49" charset="-122"/>
                <a:cs typeface="Times New Roman" panose="02020603050405020304" pitchFamily="18" charset="0"/>
              </a:rPr>
              <a:t>relation</a:t>
            </a:r>
            <a:r>
              <a:rPr lang="zh-CN" altLang="en-US" sz="3400" b="1" dirty="0">
                <a:latin typeface="Times New Roman" panose="02020603050405020304" pitchFamily="18" charset="0"/>
                <a:ea typeface="仿宋_GB2312" pitchFamily="49" charset="-122"/>
                <a:cs typeface="Times New Roman" panose="02020603050405020304" pitchFamily="18" charset="0"/>
              </a:rPr>
              <a:t>） </a:t>
            </a:r>
            <a:r>
              <a:rPr lang="zh-CN" altLang="en-US" sz="3400" b="1" dirty="0">
                <a:latin typeface="Times New Roman" panose="02020603050405020304" pitchFamily="18" charset="0"/>
                <a:cs typeface="Times New Roman" panose="02020603050405020304" pitchFamily="18" charset="0"/>
              </a:rPr>
              <a:t>：就是二维表，它满足如下性质：</a:t>
            </a:r>
          </a:p>
          <a:p>
            <a:pPr lvl="1" eaLnBrk="1" hangingPunct="1">
              <a:spcBef>
                <a:spcPts val="200"/>
              </a:spcBef>
              <a:buClr>
                <a:schemeClr val="accent2"/>
              </a:buClr>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关系表中的每一列都是不可再分的基本属性。 </a:t>
            </a:r>
          </a:p>
          <a:p>
            <a:pPr lvl="1" eaLnBrk="1" hangingPunct="1">
              <a:spcBef>
                <a:spcPts val="200"/>
              </a:spcBef>
              <a:buClr>
                <a:schemeClr val="accent2"/>
              </a:buClr>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表中各属性不能重名。 </a:t>
            </a:r>
          </a:p>
          <a:p>
            <a:pPr lvl="1" eaLnBrk="1" hangingPunct="1">
              <a:spcBef>
                <a:spcPts val="200"/>
              </a:spcBef>
              <a:buClr>
                <a:schemeClr val="accent2"/>
              </a:buClr>
              <a:buFont typeface="Wingdings" panose="05000000000000000000" pitchFamily="2" charset="2"/>
              <a:buChar char="Ø"/>
            </a:pPr>
            <a:r>
              <a:rPr lang="zh-CN" altLang="en-US" b="1" dirty="0">
                <a:latin typeface="Times New Roman" panose="02020603050405020304" pitchFamily="18" charset="0"/>
                <a:cs typeface="Times New Roman" panose="02020603050405020304" pitchFamily="18" charset="0"/>
              </a:rPr>
              <a:t>表中的行、列次序并不重要。</a:t>
            </a:r>
          </a:p>
        </p:txBody>
      </p:sp>
      <p:graphicFrame>
        <p:nvGraphicFramePr>
          <p:cNvPr id="4" name="表格 3"/>
          <p:cNvGraphicFramePr>
            <a:graphicFrameLocks noGrp="1"/>
          </p:cNvGraphicFramePr>
          <p:nvPr/>
        </p:nvGraphicFramePr>
        <p:xfrm>
          <a:off x="642938" y="4214813"/>
          <a:ext cx="7858125" cy="2087564"/>
        </p:xfrm>
        <a:graphic>
          <a:graphicData uri="http://schemas.openxmlformats.org/drawingml/2006/table">
            <a:tbl>
              <a:tblPr/>
              <a:tblGrid>
                <a:gridCol w="1229390">
                  <a:extLst>
                    <a:ext uri="{9D8B030D-6E8A-4147-A177-3AD203B41FA5}">
                      <a16:colId xmlns:a16="http://schemas.microsoft.com/office/drawing/2014/main" val="20000"/>
                    </a:ext>
                  </a:extLst>
                </a:gridCol>
                <a:gridCol w="1162937">
                  <a:extLst>
                    <a:ext uri="{9D8B030D-6E8A-4147-A177-3AD203B41FA5}">
                      <a16:colId xmlns:a16="http://schemas.microsoft.com/office/drawing/2014/main" val="20001"/>
                    </a:ext>
                  </a:extLst>
                </a:gridCol>
                <a:gridCol w="814055">
                  <a:extLst>
                    <a:ext uri="{9D8B030D-6E8A-4147-A177-3AD203B41FA5}">
                      <a16:colId xmlns:a16="http://schemas.microsoft.com/office/drawing/2014/main" val="20002"/>
                    </a:ext>
                  </a:extLst>
                </a:gridCol>
                <a:gridCol w="930349">
                  <a:extLst>
                    <a:ext uri="{9D8B030D-6E8A-4147-A177-3AD203B41FA5}">
                      <a16:colId xmlns:a16="http://schemas.microsoft.com/office/drawing/2014/main" val="20003"/>
                    </a:ext>
                  </a:extLst>
                </a:gridCol>
                <a:gridCol w="1506833">
                  <a:extLst>
                    <a:ext uri="{9D8B030D-6E8A-4147-A177-3AD203B41FA5}">
                      <a16:colId xmlns:a16="http://schemas.microsoft.com/office/drawing/2014/main" val="20004"/>
                    </a:ext>
                  </a:extLst>
                </a:gridCol>
                <a:gridCol w="819039">
                  <a:extLst>
                    <a:ext uri="{9D8B030D-6E8A-4147-A177-3AD203B41FA5}">
                      <a16:colId xmlns:a16="http://schemas.microsoft.com/office/drawing/2014/main" val="20005"/>
                    </a:ext>
                  </a:extLst>
                </a:gridCol>
                <a:gridCol w="697761">
                  <a:extLst>
                    <a:ext uri="{9D8B030D-6E8A-4147-A177-3AD203B41FA5}">
                      <a16:colId xmlns:a16="http://schemas.microsoft.com/office/drawing/2014/main" val="20006"/>
                    </a:ext>
                  </a:extLst>
                </a:gridCol>
                <a:gridCol w="697761">
                  <a:extLst>
                    <a:ext uri="{9D8B030D-6E8A-4147-A177-3AD203B41FA5}">
                      <a16:colId xmlns:a16="http://schemas.microsoft.com/office/drawing/2014/main" val="20007"/>
                    </a:ext>
                  </a:extLst>
                </a:gridCol>
              </a:tblGrid>
              <a:tr h="243840">
                <a:tc rowSpan="2">
                  <a:txBody>
                    <a:bodyPr/>
                    <a:lstStyle/>
                    <a:p>
                      <a:pPr indent="266700" algn="l">
                        <a:spcAft>
                          <a:spcPts val="0"/>
                        </a:spcAft>
                      </a:pPr>
                      <a:r>
                        <a:rPr lang="zh-CN" sz="1600" b="1" kern="100" dirty="0">
                          <a:solidFill>
                            <a:schemeClr val="tx2"/>
                          </a:solidFill>
                          <a:latin typeface="Times New Roman"/>
                          <a:ea typeface="宋体"/>
                          <a:cs typeface="Times New Roman"/>
                        </a:rPr>
                        <a:t>学号</a:t>
                      </a:r>
                      <a:endParaRPr lang="zh-CN" sz="2000" b="1" kern="100" dirty="0">
                        <a:solidFill>
                          <a:schemeClr val="tx2"/>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rowSpan="2">
                  <a:txBody>
                    <a:bodyPr/>
                    <a:lstStyle/>
                    <a:p>
                      <a:pPr indent="266700" algn="l">
                        <a:spcAft>
                          <a:spcPts val="0"/>
                        </a:spcAft>
                      </a:pPr>
                      <a:r>
                        <a:rPr lang="zh-CN" sz="1600" b="1" kern="100" dirty="0">
                          <a:solidFill>
                            <a:schemeClr val="tx2"/>
                          </a:solidFill>
                          <a:latin typeface="Times New Roman"/>
                          <a:ea typeface="宋体"/>
                          <a:cs typeface="Times New Roman"/>
                        </a:rPr>
                        <a:t>姓名</a:t>
                      </a:r>
                      <a:endParaRPr lang="zh-CN" sz="2000" b="1" kern="100" dirty="0">
                        <a:solidFill>
                          <a:schemeClr val="tx2"/>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rowSpan="2">
                  <a:txBody>
                    <a:bodyPr/>
                    <a:lstStyle/>
                    <a:p>
                      <a:pPr indent="266700" algn="l">
                        <a:spcAft>
                          <a:spcPts val="0"/>
                        </a:spcAft>
                      </a:pPr>
                      <a:r>
                        <a:rPr lang="zh-CN" sz="1600" b="1" kern="100" dirty="0">
                          <a:solidFill>
                            <a:schemeClr val="tx2"/>
                          </a:solidFill>
                          <a:latin typeface="Times New Roman"/>
                          <a:ea typeface="宋体"/>
                          <a:cs typeface="Times New Roman"/>
                        </a:rPr>
                        <a:t>年龄</a:t>
                      </a:r>
                      <a:endParaRPr lang="zh-CN" sz="2000" b="1" kern="100" dirty="0">
                        <a:solidFill>
                          <a:schemeClr val="tx2"/>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rowSpan="2">
                  <a:txBody>
                    <a:bodyPr/>
                    <a:lstStyle/>
                    <a:p>
                      <a:pPr indent="266700" algn="l">
                        <a:spcAft>
                          <a:spcPts val="0"/>
                        </a:spcAft>
                      </a:pPr>
                      <a:r>
                        <a:rPr lang="zh-CN" sz="1600" b="1" kern="100" dirty="0">
                          <a:solidFill>
                            <a:schemeClr val="tx2"/>
                          </a:solidFill>
                          <a:latin typeface="Times New Roman"/>
                          <a:ea typeface="宋体"/>
                          <a:cs typeface="Times New Roman"/>
                        </a:rPr>
                        <a:t>性别</a:t>
                      </a:r>
                      <a:endParaRPr lang="zh-CN" sz="2000" b="1" kern="100" dirty="0">
                        <a:solidFill>
                          <a:schemeClr val="tx2"/>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rowSpan="2">
                  <a:txBody>
                    <a:bodyPr/>
                    <a:lstStyle/>
                    <a:p>
                      <a:pPr indent="266700" algn="l">
                        <a:spcAft>
                          <a:spcPts val="0"/>
                        </a:spcAft>
                      </a:pPr>
                      <a:r>
                        <a:rPr lang="zh-CN" sz="1600" b="1" kern="100" dirty="0">
                          <a:solidFill>
                            <a:schemeClr val="tx2"/>
                          </a:solidFill>
                          <a:latin typeface="Times New Roman"/>
                          <a:ea typeface="宋体"/>
                          <a:cs typeface="Times New Roman"/>
                        </a:rPr>
                        <a:t>所在系</a:t>
                      </a:r>
                      <a:endParaRPr lang="zh-CN" sz="2000" b="1" kern="100" dirty="0">
                        <a:solidFill>
                          <a:schemeClr val="tx2"/>
                        </a:solidFill>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gridSpan="3">
                  <a:txBody>
                    <a:bodyPr/>
                    <a:lstStyle/>
                    <a:p>
                      <a:pPr indent="266700" algn="ctr">
                        <a:spcAft>
                          <a:spcPts val="0"/>
                        </a:spcAft>
                      </a:pPr>
                      <a:r>
                        <a:rPr lang="zh-CN" sz="1600" b="1" kern="100" dirty="0">
                          <a:solidFill>
                            <a:srgbClr val="D60093"/>
                          </a:solidFill>
                          <a:latin typeface="Times New Roman"/>
                          <a:ea typeface="宋体"/>
                          <a:cs typeface="Times New Roman"/>
                        </a:rPr>
                        <a:t>出生日期</a:t>
                      </a:r>
                      <a:endParaRPr lang="zh-CN" sz="2000" b="1" kern="100" dirty="0">
                        <a:solidFill>
                          <a:srgbClr val="D60093"/>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384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indent="266700" algn="l">
                        <a:spcAft>
                          <a:spcPts val="0"/>
                        </a:spcAft>
                      </a:pPr>
                      <a:r>
                        <a:rPr lang="zh-CN" sz="1600" b="1" kern="100" dirty="0">
                          <a:latin typeface="Times New Roman"/>
                          <a:ea typeface="宋体"/>
                          <a:cs typeface="Times New Roman"/>
                        </a:rPr>
                        <a:t>年</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266700" algn="l">
                        <a:spcAft>
                          <a:spcPts val="0"/>
                        </a:spcAft>
                      </a:pPr>
                      <a:r>
                        <a:rPr lang="zh-CN" sz="1600" b="1" kern="100" dirty="0">
                          <a:latin typeface="Times New Roman"/>
                          <a:ea typeface="宋体"/>
                          <a:cs typeface="Times New Roman"/>
                        </a:rPr>
                        <a:t>月</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indent="266700" algn="l">
                        <a:spcAft>
                          <a:spcPts val="0"/>
                        </a:spcAft>
                      </a:pPr>
                      <a:r>
                        <a:rPr lang="zh-CN" sz="1600" b="1" kern="100" dirty="0">
                          <a:latin typeface="Times New Roman"/>
                          <a:ea typeface="宋体"/>
                          <a:cs typeface="Times New Roman"/>
                        </a:rPr>
                        <a:t>日</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1"/>
                  </a:ext>
                </a:extLst>
              </a:tr>
              <a:tr h="399971">
                <a:tc>
                  <a:txBody>
                    <a:bodyPr/>
                    <a:lstStyle/>
                    <a:p>
                      <a:pPr indent="266700" algn="just">
                        <a:spcAft>
                          <a:spcPts val="0"/>
                        </a:spcAft>
                      </a:pPr>
                      <a:r>
                        <a:rPr lang="en-US" sz="1600" b="1" kern="100" dirty="0">
                          <a:latin typeface="Times New Roman"/>
                          <a:ea typeface="宋体"/>
                          <a:cs typeface="Times New Roman"/>
                        </a:rPr>
                        <a:t>0611101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dirty="0">
                          <a:latin typeface="Times New Roman"/>
                          <a:ea typeface="宋体"/>
                          <a:cs typeface="Times New Roman"/>
                        </a:rPr>
                        <a:t>李勇</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21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dirty="0">
                          <a:latin typeface="Times New Roman"/>
                          <a:ea typeface="宋体"/>
                          <a:cs typeface="Times New Roman"/>
                        </a:rPr>
                        <a:t>男</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l">
                        <a:spcAft>
                          <a:spcPts val="0"/>
                        </a:spcAft>
                      </a:pPr>
                      <a:r>
                        <a:rPr lang="zh-CN" sz="1600" b="1" kern="100" dirty="0">
                          <a:latin typeface="Times New Roman"/>
                          <a:ea typeface="宋体"/>
                          <a:cs typeface="Times New Roman"/>
                        </a:rPr>
                        <a:t>计算机系</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1987</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4</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6</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10002"/>
                  </a:ext>
                </a:extLst>
              </a:tr>
              <a:tr h="399971">
                <a:tc>
                  <a:txBody>
                    <a:bodyPr/>
                    <a:lstStyle/>
                    <a:p>
                      <a:pPr indent="266700" algn="just">
                        <a:spcAft>
                          <a:spcPts val="0"/>
                        </a:spcAft>
                      </a:pPr>
                      <a:r>
                        <a:rPr lang="en-US" sz="1600" b="1" kern="100">
                          <a:latin typeface="Times New Roman"/>
                          <a:ea typeface="宋体"/>
                          <a:cs typeface="Times New Roman"/>
                        </a:rPr>
                        <a:t>0611102</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a:latin typeface="Times New Roman"/>
                          <a:ea typeface="宋体"/>
                          <a:cs typeface="Times New Roman"/>
                        </a:rPr>
                        <a:t>刘晨</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20</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dirty="0">
                          <a:latin typeface="Times New Roman"/>
                          <a:ea typeface="宋体"/>
                          <a:cs typeface="Times New Roman"/>
                        </a:rPr>
                        <a:t>男</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dirty="0">
                          <a:latin typeface="Times New Roman"/>
                          <a:ea typeface="宋体"/>
                          <a:cs typeface="Times New Roman"/>
                        </a:rPr>
                        <a:t>计算机系</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a:latin typeface="Times New Roman"/>
                          <a:ea typeface="宋体"/>
                          <a:cs typeface="Times New Roman"/>
                        </a:rPr>
                        <a:t>1988</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a:latin typeface="Times New Roman"/>
                          <a:ea typeface="宋体"/>
                          <a:cs typeface="Times New Roman"/>
                        </a:rPr>
                        <a:t>12</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15</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10003"/>
                  </a:ext>
                </a:extLst>
              </a:tr>
              <a:tr h="399971">
                <a:tc>
                  <a:txBody>
                    <a:bodyPr/>
                    <a:lstStyle/>
                    <a:p>
                      <a:pPr indent="266700" algn="just">
                        <a:spcAft>
                          <a:spcPts val="0"/>
                        </a:spcAft>
                      </a:pPr>
                      <a:r>
                        <a:rPr lang="en-US" sz="1600" b="1" kern="100">
                          <a:latin typeface="Times New Roman"/>
                          <a:ea typeface="宋体"/>
                          <a:cs typeface="Times New Roman"/>
                        </a:rPr>
                        <a:t>0611103</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a:latin typeface="Times New Roman"/>
                          <a:ea typeface="宋体"/>
                          <a:cs typeface="Times New Roman"/>
                        </a:rPr>
                        <a:t>王敏</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a:latin typeface="Times New Roman"/>
                          <a:ea typeface="宋体"/>
                          <a:cs typeface="Times New Roman"/>
                        </a:rPr>
                        <a:t>20</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a:latin typeface="Times New Roman"/>
                          <a:ea typeface="宋体"/>
                          <a:cs typeface="Times New Roman"/>
                        </a:rPr>
                        <a:t>女</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dirty="0">
                          <a:latin typeface="Times New Roman"/>
                          <a:ea typeface="宋体"/>
                          <a:cs typeface="Times New Roman"/>
                        </a:rPr>
                        <a:t>计算机系</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1988</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8</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21</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10004"/>
                  </a:ext>
                </a:extLst>
              </a:tr>
              <a:tr h="399971">
                <a:tc>
                  <a:txBody>
                    <a:bodyPr/>
                    <a:lstStyle/>
                    <a:p>
                      <a:pPr indent="266700" algn="just">
                        <a:spcAft>
                          <a:spcPts val="0"/>
                        </a:spcAft>
                      </a:pPr>
                      <a:r>
                        <a:rPr lang="en-US" sz="1600" b="1" kern="100">
                          <a:latin typeface="Times New Roman"/>
                          <a:ea typeface="宋体"/>
                          <a:cs typeface="Times New Roman"/>
                        </a:rPr>
                        <a:t>0621101</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a:latin typeface="Times New Roman"/>
                          <a:ea typeface="宋体"/>
                          <a:cs typeface="Times New Roman"/>
                        </a:rPr>
                        <a:t>张立</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20</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zh-CN" sz="1600" b="1" kern="100">
                          <a:latin typeface="Times New Roman"/>
                          <a:ea typeface="宋体"/>
                          <a:cs typeface="Times New Roman"/>
                        </a:rPr>
                        <a:t>男</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l">
                        <a:spcAft>
                          <a:spcPts val="0"/>
                        </a:spcAft>
                      </a:pPr>
                      <a:r>
                        <a:rPr lang="zh-CN" sz="1600" b="1" kern="100" dirty="0">
                          <a:latin typeface="Times New Roman"/>
                          <a:ea typeface="宋体"/>
                          <a:cs typeface="Times New Roman"/>
                        </a:rPr>
                        <a:t>信息管理系</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a:latin typeface="Times New Roman"/>
                          <a:ea typeface="宋体"/>
                          <a:cs typeface="Times New Roman"/>
                        </a:rPr>
                        <a:t>1988</a:t>
                      </a:r>
                      <a:endParaRPr lang="zh-CN" sz="2000" b="1"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6</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indent="266700" algn="just">
                        <a:spcAft>
                          <a:spcPts val="0"/>
                        </a:spcAft>
                      </a:pPr>
                      <a:r>
                        <a:rPr lang="en-US" sz="1600" b="1" kern="100" dirty="0">
                          <a:latin typeface="Times New Roman"/>
                          <a:ea typeface="宋体"/>
                          <a:cs typeface="Times New Roman"/>
                        </a:rPr>
                        <a:t>3</a:t>
                      </a:r>
                      <a:endParaRPr lang="zh-CN" sz="20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extLst>
                  <a:ext uri="{0D108BD9-81ED-4DB2-BD59-A6C34878D82A}">
                    <a16:rowId xmlns:a16="http://schemas.microsoft.com/office/drawing/2014/main" val="10005"/>
                  </a:ext>
                </a:extLst>
              </a:tr>
            </a:tbl>
          </a:graphicData>
        </a:graphic>
      </p:graphicFrame>
      <p:sp>
        <p:nvSpPr>
          <p:cNvPr id="38974" name="圆角矩形标注 4"/>
          <p:cNvSpPr>
            <a:spLocks noChangeArrowheads="1"/>
          </p:cNvSpPr>
          <p:nvPr/>
        </p:nvSpPr>
        <p:spPr bwMode="auto">
          <a:xfrm>
            <a:off x="6858000" y="3648075"/>
            <a:ext cx="1643063" cy="428625"/>
          </a:xfrm>
          <a:prstGeom prst="wedgeRoundRectCallout">
            <a:avLst>
              <a:gd name="adj1" fmla="val -14833"/>
              <a:gd name="adj2" fmla="val 86380"/>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defRPr/>
            </a:pPr>
            <a:r>
              <a:rPr lang="zh-CN" altLang="en-US" b="1" dirty="0">
                <a:solidFill>
                  <a:srgbClr val="FF0000"/>
                </a:solidFill>
                <a:latin typeface="仿宋_GB2312" pitchFamily="49" charset="-122"/>
                <a:ea typeface="仿宋_GB2312" pitchFamily="49" charset="-122"/>
              </a:rPr>
              <a:t>不是基本属性</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left)">
                                      <p:cBhvr>
                                        <p:cTn id="12" dur="500"/>
                                        <p:tgtEl>
                                          <p:spTgt spid="4608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animEffect transition="in" filter="wipe(left)">
                                      <p:cBhvr>
                                        <p:cTn id="15" dur="500"/>
                                        <p:tgtEl>
                                          <p:spTgt spid="4608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6083">
                                            <p:txEl>
                                              <p:pRg st="3" end="3"/>
                                            </p:txEl>
                                          </p:spTgt>
                                        </p:tgtEl>
                                        <p:attrNameLst>
                                          <p:attrName>style.visibility</p:attrName>
                                        </p:attrNameLst>
                                      </p:cBhvr>
                                      <p:to>
                                        <p:strVal val="visible"/>
                                      </p:to>
                                    </p:set>
                                    <p:animEffect transition="in" filter="wipe(left)">
                                      <p:cBhvr>
                                        <p:cTn id="18" dur="500"/>
                                        <p:tgtEl>
                                          <p:spTgt spid="460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par>
                          <p:cTn id="26" fill="hold" nodeType="afterGroup">
                            <p:stCondLst>
                              <p:cond delay="1000"/>
                            </p:stCondLst>
                            <p:childTnLst>
                              <p:par>
                                <p:cTn id="27" presetID="2" presetClass="entr" presetSubtype="2" fill="hold" grpId="0" nodeType="afterEffect">
                                  <p:stCondLst>
                                    <p:cond delay="0"/>
                                  </p:stCondLst>
                                  <p:childTnLst>
                                    <p:set>
                                      <p:cBhvr>
                                        <p:cTn id="28" dur="1" fill="hold">
                                          <p:stCondLst>
                                            <p:cond delay="0"/>
                                          </p:stCondLst>
                                        </p:cTn>
                                        <p:tgtEl>
                                          <p:spTgt spid="38974"/>
                                        </p:tgtEl>
                                        <p:attrNameLst>
                                          <p:attrName>style.visibility</p:attrName>
                                        </p:attrNameLst>
                                      </p:cBhvr>
                                      <p:to>
                                        <p:strVal val="visible"/>
                                      </p:to>
                                    </p:set>
                                    <p:anim calcmode="lin" valueType="num">
                                      <p:cBhvr additive="base">
                                        <p:cTn id="29" dur="500" fill="hold"/>
                                        <p:tgtEl>
                                          <p:spTgt spid="38974"/>
                                        </p:tgtEl>
                                        <p:attrNameLst>
                                          <p:attrName>ppt_x</p:attrName>
                                        </p:attrNameLst>
                                      </p:cBhvr>
                                      <p:tavLst>
                                        <p:tav tm="0">
                                          <p:val>
                                            <p:strVal val="1+#ppt_w/2"/>
                                          </p:val>
                                        </p:tav>
                                        <p:tav tm="100000">
                                          <p:val>
                                            <p:strVal val="#ppt_x"/>
                                          </p:val>
                                        </p:tav>
                                      </p:tavLst>
                                    </p:anim>
                                    <p:anim calcmode="lin" valueType="num">
                                      <p:cBhvr additive="base">
                                        <p:cTn id="30" dur="500" fill="hold"/>
                                        <p:tgtEl>
                                          <p:spTgt spid="389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15888"/>
            <a:ext cx="8229600" cy="704850"/>
          </a:xfrm>
        </p:spPr>
        <p:txBody>
          <a:bodyPr/>
          <a:lstStyle/>
          <a:p>
            <a:pPr eaLnBrk="1" hangingPunct="1"/>
            <a:r>
              <a:rPr lang="zh-CN" altLang="en-US"/>
              <a:t>一些基本术语</a:t>
            </a:r>
          </a:p>
        </p:txBody>
      </p:sp>
      <p:sp>
        <p:nvSpPr>
          <p:cNvPr id="47107" name="Rectangle 3"/>
          <p:cNvSpPr>
            <a:spLocks noGrp="1" noChangeArrowheads="1"/>
          </p:cNvSpPr>
          <p:nvPr>
            <p:ph type="body" idx="1"/>
          </p:nvPr>
        </p:nvSpPr>
        <p:spPr>
          <a:xfrm>
            <a:off x="357188" y="1285875"/>
            <a:ext cx="8429625" cy="5072063"/>
          </a:xfrm>
        </p:spPr>
        <p:txBody>
          <a:bodyPr/>
          <a:lstStyle/>
          <a:p>
            <a:pPr marL="514350" indent="-514350" eaLnBrk="1" hangingPunct="1">
              <a:spcBef>
                <a:spcPts val="600"/>
              </a:spcBef>
              <a:buFont typeface="+mj-lt"/>
              <a:buAutoNum type="arabicPeriod" startAt="2"/>
            </a:pPr>
            <a:r>
              <a:rPr lang="zh-CN" altLang="en-US" sz="3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属性</a:t>
            </a:r>
            <a:r>
              <a:rPr lang="zh-CN" altLang="en-US" sz="3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400" b="1" dirty="0">
                <a:latin typeface="Times New Roman" panose="02020603050405020304" pitchFamily="18" charset="0"/>
                <a:ea typeface="黑体" panose="02010609060101010101" pitchFamily="49" charset="-122"/>
                <a:cs typeface="Times New Roman" panose="02020603050405020304" pitchFamily="18" charset="0"/>
              </a:rPr>
              <a:t>attribute</a:t>
            </a:r>
            <a:r>
              <a:rPr lang="zh-CN" altLang="en-US" sz="3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400" b="1" dirty="0">
                <a:latin typeface="Times New Roman" panose="02020603050405020304" pitchFamily="18" charset="0"/>
                <a:ea typeface="仿宋_GB2312" pitchFamily="49" charset="-122"/>
                <a:cs typeface="Times New Roman" panose="02020603050405020304" pitchFamily="18" charset="0"/>
              </a:rPr>
              <a:t> </a:t>
            </a:r>
            <a:r>
              <a:rPr lang="zh-CN" altLang="en-US" sz="3400" b="1" dirty="0">
                <a:latin typeface="Times New Roman" panose="02020603050405020304" pitchFamily="18" charset="0"/>
                <a:cs typeface="Times New Roman" panose="02020603050405020304" pitchFamily="18" charset="0"/>
              </a:rPr>
              <a:t>：</a:t>
            </a:r>
            <a:r>
              <a:rPr lang="zh-CN" altLang="en-US" sz="3600" b="1" dirty="0">
                <a:latin typeface="Times New Roman" panose="02020603050405020304" pitchFamily="18" charset="0"/>
                <a:cs typeface="Times New Roman" panose="02020603050405020304" pitchFamily="18" charset="0"/>
              </a:rPr>
              <a:t>二维表中的每个列称为一个属性（或叫字段）</a:t>
            </a:r>
            <a:r>
              <a:rPr lang="zh-CN" altLang="en-US" sz="34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 </a:t>
            </a:r>
            <a:endParaRPr lang="en-US" altLang="zh-CN" sz="2800" b="1" dirty="0">
              <a:latin typeface="Times New Roman" panose="02020603050405020304" pitchFamily="18" charset="0"/>
              <a:cs typeface="Times New Roman" panose="02020603050405020304" pitchFamily="18" charset="0"/>
            </a:endParaRPr>
          </a:p>
          <a:p>
            <a:pPr lvl="1" eaLnBrk="1" hangingPunct="1">
              <a:spcBef>
                <a:spcPts val="600"/>
              </a:spcBef>
            </a:pPr>
            <a:r>
              <a:rPr lang="zh-CN" altLang="en-US" b="1" dirty="0">
                <a:latin typeface="Times New Roman" panose="02020603050405020304" pitchFamily="18" charset="0"/>
                <a:cs typeface="Times New Roman" panose="02020603050405020304" pitchFamily="18" charset="0"/>
              </a:rPr>
              <a:t>每个属性有一个名字，称为</a:t>
            </a:r>
            <a:r>
              <a:rPr lang="zh-CN" altLang="en-US" b="1" dirty="0">
                <a:solidFill>
                  <a:srgbClr val="D60093"/>
                </a:solidFill>
                <a:latin typeface="Times New Roman" panose="02020603050405020304" pitchFamily="18" charset="0"/>
                <a:cs typeface="Times New Roman" panose="02020603050405020304" pitchFamily="18" charset="0"/>
              </a:rPr>
              <a:t>属性名</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1" eaLnBrk="1" hangingPunct="1">
              <a:spcBef>
                <a:spcPts val="600"/>
              </a:spcBef>
            </a:pPr>
            <a:r>
              <a:rPr lang="zh-CN" altLang="en-US" b="1" dirty="0">
                <a:latin typeface="Times New Roman" panose="02020603050405020304" pitchFamily="18" charset="0"/>
                <a:cs typeface="Times New Roman" panose="02020603050405020304" pitchFamily="18" charset="0"/>
              </a:rPr>
              <a:t>二维表中对应某一列的值称为</a:t>
            </a:r>
            <a:r>
              <a:rPr lang="zh-CN" altLang="en-US" b="1" dirty="0">
                <a:solidFill>
                  <a:srgbClr val="D60093"/>
                </a:solidFill>
                <a:latin typeface="Times New Roman" panose="02020603050405020304" pitchFamily="18" charset="0"/>
                <a:cs typeface="Times New Roman" panose="02020603050405020304" pitchFamily="18" charset="0"/>
              </a:rPr>
              <a:t>属性值</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1" eaLnBrk="1" hangingPunct="1">
              <a:spcBef>
                <a:spcPts val="600"/>
              </a:spcBef>
            </a:pPr>
            <a:r>
              <a:rPr lang="zh-CN" altLang="en-US" b="1" dirty="0">
                <a:latin typeface="Times New Roman" panose="02020603050405020304" pitchFamily="18" charset="0"/>
                <a:cs typeface="Times New Roman" panose="02020603050405020304" pitchFamily="18" charset="0"/>
              </a:rPr>
              <a:t>二维表中列的个数称为关系的</a:t>
            </a:r>
            <a:r>
              <a:rPr lang="zh-CN" altLang="en-US" b="1" dirty="0">
                <a:solidFill>
                  <a:srgbClr val="D60093"/>
                </a:solidFill>
                <a:latin typeface="Times New Roman" panose="02020603050405020304" pitchFamily="18" charset="0"/>
                <a:cs typeface="Times New Roman" panose="02020603050405020304" pitchFamily="18" charset="0"/>
              </a:rPr>
              <a:t>元数</a:t>
            </a:r>
            <a:r>
              <a:rPr lang="zh-CN" altLang="en-US" b="1" dirty="0">
                <a:latin typeface="Times New Roman" panose="02020603050405020304" pitchFamily="18" charset="0"/>
                <a:cs typeface="Times New Roman" panose="02020603050405020304" pitchFamily="18" charset="0"/>
              </a:rPr>
              <a:t>。如果一个二维表有</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个列，则称其为</a:t>
            </a:r>
            <a:r>
              <a:rPr lang="en-US" altLang="zh-CN" b="1" i="1" dirty="0">
                <a:solidFill>
                  <a:srgbClr val="D60093"/>
                </a:solidFill>
                <a:latin typeface="Times New Roman" panose="02020603050405020304" pitchFamily="18" charset="0"/>
                <a:cs typeface="Times New Roman" panose="02020603050405020304" pitchFamily="18" charset="0"/>
              </a:rPr>
              <a:t>n</a:t>
            </a:r>
            <a:r>
              <a:rPr lang="zh-CN" altLang="en-US" b="1" dirty="0">
                <a:solidFill>
                  <a:srgbClr val="D60093"/>
                </a:solidFill>
                <a:latin typeface="Times New Roman" panose="02020603050405020304" pitchFamily="18" charset="0"/>
                <a:cs typeface="Times New Roman" panose="02020603050405020304" pitchFamily="18" charset="0"/>
              </a:rPr>
              <a:t>元关系</a:t>
            </a:r>
            <a:r>
              <a:rPr lang="zh-CN" altLang="en-US" b="1" dirty="0">
                <a:latin typeface="Times New Roman" panose="02020603050405020304" pitchFamily="18" charset="0"/>
                <a:cs typeface="Times New Roman" panose="02020603050405020304" pitchFamily="18" charset="0"/>
              </a:rPr>
              <a:t>。</a:t>
            </a:r>
            <a:endParaRPr lang="zh-CN" altLang="en-US" sz="30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wipe(left)">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57200" y="115888"/>
            <a:ext cx="8229600" cy="704850"/>
          </a:xfrm>
        </p:spPr>
        <p:txBody>
          <a:bodyPr/>
          <a:lstStyle/>
          <a:p>
            <a:r>
              <a:rPr lang="zh-CN" altLang="en-US"/>
              <a:t>一些基本术语</a:t>
            </a:r>
          </a:p>
        </p:txBody>
      </p:sp>
      <p:sp>
        <p:nvSpPr>
          <p:cNvPr id="48131" name="内容占位符 2"/>
          <p:cNvSpPr>
            <a:spLocks noGrp="1"/>
          </p:cNvSpPr>
          <p:nvPr>
            <p:ph idx="1"/>
          </p:nvPr>
        </p:nvSpPr>
        <p:spPr>
          <a:xfrm>
            <a:off x="457200" y="1268413"/>
            <a:ext cx="8229600" cy="4857750"/>
          </a:xfrm>
        </p:spPr>
        <p:txBody>
          <a:bodyPr/>
          <a:lstStyle/>
          <a:p>
            <a:pPr marL="742950" indent="-742950">
              <a:buFont typeface="+mj-lt"/>
              <a:buAutoNum type="arabicPeriod" startAt="3"/>
            </a:pPr>
            <a:r>
              <a:rPr lang="zh-CN" altLang="en-US" sz="3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值域</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domain</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a:t>
            </a:r>
          </a:p>
          <a:p>
            <a:pPr lvl="1"/>
            <a:r>
              <a:rPr lang="zh-CN" altLang="en-US" b="1" dirty="0">
                <a:latin typeface="Times New Roman" panose="02020603050405020304" pitchFamily="18" charset="0"/>
                <a:cs typeface="Times New Roman" panose="02020603050405020304" pitchFamily="18" charset="0"/>
              </a:rPr>
              <a:t>二维表中属性的取值范围称为值域。</a:t>
            </a:r>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如</a:t>
            </a:r>
            <a:r>
              <a:rPr lang="en-US" altLang="zh-CN" b="1" dirty="0">
                <a:latin typeface="Times New Roman" panose="02020603050405020304" pitchFamily="18" charset="0"/>
                <a:cs typeface="Times New Roman" panose="02020603050405020304" pitchFamily="18" charset="0"/>
              </a:rPr>
              <a:t>:</a:t>
            </a:r>
          </a:p>
          <a:p>
            <a:pPr lvl="2"/>
            <a:r>
              <a:rPr lang="zh-CN" altLang="en-US" b="1" dirty="0">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年龄</a:t>
            </a:r>
            <a:r>
              <a:rPr lang="zh-CN" altLang="en-US" b="1" dirty="0">
                <a:latin typeface="Times New Roman" panose="02020603050405020304" pitchFamily="18" charset="0"/>
                <a:cs typeface="Times New Roman" panose="02020603050405020304" pitchFamily="18" charset="0"/>
              </a:rPr>
              <a:t>”取值为</a:t>
            </a:r>
            <a:r>
              <a:rPr lang="en-US" altLang="zh-CN" b="1" dirty="0">
                <a:latin typeface="Times New Roman" panose="02020603050405020304" pitchFamily="18" charset="0"/>
                <a:cs typeface="Times New Roman" panose="02020603050405020304" pitchFamily="18" charset="0"/>
              </a:rPr>
              <a:t>0~150</a:t>
            </a:r>
            <a:r>
              <a:rPr lang="zh-CN" altLang="en-US" b="1" dirty="0">
                <a:latin typeface="Times New Roman" panose="02020603050405020304" pitchFamily="18" charset="0"/>
                <a:cs typeface="Times New Roman" panose="02020603050405020304" pitchFamily="18" charset="0"/>
              </a:rPr>
              <a:t>的整数</a:t>
            </a:r>
            <a:endParaRPr lang="en-US" altLang="zh-CN" b="1" dirty="0">
              <a:latin typeface="Times New Roman" panose="02020603050405020304" pitchFamily="18" charset="0"/>
              <a:cs typeface="Times New Roman" panose="02020603050405020304" pitchFamily="18" charset="0"/>
            </a:endParaRPr>
          </a:p>
          <a:p>
            <a:pPr lvl="2"/>
            <a:r>
              <a:rPr lang="zh-CN" altLang="en-US" b="1" dirty="0">
                <a:latin typeface="Times New Roman" panose="02020603050405020304" pitchFamily="18" charset="0"/>
                <a:cs typeface="Times New Roman" panose="02020603050405020304" pitchFamily="18" charset="0"/>
              </a:rPr>
              <a:t>“</a:t>
            </a:r>
            <a:r>
              <a:rPr lang="zh-CN" altLang="en-US" b="1" dirty="0">
                <a:solidFill>
                  <a:srgbClr val="FF0000"/>
                </a:solidFill>
                <a:latin typeface="Times New Roman" panose="02020603050405020304" pitchFamily="18" charset="0"/>
                <a:cs typeface="Times New Roman" panose="02020603050405020304" pitchFamily="18" charset="0"/>
              </a:rPr>
              <a:t>性别</a:t>
            </a:r>
            <a:r>
              <a:rPr lang="zh-CN" altLang="en-US" b="1" dirty="0">
                <a:latin typeface="Times New Roman" panose="02020603050405020304" pitchFamily="18" charset="0"/>
                <a:cs typeface="Times New Roman" panose="02020603050405020304" pitchFamily="18" charset="0"/>
              </a:rPr>
              <a:t>”的取值为“男”和“女”</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wipe(left)">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wipe(left)">
                                      <p:cBhvr>
                                        <p:cTn id="12" dur="500"/>
                                        <p:tgtEl>
                                          <p:spTgt spid="48131">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animEffect transition="in" filter="wipe(left)">
                                      <p:cBhvr>
                                        <p:cTn id="15" dur="500"/>
                                        <p:tgtEl>
                                          <p:spTgt spid="48131">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8131">
                                            <p:txEl>
                                              <p:pRg st="3" end="3"/>
                                            </p:txEl>
                                          </p:spTgt>
                                        </p:tgtEl>
                                        <p:attrNameLst>
                                          <p:attrName>style.visibility</p:attrName>
                                        </p:attrNameLst>
                                      </p:cBhvr>
                                      <p:to>
                                        <p:strVal val="visible"/>
                                      </p:to>
                                    </p:set>
                                    <p:animEffect transition="in" filter="wipe(left)">
                                      <p:cBhvr>
                                        <p:cTn id="18" dur="500"/>
                                        <p:tgtEl>
                                          <p:spTgt spid="48131">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8131">
                                            <p:txEl>
                                              <p:pRg st="4" end="4"/>
                                            </p:txEl>
                                          </p:spTgt>
                                        </p:tgtEl>
                                        <p:attrNameLst>
                                          <p:attrName>style.visibility</p:attrName>
                                        </p:attrNameLst>
                                      </p:cBhvr>
                                      <p:to>
                                        <p:strVal val="visible"/>
                                      </p:to>
                                    </p:set>
                                    <p:animEffect transition="in" filter="wipe(left)">
                                      <p:cBhvr>
                                        <p:cTn id="21"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2428875"/>
            <a:ext cx="4649788"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标题 1"/>
          <p:cNvSpPr>
            <a:spLocks noGrp="1"/>
          </p:cNvSpPr>
          <p:nvPr>
            <p:ph type="title"/>
          </p:nvPr>
        </p:nvSpPr>
        <p:spPr>
          <a:xfrm>
            <a:off x="457200" y="115888"/>
            <a:ext cx="8229600" cy="704850"/>
          </a:xfrm>
        </p:spPr>
        <p:txBody>
          <a:bodyPr/>
          <a:lstStyle/>
          <a:p>
            <a:r>
              <a:rPr lang="zh-CN" altLang="en-US"/>
              <a:t>一些基本术语</a:t>
            </a:r>
          </a:p>
        </p:txBody>
      </p:sp>
      <p:sp>
        <p:nvSpPr>
          <p:cNvPr id="56324" name="内容占位符 2"/>
          <p:cNvSpPr>
            <a:spLocks noGrp="1"/>
          </p:cNvSpPr>
          <p:nvPr>
            <p:ph idx="1"/>
          </p:nvPr>
        </p:nvSpPr>
        <p:spPr>
          <a:xfrm>
            <a:off x="428625" y="1214438"/>
            <a:ext cx="8229600" cy="1133475"/>
          </a:xfrm>
        </p:spPr>
        <p:txBody>
          <a:bodyPr/>
          <a:lstStyle/>
          <a:p>
            <a:pPr marL="514350" indent="-514350">
              <a:buFont typeface="+mj-lt"/>
              <a:buAutoNum type="arabicPeriod" startAt="4"/>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元组</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tuple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：二维表中的一行数据称为一个元组（记录值）。</a:t>
            </a:r>
          </a:p>
        </p:txBody>
      </p:sp>
      <p:sp>
        <p:nvSpPr>
          <p:cNvPr id="5" name="TextBox 4"/>
          <p:cNvSpPr txBox="1">
            <a:spLocks noChangeArrowheads="1"/>
          </p:cNvSpPr>
          <p:nvPr/>
        </p:nvSpPr>
        <p:spPr bwMode="auto">
          <a:xfrm>
            <a:off x="4429124" y="4071938"/>
            <a:ext cx="4518025" cy="163195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eaLnBrk="1" hangingPunct="1">
              <a:spcBef>
                <a:spcPts val="300"/>
              </a:spcBef>
              <a:defRPr/>
            </a:pPr>
            <a:r>
              <a:rPr lang="zh-CN" altLang="en-US" b="1" dirty="0">
                <a:solidFill>
                  <a:srgbClr val="0000FF"/>
                </a:solidFill>
                <a:latin typeface="仿宋" panose="02010609060101010101" pitchFamily="49" charset="-122"/>
                <a:ea typeface="仿宋" panose="02010609060101010101" pitchFamily="49" charset="-122"/>
              </a:rPr>
              <a:t>（</a:t>
            </a:r>
            <a:r>
              <a:rPr lang="en-US" altLang="zh-CN" b="1" dirty="0">
                <a:solidFill>
                  <a:srgbClr val="0000FF"/>
                </a:solidFill>
                <a:latin typeface="仿宋" panose="02010609060101010101" pitchFamily="49" charset="-122"/>
                <a:ea typeface="仿宋" panose="02010609060101010101" pitchFamily="49" charset="-122"/>
              </a:rPr>
              <a:t>0611101</a:t>
            </a:r>
            <a:r>
              <a:rPr lang="zh-CN" altLang="en-US" b="1" dirty="0">
                <a:solidFill>
                  <a:srgbClr val="0000FF"/>
                </a:solidFill>
                <a:latin typeface="仿宋" panose="02010609060101010101" pitchFamily="49" charset="-122"/>
                <a:ea typeface="仿宋" panose="02010609060101010101" pitchFamily="49" charset="-122"/>
              </a:rPr>
              <a:t>，李勇，</a:t>
            </a:r>
            <a:r>
              <a:rPr lang="en-US" altLang="zh-CN" b="1" dirty="0">
                <a:solidFill>
                  <a:srgbClr val="0000FF"/>
                </a:solidFill>
                <a:latin typeface="仿宋" panose="02010609060101010101" pitchFamily="49" charset="-122"/>
                <a:ea typeface="仿宋" panose="02010609060101010101" pitchFamily="49" charset="-122"/>
              </a:rPr>
              <a:t>21</a:t>
            </a:r>
            <a:r>
              <a:rPr lang="zh-CN" altLang="en-US" b="1" dirty="0">
                <a:solidFill>
                  <a:srgbClr val="0000FF"/>
                </a:solidFill>
                <a:latin typeface="仿宋" panose="02010609060101010101" pitchFamily="49" charset="-122"/>
                <a:ea typeface="仿宋" panose="02010609060101010101" pitchFamily="49" charset="-122"/>
              </a:rPr>
              <a:t>，男，计算机系）</a:t>
            </a:r>
          </a:p>
          <a:p>
            <a:pPr eaLnBrk="1" hangingPunct="1">
              <a:spcBef>
                <a:spcPts val="300"/>
              </a:spcBef>
              <a:defRPr/>
            </a:pPr>
            <a:r>
              <a:rPr lang="zh-CN" altLang="en-US" b="1" dirty="0">
                <a:solidFill>
                  <a:srgbClr val="0000FF"/>
                </a:solidFill>
                <a:latin typeface="仿宋" panose="02010609060101010101" pitchFamily="49" charset="-122"/>
                <a:ea typeface="仿宋" panose="02010609060101010101" pitchFamily="49" charset="-122"/>
              </a:rPr>
              <a:t>（</a:t>
            </a:r>
            <a:r>
              <a:rPr lang="en-US" altLang="zh-CN" b="1" dirty="0">
                <a:solidFill>
                  <a:srgbClr val="0000FF"/>
                </a:solidFill>
                <a:latin typeface="仿宋" panose="02010609060101010101" pitchFamily="49" charset="-122"/>
                <a:ea typeface="仿宋" panose="02010609060101010101" pitchFamily="49" charset="-122"/>
              </a:rPr>
              <a:t>0611102</a:t>
            </a:r>
            <a:r>
              <a:rPr lang="zh-CN" altLang="en-US" b="1" dirty="0">
                <a:solidFill>
                  <a:srgbClr val="0000FF"/>
                </a:solidFill>
                <a:latin typeface="仿宋" panose="02010609060101010101" pitchFamily="49" charset="-122"/>
                <a:ea typeface="仿宋" panose="02010609060101010101" pitchFamily="49" charset="-122"/>
              </a:rPr>
              <a:t>，刘晨，</a:t>
            </a:r>
            <a:r>
              <a:rPr lang="en-US" altLang="zh-CN" b="1" dirty="0">
                <a:solidFill>
                  <a:srgbClr val="0000FF"/>
                </a:solidFill>
                <a:latin typeface="仿宋" panose="02010609060101010101" pitchFamily="49" charset="-122"/>
                <a:ea typeface="仿宋" panose="02010609060101010101" pitchFamily="49" charset="-122"/>
              </a:rPr>
              <a:t>20</a:t>
            </a:r>
            <a:r>
              <a:rPr lang="zh-CN" altLang="en-US" b="1" dirty="0">
                <a:solidFill>
                  <a:srgbClr val="0000FF"/>
                </a:solidFill>
                <a:latin typeface="仿宋" panose="02010609060101010101" pitchFamily="49" charset="-122"/>
                <a:ea typeface="仿宋" panose="02010609060101010101" pitchFamily="49" charset="-122"/>
              </a:rPr>
              <a:t>，男，计算机系）</a:t>
            </a:r>
          </a:p>
          <a:p>
            <a:pPr eaLnBrk="1" hangingPunct="1">
              <a:spcBef>
                <a:spcPts val="300"/>
              </a:spcBef>
              <a:defRPr/>
            </a:pPr>
            <a:r>
              <a:rPr lang="zh-CN" altLang="en-US" b="1" dirty="0">
                <a:solidFill>
                  <a:srgbClr val="0000FF"/>
                </a:solidFill>
                <a:latin typeface="仿宋" panose="02010609060101010101" pitchFamily="49" charset="-122"/>
                <a:ea typeface="仿宋" panose="02010609060101010101" pitchFamily="49" charset="-122"/>
              </a:rPr>
              <a:t>（</a:t>
            </a:r>
            <a:r>
              <a:rPr lang="en-US" altLang="zh-CN" b="1" dirty="0">
                <a:solidFill>
                  <a:srgbClr val="0000FF"/>
                </a:solidFill>
                <a:latin typeface="仿宋" panose="02010609060101010101" pitchFamily="49" charset="-122"/>
                <a:ea typeface="仿宋" panose="02010609060101010101" pitchFamily="49" charset="-122"/>
              </a:rPr>
              <a:t>0611103</a:t>
            </a:r>
            <a:r>
              <a:rPr lang="zh-CN" altLang="en-US" b="1" dirty="0">
                <a:solidFill>
                  <a:srgbClr val="0000FF"/>
                </a:solidFill>
                <a:latin typeface="仿宋" panose="02010609060101010101" pitchFamily="49" charset="-122"/>
                <a:ea typeface="仿宋" panose="02010609060101010101" pitchFamily="49" charset="-122"/>
              </a:rPr>
              <a:t>，王敏，</a:t>
            </a:r>
            <a:r>
              <a:rPr lang="en-US" altLang="zh-CN" b="1" dirty="0">
                <a:solidFill>
                  <a:srgbClr val="0000FF"/>
                </a:solidFill>
                <a:latin typeface="仿宋" panose="02010609060101010101" pitchFamily="49" charset="-122"/>
                <a:ea typeface="仿宋" panose="02010609060101010101" pitchFamily="49" charset="-122"/>
              </a:rPr>
              <a:t>20</a:t>
            </a:r>
            <a:r>
              <a:rPr lang="zh-CN" altLang="en-US" b="1" dirty="0">
                <a:solidFill>
                  <a:srgbClr val="0000FF"/>
                </a:solidFill>
                <a:latin typeface="仿宋" panose="02010609060101010101" pitchFamily="49" charset="-122"/>
                <a:ea typeface="仿宋" panose="02010609060101010101" pitchFamily="49" charset="-122"/>
              </a:rPr>
              <a:t>，女，计算机系）</a:t>
            </a:r>
          </a:p>
          <a:p>
            <a:pPr eaLnBrk="1" hangingPunct="1">
              <a:spcBef>
                <a:spcPts val="300"/>
              </a:spcBef>
              <a:defRPr/>
            </a:pPr>
            <a:r>
              <a:rPr lang="zh-CN" altLang="en-US" b="1" dirty="0">
                <a:solidFill>
                  <a:srgbClr val="0000FF"/>
                </a:solidFill>
                <a:latin typeface="仿宋" panose="02010609060101010101" pitchFamily="49" charset="-122"/>
                <a:ea typeface="仿宋" panose="02010609060101010101" pitchFamily="49" charset="-122"/>
              </a:rPr>
              <a:t>（</a:t>
            </a:r>
            <a:r>
              <a:rPr lang="en-US" altLang="zh-CN" b="1" dirty="0">
                <a:solidFill>
                  <a:srgbClr val="0000FF"/>
                </a:solidFill>
                <a:latin typeface="仿宋" panose="02010609060101010101" pitchFamily="49" charset="-122"/>
                <a:ea typeface="仿宋" panose="02010609060101010101" pitchFamily="49" charset="-122"/>
              </a:rPr>
              <a:t>0621101</a:t>
            </a:r>
            <a:r>
              <a:rPr lang="zh-CN" altLang="en-US" b="1" dirty="0">
                <a:solidFill>
                  <a:srgbClr val="0000FF"/>
                </a:solidFill>
                <a:latin typeface="仿宋" panose="02010609060101010101" pitchFamily="49" charset="-122"/>
                <a:ea typeface="仿宋" panose="02010609060101010101" pitchFamily="49" charset="-122"/>
              </a:rPr>
              <a:t>，张立，</a:t>
            </a:r>
            <a:r>
              <a:rPr lang="en-US" altLang="zh-CN" b="1" dirty="0">
                <a:solidFill>
                  <a:srgbClr val="0000FF"/>
                </a:solidFill>
                <a:latin typeface="仿宋" panose="02010609060101010101" pitchFamily="49" charset="-122"/>
                <a:ea typeface="仿宋" panose="02010609060101010101" pitchFamily="49" charset="-122"/>
              </a:rPr>
              <a:t>20</a:t>
            </a:r>
            <a:r>
              <a:rPr lang="zh-CN" altLang="en-US" b="1" dirty="0">
                <a:solidFill>
                  <a:srgbClr val="0000FF"/>
                </a:solidFill>
                <a:latin typeface="仿宋" panose="02010609060101010101" pitchFamily="49" charset="-122"/>
                <a:ea typeface="仿宋" panose="02010609060101010101" pitchFamily="49" charset="-122"/>
              </a:rPr>
              <a:t>，男，信息管理系）</a:t>
            </a:r>
          </a:p>
          <a:p>
            <a:pPr eaLnBrk="1" hangingPunct="1">
              <a:spcBef>
                <a:spcPts val="300"/>
              </a:spcBef>
              <a:defRPr/>
            </a:pPr>
            <a:r>
              <a:rPr lang="zh-CN" altLang="en-US" b="1" dirty="0">
                <a:solidFill>
                  <a:srgbClr val="0000FF"/>
                </a:solidFill>
                <a:latin typeface="仿宋" panose="02010609060101010101" pitchFamily="49" charset="-122"/>
                <a:ea typeface="仿宋" panose="02010609060101010101" pitchFamily="49" charset="-122"/>
              </a:rPr>
              <a:t>（</a:t>
            </a:r>
            <a:r>
              <a:rPr lang="en-US" altLang="zh-CN" b="1" dirty="0">
                <a:solidFill>
                  <a:srgbClr val="0000FF"/>
                </a:solidFill>
                <a:latin typeface="仿宋" panose="02010609060101010101" pitchFamily="49" charset="-122"/>
                <a:ea typeface="仿宋" panose="02010609060101010101" pitchFamily="49" charset="-122"/>
              </a:rPr>
              <a:t>0621102</a:t>
            </a:r>
            <a:r>
              <a:rPr lang="zh-CN" altLang="en-US" b="1" dirty="0">
                <a:solidFill>
                  <a:srgbClr val="0000FF"/>
                </a:solidFill>
                <a:latin typeface="仿宋" panose="02010609060101010101" pitchFamily="49" charset="-122"/>
                <a:ea typeface="仿宋" panose="02010609060101010101" pitchFamily="49" charset="-122"/>
              </a:rPr>
              <a:t>，吴宾，</a:t>
            </a:r>
            <a:r>
              <a:rPr lang="en-US" altLang="zh-CN" b="1" dirty="0">
                <a:solidFill>
                  <a:srgbClr val="0000FF"/>
                </a:solidFill>
                <a:latin typeface="仿宋" panose="02010609060101010101" pitchFamily="49" charset="-122"/>
                <a:ea typeface="仿宋" panose="02010609060101010101" pitchFamily="49" charset="-122"/>
              </a:rPr>
              <a:t>19</a:t>
            </a:r>
            <a:r>
              <a:rPr lang="zh-CN" altLang="en-US" b="1" dirty="0">
                <a:solidFill>
                  <a:srgbClr val="0000FF"/>
                </a:solidFill>
                <a:latin typeface="仿宋" panose="02010609060101010101" pitchFamily="49" charset="-122"/>
                <a:ea typeface="仿宋" panose="02010609060101010101" pitchFamily="49" charset="-122"/>
              </a:rPr>
              <a:t>，女，信息管理系）</a:t>
            </a:r>
          </a:p>
        </p:txBody>
      </p:sp>
      <p:sp>
        <p:nvSpPr>
          <p:cNvPr id="7" name="上弧形箭头 6"/>
          <p:cNvSpPr>
            <a:spLocks noChangeArrowheads="1"/>
          </p:cNvSpPr>
          <p:nvPr/>
        </p:nvSpPr>
        <p:spPr bwMode="auto">
          <a:xfrm rot="1935199">
            <a:off x="4316413" y="3144838"/>
            <a:ext cx="1500187" cy="542925"/>
          </a:xfrm>
          <a:prstGeom prst="curvedDownArrow">
            <a:avLst>
              <a:gd name="adj1" fmla="val 39708"/>
              <a:gd name="adj2" fmla="val 50095"/>
              <a:gd name="adj3" fmla="val 25000"/>
            </a:avLst>
          </a:prstGeom>
          <a:solidFill>
            <a:schemeClr val="accent1"/>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8" name="TextBox 7"/>
          <p:cNvSpPr txBox="1">
            <a:spLocks noChangeArrowheads="1"/>
          </p:cNvSpPr>
          <p:nvPr/>
        </p:nvSpPr>
        <p:spPr bwMode="auto">
          <a:xfrm>
            <a:off x="5572125" y="3500438"/>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eaLnBrk="1" hangingPunct="1">
              <a:spcBef>
                <a:spcPct val="0"/>
              </a:spcBef>
              <a:buFontTx/>
              <a:buNone/>
            </a:pPr>
            <a:r>
              <a:rPr lang="zh-CN" altLang="en-US" sz="2400" b="1">
                <a:solidFill>
                  <a:srgbClr val="FF0000"/>
                </a:solidFill>
                <a:latin typeface="方正姚体" panose="02010601030101010101" pitchFamily="2" charset="-122"/>
                <a:ea typeface="方正姚体" panose="02010601030101010101" pitchFamily="2" charset="-122"/>
              </a:rPr>
              <a:t>元组</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1377"/>
                                        </p:tgtEl>
                                        <p:attrNameLst>
                                          <p:attrName>style.visibility</p:attrName>
                                        </p:attrNameLst>
                                      </p:cBhvr>
                                      <p:to>
                                        <p:strVal val="visible"/>
                                      </p:to>
                                    </p:set>
                                    <p:animEffect transition="in" filter="blinds(horizontal)">
                                      <p:cBhvr>
                                        <p:cTn id="7" dur="500"/>
                                        <p:tgtEl>
                                          <p:spTgt spid="10137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par>
                          <p:cTn id="16" fill="hold" nodeType="afterGroup">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93" y="2996802"/>
            <a:ext cx="8508813" cy="27372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标题 1"/>
          <p:cNvSpPr>
            <a:spLocks noGrp="1"/>
          </p:cNvSpPr>
          <p:nvPr>
            <p:ph type="title"/>
          </p:nvPr>
        </p:nvSpPr>
        <p:spPr>
          <a:xfrm>
            <a:off x="457200" y="115888"/>
            <a:ext cx="8229600" cy="704850"/>
          </a:xfrm>
        </p:spPr>
        <p:txBody>
          <a:bodyPr/>
          <a:lstStyle/>
          <a:p>
            <a:r>
              <a:rPr lang="zh-CN" altLang="en-US"/>
              <a:t>一些基本术语</a:t>
            </a:r>
          </a:p>
        </p:txBody>
      </p:sp>
      <p:sp>
        <p:nvSpPr>
          <p:cNvPr id="57347" name="内容占位符 2"/>
          <p:cNvSpPr>
            <a:spLocks noGrp="1"/>
          </p:cNvSpPr>
          <p:nvPr>
            <p:ph idx="1"/>
          </p:nvPr>
        </p:nvSpPr>
        <p:spPr>
          <a:xfrm>
            <a:off x="428625" y="1285875"/>
            <a:ext cx="8229600" cy="5000625"/>
          </a:xfrm>
        </p:spPr>
        <p:txBody>
          <a:bodyPr/>
          <a:lstStyle/>
          <a:p>
            <a:pPr marL="514350" indent="-514350">
              <a:buFont typeface="+mj-lt"/>
              <a:buAutoNum type="arabicPeriod" startAt="5"/>
            </a:pPr>
            <a:r>
              <a:rPr lang="zh-CN" altLang="en-US" sz="3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分量</a:t>
            </a:r>
            <a:r>
              <a:rPr lang="zh-CN" altLang="en-US" sz="3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400" b="1" dirty="0">
                <a:latin typeface="Times New Roman" panose="02020603050405020304" pitchFamily="18" charset="0"/>
                <a:ea typeface="黑体" panose="02010609060101010101" pitchFamily="49" charset="-122"/>
                <a:cs typeface="Times New Roman" panose="02020603050405020304" pitchFamily="18" charset="0"/>
              </a:rPr>
              <a:t>component</a:t>
            </a:r>
            <a:r>
              <a:rPr lang="zh-CN" altLang="en-US" sz="3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400" b="1" dirty="0">
                <a:latin typeface="Times New Roman" panose="02020603050405020304" pitchFamily="18" charset="0"/>
                <a:cs typeface="Times New Roman" panose="02020603050405020304" pitchFamily="18" charset="0"/>
              </a:rPr>
              <a:t>：元组中的每一个属性值称为元组的一个分量，</a:t>
            </a:r>
            <a:r>
              <a:rPr lang="en-US" altLang="zh-CN" sz="3400" b="1" i="1" dirty="0">
                <a:latin typeface="Times New Roman" panose="02020603050405020304" pitchFamily="18" charset="0"/>
                <a:cs typeface="Times New Roman" panose="02020603050405020304" pitchFamily="18" charset="0"/>
              </a:rPr>
              <a:t>n</a:t>
            </a:r>
            <a:r>
              <a:rPr lang="zh-CN" altLang="en-US" sz="3400" b="1" dirty="0">
                <a:latin typeface="Times New Roman" panose="02020603050405020304" pitchFamily="18" charset="0"/>
                <a:cs typeface="Times New Roman" panose="02020603050405020304" pitchFamily="18" charset="0"/>
              </a:rPr>
              <a:t>元关系的每个元组有</a:t>
            </a:r>
            <a:r>
              <a:rPr lang="en-US" altLang="zh-CN" sz="3400" b="1" i="1" dirty="0">
                <a:latin typeface="Times New Roman" panose="02020603050405020304" pitchFamily="18" charset="0"/>
                <a:cs typeface="Times New Roman" panose="02020603050405020304" pitchFamily="18" charset="0"/>
              </a:rPr>
              <a:t>n</a:t>
            </a:r>
            <a:r>
              <a:rPr lang="zh-CN" altLang="en-US" sz="3400" b="1" dirty="0">
                <a:latin typeface="Times New Roman" panose="02020603050405020304" pitchFamily="18" charset="0"/>
                <a:cs typeface="Times New Roman" panose="02020603050405020304" pitchFamily="18" charset="0"/>
              </a:rPr>
              <a:t>个分量。</a:t>
            </a:r>
            <a:endParaRPr lang="en-US" altLang="zh-CN" sz="3400" b="1" dirty="0">
              <a:latin typeface="Times New Roman" panose="02020603050405020304" pitchFamily="18" charset="0"/>
              <a:cs typeface="Times New Roman" panose="02020603050405020304" pitchFamily="18" charset="0"/>
            </a:endParaRPr>
          </a:p>
          <a:p>
            <a:r>
              <a:rPr lang="zh-CN" altLang="en-US" sz="3400" b="1" dirty="0">
                <a:latin typeface="黑体" panose="02010609060101010101" pitchFamily="49" charset="-122"/>
                <a:ea typeface="黑体" panose="02010609060101010101" pitchFamily="49" charset="-122"/>
              </a:rPr>
              <a:t>例如：</a:t>
            </a:r>
            <a:endParaRPr lang="en-US" altLang="zh-CN" sz="3400" b="1" dirty="0">
              <a:latin typeface="黑体" panose="02010609060101010101" pitchFamily="49" charset="-122"/>
              <a:ea typeface="黑体" panose="02010609060101010101" pitchFamily="49" charset="-122"/>
            </a:endParaRPr>
          </a:p>
          <a:p>
            <a:pPr lvl="1"/>
            <a:r>
              <a:rPr lang="zh-CN" altLang="en-US" sz="3200" b="1" dirty="0">
                <a:latin typeface="仿宋" panose="02010609060101010101" pitchFamily="49" charset="-122"/>
                <a:ea typeface="仿宋" panose="02010609060101010101" pitchFamily="49" charset="-122"/>
              </a:rPr>
              <a:t>元组（</a:t>
            </a:r>
            <a:r>
              <a:rPr lang="en-US" altLang="zh-CN" sz="3200" b="1" dirty="0">
                <a:latin typeface="仿宋" panose="02010609060101010101" pitchFamily="49" charset="-122"/>
                <a:ea typeface="仿宋" panose="02010609060101010101" pitchFamily="49" charset="-122"/>
              </a:rPr>
              <a:t>0611101</a:t>
            </a:r>
            <a:r>
              <a:rPr lang="zh-CN" altLang="en-US" sz="3200" b="1" dirty="0">
                <a:latin typeface="仿宋" panose="02010609060101010101" pitchFamily="49" charset="-122"/>
                <a:ea typeface="仿宋" panose="02010609060101010101" pitchFamily="49" charset="-122"/>
              </a:rPr>
              <a:t>，李勇，</a:t>
            </a:r>
            <a:r>
              <a:rPr lang="en-US" altLang="zh-CN" sz="3200" b="1" dirty="0">
                <a:latin typeface="仿宋" panose="02010609060101010101" pitchFamily="49" charset="-122"/>
                <a:ea typeface="仿宋" panose="02010609060101010101" pitchFamily="49" charset="-122"/>
              </a:rPr>
              <a:t>21</a:t>
            </a:r>
            <a:r>
              <a:rPr lang="zh-CN" altLang="en-US" sz="3200" b="1" dirty="0">
                <a:latin typeface="仿宋" panose="02010609060101010101" pitchFamily="49" charset="-122"/>
                <a:ea typeface="仿宋" panose="02010609060101010101" pitchFamily="49" charset="-122"/>
              </a:rPr>
              <a:t>，男，计算机系），有</a:t>
            </a:r>
            <a:r>
              <a:rPr lang="en-US" altLang="zh-CN" sz="3200" b="1" dirty="0">
                <a:latin typeface="仿宋" panose="02010609060101010101" pitchFamily="49" charset="-122"/>
                <a:ea typeface="仿宋" panose="02010609060101010101" pitchFamily="49" charset="-122"/>
              </a:rPr>
              <a:t>5</a:t>
            </a:r>
            <a:r>
              <a:rPr lang="zh-CN" altLang="en-US" sz="3200" b="1" dirty="0">
                <a:latin typeface="仿宋" panose="02010609060101010101" pitchFamily="49" charset="-122"/>
                <a:ea typeface="仿宋" panose="02010609060101010101" pitchFamily="49" charset="-122"/>
              </a:rPr>
              <a:t>个分量：</a:t>
            </a:r>
            <a:endParaRPr lang="en-US" altLang="zh-CN" sz="3200" b="1" dirty="0">
              <a:latin typeface="仿宋" panose="02010609060101010101" pitchFamily="49" charset="-122"/>
              <a:ea typeface="仿宋" panose="02010609060101010101" pitchFamily="49" charset="-122"/>
            </a:endParaRPr>
          </a:p>
          <a:p>
            <a:pPr lvl="1"/>
            <a:r>
              <a:rPr lang="en-US" altLang="zh-CN" sz="3200" b="1" dirty="0">
                <a:solidFill>
                  <a:srgbClr val="FF0000"/>
                </a:solidFill>
                <a:latin typeface="仿宋" panose="02010609060101010101" pitchFamily="49" charset="-122"/>
                <a:ea typeface="仿宋" panose="02010609060101010101" pitchFamily="49" charset="-122"/>
              </a:rPr>
              <a:t>0611101</a:t>
            </a:r>
            <a:r>
              <a:rPr lang="zh-CN" altLang="en-US" sz="3200" b="1" dirty="0">
                <a:solidFill>
                  <a:srgbClr val="FF0000"/>
                </a:solidFill>
                <a:latin typeface="仿宋" panose="02010609060101010101" pitchFamily="49" charset="-122"/>
                <a:ea typeface="仿宋" panose="02010609060101010101" pitchFamily="49" charset="-122"/>
              </a:rPr>
              <a:t>、李勇、</a:t>
            </a:r>
            <a:r>
              <a:rPr lang="en-US" altLang="zh-CN" sz="3200" b="1" dirty="0">
                <a:solidFill>
                  <a:srgbClr val="FF0000"/>
                </a:solidFill>
                <a:latin typeface="仿宋" panose="02010609060101010101" pitchFamily="49" charset="-122"/>
                <a:ea typeface="仿宋" panose="02010609060101010101" pitchFamily="49" charset="-122"/>
              </a:rPr>
              <a:t>21</a:t>
            </a:r>
            <a:r>
              <a:rPr lang="zh-CN" altLang="en-US" sz="3200" b="1" dirty="0">
                <a:solidFill>
                  <a:srgbClr val="FF0000"/>
                </a:solidFill>
                <a:latin typeface="仿宋" panose="02010609060101010101" pitchFamily="49" charset="-122"/>
                <a:ea typeface="仿宋" panose="02010609060101010101" pitchFamily="49" charset="-122"/>
              </a:rPr>
              <a:t>、男、计算机系</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Effect transition="in" filter="wipe(left)">
                                      <p:cBhvr>
                                        <p:cTn id="7" dur="500"/>
                                        <p:tgtEl>
                                          <p:spTgt spid="5734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7347">
                                            <p:txEl>
                                              <p:pRg st="2" end="2"/>
                                            </p:txEl>
                                          </p:spTgt>
                                        </p:tgtEl>
                                        <p:attrNameLst>
                                          <p:attrName>style.visibility</p:attrName>
                                        </p:attrNameLst>
                                      </p:cBhvr>
                                      <p:to>
                                        <p:strVal val="visible"/>
                                      </p:to>
                                    </p:set>
                                    <p:animEffect transition="in" filter="wipe(left)">
                                      <p:cBhvr>
                                        <p:cTn id="10" dur="500"/>
                                        <p:tgtEl>
                                          <p:spTgt spid="57347">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animEffect transition="in" filter="wipe(left)">
                                      <p:cBhvr>
                                        <p:cTn id="13" dur="500"/>
                                        <p:tgtEl>
                                          <p:spTgt spid="57347">
                                            <p:txEl>
                                              <p:pRg st="3" end="3"/>
                                            </p:txEl>
                                          </p:spTgt>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1)">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954" y="3933231"/>
            <a:ext cx="8788026" cy="273725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标题 1"/>
          <p:cNvSpPr>
            <a:spLocks noGrp="1"/>
          </p:cNvSpPr>
          <p:nvPr>
            <p:ph type="title"/>
          </p:nvPr>
        </p:nvSpPr>
        <p:spPr>
          <a:xfrm>
            <a:off x="457200" y="115888"/>
            <a:ext cx="8229600" cy="704850"/>
          </a:xfrm>
        </p:spPr>
        <p:txBody>
          <a:bodyPr/>
          <a:lstStyle/>
          <a:p>
            <a:r>
              <a:rPr lang="zh-CN" altLang="en-US"/>
              <a:t>一些基本术语</a:t>
            </a:r>
          </a:p>
        </p:txBody>
      </p:sp>
      <p:sp>
        <p:nvSpPr>
          <p:cNvPr id="57347" name="内容占位符 2"/>
          <p:cNvSpPr>
            <a:spLocks noGrp="1"/>
          </p:cNvSpPr>
          <p:nvPr>
            <p:ph idx="1"/>
          </p:nvPr>
        </p:nvSpPr>
        <p:spPr>
          <a:xfrm>
            <a:off x="105954" y="1051911"/>
            <a:ext cx="8788026" cy="5618574"/>
          </a:xfrm>
        </p:spPr>
        <p:txBody>
          <a:bodyPr/>
          <a:lstStyle/>
          <a:p>
            <a:pPr marL="514350" indent="-514350">
              <a:buFont typeface="+mj-lt"/>
              <a:buAutoNum type="arabicPeriod" startAt="6"/>
            </a:pPr>
            <a:r>
              <a:rPr lang="zh-CN" altLang="en-US" sz="3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关系模式</a:t>
            </a:r>
            <a:r>
              <a:rPr lang="zh-CN" altLang="en-US" sz="34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400" b="1" dirty="0">
                <a:latin typeface="Times New Roman" panose="02020603050405020304" pitchFamily="18" charset="0"/>
                <a:ea typeface="黑体" panose="02010609060101010101" pitchFamily="49" charset="-122"/>
                <a:cs typeface="Times New Roman" panose="02020603050405020304" pitchFamily="18" charset="0"/>
              </a:rPr>
              <a:t>Relation Schema</a:t>
            </a:r>
            <a:r>
              <a:rPr lang="zh-CN" altLang="en-US" sz="34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400" b="1" dirty="0">
                <a:latin typeface="Times New Roman" panose="02020603050405020304" pitchFamily="18" charset="0"/>
                <a:cs typeface="Times New Roman" panose="02020603050405020304" pitchFamily="18" charset="0"/>
              </a:rPr>
              <a:t>：二维表的结构称为关系模式。设有关系名为</a:t>
            </a:r>
            <a:r>
              <a:rPr lang="en-US" altLang="zh-CN" sz="3400" b="1" i="1" dirty="0">
                <a:latin typeface="Times New Roman" panose="02020603050405020304" pitchFamily="18" charset="0"/>
                <a:cs typeface="Times New Roman" panose="02020603050405020304" pitchFamily="18" charset="0"/>
              </a:rPr>
              <a:t>R</a:t>
            </a:r>
            <a:r>
              <a:rPr lang="zh-CN" altLang="en-US" sz="3400" b="1" dirty="0">
                <a:latin typeface="Times New Roman" panose="02020603050405020304" pitchFamily="18" charset="0"/>
                <a:cs typeface="Times New Roman" panose="02020603050405020304" pitchFamily="18" charset="0"/>
              </a:rPr>
              <a:t>。属性分别为</a:t>
            </a:r>
            <a:r>
              <a:rPr lang="en-US" altLang="zh-CN" sz="3400" dirty="0">
                <a:latin typeface="Times New Roman" panose="02020603050405020304" pitchFamily="18" charset="0"/>
                <a:cs typeface="Times New Roman" panose="02020603050405020304" pitchFamily="18" charset="0"/>
              </a:rPr>
              <a:t>A</a:t>
            </a:r>
            <a:r>
              <a:rPr lang="en-US" altLang="zh-CN" sz="3400" baseline="-25000" dirty="0">
                <a:latin typeface="Times New Roman" panose="02020603050405020304" pitchFamily="18" charset="0"/>
                <a:cs typeface="Times New Roman" panose="02020603050405020304" pitchFamily="18" charset="0"/>
              </a:rPr>
              <a:t>1</a:t>
            </a:r>
            <a:r>
              <a:rPr lang="en-US" altLang="zh-CN" sz="3400" dirty="0">
                <a:latin typeface="Times New Roman" panose="02020603050405020304" pitchFamily="18" charset="0"/>
                <a:cs typeface="Times New Roman" panose="02020603050405020304" pitchFamily="18" charset="0"/>
              </a:rPr>
              <a:t>, A</a:t>
            </a:r>
            <a:r>
              <a:rPr lang="en-US" altLang="zh-CN" sz="3400" baseline="-25000" dirty="0">
                <a:latin typeface="Times New Roman" panose="02020603050405020304" pitchFamily="18" charset="0"/>
                <a:cs typeface="Times New Roman" panose="02020603050405020304" pitchFamily="18" charset="0"/>
              </a:rPr>
              <a:t>2</a:t>
            </a:r>
            <a:r>
              <a:rPr lang="en-US" altLang="zh-CN" sz="3400" dirty="0">
                <a:latin typeface="Times New Roman" panose="02020603050405020304" pitchFamily="18" charset="0"/>
                <a:cs typeface="Times New Roman" panose="02020603050405020304" pitchFamily="18" charset="0"/>
              </a:rPr>
              <a:t>, … , A</a:t>
            </a:r>
            <a:r>
              <a:rPr lang="en-US" altLang="zh-CN" sz="3400" i="1" baseline="-25000" dirty="0">
                <a:latin typeface="Times New Roman" panose="02020603050405020304" pitchFamily="18" charset="0"/>
                <a:cs typeface="Times New Roman" panose="02020603050405020304" pitchFamily="18" charset="0"/>
              </a:rPr>
              <a:t>n</a:t>
            </a:r>
            <a:r>
              <a:rPr lang="zh-CN" altLang="en-US" sz="3400" b="1" dirty="0">
                <a:latin typeface="Times New Roman" panose="02020603050405020304" pitchFamily="18" charset="0"/>
                <a:cs typeface="Times New Roman" panose="02020603050405020304" pitchFamily="18" charset="0"/>
              </a:rPr>
              <a:t>，则关系模式可表示为：</a:t>
            </a:r>
            <a:endParaRPr lang="en-US" altLang="zh-CN" sz="3400" b="1" dirty="0">
              <a:latin typeface="Times New Roman" panose="02020603050405020304" pitchFamily="18" charset="0"/>
              <a:cs typeface="Times New Roman" panose="02020603050405020304" pitchFamily="18" charset="0"/>
            </a:endParaRPr>
          </a:p>
          <a:p>
            <a:pPr marL="400050" lvl="1" indent="0">
              <a:buNone/>
            </a:pPr>
            <a:r>
              <a:rPr lang="en-US" altLang="zh-CN" sz="3000" b="1" dirty="0">
                <a:latin typeface="Times New Roman" panose="02020603050405020304" pitchFamily="18" charset="0"/>
                <a:cs typeface="Times New Roman" panose="02020603050405020304" pitchFamily="18" charset="0"/>
              </a:rPr>
              <a:t>  </a:t>
            </a:r>
            <a:r>
              <a:rPr lang="en-US" altLang="zh-CN" sz="3600" b="1" i="1" dirty="0">
                <a:latin typeface="Times New Roman" panose="02020603050405020304" pitchFamily="18" charset="0"/>
                <a:cs typeface="Times New Roman" panose="02020603050405020304" pitchFamily="18" charset="0"/>
              </a:rPr>
              <a:t>R</a:t>
            </a:r>
            <a:r>
              <a:rPr lang="zh-CN" altLang="en-US" sz="3600" b="1"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rPr>
              <a:t>A</a:t>
            </a:r>
            <a:r>
              <a:rPr lang="en-US" altLang="zh-CN" sz="3600" b="1" baseline="-25000" dirty="0">
                <a:latin typeface="Times New Roman" panose="02020603050405020304" pitchFamily="18" charset="0"/>
                <a:cs typeface="Times New Roman" panose="02020603050405020304" pitchFamily="18" charset="0"/>
              </a:rPr>
              <a:t>1</a:t>
            </a:r>
            <a:r>
              <a:rPr lang="en-US" altLang="zh-CN" sz="3600" b="1" dirty="0">
                <a:latin typeface="Times New Roman" panose="02020603050405020304" pitchFamily="18" charset="0"/>
                <a:cs typeface="Times New Roman" panose="02020603050405020304" pitchFamily="18" charset="0"/>
              </a:rPr>
              <a:t>,A</a:t>
            </a:r>
            <a:r>
              <a:rPr lang="en-US" altLang="zh-CN" sz="3600" b="1" baseline="-25000" dirty="0">
                <a:latin typeface="Times New Roman" panose="02020603050405020304" pitchFamily="18" charset="0"/>
                <a:cs typeface="Times New Roman" panose="02020603050405020304" pitchFamily="18" charset="0"/>
              </a:rPr>
              <a:t>2</a:t>
            </a:r>
            <a:r>
              <a:rPr lang="en-US" altLang="zh-CN" sz="3600" b="1" dirty="0">
                <a:latin typeface="Times New Roman" panose="02020603050405020304" pitchFamily="18" charset="0"/>
                <a:cs typeface="Times New Roman" panose="02020603050405020304" pitchFamily="18" charset="0"/>
              </a:rPr>
              <a:t>,…,A</a:t>
            </a:r>
            <a:r>
              <a:rPr lang="en-US" altLang="zh-CN" sz="3600" b="1" i="1" baseline="-25000" dirty="0">
                <a:latin typeface="Times New Roman" panose="02020603050405020304" pitchFamily="18" charset="0"/>
                <a:cs typeface="Times New Roman" panose="02020603050405020304" pitchFamily="18" charset="0"/>
              </a:rPr>
              <a:t>n</a:t>
            </a:r>
            <a:r>
              <a:rPr lang="en-US" altLang="zh-CN" sz="3600" b="1" dirty="0">
                <a:latin typeface="Times New Roman" panose="02020603050405020304" pitchFamily="18" charset="0"/>
                <a:cs typeface="Times New Roman" panose="02020603050405020304" pitchFamily="18" charset="0"/>
              </a:rPr>
              <a:t>)</a:t>
            </a:r>
          </a:p>
          <a:p>
            <a:r>
              <a:rPr lang="zh-CN" altLang="en-US" sz="3400" b="1" dirty="0">
                <a:latin typeface="仿宋" panose="02010609060101010101" pitchFamily="49" charset="-122"/>
                <a:ea typeface="仿宋" panose="02010609060101010101" pitchFamily="49" charset="-122"/>
              </a:rPr>
              <a:t>例如，学生的关系模型为：</a:t>
            </a:r>
            <a:endParaRPr lang="en-US" altLang="zh-CN" sz="3400" b="1" dirty="0">
              <a:latin typeface="仿宋" panose="02010609060101010101" pitchFamily="49" charset="-122"/>
              <a:ea typeface="仿宋" panose="02010609060101010101" pitchFamily="49" charset="-122"/>
            </a:endParaRPr>
          </a:p>
          <a:p>
            <a:pPr lvl="1"/>
            <a:r>
              <a:rPr lang="zh-CN" altLang="en-US" sz="3200" b="1" dirty="0">
                <a:latin typeface="仿宋" panose="02010609060101010101" pitchFamily="49" charset="-122"/>
                <a:ea typeface="仿宋" panose="02010609060101010101" pitchFamily="49" charset="-122"/>
              </a:rPr>
              <a:t>学生（学号，姓名，性别，年龄，所在系）</a:t>
            </a:r>
            <a:endParaRPr lang="en-US" altLang="zh-CN" sz="3200" b="1" dirty="0">
              <a:latin typeface="仿宋" panose="02010609060101010101" pitchFamily="49" charset="-122"/>
              <a:ea typeface="仿宋" panose="02010609060101010101" pitchFamily="49" charset="-122"/>
            </a:endParaRPr>
          </a:p>
          <a:p>
            <a:pPr lvl="1"/>
            <a:r>
              <a:rPr lang="zh-CN" altLang="en-US" sz="3200" b="1" dirty="0">
                <a:latin typeface="仿宋" panose="02010609060101010101" pitchFamily="49" charset="-122"/>
                <a:ea typeface="仿宋" panose="02010609060101010101" pitchFamily="49" charset="-122"/>
              </a:rPr>
              <a:t>如果将</a:t>
            </a:r>
            <a:r>
              <a:rPr lang="zh-CN" altLang="en-US" sz="3200" b="1" dirty="0">
                <a:solidFill>
                  <a:srgbClr val="FF0000"/>
                </a:solidFill>
                <a:latin typeface="仿宋" panose="02010609060101010101" pitchFamily="49" charset="-122"/>
                <a:ea typeface="仿宋" panose="02010609060101010101" pitchFamily="49" charset="-122"/>
              </a:rPr>
              <a:t>关系模式</a:t>
            </a:r>
            <a:r>
              <a:rPr lang="zh-CN" altLang="en-US" sz="3200" b="1" dirty="0">
                <a:latin typeface="仿宋" panose="02010609060101010101" pitchFamily="49" charset="-122"/>
                <a:ea typeface="仿宋" panose="02010609060101010101" pitchFamily="49" charset="-122"/>
              </a:rPr>
              <a:t>理解为</a:t>
            </a:r>
            <a:r>
              <a:rPr lang="zh-CN" altLang="en-US" sz="3200" b="1" dirty="0">
                <a:solidFill>
                  <a:srgbClr val="0000FF"/>
                </a:solidFill>
                <a:latin typeface="仿宋" panose="02010609060101010101" pitchFamily="49" charset="-122"/>
                <a:ea typeface="仿宋" panose="02010609060101010101" pitchFamily="49" charset="-122"/>
              </a:rPr>
              <a:t>数据类型</a:t>
            </a:r>
            <a:r>
              <a:rPr lang="zh-CN" altLang="en-US" sz="3200" b="1" dirty="0">
                <a:latin typeface="仿宋" panose="02010609060101010101" pitchFamily="49" charset="-122"/>
                <a:ea typeface="仿宋" panose="02010609060101010101" pitchFamily="49" charset="-122"/>
              </a:rPr>
              <a:t>，则</a:t>
            </a:r>
            <a:r>
              <a:rPr lang="zh-CN" altLang="en-US" sz="3200" b="1" dirty="0">
                <a:solidFill>
                  <a:srgbClr val="FF0000"/>
                </a:solidFill>
                <a:latin typeface="仿宋" panose="02010609060101010101" pitchFamily="49" charset="-122"/>
                <a:ea typeface="仿宋" panose="02010609060101010101" pitchFamily="49" charset="-122"/>
              </a:rPr>
              <a:t>关系</a:t>
            </a:r>
            <a:r>
              <a:rPr lang="zh-CN" altLang="en-US" sz="3200" b="1" dirty="0">
                <a:latin typeface="仿宋" panose="02010609060101010101" pitchFamily="49" charset="-122"/>
                <a:ea typeface="仿宋" panose="02010609060101010101" pitchFamily="49" charset="-122"/>
              </a:rPr>
              <a:t>就是该数据类型的一个</a:t>
            </a:r>
            <a:r>
              <a:rPr lang="zh-CN" altLang="en-US" sz="3200" b="1" dirty="0">
                <a:solidFill>
                  <a:srgbClr val="0000FF"/>
                </a:solidFill>
                <a:latin typeface="仿宋" panose="02010609060101010101" pitchFamily="49" charset="-122"/>
                <a:ea typeface="仿宋" panose="02010609060101010101" pitchFamily="49" charset="-122"/>
              </a:rPr>
              <a:t>具体值</a:t>
            </a:r>
            <a:r>
              <a:rPr lang="zh-CN" altLang="en-US" sz="3200" b="1" dirty="0">
                <a:latin typeface="仿宋" panose="02010609060101010101" pitchFamily="49" charset="-122"/>
                <a:ea typeface="仿宋" panose="02010609060101010101" pitchFamily="49" charset="-122"/>
              </a:rPr>
              <a:t>。</a:t>
            </a:r>
            <a:endParaRPr lang="en-US" altLang="zh-CN" sz="32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534015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Effect transition="in" filter="wipe(left)">
                                      <p:cBhvr>
                                        <p:cTn id="7" dur="500"/>
                                        <p:tgtEl>
                                          <p:spTgt spid="57347">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7347">
                                            <p:txEl>
                                              <p:pRg st="3" end="3"/>
                                            </p:txEl>
                                          </p:spTgt>
                                        </p:tgtEl>
                                        <p:attrNameLst>
                                          <p:attrName>style.visibility</p:attrName>
                                        </p:attrNameLst>
                                      </p:cBhvr>
                                      <p:to>
                                        <p:strVal val="visible"/>
                                      </p:to>
                                    </p:set>
                                    <p:animEffect transition="in" filter="wipe(left)">
                                      <p:cBhvr>
                                        <p:cTn id="10" dur="500"/>
                                        <p:tgtEl>
                                          <p:spTgt spid="57347">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animEffect transition="in" filter="wipe(left)">
                                      <p:cBhvr>
                                        <p:cTn id="13" dur="500"/>
                                        <p:tgtEl>
                                          <p:spTgt spid="57347">
                                            <p:txEl>
                                              <p:pRg st="4" end="4"/>
                                            </p:txEl>
                                          </p:spTgt>
                                        </p:tgtEl>
                                      </p:cBhvr>
                                    </p:animEffect>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57200" y="115888"/>
            <a:ext cx="8229600" cy="704850"/>
          </a:xfrm>
        </p:spPr>
        <p:txBody>
          <a:bodyPr/>
          <a:lstStyle/>
          <a:p>
            <a:r>
              <a:rPr lang="zh-CN" altLang="en-US"/>
              <a:t>一些基本术语</a:t>
            </a:r>
          </a:p>
        </p:txBody>
      </p:sp>
      <p:sp>
        <p:nvSpPr>
          <p:cNvPr id="51203" name="内容占位符 2"/>
          <p:cNvSpPr>
            <a:spLocks noGrp="1"/>
          </p:cNvSpPr>
          <p:nvPr>
            <p:ph idx="1"/>
          </p:nvPr>
        </p:nvSpPr>
        <p:spPr>
          <a:xfrm>
            <a:off x="322263" y="1195388"/>
            <a:ext cx="8499475" cy="5259387"/>
          </a:xfrm>
        </p:spPr>
        <p:txBody>
          <a:bodyPr/>
          <a:lstStyle/>
          <a:p>
            <a:pPr marL="514350" indent="-514350">
              <a:buFont typeface="+mj-lt"/>
              <a:buAutoNum type="arabicPeriod" startAt="7"/>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关系数据库</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relation database</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：对应于一个关系模型的所有关系的集合称为关系数据库。</a:t>
            </a:r>
            <a:endParaRPr lang="en-US" altLang="zh-CN" b="1" dirty="0">
              <a:latin typeface="Times New Roman" panose="02020603050405020304" pitchFamily="18" charset="0"/>
              <a:cs typeface="Times New Roman" panose="02020603050405020304" pitchFamily="18" charset="0"/>
            </a:endParaRPr>
          </a:p>
          <a:p>
            <a:pPr marL="514350" indent="-514350">
              <a:buFont typeface="+mj-lt"/>
              <a:buAutoNum type="arabicPeriod" startAt="7"/>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候选码</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candidate key</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如果一个属性或属性集的值能够</a:t>
            </a:r>
            <a:r>
              <a:rPr lang="zh-CN" altLang="en-US" b="1" dirty="0">
                <a:solidFill>
                  <a:srgbClr val="0000FF"/>
                </a:solidFill>
                <a:latin typeface="Times New Roman" panose="02020603050405020304" pitchFamily="18" charset="0"/>
                <a:cs typeface="Times New Roman" panose="02020603050405020304" pitchFamily="18" charset="0"/>
              </a:rPr>
              <a:t>惟一标识</a:t>
            </a:r>
            <a:r>
              <a:rPr lang="zh-CN" altLang="en-US" b="1" dirty="0">
                <a:latin typeface="Times New Roman" panose="02020603050405020304" pitchFamily="18" charset="0"/>
                <a:cs typeface="Times New Roman" panose="02020603050405020304" pitchFamily="18" charset="0"/>
              </a:rPr>
              <a:t>一个关系的元组而又不包含多余的属性，则称该属性或属性集为候选码。</a:t>
            </a:r>
            <a:endParaRPr lang="en-US" altLang="zh-CN" b="1" dirty="0">
              <a:latin typeface="Times New Roman" panose="02020603050405020304" pitchFamily="18" charset="0"/>
              <a:cs typeface="Times New Roman" panose="02020603050405020304" pitchFamily="18" charset="0"/>
            </a:endParaRPr>
          </a:p>
          <a:p>
            <a:r>
              <a:rPr lang="zh-CN" altLang="en-US" b="1" i="1" dirty="0">
                <a:solidFill>
                  <a:srgbClr val="0000FF"/>
                </a:solidFill>
                <a:latin typeface="黑体" panose="02010609060101010101" pitchFamily="49" charset="-122"/>
                <a:ea typeface="黑体" panose="02010609060101010101" pitchFamily="49" charset="-122"/>
              </a:rPr>
              <a:t>候选码</a:t>
            </a:r>
            <a:r>
              <a:rPr lang="zh-CN" altLang="en-US" b="1" dirty="0">
                <a:latin typeface="黑体" panose="02010609060101010101" pitchFamily="49" charset="-122"/>
                <a:ea typeface="黑体" panose="02010609060101010101" pitchFamily="49" charset="-122"/>
              </a:rPr>
              <a:t>也称为</a:t>
            </a:r>
            <a:r>
              <a:rPr lang="zh-CN" altLang="en-US" b="1" dirty="0">
                <a:solidFill>
                  <a:srgbClr val="D60093"/>
                </a:solidFill>
                <a:latin typeface="黑体" panose="02010609060101010101" pitchFamily="49" charset="-122"/>
                <a:ea typeface="黑体" panose="02010609060101010101" pitchFamily="49" charset="-122"/>
              </a:rPr>
              <a:t>候选键</a:t>
            </a:r>
            <a:r>
              <a:rPr lang="zh-CN" altLang="en-US" b="1" dirty="0">
                <a:latin typeface="黑体" panose="02010609060101010101" pitchFamily="49" charset="-122"/>
                <a:ea typeface="黑体" panose="02010609060101010101" pitchFamily="49" charset="-122"/>
              </a:rPr>
              <a:t>或</a:t>
            </a:r>
            <a:r>
              <a:rPr lang="zh-CN" altLang="en-US" b="1" dirty="0">
                <a:solidFill>
                  <a:srgbClr val="D60093"/>
                </a:solidFill>
                <a:latin typeface="黑体" panose="02010609060101010101" pitchFamily="49" charset="-122"/>
                <a:ea typeface="黑体" panose="02010609060101010101" pitchFamily="49" charset="-122"/>
              </a:rPr>
              <a:t>候选关键字</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在一个关系上可以有多个</a:t>
            </a:r>
            <a:r>
              <a:rPr lang="zh-CN" altLang="en-US" b="1" i="1" dirty="0">
                <a:solidFill>
                  <a:srgbClr val="0000FF"/>
                </a:solidFill>
                <a:latin typeface="黑体" panose="02010609060101010101" pitchFamily="49" charset="-122"/>
                <a:ea typeface="黑体" panose="02010609060101010101" pitchFamily="49" charset="-122"/>
              </a:rPr>
              <a:t>候选码</a:t>
            </a:r>
            <a:r>
              <a:rPr lang="zh-CN" altLang="en-US" b="1" dirty="0">
                <a:latin typeface="黑体" panose="02010609060101010101" pitchFamily="49" charset="-122"/>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animEffect transition="in" filter="wipe(left)">
                                      <p:cBhvr>
                                        <p:cTn id="11" dur="500"/>
                                        <p:tgtEl>
                                          <p:spTgt spid="5120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1203">
                                            <p:txEl>
                                              <p:pRg st="2" end="2"/>
                                            </p:txEl>
                                          </p:spTgt>
                                        </p:tgtEl>
                                        <p:attrNameLst>
                                          <p:attrName>style.visibility</p:attrName>
                                        </p:attrNameLst>
                                      </p:cBhvr>
                                      <p:to>
                                        <p:strVal val="visible"/>
                                      </p:to>
                                    </p:set>
                                    <p:animEffect transition="in" filter="wipe(left)">
                                      <p:cBhvr>
                                        <p:cTn id="16" dur="500"/>
                                        <p:tgtEl>
                                          <p:spTgt spid="5120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1203">
                                            <p:txEl>
                                              <p:pRg st="3" end="3"/>
                                            </p:txEl>
                                          </p:spTgt>
                                        </p:tgtEl>
                                        <p:attrNameLst>
                                          <p:attrName>style.visibility</p:attrName>
                                        </p:attrNameLst>
                                      </p:cBhvr>
                                      <p:to>
                                        <p:strVal val="visible"/>
                                      </p:to>
                                    </p:set>
                                    <p:animEffect transition="in" filter="wipe(left)">
                                      <p:cBhvr>
                                        <p:cTn id="21"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9" descr="http://img.taopic.com/uploads/allimg/120426/1830-120426164014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788" y="3775075"/>
            <a:ext cx="46418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noChangeArrowheads="1"/>
          </p:cNvSpPr>
          <p:nvPr>
            <p:ph type="title"/>
          </p:nvPr>
        </p:nvSpPr>
        <p:spPr>
          <a:xfrm>
            <a:off x="457200" y="115888"/>
            <a:ext cx="8229600" cy="704850"/>
          </a:xfrm>
        </p:spPr>
        <p:txBody>
          <a:bodyPr/>
          <a:lstStyle/>
          <a:p>
            <a:pPr eaLnBrk="1" hangingPunct="1"/>
            <a:r>
              <a:rPr lang="zh-CN" altLang="en-US"/>
              <a:t>数据库系统的组成 </a:t>
            </a:r>
          </a:p>
        </p:txBody>
      </p:sp>
      <p:grpSp>
        <p:nvGrpSpPr>
          <p:cNvPr id="2" name="组合 1"/>
          <p:cNvGrpSpPr>
            <a:grpSpLocks/>
          </p:cNvGrpSpPr>
          <p:nvPr/>
        </p:nvGrpSpPr>
        <p:grpSpPr bwMode="auto">
          <a:xfrm>
            <a:off x="755650" y="1916113"/>
            <a:ext cx="7554913" cy="2640012"/>
            <a:chOff x="755650" y="1916113"/>
            <a:chExt cx="7554913" cy="2640012"/>
          </a:xfrm>
        </p:grpSpPr>
        <p:sp>
          <p:nvSpPr>
            <p:cNvPr id="27655" name="Text Box 5"/>
            <p:cNvSpPr txBox="1">
              <a:spLocks noChangeArrowheads="1"/>
            </p:cNvSpPr>
            <p:nvPr/>
          </p:nvSpPr>
          <p:spPr bwMode="auto">
            <a:xfrm>
              <a:off x="755650" y="3336925"/>
              <a:ext cx="1884363" cy="609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Bef>
                  <a:spcPct val="0"/>
                </a:spcBef>
                <a:buFontTx/>
                <a:buNone/>
              </a:pPr>
              <a:r>
                <a:rPr lang="zh-CN" altLang="en-US" sz="2400" b="1">
                  <a:solidFill>
                    <a:srgbClr val="009900"/>
                  </a:solidFill>
                  <a:latin typeface="Times New Roman" panose="02020603050405020304" pitchFamily="18" charset="0"/>
                </a:rPr>
                <a:t>… …</a:t>
              </a:r>
            </a:p>
          </p:txBody>
        </p:sp>
        <p:sp>
          <p:nvSpPr>
            <p:cNvPr id="20484" name="Text Box 6"/>
            <p:cNvSpPr txBox="1">
              <a:spLocks noChangeArrowheads="1"/>
            </p:cNvSpPr>
            <p:nvPr/>
          </p:nvSpPr>
          <p:spPr bwMode="auto">
            <a:xfrm>
              <a:off x="755650" y="1916113"/>
              <a:ext cx="1884363" cy="609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400" b="1" dirty="0">
                  <a:solidFill>
                    <a:srgbClr val="FF0000"/>
                  </a:solidFill>
                  <a:latin typeface="Times New Roman" pitchFamily="18" charset="0"/>
                  <a:ea typeface="宋体" pitchFamily="2" charset="-122"/>
                </a:rPr>
                <a:t>应用程序1</a:t>
              </a:r>
            </a:p>
          </p:txBody>
        </p:sp>
        <p:sp>
          <p:nvSpPr>
            <p:cNvPr id="20485" name="Text Box 7"/>
            <p:cNvSpPr txBox="1">
              <a:spLocks noChangeArrowheads="1"/>
            </p:cNvSpPr>
            <p:nvPr/>
          </p:nvSpPr>
          <p:spPr bwMode="auto">
            <a:xfrm>
              <a:off x="755650" y="2728913"/>
              <a:ext cx="1884363" cy="608012"/>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400" b="1" dirty="0">
                  <a:solidFill>
                    <a:srgbClr val="FF0000"/>
                  </a:solidFill>
                  <a:latin typeface="Times New Roman" pitchFamily="18" charset="0"/>
                  <a:ea typeface="宋体" pitchFamily="2" charset="-122"/>
                </a:rPr>
                <a:t>应用程序2</a:t>
              </a:r>
            </a:p>
          </p:txBody>
        </p:sp>
        <p:sp>
          <p:nvSpPr>
            <p:cNvPr id="20486" name="Text Box 8"/>
            <p:cNvSpPr txBox="1">
              <a:spLocks noChangeArrowheads="1"/>
            </p:cNvSpPr>
            <p:nvPr/>
          </p:nvSpPr>
          <p:spPr bwMode="auto">
            <a:xfrm>
              <a:off x="755650" y="3946525"/>
              <a:ext cx="1884363" cy="609600"/>
            </a:xfrm>
            <a:prstGeom prst="rect">
              <a:avLst/>
            </a:prstGeom>
            <a:ln>
              <a:headEnd/>
              <a:tailEnd/>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400" b="1" dirty="0">
                  <a:solidFill>
                    <a:srgbClr val="FF0000"/>
                  </a:solidFill>
                  <a:latin typeface="Times New Roman" pitchFamily="18" charset="0"/>
                  <a:ea typeface="宋体" pitchFamily="2" charset="-122"/>
                </a:rPr>
                <a:t>应用程序</a:t>
              </a:r>
              <a:r>
                <a:rPr lang="en-US" altLang="zh-CN" sz="2400" b="1" i="1" dirty="0">
                  <a:solidFill>
                    <a:srgbClr val="FF0000"/>
                  </a:solidFill>
                  <a:latin typeface="Times New Roman" pitchFamily="18" charset="0"/>
                  <a:ea typeface="宋体" pitchFamily="2" charset="-122"/>
                </a:rPr>
                <a:t>n</a:t>
              </a:r>
            </a:p>
          </p:txBody>
        </p:sp>
        <p:sp>
          <p:nvSpPr>
            <p:cNvPr id="20487" name="Text Box 9"/>
            <p:cNvSpPr txBox="1">
              <a:spLocks noChangeArrowheads="1"/>
            </p:cNvSpPr>
            <p:nvPr/>
          </p:nvSpPr>
          <p:spPr bwMode="auto">
            <a:xfrm>
              <a:off x="3581400" y="2525713"/>
              <a:ext cx="2120900" cy="101441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400" b="1">
                  <a:solidFill>
                    <a:schemeClr val="bg1"/>
                  </a:solidFill>
                  <a:latin typeface="Times New Roman" pitchFamily="18" charset="0"/>
                  <a:ea typeface="宋体" pitchFamily="2" charset="-122"/>
                </a:rPr>
                <a:t>数据库管理系统（</a:t>
              </a:r>
              <a:r>
                <a:rPr lang="en-US" altLang="zh-CN" sz="2400" b="1">
                  <a:solidFill>
                    <a:schemeClr val="bg1"/>
                  </a:solidFill>
                  <a:latin typeface="Times New Roman" pitchFamily="18" charset="0"/>
                  <a:ea typeface="宋体" pitchFamily="2" charset="-122"/>
                </a:rPr>
                <a:t>DBMS）</a:t>
              </a:r>
              <a:endParaRPr lang="en-US" altLang="zh-CN" sz="2800" b="1">
                <a:solidFill>
                  <a:schemeClr val="bg1"/>
                </a:solidFill>
                <a:latin typeface="Times New Roman" pitchFamily="18" charset="0"/>
                <a:ea typeface="宋体" pitchFamily="2" charset="-122"/>
              </a:endParaRPr>
            </a:p>
          </p:txBody>
        </p:sp>
        <p:sp>
          <p:nvSpPr>
            <p:cNvPr id="20488" name="AutoShape 10"/>
            <p:cNvSpPr>
              <a:spLocks noChangeArrowheads="1"/>
            </p:cNvSpPr>
            <p:nvPr/>
          </p:nvSpPr>
          <p:spPr bwMode="auto">
            <a:xfrm>
              <a:off x="6662738" y="2660650"/>
              <a:ext cx="1647825" cy="839788"/>
            </a:xfrm>
            <a:prstGeom prst="can">
              <a:avLst>
                <a:gd name="adj" fmla="val 25000"/>
              </a:avLst>
            </a:prstGeom>
            <a:ln>
              <a:headEnd/>
              <a:tailEnd/>
            </a:ln>
            <a:effectLst>
              <a:outerShdw blurRad="63500" sx="102000" sy="102000" algn="ct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600" b="1" dirty="0">
                  <a:latin typeface="Times New Roman" pitchFamily="18" charset="0"/>
                  <a:ea typeface="宋体" pitchFamily="2" charset="-122"/>
                </a:rPr>
                <a:t>数据库</a:t>
              </a:r>
            </a:p>
          </p:txBody>
        </p:sp>
        <p:sp>
          <p:nvSpPr>
            <p:cNvPr id="27663" name="Line 11"/>
            <p:cNvSpPr>
              <a:spLocks noChangeShapeType="1"/>
            </p:cNvSpPr>
            <p:nvPr/>
          </p:nvSpPr>
          <p:spPr bwMode="auto">
            <a:xfrm>
              <a:off x="2640013" y="2322513"/>
              <a:ext cx="941387" cy="406400"/>
            </a:xfrm>
            <a:prstGeom prst="line">
              <a:avLst/>
            </a:prstGeom>
            <a:noFill/>
            <a:ln w="38100">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664" name="Line 12"/>
            <p:cNvSpPr>
              <a:spLocks noChangeShapeType="1"/>
            </p:cNvSpPr>
            <p:nvPr/>
          </p:nvSpPr>
          <p:spPr bwMode="auto">
            <a:xfrm>
              <a:off x="2640013" y="2930525"/>
              <a:ext cx="941387" cy="203200"/>
            </a:xfrm>
            <a:prstGeom prst="line">
              <a:avLst/>
            </a:prstGeom>
            <a:noFill/>
            <a:ln w="38100">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665" name="Line 13"/>
            <p:cNvSpPr>
              <a:spLocks noChangeShapeType="1"/>
            </p:cNvSpPr>
            <p:nvPr/>
          </p:nvSpPr>
          <p:spPr bwMode="auto">
            <a:xfrm flipV="1">
              <a:off x="2640013" y="3336925"/>
              <a:ext cx="941387" cy="1016000"/>
            </a:xfrm>
            <a:prstGeom prst="line">
              <a:avLst/>
            </a:prstGeom>
            <a:noFill/>
            <a:ln w="38100">
              <a:solidFill>
                <a:srgbClr val="000000"/>
              </a:solidFill>
              <a:round/>
              <a:headEnd type="stealth" w="sm" len="me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27666" name="AutoShape 17"/>
            <p:cNvSpPr>
              <a:spLocks noChangeArrowheads="1"/>
            </p:cNvSpPr>
            <p:nvPr/>
          </p:nvSpPr>
          <p:spPr bwMode="auto">
            <a:xfrm rot="5400000">
              <a:off x="6041232" y="2632869"/>
              <a:ext cx="233362" cy="863600"/>
            </a:xfrm>
            <a:prstGeom prst="upDownArrow">
              <a:avLst>
                <a:gd name="adj1" fmla="val 50000"/>
                <a:gd name="adj2" fmla="val 74014"/>
              </a:avLst>
            </a:prstGeom>
            <a:solidFill>
              <a:srgbClr val="FF0000"/>
            </a:solidFill>
            <a:ln w="9525">
              <a:solidFill>
                <a:srgbClr val="000000"/>
              </a:solidFill>
              <a:miter lim="800000"/>
              <a:headEnd/>
              <a:tailEnd/>
            </a:ln>
          </p:spPr>
          <p:txBody>
            <a:bodyPr vert="eaVe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pSp>
      <p:sp>
        <p:nvSpPr>
          <p:cNvPr id="375827" name="Oval 19"/>
          <p:cNvSpPr>
            <a:spLocks noChangeArrowheads="1"/>
          </p:cNvSpPr>
          <p:nvPr/>
        </p:nvSpPr>
        <p:spPr bwMode="auto">
          <a:xfrm>
            <a:off x="3194050" y="2144713"/>
            <a:ext cx="2971800" cy="1752600"/>
          </a:xfrm>
          <a:prstGeom prst="ellipse">
            <a:avLst/>
          </a:prstGeom>
          <a:noFill/>
          <a:ln w="254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375828" name="AutoShape 20"/>
          <p:cNvSpPr>
            <a:spLocks noChangeArrowheads="1"/>
          </p:cNvSpPr>
          <p:nvPr/>
        </p:nvSpPr>
        <p:spPr bwMode="auto">
          <a:xfrm>
            <a:off x="5651500" y="1557338"/>
            <a:ext cx="990600" cy="533400"/>
          </a:xfrm>
          <a:prstGeom prst="wedgeRoundRectCallout">
            <a:avLst>
              <a:gd name="adj1" fmla="val -75162"/>
              <a:gd name="adj2" fmla="val 71130"/>
              <a:gd name="adj3" fmla="val 16667"/>
            </a:avLst>
          </a:prstGeom>
          <a:solidFill>
            <a:srgbClr val="FFFF99"/>
          </a:solidFill>
          <a:ln w="25400" cap="rnd">
            <a:solidFill>
              <a:schemeClr val="accent5">
                <a:lumMod val="75000"/>
              </a:schemeClr>
            </a:solidFill>
            <a:prstDash val="solid"/>
            <a:miter lim="800000"/>
            <a:headEnd/>
            <a:tailEnd/>
          </a:ln>
          <a:effectLst>
            <a:outerShdw blurRad="50800" dist="38100" dir="2700000" algn="tl" rotWithShape="0">
              <a:prstClr val="black">
                <a:alpha val="40000"/>
              </a:prst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latinLnBrk="1" hangingPunct="1">
              <a:spcBef>
                <a:spcPct val="0"/>
              </a:spcBef>
              <a:buFontTx/>
              <a:buNone/>
            </a:pPr>
            <a:r>
              <a:rPr kumimoji="1" lang="zh-CN" altLang="en-US" sz="2400" b="1">
                <a:solidFill>
                  <a:srgbClr val="D60093"/>
                </a:solidFill>
                <a:latin typeface="Gulim" pitchFamily="34" charset="-127"/>
                <a:ea typeface="楷体_GB2312" pitchFamily="49" charset="-122"/>
              </a:rPr>
              <a:t>核心</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75827"/>
                                        </p:tgtEl>
                                        <p:attrNameLst>
                                          <p:attrName>style.visibility</p:attrName>
                                        </p:attrNameLst>
                                      </p:cBhvr>
                                      <p:to>
                                        <p:strVal val="visible"/>
                                      </p:to>
                                    </p:set>
                                    <p:animEffect transition="in" filter="fade">
                                      <p:cBhvr>
                                        <p:cTn id="14" dur="2000"/>
                                        <p:tgtEl>
                                          <p:spTgt spid="375827"/>
                                        </p:tgtEl>
                                      </p:cBhvr>
                                    </p:animEffect>
                                    <p:anim calcmode="lin" valueType="num">
                                      <p:cBhvr>
                                        <p:cTn id="15" dur="2000" fill="hold"/>
                                        <p:tgtEl>
                                          <p:spTgt spid="375827"/>
                                        </p:tgtEl>
                                        <p:attrNameLst>
                                          <p:attrName>ppt_w</p:attrName>
                                        </p:attrNameLst>
                                      </p:cBhvr>
                                      <p:tavLst>
                                        <p:tav tm="0" fmla="#ppt_w*sin(2.5*pi*$)">
                                          <p:val>
                                            <p:fltVal val="0"/>
                                          </p:val>
                                        </p:tav>
                                        <p:tav tm="100000">
                                          <p:val>
                                            <p:fltVal val="1"/>
                                          </p:val>
                                        </p:tav>
                                      </p:tavLst>
                                    </p:anim>
                                    <p:anim calcmode="lin" valueType="num">
                                      <p:cBhvr>
                                        <p:cTn id="16" dur="2000" fill="hold"/>
                                        <p:tgtEl>
                                          <p:spTgt spid="375827"/>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375828"/>
                                        </p:tgtEl>
                                        <p:attrNameLst>
                                          <p:attrName>style.visibility</p:attrName>
                                        </p:attrNameLst>
                                      </p:cBhvr>
                                      <p:to>
                                        <p:strVal val="visible"/>
                                      </p:to>
                                    </p:set>
                                    <p:animEffect transition="in" filter="fade">
                                      <p:cBhvr>
                                        <p:cTn id="20" dur="1000"/>
                                        <p:tgtEl>
                                          <p:spTgt spid="375828"/>
                                        </p:tgtEl>
                                      </p:cBhvr>
                                    </p:animEffect>
                                    <p:anim calcmode="lin" valueType="num">
                                      <p:cBhvr>
                                        <p:cTn id="21" dur="1000" fill="hold"/>
                                        <p:tgtEl>
                                          <p:spTgt spid="375828"/>
                                        </p:tgtEl>
                                        <p:attrNameLst>
                                          <p:attrName>ppt_x</p:attrName>
                                        </p:attrNameLst>
                                      </p:cBhvr>
                                      <p:tavLst>
                                        <p:tav tm="0">
                                          <p:val>
                                            <p:strVal val="#ppt_x"/>
                                          </p:val>
                                        </p:tav>
                                        <p:tav tm="100000">
                                          <p:val>
                                            <p:strVal val="#ppt_x"/>
                                          </p:val>
                                        </p:tav>
                                      </p:tavLst>
                                    </p:anim>
                                    <p:anim calcmode="lin" valueType="num">
                                      <p:cBhvr>
                                        <p:cTn id="22" dur="1000" fill="hold"/>
                                        <p:tgtEl>
                                          <p:spTgt spid="3758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7" grpId="0" animBg="1"/>
      <p:bldP spid="3758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250021" y="5013726"/>
            <a:ext cx="8355828" cy="1077512"/>
          </a:xfrm>
          <a:prstGeom prst="round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9394" name="标题 1"/>
          <p:cNvSpPr>
            <a:spLocks noGrp="1"/>
          </p:cNvSpPr>
          <p:nvPr>
            <p:ph type="title"/>
          </p:nvPr>
        </p:nvSpPr>
        <p:spPr>
          <a:xfrm>
            <a:off x="457200" y="115888"/>
            <a:ext cx="8229600" cy="704850"/>
          </a:xfrm>
        </p:spPr>
        <p:txBody>
          <a:bodyPr/>
          <a:lstStyle/>
          <a:p>
            <a:r>
              <a:rPr lang="zh-CN" altLang="en-US"/>
              <a:t>一些基本术语</a:t>
            </a:r>
          </a:p>
        </p:txBody>
      </p:sp>
      <p:sp>
        <p:nvSpPr>
          <p:cNvPr id="52227" name="内容占位符 2"/>
          <p:cNvSpPr>
            <a:spLocks noGrp="1"/>
          </p:cNvSpPr>
          <p:nvPr>
            <p:ph idx="1"/>
          </p:nvPr>
        </p:nvSpPr>
        <p:spPr>
          <a:xfrm>
            <a:off x="428625" y="1214438"/>
            <a:ext cx="8286750" cy="4876800"/>
          </a:xfrm>
        </p:spPr>
        <p:txBody>
          <a:bodyPr/>
          <a:lstStyle/>
          <a:p>
            <a:pPr marL="514350" indent="-514350">
              <a:buFont typeface="+mj-lt"/>
              <a:buAutoNum type="arabicPeriod" startAt="9"/>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主码</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primary key</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）：任何一个候选码可以作为一个关系的代表码，称为</a:t>
            </a: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主码</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b="1" dirty="0">
                <a:latin typeface="+mn-ea"/>
              </a:rPr>
              <a:t>每个关系只能有</a:t>
            </a:r>
            <a:r>
              <a:rPr lang="zh-CN" altLang="en-US" b="1" dirty="0">
                <a:solidFill>
                  <a:srgbClr val="FF0000"/>
                </a:solidFill>
                <a:latin typeface="+mn-ea"/>
              </a:rPr>
              <a:t>一个</a:t>
            </a:r>
            <a:r>
              <a:rPr lang="zh-CN" altLang="en-US" b="1" dirty="0">
                <a:solidFill>
                  <a:srgbClr val="0000FF"/>
                </a:solidFill>
                <a:latin typeface="+mn-ea"/>
              </a:rPr>
              <a:t>主码</a:t>
            </a:r>
            <a:r>
              <a:rPr lang="zh-CN" altLang="en-US" b="1" dirty="0">
                <a:latin typeface="+mn-ea"/>
              </a:rPr>
              <a:t>。</a:t>
            </a:r>
          </a:p>
          <a:p>
            <a:r>
              <a:rPr lang="zh-CN" altLang="en-US" b="1" dirty="0">
                <a:solidFill>
                  <a:srgbClr val="FF0000"/>
                </a:solidFill>
                <a:latin typeface="+mn-ea"/>
              </a:rPr>
              <a:t>主码</a:t>
            </a:r>
            <a:r>
              <a:rPr lang="zh-CN" altLang="en-US" b="1" dirty="0">
                <a:latin typeface="+mn-ea"/>
              </a:rPr>
              <a:t>也称为</a:t>
            </a:r>
            <a:r>
              <a:rPr lang="zh-CN" altLang="en-US" b="1" dirty="0">
                <a:solidFill>
                  <a:srgbClr val="D60093"/>
                </a:solidFill>
                <a:latin typeface="+mn-ea"/>
              </a:rPr>
              <a:t>主键</a:t>
            </a:r>
            <a:r>
              <a:rPr lang="zh-CN" altLang="en-US" b="1" dirty="0">
                <a:latin typeface="+mn-ea"/>
              </a:rPr>
              <a:t>或</a:t>
            </a:r>
            <a:r>
              <a:rPr lang="zh-CN" altLang="en-US" b="1" dirty="0">
                <a:solidFill>
                  <a:srgbClr val="D60093"/>
                </a:solidFill>
                <a:latin typeface="+mn-ea"/>
              </a:rPr>
              <a:t>主关键字</a:t>
            </a:r>
            <a:r>
              <a:rPr lang="zh-CN" altLang="en-US" b="1" dirty="0">
                <a:latin typeface="+mn-ea"/>
              </a:rPr>
              <a:t>，用于</a:t>
            </a:r>
            <a:r>
              <a:rPr lang="zh-CN" altLang="en-US" b="1" dirty="0">
                <a:solidFill>
                  <a:srgbClr val="FF0000"/>
                </a:solidFill>
                <a:latin typeface="+mn-ea"/>
              </a:rPr>
              <a:t>唯一地</a:t>
            </a:r>
            <a:r>
              <a:rPr lang="zh-CN" altLang="en-US" b="1" dirty="0">
                <a:latin typeface="+mn-ea"/>
              </a:rPr>
              <a:t>确定一个元组。</a:t>
            </a:r>
            <a:endParaRPr lang="en-US" altLang="zh-CN" b="1" dirty="0">
              <a:latin typeface="+mn-ea"/>
            </a:endParaRPr>
          </a:p>
          <a:p>
            <a:r>
              <a:rPr lang="zh-CN" altLang="en-US" b="1" dirty="0">
                <a:solidFill>
                  <a:srgbClr val="FF0000"/>
                </a:solidFill>
                <a:latin typeface="+mn-ea"/>
              </a:rPr>
              <a:t>主码</a:t>
            </a:r>
            <a:r>
              <a:rPr lang="zh-CN" altLang="en-US" b="1" dirty="0">
                <a:latin typeface="+mn-ea"/>
              </a:rPr>
              <a:t>可以由</a:t>
            </a:r>
            <a:r>
              <a:rPr lang="zh-CN" altLang="en-US" b="1" dirty="0">
                <a:solidFill>
                  <a:srgbClr val="FF00FF"/>
                </a:solidFill>
                <a:latin typeface="+mn-ea"/>
              </a:rPr>
              <a:t>一个属性</a:t>
            </a:r>
            <a:r>
              <a:rPr lang="zh-CN" altLang="en-US" b="1" dirty="0">
                <a:latin typeface="+mn-ea"/>
              </a:rPr>
              <a:t>组成，也可以由</a:t>
            </a:r>
            <a:r>
              <a:rPr lang="zh-CN" altLang="en-US" b="1" dirty="0">
                <a:solidFill>
                  <a:srgbClr val="FF00FF"/>
                </a:solidFill>
                <a:latin typeface="+mn-ea"/>
              </a:rPr>
              <a:t>多个属性</a:t>
            </a:r>
            <a:r>
              <a:rPr lang="zh-CN" altLang="en-US" b="1" dirty="0">
                <a:latin typeface="+mn-ea"/>
              </a:rPr>
              <a:t>共同组成。</a:t>
            </a:r>
            <a:endParaRPr lang="en-US" altLang="zh-CN" b="1" dirty="0">
              <a:latin typeface="+mn-ea"/>
            </a:endParaRPr>
          </a:p>
          <a:p>
            <a:pPr>
              <a:buFont typeface="Wingdings" panose="05000000000000000000" pitchFamily="2" charset="2"/>
              <a:buChar char="u"/>
            </a:pPr>
            <a:r>
              <a:rPr lang="zh-CN" altLang="en-US" b="1" dirty="0">
                <a:solidFill>
                  <a:srgbClr val="FF0000"/>
                </a:solidFill>
                <a:latin typeface="黑体" panose="02010609060101010101" pitchFamily="49" charset="-122"/>
                <a:ea typeface="黑体" panose="02010609060101010101" pitchFamily="49" charset="-122"/>
              </a:rPr>
              <a:t>注意</a:t>
            </a:r>
            <a:r>
              <a:rPr lang="zh-CN" altLang="en-US" b="1" dirty="0">
                <a:latin typeface="黑体" panose="02010609060101010101" pitchFamily="49" charset="-122"/>
                <a:ea typeface="黑体" panose="02010609060101010101" pitchFamily="49" charset="-122"/>
              </a:rPr>
              <a:t>：不能根据关系在某时刻所存储的内容来决定其主码。</a:t>
            </a:r>
          </a:p>
        </p:txBody>
      </p:sp>
      <p:sp>
        <p:nvSpPr>
          <p:cNvPr id="2" name="矩形 1"/>
          <p:cNvSpPr/>
          <p:nvPr/>
        </p:nvSpPr>
        <p:spPr>
          <a:xfrm>
            <a:off x="3706813" y="2276471"/>
            <a:ext cx="1946275" cy="648297"/>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par>
                          <p:cTn id="13" fill="hold" nodeType="afterGroup">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2227">
                                            <p:txEl>
                                              <p:pRg st="2" end="2"/>
                                            </p:txEl>
                                          </p:spTgt>
                                        </p:tgtEl>
                                        <p:attrNameLst>
                                          <p:attrName>style.visibility</p:attrName>
                                        </p:attrNameLst>
                                      </p:cBhvr>
                                      <p:to>
                                        <p:strVal val="visible"/>
                                      </p:to>
                                    </p:set>
                                    <p:animEffect transition="in" filter="wipe(left)">
                                      <p:cBhvr>
                                        <p:cTn id="21" dur="500"/>
                                        <p:tgtEl>
                                          <p:spTgt spid="5222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2227">
                                            <p:txEl>
                                              <p:pRg st="3" end="3"/>
                                            </p:txEl>
                                          </p:spTgt>
                                        </p:tgtEl>
                                        <p:attrNameLst>
                                          <p:attrName>style.visibility</p:attrName>
                                        </p:attrNameLst>
                                      </p:cBhvr>
                                      <p:to>
                                        <p:strVal val="visible"/>
                                      </p:to>
                                    </p:set>
                                    <p:animEffect transition="in" filter="wipe(left)">
                                      <p:cBhvr>
                                        <p:cTn id="26" dur="500"/>
                                        <p:tgtEl>
                                          <p:spTgt spid="5222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Effect transition="in" filter="wipe(left)">
                                      <p:cBhvr>
                                        <p:cTn id="31" dur="500"/>
                                        <p:tgtEl>
                                          <p:spTgt spid="52227">
                                            <p:txEl>
                                              <p:pRg st="4" end="4"/>
                                            </p:txEl>
                                          </p:spTgt>
                                        </p:tgtEl>
                                      </p:cBhvr>
                                    </p:animEffect>
                                  </p:childTnLst>
                                </p:cTn>
                              </p:par>
                            </p:childTnLst>
                          </p:cTn>
                        </p:par>
                        <p:par>
                          <p:cTn id="32" fill="hold">
                            <p:stCondLst>
                              <p:cond delay="500"/>
                            </p:stCondLst>
                            <p:childTnLst>
                              <p:par>
                                <p:cTn id="33" presetID="21" presetClass="entr" presetSubtype="1"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heel(1)">
                                      <p:cBhvr>
                                        <p:cTn id="3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15888"/>
            <a:ext cx="8229600" cy="704850"/>
          </a:xfrm>
        </p:spPr>
        <p:txBody>
          <a:bodyPr/>
          <a:lstStyle/>
          <a:p>
            <a:pPr eaLnBrk="1" hangingPunct="1"/>
            <a:r>
              <a:rPr lang="zh-CN" altLang="en-US"/>
              <a:t>主码示例</a:t>
            </a:r>
          </a:p>
        </p:txBody>
      </p:sp>
      <p:sp>
        <p:nvSpPr>
          <p:cNvPr id="60419" name="Rectangle 3"/>
          <p:cNvSpPr>
            <a:spLocks noGrp="1" noChangeArrowheads="1"/>
          </p:cNvSpPr>
          <p:nvPr>
            <p:ph type="body" idx="1"/>
          </p:nvPr>
        </p:nvSpPr>
        <p:spPr>
          <a:xfrm>
            <a:off x="457200" y="1412875"/>
            <a:ext cx="8291513" cy="4759325"/>
          </a:xfrm>
        </p:spPr>
        <p:txBody>
          <a:bodyPr/>
          <a:lstStyle/>
          <a:p>
            <a:pPr eaLnBrk="1" hangingPunct="1"/>
            <a:r>
              <a:rPr lang="zh-CN" altLang="en-US" sz="3600" b="1" dirty="0">
                <a:latin typeface="黑体" panose="02010609060101010101" pitchFamily="49" charset="-122"/>
                <a:ea typeface="黑体" panose="02010609060101010101" pitchFamily="49" charset="-122"/>
              </a:rPr>
              <a:t>学生关系模式：</a:t>
            </a:r>
          </a:p>
          <a:p>
            <a:pPr lvl="1" eaLnBrk="1" hangingPunct="1">
              <a:buFont typeface="Wingdings" panose="05000000000000000000" pitchFamily="2" charset="2"/>
              <a:buNone/>
            </a:pPr>
            <a:r>
              <a:rPr lang="en-US" altLang="zh-CN" sz="3600" b="1" dirty="0">
                <a:latin typeface="黑体" panose="02010609060101010101" pitchFamily="49" charset="-122"/>
                <a:ea typeface="黑体" panose="02010609060101010101" pitchFamily="49" charset="-122"/>
              </a:rPr>
              <a:t>(</a:t>
            </a:r>
            <a:r>
              <a:rPr lang="zh-CN" altLang="en-US" sz="3600" b="1" u="sng" dirty="0">
                <a:solidFill>
                  <a:srgbClr val="FF0000"/>
                </a:solidFill>
                <a:latin typeface="黑体" panose="02010609060101010101" pitchFamily="49" charset="-122"/>
                <a:ea typeface="黑体" panose="02010609060101010101" pitchFamily="49" charset="-122"/>
              </a:rPr>
              <a:t>学号</a:t>
            </a:r>
            <a:r>
              <a:rPr lang="zh-CN" altLang="en-US" sz="3600" b="1" dirty="0">
                <a:solidFill>
                  <a:srgbClr val="0000FF"/>
                </a:solidFill>
                <a:latin typeface="黑体" panose="02010609060101010101" pitchFamily="49" charset="-122"/>
                <a:ea typeface="黑体" panose="02010609060101010101" pitchFamily="49" charset="-122"/>
              </a:rPr>
              <a:t>，姓名，年龄，性别，所在系</a:t>
            </a:r>
            <a:r>
              <a:rPr lang="en-US" altLang="zh-CN" sz="3600" b="1" dirty="0">
                <a:latin typeface="黑体" panose="02010609060101010101" pitchFamily="49" charset="-122"/>
                <a:ea typeface="黑体" panose="02010609060101010101" pitchFamily="49" charset="-122"/>
              </a:rPr>
              <a:t>)</a:t>
            </a:r>
          </a:p>
          <a:p>
            <a:pPr eaLnBrk="1" hangingPunct="1"/>
            <a:r>
              <a:rPr lang="zh-CN" altLang="en-US" sz="3600" b="1" dirty="0">
                <a:latin typeface="黑体" panose="02010609060101010101" pitchFamily="49" charset="-122"/>
                <a:ea typeface="黑体" panose="02010609060101010101" pitchFamily="49" charset="-122"/>
              </a:rPr>
              <a:t>选课关系模式：</a:t>
            </a:r>
          </a:p>
          <a:p>
            <a:pPr lvl="1" eaLnBrk="1" hangingPunct="1"/>
            <a:r>
              <a:rPr lang="en-US" altLang="zh-CN" sz="3200" b="1" dirty="0">
                <a:latin typeface="黑体" panose="02010609060101010101" pitchFamily="49" charset="-122"/>
                <a:ea typeface="黑体" panose="02010609060101010101" pitchFamily="49" charset="-122"/>
              </a:rPr>
              <a:t>(</a:t>
            </a:r>
            <a:r>
              <a:rPr lang="zh-CN" altLang="en-US" sz="3200" b="1" u="sng" dirty="0">
                <a:solidFill>
                  <a:srgbClr val="FF0000"/>
                </a:solidFill>
                <a:latin typeface="黑体" panose="02010609060101010101" pitchFamily="49" charset="-122"/>
                <a:ea typeface="黑体" panose="02010609060101010101" pitchFamily="49" charset="-122"/>
              </a:rPr>
              <a:t>学号，课程号</a:t>
            </a:r>
            <a:r>
              <a:rPr lang="zh-CN" altLang="en-US" sz="3200" b="1" dirty="0">
                <a:solidFill>
                  <a:srgbClr val="0000FF"/>
                </a:solidFill>
                <a:latin typeface="黑体" panose="02010609060101010101" pitchFamily="49" charset="-122"/>
                <a:ea typeface="黑体" panose="02010609060101010101" pitchFamily="49" charset="-122"/>
              </a:rPr>
              <a:t>，成绩</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：一个学生对一门课程只能有一次考试；</a:t>
            </a:r>
            <a:endParaRPr lang="en-US" altLang="zh-CN" sz="3200" b="1" dirty="0">
              <a:latin typeface="黑体" panose="02010609060101010101" pitchFamily="49" charset="-122"/>
              <a:ea typeface="黑体" panose="02010609060101010101" pitchFamily="49" charset="-122"/>
            </a:endParaRPr>
          </a:p>
          <a:p>
            <a:pPr lvl="1" eaLnBrk="1" hangingPunct="1"/>
            <a:r>
              <a:rPr lang="en-US" altLang="zh-CN" sz="3200" b="1" dirty="0">
                <a:latin typeface="黑体" panose="02010609060101010101" pitchFamily="49" charset="-122"/>
                <a:ea typeface="黑体" panose="02010609060101010101" pitchFamily="49" charset="-122"/>
              </a:rPr>
              <a:t>(</a:t>
            </a:r>
            <a:r>
              <a:rPr lang="zh-CN" altLang="en-US" sz="3200" b="1" u="sng" dirty="0">
                <a:solidFill>
                  <a:srgbClr val="FF0000"/>
                </a:solidFill>
                <a:latin typeface="黑体" panose="02010609060101010101" pitchFamily="49" charset="-122"/>
                <a:ea typeface="黑体" panose="02010609060101010101" pitchFamily="49" charset="-122"/>
              </a:rPr>
              <a:t>学号，课程号，考试次数</a:t>
            </a:r>
            <a:r>
              <a:rPr lang="zh-CN" altLang="en-US" sz="3200" b="1" dirty="0">
                <a:solidFill>
                  <a:srgbClr val="0000FF"/>
                </a:solidFill>
                <a:latin typeface="黑体" panose="02010609060101010101" pitchFamily="49" charset="-122"/>
                <a:ea typeface="黑体" panose="02010609060101010101" pitchFamily="49" charset="-122"/>
              </a:rPr>
              <a:t>，成绩</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：一个学生对一门课程可有多次考试。</a:t>
            </a:r>
            <a:endParaRPr lang="en-US" altLang="zh-CN" sz="3200"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57200" y="115888"/>
            <a:ext cx="8229600" cy="704850"/>
          </a:xfrm>
        </p:spPr>
        <p:txBody>
          <a:bodyPr/>
          <a:lstStyle/>
          <a:p>
            <a:r>
              <a:rPr lang="zh-CN" altLang="en-US"/>
              <a:t>一些基本术语</a:t>
            </a:r>
          </a:p>
        </p:txBody>
      </p:sp>
      <p:sp>
        <p:nvSpPr>
          <p:cNvPr id="61443" name="内容占位符 2"/>
          <p:cNvSpPr>
            <a:spLocks noGrp="1"/>
          </p:cNvSpPr>
          <p:nvPr>
            <p:ph idx="1"/>
          </p:nvPr>
        </p:nvSpPr>
        <p:spPr>
          <a:xfrm>
            <a:off x="457200" y="1268413"/>
            <a:ext cx="8229600" cy="4857750"/>
          </a:xfrm>
        </p:spPr>
        <p:txBody>
          <a:bodyPr/>
          <a:lstStyle/>
          <a:p>
            <a:pPr marL="742950" indent="-742950">
              <a:buFont typeface="+mj-lt"/>
              <a:buAutoNum type="arabicPeriod" startAt="10"/>
            </a:pPr>
            <a:r>
              <a:rPr lang="zh-CN" altLang="en-US" sz="3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主属性</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primary attribute</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3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非主属性</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dirty="0" err="1">
                <a:latin typeface="Times New Roman" panose="02020603050405020304" pitchFamily="18" charset="0"/>
                <a:ea typeface="黑体" panose="02010609060101010101" pitchFamily="49" charset="-122"/>
                <a:cs typeface="Times New Roman" panose="02020603050405020304" pitchFamily="18" charset="0"/>
              </a:rPr>
              <a:t>nonprimary</a:t>
            </a:r>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 attribute</a:t>
            </a: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包含在任一候选码中的属性称</a:t>
            </a:r>
            <a:r>
              <a:rPr lang="zh-CN" altLang="en-US" sz="36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为主属性</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6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不包含在任一候选码中的属性称为</a:t>
            </a:r>
            <a:r>
              <a:rPr lang="zh-CN" altLang="en-US" sz="36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非主属性</a:t>
            </a: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57200" y="115888"/>
            <a:ext cx="8229600" cy="704850"/>
          </a:xfrm>
        </p:spPr>
        <p:txBody>
          <a:bodyPr/>
          <a:lstStyle/>
          <a:p>
            <a:r>
              <a:rPr lang="zh-CN" altLang="en-US"/>
              <a:t>术语对比</a:t>
            </a:r>
          </a:p>
        </p:txBody>
      </p:sp>
      <p:graphicFrame>
        <p:nvGraphicFramePr>
          <p:cNvPr id="4" name="表格 3"/>
          <p:cNvGraphicFramePr>
            <a:graphicFrameLocks noGrp="1"/>
          </p:cNvGraphicFramePr>
          <p:nvPr>
            <p:extLst>
              <p:ext uri="{D42A27DB-BD31-4B8C-83A1-F6EECF244321}">
                <p14:modId xmlns:p14="http://schemas.microsoft.com/office/powerpoint/2010/main" val="1708450283"/>
              </p:ext>
            </p:extLst>
          </p:nvPr>
        </p:nvGraphicFramePr>
        <p:xfrm>
          <a:off x="1071563" y="1643063"/>
          <a:ext cx="7000875" cy="3856034"/>
        </p:xfrm>
        <a:graphic>
          <a:graphicData uri="http://schemas.openxmlformats.org/drawingml/2006/table">
            <a:tbl>
              <a:tblPr/>
              <a:tblGrid>
                <a:gridCol w="3357562">
                  <a:extLst>
                    <a:ext uri="{9D8B030D-6E8A-4147-A177-3AD203B41FA5}">
                      <a16:colId xmlns:a16="http://schemas.microsoft.com/office/drawing/2014/main" val="20000"/>
                    </a:ext>
                  </a:extLst>
                </a:gridCol>
                <a:gridCol w="3643313">
                  <a:extLst>
                    <a:ext uri="{9D8B030D-6E8A-4147-A177-3AD203B41FA5}">
                      <a16:colId xmlns:a16="http://schemas.microsoft.com/office/drawing/2014/main" val="20001"/>
                    </a:ext>
                  </a:extLst>
                </a:gridCol>
              </a:tblGrid>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关系术语</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一般的表格术语</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lumMod val="90000"/>
                      </a:schemeClr>
                    </a:solidFill>
                  </a:tcPr>
                </a:tc>
                <a:extLst>
                  <a:ext uri="{0D108BD9-81ED-4DB2-BD59-A6C34878D82A}">
                    <a16:rowId xmlns:a16="http://schemas.microsoft.com/office/drawing/2014/main" val="10000"/>
                  </a:ext>
                </a:extLst>
              </a:tr>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2"/>
                          </a:solidFill>
                          <a:effectLst/>
                          <a:latin typeface="Times New Roman" pitchFamily="18" charset="0"/>
                          <a:ea typeface="宋体" pitchFamily="2" charset="-122"/>
                        </a:rPr>
                        <a:t>关系名</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1"/>
                          </a:solidFill>
                          <a:effectLst/>
                          <a:latin typeface="Times New Roman" pitchFamily="18" charset="0"/>
                          <a:ea typeface="宋体" pitchFamily="2" charset="-122"/>
                        </a:rPr>
                        <a:t>表名</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a:ln>
                            <a:noFill/>
                          </a:ln>
                          <a:solidFill>
                            <a:schemeClr val="tx2"/>
                          </a:solidFill>
                          <a:effectLst/>
                          <a:latin typeface="Times New Roman" pitchFamily="18" charset="0"/>
                          <a:ea typeface="宋体" pitchFamily="2" charset="-122"/>
                        </a:rPr>
                        <a:t>关系模式</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1"/>
                          </a:solidFill>
                          <a:effectLst/>
                          <a:latin typeface="Times New Roman" pitchFamily="18" charset="0"/>
                          <a:ea typeface="宋体" pitchFamily="2" charset="-122"/>
                        </a:rPr>
                        <a:t>表头（表所含列的描述）</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a:ln>
                            <a:noFill/>
                          </a:ln>
                          <a:solidFill>
                            <a:schemeClr val="tx2"/>
                          </a:solidFill>
                          <a:effectLst/>
                          <a:latin typeface="Times New Roman" pitchFamily="18" charset="0"/>
                          <a:ea typeface="宋体" pitchFamily="2" charset="-122"/>
                        </a:rPr>
                        <a:t>关系</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1"/>
                          </a:solidFill>
                          <a:effectLst/>
                          <a:latin typeface="Times New Roman" pitchFamily="18" charset="0"/>
                          <a:ea typeface="宋体" pitchFamily="2" charset="-122"/>
                        </a:rPr>
                        <a:t>（一张）二维表</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2"/>
                          </a:solidFill>
                          <a:effectLst/>
                          <a:latin typeface="Times New Roman" pitchFamily="18" charset="0"/>
                          <a:ea typeface="宋体" pitchFamily="2" charset="-122"/>
                        </a:rPr>
                        <a:t>元组</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1"/>
                          </a:solidFill>
                          <a:effectLst/>
                          <a:latin typeface="Times New Roman" pitchFamily="18" charset="0"/>
                          <a:ea typeface="宋体" pitchFamily="2" charset="-122"/>
                        </a:rPr>
                        <a:t>记录或行</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a:ln>
                            <a:noFill/>
                          </a:ln>
                          <a:solidFill>
                            <a:schemeClr val="tx2"/>
                          </a:solidFill>
                          <a:effectLst/>
                          <a:latin typeface="Times New Roman" pitchFamily="18" charset="0"/>
                          <a:ea typeface="宋体" pitchFamily="2" charset="-122"/>
                        </a:rPr>
                        <a:t>属性</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1"/>
                          </a:solidFill>
                          <a:effectLst/>
                          <a:latin typeface="Times New Roman" pitchFamily="18" charset="0"/>
                          <a:ea typeface="宋体" pitchFamily="2" charset="-122"/>
                        </a:rPr>
                        <a:t>列</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550862">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2"/>
                          </a:solidFill>
                          <a:effectLst/>
                          <a:latin typeface="Times New Roman" pitchFamily="18" charset="0"/>
                          <a:ea typeface="宋体" pitchFamily="2" charset="-122"/>
                        </a:rPr>
                        <a:t>分量</a:t>
                      </a:r>
                    </a:p>
                  </a:txBody>
                  <a:tcPr marL="68580" marR="68580" marT="0" marB="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lgn="l" eaLnBrk="0" hangingPunct="0">
                        <a:spcBef>
                          <a:spcPct val="20000"/>
                        </a:spcBef>
                        <a:buClr>
                          <a:schemeClr val="tx1"/>
                        </a:buClr>
                        <a:buFont typeface="Wingdings" pitchFamily="2" charset="2"/>
                        <a:defRPr sz="2800" b="1">
                          <a:solidFill>
                            <a:schemeClr val="tx2"/>
                          </a:solidFill>
                          <a:latin typeface="Verdana" pitchFamily="34" charset="0"/>
                        </a:defRPr>
                      </a:lvl1pPr>
                      <a:lvl2pPr marL="742950" indent="-285750" algn="l" eaLnBrk="0" hangingPunct="0">
                        <a:spcBef>
                          <a:spcPct val="20000"/>
                        </a:spcBef>
                        <a:buClr>
                          <a:schemeClr val="tx2"/>
                        </a:buClr>
                        <a:buFont typeface="Wingdings" pitchFamily="2" charset="2"/>
                        <a:defRPr sz="2400">
                          <a:solidFill>
                            <a:schemeClr val="tx2"/>
                          </a:solidFill>
                          <a:latin typeface="Arial" pitchFamily="34" charset="0"/>
                        </a:defRPr>
                      </a:lvl2pPr>
                      <a:lvl3pPr marL="1143000" indent="-228600" algn="l" eaLnBrk="0" hangingPunct="0">
                        <a:spcBef>
                          <a:spcPct val="20000"/>
                        </a:spcBef>
                        <a:buClr>
                          <a:schemeClr val="hlink"/>
                        </a:buClr>
                        <a:defRPr sz="2000">
                          <a:solidFill>
                            <a:schemeClr val="tx2"/>
                          </a:solidFill>
                          <a:latin typeface="Arial" pitchFamily="34" charset="0"/>
                        </a:defRPr>
                      </a:lvl3pPr>
                      <a:lvl4pPr marL="1600200" indent="-228600" algn="l" eaLnBrk="0" hangingPunct="0">
                        <a:spcBef>
                          <a:spcPct val="20000"/>
                        </a:spcBef>
                        <a:defRPr>
                          <a:solidFill>
                            <a:schemeClr val="tx2"/>
                          </a:solidFill>
                          <a:latin typeface="Arial" pitchFamily="34" charset="0"/>
                        </a:defRPr>
                      </a:lvl4pPr>
                      <a:lvl5pPr marL="2057400" indent="-228600" algn="l" eaLnBrk="0" hangingPunct="0">
                        <a:spcBef>
                          <a:spcPct val="20000"/>
                        </a:spcBef>
                        <a:defRPr>
                          <a:solidFill>
                            <a:schemeClr val="tx2"/>
                          </a:solidFill>
                          <a:latin typeface="Arial" pitchFamily="34" charset="0"/>
                        </a:defRPr>
                      </a:lvl5pPr>
                      <a:lvl6pPr marL="2514600" indent="-228600" eaLnBrk="0" fontAlgn="base" hangingPunct="0">
                        <a:spcBef>
                          <a:spcPct val="20000"/>
                        </a:spcBef>
                        <a:spcAft>
                          <a:spcPct val="0"/>
                        </a:spcAft>
                        <a:defRPr>
                          <a:solidFill>
                            <a:schemeClr val="tx2"/>
                          </a:solidFill>
                          <a:latin typeface="Arial" pitchFamily="34" charset="0"/>
                        </a:defRPr>
                      </a:lvl6pPr>
                      <a:lvl7pPr marL="2971800" indent="-228600" eaLnBrk="0" fontAlgn="base" hangingPunct="0">
                        <a:spcBef>
                          <a:spcPct val="20000"/>
                        </a:spcBef>
                        <a:spcAft>
                          <a:spcPct val="0"/>
                        </a:spcAft>
                        <a:defRPr>
                          <a:solidFill>
                            <a:schemeClr val="tx2"/>
                          </a:solidFill>
                          <a:latin typeface="Arial" pitchFamily="34" charset="0"/>
                        </a:defRPr>
                      </a:lvl7pPr>
                      <a:lvl8pPr marL="3429000" indent="-228600" eaLnBrk="0" fontAlgn="base" hangingPunct="0">
                        <a:spcBef>
                          <a:spcPct val="20000"/>
                        </a:spcBef>
                        <a:spcAft>
                          <a:spcPct val="0"/>
                        </a:spcAft>
                        <a:defRPr>
                          <a:solidFill>
                            <a:schemeClr val="tx2"/>
                          </a:solidFill>
                          <a:latin typeface="Arial" pitchFamily="34" charset="0"/>
                        </a:defRPr>
                      </a:lvl8pPr>
                      <a:lvl9pPr marL="3886200" indent="-228600" eaLnBrk="0" fontAlgn="base" hangingPunct="0">
                        <a:spcBef>
                          <a:spcPct val="20000"/>
                        </a:spcBef>
                        <a:spcAft>
                          <a:spcPct val="0"/>
                        </a:spcAft>
                        <a:defRPr>
                          <a:solidFill>
                            <a:schemeClr val="tx2"/>
                          </a:solidFill>
                          <a:latin typeface="Arial" pitchFamily="34" charset="0"/>
                        </a:defRPr>
                      </a:lvl9pPr>
                    </a:lstStyle>
                    <a:p>
                      <a:pPr marL="0" marR="0" lvl="0" indent="0" algn="ctr" defTabSz="914400" rtl="0" eaLnBrk="1" fontAlgn="base" latinLnBrk="0" hangingPunct="1">
                        <a:lnSpc>
                          <a:spcPct val="100000"/>
                        </a:lnSpc>
                        <a:spcBef>
                          <a:spcPts val="150"/>
                        </a:spcBef>
                        <a:spcAft>
                          <a:spcPts val="150"/>
                        </a:spcAft>
                        <a:buClrTx/>
                        <a:buSzTx/>
                        <a:buFontTx/>
                        <a:buNone/>
                        <a:tabLst/>
                      </a:pPr>
                      <a:r>
                        <a:rPr kumimoji="0" lang="zh-CN" altLang="zh-CN" sz="2400" b="1" i="0" u="none" strike="noStrike" cap="none" normalizeH="0" baseline="0" dirty="0">
                          <a:ln>
                            <a:noFill/>
                          </a:ln>
                          <a:solidFill>
                            <a:schemeClr val="tx1"/>
                          </a:solidFill>
                          <a:effectLst/>
                          <a:latin typeface="Times New Roman" pitchFamily="18" charset="0"/>
                          <a:ea typeface="宋体" pitchFamily="2" charset="-122"/>
                        </a:rPr>
                        <a:t>一条记录中某个列的值</a:t>
                      </a:r>
                    </a:p>
                  </a:txBody>
                  <a:tcPr marL="68580" marR="68580" marT="0" marB="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15888"/>
            <a:ext cx="8229600" cy="704850"/>
          </a:xfrm>
        </p:spPr>
        <p:txBody>
          <a:bodyPr/>
          <a:lstStyle/>
          <a:p>
            <a:pPr eaLnBrk="1" hangingPunct="1"/>
            <a:r>
              <a:rPr lang="zh-CN" altLang="en-US"/>
              <a:t>关系模型的数据操作</a:t>
            </a:r>
            <a:r>
              <a:rPr lang="en-US" altLang="zh-CN"/>
              <a:t> </a:t>
            </a:r>
          </a:p>
        </p:txBody>
      </p:sp>
      <p:sp>
        <p:nvSpPr>
          <p:cNvPr id="56323" name="Rectangle 3"/>
          <p:cNvSpPr>
            <a:spLocks noGrp="1" noChangeArrowheads="1"/>
          </p:cNvSpPr>
          <p:nvPr>
            <p:ph type="body" idx="1"/>
          </p:nvPr>
        </p:nvSpPr>
        <p:spPr>
          <a:xfrm>
            <a:off x="457200" y="1343025"/>
            <a:ext cx="8229600" cy="4829175"/>
          </a:xfrm>
        </p:spPr>
        <p:txBody>
          <a:bodyPr/>
          <a:lstStyle/>
          <a:p>
            <a:pPr eaLnBrk="1" hangingPunct="1"/>
            <a:r>
              <a:rPr lang="zh-CN" altLang="en-US" b="1" dirty="0">
                <a:latin typeface="黑体" panose="02010609060101010101" pitchFamily="49" charset="-122"/>
                <a:ea typeface="黑体" panose="02010609060101010101" pitchFamily="49" charset="-122"/>
              </a:rPr>
              <a:t>关系模型的操作对象是</a:t>
            </a:r>
            <a:r>
              <a:rPr lang="zh-CN" altLang="en-US" b="1" dirty="0">
                <a:solidFill>
                  <a:srgbClr val="FF0000"/>
                </a:solidFill>
                <a:latin typeface="黑体" panose="02010609060101010101" pitchFamily="49" charset="-122"/>
                <a:ea typeface="黑体" panose="02010609060101010101" pitchFamily="49" charset="-122"/>
              </a:rPr>
              <a:t>集合</a:t>
            </a:r>
            <a:r>
              <a:rPr lang="zh-CN" altLang="en-US" b="1" dirty="0">
                <a:latin typeface="黑体" panose="02010609060101010101" pitchFamily="49" charset="-122"/>
                <a:ea typeface="黑体" panose="02010609060101010101" pitchFamily="49" charset="-122"/>
              </a:rPr>
              <a:t>（也就是关系）</a:t>
            </a:r>
          </a:p>
          <a:p>
            <a:pPr eaLnBrk="1" hangingPunct="1"/>
            <a:r>
              <a:rPr lang="zh-CN" altLang="en-US" b="1" dirty="0">
                <a:latin typeface="黑体" panose="02010609060101010101" pitchFamily="49" charset="-122"/>
                <a:ea typeface="黑体" panose="02010609060101010101" pitchFamily="49" charset="-122"/>
              </a:rPr>
              <a:t>非关系型数据库系统中典型的操作是一次一行或一次</a:t>
            </a:r>
            <a:r>
              <a:rPr lang="zh-CN" altLang="en-US" b="1" dirty="0">
                <a:solidFill>
                  <a:srgbClr val="FF0000"/>
                </a:solidFill>
                <a:latin typeface="黑体" panose="02010609060101010101" pitchFamily="49" charset="-122"/>
                <a:ea typeface="黑体" panose="02010609060101010101" pitchFamily="49" charset="-122"/>
              </a:rPr>
              <a:t>一个记录</a:t>
            </a:r>
            <a:r>
              <a:rPr lang="zh-CN" altLang="en-US" b="1" dirty="0">
                <a:latin typeface="黑体" panose="02010609060101010101" pitchFamily="49" charset="-122"/>
                <a:ea typeface="黑体" panose="02010609060101010101" pitchFamily="49" charset="-122"/>
              </a:rPr>
              <a:t>。</a:t>
            </a:r>
          </a:p>
          <a:p>
            <a:pPr eaLnBrk="1" hangingPunct="1"/>
            <a:r>
              <a:rPr lang="zh-CN" altLang="en-US" b="1" dirty="0">
                <a:solidFill>
                  <a:srgbClr val="FF0000"/>
                </a:solidFill>
                <a:latin typeface="黑体" panose="02010609060101010101" pitchFamily="49" charset="-122"/>
                <a:ea typeface="黑体" panose="02010609060101010101" pitchFamily="49" charset="-122"/>
              </a:rPr>
              <a:t>集合处理能力</a:t>
            </a:r>
            <a:r>
              <a:rPr lang="zh-CN" altLang="en-US" b="1" dirty="0">
                <a:latin typeface="黑体" panose="02010609060101010101" pitchFamily="49" charset="-122"/>
                <a:ea typeface="黑体" panose="02010609060101010101" pitchFamily="49" charset="-122"/>
              </a:rPr>
              <a:t>是关系系统区别于其他系统的一个重要特征。</a:t>
            </a:r>
          </a:p>
          <a:p>
            <a:pPr eaLnBrk="1" hangingPunct="1"/>
            <a:r>
              <a:rPr lang="zh-CN" altLang="en-US" b="1" dirty="0">
                <a:latin typeface="黑体" panose="02010609060101010101" pitchFamily="49" charset="-122"/>
                <a:ea typeface="黑体" panose="02010609060101010101" pitchFamily="49" charset="-122"/>
              </a:rPr>
              <a:t>关系数据模型的数据操作主要包括四种：</a:t>
            </a:r>
            <a:r>
              <a:rPr lang="zh-CN" altLang="en-US" b="1" dirty="0">
                <a:solidFill>
                  <a:srgbClr val="FF0000"/>
                </a:solidFill>
                <a:latin typeface="黑体" panose="02010609060101010101" pitchFamily="49" charset="-122"/>
                <a:ea typeface="黑体" panose="02010609060101010101" pitchFamily="49" charset="-122"/>
              </a:rPr>
              <a:t>查询</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插入</a:t>
            </a:r>
            <a:r>
              <a:rPr lang="zh-CN" altLang="en-US" b="1" dirty="0">
                <a:latin typeface="黑体" panose="02010609060101010101" pitchFamily="49" charset="-122"/>
                <a:ea typeface="黑体" panose="02010609060101010101" pitchFamily="49" charset="-122"/>
              </a:rPr>
              <a:t>、</a:t>
            </a:r>
            <a:r>
              <a:rPr lang="zh-CN" altLang="en-US" b="1" dirty="0">
                <a:solidFill>
                  <a:srgbClr val="FF0000"/>
                </a:solidFill>
                <a:latin typeface="黑体" panose="02010609060101010101" pitchFamily="49" charset="-122"/>
                <a:ea typeface="黑体" panose="02010609060101010101" pitchFamily="49" charset="-122"/>
              </a:rPr>
              <a:t>删除</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修改</a:t>
            </a:r>
            <a:r>
              <a:rPr lang="zh-CN" altLang="en-US" b="1" dirty="0">
                <a:latin typeface="黑体" panose="02010609060101010101" pitchFamily="49" charset="-122"/>
                <a:ea typeface="黑体" panose="02010609060101010101" pitchFamily="49" charset="-122"/>
              </a:rPr>
              <a:t>数据。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500"/>
                                        <p:tgtEl>
                                          <p:spTgt spid="56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wipe(left)">
                                      <p:cBhvr>
                                        <p:cTn id="17" dur="500"/>
                                        <p:tgtEl>
                                          <p:spTgt spid="56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3">
                                            <p:txEl>
                                              <p:pRg st="3" end="3"/>
                                            </p:txEl>
                                          </p:spTgt>
                                        </p:tgtEl>
                                        <p:attrNameLst>
                                          <p:attrName>style.visibility</p:attrName>
                                        </p:attrNameLst>
                                      </p:cBhvr>
                                      <p:to>
                                        <p:strVal val="visible"/>
                                      </p:to>
                                    </p:set>
                                    <p:animEffect transition="in" filter="wipe(left)">
                                      <p:cBhvr>
                                        <p:cTn id="22"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15888"/>
            <a:ext cx="8229600" cy="704850"/>
          </a:xfrm>
        </p:spPr>
        <p:txBody>
          <a:bodyPr/>
          <a:lstStyle/>
          <a:p>
            <a:pPr eaLnBrk="1" hangingPunct="1"/>
            <a:r>
              <a:rPr lang="zh-CN" altLang="en-US"/>
              <a:t>关系模型的数据完整性约束 </a:t>
            </a:r>
          </a:p>
        </p:txBody>
      </p:sp>
      <p:sp>
        <p:nvSpPr>
          <p:cNvPr id="57347" name="Rectangle 3"/>
          <p:cNvSpPr>
            <a:spLocks noGrp="1" noChangeArrowheads="1"/>
          </p:cNvSpPr>
          <p:nvPr>
            <p:ph type="body" idx="1"/>
          </p:nvPr>
        </p:nvSpPr>
        <p:spPr>
          <a:xfrm>
            <a:off x="428625" y="1285875"/>
            <a:ext cx="8358188" cy="4572000"/>
          </a:xfrm>
        </p:spPr>
        <p:txBody>
          <a:bodyPr/>
          <a:lstStyle/>
          <a:p>
            <a:r>
              <a:rPr lang="zh-CN" altLang="en-US" b="1" dirty="0">
                <a:latin typeface="黑体" panose="02010609060101010101" pitchFamily="49" charset="-122"/>
                <a:ea typeface="黑体" panose="02010609060101010101" pitchFamily="49" charset="-122"/>
              </a:rPr>
              <a:t>数据的完整性是指</a:t>
            </a:r>
            <a:r>
              <a:rPr lang="zh-CN" altLang="en-US" b="1" dirty="0">
                <a:solidFill>
                  <a:srgbClr val="FF0000"/>
                </a:solidFill>
                <a:latin typeface="黑体" panose="02010609060101010101" pitchFamily="49" charset="-122"/>
                <a:ea typeface="黑体" panose="02010609060101010101" pitchFamily="49" charset="-122"/>
              </a:rPr>
              <a:t>保证数据正确性</a:t>
            </a:r>
            <a:r>
              <a:rPr lang="zh-CN" altLang="en-US" b="1" dirty="0">
                <a:latin typeface="黑体" panose="02010609060101010101" pitchFamily="49" charset="-122"/>
                <a:ea typeface="黑体" panose="02010609060101010101" pitchFamily="49" charset="-122"/>
              </a:rPr>
              <a:t>的特征。</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数据完整性是一种</a:t>
            </a:r>
            <a:r>
              <a:rPr lang="zh-CN" altLang="en-US" b="1" dirty="0">
                <a:solidFill>
                  <a:srgbClr val="FF0000"/>
                </a:solidFill>
                <a:latin typeface="黑体" panose="02010609060101010101" pitchFamily="49" charset="-122"/>
                <a:ea typeface="黑体" panose="02010609060101010101" pitchFamily="49" charset="-122"/>
              </a:rPr>
              <a:t>语义</a:t>
            </a:r>
            <a:r>
              <a:rPr lang="zh-CN" altLang="en-US" b="1" dirty="0">
                <a:latin typeface="黑体" panose="02010609060101010101" pitchFamily="49" charset="-122"/>
                <a:ea typeface="黑体" panose="02010609060101010101" pitchFamily="49" charset="-122"/>
              </a:rPr>
              <a:t>概念，包括两方面：</a:t>
            </a:r>
          </a:p>
          <a:p>
            <a:pPr lvl="1"/>
            <a:r>
              <a:rPr lang="zh-CN" altLang="en-US" b="1" dirty="0">
                <a:latin typeface="宋体" panose="02010600030101010101" pitchFamily="2" charset="-122"/>
                <a:ea typeface="宋体" panose="02010600030101010101" pitchFamily="2" charset="-122"/>
              </a:rPr>
              <a:t>与现实世界中</a:t>
            </a:r>
            <a:r>
              <a:rPr lang="zh-CN" altLang="en-US" b="1" dirty="0">
                <a:solidFill>
                  <a:srgbClr val="FF0000"/>
                </a:solidFill>
                <a:latin typeface="宋体" panose="02010600030101010101" pitchFamily="2" charset="-122"/>
                <a:ea typeface="宋体" panose="02010600030101010101" pitchFamily="2" charset="-122"/>
              </a:rPr>
              <a:t>应用需求的数据</a:t>
            </a:r>
            <a:r>
              <a:rPr lang="zh-CN" altLang="en-US" b="1" dirty="0">
                <a:latin typeface="宋体" panose="02010600030101010101" pitchFamily="2" charset="-122"/>
                <a:ea typeface="宋体" panose="02010600030101010101" pitchFamily="2" charset="-122"/>
              </a:rPr>
              <a:t>的相容性和正确性；</a:t>
            </a:r>
          </a:p>
          <a:p>
            <a:pPr lvl="1"/>
            <a:r>
              <a:rPr lang="zh-CN" altLang="en-US" b="1" dirty="0">
                <a:solidFill>
                  <a:srgbClr val="FF0000"/>
                </a:solidFill>
                <a:latin typeface="宋体" panose="02010600030101010101" pitchFamily="2" charset="-122"/>
                <a:ea typeface="宋体" panose="02010600030101010101" pitchFamily="2" charset="-122"/>
              </a:rPr>
              <a:t>数据库内数据</a:t>
            </a:r>
            <a:r>
              <a:rPr lang="zh-CN" altLang="en-US" b="1" dirty="0">
                <a:latin typeface="宋体" panose="02010600030101010101" pitchFamily="2" charset="-122"/>
                <a:ea typeface="宋体" panose="02010600030101010101" pitchFamily="2" charset="-122"/>
              </a:rPr>
              <a:t>之间的相容性和正确性。</a:t>
            </a:r>
            <a:endParaRPr lang="en-US" altLang="zh-CN" b="1" dirty="0">
              <a:latin typeface="宋体" panose="02010600030101010101" pitchFamily="2" charset="-122"/>
              <a:ea typeface="宋体" panose="02010600030101010101" pitchFamily="2" charset="-122"/>
            </a:endParaRPr>
          </a:p>
          <a:p>
            <a:pPr eaLnBrk="1" hangingPunct="1">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实体完整性 </a:t>
            </a:r>
          </a:p>
          <a:p>
            <a:pPr algn="just" eaLnBrk="1" hangingPunct="1">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参照完整性</a:t>
            </a:r>
          </a:p>
          <a:p>
            <a:pPr eaLnBrk="1" hangingPunct="1">
              <a:buFont typeface="Wingdings" panose="05000000000000000000" pitchFamily="2" charset="2"/>
              <a:buChar char="Ø"/>
            </a:pPr>
            <a:r>
              <a:rPr lang="zh-CN" altLang="en-US" b="1" dirty="0">
                <a:solidFill>
                  <a:srgbClr val="FF0000"/>
                </a:solidFill>
                <a:latin typeface="黑体" panose="02010609060101010101" pitchFamily="49" charset="-122"/>
                <a:ea typeface="黑体" panose="02010609060101010101" pitchFamily="49" charset="-122"/>
              </a:rPr>
              <a:t>用户定义的完整性</a:t>
            </a:r>
          </a:p>
        </p:txBody>
      </p:sp>
      <p:pic>
        <p:nvPicPr>
          <p:cNvPr id="645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856038"/>
            <a:ext cx="3663950" cy="274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wipe(left)">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wipe(left)">
                                      <p:cBhvr>
                                        <p:cTn id="12" dur="500"/>
                                        <p:tgtEl>
                                          <p:spTgt spid="5734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7347">
                                            <p:txEl>
                                              <p:pRg st="2" end="2"/>
                                            </p:txEl>
                                          </p:spTgt>
                                        </p:tgtEl>
                                        <p:attrNameLst>
                                          <p:attrName>style.visibility</p:attrName>
                                        </p:attrNameLst>
                                      </p:cBhvr>
                                      <p:to>
                                        <p:strVal val="visible"/>
                                      </p:to>
                                    </p:set>
                                    <p:animEffect transition="in" filter="wipe(left)">
                                      <p:cBhvr>
                                        <p:cTn id="16" dur="500"/>
                                        <p:tgtEl>
                                          <p:spTgt spid="57347">
                                            <p:txEl>
                                              <p:pRg st="2" end="2"/>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wipe(left)">
                                      <p:cBhvr>
                                        <p:cTn id="20" dur="500"/>
                                        <p:tgtEl>
                                          <p:spTgt spid="573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wipe(left)">
                                      <p:cBhvr>
                                        <p:cTn id="25" dur="500"/>
                                        <p:tgtEl>
                                          <p:spTgt spid="573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wipe(left)">
                                      <p:cBhvr>
                                        <p:cTn id="30" dur="500"/>
                                        <p:tgtEl>
                                          <p:spTgt spid="5734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7347">
                                            <p:txEl>
                                              <p:pRg st="6" end="6"/>
                                            </p:txEl>
                                          </p:spTgt>
                                        </p:tgtEl>
                                        <p:attrNameLst>
                                          <p:attrName>style.visibility</p:attrName>
                                        </p:attrNameLst>
                                      </p:cBhvr>
                                      <p:to>
                                        <p:strVal val="visible"/>
                                      </p:to>
                                    </p:set>
                                    <p:animEffect transition="in" filter="wipe(left)">
                                      <p:cBhvr>
                                        <p:cTn id="35" dur="500"/>
                                        <p:tgtEl>
                                          <p:spTgt spid="57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81000" y="152400"/>
            <a:ext cx="6781800" cy="595313"/>
          </a:xfrm>
        </p:spPr>
        <p:txBody>
          <a:bodyPr/>
          <a:lstStyle/>
          <a:p>
            <a:pPr eaLnBrk="1" hangingPunct="1"/>
            <a:r>
              <a:rPr lang="zh-CN" altLang="en-US"/>
              <a:t>实体完整性</a:t>
            </a:r>
          </a:p>
        </p:txBody>
      </p:sp>
      <p:sp>
        <p:nvSpPr>
          <p:cNvPr id="436227" name="Rectangle 3"/>
          <p:cNvSpPr>
            <a:spLocks noGrp="1" noChangeArrowheads="1"/>
          </p:cNvSpPr>
          <p:nvPr>
            <p:ph type="body" idx="1"/>
          </p:nvPr>
        </p:nvSpPr>
        <p:spPr>
          <a:xfrm>
            <a:off x="538163" y="1268413"/>
            <a:ext cx="8147050" cy="4554537"/>
          </a:xfrm>
        </p:spPr>
        <p:txBody>
          <a:bodyPr/>
          <a:lstStyle/>
          <a:p>
            <a:pPr algn="just" eaLnBrk="1" hangingPunct="1"/>
            <a:r>
              <a:rPr lang="zh-CN" altLang="en-US" b="1" dirty="0">
                <a:solidFill>
                  <a:srgbClr val="0000FF"/>
                </a:solidFill>
                <a:latin typeface="黑体" panose="02010609060101010101" pitchFamily="49" charset="-122"/>
                <a:ea typeface="黑体" panose="02010609060101010101" pitchFamily="49" charset="-122"/>
              </a:rPr>
              <a:t>实体完整性</a:t>
            </a:r>
            <a:r>
              <a:rPr lang="zh-CN" altLang="en-US" b="1" dirty="0">
                <a:latin typeface="黑体" panose="02010609060101010101" pitchFamily="49" charset="-122"/>
                <a:ea typeface="黑体" panose="02010609060101010101" pitchFamily="49" charset="-122"/>
              </a:rPr>
              <a:t>指的是关系数据库中所有的表都必须有</a:t>
            </a:r>
            <a:r>
              <a:rPr lang="zh-CN" altLang="en-US" b="1" dirty="0">
                <a:solidFill>
                  <a:srgbClr val="FF0000"/>
                </a:solidFill>
                <a:latin typeface="黑体" panose="02010609060101010101" pitchFamily="49" charset="-122"/>
                <a:ea typeface="黑体" panose="02010609060101010101" pitchFamily="49" charset="-122"/>
              </a:rPr>
              <a:t>主码</a:t>
            </a:r>
            <a:r>
              <a:rPr lang="zh-CN" altLang="en-US" b="1" dirty="0">
                <a:latin typeface="黑体" panose="02010609060101010101" pitchFamily="49" charset="-122"/>
                <a:ea typeface="黑体" panose="02010609060101010101" pitchFamily="49" charset="-122"/>
              </a:rPr>
              <a:t>。 </a:t>
            </a:r>
          </a:p>
          <a:p>
            <a:pPr algn="just" eaLnBrk="1" hangingPunct="1"/>
            <a:r>
              <a:rPr lang="zh-CN" altLang="en-US" b="1" dirty="0">
                <a:latin typeface="黑体" panose="02010609060101010101" pitchFamily="49" charset="-122"/>
                <a:ea typeface="黑体" panose="02010609060101010101" pitchFamily="49" charset="-122"/>
              </a:rPr>
              <a:t>而且表中不允许存在如下的记录：</a:t>
            </a:r>
          </a:p>
          <a:p>
            <a:pPr lvl="1" algn="just" eaLnBrk="1" hangingPunct="1"/>
            <a:r>
              <a:rPr lang="zh-CN" altLang="en-US" sz="3200" b="1" dirty="0">
                <a:solidFill>
                  <a:srgbClr val="FF0000"/>
                </a:solidFill>
                <a:latin typeface="+mn-ea"/>
              </a:rPr>
              <a:t>无主码值的记录</a:t>
            </a:r>
          </a:p>
          <a:p>
            <a:pPr lvl="1" algn="just" eaLnBrk="1" hangingPunct="1"/>
            <a:r>
              <a:rPr lang="zh-CN" altLang="en-US" sz="3200" b="1" dirty="0">
                <a:solidFill>
                  <a:srgbClr val="FF0000"/>
                </a:solidFill>
                <a:latin typeface="+mn-ea"/>
              </a:rPr>
              <a:t>主码值相同的记录</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488" y="3705225"/>
            <a:ext cx="4049712" cy="303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6227">
                                            <p:txEl>
                                              <p:pRg st="0" end="0"/>
                                            </p:txEl>
                                          </p:spTgt>
                                        </p:tgtEl>
                                        <p:attrNameLst>
                                          <p:attrName>style.visibility</p:attrName>
                                        </p:attrNameLst>
                                      </p:cBhvr>
                                      <p:to>
                                        <p:strVal val="visible"/>
                                      </p:to>
                                    </p:set>
                                    <p:animEffect transition="in" filter="wipe(left)">
                                      <p:cBhvr>
                                        <p:cTn id="7" dur="500"/>
                                        <p:tgtEl>
                                          <p:spTgt spid="436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6227">
                                            <p:txEl>
                                              <p:pRg st="1" end="1"/>
                                            </p:txEl>
                                          </p:spTgt>
                                        </p:tgtEl>
                                        <p:attrNameLst>
                                          <p:attrName>style.visibility</p:attrName>
                                        </p:attrNameLst>
                                      </p:cBhvr>
                                      <p:to>
                                        <p:strVal val="visible"/>
                                      </p:to>
                                    </p:set>
                                    <p:animEffect transition="in" filter="wipe(left)">
                                      <p:cBhvr>
                                        <p:cTn id="12" dur="500"/>
                                        <p:tgtEl>
                                          <p:spTgt spid="436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6227">
                                            <p:txEl>
                                              <p:pRg st="2" end="2"/>
                                            </p:txEl>
                                          </p:spTgt>
                                        </p:tgtEl>
                                        <p:attrNameLst>
                                          <p:attrName>style.visibility</p:attrName>
                                        </p:attrNameLst>
                                      </p:cBhvr>
                                      <p:to>
                                        <p:strVal val="visible"/>
                                      </p:to>
                                    </p:set>
                                    <p:animEffect transition="in" filter="wipe(left)">
                                      <p:cBhvr>
                                        <p:cTn id="17" dur="500"/>
                                        <p:tgtEl>
                                          <p:spTgt spid="436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6227">
                                            <p:txEl>
                                              <p:pRg st="3" end="3"/>
                                            </p:txEl>
                                          </p:spTgt>
                                        </p:tgtEl>
                                        <p:attrNameLst>
                                          <p:attrName>style.visibility</p:attrName>
                                        </p:attrNameLst>
                                      </p:cBhvr>
                                      <p:to>
                                        <p:strVal val="visible"/>
                                      </p:to>
                                    </p:set>
                                    <p:animEffect transition="in" filter="wipe(left)">
                                      <p:cBhvr>
                                        <p:cTn id="22" dur="500"/>
                                        <p:tgtEl>
                                          <p:spTgt spid="436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66563" name="矩形 6"/>
          <p:cNvSpPr>
            <a:spLocks noChangeArrowheads="1"/>
          </p:cNvSpPr>
          <p:nvPr/>
        </p:nvSpPr>
        <p:spPr bwMode="auto">
          <a:xfrm>
            <a:off x="1260475" y="274161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en-US" altLang="zh-CN" b="1" i="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1800" b="1">
              <a:latin typeface="Arial" panose="020B0604020202020204" pitchFamily="34" charset="0"/>
            </a:endParaRPr>
          </a:p>
        </p:txBody>
      </p:sp>
      <p:sp>
        <p:nvSpPr>
          <p:cNvPr id="66564" name="标题 16"/>
          <p:cNvSpPr>
            <a:spLocks noGrp="1" noChangeArrowheads="1"/>
          </p:cNvSpPr>
          <p:nvPr>
            <p:ph type="title" idx="4294967295"/>
          </p:nvPr>
        </p:nvSpPr>
        <p:spPr>
          <a:xfrm>
            <a:off x="2376488" y="2681288"/>
            <a:ext cx="5581650" cy="1146175"/>
          </a:xfrm>
        </p:spPr>
        <p:txBody>
          <a:bodyPr/>
          <a:lstStyle/>
          <a:p>
            <a:pPr algn="l" eaLnBrk="1" hangingPunct="1"/>
            <a:r>
              <a:rPr lang="zh-CN" altLang="en-US">
                <a:solidFill>
                  <a:schemeClr val="bg1"/>
                </a:solidFill>
                <a:latin typeface="微软雅黑" panose="020B0503020204020204" pitchFamily="34" charset="-122"/>
                <a:ea typeface="微软雅黑" panose="020B0503020204020204" pitchFamily="34" charset="-122"/>
              </a:rPr>
              <a:t>数据库系统的结构</a:t>
            </a:r>
          </a:p>
        </p:txBody>
      </p:sp>
      <p:pic>
        <p:nvPicPr>
          <p:cNvPr id="66565"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56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457200" y="115888"/>
            <a:ext cx="8229600" cy="704850"/>
          </a:xfrm>
        </p:spPr>
        <p:txBody>
          <a:bodyPr/>
          <a:lstStyle/>
          <a:p>
            <a:r>
              <a:rPr lang="zh-CN" altLang="en-US"/>
              <a:t>内部结构和外部结构</a:t>
            </a:r>
          </a:p>
        </p:txBody>
      </p:sp>
      <p:sp>
        <p:nvSpPr>
          <p:cNvPr id="60419" name="内容占位符 2"/>
          <p:cNvSpPr>
            <a:spLocks noGrp="1"/>
          </p:cNvSpPr>
          <p:nvPr>
            <p:ph idx="1"/>
          </p:nvPr>
        </p:nvSpPr>
        <p:spPr>
          <a:xfrm>
            <a:off x="457200" y="1268413"/>
            <a:ext cx="8229600" cy="4857750"/>
          </a:xfrm>
        </p:spPr>
        <p:txBody>
          <a:bodyPr/>
          <a:lstStyle/>
          <a:p>
            <a:r>
              <a:rPr lang="zh-CN" altLang="en-US" sz="3600" b="1" dirty="0">
                <a:latin typeface="宋体" panose="02010600030101010101" pitchFamily="2" charset="-122"/>
                <a:ea typeface="宋体" panose="02010600030101010101" pitchFamily="2" charset="-122"/>
              </a:rPr>
              <a:t>考察数据库系统的结构可以有多种</a:t>
            </a:r>
            <a:r>
              <a:rPr lang="zh-CN" altLang="en-US" sz="3600" b="1" dirty="0">
                <a:solidFill>
                  <a:srgbClr val="0000FF"/>
                </a:solidFill>
                <a:latin typeface="宋体" panose="02010600030101010101" pitchFamily="2" charset="-122"/>
                <a:ea typeface="宋体" panose="02010600030101010101" pitchFamily="2" charset="-122"/>
              </a:rPr>
              <a:t>不同的层次</a:t>
            </a:r>
            <a:r>
              <a:rPr lang="zh-CN" altLang="en-US" sz="3600" b="1" dirty="0">
                <a:latin typeface="宋体" panose="02010600030101010101" pitchFamily="2" charset="-122"/>
                <a:ea typeface="宋体" panose="02010600030101010101" pitchFamily="2" charset="-122"/>
              </a:rPr>
              <a:t>或</a:t>
            </a:r>
            <a:r>
              <a:rPr lang="zh-CN" altLang="en-US" sz="3600" b="1" dirty="0">
                <a:solidFill>
                  <a:srgbClr val="0000FF"/>
                </a:solidFill>
                <a:latin typeface="宋体" panose="02010600030101010101" pitchFamily="2" charset="-122"/>
                <a:ea typeface="宋体" panose="02010600030101010101" pitchFamily="2" charset="-122"/>
              </a:rPr>
              <a:t>不同的角度</a:t>
            </a:r>
            <a:r>
              <a:rPr lang="zh-CN" altLang="en-US" sz="3600" b="1" dirty="0">
                <a:latin typeface="宋体" panose="02010600030101010101" pitchFamily="2" charset="-122"/>
                <a:ea typeface="宋体" panose="02010600030101010101" pitchFamily="2" charset="-122"/>
              </a:rPr>
              <a:t>。</a:t>
            </a:r>
          </a:p>
          <a:p>
            <a:pPr lvl="1"/>
            <a:r>
              <a:rPr lang="zh-CN" altLang="en-US" sz="3200" b="1" dirty="0">
                <a:latin typeface="宋体" panose="02010600030101010101" pitchFamily="2" charset="-122"/>
                <a:ea typeface="宋体" panose="02010600030101010101" pitchFamily="2" charset="-122"/>
              </a:rPr>
              <a:t>从数据库</a:t>
            </a:r>
            <a:r>
              <a:rPr lang="zh-CN" altLang="en-US" sz="3200" b="1" dirty="0">
                <a:solidFill>
                  <a:srgbClr val="0000FF"/>
                </a:solidFill>
                <a:latin typeface="宋体" panose="02010600030101010101" pitchFamily="2" charset="-122"/>
                <a:ea typeface="宋体" panose="02010600030101010101" pitchFamily="2" charset="-122"/>
              </a:rPr>
              <a:t>最终用户角度</a:t>
            </a:r>
            <a:r>
              <a:rPr lang="zh-CN" altLang="en-US" sz="3200" b="1" dirty="0">
                <a:latin typeface="宋体" panose="02010600030101010101" pitchFamily="2" charset="-122"/>
                <a:ea typeface="宋体" panose="02010600030101010101" pitchFamily="2" charset="-122"/>
              </a:rPr>
              <a:t>看，数据库系统的结构分为集中式结构、文件服务器结构、客户</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服务器结构等。这是数据库系统的</a:t>
            </a:r>
            <a:r>
              <a:rPr lang="zh-CN" altLang="en-US" sz="3200" b="1" dirty="0">
                <a:solidFill>
                  <a:srgbClr val="FF0000"/>
                </a:solidFill>
                <a:latin typeface="宋体" panose="02010600030101010101" pitchFamily="2" charset="-122"/>
                <a:ea typeface="宋体" panose="02010600030101010101" pitchFamily="2" charset="-122"/>
              </a:rPr>
              <a:t>外部结构；</a:t>
            </a:r>
            <a:r>
              <a:rPr lang="en-US" altLang="zh-CN" sz="3200" b="1" dirty="0">
                <a:latin typeface="宋体" panose="02010600030101010101" pitchFamily="2" charset="-122"/>
                <a:ea typeface="宋体" panose="02010600030101010101" pitchFamily="2" charset="-122"/>
              </a:rPr>
              <a:t>(</a:t>
            </a:r>
            <a:r>
              <a:rPr lang="zh-CN" altLang="en-US" sz="3200" b="1" dirty="0">
                <a:solidFill>
                  <a:srgbClr val="0000FF"/>
                </a:solidFill>
                <a:latin typeface="宋体" panose="02010600030101010101" pitchFamily="2" charset="-122"/>
                <a:ea typeface="宋体" panose="02010600030101010101" pitchFamily="2" charset="-122"/>
              </a:rPr>
              <a:t>前面已讨论</a:t>
            </a:r>
            <a:r>
              <a:rPr lang="en-US" altLang="zh-CN" sz="3200" b="1" dirty="0">
                <a:latin typeface="宋体" panose="02010600030101010101" pitchFamily="2" charset="-122"/>
                <a:ea typeface="宋体" panose="02010600030101010101" pitchFamily="2" charset="-122"/>
              </a:rPr>
              <a:t>)</a:t>
            </a:r>
            <a:endParaRPr lang="zh-CN" altLang="en-US" sz="3200" b="1" dirty="0">
              <a:latin typeface="宋体" panose="02010600030101010101" pitchFamily="2" charset="-122"/>
              <a:ea typeface="宋体" panose="02010600030101010101" pitchFamily="2" charset="-122"/>
            </a:endParaRPr>
          </a:p>
          <a:p>
            <a:pPr lvl="1"/>
            <a:r>
              <a:rPr lang="zh-CN" altLang="en-US" sz="3200" b="1" dirty="0">
                <a:latin typeface="宋体" panose="02010600030101010101" pitchFamily="2" charset="-122"/>
                <a:ea typeface="宋体" panose="02010600030101010101" pitchFamily="2" charset="-122"/>
              </a:rPr>
              <a:t>从</a:t>
            </a:r>
            <a:r>
              <a:rPr lang="zh-CN" altLang="en-US" sz="3200" b="1" dirty="0">
                <a:solidFill>
                  <a:srgbClr val="0000FF"/>
                </a:solidFill>
                <a:latin typeface="宋体" panose="02010600030101010101" pitchFamily="2" charset="-122"/>
                <a:ea typeface="宋体" panose="02010600030101010101" pitchFamily="2" charset="-122"/>
              </a:rPr>
              <a:t>数据库管理角度</a:t>
            </a:r>
            <a:r>
              <a:rPr lang="zh-CN" altLang="en-US" sz="3200" b="1" dirty="0">
                <a:latin typeface="宋体" panose="02010600030101010101" pitchFamily="2" charset="-122"/>
                <a:ea typeface="宋体" panose="02010600030101010101" pitchFamily="2" charset="-122"/>
              </a:rPr>
              <a:t>看，数据库系统通常采用三级模式结构。这是数据库系统的</a:t>
            </a:r>
            <a:r>
              <a:rPr lang="zh-CN" altLang="en-US" sz="3200" b="1" dirty="0">
                <a:solidFill>
                  <a:srgbClr val="FF0000"/>
                </a:solidFill>
                <a:latin typeface="宋体" panose="02010600030101010101" pitchFamily="2" charset="-122"/>
                <a:ea typeface="宋体" panose="02010600030101010101" pitchFamily="2" charset="-122"/>
              </a:rPr>
              <a:t>内部结构。</a:t>
            </a:r>
            <a:endParaRPr lang="zh-CN" altLang="en-US" sz="3200" b="1" dirty="0">
              <a:solidFill>
                <a:srgbClr val="0099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left)">
                                      <p:cBhvr>
                                        <p:cTn id="12" dur="500"/>
                                        <p:tgtEl>
                                          <p:spTgt spid="6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left)">
                                      <p:cBhvr>
                                        <p:cTn id="17"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457200" y="115888"/>
            <a:ext cx="8229600" cy="704850"/>
          </a:xfrm>
        </p:spPr>
        <p:txBody>
          <a:bodyPr/>
          <a:lstStyle/>
          <a:p>
            <a:r>
              <a:rPr lang="zh-CN" altLang="en-US"/>
              <a:t>模式的基本概念</a:t>
            </a:r>
          </a:p>
        </p:txBody>
      </p:sp>
      <p:sp>
        <p:nvSpPr>
          <p:cNvPr id="68611" name="内容占位符 2"/>
          <p:cNvSpPr>
            <a:spLocks noGrp="1"/>
          </p:cNvSpPr>
          <p:nvPr>
            <p:ph idx="1"/>
          </p:nvPr>
        </p:nvSpPr>
        <p:spPr>
          <a:xfrm>
            <a:off x="457200" y="1268413"/>
            <a:ext cx="8229600" cy="4857750"/>
          </a:xfrm>
        </p:spPr>
        <p:txBody>
          <a:bodyPr/>
          <a:lstStyle/>
          <a:p>
            <a:r>
              <a:rPr lang="zh-CN" altLang="en-US" b="1" dirty="0">
                <a:solidFill>
                  <a:srgbClr val="0000FF"/>
                </a:solidFill>
                <a:latin typeface="+mn-ea"/>
              </a:rPr>
              <a:t>模式</a:t>
            </a:r>
            <a:r>
              <a:rPr lang="zh-CN" altLang="en-US" b="1" dirty="0">
                <a:latin typeface="+mn-ea"/>
              </a:rPr>
              <a:t>是用给定的数据模型对</a:t>
            </a:r>
            <a:r>
              <a:rPr lang="zh-CN" altLang="en-US" b="1" dirty="0">
                <a:solidFill>
                  <a:srgbClr val="FF0000"/>
                </a:solidFill>
                <a:latin typeface="+mn-ea"/>
              </a:rPr>
              <a:t>具体数据</a:t>
            </a:r>
            <a:r>
              <a:rPr lang="zh-CN" altLang="en-US" b="1" dirty="0">
                <a:latin typeface="+mn-ea"/>
              </a:rPr>
              <a:t>的描述。</a:t>
            </a:r>
            <a:endParaRPr lang="en-US" altLang="zh-CN" b="1" dirty="0">
              <a:latin typeface="+mn-ea"/>
            </a:endParaRPr>
          </a:p>
          <a:p>
            <a:r>
              <a:rPr lang="zh-CN" altLang="en-US" b="1" dirty="0">
                <a:solidFill>
                  <a:srgbClr val="0000FF"/>
                </a:solidFill>
                <a:latin typeface="+mn-ea"/>
              </a:rPr>
              <a:t>模式</a:t>
            </a:r>
            <a:r>
              <a:rPr lang="zh-CN" altLang="en-US" b="1" dirty="0">
                <a:latin typeface="+mn-ea"/>
              </a:rPr>
              <a:t>是数据库中全体数据的</a:t>
            </a:r>
            <a:r>
              <a:rPr lang="zh-CN" altLang="en-US" b="1" dirty="0">
                <a:solidFill>
                  <a:srgbClr val="FF0000"/>
                </a:solidFill>
                <a:latin typeface="+mn-ea"/>
              </a:rPr>
              <a:t>逻辑结构</a:t>
            </a:r>
            <a:r>
              <a:rPr lang="zh-CN" altLang="en-US" b="1" dirty="0">
                <a:latin typeface="+mn-ea"/>
              </a:rPr>
              <a:t>和</a:t>
            </a:r>
            <a:r>
              <a:rPr lang="zh-CN" altLang="en-US" b="1" dirty="0">
                <a:solidFill>
                  <a:srgbClr val="FF0000"/>
                </a:solidFill>
                <a:latin typeface="+mn-ea"/>
              </a:rPr>
              <a:t>特征的描述</a:t>
            </a:r>
            <a:r>
              <a:rPr lang="zh-CN" altLang="en-US" b="1" dirty="0">
                <a:latin typeface="+mn-ea"/>
              </a:rPr>
              <a:t>，它仅仅涉及型的描述，不涉及具体的值。</a:t>
            </a:r>
            <a:endParaRPr lang="en-US" altLang="zh-CN" b="1" dirty="0">
              <a:latin typeface="+mn-ea"/>
            </a:endParaRPr>
          </a:p>
          <a:p>
            <a:r>
              <a:rPr lang="zh-CN" altLang="en-US" b="1" dirty="0">
                <a:solidFill>
                  <a:srgbClr val="0000FF"/>
                </a:solidFill>
                <a:latin typeface="+mn-ea"/>
              </a:rPr>
              <a:t>关系模式</a:t>
            </a:r>
            <a:r>
              <a:rPr lang="zh-CN" altLang="en-US" b="1" dirty="0">
                <a:latin typeface="+mn-ea"/>
              </a:rPr>
              <a:t>是关系的“型”或</a:t>
            </a:r>
            <a:r>
              <a:rPr lang="zh-CN" altLang="en-US" b="1" dirty="0">
                <a:solidFill>
                  <a:srgbClr val="FF0000"/>
                </a:solidFill>
                <a:latin typeface="+mn-ea"/>
              </a:rPr>
              <a:t>元组</a:t>
            </a:r>
            <a:r>
              <a:rPr lang="zh-CN" altLang="en-US" b="1" dirty="0">
                <a:latin typeface="+mn-ea"/>
              </a:rPr>
              <a:t>的结构共性的描述。</a:t>
            </a:r>
            <a:endParaRPr lang="en-US" altLang="zh-CN" b="1" dirty="0">
              <a:latin typeface="+mn-ea"/>
            </a:endParaRPr>
          </a:p>
          <a:p>
            <a:endParaRPr lang="zh-CN" altLang="en-US" b="1"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44500" y="115888"/>
            <a:ext cx="8229600" cy="704850"/>
          </a:xfrm>
        </p:spPr>
        <p:txBody>
          <a:bodyPr/>
          <a:lstStyle/>
          <a:p>
            <a:pPr eaLnBrk="1" hangingPunct="1"/>
            <a:r>
              <a:rPr lang="zh-CN" altLang="en-US" sz="3800"/>
              <a:t>文件管理系统示例</a:t>
            </a:r>
          </a:p>
        </p:txBody>
      </p:sp>
      <p:sp>
        <p:nvSpPr>
          <p:cNvPr id="2" name="折角形 1"/>
          <p:cNvSpPr/>
          <p:nvPr/>
        </p:nvSpPr>
        <p:spPr>
          <a:xfrm>
            <a:off x="991017" y="5013725"/>
            <a:ext cx="1728792" cy="1158641"/>
          </a:xfrm>
          <a:prstGeom prst="foldedCorner">
            <a:avLst/>
          </a:prstGeom>
        </p:spPr>
        <p:style>
          <a:lnRef idx="3">
            <a:schemeClr val="lt1"/>
          </a:lnRef>
          <a:fillRef idx="1">
            <a:schemeClr val="accent1"/>
          </a:fillRef>
          <a:effectRef idx="1">
            <a:schemeClr val="accent1"/>
          </a:effectRef>
          <a:fontRef idx="minor">
            <a:schemeClr val="lt1"/>
          </a:fontRef>
        </p:style>
        <p:txBody>
          <a:bodyPr rtlCol="0" anchor="t" anchorCtr="0"/>
          <a:lstStyle/>
          <a:p>
            <a:pPr algn="ctr"/>
            <a:r>
              <a:rPr lang="zh-CN" altLang="en-US" sz="2400" dirty="0">
                <a:ln w="0"/>
                <a:solidFill>
                  <a:schemeClr val="tx1"/>
                </a:solidFill>
                <a:effectLst>
                  <a:outerShdw blurRad="38100" dist="19050" dir="2700000" algn="tl" rotWithShape="0">
                    <a:schemeClr val="dk1">
                      <a:alpha val="40000"/>
                    </a:schemeClr>
                  </a:outerShdw>
                </a:effectLst>
                <a:latin typeface="Times New Roman" pitchFamily="18" charset="0"/>
                <a:ea typeface="宋体" pitchFamily="2" charset="-122"/>
              </a:rPr>
              <a:t>学生信息文件</a:t>
            </a:r>
            <a:r>
              <a:rPr lang="en-US" altLang="zh-CN" sz="2400" dirty="0">
                <a:ln w="0"/>
                <a:solidFill>
                  <a:schemeClr val="tx1"/>
                </a:solidFill>
                <a:effectLst>
                  <a:outerShdw blurRad="38100" dist="19050" dir="2700000" algn="tl" rotWithShape="0">
                    <a:schemeClr val="dk1">
                      <a:alpha val="40000"/>
                    </a:schemeClr>
                  </a:outerShdw>
                </a:effectLst>
                <a:latin typeface="Times New Roman" pitchFamily="18" charset="0"/>
                <a:ea typeface="宋体" pitchFamily="2" charset="-122"/>
              </a:rPr>
              <a:t>F1</a:t>
            </a:r>
          </a:p>
          <a:p>
            <a:pPr algn="ctr"/>
            <a:endParaRPr lang="zh-CN" altLang="en-US" dirty="0"/>
          </a:p>
        </p:txBody>
      </p:sp>
      <p:sp>
        <p:nvSpPr>
          <p:cNvPr id="16" name="折角形 15"/>
          <p:cNvSpPr/>
          <p:nvPr/>
        </p:nvSpPr>
        <p:spPr>
          <a:xfrm>
            <a:off x="3368106" y="5013727"/>
            <a:ext cx="1728792" cy="1158641"/>
          </a:xfrm>
          <a:prstGeom prst="foldedCorner">
            <a:avLst/>
          </a:prstGeom>
        </p:spPr>
        <p:style>
          <a:lnRef idx="3">
            <a:schemeClr val="lt1"/>
          </a:lnRef>
          <a:fillRef idx="1">
            <a:schemeClr val="accent1"/>
          </a:fillRef>
          <a:effectRef idx="1">
            <a:schemeClr val="accent1"/>
          </a:effectRef>
          <a:fontRef idx="minor">
            <a:schemeClr val="lt1"/>
          </a:fontRef>
        </p:style>
        <p:txBody>
          <a:bodyPr rtlCol="0" anchor="t" anchorCtr="0"/>
          <a:lstStyle/>
          <a:p>
            <a:pPr algn="ctr"/>
            <a:r>
              <a:rPr lang="zh-CN" altLang="en-US" sz="2400" dirty="0">
                <a:ln w="0"/>
                <a:solidFill>
                  <a:schemeClr val="tx1"/>
                </a:solidFill>
                <a:effectLst>
                  <a:outerShdw blurRad="38100" dist="19050" dir="2700000" algn="tl" rotWithShape="0">
                    <a:schemeClr val="dk1">
                      <a:alpha val="40000"/>
                    </a:schemeClr>
                  </a:outerShdw>
                </a:effectLst>
                <a:latin typeface="Times New Roman" pitchFamily="18" charset="0"/>
                <a:ea typeface="宋体" pitchFamily="2" charset="-122"/>
              </a:rPr>
              <a:t>课程信息文件</a:t>
            </a:r>
            <a:r>
              <a:rPr lang="en-US" altLang="zh-CN" sz="2400" dirty="0">
                <a:ln w="0"/>
                <a:solidFill>
                  <a:schemeClr val="tx1"/>
                </a:solidFill>
                <a:effectLst>
                  <a:outerShdw blurRad="38100" dist="19050" dir="2700000" algn="tl" rotWithShape="0">
                    <a:schemeClr val="dk1">
                      <a:alpha val="40000"/>
                    </a:schemeClr>
                  </a:outerShdw>
                </a:effectLst>
                <a:latin typeface="Times New Roman" pitchFamily="18" charset="0"/>
                <a:ea typeface="宋体" pitchFamily="2" charset="-122"/>
              </a:rPr>
              <a:t>F2</a:t>
            </a:r>
            <a:endParaRPr lang="zh-CN" altLang="en-US" dirty="0"/>
          </a:p>
        </p:txBody>
      </p:sp>
      <p:sp>
        <p:nvSpPr>
          <p:cNvPr id="17" name="折角形 16"/>
          <p:cNvSpPr/>
          <p:nvPr/>
        </p:nvSpPr>
        <p:spPr>
          <a:xfrm>
            <a:off x="5873624" y="5013726"/>
            <a:ext cx="1728792" cy="1158641"/>
          </a:xfrm>
          <a:prstGeom prst="foldedCorner">
            <a:avLst/>
          </a:prstGeom>
        </p:spPr>
        <p:style>
          <a:lnRef idx="3">
            <a:schemeClr val="lt1"/>
          </a:lnRef>
          <a:fillRef idx="1">
            <a:schemeClr val="accent1"/>
          </a:fillRef>
          <a:effectRef idx="1">
            <a:schemeClr val="accent1"/>
          </a:effectRef>
          <a:fontRef idx="minor">
            <a:schemeClr val="lt1"/>
          </a:fontRef>
        </p:style>
        <p:txBody>
          <a:bodyPr rtlCol="0" anchor="t" anchorCtr="0"/>
          <a:lstStyle/>
          <a:p>
            <a:pPr algn="ctr"/>
            <a:r>
              <a:rPr lang="zh-CN" altLang="en-US" sz="2400" dirty="0">
                <a:ln w="0"/>
                <a:solidFill>
                  <a:schemeClr val="tx1"/>
                </a:solidFill>
                <a:effectLst>
                  <a:outerShdw blurRad="38100" dist="19050" dir="2700000" algn="tl" rotWithShape="0">
                    <a:schemeClr val="dk1">
                      <a:alpha val="40000"/>
                    </a:schemeClr>
                  </a:outerShdw>
                </a:effectLst>
                <a:latin typeface="Times New Roman" pitchFamily="18" charset="0"/>
                <a:ea typeface="宋体" pitchFamily="2" charset="-122"/>
              </a:rPr>
              <a:t>选课信息文件</a:t>
            </a:r>
            <a:r>
              <a:rPr lang="en-US" altLang="zh-CN" sz="2400" dirty="0">
                <a:ln w="0"/>
                <a:solidFill>
                  <a:schemeClr val="tx1"/>
                </a:solidFill>
                <a:effectLst>
                  <a:outerShdw blurRad="38100" dist="19050" dir="2700000" algn="tl" rotWithShape="0">
                    <a:schemeClr val="dk1">
                      <a:alpha val="40000"/>
                    </a:schemeClr>
                  </a:outerShdw>
                </a:effectLst>
                <a:latin typeface="Times New Roman" pitchFamily="18" charset="0"/>
                <a:ea typeface="宋体" pitchFamily="2" charset="-122"/>
              </a:rPr>
              <a:t>F3</a:t>
            </a:r>
            <a:endParaRPr lang="zh-CN" altLang="en-US" dirty="0"/>
          </a:p>
        </p:txBody>
      </p:sp>
      <p:sp>
        <p:nvSpPr>
          <p:cNvPr id="18" name="Text Box 6"/>
          <p:cNvSpPr txBox="1">
            <a:spLocks noChangeArrowheads="1"/>
          </p:cNvSpPr>
          <p:nvPr/>
        </p:nvSpPr>
        <p:spPr bwMode="auto">
          <a:xfrm>
            <a:off x="-21667" y="1129656"/>
            <a:ext cx="6759687" cy="681598"/>
          </a:xfrm>
          <a:prstGeom prst="rect">
            <a:avLst/>
          </a:prstGeom>
          <a:solidFill>
            <a:schemeClr val="accent5">
              <a:lumMod val="60000"/>
              <a:lumOff val="40000"/>
            </a:schemeClr>
          </a:solidFill>
          <a:ln>
            <a:noFill/>
          </a:ln>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800" b="1" dirty="0">
                <a:solidFill>
                  <a:srgbClr val="0000FF"/>
                </a:solidFill>
                <a:latin typeface="黑体" panose="02010609060101010101" pitchFamily="49" charset="-122"/>
                <a:ea typeface="黑体" panose="02010609060101010101" pitchFamily="49" charset="-122"/>
              </a:rPr>
              <a:t>在文件管理时代，信息管理是这样的！</a:t>
            </a:r>
            <a:endParaRPr lang="en-US" altLang="zh-CN" sz="2800" b="1" dirty="0">
              <a:solidFill>
                <a:srgbClr val="0000FF"/>
              </a:solidFill>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CCE6420E-E053-46D5-80B6-E9F21A4FFD23}"/>
              </a:ext>
            </a:extLst>
          </p:cNvPr>
          <p:cNvGrpSpPr/>
          <p:nvPr/>
        </p:nvGrpSpPr>
        <p:grpSpPr>
          <a:xfrm>
            <a:off x="984758" y="2492571"/>
            <a:ext cx="6887308" cy="2353552"/>
            <a:chOff x="984758" y="2492571"/>
            <a:chExt cx="6887308" cy="2353552"/>
          </a:xfrm>
        </p:grpSpPr>
        <p:grpSp>
          <p:nvGrpSpPr>
            <p:cNvPr id="10243" name="Group 4"/>
            <p:cNvGrpSpPr>
              <a:grpSpLocks/>
            </p:cNvGrpSpPr>
            <p:nvPr/>
          </p:nvGrpSpPr>
          <p:grpSpPr bwMode="auto">
            <a:xfrm>
              <a:off x="984758" y="2492571"/>
              <a:ext cx="6887308" cy="2353552"/>
              <a:chOff x="3240" y="1284"/>
              <a:chExt cx="4500" cy="1616"/>
            </a:xfrm>
          </p:grpSpPr>
          <p:sp>
            <p:nvSpPr>
              <p:cNvPr id="23556" name="Text Box 5"/>
              <p:cNvSpPr txBox="1">
                <a:spLocks noChangeArrowheads="1"/>
              </p:cNvSpPr>
              <p:nvPr/>
            </p:nvSpPr>
            <p:spPr bwMode="auto">
              <a:xfrm>
                <a:off x="6120" y="1284"/>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2400" b="1">
                    <a:solidFill>
                      <a:srgbClr val="FF0000"/>
                    </a:solidFill>
                    <a:latin typeface="Times New Roman" panose="02020603050405020304" pitchFamily="18" charset="0"/>
                  </a:rPr>
                  <a:t>应用程序</a:t>
                </a:r>
                <a:r>
                  <a:rPr lang="en-US" altLang="zh-CN" sz="2400" b="1">
                    <a:solidFill>
                      <a:srgbClr val="FF0000"/>
                    </a:solidFill>
                    <a:latin typeface="Times New Roman" panose="02020603050405020304" pitchFamily="18" charset="0"/>
                  </a:rPr>
                  <a:t>A2</a:t>
                </a:r>
                <a:endParaRPr lang="en-US" altLang="zh-CN" sz="2800" b="1">
                  <a:solidFill>
                    <a:srgbClr val="FF0000"/>
                  </a:solidFill>
                  <a:latin typeface="Times New Roman" panose="02020603050405020304" pitchFamily="18" charset="0"/>
                </a:endParaRPr>
              </a:p>
            </p:txBody>
          </p:sp>
          <p:sp>
            <p:nvSpPr>
              <p:cNvPr id="23557" name="Text Box 6"/>
              <p:cNvSpPr txBox="1">
                <a:spLocks noChangeArrowheads="1"/>
              </p:cNvSpPr>
              <p:nvPr/>
            </p:nvSpPr>
            <p:spPr bwMode="auto">
              <a:xfrm>
                <a:off x="3600" y="1284"/>
                <a:ext cx="14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spcBef>
                    <a:spcPct val="0"/>
                  </a:spcBef>
                  <a:buFontTx/>
                  <a:buNone/>
                </a:pPr>
                <a:r>
                  <a:rPr lang="zh-CN" altLang="en-US" sz="2400" b="1" dirty="0">
                    <a:solidFill>
                      <a:srgbClr val="FF0000"/>
                    </a:solidFill>
                    <a:latin typeface="Times New Roman" panose="02020603050405020304" pitchFamily="18" charset="0"/>
                  </a:rPr>
                  <a:t>应用程序</a:t>
                </a:r>
                <a:r>
                  <a:rPr lang="en-US" altLang="zh-CN" sz="2400" b="1" dirty="0">
                    <a:solidFill>
                      <a:srgbClr val="FF0000"/>
                    </a:solidFill>
                    <a:latin typeface="Times New Roman" panose="02020603050405020304" pitchFamily="18" charset="0"/>
                  </a:rPr>
                  <a:t>A1</a:t>
                </a:r>
                <a:endParaRPr lang="en-US" altLang="zh-CN" sz="2800" b="1" dirty="0">
                  <a:solidFill>
                    <a:srgbClr val="FF0000"/>
                  </a:solidFill>
                  <a:latin typeface="Times New Roman" panose="02020603050405020304" pitchFamily="18" charset="0"/>
                </a:endParaRPr>
              </a:p>
            </p:txBody>
          </p:sp>
          <p:sp>
            <p:nvSpPr>
              <p:cNvPr id="10246" name="Text Box 7"/>
              <p:cNvSpPr txBox="1">
                <a:spLocks noChangeArrowheads="1"/>
              </p:cNvSpPr>
              <p:nvPr/>
            </p:nvSpPr>
            <p:spPr bwMode="auto">
              <a:xfrm>
                <a:off x="3240" y="1752"/>
                <a:ext cx="1980" cy="46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lvl1pPr eaLnBrk="0" hangingPunct="0">
                  <a:defRPr>
                    <a:solidFill>
                      <a:schemeClr val="tx1"/>
                    </a:solidFill>
                    <a:latin typeface="Arial" charset="0"/>
                    <a:ea typeface="Gulim" pitchFamily="34" charset="-127"/>
                  </a:defRPr>
                </a:lvl1pPr>
                <a:lvl2pPr marL="742950" indent="-285750" eaLnBrk="0" hangingPunct="0">
                  <a:defRPr>
                    <a:solidFill>
                      <a:schemeClr val="tx1"/>
                    </a:solidFill>
                    <a:latin typeface="Arial" charset="0"/>
                    <a:ea typeface="Gulim" pitchFamily="34" charset="-127"/>
                  </a:defRPr>
                </a:lvl2pPr>
                <a:lvl3pPr marL="1143000" indent="-228600" eaLnBrk="0" hangingPunct="0">
                  <a:defRPr>
                    <a:solidFill>
                      <a:schemeClr val="tx1"/>
                    </a:solidFill>
                    <a:latin typeface="Arial" charset="0"/>
                    <a:ea typeface="Gulim" pitchFamily="34" charset="-127"/>
                  </a:defRPr>
                </a:lvl3pPr>
                <a:lvl4pPr marL="1600200" indent="-228600" eaLnBrk="0" hangingPunct="0">
                  <a:defRPr>
                    <a:solidFill>
                      <a:schemeClr val="tx1"/>
                    </a:solidFill>
                    <a:latin typeface="Arial" charset="0"/>
                    <a:ea typeface="Gulim" pitchFamily="34" charset="-127"/>
                  </a:defRPr>
                </a:lvl4pPr>
                <a:lvl5pPr marL="2057400" indent="-228600" eaLnBrk="0" hangingPunct="0">
                  <a:defRPr>
                    <a:solidFill>
                      <a:schemeClr val="tx1"/>
                    </a:solidFill>
                    <a:latin typeface="Arial" charset="0"/>
                    <a:ea typeface="Gulim" pitchFamily="34" charset="-127"/>
                  </a:defRPr>
                </a:lvl5pPr>
                <a:lvl6pPr marL="2514600" indent="-228600" algn="r" eaLnBrk="0" fontAlgn="base" hangingPunct="0">
                  <a:spcBef>
                    <a:spcPct val="0"/>
                  </a:spcBef>
                  <a:spcAft>
                    <a:spcPct val="0"/>
                  </a:spcAft>
                  <a:defRPr>
                    <a:solidFill>
                      <a:schemeClr val="tx1"/>
                    </a:solidFill>
                    <a:latin typeface="Arial" charset="0"/>
                    <a:ea typeface="Gulim" pitchFamily="34" charset="-127"/>
                  </a:defRPr>
                </a:lvl6pPr>
                <a:lvl7pPr marL="2971800" indent="-228600" algn="r" eaLnBrk="0" fontAlgn="base" hangingPunct="0">
                  <a:spcBef>
                    <a:spcPct val="0"/>
                  </a:spcBef>
                  <a:spcAft>
                    <a:spcPct val="0"/>
                  </a:spcAft>
                  <a:defRPr>
                    <a:solidFill>
                      <a:schemeClr val="tx1"/>
                    </a:solidFill>
                    <a:latin typeface="Arial" charset="0"/>
                    <a:ea typeface="Gulim" pitchFamily="34" charset="-127"/>
                  </a:defRPr>
                </a:lvl7pPr>
                <a:lvl8pPr marL="3429000" indent="-228600" algn="r" eaLnBrk="0" fontAlgn="base" hangingPunct="0">
                  <a:spcBef>
                    <a:spcPct val="0"/>
                  </a:spcBef>
                  <a:spcAft>
                    <a:spcPct val="0"/>
                  </a:spcAft>
                  <a:defRPr>
                    <a:solidFill>
                      <a:schemeClr val="tx1"/>
                    </a:solidFill>
                    <a:latin typeface="Arial" charset="0"/>
                    <a:ea typeface="Gulim" pitchFamily="34" charset="-127"/>
                  </a:defRPr>
                </a:lvl8pPr>
                <a:lvl9pPr marL="3886200" indent="-228600" algn="r" eaLnBrk="0" fontAlgn="base" hangingPunct="0">
                  <a:spcBef>
                    <a:spcPct val="0"/>
                  </a:spcBef>
                  <a:spcAft>
                    <a:spcPct val="0"/>
                  </a:spcAft>
                  <a:defRPr>
                    <a:solidFill>
                      <a:schemeClr val="tx1"/>
                    </a:solidFill>
                    <a:latin typeface="Arial" charset="0"/>
                    <a:ea typeface="Gulim" pitchFamily="34" charset="-127"/>
                  </a:defRPr>
                </a:lvl9pPr>
              </a:lstStyle>
              <a:p>
                <a:pPr algn="ctr">
                  <a:defRPr/>
                </a:pPr>
                <a:r>
                  <a:rPr lang="zh-CN" altLang="en-US" sz="2400" b="1" dirty="0">
                    <a:solidFill>
                      <a:schemeClr val="bg1"/>
                    </a:solidFill>
                    <a:latin typeface="Times New Roman" pitchFamily="18" charset="0"/>
                    <a:ea typeface="宋体" pitchFamily="2" charset="-122"/>
                  </a:rPr>
                  <a:t>学生基本信息管理</a:t>
                </a:r>
              </a:p>
            </p:txBody>
          </p:sp>
          <p:sp>
            <p:nvSpPr>
              <p:cNvPr id="10247" name="Text Box 8"/>
              <p:cNvSpPr txBox="1">
                <a:spLocks noChangeArrowheads="1"/>
              </p:cNvSpPr>
              <p:nvPr/>
            </p:nvSpPr>
            <p:spPr bwMode="auto">
              <a:xfrm>
                <a:off x="5760" y="1752"/>
                <a:ext cx="1980" cy="46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lvl1pPr eaLnBrk="0" hangingPunct="0">
                  <a:defRPr>
                    <a:solidFill>
                      <a:schemeClr val="tx1"/>
                    </a:solidFill>
                    <a:latin typeface="Arial" charset="0"/>
                    <a:ea typeface="Gulim" pitchFamily="34" charset="-127"/>
                  </a:defRPr>
                </a:lvl1pPr>
                <a:lvl2pPr marL="742950" indent="-285750" eaLnBrk="0" hangingPunct="0">
                  <a:defRPr>
                    <a:solidFill>
                      <a:schemeClr val="tx1"/>
                    </a:solidFill>
                    <a:latin typeface="Arial" charset="0"/>
                    <a:ea typeface="Gulim" pitchFamily="34" charset="-127"/>
                  </a:defRPr>
                </a:lvl2pPr>
                <a:lvl3pPr marL="1143000" indent="-228600" eaLnBrk="0" hangingPunct="0">
                  <a:defRPr>
                    <a:solidFill>
                      <a:schemeClr val="tx1"/>
                    </a:solidFill>
                    <a:latin typeface="Arial" charset="0"/>
                    <a:ea typeface="Gulim" pitchFamily="34" charset="-127"/>
                  </a:defRPr>
                </a:lvl3pPr>
                <a:lvl4pPr marL="1600200" indent="-228600" eaLnBrk="0" hangingPunct="0">
                  <a:defRPr>
                    <a:solidFill>
                      <a:schemeClr val="tx1"/>
                    </a:solidFill>
                    <a:latin typeface="Arial" charset="0"/>
                    <a:ea typeface="Gulim" pitchFamily="34" charset="-127"/>
                  </a:defRPr>
                </a:lvl4pPr>
                <a:lvl5pPr marL="2057400" indent="-228600" eaLnBrk="0" hangingPunct="0">
                  <a:defRPr>
                    <a:solidFill>
                      <a:schemeClr val="tx1"/>
                    </a:solidFill>
                    <a:latin typeface="Arial" charset="0"/>
                    <a:ea typeface="Gulim" pitchFamily="34" charset="-127"/>
                  </a:defRPr>
                </a:lvl5pPr>
                <a:lvl6pPr marL="2514600" indent="-228600" algn="r" eaLnBrk="0" fontAlgn="base" hangingPunct="0">
                  <a:spcBef>
                    <a:spcPct val="0"/>
                  </a:spcBef>
                  <a:spcAft>
                    <a:spcPct val="0"/>
                  </a:spcAft>
                  <a:defRPr>
                    <a:solidFill>
                      <a:schemeClr val="tx1"/>
                    </a:solidFill>
                    <a:latin typeface="Arial" charset="0"/>
                    <a:ea typeface="Gulim" pitchFamily="34" charset="-127"/>
                  </a:defRPr>
                </a:lvl6pPr>
                <a:lvl7pPr marL="2971800" indent="-228600" algn="r" eaLnBrk="0" fontAlgn="base" hangingPunct="0">
                  <a:spcBef>
                    <a:spcPct val="0"/>
                  </a:spcBef>
                  <a:spcAft>
                    <a:spcPct val="0"/>
                  </a:spcAft>
                  <a:defRPr>
                    <a:solidFill>
                      <a:schemeClr val="tx1"/>
                    </a:solidFill>
                    <a:latin typeface="Arial" charset="0"/>
                    <a:ea typeface="Gulim" pitchFamily="34" charset="-127"/>
                  </a:defRPr>
                </a:lvl7pPr>
                <a:lvl8pPr marL="3429000" indent="-228600" algn="r" eaLnBrk="0" fontAlgn="base" hangingPunct="0">
                  <a:spcBef>
                    <a:spcPct val="0"/>
                  </a:spcBef>
                  <a:spcAft>
                    <a:spcPct val="0"/>
                  </a:spcAft>
                  <a:defRPr>
                    <a:solidFill>
                      <a:schemeClr val="tx1"/>
                    </a:solidFill>
                    <a:latin typeface="Arial" charset="0"/>
                    <a:ea typeface="Gulim" pitchFamily="34" charset="-127"/>
                  </a:defRPr>
                </a:lvl8pPr>
                <a:lvl9pPr marL="3886200" indent="-228600" algn="r" eaLnBrk="0" fontAlgn="base" hangingPunct="0">
                  <a:spcBef>
                    <a:spcPct val="0"/>
                  </a:spcBef>
                  <a:spcAft>
                    <a:spcPct val="0"/>
                  </a:spcAft>
                  <a:defRPr>
                    <a:solidFill>
                      <a:schemeClr val="tx1"/>
                    </a:solidFill>
                    <a:latin typeface="Arial" charset="0"/>
                    <a:ea typeface="Gulim" pitchFamily="34" charset="-127"/>
                  </a:defRPr>
                </a:lvl9pPr>
              </a:lstStyle>
              <a:p>
                <a:pPr algn="ctr">
                  <a:defRPr/>
                </a:pPr>
                <a:r>
                  <a:rPr lang="zh-CN" altLang="en-US" sz="2400" b="1">
                    <a:solidFill>
                      <a:schemeClr val="bg1"/>
                    </a:solidFill>
                    <a:latin typeface="Times New Roman" pitchFamily="18" charset="0"/>
                    <a:ea typeface="宋体" pitchFamily="2" charset="-122"/>
                  </a:rPr>
                  <a:t>学生选课管理</a:t>
                </a:r>
              </a:p>
            </p:txBody>
          </p:sp>
          <p:sp>
            <p:nvSpPr>
              <p:cNvPr id="23567" name="Line 12"/>
              <p:cNvSpPr>
                <a:spLocks noChangeShapeType="1"/>
              </p:cNvSpPr>
              <p:nvPr/>
            </p:nvSpPr>
            <p:spPr bwMode="auto">
              <a:xfrm flipH="1">
                <a:off x="3600" y="2220"/>
                <a:ext cx="360"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3"/>
              <p:cNvSpPr>
                <a:spLocks noChangeShapeType="1"/>
              </p:cNvSpPr>
              <p:nvPr/>
            </p:nvSpPr>
            <p:spPr bwMode="auto">
              <a:xfrm flipH="1">
                <a:off x="3960" y="2220"/>
                <a:ext cx="2160"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14"/>
              <p:cNvSpPr>
                <a:spLocks noChangeShapeType="1"/>
              </p:cNvSpPr>
              <p:nvPr/>
            </p:nvSpPr>
            <p:spPr bwMode="auto">
              <a:xfrm flipH="1">
                <a:off x="5526" y="2220"/>
                <a:ext cx="1314" cy="6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15"/>
              <p:cNvSpPr>
                <a:spLocks noChangeShapeType="1"/>
              </p:cNvSpPr>
              <p:nvPr/>
            </p:nvSpPr>
            <p:spPr bwMode="auto">
              <a:xfrm flipH="1">
                <a:off x="7200" y="2220"/>
                <a:ext cx="180" cy="6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Line 12">
              <a:extLst>
                <a:ext uri="{FF2B5EF4-FFF2-40B4-BE49-F238E27FC236}">
                  <a16:creationId xmlns:a16="http://schemas.microsoft.com/office/drawing/2014/main" id="{534A22C7-29FC-4509-A171-203E2C7C501E}"/>
                </a:ext>
              </a:extLst>
            </p:cNvPr>
            <p:cNvSpPr>
              <a:spLocks noChangeShapeType="1"/>
            </p:cNvSpPr>
            <p:nvPr/>
          </p:nvSpPr>
          <p:spPr bwMode="auto">
            <a:xfrm>
              <a:off x="2719809" y="3850546"/>
              <a:ext cx="3869115" cy="99035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0825" y="0"/>
            <a:ext cx="8610600" cy="990600"/>
          </a:xfrm>
        </p:spPr>
        <p:txBody>
          <a:bodyPr/>
          <a:lstStyle/>
          <a:p>
            <a:pPr eaLnBrk="1" hangingPunct="1"/>
            <a:r>
              <a:rPr lang="zh-CN" altLang="en-US"/>
              <a:t>关系模式</a:t>
            </a:r>
          </a:p>
        </p:txBody>
      </p:sp>
      <p:sp>
        <p:nvSpPr>
          <p:cNvPr id="429060" name="Text Box 4"/>
          <p:cNvSpPr txBox="1">
            <a:spLocks noChangeArrowheads="1"/>
          </p:cNvSpPr>
          <p:nvPr/>
        </p:nvSpPr>
        <p:spPr bwMode="auto">
          <a:xfrm>
            <a:off x="323850" y="1628775"/>
            <a:ext cx="2305050" cy="9413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Bef>
                <a:spcPct val="0"/>
              </a:spcBef>
              <a:buFontTx/>
              <a:buNone/>
            </a:pPr>
            <a:r>
              <a:rPr lang="zh-CN" altLang="en-US" sz="2400" b="1">
                <a:solidFill>
                  <a:srgbClr val="142CE0"/>
                </a:solidFill>
                <a:latin typeface="楷体_GB2312" pitchFamily="49" charset="-122"/>
                <a:ea typeface="楷体_GB2312" pitchFamily="49" charset="-122"/>
              </a:rPr>
              <a:t>表头</a:t>
            </a:r>
          </a:p>
          <a:p>
            <a:pPr algn="just">
              <a:spcBef>
                <a:spcPct val="0"/>
              </a:spcBef>
              <a:buFontTx/>
              <a:buNone/>
            </a:pPr>
            <a:r>
              <a:rPr lang="zh-CN" altLang="en-US" sz="2400">
                <a:latin typeface="楷体_GB2312" pitchFamily="49" charset="-122"/>
                <a:ea typeface="楷体_GB2312" pitchFamily="49" charset="-122"/>
              </a:rPr>
              <a:t> （关系模式）</a:t>
            </a:r>
          </a:p>
        </p:txBody>
      </p:sp>
      <p:sp>
        <p:nvSpPr>
          <p:cNvPr id="429061" name="Text Box 5"/>
          <p:cNvSpPr txBox="1">
            <a:spLocks noChangeArrowheads="1"/>
          </p:cNvSpPr>
          <p:nvPr/>
        </p:nvSpPr>
        <p:spPr bwMode="auto">
          <a:xfrm>
            <a:off x="1673225" y="3000375"/>
            <a:ext cx="928688" cy="565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Bef>
                <a:spcPct val="0"/>
              </a:spcBef>
              <a:buFontTx/>
              <a:buNone/>
            </a:pPr>
            <a:r>
              <a:rPr lang="zh-CN" altLang="en-US" sz="2400" b="1">
                <a:solidFill>
                  <a:srgbClr val="FF0000"/>
                </a:solidFill>
                <a:latin typeface="Times New Roman" panose="02020603050405020304" pitchFamily="18" charset="0"/>
                <a:ea typeface="楷体_GB2312" pitchFamily="49" charset="-122"/>
              </a:rPr>
              <a:t>元组</a:t>
            </a:r>
          </a:p>
        </p:txBody>
      </p:sp>
      <p:sp>
        <p:nvSpPr>
          <p:cNvPr id="429062" name="AutoShape 6"/>
          <p:cNvSpPr>
            <a:spLocks noChangeArrowheads="1"/>
          </p:cNvSpPr>
          <p:nvPr/>
        </p:nvSpPr>
        <p:spPr bwMode="auto">
          <a:xfrm>
            <a:off x="2601913" y="2009775"/>
            <a:ext cx="685800" cy="304800"/>
          </a:xfrm>
          <a:prstGeom prst="rightArrow">
            <a:avLst>
              <a:gd name="adj1" fmla="val 50000"/>
              <a:gd name="adj2" fmla="val 56250"/>
            </a:avLst>
          </a:prstGeom>
          <a:solidFill>
            <a:schemeClr val="accent1"/>
          </a:solidFill>
          <a:ln w="9525">
            <a:solidFill>
              <a:schemeClr val="accent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429063" name="AutoShape 7"/>
          <p:cNvSpPr>
            <a:spLocks noChangeArrowheads="1"/>
          </p:cNvSpPr>
          <p:nvPr/>
        </p:nvSpPr>
        <p:spPr bwMode="auto">
          <a:xfrm>
            <a:off x="2525713" y="3076575"/>
            <a:ext cx="685800" cy="304800"/>
          </a:xfrm>
          <a:prstGeom prst="rightArrow">
            <a:avLst>
              <a:gd name="adj1" fmla="val 50000"/>
              <a:gd name="adj2" fmla="val 56250"/>
            </a:avLst>
          </a:prstGeom>
          <a:solidFill>
            <a:srgbClr val="FF6600"/>
          </a:solidFill>
          <a:ln w="9525">
            <a:solidFill>
              <a:srgbClr val="FF66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graphicFrame>
        <p:nvGraphicFramePr>
          <p:cNvPr id="429097" name="Group 41"/>
          <p:cNvGraphicFramePr>
            <a:graphicFrameLocks noGrp="1"/>
          </p:cNvGraphicFramePr>
          <p:nvPr/>
        </p:nvGraphicFramePr>
        <p:xfrm>
          <a:off x="3287713" y="1885950"/>
          <a:ext cx="5257800" cy="2651340"/>
        </p:xfrm>
        <a:graphic>
          <a:graphicData uri="http://schemas.openxmlformats.org/drawingml/2006/table">
            <a:tbl>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tblGrid>
              <a:tr h="578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dirty="0">
                          <a:ln>
                            <a:noFill/>
                          </a:ln>
                          <a:solidFill>
                            <a:srgbClr val="FB0724"/>
                          </a:solidFill>
                          <a:effectLst/>
                          <a:latin typeface="华文新魏" pitchFamily="2" charset="-122"/>
                          <a:ea typeface="华文新魏" pitchFamily="2" charset="-122"/>
                        </a:rPr>
                        <a:t>属性</a:t>
                      </a:r>
                      <a:r>
                        <a:rPr kumimoji="0" lang="en-US" altLang="zh-CN" sz="3200" b="1" i="0" u="none" strike="noStrike" cap="none" normalizeH="0" baseline="0" dirty="0">
                          <a:ln>
                            <a:noFill/>
                          </a:ln>
                          <a:solidFill>
                            <a:srgbClr val="FB0724"/>
                          </a:solidFill>
                          <a:effectLst/>
                          <a:latin typeface="华文新魏" pitchFamily="2" charset="-122"/>
                          <a:ea typeface="华文新魏" pitchFamily="2" charset="-122"/>
                        </a:rPr>
                        <a:t>1</a:t>
                      </a: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dirty="0">
                          <a:ln>
                            <a:noFill/>
                          </a:ln>
                          <a:solidFill>
                            <a:srgbClr val="FB0724"/>
                          </a:solidFill>
                          <a:effectLst/>
                          <a:latin typeface="华文新魏" pitchFamily="2" charset="-122"/>
                          <a:ea typeface="华文新魏" pitchFamily="2" charset="-122"/>
                        </a:rPr>
                        <a:t>属性</a:t>
                      </a:r>
                      <a:r>
                        <a:rPr kumimoji="0" lang="en-US" altLang="zh-CN" sz="3200" b="1" i="0" u="none" strike="noStrike" cap="none" normalizeH="0" baseline="0" dirty="0">
                          <a:ln>
                            <a:noFill/>
                          </a:ln>
                          <a:solidFill>
                            <a:srgbClr val="FB0724"/>
                          </a:solidFill>
                          <a:effectLst/>
                          <a:latin typeface="华文新魏" pitchFamily="2" charset="-122"/>
                          <a:ea typeface="华文新魏" pitchFamily="2" charset="-122"/>
                        </a:rPr>
                        <a:t>2</a:t>
                      </a: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en-US" altLang="zh-CN" sz="3200" b="1" i="0" u="none" strike="noStrike" cap="none" normalizeH="0" baseline="0" dirty="0">
                          <a:ln>
                            <a:noFill/>
                          </a:ln>
                          <a:solidFill>
                            <a:srgbClr val="FB0724"/>
                          </a:solidFill>
                          <a:effectLst/>
                          <a:latin typeface="Arial"/>
                          <a:ea typeface="华文新魏" pitchFamily="2" charset="-122"/>
                        </a:rPr>
                        <a:t>…</a:t>
                      </a:r>
                      <a:endParaRPr kumimoji="0" lang="en-US" altLang="zh-CN" sz="3200" b="1" i="0" u="none" strike="noStrike" cap="none" normalizeH="0" baseline="0" dirty="0">
                        <a:ln>
                          <a:noFill/>
                        </a:ln>
                        <a:solidFill>
                          <a:srgbClr val="FB0724"/>
                        </a:solidFill>
                        <a:effectLst/>
                        <a:latin typeface="华文新魏" pitchFamily="2" charset="-122"/>
                        <a:ea typeface="华文新魏"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0" lang="zh-CN" altLang="en-US" sz="3200" b="1" i="0" u="none" strike="noStrike" cap="none" normalizeH="0" baseline="0" dirty="0">
                          <a:ln>
                            <a:noFill/>
                          </a:ln>
                          <a:solidFill>
                            <a:srgbClr val="FB0724"/>
                          </a:solidFill>
                          <a:effectLst/>
                          <a:latin typeface="华文新魏" pitchFamily="2" charset="-122"/>
                          <a:ea typeface="华文新魏" pitchFamily="2" charset="-122"/>
                        </a:rPr>
                        <a:t>属性</a:t>
                      </a:r>
                      <a:r>
                        <a:rPr kumimoji="0" lang="en-US" altLang="zh-CN" sz="3200" b="1" i="0" u="none" strike="noStrike" cap="none" normalizeH="0" baseline="0" dirty="0">
                          <a:ln>
                            <a:noFill/>
                          </a:ln>
                          <a:solidFill>
                            <a:srgbClr val="FB0724"/>
                          </a:solidFill>
                          <a:effectLst/>
                          <a:latin typeface="华文新魏" pitchFamily="2" charset="-122"/>
                          <a:ea typeface="华文新魏" pitchFamily="2" charset="-122"/>
                        </a:rPr>
                        <a:t>n</a:t>
                      </a: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1803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dirty="0">
                        <a:ln>
                          <a:noFill/>
                        </a:ln>
                        <a:solidFill>
                          <a:schemeClr val="tx2"/>
                        </a:solidFill>
                        <a:effectLst/>
                        <a:latin typeface="Verdana" pitchFamily="34" charset="0"/>
                        <a:ea typeface="宋体" pitchFamily="2" charset="-122"/>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dirty="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dirty="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dirty="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3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DnDiag">
                      <a:fgClr>
                        <a:schemeClr val="bg1"/>
                      </a:fgClr>
                      <a:bgClr>
                        <a:srgbClr val="F79F0F"/>
                      </a:bgClr>
                    </a:pattFill>
                  </a:tcPr>
                </a:tc>
                <a:extLst>
                  <a:ext uri="{0D108BD9-81ED-4DB2-BD59-A6C34878D82A}">
                    <a16:rowId xmlns:a16="http://schemas.microsoft.com/office/drawing/2014/main" val="10002"/>
                  </a:ext>
                </a:extLst>
              </a:tr>
              <a:tr h="51803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3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0" lang="zh-CN" altLang="en-US" sz="2800" b="1" i="0" u="none" strike="noStrike" cap="none" normalizeH="0" baseline="0">
                        <a:ln>
                          <a:noFill/>
                        </a:ln>
                        <a:solidFill>
                          <a:schemeClr val="tx2"/>
                        </a:solidFill>
                        <a:effectLst/>
                        <a:latin typeface="Verdana" pitchFamily="34" charset="0"/>
                        <a:ea typeface="宋体" pitchFamily="2" charset="-122"/>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9098" name="Text Box 42"/>
          <p:cNvSpPr txBox="1">
            <a:spLocks noChangeArrowheads="1"/>
          </p:cNvSpPr>
          <p:nvPr/>
        </p:nvSpPr>
        <p:spPr bwMode="auto">
          <a:xfrm>
            <a:off x="468313" y="4868863"/>
            <a:ext cx="79216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b="1" dirty="0">
                <a:latin typeface="黑体" panose="02010609060101010101" pitchFamily="49" charset="-122"/>
                <a:ea typeface="黑体" panose="02010609060101010101" pitchFamily="49" charset="-122"/>
              </a:rPr>
              <a:t>示例：学生关系模式：</a:t>
            </a:r>
          </a:p>
          <a:p>
            <a:pPr eaLnBrk="1" hangingPunct="1">
              <a:spcBef>
                <a:spcPct val="0"/>
              </a:spcBef>
              <a:buFontTx/>
              <a:buNone/>
            </a:pPr>
            <a:r>
              <a:rPr lang="zh-CN" altLang="en-US" b="1" dirty="0">
                <a:latin typeface="黑体" panose="02010609060101010101" pitchFamily="49" charset="-122"/>
                <a:ea typeface="黑体" panose="02010609060101010101" pitchFamily="49" charset="-122"/>
              </a:rPr>
              <a:t>学生（学号，姓名，年龄，性别，所在系）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429097"/>
                                        </p:tgtEl>
                                        <p:attrNameLst>
                                          <p:attrName>style.visibility</p:attrName>
                                        </p:attrNameLst>
                                      </p:cBhvr>
                                      <p:to>
                                        <p:strVal val="visible"/>
                                      </p:to>
                                    </p:set>
                                    <p:anim calcmode="lin" valueType="num">
                                      <p:cBhvr>
                                        <p:cTn id="7" dur="500" fill="hold"/>
                                        <p:tgtEl>
                                          <p:spTgt spid="429097"/>
                                        </p:tgtEl>
                                        <p:attrNameLst>
                                          <p:attrName>ppt_w</p:attrName>
                                        </p:attrNameLst>
                                      </p:cBhvr>
                                      <p:tavLst>
                                        <p:tav tm="0">
                                          <p:val>
                                            <p:fltVal val="0"/>
                                          </p:val>
                                        </p:tav>
                                        <p:tav tm="100000">
                                          <p:val>
                                            <p:strVal val="#ppt_w"/>
                                          </p:val>
                                        </p:tav>
                                      </p:tavLst>
                                    </p:anim>
                                    <p:anim calcmode="lin" valueType="num">
                                      <p:cBhvr>
                                        <p:cTn id="8" dur="500" fill="hold"/>
                                        <p:tgtEl>
                                          <p:spTgt spid="429097"/>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dissolve">
                                      <p:cBhvr>
                                        <p:cTn id="12" dur="500"/>
                                        <p:tgtEl>
                                          <p:spTgt spid="429060"/>
                                        </p:tgtEl>
                                      </p:cBhvr>
                                    </p:animEffect>
                                  </p:childTnLst>
                                </p:cTn>
                              </p:par>
                            </p:childTnLst>
                          </p:cTn>
                        </p:par>
                        <p:par>
                          <p:cTn id="13" fill="hold" nodeType="afterGroup">
                            <p:stCondLst>
                              <p:cond delay="1000"/>
                            </p:stCondLst>
                            <p:childTnLst>
                              <p:par>
                                <p:cTn id="14" presetID="2" presetClass="entr" presetSubtype="1" fill="hold" grpId="0" nodeType="afterEffect">
                                  <p:stCondLst>
                                    <p:cond delay="0"/>
                                  </p:stCondLst>
                                  <p:childTnLst>
                                    <p:set>
                                      <p:cBhvr>
                                        <p:cTn id="15" dur="1" fill="hold">
                                          <p:stCondLst>
                                            <p:cond delay="0"/>
                                          </p:stCondLst>
                                        </p:cTn>
                                        <p:tgtEl>
                                          <p:spTgt spid="429062"/>
                                        </p:tgtEl>
                                        <p:attrNameLst>
                                          <p:attrName>style.visibility</p:attrName>
                                        </p:attrNameLst>
                                      </p:cBhvr>
                                      <p:to>
                                        <p:strVal val="visible"/>
                                      </p:to>
                                    </p:set>
                                    <p:anim calcmode="lin" valueType="num">
                                      <p:cBhvr additive="base">
                                        <p:cTn id="16" dur="500" fill="hold"/>
                                        <p:tgtEl>
                                          <p:spTgt spid="429062"/>
                                        </p:tgtEl>
                                        <p:attrNameLst>
                                          <p:attrName>ppt_x</p:attrName>
                                        </p:attrNameLst>
                                      </p:cBhvr>
                                      <p:tavLst>
                                        <p:tav tm="0">
                                          <p:val>
                                            <p:strVal val="#ppt_x"/>
                                          </p:val>
                                        </p:tav>
                                        <p:tav tm="100000">
                                          <p:val>
                                            <p:strVal val="#ppt_x"/>
                                          </p:val>
                                        </p:tav>
                                      </p:tavLst>
                                    </p:anim>
                                    <p:anim calcmode="lin" valueType="num">
                                      <p:cBhvr additive="base">
                                        <p:cTn id="17" dur="500" fill="hold"/>
                                        <p:tgtEl>
                                          <p:spTgt spid="429062"/>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429061"/>
                                        </p:tgtEl>
                                        <p:attrNameLst>
                                          <p:attrName>style.visibility</p:attrName>
                                        </p:attrNameLst>
                                      </p:cBhvr>
                                      <p:to>
                                        <p:strVal val="visible"/>
                                      </p:to>
                                    </p:set>
                                    <p:anim calcmode="lin" valueType="num">
                                      <p:cBhvr additive="base">
                                        <p:cTn id="21" dur="500" fill="hold"/>
                                        <p:tgtEl>
                                          <p:spTgt spid="429061"/>
                                        </p:tgtEl>
                                        <p:attrNameLst>
                                          <p:attrName>ppt_x</p:attrName>
                                        </p:attrNameLst>
                                      </p:cBhvr>
                                      <p:tavLst>
                                        <p:tav tm="0">
                                          <p:val>
                                            <p:strVal val="0-#ppt_w/2"/>
                                          </p:val>
                                        </p:tav>
                                        <p:tav tm="100000">
                                          <p:val>
                                            <p:strVal val="#ppt_x"/>
                                          </p:val>
                                        </p:tav>
                                      </p:tavLst>
                                    </p:anim>
                                    <p:anim calcmode="lin" valueType="num">
                                      <p:cBhvr additive="base">
                                        <p:cTn id="22" dur="500" fill="hold"/>
                                        <p:tgtEl>
                                          <p:spTgt spid="429061"/>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429063"/>
                                        </p:tgtEl>
                                        <p:attrNameLst>
                                          <p:attrName>style.visibility</p:attrName>
                                        </p:attrNameLst>
                                      </p:cBhvr>
                                      <p:to>
                                        <p:strVal val="visible"/>
                                      </p:to>
                                    </p:set>
                                    <p:anim calcmode="lin" valueType="num">
                                      <p:cBhvr additive="base">
                                        <p:cTn id="26" dur="500" fill="hold"/>
                                        <p:tgtEl>
                                          <p:spTgt spid="429063"/>
                                        </p:tgtEl>
                                        <p:attrNameLst>
                                          <p:attrName>ppt_x</p:attrName>
                                        </p:attrNameLst>
                                      </p:cBhvr>
                                      <p:tavLst>
                                        <p:tav tm="0">
                                          <p:val>
                                            <p:strVal val="#ppt_x"/>
                                          </p:val>
                                        </p:tav>
                                        <p:tav tm="100000">
                                          <p:val>
                                            <p:strVal val="#ppt_x"/>
                                          </p:val>
                                        </p:tav>
                                      </p:tavLst>
                                    </p:anim>
                                    <p:anim calcmode="lin" valueType="num">
                                      <p:cBhvr additive="base">
                                        <p:cTn id="27" dur="500" fill="hold"/>
                                        <p:tgtEl>
                                          <p:spTgt spid="42906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29098"/>
                                        </p:tgtEl>
                                        <p:attrNameLst>
                                          <p:attrName>style.visibility</p:attrName>
                                        </p:attrNameLst>
                                      </p:cBhvr>
                                      <p:to>
                                        <p:strVal val="visible"/>
                                      </p:to>
                                    </p:set>
                                    <p:animEffect transition="in" filter="checkerboard(across)">
                                      <p:cBhvr>
                                        <p:cTn id="32" dur="500"/>
                                        <p:tgtEl>
                                          <p:spTgt spid="429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autoUpdateAnimBg="0"/>
      <p:bldP spid="429061" grpId="0" animBg="1" autoUpdateAnimBg="0"/>
      <p:bldP spid="429062" grpId="0" animBg="1"/>
      <p:bldP spid="429063" grpId="0" animBg="1"/>
      <p:bldP spid="42909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457200" y="115888"/>
            <a:ext cx="8229600" cy="704850"/>
          </a:xfrm>
        </p:spPr>
        <p:txBody>
          <a:bodyPr/>
          <a:lstStyle/>
          <a:p>
            <a:r>
              <a:rPr lang="zh-CN" altLang="en-US"/>
              <a:t>关系与实例</a:t>
            </a:r>
          </a:p>
        </p:txBody>
      </p:sp>
      <p:sp>
        <p:nvSpPr>
          <p:cNvPr id="63491" name="内容占位符 2"/>
          <p:cNvSpPr>
            <a:spLocks noGrp="1"/>
          </p:cNvSpPr>
          <p:nvPr>
            <p:ph idx="1"/>
          </p:nvPr>
        </p:nvSpPr>
        <p:spPr>
          <a:xfrm>
            <a:off x="457200" y="1295400"/>
            <a:ext cx="8229600" cy="1133475"/>
          </a:xfrm>
        </p:spPr>
        <p:txBody>
          <a:bodyPr/>
          <a:lstStyle/>
          <a:p>
            <a:r>
              <a:rPr lang="zh-CN" altLang="en-US" b="1" dirty="0">
                <a:latin typeface="黑体" panose="02010609060101010101" pitchFamily="49" charset="-122"/>
                <a:ea typeface="黑体" panose="02010609060101010101" pitchFamily="49" charset="-122"/>
              </a:rPr>
              <a:t>模式的一个具体值称为模式的一个</a:t>
            </a:r>
            <a:r>
              <a:rPr lang="zh-CN" altLang="en-US" b="1" dirty="0">
                <a:solidFill>
                  <a:srgbClr val="FF0000"/>
                </a:solidFill>
                <a:latin typeface="黑体" panose="02010609060101010101" pitchFamily="49" charset="-122"/>
                <a:ea typeface="黑体" panose="02010609060101010101" pitchFamily="49" charset="-122"/>
              </a:rPr>
              <a:t>实例</a:t>
            </a:r>
            <a:r>
              <a:rPr lang="zh-CN" altLang="en-US" b="1" dirty="0">
                <a:latin typeface="黑体" panose="02010609060101010101" pitchFamily="49" charset="-122"/>
                <a:ea typeface="黑体" panose="02010609060101010101" pitchFamily="49" charset="-122"/>
              </a:rPr>
              <a:t>，在关系数据库中就是一个</a:t>
            </a:r>
            <a:r>
              <a:rPr lang="zh-CN" altLang="en-US" b="1" dirty="0">
                <a:solidFill>
                  <a:srgbClr val="FF0000"/>
                </a:solidFill>
                <a:latin typeface="黑体" panose="02010609060101010101" pitchFamily="49" charset="-122"/>
                <a:ea typeface="黑体" panose="02010609060101010101" pitchFamily="49" charset="-122"/>
              </a:rPr>
              <a:t>元组</a:t>
            </a:r>
            <a:r>
              <a:rPr lang="zh-CN" altLang="en-US" b="1" dirty="0">
                <a:latin typeface="黑体" panose="02010609060101010101" pitchFamily="49" charset="-122"/>
                <a:ea typeface="黑体" panose="02010609060101010101" pitchFamily="49" charset="-122"/>
              </a:rPr>
              <a:t>。</a:t>
            </a: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571750"/>
            <a:ext cx="6065838" cy="272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571500" y="2654300"/>
            <a:ext cx="962025" cy="2571750"/>
            <a:chOff x="571500" y="2654300"/>
            <a:chExt cx="962025" cy="2571750"/>
          </a:xfrm>
        </p:grpSpPr>
        <p:sp>
          <p:nvSpPr>
            <p:cNvPr id="70665" name="左大括号 5"/>
            <p:cNvSpPr>
              <a:spLocks/>
            </p:cNvSpPr>
            <p:nvPr/>
          </p:nvSpPr>
          <p:spPr bwMode="auto">
            <a:xfrm>
              <a:off x="1104900" y="2654300"/>
              <a:ext cx="428625" cy="2571750"/>
            </a:xfrm>
            <a:prstGeom prst="leftBrace">
              <a:avLst>
                <a:gd name="adj1" fmla="val 8333"/>
                <a:gd name="adj2" fmla="val 51421"/>
              </a:avLst>
            </a:prstGeom>
            <a:noFill/>
            <a:ln w="190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70666" name="TextBox 6"/>
            <p:cNvSpPr txBox="1">
              <a:spLocks noChangeArrowheads="1"/>
            </p:cNvSpPr>
            <p:nvPr/>
          </p:nvSpPr>
          <p:spPr bwMode="auto">
            <a:xfrm>
              <a:off x="571500" y="3571875"/>
              <a:ext cx="500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关系</a:t>
              </a:r>
            </a:p>
          </p:txBody>
        </p:sp>
      </p:grpSp>
      <p:grpSp>
        <p:nvGrpSpPr>
          <p:cNvPr id="3" name="组合 2"/>
          <p:cNvGrpSpPr>
            <a:grpSpLocks/>
          </p:cNvGrpSpPr>
          <p:nvPr/>
        </p:nvGrpSpPr>
        <p:grpSpPr bwMode="auto">
          <a:xfrm>
            <a:off x="7715250" y="3214688"/>
            <a:ext cx="928688" cy="830262"/>
            <a:chOff x="7715250" y="3214688"/>
            <a:chExt cx="928688" cy="830262"/>
          </a:xfrm>
        </p:grpSpPr>
        <p:sp>
          <p:nvSpPr>
            <p:cNvPr id="70663" name="左箭头 7"/>
            <p:cNvSpPr>
              <a:spLocks noChangeArrowheads="1"/>
            </p:cNvSpPr>
            <p:nvPr/>
          </p:nvSpPr>
          <p:spPr bwMode="auto">
            <a:xfrm>
              <a:off x="7715250" y="3571875"/>
              <a:ext cx="357188" cy="214313"/>
            </a:xfrm>
            <a:prstGeom prst="leftArrow">
              <a:avLst>
                <a:gd name="adj1" fmla="val 50000"/>
                <a:gd name="adj2" fmla="val 50000"/>
              </a:avLst>
            </a:prstGeom>
            <a:solidFill>
              <a:schemeClr val="accent1"/>
            </a:solidFill>
            <a:ln w="9525" algn="ctr">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Gulim" pitchFamily="34" charset="-127"/>
              </a:endParaRPr>
            </a:p>
          </p:txBody>
        </p:sp>
        <p:sp>
          <p:nvSpPr>
            <p:cNvPr id="70664" name="TextBox 8"/>
            <p:cNvSpPr txBox="1">
              <a:spLocks noChangeArrowheads="1"/>
            </p:cNvSpPr>
            <p:nvPr/>
          </p:nvSpPr>
          <p:spPr bwMode="auto">
            <a:xfrm>
              <a:off x="8143875" y="3214688"/>
              <a:ext cx="5000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r>
                <a:rPr lang="zh-CN" altLang="en-US" sz="2400">
                  <a:solidFill>
                    <a:srgbClr val="FF0000"/>
                  </a:solidFill>
                  <a:latin typeface="黑体" panose="02010609060101010101" pitchFamily="49" charset="-122"/>
                  <a:ea typeface="黑体" panose="02010609060101010101" pitchFamily="49" charset="-122"/>
                </a:rPr>
                <a:t>实例</a:t>
              </a: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 calcmode="lin" valueType="num">
                                      <p:cBhvr>
                                        <p:cTn id="12" dur="500" fill="hold"/>
                                        <p:tgtEl>
                                          <p:spTgt spid="63492"/>
                                        </p:tgtEl>
                                        <p:attrNameLst>
                                          <p:attrName>ppt_w</p:attrName>
                                        </p:attrNameLst>
                                      </p:cBhvr>
                                      <p:tavLst>
                                        <p:tav tm="0">
                                          <p:val>
                                            <p:fltVal val="0"/>
                                          </p:val>
                                        </p:tav>
                                        <p:tav tm="100000">
                                          <p:val>
                                            <p:strVal val="#ppt_w"/>
                                          </p:val>
                                        </p:tav>
                                      </p:tavLst>
                                    </p:anim>
                                    <p:anim calcmode="lin" valueType="num">
                                      <p:cBhvr>
                                        <p:cTn id="13" dur="500" fill="hold"/>
                                        <p:tgtEl>
                                          <p:spTgt spid="63492"/>
                                        </p:tgtEl>
                                        <p:attrNameLst>
                                          <p:attrName>ppt_h</p:attrName>
                                        </p:attrNameLst>
                                      </p:cBhvr>
                                      <p:tavLst>
                                        <p:tav tm="0">
                                          <p:val>
                                            <p:fltVal val="0"/>
                                          </p:val>
                                        </p:tav>
                                        <p:tav tm="100000">
                                          <p:val>
                                            <p:strVal val="#ppt_h"/>
                                          </p:val>
                                        </p:tav>
                                      </p:tavLst>
                                    </p:anim>
                                    <p:animEffect transition="in" filter="fade">
                                      <p:cBhvr>
                                        <p:cTn id="14" dur="500"/>
                                        <p:tgtEl>
                                          <p:spTgt spid="634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44500" y="100013"/>
            <a:ext cx="8229600" cy="792162"/>
          </a:xfrm>
        </p:spPr>
        <p:txBody>
          <a:bodyPr/>
          <a:lstStyle/>
          <a:p>
            <a:pPr eaLnBrk="1" hangingPunct="1"/>
            <a:r>
              <a:rPr lang="zh-CN" altLang="en-US"/>
              <a:t>三级模式结构</a:t>
            </a:r>
            <a:endParaRPr lang="en-US" altLang="zh-CN"/>
          </a:p>
        </p:txBody>
      </p:sp>
      <p:pic>
        <p:nvPicPr>
          <p:cNvPr id="64515" name="Picture 45" descr="0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63" y="1458913"/>
            <a:ext cx="7204075"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p:cTn id="7" dur="500" fill="hold"/>
                                        <p:tgtEl>
                                          <p:spTgt spid="64515"/>
                                        </p:tgtEl>
                                        <p:attrNameLst>
                                          <p:attrName>ppt_w</p:attrName>
                                        </p:attrNameLst>
                                      </p:cBhvr>
                                      <p:tavLst>
                                        <p:tav tm="0">
                                          <p:val>
                                            <p:fltVal val="0"/>
                                          </p:val>
                                        </p:tav>
                                        <p:tav tm="100000">
                                          <p:val>
                                            <p:strVal val="#ppt_w"/>
                                          </p:val>
                                        </p:tav>
                                      </p:tavLst>
                                    </p:anim>
                                    <p:anim calcmode="lin" valueType="num">
                                      <p:cBhvr>
                                        <p:cTn id="8" dur="500" fill="hold"/>
                                        <p:tgtEl>
                                          <p:spTgt spid="64515"/>
                                        </p:tgtEl>
                                        <p:attrNameLst>
                                          <p:attrName>ppt_h</p:attrName>
                                        </p:attrNameLst>
                                      </p:cBhvr>
                                      <p:tavLst>
                                        <p:tav tm="0">
                                          <p:val>
                                            <p:fltVal val="0"/>
                                          </p:val>
                                        </p:tav>
                                        <p:tav tm="100000">
                                          <p:val>
                                            <p:strVal val="#ppt_h"/>
                                          </p:val>
                                        </p:tav>
                                      </p:tavLst>
                                    </p:anim>
                                    <p:animEffect transition="in" filter="fade">
                                      <p:cBhvr>
                                        <p:cTn id="9" dur="50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15888"/>
            <a:ext cx="8229600" cy="704850"/>
          </a:xfrm>
        </p:spPr>
        <p:txBody>
          <a:bodyPr/>
          <a:lstStyle/>
          <a:p>
            <a:pPr eaLnBrk="1" hangingPunct="1"/>
            <a:r>
              <a:rPr lang="en-US" altLang="zh-CN"/>
              <a:t>DBS</a:t>
            </a:r>
            <a:r>
              <a:rPr lang="zh-CN" altLang="en-US"/>
              <a:t>的三个模式</a:t>
            </a:r>
          </a:p>
        </p:txBody>
      </p:sp>
      <p:sp>
        <p:nvSpPr>
          <p:cNvPr id="65539" name="Rectangle 3"/>
          <p:cNvSpPr>
            <a:spLocks noGrp="1" noChangeArrowheads="1"/>
          </p:cNvSpPr>
          <p:nvPr>
            <p:ph type="body" idx="1"/>
          </p:nvPr>
        </p:nvSpPr>
        <p:spPr>
          <a:xfrm>
            <a:off x="393700" y="1268413"/>
            <a:ext cx="8291513" cy="4879975"/>
          </a:xfrm>
        </p:spPr>
        <p:txBody>
          <a:bodyPr/>
          <a:lstStyle/>
          <a:p>
            <a:pPr eaLnBrk="1" hangingPunct="1">
              <a:lnSpc>
                <a:spcPct val="90000"/>
              </a:lnSpc>
              <a:defRPr/>
            </a:pPr>
            <a:r>
              <a:rPr lang="zh-CN" altLang="en-US" b="1" dirty="0">
                <a:solidFill>
                  <a:srgbClr val="FF0000"/>
                </a:solidFill>
                <a:latin typeface="黑体" panose="02010609060101010101" pitchFamily="49" charset="-122"/>
                <a:ea typeface="黑体" panose="02010609060101010101" pitchFamily="49" charset="-122"/>
              </a:rPr>
              <a:t>外模式</a:t>
            </a:r>
            <a:r>
              <a:rPr lang="zh-CN" altLang="en-US" b="1" dirty="0">
                <a:latin typeface="黑体" panose="02010609060101010101" pitchFamily="49" charset="-122"/>
                <a:ea typeface="黑体" panose="02010609060101010101" pitchFamily="49" charset="-122"/>
              </a:rPr>
              <a:t>用户对现实系统中感兴趣整体的局部数据结构的描述。 </a:t>
            </a:r>
            <a:endParaRPr lang="en-US" altLang="zh-CN" b="1" dirty="0">
              <a:latin typeface="黑体" panose="02010609060101010101" pitchFamily="49" charset="-122"/>
              <a:ea typeface="黑体" panose="02010609060101010101" pitchFamily="49" charset="-122"/>
            </a:endParaRPr>
          </a:p>
          <a:p>
            <a:pPr eaLnBrk="1" hangingPunct="1">
              <a:lnSpc>
                <a:spcPct val="90000"/>
              </a:lnSpc>
              <a:defRPr/>
            </a:pPr>
            <a:r>
              <a:rPr lang="zh-CN" altLang="en-US" b="1" dirty="0">
                <a:solidFill>
                  <a:srgbClr val="FF0000"/>
                </a:solidFill>
                <a:latin typeface="黑体" panose="02010609060101010101" pitchFamily="49" charset="-122"/>
                <a:ea typeface="黑体" panose="02010609060101010101" pitchFamily="49" charset="-122"/>
              </a:rPr>
              <a:t>模式</a:t>
            </a:r>
            <a:r>
              <a:rPr lang="zh-CN" altLang="en-US" b="1" dirty="0">
                <a:latin typeface="黑体" panose="02010609060101010101" pitchFamily="49" charset="-122"/>
                <a:ea typeface="黑体" panose="02010609060101010101" pitchFamily="49" charset="-122"/>
              </a:rPr>
              <a:t>（即概念模式）是数据库中全体数据的逻辑结构和特征的描述，是所有用户的公共数据描述。 </a:t>
            </a:r>
          </a:p>
          <a:p>
            <a:pPr lvl="1" eaLnBrk="1" hangingPunct="1">
              <a:lnSpc>
                <a:spcPct val="90000"/>
              </a:lnSpc>
              <a:defRPr/>
            </a:pPr>
            <a:r>
              <a:rPr lang="zh-CN" altLang="en-US" b="1" dirty="0">
                <a:latin typeface="黑体" panose="02010609060101010101" pitchFamily="49" charset="-122"/>
                <a:ea typeface="黑体" panose="02010609060101010101" pitchFamily="49" charset="-122"/>
              </a:rPr>
              <a:t>中间层：既不涉及</a:t>
            </a:r>
            <a:r>
              <a:rPr lang="zh-CN" altLang="en-US" b="1" dirty="0">
                <a:solidFill>
                  <a:srgbClr val="0000FF"/>
                </a:solidFill>
                <a:latin typeface="黑体" panose="02010609060101010101" pitchFamily="49" charset="-122"/>
                <a:ea typeface="黑体" panose="02010609060101010101" pitchFamily="49" charset="-122"/>
              </a:rPr>
              <a:t>物理存储细节</a:t>
            </a:r>
            <a:r>
              <a:rPr lang="zh-CN" altLang="en-US" b="1" dirty="0">
                <a:latin typeface="黑体" panose="02010609060101010101" pitchFamily="49" charset="-122"/>
                <a:ea typeface="黑体" panose="02010609060101010101" pitchFamily="49" charset="-122"/>
              </a:rPr>
              <a:t>和</a:t>
            </a:r>
            <a:r>
              <a:rPr lang="zh-CN" altLang="en-US" b="1" dirty="0">
                <a:solidFill>
                  <a:srgbClr val="0000FF"/>
                </a:solidFill>
                <a:latin typeface="黑体" panose="02010609060101010101" pitchFamily="49" charset="-122"/>
                <a:ea typeface="黑体" panose="02010609060101010101" pitchFamily="49" charset="-122"/>
              </a:rPr>
              <a:t>硬件环境</a:t>
            </a:r>
            <a:r>
              <a:rPr lang="zh-CN" altLang="en-US" b="1" dirty="0">
                <a:latin typeface="黑体" panose="02010609060101010101" pitchFamily="49" charset="-122"/>
                <a:ea typeface="黑体" panose="02010609060101010101" pitchFamily="49" charset="-122"/>
              </a:rPr>
              <a:t>，也与</a:t>
            </a:r>
            <a:r>
              <a:rPr lang="zh-CN" altLang="en-US" b="1" dirty="0">
                <a:solidFill>
                  <a:srgbClr val="0000FF"/>
                </a:solidFill>
                <a:latin typeface="黑体" panose="02010609060101010101" pitchFamily="49" charset="-122"/>
                <a:ea typeface="黑体" panose="02010609060101010101" pitchFamily="49" charset="-122"/>
              </a:rPr>
              <a:t>开发工具</a:t>
            </a:r>
            <a:r>
              <a:rPr lang="zh-CN" altLang="en-US" b="1" dirty="0">
                <a:latin typeface="黑体" panose="02010609060101010101" pitchFamily="49" charset="-122"/>
                <a:ea typeface="黑体" panose="02010609060101010101" pitchFamily="49" charset="-122"/>
              </a:rPr>
              <a:t>和</a:t>
            </a:r>
            <a:r>
              <a:rPr lang="zh-CN" altLang="en-US" b="1" dirty="0">
                <a:solidFill>
                  <a:srgbClr val="0000FF"/>
                </a:solidFill>
                <a:latin typeface="黑体" panose="02010609060101010101" pitchFamily="49" charset="-122"/>
                <a:ea typeface="黑体" panose="02010609060101010101" pitchFamily="49" charset="-122"/>
              </a:rPr>
              <a:t>应用环境</a:t>
            </a:r>
            <a:r>
              <a:rPr lang="zh-CN" altLang="en-US" b="1" dirty="0">
                <a:latin typeface="黑体" panose="02010609060101010101" pitchFamily="49" charset="-122"/>
                <a:ea typeface="黑体" panose="02010609060101010101" pitchFamily="49" charset="-122"/>
              </a:rPr>
              <a:t>无关。</a:t>
            </a:r>
          </a:p>
          <a:p>
            <a:pPr eaLnBrk="1" hangingPunct="1">
              <a:lnSpc>
                <a:spcPct val="90000"/>
              </a:lnSpc>
              <a:defRPr/>
            </a:pPr>
            <a:r>
              <a:rPr lang="zh-CN" altLang="en-US" b="1" dirty="0">
                <a:solidFill>
                  <a:srgbClr val="FF0000"/>
                </a:solidFill>
                <a:latin typeface="黑体" panose="02010609060101010101" pitchFamily="49" charset="-122"/>
                <a:ea typeface="黑体" panose="02010609060101010101" pitchFamily="49" charset="-122"/>
              </a:rPr>
              <a:t>内模式</a:t>
            </a:r>
            <a:r>
              <a:rPr lang="zh-CN" altLang="en-US" b="1" dirty="0">
                <a:latin typeface="黑体" panose="02010609060101010101" pitchFamily="49" charset="-122"/>
                <a:ea typeface="黑体" panose="02010609060101010101" pitchFamily="49" charset="-122"/>
              </a:rPr>
              <a:t>是对整个数据库的底层表示，它描述了数据的存储结构。</a:t>
            </a:r>
            <a:r>
              <a:rPr lang="zh-CN" altLang="en-US" b="1" dirty="0">
                <a:solidFill>
                  <a:srgbClr val="0000FF"/>
                </a:solidFill>
                <a:latin typeface="黑体" panose="02010609060101010101" pitchFamily="49" charset="-122"/>
                <a:ea typeface="黑体" panose="02010609060101010101" pitchFamily="49" charset="-122"/>
              </a:rPr>
              <a:t>与物理层不一样，它不涉及物理记录的形式，也不考虑具体设备的柱面或磁道大小。</a:t>
            </a:r>
          </a:p>
          <a:p>
            <a:pPr marL="0" indent="0" eaLnBrk="1" hangingPunct="1">
              <a:lnSpc>
                <a:spcPct val="90000"/>
              </a:lnSpc>
              <a:buFont typeface="Wingdings" panose="05000000000000000000" pitchFamily="2" charset="2"/>
              <a:buNone/>
              <a:defRPr/>
            </a:pPr>
            <a:endParaRPr lang="zh-CN" altLang="en-US"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left)">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left)">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left)">
                                      <p:cBhvr>
                                        <p:cTn id="22" dur="500"/>
                                        <p:tgtEl>
                                          <p:spTgt spid="65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15888"/>
            <a:ext cx="8229600" cy="704850"/>
          </a:xfrm>
        </p:spPr>
        <p:txBody>
          <a:bodyPr/>
          <a:lstStyle/>
          <a:p>
            <a:pPr eaLnBrk="1" hangingPunct="1"/>
            <a:r>
              <a:rPr lang="zh-CN" altLang="en-US"/>
              <a:t>外模式</a:t>
            </a:r>
            <a:r>
              <a:rPr lang="en-US" altLang="zh-CN"/>
              <a:t>/</a:t>
            </a:r>
            <a:r>
              <a:rPr lang="zh-CN" altLang="en-US"/>
              <a:t>模式映象 </a:t>
            </a:r>
          </a:p>
        </p:txBody>
      </p:sp>
      <p:sp>
        <p:nvSpPr>
          <p:cNvPr id="420867" name="Rectangle 3"/>
          <p:cNvSpPr>
            <a:spLocks noGrp="1" noChangeArrowheads="1"/>
          </p:cNvSpPr>
          <p:nvPr>
            <p:ph type="body" idx="1"/>
          </p:nvPr>
        </p:nvSpPr>
        <p:spPr>
          <a:xfrm>
            <a:off x="393700" y="1268413"/>
            <a:ext cx="8428247" cy="5041900"/>
          </a:xfrm>
        </p:spPr>
        <p:txBody>
          <a:bodyPr/>
          <a:lstStyle/>
          <a:p>
            <a:pPr eaLnBrk="1" hangingPunct="1"/>
            <a:r>
              <a:rPr lang="zh-CN" altLang="en-US" sz="3400" b="1" dirty="0">
                <a:latin typeface="黑体" panose="02010609060101010101" pitchFamily="49" charset="-122"/>
                <a:ea typeface="黑体" panose="02010609060101010101" pitchFamily="49" charset="-122"/>
              </a:rPr>
              <a:t>对于每个外模式，数据库管理系统都有一个</a:t>
            </a:r>
            <a:r>
              <a:rPr lang="zh-CN" altLang="en-US" sz="3400" b="1" dirty="0">
                <a:solidFill>
                  <a:srgbClr val="0000FF"/>
                </a:solidFill>
                <a:latin typeface="黑体" panose="02010609060101010101" pitchFamily="49" charset="-122"/>
                <a:ea typeface="黑体" panose="02010609060101010101" pitchFamily="49" charset="-122"/>
              </a:rPr>
              <a:t>外模式</a:t>
            </a:r>
            <a:r>
              <a:rPr lang="en-US" altLang="zh-CN" sz="3400" b="1" dirty="0">
                <a:solidFill>
                  <a:srgbClr val="0000FF"/>
                </a:solidFill>
                <a:latin typeface="黑体" panose="02010609060101010101" pitchFamily="49" charset="-122"/>
                <a:ea typeface="黑体" panose="02010609060101010101" pitchFamily="49" charset="-122"/>
              </a:rPr>
              <a:t>/</a:t>
            </a:r>
            <a:r>
              <a:rPr lang="zh-CN" altLang="en-US" sz="3400" b="1" dirty="0">
                <a:solidFill>
                  <a:srgbClr val="0000FF"/>
                </a:solidFill>
                <a:latin typeface="黑体" panose="02010609060101010101" pitchFamily="49" charset="-122"/>
                <a:ea typeface="黑体" panose="02010609060101010101" pitchFamily="49" charset="-122"/>
              </a:rPr>
              <a:t>模式映像</a:t>
            </a:r>
            <a:r>
              <a:rPr lang="zh-CN" altLang="en-US" sz="3400" b="1" dirty="0">
                <a:latin typeface="黑体" panose="02010609060101010101" pitchFamily="49" charset="-122"/>
                <a:ea typeface="黑体" panose="02010609060101010101" pitchFamily="49" charset="-122"/>
              </a:rPr>
              <a:t>，它定义了该外模式与模式之间的对应关系。</a:t>
            </a:r>
          </a:p>
          <a:p>
            <a:pPr eaLnBrk="1" hangingPunct="1"/>
            <a:r>
              <a:rPr lang="zh-CN" altLang="en-US" sz="3400" b="1" dirty="0">
                <a:latin typeface="黑体" panose="02010609060101010101" pitchFamily="49" charset="-122"/>
                <a:ea typeface="黑体" panose="02010609060101010101" pitchFamily="49" charset="-122"/>
              </a:rPr>
              <a:t>当模式改变时，可用外模式</a:t>
            </a:r>
            <a:r>
              <a:rPr lang="en-US" altLang="zh-CN" sz="3400" b="1" dirty="0">
                <a:latin typeface="黑体" panose="02010609060101010101" pitchFamily="49" charset="-122"/>
                <a:ea typeface="黑体" panose="02010609060101010101" pitchFamily="49" charset="-122"/>
              </a:rPr>
              <a:t>/</a:t>
            </a:r>
            <a:r>
              <a:rPr lang="zh-CN" altLang="en-US" sz="3400" b="1" dirty="0">
                <a:latin typeface="黑体" panose="02010609060101010101" pitchFamily="49" charset="-122"/>
                <a:ea typeface="黑体" panose="02010609060101010101" pitchFamily="49" charset="-122"/>
              </a:rPr>
              <a:t>模式定义语句，调整外模式</a:t>
            </a:r>
            <a:r>
              <a:rPr lang="en-US" altLang="zh-CN" sz="3400" b="1" dirty="0">
                <a:latin typeface="黑体" panose="02010609060101010101" pitchFamily="49" charset="-122"/>
                <a:ea typeface="黑体" panose="02010609060101010101" pitchFamily="49" charset="-122"/>
              </a:rPr>
              <a:t>/</a:t>
            </a:r>
            <a:r>
              <a:rPr lang="zh-CN" altLang="en-US" sz="3400" b="1" dirty="0">
                <a:latin typeface="黑体" panose="02010609060101010101" pitchFamily="49" charset="-122"/>
                <a:ea typeface="黑体" panose="02010609060101010101" pitchFamily="49" charset="-122"/>
              </a:rPr>
              <a:t>模式映象定义，从而</a:t>
            </a:r>
            <a:r>
              <a:rPr lang="zh-CN" altLang="en-US" sz="3400" b="1" dirty="0">
                <a:solidFill>
                  <a:srgbClr val="0000FF"/>
                </a:solidFill>
                <a:latin typeface="黑体" panose="02010609060101010101" pitchFamily="49" charset="-122"/>
                <a:ea typeface="黑体" panose="02010609060101010101" pitchFamily="49" charset="-122"/>
              </a:rPr>
              <a:t>保持外模式不变</a:t>
            </a:r>
            <a:r>
              <a:rPr lang="zh-CN" altLang="en-US" sz="3400" b="1" dirty="0">
                <a:latin typeface="黑体" panose="02010609060101010101" pitchFamily="49" charset="-122"/>
                <a:ea typeface="黑体" panose="02010609060101010101" pitchFamily="49" charset="-122"/>
              </a:rPr>
              <a:t>。</a:t>
            </a:r>
          </a:p>
          <a:p>
            <a:pPr eaLnBrk="1" hangingPunct="1"/>
            <a:r>
              <a:rPr lang="zh-CN" altLang="en-US" sz="3400" b="1" dirty="0">
                <a:latin typeface="黑体" panose="02010609060101010101" pitchFamily="49" charset="-122"/>
                <a:ea typeface="黑体" panose="02010609060101010101" pitchFamily="49" charset="-122"/>
              </a:rPr>
              <a:t>保证了数据与程序的</a:t>
            </a:r>
            <a:r>
              <a:rPr lang="zh-CN" altLang="en-US" sz="3400" b="1" dirty="0">
                <a:solidFill>
                  <a:srgbClr val="FF0000"/>
                </a:solidFill>
                <a:latin typeface="黑体" panose="02010609060101010101" pitchFamily="49" charset="-122"/>
                <a:ea typeface="黑体" panose="02010609060101010101" pitchFamily="49" charset="-122"/>
              </a:rPr>
              <a:t>逻辑独立性</a:t>
            </a:r>
            <a:r>
              <a:rPr lang="zh-CN" altLang="en-US" sz="3400" b="1" dirty="0">
                <a:latin typeface="黑体" panose="02010609060101010101" pitchFamily="49" charset="-122"/>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20867">
                                            <p:txEl>
                                              <p:pRg st="0" end="0"/>
                                            </p:txEl>
                                          </p:spTgt>
                                        </p:tgtEl>
                                        <p:attrNameLst>
                                          <p:attrName>style.visibility</p:attrName>
                                        </p:attrNameLst>
                                      </p:cBhvr>
                                      <p:to>
                                        <p:strVal val="visible"/>
                                      </p:to>
                                    </p:set>
                                    <p:animEffect transition="in" filter="wipe(left)">
                                      <p:cBhvr>
                                        <p:cTn id="7" dur="500"/>
                                        <p:tgtEl>
                                          <p:spTgt spid="420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0867">
                                            <p:txEl>
                                              <p:pRg st="1" end="1"/>
                                            </p:txEl>
                                          </p:spTgt>
                                        </p:tgtEl>
                                        <p:attrNameLst>
                                          <p:attrName>style.visibility</p:attrName>
                                        </p:attrNameLst>
                                      </p:cBhvr>
                                      <p:to>
                                        <p:strVal val="visible"/>
                                      </p:to>
                                    </p:set>
                                    <p:animEffect transition="in" filter="wipe(left)">
                                      <p:cBhvr>
                                        <p:cTn id="12" dur="500"/>
                                        <p:tgtEl>
                                          <p:spTgt spid="420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0867">
                                            <p:txEl>
                                              <p:pRg st="2" end="2"/>
                                            </p:txEl>
                                          </p:spTgt>
                                        </p:tgtEl>
                                        <p:attrNameLst>
                                          <p:attrName>style.visibility</p:attrName>
                                        </p:attrNameLst>
                                      </p:cBhvr>
                                      <p:to>
                                        <p:strVal val="visible"/>
                                      </p:to>
                                    </p:set>
                                    <p:animEffect transition="in" filter="wipe(left)">
                                      <p:cBhvr>
                                        <p:cTn id="17" dur="500"/>
                                        <p:tgtEl>
                                          <p:spTgt spid="4208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81000" y="257175"/>
            <a:ext cx="6781800" cy="504825"/>
          </a:xfrm>
        </p:spPr>
        <p:txBody>
          <a:bodyPr/>
          <a:lstStyle/>
          <a:p>
            <a:pPr eaLnBrk="1" hangingPunct="1"/>
            <a:r>
              <a:rPr lang="zh-CN" altLang="en-US"/>
              <a:t>模式</a:t>
            </a:r>
            <a:r>
              <a:rPr lang="en-US" altLang="zh-CN"/>
              <a:t>/</a:t>
            </a:r>
            <a:r>
              <a:rPr lang="zh-CN" altLang="en-US"/>
              <a:t>内模式映象 </a:t>
            </a:r>
          </a:p>
        </p:txBody>
      </p:sp>
      <p:sp>
        <p:nvSpPr>
          <p:cNvPr id="421891" name="Rectangle 3"/>
          <p:cNvSpPr>
            <a:spLocks noGrp="1" noChangeArrowheads="1"/>
          </p:cNvSpPr>
          <p:nvPr>
            <p:ph type="body" idx="1"/>
          </p:nvPr>
        </p:nvSpPr>
        <p:spPr>
          <a:xfrm>
            <a:off x="393700" y="1268413"/>
            <a:ext cx="8283575" cy="4681537"/>
          </a:xfrm>
        </p:spPr>
        <p:txBody>
          <a:bodyPr/>
          <a:lstStyle/>
          <a:p>
            <a:pPr eaLnBrk="1" hangingPunct="1"/>
            <a:r>
              <a:rPr lang="zh-CN" altLang="en-US" sz="3400" b="1" dirty="0">
                <a:latin typeface="黑体" panose="02010609060101010101" pitchFamily="49" charset="-122"/>
                <a:ea typeface="黑体" panose="02010609060101010101" pitchFamily="49" charset="-122"/>
              </a:rPr>
              <a:t>模式</a:t>
            </a:r>
            <a:r>
              <a:rPr lang="en-US" altLang="zh-CN" sz="3400" b="1" dirty="0">
                <a:latin typeface="黑体" panose="02010609060101010101" pitchFamily="49" charset="-122"/>
                <a:ea typeface="黑体" panose="02010609060101010101" pitchFamily="49" charset="-122"/>
              </a:rPr>
              <a:t>/</a:t>
            </a:r>
            <a:r>
              <a:rPr lang="zh-CN" altLang="en-US" sz="3400" b="1" dirty="0">
                <a:latin typeface="黑体" panose="02010609060101010101" pitchFamily="49" charset="-122"/>
                <a:ea typeface="黑体" panose="02010609060101010101" pitchFamily="49" charset="-122"/>
              </a:rPr>
              <a:t>内模式映像定义了数据库的</a:t>
            </a:r>
            <a:r>
              <a:rPr lang="zh-CN" altLang="en-US" sz="3400" b="1" dirty="0">
                <a:solidFill>
                  <a:srgbClr val="0000FF"/>
                </a:solidFill>
                <a:latin typeface="黑体" panose="02010609060101010101" pitchFamily="49" charset="-122"/>
                <a:ea typeface="黑体" panose="02010609060101010101" pitchFamily="49" charset="-122"/>
              </a:rPr>
              <a:t>逻辑结构</a:t>
            </a:r>
            <a:r>
              <a:rPr lang="zh-CN" altLang="en-US" sz="3400" b="1" dirty="0">
                <a:latin typeface="黑体" panose="02010609060101010101" pitchFamily="49" charset="-122"/>
                <a:ea typeface="黑体" panose="02010609060101010101" pitchFamily="49" charset="-122"/>
              </a:rPr>
              <a:t>与</a:t>
            </a:r>
            <a:r>
              <a:rPr lang="zh-CN" altLang="en-US" sz="3400" b="1" dirty="0">
                <a:solidFill>
                  <a:srgbClr val="0000FF"/>
                </a:solidFill>
                <a:latin typeface="黑体" panose="02010609060101010101" pitchFamily="49" charset="-122"/>
                <a:ea typeface="黑体" panose="02010609060101010101" pitchFamily="49" charset="-122"/>
              </a:rPr>
              <a:t>存储结构</a:t>
            </a:r>
            <a:r>
              <a:rPr lang="zh-CN" altLang="en-US" sz="3400" b="1" dirty="0">
                <a:latin typeface="黑体" panose="02010609060101010101" pitchFamily="49" charset="-122"/>
                <a:ea typeface="黑体" panose="02010609060101010101" pitchFamily="49" charset="-122"/>
              </a:rPr>
              <a:t>之间的</a:t>
            </a:r>
            <a:r>
              <a:rPr lang="zh-CN" altLang="en-US" sz="3400" b="1" dirty="0">
                <a:solidFill>
                  <a:srgbClr val="FF0000"/>
                </a:solidFill>
                <a:latin typeface="黑体" panose="02010609060101010101" pitchFamily="49" charset="-122"/>
                <a:ea typeface="黑体" panose="02010609060101010101" pitchFamily="49" charset="-122"/>
              </a:rPr>
              <a:t>对应关系</a:t>
            </a:r>
            <a:r>
              <a:rPr lang="zh-CN" altLang="en-US" sz="3400" b="1" dirty="0">
                <a:latin typeface="黑体" panose="02010609060101010101" pitchFamily="49" charset="-122"/>
                <a:ea typeface="黑体" panose="02010609060101010101" pitchFamily="49" charset="-122"/>
              </a:rPr>
              <a:t>。</a:t>
            </a:r>
          </a:p>
          <a:p>
            <a:pPr eaLnBrk="1" hangingPunct="1"/>
            <a:r>
              <a:rPr lang="zh-CN" altLang="en-US" sz="3400" b="1" dirty="0">
                <a:latin typeface="黑体" panose="02010609060101010101" pitchFamily="49" charset="-122"/>
                <a:ea typeface="黑体" panose="02010609060101010101" pitchFamily="49" charset="-122"/>
              </a:rPr>
              <a:t>当存储结构改变时，只需要对模式</a:t>
            </a:r>
            <a:r>
              <a:rPr lang="en-US" altLang="zh-CN" sz="3400" b="1" dirty="0">
                <a:latin typeface="黑体" panose="02010609060101010101" pitchFamily="49" charset="-122"/>
                <a:ea typeface="黑体" panose="02010609060101010101" pitchFamily="49" charset="-122"/>
              </a:rPr>
              <a:t>/</a:t>
            </a:r>
            <a:r>
              <a:rPr lang="zh-CN" altLang="en-US" sz="3400" b="1" dirty="0">
                <a:latin typeface="黑体" panose="02010609060101010101" pitchFamily="49" charset="-122"/>
                <a:ea typeface="黑体" panose="02010609060101010101" pitchFamily="49" charset="-122"/>
              </a:rPr>
              <a:t>内模式映像做相应的修改，就可以</a:t>
            </a:r>
            <a:r>
              <a:rPr lang="zh-CN" altLang="en-US" sz="3400" b="1" dirty="0">
                <a:solidFill>
                  <a:srgbClr val="FF0000"/>
                </a:solidFill>
                <a:latin typeface="黑体" panose="02010609060101010101" pitchFamily="49" charset="-122"/>
                <a:ea typeface="黑体" panose="02010609060101010101" pitchFamily="49" charset="-122"/>
              </a:rPr>
              <a:t>保持模式不变</a:t>
            </a:r>
            <a:r>
              <a:rPr lang="zh-CN" altLang="en-US" sz="3400" b="1" dirty="0">
                <a:latin typeface="黑体" panose="02010609060101010101" pitchFamily="49" charset="-122"/>
                <a:ea typeface="黑体" panose="02010609060101010101" pitchFamily="49" charset="-122"/>
              </a:rPr>
              <a:t>，从而也不必改变应用程序。</a:t>
            </a:r>
          </a:p>
          <a:p>
            <a:pPr eaLnBrk="1" hangingPunct="1"/>
            <a:r>
              <a:rPr lang="zh-CN" altLang="en-US" sz="3400" b="1" dirty="0">
                <a:latin typeface="黑体" panose="02010609060101010101" pitchFamily="49" charset="-122"/>
                <a:ea typeface="黑体" panose="02010609060101010101" pitchFamily="49" charset="-122"/>
              </a:rPr>
              <a:t>保证了数据与程序的</a:t>
            </a:r>
            <a:r>
              <a:rPr lang="zh-CN" altLang="en-US" sz="3400" b="1" dirty="0">
                <a:solidFill>
                  <a:srgbClr val="FF0000"/>
                </a:solidFill>
                <a:latin typeface="黑体" panose="02010609060101010101" pitchFamily="49" charset="-122"/>
                <a:ea typeface="黑体" panose="02010609060101010101" pitchFamily="49" charset="-122"/>
              </a:rPr>
              <a:t>物理独立性</a:t>
            </a:r>
            <a:r>
              <a:rPr lang="zh-CN" altLang="en-US" sz="3400" b="1" dirty="0">
                <a:latin typeface="黑体" panose="02010609060101010101" pitchFamily="49" charset="-122"/>
                <a:ea typeface="黑体" panose="02010609060101010101"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1891">
                                            <p:txEl>
                                              <p:pRg st="0" end="0"/>
                                            </p:txEl>
                                          </p:spTgt>
                                        </p:tgtEl>
                                        <p:attrNameLst>
                                          <p:attrName>style.visibility</p:attrName>
                                        </p:attrNameLst>
                                      </p:cBhvr>
                                      <p:to>
                                        <p:strVal val="visible"/>
                                      </p:to>
                                    </p:set>
                                    <p:animEffect transition="in" filter="wipe(left)">
                                      <p:cBhvr>
                                        <p:cTn id="7" dur="500"/>
                                        <p:tgtEl>
                                          <p:spTgt spid="421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1891">
                                            <p:txEl>
                                              <p:pRg st="1" end="1"/>
                                            </p:txEl>
                                          </p:spTgt>
                                        </p:tgtEl>
                                        <p:attrNameLst>
                                          <p:attrName>style.visibility</p:attrName>
                                        </p:attrNameLst>
                                      </p:cBhvr>
                                      <p:to>
                                        <p:strVal val="visible"/>
                                      </p:to>
                                    </p:set>
                                    <p:animEffect transition="in" filter="wipe(left)">
                                      <p:cBhvr>
                                        <p:cTn id="12" dur="500"/>
                                        <p:tgtEl>
                                          <p:spTgt spid="421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1891">
                                            <p:txEl>
                                              <p:pRg st="2" end="2"/>
                                            </p:txEl>
                                          </p:spTgt>
                                        </p:tgtEl>
                                        <p:attrNameLst>
                                          <p:attrName>style.visibility</p:attrName>
                                        </p:attrNameLst>
                                      </p:cBhvr>
                                      <p:to>
                                        <p:strVal val="visible"/>
                                      </p:to>
                                    </p:set>
                                    <p:animEffect transition="in" filter="wipe(left)">
                                      <p:cBhvr>
                                        <p:cTn id="17" dur="500"/>
                                        <p:tgtEl>
                                          <p:spTgt spid="421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5"/>
          <p:cNvSpPr>
            <a:spLocks noChangeArrowheads="1"/>
          </p:cNvSpPr>
          <p:nvPr/>
        </p:nvSpPr>
        <p:spPr bwMode="auto">
          <a:xfrm>
            <a:off x="0" y="41275"/>
            <a:ext cx="9144000" cy="3644900"/>
          </a:xfrm>
          <a:prstGeom prst="roundRect">
            <a:avLst>
              <a:gd name="adj" fmla="val 0"/>
            </a:avLst>
          </a:prstGeom>
          <a:solidFill>
            <a:srgbClr val="D8243D"/>
          </a:solidFill>
          <a:ln>
            <a:noFill/>
          </a:ln>
          <a:extLst>
            <a:ext uri="{91240B29-F687-4F45-9708-019B960494DF}">
              <a14:hiddenLine xmlns:a14="http://schemas.microsoft.com/office/drawing/2010/main" w="25400">
                <a:solidFill>
                  <a:srgbClr val="AF7E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Tx/>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05475" name="标题 16"/>
          <p:cNvSpPr>
            <a:spLocks noGrp="1" noChangeArrowheads="1"/>
          </p:cNvSpPr>
          <p:nvPr>
            <p:ph type="title" idx="4294967295"/>
          </p:nvPr>
        </p:nvSpPr>
        <p:spPr>
          <a:xfrm>
            <a:off x="2376488" y="2681288"/>
            <a:ext cx="5581650" cy="1146175"/>
          </a:xfrm>
        </p:spPr>
        <p:txBody>
          <a:bodyPr/>
          <a:lstStyle/>
          <a:p>
            <a:pPr algn="l" eaLnBrk="1" hangingPunct="1"/>
            <a:r>
              <a:rPr lang="en-US" altLang="zh-CN">
                <a:solidFill>
                  <a:schemeClr val="bg1"/>
                </a:solidFill>
                <a:latin typeface="微软雅黑" panose="020B0503020204020204" pitchFamily="34" charset="-122"/>
                <a:ea typeface="微软雅黑" panose="020B0503020204020204" pitchFamily="34" charset="-122"/>
              </a:rPr>
              <a:t>THANK YOU</a:t>
            </a:r>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105476" name="Picture 14" descr="http://img1.imgtn.bdimg.com/it/u=2680666289,3657577152&amp;fm=21&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13" y="4149725"/>
            <a:ext cx="374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50" y="1484313"/>
            <a:ext cx="865188"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478"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484313"/>
            <a:ext cx="98107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479"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3275" y="1484313"/>
            <a:ext cx="911225" cy="909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500" y="115888"/>
            <a:ext cx="8229600" cy="704850"/>
          </a:xfrm>
        </p:spPr>
        <p:txBody>
          <a:bodyPr/>
          <a:lstStyle/>
          <a:p>
            <a:pPr eaLnBrk="1" hangingPunct="1"/>
            <a:r>
              <a:rPr lang="zh-CN" altLang="en-US" sz="3400"/>
              <a:t>数据库管理系统示例</a:t>
            </a:r>
          </a:p>
        </p:txBody>
      </p:sp>
      <p:grpSp>
        <p:nvGrpSpPr>
          <p:cNvPr id="18435" name="Group 4"/>
          <p:cNvGrpSpPr>
            <a:grpSpLocks/>
          </p:cNvGrpSpPr>
          <p:nvPr/>
        </p:nvGrpSpPr>
        <p:grpSpPr bwMode="auto">
          <a:xfrm>
            <a:off x="611188" y="1752600"/>
            <a:ext cx="8210834" cy="2533650"/>
            <a:chOff x="2137" y="12048"/>
            <a:chExt cx="6621" cy="1560"/>
          </a:xfrm>
        </p:grpSpPr>
        <p:sp>
          <p:nvSpPr>
            <p:cNvPr id="24580" name="Text Box 5"/>
            <p:cNvSpPr txBox="1">
              <a:spLocks noChangeArrowheads="1"/>
            </p:cNvSpPr>
            <p:nvPr/>
          </p:nvSpPr>
          <p:spPr bwMode="auto">
            <a:xfrm>
              <a:off x="2137" y="12048"/>
              <a:ext cx="1283"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Bef>
                  <a:spcPct val="0"/>
                </a:spcBef>
                <a:buFontTx/>
                <a:buNone/>
              </a:pPr>
              <a:r>
                <a:rPr lang="zh-CN" altLang="en-US" sz="2400" b="1">
                  <a:solidFill>
                    <a:srgbClr val="FF0000"/>
                  </a:solidFill>
                  <a:latin typeface="Times New Roman" panose="02020603050405020304" pitchFamily="18" charset="0"/>
                </a:rPr>
                <a:t>应用程序</a:t>
              </a:r>
              <a:r>
                <a:rPr lang="en-US" altLang="zh-CN" sz="2400" b="1">
                  <a:solidFill>
                    <a:srgbClr val="FF0000"/>
                  </a:solidFill>
                  <a:latin typeface="Times New Roman" panose="02020603050405020304" pitchFamily="18" charset="0"/>
                </a:rPr>
                <a:t>A1</a:t>
              </a:r>
            </a:p>
          </p:txBody>
        </p:sp>
        <p:sp>
          <p:nvSpPr>
            <p:cNvPr id="13317" name="Text Box 6"/>
            <p:cNvSpPr txBox="1">
              <a:spLocks noChangeArrowheads="1"/>
            </p:cNvSpPr>
            <p:nvPr/>
          </p:nvSpPr>
          <p:spPr bwMode="auto">
            <a:xfrm>
              <a:off x="3420" y="12048"/>
              <a:ext cx="1800" cy="46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400" b="1" dirty="0">
                  <a:solidFill>
                    <a:schemeClr val="bg1"/>
                  </a:solidFill>
                  <a:latin typeface="Times New Roman" pitchFamily="18" charset="0"/>
                  <a:ea typeface="宋体" pitchFamily="2" charset="-122"/>
                </a:rPr>
                <a:t>学生基本信息管理</a:t>
              </a:r>
            </a:p>
          </p:txBody>
        </p:sp>
        <p:sp>
          <p:nvSpPr>
            <p:cNvPr id="13318" name="AutoShape 7"/>
            <p:cNvSpPr>
              <a:spLocks noChangeArrowheads="1"/>
            </p:cNvSpPr>
            <p:nvPr/>
          </p:nvSpPr>
          <p:spPr bwMode="auto">
            <a:xfrm>
              <a:off x="7560" y="12204"/>
              <a:ext cx="1198" cy="1092"/>
            </a:xfrm>
            <a:prstGeom prst="can">
              <a:avLst>
                <a:gd name="adj" fmla="val 25278"/>
              </a:avLst>
            </a:prstGeom>
            <a:ln>
              <a:headEnd/>
              <a:tailEnd/>
            </a:ln>
          </p:spPr>
          <p:style>
            <a:lnRef idx="3">
              <a:schemeClr val="lt1"/>
            </a:lnRef>
            <a:fillRef idx="1">
              <a:schemeClr val="accent1"/>
            </a:fillRef>
            <a:effectRef idx="1">
              <a:schemeClr val="accent1"/>
            </a:effectRef>
            <a:fontRef idx="minor">
              <a:schemeClr val="lt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defRPr/>
              </a:pPr>
              <a:r>
                <a:rPr lang="zh-CN" altLang="en-US" sz="2400" b="1" dirty="0">
                  <a:latin typeface="Times New Roman" pitchFamily="18" charset="0"/>
                  <a:ea typeface="宋体" pitchFamily="2" charset="-122"/>
                </a:rPr>
                <a:t>学生有关的数据库</a:t>
              </a:r>
              <a:endParaRPr lang="en-US" altLang="zh-CN" sz="2400" b="1" dirty="0">
                <a:latin typeface="Times New Roman" pitchFamily="18" charset="0"/>
                <a:ea typeface="宋体" pitchFamily="2" charset="-122"/>
              </a:endParaRPr>
            </a:p>
            <a:p>
              <a:pPr algn="ctr">
                <a:defRPr/>
              </a:pPr>
              <a:r>
                <a:rPr lang="en-US" altLang="zh-CN" sz="2400" b="1" dirty="0">
                  <a:latin typeface="Times New Roman" pitchFamily="18" charset="0"/>
                  <a:ea typeface="宋体" pitchFamily="2" charset="-122"/>
                </a:rPr>
                <a:t>DB</a:t>
              </a:r>
              <a:endParaRPr lang="zh-CN" altLang="en-US" sz="2400" b="1" dirty="0">
                <a:latin typeface="Times New Roman" pitchFamily="18" charset="0"/>
                <a:ea typeface="宋体" pitchFamily="2" charset="-122"/>
              </a:endParaRPr>
            </a:p>
          </p:txBody>
        </p:sp>
        <p:sp>
          <p:nvSpPr>
            <p:cNvPr id="24585" name="Text Box 8"/>
            <p:cNvSpPr txBox="1">
              <a:spLocks noChangeArrowheads="1"/>
            </p:cNvSpPr>
            <p:nvPr/>
          </p:nvSpPr>
          <p:spPr bwMode="auto">
            <a:xfrm>
              <a:off x="2160" y="13140"/>
              <a:ext cx="126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just">
                <a:spcBef>
                  <a:spcPct val="0"/>
                </a:spcBef>
                <a:buFontTx/>
                <a:buNone/>
              </a:pPr>
              <a:r>
                <a:rPr lang="zh-CN" altLang="en-US" sz="2400" b="1">
                  <a:solidFill>
                    <a:srgbClr val="FF0000"/>
                  </a:solidFill>
                  <a:latin typeface="Times New Roman" panose="02020603050405020304" pitchFamily="18" charset="0"/>
                </a:rPr>
                <a:t>应用程序</a:t>
              </a:r>
              <a:r>
                <a:rPr lang="en-US" altLang="zh-CN" sz="2400" b="1">
                  <a:solidFill>
                    <a:srgbClr val="FF0000"/>
                  </a:solidFill>
                  <a:latin typeface="Times New Roman" panose="02020603050405020304" pitchFamily="18" charset="0"/>
                </a:rPr>
                <a:t>A2</a:t>
              </a:r>
              <a:endParaRPr lang="en-US" altLang="zh-CN" sz="2800" b="1">
                <a:solidFill>
                  <a:srgbClr val="FF0000"/>
                </a:solidFill>
                <a:latin typeface="Times New Roman" panose="02020603050405020304" pitchFamily="18" charset="0"/>
              </a:endParaRPr>
            </a:p>
          </p:txBody>
        </p:sp>
        <p:sp>
          <p:nvSpPr>
            <p:cNvPr id="13320" name="Text Box 9"/>
            <p:cNvSpPr txBox="1">
              <a:spLocks noChangeArrowheads="1"/>
            </p:cNvSpPr>
            <p:nvPr/>
          </p:nvSpPr>
          <p:spPr bwMode="auto">
            <a:xfrm>
              <a:off x="3420" y="13140"/>
              <a:ext cx="1800" cy="468"/>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lstStyle>
              <a:lvl1pPr eaLnBrk="0" hangingPunct="0">
                <a:defRPr>
                  <a:solidFill>
                    <a:schemeClr val="tx1"/>
                  </a:solidFill>
                  <a:latin typeface="Arial" pitchFamily="34" charset="0"/>
                  <a:ea typeface="Gulim" pitchFamily="34" charset="-127"/>
                </a:defRPr>
              </a:lvl1pPr>
              <a:lvl2pPr marL="742950" indent="-285750" eaLnBrk="0" hangingPunct="0">
                <a:defRPr>
                  <a:solidFill>
                    <a:schemeClr val="tx1"/>
                  </a:solidFill>
                  <a:latin typeface="Arial" pitchFamily="34" charset="0"/>
                  <a:ea typeface="Gulim" pitchFamily="34" charset="-127"/>
                </a:defRPr>
              </a:lvl2pPr>
              <a:lvl3pPr marL="1143000" indent="-228600" eaLnBrk="0" hangingPunct="0">
                <a:defRPr>
                  <a:solidFill>
                    <a:schemeClr val="tx1"/>
                  </a:solidFill>
                  <a:latin typeface="Arial" pitchFamily="34" charset="0"/>
                  <a:ea typeface="Gulim" pitchFamily="34" charset="-127"/>
                </a:defRPr>
              </a:lvl3pPr>
              <a:lvl4pPr marL="1600200" indent="-228600" eaLnBrk="0" hangingPunct="0">
                <a:defRPr>
                  <a:solidFill>
                    <a:schemeClr val="tx1"/>
                  </a:solidFill>
                  <a:latin typeface="Arial" pitchFamily="34" charset="0"/>
                  <a:ea typeface="Gulim" pitchFamily="34" charset="-127"/>
                </a:defRPr>
              </a:lvl4pPr>
              <a:lvl5pPr marL="2057400" indent="-228600" eaLnBrk="0" hangingPunct="0">
                <a:defRPr>
                  <a:solidFill>
                    <a:schemeClr val="tx1"/>
                  </a:solidFill>
                  <a:latin typeface="Arial" pitchFamily="34" charset="0"/>
                  <a:ea typeface="Gulim" pitchFamily="34" charset="-127"/>
                </a:defRPr>
              </a:lvl5pPr>
              <a:lvl6pPr marL="2514600" indent="-228600" algn="r" eaLnBrk="0" fontAlgn="base" hangingPunct="0">
                <a:spcBef>
                  <a:spcPct val="0"/>
                </a:spcBef>
                <a:spcAft>
                  <a:spcPct val="0"/>
                </a:spcAft>
                <a:defRPr>
                  <a:solidFill>
                    <a:schemeClr val="tx1"/>
                  </a:solidFill>
                  <a:latin typeface="Arial" pitchFamily="34" charset="0"/>
                  <a:ea typeface="Gulim" pitchFamily="34" charset="-127"/>
                </a:defRPr>
              </a:lvl6pPr>
              <a:lvl7pPr marL="2971800" indent="-228600" algn="r" eaLnBrk="0" fontAlgn="base" hangingPunct="0">
                <a:spcBef>
                  <a:spcPct val="0"/>
                </a:spcBef>
                <a:spcAft>
                  <a:spcPct val="0"/>
                </a:spcAft>
                <a:defRPr>
                  <a:solidFill>
                    <a:schemeClr val="tx1"/>
                  </a:solidFill>
                  <a:latin typeface="Arial" pitchFamily="34" charset="0"/>
                  <a:ea typeface="Gulim" pitchFamily="34" charset="-127"/>
                </a:defRPr>
              </a:lvl7pPr>
              <a:lvl8pPr marL="3429000" indent="-228600" algn="r" eaLnBrk="0" fontAlgn="base" hangingPunct="0">
                <a:spcBef>
                  <a:spcPct val="0"/>
                </a:spcBef>
                <a:spcAft>
                  <a:spcPct val="0"/>
                </a:spcAft>
                <a:defRPr>
                  <a:solidFill>
                    <a:schemeClr val="tx1"/>
                  </a:solidFill>
                  <a:latin typeface="Arial" pitchFamily="34" charset="0"/>
                  <a:ea typeface="Gulim" pitchFamily="34" charset="-127"/>
                </a:defRPr>
              </a:lvl8pPr>
              <a:lvl9pPr marL="3886200" indent="-228600" algn="r" eaLnBrk="0" fontAlgn="base" hangingPunct="0">
                <a:spcBef>
                  <a:spcPct val="0"/>
                </a:spcBef>
                <a:spcAft>
                  <a:spcPct val="0"/>
                </a:spcAft>
                <a:defRPr>
                  <a:solidFill>
                    <a:schemeClr val="tx1"/>
                  </a:solidFill>
                  <a:latin typeface="Arial" pitchFamily="34" charset="0"/>
                  <a:ea typeface="Gulim" pitchFamily="34" charset="-127"/>
                </a:defRPr>
              </a:lvl9pPr>
            </a:lstStyle>
            <a:p>
              <a:pPr algn="ctr">
                <a:defRPr/>
              </a:pPr>
              <a:r>
                <a:rPr lang="zh-CN" altLang="en-US" sz="2400" b="1" dirty="0">
                  <a:solidFill>
                    <a:schemeClr val="bg1"/>
                  </a:solidFill>
                  <a:latin typeface="Times New Roman" pitchFamily="18" charset="0"/>
                  <a:ea typeface="宋体" pitchFamily="2" charset="-122"/>
                </a:rPr>
                <a:t>学生选课管理</a:t>
              </a:r>
            </a:p>
          </p:txBody>
        </p:sp>
        <p:sp>
          <p:nvSpPr>
            <p:cNvPr id="402443" name="Text Box 11"/>
            <p:cNvSpPr txBox="1">
              <a:spLocks noChangeArrowheads="1"/>
            </p:cNvSpPr>
            <p:nvPr/>
          </p:nvSpPr>
          <p:spPr bwMode="auto">
            <a:xfrm>
              <a:off x="5760" y="12360"/>
              <a:ext cx="1260" cy="783"/>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a:defRPr/>
              </a:pPr>
              <a:r>
                <a:rPr lang="zh-CN" altLang="en-US" sz="2400" b="1" dirty="0">
                  <a:solidFill>
                    <a:schemeClr val="tx1"/>
                  </a:solidFill>
                  <a:latin typeface="Times New Roman" pitchFamily="18" charset="0"/>
                </a:rPr>
                <a:t>数据库</a:t>
              </a:r>
            </a:p>
            <a:p>
              <a:pPr algn="ctr">
                <a:defRPr/>
              </a:pPr>
              <a:r>
                <a:rPr lang="zh-CN" altLang="en-US" sz="2400" b="1" dirty="0">
                  <a:solidFill>
                    <a:schemeClr val="tx1"/>
                  </a:solidFill>
                  <a:latin typeface="Times New Roman" pitchFamily="18" charset="0"/>
                </a:rPr>
                <a:t>管理系统</a:t>
              </a:r>
              <a:endParaRPr lang="en-US" altLang="zh-CN" sz="2400" b="1" dirty="0">
                <a:solidFill>
                  <a:schemeClr val="tx1"/>
                </a:solidFill>
                <a:latin typeface="Times New Roman" pitchFamily="18" charset="0"/>
              </a:endParaRPr>
            </a:p>
            <a:p>
              <a:pPr algn="ctr">
                <a:defRPr/>
              </a:pPr>
              <a:r>
                <a:rPr lang="en-US" altLang="zh-CN" sz="2400" b="1" dirty="0">
                  <a:solidFill>
                    <a:schemeClr val="tx1"/>
                  </a:solidFill>
                  <a:latin typeface="Times New Roman" pitchFamily="18" charset="0"/>
                </a:rPr>
                <a:t>DBMS</a:t>
              </a:r>
              <a:endParaRPr lang="zh-CN" altLang="en-US" sz="2400" b="1" dirty="0">
                <a:solidFill>
                  <a:schemeClr val="tx1"/>
                </a:solidFill>
                <a:latin typeface="Times New Roman" pitchFamily="18" charset="0"/>
              </a:endParaRPr>
            </a:p>
          </p:txBody>
        </p:sp>
        <p:sp>
          <p:nvSpPr>
            <p:cNvPr id="24592" name="Line 12"/>
            <p:cNvSpPr>
              <a:spLocks noChangeShapeType="1"/>
            </p:cNvSpPr>
            <p:nvPr/>
          </p:nvSpPr>
          <p:spPr bwMode="auto">
            <a:xfrm>
              <a:off x="5220" y="12204"/>
              <a:ext cx="540" cy="31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3" name="Line 13"/>
            <p:cNvSpPr>
              <a:spLocks noChangeShapeType="1"/>
            </p:cNvSpPr>
            <p:nvPr/>
          </p:nvSpPr>
          <p:spPr bwMode="auto">
            <a:xfrm flipV="1">
              <a:off x="5220" y="12984"/>
              <a:ext cx="540" cy="46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Line 14"/>
            <p:cNvSpPr>
              <a:spLocks noChangeShapeType="1"/>
            </p:cNvSpPr>
            <p:nvPr/>
          </p:nvSpPr>
          <p:spPr bwMode="auto">
            <a:xfrm>
              <a:off x="7020" y="12828"/>
              <a:ext cx="54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6"/>
          <p:cNvSpPr txBox="1">
            <a:spLocks noChangeArrowheads="1"/>
          </p:cNvSpPr>
          <p:nvPr/>
        </p:nvSpPr>
        <p:spPr bwMode="auto">
          <a:xfrm>
            <a:off x="0" y="5445924"/>
            <a:ext cx="6911742" cy="995765"/>
          </a:xfrm>
          <a:prstGeom prst="rect">
            <a:avLst/>
          </a:prstGeom>
          <a:solidFill>
            <a:schemeClr val="accent5">
              <a:lumMod val="60000"/>
              <a:lumOff val="40000"/>
            </a:schemeClr>
          </a:solidFill>
          <a:ln>
            <a:noFill/>
          </a:ln>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spcBef>
                <a:spcPct val="0"/>
              </a:spcBef>
              <a:buFontTx/>
              <a:buNone/>
            </a:pPr>
            <a:r>
              <a:rPr lang="zh-CN" altLang="en-US" sz="2800" b="1" dirty="0">
                <a:solidFill>
                  <a:srgbClr val="0000FF"/>
                </a:solidFill>
                <a:latin typeface="黑体" panose="02010609060101010101" pitchFamily="49" charset="-122"/>
                <a:ea typeface="黑体" panose="02010609060101010101" pitchFamily="49" charset="-122"/>
              </a:rPr>
              <a:t>数据库管理系统是在应用程序和数据库之间增加了一个管理平台。</a:t>
            </a:r>
            <a:endParaRPr lang="en-US" altLang="zh-CN"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p:cTn id="7" dur="500" fill="hold"/>
                                        <p:tgtEl>
                                          <p:spTgt spid="18435"/>
                                        </p:tgtEl>
                                        <p:attrNameLst>
                                          <p:attrName>ppt_w</p:attrName>
                                        </p:attrNameLst>
                                      </p:cBhvr>
                                      <p:tavLst>
                                        <p:tav tm="0">
                                          <p:val>
                                            <p:fltVal val="0"/>
                                          </p:val>
                                        </p:tav>
                                        <p:tav tm="100000">
                                          <p:val>
                                            <p:strVal val="#ppt_w"/>
                                          </p:val>
                                        </p:tav>
                                      </p:tavLst>
                                    </p:anim>
                                    <p:anim calcmode="lin" valueType="num">
                                      <p:cBhvr>
                                        <p:cTn id="8" dur="500" fill="hold"/>
                                        <p:tgtEl>
                                          <p:spTgt spid="18435"/>
                                        </p:tgtEl>
                                        <p:attrNameLst>
                                          <p:attrName>ppt_h</p:attrName>
                                        </p:attrNameLst>
                                      </p:cBhvr>
                                      <p:tavLst>
                                        <p:tav tm="0">
                                          <p:val>
                                            <p:fltVal val="0"/>
                                          </p:val>
                                        </p:tav>
                                        <p:tav tm="100000">
                                          <p:val>
                                            <p:strVal val="#ppt_h"/>
                                          </p:val>
                                        </p:tav>
                                      </p:tavLst>
                                    </p:anim>
                                    <p:animEffect transition="in" filter="fade">
                                      <p:cBhvr>
                                        <p:cTn id="9" dur="500"/>
                                        <p:tgtEl>
                                          <p:spTgt spid="1843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15888"/>
            <a:ext cx="8229600" cy="704850"/>
          </a:xfrm>
        </p:spPr>
        <p:txBody>
          <a:bodyPr/>
          <a:lstStyle/>
          <a:p>
            <a:pPr eaLnBrk="1" hangingPunct="1"/>
            <a:r>
              <a:rPr lang="zh-CN" altLang="en-US"/>
              <a:t>数据库管理系统的优点 </a:t>
            </a:r>
          </a:p>
        </p:txBody>
      </p:sp>
      <p:sp>
        <p:nvSpPr>
          <p:cNvPr id="288771" name="Rectangle 3"/>
          <p:cNvSpPr>
            <a:spLocks noGrp="1" noChangeArrowheads="1"/>
          </p:cNvSpPr>
          <p:nvPr>
            <p:ph type="body" idx="1"/>
          </p:nvPr>
        </p:nvSpPr>
        <p:spPr>
          <a:xfrm>
            <a:off x="603250" y="1441450"/>
            <a:ext cx="8083550" cy="4730750"/>
          </a:xfrm>
        </p:spPr>
        <p:txBody>
          <a:bodyPr/>
          <a:lstStyle/>
          <a:p>
            <a:pPr eaLnBrk="1" hangingPunct="1"/>
            <a:r>
              <a:rPr lang="zh-CN" altLang="en-US" sz="3800" b="1" dirty="0">
                <a:solidFill>
                  <a:srgbClr val="FF0000"/>
                </a:solidFill>
                <a:latin typeface="宋体" panose="02010600030101010101" pitchFamily="2" charset="-122"/>
              </a:rPr>
              <a:t>相互关联的数据</a:t>
            </a:r>
            <a:r>
              <a:rPr lang="zh-CN" altLang="en-US" sz="3800" b="1" dirty="0">
                <a:solidFill>
                  <a:srgbClr val="000000"/>
                </a:solidFill>
                <a:latin typeface="宋体" panose="02010600030101010101" pitchFamily="2" charset="-122"/>
              </a:rPr>
              <a:t>的集合 </a:t>
            </a:r>
          </a:p>
          <a:p>
            <a:pPr eaLnBrk="1" hangingPunct="1"/>
            <a:r>
              <a:rPr lang="zh-CN" altLang="en-US" sz="3800" b="1" dirty="0">
                <a:solidFill>
                  <a:srgbClr val="000000"/>
                </a:solidFill>
                <a:latin typeface="宋体" panose="02010600030101010101" pitchFamily="2" charset="-122"/>
              </a:rPr>
              <a:t>较少的</a:t>
            </a:r>
            <a:r>
              <a:rPr lang="zh-CN" altLang="en-US" sz="3800" b="1" dirty="0">
                <a:solidFill>
                  <a:srgbClr val="FF0000"/>
                </a:solidFill>
                <a:latin typeface="宋体" panose="02010600030101010101" pitchFamily="2" charset="-122"/>
              </a:rPr>
              <a:t>数据冗余</a:t>
            </a:r>
            <a:r>
              <a:rPr lang="zh-CN" altLang="en-US" sz="3800" b="1" dirty="0">
                <a:solidFill>
                  <a:srgbClr val="000000"/>
                </a:solidFill>
                <a:latin typeface="宋体" panose="02010600030101010101" pitchFamily="2" charset="-122"/>
              </a:rPr>
              <a:t> </a:t>
            </a:r>
          </a:p>
          <a:p>
            <a:pPr eaLnBrk="1" hangingPunct="1"/>
            <a:r>
              <a:rPr lang="zh-CN" altLang="en-US" sz="3800" b="1" dirty="0">
                <a:solidFill>
                  <a:srgbClr val="FF0000"/>
                </a:solidFill>
                <a:latin typeface="宋体" panose="02010600030101010101" pitchFamily="2" charset="-122"/>
              </a:rPr>
              <a:t>程序与数据</a:t>
            </a:r>
            <a:r>
              <a:rPr lang="zh-CN" altLang="en-US" sz="3800" b="1" dirty="0">
                <a:solidFill>
                  <a:srgbClr val="000000"/>
                </a:solidFill>
                <a:latin typeface="宋体" panose="02010600030101010101" pitchFamily="2" charset="-122"/>
              </a:rPr>
              <a:t>相互独立</a:t>
            </a:r>
          </a:p>
          <a:p>
            <a:pPr eaLnBrk="1" hangingPunct="1"/>
            <a:r>
              <a:rPr lang="zh-CN" altLang="en-US" sz="3800" b="1" dirty="0">
                <a:solidFill>
                  <a:srgbClr val="000000"/>
                </a:solidFill>
                <a:latin typeface="宋体" panose="02010600030101010101" pitchFamily="2" charset="-122"/>
              </a:rPr>
              <a:t>保证数据的</a:t>
            </a:r>
            <a:r>
              <a:rPr lang="zh-CN" altLang="en-US" sz="3800" b="1" dirty="0">
                <a:solidFill>
                  <a:srgbClr val="FF0000"/>
                </a:solidFill>
                <a:latin typeface="宋体" panose="02010600030101010101" pitchFamily="2" charset="-122"/>
              </a:rPr>
              <a:t>安全、可靠</a:t>
            </a:r>
          </a:p>
          <a:p>
            <a:pPr eaLnBrk="1" hangingPunct="1"/>
            <a:r>
              <a:rPr lang="zh-CN" altLang="en-US" sz="3800" b="1" dirty="0">
                <a:solidFill>
                  <a:srgbClr val="000000"/>
                </a:solidFill>
                <a:latin typeface="宋体" panose="02010600030101010101" pitchFamily="2" charset="-122"/>
              </a:rPr>
              <a:t>最大限度地保证数据的</a:t>
            </a:r>
            <a:r>
              <a:rPr lang="zh-CN" altLang="en-US" sz="3800" b="1" dirty="0">
                <a:solidFill>
                  <a:srgbClr val="FF0000"/>
                </a:solidFill>
                <a:latin typeface="宋体" panose="02010600030101010101" pitchFamily="2" charset="-122"/>
              </a:rPr>
              <a:t>正确性</a:t>
            </a:r>
          </a:p>
          <a:p>
            <a:pPr eaLnBrk="1" hangingPunct="1"/>
            <a:r>
              <a:rPr lang="zh-CN" altLang="en-US" sz="3800" b="1" dirty="0">
                <a:solidFill>
                  <a:srgbClr val="000000"/>
                </a:solidFill>
                <a:latin typeface="宋体" panose="02010600030101010101" pitchFamily="2" charset="-122"/>
              </a:rPr>
              <a:t>数据可以</a:t>
            </a:r>
            <a:r>
              <a:rPr lang="zh-CN" altLang="en-US" sz="3800" b="1" dirty="0">
                <a:solidFill>
                  <a:srgbClr val="FF0000"/>
                </a:solidFill>
                <a:latin typeface="宋体" panose="02010600030101010101" pitchFamily="2" charset="-122"/>
              </a:rPr>
              <a:t>并发使用</a:t>
            </a:r>
            <a:r>
              <a:rPr lang="zh-CN" altLang="en-US" sz="3800" b="1" dirty="0">
                <a:solidFill>
                  <a:srgbClr val="000000"/>
                </a:solidFill>
                <a:latin typeface="宋体" panose="02010600030101010101" pitchFamily="2" charset="-122"/>
              </a:rPr>
              <a:t>并能保证</a:t>
            </a:r>
            <a:r>
              <a:rPr lang="zh-CN" altLang="en-US" sz="3800" b="1" dirty="0">
                <a:solidFill>
                  <a:srgbClr val="FF0000"/>
                </a:solidFill>
                <a:latin typeface="宋体" panose="02010600030101010101" pitchFamily="2" charset="-122"/>
              </a:rPr>
              <a:t>一致性</a:t>
            </a:r>
          </a:p>
          <a:p>
            <a:pPr eaLnBrk="1" hangingPunct="1"/>
            <a:endParaRPr lang="zh-CN" altLang="en-US" sz="3800" b="1" dirty="0">
              <a:solidFill>
                <a:srgbClr val="000000"/>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left)">
                                      <p:cBhvr>
                                        <p:cTn id="7" dur="500"/>
                                        <p:tgtEl>
                                          <p:spTgt spid="28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pRg st="1" end="1"/>
                                            </p:txEl>
                                          </p:spTgt>
                                        </p:tgtEl>
                                        <p:attrNameLst>
                                          <p:attrName>style.visibility</p:attrName>
                                        </p:attrNameLst>
                                      </p:cBhvr>
                                      <p:to>
                                        <p:strVal val="visible"/>
                                      </p:to>
                                    </p:set>
                                    <p:animEffect transition="in" filter="wipe(left)">
                                      <p:cBhvr>
                                        <p:cTn id="12" dur="500"/>
                                        <p:tgtEl>
                                          <p:spTgt spid="28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pRg st="2" end="2"/>
                                            </p:txEl>
                                          </p:spTgt>
                                        </p:tgtEl>
                                        <p:attrNameLst>
                                          <p:attrName>style.visibility</p:attrName>
                                        </p:attrNameLst>
                                      </p:cBhvr>
                                      <p:to>
                                        <p:strVal val="visible"/>
                                      </p:to>
                                    </p:set>
                                    <p:animEffect transition="in" filter="wipe(left)">
                                      <p:cBhvr>
                                        <p:cTn id="17" dur="500"/>
                                        <p:tgtEl>
                                          <p:spTgt spid="288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xEl>
                                              <p:pRg st="3" end="3"/>
                                            </p:txEl>
                                          </p:spTgt>
                                        </p:tgtEl>
                                        <p:attrNameLst>
                                          <p:attrName>style.visibility</p:attrName>
                                        </p:attrNameLst>
                                      </p:cBhvr>
                                      <p:to>
                                        <p:strVal val="visible"/>
                                      </p:to>
                                    </p:set>
                                    <p:animEffect transition="in" filter="wipe(left)">
                                      <p:cBhvr>
                                        <p:cTn id="22" dur="500"/>
                                        <p:tgtEl>
                                          <p:spTgt spid="288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1">
                                            <p:txEl>
                                              <p:pRg st="4" end="4"/>
                                            </p:txEl>
                                          </p:spTgt>
                                        </p:tgtEl>
                                        <p:attrNameLst>
                                          <p:attrName>style.visibility</p:attrName>
                                        </p:attrNameLst>
                                      </p:cBhvr>
                                      <p:to>
                                        <p:strVal val="visible"/>
                                      </p:to>
                                    </p:set>
                                    <p:animEffect transition="in" filter="wipe(left)">
                                      <p:cBhvr>
                                        <p:cTn id="27" dur="500"/>
                                        <p:tgtEl>
                                          <p:spTgt spid="288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1">
                                            <p:txEl>
                                              <p:pRg st="5" end="5"/>
                                            </p:txEl>
                                          </p:spTgt>
                                        </p:tgtEl>
                                        <p:attrNameLst>
                                          <p:attrName>style.visibility</p:attrName>
                                        </p:attrNameLst>
                                      </p:cBhvr>
                                      <p:to>
                                        <p:strVal val="visible"/>
                                      </p:to>
                                    </p:set>
                                    <p:animEffect transition="in" filter="wipe(left)">
                                      <p:cBhvr>
                                        <p:cTn id="32" dur="500"/>
                                        <p:tgtEl>
                                          <p:spTgt spid="28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15888"/>
            <a:ext cx="8229600" cy="704850"/>
          </a:xfrm>
        </p:spPr>
        <p:txBody>
          <a:bodyPr/>
          <a:lstStyle/>
          <a:p>
            <a:pPr eaLnBrk="1" hangingPunct="1"/>
            <a:r>
              <a:rPr lang="zh-CN" altLang="en-US" sz="4000"/>
              <a:t>用户类型</a:t>
            </a:r>
          </a:p>
        </p:txBody>
      </p:sp>
      <p:sp>
        <p:nvSpPr>
          <p:cNvPr id="22531" name="Rectangle 3"/>
          <p:cNvSpPr>
            <a:spLocks noGrp="1" noChangeArrowheads="1"/>
          </p:cNvSpPr>
          <p:nvPr>
            <p:ph type="body" idx="1"/>
          </p:nvPr>
        </p:nvSpPr>
        <p:spPr>
          <a:xfrm>
            <a:off x="395288" y="1484313"/>
            <a:ext cx="8291512" cy="4687887"/>
          </a:xfrm>
        </p:spPr>
        <p:txBody>
          <a:bodyPr/>
          <a:lstStyle/>
          <a:p>
            <a:pPr eaLnBrk="1" hangingPunct="1"/>
            <a:r>
              <a:rPr lang="zh-CN" altLang="en-US" sz="3100" b="1">
                <a:solidFill>
                  <a:srgbClr val="FF0000"/>
                </a:solidFill>
              </a:rPr>
              <a:t>系统管理员</a:t>
            </a:r>
            <a:r>
              <a:rPr lang="en-US" altLang="zh-CN" sz="3100" b="1">
                <a:solidFill>
                  <a:srgbClr val="FF0000"/>
                </a:solidFill>
              </a:rPr>
              <a:t>DBA</a:t>
            </a:r>
            <a:r>
              <a:rPr lang="zh-CN" altLang="en-US" sz="3100" b="1"/>
              <a:t>：负责数据库的</a:t>
            </a:r>
            <a:r>
              <a:rPr lang="zh-CN" altLang="en-US" sz="3100" b="1">
                <a:solidFill>
                  <a:srgbClr val="0000FF"/>
                </a:solidFill>
              </a:rPr>
              <a:t>规划</a:t>
            </a:r>
            <a:r>
              <a:rPr lang="zh-CN" altLang="en-US" sz="3100" b="1"/>
              <a:t>、</a:t>
            </a:r>
            <a:r>
              <a:rPr lang="zh-CN" altLang="en-US" sz="3100" b="1">
                <a:solidFill>
                  <a:srgbClr val="0000FF"/>
                </a:solidFill>
              </a:rPr>
              <a:t>设计</a:t>
            </a:r>
            <a:r>
              <a:rPr lang="zh-CN" altLang="en-US" sz="3100" b="1"/>
              <a:t>、</a:t>
            </a:r>
            <a:r>
              <a:rPr lang="zh-CN" altLang="en-US" sz="3100" b="1">
                <a:solidFill>
                  <a:srgbClr val="0000FF"/>
                </a:solidFill>
              </a:rPr>
              <a:t>协调</a:t>
            </a:r>
            <a:r>
              <a:rPr lang="zh-CN" altLang="en-US" sz="3100" b="1"/>
              <a:t>、</a:t>
            </a:r>
            <a:r>
              <a:rPr lang="zh-CN" altLang="en-US" sz="3100" b="1">
                <a:solidFill>
                  <a:srgbClr val="0000FF"/>
                </a:solidFill>
              </a:rPr>
              <a:t>维护</a:t>
            </a:r>
            <a:r>
              <a:rPr lang="zh-CN" altLang="en-US" sz="3100" b="1"/>
              <a:t>和</a:t>
            </a:r>
            <a:r>
              <a:rPr lang="zh-CN" altLang="en-US" sz="3100" b="1">
                <a:solidFill>
                  <a:srgbClr val="0000FF"/>
                </a:solidFill>
              </a:rPr>
              <a:t>管理</a:t>
            </a:r>
            <a:r>
              <a:rPr lang="zh-CN" altLang="en-US" sz="3100" b="1"/>
              <a:t>等工作，主要是为了保证数据库正确和高效的运行。</a:t>
            </a:r>
          </a:p>
          <a:p>
            <a:pPr eaLnBrk="1" hangingPunct="1"/>
            <a:r>
              <a:rPr lang="zh-CN" altLang="en-US" sz="3100" b="1">
                <a:solidFill>
                  <a:srgbClr val="FF0000"/>
                </a:solidFill>
              </a:rPr>
              <a:t>应用程序开发人员</a:t>
            </a:r>
            <a:r>
              <a:rPr lang="zh-CN" altLang="en-US" sz="3100" b="1"/>
              <a:t>：负责使用某个程序设计语言编写数据库应用程序，这些应用程序通过向数据库管理系统发出</a:t>
            </a:r>
            <a:r>
              <a:rPr lang="en-US" altLang="zh-CN" sz="3100" b="1">
                <a:solidFill>
                  <a:srgbClr val="0000FF"/>
                </a:solidFill>
              </a:rPr>
              <a:t>SQL</a:t>
            </a:r>
            <a:r>
              <a:rPr lang="zh-CN" altLang="en-US" sz="3100" b="1">
                <a:solidFill>
                  <a:srgbClr val="0000FF"/>
                </a:solidFill>
              </a:rPr>
              <a:t>请求</a:t>
            </a:r>
            <a:r>
              <a:rPr lang="zh-CN" altLang="en-US" sz="3100" b="1"/>
              <a:t>获得对数据库的访问，并将数据库管理系统返回的结果按照一定格式</a:t>
            </a:r>
            <a:r>
              <a:rPr lang="zh-CN" altLang="en-US" sz="3100" b="1">
                <a:solidFill>
                  <a:srgbClr val="0000FF"/>
                </a:solidFill>
              </a:rPr>
              <a:t>显示给用户</a:t>
            </a:r>
            <a:r>
              <a:rPr lang="zh-CN" altLang="en-US" sz="3100" b="1"/>
              <a:t>。</a:t>
            </a:r>
          </a:p>
          <a:p>
            <a:pPr eaLnBrk="1" hangingPunct="1"/>
            <a:r>
              <a:rPr lang="zh-CN" altLang="en-US" sz="3100" b="1">
                <a:solidFill>
                  <a:srgbClr val="FF0000"/>
                </a:solidFill>
              </a:rPr>
              <a:t>最终用户</a:t>
            </a:r>
            <a:r>
              <a:rPr lang="zh-CN" altLang="en-US" sz="3100" b="1"/>
              <a:t>：是数据库应用程序的</a:t>
            </a:r>
            <a:r>
              <a:rPr lang="zh-CN" altLang="en-US" sz="3100" b="1">
                <a:solidFill>
                  <a:srgbClr val="0000FF"/>
                </a:solidFill>
              </a:rPr>
              <a:t>使用者</a:t>
            </a:r>
            <a:r>
              <a:rPr lang="zh-CN" altLang="en-US" sz="3100" b="1"/>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15888"/>
            <a:ext cx="8229600" cy="704850"/>
          </a:xfrm>
        </p:spPr>
        <p:txBody>
          <a:bodyPr/>
          <a:lstStyle/>
          <a:p>
            <a:pPr eaLnBrk="1" hangingPunct="1"/>
            <a:r>
              <a:rPr lang="zh-CN" altLang="en-US"/>
              <a:t>数据库应用结构</a:t>
            </a:r>
            <a:endParaRPr lang="en-US" altLang="zh-CN"/>
          </a:p>
        </p:txBody>
      </p:sp>
      <p:sp>
        <p:nvSpPr>
          <p:cNvPr id="23555" name="Rectangle 3"/>
          <p:cNvSpPr>
            <a:spLocks noGrp="1" noChangeArrowheads="1"/>
          </p:cNvSpPr>
          <p:nvPr>
            <p:ph type="body" idx="1"/>
          </p:nvPr>
        </p:nvSpPr>
        <p:spPr>
          <a:xfrm>
            <a:off x="177800" y="1052513"/>
            <a:ext cx="8716963" cy="5257800"/>
          </a:xfrm>
        </p:spPr>
        <p:txBody>
          <a:bodyPr/>
          <a:lstStyle/>
          <a:p>
            <a:pPr eaLnBrk="1" hangingPunct="1"/>
            <a:r>
              <a:rPr lang="zh-CN" altLang="en-US" sz="3600" b="1"/>
              <a:t>数据库应用结构是指数据库运行的</a:t>
            </a:r>
            <a:r>
              <a:rPr lang="zh-CN" altLang="en-US" sz="3600" b="1">
                <a:solidFill>
                  <a:srgbClr val="FF0000"/>
                </a:solidFill>
              </a:rPr>
              <a:t>软、硬件环境</a:t>
            </a:r>
            <a:r>
              <a:rPr lang="zh-CN" altLang="en-US" sz="3600" b="1"/>
              <a:t>。通过这个环境，用户可以访问数据库中的数据。</a:t>
            </a:r>
          </a:p>
          <a:p>
            <a:pPr eaLnBrk="1" hangingPunct="1"/>
            <a:r>
              <a:rPr lang="zh-CN" altLang="en-US" sz="3600" b="1"/>
              <a:t>四种最常见的应用结构：</a:t>
            </a:r>
          </a:p>
          <a:p>
            <a:pPr lvl="1" eaLnBrk="1" hangingPunct="1"/>
            <a:r>
              <a:rPr lang="zh-CN" altLang="en-US" sz="3200" b="1">
                <a:solidFill>
                  <a:srgbClr val="FF0000"/>
                </a:solidFill>
                <a:latin typeface="Arial" panose="020B0604020202020204" pitchFamily="34" charset="0"/>
              </a:rPr>
              <a:t>集中式结构</a:t>
            </a:r>
          </a:p>
          <a:p>
            <a:pPr lvl="1" eaLnBrk="1" hangingPunct="1"/>
            <a:r>
              <a:rPr lang="zh-CN" altLang="en-US" sz="3200" b="1">
                <a:solidFill>
                  <a:srgbClr val="FF0000"/>
                </a:solidFill>
                <a:latin typeface="Arial" panose="020B0604020202020204" pitchFamily="34" charset="0"/>
              </a:rPr>
              <a:t>文件服务器结构</a:t>
            </a:r>
          </a:p>
          <a:p>
            <a:pPr lvl="1" eaLnBrk="1" hangingPunct="1"/>
            <a:r>
              <a:rPr lang="zh-CN" altLang="en-US" sz="3200" b="1">
                <a:solidFill>
                  <a:srgbClr val="FF0000"/>
                </a:solidFill>
                <a:latin typeface="Arial" panose="020B0604020202020204" pitchFamily="34" charset="0"/>
              </a:rPr>
              <a:t>客户</a:t>
            </a:r>
            <a:r>
              <a:rPr lang="en-US" altLang="zh-CN" sz="3200" b="1">
                <a:solidFill>
                  <a:srgbClr val="FF0000"/>
                </a:solidFill>
                <a:latin typeface="Arial" panose="020B0604020202020204" pitchFamily="34" charset="0"/>
              </a:rPr>
              <a:t>/</a:t>
            </a:r>
            <a:r>
              <a:rPr lang="zh-CN" altLang="en-US" sz="3200" b="1">
                <a:solidFill>
                  <a:srgbClr val="FF0000"/>
                </a:solidFill>
                <a:latin typeface="Arial" panose="020B0604020202020204" pitchFamily="34" charset="0"/>
              </a:rPr>
              <a:t>服务器结构</a:t>
            </a:r>
          </a:p>
          <a:p>
            <a:pPr lvl="1" eaLnBrk="1" hangingPunct="1"/>
            <a:r>
              <a:rPr lang="zh-CN" altLang="en-US" sz="3200" b="1">
                <a:solidFill>
                  <a:srgbClr val="FF0000"/>
                </a:solidFill>
                <a:latin typeface="Arial" panose="020B0604020202020204" pitchFamily="34" charset="0"/>
              </a:rPr>
              <a:t>互联网应用结构</a:t>
            </a:r>
            <a:r>
              <a:rPr lang="zh-CN" altLang="en-US" sz="3200" b="1">
                <a:latin typeface="Arial" panose="020B0604020202020204" pitchFamily="34" charset="0"/>
              </a:rPr>
              <a:t>  </a:t>
            </a:r>
          </a:p>
        </p:txBody>
      </p:sp>
      <p:pic>
        <p:nvPicPr>
          <p:cNvPr id="29700" name="Picture 6" descr="http://www.zhituad.com/photo2/00/92/54/91b1OOOPICc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3717925"/>
            <a:ext cx="2884487"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left)">
                                      <p:cBhvr>
                                        <p:cTn id="12" dur="500"/>
                                        <p:tgtEl>
                                          <p:spTgt spid="23555">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wipe(left)">
                                      <p:cBhvr>
                                        <p:cTn id="15" dur="500"/>
                                        <p:tgtEl>
                                          <p:spTgt spid="2355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wipe(left)">
                                      <p:cBhvr>
                                        <p:cTn id="18" dur="500"/>
                                        <p:tgtEl>
                                          <p:spTgt spid="23555">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wipe(left)">
                                      <p:cBhvr>
                                        <p:cTn id="21" dur="500"/>
                                        <p:tgtEl>
                                          <p:spTgt spid="23555">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wipe(left)">
                                      <p:cBhvr>
                                        <p:cTn id="24"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bwMode="black">
        <a:noFill/>
        <a:ln w="9525">
          <a:noFill/>
          <a:miter lim="800000"/>
          <a:headEnd/>
          <a:tailEnd/>
        </a:ln>
        <a:effectLst/>
      </a:spPr>
      <a:bodyPr wrap="none">
        <a:spAutoFit/>
      </a:bodyPr>
      <a:lstStyle>
        <a:defPPr eaLnBrk="0" hangingPunct="0">
          <a:defRPr sz="2000" b="1" dirty="0" smtClean="0">
            <a:solidFill>
              <a:schemeClr val="accent4">
                <a:lumMod val="10000"/>
              </a:schemeClr>
            </a:solidFill>
            <a:latin typeface="+mn-ea"/>
            <a:ea typeface="+mn-ea"/>
          </a:defRPr>
        </a:defPPr>
      </a:lstStyle>
    </a:tx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157266136</TotalTime>
  <Pages>0</Pages>
  <Words>2726</Words>
  <Characters>0</Characters>
  <Application>Microsoft Office PowerPoint</Application>
  <DocSecurity>0</DocSecurity>
  <PresentationFormat>全屏显示(4:3)</PresentationFormat>
  <Lines>0</Lines>
  <Paragraphs>395</Paragraphs>
  <Slides>56</Slides>
  <Notes>3</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56</vt:i4>
      </vt:variant>
    </vt:vector>
  </HeadingPairs>
  <TitlesOfParts>
    <vt:vector size="72" baseType="lpstr">
      <vt:lpstr>Gulim</vt:lpstr>
      <vt:lpstr>方正姚体</vt:lpstr>
      <vt:lpstr>仿宋</vt:lpstr>
      <vt:lpstr>仿宋_GB2312</vt:lpstr>
      <vt:lpstr>黑体</vt:lpstr>
      <vt:lpstr>华文新魏</vt:lpstr>
      <vt:lpstr>楷体_GB2312</vt:lpstr>
      <vt:lpstr>宋体</vt:lpstr>
      <vt:lpstr>微软雅黑</vt:lpstr>
      <vt:lpstr>Arial</vt:lpstr>
      <vt:lpstr>Calibri</vt:lpstr>
      <vt:lpstr>Times New Roman</vt:lpstr>
      <vt:lpstr>Verdana</vt:lpstr>
      <vt:lpstr>Wingdings</vt:lpstr>
      <vt:lpstr>Office 主题</vt:lpstr>
      <vt:lpstr>自定义设计方案</vt:lpstr>
      <vt:lpstr>PowerPoint 演示文稿</vt:lpstr>
      <vt:lpstr>数据库概述</vt:lpstr>
      <vt:lpstr>数据库系统DBS</vt:lpstr>
      <vt:lpstr>数据库系统的组成 </vt:lpstr>
      <vt:lpstr>文件管理系统示例</vt:lpstr>
      <vt:lpstr>数据库管理系统示例</vt:lpstr>
      <vt:lpstr>数据库管理系统的优点 </vt:lpstr>
      <vt:lpstr>用户类型</vt:lpstr>
      <vt:lpstr>数据库应用结构</vt:lpstr>
      <vt:lpstr>集中式应用结构 </vt:lpstr>
      <vt:lpstr>文件服务器结构 </vt:lpstr>
      <vt:lpstr>客户/服务器结构 </vt:lpstr>
      <vt:lpstr>互联网应用结构 </vt:lpstr>
      <vt:lpstr>数据模型概述</vt:lpstr>
      <vt:lpstr>数据模型</vt:lpstr>
      <vt:lpstr>现实世界客观事物的抽象过程 </vt:lpstr>
      <vt:lpstr>现实世界客观事物的抽象过程 </vt:lpstr>
      <vt:lpstr>数据的两个特征</vt:lpstr>
      <vt:lpstr>数据模型</vt:lpstr>
      <vt:lpstr>概念层数据模型</vt:lpstr>
      <vt:lpstr>组织层数据模型</vt:lpstr>
      <vt:lpstr>组织层数据模型</vt:lpstr>
      <vt:lpstr>实体联系模型与关系模型</vt:lpstr>
      <vt:lpstr>基本概念</vt:lpstr>
      <vt:lpstr>实体-联系模型</vt:lpstr>
      <vt:lpstr>属性的表示方式</vt:lpstr>
      <vt:lpstr>联系的表示方式</vt:lpstr>
      <vt:lpstr>一对一联系的例子</vt:lpstr>
      <vt:lpstr>一对多联系的例子</vt:lpstr>
      <vt:lpstr>多对多联系的例子</vt:lpstr>
      <vt:lpstr>关联多个实体的联系</vt:lpstr>
      <vt:lpstr>关系数据模型的数据结构</vt:lpstr>
      <vt:lpstr>一些基本术语</vt:lpstr>
      <vt:lpstr>一些基本术语</vt:lpstr>
      <vt:lpstr>一些基本术语</vt:lpstr>
      <vt:lpstr>一些基本术语</vt:lpstr>
      <vt:lpstr>一些基本术语</vt:lpstr>
      <vt:lpstr>一些基本术语</vt:lpstr>
      <vt:lpstr>一些基本术语</vt:lpstr>
      <vt:lpstr>一些基本术语</vt:lpstr>
      <vt:lpstr>主码示例</vt:lpstr>
      <vt:lpstr>一些基本术语</vt:lpstr>
      <vt:lpstr>术语对比</vt:lpstr>
      <vt:lpstr>关系模型的数据操作 </vt:lpstr>
      <vt:lpstr>关系模型的数据完整性约束 </vt:lpstr>
      <vt:lpstr>实体完整性</vt:lpstr>
      <vt:lpstr>数据库系统的结构</vt:lpstr>
      <vt:lpstr>内部结构和外部结构</vt:lpstr>
      <vt:lpstr>模式的基本概念</vt:lpstr>
      <vt:lpstr>关系模式</vt:lpstr>
      <vt:lpstr>关系与实例</vt:lpstr>
      <vt:lpstr>三级模式结构</vt:lpstr>
      <vt:lpstr>DBS的三个模式</vt:lpstr>
      <vt:lpstr>外模式/模式映象 </vt:lpstr>
      <vt:lpstr>模式/内模式映象 </vt:lpstr>
      <vt:lpstr>THANK YOU</vt:lpstr>
    </vt:vector>
  </TitlesOfParts>
  <Manager/>
  <Company>AFI</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wangwei</dc:creator>
  <cp:keywords/>
  <dc:description/>
  <cp:lastModifiedBy>44314526@qq.com</cp:lastModifiedBy>
  <cp:revision>498</cp:revision>
  <cp:lastPrinted>1899-12-30T00:00:00Z</cp:lastPrinted>
  <dcterms:created xsi:type="dcterms:W3CDTF">2012-04-27T06:30:00Z</dcterms:created>
  <dcterms:modified xsi:type="dcterms:W3CDTF">2018-03-12T02:25:56Z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2052-8.1.0.2998</vt:lpwstr>
  </property>
</Properties>
</file>