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7" r:id="rId2"/>
  </p:sldMasterIdLst>
  <p:notesMasterIdLst>
    <p:notesMasterId r:id="rId84"/>
  </p:notesMasterIdLst>
  <p:handoutMasterIdLst>
    <p:handoutMasterId r:id="rId85"/>
  </p:handoutMasterIdLst>
  <p:sldIdLst>
    <p:sldId id="342" r:id="rId3"/>
    <p:sldId id="649" r:id="rId4"/>
    <p:sldId id="650" r:id="rId5"/>
    <p:sldId id="680" r:id="rId6"/>
    <p:sldId id="651" r:id="rId7"/>
    <p:sldId id="681" r:id="rId8"/>
    <p:sldId id="682" r:id="rId9"/>
    <p:sldId id="652" r:id="rId10"/>
    <p:sldId id="653" r:id="rId11"/>
    <p:sldId id="654" r:id="rId12"/>
    <p:sldId id="655" r:id="rId13"/>
    <p:sldId id="683" r:id="rId14"/>
    <p:sldId id="684" r:id="rId15"/>
    <p:sldId id="656" r:id="rId16"/>
    <p:sldId id="685" r:id="rId17"/>
    <p:sldId id="686" r:id="rId18"/>
    <p:sldId id="692" r:id="rId19"/>
    <p:sldId id="693" r:id="rId20"/>
    <p:sldId id="694" r:id="rId21"/>
    <p:sldId id="657" r:id="rId22"/>
    <p:sldId id="658" r:id="rId23"/>
    <p:sldId id="687" r:id="rId24"/>
    <p:sldId id="659" r:id="rId25"/>
    <p:sldId id="660" r:id="rId26"/>
    <p:sldId id="688" r:id="rId27"/>
    <p:sldId id="661" r:id="rId28"/>
    <p:sldId id="662" r:id="rId29"/>
    <p:sldId id="689" r:id="rId30"/>
    <p:sldId id="663" r:id="rId31"/>
    <p:sldId id="664" r:id="rId32"/>
    <p:sldId id="665" r:id="rId33"/>
    <p:sldId id="666" r:id="rId34"/>
    <p:sldId id="667" r:id="rId35"/>
    <p:sldId id="668" r:id="rId36"/>
    <p:sldId id="669" r:id="rId37"/>
    <p:sldId id="670" r:id="rId38"/>
    <p:sldId id="671" r:id="rId39"/>
    <p:sldId id="672" r:id="rId40"/>
    <p:sldId id="673" r:id="rId41"/>
    <p:sldId id="674" r:id="rId42"/>
    <p:sldId id="675" r:id="rId43"/>
    <p:sldId id="677" r:id="rId44"/>
    <p:sldId id="695" r:id="rId45"/>
    <p:sldId id="696" r:id="rId46"/>
    <p:sldId id="697" r:id="rId47"/>
    <p:sldId id="699" r:id="rId48"/>
    <p:sldId id="700" r:id="rId49"/>
    <p:sldId id="701" r:id="rId50"/>
    <p:sldId id="709" r:id="rId51"/>
    <p:sldId id="702" r:id="rId52"/>
    <p:sldId id="703" r:id="rId53"/>
    <p:sldId id="704" r:id="rId54"/>
    <p:sldId id="705" r:id="rId55"/>
    <p:sldId id="706" r:id="rId56"/>
    <p:sldId id="710" r:id="rId57"/>
    <p:sldId id="711" r:id="rId58"/>
    <p:sldId id="712" r:id="rId59"/>
    <p:sldId id="713" r:id="rId60"/>
    <p:sldId id="714" r:id="rId61"/>
    <p:sldId id="715" r:id="rId62"/>
    <p:sldId id="733" r:id="rId63"/>
    <p:sldId id="734" r:id="rId64"/>
    <p:sldId id="716" r:id="rId65"/>
    <p:sldId id="717" r:id="rId66"/>
    <p:sldId id="718" r:id="rId67"/>
    <p:sldId id="719" r:id="rId68"/>
    <p:sldId id="720" r:id="rId69"/>
    <p:sldId id="721" r:id="rId70"/>
    <p:sldId id="732" r:id="rId71"/>
    <p:sldId id="722" r:id="rId72"/>
    <p:sldId id="735" r:id="rId73"/>
    <p:sldId id="736" r:id="rId74"/>
    <p:sldId id="737" r:id="rId75"/>
    <p:sldId id="738" r:id="rId76"/>
    <p:sldId id="744" r:id="rId77"/>
    <p:sldId id="745" r:id="rId78"/>
    <p:sldId id="740" r:id="rId79"/>
    <p:sldId id="741" r:id="rId80"/>
    <p:sldId id="742" r:id="rId81"/>
    <p:sldId id="743" r:id="rId82"/>
    <p:sldId id="596" r:id="rId8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0033CC"/>
    <a:srgbClr val="0066CC"/>
    <a:srgbClr val="000066"/>
    <a:srgbClr val="FFFF99"/>
    <a:srgbClr val="FFCC99"/>
    <a:srgbClr val="FF00FF"/>
    <a:srgbClr val="FF669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9" autoAdjust="0"/>
  </p:normalViewPr>
  <p:slideViewPr>
    <p:cSldViewPr>
      <p:cViewPr varScale="1">
        <p:scale>
          <a:sx n="83" d="100"/>
          <a:sy n="83" d="100"/>
        </p:scale>
        <p:origin x="84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238" y="-108"/>
      </p:cViewPr>
      <p:guideLst>
        <p:guide orient="horz" pos="2880"/>
        <p:guide pos="2160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29B6ECD-704D-41C3-8BED-A84071B8697F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76E5B7D-9833-4A97-910D-8A35762CA4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30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CE2D4BF-B1C2-442F-B038-45937821838D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C0852EA-ECA2-4D1C-A569-232CFAC9EA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272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0EC881-C856-46F2-AC6F-99C8A37294DF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0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0852EA-ECA2-4D1C-A569-232CFAC9EA30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3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0852EA-ECA2-4D1C-A569-232CFAC9EA3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0852EA-ECA2-4D1C-A569-232CFAC9EA3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6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语句不区分大小写。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0852EA-ECA2-4D1C-A569-232CFAC9EA30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1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只要求掌握内连接即可。</a:t>
            </a:r>
            <a:endParaRPr lang="en-US" altLang="zh-CN" dirty="0"/>
          </a:p>
          <a:p>
            <a:r>
              <a:rPr lang="zh-CN" altLang="en-US" dirty="0"/>
              <a:t>内连接：只检索出满足条件的元组（两个表都有这个学号的元组）</a:t>
            </a:r>
            <a:endParaRPr lang="en-US" altLang="zh-CN" dirty="0"/>
          </a:p>
          <a:p>
            <a:r>
              <a:rPr lang="zh-CN" altLang="en-US" dirty="0"/>
              <a:t>外连接：比如左外连接，除了满足条件的，还会返回左表中有但右表中无的元组。比如希望列出所有的人，以及他们的定购 </a:t>
            </a:r>
            <a:r>
              <a:rPr lang="en-US" altLang="zh-CN" dirty="0"/>
              <a:t>- </a:t>
            </a:r>
            <a:r>
              <a:rPr lang="zh-CN" altLang="en-US" dirty="0"/>
              <a:t>如果有的话。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0852EA-ECA2-4D1C-A569-232CFAC9EA30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5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0852EA-ECA2-4D1C-A569-232CFAC9EA30}" type="slidenum">
              <a:rPr lang="zh-CN" altLang="en-US" smtClean="0"/>
              <a:pPr>
                <a:defRPr/>
              </a:pPr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8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FE4A6-8C6D-43EE-B60F-7CBD07CF1BD2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B04640-F619-413E-91D3-724B65979D7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3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C04E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091F7-3A5B-4FF3-9F86-FBA53ED383CE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53A130-D141-44AA-A6BB-2DB02AF304A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0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ECA1D-81CA-42EE-B76A-C7B2623BCA45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50B9AE-37CE-4843-AAA5-E47DB6EC42F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58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gradFill rotWithShape="1">
          <a:gsLst>
            <a:gs pos="0">
              <a:srgbClr val="B1EA66"/>
            </a:gs>
            <a:gs pos="39999">
              <a:srgbClr val="99FF99"/>
            </a:gs>
            <a:gs pos="70000">
              <a:srgbClr val="C4D6EB"/>
            </a:gs>
            <a:gs pos="100000">
              <a:srgbClr val="FFEBFA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"/>
          <p:cNvGrpSpPr>
            <a:grpSpLocks/>
          </p:cNvGrpSpPr>
          <p:nvPr userDrawn="1"/>
        </p:nvGrpSpPr>
        <p:grpSpPr bwMode="auto">
          <a:xfrm>
            <a:off x="7885113" y="5662613"/>
            <a:ext cx="720725" cy="746125"/>
            <a:chOff x="3600" y="3675"/>
            <a:chExt cx="432" cy="432"/>
          </a:xfrm>
        </p:grpSpPr>
        <p:sp>
          <p:nvSpPr>
            <p:cNvPr id="4" name="Oval 14"/>
            <p:cNvSpPr>
              <a:spLocks noChangeArrowheads="1"/>
            </p:cNvSpPr>
            <p:nvPr userDrawn="1"/>
          </p:nvSpPr>
          <p:spPr bwMode="auto">
            <a:xfrm>
              <a:off x="3618" y="3709"/>
              <a:ext cx="396" cy="380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  <a:ex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pic>
          <p:nvPicPr>
            <p:cNvPr id="5" name="Picture 79" descr="传媒大学LOGO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3675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/>
          <p:nvPr userDrawn="1"/>
        </p:nvSpPr>
        <p:spPr>
          <a:xfrm>
            <a:off x="-23813" y="26988"/>
            <a:ext cx="9167813" cy="865187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293" y="115482"/>
            <a:ext cx="8229600" cy="7052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D3285-FB46-4AA4-B47F-30A6EDEF11BD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E714A1-0F5A-4C42-989B-74CB30C7ED0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103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88913"/>
            <a:ext cx="8610600" cy="679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267200" cy="5060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060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1A63F5-8111-4408-8EA1-F90937D6ED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MEDIA ASSET MANAGEMENT </a:t>
            </a:r>
          </a:p>
        </p:txBody>
      </p:sp>
    </p:spTree>
    <p:extLst>
      <p:ext uri="{BB962C8B-B14F-4D97-AF65-F5344CB8AC3E}">
        <p14:creationId xmlns:p14="http://schemas.microsoft.com/office/powerpoint/2010/main" val="3199970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7818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33235B-AFBC-4778-B1E8-1580D35333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714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4837C-EA87-49F9-A8C4-F5CDE6010641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2960C-2E79-49A5-8FA5-A4BF8C1C65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601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4837C-EA87-49F9-A8C4-F5CDE6010641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CC910-8554-4F65-9028-7C1BDA1E95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8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4837C-EA87-49F9-A8C4-F5CDE6010641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43B95-B71D-4C8E-B0A7-E0BA0FCB81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76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4837C-EA87-49F9-A8C4-F5CDE6010641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E4CE-B3DF-42A2-9A84-3304D73D5A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029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4837C-EA87-49F9-A8C4-F5CDE6010641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E0780-AD42-47DF-AA8C-5B3BE55301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7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3813" y="26988"/>
            <a:ext cx="9167813" cy="865187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5482"/>
            <a:ext cx="8229600" cy="70524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010"/>
            <a:ext cx="8229600" cy="485815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742950" indent="-285750">
              <a:buFont typeface="Wingdings" panose="05000000000000000000" pitchFamily="2" charset="2"/>
              <a:buChar char="n"/>
              <a:defRPr/>
            </a:lvl2pPr>
            <a:lvl4pPr marL="1600200" indent="-228600">
              <a:buFont typeface="Calibri" panose="020F0502020204030204" pitchFamily="34" charset="0"/>
              <a:buChar char="▪"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3E1F6-D49A-4A10-BF66-4F6B4DE2287C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1C913B-F4B2-466D-BB5D-455AFABF60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4837C-EA87-49F9-A8C4-F5CDE6010641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DEF8A-2231-40E7-8504-8318A573B2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65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4837C-EA87-49F9-A8C4-F5CDE6010641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B99CD-11D8-44DE-81C7-7D7C7FDD04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395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4837C-EA87-49F9-A8C4-F5CDE6010641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5B44D-6F61-4CBA-B994-EB68D5BBA5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8761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4837C-EA87-49F9-A8C4-F5CDE6010641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E7F85-611F-4B82-8B12-A92A660B77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01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4837C-EA87-49F9-A8C4-F5CDE6010641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236BC-4757-4658-B868-37EA2E2649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19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4837C-EA87-49F9-A8C4-F5CDE6010641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BCC0C-1648-4343-AE14-D4DFCE0428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6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794CB-4974-48E6-B59F-42CDE986DB40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4F5442-0D55-4C58-8657-510CADF55FA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9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555EB-82E5-4EC8-8776-F12A3F65D5A1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11E357-8BCC-4F73-A6A6-DCA16C353BA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7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D9934-B943-4ADE-8C1A-78E2DE454123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117238-E2B0-4F8D-B489-C637BB5B92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2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3813" y="26988"/>
            <a:ext cx="9167813" cy="865187"/>
          </a:xfrm>
          <a:prstGeom prst="rect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5293" y="99812"/>
            <a:ext cx="8229600" cy="7923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AA5BC-79BA-4162-8937-7F6DA246041F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FDEC25-3A6D-4140-976F-1F4E577A531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0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rotWithShape="1">
          <a:gsLst>
            <a:gs pos="0">
              <a:srgbClr val="E8F1DE"/>
            </a:gs>
            <a:gs pos="50000">
              <a:srgbClr val="9DE3AE"/>
            </a:gs>
            <a:gs pos="100000">
              <a:srgbClr val="99FF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5A40F-DFDD-4799-9E1E-8BAA929D46C2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A796B4-FABE-47B9-96AE-095BF5B2C97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49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0D899-3CC6-4A8B-AC6F-C22998922A43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7FFFD0-2FAB-48C1-A3B9-C7071F55EC1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9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DA1A8-70AE-49AD-A725-7F694855AE8B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F979D1-8BB9-4151-87CA-94D45D8CE2B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2208A7D-0570-4D97-860C-15BF833E51C3}" type="datetime1">
              <a:rPr lang="zh-CN" altLang="en-US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27032DA-E8AB-47A3-9A69-DDB1FEE6D7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0" r:id="rId1"/>
    <p:sldLayoutId id="2147485011" r:id="rId2"/>
    <p:sldLayoutId id="2147485012" r:id="rId3"/>
    <p:sldLayoutId id="2147485013" r:id="rId4"/>
    <p:sldLayoutId id="2147485014" r:id="rId5"/>
    <p:sldLayoutId id="2147485015" r:id="rId6"/>
    <p:sldLayoutId id="2147485016" r:id="rId7"/>
    <p:sldLayoutId id="2147485017" r:id="rId8"/>
    <p:sldLayoutId id="2147485018" r:id="rId9"/>
    <p:sldLayoutId id="2147485019" r:id="rId10"/>
    <p:sldLayoutId id="2147485020" r:id="rId11"/>
    <p:sldLayoutId id="2147485021" r:id="rId12"/>
    <p:sldLayoutId id="2147485022" r:id="rId13"/>
    <p:sldLayoutId id="2147485023" r:id="rId14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B4837C-EA87-49F9-A8C4-F5CDE6010641}" type="datetimeFigureOut">
              <a:rPr lang="zh-CN" altLang="en-US"/>
              <a:pPr>
                <a:defRPr/>
              </a:pPr>
              <a:t>2018/3/14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C64A91B-02E1-4949-9A87-203C0C15CD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5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75"/>
          <a:stretch>
            <a:fillRect/>
          </a:stretch>
        </p:blipFill>
        <p:spPr bwMode="auto">
          <a:xfrm>
            <a:off x="3175" y="2517775"/>
            <a:ext cx="913765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  <p:sldLayoutId id="2147485004" r:id="rId6"/>
    <p:sldLayoutId id="2147485005" r:id="rId7"/>
    <p:sldLayoutId id="2147485006" r:id="rId8"/>
    <p:sldLayoutId id="2147485007" r:id="rId9"/>
    <p:sldLayoutId id="2147485008" r:id="rId10"/>
    <p:sldLayoutId id="21474850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.com.cn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E0A58-28F2-42D3-BA1A-EAC4B00139E4}" type="datetime1">
              <a:rPr lang="zh-CN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2018/3/14</a:t>
            </a:fld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459" name="圆角矩形 10"/>
          <p:cNvSpPr>
            <a:spLocks noChangeArrowheads="1"/>
          </p:cNvSpPr>
          <p:nvPr/>
        </p:nvSpPr>
        <p:spPr bwMode="auto">
          <a:xfrm>
            <a:off x="3348038" y="549275"/>
            <a:ext cx="1330325" cy="1330325"/>
          </a:xfrm>
          <a:prstGeom prst="roundRect">
            <a:avLst>
              <a:gd name="adj" fmla="val 16667"/>
            </a:avLst>
          </a:prstGeom>
          <a:solidFill>
            <a:srgbClr val="D8243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圆角矩形 11"/>
          <p:cNvSpPr>
            <a:spLocks noChangeArrowheads="1"/>
          </p:cNvSpPr>
          <p:nvPr/>
        </p:nvSpPr>
        <p:spPr bwMode="auto">
          <a:xfrm>
            <a:off x="1870075" y="2027238"/>
            <a:ext cx="1330325" cy="1330325"/>
          </a:xfrm>
          <a:prstGeom prst="roundRect">
            <a:avLst>
              <a:gd name="adj" fmla="val 16667"/>
            </a:avLst>
          </a:prstGeom>
          <a:solidFill>
            <a:srgbClr val="CF5A1B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圆角矩形 12"/>
          <p:cNvSpPr>
            <a:spLocks noChangeArrowheads="1"/>
          </p:cNvSpPr>
          <p:nvPr/>
        </p:nvSpPr>
        <p:spPr bwMode="auto">
          <a:xfrm>
            <a:off x="4826000" y="2027238"/>
            <a:ext cx="1330325" cy="1330325"/>
          </a:xfrm>
          <a:prstGeom prst="roundRect">
            <a:avLst>
              <a:gd name="adj" fmla="val 16667"/>
            </a:avLst>
          </a:prstGeom>
          <a:solidFill>
            <a:srgbClr val="3691A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副标题 64"/>
          <p:cNvSpPr txBox="1">
            <a:spLocks noChangeArrowheads="1"/>
          </p:cNvSpPr>
          <p:nvPr/>
        </p:nvSpPr>
        <p:spPr bwMode="auto">
          <a:xfrm>
            <a:off x="539750" y="4652963"/>
            <a:ext cx="6400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eaLnBrk="1" hangingPunct="1">
              <a:buFont typeface="Arial" pitchFamily="34" charset="0"/>
              <a:buNone/>
              <a:defRPr/>
            </a:pPr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讲：</a:t>
            </a:r>
            <a:r>
              <a:rPr lang="en-US" altLang="zh-CN" kern="0" dirty="0">
                <a:latin typeface="黑体" pitchFamily="49" charset="-122"/>
                <a:ea typeface="黑体" pitchFamily="49" charset="-122"/>
              </a:rPr>
              <a:t>SQL</a:t>
            </a:r>
            <a:r>
              <a:rPr lang="zh-CN" altLang="en-US" kern="0" dirty="0">
                <a:latin typeface="黑体" pitchFamily="49" charset="-122"/>
                <a:ea typeface="黑体" pitchFamily="49" charset="-122"/>
              </a:rPr>
              <a:t>语言</a:t>
            </a:r>
            <a:endParaRPr lang="zh-CN" altLang="zh-CN" kern="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946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2009775"/>
            <a:ext cx="126365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661988"/>
            <a:ext cx="14065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661988"/>
            <a:ext cx="1330325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1987550"/>
            <a:ext cx="13874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F1D971-696C-43A0-8C3E-B88D6D62B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239" y="3474521"/>
            <a:ext cx="7941478" cy="1136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935913" cy="685800"/>
          </a:xfrm>
        </p:spPr>
        <p:txBody>
          <a:bodyPr/>
          <a:lstStyle/>
          <a:p>
            <a:pPr eaLnBrk="1" hangingPunct="1"/>
            <a:r>
              <a:rPr lang="zh-CN" altLang="en-US" sz="4000"/>
              <a:t>精确数值类型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2310"/>
              </p:ext>
            </p:extLst>
          </p:nvPr>
        </p:nvGraphicFramePr>
        <p:xfrm>
          <a:off x="357188" y="1500188"/>
          <a:ext cx="8358187" cy="4527550"/>
        </p:xfrm>
        <a:graphic>
          <a:graphicData uri="http://schemas.openxmlformats.org/drawingml/2006/table">
            <a:tbl>
              <a:tblPr/>
              <a:tblGrid>
                <a:gridCol w="130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精确数值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存储空间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bigint</a:t>
                      </a:r>
                      <a:endParaRPr lang="zh-CN" sz="16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存储从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–2</a:t>
                      </a:r>
                      <a:r>
                        <a:rPr lang="en-US" sz="16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63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(–9,223,372,036,854,775,808)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6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63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-1 (9,223,372,036,854,775,807) 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范围的整数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b="1" kern="10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endParaRPr lang="zh-CN" sz="16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存储从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–2</a:t>
                      </a:r>
                      <a:r>
                        <a:rPr lang="en-US" sz="16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(–2,147,483,648 ) 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2</a:t>
                      </a:r>
                      <a:r>
                        <a:rPr lang="en-US" sz="16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31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-1 ( 2,147,483,647 ) 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范围的整数。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600" b="1" kern="10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smallint</a:t>
                      </a:r>
                      <a:endParaRPr lang="zh-CN" sz="16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存储从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–2</a:t>
                      </a:r>
                      <a:r>
                        <a:rPr lang="en-US" sz="16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(–32,768 ) 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2</a:t>
                      </a:r>
                      <a:r>
                        <a:rPr lang="en-US" sz="16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-1 (32,767 ) 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范围的整数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1600" b="1" kern="10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tinyint</a:t>
                      </a:r>
                      <a:endParaRPr lang="zh-CN" sz="16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存储从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0 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255 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之间的整数。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b="1" kern="10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8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bit</a:t>
                      </a:r>
                      <a:endParaRPr lang="zh-CN" sz="16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。如果一个表中有不多于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个的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bit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列，则这些列公用一个字节存储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27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numeric(</a:t>
                      </a:r>
                      <a:r>
                        <a:rPr lang="en-US" sz="1600" b="1" kern="100" dirty="0" err="1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p,s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6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或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decimal(</a:t>
                      </a:r>
                      <a:r>
                        <a:rPr lang="en-US" sz="1600" b="1" kern="100" dirty="0" err="1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p,s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endParaRPr lang="zh-CN" sz="16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定点精度和小数位数。使用最大精度时，有效值从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–10</a:t>
                      </a:r>
                      <a:r>
                        <a:rPr lang="en-US" sz="16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38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+1 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10</a:t>
                      </a:r>
                      <a:r>
                        <a:rPr lang="en-US" sz="16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38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-1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。其中，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为精度，指定小数点左边和右边可以存储的十进制数字的最大个数。精度必须是从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到最大精度之间的值。最大精度为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38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为小数位数，指定小数点右边可以存储的十进制数字的最大个数，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 &lt;= s &lt;= p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。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的默认值为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6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最多</a:t>
                      </a:r>
                      <a:r>
                        <a:rPr lang="en-US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17</a:t>
                      </a:r>
                      <a:r>
                        <a:rPr lang="zh-CN" sz="16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738188" y="152400"/>
            <a:ext cx="7762875" cy="685800"/>
          </a:xfrm>
        </p:spPr>
        <p:txBody>
          <a:bodyPr/>
          <a:lstStyle/>
          <a:p>
            <a:pPr eaLnBrk="1" hangingPunct="1"/>
            <a:r>
              <a:rPr lang="zh-CN" altLang="zh-CN"/>
              <a:t>近似数值数类型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21123"/>
              </p:ext>
            </p:extLst>
          </p:nvPr>
        </p:nvGraphicFramePr>
        <p:xfrm>
          <a:off x="665861" y="1412076"/>
          <a:ext cx="8106381" cy="3071813"/>
        </p:xfrm>
        <a:graphic>
          <a:graphicData uri="http://schemas.openxmlformats.org/drawingml/2006/table">
            <a:tbl>
              <a:tblPr/>
              <a:tblGrid>
                <a:gridCol w="148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近似数值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存储空间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float[(n)]</a:t>
                      </a:r>
                      <a:endParaRPr lang="zh-CN" sz="18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存储从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-1.79E + 308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至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-2.23E –308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、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以及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2.23E–308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至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1.79E + 308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范围的浮点数。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有两个值，如果指定的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1~24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之间，则使用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24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，占用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字节空间；如果指定的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在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25~53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之间，则使用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53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，占用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字节空间。若省略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(n)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，则默认为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53 </a:t>
                      </a:r>
                      <a:endParaRPr lang="zh-CN" sz="18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字节或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8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real</a:t>
                      </a:r>
                      <a:endParaRPr lang="zh-CN" sz="1800" b="1" kern="10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存储从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–3.40E + 38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到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3.40E + 38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范围的浮点型数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zh-CN" sz="18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292" y="4077297"/>
            <a:ext cx="37909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935913" cy="6858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字符串类型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26579"/>
              </p:ext>
            </p:extLst>
          </p:nvPr>
        </p:nvGraphicFramePr>
        <p:xfrm>
          <a:off x="381000" y="1268010"/>
          <a:ext cx="8358187" cy="5536836"/>
        </p:xfrm>
        <a:graphic>
          <a:graphicData uri="http://schemas.openxmlformats.org/drawingml/2006/table">
            <a:tbl>
              <a:tblPr/>
              <a:tblGrid>
                <a:gridCol w="190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字符串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存储空间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char(n)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固定长度的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普通编码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字符串类型，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表示字符串的最大长度，取值范围 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 – 8000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varchar(n)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可变长度的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普通编码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字符串类型，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表示字符串的最大长度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字符数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text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最多可存储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2</a:t>
                      </a:r>
                      <a:r>
                        <a:rPr lang="en-US" altLang="zh-CN" sz="20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31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-1 ( 2,147,483,647 )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个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普通编码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字符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每个字符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个字节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varchar(max)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最多可存储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2</a:t>
                      </a:r>
                      <a:r>
                        <a:rPr lang="en-US" altLang="zh-CN" sz="20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31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-1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个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普通编码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字符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字符数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 err="1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nchar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(n)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固定长度的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统一编码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字符串类型，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表示字符串的最大长度，取值范围 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1 – 4000</a:t>
                      </a:r>
                      <a:endParaRPr lang="zh-CN" alt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2n</a:t>
                      </a:r>
                      <a:r>
                        <a:rPr lang="zh-CN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字节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 err="1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nvarchar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(n)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可变长度的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统一编码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字符串类型，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表示字符串的最大长度，取值范围 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1 – 4000</a:t>
                      </a:r>
                      <a:endParaRPr lang="zh-CN" alt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*字符数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+2</a:t>
                      </a:r>
                      <a:r>
                        <a:rPr lang="zh-CN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字节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 err="1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ntext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最多可存储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2</a:t>
                      </a:r>
                      <a:r>
                        <a:rPr lang="en-US" altLang="zh-CN" sz="20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30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-1 ( 1,073,741,823 )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个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统一编码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字符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endParaRPr lang="zh-CN" alt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每个字符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个字节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 err="1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nvarchar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(max)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最多可存储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2</a:t>
                      </a:r>
                      <a:r>
                        <a:rPr lang="en-US" altLang="zh-CN" sz="20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30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-1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个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统一编码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字符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endParaRPr lang="zh-CN" alt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*字符数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+2</a:t>
                      </a:r>
                      <a:r>
                        <a:rPr lang="zh-CN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75644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935913" cy="6858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二进制字符串类型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72636"/>
              </p:ext>
            </p:extLst>
          </p:nvPr>
        </p:nvGraphicFramePr>
        <p:xfrm>
          <a:off x="381000" y="1268010"/>
          <a:ext cx="8358187" cy="3098436"/>
        </p:xfrm>
        <a:graphic>
          <a:graphicData uri="http://schemas.openxmlformats.org/drawingml/2006/table">
            <a:tbl>
              <a:tblPr/>
              <a:tblGrid>
                <a:gridCol w="1909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2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二进制</a:t>
                      </a:r>
                      <a:endParaRPr lang="en-US" altLang="zh-CN" sz="1600" b="1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字符串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存储空间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8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binary(n)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固定长度的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二进制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数据，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的取值范围 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 – 8000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r>
                        <a:rPr 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 err="1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varbinary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(n)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可变长度的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二进制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数据，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的取值范围 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1 – 8000</a:t>
                      </a:r>
                      <a:endParaRPr lang="zh-CN" alt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字符数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image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可变长度的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二进制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数据，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最多为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n-US" altLang="zh-CN" sz="20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31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-1 ( 2,147,483,647 )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个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十六进制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数字</a:t>
                      </a:r>
                      <a:endParaRPr lang="zh-CN" sz="2000" b="1" kern="100" dirty="0">
                        <a:solidFill>
                          <a:srgbClr val="000066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每个字符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个字节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b="1" kern="100" dirty="0" err="1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varbinary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(max)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可变长度的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二进制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数据，最多可存储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2</a:t>
                      </a:r>
                      <a:r>
                        <a:rPr lang="en-US" altLang="zh-CN" sz="2000" b="1" kern="100" baseline="300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31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-1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个</a:t>
                      </a:r>
                      <a:r>
                        <a:rPr lang="zh-CN" altLang="en-US" sz="2000" b="1" kern="100" dirty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十六进制</a:t>
                      </a: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数字</a:t>
                      </a:r>
                      <a:endParaRPr lang="zh-CN" sz="2000" b="1" kern="100" dirty="0">
                        <a:solidFill>
                          <a:schemeClr val="tx2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字符数</a:t>
                      </a:r>
                      <a:r>
                        <a:rPr lang="en-US" alt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en-US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zh-CN" sz="2000" b="1" kern="100" dirty="0">
                          <a:solidFill>
                            <a:schemeClr val="tx2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字节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 bwMode="black">
          <a:xfrm>
            <a:off x="381000" y="5229825"/>
            <a:ext cx="72753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另外还有日期、时间、货币类型等等</a:t>
            </a:r>
          </a:p>
        </p:txBody>
      </p:sp>
    </p:spTree>
    <p:extLst>
      <p:ext uri="{BB962C8B-B14F-4D97-AF65-F5344CB8AC3E}">
        <p14:creationId xmlns:p14="http://schemas.microsoft.com/office/powerpoint/2010/main" val="222843003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圆角矩形 5"/>
          <p:cNvSpPr>
            <a:spLocks noChangeArrowheads="1"/>
          </p:cNvSpPr>
          <p:nvPr/>
        </p:nvSpPr>
        <p:spPr bwMode="auto">
          <a:xfrm>
            <a:off x="0" y="41275"/>
            <a:ext cx="9144000" cy="3644900"/>
          </a:xfrm>
          <a:prstGeom prst="roundRect">
            <a:avLst>
              <a:gd name="adj" fmla="val 0"/>
            </a:avLst>
          </a:prstGeom>
          <a:solidFill>
            <a:srgbClr val="D8243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947" name="矩形 6"/>
          <p:cNvSpPr>
            <a:spLocks noChangeArrowheads="1"/>
          </p:cNvSpPr>
          <p:nvPr/>
        </p:nvSpPr>
        <p:spPr bwMode="auto">
          <a:xfrm>
            <a:off x="1260475" y="2741613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82948" name="标题 16"/>
          <p:cNvSpPr>
            <a:spLocks noGrp="1" noChangeArrowheads="1"/>
          </p:cNvSpPr>
          <p:nvPr>
            <p:ph type="title" idx="4294967295"/>
          </p:nvPr>
        </p:nvSpPr>
        <p:spPr>
          <a:xfrm>
            <a:off x="2376488" y="2681288"/>
            <a:ext cx="5581650" cy="1146175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数据操作语句</a:t>
            </a:r>
          </a:p>
        </p:txBody>
      </p:sp>
      <p:pic>
        <p:nvPicPr>
          <p:cNvPr id="82949" name="Picture 14" descr="http://img1.imgtn.bdimg.com/it/u=2680666289,3657577152&amp;fm=21&amp;gp=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4149725"/>
            <a:ext cx="374967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484313"/>
            <a:ext cx="86518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1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98107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484313"/>
            <a:ext cx="9112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本章所用的表结构</a:t>
            </a:r>
            <a:endParaRPr lang="zh-CN" altLang="zh-CN" dirty="0"/>
          </a:p>
        </p:txBody>
      </p:sp>
      <p:graphicFrame>
        <p:nvGraphicFramePr>
          <p:cNvPr id="18437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88580846"/>
              </p:ext>
            </p:extLst>
          </p:nvPr>
        </p:nvGraphicFramePr>
        <p:xfrm>
          <a:off x="445294" y="1700208"/>
          <a:ext cx="8229599" cy="2732090"/>
        </p:xfrm>
        <a:graphic>
          <a:graphicData uri="http://schemas.openxmlformats.org/drawingml/2006/table">
            <a:tbl>
              <a:tblPr/>
              <a:tblGrid>
                <a:gridCol w="159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5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列名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约束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Sno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主码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Sname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非空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Ssex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性别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(1)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Sage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年龄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TINYINT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Sdept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所在系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NVARCHAR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0)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24" y="3937804"/>
            <a:ext cx="2085969" cy="278129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 bwMode="black">
          <a:xfrm>
            <a:off x="610185" y="1011966"/>
            <a:ext cx="3817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Student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表结构</a:t>
            </a:r>
          </a:p>
        </p:txBody>
      </p:sp>
    </p:spTree>
    <p:extLst>
      <p:ext uri="{BB962C8B-B14F-4D97-AF65-F5344CB8AC3E}">
        <p14:creationId xmlns:p14="http://schemas.microsoft.com/office/powerpoint/2010/main" val="18521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本章所用的表结构</a:t>
            </a:r>
            <a:endParaRPr lang="zh-CN" altLang="zh-CN" dirty="0"/>
          </a:p>
        </p:txBody>
      </p:sp>
      <p:graphicFrame>
        <p:nvGraphicFramePr>
          <p:cNvPr id="18437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40133779"/>
              </p:ext>
            </p:extLst>
          </p:nvPr>
        </p:nvGraphicFramePr>
        <p:xfrm>
          <a:off x="445291" y="1488688"/>
          <a:ext cx="8229599" cy="2276477"/>
        </p:xfrm>
        <a:graphic>
          <a:graphicData uri="http://schemas.openxmlformats.org/drawingml/2006/table">
            <a:tbl>
              <a:tblPr/>
              <a:tblGrid>
                <a:gridCol w="159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5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列名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约束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Cno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课程号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主码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Cname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课程名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NVARCHAR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20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非空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Sredit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学分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TINYINT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Semster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学期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TINYINT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10991"/>
              </p:ext>
            </p:extLst>
          </p:nvPr>
        </p:nvGraphicFramePr>
        <p:xfrm>
          <a:off x="445291" y="4725594"/>
          <a:ext cx="8229599" cy="1820864"/>
        </p:xfrm>
        <a:graphic>
          <a:graphicData uri="http://schemas.openxmlformats.org/drawingml/2006/table">
            <a:tbl>
              <a:tblPr/>
              <a:tblGrid>
                <a:gridCol w="159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列名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数据类型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约束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Sno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学号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7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主码，引用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Student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的外码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Cno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课程号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CHAR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6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主码，引用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Course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的外码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Grade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成绩</a:t>
                      </a: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TINYINT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 bwMode="black">
          <a:xfrm>
            <a:off x="610185" y="1011966"/>
            <a:ext cx="3817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Course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表结构</a:t>
            </a:r>
          </a:p>
        </p:txBody>
      </p:sp>
      <p:sp>
        <p:nvSpPr>
          <p:cNvPr id="8" name="文本框 7"/>
          <p:cNvSpPr txBox="1"/>
          <p:nvPr/>
        </p:nvSpPr>
        <p:spPr bwMode="black">
          <a:xfrm>
            <a:off x="610184" y="4181418"/>
            <a:ext cx="3817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SC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表结构</a:t>
            </a:r>
          </a:p>
        </p:txBody>
      </p:sp>
    </p:spTree>
    <p:extLst>
      <p:ext uri="{BB962C8B-B14F-4D97-AF65-F5344CB8AC3E}">
        <p14:creationId xmlns:p14="http://schemas.microsoft.com/office/powerpoint/2010/main" val="125941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本章所用的表数据</a:t>
            </a:r>
            <a:endParaRPr lang="zh-CN" altLang="zh-CN" dirty="0"/>
          </a:p>
        </p:txBody>
      </p:sp>
      <p:graphicFrame>
        <p:nvGraphicFramePr>
          <p:cNvPr id="18437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69060991"/>
              </p:ext>
            </p:extLst>
          </p:nvPr>
        </p:nvGraphicFramePr>
        <p:xfrm>
          <a:off x="445291" y="1488688"/>
          <a:ext cx="8229600" cy="5011742"/>
        </p:xfrm>
        <a:graphic>
          <a:graphicData uri="http://schemas.openxmlformats.org/drawingml/2006/table">
            <a:tbl>
              <a:tblPr/>
              <a:tblGrid>
                <a:gridCol w="1596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 err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Sname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 err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Ssex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Sage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 err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Sdept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0611101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李勇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男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21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计算机系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0611102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刘晨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男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20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计算机系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0611103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王敏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女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20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计算机系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0611104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张小红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女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19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计算机系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0621101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张立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男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20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信息管理系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0621102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吴宾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女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19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信息管理系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0621103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张海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男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20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信息管理系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0631101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钱小平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女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21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通信工程系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0631102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王大力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男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20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通信工程系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0631103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张姗姗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女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19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通信工程系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 bwMode="black">
          <a:xfrm>
            <a:off x="610185" y="1011966"/>
            <a:ext cx="3817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Student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表数据</a:t>
            </a:r>
          </a:p>
        </p:txBody>
      </p:sp>
    </p:spTree>
    <p:extLst>
      <p:ext uri="{BB962C8B-B14F-4D97-AF65-F5344CB8AC3E}">
        <p14:creationId xmlns:p14="http://schemas.microsoft.com/office/powerpoint/2010/main" val="77330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本章所用的表数据</a:t>
            </a:r>
            <a:endParaRPr lang="zh-CN" altLang="zh-CN" dirty="0"/>
          </a:p>
        </p:txBody>
      </p:sp>
      <p:graphicFrame>
        <p:nvGraphicFramePr>
          <p:cNvPr id="18437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85802681"/>
              </p:ext>
            </p:extLst>
          </p:nvPr>
        </p:nvGraphicFramePr>
        <p:xfrm>
          <a:off x="445289" y="1488688"/>
          <a:ext cx="7152096" cy="4100516"/>
        </p:xfrm>
        <a:graphic>
          <a:graphicData uri="http://schemas.openxmlformats.org/drawingml/2006/table">
            <a:tbl>
              <a:tblPr/>
              <a:tblGrid>
                <a:gridCol w="188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 err="1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Cname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Credit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Semester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高等数学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1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大学英语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1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03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大学英语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C004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计算机文化学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2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C005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VB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3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C006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数据库基础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5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C007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数据结构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4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C008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zh-CN" alt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计算机网络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rgbClr val="000000"/>
                          </a:solidFill>
                          <a:latin typeface="宋体"/>
                          <a:ea typeface="方正书宋简体"/>
                          <a:cs typeface="Times New Roman"/>
                        </a:rPr>
                        <a:t>4</a:t>
                      </a:r>
                      <a:endParaRPr lang="zh-CN" sz="2000" b="1" kern="1000" dirty="0"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 bwMode="black">
          <a:xfrm>
            <a:off x="610185" y="1011966"/>
            <a:ext cx="3817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Course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表数据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0825" y="5057775"/>
            <a:ext cx="2543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0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本章所用的表数据</a:t>
            </a:r>
            <a:endParaRPr lang="zh-CN" altLang="zh-CN" dirty="0"/>
          </a:p>
        </p:txBody>
      </p:sp>
      <p:graphicFrame>
        <p:nvGraphicFramePr>
          <p:cNvPr id="18437" name="Group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18633397"/>
              </p:ext>
            </p:extLst>
          </p:nvPr>
        </p:nvGraphicFramePr>
        <p:xfrm>
          <a:off x="445288" y="1488688"/>
          <a:ext cx="6431767" cy="5011742"/>
        </p:xfrm>
        <a:graphic>
          <a:graphicData uri="http://schemas.openxmlformats.org/drawingml/2006/table">
            <a:tbl>
              <a:tblPr/>
              <a:tblGrid>
                <a:gridCol w="218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9488" marR="149488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400" b="1" kern="1000" dirty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/>
                        </a:rPr>
                        <a:t>Grade</a:t>
                      </a:r>
                      <a:endParaRPr lang="zh-CN" sz="2400" b="1" kern="100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96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80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</a:t>
                      </a: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03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84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C005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62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92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90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0611102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C004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84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0621101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C001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/>
                        </a:rPr>
                        <a:t>76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0621101</a:t>
                      </a:r>
                      <a:endParaRPr lang="zh-CN" alt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C004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latin typeface="+mn-ea"/>
                          <a:ea typeface="+mn-ea"/>
                          <a:cs typeface="Times New Roman"/>
                        </a:rPr>
                        <a:t>85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0621101</a:t>
                      </a:r>
                      <a:endParaRPr lang="zh-CN" alt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C005</a:t>
                      </a:r>
                      <a:endParaRPr lang="zh-CN" sz="2000" b="1" kern="1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606" marR="68606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altLang="zh-CN" sz="2000" b="1" kern="1000" dirty="0">
                          <a:latin typeface="+mn-ea"/>
                          <a:ea typeface="+mn-ea"/>
                          <a:cs typeface="Times New Roman"/>
                        </a:rPr>
                        <a:t>73</a:t>
                      </a:r>
                      <a:endParaRPr lang="zh-CN" sz="2000" b="1" kern="10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 bwMode="black">
          <a:xfrm>
            <a:off x="610185" y="1011966"/>
            <a:ext cx="3817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SC</a:t>
            </a:r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表数据</a:t>
            </a:r>
          </a:p>
        </p:txBody>
      </p:sp>
      <p:sp>
        <p:nvSpPr>
          <p:cNvPr id="2" name="矩形 1"/>
          <p:cNvSpPr/>
          <p:nvPr/>
        </p:nvSpPr>
        <p:spPr>
          <a:xfrm>
            <a:off x="445288" y="1916307"/>
            <a:ext cx="6431768" cy="1872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5287" y="3789165"/>
            <a:ext cx="6431768" cy="1296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5288" y="5085759"/>
            <a:ext cx="6431768" cy="1414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4728" y="2929367"/>
            <a:ext cx="18669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圆角矩形 5"/>
          <p:cNvSpPr>
            <a:spLocks noChangeArrowheads="1"/>
          </p:cNvSpPr>
          <p:nvPr/>
        </p:nvSpPr>
        <p:spPr bwMode="auto">
          <a:xfrm>
            <a:off x="0" y="41275"/>
            <a:ext cx="9144000" cy="3644900"/>
          </a:xfrm>
          <a:prstGeom prst="roundRect">
            <a:avLst>
              <a:gd name="adj" fmla="val 0"/>
            </a:avLst>
          </a:prstGeom>
          <a:solidFill>
            <a:srgbClr val="D8243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779" name="矩形 6"/>
          <p:cNvSpPr>
            <a:spLocks noChangeArrowheads="1"/>
          </p:cNvSpPr>
          <p:nvPr/>
        </p:nvSpPr>
        <p:spPr bwMode="auto">
          <a:xfrm>
            <a:off x="1260475" y="2741613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75780" name="标题 16"/>
          <p:cNvSpPr>
            <a:spLocks noGrp="1" noChangeArrowheads="1"/>
          </p:cNvSpPr>
          <p:nvPr>
            <p:ph type="title" idx="4294967295"/>
          </p:nvPr>
        </p:nvSpPr>
        <p:spPr>
          <a:xfrm>
            <a:off x="2376488" y="2681288"/>
            <a:ext cx="5581650" cy="1146175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语言基础</a:t>
            </a:r>
          </a:p>
        </p:txBody>
      </p:sp>
      <p:pic>
        <p:nvPicPr>
          <p:cNvPr id="75781" name="Picture 14" descr="http://img1.imgtn.bdimg.com/it/u=2680666289,3657577152&amp;fm=21&amp;gp=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4149725"/>
            <a:ext cx="374967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484313"/>
            <a:ext cx="86518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3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98107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484313"/>
            <a:ext cx="9112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/>
              <a:t>查询语句基本格式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49400"/>
            <a:ext cx="8229600" cy="4622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SELECT &lt;</a:t>
            </a:r>
            <a:r>
              <a:rPr lang="zh-CN" altLang="en-US" b="1" dirty="0"/>
              <a:t>目标列名序列</a:t>
            </a:r>
            <a:r>
              <a:rPr lang="en-US" altLang="zh-CN" b="1" dirty="0"/>
              <a:t>&gt;   </a:t>
            </a:r>
            <a:r>
              <a:rPr lang="en-US" altLang="zh-CN" b="1" dirty="0">
                <a:solidFill>
                  <a:srgbClr val="006600"/>
                </a:solidFill>
              </a:rPr>
              <a:t>--</a:t>
            </a:r>
            <a:r>
              <a:rPr lang="zh-CN" altLang="en-US" b="1" dirty="0">
                <a:solidFill>
                  <a:srgbClr val="006600"/>
                </a:solidFill>
              </a:rPr>
              <a:t>需要哪些列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FROM &lt;</a:t>
            </a:r>
            <a:r>
              <a:rPr lang="zh-CN" altLang="en-US" b="1" dirty="0"/>
              <a:t>数据源</a:t>
            </a:r>
            <a:r>
              <a:rPr lang="en-US" altLang="zh-CN" b="1" dirty="0"/>
              <a:t>&gt;         </a:t>
            </a:r>
            <a:r>
              <a:rPr lang="en-US" altLang="zh-CN" b="1" dirty="0">
                <a:solidFill>
                  <a:srgbClr val="006600"/>
                </a:solidFill>
              </a:rPr>
              <a:t>--</a:t>
            </a:r>
            <a:r>
              <a:rPr lang="zh-CN" altLang="en-US" b="1" dirty="0">
                <a:solidFill>
                  <a:srgbClr val="006600"/>
                </a:solidFill>
              </a:rPr>
              <a:t>来自于哪些表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[WHERE &lt;</a:t>
            </a:r>
            <a:r>
              <a:rPr lang="zh-CN" altLang="en-US" b="1" dirty="0"/>
              <a:t>检索条件</a:t>
            </a:r>
            <a:r>
              <a:rPr lang="en-US" altLang="zh-CN" b="1" dirty="0"/>
              <a:t>&gt;]     </a:t>
            </a:r>
            <a:r>
              <a:rPr lang="en-US" altLang="zh-CN" b="1" dirty="0">
                <a:solidFill>
                  <a:srgbClr val="006600"/>
                </a:solidFill>
              </a:rPr>
              <a:t>--</a:t>
            </a:r>
            <a:r>
              <a:rPr lang="zh-CN" altLang="en-US" b="1" dirty="0">
                <a:solidFill>
                  <a:srgbClr val="006600"/>
                </a:solidFill>
              </a:rPr>
              <a:t>根据什么条件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[GROUP BY &lt;</a:t>
            </a:r>
            <a:r>
              <a:rPr lang="zh-CN" altLang="en-US" b="1" dirty="0"/>
              <a:t>分组依据列</a:t>
            </a:r>
            <a:r>
              <a:rPr lang="en-US" altLang="zh-CN" b="1" dirty="0"/>
              <a:t>&gt;]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 [HAVING &lt;</a:t>
            </a:r>
            <a:r>
              <a:rPr lang="zh-CN" altLang="en-US" b="1" dirty="0"/>
              <a:t>组提取条件</a:t>
            </a:r>
            <a:r>
              <a:rPr lang="en-US" altLang="zh-CN" b="1" dirty="0"/>
              <a:t>&gt;]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 [ORDER BY &lt;</a:t>
            </a:r>
            <a:r>
              <a:rPr lang="zh-CN" altLang="en-US" b="1" dirty="0"/>
              <a:t>排序依据列</a:t>
            </a:r>
            <a:r>
              <a:rPr lang="en-US" altLang="zh-CN" b="1" dirty="0"/>
              <a:t>&gt;] </a:t>
            </a:r>
            <a:endParaRPr lang="zh-CN" altLang="en-US" b="1" dirty="0"/>
          </a:p>
        </p:txBody>
      </p:sp>
    </p:spTree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marL="723900" indent="-723900" eaLnBrk="1" hangingPunct="1"/>
            <a:r>
              <a:rPr lang="en-US" altLang="zh-CN" dirty="0"/>
              <a:t>1.</a:t>
            </a:r>
            <a:r>
              <a:rPr lang="zh-CN" altLang="en-US" dirty="0"/>
              <a:t>选择表中若干列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3025"/>
            <a:ext cx="8229600" cy="4829175"/>
          </a:xfrm>
        </p:spPr>
        <p:txBody>
          <a:bodyPr/>
          <a:lstStyle/>
          <a:p>
            <a:pPr marL="476250" indent="-476250" eaLnBrk="1" hangingPunct="1"/>
            <a:r>
              <a:rPr lang="zh-CN" altLang="en-US" sz="3600" b="1" dirty="0">
                <a:solidFill>
                  <a:srgbClr val="FF0000"/>
                </a:solidFill>
              </a:rPr>
              <a:t>查询表中用户感兴趣的部分属性列。</a:t>
            </a:r>
          </a:p>
          <a:p>
            <a:pPr marL="476250" indent="-476250" eaLnBrk="1" hangingPunct="1"/>
            <a:r>
              <a:rPr lang="zh-CN" altLang="en-US" sz="3600" b="1" dirty="0">
                <a:solidFill>
                  <a:srgbClr val="FF0000"/>
                </a:solidFill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</a:rPr>
              <a:t>：</a:t>
            </a:r>
            <a:r>
              <a:rPr lang="zh-CN" altLang="en-US" sz="3600" b="1" dirty="0"/>
              <a:t>查询全体学生的学号与姓名。</a:t>
            </a:r>
          </a:p>
          <a:p>
            <a:pPr marL="876300" lvl="1" indent="-419100" eaLnBrk="1" hangingPunct="1">
              <a:buFont typeface="Wingdings" panose="05000000000000000000" pitchFamily="2" charset="2"/>
              <a:buNone/>
            </a:pPr>
            <a:r>
              <a:rPr lang="en-US" altLang="zh-CN" sz="3100" b="1" dirty="0">
                <a:solidFill>
                  <a:srgbClr val="0000FF"/>
                </a:solidFill>
              </a:rPr>
              <a:t>SELECT </a:t>
            </a:r>
            <a:r>
              <a:rPr lang="en-US" altLang="zh-CN" sz="3100" b="1" dirty="0" err="1">
                <a:solidFill>
                  <a:srgbClr val="0000FF"/>
                </a:solidFill>
              </a:rPr>
              <a:t>Sno</a:t>
            </a:r>
            <a:r>
              <a:rPr lang="zh-CN" altLang="en-US" sz="3100" b="1" dirty="0">
                <a:solidFill>
                  <a:srgbClr val="0000FF"/>
                </a:solidFill>
              </a:rPr>
              <a:t>，</a:t>
            </a:r>
            <a:r>
              <a:rPr lang="en-US" altLang="zh-CN" sz="3100" b="1" dirty="0" err="1">
                <a:solidFill>
                  <a:srgbClr val="0000FF"/>
                </a:solidFill>
              </a:rPr>
              <a:t>Sname</a:t>
            </a:r>
            <a:r>
              <a:rPr lang="en-US" altLang="zh-CN" sz="3100" b="1" dirty="0">
                <a:solidFill>
                  <a:srgbClr val="0000FF"/>
                </a:solidFill>
              </a:rPr>
              <a:t> FROM Student</a:t>
            </a:r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097" y="3429000"/>
            <a:ext cx="469265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2" y="3500437"/>
            <a:ext cx="27971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238060" y="4652962"/>
            <a:ext cx="863600" cy="431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marL="723900" indent="-723900" eaLnBrk="1" hangingPunct="1"/>
            <a:r>
              <a:rPr lang="en-US" altLang="zh-CN" dirty="0"/>
              <a:t>1.</a:t>
            </a:r>
            <a:r>
              <a:rPr lang="zh-CN" altLang="en-US" dirty="0"/>
              <a:t>选择表中若干列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086" y="1123944"/>
            <a:ext cx="8229600" cy="4829175"/>
          </a:xfrm>
        </p:spPr>
        <p:txBody>
          <a:bodyPr/>
          <a:lstStyle/>
          <a:p>
            <a:pPr marL="476250" indent="-476250" eaLnBrk="1" hangingPunct="1"/>
            <a:r>
              <a:rPr lang="zh-CN" altLang="en-US" sz="3600" b="1" dirty="0">
                <a:solidFill>
                  <a:srgbClr val="FF0000"/>
                </a:solidFill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</a:rPr>
              <a:t>：</a:t>
            </a:r>
            <a:r>
              <a:rPr lang="zh-CN" altLang="en-US" sz="3600" b="1" dirty="0"/>
              <a:t>查询全体学生的姓名、学号和所在系。</a:t>
            </a:r>
          </a:p>
          <a:p>
            <a:pPr marL="876300" lvl="1" indent="-419100" eaLnBrk="1" hangingPunct="1">
              <a:buFont typeface="Wingdings" panose="05000000000000000000" pitchFamily="2" charset="2"/>
              <a:buNone/>
            </a:pPr>
            <a:r>
              <a:rPr lang="en-US" altLang="zh-CN" sz="3100" b="1" dirty="0">
                <a:solidFill>
                  <a:srgbClr val="0000FF"/>
                </a:solidFill>
              </a:rPr>
              <a:t>SELECT </a:t>
            </a:r>
            <a:r>
              <a:rPr lang="en-US" altLang="zh-CN" sz="3100" b="1" dirty="0" err="1">
                <a:solidFill>
                  <a:srgbClr val="0000FF"/>
                </a:solidFill>
              </a:rPr>
              <a:t>Sname</a:t>
            </a:r>
            <a:r>
              <a:rPr lang="zh-CN" altLang="en-US" sz="3100" b="1" dirty="0">
                <a:solidFill>
                  <a:srgbClr val="0000FF"/>
                </a:solidFill>
              </a:rPr>
              <a:t>，</a:t>
            </a:r>
            <a:r>
              <a:rPr lang="en-US" altLang="zh-CN" sz="3100" b="1" dirty="0" err="1">
                <a:solidFill>
                  <a:srgbClr val="0000FF"/>
                </a:solidFill>
              </a:rPr>
              <a:t>Sno</a:t>
            </a:r>
            <a:r>
              <a:rPr lang="zh-CN" altLang="en-US" sz="3100" b="1" dirty="0">
                <a:solidFill>
                  <a:srgbClr val="0000FF"/>
                </a:solidFill>
              </a:rPr>
              <a:t>，</a:t>
            </a:r>
            <a:r>
              <a:rPr lang="en-US" altLang="zh-CN" sz="3100" b="1" dirty="0" err="1">
                <a:solidFill>
                  <a:srgbClr val="0000FF"/>
                </a:solidFill>
              </a:rPr>
              <a:t>Sdept</a:t>
            </a:r>
            <a:r>
              <a:rPr lang="en-US" altLang="zh-CN" sz="3100" b="1" dirty="0">
                <a:solidFill>
                  <a:srgbClr val="0000FF"/>
                </a:solidFill>
              </a:rPr>
              <a:t>  </a:t>
            </a:r>
          </a:p>
          <a:p>
            <a:pPr marL="876300" lvl="1" indent="-419100" eaLnBrk="1" hangingPunct="1">
              <a:buFont typeface="Wingdings" panose="05000000000000000000" pitchFamily="2" charset="2"/>
              <a:buNone/>
            </a:pPr>
            <a:r>
              <a:rPr lang="en-US" altLang="zh-CN" sz="3100" b="1" dirty="0">
                <a:solidFill>
                  <a:srgbClr val="0000FF"/>
                </a:solidFill>
              </a:rPr>
              <a:t>   FROM Student</a:t>
            </a:r>
            <a:r>
              <a:rPr lang="en-US" altLang="zh-CN" sz="2000" b="1" dirty="0"/>
              <a:t>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2" y="3736975"/>
            <a:ext cx="349567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802" y="3725862"/>
            <a:ext cx="469265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8"/>
          <p:cNvSpPr>
            <a:spLocks noChangeArrowheads="1"/>
          </p:cNvSpPr>
          <p:nvPr/>
        </p:nvSpPr>
        <p:spPr bwMode="auto">
          <a:xfrm rot="5400000">
            <a:off x="3637729" y="4735153"/>
            <a:ext cx="457200" cy="546946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73228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zh-CN" dirty="0"/>
              <a:t> 1.</a:t>
            </a:r>
            <a:r>
              <a:rPr lang="zh-CN" altLang="en-US" dirty="0"/>
              <a:t>选择表中若干列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500188"/>
            <a:ext cx="7889091" cy="4554537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</a:rPr>
              <a:t>3</a:t>
            </a:r>
            <a:r>
              <a:rPr lang="zh-CN" altLang="en-US" sz="3600" b="1" dirty="0">
                <a:solidFill>
                  <a:srgbClr val="FF0000"/>
                </a:solidFill>
              </a:rPr>
              <a:t>．</a:t>
            </a:r>
            <a:r>
              <a:rPr lang="zh-CN" altLang="en-US" sz="3600" b="1" dirty="0"/>
              <a:t>查询全体学生的记录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   SELECT </a:t>
            </a:r>
            <a:r>
              <a:rPr lang="en-US" altLang="zh-CN" sz="3600" b="1" dirty="0" err="1">
                <a:solidFill>
                  <a:srgbClr val="0000FF"/>
                </a:solidFill>
              </a:rPr>
              <a:t>Sno</a:t>
            </a:r>
            <a:r>
              <a:rPr lang="en-US" altLang="zh-CN" sz="3600" b="1" dirty="0">
                <a:solidFill>
                  <a:srgbClr val="0000FF"/>
                </a:solidFill>
              </a:rPr>
              <a:t>, </a:t>
            </a:r>
            <a:r>
              <a:rPr lang="en-US" altLang="zh-CN" sz="3600" b="1" dirty="0" err="1">
                <a:solidFill>
                  <a:srgbClr val="0000FF"/>
                </a:solidFill>
              </a:rPr>
              <a:t>Sname</a:t>
            </a:r>
            <a:r>
              <a:rPr lang="en-US" altLang="zh-CN" sz="3600" b="1" dirty="0">
                <a:solidFill>
                  <a:srgbClr val="0000FF"/>
                </a:solidFill>
              </a:rPr>
              <a:t>, </a:t>
            </a:r>
            <a:r>
              <a:rPr lang="en-US" altLang="zh-CN" sz="3600" b="1" dirty="0" err="1">
                <a:solidFill>
                  <a:srgbClr val="0000FF"/>
                </a:solidFill>
              </a:rPr>
              <a:t>Ssex</a:t>
            </a:r>
            <a:r>
              <a:rPr lang="en-US" altLang="zh-CN" sz="3600" b="1" dirty="0">
                <a:solidFill>
                  <a:srgbClr val="0000FF"/>
                </a:solidFill>
              </a:rPr>
              <a:t>, Sage, </a:t>
            </a:r>
            <a:r>
              <a:rPr lang="en-US" altLang="zh-CN" sz="3600" b="1" dirty="0" err="1">
                <a:solidFill>
                  <a:srgbClr val="0000FF"/>
                </a:solidFill>
              </a:rPr>
              <a:t>Sdept</a:t>
            </a:r>
            <a:r>
              <a:rPr lang="en-US" altLang="zh-CN" sz="3600" b="1" dirty="0">
                <a:solidFill>
                  <a:srgbClr val="0000FF"/>
                </a:solidFill>
              </a:rPr>
              <a:t>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     FROM Student</a:t>
            </a:r>
          </a:p>
          <a:p>
            <a:pPr eaLnBrk="1" hangingPunct="1"/>
            <a:r>
              <a:rPr lang="zh-CN" altLang="en-US" sz="3600" b="1" dirty="0"/>
              <a:t>等价于：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 dirty="0"/>
              <a:t>     </a:t>
            </a:r>
            <a:r>
              <a:rPr lang="en-US" altLang="zh-CN" sz="3600" b="1" dirty="0">
                <a:solidFill>
                  <a:srgbClr val="0000FF"/>
                </a:solidFill>
              </a:rPr>
              <a:t>SELECT</a:t>
            </a:r>
            <a:r>
              <a:rPr lang="en-US" altLang="zh-CN" sz="3600" b="1" dirty="0">
                <a:solidFill>
                  <a:srgbClr val="0099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*</a:t>
            </a:r>
            <a:r>
              <a:rPr lang="en-US" altLang="zh-CN" sz="3600" b="1" dirty="0">
                <a:solidFill>
                  <a:srgbClr val="009900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FROM Student</a:t>
            </a:r>
            <a:r>
              <a:rPr lang="en-US" altLang="zh-CN" sz="3600" b="1" dirty="0"/>
              <a:t> </a:t>
            </a:r>
            <a:endParaRPr lang="zh-CN" altLang="en-US" sz="36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zh-CN" dirty="0"/>
              <a:t> 1.</a:t>
            </a:r>
            <a:r>
              <a:rPr lang="zh-CN" altLang="en-US" dirty="0"/>
              <a:t>选择表中若干列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．</a:t>
            </a:r>
            <a:r>
              <a:rPr lang="zh-CN" altLang="en-US" b="1" dirty="0"/>
              <a:t>查询全体学生的姓名及其出生年份。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0000FF"/>
                </a:solidFill>
              </a:rPr>
              <a:t>	 SELECT </a:t>
            </a:r>
            <a:r>
              <a:rPr lang="en-US" altLang="zh-CN" sz="3000" b="1" dirty="0" err="1">
                <a:solidFill>
                  <a:srgbClr val="0000FF"/>
                </a:solidFill>
              </a:rPr>
              <a:t>Sname</a:t>
            </a:r>
            <a:r>
              <a:rPr lang="en-US" altLang="zh-CN" sz="3000" b="1" dirty="0">
                <a:solidFill>
                  <a:srgbClr val="0000FF"/>
                </a:solidFill>
              </a:rPr>
              <a:t>, 2011 - Sage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0000FF"/>
                </a:solidFill>
              </a:rPr>
              <a:t>    FROM Student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141663"/>
            <a:ext cx="467995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3789363"/>
            <a:ext cx="226218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11"/>
          <p:cNvSpPr>
            <a:spLocks noChangeArrowheads="1"/>
          </p:cNvSpPr>
          <p:nvPr/>
        </p:nvSpPr>
        <p:spPr bwMode="auto">
          <a:xfrm rot="5400000">
            <a:off x="3263900" y="4096544"/>
            <a:ext cx="384175" cy="647700"/>
          </a:xfrm>
          <a:prstGeom prst="downArrow">
            <a:avLst>
              <a:gd name="adj1" fmla="val 50000"/>
              <a:gd name="adj2" fmla="val 3750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en-US" altLang="zh-CN" dirty="0"/>
              <a:t> 1.</a:t>
            </a:r>
            <a:r>
              <a:rPr lang="zh-CN" altLang="en-US" dirty="0"/>
              <a:t>选择表中若干列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268413"/>
            <a:ext cx="8364747" cy="485775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．</a:t>
            </a:r>
            <a:r>
              <a:rPr lang="zh-CN" altLang="en-US" b="1" dirty="0"/>
              <a:t>含字符串常量的列：查询全体学生的姓名和出生年份，并在出生年份列前加一列，此列的每行数据均为“</a:t>
            </a:r>
            <a:r>
              <a:rPr lang="zh-CN" altLang="en-US" b="1" dirty="0">
                <a:solidFill>
                  <a:srgbClr val="0000FF"/>
                </a:solidFill>
              </a:rPr>
              <a:t>出生年份</a:t>
            </a:r>
            <a:r>
              <a:rPr lang="zh-CN" altLang="en-US" b="1" dirty="0"/>
              <a:t>”常量值。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0000FF"/>
                </a:solidFill>
              </a:rPr>
              <a:t>SELECT </a:t>
            </a:r>
            <a:r>
              <a:rPr lang="en-US" altLang="zh-CN" sz="3000" b="1" dirty="0" err="1">
                <a:solidFill>
                  <a:srgbClr val="0000FF"/>
                </a:solidFill>
              </a:rPr>
              <a:t>Sname</a:t>
            </a:r>
            <a:r>
              <a:rPr lang="en-US" altLang="zh-CN" sz="3000" b="1" dirty="0">
                <a:solidFill>
                  <a:srgbClr val="0000FF"/>
                </a:solidFill>
              </a:rPr>
              <a:t>, '</a:t>
            </a:r>
            <a:r>
              <a:rPr lang="zh-CN" altLang="en-US" sz="3000" b="1" dirty="0">
                <a:solidFill>
                  <a:srgbClr val="0000FF"/>
                </a:solidFill>
              </a:rPr>
              <a:t>出生年份</a:t>
            </a:r>
            <a:r>
              <a:rPr lang="en-US" altLang="zh-CN" sz="3000" b="1" dirty="0">
                <a:solidFill>
                  <a:srgbClr val="0000FF"/>
                </a:solidFill>
              </a:rPr>
              <a:t>', 2011 - Sage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0000FF"/>
                </a:solidFill>
              </a:rPr>
              <a:t>FROM Student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 rot="5400000">
            <a:off x="3521197" y="5083373"/>
            <a:ext cx="457200" cy="647700"/>
          </a:xfrm>
          <a:prstGeom prst="downArrow">
            <a:avLst>
              <a:gd name="adj1" fmla="val 50000"/>
              <a:gd name="adj2" fmla="val 374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42" y="3933231"/>
            <a:ext cx="4475162" cy="281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7" y="4107061"/>
            <a:ext cx="3071813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7099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/>
              <a:t>改变列标题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020" y="979878"/>
            <a:ext cx="6915168" cy="51054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语法：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列名 </a:t>
            </a:r>
            <a:r>
              <a:rPr lang="en-US" altLang="zh-CN" b="1" dirty="0">
                <a:solidFill>
                  <a:srgbClr val="FF0000"/>
                </a:solidFill>
              </a:rPr>
              <a:t>| </a:t>
            </a:r>
            <a:r>
              <a:rPr lang="zh-CN" altLang="en-US" b="1" dirty="0">
                <a:solidFill>
                  <a:srgbClr val="FF0000"/>
                </a:solidFill>
              </a:rPr>
              <a:t>表达式 </a:t>
            </a:r>
            <a:r>
              <a:rPr lang="en-US" altLang="zh-CN" b="1" dirty="0">
                <a:solidFill>
                  <a:srgbClr val="FF0000"/>
                </a:solidFill>
              </a:rPr>
              <a:t>[ AS ] </a:t>
            </a:r>
            <a:r>
              <a:rPr lang="zh-CN" altLang="en-US" b="1" dirty="0">
                <a:solidFill>
                  <a:srgbClr val="FF0000"/>
                </a:solidFill>
              </a:rPr>
              <a:t>列标题</a:t>
            </a:r>
          </a:p>
          <a:p>
            <a:pPr eaLnBrk="1" hangingPunct="1"/>
            <a:r>
              <a:rPr lang="zh-CN" altLang="en-US" b="1" dirty="0"/>
              <a:t>或：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列标题 ＝列名 </a:t>
            </a:r>
            <a:r>
              <a:rPr lang="en-US" altLang="zh-CN" b="1" dirty="0">
                <a:solidFill>
                  <a:srgbClr val="FF0000"/>
                </a:solidFill>
              </a:rPr>
              <a:t>| </a:t>
            </a:r>
            <a:r>
              <a:rPr lang="zh-CN" altLang="en-US" b="1" dirty="0">
                <a:solidFill>
                  <a:srgbClr val="FF0000"/>
                </a:solidFill>
              </a:rPr>
              <a:t>表达式</a:t>
            </a:r>
          </a:p>
          <a:p>
            <a:pPr eaLnBrk="1" hangingPunct="1"/>
            <a:r>
              <a:rPr lang="zh-CN" altLang="en-US" b="1" dirty="0"/>
              <a:t>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SELECT </a:t>
            </a:r>
            <a:r>
              <a:rPr lang="en-US" altLang="zh-CN" b="1" dirty="0" err="1">
                <a:solidFill>
                  <a:srgbClr val="0000FF"/>
                </a:solidFill>
              </a:rPr>
              <a:t>Sname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姓名</a:t>
            </a:r>
            <a:r>
              <a:rPr lang="en-US" altLang="zh-CN" b="1" dirty="0">
                <a:solidFill>
                  <a:srgbClr val="0000FF"/>
                </a:solidFill>
              </a:rPr>
              <a:t>, 2011 - Sage </a:t>
            </a:r>
            <a:r>
              <a:rPr lang="zh-CN" altLang="en-US" b="1" dirty="0">
                <a:solidFill>
                  <a:srgbClr val="0000FF"/>
                </a:solidFill>
              </a:rPr>
              <a:t>年份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FROM Student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20889"/>
          <a:stretch/>
        </p:blipFill>
        <p:spPr>
          <a:xfrm>
            <a:off x="5580462" y="4437462"/>
            <a:ext cx="2665221" cy="2305056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marL="723900" indent="-723900" eaLnBrk="1" hangingPunct="1"/>
            <a:r>
              <a:rPr lang="en-US" altLang="zh-CN" dirty="0"/>
              <a:t>2.</a:t>
            </a:r>
            <a:r>
              <a:rPr lang="zh-CN" altLang="en-US" dirty="0"/>
              <a:t>选择表中若干元组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/>
            <a:r>
              <a:rPr lang="zh-CN" altLang="en-US" sz="3000" b="1" dirty="0">
                <a:solidFill>
                  <a:srgbClr val="FF0000"/>
                </a:solidFill>
              </a:rPr>
              <a:t>例</a:t>
            </a:r>
            <a:r>
              <a:rPr lang="en-US" altLang="zh-CN" sz="3000" b="1" dirty="0">
                <a:solidFill>
                  <a:srgbClr val="FF0000"/>
                </a:solidFill>
              </a:rPr>
              <a:t>6</a:t>
            </a:r>
            <a:r>
              <a:rPr lang="zh-CN" altLang="en-US" sz="3000" b="1" dirty="0">
                <a:solidFill>
                  <a:srgbClr val="FF0000"/>
                </a:solidFill>
              </a:rPr>
              <a:t>．</a:t>
            </a:r>
            <a:r>
              <a:rPr lang="zh-CN" altLang="en-US" sz="3000" b="1" dirty="0"/>
              <a:t>在修课表中查询有哪些学生修了课程，要求列出学生的学号。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/>
              <a:t>	  </a:t>
            </a:r>
            <a:r>
              <a:rPr lang="en-US" altLang="zh-CN" sz="3000" b="1" dirty="0">
                <a:solidFill>
                  <a:srgbClr val="0000FF"/>
                </a:solidFill>
              </a:rPr>
              <a:t>SELECT  </a:t>
            </a:r>
            <a:r>
              <a:rPr lang="en-US" altLang="zh-CN" sz="3000" b="1" dirty="0" err="1">
                <a:solidFill>
                  <a:srgbClr val="0000FF"/>
                </a:solidFill>
              </a:rPr>
              <a:t>Sno</a:t>
            </a:r>
            <a:r>
              <a:rPr lang="en-US" altLang="zh-CN" sz="3000" b="1" dirty="0">
                <a:solidFill>
                  <a:srgbClr val="0000FF"/>
                </a:solidFill>
              </a:rPr>
              <a:t>  FROM  SC</a:t>
            </a:r>
          </a:p>
        </p:txBody>
      </p:sp>
      <p:sp>
        <p:nvSpPr>
          <p:cNvPr id="4" name="AutoShape 10"/>
          <p:cNvSpPr>
            <a:spLocks noChangeArrowheads="1"/>
          </p:cNvSpPr>
          <p:nvPr/>
        </p:nvSpPr>
        <p:spPr bwMode="auto">
          <a:xfrm rot="5400000">
            <a:off x="3335934" y="3194051"/>
            <a:ext cx="533400" cy="952500"/>
          </a:xfrm>
          <a:prstGeom prst="downArrow">
            <a:avLst>
              <a:gd name="adj1" fmla="val 50000"/>
              <a:gd name="adj2" fmla="val 446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2699347" y="4184651"/>
            <a:ext cx="2286000" cy="1371600"/>
          </a:xfrm>
          <a:prstGeom prst="irregularSeal1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/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有重复行！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97" y="2959101"/>
            <a:ext cx="2881320" cy="393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72" y="3030539"/>
            <a:ext cx="1201737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marL="723900" indent="-723900"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）消除取值相同的行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265" y="1051911"/>
            <a:ext cx="8229600" cy="4857750"/>
          </a:xfrm>
        </p:spPr>
        <p:txBody>
          <a:bodyPr/>
          <a:lstStyle/>
          <a:p>
            <a:pPr eaLnBrk="1" hangingPunct="1"/>
            <a:r>
              <a:rPr lang="zh-CN" altLang="en-US" sz="3000" b="1" dirty="0"/>
              <a:t>结果中有重复的行。</a:t>
            </a:r>
          </a:p>
          <a:p>
            <a:pPr eaLnBrk="1" hangingPunct="1"/>
            <a:r>
              <a:rPr lang="zh-CN" altLang="en-US" sz="3000" b="1" dirty="0"/>
              <a:t>用</a:t>
            </a:r>
            <a:r>
              <a:rPr lang="en-US" altLang="zh-CN" sz="3000" b="1" dirty="0"/>
              <a:t>DISTINCT</a:t>
            </a:r>
            <a:r>
              <a:rPr lang="zh-CN" altLang="en-US" sz="3000" b="1" dirty="0"/>
              <a:t>关键字可以去掉结果中的重复行。</a:t>
            </a:r>
          </a:p>
          <a:p>
            <a:pPr eaLnBrk="1" hangingPunct="1"/>
            <a:r>
              <a:rPr lang="en-US" altLang="zh-CN" sz="3000" b="1" dirty="0"/>
              <a:t>DISTINCT</a:t>
            </a:r>
            <a:r>
              <a:rPr lang="zh-CN" altLang="en-US" sz="3000" b="1" dirty="0"/>
              <a:t>关键字放在</a:t>
            </a:r>
            <a:r>
              <a:rPr lang="en-US" altLang="zh-CN" sz="3000" b="1" dirty="0"/>
              <a:t>SELECT</a:t>
            </a:r>
            <a:r>
              <a:rPr lang="zh-CN" altLang="en-US" sz="3000" b="1" dirty="0"/>
              <a:t>词的后边、目标列名序列的前边。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/>
              <a:t>	</a:t>
            </a:r>
            <a:r>
              <a:rPr lang="en-US" altLang="zh-CN" sz="3000" b="1" dirty="0">
                <a:solidFill>
                  <a:srgbClr val="0000FF"/>
                </a:solidFill>
              </a:rPr>
              <a:t>SELECT</a:t>
            </a:r>
            <a:r>
              <a:rPr lang="en-US" altLang="zh-CN" sz="3000" b="1" dirty="0">
                <a:solidFill>
                  <a:srgbClr val="009900"/>
                </a:solidFill>
              </a:rPr>
              <a:t>  </a:t>
            </a:r>
            <a:r>
              <a:rPr lang="en-US" altLang="zh-CN" sz="3000" b="1" dirty="0">
                <a:solidFill>
                  <a:srgbClr val="FF0000"/>
                </a:solidFill>
              </a:rPr>
              <a:t>DISTINCT</a:t>
            </a:r>
            <a:r>
              <a:rPr lang="en-US" altLang="zh-CN" sz="3000" b="1" dirty="0">
                <a:solidFill>
                  <a:srgbClr val="009900"/>
                </a:solidFill>
              </a:rPr>
              <a:t>  </a:t>
            </a:r>
            <a:r>
              <a:rPr lang="en-US" altLang="zh-CN" sz="3000" b="1" dirty="0" err="1">
                <a:solidFill>
                  <a:srgbClr val="0000FF"/>
                </a:solidFill>
              </a:rPr>
              <a:t>Sno</a:t>
            </a:r>
            <a:r>
              <a:rPr lang="en-US" altLang="zh-CN" sz="3000" b="1" dirty="0">
                <a:solidFill>
                  <a:srgbClr val="0000FF"/>
                </a:solidFill>
              </a:rPr>
              <a:t>  FROM  SC</a:t>
            </a:r>
            <a:endParaRPr lang="zh-CN" altLang="en-US" sz="3000" b="1" dirty="0">
              <a:solidFill>
                <a:srgbClr val="0000FF"/>
              </a:solidFill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5400000">
            <a:off x="3538538" y="4626174"/>
            <a:ext cx="533400" cy="952500"/>
          </a:xfrm>
          <a:prstGeom prst="downArrow">
            <a:avLst>
              <a:gd name="adj1" fmla="val 50000"/>
              <a:gd name="adj2" fmla="val 446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29"/>
          <a:stretch/>
        </p:blipFill>
        <p:spPr bwMode="auto">
          <a:xfrm>
            <a:off x="4572000" y="3645100"/>
            <a:ext cx="2808288" cy="316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4221362"/>
            <a:ext cx="1633537" cy="236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3288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0485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）查询满足条件的元组</a:t>
            </a:r>
          </a:p>
        </p:txBody>
      </p:sp>
      <p:graphicFrame>
        <p:nvGraphicFramePr>
          <p:cNvPr id="445543" name="Group 10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77712"/>
              </p:ext>
            </p:extLst>
          </p:nvPr>
        </p:nvGraphicFramePr>
        <p:xfrm>
          <a:off x="457200" y="1268413"/>
          <a:ext cx="8229600" cy="5029200"/>
        </p:xfrm>
        <a:graphic>
          <a:graphicData uri="http://schemas.openxmlformats.org/drawingml/2006/table">
            <a:tbl>
              <a:tblPr/>
              <a:tblGrid>
                <a:gridCol w="2636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查询条件</a:t>
                      </a:r>
                      <a:endParaRPr kumimoji="0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谓     词</a:t>
                      </a:r>
                      <a:endParaRPr kumimoji="0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比较运算符</a:t>
                      </a:r>
                      <a:endParaRPr kumimoji="0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76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=, &gt;, &gt;=, &lt;, &lt;=, &lt;&gt;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  <a:p>
                      <a:pPr marL="342900" marR="0" lvl="0" indent="-76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NOT+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比较运算符 </a:t>
                      </a:r>
                      <a:endParaRPr kumimoji="0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确定范围</a:t>
                      </a:r>
                      <a:endParaRPr kumimoji="0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BETWEEN…AND, 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NOT BETWEEN…AND</a:t>
                      </a:r>
                      <a:endParaRPr kumimoji="0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确定集合</a:t>
                      </a:r>
                      <a:endParaRPr kumimoji="0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IN, NOT IN</a:t>
                      </a:r>
                      <a:endParaRPr kumimoji="0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字符匹配</a:t>
                      </a:r>
                      <a:endParaRPr kumimoji="0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LIKE, NOT LIKE </a:t>
                      </a:r>
                      <a:endParaRPr kumimoji="0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空值</a:t>
                      </a:r>
                      <a:endParaRPr kumimoji="0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IS NULL, IS NOT NULL</a:t>
                      </a:r>
                      <a:endParaRPr kumimoji="0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逻辑谓词</a:t>
                      </a:r>
                      <a:endParaRPr kumimoji="0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仿宋_GB2312" pitchFamily="49" charset="-122"/>
                          <a:ea typeface="仿宋_GB2312" pitchFamily="49" charset="-122"/>
                        </a:rPr>
                        <a:t>AND, OR</a:t>
                      </a:r>
                      <a:endParaRPr kumimoji="0" lang="en-US" altLang="zh-CN" sz="6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仿宋_GB2312" pitchFamily="49" charset="-122"/>
                        <a:ea typeface="仿宋_GB2312" pitchFamily="49" charset="-122"/>
                      </a:endParaRPr>
                    </a:p>
                  </a:txBody>
                  <a:tcPr marL="92873" marR="9287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5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5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52400"/>
            <a:ext cx="7762875" cy="685800"/>
          </a:xfrm>
        </p:spPr>
        <p:txBody>
          <a:bodyPr/>
          <a:lstStyle/>
          <a:p>
            <a:pPr eaLnBrk="1" hangingPunct="1"/>
            <a:r>
              <a:rPr lang="en-US" altLang="zh-CN"/>
              <a:t>SQL</a:t>
            </a:r>
            <a:r>
              <a:rPr lang="zh-CN" altLang="en-US"/>
              <a:t>语言概述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/>
              <a:t>SQL</a:t>
            </a:r>
            <a:r>
              <a:rPr lang="zh-CN" altLang="en-US" b="1"/>
              <a:t>（</a:t>
            </a:r>
            <a:r>
              <a:rPr lang="en-US" altLang="zh-CN" b="1">
                <a:solidFill>
                  <a:srgbClr val="FF0000"/>
                </a:solidFill>
              </a:rPr>
              <a:t>Structured Query Language</a:t>
            </a:r>
            <a:r>
              <a:rPr lang="zh-CN" altLang="en-US" b="1"/>
              <a:t>）是用户操作关系数据库的通用语言。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包含数据</a:t>
            </a:r>
            <a:r>
              <a:rPr lang="zh-CN" altLang="en-US" b="1">
                <a:solidFill>
                  <a:srgbClr val="FF0000"/>
                </a:solidFill>
              </a:rPr>
              <a:t>定义</a:t>
            </a:r>
            <a:r>
              <a:rPr lang="zh-CN" altLang="en-US" b="1"/>
              <a:t>、数据</a:t>
            </a:r>
            <a:r>
              <a:rPr lang="zh-CN" altLang="en-US" b="1">
                <a:solidFill>
                  <a:srgbClr val="FF0000"/>
                </a:solidFill>
              </a:rPr>
              <a:t>查询</a:t>
            </a:r>
            <a:r>
              <a:rPr lang="zh-CN" altLang="en-US" b="1"/>
              <a:t>、数据</a:t>
            </a:r>
            <a:r>
              <a:rPr lang="zh-CN" altLang="en-US" b="1">
                <a:solidFill>
                  <a:srgbClr val="FF0000"/>
                </a:solidFill>
              </a:rPr>
              <a:t>操作</a:t>
            </a:r>
            <a:r>
              <a:rPr lang="zh-CN" altLang="en-US" b="1"/>
              <a:t>和数据</a:t>
            </a:r>
            <a:r>
              <a:rPr lang="zh-CN" altLang="en-US" b="1">
                <a:solidFill>
                  <a:srgbClr val="FF0000"/>
                </a:solidFill>
              </a:rPr>
              <a:t>控制</a:t>
            </a:r>
            <a:r>
              <a:rPr lang="zh-CN" altLang="en-US" b="1"/>
              <a:t>等与数据库有关的全部功能。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已成为关系数据库的</a:t>
            </a:r>
            <a:r>
              <a:rPr lang="zh-CN" altLang="en-US" b="1">
                <a:solidFill>
                  <a:srgbClr val="FF0000"/>
                </a:solidFill>
              </a:rPr>
              <a:t>标准语言</a:t>
            </a:r>
            <a:r>
              <a:rPr lang="zh-CN" altLang="en-US" b="1"/>
              <a:t>。</a:t>
            </a:r>
            <a:endParaRPr lang="en-US" altLang="zh-CN" b="1"/>
          </a:p>
          <a:p>
            <a:pPr eaLnBrk="1" hangingPunct="1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</a:rPr>
              <a:t>所有的</a:t>
            </a:r>
            <a:r>
              <a:rPr lang="zh-CN" altLang="en-US" b="1"/>
              <a:t>关系数据库管理系统都支持</a:t>
            </a:r>
            <a:r>
              <a:rPr lang="en-US" altLang="zh-CN" b="1"/>
              <a:t>SQL</a:t>
            </a:r>
            <a:r>
              <a:rPr lang="zh-CN" altLang="en-US" b="1"/>
              <a:t>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3449"/>
            <a:ext cx="9144000" cy="1403742"/>
          </a:xfrm>
          <a:solidFill>
            <a:srgbClr val="0033CC"/>
          </a:solidFill>
        </p:spPr>
        <p:txBody>
          <a:bodyPr/>
          <a:lstStyle/>
          <a:p>
            <a:pPr algn="l" eaLnBrk="1" hangingPunct="1"/>
            <a:r>
              <a:rPr lang="en-US" altLang="zh-CN" dirty="0"/>
              <a:t>2.</a:t>
            </a:r>
            <a:r>
              <a:rPr lang="zh-CN" altLang="en-US" dirty="0"/>
              <a:t>选择表中若干元组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）比较大小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700208"/>
            <a:ext cx="8610600" cy="5040312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</a:rPr>
              <a:t>．</a:t>
            </a:r>
            <a:r>
              <a:rPr lang="zh-CN" altLang="en-US" sz="2800" b="1" dirty="0"/>
              <a:t>查询计算机系全体学生的姓名。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</a:t>
            </a:r>
            <a:r>
              <a:rPr lang="en-US" altLang="zh-CN" sz="2800" b="1" dirty="0">
                <a:solidFill>
                  <a:srgbClr val="0000FF"/>
                </a:solidFill>
              </a:rPr>
              <a:t>SELECT </a:t>
            </a:r>
            <a:r>
              <a:rPr lang="en-US" altLang="zh-CN" sz="2800" b="1" dirty="0" err="1">
                <a:solidFill>
                  <a:srgbClr val="0000FF"/>
                </a:solidFill>
              </a:rPr>
              <a:t>Sname</a:t>
            </a:r>
            <a:r>
              <a:rPr lang="en-US" altLang="zh-CN" sz="2800" b="1" dirty="0">
                <a:solidFill>
                  <a:srgbClr val="0000FF"/>
                </a:solidFill>
              </a:rPr>
              <a:t> FROM Student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WHERE </a:t>
            </a:r>
            <a:r>
              <a:rPr lang="en-US" altLang="zh-CN" sz="2800" b="1" dirty="0" err="1">
                <a:solidFill>
                  <a:srgbClr val="0000FF"/>
                </a:solidFill>
              </a:rPr>
              <a:t>Sdept</a:t>
            </a:r>
            <a:r>
              <a:rPr lang="en-US" altLang="zh-CN" sz="2800" b="1" dirty="0">
                <a:solidFill>
                  <a:srgbClr val="0099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=</a:t>
            </a:r>
            <a:r>
              <a:rPr lang="en-US" altLang="zh-CN" sz="2800" b="1" dirty="0">
                <a:solidFill>
                  <a:srgbClr val="009900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'</a:t>
            </a:r>
            <a:r>
              <a:rPr lang="zh-CN" altLang="en-US" sz="2800" b="1" dirty="0">
                <a:solidFill>
                  <a:srgbClr val="0000FF"/>
                </a:solidFill>
              </a:rPr>
              <a:t>计算机系</a:t>
            </a:r>
            <a:r>
              <a:rPr lang="en-US" altLang="zh-CN" sz="2800" b="1" dirty="0">
                <a:solidFill>
                  <a:srgbClr val="0000FF"/>
                </a:solidFill>
              </a:rPr>
              <a:t>'</a:t>
            </a: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</a:rPr>
              <a:t>．</a:t>
            </a:r>
            <a:r>
              <a:rPr lang="zh-CN" altLang="en-US" sz="2800" b="1" dirty="0"/>
              <a:t>查询年龄在</a:t>
            </a:r>
            <a:r>
              <a:rPr lang="en-US" altLang="zh-CN" sz="2800" b="1" dirty="0"/>
              <a:t>20</a:t>
            </a:r>
            <a:r>
              <a:rPr lang="zh-CN" altLang="en-US" sz="2800" b="1" dirty="0"/>
              <a:t>岁以下的学生的姓名及年龄。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	</a:t>
            </a:r>
            <a:r>
              <a:rPr lang="en-US" altLang="zh-CN" sz="2800" b="1" dirty="0">
                <a:solidFill>
                  <a:srgbClr val="0000FF"/>
                </a:solidFill>
              </a:rPr>
              <a:t>SELECT </a:t>
            </a:r>
            <a:r>
              <a:rPr lang="en-US" altLang="zh-CN" sz="2800" b="1" dirty="0" err="1">
                <a:solidFill>
                  <a:srgbClr val="0000FF"/>
                </a:solidFill>
              </a:rPr>
              <a:t>Sname</a:t>
            </a:r>
            <a:r>
              <a:rPr lang="en-US" altLang="zh-CN" sz="2800" b="1" dirty="0">
                <a:solidFill>
                  <a:srgbClr val="0000FF"/>
                </a:solidFill>
              </a:rPr>
              <a:t>, Sage  FROM Student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WHERE Sage</a:t>
            </a:r>
            <a:r>
              <a:rPr lang="en-US" altLang="zh-CN" sz="2800" b="1" dirty="0">
                <a:solidFill>
                  <a:srgbClr val="0099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&lt;</a:t>
            </a:r>
            <a:r>
              <a:rPr lang="en-US" altLang="zh-CN" sz="2800" b="1" dirty="0">
                <a:solidFill>
                  <a:srgbClr val="009900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20</a:t>
            </a: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9</a:t>
            </a:r>
            <a:r>
              <a:rPr lang="zh-CN" altLang="en-US" sz="2800" b="1" dirty="0">
                <a:solidFill>
                  <a:srgbClr val="FF0000"/>
                </a:solidFill>
              </a:rPr>
              <a:t>．</a:t>
            </a:r>
            <a:r>
              <a:rPr lang="zh-CN" altLang="en-US" sz="2800" b="1" dirty="0"/>
              <a:t>查询考试成绩有不及格的学生的学号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SELECT DISTINCT </a:t>
            </a:r>
            <a:r>
              <a:rPr lang="en-US" altLang="zh-CN" sz="2800" b="1" dirty="0" err="1">
                <a:solidFill>
                  <a:srgbClr val="0000FF"/>
                </a:solidFill>
              </a:rPr>
              <a:t>Sno</a:t>
            </a:r>
            <a:r>
              <a:rPr lang="en-US" altLang="zh-CN" sz="2800" b="1" dirty="0">
                <a:solidFill>
                  <a:srgbClr val="0000FF"/>
                </a:solidFill>
              </a:rPr>
              <a:t>  FROM SC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WHERE Grade</a:t>
            </a:r>
            <a:r>
              <a:rPr lang="en-US" altLang="zh-CN" sz="2800" b="1" dirty="0">
                <a:solidFill>
                  <a:srgbClr val="0099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&lt;</a:t>
            </a:r>
            <a:r>
              <a:rPr lang="en-US" altLang="zh-CN" sz="2800" b="1" dirty="0">
                <a:solidFill>
                  <a:srgbClr val="009900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60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）确定范围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736013" cy="49831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用</a:t>
            </a:r>
            <a:r>
              <a:rPr lang="en-US" altLang="zh-CN" sz="2800" b="1">
                <a:solidFill>
                  <a:srgbClr val="0000FF"/>
                </a:solidFill>
              </a:rPr>
              <a:t>BETWEEN…AND</a:t>
            </a:r>
            <a:r>
              <a:rPr lang="zh-CN" altLang="en-US" sz="2800" b="1"/>
              <a:t>和</a:t>
            </a:r>
            <a:r>
              <a:rPr lang="en-US" altLang="zh-CN" sz="2800" b="1">
                <a:solidFill>
                  <a:srgbClr val="0000FF"/>
                </a:solidFill>
              </a:rPr>
              <a:t>NOT BETWEEN…AND</a:t>
            </a:r>
            <a:endParaRPr lang="zh-CN" altLang="en-US" sz="2800" b="1">
              <a:solidFill>
                <a:srgbClr val="0000FF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是逻辑运算符，可以用来查找属性值在或不在指定范围内的元组，其中</a:t>
            </a:r>
            <a:r>
              <a:rPr lang="en-US" altLang="zh-CN" sz="2800" b="1">
                <a:solidFill>
                  <a:srgbClr val="0000FF"/>
                </a:solidFill>
              </a:rPr>
              <a:t>BETWEEN</a:t>
            </a:r>
            <a:r>
              <a:rPr lang="zh-CN" altLang="en-US" sz="2800" b="1"/>
              <a:t>后边指定范围的</a:t>
            </a:r>
            <a:r>
              <a:rPr lang="zh-CN" altLang="en-US" sz="2800" b="1">
                <a:solidFill>
                  <a:srgbClr val="FF0000"/>
                </a:solidFill>
              </a:rPr>
              <a:t>下限</a:t>
            </a:r>
            <a:r>
              <a:rPr lang="zh-CN" altLang="en-US" sz="2800" b="1"/>
              <a:t>，</a:t>
            </a:r>
            <a:r>
              <a:rPr lang="en-US" altLang="zh-CN" sz="2800" b="1">
                <a:solidFill>
                  <a:srgbClr val="0000FF"/>
                </a:solidFill>
              </a:rPr>
              <a:t>AND</a:t>
            </a:r>
            <a:r>
              <a:rPr lang="zh-CN" altLang="en-US" sz="2800" b="1"/>
              <a:t>后边指定范围的</a:t>
            </a:r>
            <a:r>
              <a:rPr lang="zh-CN" altLang="en-US" sz="2800" b="1">
                <a:solidFill>
                  <a:srgbClr val="FF0000"/>
                </a:solidFill>
              </a:rPr>
              <a:t>上限</a:t>
            </a:r>
            <a:r>
              <a:rPr lang="zh-CN" altLang="en-US" sz="2800" b="1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FF"/>
                </a:solidFill>
              </a:rPr>
              <a:t>BETWEEN</a:t>
            </a:r>
            <a:r>
              <a:rPr lang="en-US" altLang="zh-CN" sz="2800" b="1"/>
              <a:t>…</a:t>
            </a:r>
            <a:r>
              <a:rPr lang="en-US" altLang="zh-CN" sz="2800" b="1">
                <a:solidFill>
                  <a:srgbClr val="0000FF"/>
                </a:solidFill>
              </a:rPr>
              <a:t>AND</a:t>
            </a:r>
            <a:r>
              <a:rPr lang="en-US" altLang="zh-CN" sz="2800" b="1"/>
              <a:t>…</a:t>
            </a:r>
            <a:r>
              <a:rPr lang="zh-CN" altLang="en-US" sz="2800" b="1"/>
              <a:t>的格式为：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   </a:t>
            </a:r>
            <a:r>
              <a:rPr lang="zh-CN" altLang="en-US" sz="2400" b="1">
                <a:solidFill>
                  <a:srgbClr val="FF0000"/>
                </a:solidFill>
              </a:rPr>
              <a:t>列名 </a:t>
            </a:r>
            <a:r>
              <a:rPr lang="en-US" altLang="zh-CN" sz="2400" b="1">
                <a:solidFill>
                  <a:srgbClr val="FF0000"/>
                </a:solidFill>
              </a:rPr>
              <a:t>| </a:t>
            </a:r>
            <a:r>
              <a:rPr lang="zh-CN" altLang="en-US" sz="2400" b="1">
                <a:solidFill>
                  <a:srgbClr val="FF0000"/>
                </a:solidFill>
              </a:rPr>
              <a:t>表达式 </a:t>
            </a:r>
            <a:r>
              <a:rPr lang="en-US" altLang="zh-CN" sz="2400" b="1">
                <a:solidFill>
                  <a:srgbClr val="FF0000"/>
                </a:solidFill>
              </a:rPr>
              <a:t>[ NOT ] BETWEEN </a:t>
            </a:r>
            <a:r>
              <a:rPr lang="zh-CN" altLang="en-US" sz="2400" b="1">
                <a:solidFill>
                  <a:srgbClr val="FF0000"/>
                </a:solidFill>
              </a:rPr>
              <a:t>下限值 </a:t>
            </a:r>
            <a:r>
              <a:rPr lang="en-US" altLang="zh-CN" sz="2400" b="1">
                <a:solidFill>
                  <a:srgbClr val="FF0000"/>
                </a:solidFill>
              </a:rPr>
              <a:t>AND </a:t>
            </a:r>
            <a:r>
              <a:rPr lang="zh-CN" altLang="en-US" sz="2400" b="1">
                <a:solidFill>
                  <a:srgbClr val="FF0000"/>
                </a:solidFill>
              </a:rPr>
              <a:t>上限值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如果列或表达式的值在（或不在）</a:t>
            </a:r>
            <a:r>
              <a:rPr lang="zh-CN" altLang="en-US" sz="2800" b="1">
                <a:solidFill>
                  <a:srgbClr val="0000FF"/>
                </a:solidFill>
              </a:rPr>
              <a:t>下限值</a:t>
            </a:r>
            <a:r>
              <a:rPr lang="zh-CN" altLang="en-US" sz="2800" b="1"/>
              <a:t>和</a:t>
            </a:r>
            <a:r>
              <a:rPr lang="zh-CN" altLang="en-US" sz="2800" b="1">
                <a:solidFill>
                  <a:srgbClr val="0000FF"/>
                </a:solidFill>
              </a:rPr>
              <a:t>上限值</a:t>
            </a:r>
            <a:r>
              <a:rPr lang="zh-CN" altLang="en-US" sz="2800" b="1"/>
              <a:t>范围内，则结果为</a:t>
            </a:r>
            <a:r>
              <a:rPr lang="en-US" altLang="zh-CN" sz="2800" b="1">
                <a:solidFill>
                  <a:srgbClr val="0000FF"/>
                </a:solidFill>
              </a:rPr>
              <a:t>True</a:t>
            </a:r>
            <a:r>
              <a:rPr lang="zh-CN" altLang="en-US" sz="2800" b="1"/>
              <a:t>，表明此记录符合查询条件。</a:t>
            </a:r>
            <a:r>
              <a:rPr lang="zh-CN" altLang="en-US" sz="2400" b="1"/>
              <a:t>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FF"/>
                </a:solidFill>
              </a:rPr>
              <a:t>BETWEEN</a:t>
            </a:r>
            <a:r>
              <a:rPr lang="en-US" altLang="zh-CN" sz="2800" b="1"/>
              <a:t>…</a:t>
            </a:r>
            <a:r>
              <a:rPr lang="en-US" altLang="zh-CN" sz="2800" b="1">
                <a:solidFill>
                  <a:srgbClr val="0000FF"/>
                </a:solidFill>
              </a:rPr>
              <a:t>AND</a:t>
            </a:r>
            <a:r>
              <a:rPr lang="en-US" altLang="zh-CN" sz="2800" b="1"/>
              <a:t>…</a:t>
            </a:r>
            <a:r>
              <a:rPr lang="zh-CN" altLang="en-US" sz="2800" b="1"/>
              <a:t>包括边界值。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）确定范围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357313"/>
            <a:ext cx="8291513" cy="4929187"/>
          </a:xfrm>
        </p:spPr>
        <p:txBody>
          <a:bodyPr/>
          <a:lstStyle/>
          <a:p>
            <a:pPr eaLnBrk="1" hangingPunct="1"/>
            <a:r>
              <a:rPr lang="zh-CN" altLang="en-US" sz="3100" b="1" dirty="0">
                <a:solidFill>
                  <a:srgbClr val="FF0000"/>
                </a:solidFill>
              </a:rPr>
              <a:t>例</a:t>
            </a:r>
            <a:r>
              <a:rPr lang="en-US" altLang="zh-CN" sz="3100" b="1" dirty="0">
                <a:solidFill>
                  <a:srgbClr val="FF0000"/>
                </a:solidFill>
              </a:rPr>
              <a:t>10</a:t>
            </a:r>
            <a:r>
              <a:rPr lang="zh-CN" altLang="en-US" sz="3100" b="1" dirty="0">
                <a:solidFill>
                  <a:srgbClr val="FF0000"/>
                </a:solidFill>
              </a:rPr>
              <a:t>．</a:t>
            </a:r>
            <a:r>
              <a:rPr lang="zh-CN" altLang="en-US" sz="3100" b="1" dirty="0"/>
              <a:t>查询年龄在</a:t>
            </a:r>
            <a:r>
              <a:rPr lang="en-US" altLang="zh-CN" sz="3100" b="1" dirty="0"/>
              <a:t>20</a:t>
            </a:r>
            <a:r>
              <a:rPr lang="zh-CN" altLang="en-US" sz="3100" b="1" dirty="0"/>
              <a:t>～</a:t>
            </a:r>
            <a:r>
              <a:rPr lang="en-US" altLang="zh-CN" sz="3100" b="1" dirty="0"/>
              <a:t>23</a:t>
            </a:r>
            <a:r>
              <a:rPr lang="zh-CN" altLang="en-US" sz="3100" b="1" dirty="0"/>
              <a:t>岁之间的学生的姓名、所在系和年龄。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SELECT </a:t>
            </a:r>
            <a:r>
              <a:rPr lang="en-US" altLang="zh-CN" sz="2900" b="1" dirty="0" err="1">
                <a:solidFill>
                  <a:srgbClr val="0000FF"/>
                </a:solidFill>
              </a:rPr>
              <a:t>Sname</a:t>
            </a:r>
            <a:r>
              <a:rPr lang="en-US" altLang="zh-CN" sz="2900" b="1" dirty="0">
                <a:solidFill>
                  <a:srgbClr val="0000FF"/>
                </a:solidFill>
              </a:rPr>
              <a:t>, </a:t>
            </a:r>
            <a:r>
              <a:rPr lang="en-US" altLang="zh-CN" sz="2900" b="1" dirty="0" err="1">
                <a:solidFill>
                  <a:srgbClr val="0000FF"/>
                </a:solidFill>
              </a:rPr>
              <a:t>Sdept</a:t>
            </a:r>
            <a:r>
              <a:rPr lang="en-US" altLang="zh-CN" sz="2900" b="1" dirty="0">
                <a:solidFill>
                  <a:srgbClr val="0000FF"/>
                </a:solidFill>
              </a:rPr>
              <a:t>, Sage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  FROM Student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	WHERE Sage</a:t>
            </a:r>
            <a:r>
              <a:rPr lang="en-US" altLang="zh-CN" sz="2900" b="1" dirty="0">
                <a:solidFill>
                  <a:srgbClr val="009900"/>
                </a:solidFill>
              </a:rPr>
              <a:t> </a:t>
            </a:r>
            <a:r>
              <a:rPr lang="en-US" altLang="zh-CN" sz="2900" b="1" dirty="0">
                <a:solidFill>
                  <a:srgbClr val="FF0000"/>
                </a:solidFill>
              </a:rPr>
              <a:t>BETWEEN</a:t>
            </a:r>
            <a:r>
              <a:rPr lang="en-US" altLang="zh-CN" sz="2900" b="1" dirty="0">
                <a:solidFill>
                  <a:srgbClr val="009900"/>
                </a:solidFill>
              </a:rPr>
              <a:t> </a:t>
            </a:r>
            <a:r>
              <a:rPr lang="en-US" altLang="zh-CN" sz="2900" b="1" dirty="0">
                <a:solidFill>
                  <a:srgbClr val="0000FF"/>
                </a:solidFill>
              </a:rPr>
              <a:t>20</a:t>
            </a:r>
            <a:r>
              <a:rPr lang="en-US" altLang="zh-CN" sz="2900" b="1" dirty="0">
                <a:solidFill>
                  <a:srgbClr val="009900"/>
                </a:solidFill>
              </a:rPr>
              <a:t> </a:t>
            </a:r>
            <a:r>
              <a:rPr lang="en-US" altLang="zh-CN" sz="2900" b="1" dirty="0">
                <a:solidFill>
                  <a:srgbClr val="FF0000"/>
                </a:solidFill>
              </a:rPr>
              <a:t>AND</a:t>
            </a:r>
            <a:r>
              <a:rPr lang="en-US" altLang="zh-CN" sz="2900" b="1" dirty="0">
                <a:solidFill>
                  <a:srgbClr val="009900"/>
                </a:solidFill>
              </a:rPr>
              <a:t> </a:t>
            </a:r>
            <a:r>
              <a:rPr lang="en-US" altLang="zh-CN" sz="2900" b="1" dirty="0">
                <a:solidFill>
                  <a:srgbClr val="0000FF"/>
                </a:solidFill>
              </a:rPr>
              <a:t>23</a:t>
            </a:r>
          </a:p>
          <a:p>
            <a:pPr eaLnBrk="1" hangingPunct="1"/>
            <a:r>
              <a:rPr lang="zh-CN" altLang="en-US" sz="3100" b="1" dirty="0"/>
              <a:t>等价于：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SELECT </a:t>
            </a:r>
            <a:r>
              <a:rPr lang="en-US" altLang="zh-CN" sz="2900" b="1" dirty="0" err="1">
                <a:solidFill>
                  <a:srgbClr val="0000FF"/>
                </a:solidFill>
              </a:rPr>
              <a:t>Sname</a:t>
            </a:r>
            <a:r>
              <a:rPr lang="en-US" altLang="zh-CN" sz="2900" b="1" dirty="0">
                <a:solidFill>
                  <a:srgbClr val="0000FF"/>
                </a:solidFill>
              </a:rPr>
              <a:t>, </a:t>
            </a:r>
            <a:r>
              <a:rPr lang="en-US" altLang="zh-CN" sz="2900" b="1" dirty="0" err="1">
                <a:solidFill>
                  <a:srgbClr val="0000FF"/>
                </a:solidFill>
              </a:rPr>
              <a:t>Sdept</a:t>
            </a:r>
            <a:r>
              <a:rPr lang="en-US" altLang="zh-CN" sz="2900" b="1" dirty="0">
                <a:solidFill>
                  <a:srgbClr val="0000FF"/>
                </a:solidFill>
              </a:rPr>
              <a:t>, Sage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  FROM Student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  WHERE </a:t>
            </a:r>
            <a:r>
              <a:rPr lang="en-US" altLang="zh-CN" sz="2900" b="1" dirty="0">
                <a:solidFill>
                  <a:srgbClr val="FF0000"/>
                </a:solidFill>
              </a:rPr>
              <a:t>Sage &gt;=20 </a:t>
            </a:r>
            <a:r>
              <a:rPr lang="en-US" altLang="zh-CN" sz="2900" b="1" dirty="0">
                <a:solidFill>
                  <a:srgbClr val="0000FF"/>
                </a:solidFill>
              </a:rPr>
              <a:t>AND </a:t>
            </a:r>
            <a:r>
              <a:rPr lang="en-US" altLang="zh-CN" sz="2900" b="1" dirty="0">
                <a:solidFill>
                  <a:srgbClr val="FF0000"/>
                </a:solidFill>
              </a:rPr>
              <a:t>Sage&lt;=23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2266944" y="5589990"/>
            <a:ext cx="4105881" cy="696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）确定范围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14438"/>
            <a:ext cx="8186737" cy="4957762"/>
          </a:xfrm>
        </p:spPr>
        <p:txBody>
          <a:bodyPr/>
          <a:lstStyle/>
          <a:p>
            <a:pPr eaLnBrk="1" hangingPunct="1"/>
            <a:r>
              <a:rPr lang="zh-CN" altLang="en-US" sz="3100" b="1" dirty="0">
                <a:solidFill>
                  <a:srgbClr val="FF0000"/>
                </a:solidFill>
              </a:rPr>
              <a:t>例</a:t>
            </a:r>
            <a:r>
              <a:rPr lang="en-US" altLang="zh-CN" sz="3100" b="1" dirty="0">
                <a:solidFill>
                  <a:srgbClr val="FF0000"/>
                </a:solidFill>
              </a:rPr>
              <a:t>11</a:t>
            </a:r>
            <a:r>
              <a:rPr lang="zh-CN" altLang="en-US" sz="3100" b="1" dirty="0">
                <a:solidFill>
                  <a:srgbClr val="FF0000"/>
                </a:solidFill>
              </a:rPr>
              <a:t>．</a:t>
            </a:r>
            <a:r>
              <a:rPr lang="zh-CN" altLang="en-US" sz="3100" b="1" dirty="0"/>
              <a:t>查询年龄不在</a:t>
            </a:r>
            <a:r>
              <a:rPr lang="en-US" altLang="zh-CN" sz="3100" b="1" dirty="0"/>
              <a:t>20</a:t>
            </a:r>
            <a:r>
              <a:rPr lang="zh-CN" altLang="en-US" sz="3100" b="1" dirty="0"/>
              <a:t>～</a:t>
            </a:r>
            <a:r>
              <a:rPr lang="en-US" altLang="zh-CN" sz="3100" b="1" dirty="0"/>
              <a:t>23</a:t>
            </a:r>
            <a:r>
              <a:rPr lang="zh-CN" altLang="en-US" sz="3100" b="1" dirty="0"/>
              <a:t>之间的学生姓名、所在系和年龄。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SELECT </a:t>
            </a:r>
            <a:r>
              <a:rPr lang="en-US" altLang="zh-CN" sz="2900" b="1" dirty="0" err="1">
                <a:solidFill>
                  <a:srgbClr val="0000FF"/>
                </a:solidFill>
              </a:rPr>
              <a:t>Sname</a:t>
            </a:r>
            <a:r>
              <a:rPr lang="en-US" altLang="zh-CN" sz="2900" b="1" dirty="0">
                <a:solidFill>
                  <a:srgbClr val="0000FF"/>
                </a:solidFill>
              </a:rPr>
              <a:t>, </a:t>
            </a:r>
            <a:r>
              <a:rPr lang="en-US" altLang="zh-CN" sz="2900" b="1" dirty="0" err="1">
                <a:solidFill>
                  <a:srgbClr val="0000FF"/>
                </a:solidFill>
              </a:rPr>
              <a:t>Sdept</a:t>
            </a:r>
            <a:r>
              <a:rPr lang="en-US" altLang="zh-CN" sz="2900" b="1" dirty="0">
                <a:solidFill>
                  <a:srgbClr val="0000FF"/>
                </a:solidFill>
              </a:rPr>
              <a:t>, Sage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   FROM Student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	WHERE Sage</a:t>
            </a:r>
            <a:r>
              <a:rPr lang="en-US" altLang="zh-CN" sz="2900" b="1" dirty="0">
                <a:solidFill>
                  <a:srgbClr val="009900"/>
                </a:solidFill>
              </a:rPr>
              <a:t> </a:t>
            </a:r>
            <a:r>
              <a:rPr lang="en-US" altLang="zh-CN" sz="2900" b="1" dirty="0">
                <a:solidFill>
                  <a:srgbClr val="FF0000"/>
                </a:solidFill>
              </a:rPr>
              <a:t>NOT BETWEEN</a:t>
            </a:r>
            <a:r>
              <a:rPr lang="en-US" altLang="zh-CN" sz="2900" b="1" dirty="0">
                <a:solidFill>
                  <a:srgbClr val="009900"/>
                </a:solidFill>
              </a:rPr>
              <a:t> </a:t>
            </a:r>
            <a:r>
              <a:rPr lang="en-US" altLang="zh-CN" sz="2900" b="1" dirty="0">
                <a:solidFill>
                  <a:srgbClr val="0000FF"/>
                </a:solidFill>
              </a:rPr>
              <a:t>20</a:t>
            </a:r>
            <a:r>
              <a:rPr lang="en-US" altLang="zh-CN" sz="2900" b="1" dirty="0">
                <a:solidFill>
                  <a:srgbClr val="009900"/>
                </a:solidFill>
              </a:rPr>
              <a:t> </a:t>
            </a:r>
            <a:r>
              <a:rPr lang="en-US" altLang="zh-CN" sz="2900" b="1" dirty="0">
                <a:solidFill>
                  <a:srgbClr val="FF0000"/>
                </a:solidFill>
              </a:rPr>
              <a:t>AND</a:t>
            </a:r>
            <a:r>
              <a:rPr lang="en-US" altLang="zh-CN" sz="2900" b="1" dirty="0">
                <a:solidFill>
                  <a:srgbClr val="009900"/>
                </a:solidFill>
              </a:rPr>
              <a:t> </a:t>
            </a:r>
            <a:r>
              <a:rPr lang="en-US" altLang="zh-CN" sz="2900" b="1" dirty="0">
                <a:solidFill>
                  <a:srgbClr val="0000FF"/>
                </a:solidFill>
              </a:rPr>
              <a:t>23</a:t>
            </a:r>
            <a:endParaRPr lang="zh-CN" altLang="en-US" sz="2900" b="1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b="1" dirty="0"/>
              <a:t>等价于：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SELECT </a:t>
            </a:r>
            <a:r>
              <a:rPr lang="en-US" altLang="zh-CN" sz="2900" b="1" dirty="0" err="1">
                <a:solidFill>
                  <a:srgbClr val="0000FF"/>
                </a:solidFill>
              </a:rPr>
              <a:t>Sname</a:t>
            </a:r>
            <a:r>
              <a:rPr lang="en-US" altLang="zh-CN" sz="2900" b="1" dirty="0">
                <a:solidFill>
                  <a:srgbClr val="0000FF"/>
                </a:solidFill>
              </a:rPr>
              <a:t>, </a:t>
            </a:r>
            <a:r>
              <a:rPr lang="en-US" altLang="zh-CN" sz="2900" b="1" dirty="0" err="1">
                <a:solidFill>
                  <a:srgbClr val="0000FF"/>
                </a:solidFill>
              </a:rPr>
              <a:t>Sdept</a:t>
            </a:r>
            <a:r>
              <a:rPr lang="en-US" altLang="zh-CN" sz="2900" b="1" dirty="0">
                <a:solidFill>
                  <a:srgbClr val="0000FF"/>
                </a:solidFill>
              </a:rPr>
              <a:t>, Sage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  FROM Student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  WHERE </a:t>
            </a:r>
            <a:r>
              <a:rPr lang="en-US" altLang="zh-CN" sz="2900" b="1" dirty="0">
                <a:solidFill>
                  <a:srgbClr val="FF0000"/>
                </a:solidFill>
              </a:rPr>
              <a:t>Sage &lt;20 </a:t>
            </a:r>
            <a:r>
              <a:rPr lang="en-US" altLang="zh-CN" sz="2900" b="1" dirty="0">
                <a:solidFill>
                  <a:srgbClr val="0000FF"/>
                </a:solidFill>
              </a:rPr>
              <a:t>OR </a:t>
            </a:r>
            <a:r>
              <a:rPr lang="en-US" altLang="zh-CN" sz="2900" b="1" dirty="0">
                <a:solidFill>
                  <a:srgbClr val="FF0000"/>
                </a:solidFill>
              </a:rPr>
              <a:t>Sage&gt;23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338977" y="5451491"/>
            <a:ext cx="3529617" cy="696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）确定范围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14438"/>
            <a:ext cx="8429625" cy="514350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zh-CN" altLang="en-US" b="1" dirty="0"/>
              <a:t>对于日期类型的数据也可以使用基于范围的查找。设有教师表（</a:t>
            </a:r>
            <a:r>
              <a:rPr lang="en-US" altLang="zh-CN" b="1" dirty="0">
                <a:solidFill>
                  <a:srgbClr val="0000FF"/>
                </a:solidFill>
              </a:rPr>
              <a:t>Teachers</a:t>
            </a:r>
            <a:r>
              <a:rPr lang="zh-CN" altLang="en-US" b="1" dirty="0"/>
              <a:t>）</a:t>
            </a:r>
            <a:r>
              <a:rPr lang="en-US" altLang="zh-CN" b="1" dirty="0"/>
              <a:t>,</a:t>
            </a:r>
            <a:r>
              <a:rPr lang="zh-CN" altLang="en-US" b="1" dirty="0"/>
              <a:t>有</a:t>
            </a:r>
            <a:r>
              <a:rPr lang="en-US" altLang="zh-CN" b="1" dirty="0"/>
              <a:t>:</a:t>
            </a:r>
            <a:r>
              <a:rPr lang="zh-CN" altLang="en-US" b="1" dirty="0"/>
              <a:t>工号（</a:t>
            </a:r>
            <a:r>
              <a:rPr lang="en-US" altLang="zh-CN" b="1" dirty="0" err="1">
                <a:solidFill>
                  <a:srgbClr val="0000FF"/>
                </a:solidFill>
              </a:rPr>
              <a:t>Tid</a:t>
            </a:r>
            <a:r>
              <a:rPr lang="zh-CN" altLang="en-US" b="1" dirty="0"/>
              <a:t>）、姓名（</a:t>
            </a:r>
            <a:r>
              <a:rPr lang="en-US" altLang="zh-CN" b="1" dirty="0" err="1">
                <a:solidFill>
                  <a:srgbClr val="0000FF"/>
                </a:solidFill>
              </a:rPr>
              <a:t>Tname</a:t>
            </a:r>
            <a:r>
              <a:rPr lang="zh-CN" altLang="en-US" b="1" dirty="0"/>
              <a:t>）和出生日期（</a:t>
            </a:r>
            <a:r>
              <a:rPr lang="en-US" altLang="zh-CN" b="1" dirty="0" err="1">
                <a:solidFill>
                  <a:srgbClr val="0000FF"/>
                </a:solidFill>
              </a:rPr>
              <a:t>BirthDate</a:t>
            </a:r>
            <a:r>
              <a:rPr lang="zh-CN" altLang="en-US" b="1" dirty="0"/>
              <a:t>）列。</a:t>
            </a:r>
            <a:endParaRPr lang="en-US" altLang="zh-CN" b="1" dirty="0"/>
          </a:p>
          <a:p>
            <a:pPr eaLnBrk="1" hangingPunct="1">
              <a:spcBef>
                <a:spcPts val="3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12.</a:t>
            </a:r>
            <a:r>
              <a:rPr lang="zh-CN" altLang="en-US" b="1" dirty="0"/>
              <a:t>查询</a:t>
            </a:r>
            <a:r>
              <a:rPr lang="en-US" altLang="zh-CN" b="1" dirty="0"/>
              <a:t>1970</a:t>
            </a:r>
            <a:r>
              <a:rPr lang="zh-CN" altLang="en-US" b="1" dirty="0"/>
              <a:t>年</a:t>
            </a:r>
            <a:r>
              <a:rPr lang="en-US" altLang="zh-CN" b="1" dirty="0"/>
              <a:t>1</a:t>
            </a:r>
            <a:r>
              <a:rPr lang="zh-CN" altLang="en-US" b="1" dirty="0"/>
              <a:t>月</a:t>
            </a:r>
            <a:r>
              <a:rPr lang="en-US" altLang="zh-CN" b="1" dirty="0"/>
              <a:t>1</a:t>
            </a:r>
            <a:r>
              <a:rPr lang="zh-CN" altLang="en-US" b="1" dirty="0"/>
              <a:t>日至</a:t>
            </a:r>
            <a:r>
              <a:rPr lang="en-US" altLang="zh-CN" b="1" dirty="0"/>
              <a:t>1979</a:t>
            </a:r>
            <a:r>
              <a:rPr lang="zh-CN" altLang="en-US" b="1" dirty="0"/>
              <a:t>年</a:t>
            </a:r>
            <a:r>
              <a:rPr lang="en-US" altLang="zh-CN" b="1" dirty="0"/>
              <a:t>12</a:t>
            </a:r>
            <a:r>
              <a:rPr lang="zh-CN" altLang="en-US" b="1" dirty="0"/>
              <a:t>月</a:t>
            </a:r>
            <a:r>
              <a:rPr lang="en-US" altLang="zh-CN" b="1" dirty="0"/>
              <a:t>31</a:t>
            </a:r>
            <a:r>
              <a:rPr lang="zh-CN" altLang="en-US" b="1" dirty="0"/>
              <a:t>日出生的教师信息。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SELECT </a:t>
            </a:r>
            <a:r>
              <a:rPr lang="en-US" altLang="zh-CN" sz="2800" b="1" dirty="0" err="1">
                <a:solidFill>
                  <a:srgbClr val="0000FF"/>
                </a:solidFill>
              </a:rPr>
              <a:t>Tid</a:t>
            </a:r>
            <a:r>
              <a:rPr lang="en-US" altLang="zh-CN" sz="2800" b="1" dirty="0">
                <a:solidFill>
                  <a:srgbClr val="0000FF"/>
                </a:solidFill>
              </a:rPr>
              <a:t>, </a:t>
            </a:r>
            <a:r>
              <a:rPr lang="en-US" altLang="zh-CN" sz="2800" b="1" dirty="0" err="1">
                <a:solidFill>
                  <a:srgbClr val="0000FF"/>
                </a:solidFill>
              </a:rPr>
              <a:t>Tname</a:t>
            </a:r>
            <a:r>
              <a:rPr lang="en-US" altLang="zh-CN" sz="2800" b="1" dirty="0">
                <a:solidFill>
                  <a:srgbClr val="0000FF"/>
                </a:solidFill>
              </a:rPr>
              <a:t>, </a:t>
            </a:r>
            <a:r>
              <a:rPr lang="en-US" altLang="zh-CN" sz="2800" b="1" dirty="0" err="1">
                <a:solidFill>
                  <a:srgbClr val="0000FF"/>
                </a:solidFill>
              </a:rPr>
              <a:t>BirthDate</a:t>
            </a:r>
            <a:r>
              <a:rPr lang="en-US" altLang="zh-CN" sz="2800" b="1" dirty="0">
                <a:solidFill>
                  <a:srgbClr val="0000FF"/>
                </a:solidFill>
              </a:rPr>
              <a:t> from Teachers 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WHERE  </a:t>
            </a:r>
            <a:r>
              <a:rPr lang="en-US" altLang="zh-CN" sz="2800" b="1" dirty="0" err="1">
                <a:solidFill>
                  <a:srgbClr val="0000FF"/>
                </a:solidFill>
              </a:rPr>
              <a:t>BirthDate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between</a:t>
            </a:r>
            <a:r>
              <a:rPr lang="en-US" altLang="zh-CN" sz="2800" b="1" dirty="0">
                <a:solidFill>
                  <a:srgbClr val="0000FF"/>
                </a:solidFill>
              </a:rPr>
              <a:t> '1970/1/1' </a:t>
            </a:r>
            <a:r>
              <a:rPr lang="en-US" altLang="zh-CN" sz="2800" b="1" dirty="0">
                <a:solidFill>
                  <a:srgbClr val="FF0000"/>
                </a:solidFill>
              </a:rPr>
              <a:t>and   </a:t>
            </a:r>
          </a:p>
          <a:p>
            <a:pPr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                         '1979/12/31'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）确定集合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4438"/>
            <a:ext cx="8362950" cy="5167312"/>
          </a:xfrm>
        </p:spPr>
        <p:txBody>
          <a:bodyPr/>
          <a:lstStyle/>
          <a:p>
            <a:pPr eaLnBrk="1" hangingPunct="1"/>
            <a:r>
              <a:rPr lang="zh-CN" altLang="en-US" b="1" dirty="0"/>
              <a:t>用来查找属性值</a:t>
            </a:r>
            <a:r>
              <a:rPr lang="zh-CN" altLang="en-US" b="1" dirty="0">
                <a:solidFill>
                  <a:srgbClr val="0000FF"/>
                </a:solidFill>
              </a:rPr>
              <a:t>属于</a:t>
            </a:r>
            <a:r>
              <a:rPr lang="zh-CN" altLang="en-US" b="1" dirty="0"/>
              <a:t>指定集合的元组。</a:t>
            </a:r>
          </a:p>
          <a:p>
            <a:pPr eaLnBrk="1" hangingPunct="1"/>
            <a:r>
              <a:rPr lang="zh-CN" altLang="en-US" b="1" dirty="0"/>
              <a:t>格式为：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300" b="1" dirty="0">
                <a:solidFill>
                  <a:srgbClr val="FF0000"/>
                </a:solidFill>
              </a:rPr>
              <a:t>  列名 </a:t>
            </a:r>
            <a:r>
              <a:rPr lang="en-US" altLang="zh-CN" sz="3300" b="1" dirty="0">
                <a:solidFill>
                  <a:srgbClr val="FF0000"/>
                </a:solidFill>
              </a:rPr>
              <a:t>[NOT] IN</a:t>
            </a:r>
            <a:r>
              <a:rPr lang="zh-CN" altLang="en-US" sz="3300" b="1" dirty="0">
                <a:solidFill>
                  <a:srgbClr val="FF0000"/>
                </a:solidFill>
              </a:rPr>
              <a:t>（常量</a:t>
            </a:r>
            <a:r>
              <a:rPr lang="en-US" altLang="zh-CN" sz="3300" b="1" dirty="0">
                <a:solidFill>
                  <a:srgbClr val="FF0000"/>
                </a:solidFill>
              </a:rPr>
              <a:t>1, </a:t>
            </a:r>
            <a:r>
              <a:rPr lang="zh-CN" altLang="en-US" sz="3300" b="1" dirty="0">
                <a:solidFill>
                  <a:srgbClr val="FF0000"/>
                </a:solidFill>
              </a:rPr>
              <a:t>常量</a:t>
            </a:r>
            <a:r>
              <a:rPr lang="en-US" altLang="zh-CN" sz="3300" b="1" dirty="0">
                <a:solidFill>
                  <a:srgbClr val="FF0000"/>
                </a:solidFill>
              </a:rPr>
              <a:t>2,…</a:t>
            </a:r>
            <a:r>
              <a:rPr lang="zh-CN" altLang="en-US" sz="3300" b="1" dirty="0">
                <a:solidFill>
                  <a:srgbClr val="FF0000"/>
                </a:solidFill>
              </a:rPr>
              <a:t>常量</a:t>
            </a:r>
            <a:r>
              <a:rPr lang="en-US" altLang="zh-CN" sz="3300" b="1" dirty="0">
                <a:solidFill>
                  <a:srgbClr val="FF0000"/>
                </a:solidFill>
              </a:rPr>
              <a:t>n</a:t>
            </a:r>
            <a:r>
              <a:rPr lang="zh-CN" altLang="en-US" sz="3300" b="1" dirty="0">
                <a:solidFill>
                  <a:srgbClr val="FF0000"/>
                </a:solidFill>
              </a:rPr>
              <a:t>）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IN</a:t>
            </a:r>
            <a:r>
              <a:rPr lang="zh-CN" altLang="en-US" b="1" dirty="0"/>
              <a:t>：当列中的值与</a:t>
            </a:r>
            <a:r>
              <a:rPr lang="en-US" altLang="zh-CN" b="1" dirty="0">
                <a:solidFill>
                  <a:srgbClr val="0000FF"/>
                </a:solidFill>
              </a:rPr>
              <a:t>IN</a:t>
            </a:r>
            <a:r>
              <a:rPr lang="zh-CN" altLang="en-US" b="1" dirty="0"/>
              <a:t>中的某个常量值相等时，则结果为</a:t>
            </a:r>
            <a:r>
              <a:rPr lang="en-US" altLang="zh-CN" b="1" dirty="0">
                <a:solidFill>
                  <a:srgbClr val="0000FF"/>
                </a:solidFill>
              </a:rPr>
              <a:t>True</a:t>
            </a:r>
            <a:r>
              <a:rPr lang="zh-CN" altLang="en-US" b="1" dirty="0"/>
              <a:t>，表明此记录为符合查询条件的记录。</a:t>
            </a:r>
          </a:p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NOT IN</a:t>
            </a:r>
            <a:r>
              <a:rPr lang="zh-CN" altLang="en-US" b="1" dirty="0"/>
              <a:t>：当列中的值与某个常量值相等时，结果为</a:t>
            </a:r>
            <a:r>
              <a:rPr lang="en-US" altLang="zh-CN" b="1" dirty="0">
                <a:solidFill>
                  <a:srgbClr val="0000FF"/>
                </a:solidFill>
              </a:rPr>
              <a:t>False</a:t>
            </a:r>
            <a:r>
              <a:rPr lang="zh-CN" altLang="en-US" b="1" dirty="0"/>
              <a:t>，表明此记录为不符合查询条件的记录。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）确定集合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4438"/>
            <a:ext cx="8572500" cy="5167312"/>
          </a:xfrm>
        </p:spPr>
        <p:txBody>
          <a:bodyPr/>
          <a:lstStyle/>
          <a:p>
            <a:pPr eaLnBrk="1" hangingPunct="1">
              <a:spcBef>
                <a:spcPts val="200"/>
              </a:spcBef>
            </a:pPr>
            <a:r>
              <a:rPr lang="zh-CN" altLang="en-US" b="1">
                <a:solidFill>
                  <a:srgbClr val="FF0000"/>
                </a:solidFill>
              </a:rPr>
              <a:t>例</a:t>
            </a:r>
            <a:r>
              <a:rPr lang="en-US" altLang="zh-CN" b="1">
                <a:solidFill>
                  <a:srgbClr val="FF0000"/>
                </a:solidFill>
              </a:rPr>
              <a:t>13  </a:t>
            </a:r>
            <a:r>
              <a:rPr lang="zh-CN" altLang="en-US" b="1"/>
              <a:t>查询信息管理系、通信工程系和计算机系学生的姓名和性别。</a:t>
            </a:r>
          </a:p>
          <a:p>
            <a:pPr lvl="1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SELECT Sname, Ssex  FROM Student </a:t>
            </a:r>
          </a:p>
          <a:p>
            <a:pPr lvl="1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  WHERE Sdept </a:t>
            </a:r>
            <a:r>
              <a:rPr lang="en-US" altLang="zh-CN" b="1">
                <a:solidFill>
                  <a:srgbClr val="FF0000"/>
                </a:solidFill>
              </a:rPr>
              <a:t>IN</a:t>
            </a:r>
            <a:r>
              <a:rPr lang="en-US" altLang="zh-CN" b="1">
                <a:solidFill>
                  <a:srgbClr val="0000FF"/>
                </a:solidFill>
              </a:rPr>
              <a:t> ('</a:t>
            </a:r>
            <a:r>
              <a:rPr lang="zh-CN" altLang="en-US" b="1">
                <a:solidFill>
                  <a:srgbClr val="0000FF"/>
                </a:solidFill>
              </a:rPr>
              <a:t>信息管理系</a:t>
            </a:r>
            <a:r>
              <a:rPr lang="en-US" altLang="zh-CN" b="1">
                <a:solidFill>
                  <a:srgbClr val="0000FF"/>
                </a:solidFill>
              </a:rPr>
              <a:t>', '</a:t>
            </a:r>
            <a:r>
              <a:rPr lang="zh-CN" altLang="en-US" b="1">
                <a:solidFill>
                  <a:srgbClr val="0000FF"/>
                </a:solidFill>
              </a:rPr>
              <a:t>通信工程系</a:t>
            </a:r>
            <a:r>
              <a:rPr lang="en-US" altLang="zh-CN" b="1">
                <a:solidFill>
                  <a:srgbClr val="0000FF"/>
                </a:solidFill>
              </a:rPr>
              <a:t>', </a:t>
            </a:r>
          </a:p>
          <a:p>
            <a:pPr lvl="1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      '</a:t>
            </a:r>
            <a:r>
              <a:rPr lang="zh-CN" altLang="en-US" b="1">
                <a:solidFill>
                  <a:srgbClr val="0000FF"/>
                </a:solidFill>
              </a:rPr>
              <a:t>计算机系</a:t>
            </a:r>
            <a:r>
              <a:rPr lang="en-US" altLang="zh-CN" b="1">
                <a:solidFill>
                  <a:srgbClr val="0000FF"/>
                </a:solidFill>
              </a:rPr>
              <a:t>')</a:t>
            </a:r>
          </a:p>
          <a:p>
            <a:pPr eaLnBrk="1" hangingPunct="1">
              <a:spcBef>
                <a:spcPts val="200"/>
              </a:spcBef>
            </a:pPr>
            <a:r>
              <a:rPr lang="zh-CN" altLang="en-US" sz="2800" b="1"/>
              <a:t>等价于：</a:t>
            </a:r>
          </a:p>
          <a:p>
            <a:pPr lvl="1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SELECT Sname, Ssex  FROM Student </a:t>
            </a:r>
          </a:p>
          <a:p>
            <a:pPr lvl="1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WHERE Sdept = '</a:t>
            </a:r>
            <a:r>
              <a:rPr lang="zh-CN" altLang="en-US" b="1">
                <a:solidFill>
                  <a:srgbClr val="0000FF"/>
                </a:solidFill>
              </a:rPr>
              <a:t>信息管理系</a:t>
            </a:r>
            <a:r>
              <a:rPr lang="en-US" altLang="zh-CN" b="1">
                <a:solidFill>
                  <a:srgbClr val="0000FF"/>
                </a:solidFill>
              </a:rPr>
              <a:t>'</a:t>
            </a:r>
          </a:p>
          <a:p>
            <a:pPr lvl="1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        OR Sdept = '</a:t>
            </a:r>
            <a:r>
              <a:rPr lang="zh-CN" altLang="en-US" b="1">
                <a:solidFill>
                  <a:srgbClr val="0000FF"/>
                </a:solidFill>
              </a:rPr>
              <a:t>通信工程系</a:t>
            </a:r>
            <a:r>
              <a:rPr lang="en-US" altLang="zh-CN" b="1">
                <a:solidFill>
                  <a:srgbClr val="0000FF"/>
                </a:solidFill>
              </a:rPr>
              <a:t>'</a:t>
            </a:r>
          </a:p>
          <a:p>
            <a:pPr lvl="1" eaLnBrk="1" hangingPunct="1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        OR Sdept = '</a:t>
            </a:r>
            <a:r>
              <a:rPr lang="zh-CN" altLang="en-US" b="1">
                <a:solidFill>
                  <a:srgbClr val="0000FF"/>
                </a:solidFill>
              </a:rPr>
              <a:t>计算机系</a:t>
            </a:r>
            <a:r>
              <a:rPr lang="en-US" altLang="zh-CN" b="1">
                <a:solidFill>
                  <a:srgbClr val="0000FF"/>
                </a:solidFill>
              </a:rPr>
              <a:t>' </a:t>
            </a:r>
            <a:endParaRPr lang="zh-CN" altLang="en-US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）确定集合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214438"/>
            <a:ext cx="8329613" cy="5095875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ts val="2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14  </a:t>
            </a:r>
            <a:r>
              <a:rPr lang="zh-CN" altLang="en-US" b="1" dirty="0"/>
              <a:t>查询不在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4</a:t>
            </a:r>
            <a:r>
              <a:rPr lang="zh-CN" altLang="en-US" b="1" dirty="0"/>
              <a:t>、</a:t>
            </a:r>
            <a:r>
              <a:rPr lang="en-US" altLang="zh-CN" b="1" dirty="0"/>
              <a:t>6</a:t>
            </a:r>
            <a:r>
              <a:rPr lang="zh-CN" altLang="en-US" b="1" dirty="0"/>
              <a:t>学期开设的课程名和开课学期。</a:t>
            </a:r>
          </a:p>
          <a:p>
            <a:pPr lvl="1" eaLnBrk="1" hangingPunct="1">
              <a:lnSpc>
                <a:spcPct val="95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SELECT </a:t>
            </a:r>
            <a:r>
              <a:rPr lang="en-US" altLang="zh-CN" b="1" dirty="0" err="1">
                <a:solidFill>
                  <a:srgbClr val="0000FF"/>
                </a:solidFill>
              </a:rPr>
              <a:t>Cname</a:t>
            </a:r>
            <a:r>
              <a:rPr lang="en-US" altLang="zh-CN" b="1" dirty="0">
                <a:solidFill>
                  <a:srgbClr val="0000FF"/>
                </a:solidFill>
              </a:rPr>
              <a:t>, Semester  FROM Course </a:t>
            </a:r>
          </a:p>
          <a:p>
            <a:pPr lvl="1" eaLnBrk="1" hangingPunct="1">
              <a:lnSpc>
                <a:spcPct val="95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WHERE Semester </a:t>
            </a:r>
            <a:r>
              <a:rPr lang="en-US" altLang="zh-CN" b="1" dirty="0">
                <a:solidFill>
                  <a:srgbClr val="FF0000"/>
                </a:solidFill>
              </a:rPr>
              <a:t>NOT IN</a:t>
            </a:r>
            <a:r>
              <a:rPr lang="en-US" altLang="zh-CN" b="1" dirty="0">
                <a:solidFill>
                  <a:srgbClr val="0000FF"/>
                </a:solidFill>
              </a:rPr>
              <a:t> (2,  4,  6)</a:t>
            </a:r>
          </a:p>
          <a:p>
            <a:pPr eaLnBrk="1" hangingPunct="1">
              <a:lnSpc>
                <a:spcPct val="95000"/>
              </a:lnSpc>
              <a:spcBef>
                <a:spcPts val="200"/>
              </a:spcBef>
            </a:pPr>
            <a:r>
              <a:rPr lang="zh-CN" altLang="en-US" b="1" dirty="0"/>
              <a:t>等价于：</a:t>
            </a:r>
          </a:p>
          <a:p>
            <a:pPr lvl="1" eaLnBrk="1" hangingPunct="1">
              <a:lnSpc>
                <a:spcPct val="95000"/>
              </a:lnSpc>
              <a:spcBef>
                <a:spcPts val="2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SELECT </a:t>
            </a:r>
            <a:r>
              <a:rPr lang="en-US" altLang="zh-CN" b="1" dirty="0" err="1">
                <a:solidFill>
                  <a:srgbClr val="0000FF"/>
                </a:solidFill>
              </a:rPr>
              <a:t>Cname</a:t>
            </a:r>
            <a:r>
              <a:rPr lang="en-US" altLang="zh-CN" b="1" dirty="0">
                <a:solidFill>
                  <a:srgbClr val="0000FF"/>
                </a:solidFill>
              </a:rPr>
              <a:t>, Semester  FROM Course</a:t>
            </a:r>
          </a:p>
          <a:p>
            <a:pPr lvl="1" eaLnBrk="1" hangingPunct="1">
              <a:lnSpc>
                <a:spcPct val="95000"/>
              </a:lnSpc>
              <a:spcBef>
                <a:spcPts val="2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WHERE Semester != 2  </a:t>
            </a:r>
          </a:p>
          <a:p>
            <a:pPr lvl="1" eaLnBrk="1" hangingPunct="1">
              <a:lnSpc>
                <a:spcPct val="95000"/>
              </a:lnSpc>
              <a:spcBef>
                <a:spcPts val="2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AND Semester  != 4 </a:t>
            </a:r>
          </a:p>
          <a:p>
            <a:pPr lvl="1" eaLnBrk="1" hangingPunct="1">
              <a:lnSpc>
                <a:spcPct val="95000"/>
              </a:lnSpc>
              <a:spcBef>
                <a:spcPts val="2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AND Semester != 6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）字符匹配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143000"/>
            <a:ext cx="8516938" cy="51435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3500" b="1" dirty="0"/>
              <a:t>一般形式为：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3500" b="1" dirty="0"/>
              <a:t>	  </a:t>
            </a:r>
            <a:r>
              <a:rPr lang="zh-CN" altLang="en-US" sz="3500" b="1" dirty="0">
                <a:solidFill>
                  <a:srgbClr val="FF0000"/>
                </a:solidFill>
              </a:rPr>
              <a:t>列名  </a:t>
            </a:r>
            <a:r>
              <a:rPr lang="en-US" altLang="zh-CN" sz="3500" b="1" dirty="0">
                <a:solidFill>
                  <a:srgbClr val="FF0000"/>
                </a:solidFill>
              </a:rPr>
              <a:t>[NOT ]  LIKE  &lt;</a:t>
            </a:r>
            <a:r>
              <a:rPr lang="zh-CN" altLang="en-US" sz="3500" b="1" dirty="0">
                <a:solidFill>
                  <a:srgbClr val="FF0000"/>
                </a:solidFill>
              </a:rPr>
              <a:t>匹配串</a:t>
            </a:r>
            <a:r>
              <a:rPr lang="en-US" altLang="zh-CN" sz="3500" b="1" dirty="0">
                <a:solidFill>
                  <a:srgbClr val="FF0000"/>
                </a:solidFill>
              </a:rPr>
              <a:t>&gt;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3500" b="1" dirty="0">
                <a:solidFill>
                  <a:srgbClr val="0000FF"/>
                </a:solidFill>
              </a:rPr>
              <a:t>匹配串</a:t>
            </a:r>
            <a:r>
              <a:rPr lang="zh-CN" altLang="en-US" sz="3500" b="1" dirty="0"/>
              <a:t>中可包含如下四种通配符：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zh-CN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：匹配任意一个字符；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zh-CN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zh-CN" alt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：匹配</a:t>
            </a:r>
            <a:r>
              <a:rPr lang="en-US" altLang="zh-CN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个或多个字符；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zh-CN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</a:t>
            </a:r>
            <a:r>
              <a:rPr lang="zh-CN" alt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：匹配</a:t>
            </a:r>
            <a:r>
              <a:rPr lang="en-US" altLang="zh-CN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zh-CN" alt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中的任意一个字符</a:t>
            </a:r>
            <a:r>
              <a:rPr lang="en-US" altLang="zh-CN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若要比较的字符是连续的，则可以用连字符“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”表达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  <a:p>
            <a:pPr marL="457200" lvl="1" indent="0" eaLnBrk="1" hangingPunct="1">
              <a:spcBef>
                <a:spcPts val="600"/>
              </a:spcBef>
              <a:buNone/>
            </a:pPr>
            <a:r>
              <a:rPr lang="en-US" altLang="zh-CN" sz="3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[^ ]</a:t>
            </a:r>
            <a:r>
              <a:rPr lang="zh-CN" alt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：不匹配</a:t>
            </a:r>
            <a:r>
              <a:rPr lang="en-US" altLang="zh-CN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zh-CN" alt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中的任意一个字符。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）字符匹配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1357313"/>
            <a:ext cx="8839200" cy="4840287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例</a:t>
            </a:r>
            <a:r>
              <a:rPr lang="en-US" altLang="zh-CN" b="1">
                <a:solidFill>
                  <a:srgbClr val="FF0000"/>
                </a:solidFill>
              </a:rPr>
              <a:t>15</a:t>
            </a:r>
            <a:r>
              <a:rPr lang="zh-CN" altLang="en-US" b="1">
                <a:solidFill>
                  <a:srgbClr val="FF0000"/>
                </a:solidFill>
              </a:rPr>
              <a:t>．</a:t>
            </a:r>
            <a:r>
              <a:rPr lang="zh-CN" altLang="en-US" b="1"/>
              <a:t>查询学生表中姓‘王’的学生的详细信息。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	</a:t>
            </a:r>
            <a:r>
              <a:rPr lang="en-US" altLang="zh-CN" b="1">
                <a:solidFill>
                  <a:srgbClr val="0000FF"/>
                </a:solidFill>
              </a:rPr>
              <a:t>SELECT * FROM Student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</a:rPr>
              <a:t>     WHERE Sname</a:t>
            </a:r>
            <a:r>
              <a:rPr lang="en-US" altLang="zh-CN" b="1">
                <a:solidFill>
                  <a:srgbClr val="0099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LIKE</a:t>
            </a:r>
            <a:r>
              <a:rPr lang="en-US" altLang="zh-CN" b="1">
                <a:solidFill>
                  <a:srgbClr val="009900"/>
                </a:solidFill>
              </a:rPr>
              <a:t> </a:t>
            </a:r>
            <a:r>
              <a:rPr lang="en-US" altLang="zh-CN" b="1">
                <a:solidFill>
                  <a:srgbClr val="0000FF"/>
                </a:solidFill>
              </a:rPr>
              <a:t>‘</a:t>
            </a:r>
            <a:r>
              <a:rPr lang="zh-CN" altLang="en-US" b="1">
                <a:solidFill>
                  <a:srgbClr val="0000FF"/>
                </a:solidFill>
              </a:rPr>
              <a:t>王</a:t>
            </a:r>
            <a:r>
              <a:rPr lang="en-US" altLang="zh-CN" b="1">
                <a:solidFill>
                  <a:srgbClr val="0000FF"/>
                </a:solidFill>
              </a:rPr>
              <a:t>%’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538" y="3803650"/>
            <a:ext cx="4475163" cy="281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76" y="4237038"/>
            <a:ext cx="180022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55476" y="4595813"/>
            <a:ext cx="865187" cy="504825"/>
          </a:xfrm>
          <a:prstGeom prst="leftArrow">
            <a:avLst>
              <a:gd name="adj1" fmla="val 50000"/>
              <a:gd name="adj2" fmla="val 42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52400"/>
            <a:ext cx="7762875" cy="685800"/>
          </a:xfrm>
        </p:spPr>
        <p:txBody>
          <a:bodyPr/>
          <a:lstStyle/>
          <a:p>
            <a:pPr eaLnBrk="1" hangingPunct="1"/>
            <a:r>
              <a:rPr lang="en-US" altLang="zh-CN" dirty="0"/>
              <a:t>SQL</a:t>
            </a:r>
            <a:r>
              <a:rPr lang="zh-CN" altLang="en-US" dirty="0"/>
              <a:t>语言概述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988" y="1051911"/>
            <a:ext cx="8643960" cy="5074252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20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世纪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70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年代末由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IBM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公司开发出来的一套程序语言，并被用在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DB2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关系数据库系统中。但是，直到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1981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年，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IBM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推出商用的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／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关系型数据库系统；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Oracle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及其他大型关系型数据库系统相继出现，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才得以广泛应用。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例如，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Sybase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Microsoft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公司使用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T(transact)-SQL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Oracle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公司使用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PL/SQL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1021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/>
          <p:cNvSpPr>
            <a:spLocks noGrp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）字符匹配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357188" y="1214438"/>
            <a:ext cx="8572500" cy="5143500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．</a:t>
            </a:r>
            <a:r>
              <a:rPr lang="zh-CN" altLang="en-US" b="1" dirty="0"/>
              <a:t>查询姓“王”且名字是</a:t>
            </a:r>
            <a:r>
              <a:rPr lang="en-US" altLang="zh-CN" b="1" dirty="0"/>
              <a:t>3</a:t>
            </a:r>
            <a:r>
              <a:rPr lang="zh-CN" altLang="en-US" b="1" dirty="0"/>
              <a:t>个字的学生姓名。</a:t>
            </a:r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SELECT * FROM Student WHERE </a:t>
            </a:r>
            <a:r>
              <a:rPr lang="en-US" altLang="zh-CN" sz="2800" b="1" dirty="0" err="1">
                <a:solidFill>
                  <a:srgbClr val="0000FF"/>
                </a:solidFill>
              </a:rPr>
              <a:t>Sname</a:t>
            </a:r>
            <a:r>
              <a:rPr lang="en-US" altLang="zh-CN" sz="2800" b="1" dirty="0">
                <a:solidFill>
                  <a:srgbClr val="0000FF"/>
                </a:solidFill>
              </a:rPr>
              <a:t> LIKE  '</a:t>
            </a:r>
            <a:r>
              <a:rPr lang="zh-CN" altLang="en-US" sz="2800" b="1" dirty="0">
                <a:solidFill>
                  <a:srgbClr val="0000FF"/>
                </a:solidFill>
              </a:rPr>
              <a:t>王</a:t>
            </a:r>
            <a:r>
              <a:rPr lang="en-US" altLang="zh-CN" sz="2800" b="1" dirty="0">
                <a:solidFill>
                  <a:srgbClr val="0000FF"/>
                </a:solidFill>
              </a:rPr>
              <a:t>__‘</a:t>
            </a:r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endParaRPr lang="zh-CN" altLang="en-US" sz="2800" b="1" dirty="0">
              <a:solidFill>
                <a:srgbClr val="0000FF"/>
              </a:solidFill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注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zh-CN" altLang="en-US" b="1" dirty="0"/>
              <a:t>这个查询在</a:t>
            </a:r>
            <a:r>
              <a:rPr lang="en-US" altLang="zh-CN" b="1" dirty="0"/>
              <a:t>SQL Server 2008</a:t>
            </a:r>
            <a:r>
              <a:rPr lang="zh-CN" altLang="en-US" b="1" dirty="0"/>
              <a:t>中执行没有结果。原因是</a:t>
            </a:r>
            <a:r>
              <a:rPr lang="en-US" altLang="zh-CN" b="1" dirty="0" err="1"/>
              <a:t>Sname</a:t>
            </a:r>
            <a:r>
              <a:rPr lang="zh-CN" altLang="en-US" b="1" dirty="0"/>
              <a:t>列的类型是</a:t>
            </a:r>
            <a:r>
              <a:rPr lang="en-US" altLang="zh-CN" b="1" dirty="0" err="1"/>
              <a:t>Nchar</a:t>
            </a:r>
            <a:r>
              <a:rPr lang="en-US" altLang="zh-CN" b="1" dirty="0"/>
              <a:t>(5)</a:t>
            </a:r>
            <a:r>
              <a:rPr lang="zh-CN" altLang="en-US" b="1" dirty="0"/>
              <a:t>，而当姓名少于</a:t>
            </a:r>
            <a:r>
              <a:rPr lang="en-US" altLang="zh-CN" b="1" dirty="0"/>
              <a:t>5</a:t>
            </a:r>
            <a:r>
              <a:rPr lang="zh-CN" altLang="en-US" b="1" dirty="0"/>
              <a:t>个汉字时，系统在存储这些数据时自动在后边补空格，比如“王大力”实际存储的字符是“王大力</a:t>
            </a:r>
            <a:r>
              <a:rPr lang="en-US" altLang="zh-CN" b="1" dirty="0"/>
              <a:t>  </a:t>
            </a:r>
            <a:r>
              <a:rPr lang="zh-CN" altLang="en-US" b="1" dirty="0"/>
              <a:t>”。空格作为一个字符，也参加</a:t>
            </a:r>
            <a:r>
              <a:rPr lang="en-US" altLang="zh-CN" b="1" dirty="0"/>
              <a:t>LIKE</a:t>
            </a:r>
            <a:r>
              <a:rPr lang="zh-CN" altLang="en-US" b="1" dirty="0"/>
              <a:t>的比较。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）字符匹配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57199" y="1268412"/>
            <a:ext cx="8508813" cy="5330039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17</a:t>
            </a:r>
            <a:r>
              <a:rPr lang="zh-CN" altLang="en-US" sz="2800" b="1" dirty="0">
                <a:solidFill>
                  <a:srgbClr val="FF0000"/>
                </a:solidFill>
              </a:rPr>
              <a:t>．</a:t>
            </a:r>
            <a:r>
              <a:rPr lang="zh-CN" altLang="en-US" sz="2800" b="1" dirty="0"/>
              <a:t>查询学生表中姓‘张’、姓‘李’和姓‘刘’的学生的情况。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	</a:t>
            </a:r>
            <a:r>
              <a:rPr lang="en-US" altLang="zh-CN" sz="2800" b="1" dirty="0">
                <a:solidFill>
                  <a:srgbClr val="0000FF"/>
                </a:solidFill>
              </a:rPr>
              <a:t>SELECT * FROM Student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 WHERE </a:t>
            </a:r>
            <a:r>
              <a:rPr lang="en-US" altLang="zh-CN" sz="2800" b="1" dirty="0" err="1">
                <a:solidFill>
                  <a:srgbClr val="0000FF"/>
                </a:solidFill>
              </a:rPr>
              <a:t>Sname</a:t>
            </a:r>
            <a:r>
              <a:rPr lang="en-US" altLang="zh-CN" sz="2800" b="1" dirty="0">
                <a:solidFill>
                  <a:srgbClr val="0099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LIKE</a:t>
            </a:r>
            <a:r>
              <a:rPr lang="en-US" altLang="zh-CN" sz="2800" b="1" dirty="0">
                <a:solidFill>
                  <a:srgbClr val="009900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'[</a:t>
            </a:r>
            <a:r>
              <a:rPr lang="zh-CN" altLang="en-US" sz="2800" b="1" dirty="0">
                <a:solidFill>
                  <a:srgbClr val="0000FF"/>
                </a:solidFill>
              </a:rPr>
              <a:t>张李刘</a:t>
            </a:r>
            <a:r>
              <a:rPr lang="en-US" altLang="zh-CN" sz="2800" b="1" dirty="0">
                <a:solidFill>
                  <a:srgbClr val="0000FF"/>
                </a:solidFill>
              </a:rPr>
              <a:t>]%‘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00FF"/>
              </a:solidFill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18  </a:t>
            </a:r>
            <a:r>
              <a:rPr lang="zh-CN" altLang="en-US" sz="2800" b="1" dirty="0"/>
              <a:t>查询</a:t>
            </a:r>
            <a:r>
              <a:rPr lang="en-US" altLang="zh-CN" sz="2800" b="1" dirty="0"/>
              <a:t>Student</a:t>
            </a:r>
            <a:r>
              <a:rPr lang="zh-CN" altLang="en-US" sz="2800" b="1" dirty="0"/>
              <a:t>表中名字的第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个字为“小”或“大”的学生的姓名和学号。</a:t>
            </a:r>
          </a:p>
          <a:p>
            <a:pPr lvl="1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SELECT </a:t>
            </a:r>
            <a:r>
              <a:rPr lang="en-US" altLang="zh-CN" b="1" dirty="0" err="1">
                <a:solidFill>
                  <a:srgbClr val="0000FF"/>
                </a:solidFill>
              </a:rPr>
              <a:t>Sname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Sno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FROM Student </a:t>
            </a:r>
          </a:p>
          <a:p>
            <a:pPr lvl="1"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WHERE </a:t>
            </a:r>
            <a:r>
              <a:rPr lang="en-US" altLang="zh-CN" b="1" dirty="0" err="1">
                <a:solidFill>
                  <a:srgbClr val="0000FF"/>
                </a:solidFill>
              </a:rPr>
              <a:t>Sname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LIKE</a:t>
            </a:r>
            <a:r>
              <a:rPr lang="en-US" altLang="zh-CN" b="1" dirty="0">
                <a:solidFill>
                  <a:srgbClr val="0000FF"/>
                </a:solidFill>
              </a:rPr>
              <a:t> '_[</a:t>
            </a:r>
            <a:r>
              <a:rPr lang="zh-CN" altLang="en-US" b="1" dirty="0">
                <a:solidFill>
                  <a:srgbClr val="0000FF"/>
                </a:solidFill>
              </a:rPr>
              <a:t>小大</a:t>
            </a:r>
            <a:r>
              <a:rPr lang="en-US" altLang="zh-CN" b="1" dirty="0">
                <a:solidFill>
                  <a:srgbClr val="0000FF"/>
                </a:solidFill>
              </a:rPr>
              <a:t>]%'</a:t>
            </a:r>
            <a:endParaRPr lang="zh-CN" altLang="en-US" b="1" dirty="0">
              <a:solidFill>
                <a:srgbClr val="0000FF"/>
              </a:solidFill>
            </a:endParaRPr>
          </a:p>
          <a:p>
            <a:pPr eaLnBrk="1" hangingPunct="1"/>
            <a:endParaRPr lang="zh-CN" altLang="en-US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）字符匹配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19  </a:t>
            </a:r>
            <a:r>
              <a:rPr lang="zh-CN" altLang="en-US" b="1" dirty="0"/>
              <a:t>查询</a:t>
            </a:r>
            <a:r>
              <a:rPr lang="en-US" altLang="zh-CN" b="1" dirty="0"/>
              <a:t>Student</a:t>
            </a:r>
            <a:r>
              <a:rPr lang="zh-CN" altLang="en-US" b="1" dirty="0"/>
              <a:t>表中所有不姓“刘”的学生。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SELECT </a:t>
            </a:r>
            <a:r>
              <a:rPr lang="en-US" altLang="zh-CN" b="1" dirty="0" err="1">
                <a:solidFill>
                  <a:srgbClr val="0000FF"/>
                </a:solidFill>
              </a:rPr>
              <a:t>Sname</a:t>
            </a:r>
            <a:r>
              <a:rPr lang="en-US" altLang="zh-CN" b="1" dirty="0">
                <a:solidFill>
                  <a:srgbClr val="0000FF"/>
                </a:solidFill>
              </a:rPr>
              <a:t> FROM Student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WHERE </a:t>
            </a:r>
            <a:r>
              <a:rPr lang="en-US" altLang="zh-CN" b="1" dirty="0" err="1">
                <a:solidFill>
                  <a:srgbClr val="0000FF"/>
                </a:solidFill>
              </a:rPr>
              <a:t>Sname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NOT LIKE</a:t>
            </a:r>
            <a:r>
              <a:rPr lang="en-US" altLang="zh-CN" b="1" dirty="0">
                <a:solidFill>
                  <a:srgbClr val="0000FF"/>
                </a:solidFill>
              </a:rPr>
              <a:t> '</a:t>
            </a:r>
            <a:r>
              <a:rPr lang="zh-CN" altLang="en-US" b="1" dirty="0">
                <a:solidFill>
                  <a:srgbClr val="0000FF"/>
                </a:solidFill>
              </a:rPr>
              <a:t>刘</a:t>
            </a:r>
            <a:r>
              <a:rPr lang="en-US" altLang="zh-CN" b="1" dirty="0">
                <a:solidFill>
                  <a:srgbClr val="0000FF"/>
                </a:solidFill>
              </a:rPr>
              <a:t>%'</a:t>
            </a:r>
          </a:p>
          <a:p>
            <a:pPr eaLnBrk="1" hangingPunct="1"/>
            <a:r>
              <a:rPr lang="zh-CN" altLang="en-US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20  </a:t>
            </a:r>
            <a:r>
              <a:rPr lang="zh-CN" altLang="en-US" b="1" dirty="0"/>
              <a:t>从</a:t>
            </a:r>
            <a:r>
              <a:rPr lang="en-US" altLang="zh-CN" b="1" dirty="0"/>
              <a:t>Student</a:t>
            </a:r>
            <a:r>
              <a:rPr lang="zh-CN" altLang="en-US" b="1" dirty="0"/>
              <a:t>表中查询学号的最后一位不是</a:t>
            </a: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5</a:t>
            </a:r>
            <a:r>
              <a:rPr lang="zh-CN" altLang="en-US" b="1" dirty="0"/>
              <a:t>的学生信息。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SELECT * FROM Student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WHERE </a:t>
            </a:r>
            <a:r>
              <a:rPr lang="en-US" altLang="zh-CN" b="1" dirty="0" err="1">
                <a:solidFill>
                  <a:srgbClr val="0000FF"/>
                </a:solidFill>
              </a:rPr>
              <a:t>Sno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LIKE</a:t>
            </a:r>
            <a:r>
              <a:rPr lang="en-US" altLang="zh-CN" b="1" dirty="0">
                <a:solidFill>
                  <a:srgbClr val="0000FF"/>
                </a:solidFill>
              </a:rPr>
              <a:t> '%[^235]'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99" y="5553325"/>
            <a:ext cx="421481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）涉及空值的查询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ea typeface="宋体" panose="02010600030101010101" pitchFamily="2" charset="-122"/>
              </a:rPr>
              <a:t>空值（</a:t>
            </a:r>
            <a:r>
              <a:rPr lang="en-US" altLang="zh-CN" sz="2800" b="1" dirty="0">
                <a:ea typeface="宋体" panose="02010600030101010101" pitchFamily="2" charset="-122"/>
              </a:rPr>
              <a:t>NULL</a:t>
            </a:r>
            <a:r>
              <a:rPr lang="zh-CN" altLang="en-US" sz="2800" b="1" dirty="0">
                <a:ea typeface="宋体" panose="02010600030101010101" pitchFamily="2" charset="-122"/>
              </a:rPr>
              <a:t>）在数据库中表示不确定的值。</a:t>
            </a:r>
          </a:p>
          <a:p>
            <a:pPr eaLnBrk="1" hangingPunct="1"/>
            <a:r>
              <a:rPr lang="zh-CN" altLang="en-US" sz="2800" b="1" dirty="0">
                <a:ea typeface="宋体" panose="02010600030101010101" pitchFamily="2" charset="-122"/>
              </a:rPr>
              <a:t>例如，学生选修课程后还没有考试时，这些学生有选课记录，但没有考试成绩，因此考试成绩为空值。</a:t>
            </a:r>
          </a:p>
          <a:p>
            <a:pPr eaLnBrk="1" hangingPunct="1"/>
            <a:r>
              <a:rPr lang="zh-CN" altLang="en-US" sz="2800" b="1" dirty="0">
                <a:ea typeface="宋体" panose="02010600030101010101" pitchFamily="2" charset="-122"/>
              </a:rPr>
              <a:t>判断某个值是否为</a:t>
            </a:r>
            <a:r>
              <a:rPr lang="en-US" altLang="zh-CN" sz="2800" b="1" dirty="0">
                <a:ea typeface="宋体" panose="02010600030101010101" pitchFamily="2" charset="-122"/>
              </a:rPr>
              <a:t>NULL</a:t>
            </a:r>
            <a:r>
              <a:rPr lang="zh-CN" altLang="en-US" sz="2800" b="1" dirty="0">
                <a:ea typeface="宋体" panose="02010600030101010101" pitchFamily="2" charset="-122"/>
              </a:rPr>
              <a:t>值，不能使用普通的比较运算符。</a:t>
            </a:r>
          </a:p>
          <a:p>
            <a:pPr eaLnBrk="1" hangingPunct="1"/>
            <a:r>
              <a:rPr lang="zh-CN" altLang="en-US" sz="2800" b="1" dirty="0">
                <a:ea typeface="宋体" panose="02010600030101010101" pitchFamily="2" charset="-122"/>
              </a:rPr>
              <a:t>判断取值为空的语句格式为：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列名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IS NULL</a:t>
            </a:r>
          </a:p>
          <a:p>
            <a:pPr eaLnBrk="1" hangingPunct="1"/>
            <a:r>
              <a:rPr lang="zh-CN" altLang="en-US" sz="2800" b="1" dirty="0">
                <a:ea typeface="宋体" panose="02010600030101010101" pitchFamily="2" charset="-122"/>
              </a:rPr>
              <a:t>判断取值不为空的语句格式为：</a:t>
            </a:r>
          </a:p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列名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IS NOT NULL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10736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）涉及空值的查询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93" y="1412076"/>
            <a:ext cx="8737413" cy="4840287"/>
          </a:xfrm>
        </p:spPr>
        <p:txBody>
          <a:bodyPr/>
          <a:lstStyle/>
          <a:p>
            <a:pPr eaLnBrk="1" hangingPunct="1"/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22</a:t>
            </a:r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．</a:t>
            </a:r>
            <a:r>
              <a:rPr lang="zh-CN" altLang="en-US" sz="2900" b="1" dirty="0">
                <a:ea typeface="宋体" panose="02010600030101010101" pitchFamily="2" charset="-122"/>
              </a:rPr>
              <a:t>查询所有有考试成绩的学生的学号、课程号和成绩。</a:t>
            </a:r>
          </a:p>
          <a:p>
            <a:pPr eaLnBrk="1" hangingPunct="1">
              <a:buFontTx/>
              <a:buNone/>
            </a:pPr>
            <a:r>
              <a:rPr lang="zh-CN" altLang="en-US" sz="2900" b="1" dirty="0">
                <a:ea typeface="宋体" panose="02010600030101010101" pitchFamily="2" charset="-122"/>
              </a:rPr>
              <a:t>	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900" b="1" dirty="0" err="1">
                <a:solidFill>
                  <a:srgbClr val="0000FF"/>
                </a:solidFill>
                <a:ea typeface="宋体" panose="02010600030101010101" pitchFamily="2" charset="-122"/>
              </a:rPr>
              <a:t>Sno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900" b="1" dirty="0" err="1">
                <a:solidFill>
                  <a:srgbClr val="0000FF"/>
                </a:solidFill>
                <a:ea typeface="宋体" panose="02010600030101010101" pitchFamily="2" charset="-122"/>
              </a:rPr>
              <a:t>Cno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, Grade FROM SC </a:t>
            </a:r>
          </a:p>
          <a:p>
            <a:pPr eaLnBrk="1" hangingPunct="1">
              <a:buFontTx/>
              <a:buNone/>
            </a:pP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    WHERE Grade 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IS NOT NULL</a:t>
            </a:r>
          </a:p>
          <a:p>
            <a:pPr eaLnBrk="1" hangingPunct="1">
              <a:buFontTx/>
              <a:buNone/>
            </a:pPr>
            <a:endParaRPr lang="en-US" altLang="zh-CN" sz="13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356967"/>
            <a:ext cx="4044925" cy="31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633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）多重条件查询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93" y="1051910"/>
            <a:ext cx="8762720" cy="5806089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在</a:t>
            </a:r>
            <a:r>
              <a:rPr lang="en-US" altLang="zh-CN" sz="2800" b="1" dirty="0"/>
              <a:t>WHERE</a:t>
            </a:r>
            <a:r>
              <a:rPr lang="zh-CN" altLang="en-US" sz="2800" b="1" dirty="0"/>
              <a:t>子句中可以使用逻辑运算符</a:t>
            </a:r>
            <a:r>
              <a:rPr lang="en-US" altLang="zh-CN" sz="2800" b="1" dirty="0"/>
              <a:t>AND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OR</a:t>
            </a:r>
            <a:r>
              <a:rPr lang="zh-CN" altLang="en-US" sz="2800" b="1" dirty="0"/>
              <a:t>来组成多条件查询。</a:t>
            </a:r>
          </a:p>
          <a:p>
            <a:pPr lvl="1" eaLnBrk="1" hangingPunct="1"/>
            <a:r>
              <a:rPr lang="zh-CN" altLang="en-US" sz="2800" b="1" dirty="0"/>
              <a:t>用</a:t>
            </a:r>
            <a:r>
              <a:rPr lang="en-US" altLang="zh-CN" sz="2800" b="1" dirty="0">
                <a:solidFill>
                  <a:srgbClr val="C00000"/>
                </a:solidFill>
              </a:rPr>
              <a:t>AND</a:t>
            </a:r>
            <a:r>
              <a:rPr lang="zh-CN" altLang="en-US" sz="2800" b="1" dirty="0"/>
              <a:t>连接的条件表示必须全部满足所有的条件的结果才为</a:t>
            </a:r>
            <a:r>
              <a:rPr lang="en-US" altLang="zh-CN" sz="2800" b="1" dirty="0"/>
              <a:t>True</a:t>
            </a:r>
            <a:r>
              <a:rPr lang="zh-CN" altLang="en-US" sz="2800" b="1" dirty="0"/>
              <a:t>；</a:t>
            </a:r>
          </a:p>
          <a:p>
            <a:pPr lvl="1" eaLnBrk="1" hangingPunct="1"/>
            <a:r>
              <a:rPr lang="zh-CN" altLang="en-US" sz="2800" b="1" dirty="0"/>
              <a:t>用</a:t>
            </a:r>
            <a:r>
              <a:rPr lang="en-US" altLang="zh-CN" sz="2800" b="1" dirty="0">
                <a:solidFill>
                  <a:srgbClr val="C00000"/>
                </a:solidFill>
              </a:rPr>
              <a:t>OR</a:t>
            </a:r>
            <a:r>
              <a:rPr lang="zh-CN" altLang="en-US" sz="2800" b="1" dirty="0"/>
              <a:t>连接的条件表示只要满足其中一个条件结果即为</a:t>
            </a:r>
            <a:r>
              <a:rPr lang="en-US" altLang="zh-CN" sz="2800" b="1" dirty="0"/>
              <a:t>True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lvl="1" eaLnBrk="1" hangingPunct="1"/>
            <a:endParaRPr lang="zh-CN" altLang="en-US" sz="1000" b="1" dirty="0"/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23</a:t>
            </a:r>
            <a:r>
              <a:rPr lang="zh-CN" altLang="en-US" sz="2800" b="1" dirty="0">
                <a:solidFill>
                  <a:srgbClr val="FF0000"/>
                </a:solidFill>
              </a:rPr>
              <a:t>．</a:t>
            </a:r>
            <a:r>
              <a:rPr lang="zh-CN" altLang="en-US" sz="2800" b="1" dirty="0"/>
              <a:t>查询计算机系年龄在</a:t>
            </a:r>
            <a:r>
              <a:rPr lang="en-US" altLang="zh-CN" sz="2800" b="1" dirty="0"/>
              <a:t>20</a:t>
            </a:r>
            <a:r>
              <a:rPr lang="zh-CN" altLang="en-US" sz="2800" b="1" dirty="0"/>
              <a:t>岁以下的学生的姓名和年龄。</a:t>
            </a:r>
          </a:p>
          <a:p>
            <a:pPr eaLnBrk="1" hangingPunct="1">
              <a:buFontTx/>
              <a:buNone/>
            </a:pPr>
            <a:r>
              <a:rPr lang="zh-CN" altLang="en-US" sz="2800" b="1" dirty="0"/>
              <a:t>	</a:t>
            </a:r>
            <a:r>
              <a:rPr lang="en-US" altLang="zh-CN" sz="2800" b="1" dirty="0">
                <a:solidFill>
                  <a:srgbClr val="0000FF"/>
                </a:solidFill>
              </a:rPr>
              <a:t>SELECT  </a:t>
            </a:r>
            <a:r>
              <a:rPr lang="en-US" altLang="zh-CN" sz="2800" b="1" dirty="0" err="1">
                <a:solidFill>
                  <a:srgbClr val="0000FF"/>
                </a:solidFill>
              </a:rPr>
              <a:t>Sname</a:t>
            </a:r>
            <a:r>
              <a:rPr lang="en-US" altLang="zh-CN" sz="2800" b="1" dirty="0">
                <a:solidFill>
                  <a:srgbClr val="0000FF"/>
                </a:solidFill>
              </a:rPr>
              <a:t>,  Sage FROM Student 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WHERE </a:t>
            </a:r>
            <a:r>
              <a:rPr lang="en-US" altLang="zh-CN" sz="2800" b="1" dirty="0" err="1">
                <a:solidFill>
                  <a:srgbClr val="0000FF"/>
                </a:solidFill>
              </a:rPr>
              <a:t>Sdept</a:t>
            </a:r>
            <a:r>
              <a:rPr lang="en-US" altLang="zh-CN" sz="2800" b="1" dirty="0">
                <a:solidFill>
                  <a:srgbClr val="0000FF"/>
                </a:solidFill>
              </a:rPr>
              <a:t> =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sz="2800" b="1" dirty="0">
                <a:solidFill>
                  <a:srgbClr val="0000FF"/>
                </a:solidFill>
              </a:rPr>
              <a:t>计算机系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AND</a:t>
            </a:r>
            <a:r>
              <a:rPr lang="en-US" altLang="zh-CN" sz="2800" b="1" dirty="0">
                <a:solidFill>
                  <a:srgbClr val="009900"/>
                </a:solidFill>
              </a:rPr>
              <a:t>  </a:t>
            </a:r>
            <a:r>
              <a:rPr lang="en-US" altLang="zh-CN" sz="2800" b="1" dirty="0">
                <a:solidFill>
                  <a:srgbClr val="0000FF"/>
                </a:solidFill>
              </a:rPr>
              <a:t>Sage &lt; 20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506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）多重条件查询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93" y="1051910"/>
            <a:ext cx="8762720" cy="5806089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24</a:t>
            </a:r>
            <a:r>
              <a:rPr lang="zh-CN" altLang="en-US" sz="2800" b="1" dirty="0">
                <a:solidFill>
                  <a:srgbClr val="FF0000"/>
                </a:solidFill>
              </a:rPr>
              <a:t>．</a:t>
            </a:r>
            <a:r>
              <a:rPr lang="zh-CN" altLang="en-US" sz="2800" b="1" dirty="0"/>
              <a:t>查询计算机系和信息管理系学生中年龄在</a:t>
            </a:r>
            <a:r>
              <a:rPr lang="en-US" altLang="zh-CN" sz="2800" b="1" dirty="0"/>
              <a:t>18-20</a:t>
            </a:r>
            <a:r>
              <a:rPr lang="zh-CN" altLang="en-US" sz="2800" b="1" dirty="0"/>
              <a:t>岁的学生的学号、姓名、所在系和年龄。</a:t>
            </a:r>
          </a:p>
          <a:p>
            <a:pPr eaLnBrk="1" hangingPunct="1">
              <a:buFontTx/>
              <a:buNone/>
            </a:pPr>
            <a:r>
              <a:rPr lang="zh-CN" altLang="en-US" sz="2800" b="1" dirty="0"/>
              <a:t>	</a:t>
            </a:r>
            <a:r>
              <a:rPr lang="en-US" altLang="zh-CN" sz="2800" b="1" dirty="0">
                <a:solidFill>
                  <a:srgbClr val="0000FF"/>
                </a:solidFill>
              </a:rPr>
              <a:t>SELECT </a:t>
            </a:r>
            <a:r>
              <a:rPr lang="en-US" altLang="zh-CN" sz="2800" b="1" dirty="0" err="1">
                <a:solidFill>
                  <a:srgbClr val="0000FF"/>
                </a:solidFill>
              </a:rPr>
              <a:t>Sno</a:t>
            </a:r>
            <a:r>
              <a:rPr lang="en-US" altLang="zh-CN" sz="2800" b="1" dirty="0">
                <a:solidFill>
                  <a:srgbClr val="0000FF"/>
                </a:solidFill>
              </a:rPr>
              <a:t>, </a:t>
            </a:r>
            <a:r>
              <a:rPr lang="en-US" altLang="zh-CN" sz="2800" b="1" dirty="0" err="1">
                <a:solidFill>
                  <a:srgbClr val="0000FF"/>
                </a:solidFill>
              </a:rPr>
              <a:t>Sname</a:t>
            </a:r>
            <a:r>
              <a:rPr lang="en-US" altLang="zh-CN" sz="2800" b="1" dirty="0">
                <a:solidFill>
                  <a:srgbClr val="0000FF"/>
                </a:solidFill>
              </a:rPr>
              <a:t>, </a:t>
            </a:r>
            <a:r>
              <a:rPr lang="en-US" altLang="zh-CN" sz="2800" b="1" dirty="0" err="1">
                <a:solidFill>
                  <a:srgbClr val="0000FF"/>
                </a:solidFill>
              </a:rPr>
              <a:t>Sdept</a:t>
            </a:r>
            <a:r>
              <a:rPr lang="en-US" altLang="zh-CN" sz="2800" b="1" dirty="0">
                <a:solidFill>
                  <a:srgbClr val="0000FF"/>
                </a:solidFill>
              </a:rPr>
              <a:t>, Sage FROM Student 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WHERE (</a:t>
            </a:r>
            <a:r>
              <a:rPr lang="en-US" altLang="zh-CN" sz="2800" b="1" dirty="0" err="1">
                <a:solidFill>
                  <a:srgbClr val="0000FF"/>
                </a:solidFill>
              </a:rPr>
              <a:t>Sdept</a:t>
            </a:r>
            <a:r>
              <a:rPr lang="en-US" altLang="zh-CN" sz="2800" b="1" dirty="0">
                <a:solidFill>
                  <a:srgbClr val="0000FF"/>
                </a:solidFill>
              </a:rPr>
              <a:t> = 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sz="2800" b="1" dirty="0">
                <a:solidFill>
                  <a:srgbClr val="0000FF"/>
                </a:solidFill>
              </a:rPr>
              <a:t>计算机系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OR</a:t>
            </a:r>
            <a:r>
              <a:rPr lang="en-US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</a:rPr>
              <a:t>Sdept</a:t>
            </a:r>
            <a:r>
              <a:rPr lang="en-US" altLang="zh-CN" sz="2800" b="1" dirty="0">
                <a:solidFill>
                  <a:srgbClr val="0000FF"/>
                </a:solidFill>
              </a:rPr>
              <a:t> = ‘</a:t>
            </a:r>
            <a:r>
              <a:rPr lang="zh-CN" altLang="en-US" sz="2800" b="1" dirty="0">
                <a:solidFill>
                  <a:srgbClr val="0000FF"/>
                </a:solidFill>
              </a:rPr>
              <a:t>信息管理系</a:t>
            </a:r>
            <a:r>
              <a:rPr lang="en-US" altLang="zh-CN" sz="2800" b="1" dirty="0">
                <a:solidFill>
                  <a:srgbClr val="0000FF"/>
                </a:solidFill>
              </a:rPr>
              <a:t>’)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</a:rPr>
              <a:t>AND</a:t>
            </a:r>
            <a:r>
              <a:rPr lang="en-US" altLang="zh-CN" sz="2800" b="1" dirty="0">
                <a:solidFill>
                  <a:srgbClr val="009900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Sage between 18 and 20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</a:p>
          <a:p>
            <a:pPr eaLnBrk="1" hangingPunct="1">
              <a:buFontTx/>
              <a:buNone/>
            </a:pPr>
            <a:endParaRPr lang="en-US" altLang="zh-CN" sz="2000" b="1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【</a:t>
            </a:r>
            <a:r>
              <a:rPr lang="zh-CN" altLang="en-US" b="1" dirty="0">
                <a:solidFill>
                  <a:srgbClr val="FF0000"/>
                </a:solidFill>
              </a:rPr>
              <a:t>注</a:t>
            </a:r>
            <a:r>
              <a:rPr lang="en-US" altLang="zh-CN" b="1" dirty="0">
                <a:solidFill>
                  <a:srgbClr val="FF0000"/>
                </a:solidFill>
              </a:rPr>
              <a:t>】</a:t>
            </a:r>
            <a:r>
              <a:rPr lang="en-US" altLang="zh-CN" b="1" dirty="0">
                <a:solidFill>
                  <a:srgbClr val="006600"/>
                </a:solidFill>
              </a:rPr>
              <a:t>OR</a:t>
            </a:r>
            <a:r>
              <a:rPr lang="zh-CN" altLang="en-US" b="1" dirty="0">
                <a:solidFill>
                  <a:srgbClr val="006600"/>
                </a:solidFill>
              </a:rPr>
              <a:t>运算符的优先级小于</a:t>
            </a:r>
            <a:r>
              <a:rPr lang="en-US" altLang="zh-CN" b="1" dirty="0">
                <a:solidFill>
                  <a:srgbClr val="006600"/>
                </a:solidFill>
              </a:rPr>
              <a:t>AND</a:t>
            </a:r>
            <a:r>
              <a:rPr lang="zh-CN" altLang="en-US" b="1" dirty="0">
                <a:solidFill>
                  <a:srgbClr val="006600"/>
                </a:solidFill>
              </a:rPr>
              <a:t>，要改变运算的顺序可以通过加括号的方式实现。</a:t>
            </a:r>
            <a:endParaRPr lang="en-US" altLang="zh-CN" b="1" dirty="0">
              <a:solidFill>
                <a:srgbClr val="006600"/>
              </a:solidFill>
            </a:endParaRPr>
          </a:p>
          <a:p>
            <a:pPr eaLnBrk="1" hangingPunct="1">
              <a:buNone/>
            </a:pPr>
            <a:r>
              <a:rPr lang="en-US" altLang="zh-CN" b="1" dirty="0"/>
              <a:t>WHERE</a:t>
            </a:r>
            <a:r>
              <a:rPr lang="zh-CN" altLang="en-US" b="1" dirty="0"/>
              <a:t>语句可写成：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WHERE </a:t>
            </a:r>
            <a:r>
              <a:rPr lang="en-US" altLang="zh-CN" b="1" dirty="0" err="1">
                <a:solidFill>
                  <a:srgbClr val="0000FF"/>
                </a:solidFill>
              </a:rPr>
              <a:t>Sdept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IN</a:t>
            </a:r>
            <a:r>
              <a:rPr lang="en-US" altLang="zh-CN" b="1" dirty="0">
                <a:solidFill>
                  <a:srgbClr val="0000FF"/>
                </a:solidFill>
              </a:rPr>
              <a:t> (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zh-CN" altLang="en-US" b="1" dirty="0">
                <a:solidFill>
                  <a:srgbClr val="0000FF"/>
                </a:solidFill>
              </a:rPr>
              <a:t>计算机系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zh-CN" b="1" dirty="0">
                <a:solidFill>
                  <a:srgbClr val="0000FF"/>
                </a:solidFill>
              </a:rPr>
              <a:t> , ‘</a:t>
            </a:r>
            <a:r>
              <a:rPr lang="zh-CN" altLang="en-US" b="1" dirty="0">
                <a:solidFill>
                  <a:srgbClr val="0000FF"/>
                </a:solidFill>
              </a:rPr>
              <a:t>信息管理系</a:t>
            </a:r>
            <a:r>
              <a:rPr lang="en-US" altLang="zh-CN" b="1" dirty="0">
                <a:solidFill>
                  <a:srgbClr val="0000FF"/>
                </a:solidFill>
              </a:rPr>
              <a:t>’) AND Sage between 18 and 20</a:t>
            </a:r>
          </a:p>
          <a:p>
            <a:pPr eaLnBrk="1" hangingPunct="1">
              <a:buFontTx/>
              <a:buNone/>
            </a:pP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820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对查询结果进行排序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195977"/>
            <a:ext cx="8610600" cy="4767262"/>
          </a:xfrm>
        </p:spPr>
        <p:txBody>
          <a:bodyPr/>
          <a:lstStyle/>
          <a:p>
            <a:pPr eaLnBrk="1" hangingPunct="1"/>
            <a:r>
              <a:rPr lang="zh-CN" altLang="en-US" b="1" dirty="0"/>
              <a:t>可对查询结果进行排序。 </a:t>
            </a:r>
          </a:p>
          <a:p>
            <a:pPr eaLnBrk="1" hangingPunct="1"/>
            <a:r>
              <a:rPr lang="zh-CN" altLang="en-US" b="1" dirty="0"/>
              <a:t>排序子句为：</a:t>
            </a:r>
          </a:p>
          <a:p>
            <a:pPr algn="just"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ORDER BY &lt;</a:t>
            </a:r>
            <a:r>
              <a:rPr lang="zh-CN" altLang="en-US" b="1" dirty="0">
                <a:solidFill>
                  <a:srgbClr val="FF0000"/>
                </a:solidFill>
              </a:rPr>
              <a:t>列名</a:t>
            </a:r>
            <a:r>
              <a:rPr lang="en-US" altLang="zh-CN" b="1" dirty="0">
                <a:solidFill>
                  <a:srgbClr val="FF0000"/>
                </a:solidFill>
              </a:rPr>
              <a:t>&gt; [ASC | DESC ] [,&lt;</a:t>
            </a:r>
            <a:r>
              <a:rPr lang="zh-CN" altLang="en-US" b="1" dirty="0">
                <a:solidFill>
                  <a:srgbClr val="FF0000"/>
                </a:solidFill>
              </a:rPr>
              <a:t>列名</a:t>
            </a:r>
            <a:r>
              <a:rPr lang="en-US" altLang="zh-CN" b="1" dirty="0">
                <a:solidFill>
                  <a:srgbClr val="FF0000"/>
                </a:solidFill>
              </a:rPr>
              <a:t>&gt;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b="1" dirty="0">
                <a:solidFill>
                  <a:srgbClr val="FF0000"/>
                </a:solidFill>
              </a:rPr>
              <a:t> ]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【</a:t>
            </a:r>
            <a:r>
              <a:rPr lang="zh-CN" altLang="en-US" b="1" dirty="0">
                <a:solidFill>
                  <a:srgbClr val="C00000"/>
                </a:solidFill>
              </a:rPr>
              <a:t>说明</a:t>
            </a:r>
            <a:r>
              <a:rPr lang="en-US" altLang="zh-CN" b="1" dirty="0">
                <a:solidFill>
                  <a:srgbClr val="C00000"/>
                </a:solidFill>
              </a:rPr>
              <a:t>】</a:t>
            </a:r>
            <a:r>
              <a:rPr lang="zh-CN" altLang="en-US" b="1" dirty="0">
                <a:solidFill>
                  <a:srgbClr val="006600"/>
                </a:solidFill>
              </a:rPr>
              <a:t>按</a:t>
            </a:r>
            <a:r>
              <a:rPr lang="en-US" altLang="zh-CN" b="1" dirty="0">
                <a:solidFill>
                  <a:srgbClr val="006600"/>
                </a:solidFill>
              </a:rPr>
              <a:t>&lt;</a:t>
            </a:r>
            <a:r>
              <a:rPr lang="zh-CN" altLang="en-US" b="1" dirty="0">
                <a:solidFill>
                  <a:srgbClr val="006600"/>
                </a:solidFill>
              </a:rPr>
              <a:t>列名</a:t>
            </a:r>
            <a:r>
              <a:rPr lang="en-US" altLang="zh-CN" b="1" dirty="0">
                <a:solidFill>
                  <a:srgbClr val="006600"/>
                </a:solidFill>
              </a:rPr>
              <a:t>&gt;</a:t>
            </a:r>
            <a:r>
              <a:rPr lang="zh-CN" altLang="en-US" b="1" dirty="0">
                <a:solidFill>
                  <a:srgbClr val="006600"/>
                </a:solidFill>
              </a:rPr>
              <a:t>进行升序（</a:t>
            </a:r>
            <a:r>
              <a:rPr lang="en-US" altLang="zh-CN" b="1" dirty="0">
                <a:solidFill>
                  <a:srgbClr val="006600"/>
                </a:solidFill>
              </a:rPr>
              <a:t>ASC</a:t>
            </a:r>
            <a:r>
              <a:rPr lang="zh-CN" altLang="en-US" b="1" dirty="0">
                <a:solidFill>
                  <a:srgbClr val="006600"/>
                </a:solidFill>
              </a:rPr>
              <a:t>）或降序（</a:t>
            </a:r>
            <a:r>
              <a:rPr lang="en-US" altLang="zh-CN" b="1" dirty="0">
                <a:solidFill>
                  <a:srgbClr val="006600"/>
                </a:solidFill>
              </a:rPr>
              <a:t>DESC</a:t>
            </a:r>
            <a:r>
              <a:rPr lang="zh-CN" altLang="en-US" b="1" dirty="0">
                <a:solidFill>
                  <a:srgbClr val="006600"/>
                </a:solidFill>
              </a:rPr>
              <a:t>）排序。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98" y="3645099"/>
            <a:ext cx="4139802" cy="31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028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对查询结果进行排序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25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将学生按年龄的升序排序。</a:t>
            </a:r>
          </a:p>
          <a:p>
            <a:pPr eaLnBrk="1" hangingPunct="1">
              <a:buFontTx/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SELECT * FROM Student ORDER BY Sage</a:t>
            </a:r>
          </a:p>
          <a:p>
            <a:pPr eaLnBrk="1" hangingPunct="1">
              <a:buFontTx/>
              <a:buNone/>
            </a:pPr>
            <a:endParaRPr lang="en-US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查询选修了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C002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号课程的学生的学号及其成绩，查询结果按成绩降序排列。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800" b="1" dirty="0" err="1">
                <a:solidFill>
                  <a:srgbClr val="0000FF"/>
                </a:solidFill>
                <a:ea typeface="宋体" panose="02010600030101010101" pitchFamily="2" charset="-122"/>
              </a:rPr>
              <a:t>Sno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, Grade FROM SC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800" b="1" dirty="0" err="1">
                <a:solidFill>
                  <a:srgbClr val="0000FF"/>
                </a:solidFill>
                <a:ea typeface="宋体" panose="02010600030101010101" pitchFamily="2" charset="-122"/>
              </a:rPr>
              <a:t>Cno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‘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C002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'</a:t>
            </a:r>
            <a:r>
              <a:rPr lang="en-US" altLang="zh-CN" sz="2800" b="1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ORDER BY</a:t>
            </a:r>
            <a:r>
              <a:rPr lang="en-US" altLang="zh-CN" sz="2800" b="1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Grade</a:t>
            </a:r>
            <a:r>
              <a:rPr lang="en-US" altLang="zh-CN" sz="2800" b="1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DESC</a:t>
            </a:r>
            <a:r>
              <a:rPr lang="en-US" altLang="zh-CN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75702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对查询结果进行排序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27.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查询全体学生的信息，查询结果按所在系的系名升序排列，同一系的学生按年龄降序排列。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SELECT * FROM Student</a:t>
            </a:r>
          </a:p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ORDER BY</a:t>
            </a:r>
            <a:r>
              <a:rPr lang="en-US" altLang="zh-CN" sz="2800" b="1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0000FF"/>
                </a:solidFill>
                <a:ea typeface="宋体" panose="02010600030101010101" pitchFamily="2" charset="-122"/>
              </a:rPr>
              <a:t>Sdept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, Sage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DESC</a:t>
            </a:r>
            <a:r>
              <a:rPr lang="en-US" altLang="zh-CN" b="1" dirty="0"/>
              <a:t>  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6" y="3789165"/>
            <a:ext cx="48863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34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07350" cy="685800"/>
          </a:xfrm>
        </p:spPr>
        <p:txBody>
          <a:bodyPr/>
          <a:lstStyle/>
          <a:p>
            <a:pPr eaLnBrk="1" hangingPunct="1"/>
            <a:r>
              <a:rPr lang="en-US" altLang="zh-CN" sz="4000"/>
              <a:t>SQL</a:t>
            </a:r>
            <a:r>
              <a:rPr lang="zh-CN" altLang="en-US" sz="4000"/>
              <a:t>语言的发展</a:t>
            </a:r>
            <a:endParaRPr lang="en-US" altLang="zh-CN" sz="400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954" y="1268010"/>
            <a:ext cx="8932092" cy="558999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1974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提出，在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 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上实现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1986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美国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公布最早的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标准。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1989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提出了具备完整性特征的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SQL-89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SQL1)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又公布了新的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标准，称为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SQL-92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SQL2)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（以上均为关系形式）。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1999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颁布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SQL-99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SQL3)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SQL92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的扩展。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颁布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SQL2003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标准。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</a:t>
            </a:r>
            <a:r>
              <a:rPr lang="zh-CN" altLang="en-US" dirty="0"/>
              <a:t>使用聚合函数汇总数据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900" b="1" dirty="0"/>
              <a:t>SQL</a:t>
            </a:r>
            <a:r>
              <a:rPr lang="zh-CN" altLang="en-US" sz="2900" b="1" dirty="0"/>
              <a:t>提供的聚合函数有：</a:t>
            </a:r>
          </a:p>
          <a:p>
            <a:pPr lvl="1" eaLnBrk="1" hangingPunct="1"/>
            <a:r>
              <a:rPr lang="en-US" altLang="zh-CN" sz="2600" b="1" dirty="0">
                <a:solidFill>
                  <a:srgbClr val="FF0000"/>
                </a:solidFill>
              </a:rPr>
              <a:t>COUNT (</a:t>
            </a:r>
            <a:r>
              <a:rPr lang="zh-CN" altLang="en-US" sz="2600" b="1" dirty="0">
                <a:solidFill>
                  <a:srgbClr val="FF0000"/>
                </a:solidFill>
              </a:rPr>
              <a:t> *</a:t>
            </a:r>
            <a:r>
              <a:rPr lang="en-US" altLang="zh-CN" sz="2600" b="1" dirty="0">
                <a:solidFill>
                  <a:srgbClr val="FF0000"/>
                </a:solidFill>
              </a:rPr>
              <a:t>)</a:t>
            </a:r>
            <a:r>
              <a:rPr lang="zh-CN" altLang="en-US" sz="2600" b="1" dirty="0"/>
              <a:t>：统计表中元组个数；</a:t>
            </a:r>
          </a:p>
          <a:p>
            <a:pPr lvl="1" eaLnBrk="1" hangingPunct="1"/>
            <a:r>
              <a:rPr lang="en-US" altLang="zh-CN" sz="2600" b="1" dirty="0">
                <a:solidFill>
                  <a:srgbClr val="FF0000"/>
                </a:solidFill>
              </a:rPr>
              <a:t>COUNT ( [DISTINCT] &lt;</a:t>
            </a:r>
            <a:r>
              <a:rPr lang="zh-CN" altLang="en-US" sz="2600" b="1" dirty="0">
                <a:solidFill>
                  <a:srgbClr val="FF0000"/>
                </a:solidFill>
              </a:rPr>
              <a:t>列名</a:t>
            </a:r>
            <a:r>
              <a:rPr lang="en-US" altLang="zh-CN" sz="2600" b="1" dirty="0">
                <a:solidFill>
                  <a:srgbClr val="FF0000"/>
                </a:solidFill>
              </a:rPr>
              <a:t>&gt; ) </a:t>
            </a:r>
            <a:r>
              <a:rPr lang="zh-CN" altLang="en-US" sz="2600" b="1" dirty="0"/>
              <a:t>：统计本列列值个数；</a:t>
            </a:r>
          </a:p>
          <a:p>
            <a:pPr lvl="1" eaLnBrk="1" hangingPunct="1"/>
            <a:r>
              <a:rPr lang="en-US" altLang="zh-CN" sz="2600" b="1" dirty="0">
                <a:solidFill>
                  <a:srgbClr val="FF0000"/>
                </a:solidFill>
              </a:rPr>
              <a:t>SUM ( [DISTINCT] &lt;</a:t>
            </a:r>
            <a:r>
              <a:rPr lang="zh-CN" altLang="en-US" sz="2600" b="1" dirty="0">
                <a:solidFill>
                  <a:srgbClr val="FF0000"/>
                </a:solidFill>
              </a:rPr>
              <a:t>列名</a:t>
            </a:r>
            <a:r>
              <a:rPr lang="en-US" altLang="zh-CN" sz="2600" b="1" dirty="0">
                <a:solidFill>
                  <a:srgbClr val="FF0000"/>
                </a:solidFill>
              </a:rPr>
              <a:t>&gt; ) </a:t>
            </a:r>
            <a:r>
              <a:rPr lang="zh-CN" altLang="en-US" sz="2600" b="1" dirty="0"/>
              <a:t>：计算列值总和；</a:t>
            </a:r>
          </a:p>
          <a:p>
            <a:pPr lvl="1" eaLnBrk="1" hangingPunct="1"/>
            <a:r>
              <a:rPr lang="en-US" altLang="zh-CN" sz="2600" b="1" dirty="0">
                <a:solidFill>
                  <a:srgbClr val="FF0000"/>
                </a:solidFill>
              </a:rPr>
              <a:t>AVG ( [DISTINCT] &lt;</a:t>
            </a:r>
            <a:r>
              <a:rPr lang="zh-CN" altLang="en-US" sz="2600" b="1" dirty="0">
                <a:solidFill>
                  <a:srgbClr val="FF0000"/>
                </a:solidFill>
              </a:rPr>
              <a:t>列名</a:t>
            </a:r>
            <a:r>
              <a:rPr lang="en-US" altLang="zh-CN" sz="2600" b="1" dirty="0">
                <a:solidFill>
                  <a:srgbClr val="FF0000"/>
                </a:solidFill>
              </a:rPr>
              <a:t>&gt; )</a:t>
            </a:r>
            <a:r>
              <a:rPr lang="zh-CN" altLang="en-US" sz="2600" b="1" dirty="0"/>
              <a:t>：计算列值平均值；</a:t>
            </a:r>
          </a:p>
          <a:p>
            <a:pPr lvl="1" eaLnBrk="1" hangingPunct="1"/>
            <a:r>
              <a:rPr lang="en-US" altLang="zh-CN" sz="2600" b="1" dirty="0">
                <a:solidFill>
                  <a:srgbClr val="FF0000"/>
                </a:solidFill>
              </a:rPr>
              <a:t>MAX ( [DISTINCT] &lt;</a:t>
            </a:r>
            <a:r>
              <a:rPr lang="zh-CN" altLang="en-US" sz="2600" b="1" dirty="0">
                <a:solidFill>
                  <a:srgbClr val="FF0000"/>
                </a:solidFill>
              </a:rPr>
              <a:t>列名</a:t>
            </a:r>
            <a:r>
              <a:rPr lang="en-US" altLang="zh-CN" sz="2600" b="1" dirty="0">
                <a:solidFill>
                  <a:srgbClr val="FF0000"/>
                </a:solidFill>
              </a:rPr>
              <a:t>&gt; )</a:t>
            </a:r>
            <a:r>
              <a:rPr lang="zh-CN" altLang="en-US" sz="2600" b="1" dirty="0"/>
              <a:t>：求列值最大值； </a:t>
            </a:r>
          </a:p>
          <a:p>
            <a:pPr lvl="1" eaLnBrk="1" hangingPunct="1"/>
            <a:r>
              <a:rPr lang="en-US" altLang="zh-CN" sz="2600" b="1" dirty="0">
                <a:solidFill>
                  <a:srgbClr val="FF0000"/>
                </a:solidFill>
              </a:rPr>
              <a:t>MIN ( [DISTINCT] &lt;</a:t>
            </a:r>
            <a:r>
              <a:rPr lang="zh-CN" altLang="en-US" sz="2600" b="1" dirty="0">
                <a:solidFill>
                  <a:srgbClr val="FF0000"/>
                </a:solidFill>
              </a:rPr>
              <a:t>列名</a:t>
            </a:r>
            <a:r>
              <a:rPr lang="en-US" altLang="zh-CN" sz="2600" b="1" dirty="0">
                <a:solidFill>
                  <a:srgbClr val="FF0000"/>
                </a:solidFill>
              </a:rPr>
              <a:t>&gt; )</a:t>
            </a:r>
            <a:r>
              <a:rPr lang="zh-CN" altLang="en-US" sz="2600" b="1" dirty="0"/>
              <a:t>：求列值最小值。</a:t>
            </a:r>
          </a:p>
          <a:p>
            <a:pPr eaLnBrk="1" hangingPunct="1"/>
            <a:endParaRPr lang="en-US" altLang="zh-CN" sz="29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900" b="1" dirty="0">
                <a:solidFill>
                  <a:srgbClr val="0000FF"/>
                </a:solidFill>
                <a:ea typeface="宋体" panose="02010600030101010101" pitchFamily="2" charset="-122"/>
              </a:rPr>
              <a:t>上述函数中除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COUNT (</a:t>
            </a:r>
            <a:r>
              <a:rPr lang="zh-CN" altLang="en-US" sz="2900" b="1" dirty="0">
                <a:solidFill>
                  <a:srgbClr val="0000FF"/>
                </a:solidFill>
                <a:ea typeface="宋体" panose="02010600030101010101" pitchFamily="2" charset="-122"/>
              </a:rPr>
              <a:t>*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900" b="1" dirty="0">
                <a:solidFill>
                  <a:srgbClr val="0000FF"/>
                </a:solidFill>
                <a:ea typeface="宋体" panose="02010600030101010101" pitchFamily="2" charset="-122"/>
              </a:rPr>
              <a:t>外，其他函数在计算过程中均忽略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NULL</a:t>
            </a:r>
            <a:r>
              <a:rPr lang="zh-CN" altLang="en-US" sz="2900" b="1" dirty="0">
                <a:solidFill>
                  <a:srgbClr val="0000FF"/>
                </a:solidFill>
                <a:ea typeface="宋体" panose="02010600030101010101" pitchFamily="2" charset="-122"/>
              </a:rPr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3759494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</a:t>
            </a:r>
            <a:r>
              <a:rPr lang="zh-CN" altLang="en-US" dirty="0"/>
              <a:t>使用聚合函数汇总数据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010"/>
            <a:ext cx="8580846" cy="5474508"/>
          </a:xfrm>
        </p:spPr>
        <p:txBody>
          <a:bodyPr/>
          <a:lstStyle/>
          <a:p>
            <a:pPr eaLnBrk="1" hangingPunct="1"/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28</a:t>
            </a:r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．</a:t>
            </a:r>
            <a:r>
              <a:rPr lang="zh-CN" altLang="en-US" sz="2900" b="1" dirty="0">
                <a:ea typeface="宋体" panose="02010600030101010101" pitchFamily="2" charset="-122"/>
              </a:rPr>
              <a:t>统计学生总人数。</a:t>
            </a:r>
          </a:p>
          <a:p>
            <a:pPr eaLnBrk="1" hangingPunct="1">
              <a:buFontTx/>
              <a:buNone/>
            </a:pPr>
            <a:r>
              <a:rPr lang="zh-CN" altLang="en-US" sz="2900" b="1" dirty="0">
                <a:ea typeface="宋体" panose="02010600030101010101" pitchFamily="2" charset="-122"/>
              </a:rPr>
              <a:t>	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SELECT</a:t>
            </a:r>
            <a:r>
              <a:rPr lang="en-US" altLang="zh-CN" sz="2900" b="1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COUNT(*) 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FROM Student </a:t>
            </a:r>
          </a:p>
          <a:p>
            <a:pPr eaLnBrk="1" hangingPunct="1"/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29</a:t>
            </a:r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．</a:t>
            </a:r>
            <a:r>
              <a:rPr lang="zh-CN" altLang="en-US" sz="2900" b="1" dirty="0">
                <a:ea typeface="宋体" panose="02010600030101010101" pitchFamily="2" charset="-122"/>
              </a:rPr>
              <a:t>统计选修了课程的学生的人数。</a:t>
            </a:r>
          </a:p>
          <a:p>
            <a:pPr eaLnBrk="1" hangingPunct="1">
              <a:buFontTx/>
              <a:buNone/>
            </a:pPr>
            <a:r>
              <a:rPr lang="zh-CN" altLang="en-US" sz="2900" b="1" dirty="0">
                <a:ea typeface="宋体" panose="02010600030101010101" pitchFamily="2" charset="-122"/>
              </a:rPr>
              <a:t>	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COUNT (DISTINCT </a:t>
            </a:r>
            <a:r>
              <a:rPr lang="en-US" altLang="zh-CN" sz="2900" b="1" dirty="0" err="1">
                <a:solidFill>
                  <a:srgbClr val="FF0000"/>
                </a:solidFill>
                <a:ea typeface="宋体" panose="02010600030101010101" pitchFamily="2" charset="-122"/>
              </a:rPr>
              <a:t>Sno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zh-CN" altLang="en-US" sz="2900" b="1" dirty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      FROM SC</a:t>
            </a:r>
          </a:p>
          <a:p>
            <a:pPr eaLnBrk="1" hangingPunct="1">
              <a:buFontTx/>
              <a:buNone/>
            </a:pP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注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】</a:t>
            </a:r>
            <a:r>
              <a:rPr lang="zh-CN" altLang="en-US" sz="2900" b="1" dirty="0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</a:rPr>
              <a:t>由于一个学生能选多门课程，为避免重复，用</a:t>
            </a:r>
            <a:r>
              <a:rPr lang="en-US" altLang="zh-CN" sz="2900" b="1" dirty="0">
                <a:solidFill>
                  <a:schemeClr val="accent3">
                    <a:lumMod val="50000"/>
                  </a:schemeClr>
                </a:solidFill>
                <a:ea typeface="宋体" panose="02010600030101010101" pitchFamily="2" charset="-122"/>
              </a:rPr>
              <a:t>DISTINCT</a:t>
            </a:r>
          </a:p>
          <a:p>
            <a:pPr eaLnBrk="1" hangingPunct="1"/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30</a:t>
            </a:r>
            <a:r>
              <a:rPr lang="zh-CN" altLang="en-US" sz="2900" b="1" dirty="0">
                <a:ea typeface="宋体" panose="02010600030101010101" pitchFamily="2" charset="-122"/>
              </a:rPr>
              <a:t>．计算“</a:t>
            </a:r>
            <a:r>
              <a:rPr lang="en-US" altLang="zh-CN" sz="2900" b="1" dirty="0">
                <a:ea typeface="宋体" panose="02010600030101010101" pitchFamily="2" charset="-122"/>
              </a:rPr>
              <a:t>0611101</a:t>
            </a:r>
            <a:r>
              <a:rPr lang="zh-CN" altLang="en-US" sz="2900" b="1" dirty="0">
                <a:ea typeface="宋体" panose="02010600030101010101" pitchFamily="2" charset="-122"/>
              </a:rPr>
              <a:t>”学生的考试总成绩。</a:t>
            </a:r>
          </a:p>
          <a:p>
            <a:pPr lvl="1" eaLnBrk="1" hangingPunct="1">
              <a:buFontTx/>
              <a:buNone/>
            </a:pP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SELECT</a:t>
            </a:r>
            <a:r>
              <a:rPr lang="en-US" altLang="zh-CN" sz="2900" b="1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SUM(Grade)</a:t>
            </a:r>
            <a:r>
              <a:rPr lang="en-US" altLang="zh-CN" sz="2900" b="1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FROM SC </a:t>
            </a:r>
          </a:p>
          <a:p>
            <a:pPr lvl="1" eaLnBrk="1" hangingPunct="1">
              <a:buFontTx/>
              <a:buNone/>
            </a:pPr>
            <a:r>
              <a:rPr lang="en-US" altLang="zh-CN" sz="2900" b="1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900" b="1" dirty="0" err="1">
                <a:solidFill>
                  <a:srgbClr val="0000FF"/>
                </a:solidFill>
                <a:ea typeface="宋体" panose="02010600030101010101" pitchFamily="2" charset="-122"/>
              </a:rPr>
              <a:t>Sno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 = '0611101'</a:t>
            </a:r>
            <a:r>
              <a:rPr lang="zh-CN" altLang="en-US" sz="3000" b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04669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4.</a:t>
            </a:r>
            <a:r>
              <a:rPr lang="zh-CN" altLang="en-US" dirty="0"/>
              <a:t>使用聚合函数汇总数据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31</a:t>
            </a:r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．</a:t>
            </a:r>
            <a:r>
              <a:rPr lang="zh-CN" altLang="en-US" sz="2900" b="1" dirty="0">
                <a:ea typeface="宋体" panose="02010600030101010101" pitchFamily="2" charset="-122"/>
              </a:rPr>
              <a:t>计算“</a:t>
            </a:r>
            <a:r>
              <a:rPr lang="en-US" altLang="zh-CN" sz="2900" b="1" dirty="0">
                <a:ea typeface="宋体" panose="02010600030101010101" pitchFamily="2" charset="-122"/>
              </a:rPr>
              <a:t>C001</a:t>
            </a:r>
            <a:r>
              <a:rPr lang="zh-CN" altLang="en-US" sz="2900" b="1" dirty="0">
                <a:ea typeface="宋体" panose="02010600030101010101" pitchFamily="2" charset="-122"/>
              </a:rPr>
              <a:t>”号课程的考试平均成绩。</a:t>
            </a:r>
          </a:p>
          <a:p>
            <a:pPr lvl="1" eaLnBrk="1" hangingPunct="1">
              <a:buFontTx/>
              <a:buNone/>
            </a:pP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SELECT</a:t>
            </a:r>
            <a:r>
              <a:rPr lang="en-US" altLang="zh-CN" sz="2900" b="1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AVG(Grade)</a:t>
            </a:r>
            <a:r>
              <a:rPr lang="en-US" altLang="zh-CN" sz="2900" b="1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FROM SC </a:t>
            </a:r>
          </a:p>
          <a:p>
            <a:pPr eaLnBrk="1" hangingPunct="1">
              <a:buFontTx/>
              <a:buNone/>
            </a:pPr>
            <a:r>
              <a:rPr lang="en-US" altLang="zh-CN" sz="2900" b="1" dirty="0">
                <a:solidFill>
                  <a:srgbClr val="0099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WHERE </a:t>
            </a:r>
            <a:r>
              <a:rPr lang="en-US" altLang="zh-CN" sz="2900" b="1" dirty="0" err="1">
                <a:solidFill>
                  <a:srgbClr val="0000FF"/>
                </a:solidFill>
                <a:ea typeface="宋体" panose="02010600030101010101" pitchFamily="2" charset="-122"/>
              </a:rPr>
              <a:t>Cno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 = ‘C001’</a:t>
            </a:r>
          </a:p>
          <a:p>
            <a:pPr eaLnBrk="1" hangingPunct="1"/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．</a:t>
            </a:r>
            <a:r>
              <a:rPr lang="zh-CN" altLang="en-US" sz="2900" b="1" dirty="0">
                <a:ea typeface="宋体" panose="02010600030101010101" pitchFamily="2" charset="-122"/>
              </a:rPr>
              <a:t>查询选修“</a:t>
            </a:r>
            <a:r>
              <a:rPr lang="en-US" altLang="zh-CN" sz="2900" b="1" dirty="0">
                <a:ea typeface="宋体" panose="02010600030101010101" pitchFamily="2" charset="-122"/>
              </a:rPr>
              <a:t>C001</a:t>
            </a:r>
            <a:r>
              <a:rPr lang="zh-CN" altLang="en-US" sz="2900" b="1" dirty="0">
                <a:ea typeface="宋体" panose="02010600030101010101" pitchFamily="2" charset="-122"/>
              </a:rPr>
              <a:t>”号课程的考试最高分和最低分。</a:t>
            </a:r>
          </a:p>
          <a:p>
            <a:pPr eaLnBrk="1" hangingPunct="1">
              <a:buFontTx/>
              <a:buNone/>
            </a:pPr>
            <a:r>
              <a:rPr lang="zh-CN" altLang="en-US" sz="2900" b="1" dirty="0">
                <a:ea typeface="宋体" panose="02010600030101010101" pitchFamily="2" charset="-122"/>
              </a:rPr>
              <a:t>	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MAX </a:t>
            </a:r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最高分</a:t>
            </a:r>
            <a:r>
              <a:rPr lang="en-US" altLang="zh-CN" sz="2900" b="1" dirty="0">
                <a:solidFill>
                  <a:srgbClr val="FF0000"/>
                </a:solidFill>
                <a:ea typeface="宋体" panose="02010600030101010101" pitchFamily="2" charset="-122"/>
              </a:rPr>
              <a:t>, MIN </a:t>
            </a:r>
            <a:r>
              <a:rPr lang="zh-CN" altLang="en-US" sz="2900" b="1" dirty="0">
                <a:solidFill>
                  <a:srgbClr val="FF0000"/>
                </a:solidFill>
                <a:ea typeface="宋体" panose="02010600030101010101" pitchFamily="2" charset="-122"/>
              </a:rPr>
              <a:t>最低分</a:t>
            </a:r>
            <a:endParaRPr lang="zh-CN" altLang="en-US" sz="2900" b="1" dirty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      FROM SC WHERE </a:t>
            </a:r>
            <a:r>
              <a:rPr lang="en-US" altLang="zh-CN" sz="2900" b="1" dirty="0" err="1">
                <a:solidFill>
                  <a:srgbClr val="0000FF"/>
                </a:solidFill>
                <a:ea typeface="宋体" panose="02010600030101010101" pitchFamily="2" charset="-122"/>
              </a:rPr>
              <a:t>Cno</a:t>
            </a:r>
            <a:r>
              <a:rPr lang="en-US" altLang="zh-CN" sz="2900" b="1" dirty="0">
                <a:solidFill>
                  <a:srgbClr val="0000FF"/>
                </a:solidFill>
                <a:ea typeface="宋体" panose="02010600030101010101" pitchFamily="2" charset="-122"/>
              </a:rPr>
              <a:t> = ‘C001’</a:t>
            </a:r>
          </a:p>
          <a:p>
            <a:pPr eaLnBrk="1" hangingPunct="1">
              <a:buFontTx/>
              <a:buNone/>
            </a:pPr>
            <a:endParaRPr lang="en-US" altLang="zh-CN" sz="29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ea typeface="宋体" panose="02010600030101010101" pitchFamily="2" charset="-122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】</a:t>
            </a:r>
            <a:r>
              <a:rPr lang="zh-CN" altLang="en-US" sz="2800" b="1" dirty="0">
                <a:solidFill>
                  <a:srgbClr val="006600"/>
                </a:solidFill>
                <a:ea typeface="宋体" panose="02010600030101010101" pitchFamily="2" charset="-122"/>
              </a:rPr>
              <a:t>聚合函数不能出现在</a:t>
            </a:r>
            <a:r>
              <a:rPr lang="en-US" altLang="zh-CN" sz="2800" b="1" dirty="0">
                <a:solidFill>
                  <a:srgbClr val="006600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800" b="1" dirty="0">
                <a:solidFill>
                  <a:srgbClr val="006600"/>
                </a:solidFill>
                <a:ea typeface="宋体" panose="02010600030101010101" pitchFamily="2" charset="-122"/>
              </a:rPr>
              <a:t>子句中</a:t>
            </a:r>
            <a:endParaRPr lang="en-US" altLang="zh-CN" sz="2900" b="1" dirty="0">
              <a:solidFill>
                <a:srgbClr val="0066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0055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zh-CN"/>
              <a:t>．对数据进行分组统计</a:t>
            </a:r>
            <a:endParaRPr lang="zh-CN" altLang="en-US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001000" cy="4751387"/>
          </a:xfrm>
        </p:spPr>
        <p:txBody>
          <a:bodyPr/>
          <a:lstStyle/>
          <a:p>
            <a:pPr algn="just" eaLnBrk="1" hangingPunct="1"/>
            <a:r>
              <a:rPr lang="zh-CN" altLang="en-US" b="1" dirty="0">
                <a:solidFill>
                  <a:srgbClr val="FF0000"/>
                </a:solidFill>
              </a:rPr>
              <a:t>作用：</a:t>
            </a:r>
            <a:r>
              <a:rPr lang="zh-CN" altLang="en-US" b="1" dirty="0"/>
              <a:t>可以控制计算的级别：对全表还是对一组。</a:t>
            </a:r>
          </a:p>
          <a:p>
            <a:pPr algn="just" eaLnBrk="1" hangingPunct="1"/>
            <a:r>
              <a:rPr lang="zh-CN" altLang="en-US" b="1" dirty="0">
                <a:solidFill>
                  <a:srgbClr val="FF0000"/>
                </a:solidFill>
              </a:rPr>
              <a:t>目的：</a:t>
            </a:r>
            <a:r>
              <a:rPr lang="zh-CN" altLang="en-US" b="1" dirty="0"/>
              <a:t>细化计算函数的作用对象。</a:t>
            </a:r>
          </a:p>
          <a:p>
            <a:pPr algn="just" eaLnBrk="1" hangingPunct="1"/>
            <a:r>
              <a:rPr lang="zh-CN" altLang="en-US" b="1" dirty="0"/>
              <a:t>分组语句的一般形式：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	  </a:t>
            </a:r>
            <a:r>
              <a:rPr lang="en-US" altLang="zh-CN" b="1" dirty="0">
                <a:solidFill>
                  <a:srgbClr val="D60093"/>
                </a:solidFill>
              </a:rPr>
              <a:t>[WHERE &lt;</a:t>
            </a:r>
            <a:r>
              <a:rPr lang="zh-CN" altLang="en-US" b="1" dirty="0">
                <a:solidFill>
                  <a:srgbClr val="D60093"/>
                </a:solidFill>
              </a:rPr>
              <a:t>条件</a:t>
            </a:r>
            <a:r>
              <a:rPr lang="en-US" altLang="zh-CN" b="1" dirty="0">
                <a:solidFill>
                  <a:srgbClr val="D60093"/>
                </a:solidFill>
              </a:rPr>
              <a:t>&gt; ]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  [GROUP BY &lt;</a:t>
            </a:r>
            <a:r>
              <a:rPr lang="zh-CN" altLang="en-US" b="1" dirty="0">
                <a:solidFill>
                  <a:srgbClr val="FF0000"/>
                </a:solidFill>
              </a:rPr>
              <a:t>分组条件</a:t>
            </a:r>
            <a:r>
              <a:rPr lang="en-US" altLang="zh-CN" b="1" dirty="0">
                <a:solidFill>
                  <a:srgbClr val="FF0000"/>
                </a:solidFill>
              </a:rPr>
              <a:t>&gt;] 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D60093"/>
                </a:solidFill>
              </a:rPr>
              <a:t>	</a:t>
            </a:r>
            <a:r>
              <a:rPr lang="en-US" altLang="zh-CN" b="1" dirty="0">
                <a:solidFill>
                  <a:srgbClr val="FF0000"/>
                </a:solidFill>
              </a:rPr>
              <a:t>  [HAVING &lt;</a:t>
            </a:r>
            <a:r>
              <a:rPr lang="zh-CN" altLang="en-US" b="1" dirty="0">
                <a:solidFill>
                  <a:srgbClr val="FF0000"/>
                </a:solidFill>
              </a:rPr>
              <a:t>组自身条件</a:t>
            </a:r>
            <a:r>
              <a:rPr lang="en-US" altLang="zh-CN" b="1" dirty="0">
                <a:solidFill>
                  <a:srgbClr val="FF0000"/>
                </a:solidFill>
              </a:rPr>
              <a:t>&gt;]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endParaRPr lang="zh-CN" altLang="en-US" b="1" dirty="0"/>
          </a:p>
        </p:txBody>
      </p:sp>
      <p:sp>
        <p:nvSpPr>
          <p:cNvPr id="61445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43D082-1C8A-4189-A519-D2DC4723C8DF}" type="slidenum">
              <a:rPr lang="zh-CN" altLang="en-US">
                <a:solidFill>
                  <a:srgbClr val="0000FF"/>
                </a:solidFill>
              </a:rPr>
              <a:pPr eaLnBrk="1" hangingPunct="1"/>
              <a:t>53</a:t>
            </a:fld>
            <a:endParaRPr lang="en-US" altLang="zh-CN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0297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GROUP BY</a:t>
            </a:r>
            <a:r>
              <a:rPr lang="zh-CN" altLang="zh-CN" dirty="0"/>
              <a:t>子句</a:t>
            </a:r>
            <a:endParaRPr lang="zh-CN" altLang="en-US" dirty="0"/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131374" y="1195977"/>
            <a:ext cx="8762605" cy="4678362"/>
          </a:xfrm>
        </p:spPr>
        <p:txBody>
          <a:bodyPr/>
          <a:lstStyle/>
          <a:p>
            <a:r>
              <a:rPr lang="zh-CN" altLang="zh-CN" b="1" dirty="0">
                <a:solidFill>
                  <a:srgbClr val="FF0000"/>
                </a:solidFill>
              </a:rPr>
              <a:t>例</a:t>
            </a:r>
            <a:r>
              <a:rPr lang="en-US" altLang="zh-CN" b="1" dirty="0">
                <a:solidFill>
                  <a:srgbClr val="FF0000"/>
                </a:solidFill>
              </a:rPr>
              <a:t>33. </a:t>
            </a:r>
            <a:r>
              <a:rPr lang="zh-CN" altLang="zh-CN" b="1" dirty="0"/>
              <a:t>统计每门课程的选课人数，列出课程号和选课人数。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5800"/>
                </a:solidFill>
              </a:rPr>
              <a:t>  </a:t>
            </a:r>
            <a:r>
              <a:rPr lang="en-US" altLang="zh-CN" b="1" dirty="0">
                <a:solidFill>
                  <a:srgbClr val="0000FF"/>
                </a:solidFill>
              </a:rPr>
              <a:t>SELECT </a:t>
            </a:r>
            <a:r>
              <a:rPr lang="en-US" altLang="zh-CN" b="1" dirty="0" err="1">
                <a:solidFill>
                  <a:srgbClr val="0000FF"/>
                </a:solidFill>
              </a:rPr>
              <a:t>Cno</a:t>
            </a:r>
            <a:r>
              <a:rPr lang="en-US" altLang="zh-CN" b="1" dirty="0">
                <a:solidFill>
                  <a:srgbClr val="0000FF"/>
                </a:solidFill>
              </a:rPr>
              <a:t> as </a:t>
            </a:r>
            <a:r>
              <a:rPr lang="zh-CN" altLang="en-US" b="1" dirty="0">
                <a:solidFill>
                  <a:srgbClr val="0000FF"/>
                </a:solidFill>
              </a:rPr>
              <a:t>课程号</a:t>
            </a:r>
            <a:r>
              <a:rPr lang="en-US" altLang="zh-CN" b="1" dirty="0">
                <a:solidFill>
                  <a:srgbClr val="0000FF"/>
                </a:solidFill>
              </a:rPr>
              <a:t>, COUNT(</a:t>
            </a:r>
            <a:r>
              <a:rPr lang="en-US" altLang="zh-CN" b="1" dirty="0" err="1">
                <a:solidFill>
                  <a:srgbClr val="0000FF"/>
                </a:solidFill>
              </a:rPr>
              <a:t>Sno</a:t>
            </a:r>
            <a:r>
              <a:rPr lang="en-US" altLang="zh-CN" b="1" dirty="0">
                <a:solidFill>
                  <a:srgbClr val="0000FF"/>
                </a:solidFill>
              </a:rPr>
              <a:t>) as </a:t>
            </a:r>
            <a:r>
              <a:rPr lang="zh-CN" altLang="en-US" b="1" dirty="0">
                <a:solidFill>
                  <a:srgbClr val="0000FF"/>
                </a:solidFill>
              </a:rPr>
              <a:t>选课人数 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FROM SC</a:t>
            </a:r>
            <a:r>
              <a:rPr lang="en-US" altLang="zh-CN" b="1" dirty="0">
                <a:solidFill>
                  <a:srgbClr val="005800"/>
                </a:solidFill>
              </a:rPr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GROUP BY </a:t>
            </a:r>
            <a:r>
              <a:rPr lang="en-US" altLang="zh-CN" b="1" dirty="0" err="1">
                <a:solidFill>
                  <a:srgbClr val="C00000"/>
                </a:solidFill>
              </a:rPr>
              <a:t>Cno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b="1" dirty="0"/>
              <a:t>  </a:t>
            </a:r>
            <a:endParaRPr lang="zh-CN" altLang="en-US" sz="3200" b="1" dirty="0">
              <a:solidFill>
                <a:srgbClr val="00206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0" y="3850398"/>
            <a:ext cx="2933700" cy="2305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 bwMode="black">
          <a:xfrm>
            <a:off x="3288097" y="3768124"/>
            <a:ext cx="572452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r>
              <a:rPr lang="zh-CN" altLang="en-US" sz="2800" b="1" dirty="0">
                <a:solidFill>
                  <a:srgbClr val="006600"/>
                </a:solidFill>
              </a:rPr>
              <a:t>对查询结果按</a:t>
            </a:r>
            <a:r>
              <a:rPr lang="en-US" altLang="zh-CN" sz="2800" b="1" dirty="0" err="1">
                <a:solidFill>
                  <a:srgbClr val="006600"/>
                </a:solidFill>
              </a:rPr>
              <a:t>Cno</a:t>
            </a:r>
            <a:r>
              <a:rPr lang="zh-CN" altLang="en-US" sz="2800" b="1" dirty="0">
                <a:solidFill>
                  <a:srgbClr val="006600"/>
                </a:solidFill>
              </a:rPr>
              <a:t>的值分组，所有具有相同</a:t>
            </a:r>
            <a:r>
              <a:rPr lang="en-US" altLang="zh-CN" sz="2800" b="1" dirty="0" err="1">
                <a:solidFill>
                  <a:srgbClr val="006600"/>
                </a:solidFill>
              </a:rPr>
              <a:t>Cno</a:t>
            </a:r>
            <a:r>
              <a:rPr lang="zh-CN" altLang="en-US" sz="2800" b="1" dirty="0">
                <a:solidFill>
                  <a:srgbClr val="006600"/>
                </a:solidFill>
              </a:rPr>
              <a:t>值的元组为一组，然后再对每一组使用</a:t>
            </a:r>
            <a:r>
              <a:rPr lang="en-US" altLang="zh-CN" sz="2800" b="1" dirty="0">
                <a:solidFill>
                  <a:srgbClr val="006600"/>
                </a:solidFill>
              </a:rPr>
              <a:t>COUNT</a:t>
            </a:r>
            <a:r>
              <a:rPr lang="zh-CN" altLang="en-US" sz="2800" b="1" dirty="0">
                <a:solidFill>
                  <a:srgbClr val="006600"/>
                </a:solidFill>
              </a:rPr>
              <a:t>计算，求出每组的学生人数。</a:t>
            </a:r>
            <a:endParaRPr lang="zh-CN" altLang="en-US" sz="2800" b="1" dirty="0">
              <a:solidFill>
                <a:srgbClr val="0066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7461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使用</a:t>
            </a:r>
            <a:r>
              <a:rPr lang="en-US" altLang="zh-CN" dirty="0"/>
              <a:t>GROUP BY</a:t>
            </a:r>
            <a:r>
              <a:rPr lang="zh-CN" altLang="zh-CN" dirty="0"/>
              <a:t>子句</a:t>
            </a:r>
            <a:endParaRPr lang="zh-CN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2" y="1123944"/>
            <a:ext cx="8588375" cy="3871912"/>
          </a:xfrm>
        </p:spPr>
        <p:txBody>
          <a:bodyPr/>
          <a:lstStyle/>
          <a:p>
            <a:pPr eaLnBrk="1" hangingPunct="1"/>
            <a:r>
              <a:rPr lang="zh-CN" altLang="en-US" sz="3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34</a:t>
            </a:r>
            <a:r>
              <a:rPr lang="zh-CN" altLang="en-US" sz="33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．</a:t>
            </a:r>
            <a:r>
              <a:rPr lang="zh-CN" altLang="en-US" sz="3300" b="1" dirty="0">
                <a:latin typeface="楷体_GB2312" pitchFamily="49" charset="-122"/>
                <a:ea typeface="楷体_GB2312" pitchFamily="49" charset="-122"/>
              </a:rPr>
              <a:t>查询每个学生的选课门数和平均成绩。</a:t>
            </a:r>
          </a:p>
          <a:p>
            <a:pPr eaLnBrk="1" hangingPunct="1">
              <a:buFontTx/>
              <a:buNone/>
            </a:pPr>
            <a:r>
              <a:rPr lang="en-US" altLang="zh-CN" sz="2900" b="1" dirty="0">
                <a:solidFill>
                  <a:srgbClr val="009900"/>
                </a:solidFill>
              </a:rPr>
              <a:t>    </a:t>
            </a:r>
            <a:r>
              <a:rPr lang="en-US" altLang="zh-CN" sz="2900" b="1" dirty="0">
                <a:solidFill>
                  <a:srgbClr val="0000FF"/>
                </a:solidFill>
              </a:rPr>
              <a:t>SELECT </a:t>
            </a:r>
            <a:r>
              <a:rPr lang="en-US" altLang="zh-CN" sz="2900" b="1" dirty="0" err="1">
                <a:solidFill>
                  <a:srgbClr val="0000FF"/>
                </a:solidFill>
              </a:rPr>
              <a:t>Sno</a:t>
            </a:r>
            <a:r>
              <a:rPr lang="en-US" altLang="zh-CN" sz="2900" b="1" dirty="0">
                <a:solidFill>
                  <a:srgbClr val="0000FF"/>
                </a:solidFill>
              </a:rPr>
              <a:t> as </a:t>
            </a:r>
            <a:r>
              <a:rPr lang="zh-CN" altLang="en-US" sz="2900" b="1" dirty="0">
                <a:solidFill>
                  <a:srgbClr val="0000FF"/>
                </a:solidFill>
              </a:rPr>
              <a:t>学号</a:t>
            </a:r>
            <a:r>
              <a:rPr lang="en-US" altLang="zh-CN" sz="2900" b="1" dirty="0">
                <a:solidFill>
                  <a:srgbClr val="0000FF"/>
                </a:solidFill>
              </a:rPr>
              <a:t>,    COUNT(*) as </a:t>
            </a:r>
            <a:r>
              <a:rPr lang="zh-CN" altLang="en-US" sz="2900" b="1" dirty="0">
                <a:solidFill>
                  <a:srgbClr val="0000FF"/>
                </a:solidFill>
              </a:rPr>
              <a:t>选课门数</a:t>
            </a:r>
            <a:r>
              <a:rPr lang="en-US" altLang="zh-CN" sz="2900" b="1" dirty="0">
                <a:solidFill>
                  <a:srgbClr val="0000FF"/>
                </a:solidFill>
              </a:rPr>
              <a:t>, </a:t>
            </a:r>
          </a:p>
          <a:p>
            <a:pPr eaLnBrk="1" hangingPunct="1">
              <a:buFontTx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         AVG(Grade) as </a:t>
            </a:r>
            <a:r>
              <a:rPr lang="zh-CN" altLang="en-US" sz="2900" b="1" dirty="0">
                <a:solidFill>
                  <a:srgbClr val="0000FF"/>
                </a:solidFill>
              </a:rPr>
              <a:t>平均成绩 </a:t>
            </a:r>
          </a:p>
          <a:p>
            <a:pPr eaLnBrk="1" hangingPunct="1">
              <a:buFontTx/>
              <a:buNone/>
            </a:pPr>
            <a:r>
              <a:rPr lang="en-US" altLang="zh-CN" sz="2900" b="1" dirty="0">
                <a:solidFill>
                  <a:srgbClr val="0000FF"/>
                </a:solidFill>
              </a:rPr>
              <a:t>         FROM SC </a:t>
            </a:r>
            <a:r>
              <a:rPr lang="en-US" altLang="zh-CN" sz="2900" b="1" dirty="0">
                <a:solidFill>
                  <a:srgbClr val="FF0000"/>
                </a:solidFill>
              </a:rPr>
              <a:t>GROUP BY</a:t>
            </a:r>
            <a:r>
              <a:rPr lang="en-US" altLang="zh-CN" sz="2900" b="1" dirty="0">
                <a:solidFill>
                  <a:srgbClr val="009900"/>
                </a:solidFill>
              </a:rPr>
              <a:t> </a:t>
            </a:r>
            <a:r>
              <a:rPr lang="en-US" altLang="zh-CN" sz="2900" b="1" dirty="0" err="1">
                <a:solidFill>
                  <a:srgbClr val="0000FF"/>
                </a:solidFill>
              </a:rPr>
              <a:t>Sno</a:t>
            </a:r>
            <a:endParaRPr lang="zh-CN" altLang="en-US" sz="2900" b="1" dirty="0">
              <a:solidFill>
                <a:srgbClr val="0000FF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231" y="3789165"/>
            <a:ext cx="3133725" cy="2133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 bwMode="black">
          <a:xfrm>
            <a:off x="457200" y="3914083"/>
            <a:ext cx="418683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</a:rPr>
              <a:t>注</a:t>
            </a:r>
            <a:r>
              <a:rPr lang="en-US" altLang="zh-CN" sz="2800" b="1" dirty="0">
                <a:solidFill>
                  <a:srgbClr val="FF0000"/>
                </a:solidFill>
              </a:rPr>
              <a:t>】</a:t>
            </a:r>
            <a:r>
              <a:rPr lang="zh-CN" altLang="en-US" sz="2800" b="1" dirty="0">
                <a:solidFill>
                  <a:srgbClr val="002060"/>
                </a:solidFill>
              </a:rPr>
              <a:t>不能将“</a:t>
            </a:r>
            <a:r>
              <a:rPr lang="en-US" altLang="zh-CN" sz="2800" b="1" dirty="0">
                <a:solidFill>
                  <a:srgbClr val="002060"/>
                </a:solidFill>
              </a:rPr>
              <a:t>GROUP BY </a:t>
            </a:r>
            <a:r>
              <a:rPr lang="en-US" altLang="zh-CN" sz="2800" b="1" dirty="0" err="1">
                <a:solidFill>
                  <a:srgbClr val="002060"/>
                </a:solidFill>
              </a:rPr>
              <a:t>Sno</a:t>
            </a:r>
            <a:r>
              <a:rPr lang="zh-CN" altLang="en-US" sz="2800" b="1" dirty="0">
                <a:solidFill>
                  <a:srgbClr val="002060"/>
                </a:solidFill>
              </a:rPr>
              <a:t>”写成：“</a:t>
            </a:r>
            <a:r>
              <a:rPr lang="en-US" altLang="zh-CN" sz="2800" b="1" dirty="0">
                <a:solidFill>
                  <a:srgbClr val="002060"/>
                </a:solidFill>
              </a:rPr>
              <a:t>GROUP BY </a:t>
            </a:r>
            <a:r>
              <a:rPr lang="zh-CN" altLang="en-US" sz="2800" b="1" dirty="0">
                <a:solidFill>
                  <a:srgbClr val="002060"/>
                </a:solidFill>
              </a:rPr>
              <a:t>学号”。</a:t>
            </a:r>
            <a:endParaRPr lang="zh-CN" altLang="en-US" sz="2800" b="1" dirty="0">
              <a:solidFill>
                <a:schemeClr val="accent4">
                  <a:lumMod val="1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35826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使用</a:t>
            </a:r>
            <a:r>
              <a:rPr lang="en-US" altLang="zh-CN" dirty="0"/>
              <a:t>GROUP BY</a:t>
            </a:r>
            <a:r>
              <a:rPr lang="zh-CN" altLang="zh-CN" dirty="0"/>
              <a:t>子句</a:t>
            </a:r>
            <a:endParaRPr lang="zh-CN" altLang="en-US" dirty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214313" y="1285875"/>
            <a:ext cx="8610600" cy="5033963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</a:rPr>
              <a:t>36. </a:t>
            </a:r>
            <a:r>
              <a:rPr lang="zh-CN" altLang="en-US" sz="3200" b="1" dirty="0"/>
              <a:t>带</a:t>
            </a:r>
            <a:r>
              <a:rPr lang="en-US" altLang="zh-CN" sz="3200" b="1" dirty="0"/>
              <a:t>WHERE</a:t>
            </a:r>
            <a:r>
              <a:rPr lang="zh-CN" altLang="en-US" sz="3200" b="1" dirty="0"/>
              <a:t>子句的分组。统计每个系的女生人数。</a:t>
            </a:r>
          </a:p>
          <a:p>
            <a:pPr lvl="1" eaLnBrk="1" hangingPunct="1">
              <a:buFontTx/>
              <a:buNone/>
            </a:pPr>
            <a:r>
              <a:rPr lang="en-US" altLang="zh-CN" sz="2900" b="1" dirty="0">
                <a:solidFill>
                  <a:srgbClr val="0033CC"/>
                </a:solidFill>
              </a:rPr>
              <a:t>SELECT </a:t>
            </a:r>
            <a:r>
              <a:rPr lang="en-US" altLang="zh-CN" sz="2900" b="1" dirty="0" err="1">
                <a:solidFill>
                  <a:srgbClr val="0033CC"/>
                </a:solidFill>
              </a:rPr>
              <a:t>Sdept</a:t>
            </a:r>
            <a:r>
              <a:rPr lang="en-US" altLang="zh-CN" sz="2900" b="1" dirty="0">
                <a:solidFill>
                  <a:srgbClr val="0033CC"/>
                </a:solidFill>
              </a:rPr>
              <a:t>, Count(*) </a:t>
            </a:r>
            <a:r>
              <a:rPr lang="zh-CN" altLang="en-US" sz="2900" b="1" dirty="0">
                <a:solidFill>
                  <a:srgbClr val="0033CC"/>
                </a:solidFill>
              </a:rPr>
              <a:t>女生人数</a:t>
            </a:r>
            <a:r>
              <a:rPr lang="en-US" altLang="zh-CN" sz="2900" b="1" dirty="0">
                <a:solidFill>
                  <a:srgbClr val="0033CC"/>
                </a:solidFill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zh-CN" sz="2900" b="1" dirty="0">
                <a:solidFill>
                  <a:srgbClr val="0033CC"/>
                </a:solidFill>
              </a:rPr>
              <a:t>  FROM Student</a:t>
            </a:r>
            <a:endParaRPr lang="zh-CN" altLang="en-US" sz="2900" b="1" dirty="0">
              <a:solidFill>
                <a:srgbClr val="0033CC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900" b="1" dirty="0">
                <a:solidFill>
                  <a:srgbClr val="0033CC"/>
                </a:solidFill>
              </a:rPr>
              <a:t>  WHERE </a:t>
            </a:r>
            <a:r>
              <a:rPr lang="en-US" altLang="zh-CN" sz="2900" b="1" dirty="0" err="1">
                <a:solidFill>
                  <a:srgbClr val="0033CC"/>
                </a:solidFill>
              </a:rPr>
              <a:t>Ssex</a:t>
            </a:r>
            <a:r>
              <a:rPr lang="en-US" altLang="zh-CN" sz="2900" b="1" dirty="0">
                <a:solidFill>
                  <a:srgbClr val="0033CC"/>
                </a:solidFill>
              </a:rPr>
              <a:t> = </a:t>
            </a:r>
            <a:r>
              <a:rPr lang="en-US" altLang="zh-CN" sz="29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2900" b="1" dirty="0">
                <a:solidFill>
                  <a:srgbClr val="0033CC"/>
                </a:solidFill>
              </a:rPr>
              <a:t>女</a:t>
            </a:r>
            <a:r>
              <a:rPr lang="en-US" altLang="zh-CN" sz="29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2900" b="1" dirty="0">
                <a:solidFill>
                  <a:srgbClr val="009900"/>
                </a:solidFill>
              </a:rPr>
              <a:t> </a:t>
            </a:r>
            <a:endParaRPr lang="zh-CN" altLang="en-US" sz="2900" b="1" dirty="0">
              <a:solidFill>
                <a:srgbClr val="0099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900" b="1" dirty="0">
                <a:solidFill>
                  <a:srgbClr val="FF0000"/>
                </a:solidFill>
              </a:rPr>
              <a:t>  GROUP BY </a:t>
            </a:r>
            <a:r>
              <a:rPr lang="en-US" altLang="zh-CN" sz="2900" b="1" dirty="0" err="1">
                <a:solidFill>
                  <a:srgbClr val="0033CC"/>
                </a:solidFill>
              </a:rPr>
              <a:t>Sdept</a:t>
            </a:r>
            <a:endParaRPr lang="zh-CN" altLang="en-US" sz="2900" b="1" dirty="0">
              <a:solidFill>
                <a:srgbClr val="0033C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99" y="3861198"/>
            <a:ext cx="3574591" cy="191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981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注意</a:t>
            </a:r>
            <a:endParaRPr lang="zh-CN" altLang="en-US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228600" y="1357313"/>
            <a:ext cx="8610600" cy="457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GROUP BY</a:t>
            </a:r>
            <a:r>
              <a:rPr lang="zh-CN" altLang="en-US" sz="3200" b="1" dirty="0"/>
              <a:t>子句中的分组依据列必须是表中存在的列名，不能使用</a:t>
            </a:r>
            <a:r>
              <a:rPr lang="en-US" altLang="zh-CN" sz="3200" b="1" dirty="0">
                <a:solidFill>
                  <a:srgbClr val="FF0000"/>
                </a:solidFill>
              </a:rPr>
              <a:t>AS</a:t>
            </a:r>
            <a:r>
              <a:rPr lang="zh-CN" altLang="en-US" sz="3200" b="1" dirty="0">
                <a:solidFill>
                  <a:srgbClr val="FF0000"/>
                </a:solidFill>
              </a:rPr>
              <a:t>子句</a:t>
            </a:r>
            <a:r>
              <a:rPr lang="zh-CN" altLang="en-US" sz="3200" b="1" dirty="0"/>
              <a:t>指派的结果集列别名。例如，例</a:t>
            </a:r>
            <a:r>
              <a:rPr lang="en-US" altLang="zh-CN" sz="3200" b="1" dirty="0"/>
              <a:t>36</a:t>
            </a:r>
            <a:r>
              <a:rPr lang="zh-CN" altLang="en-US" sz="3200" b="1" dirty="0"/>
              <a:t>中不能将</a:t>
            </a:r>
            <a:r>
              <a:rPr lang="en-US" altLang="zh-CN" sz="3200" b="1" dirty="0">
                <a:solidFill>
                  <a:srgbClr val="0033CC"/>
                </a:solidFill>
              </a:rPr>
              <a:t>GROU BY</a:t>
            </a:r>
            <a:r>
              <a:rPr lang="zh-CN" altLang="en-US" sz="3200" b="1" dirty="0">
                <a:solidFill>
                  <a:srgbClr val="0033CC"/>
                </a:solidFill>
              </a:rPr>
              <a:t>子句</a:t>
            </a:r>
            <a:r>
              <a:rPr lang="zh-CN" altLang="en-US" sz="3200" b="1" dirty="0"/>
              <a:t>写成：</a:t>
            </a:r>
            <a:r>
              <a:rPr lang="en-US" altLang="zh-CN" sz="3200" b="1" dirty="0">
                <a:solidFill>
                  <a:srgbClr val="0033CC"/>
                </a:solidFill>
              </a:rPr>
              <a:t>GROUP BY </a:t>
            </a:r>
            <a:r>
              <a:rPr lang="zh-CN" altLang="en-US" sz="3200" b="1" dirty="0">
                <a:solidFill>
                  <a:srgbClr val="0033CC"/>
                </a:solidFill>
              </a:rPr>
              <a:t>学号</a:t>
            </a:r>
            <a:r>
              <a:rPr lang="zh-CN" altLang="en-US" sz="3200" b="1" dirty="0"/>
              <a:t>。</a:t>
            </a:r>
            <a:endParaRPr lang="zh-CN" altLang="en-US" sz="32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3200" b="1" dirty="0"/>
              <a:t>带有</a:t>
            </a:r>
            <a:r>
              <a:rPr lang="en-US" altLang="zh-CN" sz="3200" b="1" dirty="0">
                <a:solidFill>
                  <a:srgbClr val="FF0000"/>
                </a:solidFill>
              </a:rPr>
              <a:t>GROUP BY</a:t>
            </a:r>
            <a:r>
              <a:rPr lang="zh-CN" altLang="en-US" sz="3200" b="1" dirty="0"/>
              <a:t>子句的</a:t>
            </a:r>
            <a:r>
              <a:rPr lang="en-US" altLang="zh-CN" sz="3200" b="1" dirty="0"/>
              <a:t>SELECT</a:t>
            </a:r>
            <a:r>
              <a:rPr lang="zh-CN" altLang="en-US" sz="3200" b="1" dirty="0"/>
              <a:t>语句的查询列表中只能出现分组依据列或聚合函数，因为分组后每个组只返回一行结果。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79744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）使用</a:t>
            </a:r>
            <a:r>
              <a:rPr lang="en-US" altLang="zh-CN"/>
              <a:t>HAVING</a:t>
            </a:r>
            <a:endParaRPr lang="zh-CN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93" y="979878"/>
            <a:ext cx="8737413" cy="5114139"/>
          </a:xfrm>
        </p:spPr>
        <p:txBody>
          <a:bodyPr/>
          <a:lstStyle/>
          <a:p>
            <a:pPr marL="476250" indent="-476250" eaLnBrk="1" hangingPunct="1"/>
            <a:r>
              <a:rPr lang="en-US" altLang="zh-CN" sz="3300" b="1" dirty="0"/>
              <a:t>HAVING</a:t>
            </a:r>
            <a:r>
              <a:rPr lang="zh-CN" altLang="en-US" sz="3300" b="1" dirty="0"/>
              <a:t>用于对分组自身进行限制，它有点象</a:t>
            </a:r>
            <a:r>
              <a:rPr lang="en-US" altLang="zh-CN" sz="3300" b="1" dirty="0"/>
              <a:t>WHERE</a:t>
            </a:r>
            <a:r>
              <a:rPr lang="zh-CN" altLang="en-US" sz="3300" b="1" dirty="0"/>
              <a:t>子句，但它用于组而不是对单个记录。</a:t>
            </a:r>
            <a:endParaRPr lang="en-US" altLang="zh-CN" sz="3300" b="1" dirty="0"/>
          </a:p>
          <a:p>
            <a:pPr marL="476250" indent="-476250" eaLnBrk="1" hangingPunct="1"/>
            <a:r>
              <a:rPr lang="zh-CN" altLang="en-US" sz="3300" b="1" dirty="0">
                <a:solidFill>
                  <a:srgbClr val="FF0000"/>
                </a:solidFill>
              </a:rPr>
              <a:t>例</a:t>
            </a:r>
            <a:r>
              <a:rPr lang="en-US" altLang="zh-CN" sz="3300" b="1" dirty="0">
                <a:solidFill>
                  <a:srgbClr val="FF0000"/>
                </a:solidFill>
              </a:rPr>
              <a:t>38</a:t>
            </a:r>
            <a:r>
              <a:rPr lang="zh-CN" altLang="en-US" sz="3300" b="1" dirty="0">
                <a:solidFill>
                  <a:srgbClr val="FF0000"/>
                </a:solidFill>
              </a:rPr>
              <a:t>．</a:t>
            </a:r>
            <a:r>
              <a:rPr lang="zh-CN" altLang="en-US" sz="3300" b="1" dirty="0"/>
              <a:t>查询选修课超过</a:t>
            </a:r>
            <a:r>
              <a:rPr lang="en-US" altLang="zh-CN" sz="3300" b="1" dirty="0"/>
              <a:t>3</a:t>
            </a:r>
            <a:r>
              <a:rPr lang="zh-CN" altLang="en-US" sz="3300" b="1" dirty="0"/>
              <a:t>门的学生的学号和选修门数。</a:t>
            </a:r>
          </a:p>
          <a:p>
            <a:pPr marL="476250" indent="-476250" eaLnBrk="1" hangingPunct="1">
              <a:buFontTx/>
              <a:buNone/>
            </a:pPr>
            <a:r>
              <a:rPr lang="zh-CN" altLang="en-US" sz="3300" b="1" dirty="0">
                <a:solidFill>
                  <a:srgbClr val="009900"/>
                </a:solidFill>
              </a:rPr>
              <a:t>	</a:t>
            </a:r>
            <a:r>
              <a:rPr lang="en-US" altLang="zh-CN" sz="3300" b="1" dirty="0">
                <a:solidFill>
                  <a:srgbClr val="0033CC"/>
                </a:solidFill>
              </a:rPr>
              <a:t>SELECT </a:t>
            </a:r>
            <a:r>
              <a:rPr lang="en-US" altLang="zh-CN" sz="3300" b="1" dirty="0" err="1">
                <a:solidFill>
                  <a:srgbClr val="0033CC"/>
                </a:solidFill>
              </a:rPr>
              <a:t>Sno</a:t>
            </a:r>
            <a:r>
              <a:rPr lang="en-US" altLang="zh-CN" sz="3300" b="1" dirty="0">
                <a:solidFill>
                  <a:srgbClr val="0033CC"/>
                </a:solidFill>
              </a:rPr>
              <a:t>, COUNT(*) </a:t>
            </a:r>
            <a:r>
              <a:rPr lang="zh-CN" altLang="en-US" sz="3300" b="1" dirty="0">
                <a:solidFill>
                  <a:srgbClr val="0033CC"/>
                </a:solidFill>
              </a:rPr>
              <a:t>选修门数</a:t>
            </a:r>
            <a:r>
              <a:rPr lang="en-US" altLang="zh-CN" sz="3300" b="1" dirty="0">
                <a:solidFill>
                  <a:srgbClr val="0033CC"/>
                </a:solidFill>
              </a:rPr>
              <a:t> FROM SC </a:t>
            </a:r>
          </a:p>
          <a:p>
            <a:pPr marL="476250" indent="-476250" eaLnBrk="1" hangingPunct="1">
              <a:buFontTx/>
              <a:buNone/>
            </a:pPr>
            <a:r>
              <a:rPr lang="en-US" altLang="zh-CN" sz="3300" b="1" dirty="0">
                <a:solidFill>
                  <a:srgbClr val="0033CC"/>
                </a:solidFill>
              </a:rPr>
              <a:t>      GROUP BY </a:t>
            </a:r>
            <a:r>
              <a:rPr lang="en-US" altLang="zh-CN" sz="3300" b="1" dirty="0" err="1">
                <a:solidFill>
                  <a:srgbClr val="0033CC"/>
                </a:solidFill>
              </a:rPr>
              <a:t>Sno</a:t>
            </a:r>
            <a:r>
              <a:rPr lang="en-US" altLang="zh-CN" sz="3300" b="1" dirty="0">
                <a:solidFill>
                  <a:srgbClr val="009900"/>
                </a:solidFill>
              </a:rPr>
              <a:t>   </a:t>
            </a:r>
            <a:r>
              <a:rPr lang="en-US" altLang="zh-CN" sz="3300" b="1" dirty="0">
                <a:solidFill>
                  <a:srgbClr val="FF0000"/>
                </a:solidFill>
              </a:rPr>
              <a:t>HAVING</a:t>
            </a:r>
            <a:r>
              <a:rPr lang="en-US" altLang="zh-CN" sz="3300" b="1" dirty="0">
                <a:solidFill>
                  <a:srgbClr val="009900"/>
                </a:solidFill>
              </a:rPr>
              <a:t> </a:t>
            </a:r>
            <a:r>
              <a:rPr lang="en-US" altLang="zh-CN" sz="3300" b="1" dirty="0">
                <a:solidFill>
                  <a:srgbClr val="0033CC"/>
                </a:solidFill>
              </a:rPr>
              <a:t>COUNT(*) &gt; 3</a:t>
            </a:r>
            <a:r>
              <a:rPr lang="en-US" altLang="zh-CN" sz="2900" b="1" dirty="0">
                <a:solidFill>
                  <a:srgbClr val="0033CC"/>
                </a:solidFill>
              </a:rPr>
              <a:t> </a:t>
            </a:r>
            <a:endParaRPr lang="zh-CN" altLang="en-US" sz="2900" b="1" dirty="0">
              <a:solidFill>
                <a:srgbClr val="0033CC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7" y="5214948"/>
            <a:ext cx="3411297" cy="123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249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几个子句比较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228600" y="1357313"/>
            <a:ext cx="8610600" cy="496728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WHERE</a:t>
            </a:r>
            <a:r>
              <a:rPr lang="zh-CN" altLang="en-US" sz="3200" b="1" dirty="0"/>
              <a:t>子句用来筛选</a:t>
            </a:r>
            <a:r>
              <a:rPr lang="en-US" altLang="zh-CN" sz="3200" b="1" dirty="0"/>
              <a:t>FROM</a:t>
            </a:r>
            <a:r>
              <a:rPr lang="zh-CN" altLang="en-US" sz="3200" b="1" dirty="0"/>
              <a:t>子句中指定的数据源所产生的行数据。</a:t>
            </a:r>
          </a:p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GROUP BY</a:t>
            </a:r>
            <a:r>
              <a:rPr lang="zh-CN" altLang="en-US" sz="3200" b="1" dirty="0"/>
              <a:t>子句用来对经</a:t>
            </a:r>
            <a:r>
              <a:rPr lang="en-US" altLang="zh-CN" sz="3200" b="1" dirty="0"/>
              <a:t>WHERE</a:t>
            </a:r>
            <a:r>
              <a:rPr lang="zh-CN" altLang="en-US" sz="3200" b="1" dirty="0"/>
              <a:t>子句筛选后的结果数据进行分组。</a:t>
            </a:r>
          </a:p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</a:rPr>
              <a:t>HAVING</a:t>
            </a:r>
            <a:r>
              <a:rPr lang="zh-CN" altLang="en-US" sz="3200" b="1" dirty="0"/>
              <a:t>子句用来对分组后的结果数据再进行筛选。</a:t>
            </a:r>
          </a:p>
        </p:txBody>
      </p:sp>
    </p:spTree>
    <p:extLst>
      <p:ext uri="{BB962C8B-B14F-4D97-AF65-F5344CB8AC3E}">
        <p14:creationId xmlns:p14="http://schemas.microsoft.com/office/powerpoint/2010/main" val="13415104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07350" cy="6858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SQL</a:t>
            </a:r>
            <a:r>
              <a:rPr lang="zh-CN" altLang="en-US" sz="4000" dirty="0"/>
              <a:t>语言简介</a:t>
            </a:r>
            <a:endParaRPr lang="en-US" altLang="zh-CN" sz="40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954" y="1268010"/>
            <a:ext cx="8932092" cy="558999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语言是应用于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数据库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的语言，本身是不能独立存在的。它是一种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非过程性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(non-procedural)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语言，与一般的高级语言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一般的高级语言在存取数据库时，需要依照每一行程序的顺序处理许多的动作。但是使用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时，只需告诉数据库需要什么数据，怎么显示就可以了。具体的内部操作则由数据库系统来完成。</a:t>
            </a:r>
          </a:p>
        </p:txBody>
      </p:sp>
    </p:spTree>
    <p:extLst>
      <p:ext uri="{BB962C8B-B14F-4D97-AF65-F5344CB8AC3E}">
        <p14:creationId xmlns:p14="http://schemas.microsoft.com/office/powerpoint/2010/main" val="426152846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100361" y="1181351"/>
            <a:ext cx="8943278" cy="4678362"/>
          </a:xfrm>
        </p:spPr>
        <p:txBody>
          <a:bodyPr/>
          <a:lstStyle/>
          <a:p>
            <a:r>
              <a:rPr lang="zh-CN" altLang="en-US" sz="2800" b="1" dirty="0"/>
              <a:t>统计</a:t>
            </a:r>
            <a:r>
              <a:rPr lang="zh-CN" altLang="zh-CN" sz="2800" b="1" dirty="0"/>
              <a:t>计算机系和信息管理系</a:t>
            </a:r>
            <a:r>
              <a:rPr lang="zh-CN" altLang="en-US" sz="2800" b="1" dirty="0"/>
              <a:t>各系</a:t>
            </a:r>
            <a:r>
              <a:rPr lang="zh-CN" altLang="zh-CN" sz="2800" b="1" dirty="0"/>
              <a:t>的学生人数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endParaRPr lang="zh-CN" altLang="zh-CN" sz="2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58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 </a:t>
            </a:r>
            <a:r>
              <a:rPr lang="en-US" altLang="zh-CN" sz="2800" b="1" dirty="0">
                <a:solidFill>
                  <a:srgbClr val="005800"/>
                </a:solidFill>
              </a:rPr>
              <a:t>SELECT </a:t>
            </a:r>
            <a:r>
              <a:rPr lang="en-US" altLang="zh-CN" sz="2800" b="1" dirty="0" err="1">
                <a:solidFill>
                  <a:srgbClr val="005800"/>
                </a:solidFill>
              </a:rPr>
              <a:t>Sdept</a:t>
            </a:r>
            <a:r>
              <a:rPr lang="en-US" altLang="zh-CN" sz="2800" b="1" dirty="0">
                <a:solidFill>
                  <a:srgbClr val="005800"/>
                </a:solidFill>
              </a:rPr>
              <a:t>, COUNT(*)  FROM Student</a:t>
            </a:r>
            <a:endParaRPr lang="zh-CN" altLang="zh-CN" sz="2800" b="1" dirty="0">
              <a:solidFill>
                <a:srgbClr val="0058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5800"/>
                </a:solidFill>
              </a:rPr>
              <a:t>       GROUP BY </a:t>
            </a:r>
            <a:r>
              <a:rPr lang="en-US" altLang="zh-CN" sz="2800" b="1" dirty="0" err="1">
                <a:solidFill>
                  <a:srgbClr val="005800"/>
                </a:solidFill>
              </a:rPr>
              <a:t>Sdept</a:t>
            </a:r>
            <a:endParaRPr lang="zh-CN" altLang="zh-CN" sz="2800" b="1" dirty="0">
              <a:solidFill>
                <a:srgbClr val="0058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5800"/>
                </a:solidFill>
              </a:rPr>
              <a:t>       HAVING </a:t>
            </a:r>
            <a:r>
              <a:rPr lang="en-US" altLang="zh-CN" sz="2800" b="1" dirty="0" err="1">
                <a:solidFill>
                  <a:srgbClr val="005800"/>
                </a:solidFill>
              </a:rPr>
              <a:t>Sdept</a:t>
            </a:r>
            <a:r>
              <a:rPr lang="en-US" altLang="zh-CN" sz="2800" b="1" dirty="0">
                <a:solidFill>
                  <a:srgbClr val="005800"/>
                </a:solidFill>
              </a:rPr>
              <a:t> in ('</a:t>
            </a:r>
            <a:r>
              <a:rPr lang="zh-CN" altLang="zh-CN" sz="2800" b="1" dirty="0">
                <a:solidFill>
                  <a:srgbClr val="005800"/>
                </a:solidFill>
              </a:rPr>
              <a:t>计算机系</a:t>
            </a:r>
            <a:r>
              <a:rPr lang="en-US" altLang="zh-CN" sz="2800" b="1" dirty="0">
                <a:solidFill>
                  <a:srgbClr val="005800"/>
                </a:solidFill>
              </a:rPr>
              <a:t>', '</a:t>
            </a:r>
            <a:r>
              <a:rPr lang="zh-CN" altLang="zh-CN" sz="2800" b="1" dirty="0">
                <a:solidFill>
                  <a:srgbClr val="005800"/>
                </a:solidFill>
              </a:rPr>
              <a:t>信息管理系</a:t>
            </a:r>
            <a:r>
              <a:rPr lang="en-US" altLang="zh-CN" sz="2800" b="1" dirty="0">
                <a:solidFill>
                  <a:srgbClr val="005800"/>
                </a:solidFill>
              </a:rPr>
              <a:t>')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sz="2800" b="1" dirty="0">
              <a:solidFill>
                <a:srgbClr val="0058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</a:t>
            </a:r>
            <a:r>
              <a:rPr lang="en-US" altLang="zh-CN" sz="2800" b="1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SELECT </a:t>
            </a:r>
            <a:r>
              <a:rPr lang="en-US" altLang="zh-CN" sz="2800" b="1" dirty="0" err="1">
                <a:solidFill>
                  <a:srgbClr val="0000FF"/>
                </a:solidFill>
              </a:rPr>
              <a:t>Sdept</a:t>
            </a:r>
            <a:r>
              <a:rPr lang="en-US" altLang="zh-CN" sz="2800" b="1" dirty="0">
                <a:solidFill>
                  <a:srgbClr val="0000FF"/>
                </a:solidFill>
              </a:rPr>
              <a:t>, COUNT (*)  FROM Student</a:t>
            </a:r>
            <a:endParaRPr lang="zh-CN" altLang="zh-CN" sz="2800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  WHERE </a:t>
            </a:r>
            <a:r>
              <a:rPr lang="en-US" altLang="zh-CN" sz="2800" b="1" dirty="0" err="1">
                <a:solidFill>
                  <a:srgbClr val="0000FF"/>
                </a:solidFill>
              </a:rPr>
              <a:t>Sdept</a:t>
            </a:r>
            <a:r>
              <a:rPr lang="en-US" altLang="zh-CN" sz="2800" b="1" dirty="0">
                <a:solidFill>
                  <a:srgbClr val="0000FF"/>
                </a:solidFill>
              </a:rPr>
              <a:t> in ( '</a:t>
            </a:r>
            <a:r>
              <a:rPr lang="zh-CN" altLang="zh-CN" sz="2800" b="1" dirty="0">
                <a:solidFill>
                  <a:srgbClr val="0000FF"/>
                </a:solidFill>
              </a:rPr>
              <a:t>计算机系</a:t>
            </a:r>
            <a:r>
              <a:rPr lang="en-US" altLang="zh-CN" sz="2800" b="1" dirty="0">
                <a:solidFill>
                  <a:srgbClr val="0000FF"/>
                </a:solidFill>
              </a:rPr>
              <a:t>', '</a:t>
            </a:r>
            <a:r>
              <a:rPr lang="zh-CN" altLang="zh-CN" sz="2800" b="1" dirty="0">
                <a:solidFill>
                  <a:srgbClr val="0000FF"/>
                </a:solidFill>
              </a:rPr>
              <a:t>信息管理系</a:t>
            </a:r>
            <a:r>
              <a:rPr lang="en-US" altLang="zh-CN" sz="2800" b="1" dirty="0">
                <a:solidFill>
                  <a:srgbClr val="0000FF"/>
                </a:solidFill>
              </a:rPr>
              <a:t>')</a:t>
            </a:r>
            <a:endParaRPr lang="zh-CN" altLang="zh-CN" sz="2800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  GROUP BY </a:t>
            </a:r>
            <a:r>
              <a:rPr lang="en-US" altLang="zh-CN" sz="2800" b="1" dirty="0" err="1">
                <a:solidFill>
                  <a:srgbClr val="0000FF"/>
                </a:solidFill>
              </a:rPr>
              <a:t>Sdept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578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311504-A85F-4337-A2B6-20A40461B1E0}" type="slidenum">
              <a:rPr lang="zh-CN" altLang="en-US">
                <a:solidFill>
                  <a:srgbClr val="0000FF"/>
                </a:solidFill>
              </a:rPr>
              <a:pPr eaLnBrk="1" hangingPunct="1"/>
              <a:t>60</a:t>
            </a:fld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165188" y="5198519"/>
            <a:ext cx="14414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8000" b="1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241830" y="2021164"/>
            <a:ext cx="14414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b="1" dirty="0">
                <a:solidFill>
                  <a:srgbClr val="FF0000"/>
                </a:solidFill>
              </a:rPr>
              <a:t>X</a:t>
            </a:r>
            <a:endParaRPr lang="zh-CN" alt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057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en-US" dirty="0"/>
              <a:t>与</a:t>
            </a:r>
            <a:r>
              <a:rPr lang="en-US" altLang="zh-CN" dirty="0"/>
              <a:t>Having</a:t>
            </a:r>
            <a:endParaRPr lang="zh-CN" altLang="en-US" dirty="0"/>
          </a:p>
        </p:txBody>
      </p:sp>
      <p:sp>
        <p:nvSpPr>
          <p:cNvPr id="75779" name="内容占位符 2"/>
          <p:cNvSpPr>
            <a:spLocks noGrp="1"/>
          </p:cNvSpPr>
          <p:nvPr>
            <p:ph idx="1"/>
          </p:nvPr>
        </p:nvSpPr>
        <p:spPr>
          <a:xfrm>
            <a:off x="100361" y="1014079"/>
            <a:ext cx="9043639" cy="5345068"/>
          </a:xfrm>
        </p:spPr>
        <p:txBody>
          <a:bodyPr/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group by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having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的执行顺序如下：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执行</a:t>
            </a:r>
            <a:r>
              <a:rPr lang="en-US" altLang="zh-CN" sz="2800" dirty="0"/>
              <a:t>where</a:t>
            </a:r>
            <a:r>
              <a:rPr lang="zh-CN" altLang="en-US" sz="2800" dirty="0"/>
              <a:t>子句查找符合条件的</a:t>
            </a:r>
            <a:r>
              <a:rPr lang="zh-CN" altLang="en-US" sz="2800" b="1" dirty="0">
                <a:solidFill>
                  <a:srgbClr val="FF0000"/>
                </a:solidFill>
              </a:rPr>
              <a:t>元组</a:t>
            </a:r>
            <a:r>
              <a:rPr lang="zh-CN" altLang="en-US" sz="2800" dirty="0"/>
              <a:t>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使用</a:t>
            </a:r>
            <a:r>
              <a:rPr lang="en-US" altLang="zh-CN" sz="2800" dirty="0"/>
              <a:t>group by </a:t>
            </a:r>
            <a:r>
              <a:rPr lang="zh-CN" altLang="en-US" sz="2800" dirty="0"/>
              <a:t>子句对数据进行分组；对</a:t>
            </a:r>
            <a:r>
              <a:rPr lang="en-US" altLang="zh-CN" sz="2800" dirty="0"/>
              <a:t>group by </a:t>
            </a:r>
            <a:r>
              <a:rPr lang="zh-CN" altLang="en-US" sz="2800" dirty="0"/>
              <a:t>子句形成的组运行聚集函数计算每一组的值；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最后用</a:t>
            </a:r>
            <a:r>
              <a:rPr lang="en-US" altLang="zh-CN" sz="2800" dirty="0"/>
              <a:t>having </a:t>
            </a:r>
            <a:r>
              <a:rPr lang="zh-CN" altLang="en-US" sz="2800" dirty="0"/>
              <a:t>子句去掉不符合条件的</a:t>
            </a:r>
            <a:r>
              <a:rPr lang="zh-CN" altLang="en-US" sz="2800" b="1" dirty="0">
                <a:solidFill>
                  <a:srgbClr val="FF0000"/>
                </a:solidFill>
              </a:rPr>
              <a:t>属性</a:t>
            </a:r>
            <a:r>
              <a:rPr lang="zh-CN" altLang="en-US" sz="2800" dirty="0"/>
              <a:t>。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/>
              <a:t>having </a:t>
            </a:r>
            <a:r>
              <a:rPr lang="zh-CN" altLang="en-US" sz="2800" b="1" dirty="0"/>
              <a:t>子句中的每一个元素也必须出现在</a:t>
            </a:r>
            <a:r>
              <a:rPr lang="en-US" altLang="zh-CN" sz="2800" b="1" dirty="0"/>
              <a:t>select</a:t>
            </a:r>
            <a:r>
              <a:rPr lang="zh-CN" altLang="en-US" sz="2800" b="1" dirty="0"/>
              <a:t>列表中。有些数据库例外，如</a:t>
            </a:r>
            <a:r>
              <a:rPr lang="en-US" altLang="zh-CN" sz="2800" b="1" dirty="0"/>
              <a:t>oracle.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/>
              <a:t>having</a:t>
            </a:r>
            <a:r>
              <a:rPr lang="zh-CN" altLang="en-US" sz="2800" b="1" dirty="0"/>
              <a:t>子句和</a:t>
            </a:r>
            <a:r>
              <a:rPr lang="en-US" altLang="zh-CN" sz="2800" b="1" dirty="0"/>
              <a:t>where</a:t>
            </a:r>
            <a:r>
              <a:rPr lang="zh-CN" altLang="en-US" sz="2800" b="1" dirty="0"/>
              <a:t>子句都可以用来设定限制条件以使查询结果满足一定的条件限制。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/>
              <a:t>having</a:t>
            </a:r>
            <a:r>
              <a:rPr lang="zh-CN" altLang="en-US" sz="2800" b="1" dirty="0"/>
              <a:t>子句限制的是</a:t>
            </a:r>
            <a:r>
              <a:rPr lang="zh-CN" altLang="en-US" sz="2800" b="1" dirty="0">
                <a:solidFill>
                  <a:srgbClr val="FF0000"/>
                </a:solidFill>
              </a:rPr>
              <a:t>属性</a:t>
            </a:r>
            <a:r>
              <a:rPr lang="zh-CN" altLang="en-US" sz="2800" b="1" dirty="0"/>
              <a:t>，而不是</a:t>
            </a:r>
            <a:r>
              <a:rPr lang="zh-CN" altLang="en-US" sz="2800" b="1" dirty="0">
                <a:solidFill>
                  <a:srgbClr val="FF0000"/>
                </a:solidFill>
              </a:rPr>
              <a:t>元组</a:t>
            </a:r>
            <a:r>
              <a:rPr lang="zh-CN" altLang="en-US" sz="2800" b="1" dirty="0"/>
              <a:t>。</a:t>
            </a:r>
            <a:r>
              <a:rPr lang="en-US" altLang="zh-CN" sz="2800" b="1" dirty="0"/>
              <a:t>where</a:t>
            </a:r>
            <a:r>
              <a:rPr lang="zh-CN" altLang="en-US" sz="2800" b="1" dirty="0"/>
              <a:t>子句中不能使用</a:t>
            </a:r>
            <a:r>
              <a:rPr lang="zh-CN" altLang="en-US" sz="2800" b="1" dirty="0">
                <a:solidFill>
                  <a:srgbClr val="0000FF"/>
                </a:solidFill>
              </a:rPr>
              <a:t>聚合函数</a:t>
            </a:r>
            <a:r>
              <a:rPr lang="zh-CN" altLang="en-US" sz="2800" b="1" dirty="0"/>
              <a:t>，而</a:t>
            </a:r>
            <a:r>
              <a:rPr lang="en-US" altLang="zh-CN" sz="2800" b="1" dirty="0"/>
              <a:t>having</a:t>
            </a:r>
            <a:r>
              <a:rPr lang="zh-CN" altLang="en-US" sz="2800" b="1" dirty="0"/>
              <a:t>子句中可以。</a:t>
            </a:r>
          </a:p>
          <a:p>
            <a:endParaRPr lang="en-US" altLang="zh-CN" sz="2800" b="1" dirty="0"/>
          </a:p>
        </p:txBody>
      </p:sp>
      <p:sp>
        <p:nvSpPr>
          <p:cNvPr id="7578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311504-A85F-4337-A2B6-20A40461B1E0}" type="slidenum">
              <a:rPr lang="zh-CN" altLang="en-US">
                <a:solidFill>
                  <a:srgbClr val="0000FF"/>
                </a:solidFill>
              </a:rPr>
              <a:pPr eaLnBrk="1" hangingPunct="1"/>
              <a:t>61</a:t>
            </a:fld>
            <a:endParaRPr lang="en-US" altLang="zh-CN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413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2400"/>
            <a:ext cx="8001000" cy="685800"/>
          </a:xfrm>
        </p:spPr>
        <p:txBody>
          <a:bodyPr/>
          <a:lstStyle/>
          <a:p>
            <a:pPr eaLnBrk="1" hangingPunct="1"/>
            <a:r>
              <a:rPr lang="zh-CN" altLang="en-US"/>
              <a:t>查询语句基本格式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987" y="1549400"/>
            <a:ext cx="8715993" cy="4622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SELECT</a:t>
            </a:r>
            <a:r>
              <a:rPr lang="en-US" altLang="zh-CN" b="1" dirty="0"/>
              <a:t> &lt;</a:t>
            </a:r>
            <a:r>
              <a:rPr lang="zh-CN" altLang="en-US" b="1" dirty="0"/>
              <a:t>目标列名序列</a:t>
            </a:r>
            <a:r>
              <a:rPr lang="en-US" altLang="zh-CN" b="1" dirty="0"/>
              <a:t>&gt;   		</a:t>
            </a:r>
            <a:r>
              <a:rPr lang="en-US" altLang="zh-CN" b="1" dirty="0">
                <a:solidFill>
                  <a:srgbClr val="006600"/>
                </a:solidFill>
              </a:rPr>
              <a:t>--</a:t>
            </a:r>
            <a:r>
              <a:rPr lang="zh-CN" altLang="en-US" b="1" dirty="0">
                <a:solidFill>
                  <a:srgbClr val="006600"/>
                </a:solidFill>
              </a:rPr>
              <a:t>需要哪些列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FROM </a:t>
            </a:r>
            <a:r>
              <a:rPr lang="en-US" altLang="zh-CN" b="1" dirty="0"/>
              <a:t>&lt;</a:t>
            </a:r>
            <a:r>
              <a:rPr lang="zh-CN" altLang="en-US" b="1" dirty="0"/>
              <a:t>数据源</a:t>
            </a:r>
            <a:r>
              <a:rPr lang="en-US" altLang="zh-CN" b="1" dirty="0"/>
              <a:t>&gt;         		</a:t>
            </a:r>
            <a:r>
              <a:rPr lang="en-US" altLang="zh-CN" b="1" dirty="0">
                <a:solidFill>
                  <a:srgbClr val="006600"/>
                </a:solidFill>
              </a:rPr>
              <a:t>--</a:t>
            </a:r>
            <a:r>
              <a:rPr lang="zh-CN" altLang="en-US" b="1" dirty="0">
                <a:solidFill>
                  <a:srgbClr val="006600"/>
                </a:solidFill>
              </a:rPr>
              <a:t>来自于哪些表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	[WHERE &lt;</a:t>
            </a:r>
            <a:r>
              <a:rPr lang="zh-CN" altLang="en-US" b="1" dirty="0"/>
              <a:t>检索条件</a:t>
            </a:r>
            <a:r>
              <a:rPr lang="en-US" altLang="zh-CN" b="1" dirty="0"/>
              <a:t>&gt;]     		</a:t>
            </a:r>
            <a:r>
              <a:rPr lang="en-US" altLang="zh-CN" b="1" dirty="0">
                <a:solidFill>
                  <a:srgbClr val="006600"/>
                </a:solidFill>
              </a:rPr>
              <a:t>--</a:t>
            </a:r>
            <a:r>
              <a:rPr lang="zh-CN" altLang="en-US" b="1" dirty="0">
                <a:solidFill>
                  <a:srgbClr val="006600"/>
                </a:solidFill>
              </a:rPr>
              <a:t>根据什么条件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	[GROUP BY &lt;</a:t>
            </a:r>
            <a:r>
              <a:rPr lang="zh-CN" altLang="en-US" b="1" dirty="0"/>
              <a:t>分组依据列</a:t>
            </a:r>
            <a:r>
              <a:rPr lang="en-US" altLang="zh-CN" b="1" dirty="0"/>
              <a:t>&gt;]  </a:t>
            </a:r>
            <a:r>
              <a:rPr lang="en-US" altLang="zh-CN" b="1" dirty="0">
                <a:solidFill>
                  <a:srgbClr val="006600"/>
                </a:solidFill>
              </a:rPr>
              <a:t>--</a:t>
            </a:r>
            <a:r>
              <a:rPr lang="zh-CN" altLang="en-US" b="1" dirty="0">
                <a:solidFill>
                  <a:srgbClr val="006600"/>
                </a:solidFill>
              </a:rPr>
              <a:t>对检索结果分组</a:t>
            </a:r>
            <a:r>
              <a:rPr lang="en-US" altLang="zh-CN" b="1" dirty="0">
                <a:solidFill>
                  <a:srgbClr val="006600"/>
                </a:solidFill>
              </a:rPr>
              <a:t>    </a:t>
            </a:r>
          </a:p>
          <a:p>
            <a:pPr eaLnBrk="1" hangingPunct="1">
              <a:buNone/>
            </a:pPr>
            <a:r>
              <a:rPr lang="en-US" altLang="zh-CN" b="1" dirty="0"/>
              <a:t> 	[HAVING &lt;</a:t>
            </a:r>
            <a:r>
              <a:rPr lang="zh-CN" altLang="en-US" b="1" dirty="0"/>
              <a:t>组提取条件</a:t>
            </a:r>
            <a:r>
              <a:rPr lang="en-US" altLang="zh-CN" b="1" dirty="0"/>
              <a:t>&gt;]   </a:t>
            </a:r>
            <a:r>
              <a:rPr lang="en-US" altLang="zh-CN" b="1" dirty="0">
                <a:solidFill>
                  <a:srgbClr val="006600"/>
                </a:solidFill>
              </a:rPr>
              <a:t>--</a:t>
            </a:r>
            <a:r>
              <a:rPr lang="zh-CN" altLang="en-US" b="1" dirty="0">
                <a:solidFill>
                  <a:srgbClr val="006600"/>
                </a:solidFill>
              </a:rPr>
              <a:t>指定分组选择条件</a:t>
            </a:r>
            <a:endParaRPr lang="en-US" altLang="zh-CN" b="1" dirty="0">
              <a:solidFill>
                <a:srgbClr val="006600"/>
              </a:solidFill>
            </a:endParaRPr>
          </a:p>
          <a:p>
            <a:pPr eaLnBrk="1" hangingPunct="1">
              <a:buNone/>
            </a:pPr>
            <a:r>
              <a:rPr lang="en-US" altLang="zh-CN" b="1" dirty="0"/>
              <a:t> 	[ORDER BY &lt;</a:t>
            </a:r>
            <a:r>
              <a:rPr lang="zh-CN" altLang="en-US" b="1" dirty="0"/>
              <a:t>排序依据列</a:t>
            </a:r>
            <a:r>
              <a:rPr lang="en-US" altLang="zh-CN" b="1" dirty="0"/>
              <a:t>&gt;]  </a:t>
            </a:r>
            <a:r>
              <a:rPr lang="en-US" altLang="zh-CN" b="1" dirty="0">
                <a:solidFill>
                  <a:srgbClr val="006600"/>
                </a:solidFill>
              </a:rPr>
              <a:t>--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对检索结果排序</a:t>
            </a:r>
          </a:p>
        </p:txBody>
      </p:sp>
    </p:spTree>
    <p:extLst>
      <p:ext uri="{BB962C8B-B14F-4D97-AF65-F5344CB8AC3E}">
        <p14:creationId xmlns:p14="http://schemas.microsoft.com/office/powerpoint/2010/main" val="1974518910"/>
      </p:ext>
    </p:extLst>
  </p:cSld>
  <p:clrMapOvr>
    <a:masterClrMapping/>
  </p:clrMapOvr>
  <p:transition spd="slow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4.1.3 </a:t>
            </a:r>
            <a:r>
              <a:rPr lang="zh-CN" altLang="zh-CN" dirty="0"/>
              <a:t>多表连接查询</a:t>
            </a:r>
            <a:endParaRPr lang="zh-CN" altLang="en-US" dirty="0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566738" y="1414462"/>
            <a:ext cx="8120062" cy="4751791"/>
          </a:xfrm>
        </p:spPr>
        <p:txBody>
          <a:bodyPr/>
          <a:lstStyle/>
          <a:p>
            <a:r>
              <a:rPr lang="zh-CN" altLang="zh-CN" b="1" dirty="0"/>
              <a:t>若一个查询同时涉及两个或两个以上的表，则称之为</a:t>
            </a:r>
            <a:r>
              <a:rPr lang="zh-CN" altLang="zh-CN" b="1" dirty="0">
                <a:solidFill>
                  <a:srgbClr val="FF0000"/>
                </a:solidFill>
              </a:rPr>
              <a:t>连接查询</a:t>
            </a:r>
            <a:r>
              <a:rPr lang="zh-CN" altLang="zh-CN" b="1" dirty="0"/>
              <a:t>。</a:t>
            </a:r>
            <a:endParaRPr lang="en-US" altLang="zh-CN" b="1" dirty="0"/>
          </a:p>
          <a:p>
            <a:r>
              <a:rPr lang="zh-CN" altLang="zh-CN" b="1" dirty="0"/>
              <a:t>连接查询是关系数据库中最主要的查询，主要包括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zh-CN" altLang="zh-CN" b="1" dirty="0"/>
              <a:t>内连接</a:t>
            </a:r>
            <a:endParaRPr lang="en-US" altLang="zh-CN" b="1" dirty="0"/>
          </a:p>
          <a:p>
            <a:pPr lvl="1"/>
            <a:r>
              <a:rPr lang="zh-CN" altLang="en-US" b="1" dirty="0"/>
              <a:t>自连接</a:t>
            </a:r>
            <a:endParaRPr lang="en-US" altLang="zh-CN" b="1" dirty="0"/>
          </a:p>
          <a:p>
            <a:pPr lvl="1"/>
            <a:r>
              <a:rPr lang="zh-CN" altLang="en-US" b="1" dirty="0"/>
              <a:t>外连接：</a:t>
            </a:r>
            <a:r>
              <a:rPr lang="zh-CN" altLang="zh-CN" b="1" dirty="0"/>
              <a:t>左外连接、右外连接</a:t>
            </a:r>
            <a:endParaRPr lang="zh-CN" altLang="en-US" b="1" dirty="0"/>
          </a:p>
        </p:txBody>
      </p:sp>
      <p:sp>
        <p:nvSpPr>
          <p:cNvPr id="7782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6A7622-4883-439D-BE30-4324A31C8A5D}" type="slidenum">
              <a:rPr lang="zh-CN" altLang="en-US">
                <a:solidFill>
                  <a:srgbClr val="0000FF"/>
                </a:solidFill>
              </a:rPr>
              <a:pPr eaLnBrk="1" hangingPunct="1"/>
              <a:t>63</a:t>
            </a:fld>
            <a:endParaRPr lang="en-US" altLang="zh-CN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32204"/>
      </p:ext>
    </p:extLst>
  </p:cSld>
  <p:clrMapOvr>
    <a:masterClrMapping/>
  </p:clrMapOvr>
  <p:transition spd="slow">
    <p:cover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内连接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10600" cy="4824412"/>
          </a:xfrm>
        </p:spPr>
        <p:txBody>
          <a:bodyPr/>
          <a:lstStyle/>
          <a:p>
            <a:pPr eaLnBrk="1" hangingPunct="1"/>
            <a:r>
              <a:rPr lang="zh-CN" altLang="en-US" sz="2900" b="1" dirty="0"/>
              <a:t>是一种最常用的连接类型。使用内连接时，如果两个表的相关字段满足连接条件，则从这两个表中提取数据并组合成新的记录。</a:t>
            </a:r>
          </a:p>
          <a:p>
            <a:pPr eaLnBrk="1" hangingPunct="1"/>
            <a:r>
              <a:rPr lang="zh-CN" altLang="en-US" sz="2900" b="1" dirty="0"/>
              <a:t>在非</a:t>
            </a:r>
            <a:r>
              <a:rPr lang="en-US" altLang="zh-CN" sz="2900" b="1" dirty="0"/>
              <a:t>ANSI</a:t>
            </a:r>
            <a:r>
              <a:rPr lang="zh-CN" altLang="en-US" sz="2900" b="1" dirty="0"/>
              <a:t>标准的实现中，连接操作是在</a:t>
            </a:r>
            <a:r>
              <a:rPr lang="en-US" altLang="zh-CN" sz="2900" b="1" dirty="0"/>
              <a:t>WHERE</a:t>
            </a:r>
            <a:r>
              <a:rPr lang="zh-CN" altLang="en-US" sz="2900" b="1" dirty="0"/>
              <a:t>子句中执行的</a:t>
            </a:r>
            <a:r>
              <a:rPr lang="en-US" altLang="zh-CN" sz="2900" b="1" dirty="0"/>
              <a:t>——</a:t>
            </a:r>
            <a:r>
              <a:rPr lang="en-US" altLang="zh-CN" sz="2900" b="1" dirty="0">
                <a:solidFill>
                  <a:srgbClr val="FF0000"/>
                </a:solidFill>
              </a:rPr>
              <a:t>theta</a:t>
            </a:r>
            <a:r>
              <a:rPr lang="zh-CN" altLang="en-US" sz="2900" b="1" dirty="0"/>
              <a:t>连接</a:t>
            </a:r>
            <a:endParaRPr lang="en-US" altLang="zh-CN" sz="2900" b="1" dirty="0"/>
          </a:p>
          <a:p>
            <a:pPr eaLnBrk="1" hangingPunct="1"/>
            <a:r>
              <a:rPr lang="zh-CN" altLang="en-US" sz="2900" b="1" dirty="0"/>
              <a:t>在</a:t>
            </a:r>
            <a:r>
              <a:rPr lang="en-US" altLang="zh-CN" sz="2900" b="1" dirty="0"/>
              <a:t>ANSI SQL-92</a:t>
            </a:r>
            <a:r>
              <a:rPr lang="zh-CN" altLang="en-US" sz="2900" b="1" dirty="0"/>
              <a:t>中，连接是在</a:t>
            </a:r>
            <a:r>
              <a:rPr lang="en-US" altLang="zh-CN" sz="2900" b="1" dirty="0"/>
              <a:t>JOIN</a:t>
            </a:r>
            <a:r>
              <a:rPr lang="zh-CN" altLang="en-US" sz="2900" b="1" dirty="0"/>
              <a:t>子句中执行的</a:t>
            </a:r>
            <a:r>
              <a:rPr lang="en-US" altLang="zh-CN" sz="2900" b="1" dirty="0"/>
              <a:t>——</a:t>
            </a:r>
            <a:r>
              <a:rPr lang="en-US" altLang="zh-CN" sz="2900" b="1" dirty="0">
                <a:solidFill>
                  <a:srgbClr val="FF0000"/>
                </a:solidFill>
              </a:rPr>
              <a:t>ANSI</a:t>
            </a:r>
            <a:r>
              <a:rPr lang="zh-CN" altLang="en-US" sz="2900" b="1" dirty="0"/>
              <a:t>连接。</a:t>
            </a:r>
            <a:endParaRPr lang="en-US" altLang="zh-CN" sz="2900" b="1" dirty="0"/>
          </a:p>
          <a:p>
            <a:pPr eaLnBrk="1" hangingPunct="1"/>
            <a:r>
              <a:rPr lang="en-US" altLang="zh-CN" sz="2900" b="1" dirty="0"/>
              <a:t>ANSI</a:t>
            </a:r>
            <a:r>
              <a:rPr lang="zh-CN" altLang="en-US" sz="2900" b="1" dirty="0"/>
              <a:t>连接的连接格式：</a:t>
            </a:r>
          </a:p>
          <a:p>
            <a:pPr eaLnBrk="1" hangingPunct="1">
              <a:buFontTx/>
              <a:buNone/>
            </a:pPr>
            <a:r>
              <a:rPr lang="en-US" altLang="zh-CN" sz="2900" b="1" dirty="0"/>
              <a:t>  </a:t>
            </a:r>
            <a:r>
              <a:rPr lang="en-US" altLang="zh-CN" sz="2900" b="1" dirty="0">
                <a:solidFill>
                  <a:srgbClr val="FF0000"/>
                </a:solidFill>
              </a:rPr>
              <a:t>FROM </a:t>
            </a:r>
            <a:r>
              <a:rPr lang="zh-CN" altLang="en-US" sz="2900" b="1" dirty="0">
                <a:solidFill>
                  <a:srgbClr val="FF0000"/>
                </a:solidFill>
              </a:rPr>
              <a:t>表</a:t>
            </a:r>
            <a:r>
              <a:rPr lang="en-US" altLang="zh-CN" sz="2900" b="1" dirty="0">
                <a:solidFill>
                  <a:srgbClr val="FF0000"/>
                </a:solidFill>
              </a:rPr>
              <a:t>1 [INNER] JOIN </a:t>
            </a:r>
            <a:r>
              <a:rPr lang="zh-CN" altLang="en-US" sz="2900" b="1" dirty="0">
                <a:solidFill>
                  <a:srgbClr val="FF0000"/>
                </a:solidFill>
              </a:rPr>
              <a:t>表</a:t>
            </a:r>
            <a:r>
              <a:rPr lang="en-US" altLang="zh-CN" sz="2900" b="1" dirty="0">
                <a:solidFill>
                  <a:srgbClr val="FF0000"/>
                </a:solidFill>
              </a:rPr>
              <a:t>2 ON &lt;</a:t>
            </a:r>
            <a:r>
              <a:rPr lang="zh-CN" altLang="en-US" sz="2900" b="1" dirty="0">
                <a:solidFill>
                  <a:srgbClr val="FF0000"/>
                </a:solidFill>
              </a:rPr>
              <a:t>连接条件</a:t>
            </a:r>
            <a:r>
              <a:rPr lang="en-US" altLang="zh-CN" sz="2900" b="1" dirty="0">
                <a:solidFill>
                  <a:srgbClr val="FF0000"/>
                </a:solidFill>
              </a:rPr>
              <a:t>&gt;</a:t>
            </a:r>
            <a:r>
              <a:rPr lang="en-US" altLang="zh-CN" sz="2900" b="1" dirty="0"/>
              <a:t> </a:t>
            </a:r>
            <a:endParaRPr lang="zh-CN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35068383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连接基础知识</a:t>
            </a:r>
          </a:p>
        </p:txBody>
      </p:sp>
      <p:sp>
        <p:nvSpPr>
          <p:cNvPr id="798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569325" cy="2362200"/>
          </a:xfrm>
        </p:spPr>
        <p:txBody>
          <a:bodyPr/>
          <a:lstStyle/>
          <a:p>
            <a:pPr eaLnBrk="1" hangingPunct="1"/>
            <a:r>
              <a:rPr lang="zh-CN" altLang="en-US" sz="3300" b="1" dirty="0"/>
              <a:t>连接查询中用于连接两个表的条件称为连接条件或连接谓词。 </a:t>
            </a:r>
          </a:p>
          <a:p>
            <a:pPr eaLnBrk="1" hangingPunct="1"/>
            <a:r>
              <a:rPr lang="zh-CN" altLang="en-US" sz="3300" b="1" dirty="0"/>
              <a:t>一般格式为：</a:t>
            </a:r>
          </a:p>
          <a:p>
            <a:pPr eaLnBrk="1" hangingPunct="1">
              <a:buFontTx/>
              <a:buNone/>
            </a:pPr>
            <a:r>
              <a:rPr lang="en-US" altLang="zh-CN" sz="2600" b="1" dirty="0">
                <a:solidFill>
                  <a:srgbClr val="FF0000"/>
                </a:solidFill>
              </a:rPr>
              <a:t>  </a:t>
            </a:r>
            <a:r>
              <a:rPr lang="en-US" altLang="zh-CN" sz="3200" b="1" dirty="0">
                <a:solidFill>
                  <a:srgbClr val="FF0000"/>
                </a:solidFill>
              </a:rPr>
              <a:t>[&lt;</a:t>
            </a:r>
            <a:r>
              <a:rPr lang="zh-CN" altLang="en-US" sz="3200" b="1" dirty="0">
                <a:solidFill>
                  <a:srgbClr val="FF0000"/>
                </a:solidFill>
              </a:rPr>
              <a:t>表名</a:t>
            </a:r>
            <a:r>
              <a:rPr lang="en-US" altLang="zh-CN" sz="3200" b="1" dirty="0">
                <a:solidFill>
                  <a:srgbClr val="FF0000"/>
                </a:solidFill>
              </a:rPr>
              <a:t>1.&gt;][&lt;</a:t>
            </a:r>
            <a:r>
              <a:rPr lang="zh-CN" altLang="en-US" sz="3200" b="1" dirty="0">
                <a:solidFill>
                  <a:srgbClr val="FF0000"/>
                </a:solidFill>
              </a:rPr>
              <a:t>列名</a:t>
            </a:r>
            <a:r>
              <a:rPr lang="en-US" altLang="zh-CN" sz="3200" b="1" dirty="0">
                <a:solidFill>
                  <a:srgbClr val="FF0000"/>
                </a:solidFill>
              </a:rPr>
              <a:t>1&gt;]=[&lt;</a:t>
            </a:r>
            <a:r>
              <a:rPr lang="zh-CN" altLang="en-US" sz="3200" b="1" dirty="0">
                <a:solidFill>
                  <a:srgbClr val="FF0000"/>
                </a:solidFill>
              </a:rPr>
              <a:t>表名</a:t>
            </a:r>
            <a:r>
              <a:rPr lang="en-US" altLang="zh-CN" sz="3200" b="1" dirty="0">
                <a:solidFill>
                  <a:srgbClr val="FF0000"/>
                </a:solidFill>
              </a:rPr>
              <a:t>2.&gt;][&lt;</a:t>
            </a:r>
            <a:r>
              <a:rPr lang="zh-CN" altLang="en-US" sz="3200" b="1" dirty="0">
                <a:solidFill>
                  <a:srgbClr val="FF0000"/>
                </a:solidFill>
              </a:rPr>
              <a:t>列名</a:t>
            </a:r>
            <a:r>
              <a:rPr lang="en-US" altLang="zh-CN" sz="3200" b="1" dirty="0">
                <a:solidFill>
                  <a:srgbClr val="FF0000"/>
                </a:solidFill>
              </a:rPr>
              <a:t>2&gt;]</a:t>
            </a:r>
            <a:r>
              <a:rPr lang="en-US" altLang="zh-CN" sz="3200" b="1" dirty="0"/>
              <a:t> </a:t>
            </a:r>
            <a:endParaRPr lang="zh-CN" altLang="en-US" sz="3200" b="1" dirty="0"/>
          </a:p>
        </p:txBody>
      </p:sp>
      <p:sp>
        <p:nvSpPr>
          <p:cNvPr id="552966" name="AutoShape 6"/>
          <p:cNvSpPr>
            <a:spLocks noChangeArrowheads="1"/>
          </p:cNvSpPr>
          <p:nvPr/>
        </p:nvSpPr>
        <p:spPr bwMode="auto">
          <a:xfrm>
            <a:off x="3348038" y="4437063"/>
            <a:ext cx="4114800" cy="1447800"/>
          </a:xfrm>
          <a:prstGeom prst="irregularSeal1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D60093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必须是可比列</a:t>
            </a:r>
          </a:p>
        </p:txBody>
      </p:sp>
      <p:sp>
        <p:nvSpPr>
          <p:cNvPr id="552967" name="Line 7"/>
          <p:cNvSpPr>
            <a:spLocks noChangeShapeType="1"/>
          </p:cNvSpPr>
          <p:nvPr/>
        </p:nvSpPr>
        <p:spPr bwMode="auto">
          <a:xfrm flipH="1" flipV="1">
            <a:off x="3419475" y="3789363"/>
            <a:ext cx="863600" cy="792162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2968" name="Line 8"/>
          <p:cNvSpPr>
            <a:spLocks noChangeShapeType="1"/>
          </p:cNvSpPr>
          <p:nvPr/>
        </p:nvSpPr>
        <p:spPr bwMode="auto">
          <a:xfrm flipV="1">
            <a:off x="6516688" y="3789363"/>
            <a:ext cx="935037" cy="790575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 bwMode="black">
          <a:xfrm>
            <a:off x="6407246" y="5838965"/>
            <a:ext cx="2088957" cy="70788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/>
            <a:r>
              <a:rPr lang="zh-CN" altLang="en-US" sz="20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语义相同的列才可以比较</a:t>
            </a:r>
          </a:p>
        </p:txBody>
      </p:sp>
    </p:spTree>
    <p:extLst>
      <p:ext uri="{BB962C8B-B14F-4D97-AF65-F5344CB8AC3E}">
        <p14:creationId xmlns:p14="http://schemas.microsoft.com/office/powerpoint/2010/main" val="6888915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5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5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6" grpId="0" animBg="1" autoUpdateAnimBg="0"/>
      <p:bldP spid="552967" grpId="0" animBg="1"/>
      <p:bldP spid="552968" grpId="0" animBg="1"/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执行连接操作的大致过程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10600" cy="4840287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首先取表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中的</a:t>
            </a:r>
            <a:r>
              <a:rPr lang="zh-CN" altLang="en-US" sz="3200" b="1" dirty="0">
                <a:solidFill>
                  <a:srgbClr val="0000FF"/>
                </a:solidFill>
              </a:rPr>
              <a:t>第</a:t>
            </a:r>
            <a:r>
              <a:rPr lang="en-US" altLang="zh-CN" sz="3200" b="1" dirty="0">
                <a:solidFill>
                  <a:srgbClr val="0000FF"/>
                </a:solidFill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</a:rPr>
              <a:t>个元组</a:t>
            </a:r>
            <a:r>
              <a:rPr lang="zh-CN" altLang="en-US" sz="3200" b="1" dirty="0"/>
              <a:t>，然后从头开始扫描表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，逐一查找</a:t>
            </a:r>
            <a:r>
              <a:rPr lang="zh-CN" altLang="en-US" sz="3200" b="1" dirty="0">
                <a:solidFill>
                  <a:srgbClr val="0000FF"/>
                </a:solidFill>
              </a:rPr>
              <a:t>满足连接条件</a:t>
            </a:r>
            <a:r>
              <a:rPr lang="zh-CN" altLang="en-US" sz="3200" b="1" dirty="0"/>
              <a:t>的</a:t>
            </a:r>
            <a:r>
              <a:rPr lang="zh-CN" altLang="en-US" sz="3200" b="1" dirty="0">
                <a:solidFill>
                  <a:srgbClr val="FF0000"/>
                </a:solidFill>
              </a:rPr>
              <a:t>元组</a:t>
            </a:r>
            <a:r>
              <a:rPr lang="zh-CN" altLang="en-US" sz="3200" b="1" dirty="0"/>
              <a:t>，</a:t>
            </a:r>
          </a:p>
          <a:p>
            <a:pPr eaLnBrk="1" hangingPunct="1"/>
            <a:r>
              <a:rPr lang="zh-CN" altLang="en-US" sz="3200" b="1" dirty="0"/>
              <a:t>找到后就将表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中的第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个元组与该元组</a:t>
            </a:r>
            <a:r>
              <a:rPr lang="zh-CN" altLang="en-US" sz="3200" b="1" dirty="0">
                <a:solidFill>
                  <a:srgbClr val="0000FF"/>
                </a:solidFill>
              </a:rPr>
              <a:t>拼接</a:t>
            </a:r>
            <a:r>
              <a:rPr lang="zh-CN" altLang="en-US" sz="3200" b="1" dirty="0"/>
              <a:t>起来，形成结果</a:t>
            </a:r>
            <a:r>
              <a:rPr lang="zh-CN" altLang="en-US" sz="3200" b="1" dirty="0">
                <a:solidFill>
                  <a:srgbClr val="FF0000"/>
                </a:solidFill>
              </a:rPr>
              <a:t>表中的一个元组</a:t>
            </a:r>
            <a:r>
              <a:rPr lang="zh-CN" altLang="en-US" sz="3200" b="1" dirty="0"/>
              <a:t>。</a:t>
            </a:r>
          </a:p>
          <a:p>
            <a:pPr eaLnBrk="1" hangingPunct="1"/>
            <a:r>
              <a:rPr lang="zh-CN" altLang="en-US" sz="3200" b="1" dirty="0"/>
              <a:t>表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全部查找完毕后，再取表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中的第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个元组，然后再从头开始</a:t>
            </a:r>
            <a:r>
              <a:rPr lang="zh-CN" altLang="en-US" sz="3200" b="1" dirty="0">
                <a:solidFill>
                  <a:srgbClr val="FF0000"/>
                </a:solidFill>
              </a:rPr>
              <a:t>扫描</a:t>
            </a:r>
            <a:r>
              <a:rPr lang="zh-CN" altLang="en-US" sz="3200" b="1" dirty="0"/>
              <a:t>表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， </a:t>
            </a:r>
            <a:r>
              <a:rPr lang="en-US" altLang="zh-CN" sz="3200" b="1" dirty="0"/>
              <a:t>…</a:t>
            </a:r>
            <a:endParaRPr lang="zh-CN" altLang="en-US" sz="3200" b="1" dirty="0"/>
          </a:p>
          <a:p>
            <a:pPr eaLnBrk="1" hangingPunct="1"/>
            <a:r>
              <a:rPr lang="zh-CN" altLang="en-US" sz="3200" b="1" dirty="0"/>
              <a:t>重复这个过程，直到表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中的</a:t>
            </a:r>
            <a:r>
              <a:rPr lang="zh-CN" altLang="en-US" sz="3200" b="1" dirty="0">
                <a:solidFill>
                  <a:srgbClr val="FF0000"/>
                </a:solidFill>
              </a:rPr>
              <a:t>全部元组</a:t>
            </a:r>
            <a:r>
              <a:rPr lang="zh-CN" altLang="en-US" sz="3200" b="1" dirty="0"/>
              <a:t>都处理完毕为止。</a:t>
            </a:r>
          </a:p>
        </p:txBody>
      </p:sp>
    </p:spTree>
    <p:extLst>
      <p:ext uri="{BB962C8B-B14F-4D97-AF65-F5344CB8AC3E}">
        <p14:creationId xmlns:p14="http://schemas.microsoft.com/office/powerpoint/2010/main" val="3013739192"/>
      </p:ext>
    </p:extLst>
  </p:cSld>
  <p:clrMapOvr>
    <a:masterClrMapping/>
  </p:clrMapOvr>
  <p:transition spd="slow">
    <p:cov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636" y="2201728"/>
            <a:ext cx="5397071" cy="457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177987" y="1123944"/>
            <a:ext cx="8001000" cy="1727200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40. </a:t>
            </a:r>
            <a:r>
              <a:rPr lang="zh-CN" altLang="en-US" sz="2800" b="1" dirty="0"/>
              <a:t>查询每个学生及其选课的详细信息。</a:t>
            </a:r>
            <a:endParaRPr lang="en-US" altLang="zh-CN" sz="2800" b="1" dirty="0"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SELECT * FROM Student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INNER JOIN </a:t>
            </a:r>
            <a:r>
              <a:rPr lang="en-US" altLang="zh-CN" sz="2800" b="1" dirty="0">
                <a:solidFill>
                  <a:srgbClr val="0033CC"/>
                </a:solidFill>
              </a:rPr>
              <a:t>SC</a:t>
            </a:r>
            <a:endParaRPr lang="zh-CN" altLang="zh-CN" sz="2800" b="1" dirty="0"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 ON </a:t>
            </a:r>
            <a:r>
              <a:rPr lang="en-US" altLang="zh-CN" sz="2800" b="1" dirty="0" err="1">
                <a:solidFill>
                  <a:srgbClr val="0033CC"/>
                </a:solidFill>
              </a:rPr>
              <a:t>Student.Sno</a:t>
            </a:r>
            <a:r>
              <a:rPr lang="en-US" altLang="zh-CN" sz="2800" b="1" dirty="0">
                <a:solidFill>
                  <a:srgbClr val="0033CC"/>
                </a:solidFill>
              </a:rPr>
              <a:t>=</a:t>
            </a:r>
            <a:r>
              <a:rPr lang="en-US" altLang="zh-CN" sz="2800" b="1" dirty="0" err="1">
                <a:solidFill>
                  <a:srgbClr val="0033CC"/>
                </a:solidFill>
              </a:rPr>
              <a:t>SC.Sno</a:t>
            </a:r>
            <a:endParaRPr lang="zh-CN" altLang="en-US" sz="2800" b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4882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去掉重复列</a:t>
            </a:r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250824" y="1125538"/>
            <a:ext cx="8210957" cy="1799231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41.  </a:t>
            </a:r>
            <a:r>
              <a:rPr lang="zh-CN" altLang="en-US" sz="2800" b="1" dirty="0"/>
              <a:t>去掉例</a:t>
            </a:r>
            <a:r>
              <a:rPr lang="en-US" altLang="zh-CN" sz="2800" b="1" dirty="0"/>
              <a:t>40</a:t>
            </a:r>
            <a:r>
              <a:rPr lang="zh-CN" altLang="en-US" sz="2800" b="1" dirty="0"/>
              <a:t>中的重复列</a:t>
            </a:r>
            <a:endParaRPr lang="en-US" altLang="zh-CN" sz="2800" b="1" dirty="0"/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SELECT </a:t>
            </a:r>
            <a:r>
              <a:rPr lang="en-US" altLang="zh-CN" sz="2800" b="1" dirty="0" err="1">
                <a:solidFill>
                  <a:srgbClr val="0033CC"/>
                </a:solidFill>
              </a:rPr>
              <a:t>Student.Sno</a:t>
            </a:r>
            <a:r>
              <a:rPr lang="en-US" altLang="zh-CN" sz="2800" b="1" dirty="0">
                <a:solidFill>
                  <a:srgbClr val="0033CC"/>
                </a:solidFill>
              </a:rPr>
              <a:t>, </a:t>
            </a:r>
            <a:r>
              <a:rPr lang="en-US" altLang="zh-CN" sz="2800" b="1" dirty="0" err="1">
                <a:solidFill>
                  <a:srgbClr val="0033CC"/>
                </a:solidFill>
              </a:rPr>
              <a:t>Sname</a:t>
            </a:r>
            <a:r>
              <a:rPr lang="en-US" altLang="zh-CN" sz="2800" b="1" dirty="0">
                <a:solidFill>
                  <a:srgbClr val="0033CC"/>
                </a:solidFill>
              </a:rPr>
              <a:t>, </a:t>
            </a:r>
            <a:r>
              <a:rPr lang="en-US" altLang="zh-CN" sz="2800" b="1" dirty="0" err="1">
                <a:solidFill>
                  <a:srgbClr val="0033CC"/>
                </a:solidFill>
              </a:rPr>
              <a:t>Ssex</a:t>
            </a:r>
            <a:r>
              <a:rPr lang="en-US" altLang="zh-CN" sz="2800" b="1" dirty="0">
                <a:solidFill>
                  <a:srgbClr val="0033CC"/>
                </a:solidFill>
              </a:rPr>
              <a:t>, Sage, </a:t>
            </a:r>
            <a:r>
              <a:rPr lang="en-US" altLang="zh-CN" sz="2800" b="1" dirty="0" err="1">
                <a:solidFill>
                  <a:srgbClr val="0033CC"/>
                </a:solidFill>
              </a:rPr>
              <a:t>Sdept</a:t>
            </a:r>
            <a:r>
              <a:rPr lang="en-US" altLang="zh-CN" sz="2800" b="1" dirty="0">
                <a:solidFill>
                  <a:srgbClr val="0033CC"/>
                </a:solidFill>
              </a:rPr>
              <a:t>, </a:t>
            </a:r>
            <a:r>
              <a:rPr lang="en-US" altLang="zh-CN" sz="2800" b="1" dirty="0" err="1">
                <a:solidFill>
                  <a:srgbClr val="0033CC"/>
                </a:solidFill>
              </a:rPr>
              <a:t>Cno</a:t>
            </a:r>
            <a:r>
              <a:rPr lang="en-US" altLang="zh-CN" sz="2800" b="1" dirty="0">
                <a:solidFill>
                  <a:srgbClr val="0033CC"/>
                </a:solidFill>
              </a:rPr>
              <a:t>, Grade FROM Student  </a:t>
            </a:r>
            <a:endParaRPr lang="zh-CN" altLang="zh-CN" sz="2800" b="1" dirty="0"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</a:rPr>
              <a:t>JOIN</a:t>
            </a:r>
            <a:r>
              <a:rPr lang="en-US" altLang="zh-CN" sz="2800" b="1" dirty="0">
                <a:solidFill>
                  <a:srgbClr val="0033CC"/>
                </a:solidFill>
              </a:rPr>
              <a:t> SC </a:t>
            </a:r>
            <a:r>
              <a:rPr lang="en-US" altLang="zh-CN" sz="2800" b="1" dirty="0">
                <a:solidFill>
                  <a:srgbClr val="FF0000"/>
                </a:solidFill>
              </a:rPr>
              <a:t>ON</a:t>
            </a:r>
            <a:r>
              <a:rPr lang="en-US" altLang="zh-CN" sz="2800" b="1" dirty="0">
                <a:solidFill>
                  <a:srgbClr val="0033CC"/>
                </a:solidFill>
              </a:rPr>
              <a:t> </a:t>
            </a:r>
            <a:r>
              <a:rPr lang="en-US" altLang="zh-CN" sz="2800" b="1" dirty="0" err="1">
                <a:solidFill>
                  <a:srgbClr val="0033CC"/>
                </a:solidFill>
              </a:rPr>
              <a:t>Student.Sno</a:t>
            </a:r>
            <a:r>
              <a:rPr lang="en-US" altLang="zh-CN" sz="2800" b="1" dirty="0">
                <a:solidFill>
                  <a:srgbClr val="0033CC"/>
                </a:solidFill>
              </a:rPr>
              <a:t> = </a:t>
            </a:r>
            <a:r>
              <a:rPr lang="en-US" altLang="zh-CN" sz="2800" b="1" dirty="0" err="1">
                <a:solidFill>
                  <a:srgbClr val="0033CC"/>
                </a:solidFill>
              </a:rPr>
              <a:t>SC.Sno</a:t>
            </a:r>
            <a:endParaRPr lang="zh-CN" altLang="en-US" sz="2800" b="1" dirty="0">
              <a:solidFill>
                <a:srgbClr val="0033CC"/>
              </a:solidFill>
            </a:endParaRPr>
          </a:p>
        </p:txBody>
      </p:sp>
      <p:sp>
        <p:nvSpPr>
          <p:cNvPr id="8294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092EE7-DBDC-488A-9289-C1FFD5AACA25}" type="slidenum">
              <a:rPr lang="zh-CN" altLang="en-US">
                <a:solidFill>
                  <a:srgbClr val="0000FF"/>
                </a:solidFill>
              </a:rPr>
              <a:pPr eaLnBrk="1" hangingPunct="1"/>
              <a:t>68</a:t>
            </a:fld>
            <a:endParaRPr lang="en-US" altLang="zh-CN">
              <a:solidFill>
                <a:srgbClr val="0000FF"/>
              </a:solidFill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33"/>
          <a:stretch/>
        </p:blipFill>
        <p:spPr bwMode="auto">
          <a:xfrm>
            <a:off x="3484376" y="3069867"/>
            <a:ext cx="5652495" cy="380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895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457201" y="1268010"/>
            <a:ext cx="8364746" cy="49418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zh-CN" sz="3200" b="1" dirty="0">
                <a:solidFill>
                  <a:srgbClr val="FF0000"/>
                </a:solidFill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</a:rPr>
              <a:t>43.  </a:t>
            </a:r>
            <a:r>
              <a:rPr lang="zh-CN" altLang="zh-CN" sz="3200" b="1" dirty="0"/>
              <a:t>查询“信息管理系”</a:t>
            </a:r>
            <a:r>
              <a:rPr lang="zh-CN" altLang="en-US" sz="3200" b="1" dirty="0"/>
              <a:t>选</a:t>
            </a:r>
            <a:r>
              <a:rPr lang="zh-CN" altLang="zh-CN" sz="3200" b="1" dirty="0"/>
              <a:t>修“计算机文化学” </a:t>
            </a:r>
            <a:r>
              <a:rPr lang="zh-CN" altLang="en-US" sz="3200" b="1" dirty="0"/>
              <a:t>课程</a:t>
            </a:r>
            <a:r>
              <a:rPr lang="zh-CN" altLang="zh-CN" sz="3200" b="1" dirty="0"/>
              <a:t>的</a:t>
            </a:r>
            <a:r>
              <a:rPr lang="zh-CN" altLang="en-US" sz="3200" b="1" dirty="0"/>
              <a:t>信息，要求列出</a:t>
            </a:r>
            <a:r>
              <a:rPr lang="zh-CN" altLang="zh-CN" sz="3200" b="1" dirty="0"/>
              <a:t>学生姓名</a:t>
            </a:r>
            <a:r>
              <a:rPr lang="zh-CN" altLang="en-US" sz="3200" b="1" dirty="0"/>
              <a:t>、课程名</a:t>
            </a:r>
            <a:r>
              <a:rPr lang="zh-CN" altLang="zh-CN" sz="3200" b="1" dirty="0"/>
              <a:t>和成绩。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33CC"/>
                </a:solidFill>
              </a:rPr>
              <a:t>SELECT </a:t>
            </a:r>
            <a:r>
              <a:rPr lang="en-US" altLang="zh-CN" sz="3200" b="1" dirty="0" err="1">
                <a:solidFill>
                  <a:srgbClr val="0033CC"/>
                </a:solidFill>
              </a:rPr>
              <a:t>Sname</a:t>
            </a:r>
            <a:r>
              <a:rPr lang="en-US" altLang="zh-CN" sz="3200" b="1" dirty="0">
                <a:solidFill>
                  <a:srgbClr val="0033CC"/>
                </a:solidFill>
              </a:rPr>
              <a:t>, </a:t>
            </a:r>
            <a:r>
              <a:rPr lang="en-US" altLang="zh-CN" sz="3200" b="1" dirty="0" err="1">
                <a:solidFill>
                  <a:srgbClr val="0033CC"/>
                </a:solidFill>
              </a:rPr>
              <a:t>Cname</a:t>
            </a:r>
            <a:r>
              <a:rPr lang="en-US" altLang="zh-CN" sz="3200" b="1" dirty="0">
                <a:solidFill>
                  <a:srgbClr val="0033CC"/>
                </a:solidFill>
              </a:rPr>
              <a:t>, Grade</a:t>
            </a:r>
            <a:endParaRPr lang="zh-CN" altLang="zh-CN" sz="3200" b="1" dirty="0">
              <a:solidFill>
                <a:srgbClr val="0033CC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33CC"/>
                </a:solidFill>
              </a:rPr>
              <a:t>  FROM  Student  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33CC"/>
                </a:solidFill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</a:rPr>
              <a:t>JOIN</a:t>
            </a:r>
            <a:r>
              <a:rPr lang="en-US" altLang="zh-CN" sz="3200" b="1" dirty="0">
                <a:solidFill>
                  <a:srgbClr val="0033CC"/>
                </a:solidFill>
              </a:rPr>
              <a:t>  SC </a:t>
            </a:r>
            <a:r>
              <a:rPr lang="en-US" altLang="zh-CN" sz="3200" b="1" dirty="0">
                <a:solidFill>
                  <a:srgbClr val="FF0000"/>
                </a:solidFill>
              </a:rPr>
              <a:t>ON</a:t>
            </a:r>
            <a:r>
              <a:rPr lang="en-US" altLang="zh-CN" sz="3200" b="1" dirty="0">
                <a:solidFill>
                  <a:srgbClr val="0033CC"/>
                </a:solidFill>
              </a:rPr>
              <a:t> </a:t>
            </a:r>
            <a:r>
              <a:rPr lang="en-US" altLang="zh-CN" sz="3200" b="1" dirty="0" err="1">
                <a:solidFill>
                  <a:srgbClr val="0033CC"/>
                </a:solidFill>
              </a:rPr>
              <a:t>s.Sno</a:t>
            </a:r>
            <a:r>
              <a:rPr lang="en-US" altLang="zh-CN" sz="3200" b="1" dirty="0">
                <a:solidFill>
                  <a:srgbClr val="0033CC"/>
                </a:solidFill>
              </a:rPr>
              <a:t> = SC. </a:t>
            </a:r>
            <a:r>
              <a:rPr lang="en-US" altLang="zh-CN" sz="3200" b="1" dirty="0" err="1">
                <a:solidFill>
                  <a:srgbClr val="0033CC"/>
                </a:solidFill>
              </a:rPr>
              <a:t>Sno</a:t>
            </a:r>
            <a:endParaRPr lang="zh-CN" altLang="zh-CN" sz="3200" b="1" dirty="0">
              <a:solidFill>
                <a:srgbClr val="0033CC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33CC"/>
                </a:solidFill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</a:rPr>
              <a:t>JOIN</a:t>
            </a:r>
            <a:r>
              <a:rPr lang="en-US" altLang="zh-CN" sz="3200" b="1" dirty="0">
                <a:solidFill>
                  <a:srgbClr val="0033CC"/>
                </a:solidFill>
              </a:rPr>
              <a:t>  Course c </a:t>
            </a:r>
            <a:r>
              <a:rPr lang="en-US" altLang="zh-CN" sz="3200" b="1" dirty="0">
                <a:solidFill>
                  <a:srgbClr val="FF0000"/>
                </a:solidFill>
              </a:rPr>
              <a:t>ON</a:t>
            </a:r>
            <a:r>
              <a:rPr lang="en-US" altLang="zh-CN" sz="3200" b="1" dirty="0">
                <a:solidFill>
                  <a:srgbClr val="0033CC"/>
                </a:solidFill>
              </a:rPr>
              <a:t> </a:t>
            </a:r>
            <a:r>
              <a:rPr lang="en-US" altLang="zh-CN" sz="3200" b="1" dirty="0" err="1">
                <a:solidFill>
                  <a:srgbClr val="0033CC"/>
                </a:solidFill>
              </a:rPr>
              <a:t>c.Cno</a:t>
            </a:r>
            <a:r>
              <a:rPr lang="en-US" altLang="zh-CN" sz="3200" b="1" dirty="0">
                <a:solidFill>
                  <a:srgbClr val="0033CC"/>
                </a:solidFill>
              </a:rPr>
              <a:t> = </a:t>
            </a:r>
            <a:r>
              <a:rPr lang="en-US" altLang="zh-CN" sz="3200" b="1" dirty="0" err="1">
                <a:solidFill>
                  <a:srgbClr val="0033CC"/>
                </a:solidFill>
              </a:rPr>
              <a:t>SC.Cno</a:t>
            </a:r>
            <a:endParaRPr lang="zh-CN" altLang="zh-CN" sz="3200" b="1" dirty="0">
              <a:solidFill>
                <a:srgbClr val="0033CC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33CC"/>
                </a:solidFill>
              </a:rPr>
              <a:t>  WHERE </a:t>
            </a:r>
            <a:r>
              <a:rPr lang="en-US" altLang="zh-CN" sz="3200" b="1" dirty="0" err="1">
                <a:solidFill>
                  <a:srgbClr val="0033CC"/>
                </a:solidFill>
              </a:rPr>
              <a:t>Sdept</a:t>
            </a:r>
            <a:r>
              <a:rPr lang="en-US" altLang="zh-CN" sz="3200" b="1" dirty="0">
                <a:solidFill>
                  <a:srgbClr val="0033CC"/>
                </a:solidFill>
              </a:rPr>
              <a:t> = '</a:t>
            </a:r>
            <a:r>
              <a:rPr lang="zh-CN" altLang="zh-CN" sz="3200" b="1" dirty="0">
                <a:solidFill>
                  <a:srgbClr val="0033CC"/>
                </a:solidFill>
              </a:rPr>
              <a:t>信息管理系</a:t>
            </a:r>
            <a:r>
              <a:rPr lang="en-US" altLang="zh-CN" sz="3200" b="1" dirty="0">
                <a:solidFill>
                  <a:srgbClr val="0033CC"/>
                </a:solidFill>
              </a:rPr>
              <a:t>' </a:t>
            </a:r>
            <a:endParaRPr lang="zh-CN" altLang="zh-CN" sz="3200" b="1" dirty="0">
              <a:solidFill>
                <a:srgbClr val="0033CC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33CC"/>
                </a:solidFill>
              </a:rPr>
              <a:t>     AND </a:t>
            </a:r>
            <a:r>
              <a:rPr lang="en-US" altLang="zh-CN" sz="3200" b="1" dirty="0" err="1">
                <a:solidFill>
                  <a:srgbClr val="0033CC"/>
                </a:solidFill>
              </a:rPr>
              <a:t>Cname</a:t>
            </a:r>
            <a:r>
              <a:rPr lang="en-US" altLang="zh-CN" sz="3200" b="1" dirty="0">
                <a:solidFill>
                  <a:srgbClr val="0033CC"/>
                </a:solidFill>
              </a:rPr>
              <a:t> = '</a:t>
            </a:r>
            <a:r>
              <a:rPr lang="zh-CN" altLang="zh-CN" sz="3200" b="1" dirty="0">
                <a:solidFill>
                  <a:srgbClr val="0033CC"/>
                </a:solidFill>
              </a:rPr>
              <a:t>计算机文化学</a:t>
            </a:r>
            <a:r>
              <a:rPr lang="en-US" altLang="zh-CN" sz="3200" b="1" dirty="0">
                <a:solidFill>
                  <a:srgbClr val="0033CC"/>
                </a:solidFill>
              </a:rPr>
              <a:t>'</a:t>
            </a:r>
            <a:endParaRPr lang="zh-CN" altLang="en-US" sz="3200" b="1" dirty="0">
              <a:solidFill>
                <a:srgbClr val="0033CC"/>
              </a:solidFill>
            </a:endParaRPr>
          </a:p>
        </p:txBody>
      </p:sp>
      <p:sp>
        <p:nvSpPr>
          <p:cNvPr id="86021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0656E9-E568-44B5-BF87-A40527B360A2}" type="slidenum">
              <a:rPr lang="zh-CN" altLang="en-US">
                <a:solidFill>
                  <a:srgbClr val="0000FF"/>
                </a:solidFill>
              </a:rPr>
              <a:pPr eaLnBrk="1" hangingPunct="1"/>
              <a:t>69</a:t>
            </a:fld>
            <a:endParaRPr lang="en-US" altLang="zh-CN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710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07350" cy="6858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SQL</a:t>
            </a:r>
            <a:r>
              <a:rPr lang="zh-CN" altLang="en-US" sz="4000" dirty="0"/>
              <a:t>语言简介</a:t>
            </a:r>
            <a:endParaRPr lang="en-US" altLang="zh-CN" sz="400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954" y="1268010"/>
            <a:ext cx="8932092" cy="558999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的分类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DDL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</a:rPr>
              <a:t>数据定义语言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：用于定义数据库对象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数据库、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表、视图、索引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。如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create,drop,alter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DQL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</a:rPr>
              <a:t>数据查询语言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：用于从数据库中检索数据。如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select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DML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</a:rPr>
              <a:t>数据操作语言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：用于对表或视图进行添加、删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除和修改等操作，如  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insert,update,delete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DCL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</a:rPr>
              <a:t>数据控制语言</a:t>
            </a:r>
            <a:r>
              <a:rPr lang="en-US" altLang="zh-CN" b="1" dirty="0">
                <a:solidFill>
                  <a:srgbClr val="000000"/>
                </a:solidFill>
                <a:latin typeface="Tahoma" panose="020B0604030504040204" pitchFamily="34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：用于控制用户对数据库的存取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能力。如</a:t>
            </a:r>
            <a:r>
              <a:rPr lang="en-US" altLang="zh-CN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grant,deny,revoke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5000"/>
              </a:lnSpc>
            </a:pP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5000"/>
              </a:lnSpc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5000"/>
              </a:lnSpc>
            </a:pP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5000"/>
              </a:lnSpc>
            </a:pPr>
            <a:endParaRPr lang="zh-CN" altLang="en-US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95000"/>
              </a:lnSpc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573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示例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46</a:t>
            </a:r>
            <a:r>
              <a:rPr lang="zh-CN" altLang="en-US" sz="2800" b="1" dirty="0">
                <a:solidFill>
                  <a:srgbClr val="FF0000"/>
                </a:solidFill>
              </a:rPr>
              <a:t>．</a:t>
            </a:r>
            <a:r>
              <a:rPr lang="zh-CN" altLang="en-US" sz="2800" b="1" dirty="0"/>
              <a:t>有分组和行筛选的多表连接查询。查询计算机系每门课程的选课人数、平均成绩、最高成绩和最低成绩。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   SELECT </a:t>
            </a:r>
            <a:r>
              <a:rPr lang="en-US" altLang="zh-CN" sz="2800" b="1" dirty="0" err="1">
                <a:solidFill>
                  <a:srgbClr val="0033CC"/>
                </a:solidFill>
              </a:rPr>
              <a:t>Cno</a:t>
            </a:r>
            <a:r>
              <a:rPr lang="en-US" altLang="zh-CN" sz="2800" b="1" dirty="0">
                <a:solidFill>
                  <a:srgbClr val="0033CC"/>
                </a:solidFill>
              </a:rPr>
              <a:t>, COUNT(*) AS Total, 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     AVG(Grade) as </a:t>
            </a:r>
            <a:r>
              <a:rPr lang="en-US" altLang="zh-CN" sz="2800" b="1" dirty="0" err="1">
                <a:solidFill>
                  <a:srgbClr val="0033CC"/>
                </a:solidFill>
              </a:rPr>
              <a:t>AvgGrade</a:t>
            </a:r>
            <a:r>
              <a:rPr lang="en-US" altLang="zh-CN" sz="2800" b="1" dirty="0">
                <a:solidFill>
                  <a:srgbClr val="0033CC"/>
                </a:solidFill>
              </a:rPr>
              <a:t>, </a:t>
            </a:r>
            <a:endParaRPr lang="zh-CN" altLang="en-US" sz="2800" b="1" dirty="0">
              <a:solidFill>
                <a:srgbClr val="0033CC"/>
              </a:solidFill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     MAX(Grade) as </a:t>
            </a:r>
            <a:r>
              <a:rPr lang="en-US" altLang="zh-CN" sz="2800" b="1" dirty="0" err="1">
                <a:solidFill>
                  <a:srgbClr val="0033CC"/>
                </a:solidFill>
              </a:rPr>
              <a:t>MaxGrade</a:t>
            </a:r>
            <a:r>
              <a:rPr lang="en-US" altLang="zh-CN" sz="2800" b="1" dirty="0">
                <a:solidFill>
                  <a:srgbClr val="0033CC"/>
                </a:solidFill>
              </a:rPr>
              <a:t>, 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     MIN(Grade) as </a:t>
            </a:r>
            <a:r>
              <a:rPr lang="en-US" altLang="zh-CN" sz="2800" b="1" dirty="0" err="1">
                <a:solidFill>
                  <a:srgbClr val="0033CC"/>
                </a:solidFill>
              </a:rPr>
              <a:t>MinGrade</a:t>
            </a:r>
            <a:endParaRPr lang="zh-CN" altLang="en-US" sz="2800" b="1" dirty="0">
              <a:solidFill>
                <a:srgbClr val="0033CC"/>
              </a:solidFill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     FROM Student S </a:t>
            </a:r>
            <a:r>
              <a:rPr lang="en-US" altLang="zh-CN" sz="2800" b="1" dirty="0">
                <a:solidFill>
                  <a:srgbClr val="FF0000"/>
                </a:solidFill>
              </a:rPr>
              <a:t>JOIN</a:t>
            </a:r>
            <a:r>
              <a:rPr lang="en-US" altLang="zh-CN" sz="2800" b="1" dirty="0">
                <a:solidFill>
                  <a:srgbClr val="0033CC"/>
                </a:solidFill>
              </a:rPr>
              <a:t> SC </a:t>
            </a:r>
            <a:r>
              <a:rPr lang="en-US" altLang="zh-CN" sz="2800" b="1" dirty="0">
                <a:solidFill>
                  <a:srgbClr val="FF0000"/>
                </a:solidFill>
              </a:rPr>
              <a:t>ON</a:t>
            </a:r>
            <a:r>
              <a:rPr lang="en-US" altLang="zh-CN" sz="2800" b="1" dirty="0">
                <a:solidFill>
                  <a:srgbClr val="0033CC"/>
                </a:solidFill>
              </a:rPr>
              <a:t> </a:t>
            </a:r>
            <a:r>
              <a:rPr lang="en-US" altLang="zh-CN" sz="2800" b="1" dirty="0" err="1">
                <a:solidFill>
                  <a:srgbClr val="0033CC"/>
                </a:solidFill>
              </a:rPr>
              <a:t>S.Sno</a:t>
            </a:r>
            <a:r>
              <a:rPr lang="en-US" altLang="zh-CN" sz="2800" b="1" dirty="0">
                <a:solidFill>
                  <a:srgbClr val="0033CC"/>
                </a:solidFill>
              </a:rPr>
              <a:t> = </a:t>
            </a:r>
            <a:r>
              <a:rPr lang="en-US" altLang="zh-CN" sz="2800" b="1" dirty="0" err="1">
                <a:solidFill>
                  <a:srgbClr val="0033CC"/>
                </a:solidFill>
              </a:rPr>
              <a:t>SC.Sno</a:t>
            </a:r>
            <a:endParaRPr lang="zh-CN" altLang="en-US" sz="2800" b="1" dirty="0">
              <a:solidFill>
                <a:srgbClr val="0033CC"/>
              </a:solidFill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     WHERE </a:t>
            </a:r>
            <a:r>
              <a:rPr lang="en-US" altLang="zh-CN" sz="2800" b="1" dirty="0" err="1">
                <a:solidFill>
                  <a:srgbClr val="0033CC"/>
                </a:solidFill>
              </a:rPr>
              <a:t>Sdept</a:t>
            </a:r>
            <a:r>
              <a:rPr lang="en-US" altLang="zh-CN" sz="2800" b="1" dirty="0">
                <a:solidFill>
                  <a:srgbClr val="0033CC"/>
                </a:solidFill>
              </a:rPr>
              <a:t> = </a:t>
            </a:r>
            <a:r>
              <a:rPr lang="en-US" altLang="zh-CN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zh-CN" altLang="en-US" sz="2800" b="1" dirty="0">
                <a:solidFill>
                  <a:srgbClr val="0033CC"/>
                </a:solidFill>
              </a:rPr>
              <a:t>计算机系</a:t>
            </a:r>
            <a:r>
              <a:rPr lang="en-US" altLang="zh-CN" sz="28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2800" b="1" dirty="0">
                <a:solidFill>
                  <a:srgbClr val="0033CC"/>
                </a:solidFill>
              </a:rPr>
              <a:t> </a:t>
            </a:r>
            <a:endParaRPr lang="zh-CN" altLang="en-US" sz="2800" b="1" dirty="0">
              <a:solidFill>
                <a:srgbClr val="0033CC"/>
              </a:solidFill>
            </a:endParaRP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     GROUP BY </a:t>
            </a:r>
            <a:r>
              <a:rPr lang="en-US" altLang="zh-CN" sz="2800" b="1" dirty="0" err="1">
                <a:solidFill>
                  <a:srgbClr val="0033CC"/>
                </a:solidFill>
              </a:rPr>
              <a:t>Cno</a:t>
            </a:r>
            <a:endParaRPr lang="zh-CN" altLang="en-US" sz="2800" b="1" dirty="0">
              <a:solidFill>
                <a:srgbClr val="0033CC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07" y="468102"/>
            <a:ext cx="599122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548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左外连接</a:t>
            </a:r>
            <a:r>
              <a:rPr lang="en-US" altLang="zh-CN" sz="2800" dirty="0"/>
              <a:t>(</a:t>
            </a:r>
            <a:r>
              <a:rPr lang="zh-CN" altLang="en-US" sz="2800" dirty="0"/>
              <a:t>检索出左表中所有元组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400" b="1" dirty="0">
                <a:solidFill>
                  <a:srgbClr val="0033CC"/>
                </a:solidFill>
              </a:rPr>
              <a:t>SELECT </a:t>
            </a:r>
            <a:r>
              <a:rPr lang="en-US" altLang="zh-CN" sz="2400" b="1" dirty="0" err="1">
                <a:solidFill>
                  <a:srgbClr val="0033CC"/>
                </a:solidFill>
              </a:rPr>
              <a:t>Student.Sno</a:t>
            </a:r>
            <a:r>
              <a:rPr lang="en-US" altLang="zh-CN" sz="2400" b="1" dirty="0">
                <a:solidFill>
                  <a:srgbClr val="0033CC"/>
                </a:solidFill>
              </a:rPr>
              <a:t>, </a:t>
            </a:r>
            <a:r>
              <a:rPr lang="en-US" altLang="zh-CN" sz="2400" b="1" dirty="0" err="1">
                <a:solidFill>
                  <a:srgbClr val="0033CC"/>
                </a:solidFill>
              </a:rPr>
              <a:t>Sname</a:t>
            </a:r>
            <a:r>
              <a:rPr lang="en-US" altLang="zh-CN" sz="2400" b="1" dirty="0">
                <a:solidFill>
                  <a:srgbClr val="0033CC"/>
                </a:solidFill>
              </a:rPr>
              <a:t>, </a:t>
            </a:r>
            <a:r>
              <a:rPr lang="en-US" altLang="zh-CN" sz="2400" b="1" dirty="0" err="1">
                <a:solidFill>
                  <a:srgbClr val="0033CC"/>
                </a:solidFill>
              </a:rPr>
              <a:t>Ssex</a:t>
            </a:r>
            <a:r>
              <a:rPr lang="en-US" altLang="zh-CN" sz="2400" b="1" dirty="0">
                <a:solidFill>
                  <a:srgbClr val="0033CC"/>
                </a:solidFill>
              </a:rPr>
              <a:t>, Sage, </a:t>
            </a:r>
            <a:r>
              <a:rPr lang="en-US" altLang="zh-CN" sz="2400" b="1" dirty="0" err="1">
                <a:solidFill>
                  <a:srgbClr val="0033CC"/>
                </a:solidFill>
              </a:rPr>
              <a:t>Sdept</a:t>
            </a:r>
            <a:r>
              <a:rPr lang="en-US" altLang="zh-CN" sz="2400" b="1" dirty="0">
                <a:solidFill>
                  <a:srgbClr val="0033CC"/>
                </a:solidFill>
              </a:rPr>
              <a:t>, </a:t>
            </a:r>
            <a:r>
              <a:rPr lang="en-US" altLang="zh-CN" sz="2400" b="1" dirty="0" err="1">
                <a:solidFill>
                  <a:srgbClr val="0033CC"/>
                </a:solidFill>
              </a:rPr>
              <a:t>Cno</a:t>
            </a:r>
            <a:r>
              <a:rPr lang="en-US" altLang="zh-CN" sz="2400" b="1" dirty="0">
                <a:solidFill>
                  <a:srgbClr val="0033CC"/>
                </a:solidFill>
              </a:rPr>
              <a:t>, Grade FROM Student </a:t>
            </a:r>
            <a:r>
              <a:rPr lang="en-US" altLang="zh-CN" sz="2400" b="1" dirty="0">
                <a:solidFill>
                  <a:srgbClr val="FF0000"/>
                </a:solidFill>
              </a:rPr>
              <a:t>LEFT OUTER JOIN</a:t>
            </a:r>
            <a:r>
              <a:rPr lang="en-US" altLang="zh-CN" sz="2400" b="1" dirty="0">
                <a:solidFill>
                  <a:srgbClr val="0033CC"/>
                </a:solidFill>
              </a:rPr>
              <a:t> SC </a:t>
            </a:r>
            <a:r>
              <a:rPr lang="en-US" altLang="zh-CN" sz="2400" b="1" dirty="0">
                <a:solidFill>
                  <a:srgbClr val="FF0000"/>
                </a:solidFill>
              </a:rPr>
              <a:t>ON</a:t>
            </a:r>
            <a:r>
              <a:rPr lang="en-US" altLang="zh-CN" sz="2400" b="1" dirty="0">
                <a:solidFill>
                  <a:srgbClr val="0033CC"/>
                </a:solidFill>
              </a:rPr>
              <a:t> </a:t>
            </a:r>
            <a:r>
              <a:rPr lang="en-US" altLang="zh-CN" sz="2400" b="1" dirty="0" err="1">
                <a:solidFill>
                  <a:srgbClr val="0033CC"/>
                </a:solidFill>
              </a:rPr>
              <a:t>Student.Sno</a:t>
            </a:r>
            <a:r>
              <a:rPr lang="en-US" altLang="zh-CN" sz="2400" b="1" dirty="0">
                <a:solidFill>
                  <a:srgbClr val="0033CC"/>
                </a:solidFill>
              </a:rPr>
              <a:t> = </a:t>
            </a:r>
            <a:r>
              <a:rPr lang="en-US" altLang="zh-CN" sz="2400" b="1" dirty="0" err="1">
                <a:solidFill>
                  <a:srgbClr val="0033CC"/>
                </a:solidFill>
              </a:rPr>
              <a:t>SC.Sno</a:t>
            </a:r>
            <a:endParaRPr lang="zh-CN" altLang="en-US" sz="2400" b="1" dirty="0">
              <a:solidFill>
                <a:srgbClr val="0033CC"/>
              </a:solidFill>
            </a:endParaRPr>
          </a:p>
          <a:p>
            <a:r>
              <a:rPr lang="zh-CN" altLang="en-US" sz="2800" dirty="0"/>
              <a:t>右外连接</a:t>
            </a:r>
            <a:r>
              <a:rPr lang="en-US" altLang="zh-CN" sz="2800" dirty="0"/>
              <a:t>(</a:t>
            </a:r>
            <a:r>
              <a:rPr lang="zh-CN" altLang="en-US" sz="2800" dirty="0"/>
              <a:t>检索出右表中所有元组</a:t>
            </a:r>
            <a:r>
              <a:rPr lang="en-US" altLang="zh-CN" sz="2800" dirty="0"/>
              <a:t>)</a:t>
            </a:r>
          </a:p>
          <a:p>
            <a:pPr lvl="1"/>
            <a:r>
              <a:rPr lang="en-US" altLang="zh-CN" sz="2400" b="1" dirty="0">
                <a:solidFill>
                  <a:srgbClr val="0033CC"/>
                </a:solidFill>
              </a:rPr>
              <a:t>SELECT </a:t>
            </a:r>
            <a:r>
              <a:rPr lang="en-US" altLang="zh-CN" sz="2400" b="1" dirty="0" err="1">
                <a:solidFill>
                  <a:srgbClr val="0033CC"/>
                </a:solidFill>
              </a:rPr>
              <a:t>Student.Sno</a:t>
            </a:r>
            <a:r>
              <a:rPr lang="en-US" altLang="zh-CN" sz="2400" b="1" dirty="0">
                <a:solidFill>
                  <a:srgbClr val="0033CC"/>
                </a:solidFill>
              </a:rPr>
              <a:t>, </a:t>
            </a:r>
            <a:r>
              <a:rPr lang="en-US" altLang="zh-CN" sz="2400" b="1" dirty="0" err="1">
                <a:solidFill>
                  <a:srgbClr val="0033CC"/>
                </a:solidFill>
              </a:rPr>
              <a:t>Sname</a:t>
            </a:r>
            <a:r>
              <a:rPr lang="en-US" altLang="zh-CN" sz="2400" b="1" dirty="0">
                <a:solidFill>
                  <a:srgbClr val="0033CC"/>
                </a:solidFill>
              </a:rPr>
              <a:t>, </a:t>
            </a:r>
            <a:r>
              <a:rPr lang="en-US" altLang="zh-CN" sz="2400" b="1" dirty="0" err="1">
                <a:solidFill>
                  <a:srgbClr val="0033CC"/>
                </a:solidFill>
              </a:rPr>
              <a:t>Ssex</a:t>
            </a:r>
            <a:r>
              <a:rPr lang="en-US" altLang="zh-CN" sz="2400" b="1" dirty="0">
                <a:solidFill>
                  <a:srgbClr val="0033CC"/>
                </a:solidFill>
              </a:rPr>
              <a:t>, Sage, </a:t>
            </a:r>
            <a:r>
              <a:rPr lang="en-US" altLang="zh-CN" sz="2400" b="1" dirty="0" err="1">
                <a:solidFill>
                  <a:srgbClr val="0033CC"/>
                </a:solidFill>
              </a:rPr>
              <a:t>Sdept</a:t>
            </a:r>
            <a:r>
              <a:rPr lang="en-US" altLang="zh-CN" sz="2400" b="1" dirty="0">
                <a:solidFill>
                  <a:srgbClr val="0033CC"/>
                </a:solidFill>
              </a:rPr>
              <a:t>, </a:t>
            </a:r>
            <a:r>
              <a:rPr lang="en-US" altLang="zh-CN" sz="2400" b="1" dirty="0" err="1">
                <a:solidFill>
                  <a:srgbClr val="0033CC"/>
                </a:solidFill>
              </a:rPr>
              <a:t>Cno</a:t>
            </a:r>
            <a:r>
              <a:rPr lang="en-US" altLang="zh-CN" sz="2400" b="1" dirty="0">
                <a:solidFill>
                  <a:srgbClr val="0033CC"/>
                </a:solidFill>
              </a:rPr>
              <a:t>, Grade FROM Student </a:t>
            </a:r>
            <a:r>
              <a:rPr lang="en-US" altLang="zh-CN" sz="2400" b="1" dirty="0">
                <a:solidFill>
                  <a:srgbClr val="FF0000"/>
                </a:solidFill>
              </a:rPr>
              <a:t>RIGHT OUTER JOIN</a:t>
            </a:r>
            <a:r>
              <a:rPr lang="en-US" altLang="zh-CN" sz="2400" b="1" dirty="0">
                <a:solidFill>
                  <a:srgbClr val="0033CC"/>
                </a:solidFill>
              </a:rPr>
              <a:t> SC </a:t>
            </a:r>
            <a:r>
              <a:rPr lang="en-US" altLang="zh-CN" sz="2400" b="1" dirty="0">
                <a:solidFill>
                  <a:srgbClr val="FF0000"/>
                </a:solidFill>
              </a:rPr>
              <a:t>ON</a:t>
            </a:r>
            <a:r>
              <a:rPr lang="en-US" altLang="zh-CN" sz="2400" b="1" dirty="0">
                <a:solidFill>
                  <a:srgbClr val="0033CC"/>
                </a:solidFill>
              </a:rPr>
              <a:t> </a:t>
            </a:r>
            <a:r>
              <a:rPr lang="en-US" altLang="zh-CN" sz="2400" b="1" dirty="0" err="1">
                <a:solidFill>
                  <a:srgbClr val="0033CC"/>
                </a:solidFill>
              </a:rPr>
              <a:t>Student.Sno</a:t>
            </a:r>
            <a:r>
              <a:rPr lang="en-US" altLang="zh-CN" sz="2400" b="1" dirty="0">
                <a:solidFill>
                  <a:srgbClr val="0033CC"/>
                </a:solidFill>
              </a:rPr>
              <a:t> = </a:t>
            </a:r>
            <a:r>
              <a:rPr lang="en-US" altLang="zh-CN" sz="2400" b="1" dirty="0" err="1">
                <a:solidFill>
                  <a:srgbClr val="0033CC"/>
                </a:solidFill>
              </a:rPr>
              <a:t>SC.Sno</a:t>
            </a:r>
            <a:endParaRPr lang="zh-CN" altLang="en-US" sz="2400" b="1" dirty="0">
              <a:solidFill>
                <a:srgbClr val="0033CC"/>
              </a:solidFill>
            </a:endParaRPr>
          </a:p>
          <a:p>
            <a:r>
              <a:rPr lang="zh-CN" altLang="en-US" sz="2800" dirty="0"/>
              <a:t>全连接</a:t>
            </a:r>
            <a:endParaRPr lang="en-US" altLang="zh-CN" sz="2800" dirty="0"/>
          </a:p>
          <a:p>
            <a:pPr lvl="1"/>
            <a:r>
              <a:rPr lang="en-US" altLang="zh-CN" sz="2400" b="1" dirty="0">
                <a:solidFill>
                  <a:srgbClr val="0033CC"/>
                </a:solidFill>
              </a:rPr>
              <a:t>SELECT </a:t>
            </a:r>
            <a:r>
              <a:rPr lang="en-US" altLang="zh-CN" sz="2400" b="1" dirty="0" err="1">
                <a:solidFill>
                  <a:srgbClr val="0033CC"/>
                </a:solidFill>
              </a:rPr>
              <a:t>Student.Sno</a:t>
            </a:r>
            <a:r>
              <a:rPr lang="en-US" altLang="zh-CN" sz="2400" b="1" dirty="0">
                <a:solidFill>
                  <a:srgbClr val="0033CC"/>
                </a:solidFill>
              </a:rPr>
              <a:t>, </a:t>
            </a:r>
            <a:r>
              <a:rPr lang="en-US" altLang="zh-CN" sz="2400" b="1" dirty="0" err="1">
                <a:solidFill>
                  <a:srgbClr val="0033CC"/>
                </a:solidFill>
              </a:rPr>
              <a:t>Sname</a:t>
            </a:r>
            <a:r>
              <a:rPr lang="en-US" altLang="zh-CN" sz="2400" b="1" dirty="0">
                <a:solidFill>
                  <a:srgbClr val="0033CC"/>
                </a:solidFill>
              </a:rPr>
              <a:t>, </a:t>
            </a:r>
            <a:r>
              <a:rPr lang="en-US" altLang="zh-CN" sz="2400" b="1" dirty="0" err="1">
                <a:solidFill>
                  <a:srgbClr val="0033CC"/>
                </a:solidFill>
              </a:rPr>
              <a:t>Ssex</a:t>
            </a:r>
            <a:r>
              <a:rPr lang="en-US" altLang="zh-CN" sz="2400" b="1" dirty="0">
                <a:solidFill>
                  <a:srgbClr val="0033CC"/>
                </a:solidFill>
              </a:rPr>
              <a:t>, Sage, </a:t>
            </a:r>
            <a:r>
              <a:rPr lang="en-US" altLang="zh-CN" sz="2400" b="1" dirty="0" err="1">
                <a:solidFill>
                  <a:srgbClr val="0033CC"/>
                </a:solidFill>
              </a:rPr>
              <a:t>Sdept</a:t>
            </a:r>
            <a:r>
              <a:rPr lang="en-US" altLang="zh-CN" sz="2400" b="1" dirty="0">
                <a:solidFill>
                  <a:srgbClr val="0033CC"/>
                </a:solidFill>
              </a:rPr>
              <a:t>, </a:t>
            </a:r>
            <a:r>
              <a:rPr lang="en-US" altLang="zh-CN" sz="2400" b="1" dirty="0" err="1">
                <a:solidFill>
                  <a:srgbClr val="0033CC"/>
                </a:solidFill>
              </a:rPr>
              <a:t>Cno</a:t>
            </a:r>
            <a:r>
              <a:rPr lang="en-US" altLang="zh-CN" sz="2400" b="1" dirty="0">
                <a:solidFill>
                  <a:srgbClr val="0033CC"/>
                </a:solidFill>
              </a:rPr>
              <a:t>, Grade FROM Student </a:t>
            </a:r>
            <a:r>
              <a:rPr lang="en-US" altLang="zh-CN" sz="2400" b="1" dirty="0">
                <a:solidFill>
                  <a:srgbClr val="FF0000"/>
                </a:solidFill>
              </a:rPr>
              <a:t>FULL OUTER JOIN </a:t>
            </a:r>
            <a:r>
              <a:rPr lang="en-US" altLang="zh-CN" sz="2400" b="1" dirty="0">
                <a:solidFill>
                  <a:srgbClr val="0033CC"/>
                </a:solidFill>
              </a:rPr>
              <a:t>SC </a:t>
            </a:r>
            <a:r>
              <a:rPr lang="en-US" altLang="zh-CN" sz="2400" b="1" dirty="0">
                <a:solidFill>
                  <a:srgbClr val="FF0000"/>
                </a:solidFill>
              </a:rPr>
              <a:t>ON </a:t>
            </a:r>
            <a:r>
              <a:rPr lang="en-US" altLang="zh-CN" sz="2400" b="1" dirty="0" err="1">
                <a:solidFill>
                  <a:srgbClr val="0033CC"/>
                </a:solidFill>
              </a:rPr>
              <a:t>Student.Sno</a:t>
            </a:r>
            <a:r>
              <a:rPr lang="en-US" altLang="zh-CN" sz="2400" b="1" dirty="0">
                <a:solidFill>
                  <a:srgbClr val="0033CC"/>
                </a:solidFill>
              </a:rPr>
              <a:t> = </a:t>
            </a:r>
            <a:r>
              <a:rPr lang="en-US" altLang="zh-CN" sz="2400" b="1" dirty="0" err="1">
                <a:solidFill>
                  <a:srgbClr val="0033CC"/>
                </a:solidFill>
              </a:rPr>
              <a:t>SC.Sno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24963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0" y="-103145"/>
            <a:ext cx="8715140" cy="6861193"/>
          </a:xfrm>
        </p:spPr>
      </p:pic>
    </p:spTree>
    <p:extLst>
      <p:ext uri="{BB962C8B-B14F-4D97-AF65-F5344CB8AC3E}">
        <p14:creationId xmlns:p14="http://schemas.microsoft.com/office/powerpoint/2010/main" val="10394433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一种特殊的内连接，即互相连接的表在物理上为同一张表。</a:t>
            </a:r>
            <a:endParaRPr lang="en-US" altLang="zh-CN" b="1" dirty="0"/>
          </a:p>
          <a:p>
            <a:r>
              <a:rPr lang="zh-CN" altLang="en-US" b="1" dirty="0"/>
              <a:t>例</a:t>
            </a:r>
            <a:r>
              <a:rPr lang="en-US" altLang="zh-CN" b="1" dirty="0"/>
              <a:t>47  </a:t>
            </a:r>
            <a:r>
              <a:rPr lang="zh-CN" altLang="en-US" b="1" dirty="0"/>
              <a:t>查询与刘晨在同一个系学习的学生姓名和所在系。</a:t>
            </a:r>
            <a:endParaRPr lang="en-US" altLang="zh-CN" b="1" dirty="0"/>
          </a:p>
          <a:p>
            <a:pPr marL="400050" lvl="2" indent="0"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SELECT S2.Sname, S2.Sdept </a:t>
            </a:r>
          </a:p>
          <a:p>
            <a:pPr marL="400050" lvl="2" indent="0"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FROM Student S1 </a:t>
            </a:r>
            <a:r>
              <a:rPr lang="en-US" altLang="zh-CN" sz="2800" b="1" dirty="0">
                <a:solidFill>
                  <a:srgbClr val="FF0000"/>
                </a:solidFill>
              </a:rPr>
              <a:t>JOIN</a:t>
            </a:r>
            <a:r>
              <a:rPr lang="en-US" altLang="zh-CN" sz="2800" b="1" dirty="0">
                <a:solidFill>
                  <a:srgbClr val="0033CC"/>
                </a:solidFill>
              </a:rPr>
              <a:t> Student S2 </a:t>
            </a:r>
          </a:p>
          <a:p>
            <a:pPr marL="400050" lvl="2" indent="0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ON</a:t>
            </a:r>
            <a:r>
              <a:rPr lang="en-US" altLang="zh-CN" sz="2800" b="1" dirty="0">
                <a:solidFill>
                  <a:srgbClr val="0033CC"/>
                </a:solidFill>
              </a:rPr>
              <a:t> S1.Sdept = S2.Sdept</a:t>
            </a:r>
          </a:p>
          <a:p>
            <a:pPr marL="400050" lvl="2" indent="0"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WHERE S1.Sname = ‘</a:t>
            </a:r>
            <a:r>
              <a:rPr lang="zh-CN" altLang="en-US" sz="2800" b="1" dirty="0">
                <a:solidFill>
                  <a:srgbClr val="0033CC"/>
                </a:solidFill>
              </a:rPr>
              <a:t>刘晨</a:t>
            </a:r>
            <a:r>
              <a:rPr lang="en-US" altLang="zh-CN" sz="2800" b="1" dirty="0">
                <a:solidFill>
                  <a:srgbClr val="0033CC"/>
                </a:solidFill>
              </a:rPr>
              <a:t>’</a:t>
            </a:r>
          </a:p>
          <a:p>
            <a:pPr marL="400050" lvl="2" indent="0">
              <a:buNone/>
            </a:pPr>
            <a:r>
              <a:rPr lang="en-US" altLang="zh-CN" sz="2800" b="1" dirty="0">
                <a:solidFill>
                  <a:srgbClr val="0033CC"/>
                </a:solidFill>
              </a:rPr>
              <a:t>AND S2.Sname != ‘</a:t>
            </a:r>
            <a:r>
              <a:rPr lang="zh-CN" altLang="en-US" sz="2800" b="1" dirty="0">
                <a:solidFill>
                  <a:srgbClr val="0033CC"/>
                </a:solidFill>
              </a:rPr>
              <a:t>刘晨</a:t>
            </a:r>
            <a:r>
              <a:rPr lang="en-US" altLang="zh-CN" sz="2800" b="1" dirty="0">
                <a:solidFill>
                  <a:srgbClr val="0033CC"/>
                </a:solidFill>
              </a:rPr>
              <a:t>’</a:t>
            </a:r>
            <a:endParaRPr lang="zh-CN" altLang="en-US" sz="2800" b="1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63E1F6-D49A-4A10-BF66-4F6B4DE2287C}" type="datetime1">
              <a:rPr lang="zh-CN" altLang="en-US" smtClean="0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8A897F04-BEA5-45CF-9019-A2CC2512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992" y="4099809"/>
            <a:ext cx="4524955" cy="24736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自连接（举例）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车站表：</a:t>
            </a:r>
            <a:r>
              <a:rPr lang="en-US" altLang="zh-CN" sz="2800" b="1" dirty="0"/>
              <a:t>stops(id, name)</a:t>
            </a:r>
          </a:p>
          <a:p>
            <a:r>
              <a:rPr lang="zh-CN" altLang="en-US" sz="2800" b="1" dirty="0"/>
              <a:t>公司表：</a:t>
            </a:r>
            <a:r>
              <a:rPr lang="en-US" altLang="zh-CN" sz="2800" b="1" dirty="0" err="1"/>
              <a:t>companys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id,name</a:t>
            </a:r>
            <a:r>
              <a:rPr lang="en-US" altLang="zh-CN" sz="2800" b="1" dirty="0"/>
              <a:t>)</a:t>
            </a:r>
          </a:p>
          <a:p>
            <a:r>
              <a:rPr lang="zh-CN" altLang="en-US" sz="2800" b="1" dirty="0"/>
              <a:t>地点表：</a:t>
            </a:r>
            <a:r>
              <a:rPr lang="en-US" altLang="zh-CN" sz="2800" b="1" dirty="0" err="1"/>
              <a:t>poslist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id,name</a:t>
            </a:r>
            <a:r>
              <a:rPr lang="en-US" altLang="zh-CN" sz="2800" b="1" dirty="0"/>
              <a:t>)</a:t>
            </a:r>
          </a:p>
          <a:p>
            <a:r>
              <a:rPr lang="zh-CN" altLang="en-US" sz="2800" b="1" dirty="0"/>
              <a:t>公交线路表：</a:t>
            </a:r>
            <a:r>
              <a:rPr lang="en-US" altLang="zh-CN" sz="2800" b="1" dirty="0"/>
              <a:t>route(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, company, </a:t>
            </a:r>
            <a:r>
              <a:rPr lang="en-US" altLang="zh-CN" sz="2800" b="1" dirty="0" err="1"/>
              <a:t>pos</a:t>
            </a:r>
            <a:r>
              <a:rPr lang="en-US" altLang="zh-CN" sz="2800" b="1" dirty="0"/>
              <a:t>, stop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endParaRPr lang="zh-CN" altLang="en-US" sz="2800" b="1" dirty="0"/>
          </a:p>
          <a:p>
            <a:pPr marL="0" indent="0">
              <a:buNone/>
            </a:pPr>
            <a:endParaRPr lang="zh-CN" altLang="en-US" sz="2800" b="1" dirty="0"/>
          </a:p>
          <a:p>
            <a:pPr marL="0" indent="0">
              <a:buNone/>
            </a:pPr>
            <a:endParaRPr lang="zh-CN" altLang="en-US" sz="28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35E0B4-B105-4D90-B4CB-1B9C9D6E5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53" y="3573135"/>
            <a:ext cx="4762500" cy="20859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3421795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自连接（举例）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公交线路表：</a:t>
            </a:r>
            <a:r>
              <a:rPr lang="en-US" altLang="zh-CN" sz="2800" b="1" dirty="0"/>
              <a:t>route(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, company, </a:t>
            </a:r>
            <a:r>
              <a:rPr lang="en-US" altLang="zh-CN" sz="2800" b="1" dirty="0" err="1"/>
              <a:t>pos</a:t>
            </a:r>
            <a:r>
              <a:rPr lang="en-US" altLang="zh-CN" sz="2800" b="1" dirty="0"/>
              <a:t>, stop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例一：</a:t>
            </a:r>
            <a:r>
              <a:rPr lang="zh-CN" altLang="en-US" sz="2800" b="1" dirty="0">
                <a:solidFill>
                  <a:srgbClr val="0000FF"/>
                </a:solidFill>
              </a:rPr>
              <a:t>查询同一公司的每条公交线路的任意两个可联通的车站。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对公交线路表</a:t>
            </a:r>
            <a:r>
              <a:rPr lang="en-US" altLang="zh-CN" sz="2800" b="1" dirty="0"/>
              <a:t>route</a:t>
            </a:r>
            <a:r>
              <a:rPr lang="zh-CN" altLang="en-US" sz="2800" b="1" dirty="0"/>
              <a:t>进行自连接。</a:t>
            </a:r>
          </a:p>
          <a:p>
            <a:pPr lvl="1"/>
            <a:r>
              <a:rPr lang="en-US" altLang="zh-CN" sz="2400" b="1" dirty="0">
                <a:solidFill>
                  <a:srgbClr val="0033CC"/>
                </a:solidFill>
              </a:rPr>
              <a:t>SELECT * FROM route R1, route R2 WHERE R1.num=R2.num AND R1.company=R2.company </a:t>
            </a:r>
          </a:p>
          <a:p>
            <a:pPr marL="0" indent="0">
              <a:buNone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9556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自连接（举例）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93" y="1412076"/>
            <a:ext cx="8508813" cy="4858153"/>
          </a:xfrm>
        </p:spPr>
        <p:txBody>
          <a:bodyPr/>
          <a:lstStyle/>
          <a:p>
            <a:r>
              <a:rPr lang="zh-CN" altLang="en-US" sz="2800" b="1" dirty="0"/>
              <a:t>公交线路表：</a:t>
            </a:r>
            <a:r>
              <a:rPr lang="en-US" altLang="zh-CN" sz="2800" b="1" dirty="0"/>
              <a:t>route(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, company, </a:t>
            </a:r>
            <a:r>
              <a:rPr lang="en-US" altLang="zh-CN" sz="2800" b="1" dirty="0" err="1"/>
              <a:t>pos</a:t>
            </a:r>
            <a:r>
              <a:rPr lang="en-US" altLang="zh-CN" sz="2800" b="1" dirty="0"/>
              <a:t>, stop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endParaRPr lang="zh-CN" altLang="en-US" sz="2800" b="1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例二：</a:t>
            </a:r>
            <a:r>
              <a:rPr lang="zh-CN" altLang="en-US" sz="2800" b="1" dirty="0">
                <a:solidFill>
                  <a:srgbClr val="0000FF"/>
                </a:solidFill>
              </a:rPr>
              <a:t>共用同一车站的所有公交线。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用</a:t>
            </a:r>
            <a:r>
              <a:rPr lang="en-US" altLang="zh-CN" sz="2800" b="1" dirty="0"/>
              <a:t>stop</a:t>
            </a:r>
            <a:r>
              <a:rPr lang="zh-CN" altLang="en-US" sz="2800" b="1" dirty="0"/>
              <a:t>字段来对</a:t>
            </a:r>
            <a:r>
              <a:rPr lang="en-US" altLang="zh-CN" sz="2800" b="1" dirty="0"/>
              <a:t>route</a:t>
            </a:r>
            <a:r>
              <a:rPr lang="zh-CN" altLang="en-US" sz="2800" b="1" dirty="0"/>
              <a:t>（公交线路表）进行自连接。</a:t>
            </a:r>
          </a:p>
          <a:p>
            <a:pPr lvl="1"/>
            <a:r>
              <a:rPr lang="en-US" altLang="zh-CN" sz="2400" b="1" dirty="0">
                <a:solidFill>
                  <a:srgbClr val="0033CC"/>
                </a:solidFill>
              </a:rPr>
              <a:t>SELECT * FROM route R1, route R2 WHERE R1.stop=R2.stop; </a:t>
            </a:r>
          </a:p>
          <a:p>
            <a:pPr lvl="1"/>
            <a:endParaRPr lang="en-US" altLang="zh-CN" sz="2400" b="1" dirty="0">
              <a:solidFill>
                <a:srgbClr val="0033CC"/>
              </a:solidFill>
            </a:endParaRPr>
          </a:p>
          <a:p>
            <a:pPr marL="0" indent="0">
              <a:buNone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170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010"/>
            <a:ext cx="8686800" cy="4858153"/>
          </a:xfrm>
        </p:spPr>
        <p:txBody>
          <a:bodyPr/>
          <a:lstStyle/>
          <a:p>
            <a:r>
              <a:rPr lang="zh-CN" altLang="en-US" sz="2800" b="1" dirty="0"/>
              <a:t>从前两个例子可以看出，自连接的语法结构非常简单，但语意结果往往不是那么容易理解。</a:t>
            </a:r>
            <a:endParaRPr lang="en-US" altLang="zh-CN" sz="2800" b="1" dirty="0"/>
          </a:p>
          <a:p>
            <a:r>
              <a:rPr lang="zh-CN" altLang="en-US" sz="2800" b="1" dirty="0"/>
              <a:t>就所列出的两个表，如果运用得当，能解决非常多实际问题，例如，</a:t>
            </a:r>
            <a:r>
              <a:rPr lang="zh-CN" altLang="en-US" sz="2800" b="1" dirty="0">
                <a:solidFill>
                  <a:srgbClr val="FF0000"/>
                </a:solidFill>
              </a:rPr>
              <a:t>任意两个站点之间怎么换乘？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endParaRPr lang="zh-CN" altLang="en-US" sz="2800" b="1" dirty="0"/>
          </a:p>
          <a:p>
            <a:pPr lvl="1"/>
            <a:r>
              <a:rPr lang="en-US" altLang="zh-CN" sz="2400" b="1" dirty="0">
                <a:solidFill>
                  <a:srgbClr val="0033CC"/>
                </a:solidFill>
              </a:rPr>
              <a:t>SELECT R1.company, R1.num FROM route R1, route R2, stops S1, stops S2 </a:t>
            </a:r>
            <a:br>
              <a:rPr lang="en-US" altLang="zh-CN" sz="2400" b="1" dirty="0">
                <a:solidFill>
                  <a:srgbClr val="0033CC"/>
                </a:solidFill>
              </a:rPr>
            </a:br>
            <a:r>
              <a:rPr lang="en-US" altLang="zh-CN" sz="2400" b="1" dirty="0">
                <a:solidFill>
                  <a:srgbClr val="0033CC"/>
                </a:solidFill>
              </a:rPr>
              <a:t>WHERE R1.num=R2.num AND R1.company=R2.company AND R1.stop=S1.id AND R2.stop=S2.id </a:t>
            </a:r>
            <a:br>
              <a:rPr lang="en-US" altLang="zh-CN" sz="2400" b="1" dirty="0">
                <a:solidFill>
                  <a:srgbClr val="0033CC"/>
                </a:solidFill>
              </a:rPr>
            </a:br>
            <a:r>
              <a:rPr lang="en-US" altLang="zh-CN" sz="2400" b="1" dirty="0">
                <a:solidFill>
                  <a:srgbClr val="0033CC"/>
                </a:solidFill>
              </a:rPr>
              <a:t>AND S1.name=’</a:t>
            </a:r>
            <a:r>
              <a:rPr lang="en-US" altLang="zh-CN" sz="2400" b="1" dirty="0" err="1">
                <a:solidFill>
                  <a:srgbClr val="0033CC"/>
                </a:solidFill>
              </a:rPr>
              <a:t>Craiglockhart</a:t>
            </a:r>
            <a:r>
              <a:rPr lang="en-US" altLang="zh-CN" sz="2400" b="1" dirty="0">
                <a:solidFill>
                  <a:srgbClr val="0033CC"/>
                </a:solidFill>
              </a:rPr>
              <a:t>’ AND S2.name=’</a:t>
            </a:r>
            <a:r>
              <a:rPr lang="en-US" altLang="zh-CN" sz="2400" b="1" dirty="0" err="1">
                <a:solidFill>
                  <a:srgbClr val="0033CC"/>
                </a:solidFill>
              </a:rPr>
              <a:t>Tollcross</a:t>
            </a:r>
            <a:r>
              <a:rPr lang="en-US" altLang="zh-CN" sz="2400" b="1" dirty="0">
                <a:solidFill>
                  <a:srgbClr val="0033CC"/>
                </a:solidFill>
              </a:rPr>
              <a:t>’</a:t>
            </a:r>
            <a:endParaRPr lang="zh-CN" altLang="en-US" sz="2400" b="1" dirty="0">
              <a:solidFill>
                <a:srgbClr val="0033CC"/>
              </a:solidFill>
            </a:endParaRPr>
          </a:p>
          <a:p>
            <a:pPr lvl="1"/>
            <a:endParaRPr lang="zh-CN" altLang="en-US" sz="2400" b="1" dirty="0">
              <a:solidFill>
                <a:srgbClr val="0033CC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63E1F6-D49A-4A10-BF66-4F6B4DE2287C}" type="datetime1">
              <a:rPr lang="zh-CN" altLang="en-US" smtClean="0"/>
              <a:pPr>
                <a:defRPr/>
              </a:pPr>
              <a:t>2018/3/14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在线学习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W3School--</a:t>
            </a:r>
            <a:r>
              <a:rPr lang="zh-CN" altLang="en-US" b="1" dirty="0"/>
              <a:t>领先的 </a:t>
            </a:r>
            <a:r>
              <a:rPr lang="en-US" altLang="zh-CN" b="1" dirty="0"/>
              <a:t>Web </a:t>
            </a:r>
            <a:r>
              <a:rPr lang="zh-CN" altLang="en-US" b="1" dirty="0"/>
              <a:t>技术教程 </a:t>
            </a:r>
            <a:r>
              <a:rPr lang="en-US" altLang="zh-CN" b="1" dirty="0"/>
              <a:t>- </a:t>
            </a:r>
            <a:r>
              <a:rPr lang="zh-CN" altLang="en-US" b="1" dirty="0"/>
              <a:t>全部免费</a:t>
            </a:r>
          </a:p>
          <a:p>
            <a:pPr lvl="1"/>
            <a:r>
              <a:rPr lang="en-US" altLang="zh-CN" dirty="0">
                <a:hlinkClick r:id="rId2"/>
              </a:rPr>
              <a:t>http://www.w3school.com.cn/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w3school</a:t>
            </a:r>
            <a:r>
              <a:rPr lang="zh-CN" altLang="en-US" dirty="0"/>
              <a:t>，你可以找到你所需要的所有的网站建设教程。</a:t>
            </a:r>
            <a:endParaRPr lang="en-US" altLang="zh-CN" dirty="0"/>
          </a:p>
          <a:p>
            <a:pPr lvl="1"/>
            <a:r>
              <a:rPr lang="zh-CN" altLang="en-US" dirty="0"/>
              <a:t>从基础的 </a:t>
            </a:r>
            <a:r>
              <a:rPr lang="en-US" altLang="zh-CN" dirty="0"/>
              <a:t>HTML </a:t>
            </a:r>
            <a:r>
              <a:rPr lang="zh-CN" altLang="en-US" dirty="0"/>
              <a:t>到 </a:t>
            </a:r>
            <a:r>
              <a:rPr lang="en-US" altLang="zh-CN" dirty="0"/>
              <a:t>CSS</a:t>
            </a:r>
            <a:r>
              <a:rPr lang="zh-CN" altLang="en-US" dirty="0"/>
              <a:t>，乃至进阶的</a:t>
            </a:r>
            <a:r>
              <a:rPr lang="en-US" altLang="zh-CN" dirty="0"/>
              <a:t>XML</a:t>
            </a:r>
            <a:r>
              <a:rPr lang="zh-CN" altLang="en-US" dirty="0"/>
              <a:t>、</a:t>
            </a:r>
            <a:r>
              <a:rPr lang="en-US" altLang="zh-CN" dirty="0"/>
              <a:t>SQL</a:t>
            </a:r>
            <a:r>
              <a:rPr lang="zh-CN" altLang="en-US" dirty="0"/>
              <a:t>、</a:t>
            </a:r>
            <a:r>
              <a:rPr lang="en-US" altLang="zh-CN" dirty="0"/>
              <a:t>JS</a:t>
            </a:r>
            <a:r>
              <a:rPr lang="zh-CN" altLang="en-US" dirty="0"/>
              <a:t>、</a:t>
            </a:r>
            <a:r>
              <a:rPr lang="en-US" altLang="zh-CN" dirty="0"/>
              <a:t>PHP </a:t>
            </a:r>
            <a:r>
              <a:rPr lang="zh-CN" altLang="en-US" dirty="0"/>
              <a:t>和 </a:t>
            </a:r>
            <a:r>
              <a:rPr lang="en-US" altLang="zh-CN" dirty="0"/>
              <a:t>ASP.NET</a:t>
            </a:r>
            <a:r>
              <a:rPr lang="zh-CN" altLang="en-US" dirty="0"/>
              <a:t>。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63E1F6-D49A-4A10-BF66-4F6B4DE2287C}" type="datetime1">
              <a:rPr lang="zh-CN" altLang="en-US" smtClean="0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595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在线学习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63E1F6-D49A-4A10-BF66-4F6B4DE2287C}" type="datetime1">
              <a:rPr lang="zh-CN" altLang="en-US" smtClean="0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6" y="1195977"/>
            <a:ext cx="8860059" cy="46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3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007350" cy="685800"/>
          </a:xfrm>
        </p:spPr>
        <p:txBody>
          <a:bodyPr/>
          <a:lstStyle/>
          <a:p>
            <a:pPr eaLnBrk="1" hangingPunct="1"/>
            <a:r>
              <a:rPr lang="en-US" altLang="zh-CN" sz="4000"/>
              <a:t>SQL</a:t>
            </a:r>
            <a:r>
              <a:rPr lang="zh-CN" altLang="en-US" sz="4000"/>
              <a:t>语言功能概述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5207" y="2486025"/>
            <a:ext cx="7200900" cy="3744913"/>
            <a:chOff x="-3" y="-3"/>
            <a:chExt cx="1719" cy="1876"/>
          </a:xfrm>
        </p:grpSpPr>
        <p:grpSp>
          <p:nvGrpSpPr>
            <p:cNvPr id="78856" name="Group 6"/>
            <p:cNvGrpSpPr>
              <a:grpSpLocks/>
            </p:cNvGrpSpPr>
            <p:nvPr/>
          </p:nvGrpSpPr>
          <p:grpSpPr bwMode="auto">
            <a:xfrm>
              <a:off x="0" y="0"/>
              <a:ext cx="1713" cy="1870"/>
              <a:chOff x="0" y="0"/>
              <a:chExt cx="1713" cy="1870"/>
            </a:xfrm>
          </p:grpSpPr>
          <p:grpSp>
            <p:nvGrpSpPr>
              <p:cNvPr id="78858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39" cy="374"/>
                <a:chOff x="0" y="0"/>
                <a:chExt cx="539" cy="374"/>
              </a:xfrm>
            </p:grpSpPr>
            <p:sp>
              <p:nvSpPr>
                <p:cNvPr id="78886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39" cy="374"/>
                </a:xfrm>
                <a:prstGeom prst="rect">
                  <a:avLst/>
                </a:prstGeom>
                <a:solidFill>
                  <a:schemeClr val="accent2"/>
                </a:solidFill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78887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5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SQL</a:t>
                  </a:r>
                  <a:r>
                    <a:rPr kumimoji="1" lang="zh-CN" altLang="en-US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功能</a:t>
                  </a:r>
                  <a:endParaRPr kumimoji="1" lang="zh-CN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859" name="Group 10"/>
              <p:cNvGrpSpPr>
                <a:grpSpLocks/>
              </p:cNvGrpSpPr>
              <p:nvPr/>
            </p:nvGrpSpPr>
            <p:grpSpPr bwMode="auto">
              <a:xfrm>
                <a:off x="539" y="0"/>
                <a:ext cx="1174" cy="374"/>
                <a:chOff x="539" y="0"/>
                <a:chExt cx="1174" cy="374"/>
              </a:xfrm>
            </p:grpSpPr>
            <p:sp>
              <p:nvSpPr>
                <p:cNvPr id="78884" name="Rectangle 12"/>
                <p:cNvSpPr>
                  <a:spLocks noChangeArrowheads="1"/>
                </p:cNvSpPr>
                <p:nvPr/>
              </p:nvSpPr>
              <p:spPr bwMode="auto">
                <a:xfrm>
                  <a:off x="539" y="0"/>
                  <a:ext cx="1174" cy="374"/>
                </a:xfrm>
                <a:prstGeom prst="rect">
                  <a:avLst/>
                </a:prstGeom>
                <a:solidFill>
                  <a:schemeClr val="accent2"/>
                </a:solidFill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ea typeface="Gulim" pitchFamily="34" charset="-127"/>
                  </a:endParaRPr>
                </a:p>
              </p:txBody>
            </p:sp>
            <p:sp>
              <p:nvSpPr>
                <p:cNvPr id="78885" name="Rectangle 11"/>
                <p:cNvSpPr>
                  <a:spLocks noChangeArrowheads="1"/>
                </p:cNvSpPr>
                <p:nvPr/>
              </p:nvSpPr>
              <p:spPr bwMode="auto">
                <a:xfrm>
                  <a:off x="582" y="0"/>
                  <a:ext cx="108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命令动词</a:t>
                  </a:r>
                  <a:endParaRPr kumimoji="1" lang="zh-CN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860" name="Group 13"/>
              <p:cNvGrpSpPr>
                <a:grpSpLocks/>
              </p:cNvGrpSpPr>
              <p:nvPr/>
            </p:nvGrpSpPr>
            <p:grpSpPr bwMode="auto">
              <a:xfrm>
                <a:off x="0" y="374"/>
                <a:ext cx="539" cy="374"/>
                <a:chOff x="0" y="374"/>
                <a:chExt cx="539" cy="374"/>
              </a:xfrm>
            </p:grpSpPr>
            <p:sp>
              <p:nvSpPr>
                <p:cNvPr id="10272" name="Rectangle 15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539" cy="37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27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8883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45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数据定义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DDL</a:t>
                  </a:r>
                  <a:endParaRPr kumimoji="1" lang="zh-CN" altLang="en-US" sz="2400" b="1" dirty="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861" name="Group 16"/>
              <p:cNvGrpSpPr>
                <a:grpSpLocks/>
              </p:cNvGrpSpPr>
              <p:nvPr/>
            </p:nvGrpSpPr>
            <p:grpSpPr bwMode="auto">
              <a:xfrm>
                <a:off x="539" y="374"/>
                <a:ext cx="1174" cy="374"/>
                <a:chOff x="539" y="374"/>
                <a:chExt cx="1174" cy="374"/>
              </a:xfrm>
            </p:grpSpPr>
            <p:sp>
              <p:nvSpPr>
                <p:cNvPr id="10270" name="Rectangle 18"/>
                <p:cNvSpPr>
                  <a:spLocks noChangeArrowheads="1"/>
                </p:cNvSpPr>
                <p:nvPr/>
              </p:nvSpPr>
              <p:spPr bwMode="auto">
                <a:xfrm>
                  <a:off x="539" y="374"/>
                  <a:ext cx="1174" cy="3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8881" name="Rectangle 17"/>
                <p:cNvSpPr>
                  <a:spLocks noChangeArrowheads="1"/>
                </p:cNvSpPr>
                <p:nvPr/>
              </p:nvSpPr>
              <p:spPr bwMode="auto">
                <a:xfrm>
                  <a:off x="582" y="374"/>
                  <a:ext cx="108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None/>
                  </a:pP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CREATE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、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DROP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、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ALTER</a:t>
                  </a:r>
                </a:p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862" name="Group 19"/>
              <p:cNvGrpSpPr>
                <a:grpSpLocks/>
              </p:cNvGrpSpPr>
              <p:nvPr/>
            </p:nvGrpSpPr>
            <p:grpSpPr bwMode="auto">
              <a:xfrm>
                <a:off x="0" y="748"/>
                <a:ext cx="539" cy="374"/>
                <a:chOff x="0" y="748"/>
                <a:chExt cx="539" cy="374"/>
              </a:xfrm>
            </p:grpSpPr>
            <p:sp>
              <p:nvSpPr>
                <p:cNvPr id="10268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539" cy="375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8879" name="Rectangle 20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45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数据查询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DQL</a:t>
                  </a:r>
                  <a:endParaRPr kumimoji="1"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863" name="Group 22"/>
              <p:cNvGrpSpPr>
                <a:grpSpLocks/>
              </p:cNvGrpSpPr>
              <p:nvPr/>
            </p:nvGrpSpPr>
            <p:grpSpPr bwMode="auto">
              <a:xfrm>
                <a:off x="539" y="748"/>
                <a:ext cx="1174" cy="374"/>
                <a:chOff x="539" y="748"/>
                <a:chExt cx="1174" cy="374"/>
              </a:xfrm>
            </p:grpSpPr>
            <p:sp>
              <p:nvSpPr>
                <p:cNvPr id="10266" name="Rectangle 24"/>
                <p:cNvSpPr>
                  <a:spLocks noChangeArrowheads="1"/>
                </p:cNvSpPr>
                <p:nvPr/>
              </p:nvSpPr>
              <p:spPr bwMode="auto">
                <a:xfrm>
                  <a:off x="539" y="748"/>
                  <a:ext cx="1174" cy="37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8877" name="Rectangle 23"/>
                <p:cNvSpPr>
                  <a:spLocks noChangeArrowheads="1"/>
                </p:cNvSpPr>
                <p:nvPr/>
              </p:nvSpPr>
              <p:spPr bwMode="auto">
                <a:xfrm>
                  <a:off x="582" y="748"/>
                  <a:ext cx="108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SELECT</a:t>
                  </a:r>
                  <a:endParaRPr kumimoji="1"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864" name="Group 25"/>
              <p:cNvGrpSpPr>
                <a:grpSpLocks/>
              </p:cNvGrpSpPr>
              <p:nvPr/>
            </p:nvGrpSpPr>
            <p:grpSpPr bwMode="auto">
              <a:xfrm>
                <a:off x="0" y="1122"/>
                <a:ext cx="539" cy="374"/>
                <a:chOff x="0" y="1122"/>
                <a:chExt cx="539" cy="374"/>
              </a:xfrm>
            </p:grpSpPr>
            <p:sp>
              <p:nvSpPr>
                <p:cNvPr id="10264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539" cy="37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8875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1122"/>
                  <a:ext cx="45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数据操作</a:t>
                  </a:r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DML</a:t>
                  </a:r>
                  <a:endParaRPr kumimoji="1"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865" name="Group 28"/>
              <p:cNvGrpSpPr>
                <a:grpSpLocks/>
              </p:cNvGrpSpPr>
              <p:nvPr/>
            </p:nvGrpSpPr>
            <p:grpSpPr bwMode="auto">
              <a:xfrm>
                <a:off x="539" y="1122"/>
                <a:ext cx="1174" cy="374"/>
                <a:chOff x="539" y="1122"/>
                <a:chExt cx="1174" cy="374"/>
              </a:xfrm>
            </p:grpSpPr>
            <p:sp>
              <p:nvSpPr>
                <p:cNvPr id="10262" name="Rectangle 30"/>
                <p:cNvSpPr>
                  <a:spLocks noChangeArrowheads="1"/>
                </p:cNvSpPr>
                <p:nvPr/>
              </p:nvSpPr>
              <p:spPr bwMode="auto">
                <a:xfrm>
                  <a:off x="539" y="1122"/>
                  <a:ext cx="1174" cy="3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8873" name="Rectangle 29"/>
                <p:cNvSpPr>
                  <a:spLocks noChangeArrowheads="1"/>
                </p:cNvSpPr>
                <p:nvPr/>
              </p:nvSpPr>
              <p:spPr bwMode="auto">
                <a:xfrm>
                  <a:off x="582" y="1122"/>
                  <a:ext cx="108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INSERT</a:t>
                  </a:r>
                  <a:r>
                    <a:rPr kumimoji="1" lang="zh-CN" altLang="en-US" sz="2400" b="1">
                      <a:latin typeface="Times New Roman" panose="02020603050405020304" pitchFamily="18" charset="0"/>
                    </a:rPr>
                    <a:t>、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UPDATE</a:t>
                  </a:r>
                  <a:r>
                    <a:rPr kumimoji="1" lang="zh-CN" altLang="en-US" sz="2400" b="1">
                      <a:latin typeface="Times New Roman" panose="02020603050405020304" pitchFamily="18" charset="0"/>
                    </a:rPr>
                    <a:t>、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DELETE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zh-CN" altLang="en-US" sz="2400" b="1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866" name="Group 31"/>
              <p:cNvGrpSpPr>
                <a:grpSpLocks/>
              </p:cNvGrpSpPr>
              <p:nvPr/>
            </p:nvGrpSpPr>
            <p:grpSpPr bwMode="auto">
              <a:xfrm>
                <a:off x="0" y="1496"/>
                <a:ext cx="539" cy="374"/>
                <a:chOff x="0" y="1496"/>
                <a:chExt cx="539" cy="374"/>
              </a:xfrm>
            </p:grpSpPr>
            <p:sp>
              <p:nvSpPr>
                <p:cNvPr id="10260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539" cy="374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8871" name="Rectangle 32"/>
                <p:cNvSpPr>
                  <a:spLocks noChangeArrowheads="1"/>
                </p:cNvSpPr>
                <p:nvPr/>
              </p:nvSpPr>
              <p:spPr bwMode="auto">
                <a:xfrm>
                  <a:off x="43" y="1496"/>
                  <a:ext cx="453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数据控制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DCL</a:t>
                  </a:r>
                  <a:endParaRPr kumimoji="1" lang="zh-CN" altLang="en-US" sz="2400" b="1" dirty="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8867" name="Group 34"/>
              <p:cNvGrpSpPr>
                <a:grpSpLocks/>
              </p:cNvGrpSpPr>
              <p:nvPr/>
            </p:nvGrpSpPr>
            <p:grpSpPr bwMode="auto">
              <a:xfrm>
                <a:off x="539" y="1496"/>
                <a:ext cx="1174" cy="374"/>
                <a:chOff x="539" y="1496"/>
                <a:chExt cx="1174" cy="374"/>
              </a:xfrm>
            </p:grpSpPr>
            <p:sp>
              <p:nvSpPr>
                <p:cNvPr id="10258" name="Rectangle 36"/>
                <p:cNvSpPr>
                  <a:spLocks noChangeArrowheads="1"/>
                </p:cNvSpPr>
                <p:nvPr/>
              </p:nvSpPr>
              <p:spPr bwMode="auto">
                <a:xfrm>
                  <a:off x="539" y="1496"/>
                  <a:ext cx="1174" cy="374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Gulim" pitchFamily="34" charset="-127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/>
                </a:p>
              </p:txBody>
            </p:sp>
            <p:sp>
              <p:nvSpPr>
                <p:cNvPr id="78869" name="Rectangle 35"/>
                <p:cNvSpPr>
                  <a:spLocks noChangeArrowheads="1"/>
                </p:cNvSpPr>
                <p:nvPr/>
              </p:nvSpPr>
              <p:spPr bwMode="auto">
                <a:xfrm>
                  <a:off x="582" y="1496"/>
                  <a:ext cx="1088" cy="3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GRANT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、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REVOKE</a:t>
                  </a:r>
                  <a:r>
                    <a:rPr kumimoji="1" lang="zh-CN" altLang="en-US" sz="2400" b="1" dirty="0">
                      <a:latin typeface="Times New Roman" panose="02020603050405020304" pitchFamily="18" charset="0"/>
                    </a:rPr>
                    <a:t>、</a:t>
                  </a:r>
                  <a:r>
                    <a:rPr kumimoji="1" lang="en-US" altLang="zh-CN" sz="2400" b="1" dirty="0">
                      <a:latin typeface="Times New Roman" panose="02020603050405020304" pitchFamily="18" charset="0"/>
                    </a:rPr>
                    <a:t>DENY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kumimoji="1"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8857" name="Rectangle 37"/>
            <p:cNvSpPr>
              <a:spLocks noChangeArrowheads="1"/>
            </p:cNvSpPr>
            <p:nvPr/>
          </p:nvSpPr>
          <p:spPr bwMode="auto">
            <a:xfrm>
              <a:off x="-3" y="-3"/>
              <a:ext cx="1719" cy="187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Gulim" pitchFamily="34" charset="-127"/>
              </a:endParaRPr>
            </a:p>
          </p:txBody>
        </p:sp>
      </p:grpSp>
      <p:sp>
        <p:nvSpPr>
          <p:cNvPr id="71684" name="Text Box 38"/>
          <p:cNvSpPr txBox="1">
            <a:spLocks noChangeArrowheads="1"/>
          </p:cNvSpPr>
          <p:nvPr/>
        </p:nvSpPr>
        <p:spPr bwMode="auto">
          <a:xfrm>
            <a:off x="395288" y="1227138"/>
            <a:ext cx="85328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latin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四部分有关的命令动词</a:t>
            </a:r>
            <a:endParaRPr kumimoji="1" lang="en-US" altLang="zh-CN" sz="2400" b="1" dirty="0">
              <a:latin typeface="Gulim" pitchFamily="34" charset="-127"/>
              <a:ea typeface="Gulim" pitchFamily="34" charset="-127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313113" y="2492375"/>
            <a:ext cx="0" cy="37449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8231188" y="2492375"/>
            <a:ext cx="12700" cy="37449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42988" y="2492375"/>
            <a:ext cx="0" cy="37385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  <p:bldP spid="7168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作业与练习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学习：</a:t>
            </a:r>
            <a:endParaRPr lang="en-US" altLang="zh-CN" dirty="0"/>
          </a:p>
          <a:p>
            <a:pPr lvl="1"/>
            <a:r>
              <a:rPr lang="zh-CN" altLang="en-US" dirty="0"/>
              <a:t>完成</a:t>
            </a:r>
            <a:r>
              <a:rPr lang="en-US" altLang="zh-CN" dirty="0"/>
              <a:t>W3School</a:t>
            </a:r>
            <a:r>
              <a:rPr lang="zh-CN" altLang="en-US" dirty="0"/>
              <a:t>网站上</a:t>
            </a:r>
            <a:r>
              <a:rPr lang="en-US" altLang="zh-CN" dirty="0"/>
              <a:t>SQL</a:t>
            </a:r>
            <a:r>
              <a:rPr lang="zh-CN" altLang="en-US" dirty="0"/>
              <a:t>基础教程部分</a:t>
            </a:r>
            <a:endParaRPr lang="en-US" altLang="zh-CN" dirty="0"/>
          </a:p>
          <a:p>
            <a:r>
              <a:rPr lang="zh-CN" altLang="en-US" dirty="0"/>
              <a:t>测试：</a:t>
            </a:r>
            <a:endParaRPr lang="en-US" altLang="zh-CN" dirty="0"/>
          </a:p>
          <a:p>
            <a:pPr lvl="1"/>
            <a:r>
              <a:rPr lang="zh-CN" altLang="en-US" dirty="0"/>
              <a:t>在线</a:t>
            </a:r>
            <a:r>
              <a:rPr lang="en-US" altLang="zh-CN" dirty="0"/>
              <a:t>SQL</a:t>
            </a:r>
            <a:r>
              <a:rPr lang="zh-CN" altLang="en-US" dirty="0"/>
              <a:t>测试（直到</a:t>
            </a:r>
            <a:r>
              <a:rPr lang="en-US" altLang="zh-CN" dirty="0"/>
              <a:t>20</a:t>
            </a:r>
            <a:r>
              <a:rPr lang="zh-CN" altLang="en-US" dirty="0"/>
              <a:t>道题完全正确为止）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63E1F6-D49A-4A10-BF66-4F6B4DE2287C}" type="datetime1">
              <a:rPr lang="zh-CN" altLang="en-US" smtClean="0"/>
              <a:pPr>
                <a:defRPr/>
              </a:pPr>
              <a:t>2018/3/14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362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圆角矩形 5"/>
          <p:cNvSpPr>
            <a:spLocks noChangeArrowheads="1"/>
          </p:cNvSpPr>
          <p:nvPr/>
        </p:nvSpPr>
        <p:spPr bwMode="auto">
          <a:xfrm>
            <a:off x="0" y="41275"/>
            <a:ext cx="9144000" cy="3644900"/>
          </a:xfrm>
          <a:prstGeom prst="roundRect">
            <a:avLst>
              <a:gd name="adj" fmla="val 0"/>
            </a:avLst>
          </a:prstGeom>
          <a:solidFill>
            <a:srgbClr val="D8243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AF7E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475" name="标题 16"/>
          <p:cNvSpPr>
            <a:spLocks noGrp="1" noChangeArrowheads="1"/>
          </p:cNvSpPr>
          <p:nvPr>
            <p:ph type="title" idx="4294967295"/>
          </p:nvPr>
        </p:nvSpPr>
        <p:spPr>
          <a:xfrm>
            <a:off x="2376488" y="2681288"/>
            <a:ext cx="5581650" cy="1146175"/>
          </a:xfrm>
        </p:spPr>
        <p:txBody>
          <a:bodyPr/>
          <a:lstStyle/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5476" name="Picture 14" descr="http://img1.imgtn.bdimg.com/it/u=2680666289,3657577152&amp;fm=21&amp;gp=0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4149725"/>
            <a:ext cx="374967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484313"/>
            <a:ext cx="865188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8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484313"/>
            <a:ext cx="98107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9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484313"/>
            <a:ext cx="911225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862888" cy="685800"/>
          </a:xfrm>
        </p:spPr>
        <p:txBody>
          <a:bodyPr/>
          <a:lstStyle/>
          <a:p>
            <a:pPr eaLnBrk="1" hangingPunct="1"/>
            <a:r>
              <a:rPr lang="zh-CN" altLang="en-US" sz="4000"/>
              <a:t>数据类型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341438"/>
            <a:ext cx="4918075" cy="3303587"/>
          </a:xfrm>
        </p:spPr>
        <p:txBody>
          <a:bodyPr/>
          <a:lstStyle/>
          <a:p>
            <a:pPr eaLnBrk="1" hangingPunct="1"/>
            <a:r>
              <a:rPr lang="zh-CN" altLang="en-US" sz="4000" b="1"/>
              <a:t>数值类型 </a:t>
            </a:r>
          </a:p>
          <a:p>
            <a:pPr eaLnBrk="1" hangingPunct="1"/>
            <a:r>
              <a:rPr lang="zh-CN" altLang="en-US" sz="4000" b="1"/>
              <a:t>字符串类型</a:t>
            </a:r>
          </a:p>
          <a:p>
            <a:pPr eaLnBrk="1" hangingPunct="1"/>
            <a:r>
              <a:rPr lang="zh-CN" altLang="en-US" sz="4000" b="1"/>
              <a:t>日期时间类型</a:t>
            </a:r>
          </a:p>
          <a:p>
            <a:pPr eaLnBrk="1" hangingPunct="1"/>
            <a:r>
              <a:rPr lang="zh-CN" altLang="en-US" sz="4000" b="1"/>
              <a:t>货币类型</a:t>
            </a:r>
          </a:p>
        </p:txBody>
      </p:sp>
      <p:pic>
        <p:nvPicPr>
          <p:cNvPr id="79876" name="Picture 13" descr="MCj042446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23" y="4622651"/>
            <a:ext cx="175895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 bwMode="black">
          <a:xfrm>
            <a:off x="548069" y="4917430"/>
            <a:ext cx="582475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以下数据类型以</a:t>
            </a:r>
            <a:r>
              <a:rPr lang="en-US" altLang="zh-CN" sz="24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SQL Server</a:t>
            </a:r>
            <a:r>
              <a:rPr lang="zh-CN" altLang="en-US" sz="2400" b="1" dirty="0">
                <a:solidFill>
                  <a:schemeClr val="accent4">
                    <a:lumMod val="10000"/>
                  </a:schemeClr>
                </a:solidFill>
                <a:latin typeface="+mn-ea"/>
                <a:ea typeface="+mn-ea"/>
              </a:rPr>
              <a:t>为准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black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defRPr sz="2000" b="1" dirty="0" smtClean="0">
            <a:solidFill>
              <a:schemeClr val="accent4">
                <a:lumMod val="10000"/>
              </a:schemeClr>
            </a:solidFill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157269369</TotalTime>
  <Pages>0</Pages>
  <Words>4822</Words>
  <Characters>0</Characters>
  <Application>Microsoft Office PowerPoint</Application>
  <DocSecurity>0</DocSecurity>
  <PresentationFormat>全屏显示(4:3)</PresentationFormat>
  <Lines>0</Lines>
  <Paragraphs>744</Paragraphs>
  <Slides>81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100" baseType="lpstr">
      <vt:lpstr>굴림</vt:lpstr>
      <vt:lpstr>굴림</vt:lpstr>
      <vt:lpstr>方正书宋简体</vt:lpstr>
      <vt:lpstr>方正姚体</vt:lpstr>
      <vt:lpstr>仿宋_GB2312</vt:lpstr>
      <vt:lpstr>黑体</vt:lpstr>
      <vt:lpstr>华文行楷</vt:lpstr>
      <vt:lpstr>楷体_GB2312</vt:lpstr>
      <vt:lpstr>宋体</vt:lpstr>
      <vt:lpstr>微软雅黑</vt:lpstr>
      <vt:lpstr>Arial</vt:lpstr>
      <vt:lpstr>Calibri</vt:lpstr>
      <vt:lpstr>Courier New</vt:lpstr>
      <vt:lpstr>Tahoma</vt:lpstr>
      <vt:lpstr>Times New Roman</vt:lpstr>
      <vt:lpstr>Verdana</vt:lpstr>
      <vt:lpstr>Wingdings</vt:lpstr>
      <vt:lpstr>Office 主题</vt:lpstr>
      <vt:lpstr>自定义设计方案</vt:lpstr>
      <vt:lpstr>PowerPoint 演示文稿</vt:lpstr>
      <vt:lpstr>SQL语言基础</vt:lpstr>
      <vt:lpstr>SQL语言概述</vt:lpstr>
      <vt:lpstr>SQL语言概述</vt:lpstr>
      <vt:lpstr>SQL语言的发展</vt:lpstr>
      <vt:lpstr>SQL语言简介</vt:lpstr>
      <vt:lpstr>SQL语言简介</vt:lpstr>
      <vt:lpstr>SQL语言功能概述</vt:lpstr>
      <vt:lpstr>数据类型</vt:lpstr>
      <vt:lpstr>精确数值类型</vt:lpstr>
      <vt:lpstr>近似数值数类型</vt:lpstr>
      <vt:lpstr>字符串类型</vt:lpstr>
      <vt:lpstr>二进制字符串类型</vt:lpstr>
      <vt:lpstr>数据操作语句</vt:lpstr>
      <vt:lpstr>本章所用的表结构</vt:lpstr>
      <vt:lpstr>本章所用的表结构</vt:lpstr>
      <vt:lpstr>本章所用的表数据</vt:lpstr>
      <vt:lpstr>本章所用的表数据</vt:lpstr>
      <vt:lpstr>本章所用的表数据</vt:lpstr>
      <vt:lpstr>查询语句基本格式</vt:lpstr>
      <vt:lpstr>1.选择表中若干列</vt:lpstr>
      <vt:lpstr>1.选择表中若干列</vt:lpstr>
      <vt:lpstr> 1.选择表中若干列</vt:lpstr>
      <vt:lpstr> 1.选择表中若干列</vt:lpstr>
      <vt:lpstr> 1.选择表中若干列</vt:lpstr>
      <vt:lpstr>改变列标题 </vt:lpstr>
      <vt:lpstr>2.选择表中若干元组</vt:lpstr>
      <vt:lpstr>（1）消除取值相同的行</vt:lpstr>
      <vt:lpstr>（2）查询满足条件的元组</vt:lpstr>
      <vt:lpstr>2.选择表中若干元组 （1）比较大小</vt:lpstr>
      <vt:lpstr>（2）确定范围</vt:lpstr>
      <vt:lpstr>（2）确定范围</vt:lpstr>
      <vt:lpstr>（2）确定范围</vt:lpstr>
      <vt:lpstr>（2）确定范围</vt:lpstr>
      <vt:lpstr>（3）确定集合</vt:lpstr>
      <vt:lpstr>（3）确定集合</vt:lpstr>
      <vt:lpstr>（3）确定集合</vt:lpstr>
      <vt:lpstr>（4）字符匹配</vt:lpstr>
      <vt:lpstr>（4）字符匹配</vt:lpstr>
      <vt:lpstr>（4）字符匹配</vt:lpstr>
      <vt:lpstr>（4）字符匹配</vt:lpstr>
      <vt:lpstr>（4）字符匹配</vt:lpstr>
      <vt:lpstr>（5）涉及空值的查询</vt:lpstr>
      <vt:lpstr>（5）涉及空值的查询</vt:lpstr>
      <vt:lpstr>（6）多重条件查询</vt:lpstr>
      <vt:lpstr>（6）多重条件查询</vt:lpstr>
      <vt:lpstr>3.对查询结果进行排序</vt:lpstr>
      <vt:lpstr>3.对查询结果进行排序</vt:lpstr>
      <vt:lpstr>3.对查询结果进行排序</vt:lpstr>
      <vt:lpstr>4.使用聚合函数汇总数据 </vt:lpstr>
      <vt:lpstr>4.使用聚合函数汇总数据 </vt:lpstr>
      <vt:lpstr>4.使用聚合函数汇总数据 </vt:lpstr>
      <vt:lpstr>5．对数据进行分组统计</vt:lpstr>
      <vt:lpstr>使用GROUP BY子句</vt:lpstr>
      <vt:lpstr>使用GROUP BY子句</vt:lpstr>
      <vt:lpstr>使用GROUP BY子句</vt:lpstr>
      <vt:lpstr>注意</vt:lpstr>
      <vt:lpstr>（2）使用HAVING</vt:lpstr>
      <vt:lpstr>几个子句比较</vt:lpstr>
      <vt:lpstr>示例</vt:lpstr>
      <vt:lpstr>Where与Having</vt:lpstr>
      <vt:lpstr>查询语句基本格式</vt:lpstr>
      <vt:lpstr>4.1.3 多表连接查询</vt:lpstr>
      <vt:lpstr>内连接</vt:lpstr>
      <vt:lpstr>连接基础知识</vt:lpstr>
      <vt:lpstr>执行连接操作的大致过程</vt:lpstr>
      <vt:lpstr>示例</vt:lpstr>
      <vt:lpstr>去掉重复列</vt:lpstr>
      <vt:lpstr>示例</vt:lpstr>
      <vt:lpstr>示例</vt:lpstr>
      <vt:lpstr>PowerPoint 演示文稿</vt:lpstr>
      <vt:lpstr>PowerPoint 演示文稿</vt:lpstr>
      <vt:lpstr>自连接</vt:lpstr>
      <vt:lpstr>自连接（举例）</vt:lpstr>
      <vt:lpstr>自连接（举例）</vt:lpstr>
      <vt:lpstr>自连接（举例）</vt:lpstr>
      <vt:lpstr>PowerPoint 演示文稿</vt:lpstr>
      <vt:lpstr>在线学习SQL</vt:lpstr>
      <vt:lpstr>在线学习SQL</vt:lpstr>
      <vt:lpstr>作业与练习</vt:lpstr>
      <vt:lpstr>THANK YOU</vt:lpstr>
    </vt:vector>
  </TitlesOfParts>
  <Manager/>
  <Company>AFI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wangwei</dc:creator>
  <cp:keywords/>
  <dc:description/>
  <cp:lastModifiedBy>401019297@qq.com</cp:lastModifiedBy>
  <cp:revision>572</cp:revision>
  <cp:lastPrinted>1899-12-30T00:00:00Z</cp:lastPrinted>
  <dcterms:created xsi:type="dcterms:W3CDTF">2012-04-27T06:30:00Z</dcterms:created>
  <dcterms:modified xsi:type="dcterms:W3CDTF">2018-03-14T13:17:11Z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