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7" r:id="rId2"/>
  </p:sldMasterIdLst>
  <p:notesMasterIdLst>
    <p:notesMasterId r:id="rId86"/>
  </p:notesMasterIdLst>
  <p:handoutMasterIdLst>
    <p:handoutMasterId r:id="rId87"/>
  </p:handoutMasterIdLst>
  <p:sldIdLst>
    <p:sldId id="342" r:id="rId3"/>
    <p:sldId id="368" r:id="rId4"/>
    <p:sldId id="680" r:id="rId5"/>
    <p:sldId id="681" r:id="rId6"/>
    <p:sldId id="755" r:id="rId7"/>
    <p:sldId id="683" r:id="rId8"/>
    <p:sldId id="685" r:id="rId9"/>
    <p:sldId id="686" r:id="rId10"/>
    <p:sldId id="687" r:id="rId11"/>
    <p:sldId id="688" r:id="rId12"/>
    <p:sldId id="689" r:id="rId13"/>
    <p:sldId id="690" r:id="rId14"/>
    <p:sldId id="691" r:id="rId15"/>
    <p:sldId id="692" r:id="rId16"/>
    <p:sldId id="693" r:id="rId17"/>
    <p:sldId id="694" r:id="rId18"/>
    <p:sldId id="695" r:id="rId19"/>
    <p:sldId id="696" r:id="rId20"/>
    <p:sldId id="697" r:id="rId21"/>
    <p:sldId id="698" r:id="rId22"/>
    <p:sldId id="699" r:id="rId23"/>
    <p:sldId id="369" r:id="rId24"/>
    <p:sldId id="700" r:id="rId25"/>
    <p:sldId id="757" r:id="rId26"/>
    <p:sldId id="701" r:id="rId27"/>
    <p:sldId id="702" r:id="rId28"/>
    <p:sldId id="385" r:id="rId29"/>
    <p:sldId id="703" r:id="rId30"/>
    <p:sldId id="705" r:id="rId31"/>
    <p:sldId id="706" r:id="rId32"/>
    <p:sldId id="756" r:id="rId33"/>
    <p:sldId id="709" r:id="rId34"/>
    <p:sldId id="707" r:id="rId35"/>
    <p:sldId id="708" r:id="rId36"/>
    <p:sldId id="710" r:id="rId37"/>
    <p:sldId id="711" r:id="rId38"/>
    <p:sldId id="712" r:id="rId39"/>
    <p:sldId id="713" r:id="rId40"/>
    <p:sldId id="714" r:id="rId41"/>
    <p:sldId id="715" r:id="rId42"/>
    <p:sldId id="759" r:id="rId43"/>
    <p:sldId id="505" r:id="rId44"/>
    <p:sldId id="718" r:id="rId45"/>
    <p:sldId id="719" r:id="rId46"/>
    <p:sldId id="720" r:id="rId47"/>
    <p:sldId id="721" r:id="rId48"/>
    <p:sldId id="722" r:id="rId49"/>
    <p:sldId id="723" r:id="rId50"/>
    <p:sldId id="724" r:id="rId51"/>
    <p:sldId id="725" r:id="rId52"/>
    <p:sldId id="726" r:id="rId53"/>
    <p:sldId id="727" r:id="rId54"/>
    <p:sldId id="728" r:id="rId55"/>
    <p:sldId id="729" r:id="rId56"/>
    <p:sldId id="730" r:id="rId57"/>
    <p:sldId id="731" r:id="rId58"/>
    <p:sldId id="732" r:id="rId59"/>
    <p:sldId id="733" r:id="rId60"/>
    <p:sldId id="760" r:id="rId61"/>
    <p:sldId id="649" r:id="rId62"/>
    <p:sldId id="734" r:id="rId63"/>
    <p:sldId id="762" r:id="rId64"/>
    <p:sldId id="736" r:id="rId65"/>
    <p:sldId id="737" r:id="rId66"/>
    <p:sldId id="738" r:id="rId67"/>
    <p:sldId id="763" r:id="rId68"/>
    <p:sldId id="740" r:id="rId69"/>
    <p:sldId id="741" r:id="rId70"/>
    <p:sldId id="761" r:id="rId71"/>
    <p:sldId id="656" r:id="rId72"/>
    <p:sldId id="742" r:id="rId73"/>
    <p:sldId id="744" r:id="rId74"/>
    <p:sldId id="745" r:id="rId75"/>
    <p:sldId id="746" r:id="rId76"/>
    <p:sldId id="752" r:id="rId77"/>
    <p:sldId id="747" r:id="rId78"/>
    <p:sldId id="748" r:id="rId79"/>
    <p:sldId id="749" r:id="rId80"/>
    <p:sldId id="750" r:id="rId81"/>
    <p:sldId id="751" r:id="rId82"/>
    <p:sldId id="753" r:id="rId83"/>
    <p:sldId id="754" r:id="rId84"/>
    <p:sldId id="596" r:id="rId8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CC99"/>
    <a:srgbClr val="FFC000"/>
    <a:srgbClr val="FFCCCC"/>
    <a:srgbClr val="9933FF"/>
    <a:srgbClr val="FF99CC"/>
    <a:srgbClr val="FF6699"/>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75" autoAdjust="0"/>
  </p:normalViewPr>
  <p:slideViewPr>
    <p:cSldViewPr>
      <p:cViewPr varScale="1">
        <p:scale>
          <a:sx n="63" d="100"/>
          <a:sy n="63" d="100"/>
        </p:scale>
        <p:origin x="1372" y="56"/>
      </p:cViewPr>
      <p:guideLst>
        <p:guide orient="horz" pos="2160"/>
        <p:guide pos="2880"/>
      </p:guideLst>
    </p:cSldViewPr>
  </p:slideViewPr>
  <p:notesTextViewPr>
    <p:cViewPr>
      <p:scale>
        <a:sx n="1" d="1"/>
        <a:sy n="1" d="1"/>
      </p:scale>
      <p:origin x="0" y="0"/>
    </p:cViewPr>
  </p:notesTextViewPr>
  <p:notesViewPr>
    <p:cSldViewPr>
      <p:cViewPr varScale="1">
        <p:scale>
          <a:sx n="73" d="100"/>
          <a:sy n="73" d="100"/>
        </p:scale>
        <p:origin x="-2238" y="-108"/>
      </p:cViewPr>
      <p:guideLst>
        <p:guide orient="horz" pos="2880"/>
        <p:guide pos="2160"/>
      </p:guideLst>
    </p:cSldViewPr>
  </p:notesViewPr>
  <p:gridSpacing cx="72033" cy="72033"/>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image" Target="../media/image31.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3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pitchFamily="34" charset="0"/>
                <a:ea typeface="宋体" pitchFamily="2" charset="-122"/>
              </a:defRPr>
            </a:lvl1pPr>
          </a:lstStyle>
          <a:p>
            <a:pPr>
              <a:defRPr/>
            </a:pPr>
            <a:fld id="{967C9D16-232E-4A73-92F6-24CA9D39CB52}" type="datetimeFigureOut">
              <a:rPr lang="zh-CN" altLang="en-US"/>
              <a:pPr>
                <a:defRPr/>
              </a:pPr>
              <a:t>2018/3/25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34"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24452D7F-F36C-4467-9F2A-AD35481846EE}" type="slidenum">
              <a:rPr lang="zh-CN" altLang="en-US"/>
              <a:pPr/>
              <a:t>‹#›</a:t>
            </a:fld>
            <a:endParaRPr lang="zh-CN" altLang="en-US"/>
          </a:p>
        </p:txBody>
      </p:sp>
    </p:spTree>
    <p:extLst>
      <p:ext uri="{BB962C8B-B14F-4D97-AF65-F5344CB8AC3E}">
        <p14:creationId xmlns:p14="http://schemas.microsoft.com/office/powerpoint/2010/main" val="19272624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atin typeface="Arial" pitchFamily="34" charset="0"/>
                <a:ea typeface="宋体" pitchFamily="2" charset="-122"/>
              </a:defRPr>
            </a:lvl1pPr>
          </a:lstStyle>
          <a:p>
            <a:pPr>
              <a:defRPr/>
            </a:pPr>
            <a:fld id="{C741087F-09BC-4F66-9E48-BCC50851BACF}" type="datetimeFigureOut">
              <a:rPr lang="zh-CN" altLang="en-US"/>
              <a:pPr>
                <a:defRPr/>
              </a:pPr>
              <a:t>2018/3/25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atin typeface="Arial" pitchFamily="34"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EB8FF10-4BCD-43A0-9BFD-FDDDC6AD4AB8}" type="slidenum">
              <a:rPr lang="zh-CN" altLang="en-US"/>
              <a:pPr/>
              <a:t>‹#›</a:t>
            </a:fld>
            <a:endParaRPr lang="zh-CN" altLang="en-US"/>
          </a:p>
        </p:txBody>
      </p:sp>
    </p:spTree>
    <p:extLst>
      <p:ext uri="{BB962C8B-B14F-4D97-AF65-F5344CB8AC3E}">
        <p14:creationId xmlns:p14="http://schemas.microsoft.com/office/powerpoint/2010/main" val="19905323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zh.wikipedia.org/wiki/%E8%8B%B1%E8%AF%AD"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hyperlink" Target="http://zh.wikipedia.org/wiki/%E6%95%B0%E6%8D%AE%E7%BB%93%E6%9E%84" TargetMode="External"/><Relationship Id="rId4" Type="http://schemas.openxmlformats.org/officeDocument/2006/relationships/hyperlink" Target="http://zh.wikipedia.org/wiki/%E6%A0%91_(%E6%95%B0%E6%8D%AE%E7%BB%93%E6%9E%84)"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003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DD8F788-FC98-458A-B31D-8112AEEA5036}" type="slidenum">
              <a:rPr lang="zh-CN" altLang="en-US"/>
              <a:pPr/>
              <a:t>1</a:t>
            </a:fld>
            <a:endParaRPr lang="zh-CN" altLang="en-US"/>
          </a:p>
        </p:txBody>
      </p:sp>
    </p:spTree>
    <p:extLst>
      <p:ext uri="{BB962C8B-B14F-4D97-AF65-F5344CB8AC3E}">
        <p14:creationId xmlns:p14="http://schemas.microsoft.com/office/powerpoint/2010/main" val="644941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sym typeface="Wingdings" panose="05000000000000000000" pitchFamily="2" charset="2"/>
              </a:rPr>
              <a:t></a:t>
            </a:r>
            <a:r>
              <a:rPr lang="zh-CN" altLang="en-US" dirty="0">
                <a:sym typeface="Wingdings" panose="05000000000000000000" pitchFamily="2" charset="2"/>
              </a:rPr>
              <a:t>视图的作用</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9EB8FF10-4BCD-43A0-9BFD-FDDDC6AD4AB8}" type="slidenum">
              <a:rPr lang="zh-CN" altLang="en-US" smtClean="0"/>
              <a:pPr/>
              <a:t>20</a:t>
            </a:fld>
            <a:endParaRPr lang="zh-CN" altLang="en-US"/>
          </a:p>
        </p:txBody>
      </p:sp>
    </p:spTree>
    <p:extLst>
      <p:ext uri="{BB962C8B-B14F-4D97-AF65-F5344CB8AC3E}">
        <p14:creationId xmlns:p14="http://schemas.microsoft.com/office/powerpoint/2010/main" val="144405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EB8FF10-4BCD-43A0-9BFD-FDDDC6AD4AB8}" type="slidenum">
              <a:rPr lang="zh-CN" altLang="en-US" smtClean="0"/>
              <a:pPr/>
              <a:t>21</a:t>
            </a:fld>
            <a:endParaRPr lang="zh-CN" altLang="en-US"/>
          </a:p>
        </p:txBody>
      </p:sp>
    </p:spTree>
    <p:extLst>
      <p:ext uri="{BB962C8B-B14F-4D97-AF65-F5344CB8AC3E}">
        <p14:creationId xmlns:p14="http://schemas.microsoft.com/office/powerpoint/2010/main" val="3434588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t>B</a:t>
            </a:r>
            <a:r>
              <a:rPr lang="zh-CN" altLang="en-US" dirty="0"/>
              <a:t>树：</a:t>
            </a:r>
            <a:r>
              <a:rPr lang="en-US" altLang="zh-CN" dirty="0"/>
              <a:t>Balance tree</a:t>
            </a:r>
            <a:r>
              <a:rPr lang="zh-CN" altLang="en-US" dirty="0"/>
              <a:t>平衡多路查找树。</a:t>
            </a:r>
            <a:r>
              <a:rPr lang="zh-CN" altLang="zh-CN" b="1" dirty="0"/>
              <a:t>B树</a:t>
            </a:r>
            <a:r>
              <a:rPr lang="zh-CN" altLang="zh-CN" dirty="0"/>
              <a:t>（</a:t>
            </a:r>
            <a:r>
              <a:rPr lang="zh-CN" altLang="zh-CN" dirty="0">
                <a:hlinkClick r:id="rId3" tooltip="英语"/>
              </a:rPr>
              <a:t>英语</a:t>
            </a:r>
            <a:r>
              <a:rPr lang="zh-CN" altLang="zh-CN" dirty="0"/>
              <a:t>：B-tree）是一种</a:t>
            </a:r>
            <a:r>
              <a:rPr lang="zh-CN" altLang="zh-CN" dirty="0">
                <a:hlinkClick r:id="rId4" tooltip="树 (数据结构)"/>
              </a:rPr>
              <a:t>树状</a:t>
            </a:r>
            <a:r>
              <a:rPr lang="zh-CN" altLang="zh-CN" dirty="0">
                <a:hlinkClick r:id="rId5" tooltip="数据结构"/>
              </a:rPr>
              <a:t>数据结构</a:t>
            </a:r>
            <a:r>
              <a:rPr lang="zh-CN" altLang="zh-CN" dirty="0"/>
              <a:t>，能够用來存储排序後的数据</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9EB8FF10-4BCD-43A0-9BFD-FDDDC6AD4AB8}" type="slidenum">
              <a:rPr lang="zh-CN" altLang="en-US" smtClean="0"/>
              <a:pPr/>
              <a:t>23</a:t>
            </a:fld>
            <a:endParaRPr lang="zh-CN" altLang="en-US"/>
          </a:p>
        </p:txBody>
      </p:sp>
    </p:spTree>
    <p:extLst>
      <p:ext uri="{BB962C8B-B14F-4D97-AF65-F5344CB8AC3E}">
        <p14:creationId xmlns:p14="http://schemas.microsoft.com/office/powerpoint/2010/main" val="2395122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800" dirty="0"/>
              <a:t>首先，应分析现实要求，即做</a:t>
            </a:r>
            <a:r>
              <a:rPr lang="zh-CN" altLang="en-US" sz="2800" b="1" dirty="0">
                <a:solidFill>
                  <a:srgbClr val="FF0000"/>
                </a:solidFill>
              </a:rPr>
              <a:t>需求分析</a:t>
            </a:r>
            <a:endParaRPr lang="en-US" altLang="zh-CN" sz="2800" b="1" dirty="0">
              <a:solidFill>
                <a:srgbClr val="FF0000"/>
              </a:solidFill>
            </a:endParaRPr>
          </a:p>
          <a:p>
            <a:pPr lvl="1">
              <a:spcBef>
                <a:spcPct val="0"/>
              </a:spcBef>
            </a:pPr>
            <a:r>
              <a:rPr lang="zh-CN" altLang="en-US" sz="2400" dirty="0"/>
              <a:t>通过调查、访谈、讨论，分析用户的业务流程，得出用户的需求，用数据流程图、数据字典将用户需求描述</a:t>
            </a:r>
          </a:p>
          <a:p>
            <a:r>
              <a:rPr lang="zh-CN" altLang="en-US" sz="2800" dirty="0"/>
              <a:t>其次，在需求分析的基础上，进行数据库</a:t>
            </a:r>
            <a:r>
              <a:rPr lang="zh-CN" altLang="en-US" sz="2800" b="1" dirty="0">
                <a:solidFill>
                  <a:srgbClr val="FF0000"/>
                </a:solidFill>
              </a:rPr>
              <a:t>概念设计</a:t>
            </a:r>
            <a:endParaRPr lang="en-US" altLang="zh-CN" sz="2800" b="1" dirty="0">
              <a:solidFill>
                <a:srgbClr val="FF0000"/>
              </a:solidFill>
            </a:endParaRPr>
          </a:p>
          <a:p>
            <a:pPr lvl="1">
              <a:spcBef>
                <a:spcPct val="0"/>
              </a:spcBef>
            </a:pPr>
            <a:r>
              <a:rPr lang="zh-CN" altLang="en-US" sz="2400" dirty="0"/>
              <a:t>抽象出各用户所要求的数据视图（对应外模式），综合为全局的数据视图（对应模式），用概念数据模型来抽象，可用</a:t>
            </a:r>
            <a:r>
              <a:rPr lang="en-US" altLang="zh-CN" sz="2400" dirty="0"/>
              <a:t>ER</a:t>
            </a:r>
            <a:r>
              <a:rPr lang="zh-CN" altLang="en-US" sz="2400" dirty="0"/>
              <a:t>模型或对象模型</a:t>
            </a:r>
          </a:p>
          <a:p>
            <a:r>
              <a:rPr lang="zh-CN" altLang="en-US" sz="2800" dirty="0"/>
              <a:t>第三步，数据库</a:t>
            </a:r>
            <a:r>
              <a:rPr lang="zh-CN" altLang="en-US" sz="2800" b="1" dirty="0">
                <a:solidFill>
                  <a:srgbClr val="FF0000"/>
                </a:solidFill>
              </a:rPr>
              <a:t>逻辑设计</a:t>
            </a:r>
            <a:endParaRPr lang="en-US" altLang="zh-CN" sz="2800" b="1" dirty="0">
              <a:solidFill>
                <a:srgbClr val="FF0000"/>
              </a:solidFill>
            </a:endParaRPr>
          </a:p>
          <a:p>
            <a:pPr lvl="1">
              <a:spcBef>
                <a:spcPct val="0"/>
              </a:spcBef>
            </a:pPr>
            <a:r>
              <a:rPr lang="zh-CN" altLang="en-US" sz="2400" dirty="0"/>
              <a:t>将用</a:t>
            </a:r>
            <a:r>
              <a:rPr lang="en-US" altLang="zh-CN" sz="2400" dirty="0"/>
              <a:t>ER</a:t>
            </a:r>
            <a:r>
              <a:rPr lang="zh-CN" altLang="en-US" sz="2400" dirty="0"/>
              <a:t>模型或对象模型表示的数据视图，转换为关系模式，并对所得关系模式进行优化处理（对应于外模式和模式）</a:t>
            </a:r>
          </a:p>
          <a:p>
            <a:r>
              <a:rPr lang="zh-CN" altLang="en-US" sz="2800" dirty="0"/>
              <a:t>第四步，数据库的</a:t>
            </a:r>
            <a:r>
              <a:rPr lang="zh-CN" altLang="en-US" sz="2800" b="1" dirty="0">
                <a:solidFill>
                  <a:srgbClr val="FF0000"/>
                </a:solidFill>
              </a:rPr>
              <a:t>物理设计</a:t>
            </a:r>
            <a:endParaRPr lang="en-US" altLang="zh-CN" sz="2800" b="1" dirty="0">
              <a:solidFill>
                <a:srgbClr val="FF0000"/>
              </a:solidFill>
            </a:endParaRPr>
          </a:p>
          <a:p>
            <a:pPr lvl="1">
              <a:spcBef>
                <a:spcPct val="0"/>
              </a:spcBef>
            </a:pPr>
            <a:r>
              <a:rPr lang="zh-CN" altLang="en-US" sz="2400" dirty="0"/>
              <a:t>所得的数据模式组织存储到物理介质上（对应内模式）</a:t>
            </a:r>
          </a:p>
          <a:p>
            <a:r>
              <a:rPr lang="zh-CN" altLang="en-US" sz="2800" dirty="0"/>
              <a:t>最后，数据库的</a:t>
            </a:r>
            <a:r>
              <a:rPr lang="zh-CN" altLang="en-US" sz="2800" b="1" dirty="0">
                <a:solidFill>
                  <a:srgbClr val="FF0000"/>
                </a:solidFill>
              </a:rPr>
              <a:t>安全设计</a:t>
            </a:r>
            <a:endParaRPr lang="en-US" altLang="zh-CN" sz="2800" b="1" dirty="0">
              <a:solidFill>
                <a:srgbClr val="FF0000"/>
              </a:solidFill>
            </a:endParaRPr>
          </a:p>
          <a:p>
            <a:pPr lvl="1">
              <a:spcBef>
                <a:spcPct val="0"/>
              </a:spcBef>
            </a:pPr>
            <a:r>
              <a:rPr lang="zh-CN" altLang="en-US" sz="2400" dirty="0"/>
              <a:t>即允许什么样的用户访问数据库，以及合法用户访问数据库中数据的权限等问题。</a:t>
            </a:r>
          </a:p>
          <a:p>
            <a:endParaRPr lang="zh-CN" altLang="en-US" dirty="0"/>
          </a:p>
        </p:txBody>
      </p:sp>
      <p:sp>
        <p:nvSpPr>
          <p:cNvPr id="4" name="灯片编号占位符 3"/>
          <p:cNvSpPr>
            <a:spLocks noGrp="1"/>
          </p:cNvSpPr>
          <p:nvPr>
            <p:ph type="sldNum" sz="quarter" idx="10"/>
          </p:nvPr>
        </p:nvSpPr>
        <p:spPr/>
        <p:txBody>
          <a:bodyPr/>
          <a:lstStyle/>
          <a:p>
            <a:fld id="{9EB8FF10-4BCD-43A0-9BFD-FDDDC6AD4AB8}" type="slidenum">
              <a:rPr lang="zh-CN" altLang="en-US" smtClean="0"/>
              <a:pPr/>
              <a:t>30</a:t>
            </a:fld>
            <a:endParaRPr lang="zh-CN" altLang="en-US"/>
          </a:p>
        </p:txBody>
      </p:sp>
    </p:spTree>
    <p:extLst>
      <p:ext uri="{BB962C8B-B14F-4D97-AF65-F5344CB8AC3E}">
        <p14:creationId xmlns:p14="http://schemas.microsoft.com/office/powerpoint/2010/main" val="2057565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t>2—</a:t>
            </a:r>
            <a:r>
              <a:rPr lang="zh-CN" altLang="en-US" dirty="0"/>
              <a:t>调查的重点是数据和处理。信息需求，处理需求和安全性与完整性要求</a:t>
            </a:r>
          </a:p>
          <a:p>
            <a:endParaRPr lang="zh-CN" altLang="en-US" dirty="0"/>
          </a:p>
        </p:txBody>
      </p:sp>
      <p:sp>
        <p:nvSpPr>
          <p:cNvPr id="4" name="灯片编号占位符 3"/>
          <p:cNvSpPr>
            <a:spLocks noGrp="1"/>
          </p:cNvSpPr>
          <p:nvPr>
            <p:ph type="sldNum" sz="quarter" idx="10"/>
          </p:nvPr>
        </p:nvSpPr>
        <p:spPr/>
        <p:txBody>
          <a:bodyPr/>
          <a:lstStyle/>
          <a:p>
            <a:fld id="{9EB8FF10-4BCD-43A0-9BFD-FDDDC6AD4AB8}" type="slidenum">
              <a:rPr lang="zh-CN" altLang="en-US" smtClean="0"/>
              <a:pPr/>
              <a:t>33</a:t>
            </a:fld>
            <a:endParaRPr lang="zh-CN" altLang="en-US"/>
          </a:p>
        </p:txBody>
      </p:sp>
    </p:spTree>
    <p:extLst>
      <p:ext uri="{BB962C8B-B14F-4D97-AF65-F5344CB8AC3E}">
        <p14:creationId xmlns:p14="http://schemas.microsoft.com/office/powerpoint/2010/main" val="231637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数据流图是从数据和处理两方面表达数据处理的一种图形化表示方法。需求分析阶段，不必确定数据的具体存储方式。“处理”抽象地表达了系统的功能需求。</a:t>
            </a:r>
          </a:p>
          <a:p>
            <a:endParaRPr lang="zh-CN" altLang="en-US" dirty="0"/>
          </a:p>
        </p:txBody>
      </p:sp>
      <p:sp>
        <p:nvSpPr>
          <p:cNvPr id="4" name="灯片编号占位符 3"/>
          <p:cNvSpPr>
            <a:spLocks noGrp="1"/>
          </p:cNvSpPr>
          <p:nvPr>
            <p:ph type="sldNum" sz="quarter" idx="10"/>
          </p:nvPr>
        </p:nvSpPr>
        <p:spPr/>
        <p:txBody>
          <a:bodyPr/>
          <a:lstStyle/>
          <a:p>
            <a:fld id="{9EB8FF10-4BCD-43A0-9BFD-FDDDC6AD4AB8}" type="slidenum">
              <a:rPr lang="zh-CN" altLang="en-US" smtClean="0"/>
              <a:pPr/>
              <a:t>34</a:t>
            </a:fld>
            <a:endParaRPr lang="zh-CN" altLang="en-US"/>
          </a:p>
        </p:txBody>
      </p:sp>
    </p:spTree>
    <p:extLst>
      <p:ext uri="{BB962C8B-B14F-4D97-AF65-F5344CB8AC3E}">
        <p14:creationId xmlns:p14="http://schemas.microsoft.com/office/powerpoint/2010/main" val="4259416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800" dirty="0"/>
              <a:t>其次，在需求分析的基础上，进行数据库</a:t>
            </a:r>
            <a:r>
              <a:rPr lang="zh-CN" altLang="en-US" sz="2800" b="1" dirty="0">
                <a:solidFill>
                  <a:srgbClr val="FF0000"/>
                </a:solidFill>
              </a:rPr>
              <a:t>概念设计</a:t>
            </a:r>
            <a:endParaRPr lang="en-US" altLang="zh-CN" sz="2800" b="1" dirty="0">
              <a:solidFill>
                <a:srgbClr val="FF0000"/>
              </a:solidFill>
            </a:endParaRPr>
          </a:p>
          <a:p>
            <a:pPr lvl="1">
              <a:spcBef>
                <a:spcPct val="0"/>
              </a:spcBef>
            </a:pPr>
            <a:r>
              <a:rPr lang="zh-CN" altLang="en-US" sz="2400" dirty="0"/>
              <a:t>抽象出各用户所要求的数据视图（对应外模式），综合为全局的数据视图（对应模式），用概念数据模型来抽象，可用</a:t>
            </a:r>
            <a:r>
              <a:rPr lang="en-US" altLang="zh-CN" sz="2400" dirty="0"/>
              <a:t>ER</a:t>
            </a:r>
            <a:r>
              <a:rPr lang="zh-CN" altLang="en-US" sz="2400" dirty="0"/>
              <a:t>模型或对象模型</a:t>
            </a:r>
          </a:p>
          <a:p>
            <a:r>
              <a:rPr lang="zh-CN" altLang="en-US" sz="2800" dirty="0"/>
              <a:t>第三步，数据库</a:t>
            </a:r>
            <a:r>
              <a:rPr lang="zh-CN" altLang="en-US" sz="2800" b="1" dirty="0">
                <a:solidFill>
                  <a:srgbClr val="FF0000"/>
                </a:solidFill>
              </a:rPr>
              <a:t>逻辑设计</a:t>
            </a:r>
            <a:endParaRPr lang="en-US" altLang="zh-CN" sz="2800" b="1" dirty="0">
              <a:solidFill>
                <a:srgbClr val="FF0000"/>
              </a:solidFill>
            </a:endParaRPr>
          </a:p>
          <a:p>
            <a:pPr lvl="1">
              <a:spcBef>
                <a:spcPct val="0"/>
              </a:spcBef>
            </a:pPr>
            <a:r>
              <a:rPr lang="zh-CN" altLang="en-US" sz="2400" dirty="0"/>
              <a:t>将用</a:t>
            </a:r>
            <a:r>
              <a:rPr lang="en-US" altLang="zh-CN" sz="2400" dirty="0"/>
              <a:t>ER</a:t>
            </a:r>
            <a:r>
              <a:rPr lang="zh-CN" altLang="en-US" sz="2400" dirty="0"/>
              <a:t>模型或对象模型表示的数据视图，转换为关系模式，并对所得关系模式进行优化处理（对应于外模式和模式）</a:t>
            </a:r>
          </a:p>
          <a:p>
            <a:r>
              <a:rPr lang="zh-CN" altLang="en-US" sz="2800" dirty="0"/>
              <a:t>第四步，数据库的</a:t>
            </a:r>
            <a:r>
              <a:rPr lang="zh-CN" altLang="en-US" sz="2800" b="1" dirty="0">
                <a:solidFill>
                  <a:srgbClr val="FF0000"/>
                </a:solidFill>
              </a:rPr>
              <a:t>物理设计</a:t>
            </a:r>
            <a:endParaRPr lang="en-US" altLang="zh-CN" sz="2800" b="1" dirty="0">
              <a:solidFill>
                <a:srgbClr val="FF0000"/>
              </a:solidFill>
            </a:endParaRPr>
          </a:p>
          <a:p>
            <a:pPr lvl="1">
              <a:spcBef>
                <a:spcPct val="0"/>
              </a:spcBef>
            </a:pPr>
            <a:r>
              <a:rPr lang="zh-CN" altLang="en-US" sz="2400" dirty="0"/>
              <a:t>所得的数据模式组织存储到物理介质上（对应内模式）</a:t>
            </a:r>
          </a:p>
          <a:p>
            <a:r>
              <a:rPr lang="zh-CN" altLang="en-US" sz="2800" dirty="0"/>
              <a:t>最后，数据库的</a:t>
            </a:r>
            <a:r>
              <a:rPr lang="zh-CN" altLang="en-US" sz="2800" b="1" dirty="0">
                <a:solidFill>
                  <a:srgbClr val="FF0000"/>
                </a:solidFill>
              </a:rPr>
              <a:t>安全设计</a:t>
            </a:r>
            <a:endParaRPr lang="en-US" altLang="zh-CN" sz="2800" b="1" dirty="0">
              <a:solidFill>
                <a:srgbClr val="FF0000"/>
              </a:solidFill>
            </a:endParaRPr>
          </a:p>
          <a:p>
            <a:pPr lvl="1">
              <a:spcBef>
                <a:spcPct val="0"/>
              </a:spcBef>
            </a:pPr>
            <a:r>
              <a:rPr lang="zh-CN" altLang="en-US" sz="2400" dirty="0"/>
              <a:t>即允许什么样的用户访问数据库，以及合法用户访问数据库中数据的权限等问题。</a:t>
            </a:r>
          </a:p>
          <a:p>
            <a:endParaRPr lang="zh-CN" altLang="en-US" dirty="0"/>
          </a:p>
        </p:txBody>
      </p:sp>
      <p:sp>
        <p:nvSpPr>
          <p:cNvPr id="4" name="灯片编号占位符 3"/>
          <p:cNvSpPr>
            <a:spLocks noGrp="1"/>
          </p:cNvSpPr>
          <p:nvPr>
            <p:ph type="sldNum" sz="quarter" idx="10"/>
          </p:nvPr>
        </p:nvSpPr>
        <p:spPr/>
        <p:txBody>
          <a:bodyPr/>
          <a:lstStyle/>
          <a:p>
            <a:fld id="{9EB8FF10-4BCD-43A0-9BFD-FDDDC6AD4AB8}" type="slidenum">
              <a:rPr lang="zh-CN" altLang="en-US" smtClean="0"/>
              <a:pPr/>
              <a:t>41</a:t>
            </a:fld>
            <a:endParaRPr lang="zh-CN" altLang="en-US"/>
          </a:p>
        </p:txBody>
      </p:sp>
    </p:spTree>
    <p:extLst>
      <p:ext uri="{BB962C8B-B14F-4D97-AF65-F5344CB8AC3E}">
        <p14:creationId xmlns:p14="http://schemas.microsoft.com/office/powerpoint/2010/main" val="3633858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EB8FF10-4BCD-43A0-9BFD-FDDDC6AD4AB8}" type="slidenum">
              <a:rPr lang="zh-CN" altLang="en-US" smtClean="0"/>
              <a:pPr/>
              <a:t>42</a:t>
            </a:fld>
            <a:endParaRPr lang="zh-CN" altLang="en-US"/>
          </a:p>
        </p:txBody>
      </p:sp>
    </p:spTree>
    <p:extLst>
      <p:ext uri="{BB962C8B-B14F-4D97-AF65-F5344CB8AC3E}">
        <p14:creationId xmlns:p14="http://schemas.microsoft.com/office/powerpoint/2010/main" val="2951858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混合策略：自顶向下设计概念结构的框架，自底向上设计局部概念结构</a:t>
            </a:r>
          </a:p>
          <a:p>
            <a:endParaRPr lang="zh-CN" altLang="en-US" dirty="0"/>
          </a:p>
        </p:txBody>
      </p:sp>
      <p:sp>
        <p:nvSpPr>
          <p:cNvPr id="4" name="灯片编号占位符 3"/>
          <p:cNvSpPr>
            <a:spLocks noGrp="1"/>
          </p:cNvSpPr>
          <p:nvPr>
            <p:ph type="sldNum" sz="quarter" idx="10"/>
          </p:nvPr>
        </p:nvSpPr>
        <p:spPr/>
        <p:txBody>
          <a:bodyPr/>
          <a:lstStyle/>
          <a:p>
            <a:fld id="{9EB8FF10-4BCD-43A0-9BFD-FDDDC6AD4AB8}" type="slidenum">
              <a:rPr lang="zh-CN" altLang="en-US" smtClean="0"/>
              <a:pPr/>
              <a:t>44</a:t>
            </a:fld>
            <a:endParaRPr lang="zh-CN" altLang="en-US"/>
          </a:p>
        </p:txBody>
      </p:sp>
    </p:spTree>
    <p:extLst>
      <p:ext uri="{BB962C8B-B14F-4D97-AF65-F5344CB8AC3E}">
        <p14:creationId xmlns:p14="http://schemas.microsoft.com/office/powerpoint/2010/main" val="29676579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024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AF171077-4CBE-426D-856F-3ECF575B8964}" type="slidenum">
              <a:rPr lang="zh-CN" altLang="en-US">
                <a:latin typeface="Arial" panose="020B0604020202020204" pitchFamily="34" charset="0"/>
                <a:ea typeface="Gulim" pitchFamily="34" charset="-127"/>
              </a:rPr>
              <a:pPr>
                <a:spcBef>
                  <a:spcPct val="0"/>
                </a:spcBef>
              </a:pPr>
              <a:t>55</a:t>
            </a:fld>
            <a:endParaRPr lang="zh-CN" altLang="en-US">
              <a:latin typeface="Arial" panose="020B0604020202020204" pitchFamily="34" charset="0"/>
              <a:ea typeface="Gulim" pitchFamily="34" charset="-127"/>
            </a:endParaRPr>
          </a:p>
        </p:txBody>
      </p:sp>
    </p:spTree>
    <p:extLst>
      <p:ext uri="{BB962C8B-B14F-4D97-AF65-F5344CB8AC3E}">
        <p14:creationId xmlns:p14="http://schemas.microsoft.com/office/powerpoint/2010/main" val="311766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013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0CC8BEC-D6CE-4E6B-ADE9-BCF0B68F0653}" type="slidenum">
              <a:rPr lang="zh-CN" altLang="en-US"/>
              <a:pPr/>
              <a:t>2</a:t>
            </a:fld>
            <a:endParaRPr lang="zh-CN" altLang="en-US"/>
          </a:p>
        </p:txBody>
      </p:sp>
    </p:spTree>
    <p:extLst>
      <p:ext uri="{BB962C8B-B14F-4D97-AF65-F5344CB8AC3E}">
        <p14:creationId xmlns:p14="http://schemas.microsoft.com/office/powerpoint/2010/main" val="31592733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800" dirty="0"/>
              <a:t>第三步，数据库</a:t>
            </a:r>
            <a:r>
              <a:rPr lang="zh-CN" altLang="en-US" sz="2800" b="1" dirty="0">
                <a:solidFill>
                  <a:srgbClr val="FF0000"/>
                </a:solidFill>
              </a:rPr>
              <a:t>逻辑设计</a:t>
            </a:r>
            <a:endParaRPr lang="en-US" altLang="zh-CN" sz="2800" b="1" dirty="0">
              <a:solidFill>
                <a:srgbClr val="FF0000"/>
              </a:solidFill>
            </a:endParaRPr>
          </a:p>
          <a:p>
            <a:pPr lvl="1">
              <a:spcBef>
                <a:spcPct val="0"/>
              </a:spcBef>
            </a:pPr>
            <a:r>
              <a:rPr lang="zh-CN" altLang="en-US" sz="2400" dirty="0"/>
              <a:t>将用</a:t>
            </a:r>
            <a:r>
              <a:rPr lang="en-US" altLang="zh-CN" sz="2400" dirty="0"/>
              <a:t>ER</a:t>
            </a:r>
            <a:r>
              <a:rPr lang="zh-CN" altLang="en-US" sz="2400" dirty="0"/>
              <a:t>模型或对象模型表示的数据视图，转换为关系模式，并对所得关系模式进行优化处理（对应于外模式和模式）</a:t>
            </a:r>
          </a:p>
          <a:p>
            <a:r>
              <a:rPr lang="zh-CN" altLang="en-US" sz="2800" dirty="0"/>
              <a:t>第四步，数据库的</a:t>
            </a:r>
            <a:r>
              <a:rPr lang="zh-CN" altLang="en-US" sz="2800" b="1" dirty="0">
                <a:solidFill>
                  <a:srgbClr val="FF0000"/>
                </a:solidFill>
              </a:rPr>
              <a:t>物理设计</a:t>
            </a:r>
            <a:endParaRPr lang="en-US" altLang="zh-CN" sz="2800" b="1" dirty="0">
              <a:solidFill>
                <a:srgbClr val="FF0000"/>
              </a:solidFill>
            </a:endParaRPr>
          </a:p>
          <a:p>
            <a:pPr lvl="1">
              <a:spcBef>
                <a:spcPct val="0"/>
              </a:spcBef>
            </a:pPr>
            <a:r>
              <a:rPr lang="zh-CN" altLang="en-US" sz="2400" dirty="0"/>
              <a:t>所得的数据模式组织存储到物理介质上（对应内模式）</a:t>
            </a:r>
          </a:p>
          <a:p>
            <a:r>
              <a:rPr lang="zh-CN" altLang="en-US" sz="2800" dirty="0"/>
              <a:t>最后，数据库的</a:t>
            </a:r>
            <a:r>
              <a:rPr lang="zh-CN" altLang="en-US" sz="2800" b="1" dirty="0">
                <a:solidFill>
                  <a:srgbClr val="FF0000"/>
                </a:solidFill>
              </a:rPr>
              <a:t>安全设计</a:t>
            </a:r>
            <a:endParaRPr lang="en-US" altLang="zh-CN" sz="2800" b="1" dirty="0">
              <a:solidFill>
                <a:srgbClr val="FF0000"/>
              </a:solidFill>
            </a:endParaRPr>
          </a:p>
          <a:p>
            <a:pPr lvl="1">
              <a:spcBef>
                <a:spcPct val="0"/>
              </a:spcBef>
            </a:pPr>
            <a:r>
              <a:rPr lang="zh-CN" altLang="en-US" sz="2400" dirty="0"/>
              <a:t>即允许什么样的用户访问数据库，以及合法用户访问数据库中数据的权限等问题。</a:t>
            </a:r>
          </a:p>
          <a:p>
            <a:endParaRPr lang="zh-CN" altLang="en-US" dirty="0"/>
          </a:p>
        </p:txBody>
      </p:sp>
      <p:sp>
        <p:nvSpPr>
          <p:cNvPr id="4" name="灯片编号占位符 3"/>
          <p:cNvSpPr>
            <a:spLocks noGrp="1"/>
          </p:cNvSpPr>
          <p:nvPr>
            <p:ph type="sldNum" sz="quarter" idx="10"/>
          </p:nvPr>
        </p:nvSpPr>
        <p:spPr/>
        <p:txBody>
          <a:bodyPr/>
          <a:lstStyle/>
          <a:p>
            <a:fld id="{9EB8FF10-4BCD-43A0-9BFD-FDDDC6AD4AB8}" type="slidenum">
              <a:rPr lang="zh-CN" altLang="en-US" smtClean="0"/>
              <a:pPr/>
              <a:t>59</a:t>
            </a:fld>
            <a:endParaRPr lang="zh-CN" altLang="en-US"/>
          </a:p>
        </p:txBody>
      </p:sp>
    </p:spTree>
    <p:extLst>
      <p:ext uri="{BB962C8B-B14F-4D97-AF65-F5344CB8AC3E}">
        <p14:creationId xmlns:p14="http://schemas.microsoft.com/office/powerpoint/2010/main" val="3536691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一个实体转换为一个关系模式。实体的属性就是关系模式的属性，实体的码就是关系模式的主码。</a:t>
            </a:r>
          </a:p>
        </p:txBody>
      </p:sp>
      <p:sp>
        <p:nvSpPr>
          <p:cNvPr id="1126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770951A-CBD1-4607-8724-20F7AE14995F}" type="slidenum">
              <a:rPr lang="zh-CN" altLang="en-US" smtClean="0"/>
              <a:pPr/>
              <a:t>62</a:t>
            </a:fld>
            <a:endParaRPr lang="zh-CN" altLang="en-US"/>
          </a:p>
        </p:txBody>
      </p:sp>
    </p:spTree>
    <p:extLst>
      <p:ext uri="{BB962C8B-B14F-4D97-AF65-F5344CB8AC3E}">
        <p14:creationId xmlns:p14="http://schemas.microsoft.com/office/powerpoint/2010/main" val="175468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授课表用两个字段联合主码</a:t>
            </a:r>
          </a:p>
          <a:p>
            <a:endParaRPr lang="zh-CN" altLang="en-US" dirty="0"/>
          </a:p>
        </p:txBody>
      </p:sp>
      <p:sp>
        <p:nvSpPr>
          <p:cNvPr id="4" name="灯片编号占位符 3"/>
          <p:cNvSpPr>
            <a:spLocks noGrp="1"/>
          </p:cNvSpPr>
          <p:nvPr>
            <p:ph type="sldNum" sz="quarter" idx="10"/>
          </p:nvPr>
        </p:nvSpPr>
        <p:spPr/>
        <p:txBody>
          <a:bodyPr/>
          <a:lstStyle/>
          <a:p>
            <a:fld id="{9EB8FF10-4BCD-43A0-9BFD-FDDDC6AD4AB8}" type="slidenum">
              <a:rPr lang="zh-CN" altLang="en-US" smtClean="0"/>
              <a:pPr/>
              <a:t>65</a:t>
            </a:fld>
            <a:endParaRPr lang="zh-CN" altLang="en-US"/>
          </a:p>
        </p:txBody>
      </p:sp>
    </p:spTree>
    <p:extLst>
      <p:ext uri="{BB962C8B-B14F-4D97-AF65-F5344CB8AC3E}">
        <p14:creationId xmlns:p14="http://schemas.microsoft.com/office/powerpoint/2010/main" val="11116657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销售：三个字段联合为主码</a:t>
            </a:r>
          </a:p>
        </p:txBody>
      </p:sp>
      <p:sp>
        <p:nvSpPr>
          <p:cNvPr id="1198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FD53D59-1DCC-4DAA-9EBC-A5727FB42866}" type="slidenum">
              <a:rPr lang="zh-CN" altLang="en-US" smtClean="0"/>
              <a:pPr/>
              <a:t>66</a:t>
            </a:fld>
            <a:endParaRPr lang="zh-CN" altLang="en-US"/>
          </a:p>
        </p:txBody>
      </p:sp>
    </p:spTree>
    <p:extLst>
      <p:ext uri="{BB962C8B-B14F-4D97-AF65-F5344CB8AC3E}">
        <p14:creationId xmlns:p14="http://schemas.microsoft.com/office/powerpoint/2010/main" val="29908051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800" dirty="0"/>
              <a:t>第四步，数据库的</a:t>
            </a:r>
            <a:r>
              <a:rPr lang="zh-CN" altLang="en-US" sz="2800" b="1" dirty="0">
                <a:solidFill>
                  <a:srgbClr val="FF0000"/>
                </a:solidFill>
              </a:rPr>
              <a:t>物理设计</a:t>
            </a:r>
            <a:endParaRPr lang="en-US" altLang="zh-CN" sz="2800" b="1" dirty="0">
              <a:solidFill>
                <a:srgbClr val="FF0000"/>
              </a:solidFill>
            </a:endParaRPr>
          </a:p>
          <a:p>
            <a:pPr lvl="1">
              <a:spcBef>
                <a:spcPct val="0"/>
              </a:spcBef>
            </a:pPr>
            <a:r>
              <a:rPr lang="zh-CN" altLang="en-US" sz="2400" dirty="0"/>
              <a:t>所得的数据模式组织存储到物理介质上（对应内模式）</a:t>
            </a:r>
          </a:p>
          <a:p>
            <a:r>
              <a:rPr lang="zh-CN" altLang="en-US" sz="2800" dirty="0"/>
              <a:t>最后，数据库的</a:t>
            </a:r>
            <a:r>
              <a:rPr lang="zh-CN" altLang="en-US" sz="2800" b="1" dirty="0">
                <a:solidFill>
                  <a:srgbClr val="FF0000"/>
                </a:solidFill>
              </a:rPr>
              <a:t>安全设计</a:t>
            </a:r>
            <a:endParaRPr lang="en-US" altLang="zh-CN" sz="2800" b="1" dirty="0">
              <a:solidFill>
                <a:srgbClr val="FF0000"/>
              </a:solidFill>
            </a:endParaRPr>
          </a:p>
          <a:p>
            <a:pPr lvl="1">
              <a:spcBef>
                <a:spcPct val="0"/>
              </a:spcBef>
            </a:pPr>
            <a:r>
              <a:rPr lang="zh-CN" altLang="en-US" sz="2400" dirty="0"/>
              <a:t>即允许什么样的用户访问数据库，以及合法用户访问数据库中数据的权限等问题。</a:t>
            </a:r>
          </a:p>
          <a:p>
            <a:endParaRPr lang="zh-CN" altLang="en-US" dirty="0"/>
          </a:p>
        </p:txBody>
      </p:sp>
      <p:sp>
        <p:nvSpPr>
          <p:cNvPr id="4" name="灯片编号占位符 3"/>
          <p:cNvSpPr>
            <a:spLocks noGrp="1"/>
          </p:cNvSpPr>
          <p:nvPr>
            <p:ph type="sldNum" sz="quarter" idx="10"/>
          </p:nvPr>
        </p:nvSpPr>
        <p:spPr/>
        <p:txBody>
          <a:bodyPr/>
          <a:lstStyle/>
          <a:p>
            <a:fld id="{9EB8FF10-4BCD-43A0-9BFD-FDDDC6AD4AB8}" type="slidenum">
              <a:rPr lang="zh-CN" altLang="en-US" smtClean="0"/>
              <a:pPr/>
              <a:t>69</a:t>
            </a:fld>
            <a:endParaRPr lang="zh-CN" altLang="en-US"/>
          </a:p>
        </p:txBody>
      </p:sp>
    </p:spTree>
    <p:extLst>
      <p:ext uri="{BB962C8B-B14F-4D97-AF65-F5344CB8AC3E}">
        <p14:creationId xmlns:p14="http://schemas.microsoft.com/office/powerpoint/2010/main" val="5501706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dirty="0">
                <a:solidFill>
                  <a:srgbClr val="FF0000"/>
                </a:solidFill>
              </a:rPr>
              <a:t>评价的重点是时间和空间的效率。</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9EB8FF10-4BCD-43A0-9BFD-FDDDC6AD4AB8}" type="slidenum">
              <a:rPr lang="zh-CN" altLang="en-US" smtClean="0"/>
              <a:pPr/>
              <a:t>71</a:t>
            </a:fld>
            <a:endParaRPr lang="zh-CN" altLang="en-US"/>
          </a:p>
        </p:txBody>
      </p:sp>
    </p:spTree>
    <p:extLst>
      <p:ext uri="{BB962C8B-B14F-4D97-AF65-F5344CB8AC3E}">
        <p14:creationId xmlns:p14="http://schemas.microsoft.com/office/powerpoint/2010/main" val="1034255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一般用户不能干预。可以通过建立索引的方法来加快数据的查询效率。</a:t>
            </a:r>
          </a:p>
          <a:p>
            <a:endParaRPr lang="zh-CN" altLang="en-US" dirty="0"/>
          </a:p>
        </p:txBody>
      </p:sp>
      <p:sp>
        <p:nvSpPr>
          <p:cNvPr id="4" name="灯片编号占位符 3"/>
          <p:cNvSpPr>
            <a:spLocks noGrp="1"/>
          </p:cNvSpPr>
          <p:nvPr>
            <p:ph type="sldNum" sz="quarter" idx="10"/>
          </p:nvPr>
        </p:nvSpPr>
        <p:spPr/>
        <p:txBody>
          <a:bodyPr/>
          <a:lstStyle/>
          <a:p>
            <a:fld id="{9EB8FF10-4BCD-43A0-9BFD-FDDDC6AD4AB8}" type="slidenum">
              <a:rPr lang="zh-CN" altLang="en-US" smtClean="0"/>
              <a:pPr/>
              <a:t>72</a:t>
            </a:fld>
            <a:endParaRPr lang="zh-CN" altLang="en-US"/>
          </a:p>
        </p:txBody>
      </p:sp>
    </p:spTree>
    <p:extLst>
      <p:ext uri="{BB962C8B-B14F-4D97-AF65-F5344CB8AC3E}">
        <p14:creationId xmlns:p14="http://schemas.microsoft.com/office/powerpoint/2010/main" val="2587877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视图与基本表之间的关系</a:t>
            </a:r>
          </a:p>
          <a:p>
            <a:endParaRPr lang="zh-CN" altLang="en-US" dirty="0"/>
          </a:p>
        </p:txBody>
      </p:sp>
      <p:sp>
        <p:nvSpPr>
          <p:cNvPr id="4" name="灯片编号占位符 3"/>
          <p:cNvSpPr>
            <a:spLocks noGrp="1"/>
          </p:cNvSpPr>
          <p:nvPr>
            <p:ph type="sldNum" sz="quarter" idx="10"/>
          </p:nvPr>
        </p:nvSpPr>
        <p:spPr/>
        <p:txBody>
          <a:bodyPr/>
          <a:lstStyle/>
          <a:p>
            <a:fld id="{9EB8FF10-4BCD-43A0-9BFD-FDDDC6AD4AB8}" type="slidenum">
              <a:rPr lang="zh-CN" altLang="en-US" smtClean="0"/>
              <a:pPr/>
              <a:t>5</a:t>
            </a:fld>
            <a:endParaRPr lang="zh-CN" altLang="en-US"/>
          </a:p>
        </p:txBody>
      </p:sp>
    </p:spTree>
    <p:extLst>
      <p:ext uri="{BB962C8B-B14F-4D97-AF65-F5344CB8AC3E}">
        <p14:creationId xmlns:p14="http://schemas.microsoft.com/office/powerpoint/2010/main" val="3885208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用户可以用</a:t>
            </a:r>
            <a:r>
              <a:rPr lang="en-US" altLang="zh-CN" dirty="0"/>
              <a:t>SQL</a:t>
            </a:r>
            <a:r>
              <a:rPr lang="zh-CN" altLang="en-US" dirty="0"/>
              <a:t>语句定义视图，也可以用可视化工具定义视图。</a:t>
            </a:r>
          </a:p>
          <a:p>
            <a:endParaRPr lang="zh-CN" altLang="en-US" dirty="0"/>
          </a:p>
        </p:txBody>
      </p:sp>
      <p:sp>
        <p:nvSpPr>
          <p:cNvPr id="4" name="灯片编号占位符 3"/>
          <p:cNvSpPr>
            <a:spLocks noGrp="1"/>
          </p:cNvSpPr>
          <p:nvPr>
            <p:ph type="sldNum" sz="quarter" idx="10"/>
          </p:nvPr>
        </p:nvSpPr>
        <p:spPr/>
        <p:txBody>
          <a:bodyPr/>
          <a:lstStyle/>
          <a:p>
            <a:fld id="{9EB8FF10-4BCD-43A0-9BFD-FDDDC6AD4AB8}" type="slidenum">
              <a:rPr lang="zh-CN" altLang="en-US" smtClean="0"/>
              <a:pPr/>
              <a:t>6</a:t>
            </a:fld>
            <a:endParaRPr lang="zh-CN" altLang="en-US"/>
          </a:p>
        </p:txBody>
      </p:sp>
    </p:spTree>
    <p:extLst>
      <p:ext uri="{BB962C8B-B14F-4D97-AF65-F5344CB8AC3E}">
        <p14:creationId xmlns:p14="http://schemas.microsoft.com/office/powerpoint/2010/main" val="3556548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t>SC</a:t>
            </a:r>
            <a:r>
              <a:rPr lang="zh-CN" altLang="en-US" dirty="0"/>
              <a:t>：学生选课表</a:t>
            </a:r>
          </a:p>
          <a:p>
            <a:endParaRPr lang="zh-CN" altLang="en-US" dirty="0"/>
          </a:p>
        </p:txBody>
      </p:sp>
      <p:sp>
        <p:nvSpPr>
          <p:cNvPr id="4" name="灯片编号占位符 3"/>
          <p:cNvSpPr>
            <a:spLocks noGrp="1"/>
          </p:cNvSpPr>
          <p:nvPr>
            <p:ph type="sldNum" sz="quarter" idx="10"/>
          </p:nvPr>
        </p:nvSpPr>
        <p:spPr/>
        <p:txBody>
          <a:bodyPr/>
          <a:lstStyle/>
          <a:p>
            <a:fld id="{9EB8FF10-4BCD-43A0-9BFD-FDDDC6AD4AB8}" type="slidenum">
              <a:rPr lang="zh-CN" altLang="en-US" smtClean="0"/>
              <a:pPr/>
              <a:t>8</a:t>
            </a:fld>
            <a:endParaRPr lang="zh-CN" altLang="en-US"/>
          </a:p>
        </p:txBody>
      </p:sp>
    </p:spTree>
    <p:extLst>
      <p:ext uri="{BB962C8B-B14F-4D97-AF65-F5344CB8AC3E}">
        <p14:creationId xmlns:p14="http://schemas.microsoft.com/office/powerpoint/2010/main" val="3036092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sym typeface="Wingdings" panose="05000000000000000000" pitchFamily="2" charset="2"/>
              </a:rPr>
              <a:t> </a:t>
            </a:r>
            <a:r>
              <a:rPr lang="zh-CN" altLang="en-US" dirty="0">
                <a:sym typeface="Wingdings" panose="05000000000000000000" pitchFamily="2" charset="2"/>
              </a:rPr>
              <a:t>通过视图查询数据</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9EB8FF10-4BCD-43A0-9BFD-FDDDC6AD4AB8}" type="slidenum">
              <a:rPr lang="zh-CN" altLang="en-US" smtClean="0"/>
              <a:pPr/>
              <a:t>12</a:t>
            </a:fld>
            <a:endParaRPr lang="zh-CN" altLang="en-US"/>
          </a:p>
        </p:txBody>
      </p:sp>
    </p:spTree>
    <p:extLst>
      <p:ext uri="{BB962C8B-B14F-4D97-AF65-F5344CB8AC3E}">
        <p14:creationId xmlns:p14="http://schemas.microsoft.com/office/powerpoint/2010/main" val="3862876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b="1" dirty="0"/>
              <a:t>V_IS_S1</a:t>
            </a:r>
            <a:r>
              <a:rPr lang="zh-CN" altLang="en-US" b="1" dirty="0"/>
              <a:t>：对应例</a:t>
            </a:r>
            <a:r>
              <a:rPr lang="en-US" altLang="zh-CN" b="1" dirty="0"/>
              <a:t>2</a:t>
            </a:r>
            <a:r>
              <a:rPr lang="zh-CN" altLang="en-US" b="1" dirty="0"/>
              <a:t>，信息管理系选修了</a:t>
            </a:r>
            <a:r>
              <a:rPr lang="en-US" altLang="zh-CN" b="1" dirty="0"/>
              <a:t>C001</a:t>
            </a:r>
            <a:r>
              <a:rPr lang="zh-CN" altLang="en-US" b="1" dirty="0"/>
              <a:t>课程的学生的</a:t>
            </a:r>
            <a:r>
              <a:rPr lang="zh-CN" altLang="en-US" b="1" dirty="0">
                <a:solidFill>
                  <a:srgbClr val="FF0000"/>
                </a:solidFill>
              </a:rPr>
              <a:t>学号</a:t>
            </a:r>
            <a:r>
              <a:rPr lang="zh-CN" altLang="en-US" b="1" dirty="0"/>
              <a:t>、</a:t>
            </a:r>
            <a:r>
              <a:rPr lang="zh-CN" altLang="en-US" b="1" dirty="0">
                <a:solidFill>
                  <a:srgbClr val="FF0000"/>
                </a:solidFill>
              </a:rPr>
              <a:t>姓名</a:t>
            </a:r>
            <a:r>
              <a:rPr lang="zh-CN" altLang="en-US" b="1" dirty="0"/>
              <a:t>和</a:t>
            </a:r>
            <a:r>
              <a:rPr lang="zh-CN" altLang="en-US" b="1" dirty="0">
                <a:solidFill>
                  <a:srgbClr val="FF0000"/>
                </a:solidFill>
              </a:rPr>
              <a:t>成绩</a:t>
            </a:r>
            <a:r>
              <a:rPr lang="zh-CN" altLang="en-US" b="1" dirty="0"/>
              <a:t>的视图</a:t>
            </a:r>
            <a:endParaRPr lang="en-US" altLang="zh-CN" b="1" dirty="0"/>
          </a:p>
          <a:p>
            <a:endParaRPr lang="zh-CN" altLang="en-US" dirty="0"/>
          </a:p>
        </p:txBody>
      </p:sp>
      <p:sp>
        <p:nvSpPr>
          <p:cNvPr id="4" name="灯片编号占位符 3"/>
          <p:cNvSpPr>
            <a:spLocks noGrp="1"/>
          </p:cNvSpPr>
          <p:nvPr>
            <p:ph type="sldNum" sz="quarter" idx="10"/>
          </p:nvPr>
        </p:nvSpPr>
        <p:spPr/>
        <p:txBody>
          <a:bodyPr/>
          <a:lstStyle/>
          <a:p>
            <a:fld id="{9EB8FF10-4BCD-43A0-9BFD-FDDDC6AD4AB8}" type="slidenum">
              <a:rPr lang="zh-CN" altLang="en-US" smtClean="0"/>
              <a:pPr/>
              <a:t>14</a:t>
            </a:fld>
            <a:endParaRPr lang="zh-CN" altLang="en-US"/>
          </a:p>
        </p:txBody>
      </p:sp>
    </p:spTree>
    <p:extLst>
      <p:ext uri="{BB962C8B-B14F-4D97-AF65-F5344CB8AC3E}">
        <p14:creationId xmlns:p14="http://schemas.microsoft.com/office/powerpoint/2010/main" val="2596369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sym typeface="Wingdings" panose="05000000000000000000" pitchFamily="2" charset="2"/>
              </a:rPr>
              <a:t>  </a:t>
            </a:r>
            <a:r>
              <a:rPr lang="zh-CN" altLang="en-US" dirty="0">
                <a:sym typeface="Wingdings" panose="05000000000000000000" pitchFamily="2" charset="2"/>
              </a:rPr>
              <a:t>修改和删除视图</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9EB8FF10-4BCD-43A0-9BFD-FDDDC6AD4AB8}" type="slidenum">
              <a:rPr lang="zh-CN" altLang="en-US" smtClean="0"/>
              <a:pPr/>
              <a:t>16</a:t>
            </a:fld>
            <a:endParaRPr lang="zh-CN" altLang="en-US"/>
          </a:p>
        </p:txBody>
      </p:sp>
    </p:spTree>
    <p:extLst>
      <p:ext uri="{BB962C8B-B14F-4D97-AF65-F5344CB8AC3E}">
        <p14:creationId xmlns:p14="http://schemas.microsoft.com/office/powerpoint/2010/main" val="3380282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EB8FF10-4BCD-43A0-9BFD-FDDDC6AD4AB8}" type="slidenum">
              <a:rPr lang="zh-CN" altLang="en-US" smtClean="0"/>
              <a:pPr/>
              <a:t>18</a:t>
            </a:fld>
            <a:endParaRPr lang="zh-CN" altLang="en-US"/>
          </a:p>
        </p:txBody>
      </p:sp>
    </p:spTree>
    <p:extLst>
      <p:ext uri="{BB962C8B-B14F-4D97-AF65-F5344CB8AC3E}">
        <p14:creationId xmlns:p14="http://schemas.microsoft.com/office/powerpoint/2010/main" val="3420122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rotWithShape="1">
          <a:gsLst>
            <a:gs pos="0">
              <a:srgbClr val="5E9EFF"/>
            </a:gs>
            <a:gs pos="39999">
              <a:srgbClr val="85C2FF"/>
            </a:gs>
            <a:gs pos="70000">
              <a:srgbClr val="C4D6EB"/>
            </a:gs>
            <a:gs pos="100000">
              <a:srgbClr val="FFEBFA"/>
            </a:gs>
          </a:gsLst>
          <a:lin ang="13500000" scaled="1"/>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C21025E3-943E-4C58-8555-594627DEA863}" type="datetime1">
              <a:rPr lang="zh-CN" altLang="en-US"/>
              <a:pPr>
                <a:defRPr/>
              </a:pPr>
              <a:t>2018/3/25</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B2EF7255-B1C4-4AAC-BB51-34404147DCC0}"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843037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rgbClr val="C04E0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E2686EC8-C7FF-4229-9FAD-D443F63466BF}" type="datetime1">
              <a:rPr lang="zh-CN" altLang="en-US"/>
              <a:pPr>
                <a:defRPr/>
              </a:pPr>
              <a:t>2018/3/25</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886A75DC-049E-4E68-9960-5493D443E625}"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462002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E189D223-D2BC-4B43-9434-04458512C776}" type="datetime1">
              <a:rPr lang="zh-CN" altLang="en-US"/>
              <a:pPr>
                <a:defRPr/>
              </a:pPr>
              <a:t>2018/3/25</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5F8A24B8-2481-4537-807E-032C3B358EE8}"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55538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bg>
      <p:bgPr>
        <a:gradFill rotWithShape="1">
          <a:gsLst>
            <a:gs pos="0">
              <a:srgbClr val="B1EA66"/>
            </a:gs>
            <a:gs pos="39999">
              <a:srgbClr val="99FF99"/>
            </a:gs>
            <a:gs pos="70000">
              <a:srgbClr val="C4D6EB"/>
            </a:gs>
            <a:gs pos="100000">
              <a:srgbClr val="FFEBFA"/>
            </a:gs>
          </a:gsLst>
          <a:lin ang="13500000"/>
        </a:gradFill>
        <a:effectLst/>
      </p:bgPr>
    </p:bg>
    <p:spTree>
      <p:nvGrpSpPr>
        <p:cNvPr id="1" name=""/>
        <p:cNvGrpSpPr/>
        <p:nvPr/>
      </p:nvGrpSpPr>
      <p:grpSpPr>
        <a:xfrm>
          <a:off x="0" y="0"/>
          <a:ext cx="0" cy="0"/>
          <a:chOff x="0" y="0"/>
          <a:chExt cx="0" cy="0"/>
        </a:xfrm>
      </p:grpSpPr>
      <p:grpSp>
        <p:nvGrpSpPr>
          <p:cNvPr id="3" name="Group 15"/>
          <p:cNvGrpSpPr>
            <a:grpSpLocks/>
          </p:cNvGrpSpPr>
          <p:nvPr userDrawn="1"/>
        </p:nvGrpSpPr>
        <p:grpSpPr bwMode="auto">
          <a:xfrm>
            <a:off x="7885113" y="5662613"/>
            <a:ext cx="720725" cy="746125"/>
            <a:chOff x="3600" y="3675"/>
            <a:chExt cx="432" cy="432"/>
          </a:xfrm>
        </p:grpSpPr>
        <p:sp>
          <p:nvSpPr>
            <p:cNvPr id="4" name="Oval 14"/>
            <p:cNvSpPr>
              <a:spLocks noChangeArrowheads="1"/>
            </p:cNvSpPr>
            <p:nvPr userDrawn="1"/>
          </p:nvSpPr>
          <p:spPr bwMode="auto">
            <a:xfrm>
              <a:off x="3618" y="3709"/>
              <a:ext cx="396" cy="380"/>
            </a:xfrm>
            <a:prstGeom prst="ellipse">
              <a:avLst/>
            </a:prstGeom>
            <a:solidFill>
              <a:sysClr val="window" lastClr="FFFFFF"/>
            </a:solidFill>
            <a:ln>
              <a:noFill/>
            </a:ln>
            <a:extLst/>
          </p:spPr>
          <p:txBody>
            <a:bodyPr wrap="none" anchor="ctr"/>
            <a:lstStyle>
              <a:defPPr>
                <a:defRPr lang="zh-CN"/>
              </a:defPPr>
              <a:lvl1pPr algn="l" rtl="0" fontAlgn="base">
                <a:lnSpc>
                  <a:spcPct val="80000"/>
                </a:lnSpc>
                <a:spcBef>
                  <a:spcPct val="20000"/>
                </a:spcBef>
                <a:spcAft>
                  <a:spcPct val="0"/>
                </a:spcAft>
                <a:defRPr sz="2400" kern="1200">
                  <a:solidFill>
                    <a:schemeClr val="tx1"/>
                  </a:solidFill>
                  <a:latin typeface="Times New Roman" pitchFamily="18" charset="0"/>
                  <a:ea typeface="宋体" pitchFamily="2" charset="-122"/>
                  <a:cs typeface="+mn-cs"/>
                </a:defRPr>
              </a:lvl1pPr>
              <a:lvl2pPr marL="457200" algn="l" rtl="0" fontAlgn="base">
                <a:lnSpc>
                  <a:spcPct val="80000"/>
                </a:lnSpc>
                <a:spcBef>
                  <a:spcPct val="20000"/>
                </a:spcBef>
                <a:spcAft>
                  <a:spcPct val="0"/>
                </a:spcAft>
                <a:defRPr sz="2400" kern="1200">
                  <a:solidFill>
                    <a:schemeClr val="tx1"/>
                  </a:solidFill>
                  <a:latin typeface="Times New Roman" pitchFamily="18" charset="0"/>
                  <a:ea typeface="宋体" pitchFamily="2" charset="-122"/>
                  <a:cs typeface="+mn-cs"/>
                </a:defRPr>
              </a:lvl2pPr>
              <a:lvl3pPr marL="914400" algn="l" rtl="0" fontAlgn="base">
                <a:lnSpc>
                  <a:spcPct val="80000"/>
                </a:lnSpc>
                <a:spcBef>
                  <a:spcPct val="20000"/>
                </a:spcBef>
                <a:spcAft>
                  <a:spcPct val="0"/>
                </a:spcAft>
                <a:defRPr sz="2400" kern="1200">
                  <a:solidFill>
                    <a:schemeClr val="tx1"/>
                  </a:solidFill>
                  <a:latin typeface="Times New Roman" pitchFamily="18" charset="0"/>
                  <a:ea typeface="宋体" pitchFamily="2" charset="-122"/>
                  <a:cs typeface="+mn-cs"/>
                </a:defRPr>
              </a:lvl3pPr>
              <a:lvl4pPr marL="1371600" algn="l" rtl="0" fontAlgn="base">
                <a:lnSpc>
                  <a:spcPct val="80000"/>
                </a:lnSpc>
                <a:spcBef>
                  <a:spcPct val="20000"/>
                </a:spcBef>
                <a:spcAft>
                  <a:spcPct val="0"/>
                </a:spcAft>
                <a:defRPr sz="2400" kern="1200">
                  <a:solidFill>
                    <a:schemeClr val="tx1"/>
                  </a:solidFill>
                  <a:latin typeface="Times New Roman" pitchFamily="18" charset="0"/>
                  <a:ea typeface="宋体" pitchFamily="2" charset="-122"/>
                  <a:cs typeface="+mn-cs"/>
                </a:defRPr>
              </a:lvl4pPr>
              <a:lvl5pPr marL="1828800" algn="l" rtl="0" fontAlgn="base">
                <a:lnSpc>
                  <a:spcPct val="80000"/>
                </a:lnSpc>
                <a:spcBef>
                  <a:spcPct val="20000"/>
                </a:spcBef>
                <a:spcAft>
                  <a:spcPct val="0"/>
                </a:spcAft>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a:lstStyle>
            <a:p>
              <a:pPr eaLnBrk="1" hangingPunct="1">
                <a:defRPr/>
              </a:pPr>
              <a:endParaRPr lang="zh-CN" altLang="en-US">
                <a:solidFill>
                  <a:sysClr val="windowText" lastClr="000000"/>
                </a:solidFill>
                <a:latin typeface="Arial" pitchFamily="34" charset="0"/>
              </a:endParaRPr>
            </a:p>
          </p:txBody>
        </p:sp>
        <p:pic>
          <p:nvPicPr>
            <p:cNvPr id="5" name="Picture 79" descr="传媒大学LOGO"/>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0" y="3675"/>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矩形 5"/>
          <p:cNvSpPr/>
          <p:nvPr userDrawn="1"/>
        </p:nvSpPr>
        <p:spPr>
          <a:xfrm>
            <a:off x="-23813" y="26988"/>
            <a:ext cx="9167813" cy="865187"/>
          </a:xfrm>
          <a:prstGeom prst="rect">
            <a:avLst/>
          </a:prstGeom>
          <a:solidFill>
            <a:srgbClr val="0033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 name="标题 1"/>
          <p:cNvSpPr>
            <a:spLocks noGrp="1"/>
          </p:cNvSpPr>
          <p:nvPr>
            <p:ph type="title"/>
          </p:nvPr>
        </p:nvSpPr>
        <p:spPr>
          <a:xfrm>
            <a:off x="445293" y="115482"/>
            <a:ext cx="8229600" cy="705240"/>
          </a:xfrm>
        </p:spPr>
        <p:txBody>
          <a:bodyPr/>
          <a:lstStyle>
            <a:lvl1pPr>
              <a:defRPr>
                <a:solidFill>
                  <a:schemeClr val="bg1"/>
                </a:solidFill>
                <a:latin typeface="黑体" panose="02010609060101010101" pitchFamily="49" charset="-122"/>
                <a:ea typeface="黑体" panose="02010609060101010101" pitchFamily="49" charset="-122"/>
              </a:defRPr>
            </a:lvl1pPr>
          </a:lstStyle>
          <a:p>
            <a:r>
              <a:rPr lang="zh-CN" altLang="en-US"/>
              <a:t>单击此处编辑母版标题样式</a:t>
            </a:r>
          </a:p>
        </p:txBody>
      </p:sp>
      <p:sp>
        <p:nvSpPr>
          <p:cNvPr id="7" name="日期占位符 2"/>
          <p:cNvSpPr>
            <a:spLocks noGrp="1"/>
          </p:cNvSpPr>
          <p:nvPr>
            <p:ph type="dt" sz="half" idx="10"/>
          </p:nvPr>
        </p:nvSpPr>
        <p:spPr/>
        <p:txBody>
          <a:bodyPr/>
          <a:lstStyle>
            <a:lvl1pPr>
              <a:defRPr/>
            </a:lvl1pPr>
          </a:lstStyle>
          <a:p>
            <a:pPr>
              <a:defRPr/>
            </a:pPr>
            <a:fld id="{D1B12CC5-A488-497E-823B-BBEF01E261BF}" type="datetime1">
              <a:rPr lang="zh-CN" altLang="en-US"/>
              <a:pPr>
                <a:defRPr/>
              </a:pPr>
              <a:t>2018/3/25</a:t>
            </a:fld>
            <a:endParaRPr lang="zh-CN" altLang="en-US" sz="1800">
              <a:solidFill>
                <a:schemeClr val="tx1"/>
              </a:solidFill>
            </a:endParaRPr>
          </a:p>
        </p:txBody>
      </p:sp>
      <p:sp>
        <p:nvSpPr>
          <p:cNvPr id="8" name="页脚占位符 3"/>
          <p:cNvSpPr>
            <a:spLocks noGrp="1"/>
          </p:cNvSpPr>
          <p:nvPr>
            <p:ph type="ftr" sz="quarter" idx="11"/>
          </p:nvPr>
        </p:nvSpPr>
        <p:spPr/>
        <p:txBody>
          <a:bodyPr/>
          <a:lstStyle>
            <a:lvl1pPr>
              <a:defRPr/>
            </a:lvl1pPr>
          </a:lstStyle>
          <a:p>
            <a:pPr>
              <a:defRPr/>
            </a:pPr>
            <a:endParaRPr lang="zh-CN" altLang="zh-CN"/>
          </a:p>
        </p:txBody>
      </p:sp>
      <p:sp>
        <p:nvSpPr>
          <p:cNvPr id="9" name="灯片编号占位符 4"/>
          <p:cNvSpPr>
            <a:spLocks noGrp="1"/>
          </p:cNvSpPr>
          <p:nvPr>
            <p:ph type="sldNum" sz="quarter" idx="12"/>
          </p:nvPr>
        </p:nvSpPr>
        <p:spPr/>
        <p:txBody>
          <a:bodyPr/>
          <a:lstStyle>
            <a:lvl1pPr>
              <a:defRPr/>
            </a:lvl1pPr>
          </a:lstStyle>
          <a:p>
            <a:fld id="{3F5C582D-0E7C-4F20-95CD-C0C842C038A4}"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111738120"/>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28600" y="188913"/>
            <a:ext cx="8610600" cy="679450"/>
          </a:xfrm>
        </p:spPr>
        <p:txBody>
          <a:bodyPr/>
          <a:lstStyle/>
          <a:p>
            <a:r>
              <a:rPr lang="zh-CN" altLang="en-US"/>
              <a:t>单击此处编辑母版标题样式</a:t>
            </a:r>
          </a:p>
        </p:txBody>
      </p:sp>
      <p:sp>
        <p:nvSpPr>
          <p:cNvPr id="3" name="文本占位符 2"/>
          <p:cNvSpPr>
            <a:spLocks noGrp="1"/>
          </p:cNvSpPr>
          <p:nvPr>
            <p:ph type="body" sz="half" idx="1"/>
          </p:nvPr>
        </p:nvSpPr>
        <p:spPr>
          <a:xfrm>
            <a:off x="228600" y="1371600"/>
            <a:ext cx="4267200" cy="50609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1600"/>
            <a:ext cx="4267200" cy="50609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p:txBody>
          <a:bodyPr/>
          <a:lstStyle>
            <a:lvl1pPr>
              <a:defRPr/>
            </a:lvl1pPr>
          </a:lstStyle>
          <a:p>
            <a:fld id="{15040FFE-D7C0-4885-A4A6-030536C48440}" type="slidenum">
              <a:rPr lang="zh-CN" altLang="en-US"/>
              <a:pPr/>
              <a:t>‹#›</a:t>
            </a:fld>
            <a:endParaRPr lang="en-US" altLang="zh-CN"/>
          </a:p>
        </p:txBody>
      </p:sp>
      <p:sp>
        <p:nvSpPr>
          <p:cNvPr id="6" name="Rectangle 4"/>
          <p:cNvSpPr>
            <a:spLocks noGrp="1" noChangeArrowheads="1"/>
          </p:cNvSpPr>
          <p:nvPr>
            <p:ph type="dt" sz="half" idx="11"/>
          </p:nvPr>
        </p:nvSpPr>
        <p:spPr/>
        <p:txBody>
          <a:bodyPr/>
          <a:lstStyle>
            <a:lvl1pPr>
              <a:defRPr/>
            </a:lvl1pPr>
          </a:lstStyle>
          <a:p>
            <a:pPr>
              <a:defRPr/>
            </a:pPr>
            <a:r>
              <a:rPr lang="en-US" altLang="zh-CN"/>
              <a:t>MEDIA ASSET MANAGEMENT </a:t>
            </a:r>
          </a:p>
        </p:txBody>
      </p:sp>
    </p:spTree>
    <p:extLst>
      <p:ext uri="{BB962C8B-B14F-4D97-AF65-F5344CB8AC3E}">
        <p14:creationId xmlns:p14="http://schemas.microsoft.com/office/powerpoint/2010/main" val="1665533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81000" y="152400"/>
            <a:ext cx="6781800" cy="685800"/>
          </a:xfrm>
        </p:spPr>
        <p:txBody>
          <a:bodyPr/>
          <a:lstStyle/>
          <a:p>
            <a:r>
              <a:rPr lang="zh-CN" altLang="en-US"/>
              <a:t>单击此处编辑母版标题样式</a:t>
            </a:r>
          </a:p>
        </p:txBody>
      </p:sp>
      <p:sp>
        <p:nvSpPr>
          <p:cNvPr id="3" name="表格占位符 2"/>
          <p:cNvSpPr>
            <a:spLocks noGrp="1"/>
          </p:cNvSpPr>
          <p:nvPr>
            <p:ph type="tbl" idx="1"/>
          </p:nvPr>
        </p:nvSpPr>
        <p:spPr>
          <a:xfrm>
            <a:off x="457200" y="1295400"/>
            <a:ext cx="8229600" cy="4876800"/>
          </a:xfrm>
        </p:spPr>
        <p:txBody>
          <a:bodyPr/>
          <a:lstStyle/>
          <a:p>
            <a:pPr lvl="0"/>
            <a:endParaRPr lang="zh-CN" altLang="en-US" noProof="0">
              <a:sym typeface="Calibri" pitchFamily="34" charset="0"/>
            </a:endParaRPr>
          </a:p>
        </p:txBody>
      </p:sp>
      <p:sp>
        <p:nvSpPr>
          <p:cNvPr id="4" name="Rectangle 6"/>
          <p:cNvSpPr>
            <a:spLocks noGrp="1" noChangeArrowheads="1"/>
          </p:cNvSpPr>
          <p:nvPr>
            <p:ph type="sldNum" sz="quarter" idx="10"/>
          </p:nvPr>
        </p:nvSpPr>
        <p:spPr/>
        <p:txBody>
          <a:bodyPr/>
          <a:lstStyle>
            <a:lvl1pPr>
              <a:defRPr/>
            </a:lvl1pPr>
          </a:lstStyle>
          <a:p>
            <a:fld id="{516F6CC8-7C3B-4163-A25E-854753837AF7}" type="slidenum">
              <a:rPr lang="zh-CN" altLang="en-US"/>
              <a:pPr/>
              <a:t>‹#›</a:t>
            </a:fld>
            <a:endParaRPr lang="en-US" altLang="zh-CN"/>
          </a:p>
        </p:txBody>
      </p:sp>
    </p:spTree>
    <p:extLst>
      <p:ext uri="{BB962C8B-B14F-4D97-AF65-F5344CB8AC3E}">
        <p14:creationId xmlns:p14="http://schemas.microsoft.com/office/powerpoint/2010/main" val="3134580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FBB4837C-EA87-49F9-A8C4-F5CDE6010641}" type="datetimeFigureOut">
              <a:rPr lang="zh-CN" altLang="en-US"/>
              <a:pPr>
                <a:defRPr/>
              </a:pPr>
              <a:t>2018/3/25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CEB62B0-DE20-4434-81C5-218707EC44A3}" type="slidenum">
              <a:rPr lang="zh-CN" altLang="en-US"/>
              <a:pPr/>
              <a:t>‹#›</a:t>
            </a:fld>
            <a:endParaRPr lang="zh-CN" altLang="en-US"/>
          </a:p>
        </p:txBody>
      </p:sp>
    </p:spTree>
    <p:extLst>
      <p:ext uri="{BB962C8B-B14F-4D97-AF65-F5344CB8AC3E}">
        <p14:creationId xmlns:p14="http://schemas.microsoft.com/office/powerpoint/2010/main" val="3511722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BB4837C-EA87-49F9-A8C4-F5CDE6010641}" type="datetimeFigureOut">
              <a:rPr lang="zh-CN" altLang="en-US"/>
              <a:pPr>
                <a:defRPr/>
              </a:pPr>
              <a:t>2018/3/25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C32260B-5325-48B5-9A06-5EDA54EA1655}" type="slidenum">
              <a:rPr lang="zh-CN" altLang="en-US"/>
              <a:pPr/>
              <a:t>‹#›</a:t>
            </a:fld>
            <a:endParaRPr lang="zh-CN" altLang="en-US"/>
          </a:p>
        </p:txBody>
      </p:sp>
    </p:spTree>
    <p:extLst>
      <p:ext uri="{BB962C8B-B14F-4D97-AF65-F5344CB8AC3E}">
        <p14:creationId xmlns:p14="http://schemas.microsoft.com/office/powerpoint/2010/main" val="870113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BB4837C-EA87-49F9-A8C4-F5CDE6010641}" type="datetimeFigureOut">
              <a:rPr lang="zh-CN" altLang="en-US"/>
              <a:pPr>
                <a:defRPr/>
              </a:pPr>
              <a:t>2018/3/25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7BBF98E-1E46-482F-BB4D-599A71FAD0C7}" type="slidenum">
              <a:rPr lang="zh-CN" altLang="en-US"/>
              <a:pPr/>
              <a:t>‹#›</a:t>
            </a:fld>
            <a:endParaRPr lang="zh-CN" altLang="en-US"/>
          </a:p>
        </p:txBody>
      </p:sp>
    </p:spTree>
    <p:extLst>
      <p:ext uri="{BB962C8B-B14F-4D97-AF65-F5344CB8AC3E}">
        <p14:creationId xmlns:p14="http://schemas.microsoft.com/office/powerpoint/2010/main" val="30679712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FBB4837C-EA87-49F9-A8C4-F5CDE6010641}" type="datetimeFigureOut">
              <a:rPr lang="zh-CN" altLang="en-US"/>
              <a:pPr>
                <a:defRPr/>
              </a:pPr>
              <a:t>2018/3/25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AF56B976-5C5C-48FF-B1F3-EB4769E1E024}" type="slidenum">
              <a:rPr lang="zh-CN" altLang="en-US"/>
              <a:pPr/>
              <a:t>‹#›</a:t>
            </a:fld>
            <a:endParaRPr lang="zh-CN" altLang="en-US"/>
          </a:p>
        </p:txBody>
      </p:sp>
    </p:spTree>
    <p:extLst>
      <p:ext uri="{BB962C8B-B14F-4D97-AF65-F5344CB8AC3E}">
        <p14:creationId xmlns:p14="http://schemas.microsoft.com/office/powerpoint/2010/main" val="21703490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FBB4837C-EA87-49F9-A8C4-F5CDE6010641}" type="datetimeFigureOut">
              <a:rPr lang="zh-CN" altLang="en-US"/>
              <a:pPr>
                <a:defRPr/>
              </a:pPr>
              <a:t>2018/3/25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81BAC22C-0427-43A6-B359-A9D7E6AC62BB}" type="slidenum">
              <a:rPr lang="zh-CN" altLang="en-US"/>
              <a:pPr/>
              <a:t>‹#›</a:t>
            </a:fld>
            <a:endParaRPr lang="zh-CN" altLang="en-US"/>
          </a:p>
        </p:txBody>
      </p:sp>
    </p:spTree>
    <p:extLst>
      <p:ext uri="{BB962C8B-B14F-4D97-AF65-F5344CB8AC3E}">
        <p14:creationId xmlns:p14="http://schemas.microsoft.com/office/powerpoint/2010/main" val="30618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p:cNvSpPr/>
          <p:nvPr userDrawn="1"/>
        </p:nvSpPr>
        <p:spPr>
          <a:xfrm>
            <a:off x="-23813" y="26988"/>
            <a:ext cx="9167813" cy="865187"/>
          </a:xfrm>
          <a:prstGeom prst="rect">
            <a:avLst/>
          </a:prstGeom>
          <a:solidFill>
            <a:srgbClr val="0033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 name="标题 1"/>
          <p:cNvSpPr>
            <a:spLocks noGrp="1"/>
          </p:cNvSpPr>
          <p:nvPr>
            <p:ph type="title"/>
          </p:nvPr>
        </p:nvSpPr>
        <p:spPr>
          <a:xfrm>
            <a:off x="457200" y="115482"/>
            <a:ext cx="8229600" cy="705240"/>
          </a:xfrm>
        </p:spPr>
        <p:txBody>
          <a:bodyPr/>
          <a:lstStyle>
            <a:lvl1pPr>
              <a:defRPr>
                <a:solidFill>
                  <a:schemeClr val="bg1"/>
                </a:solidFill>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457200" y="1268010"/>
            <a:ext cx="8229600" cy="4858153"/>
          </a:xfrm>
        </p:spPr>
        <p:txBody>
          <a:bodyPr/>
          <a:lstStyle>
            <a:lvl1pPr marL="342900" indent="-342900">
              <a:buFont typeface="Wingdings" panose="05000000000000000000" pitchFamily="2" charset="2"/>
              <a:buChar char="q"/>
              <a:defRPr/>
            </a:lvl1pPr>
            <a:lvl2pPr marL="742950" indent="-285750">
              <a:buFont typeface="Wingdings" panose="05000000000000000000" pitchFamily="2" charset="2"/>
              <a:buChar char="n"/>
              <a:defRPr/>
            </a:lvl2pPr>
            <a:lvl4pPr marL="1600200" indent="-228600">
              <a:buFont typeface="Calibri" panose="020F0502020204030204" pitchFamily="34" charset="0"/>
              <a:buChar char="▪"/>
              <a:defRPr/>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B261CF7A-3F38-48DF-A1A2-683019E4D788}" type="datetime1">
              <a:rPr lang="zh-CN" altLang="en-US"/>
              <a:pPr>
                <a:defRPr/>
              </a:pPr>
              <a:t>2018/3/25</a:t>
            </a:fld>
            <a:endParaRPr lang="zh-CN" altLang="en-US" sz="1800">
              <a:solidFill>
                <a:schemeClr val="tx1"/>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zh-CN"/>
          </a:p>
        </p:txBody>
      </p:sp>
      <p:sp>
        <p:nvSpPr>
          <p:cNvPr id="7" name="灯片编号占位符 5"/>
          <p:cNvSpPr>
            <a:spLocks noGrp="1"/>
          </p:cNvSpPr>
          <p:nvPr>
            <p:ph type="sldNum" sz="quarter" idx="12"/>
          </p:nvPr>
        </p:nvSpPr>
        <p:spPr/>
        <p:txBody>
          <a:bodyPr/>
          <a:lstStyle>
            <a:lvl1pPr>
              <a:defRPr/>
            </a:lvl1pPr>
          </a:lstStyle>
          <a:p>
            <a:fld id="{0C9B9208-7C85-4AAD-BB9F-711E3F80C315}"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2472205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FBB4837C-EA87-49F9-A8C4-F5CDE6010641}" type="datetimeFigureOut">
              <a:rPr lang="zh-CN" altLang="en-US"/>
              <a:pPr>
                <a:defRPr/>
              </a:pPr>
              <a:t>2018/3/25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F5A632E2-D522-4C1B-BDF6-57F17D39882C}" type="slidenum">
              <a:rPr lang="zh-CN" altLang="en-US"/>
              <a:pPr/>
              <a:t>‹#›</a:t>
            </a:fld>
            <a:endParaRPr lang="zh-CN" altLang="en-US"/>
          </a:p>
        </p:txBody>
      </p:sp>
    </p:spTree>
    <p:extLst>
      <p:ext uri="{BB962C8B-B14F-4D97-AF65-F5344CB8AC3E}">
        <p14:creationId xmlns:p14="http://schemas.microsoft.com/office/powerpoint/2010/main" val="8389633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BB4837C-EA87-49F9-A8C4-F5CDE6010641}" type="datetimeFigureOut">
              <a:rPr lang="zh-CN" altLang="en-US"/>
              <a:pPr>
                <a:defRPr/>
              </a:pPr>
              <a:t>2018/3/25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1B6B21A5-0FA6-46EB-9FB3-C25921EC52B3}" type="slidenum">
              <a:rPr lang="zh-CN" altLang="en-US"/>
              <a:pPr/>
              <a:t>‹#›</a:t>
            </a:fld>
            <a:endParaRPr lang="zh-CN" altLang="en-US"/>
          </a:p>
        </p:txBody>
      </p:sp>
    </p:spTree>
    <p:extLst>
      <p:ext uri="{BB962C8B-B14F-4D97-AF65-F5344CB8AC3E}">
        <p14:creationId xmlns:p14="http://schemas.microsoft.com/office/powerpoint/2010/main" val="14499665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BB4837C-EA87-49F9-A8C4-F5CDE6010641}" type="datetimeFigureOut">
              <a:rPr lang="zh-CN" altLang="en-US"/>
              <a:pPr>
                <a:defRPr/>
              </a:pPr>
              <a:t>2018/3/25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4FE761AC-30CE-4989-B34B-53E187C68C15}" type="slidenum">
              <a:rPr lang="zh-CN" altLang="en-US"/>
              <a:pPr/>
              <a:t>‹#›</a:t>
            </a:fld>
            <a:endParaRPr lang="zh-CN" altLang="en-US"/>
          </a:p>
        </p:txBody>
      </p:sp>
    </p:spTree>
    <p:extLst>
      <p:ext uri="{BB962C8B-B14F-4D97-AF65-F5344CB8AC3E}">
        <p14:creationId xmlns:p14="http://schemas.microsoft.com/office/powerpoint/2010/main" val="1345689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BB4837C-EA87-49F9-A8C4-F5CDE6010641}" type="datetimeFigureOut">
              <a:rPr lang="zh-CN" altLang="en-US"/>
              <a:pPr>
                <a:defRPr/>
              </a:pPr>
              <a:t>2018/3/25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677C7A2B-49AB-4E4D-BF5E-F0A4C455D3BB}" type="slidenum">
              <a:rPr lang="zh-CN" altLang="en-US"/>
              <a:pPr/>
              <a:t>‹#›</a:t>
            </a:fld>
            <a:endParaRPr lang="zh-CN" altLang="en-US"/>
          </a:p>
        </p:txBody>
      </p:sp>
    </p:spTree>
    <p:extLst>
      <p:ext uri="{BB962C8B-B14F-4D97-AF65-F5344CB8AC3E}">
        <p14:creationId xmlns:p14="http://schemas.microsoft.com/office/powerpoint/2010/main" val="2883684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BB4837C-EA87-49F9-A8C4-F5CDE6010641}" type="datetimeFigureOut">
              <a:rPr lang="zh-CN" altLang="en-US"/>
              <a:pPr>
                <a:defRPr/>
              </a:pPr>
              <a:t>2018/3/25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2ABB2D95-0F88-4D43-8C54-91CE3A64A77D}" type="slidenum">
              <a:rPr lang="zh-CN" altLang="en-US"/>
              <a:pPr/>
              <a:t>‹#›</a:t>
            </a:fld>
            <a:endParaRPr lang="zh-CN" altLang="en-US"/>
          </a:p>
        </p:txBody>
      </p:sp>
    </p:spTree>
    <p:extLst>
      <p:ext uri="{BB962C8B-B14F-4D97-AF65-F5344CB8AC3E}">
        <p14:creationId xmlns:p14="http://schemas.microsoft.com/office/powerpoint/2010/main" val="8182928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BB4837C-EA87-49F9-A8C4-F5CDE6010641}" type="datetimeFigureOut">
              <a:rPr lang="zh-CN" altLang="en-US"/>
              <a:pPr>
                <a:defRPr/>
              </a:pPr>
              <a:t>2018/3/25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2AC8D745-6477-4F6D-8B61-9D5D9ACC4D52}" type="slidenum">
              <a:rPr lang="zh-CN" altLang="en-US"/>
              <a:pPr/>
              <a:t>‹#›</a:t>
            </a:fld>
            <a:endParaRPr lang="zh-CN" altLang="en-US"/>
          </a:p>
        </p:txBody>
      </p:sp>
    </p:spTree>
    <p:extLst>
      <p:ext uri="{BB962C8B-B14F-4D97-AF65-F5344CB8AC3E}">
        <p14:creationId xmlns:p14="http://schemas.microsoft.com/office/powerpoint/2010/main" val="2026948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7FFA7ACF-09DF-408E-B3E7-E26E15680B79}" type="datetime1">
              <a:rPr lang="zh-CN" altLang="en-US"/>
              <a:pPr>
                <a:defRPr/>
              </a:pPr>
              <a:t>2018/3/25</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49F001FF-F9E1-4AF7-91EE-BEEED46591A5}"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560175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p:txBody>
          <a:bodyPr/>
          <a:lstStyle>
            <a:lvl1pPr>
              <a:defRPr/>
            </a:lvl1pPr>
          </a:lstStyle>
          <a:p>
            <a:pPr>
              <a:defRPr/>
            </a:pPr>
            <a:fld id="{A42F2B14-35CA-4C86-B91B-E33BA63B4FE9}" type="datetime1">
              <a:rPr lang="zh-CN" altLang="en-US"/>
              <a:pPr>
                <a:defRPr/>
              </a:pPr>
              <a:t>2018/3/25</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fld id="{95F1FA01-88C8-4A81-B418-EE3EDA47FC72}"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692083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p:txBody>
          <a:bodyPr/>
          <a:lstStyle>
            <a:lvl1pPr>
              <a:defRPr/>
            </a:lvl1pPr>
          </a:lstStyle>
          <a:p>
            <a:pPr>
              <a:defRPr/>
            </a:pPr>
            <a:fld id="{5ECFFC8D-8886-4C92-BAA5-EC97C2C3965A}" type="datetime1">
              <a:rPr lang="zh-CN" altLang="en-US"/>
              <a:pPr>
                <a:defRPr/>
              </a:pPr>
              <a:t>2018/3/25</a:t>
            </a:fld>
            <a:endParaRPr lang="zh-CN" altLang="en-US" sz="1800">
              <a:solidFill>
                <a:schemeClr val="tx1"/>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a:lvl1pPr>
          </a:lstStyle>
          <a:p>
            <a:fld id="{6957F406-6AB2-41DA-9900-BC5BE134A53B}"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4112237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rotWithShape="1">
          <a:gsLst>
            <a:gs pos="0">
              <a:srgbClr val="5E9EFF"/>
            </a:gs>
            <a:gs pos="39999">
              <a:srgbClr val="85C2FF"/>
            </a:gs>
            <a:gs pos="70000">
              <a:srgbClr val="C4D6EB"/>
            </a:gs>
            <a:gs pos="100000">
              <a:srgbClr val="FFEBFA"/>
            </a:gs>
          </a:gsLst>
          <a:lin ang="16200000" scaled="1"/>
        </a:gradFill>
        <a:effectLst/>
      </p:bgPr>
    </p:bg>
    <p:spTree>
      <p:nvGrpSpPr>
        <p:cNvPr id="1" name=""/>
        <p:cNvGrpSpPr/>
        <p:nvPr/>
      </p:nvGrpSpPr>
      <p:grpSpPr>
        <a:xfrm>
          <a:off x="0" y="0"/>
          <a:ext cx="0" cy="0"/>
          <a:chOff x="0" y="0"/>
          <a:chExt cx="0" cy="0"/>
        </a:xfrm>
      </p:grpSpPr>
      <p:sp>
        <p:nvSpPr>
          <p:cNvPr id="3" name="矩形 2"/>
          <p:cNvSpPr/>
          <p:nvPr userDrawn="1"/>
        </p:nvSpPr>
        <p:spPr>
          <a:xfrm>
            <a:off x="-23813" y="26988"/>
            <a:ext cx="9167813" cy="865187"/>
          </a:xfrm>
          <a:prstGeom prst="rect">
            <a:avLst/>
          </a:prstGeom>
          <a:solidFill>
            <a:srgbClr val="0033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 name="标题 1"/>
          <p:cNvSpPr>
            <a:spLocks noGrp="1"/>
          </p:cNvSpPr>
          <p:nvPr>
            <p:ph type="title"/>
          </p:nvPr>
        </p:nvSpPr>
        <p:spPr>
          <a:xfrm>
            <a:off x="445293" y="99812"/>
            <a:ext cx="8229600" cy="792363"/>
          </a:xfrm>
        </p:spPr>
        <p:txBody>
          <a:bodyPr/>
          <a:lstStyle>
            <a:lvl1pPr>
              <a:defRPr>
                <a:solidFill>
                  <a:schemeClr val="bg1"/>
                </a:solidFill>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4" name="日期占位符 3"/>
          <p:cNvSpPr>
            <a:spLocks noGrp="1" noChangeArrowheads="1"/>
          </p:cNvSpPr>
          <p:nvPr>
            <p:ph type="dt" sz="half" idx="10"/>
          </p:nvPr>
        </p:nvSpPr>
        <p:spPr/>
        <p:txBody>
          <a:bodyPr/>
          <a:lstStyle>
            <a:lvl1pPr>
              <a:defRPr/>
            </a:lvl1pPr>
          </a:lstStyle>
          <a:p>
            <a:pPr>
              <a:defRPr/>
            </a:pPr>
            <a:fld id="{39D3095F-063E-48D5-A407-AF0F21226490}" type="datetime1">
              <a:rPr lang="zh-CN" altLang="en-US"/>
              <a:pPr>
                <a:defRPr/>
              </a:pPr>
              <a:t>2018/3/25</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7451C9FC-A167-4009-B242-23C6C2F9D643}"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281042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gradFill rotWithShape="1">
          <a:gsLst>
            <a:gs pos="0">
              <a:srgbClr val="E8F1DE"/>
            </a:gs>
            <a:gs pos="50000">
              <a:srgbClr val="9DE3AE"/>
            </a:gs>
            <a:gs pos="100000">
              <a:srgbClr val="99FF66"/>
            </a:gs>
          </a:gsLst>
          <a:lin ang="2700000" scaled="1"/>
        </a:gradFill>
        <a:effectLst/>
      </p:bgPr>
    </p:bg>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FEAB4DCF-09D0-4A53-B389-1F169ADDDBB1}" type="datetime1">
              <a:rPr lang="zh-CN" altLang="en-US"/>
              <a:pPr>
                <a:defRPr/>
              </a:pPr>
              <a:t>2018/3/25</a:t>
            </a:fld>
            <a:endParaRPr lang="zh-CN" altLang="en-US" sz="1800">
              <a:solidFill>
                <a:schemeClr val="tx1"/>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p:txBody>
          <a:bodyPr/>
          <a:lstStyle>
            <a:lvl1pPr>
              <a:defRPr/>
            </a:lvl1pPr>
          </a:lstStyle>
          <a:p>
            <a:fld id="{55E51D01-9C08-438B-8316-D14E1C9BECE2}"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274496769"/>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6E2BE1FE-8C8F-4510-BA2D-7364C456457F}" type="datetime1">
              <a:rPr lang="zh-CN" altLang="en-US"/>
              <a:pPr>
                <a:defRPr/>
              </a:pPr>
              <a:t>2018/3/25</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fld id="{2B8D9C7B-16EC-4CA4-BEF5-17C4B1043E44}"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98579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A409077D-4114-4F9B-9C6C-FE61B6438A62}" type="datetime1">
              <a:rPr lang="zh-CN" altLang="en-US"/>
              <a:pPr>
                <a:defRPr/>
              </a:pPr>
              <a:t>2018/3/25</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fld id="{75C4DFE3-EB84-4573-AB0B-7C3325EDECA4}"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27238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2.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Calibri" panose="020F0502020204030204" pitchFamily="34" charset="0"/>
              </a:rPr>
              <a:t>单击此处编辑母版标题样式</a:t>
            </a:r>
          </a:p>
        </p:txBody>
      </p:sp>
      <p:sp>
        <p:nvSpPr>
          <p:cNvPr id="1027"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028" name="日期占位符 3"/>
          <p:cNvSpPr>
            <a:spLocks noGrp="1" noChangeArrowheads="1"/>
          </p:cNvSpPr>
          <p:nvPr>
            <p:ph type="dt" sz="half" idx="2"/>
          </p:nvPr>
        </p:nvSpPr>
        <p:spPr bwMode="auto">
          <a:xfrm>
            <a:off x="457200" y="6356350"/>
            <a:ext cx="21336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Arial" pitchFamily="34" charset="0"/>
                <a:ea typeface="宋体" pitchFamily="2" charset="-122"/>
              </a:defRPr>
            </a:lvl1pPr>
          </a:lstStyle>
          <a:p>
            <a:pPr>
              <a:defRPr/>
            </a:pPr>
            <a:fld id="{FA9F4779-3739-44C6-803C-FD51E6B80847}" type="datetime1">
              <a:rPr lang="zh-CN" altLang="en-US"/>
              <a:pPr>
                <a:defRPr/>
              </a:pPr>
              <a:t>2018/3/25</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3124200" y="6356350"/>
            <a:ext cx="28956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Arial" pitchFamily="34" charset="0"/>
                <a:ea typeface="宋体" pitchFamily="2" charset="-122"/>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6553200" y="6356350"/>
            <a:ext cx="21336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74550F12-15DA-47E2-B72B-E17D4FF060DF}"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5283" r:id="rId1"/>
    <p:sldLayoutId id="2147485284" r:id="rId2"/>
    <p:sldLayoutId id="2147485285" r:id="rId3"/>
    <p:sldLayoutId id="2147485286" r:id="rId4"/>
    <p:sldLayoutId id="2147485287" r:id="rId5"/>
    <p:sldLayoutId id="2147485288" r:id="rId6"/>
    <p:sldLayoutId id="2147485289" r:id="rId7"/>
    <p:sldLayoutId id="2147485290" r:id="rId8"/>
    <p:sldLayoutId id="2147485291" r:id="rId9"/>
    <p:sldLayoutId id="2147485292" r:id="rId10"/>
    <p:sldLayoutId id="2147485293" r:id="rId11"/>
    <p:sldLayoutId id="2147485294" r:id="rId12"/>
    <p:sldLayoutId id="2147485295" r:id="rId13"/>
    <p:sldLayoutId id="2147485296" r:id="rId14"/>
  </p:sldLayoutIdLst>
  <p:hf sldNum="0"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ea typeface="宋体" pitchFamily="2" charset="-122"/>
              </a:defRPr>
            </a:lvl1pPr>
          </a:lstStyle>
          <a:p>
            <a:pPr>
              <a:defRPr/>
            </a:pPr>
            <a:fld id="{FBB4837C-EA87-49F9-A8C4-F5CDE6010641}" type="datetimeFigureOut">
              <a:rPr lang="zh-CN" altLang="en-US"/>
              <a:pPr>
                <a:defRPr/>
              </a:pPr>
              <a:t>2018/3/25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ea typeface="宋体" pitchFamily="2" charset="-122"/>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374138CC-892D-4220-986C-7FEA6D67A4A7}" type="slidenum">
              <a:rPr lang="zh-CN" altLang="en-US"/>
              <a:pPr/>
              <a:t>‹#›</a:t>
            </a:fld>
            <a:endParaRPr lang="zh-CN" altLang="en-US"/>
          </a:p>
        </p:txBody>
      </p:sp>
      <p:pic>
        <p:nvPicPr>
          <p:cNvPr id="2055" name="Picture 4"/>
          <p:cNvPicPr>
            <a:picLocks noChangeAspect="1" noChangeArrowheads="1"/>
          </p:cNvPicPr>
          <p:nvPr userDrawn="1"/>
        </p:nvPicPr>
        <p:blipFill>
          <a:blip r:embed="rId13">
            <a:extLst>
              <a:ext uri="{28A0092B-C50C-407E-A947-70E740481C1C}">
                <a14:useLocalDpi xmlns:a14="http://schemas.microsoft.com/office/drawing/2010/main" val="0"/>
              </a:ext>
            </a:extLst>
          </a:blip>
          <a:srcRect b="26775"/>
          <a:stretch>
            <a:fillRect/>
          </a:stretch>
        </p:blipFill>
        <p:spPr bwMode="auto">
          <a:xfrm>
            <a:off x="3175" y="2517775"/>
            <a:ext cx="9137650" cy="182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272" r:id="rId1"/>
    <p:sldLayoutId id="2147485273" r:id="rId2"/>
    <p:sldLayoutId id="2147485274" r:id="rId3"/>
    <p:sldLayoutId id="2147485275" r:id="rId4"/>
    <p:sldLayoutId id="2147485276" r:id="rId5"/>
    <p:sldLayoutId id="2147485277" r:id="rId6"/>
    <p:sldLayoutId id="2147485278" r:id="rId7"/>
    <p:sldLayoutId id="2147485279" r:id="rId8"/>
    <p:sldLayoutId id="2147485280" r:id="rId9"/>
    <p:sldLayoutId id="2147485281" r:id="rId10"/>
    <p:sldLayoutId id="214748528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7.jpe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7.jpe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1.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22.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3.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4.emf"/></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5.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6.emf"/></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9.emf"/><Relationship Id="rId5" Type="http://schemas.openxmlformats.org/officeDocument/2006/relationships/oleObject" Target="../embeddings/oleObject8.bin"/><Relationship Id="rId4" Type="http://schemas.openxmlformats.org/officeDocument/2006/relationships/image" Target="../media/image28.emf"/></Relationships>
</file>

<file path=ppt/slides/_rels/slide54.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2.emf"/><Relationship Id="rId5" Type="http://schemas.openxmlformats.org/officeDocument/2006/relationships/oleObject" Target="../embeddings/oleObject11.bin"/><Relationship Id="rId4" Type="http://schemas.openxmlformats.org/officeDocument/2006/relationships/image" Target="../media/image31.emf"/></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19.xml"/><Relationship Id="rId7" Type="http://schemas.openxmlformats.org/officeDocument/2006/relationships/image" Target="../media/image34.e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14.bin"/><Relationship Id="rId5" Type="http://schemas.openxmlformats.org/officeDocument/2006/relationships/image" Target="../media/image30.emf"/><Relationship Id="rId4" Type="http://schemas.openxmlformats.org/officeDocument/2006/relationships/oleObject" Target="../embeddings/oleObject13.bin"/><Relationship Id="rId9" Type="http://schemas.openxmlformats.org/officeDocument/2006/relationships/image" Target="../media/image35.emf"/></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37.e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38.em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41.emf"/><Relationship Id="rId4" Type="http://schemas.openxmlformats.org/officeDocument/2006/relationships/oleObject" Target="../embeddings/oleObject18.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image" Target="../media/image42.emf"/><Relationship Id="rId4" Type="http://schemas.openxmlformats.org/officeDocument/2006/relationships/oleObject" Target="../embeddings/oleObject19.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D5BA286B-72CD-47D4-848B-E2A2C3E17CBF}" type="datetime1">
              <a:rPr lang="zh-CN" altLang="en-US" sz="1200" smtClean="0">
                <a:solidFill>
                  <a:srgbClr val="898989"/>
                </a:solidFill>
                <a:latin typeface="Arial" panose="020B0604020202020204" pitchFamily="34" charset="0"/>
              </a:rPr>
              <a:pPr>
                <a:spcBef>
                  <a:spcPct val="0"/>
                </a:spcBef>
                <a:buFontTx/>
                <a:buNone/>
              </a:pPr>
              <a:t>2018/3/25</a:t>
            </a:fld>
            <a:endParaRPr lang="zh-CN" altLang="en-US" sz="1800">
              <a:latin typeface="Arial" panose="020B0604020202020204" pitchFamily="34" charset="0"/>
            </a:endParaRPr>
          </a:p>
        </p:txBody>
      </p:sp>
      <p:sp>
        <p:nvSpPr>
          <p:cNvPr id="17411" name="圆角矩形 10"/>
          <p:cNvSpPr>
            <a:spLocks noChangeArrowheads="1"/>
          </p:cNvSpPr>
          <p:nvPr/>
        </p:nvSpPr>
        <p:spPr bwMode="auto">
          <a:xfrm>
            <a:off x="3348038" y="549275"/>
            <a:ext cx="1330325" cy="1330325"/>
          </a:xfrm>
          <a:prstGeom prst="roundRect">
            <a:avLst>
              <a:gd name="adj" fmla="val 16667"/>
            </a:avLst>
          </a:prstGeom>
          <a:solidFill>
            <a:srgbClr val="D8243D"/>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7412" name="圆角矩形 11"/>
          <p:cNvSpPr>
            <a:spLocks noChangeArrowheads="1"/>
          </p:cNvSpPr>
          <p:nvPr/>
        </p:nvSpPr>
        <p:spPr bwMode="auto">
          <a:xfrm>
            <a:off x="1870075" y="2027238"/>
            <a:ext cx="1330325" cy="1330325"/>
          </a:xfrm>
          <a:prstGeom prst="roundRect">
            <a:avLst>
              <a:gd name="adj" fmla="val 16667"/>
            </a:avLst>
          </a:prstGeom>
          <a:solidFill>
            <a:srgbClr val="CF5A1B"/>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7413" name="圆角矩形 12"/>
          <p:cNvSpPr>
            <a:spLocks noChangeArrowheads="1"/>
          </p:cNvSpPr>
          <p:nvPr/>
        </p:nvSpPr>
        <p:spPr bwMode="auto">
          <a:xfrm>
            <a:off x="4826000" y="2027238"/>
            <a:ext cx="1330325" cy="1330325"/>
          </a:xfrm>
          <a:prstGeom prst="roundRect">
            <a:avLst>
              <a:gd name="adj" fmla="val 16667"/>
            </a:avLst>
          </a:prstGeom>
          <a:solidFill>
            <a:srgbClr val="3691AA"/>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4" name="副标题 64"/>
          <p:cNvSpPr txBox="1">
            <a:spLocks noChangeArrowheads="1"/>
          </p:cNvSpPr>
          <p:nvPr/>
        </p:nvSpPr>
        <p:spPr bwMode="auto">
          <a:xfrm>
            <a:off x="539750" y="4652963"/>
            <a:ext cx="6400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a:lstStyle>
          <a:p>
            <a:pPr marL="0" indent="0" eaLnBrk="1" hangingPunct="1">
              <a:buFont typeface="Arial" pitchFamily="34" charset="0"/>
              <a:buNone/>
              <a:defRPr/>
            </a:pPr>
            <a:r>
              <a:rPr lang="zh-CN" altLang="en-US" kern="0" dirty="0">
                <a:latin typeface="黑体" pitchFamily="49" charset="-122"/>
                <a:ea typeface="黑体" pitchFamily="49" charset="-122"/>
              </a:rPr>
              <a:t>第</a:t>
            </a:r>
            <a:r>
              <a:rPr lang="en-US" altLang="zh-CN" kern="0" dirty="0">
                <a:latin typeface="黑体" pitchFamily="49" charset="-122"/>
                <a:ea typeface="黑体" pitchFamily="49" charset="-122"/>
              </a:rPr>
              <a:t>4</a:t>
            </a:r>
            <a:r>
              <a:rPr lang="zh-CN" altLang="en-US" kern="0" dirty="0">
                <a:latin typeface="黑体" pitchFamily="49" charset="-122"/>
                <a:ea typeface="黑体" pitchFamily="49" charset="-122"/>
              </a:rPr>
              <a:t>讲：视图与数据库设计</a:t>
            </a:r>
            <a:endParaRPr lang="zh-CN" altLang="zh-CN" kern="0" dirty="0">
              <a:latin typeface="黑体" pitchFamily="49" charset="-122"/>
              <a:ea typeface="黑体" pitchFamily="49" charset="-122"/>
            </a:endParaRPr>
          </a:p>
        </p:txBody>
      </p:sp>
      <p:sp>
        <p:nvSpPr>
          <p:cNvPr id="15" name="矩形 14"/>
          <p:cNvSpPr/>
          <p:nvPr/>
        </p:nvSpPr>
        <p:spPr>
          <a:xfrm>
            <a:off x="256410" y="3645099"/>
            <a:ext cx="7511993" cy="923330"/>
          </a:xfrm>
          <a:prstGeom prst="rect">
            <a:avLst/>
          </a:prstGeom>
          <a:noFill/>
        </p:spPr>
        <p:txBody>
          <a:bodyPr wrap="none">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zh-CN" altLang="en-US" sz="5400" b="1" dirty="0">
                <a:solidFill>
                  <a:srgbClr val="FF0000"/>
                </a:solidFill>
                <a:effectLst>
                  <a:glow rad="101600">
                    <a:schemeClr val="accent5">
                      <a:satMod val="175000"/>
                      <a:alpha val="40000"/>
                    </a:schemeClr>
                  </a:glow>
                </a:effectLst>
                <a:latin typeface="方正综艺简体" pitchFamily="65" charset="-122"/>
                <a:ea typeface="方正综艺简体" pitchFamily="65" charset="-122"/>
              </a:rPr>
              <a:t>多媒体系统设计</a:t>
            </a:r>
            <a:r>
              <a:rPr lang="en-US" altLang="zh-CN" sz="5400" b="1" dirty="0">
                <a:solidFill>
                  <a:srgbClr val="FF0000"/>
                </a:solidFill>
                <a:effectLst>
                  <a:glow rad="101600">
                    <a:schemeClr val="accent5">
                      <a:satMod val="175000"/>
                      <a:alpha val="40000"/>
                    </a:schemeClr>
                  </a:glow>
                </a:effectLst>
                <a:latin typeface="方正综艺简体" pitchFamily="65" charset="-122"/>
                <a:ea typeface="方正综艺简体" pitchFamily="65" charset="-122"/>
              </a:rPr>
              <a:t>-</a:t>
            </a:r>
            <a:r>
              <a:rPr lang="zh-CN" altLang="en-US" sz="5400" b="1" dirty="0">
                <a:solidFill>
                  <a:srgbClr val="FF0000"/>
                </a:solidFill>
                <a:effectLst>
                  <a:glow rad="101600">
                    <a:schemeClr val="accent5">
                      <a:satMod val="175000"/>
                      <a:alpha val="40000"/>
                    </a:schemeClr>
                  </a:glow>
                </a:effectLst>
                <a:latin typeface="方正综艺简体" pitchFamily="65" charset="-122"/>
                <a:ea typeface="方正综艺简体" pitchFamily="65" charset="-122"/>
              </a:rPr>
              <a:t>理论课</a:t>
            </a:r>
            <a:endParaRPr lang="zh-CN" altLang="en-US" sz="5400" b="1" cap="all" dirty="0">
              <a:ln/>
              <a:solidFill>
                <a:schemeClr val="accent1"/>
              </a:solidFill>
              <a:effectLst>
                <a:glow rad="101600">
                  <a:schemeClr val="accent5">
                    <a:satMod val="175000"/>
                    <a:alpha val="40000"/>
                  </a:schemeClr>
                </a:glow>
              </a:effectLst>
            </a:endParaRPr>
          </a:p>
        </p:txBody>
      </p:sp>
      <p:pic>
        <p:nvPicPr>
          <p:cNvPr id="1741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4713" y="2009775"/>
            <a:ext cx="1263650" cy="133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7"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575" y="661988"/>
            <a:ext cx="1406525"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8"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0075" y="661988"/>
            <a:ext cx="1330325" cy="123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9"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0163" y="1987550"/>
            <a:ext cx="1387475" cy="1389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81000" y="152400"/>
            <a:ext cx="8585200" cy="685800"/>
          </a:xfrm>
        </p:spPr>
        <p:txBody>
          <a:bodyPr/>
          <a:lstStyle/>
          <a:p>
            <a:pPr eaLnBrk="1" hangingPunct="1"/>
            <a:r>
              <a:rPr lang="zh-CN" altLang="en-US"/>
              <a:t>视图的来源是视图和基本表的组合 </a:t>
            </a:r>
          </a:p>
        </p:txBody>
      </p:sp>
      <p:sp>
        <p:nvSpPr>
          <p:cNvPr id="31747" name="Rectangle 3"/>
          <p:cNvSpPr>
            <a:spLocks noGrp="1" noChangeArrowheads="1"/>
          </p:cNvSpPr>
          <p:nvPr>
            <p:ph type="body" idx="1"/>
          </p:nvPr>
        </p:nvSpPr>
        <p:spPr>
          <a:xfrm>
            <a:off x="457200" y="1268413"/>
            <a:ext cx="8229600" cy="4857750"/>
          </a:xfrm>
        </p:spPr>
        <p:txBody>
          <a:bodyPr/>
          <a:lstStyle/>
          <a:p>
            <a:pPr eaLnBrk="1" hangingPunct="1"/>
            <a:r>
              <a:rPr lang="zh-CN" altLang="en-US" b="1" dirty="0">
                <a:solidFill>
                  <a:srgbClr val="FF0000"/>
                </a:solidFill>
              </a:rPr>
              <a:t>例</a:t>
            </a:r>
            <a:r>
              <a:rPr lang="en-US" altLang="zh-CN" b="1" dirty="0">
                <a:solidFill>
                  <a:srgbClr val="FF0000"/>
                </a:solidFill>
              </a:rPr>
              <a:t>4  </a:t>
            </a:r>
            <a:r>
              <a:rPr lang="zh-CN" altLang="en-US" b="1" dirty="0"/>
              <a:t>在例</a:t>
            </a:r>
            <a:r>
              <a:rPr lang="en-US" altLang="zh-CN" b="1" dirty="0"/>
              <a:t>1</a:t>
            </a:r>
            <a:r>
              <a:rPr lang="zh-CN" altLang="en-US" b="1" dirty="0"/>
              <a:t>所建的视图基础上，例</a:t>
            </a:r>
            <a:r>
              <a:rPr lang="en-US" altLang="zh-CN" b="1" dirty="0"/>
              <a:t>2</a:t>
            </a:r>
            <a:r>
              <a:rPr lang="zh-CN" altLang="en-US" b="1" dirty="0"/>
              <a:t>的视图定义可改为：</a:t>
            </a:r>
          </a:p>
          <a:p>
            <a:pPr lvl="1" eaLnBrk="1" hangingPunct="1">
              <a:buFont typeface="Wingdings" panose="05000000000000000000" pitchFamily="2" charset="2"/>
              <a:buNone/>
            </a:pPr>
            <a:r>
              <a:rPr lang="en-US" altLang="zh-CN" b="1" dirty="0"/>
              <a:t>CREATE VIEW </a:t>
            </a:r>
            <a:r>
              <a:rPr lang="en-US" altLang="zh-CN" b="1" dirty="0">
                <a:solidFill>
                  <a:srgbClr val="FF0000"/>
                </a:solidFill>
              </a:rPr>
              <a:t>V_IS_S2</a:t>
            </a:r>
            <a:r>
              <a:rPr lang="en-US" altLang="zh-CN" b="1" dirty="0"/>
              <a:t>(</a:t>
            </a:r>
            <a:r>
              <a:rPr lang="en-US" altLang="zh-CN" b="1" dirty="0" err="1"/>
              <a:t>Sno</a:t>
            </a:r>
            <a:r>
              <a:rPr lang="en-US" altLang="zh-CN" b="1" dirty="0"/>
              <a:t>, </a:t>
            </a:r>
            <a:r>
              <a:rPr lang="en-US" altLang="zh-CN" b="1" dirty="0" err="1"/>
              <a:t>Sname</a:t>
            </a:r>
            <a:r>
              <a:rPr lang="en-US" altLang="zh-CN" b="1" dirty="0"/>
              <a:t>, Grade)</a:t>
            </a:r>
          </a:p>
          <a:p>
            <a:pPr lvl="1" eaLnBrk="1" hangingPunct="1">
              <a:buFont typeface="Wingdings" panose="05000000000000000000" pitchFamily="2" charset="2"/>
              <a:buNone/>
            </a:pPr>
            <a:r>
              <a:rPr lang="en-US" altLang="zh-CN" b="1" dirty="0"/>
              <a:t>AS</a:t>
            </a:r>
          </a:p>
          <a:p>
            <a:pPr lvl="1" eaLnBrk="1" hangingPunct="1">
              <a:buFont typeface="Wingdings" panose="05000000000000000000" pitchFamily="2" charset="2"/>
              <a:buNone/>
            </a:pPr>
            <a:r>
              <a:rPr lang="en-US" altLang="zh-CN" b="1" dirty="0"/>
              <a:t>   SELECT </a:t>
            </a:r>
            <a:r>
              <a:rPr lang="en-US" altLang="zh-CN" b="1" dirty="0" err="1"/>
              <a:t>SC.Sno</a:t>
            </a:r>
            <a:r>
              <a:rPr lang="en-US" altLang="zh-CN" b="1" dirty="0"/>
              <a:t>, </a:t>
            </a:r>
            <a:r>
              <a:rPr lang="en-US" altLang="zh-CN" b="1" dirty="0" err="1"/>
              <a:t>Sname</a:t>
            </a:r>
            <a:r>
              <a:rPr lang="en-US" altLang="zh-CN" b="1" dirty="0"/>
              <a:t>, Grade</a:t>
            </a:r>
          </a:p>
          <a:p>
            <a:pPr lvl="1" eaLnBrk="1" hangingPunct="1">
              <a:buFont typeface="Wingdings" panose="05000000000000000000" pitchFamily="2" charset="2"/>
              <a:buNone/>
            </a:pPr>
            <a:r>
              <a:rPr lang="en-US" altLang="zh-CN" b="1" dirty="0"/>
              <a:t>     FROM </a:t>
            </a:r>
            <a:r>
              <a:rPr lang="en-US" altLang="zh-CN" b="1" dirty="0" err="1">
                <a:solidFill>
                  <a:srgbClr val="FF0000"/>
                </a:solidFill>
              </a:rPr>
              <a:t>IS_Student</a:t>
            </a:r>
            <a:r>
              <a:rPr lang="en-US" altLang="zh-CN" b="1" dirty="0">
                <a:solidFill>
                  <a:srgbClr val="FF0000"/>
                </a:solidFill>
              </a:rPr>
              <a:t> </a:t>
            </a:r>
            <a:r>
              <a:rPr lang="en-US" altLang="zh-CN" b="1" dirty="0"/>
              <a:t>JOIN SC </a:t>
            </a:r>
          </a:p>
          <a:p>
            <a:pPr lvl="1" eaLnBrk="1" hangingPunct="1">
              <a:buFont typeface="Wingdings" panose="05000000000000000000" pitchFamily="2" charset="2"/>
              <a:buNone/>
            </a:pPr>
            <a:r>
              <a:rPr lang="en-US" altLang="zh-CN" b="1" dirty="0"/>
              <a:t>     ON </a:t>
            </a:r>
            <a:r>
              <a:rPr lang="en-US" altLang="zh-CN" b="1" dirty="0" err="1"/>
              <a:t>IS_Student.Sno</a:t>
            </a:r>
            <a:r>
              <a:rPr lang="en-US" altLang="zh-CN" b="1" dirty="0"/>
              <a:t> = </a:t>
            </a:r>
            <a:r>
              <a:rPr lang="en-US" altLang="zh-CN" b="1" dirty="0" err="1"/>
              <a:t>SC.Sno</a:t>
            </a:r>
            <a:r>
              <a:rPr lang="en-US" altLang="zh-CN" b="1" dirty="0"/>
              <a:t> </a:t>
            </a:r>
          </a:p>
          <a:p>
            <a:pPr lvl="1" eaLnBrk="1" hangingPunct="1">
              <a:buFont typeface="Wingdings" panose="05000000000000000000" pitchFamily="2" charset="2"/>
              <a:buNone/>
            </a:pPr>
            <a:r>
              <a:rPr lang="en-US" altLang="zh-CN" b="1" dirty="0"/>
              <a:t>     WHERE </a:t>
            </a:r>
            <a:r>
              <a:rPr lang="en-US" altLang="zh-CN" b="1" dirty="0" err="1"/>
              <a:t>Cno</a:t>
            </a:r>
            <a:r>
              <a:rPr lang="en-US" altLang="zh-CN" b="1" dirty="0"/>
              <a:t> = 'C001'</a:t>
            </a:r>
            <a:endParaRPr lang="zh-CN" altLang="en-US" b="1" dirty="0"/>
          </a:p>
        </p:txBody>
      </p:sp>
      <p:sp>
        <p:nvSpPr>
          <p:cNvPr id="4" name="圆角矩形标注 3"/>
          <p:cNvSpPr/>
          <p:nvPr/>
        </p:nvSpPr>
        <p:spPr>
          <a:xfrm>
            <a:off x="4644032" y="4833938"/>
            <a:ext cx="1440661" cy="539750"/>
          </a:xfrm>
          <a:prstGeom prst="wedgeRoundRectCallout">
            <a:avLst>
              <a:gd name="adj1" fmla="val -104139"/>
              <a:gd name="adj2" fmla="val -144609"/>
              <a:gd name="adj3" fmla="val 16667"/>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rPr>
              <a:t>已有的视图</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wipe(left)">
                                      <p:cBhvr>
                                        <p:cTn id="7" dur="500"/>
                                        <p:tgtEl>
                                          <p:spTgt spid="31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wipe(left)">
                                      <p:cBhvr>
                                        <p:cTn id="12" dur="500"/>
                                        <p:tgtEl>
                                          <p:spTgt spid="31747">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wipe(left)">
                                      <p:cBhvr>
                                        <p:cTn id="15" dur="500"/>
                                        <p:tgtEl>
                                          <p:spTgt spid="31747">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1747">
                                            <p:txEl>
                                              <p:pRg st="3" end="3"/>
                                            </p:txEl>
                                          </p:spTgt>
                                        </p:tgtEl>
                                        <p:attrNameLst>
                                          <p:attrName>style.visibility</p:attrName>
                                        </p:attrNameLst>
                                      </p:cBhvr>
                                      <p:to>
                                        <p:strVal val="visible"/>
                                      </p:to>
                                    </p:set>
                                    <p:animEffect transition="in" filter="wipe(left)">
                                      <p:cBhvr>
                                        <p:cTn id="18" dur="500"/>
                                        <p:tgtEl>
                                          <p:spTgt spid="31747">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1747">
                                            <p:txEl>
                                              <p:pRg st="4" end="4"/>
                                            </p:txEl>
                                          </p:spTgt>
                                        </p:tgtEl>
                                        <p:attrNameLst>
                                          <p:attrName>style.visibility</p:attrName>
                                        </p:attrNameLst>
                                      </p:cBhvr>
                                      <p:to>
                                        <p:strVal val="visible"/>
                                      </p:to>
                                    </p:set>
                                    <p:animEffect transition="in" filter="wipe(left)">
                                      <p:cBhvr>
                                        <p:cTn id="21" dur="500"/>
                                        <p:tgtEl>
                                          <p:spTgt spid="31747">
                                            <p:txEl>
                                              <p:pRg st="4" end="4"/>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1747">
                                            <p:txEl>
                                              <p:pRg st="5" end="5"/>
                                            </p:txEl>
                                          </p:spTgt>
                                        </p:tgtEl>
                                        <p:attrNameLst>
                                          <p:attrName>style.visibility</p:attrName>
                                        </p:attrNameLst>
                                      </p:cBhvr>
                                      <p:to>
                                        <p:strVal val="visible"/>
                                      </p:to>
                                    </p:set>
                                    <p:animEffect transition="in" filter="wipe(left)">
                                      <p:cBhvr>
                                        <p:cTn id="24" dur="500"/>
                                        <p:tgtEl>
                                          <p:spTgt spid="31747">
                                            <p:txEl>
                                              <p:pRg st="5" end="5"/>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1747">
                                            <p:txEl>
                                              <p:pRg st="6" end="6"/>
                                            </p:txEl>
                                          </p:spTgt>
                                        </p:tgtEl>
                                        <p:attrNameLst>
                                          <p:attrName>style.visibility</p:attrName>
                                        </p:attrNameLst>
                                      </p:cBhvr>
                                      <p:to>
                                        <p:strVal val="visible"/>
                                      </p:to>
                                    </p:set>
                                    <p:animEffect transition="in" filter="wipe(left)">
                                      <p:cBhvr>
                                        <p:cTn id="27" dur="500"/>
                                        <p:tgtEl>
                                          <p:spTgt spid="31747">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1000"/>
                                        <p:tgtEl>
                                          <p:spTgt spid="4"/>
                                        </p:tgtEl>
                                      </p:cBhvr>
                                    </p:animEffect>
                                    <p:anim calcmode="lin" valueType="num">
                                      <p:cBhvr>
                                        <p:cTn id="33" dur="1000" fill="hold"/>
                                        <p:tgtEl>
                                          <p:spTgt spid="4"/>
                                        </p:tgtEl>
                                        <p:attrNameLst>
                                          <p:attrName>ppt_x</p:attrName>
                                        </p:attrNameLst>
                                      </p:cBhvr>
                                      <p:tavLst>
                                        <p:tav tm="0">
                                          <p:val>
                                            <p:strVal val="#ppt_x"/>
                                          </p:val>
                                        </p:tav>
                                        <p:tav tm="100000">
                                          <p:val>
                                            <p:strVal val="#ppt_x"/>
                                          </p:val>
                                        </p:tav>
                                      </p:tavLst>
                                    </p:anim>
                                    <p:anim calcmode="lin" valueType="num">
                                      <p:cBhvr>
                                        <p:cTn id="3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71500" y="152400"/>
            <a:ext cx="7858125" cy="685800"/>
          </a:xfrm>
        </p:spPr>
        <p:txBody>
          <a:bodyPr/>
          <a:lstStyle/>
          <a:p>
            <a:pPr eaLnBrk="1" hangingPunct="1"/>
            <a:r>
              <a:rPr lang="zh-CN" altLang="en-US" dirty="0"/>
              <a:t>（</a:t>
            </a:r>
            <a:r>
              <a:rPr lang="en-US" altLang="zh-CN" dirty="0"/>
              <a:t>4</a:t>
            </a:r>
            <a:r>
              <a:rPr lang="zh-CN" altLang="en-US" dirty="0"/>
              <a:t>）定义带表达式的视图</a:t>
            </a:r>
          </a:p>
        </p:txBody>
      </p:sp>
      <p:sp>
        <p:nvSpPr>
          <p:cNvPr id="32771" name="Rectangle 3"/>
          <p:cNvSpPr>
            <a:spLocks noGrp="1" noChangeArrowheads="1"/>
          </p:cNvSpPr>
          <p:nvPr>
            <p:ph type="body" idx="1"/>
          </p:nvPr>
        </p:nvSpPr>
        <p:spPr>
          <a:xfrm>
            <a:off x="457200" y="1214438"/>
            <a:ext cx="8229600" cy="4957762"/>
          </a:xfrm>
        </p:spPr>
        <p:txBody>
          <a:bodyPr/>
          <a:lstStyle/>
          <a:p>
            <a:pPr eaLnBrk="1" hangingPunct="1"/>
            <a:r>
              <a:rPr lang="zh-CN" altLang="en-US" sz="2800" b="1" dirty="0"/>
              <a:t>在定义视图时可以根据需要设置一些</a:t>
            </a:r>
            <a:r>
              <a:rPr lang="zh-CN" altLang="en-US" sz="2800" b="1" dirty="0">
                <a:solidFill>
                  <a:srgbClr val="FF0000"/>
                </a:solidFill>
              </a:rPr>
              <a:t>派生属性列</a:t>
            </a:r>
            <a:r>
              <a:rPr lang="zh-CN" altLang="en-US" sz="2800" b="1" dirty="0"/>
              <a:t>，在这些派生属性列中保存经过计算的值。</a:t>
            </a:r>
          </a:p>
          <a:p>
            <a:pPr eaLnBrk="1" hangingPunct="1"/>
            <a:r>
              <a:rPr lang="zh-CN" altLang="en-US" sz="2800" b="1" dirty="0"/>
              <a:t>这些派生属性被称为</a:t>
            </a:r>
            <a:r>
              <a:rPr lang="zh-CN" altLang="en-US" sz="2800" b="1" dirty="0">
                <a:solidFill>
                  <a:srgbClr val="FF0000"/>
                </a:solidFill>
              </a:rPr>
              <a:t>虚拟列</a:t>
            </a:r>
            <a:r>
              <a:rPr lang="zh-CN" altLang="en-US" sz="2800" b="1" dirty="0"/>
              <a:t>。</a:t>
            </a:r>
          </a:p>
          <a:p>
            <a:pPr eaLnBrk="1" hangingPunct="1"/>
            <a:r>
              <a:rPr lang="zh-CN" altLang="en-US" sz="2800" b="1" dirty="0"/>
              <a:t>包含虚拟列的视图也称为</a:t>
            </a:r>
            <a:r>
              <a:rPr lang="zh-CN" altLang="en-US" sz="2800" b="1" dirty="0">
                <a:solidFill>
                  <a:srgbClr val="FF0000"/>
                </a:solidFill>
              </a:rPr>
              <a:t>带表达式</a:t>
            </a:r>
            <a:r>
              <a:rPr lang="zh-CN" altLang="en-US" sz="2800" b="1" dirty="0"/>
              <a:t>的视图。</a:t>
            </a:r>
          </a:p>
          <a:p>
            <a:pPr eaLnBrk="1" hangingPunct="1"/>
            <a:r>
              <a:rPr lang="zh-CN" altLang="en-US" b="1" dirty="0">
                <a:solidFill>
                  <a:srgbClr val="FF0000"/>
                </a:solidFill>
                <a:latin typeface="楷体_GB2312" pitchFamily="49" charset="-122"/>
                <a:ea typeface="楷体_GB2312" pitchFamily="49" charset="-122"/>
              </a:rPr>
              <a:t>例</a:t>
            </a:r>
            <a:r>
              <a:rPr lang="en-US" altLang="zh-CN" b="1" dirty="0">
                <a:solidFill>
                  <a:srgbClr val="FF0000"/>
                </a:solidFill>
                <a:latin typeface="楷体_GB2312" pitchFamily="49" charset="-122"/>
                <a:ea typeface="楷体_GB2312" pitchFamily="49" charset="-122"/>
              </a:rPr>
              <a:t>5 </a:t>
            </a:r>
            <a:r>
              <a:rPr lang="zh-CN" altLang="en-US" b="1" dirty="0">
                <a:latin typeface="楷体_GB2312" pitchFamily="49" charset="-122"/>
                <a:ea typeface="楷体_GB2312" pitchFamily="49" charset="-122"/>
              </a:rPr>
              <a:t>定义一个查询学生出生年份的视图。</a:t>
            </a:r>
          </a:p>
          <a:p>
            <a:pPr lvl="1" eaLnBrk="1" hangingPunct="1">
              <a:buFont typeface="Wingdings" panose="05000000000000000000" pitchFamily="2" charset="2"/>
              <a:buNone/>
            </a:pPr>
            <a:r>
              <a:rPr lang="en-US" altLang="zh-CN" b="1" dirty="0"/>
              <a:t>CREATE VIEW BT_S(</a:t>
            </a:r>
            <a:r>
              <a:rPr lang="en-US" altLang="zh-CN" b="1" dirty="0" err="1"/>
              <a:t>Sno</a:t>
            </a:r>
            <a:r>
              <a:rPr lang="en-US" altLang="zh-CN" b="1" dirty="0"/>
              <a:t>, </a:t>
            </a:r>
            <a:r>
              <a:rPr lang="en-US" altLang="zh-CN" b="1" dirty="0" err="1"/>
              <a:t>Sname</a:t>
            </a:r>
            <a:r>
              <a:rPr lang="en-US" altLang="zh-CN" b="1" dirty="0"/>
              <a:t>, </a:t>
            </a:r>
            <a:r>
              <a:rPr lang="en-US" altLang="zh-CN" b="1" dirty="0" err="1"/>
              <a:t>Sbirth</a:t>
            </a:r>
            <a:r>
              <a:rPr lang="en-US" altLang="zh-CN" b="1" dirty="0"/>
              <a:t>)</a:t>
            </a:r>
          </a:p>
          <a:p>
            <a:pPr lvl="1" eaLnBrk="1" hangingPunct="1">
              <a:buFont typeface="Wingdings" panose="05000000000000000000" pitchFamily="2" charset="2"/>
              <a:buNone/>
            </a:pPr>
            <a:r>
              <a:rPr lang="en-US" altLang="zh-CN" b="1" dirty="0"/>
              <a:t>AS </a:t>
            </a:r>
          </a:p>
          <a:p>
            <a:pPr lvl="1" eaLnBrk="1" hangingPunct="1">
              <a:buFont typeface="Wingdings" panose="05000000000000000000" pitchFamily="2" charset="2"/>
              <a:buNone/>
            </a:pPr>
            <a:r>
              <a:rPr lang="en-US" altLang="zh-CN" b="1" dirty="0"/>
              <a:t>  SELECT </a:t>
            </a:r>
            <a:r>
              <a:rPr lang="en-US" altLang="zh-CN" b="1" dirty="0" err="1"/>
              <a:t>Sno</a:t>
            </a:r>
            <a:r>
              <a:rPr lang="en-US" altLang="zh-CN" b="1" dirty="0"/>
              <a:t>, </a:t>
            </a:r>
            <a:r>
              <a:rPr lang="en-US" altLang="zh-CN" b="1" dirty="0" err="1"/>
              <a:t>Sname</a:t>
            </a:r>
            <a:r>
              <a:rPr lang="en-US" altLang="zh-CN" b="1" dirty="0"/>
              <a:t>, </a:t>
            </a:r>
            <a:r>
              <a:rPr lang="en-US" altLang="zh-CN" b="1" dirty="0">
                <a:solidFill>
                  <a:srgbClr val="FF0000"/>
                </a:solidFill>
              </a:rPr>
              <a:t>2011-Sage</a:t>
            </a:r>
            <a:r>
              <a:rPr lang="en-US" altLang="zh-CN" b="1" dirty="0"/>
              <a:t> </a:t>
            </a:r>
          </a:p>
          <a:p>
            <a:pPr lvl="1" eaLnBrk="1" hangingPunct="1">
              <a:buFont typeface="Wingdings" panose="05000000000000000000" pitchFamily="2" charset="2"/>
              <a:buNone/>
            </a:pPr>
            <a:r>
              <a:rPr lang="en-US" altLang="zh-CN" b="1" dirty="0"/>
              <a:t>     FROM Student </a:t>
            </a:r>
            <a:endParaRPr lang="zh-CN" altLang="en-US" b="1" dirty="0"/>
          </a:p>
        </p:txBody>
      </p:sp>
      <p:sp>
        <p:nvSpPr>
          <p:cNvPr id="4" name="圆角矩形标注 3"/>
          <p:cNvSpPr/>
          <p:nvPr/>
        </p:nvSpPr>
        <p:spPr>
          <a:xfrm>
            <a:off x="5505450" y="5680075"/>
            <a:ext cx="1657350" cy="539750"/>
          </a:xfrm>
          <a:prstGeom prst="wedgeRoundRectCallout">
            <a:avLst>
              <a:gd name="adj1" fmla="val -54632"/>
              <a:gd name="adj2" fmla="val -127683"/>
              <a:gd name="adj3" fmla="val 16667"/>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rPr>
              <a:t>虚拟列</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wipe(left)">
                                      <p:cBhvr>
                                        <p:cTn id="7" dur="500"/>
                                        <p:tgtEl>
                                          <p:spTgt spid="32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wipe(left)">
                                      <p:cBhvr>
                                        <p:cTn id="12" dur="500"/>
                                        <p:tgtEl>
                                          <p:spTgt spid="327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animEffect transition="in" filter="wipe(left)">
                                      <p:cBhvr>
                                        <p:cTn id="17" dur="500"/>
                                        <p:tgtEl>
                                          <p:spTgt spid="327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2771">
                                            <p:txEl>
                                              <p:pRg st="3" end="3"/>
                                            </p:txEl>
                                          </p:spTgt>
                                        </p:tgtEl>
                                        <p:attrNameLst>
                                          <p:attrName>style.visibility</p:attrName>
                                        </p:attrNameLst>
                                      </p:cBhvr>
                                      <p:to>
                                        <p:strVal val="visible"/>
                                      </p:to>
                                    </p:set>
                                    <p:animEffect transition="in" filter="wipe(left)">
                                      <p:cBhvr>
                                        <p:cTn id="22" dur="500"/>
                                        <p:tgtEl>
                                          <p:spTgt spid="32771">
                                            <p:txEl>
                                              <p:pRg st="3" end="3"/>
                                            </p:txEl>
                                          </p:spTgt>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32771">
                                            <p:txEl>
                                              <p:pRg st="4" end="4"/>
                                            </p:txEl>
                                          </p:spTgt>
                                        </p:tgtEl>
                                        <p:attrNameLst>
                                          <p:attrName>style.visibility</p:attrName>
                                        </p:attrNameLst>
                                      </p:cBhvr>
                                      <p:to>
                                        <p:strVal val="visible"/>
                                      </p:to>
                                    </p:set>
                                    <p:animEffect transition="in" filter="wipe(left)">
                                      <p:cBhvr>
                                        <p:cTn id="26" dur="500"/>
                                        <p:tgtEl>
                                          <p:spTgt spid="32771">
                                            <p:txEl>
                                              <p:pRg st="4" end="4"/>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32771">
                                            <p:txEl>
                                              <p:pRg st="5" end="5"/>
                                            </p:txEl>
                                          </p:spTgt>
                                        </p:tgtEl>
                                        <p:attrNameLst>
                                          <p:attrName>style.visibility</p:attrName>
                                        </p:attrNameLst>
                                      </p:cBhvr>
                                      <p:to>
                                        <p:strVal val="visible"/>
                                      </p:to>
                                    </p:set>
                                    <p:animEffect transition="in" filter="wipe(left)">
                                      <p:cBhvr>
                                        <p:cTn id="29" dur="500"/>
                                        <p:tgtEl>
                                          <p:spTgt spid="32771">
                                            <p:txEl>
                                              <p:pRg st="5" end="5"/>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32771">
                                            <p:txEl>
                                              <p:pRg st="6" end="6"/>
                                            </p:txEl>
                                          </p:spTgt>
                                        </p:tgtEl>
                                        <p:attrNameLst>
                                          <p:attrName>style.visibility</p:attrName>
                                        </p:attrNameLst>
                                      </p:cBhvr>
                                      <p:to>
                                        <p:strVal val="visible"/>
                                      </p:to>
                                    </p:set>
                                    <p:animEffect transition="in" filter="wipe(left)">
                                      <p:cBhvr>
                                        <p:cTn id="32" dur="500"/>
                                        <p:tgtEl>
                                          <p:spTgt spid="32771">
                                            <p:txEl>
                                              <p:pRg st="6" end="6"/>
                                            </p:txEl>
                                          </p:spTgt>
                                        </p:tgtEl>
                                      </p:cBhvr>
                                    </p:animEffect>
                                  </p:childTnLst>
                                </p:cTn>
                              </p:par>
                              <p:par>
                                <p:cTn id="33" presetID="22" presetClass="entr" presetSubtype="8" fill="hold" nodeType="withEffect">
                                  <p:stCondLst>
                                    <p:cond delay="0"/>
                                  </p:stCondLst>
                                  <p:childTnLst>
                                    <p:set>
                                      <p:cBhvr>
                                        <p:cTn id="34" dur="1" fill="hold">
                                          <p:stCondLst>
                                            <p:cond delay="0"/>
                                          </p:stCondLst>
                                        </p:cTn>
                                        <p:tgtEl>
                                          <p:spTgt spid="32771">
                                            <p:txEl>
                                              <p:pRg st="7" end="7"/>
                                            </p:txEl>
                                          </p:spTgt>
                                        </p:tgtEl>
                                        <p:attrNameLst>
                                          <p:attrName>style.visibility</p:attrName>
                                        </p:attrNameLst>
                                      </p:cBhvr>
                                      <p:to>
                                        <p:strVal val="visible"/>
                                      </p:to>
                                    </p:set>
                                    <p:animEffect transition="in" filter="wipe(left)">
                                      <p:cBhvr>
                                        <p:cTn id="35" dur="500"/>
                                        <p:tgtEl>
                                          <p:spTgt spid="32771">
                                            <p:txEl>
                                              <p:pRg st="7" end="7"/>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71500" y="152400"/>
            <a:ext cx="8322480" cy="685800"/>
          </a:xfrm>
        </p:spPr>
        <p:txBody>
          <a:bodyPr/>
          <a:lstStyle/>
          <a:p>
            <a:pPr eaLnBrk="1" hangingPunct="1"/>
            <a:r>
              <a:rPr lang="zh-CN" altLang="en-US" dirty="0"/>
              <a:t>（</a:t>
            </a:r>
            <a:r>
              <a:rPr lang="en-US" altLang="zh-CN" dirty="0"/>
              <a:t>5</a:t>
            </a:r>
            <a:r>
              <a:rPr lang="zh-CN" altLang="en-US" dirty="0"/>
              <a:t>）定义含分组统计信息的视图</a:t>
            </a:r>
          </a:p>
        </p:txBody>
      </p:sp>
      <p:sp>
        <p:nvSpPr>
          <p:cNvPr id="33795" name="Rectangle 3"/>
          <p:cNvSpPr>
            <a:spLocks noGrp="1" noChangeArrowheads="1"/>
          </p:cNvSpPr>
          <p:nvPr>
            <p:ph type="body" idx="1"/>
          </p:nvPr>
        </p:nvSpPr>
        <p:spPr>
          <a:xfrm>
            <a:off x="457200" y="1214438"/>
            <a:ext cx="8229600" cy="5072062"/>
          </a:xfrm>
        </p:spPr>
        <p:txBody>
          <a:bodyPr/>
          <a:lstStyle/>
          <a:p>
            <a:pPr eaLnBrk="1" hangingPunct="1">
              <a:spcBef>
                <a:spcPts val="600"/>
              </a:spcBef>
            </a:pPr>
            <a:r>
              <a:rPr lang="zh-CN" altLang="en-US" b="1" dirty="0"/>
              <a:t>定义视图的查询语句中含有</a:t>
            </a:r>
            <a:r>
              <a:rPr lang="en-US" altLang="zh-CN" b="1" dirty="0">
                <a:solidFill>
                  <a:srgbClr val="0000FF"/>
                </a:solidFill>
              </a:rPr>
              <a:t>GROUP BY</a:t>
            </a:r>
            <a:r>
              <a:rPr lang="zh-CN" altLang="en-US" b="1" dirty="0"/>
              <a:t>子句（</a:t>
            </a:r>
            <a:r>
              <a:rPr lang="zh-CN" altLang="en-US" b="1" dirty="0">
                <a:solidFill>
                  <a:srgbClr val="FF0000"/>
                </a:solidFill>
              </a:rPr>
              <a:t>分组统计</a:t>
            </a:r>
            <a:r>
              <a:rPr lang="zh-CN" altLang="en-US" b="1" dirty="0"/>
              <a:t>），这样的视图只能用于</a:t>
            </a:r>
            <a:r>
              <a:rPr lang="zh-CN" altLang="en-US" b="1" dirty="0">
                <a:solidFill>
                  <a:srgbClr val="FF0000"/>
                </a:solidFill>
              </a:rPr>
              <a:t>查询</a:t>
            </a:r>
            <a:r>
              <a:rPr lang="zh-CN" altLang="en-US" b="1" dirty="0"/>
              <a:t>，不能用于</a:t>
            </a:r>
            <a:r>
              <a:rPr lang="zh-CN" altLang="en-US" b="1" dirty="0">
                <a:solidFill>
                  <a:srgbClr val="FF0000"/>
                </a:solidFill>
              </a:rPr>
              <a:t>修改</a:t>
            </a:r>
            <a:r>
              <a:rPr lang="zh-CN" altLang="en-US" b="1" dirty="0"/>
              <a:t>数据。</a:t>
            </a:r>
          </a:p>
          <a:p>
            <a:pPr eaLnBrk="1" hangingPunct="1">
              <a:spcBef>
                <a:spcPts val="600"/>
              </a:spcBef>
            </a:pPr>
            <a:r>
              <a:rPr lang="zh-CN" altLang="en-US" sz="3600" b="1" dirty="0">
                <a:solidFill>
                  <a:srgbClr val="FF0000"/>
                </a:solidFill>
                <a:latin typeface="楷体_GB2312" pitchFamily="49" charset="-122"/>
                <a:ea typeface="楷体_GB2312" pitchFamily="49" charset="-122"/>
              </a:rPr>
              <a:t>例</a:t>
            </a:r>
            <a:r>
              <a:rPr lang="en-US" altLang="zh-CN" sz="3600" b="1" dirty="0">
                <a:solidFill>
                  <a:srgbClr val="FF0000"/>
                </a:solidFill>
                <a:latin typeface="楷体_GB2312" pitchFamily="49" charset="-122"/>
                <a:ea typeface="楷体_GB2312" pitchFamily="49" charset="-122"/>
              </a:rPr>
              <a:t>6 </a:t>
            </a:r>
            <a:r>
              <a:rPr lang="zh-CN" altLang="en-US" sz="3600" b="1" dirty="0">
                <a:latin typeface="楷体_GB2312" pitchFamily="49" charset="-122"/>
                <a:ea typeface="楷体_GB2312" pitchFamily="49" charset="-122"/>
              </a:rPr>
              <a:t>定义一个查询每个学生的学号及平均成绩的视图。</a:t>
            </a:r>
          </a:p>
          <a:p>
            <a:pPr lvl="1" eaLnBrk="1" hangingPunct="1">
              <a:spcBef>
                <a:spcPts val="600"/>
              </a:spcBef>
              <a:buFont typeface="Wingdings" panose="05000000000000000000" pitchFamily="2" charset="2"/>
              <a:buNone/>
            </a:pPr>
            <a:r>
              <a:rPr lang="en-US" altLang="zh-CN" b="1" dirty="0"/>
              <a:t>CREATE VIEW S_G</a:t>
            </a:r>
          </a:p>
          <a:p>
            <a:pPr lvl="1" eaLnBrk="1" hangingPunct="1">
              <a:spcBef>
                <a:spcPts val="600"/>
              </a:spcBef>
              <a:buFont typeface="Wingdings" panose="05000000000000000000" pitchFamily="2" charset="2"/>
              <a:buNone/>
            </a:pPr>
            <a:r>
              <a:rPr lang="en-US" altLang="zh-CN" b="1" dirty="0"/>
              <a:t>AS </a:t>
            </a:r>
          </a:p>
          <a:p>
            <a:pPr lvl="1" eaLnBrk="1" hangingPunct="1">
              <a:spcBef>
                <a:spcPts val="600"/>
              </a:spcBef>
              <a:buFont typeface="Wingdings" panose="05000000000000000000" pitchFamily="2" charset="2"/>
              <a:buNone/>
            </a:pPr>
            <a:r>
              <a:rPr lang="en-US" altLang="zh-CN" b="1" dirty="0"/>
              <a:t>   SELECT </a:t>
            </a:r>
            <a:r>
              <a:rPr lang="en-US" altLang="zh-CN" b="1" dirty="0" err="1"/>
              <a:t>Sno</a:t>
            </a:r>
            <a:r>
              <a:rPr lang="en-US" altLang="zh-CN" b="1" dirty="0"/>
              <a:t>, AVG(Grade) </a:t>
            </a:r>
            <a:r>
              <a:rPr lang="en-US" altLang="zh-CN" b="1" dirty="0" err="1">
                <a:solidFill>
                  <a:srgbClr val="FF0000"/>
                </a:solidFill>
              </a:rPr>
              <a:t>AverageGrade</a:t>
            </a:r>
            <a:r>
              <a:rPr lang="en-US" altLang="zh-CN" b="1" dirty="0">
                <a:solidFill>
                  <a:srgbClr val="FF0000"/>
                </a:solidFill>
              </a:rPr>
              <a:t> </a:t>
            </a:r>
            <a:r>
              <a:rPr lang="en-US" altLang="zh-CN" b="1" dirty="0"/>
              <a:t>FROM SC</a:t>
            </a:r>
          </a:p>
          <a:p>
            <a:pPr lvl="1" eaLnBrk="1" hangingPunct="1">
              <a:spcBef>
                <a:spcPts val="600"/>
              </a:spcBef>
              <a:buFont typeface="Wingdings" panose="05000000000000000000" pitchFamily="2" charset="2"/>
              <a:buNone/>
            </a:pPr>
            <a:r>
              <a:rPr lang="en-US" altLang="zh-CN" b="1" dirty="0">
                <a:solidFill>
                  <a:srgbClr val="0000FF"/>
                </a:solidFill>
              </a:rPr>
              <a:t>       </a:t>
            </a:r>
            <a:r>
              <a:rPr lang="en-US" altLang="zh-CN" b="1" i="1" dirty="0">
                <a:solidFill>
                  <a:srgbClr val="0000FF"/>
                </a:solidFill>
              </a:rPr>
              <a:t> </a:t>
            </a:r>
            <a:r>
              <a:rPr lang="en-US" altLang="zh-CN" b="1" i="1" dirty="0">
                <a:solidFill>
                  <a:srgbClr val="FF0000"/>
                </a:solidFill>
              </a:rPr>
              <a:t>GROUP BY </a:t>
            </a:r>
            <a:r>
              <a:rPr lang="en-US" altLang="zh-CN" b="1" dirty="0" err="1">
                <a:solidFill>
                  <a:srgbClr val="0000FF"/>
                </a:solidFill>
              </a:rPr>
              <a:t>Sno</a:t>
            </a:r>
            <a:r>
              <a:rPr lang="en-US" altLang="zh-CN" b="1" dirty="0"/>
              <a:t> </a:t>
            </a:r>
            <a:endParaRPr lang="zh-CN" altLang="en-US" b="1" dirty="0"/>
          </a:p>
        </p:txBody>
      </p:sp>
      <p:sp>
        <p:nvSpPr>
          <p:cNvPr id="2" name="圆角矩形标注 1"/>
          <p:cNvSpPr/>
          <p:nvPr/>
        </p:nvSpPr>
        <p:spPr>
          <a:xfrm>
            <a:off x="6229350" y="4365625"/>
            <a:ext cx="1368425" cy="504825"/>
          </a:xfrm>
          <a:prstGeom prst="wedgeRoundRectCallout">
            <a:avLst>
              <a:gd name="adj1" fmla="val -55088"/>
              <a:gd name="adj2" fmla="val 86247"/>
              <a:gd name="adj3" fmla="val 16667"/>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rPr>
              <a:t>列别名</a:t>
            </a:r>
          </a:p>
        </p:txBody>
      </p:sp>
      <p:sp>
        <p:nvSpPr>
          <p:cNvPr id="5" name="圆角矩形标注 4"/>
          <p:cNvSpPr/>
          <p:nvPr/>
        </p:nvSpPr>
        <p:spPr>
          <a:xfrm>
            <a:off x="3419475" y="6022975"/>
            <a:ext cx="1368425" cy="503238"/>
          </a:xfrm>
          <a:prstGeom prst="wedgeRoundRectCallout">
            <a:avLst>
              <a:gd name="adj1" fmla="val -77995"/>
              <a:gd name="adj2" fmla="val -84736"/>
              <a:gd name="adj3" fmla="val 16667"/>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rPr>
              <a:t>分组统计</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wipe(left)">
                                      <p:cBhvr>
                                        <p:cTn id="7" dur="500"/>
                                        <p:tgtEl>
                                          <p:spTgt spid="33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wipe(left)">
                                      <p:cBhvr>
                                        <p:cTn id="12" dur="500"/>
                                        <p:tgtEl>
                                          <p:spTgt spid="33795">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animEffect transition="in" filter="wipe(left)">
                                      <p:cBhvr>
                                        <p:cTn id="15" dur="500"/>
                                        <p:tgtEl>
                                          <p:spTgt spid="33795">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3795">
                                            <p:txEl>
                                              <p:pRg st="3" end="3"/>
                                            </p:txEl>
                                          </p:spTgt>
                                        </p:tgtEl>
                                        <p:attrNameLst>
                                          <p:attrName>style.visibility</p:attrName>
                                        </p:attrNameLst>
                                      </p:cBhvr>
                                      <p:to>
                                        <p:strVal val="visible"/>
                                      </p:to>
                                    </p:set>
                                    <p:animEffect transition="in" filter="wipe(left)">
                                      <p:cBhvr>
                                        <p:cTn id="18" dur="500"/>
                                        <p:tgtEl>
                                          <p:spTgt spid="33795">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3795">
                                            <p:txEl>
                                              <p:pRg st="4" end="4"/>
                                            </p:txEl>
                                          </p:spTgt>
                                        </p:tgtEl>
                                        <p:attrNameLst>
                                          <p:attrName>style.visibility</p:attrName>
                                        </p:attrNameLst>
                                      </p:cBhvr>
                                      <p:to>
                                        <p:strVal val="visible"/>
                                      </p:to>
                                    </p:set>
                                    <p:animEffect transition="in" filter="wipe(left)">
                                      <p:cBhvr>
                                        <p:cTn id="21" dur="500"/>
                                        <p:tgtEl>
                                          <p:spTgt spid="33795">
                                            <p:txEl>
                                              <p:pRg st="4" end="4"/>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3795">
                                            <p:txEl>
                                              <p:pRg st="5" end="5"/>
                                            </p:txEl>
                                          </p:spTgt>
                                        </p:tgtEl>
                                        <p:attrNameLst>
                                          <p:attrName>style.visibility</p:attrName>
                                        </p:attrNameLst>
                                      </p:cBhvr>
                                      <p:to>
                                        <p:strVal val="visible"/>
                                      </p:to>
                                    </p:set>
                                    <p:animEffect transition="in" filter="wipe(left)">
                                      <p:cBhvr>
                                        <p:cTn id="24" dur="500"/>
                                        <p:tgtEl>
                                          <p:spTgt spid="33795">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anim calcmode="lin" valueType="num">
                                      <p:cBhvr>
                                        <p:cTn id="30" dur="1000" fill="hold"/>
                                        <p:tgtEl>
                                          <p:spTgt spid="2"/>
                                        </p:tgtEl>
                                        <p:attrNameLst>
                                          <p:attrName>ppt_x</p:attrName>
                                        </p:attrNameLst>
                                      </p:cBhvr>
                                      <p:tavLst>
                                        <p:tav tm="0">
                                          <p:val>
                                            <p:strVal val="#ppt_x"/>
                                          </p:val>
                                        </p:tav>
                                        <p:tav tm="100000">
                                          <p:val>
                                            <p:strVal val="#ppt_x"/>
                                          </p:val>
                                        </p:tav>
                                      </p:tavLst>
                                    </p:anim>
                                    <p:anim calcmode="lin" valueType="num">
                                      <p:cBhvr>
                                        <p:cTn id="3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anim calcmode="lin" valueType="num">
                                      <p:cBhvr>
                                        <p:cTn id="37" dur="1000" fill="hold"/>
                                        <p:tgtEl>
                                          <p:spTgt spid="5"/>
                                        </p:tgtEl>
                                        <p:attrNameLst>
                                          <p:attrName>ppt_x</p:attrName>
                                        </p:attrNameLst>
                                      </p:cBhvr>
                                      <p:tavLst>
                                        <p:tav tm="0">
                                          <p:val>
                                            <p:strVal val="#ppt_x"/>
                                          </p:val>
                                        </p:tav>
                                        <p:tav tm="100000">
                                          <p:val>
                                            <p:strVal val="#ppt_x"/>
                                          </p:val>
                                        </p:tav>
                                      </p:tavLst>
                                    </p:anim>
                                    <p:anim calcmode="lin" valueType="num">
                                      <p:cBhvr>
                                        <p:cTn id="3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71500" y="152400"/>
            <a:ext cx="7858125" cy="685800"/>
          </a:xfrm>
        </p:spPr>
        <p:txBody>
          <a:bodyPr/>
          <a:lstStyle/>
          <a:p>
            <a:pPr eaLnBrk="1" hangingPunct="1"/>
            <a:r>
              <a:rPr lang="en-US" altLang="zh-CN" dirty="0"/>
              <a:t>1.2 </a:t>
            </a:r>
            <a:r>
              <a:rPr lang="zh-CN" altLang="en-US" dirty="0"/>
              <a:t>通过视图查询数据</a:t>
            </a:r>
          </a:p>
        </p:txBody>
      </p:sp>
      <p:sp>
        <p:nvSpPr>
          <p:cNvPr id="34819" name="Rectangle 3"/>
          <p:cNvSpPr>
            <a:spLocks noGrp="1" noChangeArrowheads="1"/>
          </p:cNvSpPr>
          <p:nvPr>
            <p:ph type="body" idx="1"/>
          </p:nvPr>
        </p:nvSpPr>
        <p:spPr>
          <a:xfrm>
            <a:off x="457200" y="1214438"/>
            <a:ext cx="8229600" cy="5143500"/>
          </a:xfrm>
        </p:spPr>
        <p:txBody>
          <a:bodyPr/>
          <a:lstStyle/>
          <a:p>
            <a:pPr eaLnBrk="1" hangingPunct="1">
              <a:lnSpc>
                <a:spcPct val="90000"/>
              </a:lnSpc>
            </a:pPr>
            <a:r>
              <a:rPr lang="zh-CN" altLang="en-US" b="1" dirty="0"/>
              <a:t>通过视图查询数据同基本表一样。</a:t>
            </a:r>
          </a:p>
          <a:p>
            <a:pPr eaLnBrk="1" hangingPunct="1">
              <a:lnSpc>
                <a:spcPct val="90000"/>
              </a:lnSpc>
            </a:pPr>
            <a:r>
              <a:rPr lang="zh-CN" altLang="en-US" b="1" dirty="0">
                <a:solidFill>
                  <a:srgbClr val="FF0000"/>
                </a:solidFill>
                <a:latin typeface="楷体_GB2312" pitchFamily="49" charset="-122"/>
                <a:ea typeface="楷体_GB2312" pitchFamily="49" charset="-122"/>
              </a:rPr>
              <a:t>例</a:t>
            </a:r>
            <a:r>
              <a:rPr lang="en-US" altLang="zh-CN" b="1" dirty="0">
                <a:solidFill>
                  <a:srgbClr val="FF0000"/>
                </a:solidFill>
                <a:latin typeface="楷体_GB2312" pitchFamily="49" charset="-122"/>
                <a:ea typeface="楷体_GB2312" pitchFamily="49" charset="-122"/>
              </a:rPr>
              <a:t>7  </a:t>
            </a:r>
            <a:r>
              <a:rPr lang="zh-CN" altLang="en-US" b="1" dirty="0">
                <a:latin typeface="楷体_GB2312" pitchFamily="49" charset="-122"/>
                <a:ea typeface="楷体_GB2312" pitchFamily="49" charset="-122"/>
              </a:rPr>
              <a:t>利用例</a:t>
            </a:r>
            <a:r>
              <a:rPr lang="en-US" altLang="zh-CN" b="1" dirty="0">
                <a:latin typeface="楷体_GB2312" pitchFamily="49" charset="-122"/>
                <a:ea typeface="楷体_GB2312" pitchFamily="49" charset="-122"/>
              </a:rPr>
              <a:t>1</a:t>
            </a:r>
            <a:r>
              <a:rPr lang="zh-CN" altLang="en-US" b="1" dirty="0">
                <a:latin typeface="楷体_GB2312" pitchFamily="49" charset="-122"/>
                <a:ea typeface="楷体_GB2312" pitchFamily="49" charset="-122"/>
              </a:rPr>
              <a:t>建立的视图，查询信息管理系男生的信息。</a:t>
            </a:r>
          </a:p>
          <a:p>
            <a:pPr lvl="1" eaLnBrk="1" hangingPunct="1">
              <a:lnSpc>
                <a:spcPct val="90000"/>
              </a:lnSpc>
              <a:buFont typeface="Wingdings" panose="05000000000000000000" pitchFamily="2" charset="2"/>
              <a:buNone/>
            </a:pPr>
            <a:r>
              <a:rPr lang="en-US" altLang="zh-CN" b="1" dirty="0"/>
              <a:t>SELECT * FROM </a:t>
            </a:r>
            <a:r>
              <a:rPr lang="en-US" altLang="zh-CN" b="1" dirty="0" err="1"/>
              <a:t>IS_Student</a:t>
            </a:r>
            <a:endParaRPr lang="en-US" altLang="zh-CN" b="1" dirty="0"/>
          </a:p>
          <a:p>
            <a:pPr lvl="1" eaLnBrk="1" hangingPunct="1">
              <a:lnSpc>
                <a:spcPct val="90000"/>
              </a:lnSpc>
              <a:buFont typeface="Wingdings" panose="05000000000000000000" pitchFamily="2" charset="2"/>
              <a:buNone/>
            </a:pPr>
            <a:r>
              <a:rPr lang="en-US" altLang="zh-CN" b="1" dirty="0"/>
              <a:t>  WHERE </a:t>
            </a:r>
            <a:r>
              <a:rPr lang="en-US" altLang="zh-CN" b="1" dirty="0" err="1">
                <a:solidFill>
                  <a:srgbClr val="0000FF"/>
                </a:solidFill>
              </a:rPr>
              <a:t>Ssex</a:t>
            </a:r>
            <a:r>
              <a:rPr lang="en-US" altLang="zh-CN" b="1" dirty="0">
                <a:solidFill>
                  <a:srgbClr val="0000FF"/>
                </a:solidFill>
              </a:rPr>
              <a:t> = '</a:t>
            </a:r>
            <a:r>
              <a:rPr lang="zh-CN" altLang="en-US" b="1" dirty="0">
                <a:solidFill>
                  <a:srgbClr val="0000FF"/>
                </a:solidFill>
              </a:rPr>
              <a:t>男</a:t>
            </a:r>
            <a:r>
              <a:rPr lang="en-US" altLang="zh-CN" b="1" dirty="0">
                <a:solidFill>
                  <a:srgbClr val="0000FF"/>
                </a:solidFill>
              </a:rPr>
              <a:t>' </a:t>
            </a:r>
          </a:p>
          <a:p>
            <a:pPr eaLnBrk="1" hangingPunct="1">
              <a:lnSpc>
                <a:spcPct val="90000"/>
              </a:lnSpc>
            </a:pPr>
            <a:r>
              <a:rPr lang="zh-CN" altLang="en-US" sz="2800" b="1" dirty="0">
                <a:solidFill>
                  <a:srgbClr val="FF0000"/>
                </a:solidFill>
              </a:rPr>
              <a:t>最终转换成的实际查询：</a:t>
            </a:r>
          </a:p>
          <a:p>
            <a:pPr lvl="1" eaLnBrk="1" hangingPunct="1">
              <a:lnSpc>
                <a:spcPct val="90000"/>
              </a:lnSpc>
              <a:buFont typeface="Wingdings" panose="05000000000000000000" pitchFamily="2" charset="2"/>
              <a:buNone/>
            </a:pPr>
            <a:r>
              <a:rPr lang="en-US" altLang="zh-CN" b="1" dirty="0"/>
              <a:t>SELECT </a:t>
            </a:r>
            <a:r>
              <a:rPr lang="en-US" altLang="zh-CN" b="1" dirty="0" err="1"/>
              <a:t>Sno</a:t>
            </a:r>
            <a:r>
              <a:rPr lang="en-US" altLang="zh-CN" b="1" dirty="0"/>
              <a:t>, </a:t>
            </a:r>
            <a:r>
              <a:rPr lang="en-US" altLang="zh-CN" b="1" dirty="0" err="1"/>
              <a:t>Sname</a:t>
            </a:r>
            <a:r>
              <a:rPr lang="en-US" altLang="zh-CN" b="1" dirty="0"/>
              <a:t>, </a:t>
            </a:r>
            <a:r>
              <a:rPr lang="en-US" altLang="zh-CN" b="1" dirty="0" err="1"/>
              <a:t>Ssex</a:t>
            </a:r>
            <a:r>
              <a:rPr lang="en-US" altLang="zh-CN" b="1" dirty="0"/>
              <a:t>, Sage</a:t>
            </a:r>
          </a:p>
          <a:p>
            <a:pPr lvl="1" eaLnBrk="1" hangingPunct="1">
              <a:lnSpc>
                <a:spcPct val="90000"/>
              </a:lnSpc>
              <a:buFont typeface="Wingdings" panose="05000000000000000000" pitchFamily="2" charset="2"/>
              <a:buNone/>
            </a:pPr>
            <a:r>
              <a:rPr lang="en-US" altLang="zh-CN" b="1" dirty="0"/>
              <a:t>  FROM Student </a:t>
            </a:r>
          </a:p>
          <a:p>
            <a:pPr lvl="1" eaLnBrk="1" hangingPunct="1">
              <a:lnSpc>
                <a:spcPct val="90000"/>
              </a:lnSpc>
              <a:buFont typeface="Wingdings" panose="05000000000000000000" pitchFamily="2" charset="2"/>
              <a:buNone/>
            </a:pPr>
            <a:r>
              <a:rPr lang="en-US" altLang="zh-CN" b="1" dirty="0"/>
              <a:t>  WHERE </a:t>
            </a:r>
            <a:r>
              <a:rPr lang="en-US" altLang="zh-CN" b="1" dirty="0" err="1"/>
              <a:t>Sdept</a:t>
            </a:r>
            <a:r>
              <a:rPr lang="en-US" altLang="zh-CN" b="1" dirty="0"/>
              <a:t> = '</a:t>
            </a:r>
            <a:r>
              <a:rPr lang="zh-CN" altLang="en-US" b="1" dirty="0"/>
              <a:t>信息管理系</a:t>
            </a:r>
            <a:r>
              <a:rPr lang="en-US" altLang="zh-CN" b="1" dirty="0"/>
              <a:t>'  </a:t>
            </a:r>
          </a:p>
          <a:p>
            <a:pPr lvl="1" eaLnBrk="1" hangingPunct="1">
              <a:lnSpc>
                <a:spcPct val="90000"/>
              </a:lnSpc>
              <a:buFont typeface="Wingdings" panose="05000000000000000000" pitchFamily="2" charset="2"/>
              <a:buNone/>
            </a:pPr>
            <a:r>
              <a:rPr lang="en-US" altLang="zh-CN" b="1" dirty="0"/>
              <a:t>  AND  </a:t>
            </a:r>
            <a:r>
              <a:rPr lang="en-US" altLang="zh-CN" b="1" dirty="0" err="1">
                <a:solidFill>
                  <a:srgbClr val="0000FF"/>
                </a:solidFill>
              </a:rPr>
              <a:t>Ssex</a:t>
            </a:r>
            <a:r>
              <a:rPr lang="en-US" altLang="zh-CN" b="1" dirty="0">
                <a:solidFill>
                  <a:srgbClr val="0000FF"/>
                </a:solidFill>
              </a:rPr>
              <a:t> = '</a:t>
            </a:r>
            <a:r>
              <a:rPr lang="zh-CN" altLang="en-US" b="1" dirty="0">
                <a:solidFill>
                  <a:srgbClr val="0000FF"/>
                </a:solidFill>
              </a:rPr>
              <a:t>男</a:t>
            </a:r>
            <a:r>
              <a:rPr lang="en-US" altLang="zh-CN" b="1" dirty="0">
                <a:solidFill>
                  <a:srgbClr val="0000FF"/>
                </a:solidFill>
              </a:rPr>
              <a:t>'</a:t>
            </a:r>
            <a:endParaRPr lang="zh-CN" altLang="en-US" b="1" dirty="0">
              <a:solidFill>
                <a:srgbClr val="0000FF"/>
              </a:solidFill>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wipe(left)">
                                      <p:cBhvr>
                                        <p:cTn id="7" dur="500"/>
                                        <p:tgtEl>
                                          <p:spTgt spid="34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wipe(left)">
                                      <p:cBhvr>
                                        <p:cTn id="12" dur="500"/>
                                        <p:tgtEl>
                                          <p:spTgt spid="34819">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wipe(left)">
                                      <p:cBhvr>
                                        <p:cTn id="15" dur="500"/>
                                        <p:tgtEl>
                                          <p:spTgt spid="34819">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wipe(left)">
                                      <p:cBhvr>
                                        <p:cTn id="18" dur="500"/>
                                        <p:tgtEl>
                                          <p:spTgt spid="3481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34819">
                                            <p:txEl>
                                              <p:pRg st="4" end="4"/>
                                            </p:txEl>
                                          </p:spTgt>
                                        </p:tgtEl>
                                        <p:attrNameLst>
                                          <p:attrName>style.visibility</p:attrName>
                                        </p:attrNameLst>
                                      </p:cBhvr>
                                      <p:to>
                                        <p:strVal val="visible"/>
                                      </p:to>
                                    </p:set>
                                    <p:animEffect transition="in" filter="wipe(left)">
                                      <p:cBhvr>
                                        <p:cTn id="23" dur="500"/>
                                        <p:tgtEl>
                                          <p:spTgt spid="34819">
                                            <p:txEl>
                                              <p:pRg st="4" end="4"/>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4819">
                                            <p:txEl>
                                              <p:pRg st="5" end="5"/>
                                            </p:txEl>
                                          </p:spTgt>
                                        </p:tgtEl>
                                        <p:attrNameLst>
                                          <p:attrName>style.visibility</p:attrName>
                                        </p:attrNameLst>
                                      </p:cBhvr>
                                      <p:to>
                                        <p:strVal val="visible"/>
                                      </p:to>
                                    </p:set>
                                    <p:animEffect transition="in" filter="wipe(left)">
                                      <p:cBhvr>
                                        <p:cTn id="26" dur="500"/>
                                        <p:tgtEl>
                                          <p:spTgt spid="34819">
                                            <p:txEl>
                                              <p:pRg st="5" end="5"/>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34819">
                                            <p:txEl>
                                              <p:pRg st="6" end="6"/>
                                            </p:txEl>
                                          </p:spTgt>
                                        </p:tgtEl>
                                        <p:attrNameLst>
                                          <p:attrName>style.visibility</p:attrName>
                                        </p:attrNameLst>
                                      </p:cBhvr>
                                      <p:to>
                                        <p:strVal val="visible"/>
                                      </p:to>
                                    </p:set>
                                    <p:animEffect transition="in" filter="wipe(left)">
                                      <p:cBhvr>
                                        <p:cTn id="29" dur="500"/>
                                        <p:tgtEl>
                                          <p:spTgt spid="34819">
                                            <p:txEl>
                                              <p:pRg st="6" end="6"/>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34819">
                                            <p:txEl>
                                              <p:pRg st="7" end="7"/>
                                            </p:txEl>
                                          </p:spTgt>
                                        </p:tgtEl>
                                        <p:attrNameLst>
                                          <p:attrName>style.visibility</p:attrName>
                                        </p:attrNameLst>
                                      </p:cBhvr>
                                      <p:to>
                                        <p:strVal val="visible"/>
                                      </p:to>
                                    </p:set>
                                    <p:animEffect transition="in" filter="wipe(left)">
                                      <p:cBhvr>
                                        <p:cTn id="32" dur="500"/>
                                        <p:tgtEl>
                                          <p:spTgt spid="34819">
                                            <p:txEl>
                                              <p:pRg st="7" end="7"/>
                                            </p:txEl>
                                          </p:spTgt>
                                        </p:tgtEl>
                                      </p:cBhvr>
                                    </p:animEffect>
                                  </p:childTnLst>
                                </p:cTn>
                              </p:par>
                              <p:par>
                                <p:cTn id="33" presetID="22" presetClass="entr" presetSubtype="8" fill="hold" nodeType="withEffect">
                                  <p:stCondLst>
                                    <p:cond delay="0"/>
                                  </p:stCondLst>
                                  <p:childTnLst>
                                    <p:set>
                                      <p:cBhvr>
                                        <p:cTn id="34" dur="1" fill="hold">
                                          <p:stCondLst>
                                            <p:cond delay="0"/>
                                          </p:stCondLst>
                                        </p:cTn>
                                        <p:tgtEl>
                                          <p:spTgt spid="34819">
                                            <p:txEl>
                                              <p:pRg st="8" end="8"/>
                                            </p:txEl>
                                          </p:spTgt>
                                        </p:tgtEl>
                                        <p:attrNameLst>
                                          <p:attrName>style.visibility</p:attrName>
                                        </p:attrNameLst>
                                      </p:cBhvr>
                                      <p:to>
                                        <p:strVal val="visible"/>
                                      </p:to>
                                    </p:set>
                                    <p:animEffect transition="in" filter="wipe(left)">
                                      <p:cBhvr>
                                        <p:cTn id="35" dur="500"/>
                                        <p:tgtEl>
                                          <p:spTgt spid="348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71500" y="152400"/>
            <a:ext cx="7858125" cy="685800"/>
          </a:xfrm>
        </p:spPr>
        <p:txBody>
          <a:bodyPr/>
          <a:lstStyle/>
          <a:p>
            <a:pPr eaLnBrk="1" hangingPunct="1"/>
            <a:r>
              <a:rPr lang="en-US" altLang="zh-CN" dirty="0"/>
              <a:t>1.2 </a:t>
            </a:r>
            <a:r>
              <a:rPr lang="zh-CN" altLang="en-US" dirty="0"/>
              <a:t>通过视图查询数据</a:t>
            </a:r>
          </a:p>
        </p:txBody>
      </p:sp>
      <p:sp>
        <p:nvSpPr>
          <p:cNvPr id="35843" name="Rectangle 3"/>
          <p:cNvSpPr>
            <a:spLocks noGrp="1" noChangeArrowheads="1"/>
          </p:cNvSpPr>
          <p:nvPr>
            <p:ph type="body" idx="1"/>
          </p:nvPr>
        </p:nvSpPr>
        <p:spPr>
          <a:xfrm>
            <a:off x="323850" y="1196975"/>
            <a:ext cx="8362950" cy="5232400"/>
          </a:xfrm>
        </p:spPr>
        <p:txBody>
          <a:bodyPr/>
          <a:lstStyle/>
          <a:p>
            <a:pPr eaLnBrk="1" hangingPunct="1"/>
            <a:r>
              <a:rPr lang="zh-CN" altLang="en-US" b="1" dirty="0">
                <a:solidFill>
                  <a:srgbClr val="FF0000"/>
                </a:solidFill>
                <a:latin typeface="楷体_GB2312" pitchFamily="49" charset="-122"/>
                <a:ea typeface="楷体_GB2312" pitchFamily="49" charset="-122"/>
              </a:rPr>
              <a:t>例</a:t>
            </a:r>
            <a:r>
              <a:rPr lang="en-US" altLang="zh-CN" b="1" dirty="0">
                <a:solidFill>
                  <a:srgbClr val="FF0000"/>
                </a:solidFill>
                <a:latin typeface="楷体_GB2312" pitchFamily="49" charset="-122"/>
                <a:ea typeface="楷体_GB2312" pitchFamily="49" charset="-122"/>
              </a:rPr>
              <a:t>8  </a:t>
            </a:r>
            <a:r>
              <a:rPr lang="zh-CN" altLang="en-US" b="1" dirty="0">
                <a:latin typeface="楷体_GB2312" pitchFamily="49" charset="-122"/>
                <a:ea typeface="楷体_GB2312" pitchFamily="49" charset="-122"/>
              </a:rPr>
              <a:t>查询信息管理系选修了</a:t>
            </a:r>
            <a:r>
              <a:rPr lang="en-US" altLang="zh-CN" b="1" dirty="0">
                <a:latin typeface="楷体_GB2312" pitchFamily="49" charset="-122"/>
                <a:ea typeface="楷体_GB2312" pitchFamily="49" charset="-122"/>
              </a:rPr>
              <a:t>C001</a:t>
            </a:r>
            <a:r>
              <a:rPr lang="zh-CN" altLang="en-US" b="1" dirty="0">
                <a:latin typeface="楷体_GB2312" pitchFamily="49" charset="-122"/>
                <a:ea typeface="楷体_GB2312" pitchFamily="49" charset="-122"/>
              </a:rPr>
              <a:t>课程且成绩大于等于</a:t>
            </a:r>
            <a:r>
              <a:rPr lang="en-US" altLang="zh-CN" b="1" dirty="0">
                <a:latin typeface="楷体_GB2312" pitchFamily="49" charset="-122"/>
                <a:ea typeface="楷体_GB2312" pitchFamily="49" charset="-122"/>
              </a:rPr>
              <a:t>60</a:t>
            </a:r>
            <a:r>
              <a:rPr lang="zh-CN" altLang="en-US" b="1" dirty="0">
                <a:latin typeface="楷体_GB2312" pitchFamily="49" charset="-122"/>
                <a:ea typeface="楷体_GB2312" pitchFamily="49" charset="-122"/>
              </a:rPr>
              <a:t>的学生的</a:t>
            </a:r>
            <a:r>
              <a:rPr lang="zh-CN" altLang="en-US" b="1" dirty="0">
                <a:solidFill>
                  <a:srgbClr val="FF0000"/>
                </a:solidFill>
                <a:latin typeface="楷体_GB2312" pitchFamily="49" charset="-122"/>
                <a:ea typeface="楷体_GB2312" pitchFamily="49" charset="-122"/>
              </a:rPr>
              <a:t>学号</a:t>
            </a:r>
            <a:r>
              <a:rPr lang="zh-CN" altLang="en-US" b="1" dirty="0">
                <a:latin typeface="楷体_GB2312" pitchFamily="49" charset="-122"/>
                <a:ea typeface="楷体_GB2312" pitchFamily="49" charset="-122"/>
              </a:rPr>
              <a:t>、</a:t>
            </a:r>
            <a:r>
              <a:rPr lang="zh-CN" altLang="en-US" b="1" dirty="0">
                <a:solidFill>
                  <a:srgbClr val="FF0000"/>
                </a:solidFill>
                <a:latin typeface="楷体_GB2312" pitchFamily="49" charset="-122"/>
                <a:ea typeface="楷体_GB2312" pitchFamily="49" charset="-122"/>
              </a:rPr>
              <a:t>姓名</a:t>
            </a:r>
            <a:r>
              <a:rPr lang="zh-CN" altLang="en-US" b="1" dirty="0">
                <a:latin typeface="楷体_GB2312" pitchFamily="49" charset="-122"/>
                <a:ea typeface="楷体_GB2312" pitchFamily="49" charset="-122"/>
              </a:rPr>
              <a:t>和</a:t>
            </a:r>
            <a:r>
              <a:rPr lang="zh-CN" altLang="en-US" b="1" dirty="0">
                <a:solidFill>
                  <a:srgbClr val="FF0000"/>
                </a:solidFill>
                <a:latin typeface="楷体_GB2312" pitchFamily="49" charset="-122"/>
                <a:ea typeface="楷体_GB2312" pitchFamily="49" charset="-122"/>
              </a:rPr>
              <a:t>成绩</a:t>
            </a:r>
            <a:r>
              <a:rPr lang="zh-CN" altLang="en-US" b="1" dirty="0">
                <a:latin typeface="楷体_GB2312" pitchFamily="49" charset="-122"/>
                <a:ea typeface="楷体_GB2312" pitchFamily="49" charset="-122"/>
              </a:rPr>
              <a:t>。</a:t>
            </a:r>
          </a:p>
          <a:p>
            <a:pPr lvl="1" eaLnBrk="1" hangingPunct="1">
              <a:buFont typeface="Wingdings" panose="05000000000000000000" pitchFamily="2" charset="2"/>
              <a:buNone/>
            </a:pPr>
            <a:r>
              <a:rPr lang="en-US" altLang="zh-CN" b="1" dirty="0"/>
              <a:t>SELECT * FROM V_IS_S1</a:t>
            </a:r>
          </a:p>
          <a:p>
            <a:pPr lvl="1" eaLnBrk="1" hangingPunct="1">
              <a:buFont typeface="Wingdings" panose="05000000000000000000" pitchFamily="2" charset="2"/>
              <a:buNone/>
            </a:pPr>
            <a:r>
              <a:rPr lang="en-US" altLang="zh-CN" b="1" dirty="0"/>
              <a:t>  WHERE </a:t>
            </a:r>
            <a:r>
              <a:rPr lang="en-US" altLang="zh-CN" b="1" dirty="0">
                <a:solidFill>
                  <a:srgbClr val="0000FF"/>
                </a:solidFill>
              </a:rPr>
              <a:t>Grade &gt;= 60</a:t>
            </a:r>
          </a:p>
          <a:p>
            <a:pPr eaLnBrk="1" hangingPunct="1"/>
            <a:r>
              <a:rPr lang="zh-CN" altLang="en-US" b="1" dirty="0">
                <a:solidFill>
                  <a:srgbClr val="FF0000"/>
                </a:solidFill>
              </a:rPr>
              <a:t>转换成的对最终基本表的查询：</a:t>
            </a:r>
          </a:p>
          <a:p>
            <a:pPr lvl="1" eaLnBrk="1" hangingPunct="1">
              <a:buFont typeface="Wingdings" panose="05000000000000000000" pitchFamily="2" charset="2"/>
              <a:buNone/>
            </a:pPr>
            <a:r>
              <a:rPr lang="en-US" altLang="zh-CN" b="1" dirty="0"/>
              <a:t>SELECT </a:t>
            </a:r>
            <a:r>
              <a:rPr lang="en-US" altLang="zh-CN" b="1" dirty="0" err="1"/>
              <a:t>S.Sno</a:t>
            </a:r>
            <a:r>
              <a:rPr lang="en-US" altLang="zh-CN" b="1" dirty="0"/>
              <a:t>, </a:t>
            </a:r>
            <a:r>
              <a:rPr lang="en-US" altLang="zh-CN" b="1" dirty="0" err="1"/>
              <a:t>Sname</a:t>
            </a:r>
            <a:r>
              <a:rPr lang="en-US" altLang="zh-CN" b="1" dirty="0"/>
              <a:t>, Grade FROM SC</a:t>
            </a:r>
          </a:p>
          <a:p>
            <a:pPr lvl="1" eaLnBrk="1" hangingPunct="1">
              <a:buFont typeface="Wingdings" panose="05000000000000000000" pitchFamily="2" charset="2"/>
              <a:buNone/>
            </a:pPr>
            <a:r>
              <a:rPr lang="en-US" altLang="zh-CN" b="1" dirty="0"/>
              <a:t>  JOIN Student S ON </a:t>
            </a:r>
            <a:r>
              <a:rPr lang="en-US" altLang="zh-CN" b="1" dirty="0" err="1"/>
              <a:t>S.Sno</a:t>
            </a:r>
            <a:r>
              <a:rPr lang="en-US" altLang="zh-CN" b="1" dirty="0"/>
              <a:t> = </a:t>
            </a:r>
            <a:r>
              <a:rPr lang="en-US" altLang="zh-CN" b="1" dirty="0" err="1"/>
              <a:t>SC.Sno</a:t>
            </a:r>
            <a:endParaRPr lang="en-US" altLang="zh-CN" b="1" dirty="0"/>
          </a:p>
          <a:p>
            <a:pPr lvl="1" eaLnBrk="1" hangingPunct="1">
              <a:buFont typeface="Wingdings" panose="05000000000000000000" pitchFamily="2" charset="2"/>
              <a:buNone/>
            </a:pPr>
            <a:r>
              <a:rPr lang="en-US" altLang="zh-CN" b="1" dirty="0"/>
              <a:t>  WHERE </a:t>
            </a:r>
            <a:r>
              <a:rPr lang="en-US" altLang="zh-CN" b="1" dirty="0" err="1"/>
              <a:t>Sdept</a:t>
            </a:r>
            <a:r>
              <a:rPr lang="en-US" altLang="zh-CN" b="1" dirty="0"/>
              <a:t> = '</a:t>
            </a:r>
            <a:r>
              <a:rPr lang="zh-CN" altLang="en-US" b="1" dirty="0"/>
              <a:t>信息管理系</a:t>
            </a:r>
            <a:r>
              <a:rPr lang="en-US" altLang="zh-CN" b="1" dirty="0"/>
              <a:t>'  </a:t>
            </a:r>
          </a:p>
          <a:p>
            <a:pPr lvl="1" eaLnBrk="1" hangingPunct="1">
              <a:buFont typeface="Wingdings" panose="05000000000000000000" pitchFamily="2" charset="2"/>
              <a:buNone/>
            </a:pPr>
            <a:r>
              <a:rPr lang="en-US" altLang="zh-CN" b="1" dirty="0"/>
              <a:t>    AND  </a:t>
            </a:r>
            <a:r>
              <a:rPr lang="en-US" altLang="zh-CN" b="1" dirty="0" err="1"/>
              <a:t>SC.Cno</a:t>
            </a:r>
            <a:r>
              <a:rPr lang="en-US" altLang="zh-CN" b="1" dirty="0"/>
              <a:t> = 'C001' </a:t>
            </a:r>
          </a:p>
          <a:p>
            <a:pPr lvl="1" eaLnBrk="1" hangingPunct="1">
              <a:buFont typeface="Wingdings" panose="05000000000000000000" pitchFamily="2" charset="2"/>
              <a:buNone/>
            </a:pPr>
            <a:r>
              <a:rPr lang="en-US" altLang="zh-CN" b="1" dirty="0"/>
              <a:t>    AND </a:t>
            </a:r>
            <a:r>
              <a:rPr lang="en-US" altLang="zh-CN" b="1" dirty="0">
                <a:solidFill>
                  <a:srgbClr val="0000FF"/>
                </a:solidFill>
              </a:rPr>
              <a:t>Grade &gt;= 60 </a:t>
            </a:r>
            <a:endParaRPr lang="zh-CN" altLang="en-US" b="1" dirty="0">
              <a:solidFill>
                <a:srgbClr val="0000FF"/>
              </a:solidFill>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wipe(left)">
                                      <p:cBhvr>
                                        <p:cTn id="7" dur="500"/>
                                        <p:tgtEl>
                                          <p:spTgt spid="35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wipe(left)">
                                      <p:cBhvr>
                                        <p:cTn id="12" dur="500"/>
                                        <p:tgtEl>
                                          <p:spTgt spid="35843">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animEffect transition="in" filter="wipe(left)">
                                      <p:cBhvr>
                                        <p:cTn id="15" dur="500"/>
                                        <p:tgtEl>
                                          <p:spTgt spid="3584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35843">
                                            <p:txEl>
                                              <p:pRg st="3" end="3"/>
                                            </p:txEl>
                                          </p:spTgt>
                                        </p:tgtEl>
                                        <p:attrNameLst>
                                          <p:attrName>style.visibility</p:attrName>
                                        </p:attrNameLst>
                                      </p:cBhvr>
                                      <p:to>
                                        <p:strVal val="visible"/>
                                      </p:to>
                                    </p:set>
                                    <p:animEffect transition="in" filter="wipe(left)">
                                      <p:cBhvr>
                                        <p:cTn id="20" dur="500"/>
                                        <p:tgtEl>
                                          <p:spTgt spid="35843">
                                            <p:txEl>
                                              <p:pRg st="3" end="3"/>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35843">
                                            <p:txEl>
                                              <p:pRg st="4" end="4"/>
                                            </p:txEl>
                                          </p:spTgt>
                                        </p:tgtEl>
                                        <p:attrNameLst>
                                          <p:attrName>style.visibility</p:attrName>
                                        </p:attrNameLst>
                                      </p:cBhvr>
                                      <p:to>
                                        <p:strVal val="visible"/>
                                      </p:to>
                                    </p:set>
                                    <p:animEffect transition="in" filter="wipe(left)">
                                      <p:cBhvr>
                                        <p:cTn id="23" dur="500"/>
                                        <p:tgtEl>
                                          <p:spTgt spid="35843">
                                            <p:txEl>
                                              <p:pRg st="4" end="4"/>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5843">
                                            <p:txEl>
                                              <p:pRg st="5" end="5"/>
                                            </p:txEl>
                                          </p:spTgt>
                                        </p:tgtEl>
                                        <p:attrNameLst>
                                          <p:attrName>style.visibility</p:attrName>
                                        </p:attrNameLst>
                                      </p:cBhvr>
                                      <p:to>
                                        <p:strVal val="visible"/>
                                      </p:to>
                                    </p:set>
                                    <p:animEffect transition="in" filter="wipe(left)">
                                      <p:cBhvr>
                                        <p:cTn id="26" dur="500"/>
                                        <p:tgtEl>
                                          <p:spTgt spid="35843">
                                            <p:txEl>
                                              <p:pRg st="5" end="5"/>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35843">
                                            <p:txEl>
                                              <p:pRg st="6" end="6"/>
                                            </p:txEl>
                                          </p:spTgt>
                                        </p:tgtEl>
                                        <p:attrNameLst>
                                          <p:attrName>style.visibility</p:attrName>
                                        </p:attrNameLst>
                                      </p:cBhvr>
                                      <p:to>
                                        <p:strVal val="visible"/>
                                      </p:to>
                                    </p:set>
                                    <p:animEffect transition="in" filter="wipe(left)">
                                      <p:cBhvr>
                                        <p:cTn id="29" dur="500"/>
                                        <p:tgtEl>
                                          <p:spTgt spid="35843">
                                            <p:txEl>
                                              <p:pRg st="6" end="6"/>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35843">
                                            <p:txEl>
                                              <p:pRg st="7" end="7"/>
                                            </p:txEl>
                                          </p:spTgt>
                                        </p:tgtEl>
                                        <p:attrNameLst>
                                          <p:attrName>style.visibility</p:attrName>
                                        </p:attrNameLst>
                                      </p:cBhvr>
                                      <p:to>
                                        <p:strVal val="visible"/>
                                      </p:to>
                                    </p:set>
                                    <p:animEffect transition="in" filter="wipe(left)">
                                      <p:cBhvr>
                                        <p:cTn id="32" dur="500"/>
                                        <p:tgtEl>
                                          <p:spTgt spid="35843">
                                            <p:txEl>
                                              <p:pRg st="7" end="7"/>
                                            </p:txEl>
                                          </p:spTgt>
                                        </p:tgtEl>
                                      </p:cBhvr>
                                    </p:animEffect>
                                  </p:childTnLst>
                                </p:cTn>
                              </p:par>
                              <p:par>
                                <p:cTn id="33" presetID="22" presetClass="entr" presetSubtype="8" fill="hold" nodeType="withEffect">
                                  <p:stCondLst>
                                    <p:cond delay="0"/>
                                  </p:stCondLst>
                                  <p:childTnLst>
                                    <p:set>
                                      <p:cBhvr>
                                        <p:cTn id="34" dur="1" fill="hold">
                                          <p:stCondLst>
                                            <p:cond delay="0"/>
                                          </p:stCondLst>
                                        </p:cTn>
                                        <p:tgtEl>
                                          <p:spTgt spid="35843">
                                            <p:txEl>
                                              <p:pRg st="8" end="8"/>
                                            </p:txEl>
                                          </p:spTgt>
                                        </p:tgtEl>
                                        <p:attrNameLst>
                                          <p:attrName>style.visibility</p:attrName>
                                        </p:attrNameLst>
                                      </p:cBhvr>
                                      <p:to>
                                        <p:strVal val="visible"/>
                                      </p:to>
                                    </p:set>
                                    <p:animEffect transition="in" filter="wipe(left)">
                                      <p:cBhvr>
                                        <p:cTn id="35" dur="500"/>
                                        <p:tgtEl>
                                          <p:spTgt spid="358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71500" y="152400"/>
            <a:ext cx="7858125" cy="685800"/>
          </a:xfrm>
        </p:spPr>
        <p:txBody>
          <a:bodyPr/>
          <a:lstStyle/>
          <a:p>
            <a:pPr eaLnBrk="1" hangingPunct="1"/>
            <a:r>
              <a:rPr lang="en-US" altLang="zh-CN" dirty="0"/>
              <a:t>1.2 </a:t>
            </a:r>
            <a:r>
              <a:rPr lang="zh-CN" altLang="en-US" dirty="0"/>
              <a:t>通过视图查询数据</a:t>
            </a:r>
          </a:p>
        </p:txBody>
      </p:sp>
      <p:sp>
        <p:nvSpPr>
          <p:cNvPr id="36867" name="Rectangle 3"/>
          <p:cNvSpPr>
            <a:spLocks noGrp="1" noChangeArrowheads="1"/>
          </p:cNvSpPr>
          <p:nvPr>
            <p:ph type="body" idx="1"/>
          </p:nvPr>
        </p:nvSpPr>
        <p:spPr>
          <a:xfrm>
            <a:off x="323850" y="1295400"/>
            <a:ext cx="8362950" cy="4876800"/>
          </a:xfrm>
        </p:spPr>
        <p:txBody>
          <a:bodyPr/>
          <a:lstStyle/>
          <a:p>
            <a:pPr eaLnBrk="1" hangingPunct="1"/>
            <a:r>
              <a:rPr lang="zh-CN" altLang="en-US" sz="2800" b="1" dirty="0">
                <a:solidFill>
                  <a:srgbClr val="FF0000"/>
                </a:solidFill>
                <a:latin typeface="楷体_GB2312" pitchFamily="49" charset="-122"/>
                <a:ea typeface="楷体_GB2312" pitchFamily="49" charset="-122"/>
              </a:rPr>
              <a:t>例</a:t>
            </a:r>
            <a:r>
              <a:rPr lang="en-US" altLang="zh-CN" sz="2800" b="1" dirty="0">
                <a:solidFill>
                  <a:srgbClr val="FF0000"/>
                </a:solidFill>
                <a:latin typeface="楷体_GB2312" pitchFamily="49" charset="-122"/>
                <a:ea typeface="楷体_GB2312" pitchFamily="49" charset="-122"/>
              </a:rPr>
              <a:t>9  </a:t>
            </a:r>
            <a:r>
              <a:rPr lang="zh-CN" altLang="en-US" sz="2800" b="1" dirty="0">
                <a:latin typeface="楷体_GB2312" pitchFamily="49" charset="-122"/>
                <a:ea typeface="楷体_GB2312" pitchFamily="49" charset="-122"/>
              </a:rPr>
              <a:t>查询信息管理系学生的</a:t>
            </a:r>
            <a:r>
              <a:rPr lang="zh-CN" altLang="en-US" sz="2800" b="1" dirty="0">
                <a:solidFill>
                  <a:srgbClr val="FF0000"/>
                </a:solidFill>
                <a:latin typeface="楷体_GB2312" pitchFamily="49" charset="-122"/>
                <a:ea typeface="楷体_GB2312" pitchFamily="49" charset="-122"/>
              </a:rPr>
              <a:t>学号</a:t>
            </a:r>
            <a:r>
              <a:rPr lang="zh-CN" altLang="en-US" sz="2800" b="1" dirty="0">
                <a:latin typeface="楷体_GB2312" pitchFamily="49" charset="-122"/>
                <a:ea typeface="楷体_GB2312" pitchFamily="49" charset="-122"/>
              </a:rPr>
              <a:t>、</a:t>
            </a:r>
            <a:r>
              <a:rPr lang="zh-CN" altLang="en-US" sz="2800" b="1" dirty="0">
                <a:solidFill>
                  <a:srgbClr val="FF0000"/>
                </a:solidFill>
                <a:latin typeface="楷体_GB2312" pitchFamily="49" charset="-122"/>
                <a:ea typeface="楷体_GB2312" pitchFamily="49" charset="-122"/>
              </a:rPr>
              <a:t>姓名</a:t>
            </a:r>
            <a:r>
              <a:rPr lang="zh-CN" altLang="en-US" sz="2800" b="1" dirty="0">
                <a:latin typeface="楷体_GB2312" pitchFamily="49" charset="-122"/>
                <a:ea typeface="楷体_GB2312" pitchFamily="49" charset="-122"/>
              </a:rPr>
              <a:t>、所选课程的</a:t>
            </a:r>
            <a:r>
              <a:rPr lang="zh-CN" altLang="en-US" sz="2800" b="1" dirty="0">
                <a:solidFill>
                  <a:srgbClr val="FF0000"/>
                </a:solidFill>
                <a:latin typeface="楷体_GB2312" pitchFamily="49" charset="-122"/>
                <a:ea typeface="楷体_GB2312" pitchFamily="49" charset="-122"/>
              </a:rPr>
              <a:t>课程名</a:t>
            </a:r>
            <a:r>
              <a:rPr lang="zh-CN" altLang="en-US" sz="2800" b="1" dirty="0">
                <a:latin typeface="楷体_GB2312" pitchFamily="49" charset="-122"/>
                <a:ea typeface="楷体_GB2312" pitchFamily="49" charset="-122"/>
              </a:rPr>
              <a:t>。</a:t>
            </a:r>
          </a:p>
          <a:p>
            <a:pPr lvl="1" eaLnBrk="1" hangingPunct="1">
              <a:buFont typeface="Wingdings" panose="05000000000000000000" pitchFamily="2" charset="2"/>
              <a:buNone/>
            </a:pPr>
            <a:r>
              <a:rPr lang="en-US" altLang="zh-CN" sz="2600" b="1" dirty="0"/>
              <a:t>SELECT </a:t>
            </a:r>
            <a:r>
              <a:rPr lang="en-US" altLang="zh-CN" sz="2600" b="1" dirty="0" err="1"/>
              <a:t>v.Sno</a:t>
            </a:r>
            <a:r>
              <a:rPr lang="en-US" altLang="zh-CN" sz="2600" b="1" dirty="0"/>
              <a:t>, </a:t>
            </a:r>
            <a:r>
              <a:rPr lang="en-US" altLang="zh-CN" sz="2600" b="1" dirty="0" err="1"/>
              <a:t>Sname</a:t>
            </a:r>
            <a:r>
              <a:rPr lang="en-US" altLang="zh-CN" sz="2600" b="1" dirty="0"/>
              <a:t>, </a:t>
            </a:r>
            <a:r>
              <a:rPr lang="en-US" altLang="zh-CN" sz="2600" b="1" dirty="0" err="1"/>
              <a:t>Cname</a:t>
            </a:r>
            <a:r>
              <a:rPr lang="en-US" altLang="zh-CN" sz="2600" b="1" dirty="0"/>
              <a:t> </a:t>
            </a:r>
          </a:p>
          <a:p>
            <a:pPr lvl="1" eaLnBrk="1" hangingPunct="1">
              <a:buFont typeface="Wingdings" panose="05000000000000000000" pitchFamily="2" charset="2"/>
              <a:buNone/>
            </a:pPr>
            <a:r>
              <a:rPr lang="en-US" altLang="zh-CN" sz="2600" b="1" dirty="0"/>
              <a:t>  FROM </a:t>
            </a:r>
            <a:r>
              <a:rPr lang="en-US" altLang="zh-CN" sz="2600" b="1" dirty="0" err="1">
                <a:solidFill>
                  <a:srgbClr val="FF0000"/>
                </a:solidFill>
              </a:rPr>
              <a:t>IS_Student</a:t>
            </a:r>
            <a:r>
              <a:rPr lang="en-US" altLang="zh-CN" sz="2600" b="1" dirty="0">
                <a:solidFill>
                  <a:srgbClr val="FF0000"/>
                </a:solidFill>
              </a:rPr>
              <a:t> v</a:t>
            </a:r>
            <a:r>
              <a:rPr lang="en-US" altLang="zh-CN" sz="2600" b="1" dirty="0"/>
              <a:t> JOIN SC ON </a:t>
            </a:r>
            <a:r>
              <a:rPr lang="en-US" altLang="zh-CN" sz="2600" b="1" dirty="0" err="1">
                <a:solidFill>
                  <a:srgbClr val="0000FF"/>
                </a:solidFill>
              </a:rPr>
              <a:t>v.Sno</a:t>
            </a:r>
            <a:r>
              <a:rPr lang="en-US" altLang="zh-CN" sz="2600" b="1" dirty="0">
                <a:solidFill>
                  <a:srgbClr val="0000FF"/>
                </a:solidFill>
              </a:rPr>
              <a:t> = </a:t>
            </a:r>
            <a:r>
              <a:rPr lang="en-US" altLang="zh-CN" sz="2600" b="1" dirty="0" err="1">
                <a:solidFill>
                  <a:srgbClr val="0000FF"/>
                </a:solidFill>
              </a:rPr>
              <a:t>SC.Sno</a:t>
            </a:r>
            <a:endParaRPr lang="en-US" altLang="zh-CN" sz="2600" b="1" dirty="0">
              <a:solidFill>
                <a:srgbClr val="0000FF"/>
              </a:solidFill>
            </a:endParaRPr>
          </a:p>
          <a:p>
            <a:pPr lvl="1" eaLnBrk="1" hangingPunct="1">
              <a:buFont typeface="Wingdings" panose="05000000000000000000" pitchFamily="2" charset="2"/>
              <a:buNone/>
            </a:pPr>
            <a:r>
              <a:rPr lang="en-US" altLang="zh-CN" sz="2600" b="1" dirty="0"/>
              <a:t>  JOIN Course C ON </a:t>
            </a:r>
            <a:r>
              <a:rPr lang="en-US" altLang="zh-CN" sz="2600" b="1" dirty="0" err="1">
                <a:solidFill>
                  <a:srgbClr val="0000FF"/>
                </a:solidFill>
              </a:rPr>
              <a:t>C.Cno</a:t>
            </a:r>
            <a:r>
              <a:rPr lang="en-US" altLang="zh-CN" sz="2600" b="1" dirty="0">
                <a:solidFill>
                  <a:srgbClr val="0000FF"/>
                </a:solidFill>
              </a:rPr>
              <a:t> = </a:t>
            </a:r>
            <a:r>
              <a:rPr lang="en-US" altLang="zh-CN" sz="2600" b="1" dirty="0" err="1">
                <a:solidFill>
                  <a:srgbClr val="0000FF"/>
                </a:solidFill>
              </a:rPr>
              <a:t>SC.Cno</a:t>
            </a:r>
            <a:endParaRPr lang="en-US" altLang="zh-CN" sz="2600" b="1" dirty="0">
              <a:solidFill>
                <a:srgbClr val="0000FF"/>
              </a:solidFill>
            </a:endParaRPr>
          </a:p>
          <a:p>
            <a:pPr eaLnBrk="1" hangingPunct="1"/>
            <a:r>
              <a:rPr lang="zh-CN" altLang="en-US" sz="2800" b="1" dirty="0">
                <a:solidFill>
                  <a:srgbClr val="FF0000"/>
                </a:solidFill>
              </a:rPr>
              <a:t>转换成的对最终基本表的查询：</a:t>
            </a:r>
          </a:p>
          <a:p>
            <a:pPr lvl="1" eaLnBrk="1" hangingPunct="1">
              <a:buFont typeface="Wingdings" panose="05000000000000000000" pitchFamily="2" charset="2"/>
              <a:buNone/>
            </a:pPr>
            <a:r>
              <a:rPr lang="en-US" altLang="zh-CN" sz="2600" b="1" dirty="0"/>
              <a:t>SELECT </a:t>
            </a:r>
            <a:r>
              <a:rPr lang="en-US" altLang="zh-CN" sz="2600" b="1" dirty="0" err="1"/>
              <a:t>S.Sno</a:t>
            </a:r>
            <a:r>
              <a:rPr lang="en-US" altLang="zh-CN" sz="2600" b="1" dirty="0"/>
              <a:t>, </a:t>
            </a:r>
            <a:r>
              <a:rPr lang="en-US" altLang="zh-CN" sz="2600" b="1" dirty="0" err="1"/>
              <a:t>Sname</a:t>
            </a:r>
            <a:r>
              <a:rPr lang="en-US" altLang="zh-CN" sz="2600" b="1" dirty="0"/>
              <a:t>, </a:t>
            </a:r>
            <a:r>
              <a:rPr lang="en-US" altLang="zh-CN" sz="2600" b="1" dirty="0" err="1"/>
              <a:t>Cname</a:t>
            </a:r>
            <a:r>
              <a:rPr lang="en-US" altLang="zh-CN" sz="2600" b="1" dirty="0"/>
              <a:t> </a:t>
            </a:r>
          </a:p>
          <a:p>
            <a:pPr lvl="1" eaLnBrk="1" hangingPunct="1">
              <a:buFont typeface="Wingdings" panose="05000000000000000000" pitchFamily="2" charset="2"/>
              <a:buNone/>
            </a:pPr>
            <a:r>
              <a:rPr lang="en-US" altLang="zh-CN" sz="2600" b="1" dirty="0"/>
              <a:t>  FROM </a:t>
            </a:r>
            <a:r>
              <a:rPr lang="en-US" altLang="zh-CN" sz="2600" b="1" dirty="0">
                <a:solidFill>
                  <a:srgbClr val="FF0000"/>
                </a:solidFill>
              </a:rPr>
              <a:t>Student S </a:t>
            </a:r>
            <a:r>
              <a:rPr lang="en-US" altLang="zh-CN" sz="2600" b="1" dirty="0"/>
              <a:t>JOIN SC ON </a:t>
            </a:r>
            <a:r>
              <a:rPr lang="en-US" altLang="zh-CN" sz="2600" b="1" dirty="0" err="1">
                <a:solidFill>
                  <a:srgbClr val="0000FF"/>
                </a:solidFill>
              </a:rPr>
              <a:t>S.Sno</a:t>
            </a:r>
            <a:r>
              <a:rPr lang="en-US" altLang="zh-CN" sz="2600" b="1" dirty="0">
                <a:solidFill>
                  <a:srgbClr val="0000FF"/>
                </a:solidFill>
              </a:rPr>
              <a:t> = </a:t>
            </a:r>
            <a:r>
              <a:rPr lang="en-US" altLang="zh-CN" sz="2600" b="1" dirty="0" err="1">
                <a:solidFill>
                  <a:srgbClr val="0000FF"/>
                </a:solidFill>
              </a:rPr>
              <a:t>SC.Sno</a:t>
            </a:r>
            <a:endParaRPr lang="en-US" altLang="zh-CN" sz="2600" b="1" dirty="0">
              <a:solidFill>
                <a:srgbClr val="0000FF"/>
              </a:solidFill>
            </a:endParaRPr>
          </a:p>
          <a:p>
            <a:pPr lvl="1" eaLnBrk="1" hangingPunct="1">
              <a:buFont typeface="Wingdings" panose="05000000000000000000" pitchFamily="2" charset="2"/>
              <a:buNone/>
            </a:pPr>
            <a:r>
              <a:rPr lang="en-US" altLang="zh-CN" sz="2600" b="1" dirty="0"/>
              <a:t>  JOIN Course C ON </a:t>
            </a:r>
            <a:r>
              <a:rPr lang="en-US" altLang="zh-CN" sz="2600" b="1" dirty="0" err="1">
                <a:solidFill>
                  <a:srgbClr val="0000FF"/>
                </a:solidFill>
              </a:rPr>
              <a:t>C.Cno</a:t>
            </a:r>
            <a:r>
              <a:rPr lang="en-US" altLang="zh-CN" sz="2600" b="1" dirty="0">
                <a:solidFill>
                  <a:srgbClr val="0000FF"/>
                </a:solidFill>
              </a:rPr>
              <a:t> = </a:t>
            </a:r>
            <a:r>
              <a:rPr lang="en-US" altLang="zh-CN" sz="2600" b="1" dirty="0" err="1">
                <a:solidFill>
                  <a:srgbClr val="0000FF"/>
                </a:solidFill>
              </a:rPr>
              <a:t>SC.Cno</a:t>
            </a:r>
            <a:endParaRPr lang="en-US" altLang="zh-CN" sz="2600" b="1" dirty="0">
              <a:solidFill>
                <a:srgbClr val="0000FF"/>
              </a:solidFill>
            </a:endParaRPr>
          </a:p>
          <a:p>
            <a:pPr lvl="1" eaLnBrk="1" hangingPunct="1">
              <a:buFont typeface="Wingdings" panose="05000000000000000000" pitchFamily="2" charset="2"/>
              <a:buNone/>
            </a:pPr>
            <a:r>
              <a:rPr lang="en-US" altLang="zh-CN" sz="2600" b="1" dirty="0"/>
              <a:t>  WHERE </a:t>
            </a:r>
            <a:r>
              <a:rPr lang="en-US" altLang="zh-CN" sz="2600" b="1" dirty="0" err="1"/>
              <a:t>Sdept</a:t>
            </a:r>
            <a:r>
              <a:rPr lang="en-US" altLang="zh-CN" sz="2600" b="1" dirty="0"/>
              <a:t> = '</a:t>
            </a:r>
            <a:r>
              <a:rPr lang="zh-CN" altLang="en-US" sz="2600" b="1" dirty="0"/>
              <a:t>信息管理系</a:t>
            </a:r>
            <a:r>
              <a:rPr lang="en-US" altLang="zh-CN" sz="2600" b="1" dirty="0"/>
              <a:t>'</a:t>
            </a:r>
            <a:endParaRPr lang="zh-CN" altLang="en-US" sz="2600" b="1" dirty="0"/>
          </a:p>
        </p:txBody>
      </p:sp>
      <p:sp>
        <p:nvSpPr>
          <p:cNvPr id="4" name="圆角矩形标注 3"/>
          <p:cNvSpPr/>
          <p:nvPr/>
        </p:nvSpPr>
        <p:spPr>
          <a:xfrm>
            <a:off x="4716066" y="1886180"/>
            <a:ext cx="1512491" cy="504825"/>
          </a:xfrm>
          <a:prstGeom prst="wedgeRoundRectCallout">
            <a:avLst>
              <a:gd name="adj1" fmla="val -147171"/>
              <a:gd name="adj2" fmla="val 141470"/>
              <a:gd name="adj3" fmla="val 16667"/>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rPr>
              <a:t>已有的视图</a:t>
            </a:r>
          </a:p>
        </p:txBody>
      </p:sp>
      <p:sp>
        <p:nvSpPr>
          <p:cNvPr id="5" name="圆角矩形标注 4"/>
          <p:cNvSpPr/>
          <p:nvPr/>
        </p:nvSpPr>
        <p:spPr>
          <a:xfrm>
            <a:off x="4860132" y="4029190"/>
            <a:ext cx="1368425" cy="504825"/>
          </a:xfrm>
          <a:prstGeom prst="wedgeRoundRectCallout">
            <a:avLst>
              <a:gd name="adj1" fmla="val -192805"/>
              <a:gd name="adj2" fmla="val 97292"/>
              <a:gd name="adj3" fmla="val 16667"/>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zh-CN" altLang="en-US" b="1" dirty="0">
                <a:solidFill>
                  <a:schemeClr val="tx1"/>
                </a:solidFill>
              </a:rPr>
              <a:t>基本表</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wipe(left)">
                                      <p:cBhvr>
                                        <p:cTn id="12" dur="500"/>
                                        <p:tgtEl>
                                          <p:spTgt spid="36867">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animEffect transition="in" filter="wipe(left)">
                                      <p:cBhvr>
                                        <p:cTn id="15" dur="500"/>
                                        <p:tgtEl>
                                          <p:spTgt spid="36867">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6867">
                                            <p:txEl>
                                              <p:pRg st="3" end="3"/>
                                            </p:txEl>
                                          </p:spTgt>
                                        </p:tgtEl>
                                        <p:attrNameLst>
                                          <p:attrName>style.visibility</p:attrName>
                                        </p:attrNameLst>
                                      </p:cBhvr>
                                      <p:to>
                                        <p:strVal val="visible"/>
                                      </p:to>
                                    </p:set>
                                    <p:animEffect transition="in" filter="wipe(left)">
                                      <p:cBhvr>
                                        <p:cTn id="18" dur="500"/>
                                        <p:tgtEl>
                                          <p:spTgt spid="3686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36867">
                                            <p:txEl>
                                              <p:pRg st="4" end="4"/>
                                            </p:txEl>
                                          </p:spTgt>
                                        </p:tgtEl>
                                        <p:attrNameLst>
                                          <p:attrName>style.visibility</p:attrName>
                                        </p:attrNameLst>
                                      </p:cBhvr>
                                      <p:to>
                                        <p:strVal val="visible"/>
                                      </p:to>
                                    </p:set>
                                    <p:animEffect transition="in" filter="wipe(left)">
                                      <p:cBhvr>
                                        <p:cTn id="23" dur="500"/>
                                        <p:tgtEl>
                                          <p:spTgt spid="36867">
                                            <p:txEl>
                                              <p:pRg st="4" end="4"/>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6867">
                                            <p:txEl>
                                              <p:pRg st="5" end="5"/>
                                            </p:txEl>
                                          </p:spTgt>
                                        </p:tgtEl>
                                        <p:attrNameLst>
                                          <p:attrName>style.visibility</p:attrName>
                                        </p:attrNameLst>
                                      </p:cBhvr>
                                      <p:to>
                                        <p:strVal val="visible"/>
                                      </p:to>
                                    </p:set>
                                    <p:animEffect transition="in" filter="wipe(left)">
                                      <p:cBhvr>
                                        <p:cTn id="26" dur="500"/>
                                        <p:tgtEl>
                                          <p:spTgt spid="36867">
                                            <p:txEl>
                                              <p:pRg st="5" end="5"/>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36867">
                                            <p:txEl>
                                              <p:pRg st="6" end="6"/>
                                            </p:txEl>
                                          </p:spTgt>
                                        </p:tgtEl>
                                        <p:attrNameLst>
                                          <p:attrName>style.visibility</p:attrName>
                                        </p:attrNameLst>
                                      </p:cBhvr>
                                      <p:to>
                                        <p:strVal val="visible"/>
                                      </p:to>
                                    </p:set>
                                    <p:animEffect transition="in" filter="wipe(left)">
                                      <p:cBhvr>
                                        <p:cTn id="29" dur="500"/>
                                        <p:tgtEl>
                                          <p:spTgt spid="36867">
                                            <p:txEl>
                                              <p:pRg st="6" end="6"/>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36867">
                                            <p:txEl>
                                              <p:pRg st="7" end="7"/>
                                            </p:txEl>
                                          </p:spTgt>
                                        </p:tgtEl>
                                        <p:attrNameLst>
                                          <p:attrName>style.visibility</p:attrName>
                                        </p:attrNameLst>
                                      </p:cBhvr>
                                      <p:to>
                                        <p:strVal val="visible"/>
                                      </p:to>
                                    </p:set>
                                    <p:animEffect transition="in" filter="wipe(left)">
                                      <p:cBhvr>
                                        <p:cTn id="32" dur="500"/>
                                        <p:tgtEl>
                                          <p:spTgt spid="36867">
                                            <p:txEl>
                                              <p:pRg st="7" end="7"/>
                                            </p:txEl>
                                          </p:spTgt>
                                        </p:tgtEl>
                                      </p:cBhvr>
                                    </p:animEffect>
                                  </p:childTnLst>
                                </p:cTn>
                              </p:par>
                              <p:par>
                                <p:cTn id="33" presetID="22" presetClass="entr" presetSubtype="8" fill="hold" nodeType="withEffect">
                                  <p:stCondLst>
                                    <p:cond delay="0"/>
                                  </p:stCondLst>
                                  <p:childTnLst>
                                    <p:set>
                                      <p:cBhvr>
                                        <p:cTn id="34" dur="1" fill="hold">
                                          <p:stCondLst>
                                            <p:cond delay="0"/>
                                          </p:stCondLst>
                                        </p:cTn>
                                        <p:tgtEl>
                                          <p:spTgt spid="36867">
                                            <p:txEl>
                                              <p:pRg st="8" end="8"/>
                                            </p:txEl>
                                          </p:spTgt>
                                        </p:tgtEl>
                                        <p:attrNameLst>
                                          <p:attrName>style.visibility</p:attrName>
                                        </p:attrNameLst>
                                      </p:cBhvr>
                                      <p:to>
                                        <p:strVal val="visible"/>
                                      </p:to>
                                    </p:set>
                                    <p:animEffect transition="in" filter="wipe(left)">
                                      <p:cBhvr>
                                        <p:cTn id="35" dur="500"/>
                                        <p:tgtEl>
                                          <p:spTgt spid="36867">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1000"/>
                                        <p:tgtEl>
                                          <p:spTgt spid="5"/>
                                        </p:tgtEl>
                                      </p:cBhvr>
                                    </p:animEffect>
                                    <p:anim calcmode="lin" valueType="num">
                                      <p:cBhvr>
                                        <p:cTn id="48" dur="1000" fill="hold"/>
                                        <p:tgtEl>
                                          <p:spTgt spid="5"/>
                                        </p:tgtEl>
                                        <p:attrNameLst>
                                          <p:attrName>ppt_x</p:attrName>
                                        </p:attrNameLst>
                                      </p:cBhvr>
                                      <p:tavLst>
                                        <p:tav tm="0">
                                          <p:val>
                                            <p:strVal val="#ppt_x"/>
                                          </p:val>
                                        </p:tav>
                                        <p:tav tm="100000">
                                          <p:val>
                                            <p:strVal val="#ppt_x"/>
                                          </p:val>
                                        </p:tav>
                                      </p:tavLst>
                                    </p:anim>
                                    <p:anim calcmode="lin" valueType="num">
                                      <p:cBhvr>
                                        <p:cTn id="4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71500" y="152400"/>
            <a:ext cx="7858125" cy="685800"/>
          </a:xfrm>
        </p:spPr>
        <p:txBody>
          <a:bodyPr/>
          <a:lstStyle/>
          <a:p>
            <a:pPr eaLnBrk="1" hangingPunct="1"/>
            <a:r>
              <a:rPr lang="en-US" altLang="zh-CN" dirty="0"/>
              <a:t>1.2 </a:t>
            </a:r>
            <a:r>
              <a:rPr lang="zh-CN" altLang="en-US" dirty="0"/>
              <a:t>通过视图查询数据</a:t>
            </a:r>
          </a:p>
        </p:txBody>
      </p:sp>
      <p:sp>
        <p:nvSpPr>
          <p:cNvPr id="37891" name="Rectangle 3"/>
          <p:cNvSpPr>
            <a:spLocks noGrp="1" noChangeArrowheads="1"/>
          </p:cNvSpPr>
          <p:nvPr>
            <p:ph type="body" idx="1"/>
          </p:nvPr>
        </p:nvSpPr>
        <p:spPr>
          <a:xfrm>
            <a:off x="457200" y="1268413"/>
            <a:ext cx="8229600" cy="4857750"/>
          </a:xfrm>
        </p:spPr>
        <p:txBody>
          <a:bodyPr/>
          <a:lstStyle/>
          <a:p>
            <a:pPr eaLnBrk="1" hangingPunct="1"/>
            <a:r>
              <a:rPr lang="zh-CN" altLang="en-US" b="1" dirty="0">
                <a:solidFill>
                  <a:srgbClr val="FF0000"/>
                </a:solidFill>
                <a:latin typeface="楷体_GB2312" pitchFamily="49" charset="-122"/>
                <a:ea typeface="楷体_GB2312" pitchFamily="49" charset="-122"/>
              </a:rPr>
              <a:t>例</a:t>
            </a:r>
            <a:r>
              <a:rPr lang="en-US" altLang="zh-CN" b="1" dirty="0">
                <a:solidFill>
                  <a:srgbClr val="FF0000"/>
                </a:solidFill>
                <a:latin typeface="楷体_GB2312" pitchFamily="49" charset="-122"/>
                <a:ea typeface="楷体_GB2312" pitchFamily="49" charset="-122"/>
              </a:rPr>
              <a:t>10  </a:t>
            </a:r>
            <a:r>
              <a:rPr lang="zh-CN" altLang="en-US" b="1" dirty="0">
                <a:latin typeface="楷体_GB2312" pitchFamily="49" charset="-122"/>
                <a:ea typeface="楷体_GB2312" pitchFamily="49" charset="-122"/>
              </a:rPr>
              <a:t>利用例</a:t>
            </a:r>
            <a:r>
              <a:rPr lang="en-US" altLang="zh-CN" b="1" dirty="0">
                <a:latin typeface="楷体_GB2312" pitchFamily="49" charset="-122"/>
                <a:ea typeface="楷体_GB2312" pitchFamily="49" charset="-122"/>
              </a:rPr>
              <a:t>6</a:t>
            </a:r>
            <a:r>
              <a:rPr lang="zh-CN" altLang="en-US" b="1" dirty="0">
                <a:latin typeface="楷体_GB2312" pitchFamily="49" charset="-122"/>
                <a:ea typeface="楷体_GB2312" pitchFamily="49" charset="-122"/>
              </a:rPr>
              <a:t>建立的视图，查询平均成绩</a:t>
            </a:r>
            <a:r>
              <a:rPr lang="zh-CN" altLang="en-US" b="1" dirty="0">
                <a:solidFill>
                  <a:srgbClr val="0000FF"/>
                </a:solidFill>
                <a:latin typeface="楷体_GB2312" pitchFamily="49" charset="-122"/>
                <a:ea typeface="楷体_GB2312" pitchFamily="49" charset="-122"/>
              </a:rPr>
              <a:t>大于等于</a:t>
            </a:r>
            <a:r>
              <a:rPr lang="en-US" altLang="zh-CN" b="1" dirty="0">
                <a:solidFill>
                  <a:srgbClr val="0000FF"/>
                </a:solidFill>
                <a:latin typeface="楷体_GB2312" pitchFamily="49" charset="-122"/>
                <a:ea typeface="楷体_GB2312" pitchFamily="49" charset="-122"/>
              </a:rPr>
              <a:t>80</a:t>
            </a:r>
            <a:r>
              <a:rPr lang="zh-CN" altLang="en-US" b="1" dirty="0">
                <a:solidFill>
                  <a:srgbClr val="0000FF"/>
                </a:solidFill>
                <a:latin typeface="楷体_GB2312" pitchFamily="49" charset="-122"/>
                <a:ea typeface="楷体_GB2312" pitchFamily="49" charset="-122"/>
              </a:rPr>
              <a:t>分</a:t>
            </a:r>
            <a:r>
              <a:rPr lang="zh-CN" altLang="en-US" b="1" dirty="0">
                <a:latin typeface="楷体_GB2312" pitchFamily="49" charset="-122"/>
                <a:ea typeface="楷体_GB2312" pitchFamily="49" charset="-122"/>
              </a:rPr>
              <a:t>的学生的</a:t>
            </a:r>
            <a:r>
              <a:rPr lang="zh-CN" altLang="en-US" b="1" dirty="0">
                <a:solidFill>
                  <a:srgbClr val="FF0000"/>
                </a:solidFill>
                <a:latin typeface="楷体_GB2312" pitchFamily="49" charset="-122"/>
                <a:ea typeface="楷体_GB2312" pitchFamily="49" charset="-122"/>
              </a:rPr>
              <a:t>学号</a:t>
            </a:r>
            <a:r>
              <a:rPr lang="zh-CN" altLang="en-US" b="1" dirty="0">
                <a:latin typeface="楷体_GB2312" pitchFamily="49" charset="-122"/>
                <a:ea typeface="楷体_GB2312" pitchFamily="49" charset="-122"/>
              </a:rPr>
              <a:t>和</a:t>
            </a:r>
            <a:r>
              <a:rPr lang="zh-CN" altLang="en-US" b="1" dirty="0">
                <a:solidFill>
                  <a:srgbClr val="FF0000"/>
                </a:solidFill>
                <a:latin typeface="楷体_GB2312" pitchFamily="49" charset="-122"/>
                <a:ea typeface="楷体_GB2312" pitchFamily="49" charset="-122"/>
              </a:rPr>
              <a:t>平均成绩</a:t>
            </a:r>
            <a:r>
              <a:rPr lang="zh-CN" altLang="en-US" b="1" dirty="0">
                <a:latin typeface="楷体_GB2312" pitchFamily="49" charset="-122"/>
                <a:ea typeface="楷体_GB2312" pitchFamily="49" charset="-122"/>
              </a:rPr>
              <a:t>。</a:t>
            </a:r>
          </a:p>
          <a:p>
            <a:pPr lvl="1" eaLnBrk="1" hangingPunct="1">
              <a:buFont typeface="Wingdings" panose="05000000000000000000" pitchFamily="2" charset="2"/>
              <a:buNone/>
            </a:pPr>
            <a:r>
              <a:rPr lang="en-US" altLang="zh-CN" b="1" dirty="0"/>
              <a:t>SELECT * FROM S_G  </a:t>
            </a:r>
          </a:p>
          <a:p>
            <a:pPr lvl="1" eaLnBrk="1" hangingPunct="1">
              <a:buFont typeface="Wingdings" panose="05000000000000000000" pitchFamily="2" charset="2"/>
              <a:buNone/>
            </a:pPr>
            <a:r>
              <a:rPr lang="en-US" altLang="zh-CN" b="1" dirty="0"/>
              <a:t>  WHERE  </a:t>
            </a:r>
            <a:r>
              <a:rPr lang="en-US" altLang="zh-CN" b="1" dirty="0" err="1">
                <a:solidFill>
                  <a:srgbClr val="0000FF"/>
                </a:solidFill>
              </a:rPr>
              <a:t>AverageGrade</a:t>
            </a:r>
            <a:r>
              <a:rPr lang="en-US" altLang="zh-CN" b="1" dirty="0">
                <a:solidFill>
                  <a:srgbClr val="0000FF"/>
                </a:solidFill>
              </a:rPr>
              <a:t> &gt;= 80</a:t>
            </a:r>
          </a:p>
          <a:p>
            <a:pPr eaLnBrk="1" hangingPunct="1"/>
            <a:r>
              <a:rPr lang="zh-CN" altLang="en-US" b="1" dirty="0">
                <a:solidFill>
                  <a:srgbClr val="FF0000"/>
                </a:solidFill>
              </a:rPr>
              <a:t>正确的转换语句是：</a:t>
            </a:r>
          </a:p>
          <a:p>
            <a:pPr lvl="1" eaLnBrk="1" hangingPunct="1">
              <a:buFont typeface="Wingdings" panose="05000000000000000000" pitchFamily="2" charset="2"/>
              <a:buNone/>
            </a:pPr>
            <a:r>
              <a:rPr lang="en-US" altLang="zh-CN" b="1" dirty="0"/>
              <a:t>SELECT </a:t>
            </a:r>
            <a:r>
              <a:rPr lang="en-US" altLang="zh-CN" b="1" dirty="0" err="1"/>
              <a:t>Sno</a:t>
            </a:r>
            <a:r>
              <a:rPr lang="en-US" altLang="zh-CN" b="1" dirty="0"/>
              <a:t>, AVG(Grade) FROM SC</a:t>
            </a:r>
          </a:p>
          <a:p>
            <a:pPr lvl="1" eaLnBrk="1" hangingPunct="1">
              <a:buFont typeface="Wingdings" panose="05000000000000000000" pitchFamily="2" charset="2"/>
              <a:buNone/>
            </a:pPr>
            <a:r>
              <a:rPr lang="en-US" altLang="zh-CN" b="1" dirty="0"/>
              <a:t>   GROUP BY </a:t>
            </a:r>
            <a:r>
              <a:rPr lang="en-US" altLang="zh-CN" b="1" dirty="0" err="1"/>
              <a:t>Sno</a:t>
            </a:r>
            <a:endParaRPr lang="en-US" altLang="zh-CN" b="1" dirty="0"/>
          </a:p>
          <a:p>
            <a:pPr lvl="1" eaLnBrk="1" hangingPunct="1">
              <a:buFont typeface="Wingdings" panose="05000000000000000000" pitchFamily="2" charset="2"/>
              <a:buNone/>
            </a:pPr>
            <a:r>
              <a:rPr lang="en-US" altLang="zh-CN" b="1" dirty="0"/>
              <a:t>   HAVING </a:t>
            </a:r>
            <a:r>
              <a:rPr lang="en-US" altLang="zh-CN" b="1" dirty="0">
                <a:solidFill>
                  <a:srgbClr val="0000FF"/>
                </a:solidFill>
              </a:rPr>
              <a:t>AVG(Grade) &gt;= 80</a:t>
            </a:r>
            <a:endParaRPr lang="zh-CN" altLang="en-US" b="1" dirty="0">
              <a:solidFill>
                <a:srgbClr val="0000FF"/>
              </a:solidFill>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wipe(left)">
                                      <p:cBhvr>
                                        <p:cTn id="7" dur="500"/>
                                        <p:tgtEl>
                                          <p:spTgt spid="37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7891">
                                            <p:txEl>
                                              <p:pRg st="1" end="1"/>
                                            </p:txEl>
                                          </p:spTgt>
                                        </p:tgtEl>
                                        <p:attrNameLst>
                                          <p:attrName>style.visibility</p:attrName>
                                        </p:attrNameLst>
                                      </p:cBhvr>
                                      <p:to>
                                        <p:strVal val="visible"/>
                                      </p:to>
                                    </p:set>
                                    <p:animEffect transition="in" filter="wipe(left)">
                                      <p:cBhvr>
                                        <p:cTn id="12" dur="500"/>
                                        <p:tgtEl>
                                          <p:spTgt spid="37891">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7891">
                                            <p:txEl>
                                              <p:pRg st="2" end="2"/>
                                            </p:txEl>
                                          </p:spTgt>
                                        </p:tgtEl>
                                        <p:attrNameLst>
                                          <p:attrName>style.visibility</p:attrName>
                                        </p:attrNameLst>
                                      </p:cBhvr>
                                      <p:to>
                                        <p:strVal val="visible"/>
                                      </p:to>
                                    </p:set>
                                    <p:animEffect transition="in" filter="wipe(left)">
                                      <p:cBhvr>
                                        <p:cTn id="15" dur="500"/>
                                        <p:tgtEl>
                                          <p:spTgt spid="3789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37891">
                                            <p:txEl>
                                              <p:pRg st="3" end="3"/>
                                            </p:txEl>
                                          </p:spTgt>
                                        </p:tgtEl>
                                        <p:attrNameLst>
                                          <p:attrName>style.visibility</p:attrName>
                                        </p:attrNameLst>
                                      </p:cBhvr>
                                      <p:to>
                                        <p:strVal val="visible"/>
                                      </p:to>
                                    </p:set>
                                    <p:animEffect transition="in" filter="wipe(left)">
                                      <p:cBhvr>
                                        <p:cTn id="20" dur="500"/>
                                        <p:tgtEl>
                                          <p:spTgt spid="37891">
                                            <p:txEl>
                                              <p:pRg st="3" end="3"/>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37891">
                                            <p:txEl>
                                              <p:pRg st="4" end="4"/>
                                            </p:txEl>
                                          </p:spTgt>
                                        </p:tgtEl>
                                        <p:attrNameLst>
                                          <p:attrName>style.visibility</p:attrName>
                                        </p:attrNameLst>
                                      </p:cBhvr>
                                      <p:to>
                                        <p:strVal val="visible"/>
                                      </p:to>
                                    </p:set>
                                    <p:animEffect transition="in" filter="wipe(left)">
                                      <p:cBhvr>
                                        <p:cTn id="23" dur="500"/>
                                        <p:tgtEl>
                                          <p:spTgt spid="37891">
                                            <p:txEl>
                                              <p:pRg st="4" end="4"/>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7891">
                                            <p:txEl>
                                              <p:pRg st="5" end="5"/>
                                            </p:txEl>
                                          </p:spTgt>
                                        </p:tgtEl>
                                        <p:attrNameLst>
                                          <p:attrName>style.visibility</p:attrName>
                                        </p:attrNameLst>
                                      </p:cBhvr>
                                      <p:to>
                                        <p:strVal val="visible"/>
                                      </p:to>
                                    </p:set>
                                    <p:animEffect transition="in" filter="wipe(left)">
                                      <p:cBhvr>
                                        <p:cTn id="26" dur="500"/>
                                        <p:tgtEl>
                                          <p:spTgt spid="37891">
                                            <p:txEl>
                                              <p:pRg st="5" end="5"/>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37891">
                                            <p:txEl>
                                              <p:pRg st="6" end="6"/>
                                            </p:txEl>
                                          </p:spTgt>
                                        </p:tgtEl>
                                        <p:attrNameLst>
                                          <p:attrName>style.visibility</p:attrName>
                                        </p:attrNameLst>
                                      </p:cBhvr>
                                      <p:to>
                                        <p:strVal val="visible"/>
                                      </p:to>
                                    </p:set>
                                    <p:animEffect transition="in" filter="wipe(left)">
                                      <p:cBhvr>
                                        <p:cTn id="29" dur="500"/>
                                        <p:tgtEl>
                                          <p:spTgt spid="378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71500" y="152400"/>
            <a:ext cx="7858125" cy="685800"/>
          </a:xfrm>
        </p:spPr>
        <p:txBody>
          <a:bodyPr/>
          <a:lstStyle/>
          <a:p>
            <a:pPr eaLnBrk="1" hangingPunct="1"/>
            <a:r>
              <a:rPr lang="en-US" altLang="zh-CN" dirty="0"/>
              <a:t>1.3 </a:t>
            </a:r>
            <a:r>
              <a:rPr lang="zh-CN" altLang="en-US" dirty="0"/>
              <a:t>修改视图 </a:t>
            </a:r>
          </a:p>
        </p:txBody>
      </p:sp>
      <p:sp>
        <p:nvSpPr>
          <p:cNvPr id="38915" name="Rectangle 3"/>
          <p:cNvSpPr>
            <a:spLocks noGrp="1" noChangeArrowheads="1"/>
          </p:cNvSpPr>
          <p:nvPr>
            <p:ph type="body" idx="1"/>
          </p:nvPr>
        </p:nvSpPr>
        <p:spPr>
          <a:xfrm>
            <a:off x="285750" y="1295400"/>
            <a:ext cx="8572500" cy="5062538"/>
          </a:xfrm>
        </p:spPr>
        <p:txBody>
          <a:bodyPr/>
          <a:lstStyle/>
          <a:p>
            <a:pPr eaLnBrk="1" hangingPunct="1">
              <a:spcBef>
                <a:spcPts val="600"/>
              </a:spcBef>
            </a:pPr>
            <a:r>
              <a:rPr lang="zh-CN" altLang="en-US" b="1" dirty="0"/>
              <a:t>语法格式：</a:t>
            </a:r>
          </a:p>
          <a:p>
            <a:pPr lvl="1" eaLnBrk="1" hangingPunct="1">
              <a:spcBef>
                <a:spcPts val="600"/>
              </a:spcBef>
              <a:buFont typeface="Wingdings" panose="05000000000000000000" pitchFamily="2" charset="2"/>
              <a:buNone/>
            </a:pPr>
            <a:r>
              <a:rPr lang="en-US" altLang="zh-CN" b="1" dirty="0">
                <a:solidFill>
                  <a:srgbClr val="FF0000"/>
                </a:solidFill>
              </a:rPr>
              <a:t>ALTER VIEW  </a:t>
            </a:r>
            <a:r>
              <a:rPr lang="zh-CN" altLang="en-US" b="1" dirty="0">
                <a:solidFill>
                  <a:srgbClr val="FF0000"/>
                </a:solidFill>
              </a:rPr>
              <a:t>视图名 </a:t>
            </a:r>
            <a:r>
              <a:rPr lang="en-US" altLang="zh-CN" b="1" dirty="0">
                <a:solidFill>
                  <a:srgbClr val="FF0000"/>
                </a:solidFill>
              </a:rPr>
              <a:t>[( </a:t>
            </a:r>
            <a:r>
              <a:rPr lang="zh-CN" altLang="en-US" b="1" dirty="0">
                <a:solidFill>
                  <a:srgbClr val="FF0000"/>
                </a:solidFill>
              </a:rPr>
              <a:t>列名</a:t>
            </a:r>
            <a:r>
              <a:rPr lang="en-US" altLang="zh-CN" b="1" dirty="0">
                <a:solidFill>
                  <a:srgbClr val="FF0000"/>
                </a:solidFill>
              </a:rPr>
              <a:t>[ ,...n ] )] </a:t>
            </a:r>
          </a:p>
          <a:p>
            <a:pPr lvl="1" eaLnBrk="1" hangingPunct="1">
              <a:spcBef>
                <a:spcPts val="600"/>
              </a:spcBef>
              <a:buFont typeface="Wingdings" panose="05000000000000000000" pitchFamily="2" charset="2"/>
              <a:buNone/>
            </a:pPr>
            <a:r>
              <a:rPr lang="en-US" altLang="zh-CN" b="1" dirty="0">
                <a:solidFill>
                  <a:srgbClr val="FF0000"/>
                </a:solidFill>
              </a:rPr>
              <a:t>AS</a:t>
            </a:r>
          </a:p>
          <a:p>
            <a:pPr lvl="1" eaLnBrk="1" hangingPunct="1">
              <a:spcBef>
                <a:spcPts val="600"/>
              </a:spcBef>
              <a:buFont typeface="Wingdings" panose="05000000000000000000" pitchFamily="2" charset="2"/>
              <a:buNone/>
            </a:pPr>
            <a:r>
              <a:rPr lang="en-US" altLang="zh-CN" b="1" dirty="0">
                <a:solidFill>
                  <a:srgbClr val="FF0000"/>
                </a:solidFill>
              </a:rPr>
              <a:t>    </a:t>
            </a:r>
            <a:r>
              <a:rPr lang="zh-CN" altLang="en-US" b="1" dirty="0">
                <a:solidFill>
                  <a:srgbClr val="FF0000"/>
                </a:solidFill>
              </a:rPr>
              <a:t>查询语句</a:t>
            </a:r>
            <a:r>
              <a:rPr lang="zh-CN" altLang="en-US" b="1" dirty="0"/>
              <a:t> </a:t>
            </a:r>
          </a:p>
          <a:p>
            <a:pPr eaLnBrk="1" hangingPunct="1">
              <a:spcBef>
                <a:spcPts val="1200"/>
              </a:spcBef>
            </a:pPr>
            <a:r>
              <a:rPr lang="zh-CN" altLang="en-US" b="1" dirty="0"/>
              <a:t>修改视图的</a:t>
            </a:r>
            <a:r>
              <a:rPr lang="en-US" altLang="zh-CN" b="1" dirty="0"/>
              <a:t>SQL</a:t>
            </a:r>
            <a:r>
              <a:rPr lang="zh-CN" altLang="en-US" b="1" dirty="0"/>
              <a:t>语句与定义视图的语句基本是一样的，只是将</a:t>
            </a:r>
            <a:r>
              <a:rPr lang="en-US" altLang="zh-CN" b="1" dirty="0">
                <a:solidFill>
                  <a:srgbClr val="0000FF"/>
                </a:solidFill>
              </a:rPr>
              <a:t>CREATE VIEW</a:t>
            </a:r>
            <a:r>
              <a:rPr lang="zh-CN" altLang="en-US" b="1" dirty="0"/>
              <a:t>改成了</a:t>
            </a:r>
            <a:r>
              <a:rPr lang="en-US" altLang="zh-CN" b="1" dirty="0">
                <a:solidFill>
                  <a:srgbClr val="0000FF"/>
                </a:solidFill>
              </a:rPr>
              <a:t>ALTER VIEW</a:t>
            </a:r>
            <a:r>
              <a:rPr lang="zh-CN" altLang="en-US" b="1" dirty="0"/>
              <a:t>。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wipe(left)">
                                      <p:cBhvr>
                                        <p:cTn id="7" dur="500"/>
                                        <p:tgtEl>
                                          <p:spTgt spid="38915">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wipe(left)">
                                      <p:cBhvr>
                                        <p:cTn id="10" dur="500"/>
                                        <p:tgtEl>
                                          <p:spTgt spid="38915">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animEffect transition="in" filter="wipe(left)">
                                      <p:cBhvr>
                                        <p:cTn id="13" dur="500"/>
                                        <p:tgtEl>
                                          <p:spTgt spid="38915">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8915">
                                            <p:txEl>
                                              <p:pRg st="3" end="3"/>
                                            </p:txEl>
                                          </p:spTgt>
                                        </p:tgtEl>
                                        <p:attrNameLst>
                                          <p:attrName>style.visibility</p:attrName>
                                        </p:attrNameLst>
                                      </p:cBhvr>
                                      <p:to>
                                        <p:strVal val="visible"/>
                                      </p:to>
                                    </p:set>
                                    <p:animEffect transition="in" filter="wipe(left)">
                                      <p:cBhvr>
                                        <p:cTn id="16" dur="500"/>
                                        <p:tgtEl>
                                          <p:spTgt spid="38915">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8915">
                                            <p:txEl>
                                              <p:pRg st="4" end="4"/>
                                            </p:txEl>
                                          </p:spTgt>
                                        </p:tgtEl>
                                        <p:attrNameLst>
                                          <p:attrName>style.visibility</p:attrName>
                                        </p:attrNameLst>
                                      </p:cBhvr>
                                      <p:to>
                                        <p:strVal val="visible"/>
                                      </p:to>
                                    </p:set>
                                    <p:animEffect transition="in" filter="wipe(left)">
                                      <p:cBhvr>
                                        <p:cTn id="21" dur="500"/>
                                        <p:tgtEl>
                                          <p:spTgt spid="389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71500" y="152400"/>
            <a:ext cx="7858125" cy="685800"/>
          </a:xfrm>
        </p:spPr>
        <p:txBody>
          <a:bodyPr/>
          <a:lstStyle/>
          <a:p>
            <a:pPr eaLnBrk="1" hangingPunct="1"/>
            <a:r>
              <a:rPr lang="zh-CN" altLang="en-US"/>
              <a:t>示例</a:t>
            </a:r>
          </a:p>
        </p:txBody>
      </p:sp>
      <p:sp>
        <p:nvSpPr>
          <p:cNvPr id="26627" name="Rectangle 3"/>
          <p:cNvSpPr>
            <a:spLocks noGrp="1" noChangeArrowheads="1"/>
          </p:cNvSpPr>
          <p:nvPr>
            <p:ph type="body" idx="1"/>
          </p:nvPr>
        </p:nvSpPr>
        <p:spPr>
          <a:xfrm>
            <a:off x="179388" y="1295400"/>
            <a:ext cx="8640762" cy="4876800"/>
          </a:xfrm>
        </p:spPr>
        <p:txBody>
          <a:bodyPr/>
          <a:lstStyle/>
          <a:p>
            <a:pPr eaLnBrk="1" hangingPunct="1"/>
            <a:r>
              <a:rPr lang="zh-CN" altLang="en-US" b="1" dirty="0">
                <a:solidFill>
                  <a:srgbClr val="FF0000"/>
                </a:solidFill>
              </a:rPr>
              <a:t>例</a:t>
            </a:r>
            <a:r>
              <a:rPr lang="en-US" altLang="zh-CN" b="1" dirty="0">
                <a:solidFill>
                  <a:srgbClr val="FF0000"/>
                </a:solidFill>
              </a:rPr>
              <a:t>11  </a:t>
            </a:r>
            <a:r>
              <a:rPr lang="zh-CN" altLang="en-US" b="1" dirty="0"/>
              <a:t>修改例</a:t>
            </a:r>
            <a:r>
              <a:rPr lang="en-US" altLang="zh-CN" b="1" dirty="0"/>
              <a:t>6</a:t>
            </a:r>
            <a:r>
              <a:rPr lang="zh-CN" altLang="en-US" b="1" dirty="0"/>
              <a:t>定义的视图，使其统计每个学生的</a:t>
            </a:r>
            <a:r>
              <a:rPr lang="zh-CN" altLang="en-US" b="1" dirty="0">
                <a:solidFill>
                  <a:srgbClr val="FF0000"/>
                </a:solidFill>
              </a:rPr>
              <a:t>考试平均成绩</a:t>
            </a:r>
            <a:r>
              <a:rPr lang="zh-CN" altLang="en-US" b="1" dirty="0"/>
              <a:t>和</a:t>
            </a:r>
            <a:r>
              <a:rPr lang="zh-CN" altLang="en-US" b="1" dirty="0">
                <a:solidFill>
                  <a:srgbClr val="FF0000"/>
                </a:solidFill>
              </a:rPr>
              <a:t>修课总门数</a:t>
            </a:r>
            <a:r>
              <a:rPr lang="zh-CN" altLang="en-US" b="1" dirty="0"/>
              <a:t>。</a:t>
            </a:r>
          </a:p>
          <a:p>
            <a:pPr lvl="1" eaLnBrk="1" hangingPunct="1">
              <a:buFont typeface="Wingdings" panose="05000000000000000000" pitchFamily="2" charset="2"/>
              <a:buNone/>
            </a:pPr>
            <a:r>
              <a:rPr lang="en-US" altLang="zh-CN" b="1" dirty="0">
                <a:solidFill>
                  <a:srgbClr val="FF0000"/>
                </a:solidFill>
              </a:rPr>
              <a:t>ALTER</a:t>
            </a:r>
            <a:r>
              <a:rPr lang="en-US" altLang="zh-CN" b="1" dirty="0"/>
              <a:t> VIEW S_G(</a:t>
            </a:r>
            <a:r>
              <a:rPr lang="en-US" altLang="zh-CN" b="1" dirty="0" err="1"/>
              <a:t>Sno</a:t>
            </a:r>
            <a:r>
              <a:rPr lang="en-US" altLang="zh-CN" b="1" dirty="0"/>
              <a:t>, </a:t>
            </a:r>
            <a:r>
              <a:rPr lang="en-US" altLang="zh-CN" b="1" dirty="0" err="1"/>
              <a:t>AverageGrade,Count_Cno</a:t>
            </a:r>
            <a:r>
              <a:rPr lang="en-US" altLang="zh-CN" b="1" dirty="0"/>
              <a:t>)</a:t>
            </a:r>
          </a:p>
          <a:p>
            <a:pPr lvl="1" eaLnBrk="1" hangingPunct="1">
              <a:buFont typeface="Wingdings" panose="05000000000000000000" pitchFamily="2" charset="2"/>
              <a:buNone/>
            </a:pPr>
            <a:r>
              <a:rPr lang="en-US" altLang="zh-CN" b="1" dirty="0"/>
              <a:t>AS </a:t>
            </a:r>
          </a:p>
          <a:p>
            <a:pPr lvl="1" eaLnBrk="1" hangingPunct="1">
              <a:buFont typeface="Wingdings" panose="05000000000000000000" pitchFamily="2" charset="2"/>
              <a:buNone/>
            </a:pPr>
            <a:r>
              <a:rPr lang="en-US" altLang="zh-CN" b="1" dirty="0"/>
              <a:t>   SELECT </a:t>
            </a:r>
            <a:r>
              <a:rPr lang="en-US" altLang="zh-CN" b="1" dirty="0" err="1"/>
              <a:t>Sno</a:t>
            </a:r>
            <a:r>
              <a:rPr lang="en-US" altLang="zh-CN" b="1" dirty="0"/>
              <a:t>, AVG(Grade), </a:t>
            </a:r>
            <a:r>
              <a:rPr lang="en-US" altLang="zh-CN" b="1" dirty="0">
                <a:solidFill>
                  <a:srgbClr val="FF0000"/>
                </a:solidFill>
              </a:rPr>
              <a:t>Count(*)   </a:t>
            </a:r>
          </a:p>
          <a:p>
            <a:pPr lvl="1" eaLnBrk="1" hangingPunct="1">
              <a:buFont typeface="Wingdings" panose="05000000000000000000" pitchFamily="2" charset="2"/>
              <a:buNone/>
            </a:pPr>
            <a:r>
              <a:rPr lang="en-US" altLang="zh-CN" b="1" dirty="0"/>
              <a:t>      FROM SC</a:t>
            </a:r>
          </a:p>
          <a:p>
            <a:pPr lvl="1" eaLnBrk="1" hangingPunct="1">
              <a:buFont typeface="Wingdings" panose="05000000000000000000" pitchFamily="2" charset="2"/>
              <a:buNone/>
            </a:pPr>
            <a:r>
              <a:rPr lang="en-US" altLang="zh-CN" b="1" dirty="0"/>
              <a:t>      </a:t>
            </a:r>
            <a:r>
              <a:rPr lang="en-US" altLang="zh-CN" b="1" i="1" dirty="0">
                <a:solidFill>
                  <a:srgbClr val="0000FF"/>
                </a:solidFill>
              </a:rPr>
              <a:t>GROUP BY </a:t>
            </a:r>
            <a:r>
              <a:rPr lang="en-US" altLang="zh-CN" b="1" dirty="0" err="1"/>
              <a:t>Sno</a:t>
            </a:r>
            <a:endParaRPr lang="zh-CN" altLang="en-US" b="1" dirty="0"/>
          </a:p>
        </p:txBody>
      </p:sp>
      <p:sp>
        <p:nvSpPr>
          <p:cNvPr id="4" name="矩形 3"/>
          <p:cNvSpPr/>
          <p:nvPr/>
        </p:nvSpPr>
        <p:spPr>
          <a:xfrm>
            <a:off x="3059307" y="5013726"/>
            <a:ext cx="5618162" cy="1523494"/>
          </a:xfrm>
          <a:prstGeom prst="rect">
            <a:avLst/>
          </a:prstGeom>
          <a:solidFill>
            <a:schemeClr val="accent5">
              <a:lumMod val="40000"/>
              <a:lumOff val="60000"/>
            </a:schemeClr>
          </a:solidFill>
        </p:spPr>
        <p:style>
          <a:lnRef idx="2">
            <a:schemeClr val="accent1"/>
          </a:lnRef>
          <a:fillRef idx="1">
            <a:schemeClr val="lt1"/>
          </a:fillRef>
          <a:effectRef idx="0">
            <a:schemeClr val="accent1"/>
          </a:effectRef>
          <a:fontRef idx="minor">
            <a:schemeClr val="dk1"/>
          </a:fontRef>
        </p:style>
        <p:txBody>
          <a:bodyPr>
            <a:spAutoFit/>
          </a:bodyPr>
          <a:lstStyle/>
          <a:p>
            <a:pPr lvl="1" eaLnBrk="1" hangingPunct="1">
              <a:spcBef>
                <a:spcPts val="600"/>
              </a:spcBef>
              <a:buFont typeface="Wingdings" panose="05000000000000000000" pitchFamily="2" charset="2"/>
              <a:buNone/>
              <a:defRPr/>
            </a:pPr>
            <a:r>
              <a:rPr lang="en-US" altLang="zh-CN" b="1" dirty="0"/>
              <a:t>CREATE VIEW S_G                  </a:t>
            </a:r>
            <a:r>
              <a:rPr lang="zh-CN" altLang="en-US" sz="2400" b="1" dirty="0"/>
              <a:t>（例</a:t>
            </a:r>
            <a:r>
              <a:rPr lang="en-US" altLang="zh-CN" sz="2400" b="1" dirty="0"/>
              <a:t>6</a:t>
            </a:r>
            <a:r>
              <a:rPr lang="zh-CN" altLang="en-US" sz="2400" b="1" dirty="0"/>
              <a:t>）</a:t>
            </a:r>
            <a:endParaRPr lang="en-US" altLang="zh-CN" b="1" dirty="0"/>
          </a:p>
          <a:p>
            <a:pPr lvl="1" eaLnBrk="1" hangingPunct="1">
              <a:spcBef>
                <a:spcPts val="600"/>
              </a:spcBef>
              <a:buFont typeface="Wingdings" panose="05000000000000000000" pitchFamily="2" charset="2"/>
              <a:buNone/>
              <a:defRPr/>
            </a:pPr>
            <a:r>
              <a:rPr lang="en-US" altLang="zh-CN" b="1" dirty="0"/>
              <a:t>AS </a:t>
            </a:r>
          </a:p>
          <a:p>
            <a:pPr lvl="1" eaLnBrk="1" hangingPunct="1">
              <a:spcBef>
                <a:spcPts val="600"/>
              </a:spcBef>
              <a:buFont typeface="Wingdings" panose="05000000000000000000" pitchFamily="2" charset="2"/>
              <a:buNone/>
              <a:defRPr/>
            </a:pPr>
            <a:r>
              <a:rPr lang="en-US" altLang="zh-CN" b="1" dirty="0"/>
              <a:t>   SELECT </a:t>
            </a:r>
            <a:r>
              <a:rPr lang="en-US" altLang="zh-CN" b="1" dirty="0" err="1"/>
              <a:t>Sno</a:t>
            </a:r>
            <a:r>
              <a:rPr lang="en-US" altLang="zh-CN" b="1" dirty="0"/>
              <a:t>, AVG(Grade) </a:t>
            </a:r>
            <a:r>
              <a:rPr lang="en-US" altLang="zh-CN" b="1" dirty="0" err="1">
                <a:solidFill>
                  <a:srgbClr val="FF0000"/>
                </a:solidFill>
              </a:rPr>
              <a:t>AverageGrade</a:t>
            </a:r>
            <a:r>
              <a:rPr lang="en-US" altLang="zh-CN" b="1" dirty="0">
                <a:solidFill>
                  <a:srgbClr val="FF0000"/>
                </a:solidFill>
              </a:rPr>
              <a:t> </a:t>
            </a:r>
            <a:r>
              <a:rPr lang="en-US" altLang="zh-CN" b="1" dirty="0"/>
              <a:t>FROM SC</a:t>
            </a:r>
          </a:p>
          <a:p>
            <a:pPr lvl="1" eaLnBrk="1" hangingPunct="1">
              <a:spcBef>
                <a:spcPts val="600"/>
              </a:spcBef>
              <a:buFont typeface="Wingdings" panose="05000000000000000000" pitchFamily="2" charset="2"/>
              <a:buNone/>
              <a:defRPr/>
            </a:pPr>
            <a:r>
              <a:rPr lang="en-US" altLang="zh-CN" b="1" dirty="0">
                <a:solidFill>
                  <a:srgbClr val="0000FF"/>
                </a:solidFill>
              </a:rPr>
              <a:t>       </a:t>
            </a:r>
            <a:r>
              <a:rPr lang="en-US" altLang="zh-CN" b="1" i="1" dirty="0">
                <a:solidFill>
                  <a:srgbClr val="0000FF"/>
                </a:solidFill>
              </a:rPr>
              <a:t> </a:t>
            </a:r>
            <a:r>
              <a:rPr lang="en-US" altLang="zh-CN" b="1" i="1" dirty="0">
                <a:solidFill>
                  <a:srgbClr val="FF0000"/>
                </a:solidFill>
              </a:rPr>
              <a:t>GROUP BY </a:t>
            </a:r>
            <a:r>
              <a:rPr lang="en-US" altLang="zh-CN" b="1" dirty="0" err="1">
                <a:solidFill>
                  <a:srgbClr val="0000FF"/>
                </a:solidFill>
              </a:rPr>
              <a:t>Sno</a:t>
            </a:r>
            <a:r>
              <a:rPr lang="en-US" altLang="zh-CN" b="1" dirty="0"/>
              <a:t> </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wipe(left)">
                                      <p:cBhvr>
                                        <p:cTn id="7" dur="500"/>
                                        <p:tgtEl>
                                          <p:spTgt spid="26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wipe(left)">
                                      <p:cBhvr>
                                        <p:cTn id="12" dur="500"/>
                                        <p:tgtEl>
                                          <p:spTgt spid="26627">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animEffect transition="in" filter="wipe(left)">
                                      <p:cBhvr>
                                        <p:cTn id="15" dur="500"/>
                                        <p:tgtEl>
                                          <p:spTgt spid="26627">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6627">
                                            <p:txEl>
                                              <p:pRg st="3" end="3"/>
                                            </p:txEl>
                                          </p:spTgt>
                                        </p:tgtEl>
                                        <p:attrNameLst>
                                          <p:attrName>style.visibility</p:attrName>
                                        </p:attrNameLst>
                                      </p:cBhvr>
                                      <p:to>
                                        <p:strVal val="visible"/>
                                      </p:to>
                                    </p:set>
                                    <p:animEffect transition="in" filter="wipe(left)">
                                      <p:cBhvr>
                                        <p:cTn id="18" dur="500"/>
                                        <p:tgtEl>
                                          <p:spTgt spid="26627">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Effect transition="in" filter="wipe(left)">
                                      <p:cBhvr>
                                        <p:cTn id="21" dur="500"/>
                                        <p:tgtEl>
                                          <p:spTgt spid="26627">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6627">
                                            <p:txEl>
                                              <p:pRg st="5" end="5"/>
                                            </p:txEl>
                                          </p:spTgt>
                                        </p:tgtEl>
                                        <p:attrNameLst>
                                          <p:attrName>style.visibility</p:attrName>
                                        </p:attrNameLst>
                                      </p:cBhvr>
                                      <p:to>
                                        <p:strVal val="visible"/>
                                      </p:to>
                                    </p:set>
                                    <p:animEffect transition="in" filter="wipe(left)">
                                      <p:cBhvr>
                                        <p:cTn id="24" dur="500"/>
                                        <p:tgtEl>
                                          <p:spTgt spid="26627">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arn(inVertical)">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71500" y="152400"/>
            <a:ext cx="7858125" cy="685800"/>
          </a:xfrm>
        </p:spPr>
        <p:txBody>
          <a:bodyPr/>
          <a:lstStyle/>
          <a:p>
            <a:pPr eaLnBrk="1" hangingPunct="1"/>
            <a:r>
              <a:rPr lang="en-US" altLang="zh-CN" dirty="0"/>
              <a:t>1.4 </a:t>
            </a:r>
            <a:r>
              <a:rPr lang="zh-CN" altLang="en-US" dirty="0"/>
              <a:t>删除视图</a:t>
            </a:r>
            <a:endParaRPr lang="en-US" altLang="zh-CN" dirty="0"/>
          </a:p>
        </p:txBody>
      </p:sp>
      <p:sp>
        <p:nvSpPr>
          <p:cNvPr id="27651" name="Rectangle 3"/>
          <p:cNvSpPr>
            <a:spLocks noGrp="1" noChangeArrowheads="1"/>
          </p:cNvSpPr>
          <p:nvPr>
            <p:ph type="body" idx="1"/>
          </p:nvPr>
        </p:nvSpPr>
        <p:spPr>
          <a:xfrm>
            <a:off x="457200" y="1268413"/>
            <a:ext cx="8229600" cy="4857750"/>
          </a:xfrm>
        </p:spPr>
        <p:txBody>
          <a:bodyPr/>
          <a:lstStyle/>
          <a:p>
            <a:pPr eaLnBrk="1" hangingPunct="1"/>
            <a:r>
              <a:rPr lang="zh-CN" altLang="en-US" b="1" dirty="0"/>
              <a:t>语法格式：</a:t>
            </a:r>
          </a:p>
          <a:p>
            <a:pPr lvl="1" eaLnBrk="1" hangingPunct="1">
              <a:buFont typeface="Wingdings" panose="05000000000000000000" pitchFamily="2" charset="2"/>
              <a:buNone/>
            </a:pPr>
            <a:r>
              <a:rPr lang="en-US" altLang="zh-CN" b="1" dirty="0">
                <a:solidFill>
                  <a:srgbClr val="FF0000"/>
                </a:solidFill>
              </a:rPr>
              <a:t>DROP VIEW &lt;</a:t>
            </a:r>
            <a:r>
              <a:rPr lang="zh-CN" altLang="en-US" b="1" dirty="0">
                <a:solidFill>
                  <a:srgbClr val="FF0000"/>
                </a:solidFill>
              </a:rPr>
              <a:t>视图名</a:t>
            </a:r>
            <a:r>
              <a:rPr lang="en-US" altLang="zh-CN" b="1" dirty="0">
                <a:solidFill>
                  <a:srgbClr val="FF0000"/>
                </a:solidFill>
              </a:rPr>
              <a:t>&gt;</a:t>
            </a:r>
          </a:p>
          <a:p>
            <a:pPr lvl="1" eaLnBrk="1" hangingPunct="1">
              <a:buFont typeface="Wingdings" panose="05000000000000000000" pitchFamily="2" charset="2"/>
              <a:buNone/>
            </a:pPr>
            <a:endParaRPr lang="en-US" altLang="zh-CN" b="1" dirty="0">
              <a:solidFill>
                <a:srgbClr val="FF0000"/>
              </a:solidFill>
            </a:endParaRPr>
          </a:p>
          <a:p>
            <a:pPr eaLnBrk="1" hangingPunct="1"/>
            <a:r>
              <a:rPr lang="zh-CN" altLang="en-US" sz="3600" b="1" dirty="0">
                <a:solidFill>
                  <a:srgbClr val="FF0000"/>
                </a:solidFill>
              </a:rPr>
              <a:t>例</a:t>
            </a:r>
            <a:r>
              <a:rPr lang="en-US" altLang="zh-CN" sz="3600" b="1" dirty="0">
                <a:solidFill>
                  <a:srgbClr val="FF0000"/>
                </a:solidFill>
              </a:rPr>
              <a:t>12  </a:t>
            </a:r>
            <a:r>
              <a:rPr lang="zh-CN" altLang="en-US" sz="3600" b="1" dirty="0"/>
              <a:t>删除例</a:t>
            </a:r>
            <a:r>
              <a:rPr lang="en-US" altLang="zh-CN" sz="3600" b="1" dirty="0"/>
              <a:t>1</a:t>
            </a:r>
            <a:r>
              <a:rPr lang="zh-CN" altLang="en-US" sz="3600" b="1" dirty="0"/>
              <a:t>定义的</a:t>
            </a:r>
            <a:r>
              <a:rPr lang="en-US" altLang="zh-CN" sz="3600" b="1" dirty="0" err="1"/>
              <a:t>IS_Student</a:t>
            </a:r>
            <a:r>
              <a:rPr lang="zh-CN" altLang="en-US" sz="3600" b="1" dirty="0"/>
              <a:t>视图。</a:t>
            </a:r>
          </a:p>
          <a:p>
            <a:pPr lvl="1" eaLnBrk="1" hangingPunct="1">
              <a:buFont typeface="Wingdings" panose="05000000000000000000" pitchFamily="2" charset="2"/>
              <a:buNone/>
            </a:pPr>
            <a:r>
              <a:rPr lang="en-US" altLang="zh-CN" b="1" dirty="0">
                <a:solidFill>
                  <a:srgbClr val="FF0000"/>
                </a:solidFill>
              </a:rPr>
              <a:t>DROP VIEW </a:t>
            </a:r>
            <a:r>
              <a:rPr lang="en-US" altLang="zh-CN" b="1" dirty="0" err="1">
                <a:solidFill>
                  <a:srgbClr val="0000FF"/>
                </a:solidFill>
              </a:rPr>
              <a:t>IS_Student</a:t>
            </a:r>
            <a:r>
              <a:rPr lang="en-US" altLang="zh-CN" b="1" dirty="0">
                <a:solidFill>
                  <a:srgbClr val="0000FF"/>
                </a:solidFill>
              </a:rPr>
              <a:t> </a:t>
            </a:r>
            <a:endParaRPr lang="zh-CN" altLang="en-US" b="1" dirty="0">
              <a:solidFill>
                <a:srgbClr val="0000FF"/>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0957" y="4149330"/>
            <a:ext cx="2048668" cy="25051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wipe(left)">
                                      <p:cBhvr>
                                        <p:cTn id="7" dur="500"/>
                                        <p:tgtEl>
                                          <p:spTgt spid="27651">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7651">
                                            <p:txEl>
                                              <p:pRg st="1" end="1"/>
                                            </p:txEl>
                                          </p:spTgt>
                                        </p:tgtEl>
                                        <p:attrNameLst>
                                          <p:attrName>style.visibility</p:attrName>
                                        </p:attrNameLst>
                                      </p:cBhvr>
                                      <p:to>
                                        <p:strVal val="visible"/>
                                      </p:to>
                                    </p:set>
                                    <p:animEffect transition="in" filter="wipe(left)">
                                      <p:cBhvr>
                                        <p:cTn id="10" dur="500"/>
                                        <p:tgtEl>
                                          <p:spTgt spid="2765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7651">
                                            <p:txEl>
                                              <p:pRg st="3" end="3"/>
                                            </p:txEl>
                                          </p:spTgt>
                                        </p:tgtEl>
                                        <p:attrNameLst>
                                          <p:attrName>style.visibility</p:attrName>
                                        </p:attrNameLst>
                                      </p:cBhvr>
                                      <p:to>
                                        <p:strVal val="visible"/>
                                      </p:to>
                                    </p:set>
                                    <p:animEffect transition="in" filter="wipe(left)">
                                      <p:cBhvr>
                                        <p:cTn id="15" dur="500"/>
                                        <p:tgtEl>
                                          <p:spTgt spid="27651">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27651">
                                            <p:txEl>
                                              <p:pRg st="4" end="4"/>
                                            </p:txEl>
                                          </p:spTgt>
                                        </p:tgtEl>
                                        <p:attrNameLst>
                                          <p:attrName>style.visibility</p:attrName>
                                        </p:attrNameLst>
                                      </p:cBhvr>
                                      <p:to>
                                        <p:strVal val="visible"/>
                                      </p:to>
                                    </p:set>
                                    <p:animEffect transition="in" filter="wipe(left)">
                                      <p:cBhvr>
                                        <p:cTn id="18" dur="500"/>
                                        <p:tgtEl>
                                          <p:spTgt spid="276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圆角矩形 12"/>
          <p:cNvSpPr>
            <a:spLocks noChangeArrowheads="1"/>
          </p:cNvSpPr>
          <p:nvPr/>
        </p:nvSpPr>
        <p:spPr bwMode="auto">
          <a:xfrm>
            <a:off x="0" y="0"/>
            <a:ext cx="9144000" cy="3644900"/>
          </a:xfrm>
          <a:prstGeom prst="roundRect">
            <a:avLst>
              <a:gd name="adj" fmla="val 0"/>
            </a:avLst>
          </a:prstGeom>
          <a:solidFill>
            <a:srgbClr val="D8243D"/>
          </a:solidFill>
          <a:ln>
            <a:noFill/>
          </a:ln>
          <a:extLst>
            <a:ext uri="{91240B29-F687-4F45-9708-019B960494DF}">
              <a14:hiddenLine xmlns:a14="http://schemas.microsoft.com/office/drawing/2010/main" w="25400">
                <a:solidFill>
                  <a:srgbClr val="AF7E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5" name="矩形 6"/>
          <p:cNvSpPr>
            <a:spLocks noChangeArrowheads="1"/>
          </p:cNvSpPr>
          <p:nvPr/>
        </p:nvSpPr>
        <p:spPr bwMode="auto">
          <a:xfrm>
            <a:off x="1260475" y="2741613"/>
            <a:ext cx="5746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en-US" altLang="zh-CN" b="1" i="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1800" b="1" dirty="0">
              <a:latin typeface="Arial" panose="020B0604020202020204" pitchFamily="34" charset="0"/>
            </a:endParaRPr>
          </a:p>
        </p:txBody>
      </p:sp>
      <p:sp>
        <p:nvSpPr>
          <p:cNvPr id="18436" name="标题 16"/>
          <p:cNvSpPr>
            <a:spLocks noGrp="1" noChangeArrowheads="1"/>
          </p:cNvSpPr>
          <p:nvPr>
            <p:ph type="title" idx="4294967295"/>
          </p:nvPr>
        </p:nvSpPr>
        <p:spPr>
          <a:xfrm>
            <a:off x="2122488" y="2563813"/>
            <a:ext cx="5761037" cy="1146175"/>
          </a:xfrm>
        </p:spPr>
        <p:txBody>
          <a:bodyPr/>
          <a:lstStyle/>
          <a:p>
            <a:pPr algn="l" eaLnBrk="1" hangingPunct="1"/>
            <a:r>
              <a:rPr lang="zh-CN" altLang="en-US">
                <a:solidFill>
                  <a:schemeClr val="bg1"/>
                </a:solidFill>
                <a:latin typeface="微软雅黑" panose="020B0503020204020204" pitchFamily="34" charset="-122"/>
                <a:ea typeface="微软雅黑" panose="020B0503020204020204" pitchFamily="34" charset="-122"/>
              </a:rPr>
              <a:t>视图</a:t>
            </a:r>
          </a:p>
        </p:txBody>
      </p:sp>
      <p:pic>
        <p:nvPicPr>
          <p:cNvPr id="18437" name="Picture 14" descr="http://img1.imgtn.bdimg.com/it/u=2680666289,3657577152&amp;fm=21&amp;gp=0.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213" y="4149725"/>
            <a:ext cx="3749675"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3150" y="1484313"/>
            <a:ext cx="865188" cy="90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9"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0475" y="1484313"/>
            <a:ext cx="944563"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4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3275" y="1484313"/>
            <a:ext cx="911225" cy="90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71500" y="152400"/>
            <a:ext cx="7858125" cy="685800"/>
          </a:xfrm>
        </p:spPr>
        <p:txBody>
          <a:bodyPr/>
          <a:lstStyle/>
          <a:p>
            <a:pPr eaLnBrk="1" hangingPunct="1"/>
            <a:r>
              <a:rPr lang="zh-CN" altLang="en-US"/>
              <a:t>注意</a:t>
            </a:r>
          </a:p>
        </p:txBody>
      </p:sp>
      <p:sp>
        <p:nvSpPr>
          <p:cNvPr id="28675" name="Rectangle 3"/>
          <p:cNvSpPr>
            <a:spLocks noGrp="1" noChangeArrowheads="1"/>
          </p:cNvSpPr>
          <p:nvPr>
            <p:ph type="body" idx="1"/>
          </p:nvPr>
        </p:nvSpPr>
        <p:spPr>
          <a:xfrm>
            <a:off x="457200" y="1268413"/>
            <a:ext cx="8229600" cy="4857750"/>
          </a:xfrm>
        </p:spPr>
        <p:txBody>
          <a:bodyPr/>
          <a:lstStyle/>
          <a:p>
            <a:pPr eaLnBrk="1" hangingPunct="1"/>
            <a:r>
              <a:rPr lang="zh-CN" altLang="en-US" b="1"/>
              <a:t>如果被删除的视图是</a:t>
            </a:r>
            <a:r>
              <a:rPr lang="zh-CN" altLang="en-US" b="1">
                <a:solidFill>
                  <a:srgbClr val="FF0000"/>
                </a:solidFill>
              </a:rPr>
              <a:t>其他视图的数据源</a:t>
            </a:r>
            <a:r>
              <a:rPr lang="zh-CN" altLang="en-US" b="1"/>
              <a:t>，那么删除该视图，其导出视图将</a:t>
            </a:r>
            <a:r>
              <a:rPr lang="zh-CN" altLang="en-US" b="1">
                <a:solidFill>
                  <a:srgbClr val="FF0000"/>
                </a:solidFill>
              </a:rPr>
              <a:t>无法再使用</a:t>
            </a:r>
            <a:r>
              <a:rPr lang="zh-CN" altLang="en-US" b="1"/>
              <a:t>。</a:t>
            </a:r>
          </a:p>
          <a:p>
            <a:pPr eaLnBrk="1" hangingPunct="1"/>
            <a:r>
              <a:rPr lang="zh-CN" altLang="en-US" b="1"/>
              <a:t>同样，如果视图的</a:t>
            </a:r>
            <a:r>
              <a:rPr lang="zh-CN" altLang="en-US" b="1">
                <a:solidFill>
                  <a:srgbClr val="FF0000"/>
                </a:solidFill>
              </a:rPr>
              <a:t>基本表</a:t>
            </a:r>
            <a:r>
              <a:rPr lang="zh-CN" altLang="en-US" b="1"/>
              <a:t>被删除了，视图也将无法使用。</a:t>
            </a:r>
          </a:p>
          <a:p>
            <a:pPr eaLnBrk="1" hangingPunct="1"/>
            <a:r>
              <a:rPr lang="zh-CN" altLang="en-US" b="1"/>
              <a:t>因此，在删除基本表和视图时一定要</a:t>
            </a:r>
            <a:r>
              <a:rPr lang="zh-CN" altLang="en-US" b="1">
                <a:solidFill>
                  <a:srgbClr val="FF0000"/>
                </a:solidFill>
              </a:rPr>
              <a:t>注意</a:t>
            </a:r>
            <a:r>
              <a:rPr lang="zh-CN" altLang="en-US" b="1"/>
              <a:t>是否存在引用被删除对象的视图，如果有应</a:t>
            </a:r>
            <a:r>
              <a:rPr lang="zh-CN" altLang="en-US" b="1">
                <a:solidFill>
                  <a:srgbClr val="FF0000"/>
                </a:solidFill>
              </a:rPr>
              <a:t>同时删除</a:t>
            </a:r>
            <a:r>
              <a:rPr lang="zh-CN" altLang="en-US"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wipe(left)">
                                      <p:cBhvr>
                                        <p:cTn id="7" dur="500"/>
                                        <p:tgtEl>
                                          <p:spTgt spid="28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wipe(left)">
                                      <p:cBhvr>
                                        <p:cTn id="12" dur="500"/>
                                        <p:tgtEl>
                                          <p:spTgt spid="286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wipe(left)">
                                      <p:cBhvr>
                                        <p:cTn id="17" dur="500"/>
                                        <p:tgtEl>
                                          <p:spTgt spid="286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71500" y="152400"/>
            <a:ext cx="7858125" cy="685800"/>
          </a:xfrm>
        </p:spPr>
        <p:txBody>
          <a:bodyPr/>
          <a:lstStyle/>
          <a:p>
            <a:pPr eaLnBrk="1" hangingPunct="1"/>
            <a:r>
              <a:rPr lang="zh-CN" altLang="en-US"/>
              <a:t>视图的作用 </a:t>
            </a:r>
          </a:p>
        </p:txBody>
      </p:sp>
      <p:sp>
        <p:nvSpPr>
          <p:cNvPr id="29699" name="Rectangle 3"/>
          <p:cNvSpPr>
            <a:spLocks noGrp="1" noChangeArrowheads="1"/>
          </p:cNvSpPr>
          <p:nvPr>
            <p:ph type="body" idx="1"/>
          </p:nvPr>
        </p:nvSpPr>
        <p:spPr>
          <a:xfrm>
            <a:off x="322263" y="1339850"/>
            <a:ext cx="8075612" cy="4687888"/>
          </a:xfrm>
        </p:spPr>
        <p:txBody>
          <a:bodyPr/>
          <a:lstStyle/>
          <a:p>
            <a:pPr eaLnBrk="1" hangingPunct="1">
              <a:spcBef>
                <a:spcPts val="1200"/>
              </a:spcBef>
            </a:pPr>
            <a:r>
              <a:rPr lang="zh-CN" altLang="en-US" sz="3600" b="1">
                <a:solidFill>
                  <a:srgbClr val="FF0000"/>
                </a:solidFill>
              </a:rPr>
              <a:t>简化</a:t>
            </a:r>
            <a:r>
              <a:rPr lang="zh-CN" altLang="en-US" sz="3600" b="1"/>
              <a:t>数据查询语句 </a:t>
            </a:r>
          </a:p>
          <a:p>
            <a:pPr eaLnBrk="1" hangingPunct="1">
              <a:spcBef>
                <a:spcPts val="1200"/>
              </a:spcBef>
            </a:pPr>
            <a:r>
              <a:rPr lang="zh-CN" altLang="en-US" sz="3600" b="1"/>
              <a:t>使用户能从</a:t>
            </a:r>
            <a:r>
              <a:rPr lang="zh-CN" altLang="en-US" sz="3600" b="1">
                <a:solidFill>
                  <a:srgbClr val="FF0000"/>
                </a:solidFill>
              </a:rPr>
              <a:t>多角度</a:t>
            </a:r>
            <a:r>
              <a:rPr lang="zh-CN" altLang="en-US" sz="3600" b="1"/>
              <a:t>看待同一数据 </a:t>
            </a:r>
          </a:p>
          <a:p>
            <a:pPr eaLnBrk="1" hangingPunct="1">
              <a:spcBef>
                <a:spcPts val="1200"/>
              </a:spcBef>
            </a:pPr>
            <a:r>
              <a:rPr lang="zh-CN" altLang="en-US" sz="3600" b="1"/>
              <a:t>提高了数据的</a:t>
            </a:r>
            <a:r>
              <a:rPr lang="zh-CN" altLang="en-US" sz="3600" b="1">
                <a:solidFill>
                  <a:srgbClr val="FF0000"/>
                </a:solidFill>
              </a:rPr>
              <a:t>安全性</a:t>
            </a:r>
            <a:r>
              <a:rPr lang="zh-CN" altLang="en-US" sz="3600" b="1"/>
              <a:t> </a:t>
            </a:r>
          </a:p>
          <a:p>
            <a:pPr eaLnBrk="1" hangingPunct="1">
              <a:spcBef>
                <a:spcPts val="1200"/>
              </a:spcBef>
            </a:pPr>
            <a:r>
              <a:rPr lang="zh-CN" altLang="en-US" sz="3600" b="1"/>
              <a:t>提供了一定程度的</a:t>
            </a:r>
            <a:r>
              <a:rPr lang="zh-CN" altLang="en-US" sz="3600" b="1">
                <a:solidFill>
                  <a:srgbClr val="FF0000"/>
                </a:solidFill>
              </a:rPr>
              <a:t>逻辑独立性 </a:t>
            </a:r>
          </a:p>
        </p:txBody>
      </p:sp>
      <p:pic>
        <p:nvPicPr>
          <p:cNvPr id="3789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4076700"/>
            <a:ext cx="3348038" cy="2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kx="-3284103" algn="br" rotWithShape="0">
                    <a:schemeClr val="bg2">
                      <a:alpha val="50000"/>
                    </a:schemeClr>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wipe(left)">
                                      <p:cBhvr>
                                        <p:cTn id="7" dur="500"/>
                                        <p:tgtEl>
                                          <p:spTgt spid="29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wipe(left)">
                                      <p:cBhvr>
                                        <p:cTn id="12" dur="500"/>
                                        <p:tgtEl>
                                          <p:spTgt spid="296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Effect transition="in" filter="wipe(left)">
                                      <p:cBhvr>
                                        <p:cTn id="17" dur="500"/>
                                        <p:tgtEl>
                                          <p:spTgt spid="296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9699">
                                            <p:txEl>
                                              <p:pRg st="3" end="3"/>
                                            </p:txEl>
                                          </p:spTgt>
                                        </p:tgtEl>
                                        <p:attrNameLst>
                                          <p:attrName>style.visibility</p:attrName>
                                        </p:attrNameLst>
                                      </p:cBhvr>
                                      <p:to>
                                        <p:strVal val="visible"/>
                                      </p:to>
                                    </p:set>
                                    <p:animEffect transition="in" filter="wipe(left)">
                                      <p:cBhvr>
                                        <p:cTn id="22" dur="500"/>
                                        <p:tgtEl>
                                          <p:spTgt spid="296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圆角矩形 5"/>
          <p:cNvSpPr>
            <a:spLocks noChangeArrowheads="1"/>
          </p:cNvSpPr>
          <p:nvPr/>
        </p:nvSpPr>
        <p:spPr bwMode="auto">
          <a:xfrm>
            <a:off x="0" y="41275"/>
            <a:ext cx="9144000" cy="3644900"/>
          </a:xfrm>
          <a:prstGeom prst="roundRect">
            <a:avLst>
              <a:gd name="adj" fmla="val 0"/>
            </a:avLst>
          </a:prstGeom>
          <a:solidFill>
            <a:srgbClr val="D8243D"/>
          </a:solidFill>
          <a:ln>
            <a:noFill/>
          </a:ln>
          <a:extLst>
            <a:ext uri="{91240B29-F687-4F45-9708-019B960494DF}">
              <a14:hiddenLine xmlns:a14="http://schemas.microsoft.com/office/drawing/2010/main" w="25400">
                <a:solidFill>
                  <a:srgbClr val="AF7E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8915" name="矩形 6"/>
          <p:cNvSpPr>
            <a:spLocks noChangeArrowheads="1"/>
          </p:cNvSpPr>
          <p:nvPr/>
        </p:nvSpPr>
        <p:spPr bwMode="auto">
          <a:xfrm>
            <a:off x="1260475" y="2741613"/>
            <a:ext cx="5746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en-US" altLang="zh-CN" b="1" i="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1800" b="1">
              <a:latin typeface="Arial" panose="020B0604020202020204" pitchFamily="34" charset="0"/>
            </a:endParaRPr>
          </a:p>
        </p:txBody>
      </p:sp>
      <p:sp>
        <p:nvSpPr>
          <p:cNvPr id="38916" name="标题 16"/>
          <p:cNvSpPr>
            <a:spLocks noGrp="1" noChangeArrowheads="1"/>
          </p:cNvSpPr>
          <p:nvPr>
            <p:ph type="title" idx="4294967295"/>
          </p:nvPr>
        </p:nvSpPr>
        <p:spPr>
          <a:xfrm>
            <a:off x="2205038" y="2741613"/>
            <a:ext cx="5537200" cy="1146175"/>
          </a:xfrm>
        </p:spPr>
        <p:txBody>
          <a:bodyPr/>
          <a:lstStyle/>
          <a:p>
            <a:pPr algn="l" eaLnBrk="1" hangingPunct="1"/>
            <a:r>
              <a:rPr lang="zh-CN" altLang="en-US">
                <a:solidFill>
                  <a:schemeClr val="bg1"/>
                </a:solidFill>
                <a:latin typeface="微软雅黑" panose="020B0503020204020204" pitchFamily="34" charset="-122"/>
                <a:ea typeface="微软雅黑" panose="020B0503020204020204" pitchFamily="34" charset="-122"/>
              </a:rPr>
              <a:t>索引</a:t>
            </a:r>
          </a:p>
        </p:txBody>
      </p:sp>
      <p:pic>
        <p:nvPicPr>
          <p:cNvPr id="38917" name="Picture 14" descr="http://img1.imgtn.bdimg.com/it/u=2680666289,3657577152&amp;fm=21&amp;gp=0.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213" y="4149725"/>
            <a:ext cx="3749675"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3150" y="1484313"/>
            <a:ext cx="865188" cy="90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919"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0475" y="1484313"/>
            <a:ext cx="944563"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920"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3275" y="1484313"/>
            <a:ext cx="911225" cy="90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71500" y="152400"/>
            <a:ext cx="7858125" cy="685800"/>
          </a:xfrm>
        </p:spPr>
        <p:txBody>
          <a:bodyPr/>
          <a:lstStyle/>
          <a:p>
            <a:r>
              <a:rPr lang="zh-CN" altLang="en-US" sz="4000" dirty="0"/>
              <a:t>索引的基本概念</a:t>
            </a:r>
          </a:p>
        </p:txBody>
      </p:sp>
      <p:sp>
        <p:nvSpPr>
          <p:cNvPr id="31747" name="Rectangle 3"/>
          <p:cNvSpPr>
            <a:spLocks noGrp="1" noChangeArrowheads="1"/>
          </p:cNvSpPr>
          <p:nvPr>
            <p:ph type="body" idx="1"/>
          </p:nvPr>
        </p:nvSpPr>
        <p:spPr>
          <a:xfrm>
            <a:off x="249238" y="1123950"/>
            <a:ext cx="8362950" cy="5184775"/>
          </a:xfrm>
        </p:spPr>
        <p:txBody>
          <a:bodyPr/>
          <a:lstStyle/>
          <a:p>
            <a:pPr algn="just">
              <a:lnSpc>
                <a:spcPct val="90000"/>
              </a:lnSpc>
            </a:pPr>
            <a:r>
              <a:rPr lang="zh-CN" altLang="en-US" sz="2800" b="1" dirty="0">
                <a:solidFill>
                  <a:srgbClr val="0000FF"/>
                </a:solidFill>
              </a:rPr>
              <a:t>索引</a:t>
            </a:r>
            <a:r>
              <a:rPr lang="zh-CN" altLang="en-US" sz="2800" b="1" dirty="0"/>
              <a:t>与图书中的</a:t>
            </a:r>
            <a:r>
              <a:rPr lang="zh-CN" altLang="en-US" sz="2800" b="1" dirty="0">
                <a:solidFill>
                  <a:srgbClr val="FF0000"/>
                </a:solidFill>
              </a:rPr>
              <a:t>目录</a:t>
            </a:r>
            <a:r>
              <a:rPr lang="zh-CN" altLang="en-US" sz="2800" b="1" dirty="0"/>
              <a:t>类似。</a:t>
            </a:r>
          </a:p>
          <a:p>
            <a:pPr algn="just">
              <a:lnSpc>
                <a:spcPct val="90000"/>
              </a:lnSpc>
            </a:pPr>
            <a:r>
              <a:rPr lang="zh-CN" altLang="en-US" sz="2800" b="1" dirty="0"/>
              <a:t>在数据库中，</a:t>
            </a:r>
            <a:r>
              <a:rPr lang="zh-CN" altLang="en-US" sz="2800" b="1" dirty="0">
                <a:solidFill>
                  <a:srgbClr val="0000FF"/>
                </a:solidFill>
              </a:rPr>
              <a:t>索引</a:t>
            </a:r>
            <a:r>
              <a:rPr lang="zh-CN" altLang="en-US" sz="2800" b="1" dirty="0"/>
              <a:t>使对数据的查找</a:t>
            </a:r>
            <a:r>
              <a:rPr lang="zh-CN" altLang="en-US" sz="2800" b="1" dirty="0">
                <a:solidFill>
                  <a:srgbClr val="FF0000"/>
                </a:solidFill>
              </a:rPr>
              <a:t>不需要对整个表进行扫描</a:t>
            </a:r>
            <a:r>
              <a:rPr lang="zh-CN" altLang="en-US" sz="2800" b="1" dirty="0"/>
              <a:t>，就可以在其中找到所需数据。</a:t>
            </a:r>
          </a:p>
          <a:p>
            <a:pPr algn="just">
              <a:lnSpc>
                <a:spcPct val="90000"/>
              </a:lnSpc>
            </a:pPr>
            <a:r>
              <a:rPr lang="zh-CN" altLang="en-US" sz="2800" b="1" dirty="0"/>
              <a:t>图书的目录注明了各部分内容所对应的页码，而数据库中的</a:t>
            </a:r>
            <a:r>
              <a:rPr lang="zh-CN" altLang="en-US" sz="2800" b="1" dirty="0">
                <a:solidFill>
                  <a:srgbClr val="0000FF"/>
                </a:solidFill>
              </a:rPr>
              <a:t>索引</a:t>
            </a:r>
            <a:r>
              <a:rPr lang="zh-CN" altLang="en-US" sz="2800" b="1" dirty="0"/>
              <a:t>是一个表中所包含的值的列表，其中</a:t>
            </a:r>
            <a:r>
              <a:rPr lang="zh-CN" altLang="en-US" sz="2800" b="1" dirty="0">
                <a:solidFill>
                  <a:srgbClr val="FF0000"/>
                </a:solidFill>
              </a:rPr>
              <a:t>注明了</a:t>
            </a:r>
            <a:r>
              <a:rPr lang="zh-CN" altLang="en-US" sz="2800" b="1" dirty="0"/>
              <a:t>表中的各行数据所在的</a:t>
            </a:r>
            <a:r>
              <a:rPr lang="zh-CN" altLang="en-US" sz="2800" b="1" dirty="0">
                <a:solidFill>
                  <a:srgbClr val="FF0000"/>
                </a:solidFill>
              </a:rPr>
              <a:t>存储位置</a:t>
            </a:r>
            <a:r>
              <a:rPr lang="zh-CN" altLang="en-US" sz="2800" b="1" dirty="0"/>
              <a:t>。</a:t>
            </a:r>
          </a:p>
          <a:p>
            <a:pPr algn="just">
              <a:lnSpc>
                <a:spcPct val="90000"/>
              </a:lnSpc>
            </a:pPr>
            <a:r>
              <a:rPr lang="zh-CN" altLang="en-US" sz="2800" b="1" dirty="0"/>
              <a:t>可以为表中的</a:t>
            </a:r>
            <a:r>
              <a:rPr lang="zh-CN" altLang="en-US" sz="2800" b="1" dirty="0">
                <a:solidFill>
                  <a:srgbClr val="0000FF"/>
                </a:solidFill>
              </a:rPr>
              <a:t>单个列</a:t>
            </a:r>
            <a:r>
              <a:rPr lang="zh-CN" altLang="en-US" sz="2800" b="1" dirty="0">
                <a:solidFill>
                  <a:srgbClr val="FF0000"/>
                </a:solidFill>
              </a:rPr>
              <a:t>建立索引</a:t>
            </a:r>
            <a:r>
              <a:rPr lang="zh-CN" altLang="en-US" sz="2800" b="1" dirty="0"/>
              <a:t>，也可以为</a:t>
            </a:r>
            <a:r>
              <a:rPr lang="zh-CN" altLang="en-US" sz="2800" b="1" dirty="0">
                <a:solidFill>
                  <a:srgbClr val="0000FF"/>
                </a:solidFill>
              </a:rPr>
              <a:t>一组列</a:t>
            </a:r>
            <a:r>
              <a:rPr lang="zh-CN" altLang="en-US" sz="2800" b="1" dirty="0">
                <a:solidFill>
                  <a:srgbClr val="FF0000"/>
                </a:solidFill>
              </a:rPr>
              <a:t>建立索引</a:t>
            </a:r>
            <a:r>
              <a:rPr lang="zh-CN" altLang="en-US" sz="2800" b="1" dirty="0"/>
              <a:t>。一般采用</a:t>
            </a:r>
            <a:r>
              <a:rPr lang="en-US" altLang="zh-CN" sz="2800" b="1" dirty="0"/>
              <a:t>B</a:t>
            </a:r>
            <a:r>
              <a:rPr lang="zh-CN" altLang="en-US" sz="2800" b="1" dirty="0"/>
              <a:t>树结构。</a:t>
            </a:r>
          </a:p>
          <a:p>
            <a:pPr algn="just">
              <a:lnSpc>
                <a:spcPct val="90000"/>
              </a:lnSpc>
            </a:pPr>
            <a:r>
              <a:rPr lang="zh-CN" altLang="en-US" sz="2800" b="1" dirty="0"/>
              <a:t>索引由</a:t>
            </a:r>
            <a:r>
              <a:rPr lang="zh-CN" altLang="en-US" sz="2800" b="1" dirty="0">
                <a:solidFill>
                  <a:srgbClr val="FF0000"/>
                </a:solidFill>
              </a:rPr>
              <a:t>索引项</a:t>
            </a:r>
            <a:r>
              <a:rPr lang="zh-CN" altLang="en-US" sz="2800" b="1" dirty="0"/>
              <a:t>组成，索引项由来自表中每一行的一个或多个列（称为</a:t>
            </a:r>
            <a:r>
              <a:rPr lang="zh-CN" altLang="en-US" sz="2800" b="1" dirty="0">
                <a:solidFill>
                  <a:srgbClr val="FF0000"/>
                </a:solidFill>
              </a:rPr>
              <a:t>索引关键字</a:t>
            </a:r>
            <a:r>
              <a:rPr lang="zh-CN" altLang="en-US" sz="2800" b="1" dirty="0"/>
              <a:t>）组成。</a:t>
            </a:r>
          </a:p>
          <a:p>
            <a:pPr algn="just">
              <a:lnSpc>
                <a:spcPct val="90000"/>
              </a:lnSpc>
            </a:pPr>
            <a:r>
              <a:rPr lang="zh-CN" altLang="en-US" sz="2800" b="1" dirty="0"/>
              <a:t>当在</a:t>
            </a:r>
            <a:r>
              <a:rPr lang="zh-CN" altLang="en-US" sz="2800" b="1" dirty="0">
                <a:solidFill>
                  <a:srgbClr val="FF0000"/>
                </a:solidFill>
              </a:rPr>
              <a:t>多个列</a:t>
            </a:r>
            <a:r>
              <a:rPr lang="zh-CN" altLang="en-US" sz="2800" b="1" dirty="0"/>
              <a:t>上建立索引时，系统按索引列出现的先后</a:t>
            </a:r>
            <a:r>
              <a:rPr lang="zh-CN" altLang="en-US" sz="2800" b="1" dirty="0">
                <a:solidFill>
                  <a:srgbClr val="FF0000"/>
                </a:solidFill>
              </a:rPr>
              <a:t>顺序</a:t>
            </a:r>
            <a:r>
              <a:rPr lang="zh-CN" altLang="en-US" sz="2800" b="1" dirty="0"/>
              <a:t>对索引列进行</a:t>
            </a:r>
            <a:r>
              <a:rPr lang="zh-CN" altLang="en-US" sz="2800" b="1" dirty="0">
                <a:solidFill>
                  <a:srgbClr val="FF0000"/>
                </a:solidFill>
              </a:rPr>
              <a:t>排序</a:t>
            </a:r>
            <a:r>
              <a:rPr lang="zh-CN" altLang="en-US" sz="2800" b="1" dirty="0"/>
              <a:t>。</a:t>
            </a:r>
            <a:r>
              <a:rPr lang="zh-CN" altLang="en-US" b="1"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wipe(left)">
                                      <p:cBhvr>
                                        <p:cTn id="7" dur="500"/>
                                        <p:tgtEl>
                                          <p:spTgt spid="31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wipe(left)">
                                      <p:cBhvr>
                                        <p:cTn id="12" dur="500"/>
                                        <p:tgtEl>
                                          <p:spTgt spid="317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747">
                                            <p:txEl>
                                              <p:pRg st="2" end="2"/>
                                            </p:txEl>
                                          </p:spTgt>
                                        </p:tgtEl>
                                        <p:attrNameLst>
                                          <p:attrName>style.visibility</p:attrName>
                                        </p:attrNameLst>
                                      </p:cBhvr>
                                      <p:to>
                                        <p:strVal val="visible"/>
                                      </p:to>
                                    </p:set>
                                    <p:animEffect transition="in" filter="wipe(left)">
                                      <p:cBhvr>
                                        <p:cTn id="17" dur="500"/>
                                        <p:tgtEl>
                                          <p:spTgt spid="317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747">
                                            <p:txEl>
                                              <p:pRg st="3" end="3"/>
                                            </p:txEl>
                                          </p:spTgt>
                                        </p:tgtEl>
                                        <p:attrNameLst>
                                          <p:attrName>style.visibility</p:attrName>
                                        </p:attrNameLst>
                                      </p:cBhvr>
                                      <p:to>
                                        <p:strVal val="visible"/>
                                      </p:to>
                                    </p:set>
                                    <p:animEffect transition="in" filter="wipe(left)">
                                      <p:cBhvr>
                                        <p:cTn id="22" dur="500"/>
                                        <p:tgtEl>
                                          <p:spTgt spid="317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747">
                                            <p:txEl>
                                              <p:pRg st="4" end="4"/>
                                            </p:txEl>
                                          </p:spTgt>
                                        </p:tgtEl>
                                        <p:attrNameLst>
                                          <p:attrName>style.visibility</p:attrName>
                                        </p:attrNameLst>
                                      </p:cBhvr>
                                      <p:to>
                                        <p:strVal val="visible"/>
                                      </p:to>
                                    </p:set>
                                    <p:animEffect transition="in" filter="wipe(left)">
                                      <p:cBhvr>
                                        <p:cTn id="27" dur="500"/>
                                        <p:tgtEl>
                                          <p:spTgt spid="317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747">
                                            <p:txEl>
                                              <p:pRg st="5" end="5"/>
                                            </p:txEl>
                                          </p:spTgt>
                                        </p:tgtEl>
                                        <p:attrNameLst>
                                          <p:attrName>style.visibility</p:attrName>
                                        </p:attrNameLst>
                                      </p:cBhvr>
                                      <p:to>
                                        <p:strVal val="visible"/>
                                      </p:to>
                                    </p:set>
                                    <p:animEffect transition="in" filter="wipe(left)">
                                      <p:cBhvr>
                                        <p:cTn id="32" dur="5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xfrm>
            <a:off x="457200" y="115888"/>
            <a:ext cx="8229600" cy="704850"/>
          </a:xfrm>
        </p:spPr>
        <p:txBody>
          <a:bodyPr/>
          <a:lstStyle/>
          <a:p>
            <a:r>
              <a:rPr lang="zh-CN" altLang="en-US" dirty="0"/>
              <a:t>索引的基本概念</a:t>
            </a:r>
          </a:p>
        </p:txBody>
      </p:sp>
      <p:pic>
        <p:nvPicPr>
          <p:cNvPr id="56323" name="内容占位符 4"/>
          <p:cNvPicPr>
            <a:picLocks noGrp="1" noChangeAspect="1"/>
          </p:cNvPicPr>
          <p:nvPr>
            <p:ph idx="1"/>
          </p:nvPr>
        </p:nvPicPr>
        <p:blipFill>
          <a:blip r:embed="rId2">
            <a:extLst>
              <a:ext uri="{28A0092B-C50C-407E-A947-70E740481C1C}">
                <a14:useLocalDpi xmlns:a14="http://schemas.microsoft.com/office/drawing/2010/main" val="0"/>
              </a:ext>
            </a:extLst>
          </a:blip>
          <a:srcRect r="32726"/>
          <a:stretch>
            <a:fillRect/>
          </a:stretch>
        </p:blipFill>
        <p:spPr>
          <a:xfrm>
            <a:off x="0" y="2132013"/>
            <a:ext cx="9037638" cy="3241675"/>
          </a:xfrm>
        </p:spPr>
      </p:pic>
    </p:spTree>
    <p:extLst>
      <p:ext uri="{BB962C8B-B14F-4D97-AF65-F5344CB8AC3E}">
        <p14:creationId xmlns:p14="http://schemas.microsoft.com/office/powerpoint/2010/main" val="377472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6323"/>
                                        </p:tgtEl>
                                        <p:attrNameLst>
                                          <p:attrName>style.visibility</p:attrName>
                                        </p:attrNameLst>
                                      </p:cBhvr>
                                      <p:to>
                                        <p:strVal val="visible"/>
                                      </p:to>
                                    </p:set>
                                    <p:animEffect transition="in" filter="fade">
                                      <p:cBhvr>
                                        <p:cTn id="7" dur="1000"/>
                                        <p:tgtEl>
                                          <p:spTgt spid="56323"/>
                                        </p:tgtEl>
                                      </p:cBhvr>
                                    </p:animEffect>
                                    <p:anim calcmode="lin" valueType="num">
                                      <p:cBhvr>
                                        <p:cTn id="8" dur="1000" fill="hold"/>
                                        <p:tgtEl>
                                          <p:spTgt spid="56323"/>
                                        </p:tgtEl>
                                        <p:attrNameLst>
                                          <p:attrName>ppt_x</p:attrName>
                                        </p:attrNameLst>
                                      </p:cBhvr>
                                      <p:tavLst>
                                        <p:tav tm="0">
                                          <p:val>
                                            <p:strVal val="#ppt_x"/>
                                          </p:val>
                                        </p:tav>
                                        <p:tav tm="100000">
                                          <p:val>
                                            <p:strVal val="#ppt_x"/>
                                          </p:val>
                                        </p:tav>
                                      </p:tavLst>
                                    </p:anim>
                                    <p:anim calcmode="lin" valueType="num">
                                      <p:cBhvr>
                                        <p:cTn id="9" dur="1000" fill="hold"/>
                                        <p:tgtEl>
                                          <p:spTgt spid="563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44500" y="100013"/>
            <a:ext cx="8229600" cy="792162"/>
          </a:xfrm>
        </p:spPr>
        <p:txBody>
          <a:bodyPr/>
          <a:lstStyle/>
          <a:p>
            <a:r>
              <a:rPr lang="zh-CN" altLang="en-US"/>
              <a:t>索引及数据间对应关系 </a:t>
            </a:r>
          </a:p>
        </p:txBody>
      </p:sp>
      <p:pic>
        <p:nvPicPr>
          <p:cNvPr id="2" name="图片 1"/>
          <p:cNvPicPr>
            <a:picLocks noChangeAspect="1"/>
          </p:cNvPicPr>
          <p:nvPr/>
        </p:nvPicPr>
        <p:blipFill>
          <a:blip r:embed="rId2"/>
          <a:stretch>
            <a:fillRect/>
          </a:stretch>
        </p:blipFill>
        <p:spPr>
          <a:xfrm>
            <a:off x="610185" y="1034627"/>
            <a:ext cx="8081535" cy="55638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75" y="4246563"/>
            <a:ext cx="4130675" cy="2424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987" name="标题 1"/>
          <p:cNvSpPr>
            <a:spLocks noGrp="1"/>
          </p:cNvSpPr>
          <p:nvPr>
            <p:ph type="title"/>
          </p:nvPr>
        </p:nvSpPr>
        <p:spPr>
          <a:xfrm>
            <a:off x="571500" y="152400"/>
            <a:ext cx="7858125" cy="685800"/>
          </a:xfrm>
        </p:spPr>
        <p:txBody>
          <a:bodyPr/>
          <a:lstStyle/>
          <a:p>
            <a:r>
              <a:rPr lang="zh-CN" altLang="en-US"/>
              <a:t>索引利弊</a:t>
            </a:r>
          </a:p>
        </p:txBody>
      </p:sp>
      <p:sp>
        <p:nvSpPr>
          <p:cNvPr id="33795" name="内容占位符 2"/>
          <p:cNvSpPr>
            <a:spLocks noGrp="1"/>
          </p:cNvSpPr>
          <p:nvPr>
            <p:ph idx="1"/>
          </p:nvPr>
        </p:nvSpPr>
        <p:spPr>
          <a:xfrm>
            <a:off x="466725" y="1484313"/>
            <a:ext cx="8329613" cy="4876800"/>
          </a:xfrm>
        </p:spPr>
        <p:txBody>
          <a:bodyPr/>
          <a:lstStyle/>
          <a:p>
            <a:pPr>
              <a:spcBef>
                <a:spcPts val="600"/>
              </a:spcBef>
            </a:pPr>
            <a:r>
              <a:rPr lang="zh-CN" altLang="en-US" b="1"/>
              <a:t>合适的索引可以提高</a:t>
            </a:r>
            <a:r>
              <a:rPr lang="zh-CN" altLang="en-US" b="1">
                <a:solidFill>
                  <a:srgbClr val="FF0000"/>
                </a:solidFill>
              </a:rPr>
              <a:t>查询效率</a:t>
            </a:r>
            <a:r>
              <a:rPr lang="zh-CN" altLang="en-US" b="1"/>
              <a:t>。</a:t>
            </a:r>
            <a:endParaRPr lang="en-US" altLang="zh-CN" b="1"/>
          </a:p>
          <a:p>
            <a:pPr>
              <a:spcBef>
                <a:spcPts val="600"/>
              </a:spcBef>
            </a:pPr>
            <a:r>
              <a:rPr lang="zh-CN" altLang="en-US" b="1"/>
              <a:t>索引为查找所带来的性能好处是有</a:t>
            </a:r>
            <a:r>
              <a:rPr lang="zh-CN" altLang="en-US" b="1">
                <a:solidFill>
                  <a:srgbClr val="FF0000"/>
                </a:solidFill>
              </a:rPr>
              <a:t>代价</a:t>
            </a:r>
            <a:r>
              <a:rPr lang="zh-CN" altLang="en-US" b="1"/>
              <a:t>的：</a:t>
            </a:r>
            <a:endParaRPr lang="en-US" altLang="zh-CN" b="1"/>
          </a:p>
          <a:p>
            <a:pPr lvl="1">
              <a:spcBef>
                <a:spcPts val="600"/>
              </a:spcBef>
            </a:pPr>
            <a:r>
              <a:rPr lang="zh-CN" altLang="en-US" b="1"/>
              <a:t>索引在数据库中会占用一定的</a:t>
            </a:r>
            <a:r>
              <a:rPr lang="zh-CN" altLang="en-US" b="1">
                <a:solidFill>
                  <a:srgbClr val="FF0000"/>
                </a:solidFill>
              </a:rPr>
              <a:t>存储空间</a:t>
            </a:r>
            <a:r>
              <a:rPr lang="zh-CN" altLang="en-US" b="1"/>
              <a:t>。</a:t>
            </a:r>
            <a:endParaRPr lang="en-US" altLang="zh-CN" b="1"/>
          </a:p>
          <a:p>
            <a:pPr lvl="1">
              <a:spcBef>
                <a:spcPts val="600"/>
              </a:spcBef>
            </a:pPr>
            <a:r>
              <a:rPr lang="zh-CN" altLang="en-US" b="1"/>
              <a:t>在对数据进行插入、更改和删除操作时，为使索引与数据保持一致，还需要</a:t>
            </a:r>
            <a:r>
              <a:rPr lang="zh-CN" altLang="en-US" b="1">
                <a:solidFill>
                  <a:srgbClr val="FF0000"/>
                </a:solidFill>
              </a:rPr>
              <a:t>对索引进行相应维护</a:t>
            </a:r>
            <a:r>
              <a:rPr lang="zh-CN" altLang="en-US" b="1"/>
              <a:t>。对索引的维护是需要</a:t>
            </a:r>
            <a:r>
              <a:rPr lang="zh-CN" altLang="en-US" b="1">
                <a:solidFill>
                  <a:srgbClr val="FF0000"/>
                </a:solidFill>
              </a:rPr>
              <a:t>花费时间</a:t>
            </a:r>
            <a:r>
              <a:rPr lang="zh-CN" altLang="en-US"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wipe(left)">
                                      <p:cBhvr>
                                        <p:cTn id="7" dur="500"/>
                                        <p:tgtEl>
                                          <p:spTgt spid="33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wipe(left)">
                                      <p:cBhvr>
                                        <p:cTn id="12" dur="500"/>
                                        <p:tgtEl>
                                          <p:spTgt spid="33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Effect transition="in" filter="wipe(left)">
                                      <p:cBhvr>
                                        <p:cTn id="17" dur="500"/>
                                        <p:tgtEl>
                                          <p:spTgt spid="337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795">
                                            <p:txEl>
                                              <p:pRg st="3" end="3"/>
                                            </p:txEl>
                                          </p:spTgt>
                                        </p:tgtEl>
                                        <p:attrNameLst>
                                          <p:attrName>style.visibility</p:attrName>
                                        </p:attrNameLst>
                                      </p:cBhvr>
                                      <p:to>
                                        <p:strVal val="visible"/>
                                      </p:to>
                                    </p:set>
                                    <p:animEffect transition="in" filter="wipe(left)">
                                      <p:cBhvr>
                                        <p:cTn id="22" dur="500"/>
                                        <p:tgtEl>
                                          <p:spTgt spid="33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圆角矩形 5"/>
          <p:cNvSpPr>
            <a:spLocks noChangeArrowheads="1"/>
          </p:cNvSpPr>
          <p:nvPr/>
        </p:nvSpPr>
        <p:spPr bwMode="auto">
          <a:xfrm>
            <a:off x="0" y="41275"/>
            <a:ext cx="9144000" cy="3644900"/>
          </a:xfrm>
          <a:prstGeom prst="roundRect">
            <a:avLst>
              <a:gd name="adj" fmla="val 0"/>
            </a:avLst>
          </a:prstGeom>
          <a:solidFill>
            <a:srgbClr val="D8243D"/>
          </a:solidFill>
          <a:ln>
            <a:noFill/>
          </a:ln>
          <a:extLst>
            <a:ext uri="{91240B29-F687-4F45-9708-019B960494DF}">
              <a14:hiddenLine xmlns:a14="http://schemas.microsoft.com/office/drawing/2010/main" w="25400">
                <a:solidFill>
                  <a:srgbClr val="AF7E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3011" name="矩形 6"/>
          <p:cNvSpPr>
            <a:spLocks noChangeArrowheads="1"/>
          </p:cNvSpPr>
          <p:nvPr/>
        </p:nvSpPr>
        <p:spPr bwMode="auto">
          <a:xfrm>
            <a:off x="1260475" y="2741613"/>
            <a:ext cx="5746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en-US" altLang="zh-CN" b="1" i="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1800" b="1">
              <a:latin typeface="Arial" panose="020B0604020202020204" pitchFamily="34" charset="0"/>
            </a:endParaRPr>
          </a:p>
        </p:txBody>
      </p:sp>
      <p:sp>
        <p:nvSpPr>
          <p:cNvPr id="43012" name="标题 16"/>
          <p:cNvSpPr>
            <a:spLocks noGrp="1" noChangeArrowheads="1"/>
          </p:cNvSpPr>
          <p:nvPr>
            <p:ph type="title" idx="4294967295"/>
          </p:nvPr>
        </p:nvSpPr>
        <p:spPr>
          <a:xfrm>
            <a:off x="2376488" y="2681288"/>
            <a:ext cx="6518275" cy="1146175"/>
          </a:xfrm>
        </p:spPr>
        <p:txBody>
          <a:bodyPr/>
          <a:lstStyle/>
          <a:p>
            <a:pPr algn="l" eaLnBrk="1" hangingPunct="1"/>
            <a:r>
              <a:rPr lang="zh-CN" altLang="en-US" dirty="0">
                <a:solidFill>
                  <a:schemeClr val="bg1"/>
                </a:solidFill>
                <a:latin typeface="微软雅黑" panose="020B0503020204020204" pitchFamily="34" charset="-122"/>
                <a:ea typeface="微软雅黑" panose="020B0503020204020204" pitchFamily="34" charset="-122"/>
              </a:rPr>
              <a:t>数据库设计概述</a:t>
            </a:r>
          </a:p>
        </p:txBody>
      </p:sp>
      <p:pic>
        <p:nvPicPr>
          <p:cNvPr id="43013" name="Picture 14" descr="http://img1.imgtn.bdimg.com/it/u=2680666289,3657577152&amp;fm=21&amp;gp=0.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213" y="4149725"/>
            <a:ext cx="3749675"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3150" y="1484313"/>
            <a:ext cx="865188" cy="90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015"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0475" y="1484313"/>
            <a:ext cx="981075" cy="90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016"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3275" y="1484313"/>
            <a:ext cx="911225" cy="90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115888"/>
            <a:ext cx="8229600" cy="704850"/>
          </a:xfrm>
        </p:spPr>
        <p:txBody>
          <a:bodyPr/>
          <a:lstStyle/>
          <a:p>
            <a:pPr eaLnBrk="1" hangingPunct="1"/>
            <a:r>
              <a:rPr lang="zh-CN" altLang="en-US"/>
              <a:t>数据库设计的特点</a:t>
            </a:r>
          </a:p>
        </p:txBody>
      </p:sp>
      <p:sp>
        <p:nvSpPr>
          <p:cNvPr id="48131" name="Rectangle 3"/>
          <p:cNvSpPr>
            <a:spLocks noGrp="1" noChangeArrowheads="1"/>
          </p:cNvSpPr>
          <p:nvPr>
            <p:ph type="body" idx="1"/>
          </p:nvPr>
        </p:nvSpPr>
        <p:spPr>
          <a:xfrm>
            <a:off x="323850" y="1295400"/>
            <a:ext cx="8362950" cy="4876800"/>
          </a:xfrm>
        </p:spPr>
        <p:txBody>
          <a:bodyPr/>
          <a:lstStyle/>
          <a:p>
            <a:pPr eaLnBrk="1" hangingPunct="1">
              <a:buFont typeface="Wingdings" panose="05000000000000000000" pitchFamily="2" charset="2"/>
              <a:buNone/>
            </a:pPr>
            <a:r>
              <a:rPr lang="zh-CN" altLang="en-US" b="1" dirty="0">
                <a:solidFill>
                  <a:srgbClr val="FF0000"/>
                </a:solidFill>
              </a:rPr>
              <a:t>（</a:t>
            </a:r>
            <a:r>
              <a:rPr lang="en-US" altLang="zh-CN" b="1" dirty="0">
                <a:solidFill>
                  <a:srgbClr val="FF0000"/>
                </a:solidFill>
              </a:rPr>
              <a:t>1</a:t>
            </a:r>
            <a:r>
              <a:rPr lang="zh-CN" altLang="en-US" b="1" dirty="0">
                <a:solidFill>
                  <a:srgbClr val="FF0000"/>
                </a:solidFill>
              </a:rPr>
              <a:t>）综合性</a:t>
            </a:r>
            <a:r>
              <a:rPr lang="zh-CN" altLang="en-US" b="1" dirty="0"/>
              <a:t> </a:t>
            </a:r>
          </a:p>
          <a:p>
            <a:pPr lvl="1" eaLnBrk="1" hangingPunct="1"/>
            <a:r>
              <a:rPr lang="zh-CN" altLang="en-US" sz="2700" b="1" dirty="0"/>
              <a:t>涉及面广，需包含计算机专业知识及业务系统专业知识；</a:t>
            </a:r>
          </a:p>
          <a:p>
            <a:pPr lvl="1" eaLnBrk="1" hangingPunct="1"/>
            <a:r>
              <a:rPr lang="zh-CN" altLang="en-US" sz="2700" b="1" dirty="0"/>
              <a:t>要解决技术及非技术两方面的问题； </a:t>
            </a:r>
          </a:p>
          <a:p>
            <a:pPr eaLnBrk="1" hangingPunct="1">
              <a:buFont typeface="Wingdings" panose="05000000000000000000" pitchFamily="2" charset="2"/>
              <a:buNone/>
            </a:pPr>
            <a:r>
              <a:rPr lang="zh-CN" altLang="en-US" b="1" dirty="0">
                <a:solidFill>
                  <a:srgbClr val="FF0000"/>
                </a:solidFill>
              </a:rPr>
              <a:t>（</a:t>
            </a:r>
            <a:r>
              <a:rPr lang="en-US" altLang="zh-CN" b="1" dirty="0">
                <a:solidFill>
                  <a:srgbClr val="FF0000"/>
                </a:solidFill>
              </a:rPr>
              <a:t>2</a:t>
            </a:r>
            <a:r>
              <a:rPr lang="zh-CN" altLang="en-US" b="1" dirty="0">
                <a:solidFill>
                  <a:srgbClr val="FF0000"/>
                </a:solidFill>
              </a:rPr>
              <a:t>）结构设计与行为设计是分离的</a:t>
            </a:r>
            <a:r>
              <a:rPr lang="zh-CN" altLang="en-US" b="1" dirty="0"/>
              <a:t> </a:t>
            </a:r>
          </a:p>
          <a:p>
            <a:pPr lvl="1" eaLnBrk="1" hangingPunct="1"/>
            <a:r>
              <a:rPr lang="zh-CN" altLang="en-US" b="1" dirty="0">
                <a:solidFill>
                  <a:srgbClr val="D60093"/>
                </a:solidFill>
              </a:rPr>
              <a:t>结构设计</a:t>
            </a:r>
            <a:r>
              <a:rPr lang="zh-CN" altLang="en-US" b="1" dirty="0"/>
              <a:t>是指数据库的模式结构设计，包括</a:t>
            </a:r>
            <a:r>
              <a:rPr lang="zh-CN" altLang="en-US" b="1" dirty="0">
                <a:solidFill>
                  <a:srgbClr val="0000FF"/>
                </a:solidFill>
              </a:rPr>
              <a:t>概念结构</a:t>
            </a:r>
            <a:r>
              <a:rPr lang="zh-CN" altLang="en-US" b="1" dirty="0"/>
              <a:t>、</a:t>
            </a:r>
            <a:r>
              <a:rPr lang="zh-CN" altLang="en-US" b="1" dirty="0">
                <a:solidFill>
                  <a:srgbClr val="0000FF"/>
                </a:solidFill>
              </a:rPr>
              <a:t>逻辑结构</a:t>
            </a:r>
            <a:r>
              <a:rPr lang="zh-CN" altLang="en-US" b="1" dirty="0"/>
              <a:t>和</a:t>
            </a:r>
            <a:r>
              <a:rPr lang="zh-CN" altLang="en-US" b="1" dirty="0">
                <a:solidFill>
                  <a:srgbClr val="0000FF"/>
                </a:solidFill>
              </a:rPr>
              <a:t>存储结构 </a:t>
            </a:r>
            <a:r>
              <a:rPr lang="zh-CN" altLang="en-US" sz="2700" b="1" dirty="0"/>
              <a:t>；</a:t>
            </a:r>
          </a:p>
          <a:p>
            <a:pPr lvl="1" eaLnBrk="1" hangingPunct="1"/>
            <a:r>
              <a:rPr lang="zh-CN" altLang="en-US" b="1" dirty="0">
                <a:solidFill>
                  <a:srgbClr val="D60093"/>
                </a:solidFill>
              </a:rPr>
              <a:t>行为设计</a:t>
            </a:r>
            <a:r>
              <a:rPr lang="zh-CN" altLang="en-US" b="1" dirty="0"/>
              <a:t>是指应用程序设计，包括</a:t>
            </a:r>
            <a:r>
              <a:rPr lang="zh-CN" altLang="en-US" b="1" dirty="0">
                <a:solidFill>
                  <a:srgbClr val="0000FF"/>
                </a:solidFill>
              </a:rPr>
              <a:t>功能组织</a:t>
            </a:r>
            <a:r>
              <a:rPr lang="zh-CN" altLang="en-US" b="1" dirty="0"/>
              <a:t>、</a:t>
            </a:r>
            <a:r>
              <a:rPr lang="zh-CN" altLang="en-US" b="1" dirty="0">
                <a:solidFill>
                  <a:srgbClr val="0000FF"/>
                </a:solidFill>
              </a:rPr>
              <a:t>流程控制</a:t>
            </a:r>
            <a:r>
              <a:rPr lang="zh-CN" altLang="en-US" b="1" dirty="0"/>
              <a:t>等方面的设计。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wipe(left)">
                                      <p:cBhvr>
                                        <p:cTn id="7" dur="500"/>
                                        <p:tgtEl>
                                          <p:spTgt spid="48131">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8131">
                                            <p:txEl>
                                              <p:pRg st="1" end="1"/>
                                            </p:txEl>
                                          </p:spTgt>
                                        </p:tgtEl>
                                        <p:attrNameLst>
                                          <p:attrName>style.visibility</p:attrName>
                                        </p:attrNameLst>
                                      </p:cBhvr>
                                      <p:to>
                                        <p:strVal val="visible"/>
                                      </p:to>
                                    </p:set>
                                    <p:animEffect transition="in" filter="wipe(left)">
                                      <p:cBhvr>
                                        <p:cTn id="11" dur="500"/>
                                        <p:tgtEl>
                                          <p:spTgt spid="48131">
                                            <p:txEl>
                                              <p:pRg st="1" end="1"/>
                                            </p:txEl>
                                          </p:spTgt>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8131">
                                            <p:txEl>
                                              <p:pRg st="2" end="2"/>
                                            </p:txEl>
                                          </p:spTgt>
                                        </p:tgtEl>
                                        <p:attrNameLst>
                                          <p:attrName>style.visibility</p:attrName>
                                        </p:attrNameLst>
                                      </p:cBhvr>
                                      <p:to>
                                        <p:strVal val="visible"/>
                                      </p:to>
                                    </p:set>
                                    <p:animEffect transition="in" filter="wipe(left)">
                                      <p:cBhvr>
                                        <p:cTn id="15" dur="500"/>
                                        <p:tgtEl>
                                          <p:spTgt spid="4813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48131">
                                            <p:txEl>
                                              <p:pRg st="3" end="3"/>
                                            </p:txEl>
                                          </p:spTgt>
                                        </p:tgtEl>
                                        <p:attrNameLst>
                                          <p:attrName>style.visibility</p:attrName>
                                        </p:attrNameLst>
                                      </p:cBhvr>
                                      <p:to>
                                        <p:strVal val="visible"/>
                                      </p:to>
                                    </p:set>
                                    <p:animEffect transition="in" filter="wipe(left)">
                                      <p:cBhvr>
                                        <p:cTn id="20" dur="500"/>
                                        <p:tgtEl>
                                          <p:spTgt spid="48131">
                                            <p:txEl>
                                              <p:pRg st="3" end="3"/>
                                            </p:txEl>
                                          </p:spTgt>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48131">
                                            <p:txEl>
                                              <p:pRg st="4" end="4"/>
                                            </p:txEl>
                                          </p:spTgt>
                                        </p:tgtEl>
                                        <p:attrNameLst>
                                          <p:attrName>style.visibility</p:attrName>
                                        </p:attrNameLst>
                                      </p:cBhvr>
                                      <p:to>
                                        <p:strVal val="visible"/>
                                      </p:to>
                                    </p:set>
                                    <p:animEffect transition="in" filter="wipe(left)">
                                      <p:cBhvr>
                                        <p:cTn id="24" dur="500"/>
                                        <p:tgtEl>
                                          <p:spTgt spid="48131">
                                            <p:txEl>
                                              <p:pRg st="4" end="4"/>
                                            </p:txEl>
                                          </p:spTgt>
                                        </p:tgtEl>
                                      </p:cBhvr>
                                    </p:animEffect>
                                  </p:childTnLst>
                                </p:cTn>
                              </p:par>
                            </p:childTnLst>
                          </p:cTn>
                        </p:par>
                        <p:par>
                          <p:cTn id="25" fill="hold" nodeType="afterGroup">
                            <p:stCondLst>
                              <p:cond delay="1000"/>
                            </p:stCondLst>
                            <p:childTnLst>
                              <p:par>
                                <p:cTn id="26" presetID="22" presetClass="entr" presetSubtype="8" fill="hold" nodeType="afterEffect">
                                  <p:stCondLst>
                                    <p:cond delay="0"/>
                                  </p:stCondLst>
                                  <p:childTnLst>
                                    <p:set>
                                      <p:cBhvr>
                                        <p:cTn id="27" dur="1" fill="hold">
                                          <p:stCondLst>
                                            <p:cond delay="0"/>
                                          </p:stCondLst>
                                        </p:cTn>
                                        <p:tgtEl>
                                          <p:spTgt spid="48131">
                                            <p:txEl>
                                              <p:pRg st="5" end="5"/>
                                            </p:txEl>
                                          </p:spTgt>
                                        </p:tgtEl>
                                        <p:attrNameLst>
                                          <p:attrName>style.visibility</p:attrName>
                                        </p:attrNameLst>
                                      </p:cBhvr>
                                      <p:to>
                                        <p:strVal val="visible"/>
                                      </p:to>
                                    </p:set>
                                    <p:animEffect transition="in" filter="wipe(left)">
                                      <p:cBhvr>
                                        <p:cTn id="28" dur="500"/>
                                        <p:tgtEl>
                                          <p:spTgt spid="481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115888"/>
            <a:ext cx="8229600" cy="704850"/>
          </a:xfrm>
        </p:spPr>
        <p:txBody>
          <a:bodyPr/>
          <a:lstStyle/>
          <a:p>
            <a:pPr eaLnBrk="1" hangingPunct="1"/>
            <a:r>
              <a:rPr lang="zh-CN" altLang="en-US" sz="3500" dirty="0"/>
              <a:t>新奥尔良（</a:t>
            </a:r>
            <a:r>
              <a:rPr lang="en-US" altLang="zh-CN" sz="3500" dirty="0">
                <a:latin typeface="Adobe Gothic Std B" panose="020B0800000000000000" pitchFamily="34" charset="-128"/>
                <a:ea typeface="Adobe Gothic Std B" panose="020B0800000000000000" pitchFamily="34" charset="-128"/>
              </a:rPr>
              <a:t>New Orleans</a:t>
            </a:r>
            <a:r>
              <a:rPr lang="zh-CN" altLang="en-US" sz="3500" dirty="0"/>
              <a:t>）方法</a:t>
            </a:r>
          </a:p>
        </p:txBody>
      </p:sp>
      <p:sp>
        <p:nvSpPr>
          <p:cNvPr id="46083" name="Rectangle 3"/>
          <p:cNvSpPr>
            <a:spLocks noGrp="1" noChangeArrowheads="1"/>
          </p:cNvSpPr>
          <p:nvPr>
            <p:ph type="body" idx="1"/>
          </p:nvPr>
        </p:nvSpPr>
        <p:spPr>
          <a:xfrm>
            <a:off x="250825" y="1295400"/>
            <a:ext cx="8435975" cy="1270000"/>
          </a:xfrm>
        </p:spPr>
        <p:txBody>
          <a:bodyPr/>
          <a:lstStyle/>
          <a:p>
            <a:pPr eaLnBrk="1" hangingPunct="1"/>
            <a:r>
              <a:rPr lang="zh-CN" altLang="en-US" b="1"/>
              <a:t>将数据库设计分为四个阶段：</a:t>
            </a:r>
            <a:r>
              <a:rPr lang="zh-CN" altLang="en-US" b="1">
                <a:solidFill>
                  <a:srgbClr val="D60093"/>
                </a:solidFill>
                <a:ea typeface="楷体_GB2312" pitchFamily="49" charset="-122"/>
              </a:rPr>
              <a:t>需求分析</a:t>
            </a:r>
            <a:r>
              <a:rPr lang="zh-CN" altLang="en-US" b="1"/>
              <a:t>、</a:t>
            </a:r>
            <a:r>
              <a:rPr lang="zh-CN" altLang="en-US" b="1">
                <a:solidFill>
                  <a:srgbClr val="D60093"/>
                </a:solidFill>
                <a:ea typeface="楷体_GB2312" pitchFamily="49" charset="-122"/>
              </a:rPr>
              <a:t>概念结构设计</a:t>
            </a:r>
            <a:r>
              <a:rPr lang="zh-CN" altLang="en-US" b="1"/>
              <a:t>、</a:t>
            </a:r>
            <a:r>
              <a:rPr lang="zh-CN" altLang="en-US" b="1">
                <a:solidFill>
                  <a:srgbClr val="D60093"/>
                </a:solidFill>
                <a:ea typeface="楷体_GB2312" pitchFamily="49" charset="-122"/>
              </a:rPr>
              <a:t>逻辑结构设计</a:t>
            </a:r>
            <a:r>
              <a:rPr lang="zh-CN" altLang="en-US" b="1"/>
              <a:t>和</a:t>
            </a:r>
            <a:r>
              <a:rPr lang="zh-CN" altLang="en-US" b="1">
                <a:solidFill>
                  <a:srgbClr val="D60093"/>
                </a:solidFill>
                <a:ea typeface="楷体_GB2312" pitchFamily="49" charset="-122"/>
              </a:rPr>
              <a:t>物理结构设计</a:t>
            </a:r>
            <a:r>
              <a:rPr lang="zh-CN" altLang="en-US" b="1"/>
              <a:t> </a:t>
            </a:r>
          </a:p>
        </p:txBody>
      </p:sp>
      <p:grpSp>
        <p:nvGrpSpPr>
          <p:cNvPr id="46084" name="Group 4"/>
          <p:cNvGrpSpPr>
            <a:grpSpLocks/>
          </p:cNvGrpSpPr>
          <p:nvPr/>
        </p:nvGrpSpPr>
        <p:grpSpPr bwMode="auto">
          <a:xfrm>
            <a:off x="249238" y="2636838"/>
            <a:ext cx="8426450" cy="863600"/>
            <a:chOff x="1821" y="1596"/>
            <a:chExt cx="7899" cy="935"/>
          </a:xfrm>
        </p:grpSpPr>
        <p:sp>
          <p:nvSpPr>
            <p:cNvPr id="45062" name="Text Box 5"/>
            <p:cNvSpPr txBox="1">
              <a:spLocks noChangeArrowheads="1"/>
            </p:cNvSpPr>
            <p:nvPr/>
          </p:nvSpPr>
          <p:spPr bwMode="auto">
            <a:xfrm>
              <a:off x="2632" y="1752"/>
              <a:ext cx="1013"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latinLnBrk="1" hangingPunct="1">
                <a:spcBef>
                  <a:spcPct val="0"/>
                </a:spcBef>
                <a:buFontTx/>
                <a:buNone/>
              </a:pPr>
              <a:r>
                <a:rPr kumimoji="1" lang="zh-CN" altLang="en-US" sz="1600" b="1">
                  <a:solidFill>
                    <a:srgbClr val="009900"/>
                  </a:solidFill>
                  <a:latin typeface="Times New Roman" panose="02020603050405020304" pitchFamily="18" charset="0"/>
                </a:rPr>
                <a:t>需求说明</a:t>
              </a:r>
              <a:endParaRPr kumimoji="1" lang="zh-CN" altLang="en-US" sz="4000" b="1">
                <a:solidFill>
                  <a:srgbClr val="009900"/>
                </a:solidFill>
                <a:latin typeface="Gulim" pitchFamily="34" charset="-127"/>
                <a:ea typeface="Gulim" pitchFamily="34" charset="-127"/>
              </a:endParaRPr>
            </a:p>
          </p:txBody>
        </p:sp>
        <p:sp>
          <p:nvSpPr>
            <p:cNvPr id="23559" name="Text Box 6"/>
            <p:cNvSpPr txBox="1">
              <a:spLocks noChangeArrowheads="1"/>
            </p:cNvSpPr>
            <p:nvPr/>
          </p:nvSpPr>
          <p:spPr bwMode="auto">
            <a:xfrm>
              <a:off x="1821" y="1596"/>
              <a:ext cx="856" cy="935"/>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lstStyle>
              <a:lvl1pPr eaLnBrk="0" hangingPunct="0">
                <a:defRPr>
                  <a:solidFill>
                    <a:schemeClr val="tx1"/>
                  </a:solidFill>
                  <a:latin typeface="Arial" panose="020B0604020202020204" pitchFamily="34" charset="0"/>
                  <a:ea typeface="Gulim" panose="020B0600000101010101" pitchFamily="34" charset="-127"/>
                </a:defRPr>
              </a:lvl1pPr>
              <a:lvl2pPr marL="742950" indent="-285750" eaLnBrk="0" hangingPunct="0">
                <a:defRPr>
                  <a:solidFill>
                    <a:schemeClr val="tx1"/>
                  </a:solidFill>
                  <a:latin typeface="Arial" panose="020B0604020202020204" pitchFamily="34" charset="0"/>
                  <a:ea typeface="Gulim" panose="020B0600000101010101" pitchFamily="34" charset="-127"/>
                </a:defRPr>
              </a:lvl2pPr>
              <a:lvl3pPr marL="1143000" indent="-228600" eaLnBrk="0" hangingPunct="0">
                <a:defRPr>
                  <a:solidFill>
                    <a:schemeClr val="tx1"/>
                  </a:solidFill>
                  <a:latin typeface="Arial" panose="020B0604020202020204" pitchFamily="34" charset="0"/>
                  <a:ea typeface="Gulim" panose="020B0600000101010101" pitchFamily="34" charset="-127"/>
                </a:defRPr>
              </a:lvl3pPr>
              <a:lvl4pPr marL="1600200" indent="-228600" eaLnBrk="0" hangingPunct="0">
                <a:defRPr>
                  <a:solidFill>
                    <a:schemeClr val="tx1"/>
                  </a:solidFill>
                  <a:latin typeface="Arial" panose="020B0604020202020204" pitchFamily="34" charset="0"/>
                  <a:ea typeface="Gulim" panose="020B0600000101010101" pitchFamily="34" charset="-127"/>
                </a:defRPr>
              </a:lvl4pPr>
              <a:lvl5pPr marL="2057400" indent="-228600" eaLnBrk="0" hangingPunct="0">
                <a:defRPr>
                  <a:solidFill>
                    <a:schemeClr val="tx1"/>
                  </a:solidFill>
                  <a:latin typeface="Arial" panose="020B0604020202020204" pitchFamily="34" charset="0"/>
                  <a:ea typeface="Gulim"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Gulim"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Gulim"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Gulim"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Gulim" panose="020B0600000101010101" pitchFamily="34" charset="-127"/>
                </a:defRPr>
              </a:lvl9pPr>
            </a:lstStyle>
            <a:p>
              <a:pPr algn="just" eaLnBrk="1" latinLnBrk="1" hangingPunct="1">
                <a:defRPr/>
              </a:pPr>
              <a:r>
                <a:rPr kumimoji="1" lang="zh-CN" altLang="en-US" sz="2400" b="1" dirty="0">
                  <a:solidFill>
                    <a:srgbClr val="FF0000"/>
                  </a:solidFill>
                  <a:latin typeface="Times New Roman" panose="02020603050405020304" pitchFamily="18" charset="0"/>
                  <a:ea typeface="宋体" panose="02010600030101010101" pitchFamily="2" charset="-122"/>
                </a:rPr>
                <a:t>需求</a:t>
              </a:r>
            </a:p>
            <a:p>
              <a:pPr algn="just" eaLnBrk="1" latinLnBrk="1" hangingPunct="1">
                <a:defRPr/>
              </a:pPr>
              <a:r>
                <a:rPr kumimoji="1" lang="zh-CN" altLang="en-US" sz="2400" b="1" dirty="0">
                  <a:solidFill>
                    <a:srgbClr val="FF0000"/>
                  </a:solidFill>
                  <a:latin typeface="Times New Roman" panose="02020603050405020304" pitchFamily="18" charset="0"/>
                  <a:ea typeface="宋体" panose="02010600030101010101" pitchFamily="2" charset="-122"/>
                </a:rPr>
                <a:t>分析</a:t>
              </a:r>
              <a:endParaRPr kumimoji="1" lang="zh-CN" altLang="en-US" sz="2400" b="1" dirty="0">
                <a:solidFill>
                  <a:srgbClr val="FF0000"/>
                </a:solidFill>
                <a:latin typeface="Gulim" panose="020B0600000101010101" pitchFamily="34" charset="-127"/>
              </a:endParaRPr>
            </a:p>
          </p:txBody>
        </p:sp>
        <p:sp>
          <p:nvSpPr>
            <p:cNvPr id="45066" name="Text Box 7"/>
            <p:cNvSpPr txBox="1">
              <a:spLocks noChangeArrowheads="1"/>
            </p:cNvSpPr>
            <p:nvPr/>
          </p:nvSpPr>
          <p:spPr bwMode="auto">
            <a:xfrm>
              <a:off x="4860" y="1752"/>
              <a:ext cx="108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latinLnBrk="1" hangingPunct="1">
                <a:spcBef>
                  <a:spcPct val="0"/>
                </a:spcBef>
                <a:buFontTx/>
                <a:buNone/>
              </a:pPr>
              <a:r>
                <a:rPr kumimoji="1" lang="zh-CN" altLang="en-US" sz="1600" b="1">
                  <a:solidFill>
                    <a:srgbClr val="009900"/>
                  </a:solidFill>
                  <a:latin typeface="Times New Roman" panose="02020603050405020304" pitchFamily="18" charset="0"/>
                </a:rPr>
                <a:t>概念结构</a:t>
              </a:r>
              <a:endParaRPr kumimoji="1" lang="zh-CN" altLang="en-US" sz="4000" b="1">
                <a:solidFill>
                  <a:srgbClr val="009900"/>
                </a:solidFill>
                <a:latin typeface="Gulim" pitchFamily="34" charset="-127"/>
                <a:ea typeface="Gulim" pitchFamily="34" charset="-127"/>
              </a:endParaRPr>
            </a:p>
          </p:txBody>
        </p:sp>
        <p:sp>
          <p:nvSpPr>
            <p:cNvPr id="23561" name="Text Box 8"/>
            <p:cNvSpPr txBox="1">
              <a:spLocks noChangeArrowheads="1"/>
            </p:cNvSpPr>
            <p:nvPr/>
          </p:nvSpPr>
          <p:spPr bwMode="auto">
            <a:xfrm>
              <a:off x="3645" y="1596"/>
              <a:ext cx="1148" cy="935"/>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lstStyle>
              <a:lvl1pPr eaLnBrk="0" hangingPunct="0">
                <a:defRPr>
                  <a:solidFill>
                    <a:schemeClr val="tx1"/>
                  </a:solidFill>
                  <a:latin typeface="Arial" panose="020B0604020202020204" pitchFamily="34" charset="0"/>
                  <a:ea typeface="Gulim" panose="020B0600000101010101" pitchFamily="34" charset="-127"/>
                </a:defRPr>
              </a:lvl1pPr>
              <a:lvl2pPr marL="742950" indent="-285750" eaLnBrk="0" hangingPunct="0">
                <a:defRPr>
                  <a:solidFill>
                    <a:schemeClr val="tx1"/>
                  </a:solidFill>
                  <a:latin typeface="Arial" panose="020B0604020202020204" pitchFamily="34" charset="0"/>
                  <a:ea typeface="Gulim" panose="020B0600000101010101" pitchFamily="34" charset="-127"/>
                </a:defRPr>
              </a:lvl2pPr>
              <a:lvl3pPr marL="1143000" indent="-228600" eaLnBrk="0" hangingPunct="0">
                <a:defRPr>
                  <a:solidFill>
                    <a:schemeClr val="tx1"/>
                  </a:solidFill>
                  <a:latin typeface="Arial" panose="020B0604020202020204" pitchFamily="34" charset="0"/>
                  <a:ea typeface="Gulim" panose="020B0600000101010101" pitchFamily="34" charset="-127"/>
                </a:defRPr>
              </a:lvl3pPr>
              <a:lvl4pPr marL="1600200" indent="-228600" eaLnBrk="0" hangingPunct="0">
                <a:defRPr>
                  <a:solidFill>
                    <a:schemeClr val="tx1"/>
                  </a:solidFill>
                  <a:latin typeface="Arial" panose="020B0604020202020204" pitchFamily="34" charset="0"/>
                  <a:ea typeface="Gulim" panose="020B0600000101010101" pitchFamily="34" charset="-127"/>
                </a:defRPr>
              </a:lvl4pPr>
              <a:lvl5pPr marL="2057400" indent="-228600" eaLnBrk="0" hangingPunct="0">
                <a:defRPr>
                  <a:solidFill>
                    <a:schemeClr val="tx1"/>
                  </a:solidFill>
                  <a:latin typeface="Arial" panose="020B0604020202020204" pitchFamily="34" charset="0"/>
                  <a:ea typeface="Gulim"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Gulim"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Gulim"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Gulim"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Gulim" panose="020B0600000101010101" pitchFamily="34" charset="-127"/>
                </a:defRPr>
              </a:lvl9pPr>
            </a:lstStyle>
            <a:p>
              <a:pPr algn="just" eaLnBrk="1" latinLnBrk="1" hangingPunct="1">
                <a:defRPr/>
              </a:pPr>
              <a:r>
                <a:rPr kumimoji="1" lang="zh-CN" altLang="en-US" sz="2400" b="1">
                  <a:solidFill>
                    <a:srgbClr val="FF0000"/>
                  </a:solidFill>
                  <a:latin typeface="Times New Roman" panose="02020603050405020304" pitchFamily="18" charset="0"/>
                  <a:ea typeface="宋体" panose="02010600030101010101" pitchFamily="2" charset="-122"/>
                </a:rPr>
                <a:t>概念结</a:t>
              </a:r>
            </a:p>
            <a:p>
              <a:pPr algn="just" eaLnBrk="1" latinLnBrk="1" hangingPunct="1">
                <a:defRPr/>
              </a:pPr>
              <a:r>
                <a:rPr kumimoji="1" lang="zh-CN" altLang="en-US" sz="2400" b="1">
                  <a:solidFill>
                    <a:srgbClr val="FF0000"/>
                  </a:solidFill>
                  <a:latin typeface="Times New Roman" panose="02020603050405020304" pitchFamily="18" charset="0"/>
                  <a:ea typeface="宋体" panose="02010600030101010101" pitchFamily="2" charset="-122"/>
                </a:rPr>
                <a:t>构设计</a:t>
              </a:r>
              <a:endParaRPr kumimoji="1" lang="zh-CN" altLang="en-US" sz="2400" b="1">
                <a:solidFill>
                  <a:srgbClr val="FF0000"/>
                </a:solidFill>
                <a:latin typeface="Gulim" panose="020B0600000101010101" pitchFamily="34" charset="-127"/>
              </a:endParaRPr>
            </a:p>
          </p:txBody>
        </p:sp>
        <p:sp>
          <p:nvSpPr>
            <p:cNvPr id="45070" name="Text Box 9"/>
            <p:cNvSpPr txBox="1">
              <a:spLocks noChangeArrowheads="1"/>
            </p:cNvSpPr>
            <p:nvPr/>
          </p:nvSpPr>
          <p:spPr bwMode="auto">
            <a:xfrm>
              <a:off x="6837" y="1752"/>
              <a:ext cx="108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latinLnBrk="1" hangingPunct="1">
                <a:spcBef>
                  <a:spcPct val="0"/>
                </a:spcBef>
                <a:buFontTx/>
                <a:buNone/>
              </a:pPr>
              <a:r>
                <a:rPr kumimoji="1" lang="zh-CN" altLang="en-US" sz="1600" b="1">
                  <a:solidFill>
                    <a:srgbClr val="009900"/>
                  </a:solidFill>
                  <a:latin typeface="Times New Roman" panose="02020603050405020304" pitchFamily="18" charset="0"/>
                </a:rPr>
                <a:t>逻辑结构</a:t>
              </a:r>
              <a:endParaRPr kumimoji="1" lang="zh-CN" altLang="en-US" sz="4000" b="1">
                <a:solidFill>
                  <a:srgbClr val="009900"/>
                </a:solidFill>
                <a:latin typeface="Gulim" pitchFamily="34" charset="-127"/>
                <a:ea typeface="Gulim" pitchFamily="34" charset="-127"/>
              </a:endParaRPr>
            </a:p>
          </p:txBody>
        </p:sp>
        <p:sp>
          <p:nvSpPr>
            <p:cNvPr id="23563" name="Text Box 10"/>
            <p:cNvSpPr txBox="1">
              <a:spLocks noChangeArrowheads="1"/>
            </p:cNvSpPr>
            <p:nvPr/>
          </p:nvSpPr>
          <p:spPr bwMode="auto">
            <a:xfrm>
              <a:off x="5806" y="1596"/>
              <a:ext cx="1081" cy="935"/>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lstStyle>
              <a:lvl1pPr eaLnBrk="0" hangingPunct="0">
                <a:defRPr>
                  <a:solidFill>
                    <a:schemeClr val="tx1"/>
                  </a:solidFill>
                  <a:latin typeface="Arial" panose="020B0604020202020204" pitchFamily="34" charset="0"/>
                  <a:ea typeface="Gulim" panose="020B0600000101010101" pitchFamily="34" charset="-127"/>
                </a:defRPr>
              </a:lvl1pPr>
              <a:lvl2pPr marL="742950" indent="-285750" eaLnBrk="0" hangingPunct="0">
                <a:defRPr>
                  <a:solidFill>
                    <a:schemeClr val="tx1"/>
                  </a:solidFill>
                  <a:latin typeface="Arial" panose="020B0604020202020204" pitchFamily="34" charset="0"/>
                  <a:ea typeface="Gulim" panose="020B0600000101010101" pitchFamily="34" charset="-127"/>
                </a:defRPr>
              </a:lvl2pPr>
              <a:lvl3pPr marL="1143000" indent="-228600" eaLnBrk="0" hangingPunct="0">
                <a:defRPr>
                  <a:solidFill>
                    <a:schemeClr val="tx1"/>
                  </a:solidFill>
                  <a:latin typeface="Arial" panose="020B0604020202020204" pitchFamily="34" charset="0"/>
                  <a:ea typeface="Gulim" panose="020B0600000101010101" pitchFamily="34" charset="-127"/>
                </a:defRPr>
              </a:lvl3pPr>
              <a:lvl4pPr marL="1600200" indent="-228600" eaLnBrk="0" hangingPunct="0">
                <a:defRPr>
                  <a:solidFill>
                    <a:schemeClr val="tx1"/>
                  </a:solidFill>
                  <a:latin typeface="Arial" panose="020B0604020202020204" pitchFamily="34" charset="0"/>
                  <a:ea typeface="Gulim" panose="020B0600000101010101" pitchFamily="34" charset="-127"/>
                </a:defRPr>
              </a:lvl4pPr>
              <a:lvl5pPr marL="2057400" indent="-228600" eaLnBrk="0" hangingPunct="0">
                <a:defRPr>
                  <a:solidFill>
                    <a:schemeClr val="tx1"/>
                  </a:solidFill>
                  <a:latin typeface="Arial" panose="020B0604020202020204" pitchFamily="34" charset="0"/>
                  <a:ea typeface="Gulim"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Gulim"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Gulim"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Gulim"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Gulim" panose="020B0600000101010101" pitchFamily="34" charset="-127"/>
                </a:defRPr>
              </a:lvl9pPr>
            </a:lstStyle>
            <a:p>
              <a:pPr algn="just" eaLnBrk="1" latinLnBrk="1" hangingPunct="1">
                <a:defRPr/>
              </a:pPr>
              <a:r>
                <a:rPr kumimoji="1" lang="zh-CN" altLang="en-US" sz="2400" b="1" dirty="0">
                  <a:solidFill>
                    <a:srgbClr val="FF0000"/>
                  </a:solidFill>
                  <a:latin typeface="Times New Roman" panose="02020603050405020304" pitchFamily="18" charset="0"/>
                  <a:ea typeface="宋体" panose="02010600030101010101" pitchFamily="2" charset="-122"/>
                </a:rPr>
                <a:t>逻辑结</a:t>
              </a:r>
            </a:p>
            <a:p>
              <a:pPr algn="just" eaLnBrk="1" latinLnBrk="1" hangingPunct="1">
                <a:defRPr/>
              </a:pPr>
              <a:r>
                <a:rPr kumimoji="1" lang="zh-CN" altLang="en-US" sz="2400" b="1" dirty="0">
                  <a:solidFill>
                    <a:srgbClr val="FF0000"/>
                  </a:solidFill>
                  <a:latin typeface="Times New Roman" panose="02020603050405020304" pitchFamily="18" charset="0"/>
                  <a:ea typeface="宋体" panose="02010600030101010101" pitchFamily="2" charset="-122"/>
                </a:rPr>
                <a:t>构设计</a:t>
              </a:r>
              <a:endParaRPr kumimoji="1" lang="zh-CN" altLang="en-US" sz="2400" b="1" dirty="0">
                <a:solidFill>
                  <a:srgbClr val="FF0000"/>
                </a:solidFill>
                <a:latin typeface="Gulim" panose="020B0600000101010101" pitchFamily="34" charset="-127"/>
              </a:endParaRPr>
            </a:p>
          </p:txBody>
        </p:sp>
        <p:sp>
          <p:nvSpPr>
            <p:cNvPr id="45074" name="Text Box 11"/>
            <p:cNvSpPr txBox="1">
              <a:spLocks noChangeArrowheads="1"/>
            </p:cNvSpPr>
            <p:nvPr/>
          </p:nvSpPr>
          <p:spPr bwMode="auto">
            <a:xfrm>
              <a:off x="8627" y="1751"/>
              <a:ext cx="108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latinLnBrk="1" hangingPunct="1">
                <a:spcBef>
                  <a:spcPct val="0"/>
                </a:spcBef>
                <a:buFontTx/>
                <a:buNone/>
              </a:pPr>
              <a:r>
                <a:rPr kumimoji="1" lang="zh-CN" altLang="en-US" sz="1600" b="1">
                  <a:solidFill>
                    <a:srgbClr val="009900"/>
                  </a:solidFill>
                  <a:latin typeface="Times New Roman" panose="02020603050405020304" pitchFamily="18" charset="0"/>
                </a:rPr>
                <a:t>物理结构</a:t>
              </a:r>
              <a:endParaRPr kumimoji="1" lang="zh-CN" altLang="en-US" sz="4000" b="1">
                <a:solidFill>
                  <a:srgbClr val="009900"/>
                </a:solidFill>
                <a:latin typeface="Gulim" pitchFamily="34" charset="-127"/>
                <a:ea typeface="Gulim" pitchFamily="34" charset="-127"/>
              </a:endParaRPr>
            </a:p>
          </p:txBody>
        </p:sp>
        <p:sp>
          <p:nvSpPr>
            <p:cNvPr id="23565" name="Text Box 12"/>
            <p:cNvSpPr txBox="1">
              <a:spLocks noChangeArrowheads="1"/>
            </p:cNvSpPr>
            <p:nvPr/>
          </p:nvSpPr>
          <p:spPr bwMode="auto">
            <a:xfrm>
              <a:off x="7764" y="1596"/>
              <a:ext cx="863" cy="935"/>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lstStyle>
              <a:lvl1pPr eaLnBrk="0" hangingPunct="0">
                <a:defRPr>
                  <a:solidFill>
                    <a:schemeClr val="tx1"/>
                  </a:solidFill>
                  <a:latin typeface="Arial" panose="020B0604020202020204" pitchFamily="34" charset="0"/>
                  <a:ea typeface="Gulim" panose="020B0600000101010101" pitchFamily="34" charset="-127"/>
                </a:defRPr>
              </a:lvl1pPr>
              <a:lvl2pPr marL="742950" indent="-285750" eaLnBrk="0" hangingPunct="0">
                <a:defRPr>
                  <a:solidFill>
                    <a:schemeClr val="tx1"/>
                  </a:solidFill>
                  <a:latin typeface="Arial" panose="020B0604020202020204" pitchFamily="34" charset="0"/>
                  <a:ea typeface="Gulim" panose="020B0600000101010101" pitchFamily="34" charset="-127"/>
                </a:defRPr>
              </a:lvl2pPr>
              <a:lvl3pPr marL="1143000" indent="-228600" eaLnBrk="0" hangingPunct="0">
                <a:defRPr>
                  <a:solidFill>
                    <a:schemeClr val="tx1"/>
                  </a:solidFill>
                  <a:latin typeface="Arial" panose="020B0604020202020204" pitchFamily="34" charset="0"/>
                  <a:ea typeface="Gulim" panose="020B0600000101010101" pitchFamily="34" charset="-127"/>
                </a:defRPr>
              </a:lvl3pPr>
              <a:lvl4pPr marL="1600200" indent="-228600" eaLnBrk="0" hangingPunct="0">
                <a:defRPr>
                  <a:solidFill>
                    <a:schemeClr val="tx1"/>
                  </a:solidFill>
                  <a:latin typeface="Arial" panose="020B0604020202020204" pitchFamily="34" charset="0"/>
                  <a:ea typeface="Gulim" panose="020B0600000101010101" pitchFamily="34" charset="-127"/>
                </a:defRPr>
              </a:lvl4pPr>
              <a:lvl5pPr marL="2057400" indent="-228600" eaLnBrk="0" hangingPunct="0">
                <a:defRPr>
                  <a:solidFill>
                    <a:schemeClr val="tx1"/>
                  </a:solidFill>
                  <a:latin typeface="Arial" panose="020B0604020202020204" pitchFamily="34" charset="0"/>
                  <a:ea typeface="Gulim"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Gulim"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Gulim"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Gulim"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Gulim" panose="020B0600000101010101" pitchFamily="34" charset="-127"/>
                </a:defRPr>
              </a:lvl9pPr>
            </a:lstStyle>
            <a:p>
              <a:pPr algn="just" eaLnBrk="1" latinLnBrk="1" hangingPunct="1">
                <a:defRPr/>
              </a:pPr>
              <a:r>
                <a:rPr kumimoji="1" lang="zh-CN" altLang="en-US" sz="2400" b="1" dirty="0">
                  <a:solidFill>
                    <a:srgbClr val="FF0000"/>
                  </a:solidFill>
                  <a:latin typeface="Times New Roman" panose="02020603050405020304" pitchFamily="18" charset="0"/>
                  <a:ea typeface="宋体" panose="02010600030101010101" pitchFamily="2" charset="-122"/>
                </a:rPr>
                <a:t>物理</a:t>
              </a:r>
            </a:p>
            <a:p>
              <a:pPr algn="just" eaLnBrk="1" latinLnBrk="1" hangingPunct="1">
                <a:defRPr/>
              </a:pPr>
              <a:r>
                <a:rPr kumimoji="1" lang="zh-CN" altLang="en-US" sz="2400" b="1" dirty="0">
                  <a:solidFill>
                    <a:srgbClr val="FF0000"/>
                  </a:solidFill>
                  <a:latin typeface="Times New Roman" panose="02020603050405020304" pitchFamily="18" charset="0"/>
                  <a:ea typeface="宋体" panose="02010600030101010101" pitchFamily="2" charset="-122"/>
                </a:rPr>
                <a:t>设计</a:t>
              </a:r>
              <a:endParaRPr kumimoji="1" lang="zh-CN" altLang="en-US" sz="2400" b="1" dirty="0">
                <a:solidFill>
                  <a:srgbClr val="FF0000"/>
                </a:solidFill>
                <a:latin typeface="Gulim" panose="020B0600000101010101" pitchFamily="34" charset="-127"/>
              </a:endParaRPr>
            </a:p>
          </p:txBody>
        </p:sp>
        <p:sp>
          <p:nvSpPr>
            <p:cNvPr id="45078" name="Line 13"/>
            <p:cNvSpPr>
              <a:spLocks noChangeShapeType="1"/>
            </p:cNvSpPr>
            <p:nvPr/>
          </p:nvSpPr>
          <p:spPr bwMode="auto">
            <a:xfrm>
              <a:off x="2677" y="2141"/>
              <a:ext cx="968" cy="0"/>
            </a:xfrm>
            <a:prstGeom prst="line">
              <a:avLst/>
            </a:prstGeom>
            <a:noFill/>
            <a:ln w="3810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5079" name="Line 14"/>
            <p:cNvSpPr>
              <a:spLocks noChangeShapeType="1"/>
            </p:cNvSpPr>
            <p:nvPr/>
          </p:nvSpPr>
          <p:spPr bwMode="auto">
            <a:xfrm>
              <a:off x="4793" y="2141"/>
              <a:ext cx="1065" cy="0"/>
            </a:xfrm>
            <a:prstGeom prst="line">
              <a:avLst/>
            </a:prstGeom>
            <a:noFill/>
            <a:ln w="3810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5080" name="Line 15"/>
            <p:cNvSpPr>
              <a:spLocks noChangeShapeType="1"/>
            </p:cNvSpPr>
            <p:nvPr/>
          </p:nvSpPr>
          <p:spPr bwMode="auto">
            <a:xfrm>
              <a:off x="6840" y="2141"/>
              <a:ext cx="924" cy="0"/>
            </a:xfrm>
            <a:prstGeom prst="line">
              <a:avLst/>
            </a:prstGeom>
            <a:noFill/>
            <a:ln w="3810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5081" name="Line 16"/>
            <p:cNvSpPr>
              <a:spLocks noChangeShapeType="1"/>
            </p:cNvSpPr>
            <p:nvPr/>
          </p:nvSpPr>
          <p:spPr bwMode="auto">
            <a:xfrm>
              <a:off x="8640" y="2141"/>
              <a:ext cx="1080" cy="0"/>
            </a:xfrm>
            <a:prstGeom prst="line">
              <a:avLst/>
            </a:prstGeom>
            <a:noFill/>
            <a:ln w="3810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46085" name="Rectangle 17"/>
          <p:cNvSpPr>
            <a:spLocks noChangeArrowheads="1"/>
          </p:cNvSpPr>
          <p:nvPr/>
        </p:nvSpPr>
        <p:spPr bwMode="auto">
          <a:xfrm>
            <a:off x="250825" y="3929063"/>
            <a:ext cx="8610600" cy="165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20000"/>
              </a:lnSpc>
              <a:buClr>
                <a:schemeClr val="tx1"/>
              </a:buClr>
              <a:buFont typeface="Wingdings" panose="05000000000000000000" pitchFamily="2" charset="2"/>
              <a:buChar char="v"/>
            </a:pPr>
            <a:r>
              <a:rPr lang="zh-CN" altLang="en-US" b="1" dirty="0">
                <a:solidFill>
                  <a:schemeClr val="tx2"/>
                </a:solidFill>
                <a:latin typeface="Verdana" panose="020B0604030504040204" pitchFamily="34" charset="0"/>
              </a:rPr>
              <a:t>数据库设计方法从本质上看仍然是</a:t>
            </a:r>
            <a:r>
              <a:rPr lang="zh-CN" altLang="en-US" b="1" dirty="0">
                <a:solidFill>
                  <a:srgbClr val="FF0000"/>
                </a:solidFill>
                <a:latin typeface="Verdana" panose="020B0604030504040204" pitchFamily="34" charset="0"/>
              </a:rPr>
              <a:t>手工设计</a:t>
            </a:r>
            <a:r>
              <a:rPr lang="zh-CN" altLang="en-US" b="1" dirty="0">
                <a:solidFill>
                  <a:schemeClr val="tx2"/>
                </a:solidFill>
                <a:latin typeface="Verdana" panose="020B0604030504040204" pitchFamily="34" charset="0"/>
              </a:rPr>
              <a:t>方法，其基本思想是</a:t>
            </a:r>
            <a:r>
              <a:rPr lang="zh-CN" altLang="en-US" b="1" dirty="0">
                <a:solidFill>
                  <a:srgbClr val="FF0000"/>
                </a:solidFill>
                <a:latin typeface="Verdana" panose="020B0604030504040204" pitchFamily="34" charset="0"/>
              </a:rPr>
              <a:t>过程迭代</a:t>
            </a:r>
            <a:r>
              <a:rPr lang="zh-CN" altLang="en-US" b="1" dirty="0">
                <a:solidFill>
                  <a:schemeClr val="tx2"/>
                </a:solidFill>
                <a:latin typeface="Verdana" panose="020B0604030504040204" pitchFamily="34" charset="0"/>
              </a:rPr>
              <a:t>和</a:t>
            </a:r>
            <a:r>
              <a:rPr lang="zh-CN" altLang="en-US" b="1" dirty="0">
                <a:solidFill>
                  <a:srgbClr val="FF0000"/>
                </a:solidFill>
                <a:latin typeface="Verdana" panose="020B0604030504040204" pitchFamily="34" charset="0"/>
              </a:rPr>
              <a:t>逐步求精</a:t>
            </a:r>
            <a:r>
              <a:rPr lang="zh-CN" altLang="en-US" b="1" dirty="0">
                <a:solidFill>
                  <a:schemeClr val="tx2"/>
                </a:solidFill>
                <a:latin typeface="Verdana" panose="020B0604030504040204" pitchFamily="34" charset="0"/>
              </a:rPr>
              <a:t>。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wipe(left)">
                                      <p:cBhvr>
                                        <p:cTn id="7" dur="500"/>
                                        <p:tgtEl>
                                          <p:spTgt spid="46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6084"/>
                                        </p:tgtEl>
                                        <p:attrNameLst>
                                          <p:attrName>style.visibility</p:attrName>
                                        </p:attrNameLst>
                                      </p:cBhvr>
                                      <p:to>
                                        <p:strVal val="visible"/>
                                      </p:to>
                                    </p:set>
                                    <p:animEffect transition="in" filter="wipe(left)">
                                      <p:cBhvr>
                                        <p:cTn id="12" dur="2000"/>
                                        <p:tgtEl>
                                          <p:spTgt spid="460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085"/>
                                        </p:tgtEl>
                                        <p:attrNameLst>
                                          <p:attrName>style.visibility</p:attrName>
                                        </p:attrNameLst>
                                      </p:cBhvr>
                                      <p:to>
                                        <p:strVal val="visible"/>
                                      </p:to>
                                    </p:set>
                                    <p:animEffect transition="in" filter="wipe(left)">
                                      <p:cBhvr>
                                        <p:cTn id="17" dur="500"/>
                                        <p:tgtEl>
                                          <p:spTgt spid="46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P spid="4608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71500" y="152400"/>
            <a:ext cx="7858125" cy="685800"/>
          </a:xfrm>
        </p:spPr>
        <p:txBody>
          <a:bodyPr/>
          <a:lstStyle/>
          <a:p>
            <a:pPr eaLnBrk="1" hangingPunct="1"/>
            <a:r>
              <a:rPr lang="zh-CN" altLang="en-US"/>
              <a:t>视图的基本概念</a:t>
            </a:r>
          </a:p>
        </p:txBody>
      </p:sp>
      <p:sp>
        <p:nvSpPr>
          <p:cNvPr id="23555" name="Rectangle 3"/>
          <p:cNvSpPr>
            <a:spLocks noGrp="1" noChangeArrowheads="1"/>
          </p:cNvSpPr>
          <p:nvPr>
            <p:ph type="body" idx="1"/>
          </p:nvPr>
        </p:nvSpPr>
        <p:spPr>
          <a:xfrm>
            <a:off x="457200" y="1268413"/>
            <a:ext cx="8437563" cy="4857750"/>
          </a:xfrm>
        </p:spPr>
        <p:txBody>
          <a:bodyPr/>
          <a:lstStyle/>
          <a:p>
            <a:pPr eaLnBrk="1" hangingPunct="1"/>
            <a:r>
              <a:rPr lang="zh-CN" altLang="en-US" b="1">
                <a:solidFill>
                  <a:srgbClr val="0000FF"/>
                </a:solidFill>
              </a:rPr>
              <a:t>视图</a:t>
            </a:r>
            <a:r>
              <a:rPr lang="zh-CN" altLang="en-US" b="1"/>
              <a:t>是由从数据库的基本表中选取出来的数据组成的</a:t>
            </a:r>
            <a:r>
              <a:rPr lang="zh-CN" altLang="en-US" b="1">
                <a:solidFill>
                  <a:srgbClr val="FF0000"/>
                </a:solidFill>
              </a:rPr>
              <a:t>逻辑窗口</a:t>
            </a:r>
            <a:r>
              <a:rPr lang="zh-CN" altLang="en-US" b="1"/>
              <a:t>，是基本表的部分</a:t>
            </a:r>
            <a:r>
              <a:rPr lang="zh-CN" altLang="en-US" b="1">
                <a:solidFill>
                  <a:srgbClr val="FF0000"/>
                </a:solidFill>
              </a:rPr>
              <a:t>行</a:t>
            </a:r>
            <a:r>
              <a:rPr lang="zh-CN" altLang="en-US" b="1"/>
              <a:t>和</a:t>
            </a:r>
            <a:r>
              <a:rPr lang="zh-CN" altLang="en-US" b="1">
                <a:solidFill>
                  <a:srgbClr val="FF0000"/>
                </a:solidFill>
              </a:rPr>
              <a:t>列</a:t>
            </a:r>
            <a:r>
              <a:rPr lang="zh-CN" altLang="en-US" b="1"/>
              <a:t>数据的组合。</a:t>
            </a:r>
          </a:p>
          <a:p>
            <a:pPr eaLnBrk="1" hangingPunct="1"/>
            <a:r>
              <a:rPr lang="zh-CN" altLang="en-US" b="1">
                <a:solidFill>
                  <a:srgbClr val="0000FF"/>
                </a:solidFill>
              </a:rPr>
              <a:t>视图</a:t>
            </a:r>
            <a:r>
              <a:rPr lang="zh-CN" altLang="en-US" b="1"/>
              <a:t>是一个</a:t>
            </a:r>
            <a:r>
              <a:rPr lang="zh-CN" altLang="en-US" b="1">
                <a:solidFill>
                  <a:srgbClr val="FF0000"/>
                </a:solidFill>
              </a:rPr>
              <a:t>虚表</a:t>
            </a:r>
            <a:r>
              <a:rPr lang="zh-CN" altLang="en-US" b="1"/>
              <a:t>。数据库中只存放视图的</a:t>
            </a:r>
            <a:r>
              <a:rPr lang="zh-CN" altLang="en-US" b="1">
                <a:solidFill>
                  <a:srgbClr val="FF0000"/>
                </a:solidFill>
              </a:rPr>
              <a:t>定义</a:t>
            </a:r>
            <a:r>
              <a:rPr lang="zh-CN" altLang="en-US" b="1"/>
              <a:t>，而不存放视图包含的</a:t>
            </a:r>
            <a:r>
              <a:rPr lang="zh-CN" altLang="en-US" b="1">
                <a:solidFill>
                  <a:srgbClr val="FF0000"/>
                </a:solidFill>
              </a:rPr>
              <a:t>数据</a:t>
            </a:r>
            <a:r>
              <a:rPr lang="zh-CN" altLang="en-US" b="1"/>
              <a:t>，这些数据仍存放在原来的基本表中。</a:t>
            </a:r>
          </a:p>
          <a:p>
            <a:pPr eaLnBrk="1" hangingPunct="1"/>
            <a:r>
              <a:rPr lang="zh-CN" altLang="en-US" b="1"/>
              <a:t>基本表中的数据如果发生变化，从视图中查询出的数据也会</a:t>
            </a:r>
            <a:r>
              <a:rPr lang="zh-CN" altLang="en-US" b="1">
                <a:solidFill>
                  <a:srgbClr val="FF0000"/>
                </a:solidFill>
              </a:rPr>
              <a:t>随之变化</a:t>
            </a:r>
            <a:r>
              <a:rPr lang="zh-CN" altLang="en-US" b="1"/>
              <a:t>。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wipe(left)">
                                      <p:cBhvr>
                                        <p:cTn id="7" dur="500"/>
                                        <p:tgtEl>
                                          <p:spTgt spid="23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wipe(left)">
                                      <p:cBhvr>
                                        <p:cTn id="12" dur="500"/>
                                        <p:tgtEl>
                                          <p:spTgt spid="23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Effect transition="in" filter="wipe(left)">
                                      <p:cBhvr>
                                        <p:cTn id="17" dur="500"/>
                                        <p:tgtEl>
                                          <p:spTgt spid="235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44500" y="100013"/>
            <a:ext cx="8229600" cy="792162"/>
          </a:xfrm>
        </p:spPr>
        <p:txBody>
          <a:bodyPr/>
          <a:lstStyle/>
          <a:p>
            <a:pPr eaLnBrk="1" hangingPunct="1"/>
            <a:r>
              <a:rPr lang="zh-CN" altLang="en-US"/>
              <a:t>数据库设计全过程 </a:t>
            </a:r>
          </a:p>
        </p:txBody>
      </p:sp>
      <p:grpSp>
        <p:nvGrpSpPr>
          <p:cNvPr id="46083" name="Group 53"/>
          <p:cNvGrpSpPr>
            <a:grpSpLocks/>
          </p:cNvGrpSpPr>
          <p:nvPr/>
        </p:nvGrpSpPr>
        <p:grpSpPr bwMode="auto">
          <a:xfrm>
            <a:off x="1547813" y="1268413"/>
            <a:ext cx="4968875" cy="4897437"/>
            <a:chOff x="1383" y="845"/>
            <a:chExt cx="1800" cy="2059"/>
          </a:xfrm>
        </p:grpSpPr>
        <p:sp>
          <p:nvSpPr>
            <p:cNvPr id="46088" name="Text Box 26"/>
            <p:cNvSpPr txBox="1">
              <a:spLocks noChangeArrowheads="1"/>
            </p:cNvSpPr>
            <p:nvPr/>
          </p:nvSpPr>
          <p:spPr bwMode="auto">
            <a:xfrm>
              <a:off x="2103" y="2717"/>
              <a:ext cx="576" cy="187"/>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a:solidFill>
                    <a:srgbClr val="000099"/>
                  </a:solidFill>
                  <a:latin typeface="楷体_GB2312" pitchFamily="49" charset="-122"/>
                  <a:ea typeface="楷体_GB2312" pitchFamily="49" charset="-122"/>
                </a:rPr>
                <a:t> 运行和维护</a:t>
              </a:r>
            </a:p>
          </p:txBody>
        </p:sp>
        <p:sp>
          <p:nvSpPr>
            <p:cNvPr id="46089" name="Line 27"/>
            <p:cNvSpPr>
              <a:spLocks noChangeShapeType="1"/>
            </p:cNvSpPr>
            <p:nvPr/>
          </p:nvSpPr>
          <p:spPr bwMode="auto">
            <a:xfrm>
              <a:off x="1815" y="2592"/>
              <a:ext cx="432" cy="1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090" name="Line 28"/>
            <p:cNvSpPr>
              <a:spLocks noChangeShapeType="1"/>
            </p:cNvSpPr>
            <p:nvPr/>
          </p:nvSpPr>
          <p:spPr bwMode="auto">
            <a:xfrm flipH="1">
              <a:off x="2535" y="2592"/>
              <a:ext cx="288" cy="1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6091" name="Group 29"/>
            <p:cNvGrpSpPr>
              <a:grpSpLocks/>
            </p:cNvGrpSpPr>
            <p:nvPr/>
          </p:nvGrpSpPr>
          <p:grpSpPr bwMode="auto">
            <a:xfrm>
              <a:off x="1383" y="845"/>
              <a:ext cx="1800" cy="1747"/>
              <a:chOff x="5292" y="504"/>
              <a:chExt cx="4500" cy="4368"/>
            </a:xfrm>
          </p:grpSpPr>
          <p:sp>
            <p:nvSpPr>
              <p:cNvPr id="46092" name="Text Box 30"/>
              <p:cNvSpPr txBox="1">
                <a:spLocks noChangeArrowheads="1"/>
              </p:cNvSpPr>
              <p:nvPr/>
            </p:nvSpPr>
            <p:spPr bwMode="auto">
              <a:xfrm>
                <a:off x="6912" y="504"/>
                <a:ext cx="144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a:solidFill>
                      <a:srgbClr val="000099"/>
                    </a:solidFill>
                    <a:latin typeface="楷体_GB2312" pitchFamily="49" charset="-122"/>
                    <a:ea typeface="楷体_GB2312" pitchFamily="49" charset="-122"/>
                  </a:rPr>
                  <a:t> 需求分析</a:t>
                </a:r>
              </a:p>
            </p:txBody>
          </p:sp>
          <p:sp>
            <p:nvSpPr>
              <p:cNvPr id="46093" name="Text Box 31"/>
              <p:cNvSpPr txBox="1">
                <a:spLocks noChangeArrowheads="1"/>
              </p:cNvSpPr>
              <p:nvPr/>
            </p:nvSpPr>
            <p:spPr bwMode="auto">
              <a:xfrm>
                <a:off x="5652" y="1284"/>
                <a:ext cx="126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a:solidFill>
                      <a:srgbClr val="000099"/>
                    </a:solidFill>
                    <a:latin typeface="楷体_GB2312" pitchFamily="49" charset="-122"/>
                    <a:ea typeface="楷体_GB2312" pitchFamily="49" charset="-122"/>
                  </a:rPr>
                  <a:t>数据分析</a:t>
                </a:r>
              </a:p>
            </p:txBody>
          </p:sp>
          <p:sp>
            <p:nvSpPr>
              <p:cNvPr id="46094" name="Text Box 32"/>
              <p:cNvSpPr txBox="1">
                <a:spLocks noChangeArrowheads="1"/>
              </p:cNvSpPr>
              <p:nvPr/>
            </p:nvSpPr>
            <p:spPr bwMode="auto">
              <a:xfrm>
                <a:off x="8352" y="1284"/>
                <a:ext cx="126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a:solidFill>
                      <a:srgbClr val="000099"/>
                    </a:solidFill>
                    <a:latin typeface="楷体_GB2312" pitchFamily="49" charset="-122"/>
                    <a:ea typeface="楷体_GB2312" pitchFamily="49" charset="-122"/>
                  </a:rPr>
                  <a:t>功能分析</a:t>
                </a:r>
              </a:p>
            </p:txBody>
          </p:sp>
          <p:sp>
            <p:nvSpPr>
              <p:cNvPr id="46095" name="Text Box 33"/>
              <p:cNvSpPr txBox="1">
                <a:spLocks noChangeArrowheads="1"/>
              </p:cNvSpPr>
              <p:nvPr/>
            </p:nvSpPr>
            <p:spPr bwMode="auto">
              <a:xfrm>
                <a:off x="5472" y="2064"/>
                <a:ext cx="162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a:solidFill>
                      <a:srgbClr val="000099"/>
                    </a:solidFill>
                    <a:latin typeface="楷体_GB2312" pitchFamily="49" charset="-122"/>
                    <a:ea typeface="楷体_GB2312" pitchFamily="49" charset="-122"/>
                  </a:rPr>
                  <a:t>概念结构设计</a:t>
                </a:r>
              </a:p>
            </p:txBody>
          </p:sp>
          <p:sp>
            <p:nvSpPr>
              <p:cNvPr id="46096" name="Text Box 34"/>
              <p:cNvSpPr txBox="1">
                <a:spLocks noChangeArrowheads="1"/>
              </p:cNvSpPr>
              <p:nvPr/>
            </p:nvSpPr>
            <p:spPr bwMode="auto">
              <a:xfrm>
                <a:off x="5472" y="2844"/>
                <a:ext cx="162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a:solidFill>
                      <a:srgbClr val="000099"/>
                    </a:solidFill>
                    <a:latin typeface="楷体_GB2312" pitchFamily="49" charset="-122"/>
                    <a:ea typeface="楷体_GB2312" pitchFamily="49" charset="-122"/>
                  </a:rPr>
                  <a:t>逻辑结构设计</a:t>
                </a:r>
              </a:p>
            </p:txBody>
          </p:sp>
          <p:sp>
            <p:nvSpPr>
              <p:cNvPr id="46097" name="Text Box 35"/>
              <p:cNvSpPr txBox="1">
                <a:spLocks noChangeArrowheads="1"/>
              </p:cNvSpPr>
              <p:nvPr/>
            </p:nvSpPr>
            <p:spPr bwMode="auto">
              <a:xfrm>
                <a:off x="5472" y="3624"/>
                <a:ext cx="180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a:solidFill>
                      <a:srgbClr val="000099"/>
                    </a:solidFill>
                    <a:latin typeface="楷体_GB2312" pitchFamily="49" charset="-122"/>
                    <a:ea typeface="楷体_GB2312" pitchFamily="49" charset="-122"/>
                  </a:rPr>
                  <a:t>物理结构设计</a:t>
                </a:r>
              </a:p>
            </p:txBody>
          </p:sp>
          <p:sp>
            <p:nvSpPr>
              <p:cNvPr id="46098" name="Text Box 36"/>
              <p:cNvSpPr txBox="1">
                <a:spLocks noChangeArrowheads="1"/>
              </p:cNvSpPr>
              <p:nvPr/>
            </p:nvSpPr>
            <p:spPr bwMode="auto">
              <a:xfrm>
                <a:off x="5472" y="4404"/>
                <a:ext cx="162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a:solidFill>
                      <a:srgbClr val="000099"/>
                    </a:solidFill>
                    <a:latin typeface="楷体_GB2312" pitchFamily="49" charset="-122"/>
                    <a:ea typeface="楷体_GB2312" pitchFamily="49" charset="-122"/>
                  </a:rPr>
                  <a:t>加载数据</a:t>
                </a:r>
              </a:p>
            </p:txBody>
          </p:sp>
          <p:sp>
            <p:nvSpPr>
              <p:cNvPr id="46099" name="Text Box 37"/>
              <p:cNvSpPr txBox="1">
                <a:spLocks noChangeArrowheads="1"/>
              </p:cNvSpPr>
              <p:nvPr/>
            </p:nvSpPr>
            <p:spPr bwMode="auto">
              <a:xfrm>
                <a:off x="8352" y="2064"/>
                <a:ext cx="126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a:solidFill>
                      <a:srgbClr val="000099"/>
                    </a:solidFill>
                    <a:latin typeface="楷体_GB2312" pitchFamily="49" charset="-122"/>
                    <a:ea typeface="楷体_GB2312" pitchFamily="49" charset="-122"/>
                  </a:rPr>
                  <a:t>功能设计</a:t>
                </a:r>
              </a:p>
            </p:txBody>
          </p:sp>
          <p:sp>
            <p:nvSpPr>
              <p:cNvPr id="46100" name="Text Box 38"/>
              <p:cNvSpPr txBox="1">
                <a:spLocks noChangeArrowheads="1"/>
              </p:cNvSpPr>
              <p:nvPr/>
            </p:nvSpPr>
            <p:spPr bwMode="auto">
              <a:xfrm>
                <a:off x="8352" y="2844"/>
                <a:ext cx="126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a:solidFill>
                      <a:srgbClr val="000099"/>
                    </a:solidFill>
                    <a:latin typeface="楷体_GB2312" pitchFamily="49" charset="-122"/>
                    <a:ea typeface="楷体_GB2312" pitchFamily="49" charset="-122"/>
                  </a:rPr>
                  <a:t>事务设计</a:t>
                </a:r>
              </a:p>
            </p:txBody>
          </p:sp>
          <p:sp>
            <p:nvSpPr>
              <p:cNvPr id="46101" name="Text Box 39"/>
              <p:cNvSpPr txBox="1">
                <a:spLocks noChangeArrowheads="1"/>
              </p:cNvSpPr>
              <p:nvPr/>
            </p:nvSpPr>
            <p:spPr bwMode="auto">
              <a:xfrm>
                <a:off x="8352" y="3624"/>
                <a:ext cx="126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a:solidFill>
                      <a:srgbClr val="000099"/>
                    </a:solidFill>
                    <a:latin typeface="楷体_GB2312" pitchFamily="49" charset="-122"/>
                    <a:ea typeface="楷体_GB2312" pitchFamily="49" charset="-122"/>
                  </a:rPr>
                  <a:t>程序设计</a:t>
                </a:r>
              </a:p>
            </p:txBody>
          </p:sp>
          <p:sp>
            <p:nvSpPr>
              <p:cNvPr id="46102" name="Text Box 40"/>
              <p:cNvSpPr txBox="1">
                <a:spLocks noChangeArrowheads="1"/>
              </p:cNvSpPr>
              <p:nvPr/>
            </p:nvSpPr>
            <p:spPr bwMode="auto">
              <a:xfrm>
                <a:off x="8352" y="4404"/>
                <a:ext cx="126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a:solidFill>
                      <a:srgbClr val="000099"/>
                    </a:solidFill>
                    <a:latin typeface="楷体_GB2312" pitchFamily="49" charset="-122"/>
                    <a:ea typeface="楷体_GB2312" pitchFamily="49" charset="-122"/>
                  </a:rPr>
                  <a:t>调试运行</a:t>
                </a:r>
              </a:p>
            </p:txBody>
          </p:sp>
          <p:sp>
            <p:nvSpPr>
              <p:cNvPr id="46103" name="Line 41"/>
              <p:cNvSpPr>
                <a:spLocks noChangeShapeType="1"/>
              </p:cNvSpPr>
              <p:nvPr/>
            </p:nvSpPr>
            <p:spPr bwMode="auto">
              <a:xfrm flipH="1">
                <a:off x="6192" y="975"/>
                <a:ext cx="1080"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6104" name="Line 42"/>
              <p:cNvSpPr>
                <a:spLocks noChangeShapeType="1"/>
              </p:cNvSpPr>
              <p:nvPr/>
            </p:nvSpPr>
            <p:spPr bwMode="auto">
              <a:xfrm>
                <a:off x="7992" y="975"/>
                <a:ext cx="1080"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6105" name="Line 43"/>
              <p:cNvSpPr>
                <a:spLocks noChangeShapeType="1"/>
              </p:cNvSpPr>
              <p:nvPr/>
            </p:nvSpPr>
            <p:spPr bwMode="auto">
              <a:xfrm flipH="1">
                <a:off x="9072" y="1752"/>
                <a:ext cx="0"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6106" name="Line 44"/>
              <p:cNvSpPr>
                <a:spLocks noChangeShapeType="1"/>
              </p:cNvSpPr>
              <p:nvPr/>
            </p:nvSpPr>
            <p:spPr bwMode="auto">
              <a:xfrm>
                <a:off x="9069" y="2532"/>
                <a:ext cx="3"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6107" name="Line 45"/>
              <p:cNvSpPr>
                <a:spLocks noChangeShapeType="1"/>
              </p:cNvSpPr>
              <p:nvPr/>
            </p:nvSpPr>
            <p:spPr bwMode="auto">
              <a:xfrm>
                <a:off x="9075" y="4092"/>
                <a:ext cx="0"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6108" name="Line 46"/>
              <p:cNvSpPr>
                <a:spLocks noChangeShapeType="1"/>
              </p:cNvSpPr>
              <p:nvPr/>
            </p:nvSpPr>
            <p:spPr bwMode="auto">
              <a:xfrm>
                <a:off x="6372" y="1752"/>
                <a:ext cx="0"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6109" name="Line 47"/>
              <p:cNvSpPr>
                <a:spLocks noChangeShapeType="1"/>
              </p:cNvSpPr>
              <p:nvPr/>
            </p:nvSpPr>
            <p:spPr bwMode="auto">
              <a:xfrm>
                <a:off x="6372" y="2532"/>
                <a:ext cx="0"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6110" name="Line 48"/>
              <p:cNvSpPr>
                <a:spLocks noChangeShapeType="1"/>
              </p:cNvSpPr>
              <p:nvPr/>
            </p:nvSpPr>
            <p:spPr bwMode="auto">
              <a:xfrm>
                <a:off x="6372" y="3312"/>
                <a:ext cx="0"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6111" name="Line 49"/>
              <p:cNvSpPr>
                <a:spLocks noChangeShapeType="1"/>
              </p:cNvSpPr>
              <p:nvPr/>
            </p:nvSpPr>
            <p:spPr bwMode="auto">
              <a:xfrm>
                <a:off x="6372" y="4092"/>
                <a:ext cx="0"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6112" name="Line 50"/>
              <p:cNvSpPr>
                <a:spLocks noChangeShapeType="1"/>
              </p:cNvSpPr>
              <p:nvPr/>
            </p:nvSpPr>
            <p:spPr bwMode="auto">
              <a:xfrm>
                <a:off x="9075" y="3312"/>
                <a:ext cx="0"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6113" name="Rectangle 51"/>
              <p:cNvSpPr>
                <a:spLocks noChangeArrowheads="1"/>
              </p:cNvSpPr>
              <p:nvPr/>
            </p:nvSpPr>
            <p:spPr bwMode="auto">
              <a:xfrm>
                <a:off x="5292" y="1128"/>
                <a:ext cx="2160" cy="3120"/>
              </a:xfrm>
              <a:prstGeom prst="rect">
                <a:avLst/>
              </a:prstGeom>
              <a:noFill/>
              <a:ln w="12700">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sp>
            <p:nvSpPr>
              <p:cNvPr id="46114" name="Rectangle 52"/>
              <p:cNvSpPr>
                <a:spLocks noChangeArrowheads="1"/>
              </p:cNvSpPr>
              <p:nvPr/>
            </p:nvSpPr>
            <p:spPr bwMode="auto">
              <a:xfrm>
                <a:off x="8172" y="1128"/>
                <a:ext cx="1620" cy="3120"/>
              </a:xfrm>
              <a:prstGeom prst="rect">
                <a:avLst/>
              </a:prstGeom>
              <a:noFill/>
              <a:ln w="12700">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grpSp>
      </p:grpSp>
      <p:sp>
        <p:nvSpPr>
          <p:cNvPr id="46084" name="左大括号 30"/>
          <p:cNvSpPr>
            <a:spLocks/>
          </p:cNvSpPr>
          <p:nvPr/>
        </p:nvSpPr>
        <p:spPr bwMode="auto">
          <a:xfrm>
            <a:off x="1285875" y="1857375"/>
            <a:ext cx="214313" cy="3000375"/>
          </a:xfrm>
          <a:prstGeom prst="leftBrace">
            <a:avLst>
              <a:gd name="adj1" fmla="val 8361"/>
              <a:gd name="adj2" fmla="val 50000"/>
            </a:avLst>
          </a:prstGeom>
          <a:noFill/>
          <a:ln w="19050" algn="ctr">
            <a:solidFill>
              <a:srgbClr val="D60093"/>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sp>
        <p:nvSpPr>
          <p:cNvPr id="46085" name="TextBox 31"/>
          <p:cNvSpPr txBox="1">
            <a:spLocks noChangeArrowheads="1"/>
          </p:cNvSpPr>
          <p:nvPr/>
        </p:nvSpPr>
        <p:spPr bwMode="auto">
          <a:xfrm>
            <a:off x="682625" y="2576513"/>
            <a:ext cx="500063"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zh-CN" altLang="en-US" b="1">
                <a:solidFill>
                  <a:srgbClr val="FF0000"/>
                </a:solidFill>
                <a:latin typeface="楷体_GB2312" pitchFamily="49" charset="-122"/>
                <a:ea typeface="楷体_GB2312" pitchFamily="49" charset="-122"/>
              </a:rPr>
              <a:t>结构设计</a:t>
            </a:r>
          </a:p>
        </p:txBody>
      </p:sp>
      <p:sp>
        <p:nvSpPr>
          <p:cNvPr id="46086" name="左大括号 32"/>
          <p:cNvSpPr>
            <a:spLocks/>
          </p:cNvSpPr>
          <p:nvPr/>
        </p:nvSpPr>
        <p:spPr bwMode="auto">
          <a:xfrm flipH="1">
            <a:off x="6583363" y="1857375"/>
            <a:ext cx="214312" cy="3000375"/>
          </a:xfrm>
          <a:prstGeom prst="leftBrace">
            <a:avLst>
              <a:gd name="adj1" fmla="val 8361"/>
              <a:gd name="adj2" fmla="val 50000"/>
            </a:avLst>
          </a:prstGeom>
          <a:noFill/>
          <a:ln w="19050" algn="ctr">
            <a:solidFill>
              <a:srgbClr val="D60093"/>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sp>
        <p:nvSpPr>
          <p:cNvPr id="46087" name="TextBox 33"/>
          <p:cNvSpPr txBox="1">
            <a:spLocks noChangeArrowheads="1"/>
          </p:cNvSpPr>
          <p:nvPr/>
        </p:nvSpPr>
        <p:spPr bwMode="auto">
          <a:xfrm>
            <a:off x="6786563" y="2714625"/>
            <a:ext cx="500062"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zh-CN" altLang="en-US" b="1">
                <a:solidFill>
                  <a:srgbClr val="FF0000"/>
                </a:solidFill>
                <a:latin typeface="楷体_GB2312" pitchFamily="49" charset="-122"/>
                <a:ea typeface="楷体_GB2312" pitchFamily="49" charset="-122"/>
              </a:rPr>
              <a:t>行为设计</a:t>
            </a:r>
          </a:p>
        </p:txBody>
      </p:sp>
    </p:spTree>
  </p:cSld>
  <p:clrMapOvr>
    <a:masterClrMapping/>
  </p:clrMapOvr>
  <p:transition spd="slow">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圆角矩形 5"/>
          <p:cNvSpPr>
            <a:spLocks noChangeArrowheads="1"/>
          </p:cNvSpPr>
          <p:nvPr/>
        </p:nvSpPr>
        <p:spPr bwMode="auto">
          <a:xfrm>
            <a:off x="49213" y="-11112"/>
            <a:ext cx="9144000" cy="3644900"/>
          </a:xfrm>
          <a:prstGeom prst="roundRect">
            <a:avLst>
              <a:gd name="adj" fmla="val 0"/>
            </a:avLst>
          </a:prstGeom>
          <a:solidFill>
            <a:srgbClr val="D8243D"/>
          </a:solidFill>
          <a:ln>
            <a:noFill/>
          </a:ln>
          <a:extLst>
            <a:ext uri="{91240B29-F687-4F45-9708-019B960494DF}">
              <a14:hiddenLine xmlns:a14="http://schemas.microsoft.com/office/drawing/2010/main" w="25400">
                <a:solidFill>
                  <a:srgbClr val="AF7E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3011" name="矩形 6"/>
          <p:cNvSpPr>
            <a:spLocks noChangeArrowheads="1"/>
          </p:cNvSpPr>
          <p:nvPr/>
        </p:nvSpPr>
        <p:spPr bwMode="auto">
          <a:xfrm>
            <a:off x="1260475" y="2741613"/>
            <a:ext cx="5746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en-US" altLang="zh-CN" b="1" i="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1800" b="1" dirty="0">
              <a:latin typeface="Arial" panose="020B0604020202020204" pitchFamily="34" charset="0"/>
            </a:endParaRPr>
          </a:p>
        </p:txBody>
      </p:sp>
      <p:sp>
        <p:nvSpPr>
          <p:cNvPr id="43012" name="标题 16"/>
          <p:cNvSpPr>
            <a:spLocks noGrp="1" noChangeArrowheads="1"/>
          </p:cNvSpPr>
          <p:nvPr>
            <p:ph type="title" idx="4294967295"/>
          </p:nvPr>
        </p:nvSpPr>
        <p:spPr>
          <a:xfrm>
            <a:off x="2376488" y="2681288"/>
            <a:ext cx="6518275" cy="1146175"/>
          </a:xfrm>
        </p:spPr>
        <p:txBody>
          <a:bodyPr/>
          <a:lstStyle/>
          <a:p>
            <a:pPr algn="l" eaLnBrk="1" hangingPunct="1"/>
            <a:r>
              <a:rPr lang="zh-CN" altLang="en-US">
                <a:solidFill>
                  <a:schemeClr val="bg1"/>
                </a:solidFill>
                <a:latin typeface="微软雅黑" panose="020B0503020204020204" pitchFamily="34" charset="-122"/>
                <a:ea typeface="微软雅黑" panose="020B0503020204020204" pitchFamily="34" charset="-122"/>
              </a:rPr>
              <a:t>数据库需求分析</a:t>
            </a:r>
          </a:p>
        </p:txBody>
      </p:sp>
      <p:pic>
        <p:nvPicPr>
          <p:cNvPr id="43013" name="Picture 14" descr="http://img1.imgtn.bdimg.com/it/u=2680666289,3657577152&amp;fm=21&amp;gp=0.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213" y="4149725"/>
            <a:ext cx="3749675"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3150" y="1484313"/>
            <a:ext cx="865188" cy="90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015"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0475" y="1484313"/>
            <a:ext cx="981075" cy="90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016"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3275" y="1484313"/>
            <a:ext cx="911225" cy="90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0309676"/>
      </p:ext>
    </p:extLst>
  </p:cSld>
  <p:clrMapOvr>
    <a:masterClrMapping/>
  </p:clrMapOvr>
  <p:transition spd="slow">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115888"/>
            <a:ext cx="8229600" cy="704850"/>
          </a:xfrm>
        </p:spPr>
        <p:txBody>
          <a:bodyPr/>
          <a:lstStyle/>
          <a:p>
            <a:pPr eaLnBrk="1" hangingPunct="1"/>
            <a:r>
              <a:rPr lang="zh-CN" altLang="en-US" sz="4200"/>
              <a:t>需求分析的任务</a:t>
            </a:r>
            <a:endParaRPr lang="en-US" altLang="zh-CN" sz="4200"/>
          </a:p>
        </p:txBody>
      </p:sp>
      <p:sp>
        <p:nvSpPr>
          <p:cNvPr id="27651" name="Rectangle 3"/>
          <p:cNvSpPr>
            <a:spLocks noGrp="1" noChangeArrowheads="1"/>
          </p:cNvSpPr>
          <p:nvPr>
            <p:ph type="body" idx="1"/>
          </p:nvPr>
        </p:nvSpPr>
        <p:spPr>
          <a:xfrm>
            <a:off x="457200" y="1285875"/>
            <a:ext cx="8229600" cy="5000625"/>
          </a:xfrm>
        </p:spPr>
        <p:txBody>
          <a:bodyPr/>
          <a:lstStyle/>
          <a:p>
            <a:pPr eaLnBrk="1" hangingPunct="1">
              <a:lnSpc>
                <a:spcPct val="102000"/>
              </a:lnSpc>
              <a:spcBef>
                <a:spcPts val="600"/>
              </a:spcBef>
            </a:pPr>
            <a:r>
              <a:rPr lang="zh-CN" altLang="en-US" b="1">
                <a:solidFill>
                  <a:srgbClr val="0000FF"/>
                </a:solidFill>
              </a:rPr>
              <a:t>需求分析阶段</a:t>
            </a:r>
            <a:r>
              <a:rPr lang="zh-CN" altLang="en-US" b="1"/>
              <a:t>的主要任务是对现实世界要处理的对象（公司，部门，企业）进行</a:t>
            </a:r>
            <a:r>
              <a:rPr lang="zh-CN" altLang="en-US" b="1">
                <a:solidFill>
                  <a:srgbClr val="FF0000"/>
                </a:solidFill>
              </a:rPr>
              <a:t>详细调查</a:t>
            </a:r>
            <a:r>
              <a:rPr lang="zh-CN" altLang="en-US" b="1"/>
              <a:t>，在了解现行系统的概况、确定新系统功能的过程中，</a:t>
            </a:r>
            <a:r>
              <a:rPr lang="zh-CN" altLang="en-US" b="1">
                <a:solidFill>
                  <a:srgbClr val="FF0000"/>
                </a:solidFill>
              </a:rPr>
              <a:t>收集</a:t>
            </a:r>
            <a:r>
              <a:rPr lang="zh-CN" altLang="en-US" b="1"/>
              <a:t>支持系统目标的</a:t>
            </a:r>
            <a:r>
              <a:rPr lang="zh-CN" altLang="en-US" b="1">
                <a:solidFill>
                  <a:srgbClr val="FF0000"/>
                </a:solidFill>
              </a:rPr>
              <a:t>基础数据</a:t>
            </a:r>
            <a:r>
              <a:rPr lang="zh-CN" altLang="en-US" b="1"/>
              <a:t>及其</a:t>
            </a:r>
            <a:r>
              <a:rPr lang="zh-CN" altLang="en-US" b="1">
                <a:solidFill>
                  <a:srgbClr val="FF0000"/>
                </a:solidFill>
              </a:rPr>
              <a:t>处理方法</a:t>
            </a:r>
            <a:r>
              <a:rPr lang="zh-CN" altLang="en-US" b="1"/>
              <a:t>。</a:t>
            </a:r>
          </a:p>
          <a:p>
            <a:pPr eaLnBrk="1" hangingPunct="1">
              <a:lnSpc>
                <a:spcPct val="102000"/>
              </a:lnSpc>
              <a:spcBef>
                <a:spcPts val="600"/>
              </a:spcBef>
            </a:pPr>
            <a:r>
              <a:rPr lang="zh-CN" altLang="en-US" b="1"/>
              <a:t>需求分析是在</a:t>
            </a:r>
            <a:r>
              <a:rPr lang="zh-CN" altLang="en-US" b="1">
                <a:solidFill>
                  <a:srgbClr val="FF0000"/>
                </a:solidFill>
              </a:rPr>
              <a:t>用户调查</a:t>
            </a:r>
            <a:r>
              <a:rPr lang="zh-CN" altLang="en-US" b="1"/>
              <a:t>的基础上，通过分析，逐步明确用户对系统的需求，包括</a:t>
            </a:r>
            <a:r>
              <a:rPr lang="zh-CN" altLang="en-US" b="1">
                <a:solidFill>
                  <a:srgbClr val="FF0000"/>
                </a:solidFill>
              </a:rPr>
              <a:t>数据需求</a:t>
            </a:r>
            <a:r>
              <a:rPr lang="zh-CN" altLang="en-US" b="1"/>
              <a:t>和围绕这些数据的</a:t>
            </a:r>
            <a:r>
              <a:rPr lang="zh-CN" altLang="en-US" b="1">
                <a:solidFill>
                  <a:srgbClr val="FF0000"/>
                </a:solidFill>
              </a:rPr>
              <a:t>业务处理需求</a:t>
            </a:r>
            <a:r>
              <a:rPr lang="zh-CN" altLang="en-US" b="1"/>
              <a:t>。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wipe(left)">
                                      <p:cBhvr>
                                        <p:cTn id="7" dur="500"/>
                                        <p:tgtEl>
                                          <p:spTgt spid="27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wipe(left)">
                                      <p:cBhvr>
                                        <p:cTn id="12" dur="500"/>
                                        <p:tgtEl>
                                          <p:spTgt spid="276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457200" y="115888"/>
            <a:ext cx="8229600" cy="704850"/>
          </a:xfrm>
        </p:spPr>
        <p:txBody>
          <a:bodyPr/>
          <a:lstStyle/>
          <a:p>
            <a:r>
              <a:rPr lang="zh-CN" altLang="en-US"/>
              <a:t>需求分析任务</a:t>
            </a:r>
          </a:p>
        </p:txBody>
      </p:sp>
      <p:sp>
        <p:nvSpPr>
          <p:cNvPr id="52227" name="内容占位符 2"/>
          <p:cNvSpPr>
            <a:spLocks noGrp="1"/>
          </p:cNvSpPr>
          <p:nvPr>
            <p:ph idx="1"/>
          </p:nvPr>
        </p:nvSpPr>
        <p:spPr>
          <a:xfrm>
            <a:off x="177800" y="1339850"/>
            <a:ext cx="5835650" cy="4857750"/>
          </a:xfrm>
        </p:spPr>
        <p:txBody>
          <a:bodyPr/>
          <a:lstStyle/>
          <a:p>
            <a:pPr marL="0" indent="0">
              <a:buFont typeface="Wingdings" panose="05000000000000000000" pitchFamily="2" charset="2"/>
              <a:buNone/>
            </a:pPr>
            <a:r>
              <a:rPr lang="en-US" altLang="zh-CN" b="1"/>
              <a:t>1.</a:t>
            </a:r>
            <a:r>
              <a:rPr lang="zh-CN" altLang="en-US" b="1"/>
              <a:t>调查分析用户活动</a:t>
            </a:r>
            <a:endParaRPr lang="en-US" altLang="zh-CN" b="1"/>
          </a:p>
          <a:p>
            <a:pPr marL="0" indent="0">
              <a:buFont typeface="Wingdings" panose="05000000000000000000" pitchFamily="2" charset="2"/>
              <a:buNone/>
            </a:pPr>
            <a:endParaRPr lang="en-US" altLang="zh-CN" b="1"/>
          </a:p>
          <a:p>
            <a:pPr marL="0" indent="0">
              <a:buFont typeface="Wingdings" panose="05000000000000000000" pitchFamily="2" charset="2"/>
              <a:buNone/>
            </a:pPr>
            <a:r>
              <a:rPr lang="en-US" altLang="zh-CN" b="1"/>
              <a:t>2.</a:t>
            </a:r>
            <a:r>
              <a:rPr lang="zh-CN" altLang="en-US" b="1"/>
              <a:t>调查、收集和分析需求数据，确定系统边界</a:t>
            </a:r>
            <a:endParaRPr lang="en-US" altLang="zh-CN" b="1"/>
          </a:p>
          <a:p>
            <a:pPr marL="0" indent="0">
              <a:buFont typeface="Wingdings" panose="05000000000000000000" pitchFamily="2" charset="2"/>
              <a:buNone/>
            </a:pPr>
            <a:endParaRPr lang="zh-CN" altLang="en-US" b="1"/>
          </a:p>
          <a:p>
            <a:pPr marL="0" indent="0">
              <a:buFont typeface="Wingdings" panose="05000000000000000000" pitchFamily="2" charset="2"/>
              <a:buNone/>
            </a:pPr>
            <a:r>
              <a:rPr lang="en-US" altLang="zh-CN" b="1"/>
              <a:t>3.</a:t>
            </a:r>
            <a:r>
              <a:rPr lang="zh-CN" altLang="en-US" b="1"/>
              <a:t>编写系统分析报告</a:t>
            </a:r>
          </a:p>
        </p:txBody>
      </p:sp>
      <p:pic>
        <p:nvPicPr>
          <p:cNvPr id="48132" name="Picture 4"/>
          <p:cNvPicPr>
            <a:picLocks noChangeAspect="1" noChangeArrowheads="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6455898" y="1123944"/>
            <a:ext cx="2653344" cy="2613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813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800" y="5024438"/>
            <a:ext cx="2686050" cy="168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32362" y="4572000"/>
            <a:ext cx="3175000" cy="2286000"/>
          </a:xfrm>
          <a:prstGeom prst="rect">
            <a:avLst/>
          </a:prstGeom>
        </p:spPr>
      </p:pic>
      <p:pic>
        <p:nvPicPr>
          <p:cNvPr id="2" name="图片 1"/>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218412" y="3140868"/>
            <a:ext cx="1915652" cy="2394564"/>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wipe(left)">
                                      <p:cBhvr>
                                        <p:cTn id="7" dur="500"/>
                                        <p:tgtEl>
                                          <p:spTgt spid="52227">
                                            <p:txEl>
                                              <p:pRg st="0" end="0"/>
                                            </p:txEl>
                                          </p:spTgt>
                                        </p:tgtEl>
                                      </p:cBhvr>
                                    </p:animEffect>
                                  </p:childTnLst>
                                </p:cTn>
                              </p:par>
                            </p:childTnLst>
                          </p:cTn>
                        </p:par>
                        <p:par>
                          <p:cTn id="8" fill="hold" nodeType="withGroup">
                            <p:stCondLst>
                              <p:cond delay="500"/>
                            </p:stCondLst>
                            <p:childTnLst>
                              <p:par>
                                <p:cTn id="9" presetID="42" presetClass="entr" presetSubtype="0" fill="hold" nodeType="afterEffect">
                                  <p:stCondLst>
                                    <p:cond delay="0"/>
                                  </p:stCondLst>
                                  <p:childTnLst>
                                    <p:set>
                                      <p:cBhvr>
                                        <p:cTn id="10" dur="1" fill="hold">
                                          <p:stCondLst>
                                            <p:cond delay="0"/>
                                          </p:stCondLst>
                                        </p:cTn>
                                        <p:tgtEl>
                                          <p:spTgt spid="48132"/>
                                        </p:tgtEl>
                                        <p:attrNameLst>
                                          <p:attrName>style.visibility</p:attrName>
                                        </p:attrNameLst>
                                      </p:cBhvr>
                                      <p:to>
                                        <p:strVal val="visible"/>
                                      </p:to>
                                    </p:set>
                                    <p:animEffect transition="in" filter="fade">
                                      <p:cBhvr>
                                        <p:cTn id="11" dur="1000"/>
                                        <p:tgtEl>
                                          <p:spTgt spid="48132"/>
                                        </p:tgtEl>
                                      </p:cBhvr>
                                    </p:animEffect>
                                    <p:anim calcmode="lin" valueType="num">
                                      <p:cBhvr>
                                        <p:cTn id="12" dur="1000" fill="hold"/>
                                        <p:tgtEl>
                                          <p:spTgt spid="48132"/>
                                        </p:tgtEl>
                                        <p:attrNameLst>
                                          <p:attrName>ppt_x</p:attrName>
                                        </p:attrNameLst>
                                      </p:cBhvr>
                                      <p:tavLst>
                                        <p:tav tm="0">
                                          <p:val>
                                            <p:strVal val="#ppt_x"/>
                                          </p:val>
                                        </p:tav>
                                        <p:tav tm="100000">
                                          <p:val>
                                            <p:strVal val="#ppt_x"/>
                                          </p:val>
                                        </p:tav>
                                      </p:tavLst>
                                    </p:anim>
                                    <p:anim calcmode="lin" valueType="num">
                                      <p:cBhvr>
                                        <p:cTn id="13" dur="1000" fill="hold"/>
                                        <p:tgtEl>
                                          <p:spTgt spid="4813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2227">
                                            <p:txEl>
                                              <p:pRg st="2" end="2"/>
                                            </p:txEl>
                                          </p:spTgt>
                                        </p:tgtEl>
                                        <p:attrNameLst>
                                          <p:attrName>style.visibility</p:attrName>
                                        </p:attrNameLst>
                                      </p:cBhvr>
                                      <p:to>
                                        <p:strVal val="visible"/>
                                      </p:to>
                                    </p:set>
                                    <p:animEffect transition="in" filter="wipe(left)">
                                      <p:cBhvr>
                                        <p:cTn id="18" dur="500"/>
                                        <p:tgtEl>
                                          <p:spTgt spid="52227">
                                            <p:txEl>
                                              <p:pRg st="2" end="2"/>
                                            </p:txEl>
                                          </p:spTgt>
                                        </p:tgtEl>
                                      </p:cBhvr>
                                    </p:animEffect>
                                  </p:childTnLst>
                                </p:cTn>
                              </p:par>
                            </p:childTnLst>
                          </p:cTn>
                        </p:par>
                        <p:par>
                          <p:cTn id="19" fill="hold" nodeType="withGroup">
                            <p:stCondLst>
                              <p:cond delay="500"/>
                            </p:stCondLst>
                            <p:childTnLst>
                              <p:par>
                                <p:cTn id="20" presetID="42"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2227">
                                            <p:txEl>
                                              <p:pRg st="4" end="4"/>
                                            </p:txEl>
                                          </p:spTgt>
                                        </p:tgtEl>
                                        <p:attrNameLst>
                                          <p:attrName>style.visibility</p:attrName>
                                        </p:attrNameLst>
                                      </p:cBhvr>
                                      <p:to>
                                        <p:strVal val="visible"/>
                                      </p:to>
                                    </p:set>
                                    <p:animEffect transition="in" filter="wipe(left)">
                                      <p:cBhvr>
                                        <p:cTn id="29" dur="500"/>
                                        <p:tgtEl>
                                          <p:spTgt spid="52227">
                                            <p:txEl>
                                              <p:pRg st="4" end="4"/>
                                            </p:txEl>
                                          </p:spTgt>
                                        </p:tgtEl>
                                      </p:cBhvr>
                                    </p:animEffect>
                                  </p:childTnLst>
                                </p:cTn>
                              </p:par>
                            </p:childTnLst>
                          </p:cTn>
                        </p:par>
                        <p:par>
                          <p:cTn id="30" fill="hold">
                            <p:stCondLst>
                              <p:cond delay="500"/>
                            </p:stCondLst>
                            <p:childTnLst>
                              <p:par>
                                <p:cTn id="31" presetID="42" presetClass="entr" presetSubtype="0"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1000"/>
                                        <p:tgtEl>
                                          <p:spTgt spid="3"/>
                                        </p:tgtEl>
                                      </p:cBhvr>
                                    </p:animEffect>
                                    <p:anim calcmode="lin" valueType="num">
                                      <p:cBhvr>
                                        <p:cTn id="34" dur="1000" fill="hold"/>
                                        <p:tgtEl>
                                          <p:spTgt spid="3"/>
                                        </p:tgtEl>
                                        <p:attrNameLst>
                                          <p:attrName>ppt_x</p:attrName>
                                        </p:attrNameLst>
                                      </p:cBhvr>
                                      <p:tavLst>
                                        <p:tav tm="0">
                                          <p:val>
                                            <p:strVal val="#ppt_x"/>
                                          </p:val>
                                        </p:tav>
                                        <p:tav tm="100000">
                                          <p:val>
                                            <p:strVal val="#ppt_x"/>
                                          </p:val>
                                        </p:tav>
                                      </p:tavLst>
                                    </p:anim>
                                    <p:anim calcmode="lin" valueType="num">
                                      <p:cBhvr>
                                        <p:cTn id="3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115888"/>
            <a:ext cx="8229600" cy="704850"/>
          </a:xfrm>
        </p:spPr>
        <p:txBody>
          <a:bodyPr/>
          <a:lstStyle/>
          <a:p>
            <a:pPr eaLnBrk="1" hangingPunct="1"/>
            <a:r>
              <a:rPr lang="zh-CN" altLang="en-US"/>
              <a:t>数据流图 </a:t>
            </a:r>
          </a:p>
        </p:txBody>
      </p:sp>
      <p:grpSp>
        <p:nvGrpSpPr>
          <p:cNvPr id="53251" name="Group 4"/>
          <p:cNvGrpSpPr>
            <a:grpSpLocks/>
          </p:cNvGrpSpPr>
          <p:nvPr/>
        </p:nvGrpSpPr>
        <p:grpSpPr bwMode="auto">
          <a:xfrm>
            <a:off x="1008063" y="3357563"/>
            <a:ext cx="6911975" cy="2232025"/>
            <a:chOff x="2738" y="9842"/>
            <a:chExt cx="4822" cy="1560"/>
          </a:xfrm>
        </p:grpSpPr>
        <p:sp>
          <p:nvSpPr>
            <p:cNvPr id="49157" name="Text Box 5"/>
            <p:cNvSpPr txBox="1">
              <a:spLocks noChangeArrowheads="1"/>
            </p:cNvSpPr>
            <p:nvPr/>
          </p:nvSpPr>
          <p:spPr bwMode="auto">
            <a:xfrm>
              <a:off x="4538" y="10934"/>
              <a:ext cx="162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800" b="1">
                  <a:solidFill>
                    <a:srgbClr val="FF0000"/>
                  </a:solidFill>
                  <a:latin typeface="Times New Roman" panose="02020603050405020304" pitchFamily="18" charset="0"/>
                </a:rPr>
                <a:t>数据存储</a:t>
              </a:r>
              <a:endParaRPr kumimoji="1" lang="zh-CN" altLang="en-US" sz="6000" b="1">
                <a:solidFill>
                  <a:srgbClr val="FF0000"/>
                </a:solidFill>
                <a:latin typeface="Gulim" pitchFamily="34" charset="-127"/>
                <a:ea typeface="Gulim" pitchFamily="34" charset="-127"/>
              </a:endParaRPr>
            </a:p>
          </p:txBody>
        </p:sp>
        <p:sp>
          <p:nvSpPr>
            <p:cNvPr id="49158" name="Text Box 6"/>
            <p:cNvSpPr txBox="1">
              <a:spLocks noChangeArrowheads="1"/>
            </p:cNvSpPr>
            <p:nvPr/>
          </p:nvSpPr>
          <p:spPr bwMode="auto">
            <a:xfrm>
              <a:off x="2738" y="9998"/>
              <a:ext cx="1080" cy="468"/>
            </a:xfrm>
            <a:prstGeom prst="rect">
              <a:avLst/>
            </a:prstGeom>
            <a:solidFill>
              <a:srgbClr val="FFFFFF"/>
            </a:solidFill>
            <a:ln w="2857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800" b="1">
                  <a:solidFill>
                    <a:srgbClr val="FF0000"/>
                  </a:solidFill>
                  <a:latin typeface="Times New Roman" panose="02020603050405020304" pitchFamily="18" charset="0"/>
                </a:rPr>
                <a:t>数据源</a:t>
              </a:r>
              <a:endParaRPr kumimoji="1" lang="zh-CN" altLang="en-US" sz="6000" b="1">
                <a:solidFill>
                  <a:srgbClr val="FF0000"/>
                </a:solidFill>
                <a:latin typeface="Gulim" pitchFamily="34" charset="-127"/>
                <a:ea typeface="Gulim" pitchFamily="34" charset="-127"/>
              </a:endParaRPr>
            </a:p>
          </p:txBody>
        </p:sp>
        <p:sp>
          <p:nvSpPr>
            <p:cNvPr id="49159" name="Text Box 7"/>
            <p:cNvSpPr txBox="1">
              <a:spLocks noChangeArrowheads="1"/>
            </p:cNvSpPr>
            <p:nvPr/>
          </p:nvSpPr>
          <p:spPr bwMode="auto">
            <a:xfrm>
              <a:off x="6338" y="9998"/>
              <a:ext cx="1222" cy="468"/>
            </a:xfrm>
            <a:prstGeom prst="rect">
              <a:avLst/>
            </a:prstGeom>
            <a:solidFill>
              <a:srgbClr val="FFFFFF"/>
            </a:solidFill>
            <a:ln w="2857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800" b="1">
                  <a:solidFill>
                    <a:srgbClr val="FF0000"/>
                  </a:solidFill>
                  <a:latin typeface="Times New Roman" panose="02020603050405020304" pitchFamily="18" charset="0"/>
                </a:rPr>
                <a:t>数据输出</a:t>
              </a:r>
              <a:endParaRPr kumimoji="1" lang="zh-CN" altLang="en-US" sz="6000" b="1">
                <a:solidFill>
                  <a:srgbClr val="FF0000"/>
                </a:solidFill>
                <a:latin typeface="Gulim" pitchFamily="34" charset="-127"/>
                <a:ea typeface="Gulim" pitchFamily="34" charset="-127"/>
              </a:endParaRPr>
            </a:p>
          </p:txBody>
        </p:sp>
        <p:sp>
          <p:nvSpPr>
            <p:cNvPr id="49160" name="Oval 8"/>
            <p:cNvSpPr>
              <a:spLocks noChangeArrowheads="1"/>
            </p:cNvSpPr>
            <p:nvPr/>
          </p:nvSpPr>
          <p:spPr bwMode="auto">
            <a:xfrm>
              <a:off x="4538" y="9842"/>
              <a:ext cx="1260" cy="624"/>
            </a:xfrm>
            <a:prstGeom prst="ellipse">
              <a:avLst/>
            </a:prstGeom>
            <a:solidFill>
              <a:srgbClr val="FFFFFF"/>
            </a:solidFill>
            <a:ln w="2857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800" b="1">
                  <a:solidFill>
                    <a:srgbClr val="FF0000"/>
                  </a:solidFill>
                  <a:latin typeface="Times New Roman" panose="02020603050405020304" pitchFamily="18" charset="0"/>
                </a:rPr>
                <a:t>处理</a:t>
              </a:r>
              <a:endParaRPr kumimoji="1" lang="zh-CN" altLang="en-US" sz="6000" b="1">
                <a:solidFill>
                  <a:srgbClr val="FF0000"/>
                </a:solidFill>
                <a:latin typeface="Gulim" pitchFamily="34" charset="-127"/>
                <a:ea typeface="Gulim" pitchFamily="34" charset="-127"/>
              </a:endParaRPr>
            </a:p>
          </p:txBody>
        </p:sp>
        <p:sp>
          <p:nvSpPr>
            <p:cNvPr id="49161" name="Line 9"/>
            <p:cNvSpPr>
              <a:spLocks noChangeShapeType="1"/>
            </p:cNvSpPr>
            <p:nvPr/>
          </p:nvSpPr>
          <p:spPr bwMode="auto">
            <a:xfrm>
              <a:off x="3818" y="10154"/>
              <a:ext cx="720" cy="0"/>
            </a:xfrm>
            <a:prstGeom prst="line">
              <a:avLst/>
            </a:prstGeom>
            <a:noFill/>
            <a:ln w="285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9162" name="Line 10"/>
            <p:cNvSpPr>
              <a:spLocks noChangeShapeType="1"/>
            </p:cNvSpPr>
            <p:nvPr/>
          </p:nvSpPr>
          <p:spPr bwMode="auto">
            <a:xfrm>
              <a:off x="5798" y="10154"/>
              <a:ext cx="540" cy="0"/>
            </a:xfrm>
            <a:prstGeom prst="line">
              <a:avLst/>
            </a:prstGeom>
            <a:noFill/>
            <a:ln w="285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9163" name="Line 11"/>
            <p:cNvSpPr>
              <a:spLocks noChangeShapeType="1"/>
            </p:cNvSpPr>
            <p:nvPr/>
          </p:nvSpPr>
          <p:spPr bwMode="auto">
            <a:xfrm>
              <a:off x="5258" y="10466"/>
              <a:ext cx="0" cy="468"/>
            </a:xfrm>
            <a:prstGeom prst="line">
              <a:avLst/>
            </a:prstGeom>
            <a:noFill/>
            <a:ln w="28575">
              <a:solidFill>
                <a:srgbClr val="000000"/>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9164" name="Line 12"/>
            <p:cNvSpPr>
              <a:spLocks noChangeShapeType="1"/>
            </p:cNvSpPr>
            <p:nvPr/>
          </p:nvSpPr>
          <p:spPr bwMode="auto">
            <a:xfrm>
              <a:off x="4538" y="10934"/>
              <a:ext cx="162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5" name="Line 13"/>
            <p:cNvSpPr>
              <a:spLocks noChangeShapeType="1"/>
            </p:cNvSpPr>
            <p:nvPr/>
          </p:nvSpPr>
          <p:spPr bwMode="auto">
            <a:xfrm>
              <a:off x="4538" y="11402"/>
              <a:ext cx="162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3252" name="Text Box 14"/>
          <p:cNvSpPr txBox="1">
            <a:spLocks noChangeArrowheads="1"/>
          </p:cNvSpPr>
          <p:nvPr/>
        </p:nvSpPr>
        <p:spPr bwMode="auto">
          <a:xfrm>
            <a:off x="395288" y="1196975"/>
            <a:ext cx="81375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latinLnBrk="1" hangingPunct="1">
              <a:spcBef>
                <a:spcPct val="50000"/>
              </a:spcBef>
              <a:buFont typeface="Wingdings" panose="05000000000000000000" pitchFamily="2" charset="2"/>
              <a:buChar char="v"/>
            </a:pPr>
            <a:r>
              <a:rPr kumimoji="1" lang="zh-CN" altLang="en-US" b="1">
                <a:latin typeface="仿宋_GB2312" pitchFamily="49" charset="-122"/>
                <a:ea typeface="仿宋_GB2312" pitchFamily="49" charset="-122"/>
              </a:rPr>
              <a:t>在需求分析中，通过</a:t>
            </a:r>
            <a:r>
              <a:rPr kumimoji="1" lang="zh-CN" altLang="en-US" b="1">
                <a:solidFill>
                  <a:srgbClr val="FF0000"/>
                </a:solidFill>
                <a:latin typeface="仿宋_GB2312" pitchFamily="49" charset="-122"/>
                <a:ea typeface="仿宋_GB2312" pitchFamily="49" charset="-122"/>
              </a:rPr>
              <a:t>自顶向下</a:t>
            </a:r>
            <a:r>
              <a:rPr kumimoji="1" lang="zh-CN" altLang="en-US" b="1">
                <a:latin typeface="仿宋_GB2312" pitchFamily="49" charset="-122"/>
                <a:ea typeface="仿宋_GB2312" pitchFamily="49" charset="-122"/>
              </a:rPr>
              <a:t>、</a:t>
            </a:r>
            <a:r>
              <a:rPr kumimoji="1" lang="zh-CN" altLang="en-US" b="1">
                <a:solidFill>
                  <a:srgbClr val="FF0000"/>
                </a:solidFill>
                <a:latin typeface="仿宋_GB2312" pitchFamily="49" charset="-122"/>
                <a:ea typeface="仿宋_GB2312" pitchFamily="49" charset="-122"/>
              </a:rPr>
              <a:t>逐步分解</a:t>
            </a:r>
            <a:r>
              <a:rPr kumimoji="1" lang="zh-CN" altLang="en-US" b="1">
                <a:latin typeface="仿宋_GB2312" pitchFamily="49" charset="-122"/>
                <a:ea typeface="仿宋_GB2312" pitchFamily="49" charset="-122"/>
              </a:rPr>
              <a:t>的方法分析系统。任何一个系统都可以抽象为</a:t>
            </a:r>
            <a:r>
              <a:rPr kumimoji="1" lang="zh-CN" altLang="en-US" b="1">
                <a:solidFill>
                  <a:srgbClr val="FF0000"/>
                </a:solidFill>
                <a:latin typeface="仿宋_GB2312" pitchFamily="49" charset="-122"/>
                <a:ea typeface="仿宋_GB2312" pitchFamily="49" charset="-122"/>
              </a:rPr>
              <a:t>数据流图</a:t>
            </a:r>
            <a:r>
              <a:rPr kumimoji="1" lang="zh-CN" altLang="en-US" b="1">
                <a:latin typeface="仿宋_GB2312" pitchFamily="49" charset="-122"/>
                <a:ea typeface="仿宋_GB2312" pitchFamily="49" charset="-122"/>
              </a:rPr>
              <a:t>的形式。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3252"/>
                                        </p:tgtEl>
                                        <p:attrNameLst>
                                          <p:attrName>style.visibility</p:attrName>
                                        </p:attrNameLst>
                                      </p:cBhvr>
                                      <p:to>
                                        <p:strVal val="visible"/>
                                      </p:to>
                                    </p:set>
                                    <p:animEffect transition="in" filter="wipe(left)">
                                      <p:cBhvr>
                                        <p:cTn id="7" dur="500"/>
                                        <p:tgtEl>
                                          <p:spTgt spid="532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53251"/>
                                        </p:tgtEl>
                                        <p:attrNameLst>
                                          <p:attrName>style.visibility</p:attrName>
                                        </p:attrNameLst>
                                      </p:cBhvr>
                                      <p:to>
                                        <p:strVal val="visible"/>
                                      </p:to>
                                    </p:set>
                                    <p:animEffect transition="in" filter="fade">
                                      <p:cBhvr>
                                        <p:cTn id="12" dur="1000"/>
                                        <p:tgtEl>
                                          <p:spTgt spid="53251"/>
                                        </p:tgtEl>
                                      </p:cBhvr>
                                    </p:animEffect>
                                    <p:anim calcmode="lin" valueType="num">
                                      <p:cBhvr>
                                        <p:cTn id="13" dur="1000" fill="hold"/>
                                        <p:tgtEl>
                                          <p:spTgt spid="53251"/>
                                        </p:tgtEl>
                                        <p:attrNameLst>
                                          <p:attrName>ppt_x</p:attrName>
                                        </p:attrNameLst>
                                      </p:cBhvr>
                                      <p:tavLst>
                                        <p:tav tm="0">
                                          <p:val>
                                            <p:strVal val="#ppt_x"/>
                                          </p:val>
                                        </p:tav>
                                        <p:tav tm="100000">
                                          <p:val>
                                            <p:strVal val="#ppt_x"/>
                                          </p:val>
                                        </p:tav>
                                      </p:tavLst>
                                    </p:anim>
                                    <p:anim calcmode="lin" valueType="num">
                                      <p:cBhvr>
                                        <p:cTn id="14" dur="1000" fill="hold"/>
                                        <p:tgtEl>
                                          <p:spTgt spid="532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457200" y="115888"/>
            <a:ext cx="8229600" cy="704850"/>
          </a:xfrm>
        </p:spPr>
        <p:txBody>
          <a:bodyPr/>
          <a:lstStyle/>
          <a:p>
            <a:r>
              <a:rPr lang="zh-CN" altLang="en-US"/>
              <a:t>数据字典</a:t>
            </a:r>
          </a:p>
        </p:txBody>
      </p:sp>
      <p:sp>
        <p:nvSpPr>
          <p:cNvPr id="46083" name="内容占位符 2"/>
          <p:cNvSpPr>
            <a:spLocks noGrp="1"/>
          </p:cNvSpPr>
          <p:nvPr>
            <p:ph idx="1"/>
          </p:nvPr>
        </p:nvSpPr>
        <p:spPr>
          <a:xfrm>
            <a:off x="457200" y="1268413"/>
            <a:ext cx="8229600" cy="4857750"/>
          </a:xfrm>
        </p:spPr>
        <p:txBody>
          <a:bodyPr/>
          <a:lstStyle/>
          <a:p>
            <a:r>
              <a:rPr lang="zh-CN" altLang="en-US" b="1" dirty="0">
                <a:solidFill>
                  <a:srgbClr val="0000FF"/>
                </a:solidFill>
              </a:rPr>
              <a:t>数据流图</a:t>
            </a:r>
            <a:r>
              <a:rPr lang="zh-CN" altLang="en-US" b="1" dirty="0"/>
              <a:t>表达了数据和处理的关系，</a:t>
            </a:r>
            <a:r>
              <a:rPr lang="zh-CN" altLang="en-US" b="1" dirty="0">
                <a:solidFill>
                  <a:srgbClr val="0000FF"/>
                </a:solidFill>
              </a:rPr>
              <a:t>数据字典</a:t>
            </a:r>
            <a:r>
              <a:rPr lang="zh-CN" altLang="en-US" b="1" dirty="0"/>
              <a:t>则是系统中</a:t>
            </a:r>
            <a:r>
              <a:rPr lang="zh-CN" altLang="en-US" b="1" dirty="0">
                <a:solidFill>
                  <a:srgbClr val="FF0000"/>
                </a:solidFill>
              </a:rPr>
              <a:t>各类数据描述的集合</a:t>
            </a:r>
            <a:r>
              <a:rPr lang="zh-CN" altLang="en-US" b="1" dirty="0"/>
              <a:t>，是进行详细的数据</a:t>
            </a:r>
            <a:r>
              <a:rPr lang="zh-CN" altLang="en-US" b="1" dirty="0">
                <a:solidFill>
                  <a:srgbClr val="FF0000"/>
                </a:solidFill>
              </a:rPr>
              <a:t>收集</a:t>
            </a:r>
            <a:r>
              <a:rPr lang="zh-CN" altLang="en-US" b="1" dirty="0"/>
              <a:t>和</a:t>
            </a:r>
            <a:r>
              <a:rPr lang="zh-CN" altLang="en-US" b="1" dirty="0">
                <a:solidFill>
                  <a:srgbClr val="FF0000"/>
                </a:solidFill>
              </a:rPr>
              <a:t>分析</a:t>
            </a:r>
            <a:r>
              <a:rPr lang="zh-CN" altLang="en-US" b="1" dirty="0"/>
              <a:t>获得的主要成果。</a:t>
            </a:r>
            <a:endParaRPr lang="en-US" altLang="zh-CN" b="1" dirty="0"/>
          </a:p>
          <a:p>
            <a:r>
              <a:rPr lang="zh-CN" altLang="en-US" b="1" dirty="0"/>
              <a:t>数据字典通常包括</a:t>
            </a:r>
            <a:r>
              <a:rPr lang="zh-CN" altLang="en-US" b="1" dirty="0">
                <a:solidFill>
                  <a:srgbClr val="FF0000"/>
                </a:solidFill>
              </a:rPr>
              <a:t>数据项</a:t>
            </a:r>
            <a:r>
              <a:rPr lang="zh-CN" altLang="en-US" b="1" dirty="0"/>
              <a:t>、</a:t>
            </a:r>
            <a:r>
              <a:rPr lang="zh-CN" altLang="en-US" b="1" dirty="0">
                <a:solidFill>
                  <a:srgbClr val="FF0000"/>
                </a:solidFill>
              </a:rPr>
              <a:t>数据结构</a:t>
            </a:r>
            <a:r>
              <a:rPr lang="zh-CN" altLang="en-US" b="1" dirty="0"/>
              <a:t>、</a:t>
            </a:r>
            <a:r>
              <a:rPr lang="zh-CN" altLang="en-US" b="1" dirty="0">
                <a:solidFill>
                  <a:srgbClr val="FF0000"/>
                </a:solidFill>
              </a:rPr>
              <a:t>数据流</a:t>
            </a:r>
            <a:r>
              <a:rPr lang="zh-CN" altLang="en-US" b="1" dirty="0"/>
              <a:t>、</a:t>
            </a:r>
            <a:r>
              <a:rPr lang="zh-CN" altLang="en-US" b="1" dirty="0">
                <a:solidFill>
                  <a:srgbClr val="FF0000"/>
                </a:solidFill>
              </a:rPr>
              <a:t>数据存储</a:t>
            </a:r>
            <a:r>
              <a:rPr lang="zh-CN" altLang="en-US" b="1" dirty="0"/>
              <a:t>和</a:t>
            </a:r>
            <a:r>
              <a:rPr lang="zh-CN" altLang="en-US" b="1" dirty="0">
                <a:solidFill>
                  <a:srgbClr val="FF0000"/>
                </a:solidFill>
              </a:rPr>
              <a:t>数据处理</a:t>
            </a:r>
            <a:r>
              <a:rPr lang="en-US" altLang="zh-CN" b="1" dirty="0"/>
              <a:t>5</a:t>
            </a:r>
            <a:r>
              <a:rPr lang="zh-CN" altLang="en-US" b="1" dirty="0"/>
              <a:t>个部分，其中数据项是数据的最小组成单位，若干个数据项可以组成一个数据结构。</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wipe(left)">
                                      <p:cBhvr>
                                        <p:cTn id="7" dur="500"/>
                                        <p:tgtEl>
                                          <p:spTgt spid="46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wipe(left)">
                                      <p:cBhvr>
                                        <p:cTn id="12" dur="500"/>
                                        <p:tgtEl>
                                          <p:spTgt spid="460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457200" y="115888"/>
            <a:ext cx="8229600" cy="704850"/>
          </a:xfrm>
        </p:spPr>
        <p:txBody>
          <a:bodyPr/>
          <a:lstStyle/>
          <a:p>
            <a:r>
              <a:rPr lang="en-US" altLang="zh-CN"/>
              <a:t>1.</a:t>
            </a:r>
            <a:r>
              <a:rPr lang="zh-CN" altLang="en-US"/>
              <a:t>数据项</a:t>
            </a:r>
          </a:p>
        </p:txBody>
      </p:sp>
      <p:sp>
        <p:nvSpPr>
          <p:cNvPr id="47107" name="内容占位符 2"/>
          <p:cNvSpPr>
            <a:spLocks noGrp="1"/>
          </p:cNvSpPr>
          <p:nvPr>
            <p:ph idx="1"/>
          </p:nvPr>
        </p:nvSpPr>
        <p:spPr>
          <a:xfrm>
            <a:off x="457200" y="1295400"/>
            <a:ext cx="8229600" cy="4991100"/>
          </a:xfrm>
        </p:spPr>
        <p:txBody>
          <a:bodyPr/>
          <a:lstStyle/>
          <a:p>
            <a:r>
              <a:rPr lang="zh-CN" altLang="en-US" b="1">
                <a:solidFill>
                  <a:srgbClr val="0000FF"/>
                </a:solidFill>
              </a:rPr>
              <a:t>数据项</a:t>
            </a:r>
            <a:r>
              <a:rPr lang="zh-CN" altLang="en-US" b="1"/>
              <a:t>是</a:t>
            </a:r>
            <a:r>
              <a:rPr lang="zh-CN" altLang="en-US" b="1">
                <a:solidFill>
                  <a:srgbClr val="FF0000"/>
                </a:solidFill>
              </a:rPr>
              <a:t>不可再分</a:t>
            </a:r>
            <a:r>
              <a:rPr lang="zh-CN" altLang="en-US" b="1"/>
              <a:t>的数据单位，</a:t>
            </a:r>
            <a:endParaRPr lang="en-US" altLang="zh-CN" b="1"/>
          </a:p>
          <a:p>
            <a:r>
              <a:rPr lang="zh-CN" altLang="en-US" b="1"/>
              <a:t>对数据项的描述通常包括：</a:t>
            </a:r>
            <a:r>
              <a:rPr lang="zh-CN" altLang="en-US" b="1">
                <a:solidFill>
                  <a:srgbClr val="FF0000"/>
                </a:solidFill>
              </a:rPr>
              <a:t>数据项名</a:t>
            </a:r>
            <a:r>
              <a:rPr lang="zh-CN" altLang="en-US" b="1"/>
              <a:t>、</a:t>
            </a:r>
            <a:r>
              <a:rPr lang="zh-CN" altLang="en-US" b="1">
                <a:solidFill>
                  <a:srgbClr val="FF0000"/>
                </a:solidFill>
              </a:rPr>
              <a:t>数据项含义说明</a:t>
            </a:r>
            <a:r>
              <a:rPr lang="zh-CN" altLang="en-US" b="1"/>
              <a:t>、</a:t>
            </a:r>
            <a:r>
              <a:rPr lang="zh-CN" altLang="en-US" b="1">
                <a:solidFill>
                  <a:srgbClr val="FF0000"/>
                </a:solidFill>
              </a:rPr>
              <a:t>别名</a:t>
            </a:r>
            <a:r>
              <a:rPr lang="zh-CN" altLang="en-US" b="1"/>
              <a:t>、</a:t>
            </a:r>
            <a:r>
              <a:rPr lang="zh-CN" altLang="en-US" b="1">
                <a:solidFill>
                  <a:srgbClr val="FF0000"/>
                </a:solidFill>
              </a:rPr>
              <a:t>数据类型</a:t>
            </a:r>
            <a:r>
              <a:rPr lang="zh-CN" altLang="en-US" b="1"/>
              <a:t>、</a:t>
            </a:r>
            <a:r>
              <a:rPr lang="zh-CN" altLang="en-US" b="1">
                <a:solidFill>
                  <a:srgbClr val="FF0000"/>
                </a:solidFill>
              </a:rPr>
              <a:t>长度</a:t>
            </a:r>
            <a:r>
              <a:rPr lang="zh-CN" altLang="en-US" b="1"/>
              <a:t>、</a:t>
            </a:r>
            <a:r>
              <a:rPr lang="zh-CN" altLang="en-US" b="1">
                <a:solidFill>
                  <a:srgbClr val="FF0000"/>
                </a:solidFill>
              </a:rPr>
              <a:t>取值范围</a:t>
            </a:r>
            <a:r>
              <a:rPr lang="zh-CN" altLang="en-US" b="1"/>
              <a:t>、</a:t>
            </a:r>
            <a:r>
              <a:rPr lang="zh-CN" altLang="en-US" b="1">
                <a:solidFill>
                  <a:srgbClr val="FF0000"/>
                </a:solidFill>
              </a:rPr>
              <a:t>取值含义</a:t>
            </a:r>
            <a:r>
              <a:rPr lang="zh-CN" altLang="en-US" b="1"/>
              <a:t>、</a:t>
            </a:r>
            <a:r>
              <a:rPr lang="zh-CN" altLang="en-US" b="1">
                <a:solidFill>
                  <a:srgbClr val="FF0000"/>
                </a:solidFill>
              </a:rPr>
              <a:t>与其他数据项的逻辑关系</a:t>
            </a:r>
            <a:r>
              <a:rPr lang="zh-CN" altLang="en-US" b="1"/>
              <a:t>、</a:t>
            </a:r>
            <a:r>
              <a:rPr lang="zh-CN" altLang="en-US" b="1">
                <a:solidFill>
                  <a:srgbClr val="FF0000"/>
                </a:solidFill>
              </a:rPr>
              <a:t>数据项之间的联系</a:t>
            </a:r>
            <a:r>
              <a:rPr lang="zh-CN" altLang="en-US" b="1"/>
              <a:t>。</a:t>
            </a:r>
            <a:endParaRPr lang="en-US" altLang="zh-CN" b="1"/>
          </a:p>
          <a:p>
            <a:r>
              <a:rPr lang="zh-CN" altLang="en-US" b="1"/>
              <a:t>其中“</a:t>
            </a:r>
            <a:r>
              <a:rPr lang="zh-CN" altLang="en-US" b="1">
                <a:solidFill>
                  <a:srgbClr val="FF0000"/>
                </a:solidFill>
              </a:rPr>
              <a:t>取值范围</a:t>
            </a:r>
            <a:r>
              <a:rPr lang="zh-CN" altLang="en-US" b="1"/>
              <a:t>”、“</a:t>
            </a:r>
            <a:r>
              <a:rPr lang="zh-CN" altLang="en-US" b="1">
                <a:solidFill>
                  <a:srgbClr val="FF0000"/>
                </a:solidFill>
              </a:rPr>
              <a:t>与其他数据项的逻辑关系</a:t>
            </a:r>
            <a:r>
              <a:rPr lang="zh-CN" altLang="en-US" b="1"/>
              <a:t>”说明了数据的</a:t>
            </a:r>
            <a:r>
              <a:rPr lang="zh-CN" altLang="en-US" b="1">
                <a:solidFill>
                  <a:srgbClr val="0000FF"/>
                </a:solidFill>
              </a:rPr>
              <a:t>完整性约束条件</a:t>
            </a:r>
            <a:r>
              <a:rPr lang="zh-CN" altLang="en-US" b="1"/>
              <a:t>，是设计数据检验功能的依据。</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wipe(left)">
                                      <p:cBhvr>
                                        <p:cTn id="7" dur="500"/>
                                        <p:tgtEl>
                                          <p:spTgt spid="47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wipe(left)">
                                      <p:cBhvr>
                                        <p:cTn id="12" dur="500"/>
                                        <p:tgtEl>
                                          <p:spTgt spid="471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Effect transition="in" filter="wipe(left)">
                                      <p:cBhvr>
                                        <p:cTn id="17" dur="500"/>
                                        <p:tgtEl>
                                          <p:spTgt spid="471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457200" y="115888"/>
            <a:ext cx="8229600" cy="704850"/>
          </a:xfrm>
        </p:spPr>
        <p:txBody>
          <a:bodyPr/>
          <a:lstStyle/>
          <a:p>
            <a:r>
              <a:rPr lang="en-US" altLang="zh-CN"/>
              <a:t>2.</a:t>
            </a:r>
            <a:r>
              <a:rPr lang="zh-CN" altLang="en-US"/>
              <a:t>数据结构</a:t>
            </a:r>
          </a:p>
        </p:txBody>
      </p:sp>
      <p:sp>
        <p:nvSpPr>
          <p:cNvPr id="48131" name="内容占位符 2"/>
          <p:cNvSpPr>
            <a:spLocks noGrp="1"/>
          </p:cNvSpPr>
          <p:nvPr>
            <p:ph idx="1"/>
          </p:nvPr>
        </p:nvSpPr>
        <p:spPr>
          <a:xfrm>
            <a:off x="393700" y="1195388"/>
            <a:ext cx="8428038" cy="4930775"/>
          </a:xfrm>
        </p:spPr>
        <p:txBody>
          <a:bodyPr/>
          <a:lstStyle/>
          <a:p>
            <a:r>
              <a:rPr lang="zh-CN" altLang="en-US" b="1">
                <a:solidFill>
                  <a:srgbClr val="0000FF"/>
                </a:solidFill>
              </a:rPr>
              <a:t>数据结构</a:t>
            </a:r>
            <a:r>
              <a:rPr lang="zh-CN" altLang="en-US" b="1"/>
              <a:t>反映了数据之间的</a:t>
            </a:r>
            <a:r>
              <a:rPr lang="zh-CN" altLang="en-US" b="1">
                <a:solidFill>
                  <a:srgbClr val="FF0000"/>
                </a:solidFill>
              </a:rPr>
              <a:t>组合关系</a:t>
            </a:r>
            <a:r>
              <a:rPr lang="zh-CN" altLang="en-US" b="1"/>
              <a:t>，是有意义的</a:t>
            </a:r>
            <a:r>
              <a:rPr lang="zh-CN" altLang="en-US" b="1">
                <a:solidFill>
                  <a:srgbClr val="FF0000"/>
                </a:solidFill>
              </a:rPr>
              <a:t>数据项集合</a:t>
            </a:r>
            <a:r>
              <a:rPr lang="zh-CN" altLang="en-US" b="1"/>
              <a:t>。</a:t>
            </a:r>
            <a:endParaRPr lang="en-US" altLang="zh-CN" b="1"/>
          </a:p>
          <a:p>
            <a:r>
              <a:rPr lang="zh-CN" altLang="en-US" b="1"/>
              <a:t>数据结构内容包括：</a:t>
            </a:r>
            <a:endParaRPr lang="en-US" altLang="zh-CN" b="1"/>
          </a:p>
          <a:p>
            <a:pPr lvl="1"/>
            <a:r>
              <a:rPr lang="zh-CN" altLang="en-US" b="1">
                <a:solidFill>
                  <a:srgbClr val="FF0000"/>
                </a:solidFill>
              </a:rPr>
              <a:t>数据结构名</a:t>
            </a:r>
            <a:endParaRPr lang="en-US" altLang="zh-CN" b="1">
              <a:solidFill>
                <a:srgbClr val="FF0000"/>
              </a:solidFill>
            </a:endParaRPr>
          </a:p>
          <a:p>
            <a:pPr lvl="1"/>
            <a:r>
              <a:rPr lang="zh-CN" altLang="en-US" b="1">
                <a:solidFill>
                  <a:srgbClr val="FF0000"/>
                </a:solidFill>
              </a:rPr>
              <a:t>含义说明</a:t>
            </a:r>
            <a:endParaRPr lang="en-US" altLang="zh-CN" b="1">
              <a:solidFill>
                <a:srgbClr val="FF0000"/>
              </a:solidFill>
            </a:endParaRPr>
          </a:p>
          <a:p>
            <a:pPr lvl="1"/>
            <a:r>
              <a:rPr lang="zh-CN" altLang="en-US" b="1">
                <a:solidFill>
                  <a:srgbClr val="FF0000"/>
                </a:solidFill>
              </a:rPr>
              <a:t>组成结构</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wipe(left)">
                                      <p:cBhvr>
                                        <p:cTn id="7" dur="500"/>
                                        <p:tgtEl>
                                          <p:spTgt spid="48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wipe(left)">
                                      <p:cBhvr>
                                        <p:cTn id="12" dur="500"/>
                                        <p:tgtEl>
                                          <p:spTgt spid="48131">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48131">
                                            <p:txEl>
                                              <p:pRg st="2" end="2"/>
                                            </p:txEl>
                                          </p:spTgt>
                                        </p:tgtEl>
                                        <p:attrNameLst>
                                          <p:attrName>style.visibility</p:attrName>
                                        </p:attrNameLst>
                                      </p:cBhvr>
                                      <p:to>
                                        <p:strVal val="visible"/>
                                      </p:to>
                                    </p:set>
                                    <p:animEffect transition="in" filter="wipe(left)">
                                      <p:cBhvr>
                                        <p:cTn id="15" dur="500"/>
                                        <p:tgtEl>
                                          <p:spTgt spid="48131">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48131">
                                            <p:txEl>
                                              <p:pRg st="3" end="3"/>
                                            </p:txEl>
                                          </p:spTgt>
                                        </p:tgtEl>
                                        <p:attrNameLst>
                                          <p:attrName>style.visibility</p:attrName>
                                        </p:attrNameLst>
                                      </p:cBhvr>
                                      <p:to>
                                        <p:strVal val="visible"/>
                                      </p:to>
                                    </p:set>
                                    <p:animEffect transition="in" filter="wipe(left)">
                                      <p:cBhvr>
                                        <p:cTn id="18" dur="500"/>
                                        <p:tgtEl>
                                          <p:spTgt spid="48131">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48131">
                                            <p:txEl>
                                              <p:pRg st="4" end="4"/>
                                            </p:txEl>
                                          </p:spTgt>
                                        </p:tgtEl>
                                        <p:attrNameLst>
                                          <p:attrName>style.visibility</p:attrName>
                                        </p:attrNameLst>
                                      </p:cBhvr>
                                      <p:to>
                                        <p:strVal val="visible"/>
                                      </p:to>
                                    </p:set>
                                    <p:animEffect transition="in" filter="wipe(left)">
                                      <p:cBhvr>
                                        <p:cTn id="21" dur="500"/>
                                        <p:tgtEl>
                                          <p:spTgt spid="481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457200" y="115888"/>
            <a:ext cx="8229600" cy="704850"/>
          </a:xfrm>
        </p:spPr>
        <p:txBody>
          <a:bodyPr/>
          <a:lstStyle/>
          <a:p>
            <a:r>
              <a:rPr lang="en-US" altLang="zh-CN"/>
              <a:t>3.</a:t>
            </a:r>
            <a:r>
              <a:rPr lang="zh-CN" altLang="en-US"/>
              <a:t>数据流</a:t>
            </a:r>
          </a:p>
        </p:txBody>
      </p:sp>
      <p:sp>
        <p:nvSpPr>
          <p:cNvPr id="49155" name="内容占位符 2"/>
          <p:cNvSpPr>
            <a:spLocks noGrp="1"/>
          </p:cNvSpPr>
          <p:nvPr>
            <p:ph idx="1"/>
          </p:nvPr>
        </p:nvSpPr>
        <p:spPr>
          <a:xfrm>
            <a:off x="285750" y="1295400"/>
            <a:ext cx="8572500" cy="4876800"/>
          </a:xfrm>
        </p:spPr>
        <p:txBody>
          <a:bodyPr/>
          <a:lstStyle/>
          <a:p>
            <a:r>
              <a:rPr lang="zh-CN" altLang="en-US" b="1">
                <a:solidFill>
                  <a:srgbClr val="0000FF"/>
                </a:solidFill>
              </a:rPr>
              <a:t>数据流</a:t>
            </a:r>
            <a:r>
              <a:rPr lang="zh-CN" altLang="en-US" b="1"/>
              <a:t>可以是</a:t>
            </a:r>
            <a:r>
              <a:rPr lang="zh-CN" altLang="en-US" b="1">
                <a:solidFill>
                  <a:srgbClr val="FF0000"/>
                </a:solidFill>
              </a:rPr>
              <a:t>数据项</a:t>
            </a:r>
            <a:r>
              <a:rPr lang="zh-CN" altLang="en-US" b="1"/>
              <a:t>，也可以是</a:t>
            </a:r>
            <a:r>
              <a:rPr lang="zh-CN" altLang="en-US" b="1">
                <a:solidFill>
                  <a:srgbClr val="FF0000"/>
                </a:solidFill>
              </a:rPr>
              <a:t>数据结构</a:t>
            </a:r>
            <a:r>
              <a:rPr lang="zh-CN" altLang="en-US" b="1"/>
              <a:t>，它表示某一处理过程中数据在系统内的</a:t>
            </a:r>
            <a:r>
              <a:rPr lang="zh-CN" altLang="en-US" b="1">
                <a:solidFill>
                  <a:srgbClr val="FF0000"/>
                </a:solidFill>
              </a:rPr>
              <a:t>传输路径</a:t>
            </a:r>
            <a:r>
              <a:rPr lang="zh-CN" altLang="en-US" b="1"/>
              <a:t>。</a:t>
            </a:r>
            <a:endParaRPr lang="en-US" altLang="zh-CN" b="1"/>
          </a:p>
          <a:p>
            <a:r>
              <a:rPr lang="zh-CN" altLang="en-US" b="1"/>
              <a:t>对数据流的描述通常包括：</a:t>
            </a:r>
            <a:r>
              <a:rPr lang="zh-CN" altLang="en-US" b="1">
                <a:solidFill>
                  <a:srgbClr val="FF0000"/>
                </a:solidFill>
              </a:rPr>
              <a:t>数据流名</a:t>
            </a:r>
            <a:r>
              <a:rPr lang="zh-CN" altLang="en-US" b="1"/>
              <a:t>、</a:t>
            </a:r>
            <a:r>
              <a:rPr lang="zh-CN" altLang="en-US" b="1">
                <a:solidFill>
                  <a:srgbClr val="FF0000"/>
                </a:solidFill>
              </a:rPr>
              <a:t>说明</a:t>
            </a:r>
            <a:r>
              <a:rPr lang="zh-CN" altLang="en-US" b="1"/>
              <a:t>、</a:t>
            </a:r>
            <a:r>
              <a:rPr lang="zh-CN" altLang="en-US" b="1">
                <a:solidFill>
                  <a:srgbClr val="FF0000"/>
                </a:solidFill>
              </a:rPr>
              <a:t>数据流来源</a:t>
            </a:r>
            <a:r>
              <a:rPr lang="zh-CN" altLang="en-US" b="1"/>
              <a:t>、</a:t>
            </a:r>
            <a:r>
              <a:rPr lang="zh-CN" altLang="en-US" b="1">
                <a:solidFill>
                  <a:srgbClr val="FF0000"/>
                </a:solidFill>
              </a:rPr>
              <a:t>数据流去向</a:t>
            </a:r>
            <a:r>
              <a:rPr lang="zh-CN" altLang="en-US" b="1"/>
              <a:t>、</a:t>
            </a:r>
            <a:r>
              <a:rPr lang="zh-CN" altLang="en-US" b="1">
                <a:solidFill>
                  <a:srgbClr val="FF0000"/>
                </a:solidFill>
              </a:rPr>
              <a:t>数据流组成</a:t>
            </a:r>
            <a:r>
              <a:rPr lang="zh-CN" altLang="en-US" b="1"/>
              <a:t>、</a:t>
            </a:r>
            <a:r>
              <a:rPr lang="zh-CN" altLang="en-US" b="1">
                <a:solidFill>
                  <a:srgbClr val="FF0000"/>
                </a:solidFill>
              </a:rPr>
              <a:t>平均流量</a:t>
            </a:r>
            <a:r>
              <a:rPr lang="zh-CN" altLang="en-US" b="1"/>
              <a:t>以及</a:t>
            </a:r>
            <a:r>
              <a:rPr lang="zh-CN" altLang="en-US" b="1">
                <a:solidFill>
                  <a:srgbClr val="FF0000"/>
                </a:solidFill>
              </a:rPr>
              <a:t>高峰期流量</a:t>
            </a:r>
            <a:r>
              <a:rPr lang="zh-CN" altLang="en-US" b="1"/>
              <a:t>。</a:t>
            </a:r>
          </a:p>
          <a:p>
            <a:pPr lvl="1"/>
            <a:r>
              <a:rPr lang="zh-CN" altLang="en-US" b="1"/>
              <a:t>“</a:t>
            </a:r>
            <a:r>
              <a:rPr lang="zh-CN" altLang="en-US" b="1">
                <a:solidFill>
                  <a:srgbClr val="0000FF"/>
                </a:solidFill>
              </a:rPr>
              <a:t>数据流来源</a:t>
            </a:r>
            <a:r>
              <a:rPr lang="zh-CN" altLang="en-US" b="1"/>
              <a:t>”说明数据流来自哪个过程</a:t>
            </a:r>
            <a:endParaRPr lang="en-US" altLang="zh-CN" b="1"/>
          </a:p>
          <a:p>
            <a:pPr lvl="1"/>
            <a:r>
              <a:rPr lang="zh-CN" altLang="en-US" b="1"/>
              <a:t>“</a:t>
            </a:r>
            <a:r>
              <a:rPr lang="zh-CN" altLang="en-US" b="1">
                <a:solidFill>
                  <a:srgbClr val="0000FF"/>
                </a:solidFill>
              </a:rPr>
              <a:t>数据流去向</a:t>
            </a:r>
            <a:r>
              <a:rPr lang="zh-CN" altLang="en-US" b="1"/>
              <a:t>”说明数据流将到哪个过程</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wipe(left)">
                                      <p:cBhvr>
                                        <p:cTn id="7" dur="500"/>
                                        <p:tgtEl>
                                          <p:spTgt spid="49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wipe(left)">
                                      <p:cBhvr>
                                        <p:cTn id="12" dur="500"/>
                                        <p:tgtEl>
                                          <p:spTgt spid="49155">
                                            <p:txEl>
                                              <p:pRg st="1" end="1"/>
                                            </p:txEl>
                                          </p:spTgt>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9155">
                                            <p:txEl>
                                              <p:pRg st="2" end="2"/>
                                            </p:txEl>
                                          </p:spTgt>
                                        </p:tgtEl>
                                        <p:attrNameLst>
                                          <p:attrName>style.visibility</p:attrName>
                                        </p:attrNameLst>
                                      </p:cBhvr>
                                      <p:to>
                                        <p:strVal val="visible"/>
                                      </p:to>
                                    </p:set>
                                    <p:animEffect transition="in" filter="wipe(left)">
                                      <p:cBhvr>
                                        <p:cTn id="16" dur="500"/>
                                        <p:tgtEl>
                                          <p:spTgt spid="49155">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9155">
                                            <p:txEl>
                                              <p:pRg st="3" end="3"/>
                                            </p:txEl>
                                          </p:spTgt>
                                        </p:tgtEl>
                                        <p:attrNameLst>
                                          <p:attrName>style.visibility</p:attrName>
                                        </p:attrNameLst>
                                      </p:cBhvr>
                                      <p:to>
                                        <p:strVal val="visible"/>
                                      </p:to>
                                    </p:set>
                                    <p:animEffect transition="in" filter="wipe(left)">
                                      <p:cBhvr>
                                        <p:cTn id="19" dur="500"/>
                                        <p:tgtEl>
                                          <p:spTgt spid="491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457200" y="115888"/>
            <a:ext cx="8229600" cy="704850"/>
          </a:xfrm>
        </p:spPr>
        <p:txBody>
          <a:bodyPr/>
          <a:lstStyle/>
          <a:p>
            <a:r>
              <a:rPr lang="en-US" altLang="zh-CN"/>
              <a:t>4.</a:t>
            </a:r>
            <a:r>
              <a:rPr lang="zh-CN" altLang="en-US"/>
              <a:t>数据存储</a:t>
            </a:r>
          </a:p>
        </p:txBody>
      </p:sp>
      <p:sp>
        <p:nvSpPr>
          <p:cNvPr id="50179" name="内容占位符 2"/>
          <p:cNvSpPr>
            <a:spLocks noGrp="1"/>
          </p:cNvSpPr>
          <p:nvPr>
            <p:ph idx="1"/>
          </p:nvPr>
        </p:nvSpPr>
        <p:spPr>
          <a:xfrm>
            <a:off x="457200" y="1268413"/>
            <a:ext cx="8229600" cy="4857750"/>
          </a:xfrm>
        </p:spPr>
        <p:txBody>
          <a:bodyPr/>
          <a:lstStyle/>
          <a:p>
            <a:r>
              <a:rPr lang="zh-CN" altLang="en-US" b="1" dirty="0">
                <a:solidFill>
                  <a:srgbClr val="0000FF"/>
                </a:solidFill>
              </a:rPr>
              <a:t>数据存储</a:t>
            </a:r>
            <a:r>
              <a:rPr lang="zh-CN" altLang="en-US" b="1" dirty="0"/>
              <a:t>是数据的</a:t>
            </a:r>
            <a:r>
              <a:rPr lang="zh-CN" altLang="en-US" b="1" dirty="0">
                <a:solidFill>
                  <a:srgbClr val="FF0000"/>
                </a:solidFill>
              </a:rPr>
              <a:t>存储场所</a:t>
            </a:r>
            <a:r>
              <a:rPr lang="zh-CN" altLang="en-US" b="1" dirty="0"/>
              <a:t>，也是数据流的</a:t>
            </a:r>
            <a:r>
              <a:rPr lang="zh-CN" altLang="en-US" b="1" dirty="0">
                <a:solidFill>
                  <a:srgbClr val="FF0000"/>
                </a:solidFill>
              </a:rPr>
              <a:t>来源</a:t>
            </a:r>
            <a:r>
              <a:rPr lang="zh-CN" altLang="en-US" b="1" dirty="0"/>
              <a:t>和</a:t>
            </a:r>
            <a:r>
              <a:rPr lang="zh-CN" altLang="en-US" b="1" dirty="0">
                <a:solidFill>
                  <a:srgbClr val="FF0000"/>
                </a:solidFill>
              </a:rPr>
              <a:t>去向</a:t>
            </a:r>
            <a:r>
              <a:rPr lang="zh-CN" altLang="en-US" b="1" dirty="0"/>
              <a:t>之一。</a:t>
            </a:r>
            <a:endParaRPr lang="en-US" altLang="zh-CN" b="1" dirty="0"/>
          </a:p>
          <a:p>
            <a:r>
              <a:rPr lang="zh-CN" altLang="en-US" b="1" dirty="0"/>
              <a:t>它们可以是</a:t>
            </a:r>
            <a:r>
              <a:rPr lang="zh-CN" altLang="en-US" b="1" dirty="0">
                <a:solidFill>
                  <a:srgbClr val="FF0000"/>
                </a:solidFill>
              </a:rPr>
              <a:t>手工文档</a:t>
            </a:r>
            <a:r>
              <a:rPr lang="zh-CN" altLang="en-US" b="1" dirty="0"/>
              <a:t>或</a:t>
            </a:r>
            <a:r>
              <a:rPr lang="zh-CN" altLang="en-US" b="1" dirty="0">
                <a:solidFill>
                  <a:srgbClr val="FF0000"/>
                </a:solidFill>
              </a:rPr>
              <a:t>手工凭单</a:t>
            </a:r>
            <a:r>
              <a:rPr lang="zh-CN" altLang="en-US" b="1" dirty="0"/>
              <a:t>，也可以是</a:t>
            </a:r>
            <a:r>
              <a:rPr lang="zh-CN" altLang="en-US" b="1" dirty="0">
                <a:solidFill>
                  <a:srgbClr val="FF0000"/>
                </a:solidFill>
              </a:rPr>
              <a:t>计算机文档</a:t>
            </a:r>
            <a:r>
              <a:rPr lang="zh-CN" altLang="en-US" b="1" dirty="0"/>
              <a:t>。</a:t>
            </a:r>
            <a:endParaRPr lang="en-US" altLang="zh-CN" b="1" dirty="0"/>
          </a:p>
          <a:p>
            <a:r>
              <a:rPr lang="zh-CN" altLang="en-US" b="1" dirty="0"/>
              <a:t>对数据存储的描述通常包括：</a:t>
            </a:r>
            <a:r>
              <a:rPr lang="zh-CN" altLang="en-US" b="1" dirty="0">
                <a:solidFill>
                  <a:srgbClr val="FF0000"/>
                </a:solidFill>
              </a:rPr>
              <a:t>数据存储名</a:t>
            </a:r>
            <a:r>
              <a:rPr lang="zh-CN" altLang="en-US" b="1" dirty="0"/>
              <a:t>、</a:t>
            </a:r>
            <a:r>
              <a:rPr lang="zh-CN" altLang="en-US" b="1" dirty="0">
                <a:solidFill>
                  <a:srgbClr val="FF0000"/>
                </a:solidFill>
              </a:rPr>
              <a:t>说明</a:t>
            </a:r>
            <a:r>
              <a:rPr lang="zh-CN" altLang="en-US" b="1" dirty="0"/>
              <a:t>、</a:t>
            </a:r>
            <a:r>
              <a:rPr lang="zh-CN" altLang="en-US" b="1" dirty="0">
                <a:solidFill>
                  <a:srgbClr val="FF0000"/>
                </a:solidFill>
              </a:rPr>
              <a:t>输入的数据流</a:t>
            </a:r>
            <a:r>
              <a:rPr lang="zh-CN" altLang="en-US" b="1" dirty="0"/>
              <a:t>、</a:t>
            </a:r>
            <a:r>
              <a:rPr lang="zh-CN" altLang="en-US" b="1" dirty="0">
                <a:solidFill>
                  <a:srgbClr val="FF0000"/>
                </a:solidFill>
              </a:rPr>
              <a:t>输出的数据流</a:t>
            </a:r>
            <a:r>
              <a:rPr lang="zh-CN" altLang="en-US" b="1" dirty="0"/>
              <a:t>、</a:t>
            </a:r>
            <a:r>
              <a:rPr lang="zh-CN" altLang="en-US" b="1" dirty="0">
                <a:solidFill>
                  <a:srgbClr val="FF0000"/>
                </a:solidFill>
              </a:rPr>
              <a:t>数据存储内容</a:t>
            </a:r>
            <a:r>
              <a:rPr lang="zh-CN" altLang="en-US" b="1" dirty="0"/>
              <a:t>、</a:t>
            </a:r>
            <a:r>
              <a:rPr lang="zh-CN" altLang="en-US" b="1" dirty="0">
                <a:solidFill>
                  <a:srgbClr val="FF0000"/>
                </a:solidFill>
              </a:rPr>
              <a:t>数据量</a:t>
            </a:r>
            <a:r>
              <a:rPr lang="zh-CN" altLang="en-US" b="1" dirty="0"/>
              <a:t>、</a:t>
            </a:r>
            <a:r>
              <a:rPr lang="zh-CN" altLang="en-US" b="1" dirty="0">
                <a:solidFill>
                  <a:srgbClr val="FF0000"/>
                </a:solidFill>
              </a:rPr>
              <a:t>存取频度</a:t>
            </a:r>
            <a:r>
              <a:rPr lang="zh-CN" altLang="en-US" b="1" dirty="0"/>
              <a:t>以及</a:t>
            </a:r>
            <a:r>
              <a:rPr lang="zh-CN" altLang="en-US" b="1" dirty="0">
                <a:solidFill>
                  <a:srgbClr val="FF0000"/>
                </a:solidFill>
              </a:rPr>
              <a:t>存取方式</a:t>
            </a:r>
            <a:r>
              <a:rPr lang="zh-CN" altLang="en-US" b="1" dirty="0"/>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wipe(left)">
                                      <p:cBhvr>
                                        <p:cTn id="7" dur="500"/>
                                        <p:tgtEl>
                                          <p:spTgt spid="501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179">
                                            <p:txEl>
                                              <p:pRg st="1" end="1"/>
                                            </p:txEl>
                                          </p:spTgt>
                                        </p:tgtEl>
                                        <p:attrNameLst>
                                          <p:attrName>style.visibility</p:attrName>
                                        </p:attrNameLst>
                                      </p:cBhvr>
                                      <p:to>
                                        <p:strVal val="visible"/>
                                      </p:to>
                                    </p:set>
                                    <p:animEffect transition="in" filter="wipe(left)">
                                      <p:cBhvr>
                                        <p:cTn id="12" dur="500"/>
                                        <p:tgtEl>
                                          <p:spTgt spid="501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179">
                                            <p:txEl>
                                              <p:pRg st="2" end="2"/>
                                            </p:txEl>
                                          </p:spTgt>
                                        </p:tgtEl>
                                        <p:attrNameLst>
                                          <p:attrName>style.visibility</p:attrName>
                                        </p:attrNameLst>
                                      </p:cBhvr>
                                      <p:to>
                                        <p:strVal val="visible"/>
                                      </p:to>
                                    </p:set>
                                    <p:animEffect transition="in" filter="wipe(left)">
                                      <p:cBhvr>
                                        <p:cTn id="17" dur="500"/>
                                        <p:tgtEl>
                                          <p:spTgt spid="501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71500" y="152400"/>
            <a:ext cx="7858125" cy="685800"/>
          </a:xfrm>
        </p:spPr>
        <p:txBody>
          <a:bodyPr/>
          <a:lstStyle/>
          <a:p>
            <a:pPr eaLnBrk="1" hangingPunct="1"/>
            <a:r>
              <a:rPr lang="zh-CN" altLang="en-US"/>
              <a:t>视图的基本概念</a:t>
            </a:r>
          </a:p>
        </p:txBody>
      </p:sp>
      <p:sp>
        <p:nvSpPr>
          <p:cNvPr id="24579" name="Rectangle 3"/>
          <p:cNvSpPr>
            <a:spLocks noGrp="1" noChangeArrowheads="1"/>
          </p:cNvSpPr>
          <p:nvPr>
            <p:ph type="body" idx="1"/>
          </p:nvPr>
        </p:nvSpPr>
        <p:spPr>
          <a:xfrm>
            <a:off x="457200" y="1268413"/>
            <a:ext cx="8229600" cy="4857750"/>
          </a:xfrm>
        </p:spPr>
        <p:txBody>
          <a:bodyPr/>
          <a:lstStyle/>
          <a:p>
            <a:pPr eaLnBrk="1" hangingPunct="1"/>
            <a:r>
              <a:rPr lang="zh-CN" altLang="en-US" b="1"/>
              <a:t>视图可以从</a:t>
            </a:r>
            <a:r>
              <a:rPr lang="zh-CN" altLang="en-US" b="1">
                <a:solidFill>
                  <a:srgbClr val="FF0000"/>
                </a:solidFill>
              </a:rPr>
              <a:t>一个基本表</a:t>
            </a:r>
            <a:r>
              <a:rPr lang="zh-CN" altLang="en-US" b="1"/>
              <a:t>中提取数据，也可以从</a:t>
            </a:r>
            <a:r>
              <a:rPr lang="zh-CN" altLang="en-US" b="1">
                <a:solidFill>
                  <a:srgbClr val="FF0000"/>
                </a:solidFill>
              </a:rPr>
              <a:t>多个基本表</a:t>
            </a:r>
            <a:r>
              <a:rPr lang="zh-CN" altLang="en-US" b="1"/>
              <a:t>中提取数据，甚至还可以从</a:t>
            </a:r>
            <a:r>
              <a:rPr lang="zh-CN" altLang="en-US" b="1">
                <a:solidFill>
                  <a:srgbClr val="FF0000"/>
                </a:solidFill>
              </a:rPr>
              <a:t>其他视图</a:t>
            </a:r>
            <a:r>
              <a:rPr lang="zh-CN" altLang="en-US" b="1"/>
              <a:t>中提取数据，构成新的视图。</a:t>
            </a:r>
          </a:p>
          <a:p>
            <a:pPr eaLnBrk="1" hangingPunct="1"/>
            <a:r>
              <a:rPr lang="zh-CN" altLang="en-US" b="1"/>
              <a:t>对视图数据的</a:t>
            </a:r>
            <a:r>
              <a:rPr lang="zh-CN" altLang="en-US" b="1">
                <a:solidFill>
                  <a:srgbClr val="FF0000"/>
                </a:solidFill>
              </a:rPr>
              <a:t>操作</a:t>
            </a:r>
            <a:r>
              <a:rPr lang="zh-CN" altLang="en-US" b="1"/>
              <a:t>最终都会转换为对</a:t>
            </a:r>
            <a:r>
              <a:rPr lang="zh-CN" altLang="en-US" b="1">
                <a:solidFill>
                  <a:srgbClr val="FF0000"/>
                </a:solidFill>
              </a:rPr>
              <a:t>基本表</a:t>
            </a:r>
            <a:r>
              <a:rPr lang="zh-CN" altLang="en-US" b="1"/>
              <a:t>的</a:t>
            </a:r>
            <a:r>
              <a:rPr lang="zh-CN" altLang="en-US" b="1">
                <a:solidFill>
                  <a:srgbClr val="FF0000"/>
                </a:solidFill>
              </a:rPr>
              <a:t>操作</a:t>
            </a:r>
            <a:r>
              <a:rPr lang="zh-CN" altLang="en-US" b="1"/>
              <a:t>。  </a:t>
            </a:r>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3702050"/>
            <a:ext cx="3227387" cy="285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wipe(left)">
                                      <p:cBhvr>
                                        <p:cTn id="7" dur="500"/>
                                        <p:tgtEl>
                                          <p:spTgt spid="24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wipe(left)">
                                      <p:cBhvr>
                                        <p:cTn id="12" dur="500"/>
                                        <p:tgtEl>
                                          <p:spTgt spid="24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a:xfrm>
            <a:off x="457200" y="115888"/>
            <a:ext cx="8229600" cy="704850"/>
          </a:xfrm>
        </p:spPr>
        <p:txBody>
          <a:bodyPr/>
          <a:lstStyle/>
          <a:p>
            <a:r>
              <a:rPr lang="en-US" altLang="zh-CN"/>
              <a:t>5.</a:t>
            </a:r>
            <a:r>
              <a:rPr lang="zh-CN" altLang="en-US"/>
              <a:t>数据处理</a:t>
            </a:r>
          </a:p>
        </p:txBody>
      </p:sp>
      <p:sp>
        <p:nvSpPr>
          <p:cNvPr id="51203" name="内容占位符 2"/>
          <p:cNvSpPr>
            <a:spLocks noGrp="1"/>
          </p:cNvSpPr>
          <p:nvPr>
            <p:ph idx="1"/>
          </p:nvPr>
        </p:nvSpPr>
        <p:spPr>
          <a:xfrm>
            <a:off x="457199" y="1268413"/>
            <a:ext cx="8004583" cy="4857750"/>
          </a:xfrm>
        </p:spPr>
        <p:txBody>
          <a:bodyPr/>
          <a:lstStyle/>
          <a:p>
            <a:r>
              <a:rPr lang="zh-CN" altLang="en-US" b="1" dirty="0">
                <a:solidFill>
                  <a:srgbClr val="0000FF"/>
                </a:solidFill>
              </a:rPr>
              <a:t>数据处理</a:t>
            </a:r>
            <a:r>
              <a:rPr lang="zh-CN" altLang="en-US" b="1" dirty="0"/>
              <a:t>的处理逻辑一般由</a:t>
            </a:r>
            <a:r>
              <a:rPr lang="zh-CN" altLang="en-US" b="1" dirty="0">
                <a:solidFill>
                  <a:srgbClr val="FF0000"/>
                </a:solidFill>
              </a:rPr>
              <a:t>判定树</a:t>
            </a:r>
            <a:r>
              <a:rPr lang="zh-CN" altLang="en-US" b="1" dirty="0"/>
              <a:t>或</a:t>
            </a:r>
            <a:r>
              <a:rPr lang="zh-CN" altLang="en-US" b="1" dirty="0">
                <a:solidFill>
                  <a:srgbClr val="FF0000"/>
                </a:solidFill>
              </a:rPr>
              <a:t>判定表</a:t>
            </a:r>
            <a:r>
              <a:rPr lang="zh-CN" altLang="en-US" b="1" dirty="0"/>
              <a:t>来描述。</a:t>
            </a:r>
            <a:endParaRPr lang="en-US" altLang="zh-CN" b="1" dirty="0"/>
          </a:p>
          <a:p>
            <a:r>
              <a:rPr lang="zh-CN" altLang="en-US" b="1" dirty="0">
                <a:solidFill>
                  <a:srgbClr val="0000FF"/>
                </a:solidFill>
              </a:rPr>
              <a:t>数据字典</a:t>
            </a:r>
            <a:r>
              <a:rPr lang="zh-CN" altLang="en-US" b="1" dirty="0"/>
              <a:t>中只需描述处理过程的说明性信息。</a:t>
            </a:r>
            <a:endParaRPr lang="en-US" altLang="zh-CN" b="1" dirty="0"/>
          </a:p>
          <a:p>
            <a:r>
              <a:rPr lang="zh-CN" altLang="en-US" b="1" dirty="0">
                <a:solidFill>
                  <a:srgbClr val="0000FF"/>
                </a:solidFill>
              </a:rPr>
              <a:t>数据处理</a:t>
            </a:r>
            <a:r>
              <a:rPr lang="zh-CN" altLang="en-US" b="1" dirty="0"/>
              <a:t>通常包括：</a:t>
            </a:r>
            <a:r>
              <a:rPr lang="zh-CN" altLang="en-US" b="1" dirty="0">
                <a:solidFill>
                  <a:srgbClr val="FF0000"/>
                </a:solidFill>
              </a:rPr>
              <a:t>处理过程名</a:t>
            </a:r>
            <a:r>
              <a:rPr lang="zh-CN" altLang="en-US" b="1" dirty="0"/>
              <a:t>、</a:t>
            </a:r>
            <a:r>
              <a:rPr lang="zh-CN" altLang="en-US" b="1" dirty="0">
                <a:solidFill>
                  <a:srgbClr val="FF0000"/>
                </a:solidFill>
              </a:rPr>
              <a:t>说明</a:t>
            </a:r>
            <a:r>
              <a:rPr lang="zh-CN" altLang="en-US" b="1" dirty="0"/>
              <a:t>、</a:t>
            </a:r>
            <a:r>
              <a:rPr lang="zh-CN" altLang="en-US" b="1" dirty="0">
                <a:solidFill>
                  <a:srgbClr val="FF0000"/>
                </a:solidFill>
              </a:rPr>
              <a:t>输入数据流</a:t>
            </a:r>
            <a:r>
              <a:rPr lang="zh-CN" altLang="en-US" b="1" dirty="0"/>
              <a:t>、</a:t>
            </a:r>
            <a:r>
              <a:rPr lang="zh-CN" altLang="en-US" b="1" dirty="0">
                <a:solidFill>
                  <a:srgbClr val="FF0000"/>
                </a:solidFill>
              </a:rPr>
              <a:t>输出数据流</a:t>
            </a:r>
            <a:r>
              <a:rPr lang="zh-CN" altLang="en-US" b="1" dirty="0"/>
              <a:t>和</a:t>
            </a:r>
            <a:r>
              <a:rPr lang="zh-CN" altLang="en-US" b="1" dirty="0">
                <a:solidFill>
                  <a:srgbClr val="FF0000"/>
                </a:solidFill>
              </a:rPr>
              <a:t>简要处理说明</a:t>
            </a:r>
            <a:r>
              <a:rPr lang="zh-CN" altLang="en-US" b="1" dirty="0"/>
              <a:t>。</a:t>
            </a:r>
          </a:p>
          <a:p>
            <a:endParaRPr lang="zh-CN" altLang="en-US" b="1" dirty="0"/>
          </a:p>
        </p:txBody>
      </p:sp>
      <p:sp>
        <p:nvSpPr>
          <p:cNvPr id="4" name="矩形 3"/>
          <p:cNvSpPr/>
          <p:nvPr/>
        </p:nvSpPr>
        <p:spPr>
          <a:xfrm>
            <a:off x="322053" y="5301858"/>
            <a:ext cx="7923213" cy="830997"/>
          </a:xfrm>
          <a:prstGeom prst="rect">
            <a:avLst/>
          </a:prstGeom>
          <a:solidFill>
            <a:schemeClr val="accent5">
              <a:lumMod val="40000"/>
              <a:lumOff val="60000"/>
            </a:schemeClr>
          </a:solidFill>
        </p:spPr>
        <p:style>
          <a:lnRef idx="2">
            <a:schemeClr val="accent2"/>
          </a:lnRef>
          <a:fillRef idx="1">
            <a:schemeClr val="lt1"/>
          </a:fillRef>
          <a:effectRef idx="0">
            <a:schemeClr val="accent2"/>
          </a:effectRef>
          <a:fontRef idx="minor">
            <a:schemeClr val="dk1"/>
          </a:fontRef>
        </p:style>
        <p:txBody>
          <a:bodyPr>
            <a:spAutoFit/>
          </a:bodyPr>
          <a:lstStyle/>
          <a:p>
            <a:pPr>
              <a:defRPr/>
            </a:pPr>
            <a:r>
              <a:rPr lang="zh-CN" altLang="en-US" sz="2400" b="1" dirty="0"/>
              <a:t>数据字典是关于数据库中数据的</a:t>
            </a:r>
            <a:r>
              <a:rPr lang="zh-CN" altLang="en-US" sz="2400" b="1" dirty="0">
                <a:solidFill>
                  <a:srgbClr val="FF0000"/>
                </a:solidFill>
              </a:rPr>
              <a:t>描述</a:t>
            </a:r>
            <a:r>
              <a:rPr lang="zh-CN" altLang="en-US" sz="2400" b="1" dirty="0"/>
              <a:t>，即</a:t>
            </a:r>
            <a:r>
              <a:rPr lang="zh-CN" altLang="en-US" sz="2400" b="1" dirty="0">
                <a:solidFill>
                  <a:srgbClr val="0000FF"/>
                </a:solidFill>
              </a:rPr>
              <a:t>元数据</a:t>
            </a:r>
            <a:r>
              <a:rPr lang="zh-CN" altLang="en-US" sz="2400" b="1" dirty="0"/>
              <a:t>，而不是数据本身。</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wipe(left)">
                                      <p:cBhvr>
                                        <p:cTn id="7" dur="500"/>
                                        <p:tgtEl>
                                          <p:spTgt spid="51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1203">
                                            <p:txEl>
                                              <p:pRg st="1" end="1"/>
                                            </p:txEl>
                                          </p:spTgt>
                                        </p:tgtEl>
                                        <p:attrNameLst>
                                          <p:attrName>style.visibility</p:attrName>
                                        </p:attrNameLst>
                                      </p:cBhvr>
                                      <p:to>
                                        <p:strVal val="visible"/>
                                      </p:to>
                                    </p:set>
                                    <p:animEffect transition="in" filter="wipe(left)">
                                      <p:cBhvr>
                                        <p:cTn id="12" dur="500"/>
                                        <p:tgtEl>
                                          <p:spTgt spid="512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1203">
                                            <p:txEl>
                                              <p:pRg st="2" end="2"/>
                                            </p:txEl>
                                          </p:spTgt>
                                        </p:tgtEl>
                                        <p:attrNameLst>
                                          <p:attrName>style.visibility</p:attrName>
                                        </p:attrNameLst>
                                      </p:cBhvr>
                                      <p:to>
                                        <p:strVal val="visible"/>
                                      </p:to>
                                    </p:set>
                                    <p:animEffect transition="in" filter="wipe(left)">
                                      <p:cBhvr>
                                        <p:cTn id="17" dur="500"/>
                                        <p:tgtEl>
                                          <p:spTgt spid="512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44500" y="100013"/>
            <a:ext cx="8229600" cy="792162"/>
          </a:xfrm>
        </p:spPr>
        <p:txBody>
          <a:bodyPr/>
          <a:lstStyle/>
          <a:p>
            <a:pPr eaLnBrk="1" hangingPunct="1"/>
            <a:r>
              <a:rPr lang="zh-CN" altLang="en-US"/>
              <a:t>数据库设计全过程 </a:t>
            </a:r>
          </a:p>
        </p:txBody>
      </p:sp>
      <p:grpSp>
        <p:nvGrpSpPr>
          <p:cNvPr id="46083" name="Group 53"/>
          <p:cNvGrpSpPr>
            <a:grpSpLocks/>
          </p:cNvGrpSpPr>
          <p:nvPr/>
        </p:nvGrpSpPr>
        <p:grpSpPr bwMode="auto">
          <a:xfrm>
            <a:off x="1547813" y="1268413"/>
            <a:ext cx="4968875" cy="4897437"/>
            <a:chOff x="1383" y="845"/>
            <a:chExt cx="1800" cy="2059"/>
          </a:xfrm>
        </p:grpSpPr>
        <p:sp>
          <p:nvSpPr>
            <p:cNvPr id="46088" name="Text Box 26"/>
            <p:cNvSpPr txBox="1">
              <a:spLocks noChangeArrowheads="1"/>
            </p:cNvSpPr>
            <p:nvPr/>
          </p:nvSpPr>
          <p:spPr bwMode="auto">
            <a:xfrm>
              <a:off x="2103" y="2717"/>
              <a:ext cx="576" cy="187"/>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a:solidFill>
                    <a:srgbClr val="000099"/>
                  </a:solidFill>
                  <a:latin typeface="楷体_GB2312" pitchFamily="49" charset="-122"/>
                  <a:ea typeface="楷体_GB2312" pitchFamily="49" charset="-122"/>
                </a:rPr>
                <a:t> 运行和维护</a:t>
              </a:r>
            </a:p>
          </p:txBody>
        </p:sp>
        <p:sp>
          <p:nvSpPr>
            <p:cNvPr id="46089" name="Line 27"/>
            <p:cNvSpPr>
              <a:spLocks noChangeShapeType="1"/>
            </p:cNvSpPr>
            <p:nvPr/>
          </p:nvSpPr>
          <p:spPr bwMode="auto">
            <a:xfrm>
              <a:off x="1815" y="2592"/>
              <a:ext cx="432" cy="1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090" name="Line 28"/>
            <p:cNvSpPr>
              <a:spLocks noChangeShapeType="1"/>
            </p:cNvSpPr>
            <p:nvPr/>
          </p:nvSpPr>
          <p:spPr bwMode="auto">
            <a:xfrm flipH="1">
              <a:off x="2535" y="2592"/>
              <a:ext cx="288" cy="1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6091" name="Group 29"/>
            <p:cNvGrpSpPr>
              <a:grpSpLocks/>
            </p:cNvGrpSpPr>
            <p:nvPr/>
          </p:nvGrpSpPr>
          <p:grpSpPr bwMode="auto">
            <a:xfrm>
              <a:off x="1383" y="845"/>
              <a:ext cx="1800" cy="1747"/>
              <a:chOff x="5292" y="504"/>
              <a:chExt cx="4500" cy="4368"/>
            </a:xfrm>
          </p:grpSpPr>
          <p:sp>
            <p:nvSpPr>
              <p:cNvPr id="46092" name="Text Box 30"/>
              <p:cNvSpPr txBox="1">
                <a:spLocks noChangeArrowheads="1"/>
              </p:cNvSpPr>
              <p:nvPr/>
            </p:nvSpPr>
            <p:spPr bwMode="auto">
              <a:xfrm>
                <a:off x="6912" y="504"/>
                <a:ext cx="1440" cy="468"/>
              </a:xfrm>
              <a:prstGeom prst="rect">
                <a:avLst/>
              </a:prstGeom>
              <a:solidFill>
                <a:srgbClr val="00B050"/>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dirty="0">
                    <a:solidFill>
                      <a:srgbClr val="000099"/>
                    </a:solidFill>
                    <a:latin typeface="楷体_GB2312" pitchFamily="49" charset="-122"/>
                    <a:ea typeface="楷体_GB2312" pitchFamily="49" charset="-122"/>
                  </a:rPr>
                  <a:t> 需求分析</a:t>
                </a:r>
              </a:p>
            </p:txBody>
          </p:sp>
          <p:sp>
            <p:nvSpPr>
              <p:cNvPr id="46093" name="Text Box 31"/>
              <p:cNvSpPr txBox="1">
                <a:spLocks noChangeArrowheads="1"/>
              </p:cNvSpPr>
              <p:nvPr/>
            </p:nvSpPr>
            <p:spPr bwMode="auto">
              <a:xfrm>
                <a:off x="5652" y="1284"/>
                <a:ext cx="1260" cy="468"/>
              </a:xfrm>
              <a:prstGeom prst="rect">
                <a:avLst/>
              </a:prstGeom>
              <a:solidFill>
                <a:srgbClr val="00B050"/>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dirty="0">
                    <a:solidFill>
                      <a:srgbClr val="000099"/>
                    </a:solidFill>
                    <a:latin typeface="楷体_GB2312" pitchFamily="49" charset="-122"/>
                    <a:ea typeface="楷体_GB2312" pitchFamily="49" charset="-122"/>
                  </a:rPr>
                  <a:t>数据分析</a:t>
                </a:r>
              </a:p>
            </p:txBody>
          </p:sp>
          <p:sp>
            <p:nvSpPr>
              <p:cNvPr id="46094" name="Text Box 32"/>
              <p:cNvSpPr txBox="1">
                <a:spLocks noChangeArrowheads="1"/>
              </p:cNvSpPr>
              <p:nvPr/>
            </p:nvSpPr>
            <p:spPr bwMode="auto">
              <a:xfrm>
                <a:off x="8352" y="1284"/>
                <a:ext cx="126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a:solidFill>
                      <a:srgbClr val="000099"/>
                    </a:solidFill>
                    <a:latin typeface="楷体_GB2312" pitchFamily="49" charset="-122"/>
                    <a:ea typeface="楷体_GB2312" pitchFamily="49" charset="-122"/>
                  </a:rPr>
                  <a:t>功能分析</a:t>
                </a:r>
              </a:p>
            </p:txBody>
          </p:sp>
          <p:sp>
            <p:nvSpPr>
              <p:cNvPr id="46095" name="Text Box 33"/>
              <p:cNvSpPr txBox="1">
                <a:spLocks noChangeArrowheads="1"/>
              </p:cNvSpPr>
              <p:nvPr/>
            </p:nvSpPr>
            <p:spPr bwMode="auto">
              <a:xfrm>
                <a:off x="5472" y="2064"/>
                <a:ext cx="162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a:solidFill>
                      <a:srgbClr val="000099"/>
                    </a:solidFill>
                    <a:latin typeface="楷体_GB2312" pitchFamily="49" charset="-122"/>
                    <a:ea typeface="楷体_GB2312" pitchFamily="49" charset="-122"/>
                  </a:rPr>
                  <a:t>概念结构设计</a:t>
                </a:r>
              </a:p>
            </p:txBody>
          </p:sp>
          <p:sp>
            <p:nvSpPr>
              <p:cNvPr id="46096" name="Text Box 34"/>
              <p:cNvSpPr txBox="1">
                <a:spLocks noChangeArrowheads="1"/>
              </p:cNvSpPr>
              <p:nvPr/>
            </p:nvSpPr>
            <p:spPr bwMode="auto">
              <a:xfrm>
                <a:off x="5472" y="2844"/>
                <a:ext cx="162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a:solidFill>
                      <a:srgbClr val="000099"/>
                    </a:solidFill>
                    <a:latin typeface="楷体_GB2312" pitchFamily="49" charset="-122"/>
                    <a:ea typeface="楷体_GB2312" pitchFamily="49" charset="-122"/>
                  </a:rPr>
                  <a:t>逻辑结构设计</a:t>
                </a:r>
              </a:p>
            </p:txBody>
          </p:sp>
          <p:sp>
            <p:nvSpPr>
              <p:cNvPr id="46097" name="Text Box 35"/>
              <p:cNvSpPr txBox="1">
                <a:spLocks noChangeArrowheads="1"/>
              </p:cNvSpPr>
              <p:nvPr/>
            </p:nvSpPr>
            <p:spPr bwMode="auto">
              <a:xfrm>
                <a:off x="5472" y="3624"/>
                <a:ext cx="180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a:solidFill>
                      <a:srgbClr val="000099"/>
                    </a:solidFill>
                    <a:latin typeface="楷体_GB2312" pitchFamily="49" charset="-122"/>
                    <a:ea typeface="楷体_GB2312" pitchFamily="49" charset="-122"/>
                  </a:rPr>
                  <a:t>物理结构设计</a:t>
                </a:r>
              </a:p>
            </p:txBody>
          </p:sp>
          <p:sp>
            <p:nvSpPr>
              <p:cNvPr id="46098" name="Text Box 36"/>
              <p:cNvSpPr txBox="1">
                <a:spLocks noChangeArrowheads="1"/>
              </p:cNvSpPr>
              <p:nvPr/>
            </p:nvSpPr>
            <p:spPr bwMode="auto">
              <a:xfrm>
                <a:off x="5472" y="4404"/>
                <a:ext cx="162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a:solidFill>
                      <a:srgbClr val="000099"/>
                    </a:solidFill>
                    <a:latin typeface="楷体_GB2312" pitchFamily="49" charset="-122"/>
                    <a:ea typeface="楷体_GB2312" pitchFamily="49" charset="-122"/>
                  </a:rPr>
                  <a:t>加载数据</a:t>
                </a:r>
              </a:p>
            </p:txBody>
          </p:sp>
          <p:sp>
            <p:nvSpPr>
              <p:cNvPr id="46099" name="Text Box 37"/>
              <p:cNvSpPr txBox="1">
                <a:spLocks noChangeArrowheads="1"/>
              </p:cNvSpPr>
              <p:nvPr/>
            </p:nvSpPr>
            <p:spPr bwMode="auto">
              <a:xfrm>
                <a:off x="8352" y="2064"/>
                <a:ext cx="126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a:solidFill>
                      <a:srgbClr val="000099"/>
                    </a:solidFill>
                    <a:latin typeface="楷体_GB2312" pitchFamily="49" charset="-122"/>
                    <a:ea typeface="楷体_GB2312" pitchFamily="49" charset="-122"/>
                  </a:rPr>
                  <a:t>功能设计</a:t>
                </a:r>
              </a:p>
            </p:txBody>
          </p:sp>
          <p:sp>
            <p:nvSpPr>
              <p:cNvPr id="46100" name="Text Box 38"/>
              <p:cNvSpPr txBox="1">
                <a:spLocks noChangeArrowheads="1"/>
              </p:cNvSpPr>
              <p:nvPr/>
            </p:nvSpPr>
            <p:spPr bwMode="auto">
              <a:xfrm>
                <a:off x="8352" y="2844"/>
                <a:ext cx="126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a:solidFill>
                      <a:srgbClr val="000099"/>
                    </a:solidFill>
                    <a:latin typeface="楷体_GB2312" pitchFamily="49" charset="-122"/>
                    <a:ea typeface="楷体_GB2312" pitchFamily="49" charset="-122"/>
                  </a:rPr>
                  <a:t>事务设计</a:t>
                </a:r>
              </a:p>
            </p:txBody>
          </p:sp>
          <p:sp>
            <p:nvSpPr>
              <p:cNvPr id="46101" name="Text Box 39"/>
              <p:cNvSpPr txBox="1">
                <a:spLocks noChangeArrowheads="1"/>
              </p:cNvSpPr>
              <p:nvPr/>
            </p:nvSpPr>
            <p:spPr bwMode="auto">
              <a:xfrm>
                <a:off x="8352" y="3624"/>
                <a:ext cx="126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a:solidFill>
                      <a:srgbClr val="000099"/>
                    </a:solidFill>
                    <a:latin typeface="楷体_GB2312" pitchFamily="49" charset="-122"/>
                    <a:ea typeface="楷体_GB2312" pitchFamily="49" charset="-122"/>
                  </a:rPr>
                  <a:t>程序设计</a:t>
                </a:r>
              </a:p>
            </p:txBody>
          </p:sp>
          <p:sp>
            <p:nvSpPr>
              <p:cNvPr id="46102" name="Text Box 40"/>
              <p:cNvSpPr txBox="1">
                <a:spLocks noChangeArrowheads="1"/>
              </p:cNvSpPr>
              <p:nvPr/>
            </p:nvSpPr>
            <p:spPr bwMode="auto">
              <a:xfrm>
                <a:off x="8352" y="4404"/>
                <a:ext cx="126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a:solidFill>
                      <a:srgbClr val="000099"/>
                    </a:solidFill>
                    <a:latin typeface="楷体_GB2312" pitchFamily="49" charset="-122"/>
                    <a:ea typeface="楷体_GB2312" pitchFamily="49" charset="-122"/>
                  </a:rPr>
                  <a:t>调试运行</a:t>
                </a:r>
              </a:p>
            </p:txBody>
          </p:sp>
          <p:sp>
            <p:nvSpPr>
              <p:cNvPr id="46103" name="Line 41"/>
              <p:cNvSpPr>
                <a:spLocks noChangeShapeType="1"/>
              </p:cNvSpPr>
              <p:nvPr/>
            </p:nvSpPr>
            <p:spPr bwMode="auto">
              <a:xfrm flipH="1">
                <a:off x="6192" y="975"/>
                <a:ext cx="1080"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6104" name="Line 42"/>
              <p:cNvSpPr>
                <a:spLocks noChangeShapeType="1"/>
              </p:cNvSpPr>
              <p:nvPr/>
            </p:nvSpPr>
            <p:spPr bwMode="auto">
              <a:xfrm>
                <a:off x="7992" y="975"/>
                <a:ext cx="1080"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6105" name="Line 43"/>
              <p:cNvSpPr>
                <a:spLocks noChangeShapeType="1"/>
              </p:cNvSpPr>
              <p:nvPr/>
            </p:nvSpPr>
            <p:spPr bwMode="auto">
              <a:xfrm flipH="1">
                <a:off x="9072" y="1752"/>
                <a:ext cx="0"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6106" name="Line 44"/>
              <p:cNvSpPr>
                <a:spLocks noChangeShapeType="1"/>
              </p:cNvSpPr>
              <p:nvPr/>
            </p:nvSpPr>
            <p:spPr bwMode="auto">
              <a:xfrm>
                <a:off x="9069" y="2532"/>
                <a:ext cx="3"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6107" name="Line 45"/>
              <p:cNvSpPr>
                <a:spLocks noChangeShapeType="1"/>
              </p:cNvSpPr>
              <p:nvPr/>
            </p:nvSpPr>
            <p:spPr bwMode="auto">
              <a:xfrm>
                <a:off x="9075" y="4092"/>
                <a:ext cx="0"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6108" name="Line 46"/>
              <p:cNvSpPr>
                <a:spLocks noChangeShapeType="1"/>
              </p:cNvSpPr>
              <p:nvPr/>
            </p:nvSpPr>
            <p:spPr bwMode="auto">
              <a:xfrm>
                <a:off x="6372" y="1752"/>
                <a:ext cx="0"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6109" name="Line 47"/>
              <p:cNvSpPr>
                <a:spLocks noChangeShapeType="1"/>
              </p:cNvSpPr>
              <p:nvPr/>
            </p:nvSpPr>
            <p:spPr bwMode="auto">
              <a:xfrm>
                <a:off x="6372" y="2532"/>
                <a:ext cx="0"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6110" name="Line 48"/>
              <p:cNvSpPr>
                <a:spLocks noChangeShapeType="1"/>
              </p:cNvSpPr>
              <p:nvPr/>
            </p:nvSpPr>
            <p:spPr bwMode="auto">
              <a:xfrm>
                <a:off x="6372" y="3312"/>
                <a:ext cx="0"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6111" name="Line 49"/>
              <p:cNvSpPr>
                <a:spLocks noChangeShapeType="1"/>
              </p:cNvSpPr>
              <p:nvPr/>
            </p:nvSpPr>
            <p:spPr bwMode="auto">
              <a:xfrm>
                <a:off x="6372" y="4092"/>
                <a:ext cx="0"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6112" name="Line 50"/>
              <p:cNvSpPr>
                <a:spLocks noChangeShapeType="1"/>
              </p:cNvSpPr>
              <p:nvPr/>
            </p:nvSpPr>
            <p:spPr bwMode="auto">
              <a:xfrm>
                <a:off x="9075" y="3312"/>
                <a:ext cx="0"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6113" name="Rectangle 51"/>
              <p:cNvSpPr>
                <a:spLocks noChangeArrowheads="1"/>
              </p:cNvSpPr>
              <p:nvPr/>
            </p:nvSpPr>
            <p:spPr bwMode="auto">
              <a:xfrm>
                <a:off x="5292" y="1128"/>
                <a:ext cx="2160" cy="3120"/>
              </a:xfrm>
              <a:prstGeom prst="rect">
                <a:avLst/>
              </a:prstGeom>
              <a:noFill/>
              <a:ln w="12700">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sp>
            <p:nvSpPr>
              <p:cNvPr id="46114" name="Rectangle 52"/>
              <p:cNvSpPr>
                <a:spLocks noChangeArrowheads="1"/>
              </p:cNvSpPr>
              <p:nvPr/>
            </p:nvSpPr>
            <p:spPr bwMode="auto">
              <a:xfrm>
                <a:off x="8172" y="1128"/>
                <a:ext cx="1620" cy="3120"/>
              </a:xfrm>
              <a:prstGeom prst="rect">
                <a:avLst/>
              </a:prstGeom>
              <a:noFill/>
              <a:ln w="12700">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grpSp>
      </p:grpSp>
      <p:sp>
        <p:nvSpPr>
          <p:cNvPr id="46084" name="左大括号 30"/>
          <p:cNvSpPr>
            <a:spLocks/>
          </p:cNvSpPr>
          <p:nvPr/>
        </p:nvSpPr>
        <p:spPr bwMode="auto">
          <a:xfrm>
            <a:off x="1285875" y="1857375"/>
            <a:ext cx="214313" cy="3000375"/>
          </a:xfrm>
          <a:prstGeom prst="leftBrace">
            <a:avLst>
              <a:gd name="adj1" fmla="val 8361"/>
              <a:gd name="adj2" fmla="val 50000"/>
            </a:avLst>
          </a:prstGeom>
          <a:noFill/>
          <a:ln w="19050" algn="ctr">
            <a:solidFill>
              <a:srgbClr val="D60093"/>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sp>
        <p:nvSpPr>
          <p:cNvPr id="46085" name="TextBox 31"/>
          <p:cNvSpPr txBox="1">
            <a:spLocks noChangeArrowheads="1"/>
          </p:cNvSpPr>
          <p:nvPr/>
        </p:nvSpPr>
        <p:spPr bwMode="auto">
          <a:xfrm>
            <a:off x="682625" y="2576513"/>
            <a:ext cx="500063"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zh-CN" altLang="en-US" b="1">
                <a:solidFill>
                  <a:srgbClr val="FF0000"/>
                </a:solidFill>
                <a:latin typeface="楷体_GB2312" pitchFamily="49" charset="-122"/>
                <a:ea typeface="楷体_GB2312" pitchFamily="49" charset="-122"/>
              </a:rPr>
              <a:t>结构设计</a:t>
            </a:r>
          </a:p>
        </p:txBody>
      </p:sp>
      <p:sp>
        <p:nvSpPr>
          <p:cNvPr id="46086" name="左大括号 32"/>
          <p:cNvSpPr>
            <a:spLocks/>
          </p:cNvSpPr>
          <p:nvPr/>
        </p:nvSpPr>
        <p:spPr bwMode="auto">
          <a:xfrm flipH="1">
            <a:off x="6583363" y="1857375"/>
            <a:ext cx="214312" cy="3000375"/>
          </a:xfrm>
          <a:prstGeom prst="leftBrace">
            <a:avLst>
              <a:gd name="adj1" fmla="val 8361"/>
              <a:gd name="adj2" fmla="val 50000"/>
            </a:avLst>
          </a:prstGeom>
          <a:noFill/>
          <a:ln w="19050" algn="ctr">
            <a:solidFill>
              <a:srgbClr val="D60093"/>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sp>
        <p:nvSpPr>
          <p:cNvPr id="46087" name="TextBox 33"/>
          <p:cNvSpPr txBox="1">
            <a:spLocks noChangeArrowheads="1"/>
          </p:cNvSpPr>
          <p:nvPr/>
        </p:nvSpPr>
        <p:spPr bwMode="auto">
          <a:xfrm>
            <a:off x="6786563" y="2714625"/>
            <a:ext cx="500062"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zh-CN" altLang="en-US" b="1">
                <a:solidFill>
                  <a:srgbClr val="FF0000"/>
                </a:solidFill>
                <a:latin typeface="楷体_GB2312" pitchFamily="49" charset="-122"/>
                <a:ea typeface="楷体_GB2312" pitchFamily="49" charset="-122"/>
              </a:rPr>
              <a:t>行为设计</a:t>
            </a:r>
          </a:p>
        </p:txBody>
      </p:sp>
      <p:grpSp>
        <p:nvGrpSpPr>
          <p:cNvPr id="4" name="组合 3"/>
          <p:cNvGrpSpPr/>
          <p:nvPr/>
        </p:nvGrpSpPr>
        <p:grpSpPr>
          <a:xfrm>
            <a:off x="1651317" y="1824197"/>
            <a:ext cx="6378268" cy="1780855"/>
            <a:chOff x="1651317" y="1824197"/>
            <a:chExt cx="6378268" cy="1780855"/>
          </a:xfrm>
        </p:grpSpPr>
        <p:sp>
          <p:nvSpPr>
            <p:cNvPr id="2" name="圆角矩形标注 1"/>
            <p:cNvSpPr/>
            <p:nvPr/>
          </p:nvSpPr>
          <p:spPr>
            <a:xfrm>
              <a:off x="4775519" y="1824197"/>
              <a:ext cx="3254066" cy="1780855"/>
            </a:xfrm>
            <a:prstGeom prst="wedgeRoundRectCallout">
              <a:avLst>
                <a:gd name="adj1" fmla="val -94077"/>
                <a:gd name="adj2" fmla="val 23197"/>
                <a:gd name="adj3" fmla="val 16667"/>
              </a:avLst>
            </a:prstGeom>
            <a:ln w="19050">
              <a:solidFill>
                <a:srgbClr val="C00000"/>
              </a:solidFill>
            </a:ln>
          </p:spPr>
          <p:style>
            <a:lnRef idx="1">
              <a:schemeClr val="accent5"/>
            </a:lnRef>
            <a:fillRef idx="2">
              <a:schemeClr val="accent5"/>
            </a:fillRef>
            <a:effectRef idx="1">
              <a:schemeClr val="accent5"/>
            </a:effectRef>
            <a:fontRef idx="minor">
              <a:schemeClr val="dk1"/>
            </a:fontRef>
          </p:style>
          <p:txBody>
            <a:bodyPr rtlCol="0" anchor="ctr"/>
            <a:lstStyle/>
            <a:p>
              <a:r>
                <a:rPr lang="zh-CN" altLang="en-US" sz="2400" b="1" dirty="0">
                  <a:latin typeface="楷体_GB2312" pitchFamily="49" charset="-122"/>
                  <a:ea typeface="楷体_GB2312" pitchFamily="49" charset="-122"/>
                </a:rPr>
                <a:t>形成数据库的概念模式，常用语义层模型描述，如</a:t>
              </a:r>
              <a:r>
                <a:rPr lang="en-US" altLang="zh-CN" sz="2400" b="1" dirty="0">
                  <a:latin typeface="楷体_GB2312" pitchFamily="49" charset="-122"/>
                  <a:ea typeface="楷体_GB2312" pitchFamily="49" charset="-122"/>
                </a:rPr>
                <a:t>E-R</a:t>
              </a:r>
              <a:r>
                <a:rPr lang="zh-CN" altLang="en-US" sz="2400" b="1" dirty="0">
                  <a:latin typeface="楷体_GB2312" pitchFamily="49" charset="-122"/>
                  <a:ea typeface="楷体_GB2312" pitchFamily="49" charset="-122"/>
                </a:rPr>
                <a:t>图。</a:t>
              </a:r>
              <a:endParaRPr lang="zh-CN" altLang="en-US" sz="2400" dirty="0"/>
            </a:p>
          </p:txBody>
        </p:sp>
        <p:sp>
          <p:nvSpPr>
            <p:cNvPr id="3" name="圆角矩形 2"/>
            <p:cNvSpPr/>
            <p:nvPr/>
          </p:nvSpPr>
          <p:spPr>
            <a:xfrm>
              <a:off x="1651317" y="2601200"/>
              <a:ext cx="1987550" cy="744877"/>
            </a:xfrm>
            <a:prstGeom prst="roundRect">
              <a:avLst/>
            </a:prstGeom>
            <a:solidFill>
              <a:srgbClr val="FFFF00">
                <a:alpha val="28000"/>
              </a:srgbClr>
            </a:solidFill>
            <a:ln w="28575">
              <a:solidFill>
                <a:srgbClr val="FF0000"/>
              </a:solidFill>
              <a:prstDash val="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grpSp>
    </p:spTree>
    <p:extLst>
      <p:ext uri="{BB962C8B-B14F-4D97-AF65-F5344CB8AC3E}">
        <p14:creationId xmlns:p14="http://schemas.microsoft.com/office/powerpoint/2010/main" val="270074901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圆角矩形 5"/>
          <p:cNvSpPr>
            <a:spLocks noChangeArrowheads="1"/>
          </p:cNvSpPr>
          <p:nvPr/>
        </p:nvSpPr>
        <p:spPr bwMode="auto">
          <a:xfrm>
            <a:off x="0" y="41275"/>
            <a:ext cx="9144000" cy="3644900"/>
          </a:xfrm>
          <a:prstGeom prst="roundRect">
            <a:avLst>
              <a:gd name="adj" fmla="val 0"/>
            </a:avLst>
          </a:prstGeom>
          <a:solidFill>
            <a:srgbClr val="D8243D"/>
          </a:solidFill>
          <a:ln>
            <a:noFill/>
          </a:ln>
          <a:extLst>
            <a:ext uri="{91240B29-F687-4F45-9708-019B960494DF}">
              <a14:hiddenLine xmlns:a14="http://schemas.microsoft.com/office/drawing/2010/main" w="25400">
                <a:solidFill>
                  <a:srgbClr val="AF7E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6323" name="矩形 6"/>
          <p:cNvSpPr>
            <a:spLocks noChangeArrowheads="1"/>
          </p:cNvSpPr>
          <p:nvPr/>
        </p:nvSpPr>
        <p:spPr bwMode="auto">
          <a:xfrm>
            <a:off x="1260475" y="2741613"/>
            <a:ext cx="5746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en-US" altLang="zh-CN" b="1" i="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a:t>
            </a:r>
            <a:endParaRPr lang="zh-CN" altLang="en-US" sz="1800" b="1" dirty="0">
              <a:latin typeface="Arial" panose="020B0604020202020204" pitchFamily="34" charset="0"/>
            </a:endParaRPr>
          </a:p>
        </p:txBody>
      </p:sp>
      <p:sp>
        <p:nvSpPr>
          <p:cNvPr id="56324" name="标题 16"/>
          <p:cNvSpPr>
            <a:spLocks noGrp="1" noChangeArrowheads="1"/>
          </p:cNvSpPr>
          <p:nvPr>
            <p:ph type="title" idx="4294967295"/>
          </p:nvPr>
        </p:nvSpPr>
        <p:spPr>
          <a:xfrm>
            <a:off x="2376488" y="2681288"/>
            <a:ext cx="5581650" cy="1146175"/>
          </a:xfrm>
        </p:spPr>
        <p:txBody>
          <a:bodyPr/>
          <a:lstStyle/>
          <a:p>
            <a:pPr algn="l" eaLnBrk="1" hangingPunct="1"/>
            <a:r>
              <a:rPr lang="zh-CN" altLang="en-US">
                <a:solidFill>
                  <a:schemeClr val="bg1"/>
                </a:solidFill>
                <a:latin typeface="微软雅黑" panose="020B0503020204020204" pitchFamily="34" charset="-122"/>
                <a:ea typeface="微软雅黑" panose="020B0503020204020204" pitchFamily="34" charset="-122"/>
              </a:rPr>
              <a:t>概念结构设计</a:t>
            </a:r>
          </a:p>
        </p:txBody>
      </p:sp>
      <p:pic>
        <p:nvPicPr>
          <p:cNvPr id="56325" name="Picture 14" descr="http://img1.imgtn.bdimg.com/it/u=2680666289,3657577152&amp;fm=21&amp;gp=0.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213" y="4149725"/>
            <a:ext cx="3749675"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3150" y="1484313"/>
            <a:ext cx="865188" cy="90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632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0475" y="1484313"/>
            <a:ext cx="981075" cy="90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6328"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3275" y="1484313"/>
            <a:ext cx="911225" cy="90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115888"/>
            <a:ext cx="8229600" cy="704850"/>
          </a:xfrm>
        </p:spPr>
        <p:txBody>
          <a:bodyPr/>
          <a:lstStyle/>
          <a:p>
            <a:pPr eaLnBrk="1" hangingPunct="1"/>
            <a:r>
              <a:rPr lang="zh-CN" altLang="en-US"/>
              <a:t>概念模型的特点 </a:t>
            </a:r>
          </a:p>
        </p:txBody>
      </p:sp>
      <p:sp>
        <p:nvSpPr>
          <p:cNvPr id="57347" name="Rectangle 3"/>
          <p:cNvSpPr>
            <a:spLocks noGrp="1" noChangeArrowheads="1"/>
          </p:cNvSpPr>
          <p:nvPr>
            <p:ph type="body" idx="1"/>
          </p:nvPr>
        </p:nvSpPr>
        <p:spPr>
          <a:xfrm>
            <a:off x="466725" y="1339850"/>
            <a:ext cx="8139113" cy="4394200"/>
          </a:xfrm>
        </p:spPr>
        <p:txBody>
          <a:bodyPr/>
          <a:lstStyle/>
          <a:p>
            <a:pPr eaLnBrk="1" hangingPunct="1">
              <a:lnSpc>
                <a:spcPct val="110000"/>
              </a:lnSpc>
            </a:pPr>
            <a:r>
              <a:rPr lang="zh-CN" altLang="en-US" sz="3600" b="1"/>
              <a:t>有丰富的</a:t>
            </a:r>
            <a:r>
              <a:rPr lang="zh-CN" altLang="en-US" sz="3600" b="1">
                <a:solidFill>
                  <a:srgbClr val="FF0000"/>
                </a:solidFill>
              </a:rPr>
              <a:t>语义</a:t>
            </a:r>
            <a:r>
              <a:rPr lang="zh-CN" altLang="en-US" sz="3600" b="1"/>
              <a:t>表达能力。 </a:t>
            </a:r>
          </a:p>
          <a:p>
            <a:pPr eaLnBrk="1" hangingPunct="1">
              <a:lnSpc>
                <a:spcPct val="110000"/>
              </a:lnSpc>
            </a:pPr>
            <a:r>
              <a:rPr lang="zh-CN" altLang="en-US" sz="3600" b="1"/>
              <a:t>易于</a:t>
            </a:r>
            <a:r>
              <a:rPr lang="zh-CN" altLang="en-US" sz="3600" b="1">
                <a:solidFill>
                  <a:srgbClr val="FF0000"/>
                </a:solidFill>
              </a:rPr>
              <a:t>交流</a:t>
            </a:r>
            <a:r>
              <a:rPr lang="zh-CN" altLang="en-US" sz="3600" b="1"/>
              <a:t>和</a:t>
            </a:r>
            <a:r>
              <a:rPr lang="zh-CN" altLang="en-US" sz="3600" b="1">
                <a:solidFill>
                  <a:srgbClr val="FF0000"/>
                </a:solidFill>
              </a:rPr>
              <a:t>理解</a:t>
            </a:r>
            <a:r>
              <a:rPr lang="zh-CN" altLang="en-US" sz="3600" b="1"/>
              <a:t>。 </a:t>
            </a:r>
          </a:p>
          <a:p>
            <a:pPr eaLnBrk="1" hangingPunct="1">
              <a:lnSpc>
                <a:spcPct val="110000"/>
              </a:lnSpc>
            </a:pPr>
            <a:r>
              <a:rPr lang="zh-CN" altLang="en-US" sz="3600" b="1"/>
              <a:t>易于</a:t>
            </a:r>
            <a:r>
              <a:rPr lang="zh-CN" altLang="en-US" sz="3600" b="1">
                <a:solidFill>
                  <a:srgbClr val="FF0000"/>
                </a:solidFill>
              </a:rPr>
              <a:t>更改</a:t>
            </a:r>
            <a:r>
              <a:rPr lang="zh-CN" altLang="en-US" sz="3600" b="1"/>
              <a:t>。</a:t>
            </a:r>
          </a:p>
          <a:p>
            <a:pPr eaLnBrk="1" hangingPunct="1">
              <a:lnSpc>
                <a:spcPct val="110000"/>
              </a:lnSpc>
            </a:pPr>
            <a:r>
              <a:rPr lang="zh-CN" altLang="en-US" sz="3600" b="1"/>
              <a:t>易于向各种数据模型</a:t>
            </a:r>
            <a:r>
              <a:rPr lang="zh-CN" altLang="en-US" sz="3600" b="1">
                <a:solidFill>
                  <a:srgbClr val="FF0000"/>
                </a:solidFill>
              </a:rPr>
              <a:t>转换</a:t>
            </a:r>
            <a:r>
              <a:rPr lang="zh-CN" altLang="en-US" sz="3600" b="1"/>
              <a:t>，易于导出与</a:t>
            </a:r>
            <a:r>
              <a:rPr lang="en-US" altLang="zh-CN" sz="3600" b="1"/>
              <a:t>DBMS</a:t>
            </a:r>
            <a:r>
              <a:rPr lang="zh-CN" altLang="en-US" sz="3600" b="1"/>
              <a:t>有关的</a:t>
            </a:r>
            <a:r>
              <a:rPr lang="zh-CN" altLang="en-US" sz="3600" b="1">
                <a:solidFill>
                  <a:srgbClr val="FF0000"/>
                </a:solidFill>
              </a:rPr>
              <a:t>逻辑模型</a:t>
            </a:r>
            <a:r>
              <a:rPr lang="zh-CN" altLang="en-US" sz="3600" b="1"/>
              <a:t>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wipe(left)">
                                      <p:cBhvr>
                                        <p:cTn id="7" dur="500"/>
                                        <p:tgtEl>
                                          <p:spTgt spid="57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Effect transition="in" filter="wipe(left)">
                                      <p:cBhvr>
                                        <p:cTn id="12" dur="500"/>
                                        <p:tgtEl>
                                          <p:spTgt spid="573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347">
                                            <p:txEl>
                                              <p:pRg st="2" end="2"/>
                                            </p:txEl>
                                          </p:spTgt>
                                        </p:tgtEl>
                                        <p:attrNameLst>
                                          <p:attrName>style.visibility</p:attrName>
                                        </p:attrNameLst>
                                      </p:cBhvr>
                                      <p:to>
                                        <p:strVal val="visible"/>
                                      </p:to>
                                    </p:set>
                                    <p:animEffect transition="in" filter="wipe(left)">
                                      <p:cBhvr>
                                        <p:cTn id="17" dur="500"/>
                                        <p:tgtEl>
                                          <p:spTgt spid="573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7347">
                                            <p:txEl>
                                              <p:pRg st="3" end="3"/>
                                            </p:txEl>
                                          </p:spTgt>
                                        </p:tgtEl>
                                        <p:attrNameLst>
                                          <p:attrName>style.visibility</p:attrName>
                                        </p:attrNameLst>
                                      </p:cBhvr>
                                      <p:to>
                                        <p:strVal val="visible"/>
                                      </p:to>
                                    </p:set>
                                    <p:animEffect transition="in" filter="wipe(left)">
                                      <p:cBhvr>
                                        <p:cTn id="22" dur="500"/>
                                        <p:tgtEl>
                                          <p:spTgt spid="573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115888"/>
            <a:ext cx="8229600" cy="704850"/>
          </a:xfrm>
        </p:spPr>
        <p:txBody>
          <a:bodyPr/>
          <a:lstStyle/>
          <a:p>
            <a:pPr eaLnBrk="1" hangingPunct="1"/>
            <a:r>
              <a:rPr lang="en-US" altLang="zh-CN"/>
              <a:t>1.</a:t>
            </a:r>
            <a:r>
              <a:rPr lang="zh-CN" altLang="en-US"/>
              <a:t>概念结构设计的方法 </a:t>
            </a:r>
          </a:p>
        </p:txBody>
      </p:sp>
      <p:sp>
        <p:nvSpPr>
          <p:cNvPr id="58371" name="Rectangle 3"/>
          <p:cNvSpPr>
            <a:spLocks noGrp="1" noChangeArrowheads="1"/>
          </p:cNvSpPr>
          <p:nvPr>
            <p:ph type="body" idx="1"/>
          </p:nvPr>
        </p:nvSpPr>
        <p:spPr>
          <a:xfrm>
            <a:off x="228600" y="1285875"/>
            <a:ext cx="8610600" cy="5167313"/>
          </a:xfrm>
        </p:spPr>
        <p:txBody>
          <a:bodyPr/>
          <a:lstStyle/>
          <a:p>
            <a:pPr eaLnBrk="1" hangingPunct="1"/>
            <a:r>
              <a:rPr lang="zh-CN" altLang="en-US" b="1" dirty="0">
                <a:solidFill>
                  <a:srgbClr val="FF0000"/>
                </a:solidFill>
              </a:rPr>
              <a:t>自底向上</a:t>
            </a:r>
            <a:r>
              <a:rPr lang="zh-CN" altLang="en-US" b="1" dirty="0"/>
              <a:t>：先定义局部应用的概念结构，然后按一定的规则把它们集成起来，从而得到全局概念模型。</a:t>
            </a:r>
          </a:p>
          <a:p>
            <a:pPr eaLnBrk="1" hangingPunct="1"/>
            <a:r>
              <a:rPr lang="zh-CN" altLang="en-US" b="1" dirty="0">
                <a:solidFill>
                  <a:srgbClr val="FF0000"/>
                </a:solidFill>
              </a:rPr>
              <a:t>自顶向下</a:t>
            </a:r>
            <a:r>
              <a:rPr lang="zh-CN" altLang="en-US" b="1" dirty="0"/>
              <a:t>：先定义全局概念模型，然后再逐步细化。</a:t>
            </a:r>
          </a:p>
          <a:p>
            <a:pPr eaLnBrk="1" hangingPunct="1"/>
            <a:r>
              <a:rPr lang="zh-CN" altLang="en-US" b="1" dirty="0">
                <a:solidFill>
                  <a:srgbClr val="FF0000"/>
                </a:solidFill>
              </a:rPr>
              <a:t>由里向外</a:t>
            </a:r>
            <a:r>
              <a:rPr lang="zh-CN" altLang="en-US" b="1" dirty="0"/>
              <a:t>：先定义最重要的核心结构，然后再逐步向外扩展。</a:t>
            </a:r>
          </a:p>
          <a:p>
            <a:pPr eaLnBrk="1" hangingPunct="1"/>
            <a:r>
              <a:rPr lang="zh-CN" altLang="en-US" b="1" dirty="0">
                <a:solidFill>
                  <a:srgbClr val="FF0000"/>
                </a:solidFill>
              </a:rPr>
              <a:t>混合策略</a:t>
            </a:r>
            <a:r>
              <a:rPr lang="zh-CN" altLang="en-US" b="1" dirty="0"/>
              <a:t>：将自顶向下和自底向上结合起来使用。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wipe(left)">
                                      <p:cBhvr>
                                        <p:cTn id="7" dur="500"/>
                                        <p:tgtEl>
                                          <p:spTgt spid="583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371">
                                            <p:txEl>
                                              <p:pRg st="1" end="1"/>
                                            </p:txEl>
                                          </p:spTgt>
                                        </p:tgtEl>
                                        <p:attrNameLst>
                                          <p:attrName>style.visibility</p:attrName>
                                        </p:attrNameLst>
                                      </p:cBhvr>
                                      <p:to>
                                        <p:strVal val="visible"/>
                                      </p:to>
                                    </p:set>
                                    <p:animEffect transition="in" filter="wipe(left)">
                                      <p:cBhvr>
                                        <p:cTn id="12" dur="500"/>
                                        <p:tgtEl>
                                          <p:spTgt spid="583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8371">
                                            <p:txEl>
                                              <p:pRg st="2" end="2"/>
                                            </p:txEl>
                                          </p:spTgt>
                                        </p:tgtEl>
                                        <p:attrNameLst>
                                          <p:attrName>style.visibility</p:attrName>
                                        </p:attrNameLst>
                                      </p:cBhvr>
                                      <p:to>
                                        <p:strVal val="visible"/>
                                      </p:to>
                                    </p:set>
                                    <p:animEffect transition="in" filter="wipe(left)">
                                      <p:cBhvr>
                                        <p:cTn id="17" dur="500"/>
                                        <p:tgtEl>
                                          <p:spTgt spid="583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8371">
                                            <p:txEl>
                                              <p:pRg st="3" end="3"/>
                                            </p:txEl>
                                          </p:spTgt>
                                        </p:tgtEl>
                                        <p:attrNameLst>
                                          <p:attrName>style.visibility</p:attrName>
                                        </p:attrNameLst>
                                      </p:cBhvr>
                                      <p:to>
                                        <p:strVal val="visible"/>
                                      </p:to>
                                    </p:set>
                                    <p:animEffect transition="in" filter="wipe(left)">
                                      <p:cBhvr>
                                        <p:cTn id="22" dur="500"/>
                                        <p:tgtEl>
                                          <p:spTgt spid="583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444500" y="100013"/>
            <a:ext cx="8229600" cy="792162"/>
          </a:xfrm>
        </p:spPr>
        <p:txBody>
          <a:bodyPr/>
          <a:lstStyle/>
          <a:p>
            <a:r>
              <a:rPr lang="zh-CN" altLang="en-US"/>
              <a:t>概念结构设计常用方法</a:t>
            </a:r>
          </a:p>
        </p:txBody>
      </p:sp>
      <p:sp>
        <p:nvSpPr>
          <p:cNvPr id="1028" name="内容占位符 2"/>
          <p:cNvSpPr>
            <a:spLocks noGrp="1"/>
          </p:cNvSpPr>
          <p:nvPr>
            <p:ph idx="4294967295"/>
          </p:nvPr>
        </p:nvSpPr>
        <p:spPr>
          <a:xfrm>
            <a:off x="457200" y="1052513"/>
            <a:ext cx="8229600" cy="1000125"/>
          </a:xfrm>
        </p:spPr>
        <p:txBody>
          <a:bodyPr/>
          <a:lstStyle/>
          <a:p>
            <a:pPr>
              <a:buFont typeface="Wingdings" panose="05000000000000000000" pitchFamily="2" charset="2"/>
              <a:buChar char="q"/>
            </a:pPr>
            <a:r>
              <a:rPr lang="zh-CN" altLang="en-US" sz="2800" b="1"/>
              <a:t>最常用的方法是</a:t>
            </a:r>
            <a:r>
              <a:rPr lang="zh-CN" altLang="en-US" sz="2800" b="1">
                <a:solidFill>
                  <a:srgbClr val="FF0000"/>
                </a:solidFill>
              </a:rPr>
              <a:t>自底向上</a:t>
            </a:r>
            <a:r>
              <a:rPr lang="zh-CN" altLang="en-US" sz="2800" b="1"/>
              <a:t>方法，即</a:t>
            </a:r>
            <a:r>
              <a:rPr lang="zh-CN" altLang="en-US" sz="2800" b="1">
                <a:solidFill>
                  <a:srgbClr val="FF0000"/>
                </a:solidFill>
              </a:rPr>
              <a:t>自顶向下</a:t>
            </a:r>
            <a:r>
              <a:rPr lang="zh-CN" altLang="en-US" sz="2800" b="1"/>
              <a:t>进行</a:t>
            </a:r>
            <a:r>
              <a:rPr lang="zh-CN" altLang="en-US" sz="2800" b="1">
                <a:solidFill>
                  <a:srgbClr val="0000FF"/>
                </a:solidFill>
              </a:rPr>
              <a:t>需求分析</a:t>
            </a:r>
            <a:r>
              <a:rPr lang="zh-CN" altLang="en-US" sz="2800" b="1"/>
              <a:t>，然后</a:t>
            </a:r>
            <a:r>
              <a:rPr lang="zh-CN" altLang="en-US" sz="2800" b="1">
                <a:solidFill>
                  <a:srgbClr val="FF0000"/>
                </a:solidFill>
              </a:rPr>
              <a:t>自底向上</a:t>
            </a:r>
            <a:r>
              <a:rPr lang="zh-CN" altLang="en-US" sz="2800" b="1"/>
              <a:t>设计</a:t>
            </a:r>
            <a:r>
              <a:rPr lang="zh-CN" altLang="en-US" sz="2800" b="1">
                <a:solidFill>
                  <a:srgbClr val="0000FF"/>
                </a:solidFill>
              </a:rPr>
              <a:t>概念结构</a:t>
            </a:r>
            <a:r>
              <a:rPr lang="zh-CN" altLang="en-US" sz="2800" b="1"/>
              <a:t>。</a:t>
            </a:r>
          </a:p>
        </p:txBody>
      </p:sp>
      <p:sp>
        <p:nvSpPr>
          <p:cNvPr id="6144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graphicFrame>
        <p:nvGraphicFramePr>
          <p:cNvPr id="1026" name="Object 1"/>
          <p:cNvGraphicFramePr>
            <a:graphicFrameLocks noChangeAspect="1"/>
          </p:cNvGraphicFramePr>
          <p:nvPr/>
        </p:nvGraphicFramePr>
        <p:xfrm>
          <a:off x="1006475" y="1944688"/>
          <a:ext cx="7131050" cy="4903787"/>
        </p:xfrm>
        <a:graphic>
          <a:graphicData uri="http://schemas.openxmlformats.org/presentationml/2006/ole">
            <mc:AlternateContent xmlns:mc="http://schemas.openxmlformats.org/markup-compatibility/2006">
              <mc:Choice xmlns:v="urn:schemas-microsoft-com:vml" Requires="v">
                <p:oleObj spid="_x0000_s61458" name="Visio" r:id="rId3" imgW="4676526" imgH="3348086" progId="Visio.Drawing.11">
                  <p:embed/>
                </p:oleObj>
              </mc:Choice>
              <mc:Fallback>
                <p:oleObj name="Visio" r:id="rId3" imgW="4676526" imgH="3348086"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475" y="1944688"/>
                        <a:ext cx="7131050"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8">
                                            <p:txEl>
                                              <p:pRg st="0" end="0"/>
                                            </p:txEl>
                                          </p:spTgt>
                                        </p:tgtEl>
                                        <p:attrNameLst>
                                          <p:attrName>style.visibility</p:attrName>
                                        </p:attrNameLst>
                                      </p:cBhvr>
                                      <p:to>
                                        <p:strVal val="visible"/>
                                      </p:to>
                                    </p:set>
                                    <p:animEffect transition="in" filter="wipe(left)">
                                      <p:cBhvr>
                                        <p:cTn id="7" dur="500"/>
                                        <p:tgtEl>
                                          <p:spTgt spid="102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p:cTn id="12" dur="500" fill="hold"/>
                                        <p:tgtEl>
                                          <p:spTgt spid="1026"/>
                                        </p:tgtEl>
                                        <p:attrNameLst>
                                          <p:attrName>ppt_w</p:attrName>
                                        </p:attrNameLst>
                                      </p:cBhvr>
                                      <p:tavLst>
                                        <p:tav tm="0">
                                          <p:val>
                                            <p:fltVal val="0"/>
                                          </p:val>
                                        </p:tav>
                                        <p:tav tm="100000">
                                          <p:val>
                                            <p:strVal val="#ppt_w"/>
                                          </p:val>
                                        </p:tav>
                                      </p:tavLst>
                                    </p:anim>
                                    <p:anim calcmode="lin" valueType="num">
                                      <p:cBhvr>
                                        <p:cTn id="13" dur="500" fill="hold"/>
                                        <p:tgtEl>
                                          <p:spTgt spid="1026"/>
                                        </p:tgtEl>
                                        <p:attrNameLst>
                                          <p:attrName>ppt_h</p:attrName>
                                        </p:attrNameLst>
                                      </p:cBhvr>
                                      <p:tavLst>
                                        <p:tav tm="0">
                                          <p:val>
                                            <p:fltVal val="0"/>
                                          </p:val>
                                        </p:tav>
                                        <p:tav tm="100000">
                                          <p:val>
                                            <p:strVal val="#ppt_h"/>
                                          </p:val>
                                        </p:tav>
                                      </p:tavLst>
                                    </p:anim>
                                    <p:animEffect transition="in" filter="fade">
                                      <p:cBhvr>
                                        <p:cTn id="14"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444500" y="100013"/>
            <a:ext cx="8229600" cy="792162"/>
          </a:xfrm>
        </p:spPr>
        <p:txBody>
          <a:bodyPr/>
          <a:lstStyle/>
          <a:p>
            <a:r>
              <a:rPr lang="zh-CN" altLang="en-US"/>
              <a:t>自底向上的概念结构设计</a:t>
            </a:r>
          </a:p>
        </p:txBody>
      </p:sp>
      <p:sp>
        <p:nvSpPr>
          <p:cNvPr id="6246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graphicFrame>
        <p:nvGraphicFramePr>
          <p:cNvPr id="2050" name="Object 1"/>
          <p:cNvGraphicFramePr>
            <a:graphicFrameLocks noChangeAspect="1"/>
          </p:cNvGraphicFramePr>
          <p:nvPr/>
        </p:nvGraphicFramePr>
        <p:xfrm>
          <a:off x="682625" y="1101725"/>
          <a:ext cx="7747000" cy="5137150"/>
        </p:xfrm>
        <a:graphic>
          <a:graphicData uri="http://schemas.openxmlformats.org/presentationml/2006/ole">
            <mc:AlternateContent xmlns:mc="http://schemas.openxmlformats.org/markup-compatibility/2006">
              <mc:Choice xmlns:v="urn:schemas-microsoft-com:vml" Requires="v">
                <p:oleObj spid="_x0000_s62481" name="Visio" r:id="rId3" imgW="3845519" imgH="2563571" progId="Visio.Drawing.11">
                  <p:embed/>
                </p:oleObj>
              </mc:Choice>
              <mc:Fallback>
                <p:oleObj name="Visio" r:id="rId3" imgW="3845519" imgH="256357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625" y="1101725"/>
                        <a:ext cx="7747000" cy="513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85725" y="0"/>
            <a:ext cx="9058275" cy="990600"/>
          </a:xfrm>
        </p:spPr>
        <p:txBody>
          <a:bodyPr/>
          <a:lstStyle/>
          <a:p>
            <a:pPr eaLnBrk="1" hangingPunct="1"/>
            <a:r>
              <a:rPr lang="en-US" altLang="zh-CN"/>
              <a:t>2.</a:t>
            </a:r>
            <a:r>
              <a:rPr lang="zh-CN" altLang="en-US"/>
              <a:t>采用</a:t>
            </a:r>
            <a:r>
              <a:rPr lang="en-US" altLang="zh-CN"/>
              <a:t>E-R</a:t>
            </a:r>
            <a:r>
              <a:rPr lang="zh-CN" altLang="en-US"/>
              <a:t>模型方法的概念结构设计 </a:t>
            </a:r>
          </a:p>
        </p:txBody>
      </p:sp>
      <p:sp>
        <p:nvSpPr>
          <p:cNvPr id="59395" name="Rectangle 3"/>
          <p:cNvSpPr>
            <a:spLocks noGrp="1" noChangeArrowheads="1"/>
          </p:cNvSpPr>
          <p:nvPr>
            <p:ph type="body" idx="1"/>
          </p:nvPr>
        </p:nvSpPr>
        <p:spPr>
          <a:xfrm>
            <a:off x="249238" y="1195388"/>
            <a:ext cx="8428037" cy="4876800"/>
          </a:xfrm>
        </p:spPr>
        <p:txBody>
          <a:bodyPr/>
          <a:lstStyle/>
          <a:p>
            <a:pPr eaLnBrk="1" hangingPunct="1"/>
            <a:r>
              <a:rPr lang="zh-CN" altLang="en-US" sz="3500" b="1">
                <a:solidFill>
                  <a:srgbClr val="FF0000"/>
                </a:solidFill>
              </a:rPr>
              <a:t>设计局部</a:t>
            </a:r>
            <a:r>
              <a:rPr lang="en-US" altLang="zh-CN" sz="3500" b="1">
                <a:solidFill>
                  <a:srgbClr val="FF0000"/>
                </a:solidFill>
              </a:rPr>
              <a:t>E-R</a:t>
            </a:r>
            <a:r>
              <a:rPr lang="zh-CN" altLang="en-US" sz="3500" b="1">
                <a:solidFill>
                  <a:srgbClr val="FF0000"/>
                </a:solidFill>
              </a:rPr>
              <a:t>模型</a:t>
            </a:r>
          </a:p>
          <a:p>
            <a:pPr lvl="1" eaLnBrk="1" hangingPunct="1">
              <a:buFont typeface="Wingdings" panose="05000000000000000000" pitchFamily="2" charset="2"/>
              <a:buNone/>
            </a:pPr>
            <a:r>
              <a:rPr lang="en-US" altLang="zh-CN" sz="3100" b="1"/>
              <a:t>   E-R</a:t>
            </a:r>
            <a:r>
              <a:rPr lang="zh-CN" altLang="en-US" sz="3100" b="1"/>
              <a:t>模型的设计内容包括确定局部</a:t>
            </a:r>
            <a:r>
              <a:rPr lang="en-US" altLang="zh-CN" sz="3100" b="1"/>
              <a:t>E-R</a:t>
            </a:r>
            <a:r>
              <a:rPr lang="zh-CN" altLang="en-US" sz="3100" b="1"/>
              <a:t>模型的范围、定义实体、联系以及它们的属性。</a:t>
            </a:r>
          </a:p>
          <a:p>
            <a:pPr eaLnBrk="1" hangingPunct="1"/>
            <a:r>
              <a:rPr lang="zh-CN" altLang="en-US" sz="3500" b="1">
                <a:solidFill>
                  <a:srgbClr val="FF0000"/>
                </a:solidFill>
              </a:rPr>
              <a:t>设计全局</a:t>
            </a:r>
            <a:r>
              <a:rPr lang="en-US" altLang="zh-CN" sz="3500" b="1">
                <a:solidFill>
                  <a:srgbClr val="FF0000"/>
                </a:solidFill>
              </a:rPr>
              <a:t>E-R</a:t>
            </a:r>
            <a:r>
              <a:rPr lang="zh-CN" altLang="en-US" sz="3500" b="1">
                <a:solidFill>
                  <a:srgbClr val="FF0000"/>
                </a:solidFill>
              </a:rPr>
              <a:t>模型</a:t>
            </a:r>
          </a:p>
          <a:p>
            <a:pPr lvl="1" eaLnBrk="1" hangingPunct="1">
              <a:buFont typeface="Wingdings" panose="05000000000000000000" pitchFamily="2" charset="2"/>
              <a:buNone/>
            </a:pPr>
            <a:r>
              <a:rPr lang="zh-CN" altLang="en-US" sz="3100" b="1"/>
              <a:t>  将所有局部</a:t>
            </a:r>
            <a:r>
              <a:rPr lang="en-US" altLang="zh-CN" sz="3100" b="1"/>
              <a:t>E-R</a:t>
            </a:r>
            <a:r>
              <a:rPr lang="zh-CN" altLang="en-US" sz="3100" b="1"/>
              <a:t>图集成为一个全局</a:t>
            </a:r>
            <a:r>
              <a:rPr lang="en-US" altLang="zh-CN" sz="3100" b="1"/>
              <a:t>E-R</a:t>
            </a:r>
            <a:r>
              <a:rPr lang="zh-CN" altLang="en-US" sz="3100" b="1"/>
              <a:t>图，即全局</a:t>
            </a:r>
            <a:r>
              <a:rPr lang="en-US" altLang="zh-CN" sz="3100" b="1"/>
              <a:t>E-R</a:t>
            </a:r>
            <a:r>
              <a:rPr lang="zh-CN" altLang="en-US" sz="3100" b="1"/>
              <a:t>模型。</a:t>
            </a:r>
          </a:p>
          <a:p>
            <a:pPr eaLnBrk="1" hangingPunct="1"/>
            <a:r>
              <a:rPr lang="zh-CN" altLang="en-US" sz="3500" b="1">
                <a:solidFill>
                  <a:srgbClr val="FF0000"/>
                </a:solidFill>
              </a:rPr>
              <a:t>优化全局</a:t>
            </a:r>
            <a:r>
              <a:rPr lang="en-US" altLang="zh-CN" sz="3500" b="1">
                <a:solidFill>
                  <a:srgbClr val="FF0000"/>
                </a:solidFill>
              </a:rPr>
              <a:t>E-R</a:t>
            </a:r>
            <a:r>
              <a:rPr lang="zh-CN" altLang="en-US" sz="3500" b="1">
                <a:solidFill>
                  <a:srgbClr val="FF0000"/>
                </a:solidFill>
              </a:rPr>
              <a:t>模型</a:t>
            </a:r>
            <a:endParaRPr lang="zh-CN" altLang="en-US" sz="3500" b="1"/>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wipe(left)">
                                      <p:cBhvr>
                                        <p:cTn id="7" dur="500"/>
                                        <p:tgtEl>
                                          <p:spTgt spid="59395">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animEffect transition="in" filter="wipe(left)">
                                      <p:cBhvr>
                                        <p:cTn id="11" dur="500"/>
                                        <p:tgtEl>
                                          <p:spTgt spid="59395">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9395">
                                            <p:txEl>
                                              <p:pRg st="2" end="2"/>
                                            </p:txEl>
                                          </p:spTgt>
                                        </p:tgtEl>
                                        <p:attrNameLst>
                                          <p:attrName>style.visibility</p:attrName>
                                        </p:attrNameLst>
                                      </p:cBhvr>
                                      <p:to>
                                        <p:strVal val="visible"/>
                                      </p:to>
                                    </p:set>
                                    <p:animEffect transition="in" filter="wipe(left)">
                                      <p:cBhvr>
                                        <p:cTn id="16" dur="500"/>
                                        <p:tgtEl>
                                          <p:spTgt spid="59395">
                                            <p:txEl>
                                              <p:pRg st="2" end="2"/>
                                            </p:txEl>
                                          </p:spTgt>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9395">
                                            <p:txEl>
                                              <p:pRg st="3" end="3"/>
                                            </p:txEl>
                                          </p:spTgt>
                                        </p:tgtEl>
                                        <p:attrNameLst>
                                          <p:attrName>style.visibility</p:attrName>
                                        </p:attrNameLst>
                                      </p:cBhvr>
                                      <p:to>
                                        <p:strVal val="visible"/>
                                      </p:to>
                                    </p:set>
                                    <p:animEffect transition="in" filter="wipe(left)">
                                      <p:cBhvr>
                                        <p:cTn id="20" dur="500"/>
                                        <p:tgtEl>
                                          <p:spTgt spid="5939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9395">
                                            <p:txEl>
                                              <p:pRg st="4" end="4"/>
                                            </p:txEl>
                                          </p:spTgt>
                                        </p:tgtEl>
                                        <p:attrNameLst>
                                          <p:attrName>style.visibility</p:attrName>
                                        </p:attrNameLst>
                                      </p:cBhvr>
                                      <p:to>
                                        <p:strVal val="visible"/>
                                      </p:to>
                                    </p:set>
                                    <p:animEffect transition="in" filter="wipe(left)">
                                      <p:cBhvr>
                                        <p:cTn id="25" dur="500"/>
                                        <p:tgtEl>
                                          <p:spTgt spid="593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a:xfrm>
            <a:off x="457200" y="115888"/>
            <a:ext cx="8229600" cy="704850"/>
          </a:xfrm>
        </p:spPr>
        <p:txBody>
          <a:bodyPr/>
          <a:lstStyle/>
          <a:p>
            <a:r>
              <a:rPr lang="zh-CN" altLang="en-US"/>
              <a:t>局部</a:t>
            </a:r>
            <a:r>
              <a:rPr lang="en-US" altLang="zh-CN"/>
              <a:t>E-R</a:t>
            </a:r>
            <a:r>
              <a:rPr lang="zh-CN" altLang="en-US"/>
              <a:t>图设计示例</a:t>
            </a:r>
          </a:p>
        </p:txBody>
      </p:sp>
      <p:sp>
        <p:nvSpPr>
          <p:cNvPr id="4100" name="内容占位符 2"/>
          <p:cNvSpPr>
            <a:spLocks noGrp="1"/>
          </p:cNvSpPr>
          <p:nvPr>
            <p:ph idx="1"/>
          </p:nvPr>
        </p:nvSpPr>
        <p:spPr>
          <a:xfrm>
            <a:off x="392113" y="1052513"/>
            <a:ext cx="8359775" cy="2806700"/>
          </a:xfrm>
        </p:spPr>
        <p:txBody>
          <a:bodyPr/>
          <a:lstStyle/>
          <a:p>
            <a:pPr>
              <a:defRPr/>
            </a:pPr>
            <a:r>
              <a:rPr lang="zh-CN" altLang="en-US" sz="2600" b="1" dirty="0"/>
              <a:t>设简单的教务管理系统有如下</a:t>
            </a:r>
            <a:r>
              <a:rPr lang="zh-CN" altLang="en-US" sz="2600" b="1" dirty="0">
                <a:solidFill>
                  <a:srgbClr val="FF0000"/>
                </a:solidFill>
              </a:rPr>
              <a:t>语义描述</a:t>
            </a:r>
            <a:r>
              <a:rPr lang="zh-CN" altLang="en-US" sz="2600" b="1" dirty="0"/>
              <a:t>：</a:t>
            </a:r>
          </a:p>
          <a:p>
            <a:pPr marL="0" indent="0">
              <a:buFont typeface="Wingdings" panose="05000000000000000000" pitchFamily="2" charset="2"/>
              <a:buNone/>
              <a:defRPr/>
            </a:pPr>
            <a:r>
              <a:rPr lang="zh-CN" altLang="en-US" sz="2600" b="1" dirty="0"/>
              <a:t>（</a:t>
            </a:r>
            <a:r>
              <a:rPr lang="en-US" altLang="zh-CN" sz="2600" b="1" dirty="0"/>
              <a:t>1</a:t>
            </a:r>
            <a:r>
              <a:rPr lang="zh-CN" altLang="en-US" sz="2600" b="1" dirty="0"/>
              <a:t>）</a:t>
            </a:r>
            <a:r>
              <a:rPr lang="zh-CN" altLang="en-US" sz="2600" b="1" dirty="0">
                <a:solidFill>
                  <a:srgbClr val="0000FF"/>
                </a:solidFill>
              </a:rPr>
              <a:t>一名学生</a:t>
            </a:r>
            <a:r>
              <a:rPr lang="zh-CN" altLang="en-US" sz="2600" b="1" dirty="0"/>
              <a:t>可同时选</a:t>
            </a:r>
            <a:r>
              <a:rPr lang="zh-CN" altLang="en-US" sz="2600" b="1" dirty="0">
                <a:solidFill>
                  <a:srgbClr val="FF0000"/>
                </a:solidFill>
              </a:rPr>
              <a:t>多门课程</a:t>
            </a:r>
            <a:r>
              <a:rPr lang="zh-CN" altLang="en-US" sz="2600" b="1" dirty="0"/>
              <a:t>，</a:t>
            </a:r>
            <a:r>
              <a:rPr lang="zh-CN" altLang="en-US" sz="2600" b="1" dirty="0">
                <a:solidFill>
                  <a:srgbClr val="0000FF"/>
                </a:solidFill>
              </a:rPr>
              <a:t>一门课程</a:t>
            </a:r>
            <a:r>
              <a:rPr lang="zh-CN" altLang="en-US" sz="2600" b="1" dirty="0"/>
              <a:t>也可同时被</a:t>
            </a:r>
            <a:r>
              <a:rPr lang="zh-CN" altLang="en-US" sz="2600" b="1" dirty="0">
                <a:solidFill>
                  <a:srgbClr val="FF0000"/>
                </a:solidFill>
              </a:rPr>
              <a:t>多名学生</a:t>
            </a:r>
            <a:r>
              <a:rPr lang="zh-CN" altLang="en-US" sz="2600" b="1" dirty="0"/>
              <a:t>选修。对学生选课需要记录</a:t>
            </a:r>
            <a:r>
              <a:rPr lang="zh-CN" altLang="en-US" sz="2600" b="1" dirty="0">
                <a:solidFill>
                  <a:srgbClr val="FF0000"/>
                </a:solidFill>
              </a:rPr>
              <a:t>考试成绩信息</a:t>
            </a:r>
            <a:r>
              <a:rPr lang="zh-CN" altLang="en-US" sz="2600" b="1" dirty="0"/>
              <a:t>，</a:t>
            </a:r>
            <a:r>
              <a:rPr lang="zh-CN" altLang="en-US" sz="2600" b="1" dirty="0">
                <a:solidFill>
                  <a:srgbClr val="0000FF"/>
                </a:solidFill>
              </a:rPr>
              <a:t>每个学生 每门课程</a:t>
            </a:r>
            <a:r>
              <a:rPr lang="zh-CN" altLang="en-US" sz="2600" b="1" dirty="0"/>
              <a:t>只能</a:t>
            </a:r>
            <a:r>
              <a:rPr lang="zh-CN" altLang="en-US" sz="2600" b="1" dirty="0">
                <a:solidFill>
                  <a:srgbClr val="FF0000"/>
                </a:solidFill>
              </a:rPr>
              <a:t>有一次考试</a:t>
            </a:r>
            <a:r>
              <a:rPr lang="zh-CN" altLang="en-US" sz="2600" b="1" dirty="0"/>
              <a:t>。对每名</a:t>
            </a:r>
            <a:r>
              <a:rPr lang="zh-CN" altLang="en-US" sz="2600" b="1" dirty="0">
                <a:solidFill>
                  <a:srgbClr val="0000FF"/>
                </a:solidFill>
              </a:rPr>
              <a:t>学生</a:t>
            </a:r>
            <a:r>
              <a:rPr lang="zh-CN" altLang="en-US" sz="2600" b="1" dirty="0"/>
              <a:t>需要记录</a:t>
            </a:r>
            <a:r>
              <a:rPr lang="zh-CN" altLang="en-US" sz="2600" b="1" dirty="0">
                <a:solidFill>
                  <a:srgbClr val="FF0000"/>
                </a:solidFill>
              </a:rPr>
              <a:t>学号</a:t>
            </a:r>
            <a:r>
              <a:rPr lang="zh-CN" altLang="en-US" sz="2600" b="1" dirty="0"/>
              <a:t>、</a:t>
            </a:r>
            <a:r>
              <a:rPr lang="zh-CN" altLang="en-US" sz="2600" b="1" dirty="0">
                <a:solidFill>
                  <a:srgbClr val="FF0000"/>
                </a:solidFill>
              </a:rPr>
              <a:t>姓名</a:t>
            </a:r>
            <a:r>
              <a:rPr lang="zh-CN" altLang="en-US" sz="2600" b="1" dirty="0"/>
              <a:t>、</a:t>
            </a:r>
            <a:r>
              <a:rPr lang="zh-CN" altLang="en-US" sz="2600" b="1" dirty="0">
                <a:solidFill>
                  <a:srgbClr val="FF0000"/>
                </a:solidFill>
              </a:rPr>
              <a:t>性别</a:t>
            </a:r>
            <a:r>
              <a:rPr lang="zh-CN" altLang="en-US" sz="2600" b="1" dirty="0"/>
              <a:t>信息，对</a:t>
            </a:r>
            <a:r>
              <a:rPr lang="zh-CN" altLang="en-US" sz="2600" b="1" dirty="0">
                <a:solidFill>
                  <a:srgbClr val="0000FF"/>
                </a:solidFill>
              </a:rPr>
              <a:t>课程</a:t>
            </a:r>
            <a:r>
              <a:rPr lang="zh-CN" altLang="en-US" sz="2600" b="1" dirty="0"/>
              <a:t>需要记录</a:t>
            </a:r>
            <a:r>
              <a:rPr lang="zh-CN" altLang="en-US" sz="2600" b="1" dirty="0">
                <a:solidFill>
                  <a:srgbClr val="FF0000"/>
                </a:solidFill>
              </a:rPr>
              <a:t>课程号</a:t>
            </a:r>
            <a:r>
              <a:rPr lang="zh-CN" altLang="en-US" sz="2600" b="1" dirty="0"/>
              <a:t>、</a:t>
            </a:r>
            <a:r>
              <a:rPr lang="zh-CN" altLang="en-US" sz="2600" b="1" dirty="0">
                <a:solidFill>
                  <a:srgbClr val="FF0000"/>
                </a:solidFill>
              </a:rPr>
              <a:t>课程名</a:t>
            </a:r>
            <a:r>
              <a:rPr lang="zh-CN" altLang="en-US" sz="2600" b="1" dirty="0"/>
              <a:t>、</a:t>
            </a:r>
            <a:r>
              <a:rPr lang="zh-CN" altLang="en-US" sz="2600" b="1" dirty="0">
                <a:solidFill>
                  <a:srgbClr val="FF0000"/>
                </a:solidFill>
              </a:rPr>
              <a:t>课程性质</a:t>
            </a:r>
            <a:r>
              <a:rPr lang="zh-CN" altLang="en-US" sz="2600" b="1" dirty="0"/>
              <a:t>信息。</a:t>
            </a:r>
          </a:p>
        </p:txBody>
      </p:sp>
      <p:sp>
        <p:nvSpPr>
          <p:cNvPr id="6451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graphicFrame>
        <p:nvGraphicFramePr>
          <p:cNvPr id="217089" name="Object 1"/>
          <p:cNvGraphicFramePr>
            <a:graphicFrameLocks noChangeAspect="1"/>
          </p:cNvGraphicFramePr>
          <p:nvPr/>
        </p:nvGraphicFramePr>
        <p:xfrm>
          <a:off x="330200" y="4221163"/>
          <a:ext cx="8420100" cy="1744662"/>
        </p:xfrm>
        <a:graphic>
          <a:graphicData uri="http://schemas.openxmlformats.org/presentationml/2006/ole">
            <mc:AlternateContent xmlns:mc="http://schemas.openxmlformats.org/markup-compatibility/2006">
              <mc:Choice xmlns:v="urn:schemas-microsoft-com:vml" Requires="v">
                <p:oleObj spid="_x0000_s64530" name="Visio" r:id="rId3" imgW="4354657" imgH="898632" progId="Visio.Drawing.11">
                  <p:embed/>
                </p:oleObj>
              </mc:Choice>
              <mc:Fallback>
                <p:oleObj name="Visio" r:id="rId3" imgW="4354657" imgH="89863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200" y="4221163"/>
                        <a:ext cx="8420100" cy="174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animEffect transition="in" filter="wipe(left)">
                                      <p:cBhvr>
                                        <p:cTn id="7" dur="500"/>
                                        <p:tgtEl>
                                          <p:spTgt spid="41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00">
                                            <p:txEl>
                                              <p:pRg st="1" end="1"/>
                                            </p:txEl>
                                          </p:spTgt>
                                        </p:tgtEl>
                                        <p:attrNameLst>
                                          <p:attrName>style.visibility</p:attrName>
                                        </p:attrNameLst>
                                      </p:cBhvr>
                                      <p:to>
                                        <p:strVal val="visible"/>
                                      </p:to>
                                    </p:set>
                                    <p:animEffect transition="in" filter="wipe(left)">
                                      <p:cBhvr>
                                        <p:cTn id="12" dur="500"/>
                                        <p:tgtEl>
                                          <p:spTgt spid="410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7089"/>
                                        </p:tgtEl>
                                        <p:attrNameLst>
                                          <p:attrName>style.visibility</p:attrName>
                                        </p:attrNameLst>
                                      </p:cBhvr>
                                      <p:to>
                                        <p:strVal val="visible"/>
                                      </p:to>
                                    </p:set>
                                    <p:animEffect transition="in" filter="blinds(horizontal)">
                                      <p:cBhvr>
                                        <p:cTn id="17" dur="500"/>
                                        <p:tgtEl>
                                          <p:spTgt spid="217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xfrm>
            <a:off x="457200" y="115888"/>
            <a:ext cx="8229600" cy="704850"/>
          </a:xfrm>
        </p:spPr>
        <p:txBody>
          <a:bodyPr/>
          <a:lstStyle/>
          <a:p>
            <a:r>
              <a:rPr lang="zh-CN" altLang="en-US"/>
              <a:t>局部</a:t>
            </a:r>
            <a:r>
              <a:rPr lang="en-US" altLang="zh-CN"/>
              <a:t>E-R</a:t>
            </a:r>
            <a:r>
              <a:rPr lang="zh-CN" altLang="en-US"/>
              <a:t>图设计示例（续）</a:t>
            </a:r>
          </a:p>
        </p:txBody>
      </p:sp>
      <p:sp>
        <p:nvSpPr>
          <p:cNvPr id="5124" name="内容占位符 2"/>
          <p:cNvSpPr>
            <a:spLocks noGrp="1"/>
          </p:cNvSpPr>
          <p:nvPr>
            <p:ph idx="1"/>
          </p:nvPr>
        </p:nvSpPr>
        <p:spPr>
          <a:xfrm>
            <a:off x="249238" y="1195388"/>
            <a:ext cx="8429625" cy="2443162"/>
          </a:xfrm>
        </p:spPr>
        <p:txBody>
          <a:bodyPr/>
          <a:lstStyle/>
          <a:p>
            <a:pPr marL="0" indent="0">
              <a:buFont typeface="Wingdings" panose="05000000000000000000" pitchFamily="2" charset="2"/>
              <a:buNone/>
            </a:pPr>
            <a:r>
              <a:rPr lang="zh-CN" altLang="en-US" sz="2800" b="1"/>
              <a:t>（</a:t>
            </a:r>
            <a:r>
              <a:rPr lang="en-US" altLang="zh-CN" sz="2800" b="1"/>
              <a:t>2</a:t>
            </a:r>
            <a:r>
              <a:rPr lang="zh-CN" altLang="en-US" sz="2800" b="1"/>
              <a:t>）</a:t>
            </a:r>
            <a:r>
              <a:rPr lang="zh-CN" altLang="en-US" sz="2800" b="1">
                <a:solidFill>
                  <a:srgbClr val="0000FF"/>
                </a:solidFill>
              </a:rPr>
              <a:t>一门课程</a:t>
            </a:r>
            <a:r>
              <a:rPr lang="zh-CN" altLang="en-US" sz="2800" b="1"/>
              <a:t>可由</a:t>
            </a:r>
            <a:r>
              <a:rPr lang="zh-CN" altLang="en-US" sz="2800" b="1">
                <a:solidFill>
                  <a:srgbClr val="FF0000"/>
                </a:solidFill>
              </a:rPr>
              <a:t>多名教师</a:t>
            </a:r>
            <a:r>
              <a:rPr lang="zh-CN" altLang="en-US" sz="2800" b="1"/>
              <a:t>讲授，</a:t>
            </a:r>
            <a:r>
              <a:rPr lang="zh-CN" altLang="en-US" sz="2800" b="1">
                <a:solidFill>
                  <a:srgbClr val="0000FF"/>
                </a:solidFill>
              </a:rPr>
              <a:t>一名教师</a:t>
            </a:r>
            <a:r>
              <a:rPr lang="zh-CN" altLang="en-US" sz="2800" b="1"/>
              <a:t>可讲授</a:t>
            </a:r>
            <a:r>
              <a:rPr lang="zh-CN" altLang="en-US" sz="2800" b="1">
                <a:solidFill>
                  <a:srgbClr val="FF0000"/>
                </a:solidFill>
              </a:rPr>
              <a:t>多门课程</a:t>
            </a:r>
            <a:r>
              <a:rPr lang="zh-CN" altLang="en-US" sz="2800" b="1"/>
              <a:t>。对每个教师讲授的每门课程需要</a:t>
            </a:r>
            <a:r>
              <a:rPr lang="zh-CN" altLang="en-US" sz="2800" b="1">
                <a:solidFill>
                  <a:srgbClr val="FF0000"/>
                </a:solidFill>
              </a:rPr>
              <a:t>记录授课时数信息</a:t>
            </a:r>
            <a:r>
              <a:rPr lang="zh-CN" altLang="en-US" sz="2800" b="1"/>
              <a:t>。对每名</a:t>
            </a:r>
            <a:r>
              <a:rPr lang="zh-CN" altLang="en-US" sz="2800" b="1">
                <a:solidFill>
                  <a:srgbClr val="0000FF"/>
                </a:solidFill>
              </a:rPr>
              <a:t>教师</a:t>
            </a:r>
            <a:r>
              <a:rPr lang="zh-CN" altLang="en-US" sz="2800" b="1"/>
              <a:t>需要记录</a:t>
            </a:r>
            <a:r>
              <a:rPr lang="zh-CN" altLang="en-US" sz="2800" b="1">
                <a:solidFill>
                  <a:srgbClr val="FF0000"/>
                </a:solidFill>
              </a:rPr>
              <a:t>教师号</a:t>
            </a:r>
            <a:r>
              <a:rPr lang="zh-CN" altLang="en-US" sz="2800" b="1"/>
              <a:t>、</a:t>
            </a:r>
            <a:r>
              <a:rPr lang="zh-CN" altLang="en-US" sz="2800" b="1">
                <a:solidFill>
                  <a:srgbClr val="FF0000"/>
                </a:solidFill>
              </a:rPr>
              <a:t>教师名</a:t>
            </a:r>
            <a:r>
              <a:rPr lang="zh-CN" altLang="en-US" sz="2800" b="1"/>
              <a:t>、</a:t>
            </a:r>
            <a:r>
              <a:rPr lang="zh-CN" altLang="en-US" sz="2800" b="1">
                <a:solidFill>
                  <a:srgbClr val="FF0000"/>
                </a:solidFill>
              </a:rPr>
              <a:t>性别</a:t>
            </a:r>
            <a:r>
              <a:rPr lang="zh-CN" altLang="en-US" sz="2800" b="1"/>
              <a:t>、</a:t>
            </a:r>
            <a:r>
              <a:rPr lang="zh-CN" altLang="en-US" sz="2800" b="1">
                <a:solidFill>
                  <a:srgbClr val="FF0000"/>
                </a:solidFill>
              </a:rPr>
              <a:t>职称</a:t>
            </a:r>
            <a:r>
              <a:rPr lang="zh-CN" altLang="en-US" sz="2800" b="1"/>
              <a:t>信息；对每门</a:t>
            </a:r>
            <a:r>
              <a:rPr lang="zh-CN" altLang="en-US" sz="2800" b="1">
                <a:solidFill>
                  <a:srgbClr val="0000FF"/>
                </a:solidFill>
              </a:rPr>
              <a:t>课程</a:t>
            </a:r>
            <a:r>
              <a:rPr lang="zh-CN" altLang="en-US" sz="2800" b="1"/>
              <a:t>需要记录</a:t>
            </a:r>
            <a:r>
              <a:rPr lang="zh-CN" altLang="en-US" sz="2800" b="1">
                <a:solidFill>
                  <a:srgbClr val="FF0000"/>
                </a:solidFill>
              </a:rPr>
              <a:t>课程号</a:t>
            </a:r>
            <a:r>
              <a:rPr lang="zh-CN" altLang="en-US" sz="2800" b="1"/>
              <a:t>、</a:t>
            </a:r>
            <a:r>
              <a:rPr lang="zh-CN" altLang="en-US" sz="2800" b="1">
                <a:solidFill>
                  <a:srgbClr val="FF0000"/>
                </a:solidFill>
              </a:rPr>
              <a:t>课程名</a:t>
            </a:r>
            <a:r>
              <a:rPr lang="zh-CN" altLang="en-US" sz="2800" b="1"/>
              <a:t>、</a:t>
            </a:r>
            <a:r>
              <a:rPr lang="zh-CN" altLang="en-US" sz="2800" b="1">
                <a:solidFill>
                  <a:srgbClr val="FF0000"/>
                </a:solidFill>
              </a:rPr>
              <a:t>开课学期</a:t>
            </a:r>
            <a:r>
              <a:rPr lang="zh-CN" altLang="en-US" sz="2800" b="1"/>
              <a:t>信息。</a:t>
            </a:r>
          </a:p>
        </p:txBody>
      </p:sp>
      <p:sp>
        <p:nvSpPr>
          <p:cNvPr id="6554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graphicFrame>
        <p:nvGraphicFramePr>
          <p:cNvPr id="251905" name="Object 1"/>
          <p:cNvGraphicFramePr>
            <a:graphicFrameLocks noChangeAspect="1"/>
          </p:cNvGraphicFramePr>
          <p:nvPr/>
        </p:nvGraphicFramePr>
        <p:xfrm>
          <a:off x="571500" y="3857625"/>
          <a:ext cx="7962900" cy="1928813"/>
        </p:xfrm>
        <a:graphic>
          <a:graphicData uri="http://schemas.openxmlformats.org/presentationml/2006/ole">
            <mc:AlternateContent xmlns:mc="http://schemas.openxmlformats.org/markup-compatibility/2006">
              <mc:Choice xmlns:v="urn:schemas-microsoft-com:vml" Requires="v">
                <p:oleObj spid="_x0000_s65554" name="Visio" r:id="rId3" imgW="4381642" imgH="1060541" progId="Visio.Drawing.11">
                  <p:embed/>
                </p:oleObj>
              </mc:Choice>
              <mc:Fallback>
                <p:oleObj name="Visio" r:id="rId3" imgW="4381642" imgH="106054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3857625"/>
                        <a:ext cx="7962900"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Effect transition="in" filter="wipe(left)">
                                      <p:cBhvr>
                                        <p:cTn id="7" dur="500"/>
                                        <p:tgtEl>
                                          <p:spTgt spid="51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1905"/>
                                        </p:tgtEl>
                                        <p:attrNameLst>
                                          <p:attrName>style.visibility</p:attrName>
                                        </p:attrNameLst>
                                      </p:cBhvr>
                                      <p:to>
                                        <p:strVal val="visible"/>
                                      </p:to>
                                    </p:set>
                                    <p:animEffect transition="in" filter="blinds(horizontal)">
                                      <p:cBhvr>
                                        <p:cTn id="12" dur="500"/>
                                        <p:tgtEl>
                                          <p:spTgt spid="251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4933" y="907845"/>
            <a:ext cx="9085146" cy="5474508"/>
          </a:xfrm>
          <a:prstGeom prst="rect">
            <a:avLst/>
          </a:prstGeom>
        </p:spPr>
      </p:pic>
      <p:sp>
        <p:nvSpPr>
          <p:cNvPr id="21506" name="Rectangle 2"/>
          <p:cNvSpPr>
            <a:spLocks noGrp="1" noChangeArrowheads="1"/>
          </p:cNvSpPr>
          <p:nvPr>
            <p:ph type="title"/>
          </p:nvPr>
        </p:nvSpPr>
        <p:spPr>
          <a:xfrm>
            <a:off x="444500" y="100013"/>
            <a:ext cx="8229600" cy="792162"/>
          </a:xfrm>
        </p:spPr>
        <p:txBody>
          <a:bodyPr/>
          <a:lstStyle/>
          <a:p>
            <a:pPr eaLnBrk="1" hangingPunct="1"/>
            <a:r>
              <a:rPr lang="zh-CN" altLang="en-US"/>
              <a:t>视图的基本概念</a:t>
            </a:r>
          </a:p>
        </p:txBody>
      </p:sp>
      <p:sp>
        <p:nvSpPr>
          <p:cNvPr id="3" name="矩形 2"/>
          <p:cNvSpPr/>
          <p:nvPr/>
        </p:nvSpPr>
        <p:spPr>
          <a:xfrm>
            <a:off x="970350" y="1195977"/>
            <a:ext cx="1008462" cy="57626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b="1" dirty="0"/>
              <a:t>视图</a:t>
            </a:r>
          </a:p>
        </p:txBody>
      </p:sp>
      <p:sp>
        <p:nvSpPr>
          <p:cNvPr id="6" name="矩形 5"/>
          <p:cNvSpPr/>
          <p:nvPr/>
        </p:nvSpPr>
        <p:spPr>
          <a:xfrm>
            <a:off x="3710680" y="5818139"/>
            <a:ext cx="1368627" cy="57626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b="1" dirty="0"/>
              <a:t>基本表</a:t>
            </a:r>
          </a:p>
        </p:txBody>
      </p:sp>
      <p:sp>
        <p:nvSpPr>
          <p:cNvPr id="7" name="文本框 6"/>
          <p:cNvSpPr txBox="1"/>
          <p:nvPr/>
        </p:nvSpPr>
        <p:spPr bwMode="black">
          <a:xfrm>
            <a:off x="1574800" y="5430838"/>
            <a:ext cx="2044700" cy="400050"/>
          </a:xfrm>
          <a:prstGeom prst="rect">
            <a:avLst/>
          </a:prstGeom>
          <a:noFill/>
          <a:ln w="9525">
            <a:noFill/>
            <a:miter lim="800000"/>
            <a:headEnd/>
            <a:tailEnd/>
          </a:ln>
          <a:effectLst/>
        </p:spPr>
        <p:txBody>
          <a:bodyPr>
            <a:spAutoFit/>
          </a:bodyPr>
          <a:lstStyle/>
          <a:p>
            <a:pPr>
              <a:defRPr/>
            </a:pPr>
            <a:r>
              <a:rPr lang="en-US" altLang="zh-CN" sz="2000" b="1" dirty="0">
                <a:solidFill>
                  <a:srgbClr val="0000FF"/>
                </a:solidFill>
                <a:latin typeface="+mn-ea"/>
                <a:ea typeface="+mn-ea"/>
              </a:rPr>
              <a:t>Student</a:t>
            </a:r>
            <a:r>
              <a:rPr lang="zh-CN" altLang="en-US" sz="2000" b="1" dirty="0">
                <a:solidFill>
                  <a:srgbClr val="0000FF"/>
                </a:solidFill>
                <a:latin typeface="+mn-ea"/>
                <a:ea typeface="+mn-ea"/>
              </a:rPr>
              <a:t>表数据</a:t>
            </a:r>
          </a:p>
        </p:txBody>
      </p:sp>
      <p:sp>
        <p:nvSpPr>
          <p:cNvPr id="8" name="文本框 7"/>
          <p:cNvSpPr txBox="1"/>
          <p:nvPr/>
        </p:nvSpPr>
        <p:spPr bwMode="black">
          <a:xfrm>
            <a:off x="5170488" y="5734050"/>
            <a:ext cx="2081212" cy="400050"/>
          </a:xfrm>
          <a:prstGeom prst="rect">
            <a:avLst/>
          </a:prstGeom>
          <a:noFill/>
          <a:ln w="9525">
            <a:noFill/>
            <a:miter lim="800000"/>
            <a:headEnd/>
            <a:tailEnd/>
          </a:ln>
          <a:effectLst/>
        </p:spPr>
        <p:txBody>
          <a:bodyPr>
            <a:spAutoFit/>
          </a:bodyPr>
          <a:lstStyle/>
          <a:p>
            <a:pPr>
              <a:defRPr/>
            </a:pPr>
            <a:r>
              <a:rPr lang="en-US" altLang="zh-CN" sz="2000" b="1" dirty="0">
                <a:solidFill>
                  <a:srgbClr val="0000FF"/>
                </a:solidFill>
                <a:latin typeface="+mn-ea"/>
                <a:ea typeface="+mn-ea"/>
              </a:rPr>
              <a:t>Course</a:t>
            </a:r>
            <a:r>
              <a:rPr lang="zh-CN" altLang="en-US" sz="2000" b="1" dirty="0">
                <a:solidFill>
                  <a:srgbClr val="0000FF"/>
                </a:solidFill>
                <a:latin typeface="+mn-ea"/>
                <a:ea typeface="+mn-ea"/>
              </a:rPr>
              <a:t>表数据</a:t>
            </a:r>
          </a:p>
        </p:txBody>
      </p:sp>
      <p:sp>
        <p:nvSpPr>
          <p:cNvPr id="9" name="文本框 8"/>
          <p:cNvSpPr txBox="1"/>
          <p:nvPr/>
        </p:nvSpPr>
        <p:spPr bwMode="black">
          <a:xfrm>
            <a:off x="7464425" y="5805488"/>
            <a:ext cx="1360488" cy="400050"/>
          </a:xfrm>
          <a:prstGeom prst="rect">
            <a:avLst/>
          </a:prstGeom>
          <a:noFill/>
          <a:ln w="9525">
            <a:noFill/>
            <a:miter lim="800000"/>
            <a:headEnd/>
            <a:tailEnd/>
          </a:ln>
          <a:effectLst/>
        </p:spPr>
        <p:txBody>
          <a:bodyPr>
            <a:spAutoFit/>
          </a:bodyPr>
          <a:lstStyle/>
          <a:p>
            <a:pPr>
              <a:defRPr/>
            </a:pPr>
            <a:r>
              <a:rPr lang="en-US" altLang="zh-CN" sz="2000" b="1" dirty="0">
                <a:solidFill>
                  <a:srgbClr val="0000FF"/>
                </a:solidFill>
                <a:latin typeface="+mn-ea"/>
                <a:ea typeface="+mn-ea"/>
              </a:rPr>
              <a:t>SC</a:t>
            </a:r>
            <a:r>
              <a:rPr lang="zh-CN" altLang="en-US" sz="2000" b="1" dirty="0">
                <a:solidFill>
                  <a:srgbClr val="0000FF"/>
                </a:solidFill>
                <a:latin typeface="+mn-ea"/>
                <a:ea typeface="+mn-ea"/>
              </a:rPr>
              <a:t>表数据</a:t>
            </a:r>
          </a:p>
        </p:txBody>
      </p:sp>
    </p:spTree>
    <p:extLst>
      <p:ext uri="{BB962C8B-B14F-4D97-AF65-F5344CB8AC3E}">
        <p14:creationId xmlns:p14="http://schemas.microsoft.com/office/powerpoint/2010/main" val="177816386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a:xfrm>
            <a:off x="457200" y="115888"/>
            <a:ext cx="8229600" cy="704850"/>
          </a:xfrm>
        </p:spPr>
        <p:txBody>
          <a:bodyPr/>
          <a:lstStyle/>
          <a:p>
            <a:r>
              <a:rPr lang="zh-CN" altLang="en-US"/>
              <a:t>设计局部</a:t>
            </a:r>
            <a:r>
              <a:rPr lang="en-US" altLang="zh-CN"/>
              <a:t>E-R</a:t>
            </a:r>
            <a:r>
              <a:rPr lang="zh-CN" altLang="en-US"/>
              <a:t>图示例（续）</a:t>
            </a:r>
          </a:p>
        </p:txBody>
      </p:sp>
      <p:sp>
        <p:nvSpPr>
          <p:cNvPr id="6148" name="内容占位符 2"/>
          <p:cNvSpPr>
            <a:spLocks noGrp="1"/>
          </p:cNvSpPr>
          <p:nvPr>
            <p:ph idx="1"/>
          </p:nvPr>
        </p:nvSpPr>
        <p:spPr>
          <a:xfrm>
            <a:off x="428625" y="1123950"/>
            <a:ext cx="8286750" cy="1657350"/>
          </a:xfrm>
        </p:spPr>
        <p:txBody>
          <a:bodyPr/>
          <a:lstStyle/>
          <a:p>
            <a:pPr marL="0" indent="0">
              <a:buFont typeface="Wingdings" panose="05000000000000000000" pitchFamily="2" charset="2"/>
              <a:buNone/>
            </a:pPr>
            <a:r>
              <a:rPr lang="zh-CN" altLang="en-US" b="1"/>
              <a:t>（</a:t>
            </a:r>
            <a:r>
              <a:rPr lang="en-US" altLang="zh-CN" b="1"/>
              <a:t>3</a:t>
            </a:r>
            <a:r>
              <a:rPr lang="zh-CN" altLang="en-US" b="1"/>
              <a:t>）</a:t>
            </a:r>
            <a:r>
              <a:rPr lang="zh-CN" altLang="en-US" b="1">
                <a:solidFill>
                  <a:srgbClr val="0000FF"/>
                </a:solidFill>
              </a:rPr>
              <a:t>一名学生</a:t>
            </a:r>
            <a:r>
              <a:rPr lang="zh-CN" altLang="en-US" b="1"/>
              <a:t>只属于</a:t>
            </a:r>
            <a:r>
              <a:rPr lang="zh-CN" altLang="en-US" b="1">
                <a:solidFill>
                  <a:srgbClr val="FF0000"/>
                </a:solidFill>
              </a:rPr>
              <a:t>一个系</a:t>
            </a:r>
            <a:r>
              <a:rPr lang="zh-CN" altLang="en-US" b="1"/>
              <a:t>，</a:t>
            </a:r>
            <a:r>
              <a:rPr lang="zh-CN" altLang="en-US" b="1">
                <a:solidFill>
                  <a:srgbClr val="0000FF"/>
                </a:solidFill>
              </a:rPr>
              <a:t>一个系</a:t>
            </a:r>
            <a:r>
              <a:rPr lang="zh-CN" altLang="en-US" b="1"/>
              <a:t>可有</a:t>
            </a:r>
            <a:r>
              <a:rPr lang="zh-CN" altLang="en-US" b="1">
                <a:solidFill>
                  <a:srgbClr val="FF0000"/>
                </a:solidFill>
              </a:rPr>
              <a:t>多名学生</a:t>
            </a:r>
            <a:r>
              <a:rPr lang="zh-CN" altLang="en-US" b="1"/>
              <a:t>。对系需要记录</a:t>
            </a:r>
            <a:r>
              <a:rPr lang="zh-CN" altLang="en-US" b="1">
                <a:solidFill>
                  <a:srgbClr val="FF0000"/>
                </a:solidFill>
              </a:rPr>
              <a:t>系名</a:t>
            </a:r>
            <a:r>
              <a:rPr lang="zh-CN" altLang="en-US" b="1"/>
              <a:t>、</a:t>
            </a:r>
            <a:r>
              <a:rPr lang="zh-CN" altLang="en-US" b="1">
                <a:solidFill>
                  <a:srgbClr val="FF0000"/>
                </a:solidFill>
              </a:rPr>
              <a:t>系学生人数</a:t>
            </a:r>
            <a:r>
              <a:rPr lang="zh-CN" altLang="en-US" b="1"/>
              <a:t>和</a:t>
            </a:r>
            <a:r>
              <a:rPr lang="zh-CN" altLang="en-US" b="1">
                <a:solidFill>
                  <a:srgbClr val="FF0000"/>
                </a:solidFill>
              </a:rPr>
              <a:t>办公地点</a:t>
            </a:r>
            <a:r>
              <a:rPr lang="zh-CN" altLang="en-US" b="1"/>
              <a:t>信息。</a:t>
            </a:r>
          </a:p>
        </p:txBody>
      </p:sp>
      <p:sp>
        <p:nvSpPr>
          <p:cNvPr id="6656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graphicFrame>
        <p:nvGraphicFramePr>
          <p:cNvPr id="6" name="Object 1">
            <a:extLst>
              <a:ext uri="{FF2B5EF4-FFF2-40B4-BE49-F238E27FC236}">
                <a16:creationId xmlns:a16="http://schemas.microsoft.com/office/drawing/2014/main" id="{C7505ABC-91C1-49FC-BB74-33EFB4E2439E}"/>
              </a:ext>
            </a:extLst>
          </p:cNvPr>
          <p:cNvGraphicFramePr>
            <a:graphicFrameLocks noChangeAspect="1"/>
          </p:cNvGraphicFramePr>
          <p:nvPr>
            <p:extLst>
              <p:ext uri="{D42A27DB-BD31-4B8C-83A1-F6EECF244321}">
                <p14:modId xmlns:p14="http://schemas.microsoft.com/office/powerpoint/2010/main" val="760631803"/>
              </p:ext>
            </p:extLst>
          </p:nvPr>
        </p:nvGraphicFramePr>
        <p:xfrm>
          <a:off x="777759" y="3429000"/>
          <a:ext cx="7904163" cy="1785937"/>
        </p:xfrm>
        <a:graphic>
          <a:graphicData uri="http://schemas.openxmlformats.org/presentationml/2006/ole">
            <mc:AlternateContent xmlns:mc="http://schemas.openxmlformats.org/markup-compatibility/2006">
              <mc:Choice xmlns:v="urn:schemas-microsoft-com:vml" Requires="v">
                <p:oleObj spid="_x0000_s66578" name="Visio" r:id="rId3" imgW="4127398" imgH="930819" progId="Visio.Drawing.11">
                  <p:embed/>
                </p:oleObj>
              </mc:Choice>
              <mc:Fallback>
                <p:oleObj name="Visio" r:id="rId3" imgW="4127398" imgH="930819" progId="Visio.Drawing.11">
                  <p:embed/>
                  <p:pic>
                    <p:nvPicPr>
                      <p:cNvPr id="252929"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759" y="3429000"/>
                        <a:ext cx="7904163"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Effect transition="in" filter="wipe(left)">
                                      <p:cBhvr>
                                        <p:cTn id="7" dur="500"/>
                                        <p:tgtEl>
                                          <p:spTgt spid="61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457200" y="115888"/>
            <a:ext cx="8229600" cy="704850"/>
          </a:xfrm>
        </p:spPr>
        <p:txBody>
          <a:bodyPr/>
          <a:lstStyle/>
          <a:p>
            <a:r>
              <a:rPr lang="zh-CN" altLang="en-US"/>
              <a:t>设计局部</a:t>
            </a:r>
            <a:r>
              <a:rPr lang="en-US" altLang="zh-CN"/>
              <a:t>E-R</a:t>
            </a:r>
            <a:r>
              <a:rPr lang="zh-CN" altLang="en-US"/>
              <a:t>图示例（续）</a:t>
            </a:r>
          </a:p>
        </p:txBody>
      </p:sp>
      <p:sp>
        <p:nvSpPr>
          <p:cNvPr id="7172" name="内容占位符 2"/>
          <p:cNvSpPr>
            <a:spLocks noGrp="1"/>
          </p:cNvSpPr>
          <p:nvPr>
            <p:ph idx="1"/>
          </p:nvPr>
        </p:nvSpPr>
        <p:spPr>
          <a:xfrm>
            <a:off x="393700" y="1123950"/>
            <a:ext cx="8001000" cy="1657350"/>
          </a:xfrm>
        </p:spPr>
        <p:txBody>
          <a:bodyPr/>
          <a:lstStyle/>
          <a:p>
            <a:pPr marL="0" indent="0">
              <a:buFont typeface="Wingdings" panose="05000000000000000000" pitchFamily="2" charset="2"/>
              <a:buNone/>
            </a:pPr>
            <a:r>
              <a:rPr lang="zh-CN" altLang="en-US" b="1"/>
              <a:t>（</a:t>
            </a:r>
            <a:r>
              <a:rPr lang="en-US" altLang="zh-CN" b="1"/>
              <a:t>4</a:t>
            </a:r>
            <a:r>
              <a:rPr lang="zh-CN" altLang="en-US" b="1"/>
              <a:t>）</a:t>
            </a:r>
            <a:r>
              <a:rPr lang="zh-CN" altLang="en-US" b="1">
                <a:solidFill>
                  <a:srgbClr val="0000FF"/>
                </a:solidFill>
              </a:rPr>
              <a:t>一名教师</a:t>
            </a:r>
            <a:r>
              <a:rPr lang="zh-CN" altLang="en-US" b="1"/>
              <a:t>只属于</a:t>
            </a:r>
            <a:r>
              <a:rPr lang="zh-CN" altLang="en-US" b="1">
                <a:solidFill>
                  <a:srgbClr val="FF0000"/>
                </a:solidFill>
              </a:rPr>
              <a:t>一个部门</a:t>
            </a:r>
            <a:r>
              <a:rPr lang="zh-CN" altLang="en-US" b="1"/>
              <a:t>，</a:t>
            </a:r>
            <a:r>
              <a:rPr lang="zh-CN" altLang="en-US" b="1">
                <a:solidFill>
                  <a:srgbClr val="0000FF"/>
                </a:solidFill>
              </a:rPr>
              <a:t>一个部门</a:t>
            </a:r>
            <a:r>
              <a:rPr lang="zh-CN" altLang="en-US" b="1"/>
              <a:t>可有</a:t>
            </a:r>
            <a:r>
              <a:rPr lang="zh-CN" altLang="en-US" b="1">
                <a:solidFill>
                  <a:srgbClr val="FF0000"/>
                </a:solidFill>
              </a:rPr>
              <a:t>多名教师</a:t>
            </a:r>
            <a:r>
              <a:rPr lang="zh-CN" altLang="en-US" b="1"/>
              <a:t>。对部门需要记录</a:t>
            </a:r>
            <a:r>
              <a:rPr lang="zh-CN" altLang="en-US" b="1">
                <a:solidFill>
                  <a:srgbClr val="FF0000"/>
                </a:solidFill>
              </a:rPr>
              <a:t>部门名</a:t>
            </a:r>
            <a:r>
              <a:rPr lang="zh-CN" altLang="en-US" b="1"/>
              <a:t>、</a:t>
            </a:r>
            <a:r>
              <a:rPr lang="zh-CN" altLang="en-US" b="1">
                <a:solidFill>
                  <a:srgbClr val="FF0000"/>
                </a:solidFill>
              </a:rPr>
              <a:t>教师人数</a:t>
            </a:r>
            <a:r>
              <a:rPr lang="zh-CN" altLang="en-US" b="1"/>
              <a:t>和</a:t>
            </a:r>
            <a:r>
              <a:rPr lang="zh-CN" altLang="en-US" b="1">
                <a:solidFill>
                  <a:srgbClr val="FF0000"/>
                </a:solidFill>
              </a:rPr>
              <a:t>办公电话</a:t>
            </a:r>
            <a:r>
              <a:rPr lang="zh-CN" altLang="en-US" b="1"/>
              <a:t>信息。</a:t>
            </a:r>
          </a:p>
        </p:txBody>
      </p:sp>
      <p:sp>
        <p:nvSpPr>
          <p:cNvPr id="6758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graphicFrame>
        <p:nvGraphicFramePr>
          <p:cNvPr id="6" name="Object 1">
            <a:extLst>
              <a:ext uri="{FF2B5EF4-FFF2-40B4-BE49-F238E27FC236}">
                <a16:creationId xmlns:a16="http://schemas.microsoft.com/office/drawing/2014/main" id="{7D9B54A1-6D12-4191-ACE5-A5CC96B3A9D8}"/>
              </a:ext>
            </a:extLst>
          </p:cNvPr>
          <p:cNvGraphicFramePr>
            <a:graphicFrameLocks noChangeAspect="1"/>
          </p:cNvGraphicFramePr>
          <p:nvPr>
            <p:extLst>
              <p:ext uri="{D42A27DB-BD31-4B8C-83A1-F6EECF244321}">
                <p14:modId xmlns:p14="http://schemas.microsoft.com/office/powerpoint/2010/main" val="209478215"/>
              </p:ext>
            </p:extLst>
          </p:nvPr>
        </p:nvGraphicFramePr>
        <p:xfrm>
          <a:off x="500063" y="3440113"/>
          <a:ext cx="8215312" cy="1774825"/>
        </p:xfrm>
        <a:graphic>
          <a:graphicData uri="http://schemas.openxmlformats.org/presentationml/2006/ole">
            <mc:AlternateContent xmlns:mc="http://schemas.openxmlformats.org/markup-compatibility/2006">
              <mc:Choice xmlns:v="urn:schemas-microsoft-com:vml" Requires="v">
                <p:oleObj spid="_x0000_s67602" name="Visio" r:id="rId3" imgW="4316293" imgH="934720" progId="Visio.Drawing.11">
                  <p:embed/>
                </p:oleObj>
              </mc:Choice>
              <mc:Fallback>
                <p:oleObj name="Visio" r:id="rId3" imgW="4316293" imgH="934720" progId="Visio.Drawing.11">
                  <p:embed/>
                  <p:pic>
                    <p:nvPicPr>
                      <p:cNvPr id="218113"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3440113"/>
                        <a:ext cx="8215312"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Effect transition="in" filter="wipe(left)">
                                      <p:cBhvr>
                                        <p:cTn id="7" dur="500"/>
                                        <p:tgtEl>
                                          <p:spTgt spid="71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115888"/>
            <a:ext cx="8229600" cy="704850"/>
          </a:xfrm>
        </p:spPr>
        <p:txBody>
          <a:bodyPr/>
          <a:lstStyle/>
          <a:p>
            <a:r>
              <a:rPr lang="zh-CN" altLang="en-US"/>
              <a:t>设计全局</a:t>
            </a:r>
            <a:r>
              <a:rPr lang="en-US" altLang="zh-CN"/>
              <a:t>E-R</a:t>
            </a:r>
            <a:r>
              <a:rPr lang="zh-CN" altLang="en-US"/>
              <a:t>模型 </a:t>
            </a:r>
          </a:p>
        </p:txBody>
      </p:sp>
      <p:sp>
        <p:nvSpPr>
          <p:cNvPr id="69635" name="Rectangle 3"/>
          <p:cNvSpPr>
            <a:spLocks noGrp="1" noChangeArrowheads="1"/>
          </p:cNvSpPr>
          <p:nvPr>
            <p:ph type="body" idx="1"/>
          </p:nvPr>
        </p:nvSpPr>
        <p:spPr>
          <a:xfrm>
            <a:off x="393700" y="1339850"/>
            <a:ext cx="8283575" cy="4752975"/>
          </a:xfrm>
        </p:spPr>
        <p:txBody>
          <a:bodyPr/>
          <a:lstStyle/>
          <a:p>
            <a:pPr>
              <a:lnSpc>
                <a:spcPct val="110000"/>
              </a:lnSpc>
            </a:pPr>
            <a:r>
              <a:rPr lang="zh-CN" altLang="en-US" b="1"/>
              <a:t>将局部</a:t>
            </a:r>
            <a:r>
              <a:rPr lang="en-US" altLang="zh-CN" b="1"/>
              <a:t>E-R</a:t>
            </a:r>
            <a:r>
              <a:rPr lang="zh-CN" altLang="en-US" b="1"/>
              <a:t>图集成为</a:t>
            </a:r>
            <a:r>
              <a:rPr lang="zh-CN" altLang="en-US" b="1">
                <a:solidFill>
                  <a:srgbClr val="FF0000"/>
                </a:solidFill>
              </a:rPr>
              <a:t>全局</a:t>
            </a:r>
            <a:r>
              <a:rPr lang="en-US" altLang="zh-CN" b="1">
                <a:solidFill>
                  <a:srgbClr val="FF0000"/>
                </a:solidFill>
              </a:rPr>
              <a:t>E-R</a:t>
            </a:r>
            <a:r>
              <a:rPr lang="zh-CN" altLang="en-US" b="1">
                <a:solidFill>
                  <a:srgbClr val="FF0000"/>
                </a:solidFill>
              </a:rPr>
              <a:t>图</a:t>
            </a:r>
            <a:r>
              <a:rPr lang="zh-CN" altLang="en-US" b="1"/>
              <a:t>；</a:t>
            </a:r>
          </a:p>
          <a:p>
            <a:pPr>
              <a:lnSpc>
                <a:spcPct val="110000"/>
              </a:lnSpc>
            </a:pPr>
            <a:r>
              <a:rPr lang="zh-CN" altLang="en-US" b="1"/>
              <a:t>需消除各分</a:t>
            </a:r>
            <a:r>
              <a:rPr lang="en-US" altLang="zh-CN" b="1"/>
              <a:t>E-R</a:t>
            </a:r>
            <a:r>
              <a:rPr lang="zh-CN" altLang="en-US" b="1"/>
              <a:t>图合并时产生的</a:t>
            </a:r>
            <a:r>
              <a:rPr lang="zh-CN" altLang="en-US" b="1">
                <a:solidFill>
                  <a:srgbClr val="FF0000"/>
                </a:solidFill>
              </a:rPr>
              <a:t>冲突</a:t>
            </a:r>
            <a:r>
              <a:rPr lang="zh-CN" altLang="en-US" b="1"/>
              <a:t>；</a:t>
            </a:r>
          </a:p>
          <a:p>
            <a:pPr>
              <a:lnSpc>
                <a:spcPct val="110000"/>
              </a:lnSpc>
            </a:pPr>
            <a:r>
              <a:rPr lang="zh-CN" altLang="en-US" b="1">
                <a:solidFill>
                  <a:srgbClr val="FF0000"/>
                </a:solidFill>
              </a:rPr>
              <a:t>解决冲突</a:t>
            </a:r>
            <a:r>
              <a:rPr lang="zh-CN" altLang="en-US" b="1"/>
              <a:t>是合并</a:t>
            </a:r>
            <a:r>
              <a:rPr lang="en-US" altLang="zh-CN" b="1"/>
              <a:t>E-R</a:t>
            </a:r>
            <a:r>
              <a:rPr lang="zh-CN" altLang="en-US" b="1"/>
              <a:t>图的主要工作和关键。 </a:t>
            </a:r>
          </a:p>
        </p:txBody>
      </p:sp>
      <p:pic>
        <p:nvPicPr>
          <p:cNvPr id="6861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463" y="3355975"/>
            <a:ext cx="3970337" cy="350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wipe(left)">
                                      <p:cBhvr>
                                        <p:cTn id="7" dur="500"/>
                                        <p:tgtEl>
                                          <p:spTgt spid="69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635">
                                            <p:txEl>
                                              <p:pRg st="1" end="1"/>
                                            </p:txEl>
                                          </p:spTgt>
                                        </p:tgtEl>
                                        <p:attrNameLst>
                                          <p:attrName>style.visibility</p:attrName>
                                        </p:attrNameLst>
                                      </p:cBhvr>
                                      <p:to>
                                        <p:strVal val="visible"/>
                                      </p:to>
                                    </p:set>
                                    <p:animEffect transition="in" filter="wipe(left)">
                                      <p:cBhvr>
                                        <p:cTn id="12" dur="500"/>
                                        <p:tgtEl>
                                          <p:spTgt spid="696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635">
                                            <p:txEl>
                                              <p:pRg st="2" end="2"/>
                                            </p:txEl>
                                          </p:spTgt>
                                        </p:tgtEl>
                                        <p:attrNameLst>
                                          <p:attrName>style.visibility</p:attrName>
                                        </p:attrNameLst>
                                      </p:cBhvr>
                                      <p:to>
                                        <p:strVal val="visible"/>
                                      </p:to>
                                    </p:set>
                                    <p:animEffect transition="in" filter="wipe(left)">
                                      <p:cBhvr>
                                        <p:cTn id="17" dur="500"/>
                                        <p:tgtEl>
                                          <p:spTgt spid="696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graphicFrame>
        <p:nvGraphicFramePr>
          <p:cNvPr id="69635" name="Object 1"/>
          <p:cNvGraphicFramePr>
            <a:graphicFrameLocks noChangeAspect="1"/>
          </p:cNvGraphicFramePr>
          <p:nvPr/>
        </p:nvGraphicFramePr>
        <p:xfrm>
          <a:off x="142875" y="285750"/>
          <a:ext cx="5861050" cy="1214438"/>
        </p:xfrm>
        <a:graphic>
          <a:graphicData uri="http://schemas.openxmlformats.org/presentationml/2006/ole">
            <mc:AlternateContent xmlns:mc="http://schemas.openxmlformats.org/markup-compatibility/2006">
              <mc:Choice xmlns:v="urn:schemas-microsoft-com:vml" Requires="v">
                <p:oleObj spid="_x0000_s69679" name="Visio" r:id="rId3" imgW="4354657" imgH="898632" progId="Visio.Drawing.11">
                  <p:embed/>
                </p:oleObj>
              </mc:Choice>
              <mc:Fallback>
                <p:oleObj name="Visio" r:id="rId3" imgW="4354657" imgH="89863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 y="285750"/>
                        <a:ext cx="5861050"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3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graphicFrame>
        <p:nvGraphicFramePr>
          <p:cNvPr id="253955" name="Object 3"/>
          <p:cNvGraphicFramePr>
            <a:graphicFrameLocks noChangeAspect="1"/>
          </p:cNvGraphicFramePr>
          <p:nvPr/>
        </p:nvGraphicFramePr>
        <p:xfrm>
          <a:off x="3124200" y="1714500"/>
          <a:ext cx="5805488" cy="1311275"/>
        </p:xfrm>
        <a:graphic>
          <a:graphicData uri="http://schemas.openxmlformats.org/presentationml/2006/ole">
            <mc:AlternateContent xmlns:mc="http://schemas.openxmlformats.org/markup-compatibility/2006">
              <mc:Choice xmlns:v="urn:schemas-microsoft-com:vml" Requires="v">
                <p:oleObj spid="_x0000_s69680" name="Visio" r:id="rId5" imgW="4127398" imgH="930819" progId="Visio.Drawing.11">
                  <p:embed/>
                </p:oleObj>
              </mc:Choice>
              <mc:Fallback>
                <p:oleObj name="Visio" r:id="rId5" imgW="4127398" imgH="930819" progId="Visio.Drawing.11">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1714500"/>
                        <a:ext cx="5805488"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3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graphicFrame>
        <p:nvGraphicFramePr>
          <p:cNvPr id="253957" name="Object 5"/>
          <p:cNvGraphicFramePr>
            <a:graphicFrameLocks noChangeAspect="1"/>
          </p:cNvGraphicFramePr>
          <p:nvPr/>
        </p:nvGraphicFramePr>
        <p:xfrm>
          <a:off x="428625" y="3500438"/>
          <a:ext cx="5578475" cy="3143250"/>
        </p:xfrm>
        <a:graphic>
          <a:graphicData uri="http://schemas.openxmlformats.org/presentationml/2006/ole">
            <mc:AlternateContent xmlns:mc="http://schemas.openxmlformats.org/markup-compatibility/2006">
              <mc:Choice xmlns:v="urn:schemas-microsoft-com:vml" Requires="v">
                <p:oleObj spid="_x0000_s69681" name="Visio" r:id="rId7" imgW="4390746" imgH="2462459" progId="Visio.Drawing.11">
                  <p:embed/>
                </p:oleObj>
              </mc:Choice>
              <mc:Fallback>
                <p:oleObj name="Visio" r:id="rId7" imgW="4390746" imgH="2462459" progId="Visio.Drawing.11">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625" y="3500438"/>
                        <a:ext cx="5578475"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左大括号 11"/>
          <p:cNvSpPr/>
          <p:nvPr/>
        </p:nvSpPr>
        <p:spPr>
          <a:xfrm rot="19518215">
            <a:off x="2573338" y="1597025"/>
            <a:ext cx="357187" cy="857250"/>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3" name="左弧形箭头 12"/>
          <p:cNvSpPr/>
          <p:nvPr/>
        </p:nvSpPr>
        <p:spPr>
          <a:xfrm rot="1718974">
            <a:off x="1301750" y="1763713"/>
            <a:ext cx="701675" cy="1428750"/>
          </a:xfrm>
          <a:prstGeom prst="curvedRight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rgbClr val="FF3399"/>
                </a:solidFill>
                <a:latin typeface="黑体" pitchFamily="2" charset="-122"/>
                <a:ea typeface="黑体" pitchFamily="2" charset="-122"/>
              </a:rPr>
              <a:t>无冲突</a:t>
            </a:r>
          </a:p>
        </p:txBody>
      </p:sp>
      <p:cxnSp>
        <p:nvCxnSpPr>
          <p:cNvPr id="15" name="直接连接符 14"/>
          <p:cNvCxnSpPr/>
          <p:nvPr/>
        </p:nvCxnSpPr>
        <p:spPr>
          <a:xfrm>
            <a:off x="3000375" y="1641475"/>
            <a:ext cx="5143500" cy="1588"/>
          </a:xfrm>
          <a:prstGeom prst="line">
            <a:avLst/>
          </a:prstGeom>
          <a:ln w="19050">
            <a:solidFill>
              <a:srgbClr val="7030A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ppt_x</p:attrName>
                                        </p:attrNameLst>
                                      </p:cBhvr>
                                      <p:tavLst>
                                        <p:tav tm="0">
                                          <p:val>
                                            <p:strVal val="#ppt_x-#ppt_w/2"/>
                                          </p:val>
                                        </p:tav>
                                        <p:tav tm="100000">
                                          <p:val>
                                            <p:strVal val="#ppt_x"/>
                                          </p:val>
                                        </p:tav>
                                      </p:tavLst>
                                    </p:anim>
                                    <p:anim calcmode="lin" valueType="num">
                                      <p:cBhvr>
                                        <p:cTn id="8" dur="500" fill="hold"/>
                                        <p:tgtEl>
                                          <p:spTgt spid="15"/>
                                        </p:tgtEl>
                                        <p:attrNameLst>
                                          <p:attrName>ppt_y</p:attrName>
                                        </p:attrNameLst>
                                      </p:cBhvr>
                                      <p:tavLst>
                                        <p:tav tm="0">
                                          <p:val>
                                            <p:strVal val="#ppt_y"/>
                                          </p:val>
                                        </p:tav>
                                        <p:tav tm="100000">
                                          <p:val>
                                            <p:strVal val="#ppt_y"/>
                                          </p:val>
                                        </p:tav>
                                      </p:tavLst>
                                    </p:anim>
                                    <p:anim calcmode="lin" valueType="num">
                                      <p:cBhvr>
                                        <p:cTn id="9" dur="500" fill="hold"/>
                                        <p:tgtEl>
                                          <p:spTgt spid="15"/>
                                        </p:tgtEl>
                                        <p:attrNameLst>
                                          <p:attrName>ppt_w</p:attrName>
                                        </p:attrNameLst>
                                      </p:cBhvr>
                                      <p:tavLst>
                                        <p:tav tm="0">
                                          <p:val>
                                            <p:fltVal val="0"/>
                                          </p:val>
                                        </p:tav>
                                        <p:tav tm="100000">
                                          <p:val>
                                            <p:strVal val="#ppt_w"/>
                                          </p:val>
                                        </p:tav>
                                      </p:tavLst>
                                    </p:anim>
                                    <p:anim calcmode="lin" valueType="num">
                                      <p:cBhvr>
                                        <p:cTn id="10" dur="500" fill="hold"/>
                                        <p:tgtEl>
                                          <p:spTgt spid="15"/>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3" presetClass="entr" presetSubtype="10" fill="hold" nodeType="afterEffect">
                                  <p:stCondLst>
                                    <p:cond delay="0"/>
                                  </p:stCondLst>
                                  <p:childTnLst>
                                    <p:set>
                                      <p:cBhvr>
                                        <p:cTn id="13" dur="1" fill="hold">
                                          <p:stCondLst>
                                            <p:cond delay="0"/>
                                          </p:stCondLst>
                                        </p:cTn>
                                        <p:tgtEl>
                                          <p:spTgt spid="253955"/>
                                        </p:tgtEl>
                                        <p:attrNameLst>
                                          <p:attrName>style.visibility</p:attrName>
                                        </p:attrNameLst>
                                      </p:cBhvr>
                                      <p:to>
                                        <p:strVal val="visible"/>
                                      </p:to>
                                    </p:set>
                                    <p:animEffect transition="in" filter="blinds(horizontal)">
                                      <p:cBhvr>
                                        <p:cTn id="14" dur="1000"/>
                                        <p:tgtEl>
                                          <p:spTgt spid="25395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right)">
                                      <p:cBhvr>
                                        <p:cTn id="19" dur="1000"/>
                                        <p:tgtEl>
                                          <p:spTgt spid="1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500"/>
                                        <p:tgtEl>
                                          <p:spTgt spid="1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253957"/>
                                        </p:tgtEl>
                                        <p:attrNameLst>
                                          <p:attrName>style.visibility</p:attrName>
                                        </p:attrNameLst>
                                      </p:cBhvr>
                                      <p:to>
                                        <p:strVal val="visible"/>
                                      </p:to>
                                    </p:set>
                                    <p:animEffect transition="in" filter="blinds(horizontal)">
                                      <p:cBhvr>
                                        <p:cTn id="29" dur="500"/>
                                        <p:tgtEl>
                                          <p:spTgt spid="253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graphicFrame>
        <p:nvGraphicFramePr>
          <p:cNvPr id="70659" name="Object 1"/>
          <p:cNvGraphicFramePr>
            <a:graphicFrameLocks noChangeAspect="1"/>
          </p:cNvGraphicFramePr>
          <p:nvPr/>
        </p:nvGraphicFramePr>
        <p:xfrm>
          <a:off x="285750" y="214313"/>
          <a:ext cx="5603875" cy="1357312"/>
        </p:xfrm>
        <a:graphic>
          <a:graphicData uri="http://schemas.openxmlformats.org/presentationml/2006/ole">
            <mc:AlternateContent xmlns:mc="http://schemas.openxmlformats.org/markup-compatibility/2006">
              <mc:Choice xmlns:v="urn:schemas-microsoft-com:vml" Requires="v">
                <p:oleObj spid="_x0000_s70703" name="Visio" r:id="rId3" imgW="4381642" imgH="1060541" progId="Visio.Drawing.11">
                  <p:embed/>
                </p:oleObj>
              </mc:Choice>
              <mc:Fallback>
                <p:oleObj name="Visio" r:id="rId3" imgW="4381642" imgH="106054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214313"/>
                        <a:ext cx="5603875"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60"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graphicFrame>
        <p:nvGraphicFramePr>
          <p:cNvPr id="254981" name="Object 5"/>
          <p:cNvGraphicFramePr>
            <a:graphicFrameLocks noChangeAspect="1"/>
          </p:cNvGraphicFramePr>
          <p:nvPr/>
        </p:nvGraphicFramePr>
        <p:xfrm>
          <a:off x="3144838" y="1785938"/>
          <a:ext cx="5856287" cy="1265237"/>
        </p:xfrm>
        <a:graphic>
          <a:graphicData uri="http://schemas.openxmlformats.org/presentationml/2006/ole">
            <mc:AlternateContent xmlns:mc="http://schemas.openxmlformats.org/markup-compatibility/2006">
              <mc:Choice xmlns:v="urn:schemas-microsoft-com:vml" Requires="v">
                <p:oleObj spid="_x0000_s70704" name="Visio" r:id="rId5" imgW="4316293" imgH="934720" progId="Visio.Drawing.11">
                  <p:embed/>
                </p:oleObj>
              </mc:Choice>
              <mc:Fallback>
                <p:oleObj name="Visio" r:id="rId5" imgW="4316293" imgH="934720" progId="Visio.Drawing.11">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4838" y="1785938"/>
                        <a:ext cx="5856287" cy="126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62"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graphicFrame>
        <p:nvGraphicFramePr>
          <p:cNvPr id="254983" name="Object 7"/>
          <p:cNvGraphicFramePr>
            <a:graphicFrameLocks noChangeAspect="1"/>
          </p:cNvGraphicFramePr>
          <p:nvPr/>
        </p:nvGraphicFramePr>
        <p:xfrm>
          <a:off x="527050" y="3286125"/>
          <a:ext cx="5830888" cy="3429000"/>
        </p:xfrm>
        <a:graphic>
          <a:graphicData uri="http://schemas.openxmlformats.org/presentationml/2006/ole">
            <mc:AlternateContent xmlns:mc="http://schemas.openxmlformats.org/markup-compatibility/2006">
              <mc:Choice xmlns:v="urn:schemas-microsoft-com:vml" Requires="v">
                <p:oleObj spid="_x0000_s70705" name="Visio" r:id="rId7" imgW="4381642" imgH="2574300" progId="Visio.Drawing.11">
                  <p:embed/>
                </p:oleObj>
              </mc:Choice>
              <mc:Fallback>
                <p:oleObj name="Visio" r:id="rId7" imgW="4381642" imgH="2574300" progId="Visio.Drawing.11">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7050" y="3286125"/>
                        <a:ext cx="5830888"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4" name="直接连接符 13"/>
          <p:cNvCxnSpPr/>
          <p:nvPr/>
        </p:nvCxnSpPr>
        <p:spPr>
          <a:xfrm>
            <a:off x="3000375" y="1701800"/>
            <a:ext cx="5143500" cy="1588"/>
          </a:xfrm>
          <a:prstGeom prst="line">
            <a:avLst/>
          </a:prstGeom>
          <a:ln w="19050">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15" name="左大括号 14"/>
          <p:cNvSpPr/>
          <p:nvPr/>
        </p:nvSpPr>
        <p:spPr>
          <a:xfrm rot="19518215">
            <a:off x="2284413" y="1689100"/>
            <a:ext cx="357187" cy="857250"/>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6" name="左弧形箭头 15"/>
          <p:cNvSpPr/>
          <p:nvPr/>
        </p:nvSpPr>
        <p:spPr>
          <a:xfrm rot="1718974">
            <a:off x="1301750" y="1763713"/>
            <a:ext cx="701675" cy="1428750"/>
          </a:xfrm>
          <a:prstGeom prst="curvedRight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rgbClr val="FF3399"/>
                </a:solidFill>
                <a:latin typeface="黑体" pitchFamily="2" charset="-122"/>
                <a:ea typeface="黑体" pitchFamily="2" charset="-122"/>
              </a:rPr>
              <a:t>无冲突</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ppt_x</p:attrName>
                                        </p:attrNameLst>
                                      </p:cBhvr>
                                      <p:tavLst>
                                        <p:tav tm="0">
                                          <p:val>
                                            <p:strVal val="#ppt_x-#ppt_w/2"/>
                                          </p:val>
                                        </p:tav>
                                        <p:tav tm="100000">
                                          <p:val>
                                            <p:strVal val="#ppt_x"/>
                                          </p:val>
                                        </p:tav>
                                      </p:tavLst>
                                    </p:anim>
                                    <p:anim calcmode="lin" valueType="num">
                                      <p:cBhvr>
                                        <p:cTn id="8" dur="500" fill="hold"/>
                                        <p:tgtEl>
                                          <p:spTgt spid="14"/>
                                        </p:tgtEl>
                                        <p:attrNameLst>
                                          <p:attrName>ppt_y</p:attrName>
                                        </p:attrNameLst>
                                      </p:cBhvr>
                                      <p:tavLst>
                                        <p:tav tm="0">
                                          <p:val>
                                            <p:strVal val="#ppt_y"/>
                                          </p:val>
                                        </p:tav>
                                        <p:tav tm="100000">
                                          <p:val>
                                            <p:strVal val="#ppt_y"/>
                                          </p:val>
                                        </p:tav>
                                      </p:tavLst>
                                    </p:anim>
                                    <p:anim calcmode="lin" valueType="num">
                                      <p:cBhvr>
                                        <p:cTn id="9" dur="500" fill="hold"/>
                                        <p:tgtEl>
                                          <p:spTgt spid="14"/>
                                        </p:tgtEl>
                                        <p:attrNameLst>
                                          <p:attrName>ppt_w</p:attrName>
                                        </p:attrNameLst>
                                      </p:cBhvr>
                                      <p:tavLst>
                                        <p:tav tm="0">
                                          <p:val>
                                            <p:fltVal val="0"/>
                                          </p:val>
                                        </p:tav>
                                        <p:tav tm="100000">
                                          <p:val>
                                            <p:strVal val="#ppt_w"/>
                                          </p:val>
                                        </p:tav>
                                      </p:tavLst>
                                    </p:anim>
                                    <p:anim calcmode="lin" valueType="num">
                                      <p:cBhvr>
                                        <p:cTn id="10" dur="500" fill="hold"/>
                                        <p:tgtEl>
                                          <p:spTgt spid="14"/>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3" presetClass="entr" presetSubtype="10" fill="hold" nodeType="afterEffect">
                                  <p:stCondLst>
                                    <p:cond delay="0"/>
                                  </p:stCondLst>
                                  <p:childTnLst>
                                    <p:set>
                                      <p:cBhvr>
                                        <p:cTn id="13" dur="1" fill="hold">
                                          <p:stCondLst>
                                            <p:cond delay="0"/>
                                          </p:stCondLst>
                                        </p:cTn>
                                        <p:tgtEl>
                                          <p:spTgt spid="254981"/>
                                        </p:tgtEl>
                                        <p:attrNameLst>
                                          <p:attrName>style.visibility</p:attrName>
                                        </p:attrNameLst>
                                      </p:cBhvr>
                                      <p:to>
                                        <p:strVal val="visible"/>
                                      </p:to>
                                    </p:set>
                                    <p:animEffect transition="in" filter="blinds(horizontal)">
                                      <p:cBhvr>
                                        <p:cTn id="14" dur="500"/>
                                        <p:tgtEl>
                                          <p:spTgt spid="25498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right)">
                                      <p:cBhvr>
                                        <p:cTn id="19" dur="1000"/>
                                        <p:tgtEl>
                                          <p:spTgt spid="1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up)">
                                      <p:cBhvr>
                                        <p:cTn id="24" dur="500"/>
                                        <p:tgtEl>
                                          <p:spTgt spid="1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254983"/>
                                        </p:tgtEl>
                                        <p:attrNameLst>
                                          <p:attrName>style.visibility</p:attrName>
                                        </p:attrNameLst>
                                      </p:cBhvr>
                                      <p:to>
                                        <p:strVal val="visible"/>
                                      </p:to>
                                    </p:set>
                                    <p:animEffect transition="in" filter="wipe(up)">
                                      <p:cBhvr>
                                        <p:cTn id="29" dur="500"/>
                                        <p:tgtEl>
                                          <p:spTgt spid="254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682" name="Object 2"/>
          <p:cNvGraphicFramePr>
            <a:graphicFrameLocks noChangeAspect="1"/>
          </p:cNvGraphicFramePr>
          <p:nvPr/>
        </p:nvGraphicFramePr>
        <p:xfrm>
          <a:off x="207963" y="71438"/>
          <a:ext cx="5578475" cy="3143250"/>
        </p:xfrm>
        <a:graphic>
          <a:graphicData uri="http://schemas.openxmlformats.org/presentationml/2006/ole">
            <mc:AlternateContent xmlns:mc="http://schemas.openxmlformats.org/markup-compatibility/2006">
              <mc:Choice xmlns:v="urn:schemas-microsoft-com:vml" Requires="v">
                <p:oleObj spid="_x0000_s71730" name="Visio" r:id="rId4" imgW="4390746" imgH="2462459" progId="Visio.Drawing.11">
                  <p:embed/>
                </p:oleObj>
              </mc:Choice>
              <mc:Fallback>
                <p:oleObj name="Visio" r:id="rId4" imgW="4390746" imgH="2462459"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963" y="71438"/>
                        <a:ext cx="5578475"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683" name="Object 3"/>
          <p:cNvGraphicFramePr>
            <a:graphicFrameLocks noChangeAspect="1"/>
          </p:cNvGraphicFramePr>
          <p:nvPr/>
        </p:nvGraphicFramePr>
        <p:xfrm>
          <a:off x="241300" y="3441700"/>
          <a:ext cx="5688013" cy="3344863"/>
        </p:xfrm>
        <a:graphic>
          <a:graphicData uri="http://schemas.openxmlformats.org/presentationml/2006/ole">
            <mc:AlternateContent xmlns:mc="http://schemas.openxmlformats.org/markup-compatibility/2006">
              <mc:Choice xmlns:v="urn:schemas-microsoft-com:vml" Requires="v">
                <p:oleObj spid="_x0000_s71731" name="Visio" r:id="rId6" imgW="4381642" imgH="2574300" progId="Visio.Drawing.11">
                  <p:embed/>
                </p:oleObj>
              </mc:Choice>
              <mc:Fallback>
                <p:oleObj name="Visio" r:id="rId6" imgW="4381642" imgH="2574300"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300" y="3441700"/>
                        <a:ext cx="5688013" cy="334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矩形 8"/>
          <p:cNvSpPr/>
          <p:nvPr/>
        </p:nvSpPr>
        <p:spPr>
          <a:xfrm>
            <a:off x="3833813" y="2154238"/>
            <a:ext cx="827087" cy="396875"/>
          </a:xfrm>
          <a:prstGeom prst="rect">
            <a:avLst/>
          </a:prstGeom>
          <a:solidFill>
            <a:srgbClr val="FFC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p:nvSpPr>
        <p:spPr>
          <a:xfrm>
            <a:off x="3940175" y="5607050"/>
            <a:ext cx="828675" cy="396875"/>
          </a:xfrm>
          <a:prstGeom prst="rect">
            <a:avLst/>
          </a:prstGeom>
          <a:solidFill>
            <a:srgbClr val="FFC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上下箭头 12"/>
          <p:cNvSpPr/>
          <p:nvPr/>
        </p:nvSpPr>
        <p:spPr>
          <a:xfrm>
            <a:off x="3929063" y="3429000"/>
            <a:ext cx="714375" cy="1857375"/>
          </a:xfrm>
          <a:prstGeom prst="upDownArrow">
            <a:avLst/>
          </a:prstGeom>
          <a:solidFill>
            <a:srgbClr val="92D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rgbClr val="FF3399"/>
                </a:solidFill>
                <a:latin typeface="楷体_GB2312" pitchFamily="49" charset="-122"/>
                <a:ea typeface="楷体_GB2312" pitchFamily="49" charset="-122"/>
              </a:rPr>
              <a:t>结构冲突</a:t>
            </a:r>
          </a:p>
        </p:txBody>
      </p:sp>
      <p:sp>
        <p:nvSpPr>
          <p:cNvPr id="14" name="右箭头 13"/>
          <p:cNvSpPr/>
          <p:nvPr/>
        </p:nvSpPr>
        <p:spPr>
          <a:xfrm>
            <a:off x="4857750" y="3929063"/>
            <a:ext cx="1285875" cy="642937"/>
          </a:xfrm>
          <a:prstGeom prst="rightArrow">
            <a:avLst/>
          </a:prstGeom>
          <a:solidFill>
            <a:srgbClr val="00B0F0">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rgbClr val="FF0000"/>
                </a:solidFill>
                <a:latin typeface="楷体_GB2312" pitchFamily="49" charset="-122"/>
                <a:ea typeface="楷体_GB2312" pitchFamily="49" charset="-122"/>
              </a:rPr>
              <a:t>合并后</a:t>
            </a:r>
          </a:p>
        </p:txBody>
      </p:sp>
      <p:sp>
        <p:nvSpPr>
          <p:cNvPr id="7168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cxnSp>
        <p:nvCxnSpPr>
          <p:cNvPr id="19" name="直接连接符 18"/>
          <p:cNvCxnSpPr/>
          <p:nvPr/>
        </p:nvCxnSpPr>
        <p:spPr>
          <a:xfrm>
            <a:off x="285750" y="3284538"/>
            <a:ext cx="5143500" cy="1587"/>
          </a:xfrm>
          <a:prstGeom prst="line">
            <a:avLst/>
          </a:prstGeom>
          <a:ln w="19050">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71690"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graphicFrame>
        <p:nvGraphicFramePr>
          <p:cNvPr id="256007" name="Object 7"/>
          <p:cNvGraphicFramePr>
            <a:graphicFrameLocks noChangeAspect="1"/>
          </p:cNvGraphicFramePr>
          <p:nvPr/>
        </p:nvGraphicFramePr>
        <p:xfrm>
          <a:off x="6286500" y="3167063"/>
          <a:ext cx="2571750" cy="2168525"/>
        </p:xfrm>
        <a:graphic>
          <a:graphicData uri="http://schemas.openxmlformats.org/presentationml/2006/ole">
            <mc:AlternateContent xmlns:mc="http://schemas.openxmlformats.org/markup-compatibility/2006">
              <mc:Choice xmlns:v="urn:schemas-microsoft-com:vml" Requires="v">
                <p:oleObj spid="_x0000_s71732" name="Visio" r:id="rId8" imgW="1577157" imgH="1330716" progId="Visio.Drawing.11">
                  <p:embed/>
                </p:oleObj>
              </mc:Choice>
              <mc:Fallback>
                <p:oleObj name="Visio" r:id="rId8" imgW="1577157" imgH="1330716" progId="Visio.Drawing.11">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86500" y="3167063"/>
                        <a:ext cx="2571750"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椭圆 21"/>
          <p:cNvSpPr/>
          <p:nvPr/>
        </p:nvSpPr>
        <p:spPr>
          <a:xfrm>
            <a:off x="4857750" y="2190750"/>
            <a:ext cx="914400" cy="323850"/>
          </a:xfrm>
          <a:prstGeom prst="ellipse">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椭圆 22"/>
          <p:cNvSpPr/>
          <p:nvPr/>
        </p:nvSpPr>
        <p:spPr>
          <a:xfrm>
            <a:off x="5018088" y="5640388"/>
            <a:ext cx="881062" cy="339725"/>
          </a:xfrm>
          <a:prstGeom prst="ellipse">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ppt_w/2"/>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ppt_w</p:attrName>
                                        </p:attrNameLst>
                                      </p:cBhvr>
                                      <p:tavLst>
                                        <p:tav tm="0">
                                          <p:val>
                                            <p:fltVal val="0"/>
                                          </p:val>
                                        </p:tav>
                                        <p:tav tm="100000">
                                          <p:val>
                                            <p:strVal val="#ppt_w"/>
                                          </p:val>
                                        </p:tav>
                                      </p:tavLst>
                                    </p:anim>
                                    <p:anim calcmode="lin" valueType="num">
                                      <p:cBhvr>
                                        <p:cTn id="10" dur="5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par>
                          <p:cTn id="16" fill="hold" nodeType="afterGroup">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down)">
                                      <p:cBhvr>
                                        <p:cTn id="24" dur="500"/>
                                        <p:tgtEl>
                                          <p:spTgt spid="22"/>
                                        </p:tgtEl>
                                      </p:cBhvr>
                                    </p:animEffect>
                                  </p:childTnLst>
                                </p:cTn>
                              </p:par>
                            </p:childTnLst>
                          </p:cTn>
                        </p:par>
                        <p:par>
                          <p:cTn id="25" fill="hold" nodeType="afterGroup">
                            <p:stCondLst>
                              <p:cond delay="500"/>
                            </p:stCondLst>
                            <p:childTnLst>
                              <p:par>
                                <p:cTn id="26" presetID="22" presetClass="entr" presetSubtype="4"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down)">
                                      <p:cBhvr>
                                        <p:cTn id="28" dur="500"/>
                                        <p:tgtEl>
                                          <p:spTgt spid="2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iterate type="lt">
                                    <p:tmAbs val="75"/>
                                  </p:iterate>
                                  <p:childTnLst>
                                    <p:set>
                                      <p:cBhvr>
                                        <p:cTn id="38" dur="1" fill="hold">
                                          <p:stCondLst>
                                            <p:cond delay="74"/>
                                          </p:stCondLst>
                                        </p:cTn>
                                        <p:tgtEl>
                                          <p:spTgt spid="14"/>
                                        </p:tgtEl>
                                        <p:attrNameLst>
                                          <p:attrName>style.visibility</p:attrName>
                                        </p:attrNameLst>
                                      </p:cBhvr>
                                      <p:to>
                                        <p:strVal val="visible"/>
                                      </p:to>
                                    </p:set>
                                  </p:childTnLst>
                                </p:cTn>
                              </p:par>
                            </p:childTnLst>
                          </p:cTn>
                        </p:par>
                        <p:par>
                          <p:cTn id="39" fill="hold" nodeType="afterGroup">
                            <p:stCondLst>
                              <p:cond delay="225"/>
                            </p:stCondLst>
                            <p:childTnLst>
                              <p:par>
                                <p:cTn id="40" presetID="3" presetClass="entr" presetSubtype="10" fill="hold" nodeType="afterEffect">
                                  <p:stCondLst>
                                    <p:cond delay="0"/>
                                  </p:stCondLst>
                                  <p:childTnLst>
                                    <p:set>
                                      <p:cBhvr>
                                        <p:cTn id="41" dur="1" fill="hold">
                                          <p:stCondLst>
                                            <p:cond delay="0"/>
                                          </p:stCondLst>
                                        </p:cTn>
                                        <p:tgtEl>
                                          <p:spTgt spid="256007"/>
                                        </p:tgtEl>
                                        <p:attrNameLst>
                                          <p:attrName>style.visibility</p:attrName>
                                        </p:attrNameLst>
                                      </p:cBhvr>
                                      <p:to>
                                        <p:strVal val="visible"/>
                                      </p:to>
                                    </p:set>
                                    <p:animEffect transition="in" filter="blinds(horizontal)">
                                      <p:cBhvr>
                                        <p:cTn id="42" dur="1000"/>
                                        <p:tgtEl>
                                          <p:spTgt spid="256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nimBg="1" autoUpdateAnimBg="0"/>
      <p:bldP spid="13" grpId="0" animBg="1" autoUpdateAnimBg="0"/>
      <p:bldP spid="14" grpId="0" animBg="1" autoUpdateAnimBg="0"/>
      <p:bldP spid="22" grpId="0" animBg="1"/>
      <p:bldP spid="2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538" y="2640013"/>
            <a:ext cx="4305300" cy="403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2707" name="Rectangle 2"/>
          <p:cNvSpPr>
            <a:spLocks noGrp="1" noChangeArrowheads="1"/>
          </p:cNvSpPr>
          <p:nvPr>
            <p:ph type="title"/>
          </p:nvPr>
        </p:nvSpPr>
        <p:spPr>
          <a:xfrm>
            <a:off x="457200" y="115888"/>
            <a:ext cx="8229600" cy="704850"/>
          </a:xfrm>
        </p:spPr>
        <p:txBody>
          <a:bodyPr/>
          <a:lstStyle/>
          <a:p>
            <a:r>
              <a:rPr lang="zh-CN" altLang="en-US"/>
              <a:t>优化全局</a:t>
            </a:r>
            <a:r>
              <a:rPr lang="en-US" altLang="zh-CN"/>
              <a:t>E-R</a:t>
            </a:r>
            <a:r>
              <a:rPr lang="zh-CN" altLang="en-US"/>
              <a:t>模型 </a:t>
            </a:r>
          </a:p>
        </p:txBody>
      </p:sp>
      <p:sp>
        <p:nvSpPr>
          <p:cNvPr id="66563" name="Rectangle 3"/>
          <p:cNvSpPr>
            <a:spLocks noGrp="1" noChangeArrowheads="1"/>
          </p:cNvSpPr>
          <p:nvPr>
            <p:ph type="body" idx="1"/>
          </p:nvPr>
        </p:nvSpPr>
        <p:spPr>
          <a:xfrm>
            <a:off x="393700" y="1411288"/>
            <a:ext cx="8445500" cy="4321175"/>
          </a:xfrm>
        </p:spPr>
        <p:txBody>
          <a:bodyPr/>
          <a:lstStyle/>
          <a:p>
            <a:pPr lvl="1"/>
            <a:r>
              <a:rPr lang="zh-CN" altLang="en-US" sz="3400" b="1"/>
              <a:t>实体</a:t>
            </a:r>
            <a:r>
              <a:rPr lang="zh-CN" altLang="en-US" sz="3400" b="1">
                <a:solidFill>
                  <a:srgbClr val="FF0000"/>
                </a:solidFill>
              </a:rPr>
              <a:t>个数尽可能少</a:t>
            </a:r>
            <a:r>
              <a:rPr lang="zh-CN" altLang="en-US" sz="3400" b="1"/>
              <a:t>；</a:t>
            </a:r>
          </a:p>
          <a:p>
            <a:pPr lvl="1"/>
            <a:r>
              <a:rPr lang="zh-CN" altLang="en-US" sz="3400" b="1"/>
              <a:t>实体所包含的</a:t>
            </a:r>
            <a:r>
              <a:rPr lang="zh-CN" altLang="en-US" sz="3400" b="1">
                <a:solidFill>
                  <a:srgbClr val="FF0000"/>
                </a:solidFill>
              </a:rPr>
              <a:t>属性尽可能少</a:t>
            </a:r>
            <a:r>
              <a:rPr lang="zh-CN" altLang="en-US" sz="3400" b="1"/>
              <a:t>；</a:t>
            </a:r>
          </a:p>
          <a:p>
            <a:pPr lvl="1"/>
            <a:r>
              <a:rPr lang="zh-CN" altLang="en-US" sz="3400" b="1"/>
              <a:t>实体间</a:t>
            </a:r>
            <a:r>
              <a:rPr lang="zh-CN" altLang="en-US" sz="3400" b="1">
                <a:solidFill>
                  <a:srgbClr val="FF0000"/>
                </a:solidFill>
              </a:rPr>
              <a:t>联系无冗余</a:t>
            </a:r>
            <a:r>
              <a:rPr lang="zh-CN" altLang="en-US" sz="3400" b="1"/>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wipe(left)">
                                      <p:cBhvr>
                                        <p:cTn id="7" dur="500"/>
                                        <p:tgtEl>
                                          <p:spTgt spid="66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563">
                                            <p:txEl>
                                              <p:pRg st="1" end="1"/>
                                            </p:txEl>
                                          </p:spTgt>
                                        </p:tgtEl>
                                        <p:attrNameLst>
                                          <p:attrName>style.visibility</p:attrName>
                                        </p:attrNameLst>
                                      </p:cBhvr>
                                      <p:to>
                                        <p:strVal val="visible"/>
                                      </p:to>
                                    </p:set>
                                    <p:animEffect transition="in" filter="wipe(left)">
                                      <p:cBhvr>
                                        <p:cTn id="12" dur="500"/>
                                        <p:tgtEl>
                                          <p:spTgt spid="665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563">
                                            <p:txEl>
                                              <p:pRg st="2" end="2"/>
                                            </p:txEl>
                                          </p:spTgt>
                                        </p:tgtEl>
                                        <p:attrNameLst>
                                          <p:attrName>style.visibility</p:attrName>
                                        </p:attrNameLst>
                                      </p:cBhvr>
                                      <p:to>
                                        <p:strVal val="visible"/>
                                      </p:to>
                                    </p:set>
                                    <p:animEffect transition="in" filter="wipe(left)">
                                      <p:cBhvr>
                                        <p:cTn id="17" dur="500"/>
                                        <p:tgtEl>
                                          <p:spTgt spid="665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graphicFrame>
        <p:nvGraphicFramePr>
          <p:cNvPr id="73731" name="Object 1"/>
          <p:cNvGraphicFramePr>
            <a:graphicFrameLocks noChangeAspect="1"/>
          </p:cNvGraphicFramePr>
          <p:nvPr/>
        </p:nvGraphicFramePr>
        <p:xfrm>
          <a:off x="571500" y="365125"/>
          <a:ext cx="8001000" cy="3635375"/>
        </p:xfrm>
        <a:graphic>
          <a:graphicData uri="http://schemas.openxmlformats.org/presentationml/2006/ole">
            <mc:AlternateContent xmlns:mc="http://schemas.openxmlformats.org/markup-compatibility/2006">
              <mc:Choice xmlns:v="urn:schemas-microsoft-com:vml" Requires="v">
                <p:oleObj spid="_x0000_s73747" name="Visio" r:id="rId3" imgW="5614822" imgH="2542438" progId="Visio.Drawing.11">
                  <p:embed/>
                </p:oleObj>
              </mc:Choice>
              <mc:Fallback>
                <p:oleObj name="Visio" r:id="rId3" imgW="5614822" imgH="254243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365125"/>
                        <a:ext cx="8001000" cy="363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Box 7"/>
          <p:cNvSpPr txBox="1">
            <a:spLocks noChangeArrowheads="1"/>
          </p:cNvSpPr>
          <p:nvPr/>
        </p:nvSpPr>
        <p:spPr bwMode="auto">
          <a:xfrm>
            <a:off x="428625" y="4143375"/>
            <a:ext cx="8501063" cy="22463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spcBef>
                <a:spcPct val="0"/>
              </a:spcBef>
              <a:buFontTx/>
              <a:buNone/>
            </a:pPr>
            <a:r>
              <a:rPr lang="zh-CN" altLang="en-US" sz="2800">
                <a:solidFill>
                  <a:schemeClr val="tx2"/>
                </a:solidFill>
                <a:latin typeface="黑体" panose="02010609060101010101" pitchFamily="49" charset="-122"/>
                <a:ea typeface="黑体" panose="02010609060101010101" pitchFamily="49" charset="-122"/>
              </a:rPr>
              <a:t>“系”与“部门”</a:t>
            </a:r>
            <a:r>
              <a:rPr lang="en-US" altLang="zh-CN" sz="2800">
                <a:solidFill>
                  <a:schemeClr val="tx2"/>
                </a:solidFill>
                <a:latin typeface="黑体" panose="02010609060101010101" pitchFamily="49" charset="-122"/>
                <a:ea typeface="黑体" panose="02010609060101010101" pitchFamily="49" charset="-122"/>
              </a:rPr>
              <a:t>:</a:t>
            </a:r>
          </a:p>
          <a:p>
            <a:pPr algn="just" eaLnBrk="1" hangingPunct="1">
              <a:spcBef>
                <a:spcPct val="0"/>
              </a:spcBef>
              <a:buFont typeface="Wingdings" panose="05000000000000000000" pitchFamily="2" charset="2"/>
              <a:buChar char="ü"/>
            </a:pPr>
            <a:r>
              <a:rPr lang="zh-CN" altLang="en-US" sz="2800">
                <a:solidFill>
                  <a:schemeClr val="tx2"/>
                </a:solidFill>
                <a:latin typeface="黑体" panose="02010609060101010101" pitchFamily="49" charset="-122"/>
                <a:ea typeface="黑体" panose="02010609060101010101" pitchFamily="49" charset="-122"/>
              </a:rPr>
              <a:t> 代表的</a:t>
            </a:r>
            <a:r>
              <a:rPr lang="zh-CN" altLang="en-US" sz="2800">
                <a:solidFill>
                  <a:srgbClr val="FF0000"/>
                </a:solidFill>
                <a:latin typeface="黑体" panose="02010609060101010101" pitchFamily="49" charset="-122"/>
                <a:ea typeface="黑体" panose="02010609060101010101" pitchFamily="49" charset="-122"/>
              </a:rPr>
              <a:t>含义相同</a:t>
            </a:r>
            <a:r>
              <a:rPr lang="zh-CN" altLang="en-US" sz="2800">
                <a:solidFill>
                  <a:schemeClr val="tx2"/>
                </a:solidFill>
                <a:latin typeface="黑体" panose="02010609060101010101" pitchFamily="49" charset="-122"/>
                <a:ea typeface="黑体" panose="02010609060101010101" pitchFamily="49" charset="-122"/>
              </a:rPr>
              <a:t>，可合并为一个实体。但有：</a:t>
            </a:r>
            <a:endParaRPr lang="en-US" altLang="zh-CN" sz="2800">
              <a:solidFill>
                <a:schemeClr val="tx2"/>
              </a:solidFill>
              <a:latin typeface="黑体" panose="02010609060101010101" pitchFamily="49" charset="-122"/>
              <a:ea typeface="黑体" panose="02010609060101010101" pitchFamily="49" charset="-122"/>
            </a:endParaRPr>
          </a:p>
          <a:p>
            <a:pPr algn="just" eaLnBrk="1" hangingPunct="1">
              <a:spcBef>
                <a:spcPct val="0"/>
              </a:spcBef>
              <a:buFont typeface="Wingdings" panose="05000000000000000000" pitchFamily="2" charset="2"/>
              <a:buChar char="ü"/>
            </a:pPr>
            <a:r>
              <a:rPr lang="zh-CN" altLang="en-US" sz="2800">
                <a:latin typeface="黑体" panose="02010609060101010101" pitchFamily="49" charset="-122"/>
                <a:ea typeface="黑体" panose="02010609060101010101" pitchFamily="49" charset="-122"/>
              </a:rPr>
              <a:t> </a:t>
            </a:r>
            <a:r>
              <a:rPr lang="zh-CN" altLang="en-US" sz="2800">
                <a:solidFill>
                  <a:srgbClr val="FF0000"/>
                </a:solidFill>
                <a:latin typeface="黑体" panose="02010609060101010101" pitchFamily="49" charset="-122"/>
                <a:ea typeface="黑体" panose="02010609060101010101" pitchFamily="49" charset="-122"/>
              </a:rPr>
              <a:t>命名冲突</a:t>
            </a:r>
            <a:r>
              <a:rPr lang="zh-CN" altLang="en-US" sz="2800">
                <a:solidFill>
                  <a:schemeClr val="tx2"/>
                </a:solidFill>
                <a:latin typeface="黑体" panose="02010609060101010101" pitchFamily="49" charset="-122"/>
                <a:ea typeface="黑体" panose="02010609060101010101" pitchFamily="49" charset="-122"/>
              </a:rPr>
              <a:t>：“系名”和“部门名”，合并后统一为“系名”。</a:t>
            </a:r>
          </a:p>
          <a:p>
            <a:pPr algn="just" eaLnBrk="1" hangingPunct="1">
              <a:spcBef>
                <a:spcPct val="0"/>
              </a:spcBef>
              <a:buFont typeface="Wingdings" panose="05000000000000000000" pitchFamily="2" charset="2"/>
              <a:buChar char="ü"/>
            </a:pPr>
            <a:r>
              <a:rPr lang="zh-CN" altLang="en-US" sz="2800">
                <a:latin typeface="黑体" panose="02010609060101010101" pitchFamily="49" charset="-122"/>
                <a:ea typeface="黑体" panose="02010609060101010101" pitchFamily="49" charset="-122"/>
              </a:rPr>
              <a:t> </a:t>
            </a:r>
            <a:r>
              <a:rPr lang="zh-CN" altLang="en-US" sz="2800">
                <a:solidFill>
                  <a:srgbClr val="FF0000"/>
                </a:solidFill>
                <a:latin typeface="黑体" panose="02010609060101010101" pitchFamily="49" charset="-122"/>
                <a:ea typeface="黑体" panose="02010609060101010101" pitchFamily="49" charset="-122"/>
              </a:rPr>
              <a:t>结构冲突</a:t>
            </a:r>
            <a:r>
              <a:rPr lang="zh-CN" altLang="en-US" sz="2800">
                <a:solidFill>
                  <a:schemeClr val="tx2"/>
                </a:solidFill>
                <a:latin typeface="黑体" panose="02010609060101010101" pitchFamily="49" charset="-122"/>
                <a:ea typeface="黑体" panose="02010609060101010101" pitchFamily="49" charset="-122"/>
              </a:rPr>
              <a:t>：合并后为属性并集。</a:t>
            </a:r>
          </a:p>
        </p:txBody>
      </p:sp>
      <p:sp>
        <p:nvSpPr>
          <p:cNvPr id="5" name="椭圆 4"/>
          <p:cNvSpPr/>
          <p:nvPr/>
        </p:nvSpPr>
        <p:spPr>
          <a:xfrm>
            <a:off x="3707604" y="2276475"/>
            <a:ext cx="3313112" cy="1866900"/>
          </a:xfrm>
          <a:prstGeom prst="ellipse">
            <a:avLst/>
          </a:prstGeom>
          <a:solidFill>
            <a:schemeClr val="accent5">
              <a:alpha val="20000"/>
            </a:schemeClr>
          </a:solidFill>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graphicFrame>
        <p:nvGraphicFramePr>
          <p:cNvPr id="74755" name="Object 1"/>
          <p:cNvGraphicFramePr>
            <a:graphicFrameLocks noChangeAspect="1"/>
          </p:cNvGraphicFramePr>
          <p:nvPr/>
        </p:nvGraphicFramePr>
        <p:xfrm>
          <a:off x="461963" y="1260475"/>
          <a:ext cx="8181975" cy="4454525"/>
        </p:xfrm>
        <a:graphic>
          <a:graphicData uri="http://schemas.openxmlformats.org/presentationml/2006/ole">
            <mc:AlternateContent xmlns:mc="http://schemas.openxmlformats.org/markup-compatibility/2006">
              <mc:Choice xmlns:v="urn:schemas-microsoft-com:vml" Requires="v">
                <p:oleObj spid="_x0000_s74769" name="Visio" r:id="rId3" imgW="4673600" imgH="2542438" progId="Visio.Drawing.11">
                  <p:embed/>
                </p:oleObj>
              </mc:Choice>
              <mc:Fallback>
                <p:oleObj name="Visio" r:id="rId3" imgW="4673600" imgH="254243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963" y="1260475"/>
                        <a:ext cx="8181975"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椭圆 3"/>
          <p:cNvSpPr/>
          <p:nvPr/>
        </p:nvSpPr>
        <p:spPr>
          <a:xfrm>
            <a:off x="355600" y="835025"/>
            <a:ext cx="4249738" cy="2522538"/>
          </a:xfrm>
          <a:prstGeom prst="ellipse">
            <a:avLst/>
          </a:prstGeom>
          <a:solidFill>
            <a:schemeClr val="accent5">
              <a:alpha val="20000"/>
            </a:schemeClr>
          </a:solidFill>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44500" y="100013"/>
            <a:ext cx="8229600" cy="792162"/>
          </a:xfrm>
        </p:spPr>
        <p:txBody>
          <a:bodyPr/>
          <a:lstStyle/>
          <a:p>
            <a:pPr eaLnBrk="1" hangingPunct="1"/>
            <a:r>
              <a:rPr lang="zh-CN" altLang="en-US"/>
              <a:t>数据库设计全过程 </a:t>
            </a:r>
          </a:p>
        </p:txBody>
      </p:sp>
      <p:grpSp>
        <p:nvGrpSpPr>
          <p:cNvPr id="46083" name="Group 53"/>
          <p:cNvGrpSpPr>
            <a:grpSpLocks/>
          </p:cNvGrpSpPr>
          <p:nvPr/>
        </p:nvGrpSpPr>
        <p:grpSpPr bwMode="auto">
          <a:xfrm>
            <a:off x="1547813" y="1268413"/>
            <a:ext cx="4968875" cy="4897437"/>
            <a:chOff x="1383" y="845"/>
            <a:chExt cx="1800" cy="2059"/>
          </a:xfrm>
        </p:grpSpPr>
        <p:sp>
          <p:nvSpPr>
            <p:cNvPr id="46088" name="Text Box 26"/>
            <p:cNvSpPr txBox="1">
              <a:spLocks noChangeArrowheads="1"/>
            </p:cNvSpPr>
            <p:nvPr/>
          </p:nvSpPr>
          <p:spPr bwMode="auto">
            <a:xfrm>
              <a:off x="2103" y="2717"/>
              <a:ext cx="576" cy="187"/>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a:solidFill>
                    <a:srgbClr val="000099"/>
                  </a:solidFill>
                  <a:latin typeface="楷体_GB2312" pitchFamily="49" charset="-122"/>
                  <a:ea typeface="楷体_GB2312" pitchFamily="49" charset="-122"/>
                </a:rPr>
                <a:t> 运行和维护</a:t>
              </a:r>
            </a:p>
          </p:txBody>
        </p:sp>
        <p:sp>
          <p:nvSpPr>
            <p:cNvPr id="46089" name="Line 27"/>
            <p:cNvSpPr>
              <a:spLocks noChangeShapeType="1"/>
            </p:cNvSpPr>
            <p:nvPr/>
          </p:nvSpPr>
          <p:spPr bwMode="auto">
            <a:xfrm>
              <a:off x="1815" y="2592"/>
              <a:ext cx="432" cy="1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090" name="Line 28"/>
            <p:cNvSpPr>
              <a:spLocks noChangeShapeType="1"/>
            </p:cNvSpPr>
            <p:nvPr/>
          </p:nvSpPr>
          <p:spPr bwMode="auto">
            <a:xfrm flipH="1">
              <a:off x="2535" y="2592"/>
              <a:ext cx="288" cy="1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6091" name="Group 29"/>
            <p:cNvGrpSpPr>
              <a:grpSpLocks/>
            </p:cNvGrpSpPr>
            <p:nvPr/>
          </p:nvGrpSpPr>
          <p:grpSpPr bwMode="auto">
            <a:xfrm>
              <a:off x="1383" y="845"/>
              <a:ext cx="1800" cy="1747"/>
              <a:chOff x="5292" y="504"/>
              <a:chExt cx="4500" cy="4368"/>
            </a:xfrm>
          </p:grpSpPr>
          <p:sp>
            <p:nvSpPr>
              <p:cNvPr id="46092" name="Text Box 30"/>
              <p:cNvSpPr txBox="1">
                <a:spLocks noChangeArrowheads="1"/>
              </p:cNvSpPr>
              <p:nvPr/>
            </p:nvSpPr>
            <p:spPr bwMode="auto">
              <a:xfrm>
                <a:off x="6912" y="504"/>
                <a:ext cx="1440" cy="468"/>
              </a:xfrm>
              <a:prstGeom prst="rect">
                <a:avLst/>
              </a:prstGeom>
              <a:solidFill>
                <a:srgbClr val="00B050"/>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dirty="0">
                    <a:solidFill>
                      <a:srgbClr val="000099"/>
                    </a:solidFill>
                    <a:latin typeface="楷体_GB2312" pitchFamily="49" charset="-122"/>
                    <a:ea typeface="楷体_GB2312" pitchFamily="49" charset="-122"/>
                  </a:rPr>
                  <a:t> 需求分析</a:t>
                </a:r>
              </a:p>
            </p:txBody>
          </p:sp>
          <p:sp>
            <p:nvSpPr>
              <p:cNvPr id="46093" name="Text Box 31"/>
              <p:cNvSpPr txBox="1">
                <a:spLocks noChangeArrowheads="1"/>
              </p:cNvSpPr>
              <p:nvPr/>
            </p:nvSpPr>
            <p:spPr bwMode="auto">
              <a:xfrm>
                <a:off x="5652" y="1284"/>
                <a:ext cx="1260" cy="468"/>
              </a:xfrm>
              <a:prstGeom prst="rect">
                <a:avLst/>
              </a:prstGeom>
              <a:solidFill>
                <a:srgbClr val="00B050"/>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dirty="0">
                    <a:solidFill>
                      <a:srgbClr val="000099"/>
                    </a:solidFill>
                    <a:latin typeface="楷体_GB2312" pitchFamily="49" charset="-122"/>
                    <a:ea typeface="楷体_GB2312" pitchFamily="49" charset="-122"/>
                  </a:rPr>
                  <a:t>数据分析</a:t>
                </a:r>
              </a:p>
            </p:txBody>
          </p:sp>
          <p:sp>
            <p:nvSpPr>
              <p:cNvPr id="46094" name="Text Box 32"/>
              <p:cNvSpPr txBox="1">
                <a:spLocks noChangeArrowheads="1"/>
              </p:cNvSpPr>
              <p:nvPr/>
            </p:nvSpPr>
            <p:spPr bwMode="auto">
              <a:xfrm>
                <a:off x="8352" y="1284"/>
                <a:ext cx="126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a:solidFill>
                      <a:srgbClr val="000099"/>
                    </a:solidFill>
                    <a:latin typeface="楷体_GB2312" pitchFamily="49" charset="-122"/>
                    <a:ea typeface="楷体_GB2312" pitchFamily="49" charset="-122"/>
                  </a:rPr>
                  <a:t>功能分析</a:t>
                </a:r>
              </a:p>
            </p:txBody>
          </p:sp>
          <p:sp>
            <p:nvSpPr>
              <p:cNvPr id="46095" name="Text Box 33"/>
              <p:cNvSpPr txBox="1">
                <a:spLocks noChangeArrowheads="1"/>
              </p:cNvSpPr>
              <p:nvPr/>
            </p:nvSpPr>
            <p:spPr bwMode="auto">
              <a:xfrm>
                <a:off x="5472" y="2064"/>
                <a:ext cx="1620" cy="468"/>
              </a:xfrm>
              <a:prstGeom prst="rect">
                <a:avLst/>
              </a:prstGeom>
              <a:solidFill>
                <a:srgbClr val="00B050"/>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dirty="0">
                    <a:solidFill>
                      <a:srgbClr val="000099"/>
                    </a:solidFill>
                    <a:latin typeface="楷体_GB2312" pitchFamily="49" charset="-122"/>
                    <a:ea typeface="楷体_GB2312" pitchFamily="49" charset="-122"/>
                  </a:rPr>
                  <a:t>概念结构设计</a:t>
                </a:r>
              </a:p>
            </p:txBody>
          </p:sp>
          <p:sp>
            <p:nvSpPr>
              <p:cNvPr id="46096" name="Text Box 34"/>
              <p:cNvSpPr txBox="1">
                <a:spLocks noChangeArrowheads="1"/>
              </p:cNvSpPr>
              <p:nvPr/>
            </p:nvSpPr>
            <p:spPr bwMode="auto">
              <a:xfrm>
                <a:off x="5472" y="2844"/>
                <a:ext cx="162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a:solidFill>
                      <a:srgbClr val="000099"/>
                    </a:solidFill>
                    <a:latin typeface="楷体_GB2312" pitchFamily="49" charset="-122"/>
                    <a:ea typeface="楷体_GB2312" pitchFamily="49" charset="-122"/>
                  </a:rPr>
                  <a:t>逻辑结构设计</a:t>
                </a:r>
              </a:p>
            </p:txBody>
          </p:sp>
          <p:sp>
            <p:nvSpPr>
              <p:cNvPr id="46097" name="Text Box 35"/>
              <p:cNvSpPr txBox="1">
                <a:spLocks noChangeArrowheads="1"/>
              </p:cNvSpPr>
              <p:nvPr/>
            </p:nvSpPr>
            <p:spPr bwMode="auto">
              <a:xfrm>
                <a:off x="5472" y="3624"/>
                <a:ext cx="180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a:solidFill>
                      <a:srgbClr val="000099"/>
                    </a:solidFill>
                    <a:latin typeface="楷体_GB2312" pitchFamily="49" charset="-122"/>
                    <a:ea typeface="楷体_GB2312" pitchFamily="49" charset="-122"/>
                  </a:rPr>
                  <a:t>物理结构设计</a:t>
                </a:r>
              </a:p>
            </p:txBody>
          </p:sp>
          <p:sp>
            <p:nvSpPr>
              <p:cNvPr id="46098" name="Text Box 36"/>
              <p:cNvSpPr txBox="1">
                <a:spLocks noChangeArrowheads="1"/>
              </p:cNvSpPr>
              <p:nvPr/>
            </p:nvSpPr>
            <p:spPr bwMode="auto">
              <a:xfrm>
                <a:off x="5472" y="4404"/>
                <a:ext cx="162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a:solidFill>
                      <a:srgbClr val="000099"/>
                    </a:solidFill>
                    <a:latin typeface="楷体_GB2312" pitchFamily="49" charset="-122"/>
                    <a:ea typeface="楷体_GB2312" pitchFamily="49" charset="-122"/>
                  </a:rPr>
                  <a:t>加载数据</a:t>
                </a:r>
              </a:p>
            </p:txBody>
          </p:sp>
          <p:sp>
            <p:nvSpPr>
              <p:cNvPr id="46099" name="Text Box 37"/>
              <p:cNvSpPr txBox="1">
                <a:spLocks noChangeArrowheads="1"/>
              </p:cNvSpPr>
              <p:nvPr/>
            </p:nvSpPr>
            <p:spPr bwMode="auto">
              <a:xfrm>
                <a:off x="8352" y="2064"/>
                <a:ext cx="126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a:solidFill>
                      <a:srgbClr val="000099"/>
                    </a:solidFill>
                    <a:latin typeface="楷体_GB2312" pitchFamily="49" charset="-122"/>
                    <a:ea typeface="楷体_GB2312" pitchFamily="49" charset="-122"/>
                  </a:rPr>
                  <a:t>功能设计</a:t>
                </a:r>
              </a:p>
            </p:txBody>
          </p:sp>
          <p:sp>
            <p:nvSpPr>
              <p:cNvPr id="46100" name="Text Box 38"/>
              <p:cNvSpPr txBox="1">
                <a:spLocks noChangeArrowheads="1"/>
              </p:cNvSpPr>
              <p:nvPr/>
            </p:nvSpPr>
            <p:spPr bwMode="auto">
              <a:xfrm>
                <a:off x="8352" y="2844"/>
                <a:ext cx="126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a:solidFill>
                      <a:srgbClr val="000099"/>
                    </a:solidFill>
                    <a:latin typeface="楷体_GB2312" pitchFamily="49" charset="-122"/>
                    <a:ea typeface="楷体_GB2312" pitchFamily="49" charset="-122"/>
                  </a:rPr>
                  <a:t>事务设计</a:t>
                </a:r>
              </a:p>
            </p:txBody>
          </p:sp>
          <p:sp>
            <p:nvSpPr>
              <p:cNvPr id="46101" name="Text Box 39"/>
              <p:cNvSpPr txBox="1">
                <a:spLocks noChangeArrowheads="1"/>
              </p:cNvSpPr>
              <p:nvPr/>
            </p:nvSpPr>
            <p:spPr bwMode="auto">
              <a:xfrm>
                <a:off x="8352" y="3624"/>
                <a:ext cx="126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a:solidFill>
                      <a:srgbClr val="000099"/>
                    </a:solidFill>
                    <a:latin typeface="楷体_GB2312" pitchFamily="49" charset="-122"/>
                    <a:ea typeface="楷体_GB2312" pitchFamily="49" charset="-122"/>
                  </a:rPr>
                  <a:t>程序设计</a:t>
                </a:r>
              </a:p>
            </p:txBody>
          </p:sp>
          <p:sp>
            <p:nvSpPr>
              <p:cNvPr id="46102" name="Text Box 40"/>
              <p:cNvSpPr txBox="1">
                <a:spLocks noChangeArrowheads="1"/>
              </p:cNvSpPr>
              <p:nvPr/>
            </p:nvSpPr>
            <p:spPr bwMode="auto">
              <a:xfrm>
                <a:off x="8352" y="4404"/>
                <a:ext cx="126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a:solidFill>
                      <a:srgbClr val="000099"/>
                    </a:solidFill>
                    <a:latin typeface="楷体_GB2312" pitchFamily="49" charset="-122"/>
                    <a:ea typeface="楷体_GB2312" pitchFamily="49" charset="-122"/>
                  </a:rPr>
                  <a:t>调试运行</a:t>
                </a:r>
              </a:p>
            </p:txBody>
          </p:sp>
          <p:sp>
            <p:nvSpPr>
              <p:cNvPr id="46103" name="Line 41"/>
              <p:cNvSpPr>
                <a:spLocks noChangeShapeType="1"/>
              </p:cNvSpPr>
              <p:nvPr/>
            </p:nvSpPr>
            <p:spPr bwMode="auto">
              <a:xfrm flipH="1">
                <a:off x="6192" y="975"/>
                <a:ext cx="1080"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6104" name="Line 42"/>
              <p:cNvSpPr>
                <a:spLocks noChangeShapeType="1"/>
              </p:cNvSpPr>
              <p:nvPr/>
            </p:nvSpPr>
            <p:spPr bwMode="auto">
              <a:xfrm>
                <a:off x="7992" y="975"/>
                <a:ext cx="1080"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6105" name="Line 43"/>
              <p:cNvSpPr>
                <a:spLocks noChangeShapeType="1"/>
              </p:cNvSpPr>
              <p:nvPr/>
            </p:nvSpPr>
            <p:spPr bwMode="auto">
              <a:xfrm flipH="1">
                <a:off x="9072" y="1752"/>
                <a:ext cx="0"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6106" name="Line 44"/>
              <p:cNvSpPr>
                <a:spLocks noChangeShapeType="1"/>
              </p:cNvSpPr>
              <p:nvPr/>
            </p:nvSpPr>
            <p:spPr bwMode="auto">
              <a:xfrm>
                <a:off x="9069" y="2532"/>
                <a:ext cx="3"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6107" name="Line 45"/>
              <p:cNvSpPr>
                <a:spLocks noChangeShapeType="1"/>
              </p:cNvSpPr>
              <p:nvPr/>
            </p:nvSpPr>
            <p:spPr bwMode="auto">
              <a:xfrm>
                <a:off x="9075" y="4092"/>
                <a:ext cx="0"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6108" name="Line 46"/>
              <p:cNvSpPr>
                <a:spLocks noChangeShapeType="1"/>
              </p:cNvSpPr>
              <p:nvPr/>
            </p:nvSpPr>
            <p:spPr bwMode="auto">
              <a:xfrm>
                <a:off x="6372" y="1752"/>
                <a:ext cx="0"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6109" name="Line 47"/>
              <p:cNvSpPr>
                <a:spLocks noChangeShapeType="1"/>
              </p:cNvSpPr>
              <p:nvPr/>
            </p:nvSpPr>
            <p:spPr bwMode="auto">
              <a:xfrm>
                <a:off x="6372" y="2532"/>
                <a:ext cx="0"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6110" name="Line 48"/>
              <p:cNvSpPr>
                <a:spLocks noChangeShapeType="1"/>
              </p:cNvSpPr>
              <p:nvPr/>
            </p:nvSpPr>
            <p:spPr bwMode="auto">
              <a:xfrm>
                <a:off x="6372" y="3312"/>
                <a:ext cx="0"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6111" name="Line 49"/>
              <p:cNvSpPr>
                <a:spLocks noChangeShapeType="1"/>
              </p:cNvSpPr>
              <p:nvPr/>
            </p:nvSpPr>
            <p:spPr bwMode="auto">
              <a:xfrm>
                <a:off x="6372" y="4092"/>
                <a:ext cx="0"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6112" name="Line 50"/>
              <p:cNvSpPr>
                <a:spLocks noChangeShapeType="1"/>
              </p:cNvSpPr>
              <p:nvPr/>
            </p:nvSpPr>
            <p:spPr bwMode="auto">
              <a:xfrm>
                <a:off x="9075" y="3312"/>
                <a:ext cx="0"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6113" name="Rectangle 51"/>
              <p:cNvSpPr>
                <a:spLocks noChangeArrowheads="1"/>
              </p:cNvSpPr>
              <p:nvPr/>
            </p:nvSpPr>
            <p:spPr bwMode="auto">
              <a:xfrm>
                <a:off x="5292" y="1128"/>
                <a:ext cx="2160" cy="3120"/>
              </a:xfrm>
              <a:prstGeom prst="rect">
                <a:avLst/>
              </a:prstGeom>
              <a:noFill/>
              <a:ln w="12700">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sp>
            <p:nvSpPr>
              <p:cNvPr id="46114" name="Rectangle 52"/>
              <p:cNvSpPr>
                <a:spLocks noChangeArrowheads="1"/>
              </p:cNvSpPr>
              <p:nvPr/>
            </p:nvSpPr>
            <p:spPr bwMode="auto">
              <a:xfrm>
                <a:off x="8172" y="1128"/>
                <a:ext cx="1620" cy="3120"/>
              </a:xfrm>
              <a:prstGeom prst="rect">
                <a:avLst/>
              </a:prstGeom>
              <a:noFill/>
              <a:ln w="12700">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grpSp>
      </p:grpSp>
      <p:sp>
        <p:nvSpPr>
          <p:cNvPr id="46084" name="左大括号 30"/>
          <p:cNvSpPr>
            <a:spLocks/>
          </p:cNvSpPr>
          <p:nvPr/>
        </p:nvSpPr>
        <p:spPr bwMode="auto">
          <a:xfrm>
            <a:off x="1285875" y="1857375"/>
            <a:ext cx="214313" cy="3000375"/>
          </a:xfrm>
          <a:prstGeom prst="leftBrace">
            <a:avLst>
              <a:gd name="adj1" fmla="val 8361"/>
              <a:gd name="adj2" fmla="val 50000"/>
            </a:avLst>
          </a:prstGeom>
          <a:noFill/>
          <a:ln w="19050" algn="ctr">
            <a:solidFill>
              <a:srgbClr val="D60093"/>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sp>
        <p:nvSpPr>
          <p:cNvPr id="46085" name="TextBox 31"/>
          <p:cNvSpPr txBox="1">
            <a:spLocks noChangeArrowheads="1"/>
          </p:cNvSpPr>
          <p:nvPr/>
        </p:nvSpPr>
        <p:spPr bwMode="auto">
          <a:xfrm>
            <a:off x="682625" y="2576513"/>
            <a:ext cx="500063"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zh-CN" altLang="en-US" b="1">
                <a:solidFill>
                  <a:srgbClr val="FF0000"/>
                </a:solidFill>
                <a:latin typeface="楷体_GB2312" pitchFamily="49" charset="-122"/>
                <a:ea typeface="楷体_GB2312" pitchFamily="49" charset="-122"/>
              </a:rPr>
              <a:t>结构设计</a:t>
            </a:r>
          </a:p>
        </p:txBody>
      </p:sp>
      <p:sp>
        <p:nvSpPr>
          <p:cNvPr id="46086" name="左大括号 32"/>
          <p:cNvSpPr>
            <a:spLocks/>
          </p:cNvSpPr>
          <p:nvPr/>
        </p:nvSpPr>
        <p:spPr bwMode="auto">
          <a:xfrm flipH="1">
            <a:off x="6583363" y="1857375"/>
            <a:ext cx="214312" cy="3000375"/>
          </a:xfrm>
          <a:prstGeom prst="leftBrace">
            <a:avLst>
              <a:gd name="adj1" fmla="val 8361"/>
              <a:gd name="adj2" fmla="val 50000"/>
            </a:avLst>
          </a:prstGeom>
          <a:noFill/>
          <a:ln w="19050" algn="ctr">
            <a:solidFill>
              <a:srgbClr val="D60093"/>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sp>
        <p:nvSpPr>
          <p:cNvPr id="46087" name="TextBox 33"/>
          <p:cNvSpPr txBox="1">
            <a:spLocks noChangeArrowheads="1"/>
          </p:cNvSpPr>
          <p:nvPr/>
        </p:nvSpPr>
        <p:spPr bwMode="auto">
          <a:xfrm>
            <a:off x="6786563" y="2714625"/>
            <a:ext cx="500062"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zh-CN" altLang="en-US" b="1">
                <a:solidFill>
                  <a:srgbClr val="FF0000"/>
                </a:solidFill>
                <a:latin typeface="楷体_GB2312" pitchFamily="49" charset="-122"/>
                <a:ea typeface="楷体_GB2312" pitchFamily="49" charset="-122"/>
              </a:rPr>
              <a:t>行为设计</a:t>
            </a:r>
          </a:p>
        </p:txBody>
      </p:sp>
      <p:grpSp>
        <p:nvGrpSpPr>
          <p:cNvPr id="4" name="组合 3"/>
          <p:cNvGrpSpPr/>
          <p:nvPr/>
        </p:nvGrpSpPr>
        <p:grpSpPr>
          <a:xfrm>
            <a:off x="1651316" y="2592566"/>
            <a:ext cx="6378268" cy="1780855"/>
            <a:chOff x="1651317" y="1824197"/>
            <a:chExt cx="6378268" cy="1780855"/>
          </a:xfrm>
        </p:grpSpPr>
        <p:sp>
          <p:nvSpPr>
            <p:cNvPr id="2" name="圆角矩形标注 1"/>
            <p:cNvSpPr/>
            <p:nvPr/>
          </p:nvSpPr>
          <p:spPr>
            <a:xfrm>
              <a:off x="4775519" y="1824197"/>
              <a:ext cx="3254066" cy="1780855"/>
            </a:xfrm>
            <a:prstGeom prst="wedgeRoundRectCallout">
              <a:avLst>
                <a:gd name="adj1" fmla="val -94077"/>
                <a:gd name="adj2" fmla="val 23197"/>
                <a:gd name="adj3" fmla="val 16667"/>
              </a:avLst>
            </a:prstGeom>
            <a:ln w="19050">
              <a:solidFill>
                <a:srgbClr val="C00000"/>
              </a:solidFill>
            </a:ln>
          </p:spPr>
          <p:style>
            <a:lnRef idx="1">
              <a:schemeClr val="accent5"/>
            </a:lnRef>
            <a:fillRef idx="2">
              <a:schemeClr val="accent5"/>
            </a:fillRef>
            <a:effectRef idx="1">
              <a:schemeClr val="accent5"/>
            </a:effectRef>
            <a:fontRef idx="minor">
              <a:schemeClr val="dk1"/>
            </a:fontRef>
          </p:style>
          <p:txBody>
            <a:bodyPr rtlCol="0" anchor="ctr"/>
            <a:lstStyle/>
            <a:p>
              <a:r>
                <a:rPr lang="zh-CN" altLang="en-US" sz="2400" b="1" dirty="0">
                  <a:latin typeface="楷体_GB2312" pitchFamily="49" charset="-122"/>
                  <a:ea typeface="楷体_GB2312" pitchFamily="49" charset="-122"/>
                </a:rPr>
                <a:t>形成数据库的逻辑模式与外模式，常用结构层模型描述，如基本表、视图等。</a:t>
              </a:r>
              <a:endParaRPr lang="zh-CN" altLang="en-US" sz="2400" dirty="0"/>
            </a:p>
          </p:txBody>
        </p:sp>
        <p:sp>
          <p:nvSpPr>
            <p:cNvPr id="3" name="圆角矩形 2"/>
            <p:cNvSpPr/>
            <p:nvPr/>
          </p:nvSpPr>
          <p:spPr>
            <a:xfrm>
              <a:off x="1651317" y="2601200"/>
              <a:ext cx="1987550" cy="744877"/>
            </a:xfrm>
            <a:prstGeom prst="roundRect">
              <a:avLst/>
            </a:prstGeom>
            <a:solidFill>
              <a:srgbClr val="FFFF00">
                <a:alpha val="28000"/>
              </a:srgbClr>
            </a:solidFill>
            <a:ln w="28575">
              <a:solidFill>
                <a:srgbClr val="FF0000"/>
              </a:solidFill>
              <a:prstDash val="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grpSp>
    </p:spTree>
    <p:extLst>
      <p:ext uri="{BB962C8B-B14F-4D97-AF65-F5344CB8AC3E}">
        <p14:creationId xmlns:p14="http://schemas.microsoft.com/office/powerpoint/2010/main" val="70153880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71500" y="152400"/>
            <a:ext cx="7858125" cy="685800"/>
          </a:xfrm>
        </p:spPr>
        <p:txBody>
          <a:bodyPr/>
          <a:lstStyle/>
          <a:p>
            <a:pPr eaLnBrk="1" hangingPunct="1"/>
            <a:r>
              <a:rPr lang="en-US" altLang="zh-CN" dirty="0"/>
              <a:t>1.1 </a:t>
            </a:r>
            <a:r>
              <a:rPr lang="zh-CN" altLang="en-US" dirty="0"/>
              <a:t>定义视图</a:t>
            </a:r>
          </a:p>
        </p:txBody>
      </p:sp>
      <p:sp>
        <p:nvSpPr>
          <p:cNvPr id="26627" name="Rectangle 3"/>
          <p:cNvSpPr>
            <a:spLocks noGrp="1" noChangeArrowheads="1"/>
          </p:cNvSpPr>
          <p:nvPr>
            <p:ph type="body" idx="1"/>
          </p:nvPr>
        </p:nvSpPr>
        <p:spPr>
          <a:xfrm>
            <a:off x="285750" y="1214438"/>
            <a:ext cx="8643938" cy="5072062"/>
          </a:xfrm>
        </p:spPr>
        <p:txBody>
          <a:bodyPr/>
          <a:lstStyle/>
          <a:p>
            <a:pPr eaLnBrk="1" hangingPunct="1"/>
            <a:r>
              <a:rPr lang="zh-CN" altLang="en-US" b="1" dirty="0"/>
              <a:t>定义视图的格式如下：</a:t>
            </a:r>
            <a:endParaRPr lang="en-US" altLang="zh-CN" b="1" dirty="0"/>
          </a:p>
          <a:p>
            <a:pPr eaLnBrk="1" hangingPunct="1">
              <a:buFont typeface="Wingdings" panose="05000000000000000000" pitchFamily="2" charset="2"/>
              <a:buNone/>
            </a:pPr>
            <a:r>
              <a:rPr lang="en-US" altLang="zh-CN" b="1" dirty="0">
                <a:solidFill>
                  <a:srgbClr val="FF0000"/>
                </a:solidFill>
              </a:rPr>
              <a:t>CREATE VIEW &lt;</a:t>
            </a:r>
            <a:r>
              <a:rPr lang="zh-CN" altLang="en-US" b="1" dirty="0">
                <a:solidFill>
                  <a:srgbClr val="FF0000"/>
                </a:solidFill>
              </a:rPr>
              <a:t>视图名</a:t>
            </a:r>
            <a:r>
              <a:rPr lang="en-US" altLang="zh-CN" b="1" dirty="0">
                <a:solidFill>
                  <a:srgbClr val="FF0000"/>
                </a:solidFill>
              </a:rPr>
              <a:t>&gt; [(</a:t>
            </a:r>
            <a:r>
              <a:rPr lang="zh-CN" altLang="en-US" b="1" dirty="0">
                <a:solidFill>
                  <a:srgbClr val="FF0000"/>
                </a:solidFill>
              </a:rPr>
              <a:t>列名</a:t>
            </a:r>
            <a:r>
              <a:rPr lang="en-US" altLang="zh-CN" b="1" dirty="0">
                <a:solidFill>
                  <a:srgbClr val="FF0000"/>
                </a:solidFill>
              </a:rPr>
              <a:t>[ ,...n ] )]</a:t>
            </a:r>
          </a:p>
          <a:p>
            <a:pPr lvl="1" eaLnBrk="1" hangingPunct="1">
              <a:buFont typeface="Wingdings" panose="05000000000000000000" pitchFamily="2" charset="2"/>
              <a:buNone/>
            </a:pPr>
            <a:r>
              <a:rPr lang="en-US" altLang="zh-CN" b="1" dirty="0">
                <a:solidFill>
                  <a:srgbClr val="FF0000"/>
                </a:solidFill>
              </a:rPr>
              <a:t>AS </a:t>
            </a:r>
          </a:p>
          <a:p>
            <a:pPr lvl="1" eaLnBrk="1" hangingPunct="1">
              <a:buFont typeface="Wingdings" panose="05000000000000000000" pitchFamily="2" charset="2"/>
              <a:buNone/>
            </a:pPr>
            <a:r>
              <a:rPr lang="en-US" altLang="zh-CN" b="1" dirty="0">
                <a:solidFill>
                  <a:srgbClr val="FF0000"/>
                </a:solidFill>
              </a:rPr>
              <a:t>   </a:t>
            </a:r>
            <a:r>
              <a:rPr lang="zh-CN" altLang="en-US" b="1" dirty="0">
                <a:solidFill>
                  <a:srgbClr val="FF0000"/>
                </a:solidFill>
              </a:rPr>
              <a:t>查询语句</a:t>
            </a:r>
            <a:endParaRPr lang="en-US" altLang="zh-CN" b="1" dirty="0">
              <a:solidFill>
                <a:srgbClr val="FF0000"/>
              </a:solidFill>
            </a:endParaRPr>
          </a:p>
          <a:p>
            <a:pPr lvl="1" eaLnBrk="1" hangingPunct="1">
              <a:buFont typeface="Wingdings" panose="05000000000000000000" pitchFamily="2" charset="2"/>
              <a:buNone/>
            </a:pPr>
            <a:endParaRPr lang="zh-CN" altLang="en-US" b="1" dirty="0">
              <a:solidFill>
                <a:srgbClr val="FF0000"/>
              </a:solidFill>
            </a:endParaRPr>
          </a:p>
          <a:p>
            <a:pPr eaLnBrk="1" hangingPunct="1"/>
            <a:r>
              <a:rPr lang="zh-CN" altLang="en-US" b="1" dirty="0"/>
              <a:t>查询语句中通常不包含</a:t>
            </a:r>
            <a:r>
              <a:rPr lang="en-US" altLang="zh-CN" b="1" dirty="0">
                <a:solidFill>
                  <a:srgbClr val="0000FF"/>
                </a:solidFill>
              </a:rPr>
              <a:t>ORDER BY</a:t>
            </a:r>
            <a:r>
              <a:rPr lang="zh-CN" altLang="en-US" b="1" dirty="0"/>
              <a:t>和</a:t>
            </a:r>
            <a:r>
              <a:rPr lang="en-US" altLang="zh-CN" b="1" dirty="0">
                <a:solidFill>
                  <a:srgbClr val="0000FF"/>
                </a:solidFill>
              </a:rPr>
              <a:t>DISTINCT</a:t>
            </a:r>
            <a:r>
              <a:rPr lang="zh-CN" altLang="en-US" b="1" dirty="0"/>
              <a:t>子句。</a:t>
            </a:r>
            <a:endParaRPr lang="zh-CN" altLang="en-US" b="1" dirty="0">
              <a:sym typeface="Symbol" panose="05050102010706020507" pitchFamily="18" charset="2"/>
            </a:endParaRPr>
          </a:p>
          <a:p>
            <a:pPr eaLnBrk="1" hangingPunct="1"/>
            <a:r>
              <a:rPr lang="zh-CN" altLang="en-US" b="1" dirty="0"/>
              <a:t>在定义视图时要么指定视图的</a:t>
            </a:r>
            <a:r>
              <a:rPr lang="zh-CN" altLang="en-US" b="1" dirty="0">
                <a:solidFill>
                  <a:srgbClr val="0000FF"/>
                </a:solidFill>
              </a:rPr>
              <a:t>全部列名</a:t>
            </a:r>
            <a:r>
              <a:rPr lang="zh-CN" altLang="en-US" b="1" dirty="0"/>
              <a:t>，要么</a:t>
            </a:r>
            <a:r>
              <a:rPr lang="zh-CN" altLang="en-US" b="1" dirty="0">
                <a:solidFill>
                  <a:srgbClr val="0000FF"/>
                </a:solidFill>
              </a:rPr>
              <a:t>全部省略不写</a:t>
            </a:r>
            <a:r>
              <a:rPr lang="zh-CN" altLang="en-US" b="1" dirty="0"/>
              <a:t>，</a:t>
            </a:r>
            <a:r>
              <a:rPr lang="zh-CN" altLang="en-US" b="1" dirty="0">
                <a:solidFill>
                  <a:srgbClr val="FF0000"/>
                </a:solidFill>
              </a:rPr>
              <a:t>不能</a:t>
            </a:r>
            <a:r>
              <a:rPr lang="zh-CN" altLang="en-US" b="1" dirty="0"/>
              <a:t>只写视图的</a:t>
            </a:r>
            <a:r>
              <a:rPr lang="zh-CN" altLang="en-US" b="1" dirty="0">
                <a:solidFill>
                  <a:srgbClr val="0000FF"/>
                </a:solidFill>
              </a:rPr>
              <a:t>部分列名</a:t>
            </a:r>
            <a:r>
              <a:rPr lang="zh-CN" altLang="en-US" b="1" dirty="0"/>
              <a:t>。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wipe(left)">
                                      <p:cBhvr>
                                        <p:cTn id="7" dur="500"/>
                                        <p:tgtEl>
                                          <p:spTgt spid="26627">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wipe(left)">
                                      <p:cBhvr>
                                        <p:cTn id="10" dur="500"/>
                                        <p:tgtEl>
                                          <p:spTgt spid="26627">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wipe(left)">
                                      <p:cBhvr>
                                        <p:cTn id="13" dur="500"/>
                                        <p:tgtEl>
                                          <p:spTgt spid="26627">
                                            <p:txEl>
                                              <p:pRg st="2" end="2"/>
                                            </p:txEl>
                                          </p:spTgt>
                                        </p:tgtEl>
                                      </p:cBhvr>
                                    </p:animEffect>
                                  </p:childTnLst>
                                </p:cTn>
                              </p:par>
                            </p:childTnLst>
                          </p:cTn>
                        </p:par>
                        <p:par>
                          <p:cTn id="14" fill="hold" nodeType="afterGroup">
                            <p:stCondLst>
                              <p:cond delay="500"/>
                            </p:stCondLst>
                            <p:childTnLst>
                              <p:par>
                                <p:cTn id="15" presetID="22" presetClass="entr" presetSubtype="8" fill="hold" nodeType="afterEffect">
                                  <p:stCondLst>
                                    <p:cond delay="0"/>
                                  </p:stCondLst>
                                  <p:childTnLst>
                                    <p:set>
                                      <p:cBhvr>
                                        <p:cTn id="16" dur="1" fill="hold">
                                          <p:stCondLst>
                                            <p:cond delay="0"/>
                                          </p:stCondLst>
                                        </p:cTn>
                                        <p:tgtEl>
                                          <p:spTgt spid="26627">
                                            <p:txEl>
                                              <p:pRg st="3" end="3"/>
                                            </p:txEl>
                                          </p:spTgt>
                                        </p:tgtEl>
                                        <p:attrNameLst>
                                          <p:attrName>style.visibility</p:attrName>
                                        </p:attrNameLst>
                                      </p:cBhvr>
                                      <p:to>
                                        <p:strVal val="visible"/>
                                      </p:to>
                                    </p:set>
                                    <p:animEffect transition="in" filter="wipe(left)">
                                      <p:cBhvr>
                                        <p:cTn id="17" dur="500"/>
                                        <p:tgtEl>
                                          <p:spTgt spid="2662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6627">
                                            <p:txEl>
                                              <p:pRg st="5" end="5"/>
                                            </p:txEl>
                                          </p:spTgt>
                                        </p:tgtEl>
                                        <p:attrNameLst>
                                          <p:attrName>style.visibility</p:attrName>
                                        </p:attrNameLst>
                                      </p:cBhvr>
                                      <p:to>
                                        <p:strVal val="visible"/>
                                      </p:to>
                                    </p:set>
                                    <p:animEffect transition="in" filter="wipe(left)">
                                      <p:cBhvr>
                                        <p:cTn id="22" dur="500"/>
                                        <p:tgtEl>
                                          <p:spTgt spid="2662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Effect transition="in" filter="wipe(left)">
                                      <p:cBhvr>
                                        <p:cTn id="27" dur="500"/>
                                        <p:tgtEl>
                                          <p:spTgt spid="266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圆角矩形 5"/>
          <p:cNvSpPr>
            <a:spLocks noChangeArrowheads="1"/>
          </p:cNvSpPr>
          <p:nvPr/>
        </p:nvSpPr>
        <p:spPr bwMode="auto">
          <a:xfrm>
            <a:off x="0" y="41275"/>
            <a:ext cx="9144000" cy="3644900"/>
          </a:xfrm>
          <a:prstGeom prst="roundRect">
            <a:avLst>
              <a:gd name="adj" fmla="val 0"/>
            </a:avLst>
          </a:prstGeom>
          <a:solidFill>
            <a:srgbClr val="D8243D"/>
          </a:solidFill>
          <a:ln>
            <a:noFill/>
          </a:ln>
          <a:extLst>
            <a:ext uri="{91240B29-F687-4F45-9708-019B960494DF}">
              <a14:hiddenLine xmlns:a14="http://schemas.microsoft.com/office/drawing/2010/main" w="25400">
                <a:solidFill>
                  <a:srgbClr val="AF7E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75779" name="矩形 6"/>
          <p:cNvSpPr>
            <a:spLocks noChangeArrowheads="1"/>
          </p:cNvSpPr>
          <p:nvPr/>
        </p:nvSpPr>
        <p:spPr bwMode="auto">
          <a:xfrm>
            <a:off x="1260475" y="2741613"/>
            <a:ext cx="5746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en-US" altLang="zh-CN" b="1" i="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6</a:t>
            </a:r>
            <a:endParaRPr lang="zh-CN" altLang="en-US" sz="1800" b="1" dirty="0">
              <a:latin typeface="Arial" panose="020B0604020202020204" pitchFamily="34" charset="0"/>
            </a:endParaRPr>
          </a:p>
        </p:txBody>
      </p:sp>
      <p:sp>
        <p:nvSpPr>
          <p:cNvPr id="75780" name="标题 16"/>
          <p:cNvSpPr>
            <a:spLocks noGrp="1" noChangeArrowheads="1"/>
          </p:cNvSpPr>
          <p:nvPr>
            <p:ph type="title" idx="4294967295"/>
          </p:nvPr>
        </p:nvSpPr>
        <p:spPr>
          <a:xfrm>
            <a:off x="2376488" y="2681288"/>
            <a:ext cx="5581650" cy="1146175"/>
          </a:xfrm>
        </p:spPr>
        <p:txBody>
          <a:bodyPr/>
          <a:lstStyle/>
          <a:p>
            <a:pPr algn="l" eaLnBrk="1" hangingPunct="1"/>
            <a:r>
              <a:rPr lang="zh-CN" altLang="en-US">
                <a:solidFill>
                  <a:schemeClr val="bg1"/>
                </a:solidFill>
                <a:latin typeface="微软雅黑" panose="020B0503020204020204" pitchFamily="34" charset="-122"/>
                <a:ea typeface="微软雅黑" panose="020B0503020204020204" pitchFamily="34" charset="-122"/>
              </a:rPr>
              <a:t>逻辑结构设计</a:t>
            </a:r>
          </a:p>
        </p:txBody>
      </p:sp>
      <p:pic>
        <p:nvPicPr>
          <p:cNvPr id="75781" name="Picture 14" descr="http://img1.imgtn.bdimg.com/it/u=2680666289,3657577152&amp;fm=21&amp;gp=0.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213" y="4149725"/>
            <a:ext cx="3749675"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3150" y="1484313"/>
            <a:ext cx="865188" cy="90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5783"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0475" y="1484313"/>
            <a:ext cx="981075" cy="90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5784"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3275" y="1484313"/>
            <a:ext cx="911225" cy="90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cove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115888"/>
            <a:ext cx="8229600" cy="704850"/>
          </a:xfrm>
        </p:spPr>
        <p:txBody>
          <a:bodyPr/>
          <a:lstStyle/>
          <a:p>
            <a:pPr eaLnBrk="1" hangingPunct="1"/>
            <a:r>
              <a:rPr lang="zh-CN" altLang="en-US"/>
              <a:t>逻辑结构设计 </a:t>
            </a:r>
          </a:p>
        </p:txBody>
      </p:sp>
      <p:sp>
        <p:nvSpPr>
          <p:cNvPr id="34819" name="Rectangle 3"/>
          <p:cNvSpPr>
            <a:spLocks noGrp="1" noChangeArrowheads="1"/>
          </p:cNvSpPr>
          <p:nvPr>
            <p:ph type="body" idx="1"/>
          </p:nvPr>
        </p:nvSpPr>
        <p:spPr>
          <a:xfrm>
            <a:off x="457200" y="1214438"/>
            <a:ext cx="8229600" cy="5143500"/>
          </a:xfrm>
        </p:spPr>
        <p:txBody>
          <a:bodyPr/>
          <a:lstStyle/>
          <a:p>
            <a:pPr marL="476250" indent="-476250" eaLnBrk="1" hangingPunct="1">
              <a:lnSpc>
                <a:spcPct val="110000"/>
              </a:lnSpc>
              <a:spcBef>
                <a:spcPts val="200"/>
              </a:spcBef>
              <a:defRPr/>
            </a:pPr>
            <a:r>
              <a:rPr lang="zh-CN" altLang="en-US" b="1" dirty="0"/>
              <a:t>把概念结构设计阶段设计好的基本</a:t>
            </a:r>
            <a:r>
              <a:rPr lang="en-US" altLang="zh-CN" b="1" dirty="0">
                <a:solidFill>
                  <a:srgbClr val="FF0000"/>
                </a:solidFill>
              </a:rPr>
              <a:t>E-R</a:t>
            </a:r>
            <a:r>
              <a:rPr lang="zh-CN" altLang="en-US" b="1" dirty="0">
                <a:solidFill>
                  <a:srgbClr val="FF0000"/>
                </a:solidFill>
              </a:rPr>
              <a:t>模型</a:t>
            </a:r>
            <a:r>
              <a:rPr lang="zh-CN" altLang="en-US" b="1" dirty="0"/>
              <a:t>转换为具体的数据库管理系统支持的</a:t>
            </a:r>
            <a:r>
              <a:rPr lang="zh-CN" altLang="en-US" b="1" dirty="0">
                <a:solidFill>
                  <a:srgbClr val="FF0000"/>
                </a:solidFill>
              </a:rPr>
              <a:t>数据模型</a:t>
            </a:r>
            <a:r>
              <a:rPr lang="zh-CN" altLang="en-US" b="1" dirty="0"/>
              <a:t>，也就是导出特定的</a:t>
            </a:r>
            <a:r>
              <a:rPr lang="en-US" altLang="zh-CN" b="1" dirty="0"/>
              <a:t>DBMS</a:t>
            </a:r>
            <a:r>
              <a:rPr lang="zh-CN" altLang="en-US" b="1" dirty="0"/>
              <a:t>可以处理的数据库逻辑结构，这些模式在功能、性能、完整性和一致性约束方面满足应用要求。 </a:t>
            </a:r>
          </a:p>
          <a:p>
            <a:pPr>
              <a:lnSpc>
                <a:spcPct val="110000"/>
              </a:lnSpc>
              <a:spcBef>
                <a:spcPts val="200"/>
              </a:spcBef>
              <a:defRPr/>
            </a:pPr>
            <a:r>
              <a:rPr lang="zh-CN" altLang="en-US" b="1" dirty="0"/>
              <a:t>逻辑结构设计一般包含三项工作：</a:t>
            </a:r>
          </a:p>
          <a:p>
            <a:pPr lvl="1">
              <a:lnSpc>
                <a:spcPct val="110000"/>
              </a:lnSpc>
              <a:spcBef>
                <a:spcPts val="200"/>
              </a:spcBef>
              <a:defRPr/>
            </a:pPr>
            <a:r>
              <a:rPr lang="zh-CN" altLang="en-US" sz="3000" b="1" dirty="0">
                <a:solidFill>
                  <a:srgbClr val="0000FF"/>
                </a:solidFill>
              </a:rPr>
              <a:t>将概念结构转换为</a:t>
            </a:r>
            <a:r>
              <a:rPr lang="zh-CN" altLang="en-US" sz="3000" b="1" dirty="0">
                <a:solidFill>
                  <a:srgbClr val="FF0000"/>
                </a:solidFill>
              </a:rPr>
              <a:t>关系数据模型。</a:t>
            </a:r>
          </a:p>
          <a:p>
            <a:pPr lvl="1">
              <a:lnSpc>
                <a:spcPct val="110000"/>
              </a:lnSpc>
              <a:spcBef>
                <a:spcPts val="200"/>
              </a:spcBef>
              <a:defRPr/>
            </a:pPr>
            <a:r>
              <a:rPr lang="zh-CN" altLang="en-US" sz="3000" b="1" dirty="0">
                <a:solidFill>
                  <a:srgbClr val="0000FF"/>
                </a:solidFill>
              </a:rPr>
              <a:t>对关系数据模型进行</a:t>
            </a:r>
            <a:r>
              <a:rPr lang="zh-CN" altLang="en-US" sz="3000" b="1" dirty="0">
                <a:solidFill>
                  <a:srgbClr val="FF0000"/>
                </a:solidFill>
              </a:rPr>
              <a:t>优化。</a:t>
            </a:r>
          </a:p>
          <a:p>
            <a:pPr lvl="1">
              <a:lnSpc>
                <a:spcPct val="110000"/>
              </a:lnSpc>
              <a:spcBef>
                <a:spcPts val="200"/>
              </a:spcBef>
              <a:defRPr/>
            </a:pPr>
            <a:r>
              <a:rPr lang="zh-CN" altLang="en-US" sz="3000" b="1" dirty="0">
                <a:solidFill>
                  <a:srgbClr val="0000FF"/>
                </a:solidFill>
              </a:rPr>
              <a:t>设计面向用户的</a:t>
            </a:r>
            <a:r>
              <a:rPr lang="zh-CN" altLang="en-US" sz="3000" b="1" dirty="0">
                <a:solidFill>
                  <a:srgbClr val="FF0000"/>
                </a:solidFill>
              </a:rPr>
              <a:t>外模式</a:t>
            </a:r>
            <a:r>
              <a:rPr lang="zh-CN" altLang="en-US" sz="3000" b="1" dirty="0"/>
              <a:t>。</a:t>
            </a:r>
            <a:endParaRPr lang="zh-CN" altLang="en-US" b="1"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wipe(left)">
                                      <p:cBhvr>
                                        <p:cTn id="7" dur="500"/>
                                        <p:tgtEl>
                                          <p:spTgt spid="34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wipe(left)">
                                      <p:cBhvr>
                                        <p:cTn id="12" dur="500"/>
                                        <p:tgtEl>
                                          <p:spTgt spid="3481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wipe(left)">
                                      <p:cBhvr>
                                        <p:cTn id="15" dur="500"/>
                                        <p:tgtEl>
                                          <p:spTgt spid="3481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wipe(left)">
                                      <p:cBhvr>
                                        <p:cTn id="18" dur="500"/>
                                        <p:tgtEl>
                                          <p:spTgt spid="3481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wipe(left)">
                                      <p:cBhvr>
                                        <p:cTn id="21" dur="500"/>
                                        <p:tgtEl>
                                          <p:spTgt spid="348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p:cNvSpPr>
            <a:spLocks noGrp="1"/>
          </p:cNvSpPr>
          <p:nvPr>
            <p:ph type="title"/>
          </p:nvPr>
        </p:nvSpPr>
        <p:spPr>
          <a:xfrm>
            <a:off x="457200" y="115888"/>
            <a:ext cx="8229600" cy="704850"/>
          </a:xfrm>
        </p:spPr>
        <p:txBody>
          <a:bodyPr/>
          <a:lstStyle/>
          <a:p>
            <a:r>
              <a:rPr lang="en-US" altLang="zh-CN"/>
              <a:t>E-R</a:t>
            </a:r>
            <a:r>
              <a:rPr lang="zh-CN" altLang="en-US"/>
              <a:t>模型向关系模型的转换</a:t>
            </a:r>
          </a:p>
        </p:txBody>
      </p:sp>
      <p:sp>
        <p:nvSpPr>
          <p:cNvPr id="3" name="内容占位符 2"/>
          <p:cNvSpPr>
            <a:spLocks noGrp="1"/>
          </p:cNvSpPr>
          <p:nvPr>
            <p:ph idx="1"/>
          </p:nvPr>
        </p:nvSpPr>
        <p:spPr>
          <a:xfrm>
            <a:off x="428625" y="2205038"/>
            <a:ext cx="8215313" cy="3887787"/>
          </a:xfrm>
        </p:spPr>
        <p:txBody>
          <a:bodyPr/>
          <a:lstStyle/>
          <a:p>
            <a:pPr marL="438150" indent="-419100">
              <a:defRPr/>
            </a:pPr>
            <a:r>
              <a:rPr lang="en-US" altLang="zh-CN" sz="2800" b="1" dirty="0">
                <a:solidFill>
                  <a:srgbClr val="FF0000"/>
                </a:solidFill>
              </a:rPr>
              <a:t>1:1</a:t>
            </a:r>
            <a:r>
              <a:rPr lang="zh-CN" altLang="en-US" sz="2800" b="1" dirty="0">
                <a:solidFill>
                  <a:srgbClr val="FF0000"/>
                </a:solidFill>
              </a:rPr>
              <a:t>联系</a:t>
            </a:r>
            <a:r>
              <a:rPr lang="zh-CN" altLang="en-US" sz="2800" b="1" dirty="0"/>
              <a:t>可以转换为一个独立的关系模式，也可以与任意一端所对应的关系模式合并</a:t>
            </a:r>
          </a:p>
          <a:p>
            <a:pPr marL="438150" indent="-419100">
              <a:defRPr/>
            </a:pPr>
            <a:r>
              <a:rPr lang="en-US" altLang="zh-CN" sz="2800" b="1" dirty="0">
                <a:solidFill>
                  <a:srgbClr val="FF0000"/>
                </a:solidFill>
              </a:rPr>
              <a:t>1:n</a:t>
            </a:r>
            <a:r>
              <a:rPr lang="zh-CN" altLang="en-US" sz="2800" b="1" dirty="0">
                <a:solidFill>
                  <a:srgbClr val="FF0000"/>
                </a:solidFill>
              </a:rPr>
              <a:t>联系</a:t>
            </a:r>
            <a:r>
              <a:rPr lang="zh-CN" altLang="en-US" sz="2800" b="1" dirty="0"/>
              <a:t>可以转换为一个独立的关系模式，也可以与</a:t>
            </a:r>
            <a:r>
              <a:rPr lang="en-US" altLang="zh-CN" sz="2800" b="1" dirty="0"/>
              <a:t>n</a:t>
            </a:r>
            <a:r>
              <a:rPr lang="zh-CN" altLang="en-US" sz="2800" b="1" dirty="0"/>
              <a:t>端所对应的关系模式合并。</a:t>
            </a:r>
          </a:p>
          <a:p>
            <a:pPr marL="438150" indent="-419100">
              <a:defRPr/>
            </a:pPr>
            <a:r>
              <a:rPr lang="en-US" altLang="zh-CN" sz="2800" b="1" dirty="0">
                <a:solidFill>
                  <a:srgbClr val="FF0000"/>
                </a:solidFill>
              </a:rPr>
              <a:t>m:n</a:t>
            </a:r>
            <a:r>
              <a:rPr lang="zh-CN" altLang="en-US" sz="2800" b="1" dirty="0">
                <a:solidFill>
                  <a:srgbClr val="FF0000"/>
                </a:solidFill>
              </a:rPr>
              <a:t>联系</a:t>
            </a:r>
            <a:r>
              <a:rPr lang="zh-CN" altLang="en-US" sz="2800" b="1" dirty="0"/>
              <a:t>转换为一个关系模式。 </a:t>
            </a:r>
          </a:p>
          <a:p>
            <a:pPr marL="438150" indent="-419100">
              <a:defRPr/>
            </a:pPr>
            <a:r>
              <a:rPr lang="zh-CN" altLang="en-US" sz="2800" b="1" dirty="0"/>
              <a:t>三个或三个以上实体间的一个多元联系可以转换为一个关系模式。 </a:t>
            </a:r>
          </a:p>
          <a:p>
            <a:pPr marL="438150" indent="-419100">
              <a:defRPr/>
            </a:pPr>
            <a:r>
              <a:rPr lang="zh-CN" altLang="en-US" sz="2800" b="1" dirty="0"/>
              <a:t>具有相同码的关系模式可以合并。 </a:t>
            </a:r>
          </a:p>
          <a:p>
            <a:pPr>
              <a:defRPr/>
            </a:pPr>
            <a:endParaRPr lang="zh-CN" altLang="en-US" sz="2800" b="1" dirty="0"/>
          </a:p>
        </p:txBody>
      </p:sp>
      <p:sp>
        <p:nvSpPr>
          <p:cNvPr id="2" name="矩形 1"/>
          <p:cNvSpPr/>
          <p:nvPr/>
        </p:nvSpPr>
        <p:spPr>
          <a:xfrm>
            <a:off x="457200" y="1268413"/>
            <a:ext cx="72850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38150" indent="-419100">
              <a:spcBef>
                <a:spcPct val="20000"/>
              </a:spcBef>
              <a:buFont typeface="Wingdings" panose="05000000000000000000" pitchFamily="2" charset="2"/>
              <a:buChar char="q"/>
            </a:pPr>
            <a:r>
              <a:rPr lang="zh-CN" altLang="en-US" sz="2800" b="1" dirty="0">
                <a:latin typeface="+mn-lt"/>
                <a:ea typeface="+mn-ea"/>
                <a:sym typeface="Calibri" panose="020F0502020204030204" pitchFamily="34" charset="0"/>
              </a:rPr>
              <a:t>一个</a:t>
            </a:r>
            <a:r>
              <a:rPr lang="zh-CN" altLang="en-US" sz="2800" b="1" dirty="0">
                <a:solidFill>
                  <a:srgbClr val="FF0000"/>
                </a:solidFill>
                <a:latin typeface="+mn-lt"/>
                <a:ea typeface="+mn-ea"/>
                <a:sym typeface="Calibri" panose="020F0502020204030204" pitchFamily="34" charset="0"/>
              </a:rPr>
              <a:t>实体</a:t>
            </a:r>
            <a:r>
              <a:rPr lang="zh-CN" altLang="en-US" sz="2800" b="1" dirty="0">
                <a:latin typeface="+mn-lt"/>
                <a:ea typeface="+mn-ea"/>
                <a:sym typeface="Calibri" panose="020F0502020204030204" pitchFamily="34" charset="0"/>
              </a:rPr>
              <a:t>可以转换为一个关系模式。</a:t>
            </a:r>
          </a:p>
        </p:txBody>
      </p:sp>
    </p:spTree>
    <p:extLst>
      <p:ext uri="{BB962C8B-B14F-4D97-AF65-F5344CB8AC3E}">
        <p14:creationId xmlns:p14="http://schemas.microsoft.com/office/powerpoint/2010/main" val="110144426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57200" y="115888"/>
            <a:ext cx="8229600" cy="704850"/>
          </a:xfrm>
        </p:spPr>
        <p:txBody>
          <a:bodyPr/>
          <a:lstStyle/>
          <a:p>
            <a:r>
              <a:rPr lang="en-US" altLang="zh-CN"/>
              <a:t>1:1</a:t>
            </a:r>
            <a:r>
              <a:rPr lang="zh-CN" altLang="en-US"/>
              <a:t>转换示例</a:t>
            </a:r>
          </a:p>
        </p:txBody>
      </p:sp>
      <p:sp>
        <p:nvSpPr>
          <p:cNvPr id="444419" name="Rectangle 3"/>
          <p:cNvSpPr>
            <a:spLocks noGrp="1" noChangeArrowheads="1"/>
          </p:cNvSpPr>
          <p:nvPr>
            <p:ph type="body" idx="1"/>
          </p:nvPr>
        </p:nvSpPr>
        <p:spPr>
          <a:xfrm>
            <a:off x="3851275" y="1055688"/>
            <a:ext cx="4987925" cy="5037137"/>
          </a:xfrm>
        </p:spPr>
        <p:txBody>
          <a:bodyPr/>
          <a:lstStyle/>
          <a:p>
            <a:r>
              <a:rPr lang="zh-CN" altLang="en-US" sz="3000" b="1" dirty="0">
                <a:solidFill>
                  <a:srgbClr val="0000FF"/>
                </a:solidFill>
              </a:rPr>
              <a:t>部门</a:t>
            </a:r>
            <a:r>
              <a:rPr lang="zh-CN" altLang="en-US" sz="3000" b="1" dirty="0"/>
              <a:t>（</a:t>
            </a:r>
            <a:r>
              <a:rPr lang="zh-CN" altLang="en-US" sz="3000" b="1" u="sng" dirty="0"/>
              <a:t>部门号</a:t>
            </a:r>
            <a:r>
              <a:rPr lang="zh-CN" altLang="en-US" sz="3000" b="1" dirty="0"/>
              <a:t>，部门名，</a:t>
            </a:r>
            <a:r>
              <a:rPr lang="zh-CN" altLang="en-US" sz="3000" b="1" dirty="0">
                <a:solidFill>
                  <a:srgbClr val="FF0000"/>
                </a:solidFill>
              </a:rPr>
              <a:t>经理号</a:t>
            </a:r>
            <a:r>
              <a:rPr lang="zh-CN" altLang="en-US" sz="3000" b="1" dirty="0"/>
              <a:t>）</a:t>
            </a:r>
          </a:p>
          <a:p>
            <a:r>
              <a:rPr lang="zh-CN" altLang="en-US" sz="3000" b="1" dirty="0">
                <a:solidFill>
                  <a:srgbClr val="0000FF"/>
                </a:solidFill>
              </a:rPr>
              <a:t>经理</a:t>
            </a:r>
            <a:r>
              <a:rPr lang="zh-CN" altLang="en-US" sz="3000" b="1" dirty="0"/>
              <a:t>（</a:t>
            </a:r>
            <a:r>
              <a:rPr lang="zh-CN" altLang="en-US" sz="3000" b="1" u="sng" dirty="0"/>
              <a:t>经理号</a:t>
            </a:r>
            <a:r>
              <a:rPr lang="zh-CN" altLang="en-US" sz="3000" b="1" dirty="0"/>
              <a:t>，经理名，电话）</a:t>
            </a:r>
            <a:endParaRPr lang="en-US" altLang="zh-CN" sz="3000" b="1" dirty="0"/>
          </a:p>
          <a:p>
            <a:r>
              <a:rPr lang="zh-CN" altLang="en-US" sz="3000" b="1" dirty="0">
                <a:solidFill>
                  <a:srgbClr val="0000FF"/>
                </a:solidFill>
              </a:rPr>
              <a:t>管理</a:t>
            </a:r>
            <a:r>
              <a:rPr lang="zh-CN" altLang="en-US" sz="3000" b="1" dirty="0"/>
              <a:t>（经理号，部门号）</a:t>
            </a:r>
          </a:p>
          <a:p>
            <a:pPr>
              <a:buFontTx/>
              <a:buNone/>
            </a:pPr>
            <a:r>
              <a:rPr lang="zh-CN" altLang="en-US" sz="3000" b="1" dirty="0">
                <a:solidFill>
                  <a:srgbClr val="008000"/>
                </a:solidFill>
              </a:rPr>
              <a:t>或者：</a:t>
            </a:r>
          </a:p>
          <a:p>
            <a:r>
              <a:rPr lang="zh-CN" altLang="en-US" sz="3000" b="1" dirty="0">
                <a:solidFill>
                  <a:srgbClr val="0000FF"/>
                </a:solidFill>
              </a:rPr>
              <a:t>部门</a:t>
            </a:r>
            <a:r>
              <a:rPr lang="zh-CN" altLang="en-US" sz="3000" b="1" dirty="0"/>
              <a:t>（</a:t>
            </a:r>
            <a:r>
              <a:rPr lang="zh-CN" altLang="en-US" sz="3000" b="1" u="sng" dirty="0"/>
              <a:t>部门号</a:t>
            </a:r>
            <a:r>
              <a:rPr lang="zh-CN" altLang="en-US" sz="3000" b="1" dirty="0"/>
              <a:t>，部门名）</a:t>
            </a:r>
          </a:p>
          <a:p>
            <a:r>
              <a:rPr lang="zh-CN" altLang="en-US" sz="3000" b="1" dirty="0">
                <a:solidFill>
                  <a:srgbClr val="0000FF"/>
                </a:solidFill>
              </a:rPr>
              <a:t>经理</a:t>
            </a:r>
            <a:r>
              <a:rPr lang="zh-CN" altLang="en-US" sz="3000" b="1" dirty="0"/>
              <a:t>（</a:t>
            </a:r>
            <a:r>
              <a:rPr lang="zh-CN" altLang="en-US" sz="3000" b="1" u="sng" dirty="0"/>
              <a:t>经理号</a:t>
            </a:r>
            <a:r>
              <a:rPr lang="zh-CN" altLang="en-US" sz="3000" b="1" dirty="0"/>
              <a:t>，</a:t>
            </a:r>
            <a:r>
              <a:rPr lang="zh-CN" altLang="en-US" sz="3000" b="1" dirty="0">
                <a:solidFill>
                  <a:srgbClr val="FF0000"/>
                </a:solidFill>
              </a:rPr>
              <a:t>部门号</a:t>
            </a:r>
            <a:r>
              <a:rPr lang="zh-CN" altLang="en-US" sz="3000" b="1" dirty="0"/>
              <a:t>，经理名，电话）</a:t>
            </a:r>
          </a:p>
        </p:txBody>
      </p:sp>
      <p:pic>
        <p:nvPicPr>
          <p:cNvPr id="70660" name="Picture 2" descr="06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677988"/>
            <a:ext cx="3062287"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898316" y="5967413"/>
            <a:ext cx="7131267" cy="830997"/>
          </a:xfrm>
          <a:prstGeom prst="rect">
            <a:avLst/>
          </a:prstGeom>
          <a:solidFill>
            <a:schemeClr val="accent5">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pPr marL="438150" indent="-419100">
              <a:defRPr/>
            </a:pPr>
            <a:r>
              <a:rPr lang="en-US" altLang="zh-CN" sz="2400" b="1" dirty="0">
                <a:solidFill>
                  <a:srgbClr val="FF0000"/>
                </a:solidFill>
              </a:rPr>
              <a:t>1:1</a:t>
            </a:r>
            <a:r>
              <a:rPr lang="zh-CN" altLang="en-US" sz="2400" b="1" dirty="0">
                <a:solidFill>
                  <a:srgbClr val="FF0000"/>
                </a:solidFill>
              </a:rPr>
              <a:t>联系</a:t>
            </a:r>
            <a:r>
              <a:rPr lang="zh-CN" altLang="en-US" sz="2400" b="1" dirty="0"/>
              <a:t>可以转换为一个独立的关系模式，也可以与任意一端所对应的关系模式合并</a:t>
            </a:r>
          </a:p>
        </p:txBody>
      </p:sp>
      <p:sp>
        <p:nvSpPr>
          <p:cNvPr id="2" name="圆角矩形标注 1"/>
          <p:cNvSpPr/>
          <p:nvPr/>
        </p:nvSpPr>
        <p:spPr>
          <a:xfrm>
            <a:off x="6228759" y="1677987"/>
            <a:ext cx="1582532" cy="432000"/>
          </a:xfrm>
          <a:prstGeom prst="wedgeRoundRectCallout">
            <a:avLst>
              <a:gd name="adj1" fmla="val -127136"/>
              <a:gd name="adj2" fmla="val -99675"/>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800" dirty="0"/>
              <a:t>实体</a:t>
            </a:r>
          </a:p>
        </p:txBody>
      </p:sp>
      <p:sp>
        <p:nvSpPr>
          <p:cNvPr id="7" name="圆角矩形标注 6"/>
          <p:cNvSpPr/>
          <p:nvPr/>
        </p:nvSpPr>
        <p:spPr>
          <a:xfrm>
            <a:off x="6228759" y="2579348"/>
            <a:ext cx="1582532" cy="432697"/>
          </a:xfrm>
          <a:prstGeom prst="wedgeRoundRectCallout">
            <a:avLst>
              <a:gd name="adj1" fmla="val -126423"/>
              <a:gd name="adj2" fmla="val -78727"/>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800" dirty="0"/>
              <a:t>实体</a:t>
            </a:r>
          </a:p>
        </p:txBody>
      </p:sp>
      <p:sp>
        <p:nvSpPr>
          <p:cNvPr id="8" name="圆角矩形标注 7"/>
          <p:cNvSpPr/>
          <p:nvPr/>
        </p:nvSpPr>
        <p:spPr>
          <a:xfrm>
            <a:off x="6228759" y="3579598"/>
            <a:ext cx="1582532" cy="432000"/>
          </a:xfrm>
          <a:prstGeom prst="wedgeRoundRectCallout">
            <a:avLst>
              <a:gd name="adj1" fmla="val -127136"/>
              <a:gd name="adj2" fmla="val -83996"/>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800" dirty="0"/>
              <a:t>联系</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70660"/>
                                        </p:tgtEl>
                                        <p:attrNameLst>
                                          <p:attrName>style.visibility</p:attrName>
                                        </p:attrNameLst>
                                      </p:cBhvr>
                                      <p:to>
                                        <p:strVal val="visible"/>
                                      </p:to>
                                    </p:set>
                                    <p:animEffect transition="in" filter="fade">
                                      <p:cBhvr>
                                        <p:cTn id="7" dur="1000"/>
                                        <p:tgtEl>
                                          <p:spTgt spid="70660"/>
                                        </p:tgtEl>
                                      </p:cBhvr>
                                    </p:animEffect>
                                    <p:anim calcmode="lin" valueType="num">
                                      <p:cBhvr>
                                        <p:cTn id="8" dur="1000" fill="hold"/>
                                        <p:tgtEl>
                                          <p:spTgt spid="70660"/>
                                        </p:tgtEl>
                                        <p:attrNameLst>
                                          <p:attrName>ppt_x</p:attrName>
                                        </p:attrNameLst>
                                      </p:cBhvr>
                                      <p:tavLst>
                                        <p:tav tm="0">
                                          <p:val>
                                            <p:strVal val="#ppt_x"/>
                                          </p:val>
                                        </p:tav>
                                        <p:tav tm="100000">
                                          <p:val>
                                            <p:strVal val="#ppt_x"/>
                                          </p:val>
                                        </p:tav>
                                      </p:tavLst>
                                    </p:anim>
                                    <p:anim calcmode="lin" valueType="num">
                                      <p:cBhvr>
                                        <p:cTn id="9" dur="1000" fill="hold"/>
                                        <p:tgtEl>
                                          <p:spTgt spid="70660"/>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3" presetClass="entr" presetSubtype="10" fill="hold" grpId="0" nodeType="afterEffect">
                                  <p:stCondLst>
                                    <p:cond delay="0"/>
                                  </p:stCondLst>
                                  <p:childTnLst>
                                    <p:set>
                                      <p:cBhvr>
                                        <p:cTn id="12" dur="1" fill="hold">
                                          <p:stCondLst>
                                            <p:cond delay="0"/>
                                          </p:stCondLst>
                                        </p:cTn>
                                        <p:tgtEl>
                                          <p:spTgt spid="444419">
                                            <p:txEl>
                                              <p:pRg st="0" end="0"/>
                                            </p:txEl>
                                          </p:spTgt>
                                        </p:tgtEl>
                                        <p:attrNameLst>
                                          <p:attrName>style.visibility</p:attrName>
                                        </p:attrNameLst>
                                      </p:cBhvr>
                                      <p:to>
                                        <p:strVal val="visible"/>
                                      </p:to>
                                    </p:set>
                                    <p:animEffect transition="in" filter="blinds(horizontal)">
                                      <p:cBhvr>
                                        <p:cTn id="13" dur="500"/>
                                        <p:tgtEl>
                                          <p:spTgt spid="444419">
                                            <p:txEl>
                                              <p:pRg st="0" end="0"/>
                                            </p:txEl>
                                          </p:spTgt>
                                        </p:tgtEl>
                                      </p:cBhvr>
                                    </p:animEffect>
                                  </p:childTnLst>
                                </p:cTn>
                              </p:par>
                            </p:childTnLst>
                          </p:cTn>
                        </p:par>
                        <p:par>
                          <p:cTn id="14" fill="hold" nodeType="afterGroup">
                            <p:stCondLst>
                              <p:cond delay="1500"/>
                            </p:stCondLst>
                            <p:childTnLst>
                              <p:par>
                                <p:cTn id="15" presetID="3" presetClass="entr" presetSubtype="10" fill="hold" grpId="0" nodeType="afterEffect">
                                  <p:stCondLst>
                                    <p:cond delay="0"/>
                                  </p:stCondLst>
                                  <p:childTnLst>
                                    <p:set>
                                      <p:cBhvr>
                                        <p:cTn id="16" dur="1" fill="hold">
                                          <p:stCondLst>
                                            <p:cond delay="0"/>
                                          </p:stCondLst>
                                        </p:cTn>
                                        <p:tgtEl>
                                          <p:spTgt spid="444419">
                                            <p:txEl>
                                              <p:pRg st="1" end="1"/>
                                            </p:txEl>
                                          </p:spTgt>
                                        </p:tgtEl>
                                        <p:attrNameLst>
                                          <p:attrName>style.visibility</p:attrName>
                                        </p:attrNameLst>
                                      </p:cBhvr>
                                      <p:to>
                                        <p:strVal val="visible"/>
                                      </p:to>
                                    </p:set>
                                    <p:animEffect transition="in" filter="blinds(horizontal)">
                                      <p:cBhvr>
                                        <p:cTn id="17" dur="500"/>
                                        <p:tgtEl>
                                          <p:spTgt spid="444419">
                                            <p:txEl>
                                              <p:pRg st="1" end="1"/>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44419">
                                            <p:txEl>
                                              <p:pRg st="2" end="2"/>
                                            </p:txEl>
                                          </p:spTgt>
                                        </p:tgtEl>
                                        <p:attrNameLst>
                                          <p:attrName>style.visibility</p:attrName>
                                        </p:attrNameLst>
                                      </p:cBhvr>
                                      <p:to>
                                        <p:strVal val="visible"/>
                                      </p:to>
                                    </p:set>
                                    <p:animEffect transition="in" filter="blinds(horizontal)">
                                      <p:cBhvr>
                                        <p:cTn id="20" dur="500"/>
                                        <p:tgtEl>
                                          <p:spTgt spid="44441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ppt_x"/>
                                          </p:val>
                                        </p:tav>
                                        <p:tav tm="100000">
                                          <p:val>
                                            <p:strVal val="#ppt_x"/>
                                          </p:val>
                                        </p:tav>
                                      </p:tavLst>
                                    </p:anim>
                                    <p:anim calcmode="lin" valueType="num">
                                      <p:cBhvr additive="base">
                                        <p:cTn id="3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444419">
                                            <p:txEl>
                                              <p:pRg st="3" end="3"/>
                                            </p:txEl>
                                          </p:spTgt>
                                        </p:tgtEl>
                                        <p:attrNameLst>
                                          <p:attrName>style.visibility</p:attrName>
                                        </p:attrNameLst>
                                      </p:cBhvr>
                                      <p:to>
                                        <p:strVal val="visible"/>
                                      </p:to>
                                    </p:set>
                                    <p:animEffect transition="in" filter="blinds(horizontal)">
                                      <p:cBhvr>
                                        <p:cTn id="39" dur="500"/>
                                        <p:tgtEl>
                                          <p:spTgt spid="444419">
                                            <p:txEl>
                                              <p:pRg st="3" end="3"/>
                                            </p:txEl>
                                          </p:spTgt>
                                        </p:tgtEl>
                                      </p:cBhvr>
                                    </p:animEffect>
                                  </p:childTnLst>
                                </p:cTn>
                              </p:par>
                            </p:childTnLst>
                          </p:cTn>
                        </p:par>
                        <p:par>
                          <p:cTn id="40" fill="hold">
                            <p:stCondLst>
                              <p:cond delay="500"/>
                            </p:stCondLst>
                            <p:childTnLst>
                              <p:par>
                                <p:cTn id="41" presetID="3" presetClass="entr" presetSubtype="10" fill="hold" grpId="0" nodeType="afterEffect">
                                  <p:stCondLst>
                                    <p:cond delay="0"/>
                                  </p:stCondLst>
                                  <p:childTnLst>
                                    <p:set>
                                      <p:cBhvr>
                                        <p:cTn id="42" dur="1" fill="hold">
                                          <p:stCondLst>
                                            <p:cond delay="0"/>
                                          </p:stCondLst>
                                        </p:cTn>
                                        <p:tgtEl>
                                          <p:spTgt spid="444419">
                                            <p:txEl>
                                              <p:pRg st="4" end="4"/>
                                            </p:txEl>
                                          </p:spTgt>
                                        </p:tgtEl>
                                        <p:attrNameLst>
                                          <p:attrName>style.visibility</p:attrName>
                                        </p:attrNameLst>
                                      </p:cBhvr>
                                      <p:to>
                                        <p:strVal val="visible"/>
                                      </p:to>
                                    </p:set>
                                    <p:animEffect transition="in" filter="blinds(horizontal)">
                                      <p:cBhvr>
                                        <p:cTn id="43" dur="500"/>
                                        <p:tgtEl>
                                          <p:spTgt spid="444419">
                                            <p:txEl>
                                              <p:pRg st="4" end="4"/>
                                            </p:txEl>
                                          </p:spTgt>
                                        </p:tgtEl>
                                      </p:cBhvr>
                                    </p:animEffect>
                                  </p:childTnLst>
                                </p:cTn>
                              </p:par>
                            </p:childTnLst>
                          </p:cTn>
                        </p:par>
                        <p:par>
                          <p:cTn id="44" fill="hold">
                            <p:stCondLst>
                              <p:cond delay="1000"/>
                            </p:stCondLst>
                            <p:childTnLst>
                              <p:par>
                                <p:cTn id="45" presetID="3" presetClass="entr" presetSubtype="10" fill="hold" grpId="0" nodeType="afterEffect">
                                  <p:stCondLst>
                                    <p:cond delay="0"/>
                                  </p:stCondLst>
                                  <p:childTnLst>
                                    <p:set>
                                      <p:cBhvr>
                                        <p:cTn id="46" dur="1" fill="hold">
                                          <p:stCondLst>
                                            <p:cond delay="0"/>
                                          </p:stCondLst>
                                        </p:cTn>
                                        <p:tgtEl>
                                          <p:spTgt spid="444419">
                                            <p:txEl>
                                              <p:pRg st="5" end="5"/>
                                            </p:txEl>
                                          </p:spTgt>
                                        </p:tgtEl>
                                        <p:attrNameLst>
                                          <p:attrName>style.visibility</p:attrName>
                                        </p:attrNameLst>
                                      </p:cBhvr>
                                      <p:to>
                                        <p:strVal val="visible"/>
                                      </p:to>
                                    </p:set>
                                    <p:animEffect transition="in" filter="blinds(horizontal)">
                                      <p:cBhvr>
                                        <p:cTn id="47" dur="500"/>
                                        <p:tgtEl>
                                          <p:spTgt spid="444419">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1000"/>
                                        <p:tgtEl>
                                          <p:spTgt spid="5"/>
                                        </p:tgtEl>
                                      </p:cBhvr>
                                    </p:animEffect>
                                    <p:anim calcmode="lin" valueType="num">
                                      <p:cBhvr>
                                        <p:cTn id="53" dur="1000" fill="hold"/>
                                        <p:tgtEl>
                                          <p:spTgt spid="5"/>
                                        </p:tgtEl>
                                        <p:attrNameLst>
                                          <p:attrName>ppt_x</p:attrName>
                                        </p:attrNameLst>
                                      </p:cBhvr>
                                      <p:tavLst>
                                        <p:tav tm="0">
                                          <p:val>
                                            <p:strVal val="#ppt_x"/>
                                          </p:val>
                                        </p:tav>
                                        <p:tav tm="100000">
                                          <p:val>
                                            <p:strVal val="#ppt_x"/>
                                          </p:val>
                                        </p:tav>
                                      </p:tavLst>
                                    </p:anim>
                                    <p:anim calcmode="lin" valueType="num">
                                      <p:cBhvr>
                                        <p:cTn id="5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uiExpand="1" build="p"/>
      <p:bldP spid="5" grpId="0" animBg="1"/>
      <p:bldP spid="2" grpId="0" animBg="1"/>
      <p:bldP spid="7" grpId="0" animBg="1"/>
      <p:bldP spid="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57200" y="115888"/>
            <a:ext cx="8229600" cy="704850"/>
          </a:xfrm>
        </p:spPr>
        <p:txBody>
          <a:bodyPr/>
          <a:lstStyle/>
          <a:p>
            <a:r>
              <a:rPr lang="en-US" altLang="zh-CN"/>
              <a:t>1:n</a:t>
            </a:r>
            <a:r>
              <a:rPr lang="zh-CN" altLang="en-US"/>
              <a:t>转换示例</a:t>
            </a:r>
          </a:p>
        </p:txBody>
      </p:sp>
      <p:sp>
        <p:nvSpPr>
          <p:cNvPr id="445443" name="Rectangle 3"/>
          <p:cNvSpPr>
            <a:spLocks noGrp="1" noChangeArrowheads="1"/>
          </p:cNvSpPr>
          <p:nvPr>
            <p:ph type="body" idx="1"/>
          </p:nvPr>
        </p:nvSpPr>
        <p:spPr>
          <a:xfrm>
            <a:off x="3779838" y="1844675"/>
            <a:ext cx="5059362" cy="3960813"/>
          </a:xfrm>
        </p:spPr>
        <p:txBody>
          <a:bodyPr/>
          <a:lstStyle/>
          <a:p>
            <a:r>
              <a:rPr lang="zh-CN" altLang="en-US" sz="2900" b="1">
                <a:solidFill>
                  <a:srgbClr val="0000FF"/>
                </a:solidFill>
              </a:rPr>
              <a:t>部门</a:t>
            </a:r>
            <a:r>
              <a:rPr lang="zh-CN" altLang="en-US" sz="2900" b="1"/>
              <a:t>（</a:t>
            </a:r>
            <a:r>
              <a:rPr lang="zh-CN" altLang="en-US" sz="2900" b="1" u="sng"/>
              <a:t>部门号</a:t>
            </a:r>
            <a:r>
              <a:rPr lang="zh-CN" altLang="en-US" sz="2900" b="1"/>
              <a:t>，部门名）</a:t>
            </a:r>
          </a:p>
          <a:p>
            <a:r>
              <a:rPr lang="zh-CN" altLang="en-US" sz="2900" b="1">
                <a:solidFill>
                  <a:srgbClr val="0000FF"/>
                </a:solidFill>
              </a:rPr>
              <a:t>职工</a:t>
            </a:r>
            <a:r>
              <a:rPr lang="zh-CN" altLang="en-US" sz="2900" b="1"/>
              <a:t>（</a:t>
            </a:r>
            <a:r>
              <a:rPr lang="zh-CN" altLang="en-US" sz="2900" b="1" u="sng"/>
              <a:t>职工号</a:t>
            </a:r>
            <a:r>
              <a:rPr lang="zh-CN" altLang="en-US" sz="2900" b="1"/>
              <a:t>，</a:t>
            </a:r>
            <a:r>
              <a:rPr lang="zh-CN" altLang="en-US" sz="2900" b="1">
                <a:solidFill>
                  <a:srgbClr val="FF0000"/>
                </a:solidFill>
              </a:rPr>
              <a:t>部门号</a:t>
            </a:r>
            <a:r>
              <a:rPr lang="zh-CN" altLang="en-US" sz="2900" b="1"/>
              <a:t>，职工名，工资） </a:t>
            </a:r>
          </a:p>
        </p:txBody>
      </p:sp>
      <p:pic>
        <p:nvPicPr>
          <p:cNvPr id="71684" name="Picture 2" descr="06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888" y="1628775"/>
            <a:ext cx="2922587" cy="388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583501" y="5301858"/>
            <a:ext cx="5452036" cy="1200329"/>
          </a:xfrm>
          <a:prstGeom prst="rect">
            <a:avLst/>
          </a:prstGeom>
          <a:solidFill>
            <a:schemeClr val="accent5">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pPr marL="438150" indent="-419100">
              <a:defRPr/>
            </a:pPr>
            <a:r>
              <a:rPr lang="en-US" altLang="zh-CN" sz="2400" b="1" dirty="0">
                <a:solidFill>
                  <a:srgbClr val="FF0000"/>
                </a:solidFill>
              </a:rPr>
              <a:t>1:n</a:t>
            </a:r>
            <a:r>
              <a:rPr lang="zh-CN" altLang="en-US" sz="2400" b="1" dirty="0">
                <a:solidFill>
                  <a:srgbClr val="FF0000"/>
                </a:solidFill>
              </a:rPr>
              <a:t>联系</a:t>
            </a:r>
            <a:r>
              <a:rPr lang="zh-CN" altLang="en-US" sz="2400" b="1" dirty="0"/>
              <a:t>可以转换为一个独立的关系模式，也可以与</a:t>
            </a:r>
            <a:r>
              <a:rPr lang="en-US" altLang="zh-CN" sz="2400" b="1" dirty="0"/>
              <a:t>n</a:t>
            </a:r>
            <a:r>
              <a:rPr lang="zh-CN" altLang="en-US" sz="2400" b="1" dirty="0"/>
              <a:t>端所对应的关系模式合并。</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71684"/>
                                        </p:tgtEl>
                                        <p:attrNameLst>
                                          <p:attrName>style.visibility</p:attrName>
                                        </p:attrNameLst>
                                      </p:cBhvr>
                                      <p:to>
                                        <p:strVal val="visible"/>
                                      </p:to>
                                    </p:set>
                                    <p:animEffect transition="in" filter="fade">
                                      <p:cBhvr>
                                        <p:cTn id="7" dur="1000"/>
                                        <p:tgtEl>
                                          <p:spTgt spid="71684"/>
                                        </p:tgtEl>
                                      </p:cBhvr>
                                    </p:animEffect>
                                    <p:anim calcmode="lin" valueType="num">
                                      <p:cBhvr>
                                        <p:cTn id="8" dur="1000" fill="hold"/>
                                        <p:tgtEl>
                                          <p:spTgt spid="71684"/>
                                        </p:tgtEl>
                                        <p:attrNameLst>
                                          <p:attrName>ppt_x</p:attrName>
                                        </p:attrNameLst>
                                      </p:cBhvr>
                                      <p:tavLst>
                                        <p:tav tm="0">
                                          <p:val>
                                            <p:strVal val="#ppt_x"/>
                                          </p:val>
                                        </p:tav>
                                        <p:tav tm="100000">
                                          <p:val>
                                            <p:strVal val="#ppt_x"/>
                                          </p:val>
                                        </p:tav>
                                      </p:tavLst>
                                    </p:anim>
                                    <p:anim calcmode="lin" valueType="num">
                                      <p:cBhvr>
                                        <p:cTn id="9" dur="1000" fill="hold"/>
                                        <p:tgtEl>
                                          <p:spTgt spid="71684"/>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3" presetClass="entr" presetSubtype="10" fill="hold" grpId="0" nodeType="afterEffect">
                                  <p:stCondLst>
                                    <p:cond delay="0"/>
                                  </p:stCondLst>
                                  <p:childTnLst>
                                    <p:set>
                                      <p:cBhvr>
                                        <p:cTn id="12" dur="1" fill="hold">
                                          <p:stCondLst>
                                            <p:cond delay="0"/>
                                          </p:stCondLst>
                                        </p:cTn>
                                        <p:tgtEl>
                                          <p:spTgt spid="445443">
                                            <p:txEl>
                                              <p:pRg st="0" end="0"/>
                                            </p:txEl>
                                          </p:spTgt>
                                        </p:tgtEl>
                                        <p:attrNameLst>
                                          <p:attrName>style.visibility</p:attrName>
                                        </p:attrNameLst>
                                      </p:cBhvr>
                                      <p:to>
                                        <p:strVal val="visible"/>
                                      </p:to>
                                    </p:set>
                                    <p:animEffect transition="in" filter="blinds(horizontal)">
                                      <p:cBhvr>
                                        <p:cTn id="13" dur="500"/>
                                        <p:tgtEl>
                                          <p:spTgt spid="445443">
                                            <p:txEl>
                                              <p:pRg st="0" end="0"/>
                                            </p:txEl>
                                          </p:spTgt>
                                        </p:tgtEl>
                                      </p:cBhvr>
                                    </p:animEffect>
                                  </p:childTnLst>
                                </p:cTn>
                              </p:par>
                            </p:childTnLst>
                          </p:cTn>
                        </p:par>
                        <p:par>
                          <p:cTn id="14" fill="hold" nodeType="afterGroup">
                            <p:stCondLst>
                              <p:cond delay="1500"/>
                            </p:stCondLst>
                            <p:childTnLst>
                              <p:par>
                                <p:cTn id="15" presetID="3" presetClass="entr" presetSubtype="10" fill="hold" grpId="0" nodeType="afterEffect">
                                  <p:stCondLst>
                                    <p:cond delay="0"/>
                                  </p:stCondLst>
                                  <p:childTnLst>
                                    <p:set>
                                      <p:cBhvr>
                                        <p:cTn id="16" dur="1" fill="hold">
                                          <p:stCondLst>
                                            <p:cond delay="0"/>
                                          </p:stCondLst>
                                        </p:cTn>
                                        <p:tgtEl>
                                          <p:spTgt spid="445443">
                                            <p:txEl>
                                              <p:pRg st="1" end="1"/>
                                            </p:txEl>
                                          </p:spTgt>
                                        </p:tgtEl>
                                        <p:attrNameLst>
                                          <p:attrName>style.visibility</p:attrName>
                                        </p:attrNameLst>
                                      </p:cBhvr>
                                      <p:to>
                                        <p:strVal val="visible"/>
                                      </p:to>
                                    </p:set>
                                    <p:animEffect transition="in" filter="blinds(horizontal)">
                                      <p:cBhvr>
                                        <p:cTn id="17" dur="500"/>
                                        <p:tgtEl>
                                          <p:spTgt spid="44544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build="p"/>
      <p:bldP spid="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57200" y="115888"/>
            <a:ext cx="8229600" cy="704850"/>
          </a:xfrm>
        </p:spPr>
        <p:txBody>
          <a:bodyPr/>
          <a:lstStyle/>
          <a:p>
            <a:r>
              <a:rPr lang="en-US" altLang="zh-CN"/>
              <a:t>m:n</a:t>
            </a:r>
            <a:r>
              <a:rPr lang="zh-CN" altLang="en-US"/>
              <a:t>转换示例</a:t>
            </a:r>
          </a:p>
        </p:txBody>
      </p:sp>
      <p:sp>
        <p:nvSpPr>
          <p:cNvPr id="446467" name="Rectangle 3"/>
          <p:cNvSpPr>
            <a:spLocks noGrp="1" noChangeArrowheads="1"/>
          </p:cNvSpPr>
          <p:nvPr>
            <p:ph type="body" idx="1"/>
          </p:nvPr>
        </p:nvSpPr>
        <p:spPr>
          <a:xfrm>
            <a:off x="322263" y="4725988"/>
            <a:ext cx="8012112" cy="1871662"/>
          </a:xfrm>
        </p:spPr>
        <p:txBody>
          <a:bodyPr/>
          <a:lstStyle/>
          <a:p>
            <a:r>
              <a:rPr lang="zh-CN" altLang="en-US" sz="2900" b="1">
                <a:solidFill>
                  <a:srgbClr val="0000FF"/>
                </a:solidFill>
              </a:rPr>
              <a:t>教师表</a:t>
            </a:r>
            <a:r>
              <a:rPr lang="zh-CN" altLang="en-US" sz="2900" b="1"/>
              <a:t>（</a:t>
            </a:r>
            <a:r>
              <a:rPr lang="zh-CN" altLang="en-US" sz="2900" b="1" u="sng"/>
              <a:t>教师号</a:t>
            </a:r>
            <a:r>
              <a:rPr lang="zh-CN" altLang="en-US" sz="2900" b="1"/>
              <a:t>，教师名，职称）</a:t>
            </a:r>
          </a:p>
          <a:p>
            <a:r>
              <a:rPr lang="zh-CN" altLang="en-US" sz="2900" b="1">
                <a:solidFill>
                  <a:srgbClr val="0000FF"/>
                </a:solidFill>
              </a:rPr>
              <a:t>课程表</a:t>
            </a:r>
            <a:r>
              <a:rPr lang="zh-CN" altLang="en-US" sz="2900" b="1"/>
              <a:t>（</a:t>
            </a:r>
            <a:r>
              <a:rPr lang="zh-CN" altLang="en-US" sz="2900" b="1" u="sng"/>
              <a:t>课程号</a:t>
            </a:r>
            <a:r>
              <a:rPr lang="zh-CN" altLang="en-US" sz="2900" b="1"/>
              <a:t>，课程名，学分）</a:t>
            </a:r>
          </a:p>
          <a:p>
            <a:r>
              <a:rPr lang="zh-CN" altLang="en-US" sz="2900" b="1">
                <a:solidFill>
                  <a:srgbClr val="0000FF"/>
                </a:solidFill>
              </a:rPr>
              <a:t>授课表</a:t>
            </a:r>
            <a:r>
              <a:rPr lang="zh-CN" altLang="en-US" sz="2900" b="1"/>
              <a:t>（</a:t>
            </a:r>
            <a:r>
              <a:rPr lang="zh-CN" altLang="en-US" sz="2900" b="1" u="sng">
                <a:solidFill>
                  <a:srgbClr val="FF0000"/>
                </a:solidFill>
              </a:rPr>
              <a:t>教师号，课程号</a:t>
            </a:r>
            <a:r>
              <a:rPr lang="zh-CN" altLang="en-US" sz="2900" b="1"/>
              <a:t>，授课时数）</a:t>
            </a:r>
          </a:p>
        </p:txBody>
      </p:sp>
      <p:sp>
        <p:nvSpPr>
          <p:cNvPr id="14341" name="日期占位符 26"/>
          <p:cNvSpPr>
            <a:spLocks noGrp="1"/>
          </p:cNvSpPr>
          <p:nvPr>
            <p:ph type="dt" sz="quarter" idx="10"/>
          </p:nvPr>
        </p:nvSpPr>
        <p:spPr bwMode="gray">
          <a:xfrm>
            <a:off x="3810000" y="6483350"/>
            <a:ext cx="1828800" cy="244475"/>
          </a:xfrm>
          <a:ln>
            <a:miter lim="800000"/>
            <a:headEnd/>
            <a:tailEnd/>
          </a:ln>
        </p:spPr>
        <p:txBody>
          <a:bodyPr/>
          <a:lstStyle/>
          <a:p>
            <a:pPr algn="ctr">
              <a:defRPr/>
            </a:pPr>
            <a:fld id="{75CC5C52-72B2-42AF-B936-15A85629114C}" type="datetime8">
              <a:rPr lang="zh-CN" altLang="en-US" sz="1000">
                <a:solidFill>
                  <a:schemeClr val="bg1"/>
                </a:solidFill>
                <a:latin typeface="+mn-lt"/>
              </a:rPr>
              <a:pPr algn="ctr">
                <a:defRPr/>
              </a:pPr>
              <a:t>2018年3月25日10时27分</a:t>
            </a:fld>
            <a:endParaRPr lang="zh-CN" altLang="en-US" sz="1000">
              <a:solidFill>
                <a:schemeClr val="bg1"/>
              </a:solidFill>
              <a:latin typeface="+mn-lt"/>
            </a:endParaRPr>
          </a:p>
        </p:txBody>
      </p:sp>
      <p:sp>
        <p:nvSpPr>
          <p:cNvPr id="80901" name="灯片编号占位符 27"/>
          <p:cNvSpPr>
            <a:spLocks noGrp="1"/>
          </p:cNvSpPr>
          <p:nvPr>
            <p:ph type="sldNum" sz="quarter" idx="12"/>
          </p:nvPr>
        </p:nvSpPr>
        <p:spPr>
          <a:xfrm>
            <a:off x="6553200" y="6245225"/>
            <a:ext cx="1981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fld id="{95B5E454-148C-430A-9473-49B1BCC5D2FE}" type="slidenum">
              <a:rPr lang="zh-CN" altLang="en-US">
                <a:solidFill>
                  <a:srgbClr val="898989"/>
                </a:solidFill>
              </a:rPr>
              <a:pPr algn="l"/>
              <a:t>65</a:t>
            </a:fld>
            <a:endParaRPr lang="zh-CN" altLang="en-US">
              <a:solidFill>
                <a:srgbClr val="898989"/>
              </a:solidFill>
            </a:endParaRPr>
          </a:p>
        </p:txBody>
      </p:sp>
      <p:sp>
        <p:nvSpPr>
          <p:cNvPr id="809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graphicFrame>
        <p:nvGraphicFramePr>
          <p:cNvPr id="87041" name="Object 1"/>
          <p:cNvGraphicFramePr>
            <a:graphicFrameLocks noChangeAspect="1"/>
          </p:cNvGraphicFramePr>
          <p:nvPr/>
        </p:nvGraphicFramePr>
        <p:xfrm>
          <a:off x="1401763" y="922338"/>
          <a:ext cx="5259387" cy="3781425"/>
        </p:xfrm>
        <a:graphic>
          <a:graphicData uri="http://schemas.openxmlformats.org/presentationml/2006/ole">
            <mc:AlternateContent xmlns:mc="http://schemas.openxmlformats.org/markup-compatibility/2006">
              <mc:Choice xmlns:v="urn:schemas-microsoft-com:vml" Requires="v">
                <p:oleObj spid="_x0000_s80917" name="Visio" r:id="rId4" imgW="2145142" imgH="1780682" progId="Visio.Drawing.11">
                  <p:embed/>
                </p:oleObj>
              </mc:Choice>
              <mc:Fallback>
                <p:oleObj name="Visio" r:id="rId4" imgW="2145142" imgH="1780682"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1763" y="922338"/>
                        <a:ext cx="5259387"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矩形 7"/>
          <p:cNvSpPr/>
          <p:nvPr/>
        </p:nvSpPr>
        <p:spPr>
          <a:xfrm>
            <a:off x="4653044" y="2490958"/>
            <a:ext cx="4485523" cy="461665"/>
          </a:xfrm>
          <a:prstGeom prst="rect">
            <a:avLst/>
          </a:prstGeom>
          <a:solidFill>
            <a:schemeClr val="accent5">
              <a:lumMod val="40000"/>
              <a:lumOff val="60000"/>
            </a:schemeClr>
          </a:solidFill>
        </p:spPr>
        <p:style>
          <a:lnRef idx="2">
            <a:schemeClr val="accent1"/>
          </a:lnRef>
          <a:fillRef idx="1">
            <a:schemeClr val="lt1"/>
          </a:fillRef>
          <a:effectRef idx="0">
            <a:schemeClr val="accent1"/>
          </a:effectRef>
          <a:fontRef idx="minor">
            <a:schemeClr val="dk1"/>
          </a:fontRef>
        </p:style>
        <p:txBody>
          <a:bodyPr wrap="none">
            <a:spAutoFit/>
          </a:bodyPr>
          <a:lstStyle/>
          <a:p>
            <a:pPr marL="438150" indent="-419100">
              <a:defRPr/>
            </a:pPr>
            <a:r>
              <a:rPr lang="en-US" altLang="zh-CN" sz="2400" b="1" dirty="0">
                <a:solidFill>
                  <a:srgbClr val="FF0000"/>
                </a:solidFill>
              </a:rPr>
              <a:t>m:n</a:t>
            </a:r>
            <a:r>
              <a:rPr lang="zh-CN" altLang="en-US" sz="2400" b="1" dirty="0">
                <a:solidFill>
                  <a:srgbClr val="FF0000"/>
                </a:solidFill>
              </a:rPr>
              <a:t>联系</a:t>
            </a:r>
            <a:r>
              <a:rPr lang="zh-CN" altLang="en-US" sz="2400" b="1" dirty="0"/>
              <a:t>转换为一个关系模式。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87041"/>
                                        </p:tgtEl>
                                        <p:attrNameLst>
                                          <p:attrName>style.visibility</p:attrName>
                                        </p:attrNameLst>
                                      </p:cBhvr>
                                      <p:to>
                                        <p:strVal val="visible"/>
                                      </p:to>
                                    </p:set>
                                    <p:animEffect transition="in" filter="fade">
                                      <p:cBhvr>
                                        <p:cTn id="7" dur="1000"/>
                                        <p:tgtEl>
                                          <p:spTgt spid="87041"/>
                                        </p:tgtEl>
                                      </p:cBhvr>
                                    </p:animEffect>
                                    <p:anim calcmode="lin" valueType="num">
                                      <p:cBhvr>
                                        <p:cTn id="8" dur="1000" fill="hold"/>
                                        <p:tgtEl>
                                          <p:spTgt spid="87041"/>
                                        </p:tgtEl>
                                        <p:attrNameLst>
                                          <p:attrName>ppt_x</p:attrName>
                                        </p:attrNameLst>
                                      </p:cBhvr>
                                      <p:tavLst>
                                        <p:tav tm="0">
                                          <p:val>
                                            <p:strVal val="#ppt_x"/>
                                          </p:val>
                                        </p:tav>
                                        <p:tav tm="100000">
                                          <p:val>
                                            <p:strVal val="#ppt_x"/>
                                          </p:val>
                                        </p:tav>
                                      </p:tavLst>
                                    </p:anim>
                                    <p:anim calcmode="lin" valueType="num">
                                      <p:cBhvr>
                                        <p:cTn id="9" dur="1000" fill="hold"/>
                                        <p:tgtEl>
                                          <p:spTgt spid="87041"/>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3" presetClass="entr" presetSubtype="10" fill="hold" grpId="0" nodeType="afterEffect">
                                  <p:stCondLst>
                                    <p:cond delay="0"/>
                                  </p:stCondLst>
                                  <p:childTnLst>
                                    <p:set>
                                      <p:cBhvr>
                                        <p:cTn id="12" dur="1" fill="hold">
                                          <p:stCondLst>
                                            <p:cond delay="0"/>
                                          </p:stCondLst>
                                        </p:cTn>
                                        <p:tgtEl>
                                          <p:spTgt spid="446467">
                                            <p:txEl>
                                              <p:pRg st="0" end="0"/>
                                            </p:txEl>
                                          </p:spTgt>
                                        </p:tgtEl>
                                        <p:attrNameLst>
                                          <p:attrName>style.visibility</p:attrName>
                                        </p:attrNameLst>
                                      </p:cBhvr>
                                      <p:to>
                                        <p:strVal val="visible"/>
                                      </p:to>
                                    </p:set>
                                    <p:animEffect transition="in" filter="blinds(horizontal)">
                                      <p:cBhvr>
                                        <p:cTn id="13" dur="500"/>
                                        <p:tgtEl>
                                          <p:spTgt spid="446467">
                                            <p:txEl>
                                              <p:pRg st="0" end="0"/>
                                            </p:txEl>
                                          </p:spTgt>
                                        </p:tgtEl>
                                      </p:cBhvr>
                                    </p:animEffect>
                                  </p:childTnLst>
                                </p:cTn>
                              </p:par>
                            </p:childTnLst>
                          </p:cTn>
                        </p:par>
                        <p:par>
                          <p:cTn id="14" fill="hold" nodeType="afterGroup">
                            <p:stCondLst>
                              <p:cond delay="1500"/>
                            </p:stCondLst>
                            <p:childTnLst>
                              <p:par>
                                <p:cTn id="15" presetID="3" presetClass="entr" presetSubtype="10" fill="hold" grpId="0" nodeType="afterEffect">
                                  <p:stCondLst>
                                    <p:cond delay="0"/>
                                  </p:stCondLst>
                                  <p:childTnLst>
                                    <p:set>
                                      <p:cBhvr>
                                        <p:cTn id="16" dur="1" fill="hold">
                                          <p:stCondLst>
                                            <p:cond delay="0"/>
                                          </p:stCondLst>
                                        </p:cTn>
                                        <p:tgtEl>
                                          <p:spTgt spid="446467">
                                            <p:txEl>
                                              <p:pRg st="1" end="1"/>
                                            </p:txEl>
                                          </p:spTgt>
                                        </p:tgtEl>
                                        <p:attrNameLst>
                                          <p:attrName>style.visibility</p:attrName>
                                        </p:attrNameLst>
                                      </p:cBhvr>
                                      <p:to>
                                        <p:strVal val="visible"/>
                                      </p:to>
                                    </p:set>
                                    <p:animEffect transition="in" filter="blinds(horizontal)">
                                      <p:cBhvr>
                                        <p:cTn id="17" dur="500"/>
                                        <p:tgtEl>
                                          <p:spTgt spid="446467">
                                            <p:txEl>
                                              <p:pRg st="1" end="1"/>
                                            </p:txEl>
                                          </p:spTgt>
                                        </p:tgtEl>
                                      </p:cBhvr>
                                    </p:animEffect>
                                  </p:childTnLst>
                                </p:cTn>
                              </p:par>
                            </p:childTnLst>
                          </p:cTn>
                        </p:par>
                        <p:par>
                          <p:cTn id="18" fill="hold" nodeType="afterGroup">
                            <p:stCondLst>
                              <p:cond delay="2000"/>
                            </p:stCondLst>
                            <p:childTnLst>
                              <p:par>
                                <p:cTn id="19" presetID="3" presetClass="entr" presetSubtype="10" fill="hold" grpId="0" nodeType="afterEffect">
                                  <p:stCondLst>
                                    <p:cond delay="0"/>
                                  </p:stCondLst>
                                  <p:childTnLst>
                                    <p:set>
                                      <p:cBhvr>
                                        <p:cTn id="20" dur="1" fill="hold">
                                          <p:stCondLst>
                                            <p:cond delay="0"/>
                                          </p:stCondLst>
                                        </p:cTn>
                                        <p:tgtEl>
                                          <p:spTgt spid="446467">
                                            <p:txEl>
                                              <p:pRg st="2" end="2"/>
                                            </p:txEl>
                                          </p:spTgt>
                                        </p:tgtEl>
                                        <p:attrNameLst>
                                          <p:attrName>style.visibility</p:attrName>
                                        </p:attrNameLst>
                                      </p:cBhvr>
                                      <p:to>
                                        <p:strVal val="visible"/>
                                      </p:to>
                                    </p:set>
                                    <p:animEffect transition="in" filter="blinds(horizontal)">
                                      <p:cBhvr>
                                        <p:cTn id="21" dur="500"/>
                                        <p:tgtEl>
                                          <p:spTgt spid="446467">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7" grpId="0" build="p"/>
      <p:bldP spid="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内容占位符 2"/>
          <p:cNvSpPr>
            <a:spLocks noGrp="1"/>
          </p:cNvSpPr>
          <p:nvPr>
            <p:ph type="body" orient="vert" idx="4294967295"/>
          </p:nvPr>
        </p:nvSpPr>
        <p:spPr>
          <a:xfrm>
            <a:off x="0" y="4294188"/>
            <a:ext cx="9144000" cy="2376487"/>
          </a:xfrm>
        </p:spPr>
        <p:txBody>
          <a:bodyPr/>
          <a:lstStyle/>
          <a:p>
            <a:pPr>
              <a:spcBef>
                <a:spcPts val="500"/>
              </a:spcBef>
              <a:buFont typeface="Wingdings" panose="05000000000000000000" pitchFamily="2" charset="2"/>
              <a:buChar char="q"/>
            </a:pPr>
            <a:r>
              <a:rPr lang="zh-CN" altLang="en-US" sz="2800" b="1" dirty="0">
                <a:solidFill>
                  <a:srgbClr val="0000FF"/>
                </a:solidFill>
              </a:rPr>
              <a:t>营业员</a:t>
            </a:r>
            <a:r>
              <a:rPr lang="zh-CN" altLang="en-US" sz="2800" b="1" dirty="0"/>
              <a:t>（</a:t>
            </a:r>
            <a:r>
              <a:rPr lang="zh-CN" altLang="en-US" sz="2800" b="1" u="sng" dirty="0"/>
              <a:t>职工号</a:t>
            </a:r>
            <a:r>
              <a:rPr lang="zh-CN" altLang="en-US" sz="2800" b="1" dirty="0"/>
              <a:t>，姓名，出生日期</a:t>
            </a:r>
          </a:p>
          <a:p>
            <a:pPr>
              <a:spcBef>
                <a:spcPts val="500"/>
              </a:spcBef>
              <a:buFont typeface="Wingdings" panose="05000000000000000000" pitchFamily="2" charset="2"/>
              <a:buChar char="q"/>
            </a:pPr>
            <a:r>
              <a:rPr lang="zh-CN" altLang="en-US" sz="2800" b="1" dirty="0">
                <a:solidFill>
                  <a:srgbClr val="0000FF"/>
                </a:solidFill>
              </a:rPr>
              <a:t>商品</a:t>
            </a:r>
            <a:r>
              <a:rPr lang="zh-CN" altLang="en-US" sz="2800" b="1" dirty="0"/>
              <a:t>（</a:t>
            </a:r>
            <a:r>
              <a:rPr lang="zh-CN" altLang="en-US" sz="2800" b="1" u="sng" dirty="0"/>
              <a:t>商品编号</a:t>
            </a:r>
            <a:r>
              <a:rPr lang="zh-CN" altLang="en-US" sz="2800" b="1" dirty="0"/>
              <a:t>，商品名称，单价）</a:t>
            </a:r>
          </a:p>
          <a:p>
            <a:pPr>
              <a:spcBef>
                <a:spcPts val="500"/>
              </a:spcBef>
              <a:buFont typeface="Wingdings" panose="05000000000000000000" pitchFamily="2" charset="2"/>
              <a:buChar char="q"/>
            </a:pPr>
            <a:r>
              <a:rPr lang="zh-CN" altLang="en-US" sz="2800" b="1" dirty="0">
                <a:solidFill>
                  <a:srgbClr val="0000FF"/>
                </a:solidFill>
              </a:rPr>
              <a:t>顾客</a:t>
            </a:r>
            <a:r>
              <a:rPr lang="zh-CN" altLang="en-US" sz="2800" b="1" dirty="0"/>
              <a:t>（</a:t>
            </a:r>
            <a:r>
              <a:rPr lang="zh-CN" altLang="en-US" sz="2800" b="1" u="sng" dirty="0"/>
              <a:t>身份证号</a:t>
            </a:r>
            <a:r>
              <a:rPr lang="zh-CN" altLang="en-US" sz="2800" b="1" dirty="0"/>
              <a:t>，姓名，性别）</a:t>
            </a:r>
          </a:p>
          <a:p>
            <a:pPr>
              <a:spcBef>
                <a:spcPts val="500"/>
              </a:spcBef>
              <a:buFont typeface="Wingdings" panose="05000000000000000000" pitchFamily="2" charset="2"/>
              <a:buChar char="q"/>
            </a:pPr>
            <a:r>
              <a:rPr lang="zh-CN" altLang="en-US" sz="2800" b="1" dirty="0">
                <a:solidFill>
                  <a:srgbClr val="0000FF"/>
                </a:solidFill>
              </a:rPr>
              <a:t>销售</a:t>
            </a:r>
            <a:r>
              <a:rPr lang="zh-CN" altLang="en-US" sz="2800" b="1" dirty="0"/>
              <a:t>（</a:t>
            </a:r>
            <a:r>
              <a:rPr lang="zh-CN" altLang="en-US" sz="2800" b="1" u="sng" dirty="0">
                <a:solidFill>
                  <a:srgbClr val="FF0000"/>
                </a:solidFill>
              </a:rPr>
              <a:t>职工号，商品编号，身份证号</a:t>
            </a:r>
            <a:r>
              <a:rPr lang="zh-CN" altLang="en-US" sz="2800" b="1" dirty="0"/>
              <a:t>，销售数量，</a:t>
            </a:r>
            <a:r>
              <a:rPr lang="zh-CN" altLang="en-US" sz="2800" b="1" u="sng" dirty="0"/>
              <a:t>销售时间</a:t>
            </a:r>
            <a:r>
              <a:rPr lang="zh-CN" altLang="en-US" sz="2800" b="1" dirty="0"/>
              <a:t>）</a:t>
            </a:r>
          </a:p>
        </p:txBody>
      </p:sp>
      <p:sp>
        <p:nvSpPr>
          <p:cNvPr id="11878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anose="020B0600000101010101" pitchFamily="34" charset="-127"/>
            </a:endParaRPr>
          </a:p>
        </p:txBody>
      </p:sp>
      <p:graphicFrame>
        <p:nvGraphicFramePr>
          <p:cNvPr id="14338" name="Object 1"/>
          <p:cNvGraphicFramePr>
            <a:graphicFrameLocks noChangeAspect="1"/>
          </p:cNvGraphicFramePr>
          <p:nvPr/>
        </p:nvGraphicFramePr>
        <p:xfrm>
          <a:off x="393700" y="260350"/>
          <a:ext cx="5541963" cy="4033838"/>
        </p:xfrm>
        <a:graphic>
          <a:graphicData uri="http://schemas.openxmlformats.org/presentationml/2006/ole">
            <mc:AlternateContent xmlns:mc="http://schemas.openxmlformats.org/markup-compatibility/2006">
              <mc:Choice xmlns:v="urn:schemas-microsoft-com:vml" Requires="v">
                <p:oleObj spid="_x0000_s82951" name="Visio" r:id="rId4" imgW="3457976" imgH="2513178" progId="Visio.Drawing.11">
                  <p:embed/>
                </p:oleObj>
              </mc:Choice>
              <mc:Fallback>
                <p:oleObj name="Visio" r:id="rId4" imgW="3457976" imgH="251317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700" y="260350"/>
                        <a:ext cx="5541963" cy="40338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p:cNvSpPr/>
          <p:nvPr/>
        </p:nvSpPr>
        <p:spPr>
          <a:xfrm>
            <a:off x="4565650" y="3325813"/>
            <a:ext cx="4500563" cy="1200329"/>
          </a:xfrm>
          <a:prstGeom prst="rect">
            <a:avLst/>
          </a:prstGeom>
          <a:solidFill>
            <a:schemeClr val="accent5">
              <a:lumMod val="40000"/>
              <a:lumOff val="60000"/>
            </a:schemeClr>
          </a:solidFill>
        </p:spPr>
        <p:style>
          <a:lnRef idx="1">
            <a:schemeClr val="accent1"/>
          </a:lnRef>
          <a:fillRef idx="2">
            <a:schemeClr val="accent1"/>
          </a:fillRef>
          <a:effectRef idx="1">
            <a:schemeClr val="accent1"/>
          </a:effectRef>
          <a:fontRef idx="minor">
            <a:schemeClr val="dk1"/>
          </a:fontRef>
        </p:style>
        <p:txBody>
          <a:bodyPr>
            <a:spAutoFit/>
          </a:bodyPr>
          <a:lstStyle/>
          <a:p>
            <a:pPr marL="438150" indent="-419100">
              <a:buFont typeface="Arial" panose="020B0604020202020204" pitchFamily="34" charset="0"/>
              <a:buChar char="•"/>
              <a:defRPr/>
            </a:pPr>
            <a:r>
              <a:rPr lang="zh-CN" altLang="en-US" sz="2400" b="1" dirty="0"/>
              <a:t>三个或三个以上实体间的一个多元联系可以转换为一个关系模式。 </a:t>
            </a:r>
          </a:p>
        </p:txBody>
      </p:sp>
    </p:spTree>
    <p:extLst>
      <p:ext uri="{BB962C8B-B14F-4D97-AF65-F5344CB8AC3E}">
        <p14:creationId xmlns:p14="http://schemas.microsoft.com/office/powerpoint/2010/main" val="403754329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fade">
                                      <p:cBhvr>
                                        <p:cTn id="7" dur="1000"/>
                                        <p:tgtEl>
                                          <p:spTgt spid="14338"/>
                                        </p:tgtEl>
                                      </p:cBhvr>
                                    </p:animEffect>
                                    <p:anim calcmode="lin" valueType="num">
                                      <p:cBhvr>
                                        <p:cTn id="8" dur="1000" fill="hold"/>
                                        <p:tgtEl>
                                          <p:spTgt spid="14338"/>
                                        </p:tgtEl>
                                        <p:attrNameLst>
                                          <p:attrName>ppt_x</p:attrName>
                                        </p:attrNameLst>
                                      </p:cBhvr>
                                      <p:tavLst>
                                        <p:tav tm="0">
                                          <p:val>
                                            <p:strVal val="#ppt_x"/>
                                          </p:val>
                                        </p:tav>
                                        <p:tav tm="100000">
                                          <p:val>
                                            <p:strVal val="#ppt_x"/>
                                          </p:val>
                                        </p:tav>
                                      </p:tavLst>
                                    </p:anim>
                                    <p:anim calcmode="lin" valueType="num">
                                      <p:cBhvr>
                                        <p:cTn id="9" dur="1000" fill="hold"/>
                                        <p:tgtEl>
                                          <p:spTgt spid="14338"/>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3" presetClass="entr" presetSubtype="10" fill="hold" grpId="0" nodeType="afterEffect">
                                  <p:stCondLst>
                                    <p:cond delay="0"/>
                                  </p:stCondLst>
                                  <p:childTnLst>
                                    <p:set>
                                      <p:cBhvr>
                                        <p:cTn id="12" dur="1" fill="hold">
                                          <p:stCondLst>
                                            <p:cond delay="0"/>
                                          </p:stCondLst>
                                        </p:cTn>
                                        <p:tgtEl>
                                          <p:spTgt spid="14339">
                                            <p:txEl>
                                              <p:pRg st="0" end="0"/>
                                            </p:txEl>
                                          </p:spTgt>
                                        </p:tgtEl>
                                        <p:attrNameLst>
                                          <p:attrName>style.visibility</p:attrName>
                                        </p:attrNameLst>
                                      </p:cBhvr>
                                      <p:to>
                                        <p:strVal val="visible"/>
                                      </p:to>
                                    </p:set>
                                    <p:animEffect transition="in" filter="blinds(horizontal)">
                                      <p:cBhvr>
                                        <p:cTn id="13" dur="500"/>
                                        <p:tgtEl>
                                          <p:spTgt spid="14339">
                                            <p:txEl>
                                              <p:pRg st="0" end="0"/>
                                            </p:txEl>
                                          </p:spTgt>
                                        </p:tgtEl>
                                      </p:cBhvr>
                                    </p:animEffect>
                                  </p:childTnLst>
                                </p:cTn>
                              </p:par>
                            </p:childTnLst>
                          </p:cTn>
                        </p:par>
                        <p:par>
                          <p:cTn id="14" fill="hold" nodeType="afterGroup">
                            <p:stCondLst>
                              <p:cond delay="1500"/>
                            </p:stCondLst>
                            <p:childTnLst>
                              <p:par>
                                <p:cTn id="15" presetID="3" presetClass="entr" presetSubtype="10" fill="hold" grpId="0" nodeType="afterEffect">
                                  <p:stCondLst>
                                    <p:cond delay="0"/>
                                  </p:stCondLst>
                                  <p:childTnLst>
                                    <p:set>
                                      <p:cBhvr>
                                        <p:cTn id="16" dur="1" fill="hold">
                                          <p:stCondLst>
                                            <p:cond delay="0"/>
                                          </p:stCondLst>
                                        </p:cTn>
                                        <p:tgtEl>
                                          <p:spTgt spid="14339">
                                            <p:txEl>
                                              <p:pRg st="1" end="1"/>
                                            </p:txEl>
                                          </p:spTgt>
                                        </p:tgtEl>
                                        <p:attrNameLst>
                                          <p:attrName>style.visibility</p:attrName>
                                        </p:attrNameLst>
                                      </p:cBhvr>
                                      <p:to>
                                        <p:strVal val="visible"/>
                                      </p:to>
                                    </p:set>
                                    <p:animEffect transition="in" filter="blinds(horizontal)">
                                      <p:cBhvr>
                                        <p:cTn id="17" dur="500"/>
                                        <p:tgtEl>
                                          <p:spTgt spid="14339">
                                            <p:txEl>
                                              <p:pRg st="1" end="1"/>
                                            </p:txEl>
                                          </p:spTgt>
                                        </p:tgtEl>
                                      </p:cBhvr>
                                    </p:animEffect>
                                  </p:childTnLst>
                                </p:cTn>
                              </p:par>
                            </p:childTnLst>
                          </p:cTn>
                        </p:par>
                        <p:par>
                          <p:cTn id="18" fill="hold" nodeType="afterGroup">
                            <p:stCondLst>
                              <p:cond delay="2000"/>
                            </p:stCondLst>
                            <p:childTnLst>
                              <p:par>
                                <p:cTn id="19" presetID="3" presetClass="entr" presetSubtype="10" fill="hold" grpId="0" nodeType="afterEffect">
                                  <p:stCondLst>
                                    <p:cond delay="0"/>
                                  </p:stCondLst>
                                  <p:childTnLst>
                                    <p:set>
                                      <p:cBhvr>
                                        <p:cTn id="20" dur="1" fill="hold">
                                          <p:stCondLst>
                                            <p:cond delay="0"/>
                                          </p:stCondLst>
                                        </p:cTn>
                                        <p:tgtEl>
                                          <p:spTgt spid="14339">
                                            <p:txEl>
                                              <p:pRg st="2" end="2"/>
                                            </p:txEl>
                                          </p:spTgt>
                                        </p:tgtEl>
                                        <p:attrNameLst>
                                          <p:attrName>style.visibility</p:attrName>
                                        </p:attrNameLst>
                                      </p:cBhvr>
                                      <p:to>
                                        <p:strVal val="visible"/>
                                      </p:to>
                                    </p:set>
                                    <p:animEffect transition="in" filter="blinds(horizontal)">
                                      <p:cBhvr>
                                        <p:cTn id="21" dur="500"/>
                                        <p:tgtEl>
                                          <p:spTgt spid="14339">
                                            <p:txEl>
                                              <p:pRg st="2" end="2"/>
                                            </p:txEl>
                                          </p:spTgt>
                                        </p:tgtEl>
                                      </p:cBhvr>
                                    </p:animEffect>
                                  </p:childTnLst>
                                </p:cTn>
                              </p:par>
                            </p:childTnLst>
                          </p:cTn>
                        </p:par>
                        <p:par>
                          <p:cTn id="22" fill="hold" nodeType="afterGroup">
                            <p:stCondLst>
                              <p:cond delay="2500"/>
                            </p:stCondLst>
                            <p:childTnLst>
                              <p:par>
                                <p:cTn id="23" presetID="3" presetClass="entr" presetSubtype="10" fill="hold" grpId="0" nodeType="afterEffect">
                                  <p:stCondLst>
                                    <p:cond delay="0"/>
                                  </p:stCondLst>
                                  <p:childTnLst>
                                    <p:set>
                                      <p:cBhvr>
                                        <p:cTn id="24" dur="1" fill="hold">
                                          <p:stCondLst>
                                            <p:cond delay="0"/>
                                          </p:stCondLst>
                                        </p:cTn>
                                        <p:tgtEl>
                                          <p:spTgt spid="14339">
                                            <p:txEl>
                                              <p:pRg st="3" end="3"/>
                                            </p:txEl>
                                          </p:spTgt>
                                        </p:tgtEl>
                                        <p:attrNameLst>
                                          <p:attrName>style.visibility</p:attrName>
                                        </p:attrNameLst>
                                      </p:cBhvr>
                                      <p:to>
                                        <p:strVal val="visible"/>
                                      </p:to>
                                    </p:set>
                                    <p:animEffect transition="in" filter="blinds(horizontal)">
                                      <p:cBhvr>
                                        <p:cTn id="25" dur="500"/>
                                        <p:tgtEl>
                                          <p:spTgt spid="1433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1000"/>
                                        <p:tgtEl>
                                          <p:spTgt spid="2"/>
                                        </p:tgtEl>
                                      </p:cBhvr>
                                    </p:animEffect>
                                    <p:anim calcmode="lin" valueType="num">
                                      <p:cBhvr>
                                        <p:cTn id="31" dur="1000" fill="hold"/>
                                        <p:tgtEl>
                                          <p:spTgt spid="2"/>
                                        </p:tgtEl>
                                        <p:attrNameLst>
                                          <p:attrName>ppt_x</p:attrName>
                                        </p:attrNameLst>
                                      </p:cBhvr>
                                      <p:tavLst>
                                        <p:tav tm="0">
                                          <p:val>
                                            <p:strVal val="#ppt_x"/>
                                          </p:val>
                                        </p:tav>
                                        <p:tav tm="100000">
                                          <p:val>
                                            <p:strVal val="#ppt_x"/>
                                          </p:val>
                                        </p:tav>
                                      </p:tavLst>
                                    </p:anim>
                                    <p:anim calcmode="lin" valueType="num">
                                      <p:cBhvr>
                                        <p:cTn id="3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P spid="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7200" y="115888"/>
            <a:ext cx="8229600" cy="704850"/>
          </a:xfrm>
        </p:spPr>
        <p:txBody>
          <a:bodyPr/>
          <a:lstStyle/>
          <a:p>
            <a:pPr eaLnBrk="1" hangingPunct="1"/>
            <a:r>
              <a:rPr lang="zh-CN" altLang="en-US"/>
              <a:t> 设计外模式 </a:t>
            </a:r>
          </a:p>
        </p:txBody>
      </p:sp>
      <p:sp>
        <p:nvSpPr>
          <p:cNvPr id="75779" name="Rectangle 3"/>
          <p:cNvSpPr>
            <a:spLocks noGrp="1" noChangeArrowheads="1"/>
          </p:cNvSpPr>
          <p:nvPr>
            <p:ph type="body" idx="1"/>
          </p:nvPr>
        </p:nvSpPr>
        <p:spPr>
          <a:xfrm>
            <a:off x="457200" y="1268413"/>
            <a:ext cx="8229600" cy="4903787"/>
          </a:xfrm>
        </p:spPr>
        <p:txBody>
          <a:bodyPr/>
          <a:lstStyle/>
          <a:p>
            <a:pPr eaLnBrk="1" hangingPunct="1">
              <a:lnSpc>
                <a:spcPct val="110000"/>
              </a:lnSpc>
            </a:pPr>
            <a:r>
              <a:rPr lang="zh-CN" altLang="en-US" b="1"/>
              <a:t>将概念模型转换为</a:t>
            </a:r>
            <a:r>
              <a:rPr lang="zh-CN" altLang="en-US" b="1">
                <a:solidFill>
                  <a:srgbClr val="FF0000"/>
                </a:solidFill>
              </a:rPr>
              <a:t>逻辑数据模型</a:t>
            </a:r>
            <a:r>
              <a:rPr lang="zh-CN" altLang="en-US" b="1"/>
              <a:t>之后，还应该根据局部应用需求，并结合具体的数据库管理系统的特点，设计</a:t>
            </a:r>
            <a:r>
              <a:rPr lang="zh-CN" altLang="en-US" b="1">
                <a:solidFill>
                  <a:srgbClr val="FF0000"/>
                </a:solidFill>
              </a:rPr>
              <a:t>用户的外模式</a:t>
            </a:r>
            <a:r>
              <a:rPr lang="zh-CN" altLang="en-US" b="1"/>
              <a:t>。</a:t>
            </a:r>
          </a:p>
          <a:p>
            <a:pPr eaLnBrk="1" hangingPunct="1">
              <a:lnSpc>
                <a:spcPct val="110000"/>
              </a:lnSpc>
            </a:pPr>
            <a:r>
              <a:rPr lang="zh-CN" altLang="en-US" b="1"/>
              <a:t>外模式概念对应关系数据库的</a:t>
            </a:r>
            <a:r>
              <a:rPr lang="zh-CN" altLang="en-US" b="1">
                <a:solidFill>
                  <a:srgbClr val="FF0000"/>
                </a:solidFill>
              </a:rPr>
              <a:t>视图概念</a:t>
            </a:r>
            <a:r>
              <a:rPr lang="zh-CN" altLang="en-US" b="1"/>
              <a:t>，设计外模式是为了更好地</a:t>
            </a:r>
            <a:r>
              <a:rPr lang="zh-CN" altLang="en-US" b="1">
                <a:solidFill>
                  <a:srgbClr val="FF0000"/>
                </a:solidFill>
              </a:rPr>
              <a:t>满足局部用户的需求</a:t>
            </a:r>
            <a:r>
              <a:rPr lang="zh-CN" altLang="en-US" b="1"/>
              <a:t>。</a:t>
            </a:r>
          </a:p>
          <a:p>
            <a:pPr eaLnBrk="1" hangingPunct="1">
              <a:lnSpc>
                <a:spcPct val="110000"/>
              </a:lnSpc>
            </a:pPr>
            <a:r>
              <a:rPr lang="zh-CN" altLang="en-US" b="1"/>
              <a:t>定义数据库的模式主要是从系统的</a:t>
            </a:r>
            <a:r>
              <a:rPr lang="zh-CN" altLang="en-US" b="1">
                <a:solidFill>
                  <a:srgbClr val="FF0000"/>
                </a:solidFill>
              </a:rPr>
              <a:t>时间效率</a:t>
            </a:r>
            <a:r>
              <a:rPr lang="zh-CN" altLang="en-US" b="1"/>
              <a:t>、</a:t>
            </a:r>
            <a:r>
              <a:rPr lang="zh-CN" altLang="en-US" b="1">
                <a:solidFill>
                  <a:srgbClr val="FF0000"/>
                </a:solidFill>
              </a:rPr>
              <a:t>空间效率</a:t>
            </a:r>
            <a:r>
              <a:rPr lang="zh-CN" altLang="en-US" b="1"/>
              <a:t>、</a:t>
            </a:r>
            <a:r>
              <a:rPr lang="zh-CN" altLang="en-US" b="1">
                <a:solidFill>
                  <a:srgbClr val="FF0000"/>
                </a:solidFill>
              </a:rPr>
              <a:t>易维护</a:t>
            </a:r>
            <a:r>
              <a:rPr lang="zh-CN" altLang="en-US" b="1"/>
              <a:t>等角度出发。</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Effect transition="in" filter="wipe(left)">
                                      <p:cBhvr>
                                        <p:cTn id="7" dur="500"/>
                                        <p:tgtEl>
                                          <p:spTgt spid="75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779">
                                            <p:txEl>
                                              <p:pRg st="1" end="1"/>
                                            </p:txEl>
                                          </p:spTgt>
                                        </p:tgtEl>
                                        <p:attrNameLst>
                                          <p:attrName>style.visibility</p:attrName>
                                        </p:attrNameLst>
                                      </p:cBhvr>
                                      <p:to>
                                        <p:strVal val="visible"/>
                                      </p:to>
                                    </p:set>
                                    <p:animEffect transition="in" filter="wipe(left)">
                                      <p:cBhvr>
                                        <p:cTn id="12" dur="500"/>
                                        <p:tgtEl>
                                          <p:spTgt spid="757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5779">
                                            <p:txEl>
                                              <p:pRg st="2" end="2"/>
                                            </p:txEl>
                                          </p:spTgt>
                                        </p:tgtEl>
                                        <p:attrNameLst>
                                          <p:attrName>style.visibility</p:attrName>
                                        </p:attrNameLst>
                                      </p:cBhvr>
                                      <p:to>
                                        <p:strVal val="visible"/>
                                      </p:to>
                                    </p:set>
                                    <p:animEffect transition="in" filter="wipe(left)">
                                      <p:cBhvr>
                                        <p:cTn id="17" dur="500"/>
                                        <p:tgtEl>
                                          <p:spTgt spid="757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888" y="3168650"/>
            <a:ext cx="2987675"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971" name="Rectangle 2"/>
          <p:cNvSpPr>
            <a:spLocks noGrp="1" noChangeArrowheads="1"/>
          </p:cNvSpPr>
          <p:nvPr>
            <p:ph type="title"/>
          </p:nvPr>
        </p:nvSpPr>
        <p:spPr>
          <a:xfrm>
            <a:off x="457200" y="115888"/>
            <a:ext cx="8229600" cy="704850"/>
          </a:xfrm>
        </p:spPr>
        <p:txBody>
          <a:bodyPr/>
          <a:lstStyle/>
          <a:p>
            <a:pPr eaLnBrk="1" hangingPunct="1"/>
            <a:r>
              <a:rPr lang="zh-CN" altLang="en-US"/>
              <a:t>定义外模式考虑事项</a:t>
            </a:r>
          </a:p>
        </p:txBody>
      </p:sp>
      <p:sp>
        <p:nvSpPr>
          <p:cNvPr id="76803" name="Rectangle 3"/>
          <p:cNvSpPr>
            <a:spLocks noGrp="1" noChangeArrowheads="1"/>
          </p:cNvSpPr>
          <p:nvPr>
            <p:ph type="body" idx="1"/>
          </p:nvPr>
        </p:nvSpPr>
        <p:spPr>
          <a:xfrm>
            <a:off x="466725" y="1268413"/>
            <a:ext cx="8070850" cy="4691062"/>
          </a:xfrm>
        </p:spPr>
        <p:txBody>
          <a:bodyPr/>
          <a:lstStyle/>
          <a:p>
            <a:pPr eaLnBrk="1" hangingPunct="1"/>
            <a:r>
              <a:rPr lang="zh-CN" altLang="en-US" sz="3800" b="1">
                <a:latin typeface="楷体_GB2312" pitchFamily="49" charset="-122"/>
                <a:ea typeface="楷体_GB2312" pitchFamily="49" charset="-122"/>
              </a:rPr>
              <a:t>使用更符合用户习惯的</a:t>
            </a:r>
            <a:r>
              <a:rPr lang="zh-CN" altLang="en-US" sz="3800" b="1">
                <a:solidFill>
                  <a:srgbClr val="FF0000"/>
                </a:solidFill>
                <a:latin typeface="楷体_GB2312" pitchFamily="49" charset="-122"/>
                <a:ea typeface="楷体_GB2312" pitchFamily="49" charset="-122"/>
              </a:rPr>
              <a:t>别名</a:t>
            </a:r>
            <a:r>
              <a:rPr lang="zh-CN" altLang="en-US" sz="3800" b="1">
                <a:latin typeface="楷体_GB2312" pitchFamily="49" charset="-122"/>
                <a:ea typeface="楷体_GB2312" pitchFamily="49" charset="-122"/>
              </a:rPr>
              <a:t>。 </a:t>
            </a:r>
          </a:p>
          <a:p>
            <a:pPr eaLnBrk="1" hangingPunct="1"/>
            <a:r>
              <a:rPr lang="zh-CN" altLang="en-US" sz="3800" b="1">
                <a:latin typeface="楷体_GB2312" pitchFamily="49" charset="-122"/>
                <a:ea typeface="楷体_GB2312" pitchFamily="49" charset="-122"/>
              </a:rPr>
              <a:t>对不同级别的用户定义不同的视图，以保证数据的</a:t>
            </a:r>
            <a:r>
              <a:rPr lang="zh-CN" altLang="en-US" sz="3800" b="1">
                <a:solidFill>
                  <a:srgbClr val="FF0000"/>
                </a:solidFill>
                <a:latin typeface="楷体_GB2312" pitchFamily="49" charset="-122"/>
                <a:ea typeface="楷体_GB2312" pitchFamily="49" charset="-122"/>
              </a:rPr>
              <a:t>安全</a:t>
            </a:r>
            <a:r>
              <a:rPr lang="zh-CN" altLang="en-US" sz="3800" b="1">
                <a:latin typeface="楷体_GB2312" pitchFamily="49" charset="-122"/>
                <a:ea typeface="楷体_GB2312" pitchFamily="49" charset="-122"/>
              </a:rPr>
              <a:t>。</a:t>
            </a:r>
          </a:p>
          <a:p>
            <a:pPr eaLnBrk="1" hangingPunct="1"/>
            <a:r>
              <a:rPr lang="zh-CN" altLang="en-US" sz="3800" b="1">
                <a:solidFill>
                  <a:srgbClr val="FF0000"/>
                </a:solidFill>
                <a:latin typeface="楷体_GB2312" pitchFamily="49" charset="-122"/>
                <a:ea typeface="楷体_GB2312" pitchFamily="49" charset="-122"/>
              </a:rPr>
              <a:t>简化</a:t>
            </a:r>
            <a:r>
              <a:rPr lang="zh-CN" altLang="en-US" sz="3800" b="1">
                <a:latin typeface="楷体_GB2312" pitchFamily="49" charset="-122"/>
                <a:ea typeface="楷体_GB2312" pitchFamily="49" charset="-122"/>
              </a:rPr>
              <a:t>用户对系统的使用。</a:t>
            </a:r>
            <a:r>
              <a:rPr lang="zh-CN" altLang="en-US" sz="3800" b="1"/>
              <a:t>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Effect transition="in" filter="wipe(left)">
                                      <p:cBhvr>
                                        <p:cTn id="7" dur="500"/>
                                        <p:tgtEl>
                                          <p:spTgt spid="768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803">
                                            <p:txEl>
                                              <p:pRg st="1" end="1"/>
                                            </p:txEl>
                                          </p:spTgt>
                                        </p:tgtEl>
                                        <p:attrNameLst>
                                          <p:attrName>style.visibility</p:attrName>
                                        </p:attrNameLst>
                                      </p:cBhvr>
                                      <p:to>
                                        <p:strVal val="visible"/>
                                      </p:to>
                                    </p:set>
                                    <p:animEffect transition="in" filter="wipe(left)">
                                      <p:cBhvr>
                                        <p:cTn id="12" dur="500"/>
                                        <p:tgtEl>
                                          <p:spTgt spid="768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6803">
                                            <p:txEl>
                                              <p:pRg st="2" end="2"/>
                                            </p:txEl>
                                          </p:spTgt>
                                        </p:tgtEl>
                                        <p:attrNameLst>
                                          <p:attrName>style.visibility</p:attrName>
                                        </p:attrNameLst>
                                      </p:cBhvr>
                                      <p:to>
                                        <p:strVal val="visible"/>
                                      </p:to>
                                    </p:set>
                                    <p:animEffect transition="in" filter="wipe(left)">
                                      <p:cBhvr>
                                        <p:cTn id="17" dur="500"/>
                                        <p:tgtEl>
                                          <p:spTgt spid="768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44500" y="100013"/>
            <a:ext cx="8229600" cy="792162"/>
          </a:xfrm>
        </p:spPr>
        <p:txBody>
          <a:bodyPr/>
          <a:lstStyle/>
          <a:p>
            <a:pPr eaLnBrk="1" hangingPunct="1"/>
            <a:r>
              <a:rPr lang="zh-CN" altLang="en-US"/>
              <a:t>数据库设计全过程 </a:t>
            </a:r>
          </a:p>
        </p:txBody>
      </p:sp>
      <p:grpSp>
        <p:nvGrpSpPr>
          <p:cNvPr id="46083" name="Group 53"/>
          <p:cNvGrpSpPr>
            <a:grpSpLocks/>
          </p:cNvGrpSpPr>
          <p:nvPr/>
        </p:nvGrpSpPr>
        <p:grpSpPr bwMode="auto">
          <a:xfrm>
            <a:off x="1547813" y="1268413"/>
            <a:ext cx="4968875" cy="4897437"/>
            <a:chOff x="1383" y="845"/>
            <a:chExt cx="1800" cy="2059"/>
          </a:xfrm>
        </p:grpSpPr>
        <p:sp>
          <p:nvSpPr>
            <p:cNvPr id="46088" name="Text Box 26"/>
            <p:cNvSpPr txBox="1">
              <a:spLocks noChangeArrowheads="1"/>
            </p:cNvSpPr>
            <p:nvPr/>
          </p:nvSpPr>
          <p:spPr bwMode="auto">
            <a:xfrm>
              <a:off x="2103" y="2717"/>
              <a:ext cx="576" cy="187"/>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a:solidFill>
                    <a:srgbClr val="000099"/>
                  </a:solidFill>
                  <a:latin typeface="楷体_GB2312" pitchFamily="49" charset="-122"/>
                  <a:ea typeface="楷体_GB2312" pitchFamily="49" charset="-122"/>
                </a:rPr>
                <a:t> 运行和维护</a:t>
              </a:r>
            </a:p>
          </p:txBody>
        </p:sp>
        <p:sp>
          <p:nvSpPr>
            <p:cNvPr id="46089" name="Line 27"/>
            <p:cNvSpPr>
              <a:spLocks noChangeShapeType="1"/>
            </p:cNvSpPr>
            <p:nvPr/>
          </p:nvSpPr>
          <p:spPr bwMode="auto">
            <a:xfrm>
              <a:off x="1815" y="2592"/>
              <a:ext cx="432" cy="1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090" name="Line 28"/>
            <p:cNvSpPr>
              <a:spLocks noChangeShapeType="1"/>
            </p:cNvSpPr>
            <p:nvPr/>
          </p:nvSpPr>
          <p:spPr bwMode="auto">
            <a:xfrm flipH="1">
              <a:off x="2535" y="2592"/>
              <a:ext cx="288" cy="1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6091" name="Group 29"/>
            <p:cNvGrpSpPr>
              <a:grpSpLocks/>
            </p:cNvGrpSpPr>
            <p:nvPr/>
          </p:nvGrpSpPr>
          <p:grpSpPr bwMode="auto">
            <a:xfrm>
              <a:off x="1383" y="845"/>
              <a:ext cx="1800" cy="1747"/>
              <a:chOff x="5292" y="504"/>
              <a:chExt cx="4500" cy="4368"/>
            </a:xfrm>
          </p:grpSpPr>
          <p:sp>
            <p:nvSpPr>
              <p:cNvPr id="46092" name="Text Box 30"/>
              <p:cNvSpPr txBox="1">
                <a:spLocks noChangeArrowheads="1"/>
              </p:cNvSpPr>
              <p:nvPr/>
            </p:nvSpPr>
            <p:spPr bwMode="auto">
              <a:xfrm>
                <a:off x="6912" y="504"/>
                <a:ext cx="1440" cy="468"/>
              </a:xfrm>
              <a:prstGeom prst="rect">
                <a:avLst/>
              </a:prstGeom>
              <a:solidFill>
                <a:srgbClr val="00B050"/>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dirty="0">
                    <a:solidFill>
                      <a:srgbClr val="000099"/>
                    </a:solidFill>
                    <a:latin typeface="楷体_GB2312" pitchFamily="49" charset="-122"/>
                    <a:ea typeface="楷体_GB2312" pitchFamily="49" charset="-122"/>
                  </a:rPr>
                  <a:t> 需求分析</a:t>
                </a:r>
              </a:p>
            </p:txBody>
          </p:sp>
          <p:sp>
            <p:nvSpPr>
              <p:cNvPr id="46093" name="Text Box 31"/>
              <p:cNvSpPr txBox="1">
                <a:spLocks noChangeArrowheads="1"/>
              </p:cNvSpPr>
              <p:nvPr/>
            </p:nvSpPr>
            <p:spPr bwMode="auto">
              <a:xfrm>
                <a:off x="5652" y="1284"/>
                <a:ext cx="1260" cy="468"/>
              </a:xfrm>
              <a:prstGeom prst="rect">
                <a:avLst/>
              </a:prstGeom>
              <a:solidFill>
                <a:srgbClr val="00B050"/>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dirty="0">
                    <a:solidFill>
                      <a:srgbClr val="000099"/>
                    </a:solidFill>
                    <a:latin typeface="楷体_GB2312" pitchFamily="49" charset="-122"/>
                    <a:ea typeface="楷体_GB2312" pitchFamily="49" charset="-122"/>
                  </a:rPr>
                  <a:t>数据分析</a:t>
                </a:r>
              </a:p>
            </p:txBody>
          </p:sp>
          <p:sp>
            <p:nvSpPr>
              <p:cNvPr id="46094" name="Text Box 32"/>
              <p:cNvSpPr txBox="1">
                <a:spLocks noChangeArrowheads="1"/>
              </p:cNvSpPr>
              <p:nvPr/>
            </p:nvSpPr>
            <p:spPr bwMode="auto">
              <a:xfrm>
                <a:off x="8352" y="1284"/>
                <a:ext cx="126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a:solidFill>
                      <a:srgbClr val="000099"/>
                    </a:solidFill>
                    <a:latin typeface="楷体_GB2312" pitchFamily="49" charset="-122"/>
                    <a:ea typeface="楷体_GB2312" pitchFamily="49" charset="-122"/>
                  </a:rPr>
                  <a:t>功能分析</a:t>
                </a:r>
              </a:p>
            </p:txBody>
          </p:sp>
          <p:sp>
            <p:nvSpPr>
              <p:cNvPr id="46095" name="Text Box 33"/>
              <p:cNvSpPr txBox="1">
                <a:spLocks noChangeArrowheads="1"/>
              </p:cNvSpPr>
              <p:nvPr/>
            </p:nvSpPr>
            <p:spPr bwMode="auto">
              <a:xfrm>
                <a:off x="5472" y="2064"/>
                <a:ext cx="1620" cy="468"/>
              </a:xfrm>
              <a:prstGeom prst="rect">
                <a:avLst/>
              </a:prstGeom>
              <a:solidFill>
                <a:srgbClr val="00B050"/>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dirty="0">
                    <a:solidFill>
                      <a:srgbClr val="000099"/>
                    </a:solidFill>
                    <a:latin typeface="楷体_GB2312" pitchFamily="49" charset="-122"/>
                    <a:ea typeface="楷体_GB2312" pitchFamily="49" charset="-122"/>
                  </a:rPr>
                  <a:t>概念结构设计</a:t>
                </a:r>
              </a:p>
            </p:txBody>
          </p:sp>
          <p:sp>
            <p:nvSpPr>
              <p:cNvPr id="46096" name="Text Box 34"/>
              <p:cNvSpPr txBox="1">
                <a:spLocks noChangeArrowheads="1"/>
              </p:cNvSpPr>
              <p:nvPr/>
            </p:nvSpPr>
            <p:spPr bwMode="auto">
              <a:xfrm>
                <a:off x="5472" y="2844"/>
                <a:ext cx="1620" cy="468"/>
              </a:xfrm>
              <a:prstGeom prst="rect">
                <a:avLst/>
              </a:prstGeom>
              <a:solidFill>
                <a:srgbClr val="00B050"/>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dirty="0">
                    <a:solidFill>
                      <a:srgbClr val="000099"/>
                    </a:solidFill>
                    <a:latin typeface="楷体_GB2312" pitchFamily="49" charset="-122"/>
                    <a:ea typeface="楷体_GB2312" pitchFamily="49" charset="-122"/>
                  </a:rPr>
                  <a:t>逻辑结构设计</a:t>
                </a:r>
              </a:p>
            </p:txBody>
          </p:sp>
          <p:sp>
            <p:nvSpPr>
              <p:cNvPr id="46097" name="Text Box 35"/>
              <p:cNvSpPr txBox="1">
                <a:spLocks noChangeArrowheads="1"/>
              </p:cNvSpPr>
              <p:nvPr/>
            </p:nvSpPr>
            <p:spPr bwMode="auto">
              <a:xfrm>
                <a:off x="5472" y="3624"/>
                <a:ext cx="1627"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a:solidFill>
                      <a:srgbClr val="000099"/>
                    </a:solidFill>
                    <a:latin typeface="楷体_GB2312" pitchFamily="49" charset="-122"/>
                    <a:ea typeface="楷体_GB2312" pitchFamily="49" charset="-122"/>
                  </a:rPr>
                  <a:t>物理结构设计</a:t>
                </a:r>
              </a:p>
            </p:txBody>
          </p:sp>
          <p:sp>
            <p:nvSpPr>
              <p:cNvPr id="46098" name="Text Box 36"/>
              <p:cNvSpPr txBox="1">
                <a:spLocks noChangeArrowheads="1"/>
              </p:cNvSpPr>
              <p:nvPr/>
            </p:nvSpPr>
            <p:spPr bwMode="auto">
              <a:xfrm>
                <a:off x="5472" y="4404"/>
                <a:ext cx="162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a:solidFill>
                      <a:srgbClr val="000099"/>
                    </a:solidFill>
                    <a:latin typeface="楷体_GB2312" pitchFamily="49" charset="-122"/>
                    <a:ea typeface="楷体_GB2312" pitchFamily="49" charset="-122"/>
                  </a:rPr>
                  <a:t>加载数据</a:t>
                </a:r>
              </a:p>
            </p:txBody>
          </p:sp>
          <p:sp>
            <p:nvSpPr>
              <p:cNvPr id="46099" name="Text Box 37"/>
              <p:cNvSpPr txBox="1">
                <a:spLocks noChangeArrowheads="1"/>
              </p:cNvSpPr>
              <p:nvPr/>
            </p:nvSpPr>
            <p:spPr bwMode="auto">
              <a:xfrm>
                <a:off x="8352" y="2064"/>
                <a:ext cx="126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a:solidFill>
                      <a:srgbClr val="000099"/>
                    </a:solidFill>
                    <a:latin typeface="楷体_GB2312" pitchFamily="49" charset="-122"/>
                    <a:ea typeface="楷体_GB2312" pitchFamily="49" charset="-122"/>
                  </a:rPr>
                  <a:t>功能设计</a:t>
                </a:r>
              </a:p>
            </p:txBody>
          </p:sp>
          <p:sp>
            <p:nvSpPr>
              <p:cNvPr id="46100" name="Text Box 38"/>
              <p:cNvSpPr txBox="1">
                <a:spLocks noChangeArrowheads="1"/>
              </p:cNvSpPr>
              <p:nvPr/>
            </p:nvSpPr>
            <p:spPr bwMode="auto">
              <a:xfrm>
                <a:off x="8352" y="2844"/>
                <a:ext cx="126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a:solidFill>
                      <a:srgbClr val="000099"/>
                    </a:solidFill>
                    <a:latin typeface="楷体_GB2312" pitchFamily="49" charset="-122"/>
                    <a:ea typeface="楷体_GB2312" pitchFamily="49" charset="-122"/>
                  </a:rPr>
                  <a:t>事务设计</a:t>
                </a:r>
              </a:p>
            </p:txBody>
          </p:sp>
          <p:sp>
            <p:nvSpPr>
              <p:cNvPr id="46101" name="Text Box 39"/>
              <p:cNvSpPr txBox="1">
                <a:spLocks noChangeArrowheads="1"/>
              </p:cNvSpPr>
              <p:nvPr/>
            </p:nvSpPr>
            <p:spPr bwMode="auto">
              <a:xfrm>
                <a:off x="8352" y="3624"/>
                <a:ext cx="126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a:solidFill>
                      <a:srgbClr val="000099"/>
                    </a:solidFill>
                    <a:latin typeface="楷体_GB2312" pitchFamily="49" charset="-122"/>
                    <a:ea typeface="楷体_GB2312" pitchFamily="49" charset="-122"/>
                  </a:rPr>
                  <a:t>程序设计</a:t>
                </a:r>
              </a:p>
            </p:txBody>
          </p:sp>
          <p:sp>
            <p:nvSpPr>
              <p:cNvPr id="46102" name="Text Box 40"/>
              <p:cNvSpPr txBox="1">
                <a:spLocks noChangeArrowheads="1"/>
              </p:cNvSpPr>
              <p:nvPr/>
            </p:nvSpPr>
            <p:spPr bwMode="auto">
              <a:xfrm>
                <a:off x="8352" y="4404"/>
                <a:ext cx="126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000" b="1">
                    <a:solidFill>
                      <a:srgbClr val="000099"/>
                    </a:solidFill>
                    <a:latin typeface="楷体_GB2312" pitchFamily="49" charset="-122"/>
                    <a:ea typeface="楷体_GB2312" pitchFamily="49" charset="-122"/>
                  </a:rPr>
                  <a:t>调试运行</a:t>
                </a:r>
              </a:p>
            </p:txBody>
          </p:sp>
          <p:sp>
            <p:nvSpPr>
              <p:cNvPr id="46103" name="Line 41"/>
              <p:cNvSpPr>
                <a:spLocks noChangeShapeType="1"/>
              </p:cNvSpPr>
              <p:nvPr/>
            </p:nvSpPr>
            <p:spPr bwMode="auto">
              <a:xfrm flipH="1">
                <a:off x="6192" y="975"/>
                <a:ext cx="1080"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6104" name="Line 42"/>
              <p:cNvSpPr>
                <a:spLocks noChangeShapeType="1"/>
              </p:cNvSpPr>
              <p:nvPr/>
            </p:nvSpPr>
            <p:spPr bwMode="auto">
              <a:xfrm>
                <a:off x="7992" y="975"/>
                <a:ext cx="1080"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6105" name="Line 43"/>
              <p:cNvSpPr>
                <a:spLocks noChangeShapeType="1"/>
              </p:cNvSpPr>
              <p:nvPr/>
            </p:nvSpPr>
            <p:spPr bwMode="auto">
              <a:xfrm flipH="1">
                <a:off x="9072" y="1752"/>
                <a:ext cx="0"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6106" name="Line 44"/>
              <p:cNvSpPr>
                <a:spLocks noChangeShapeType="1"/>
              </p:cNvSpPr>
              <p:nvPr/>
            </p:nvSpPr>
            <p:spPr bwMode="auto">
              <a:xfrm>
                <a:off x="9069" y="2532"/>
                <a:ext cx="3"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6107" name="Line 45"/>
              <p:cNvSpPr>
                <a:spLocks noChangeShapeType="1"/>
              </p:cNvSpPr>
              <p:nvPr/>
            </p:nvSpPr>
            <p:spPr bwMode="auto">
              <a:xfrm>
                <a:off x="9075" y="4092"/>
                <a:ext cx="0"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6108" name="Line 46"/>
              <p:cNvSpPr>
                <a:spLocks noChangeShapeType="1"/>
              </p:cNvSpPr>
              <p:nvPr/>
            </p:nvSpPr>
            <p:spPr bwMode="auto">
              <a:xfrm>
                <a:off x="6372" y="1752"/>
                <a:ext cx="0"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6109" name="Line 47"/>
              <p:cNvSpPr>
                <a:spLocks noChangeShapeType="1"/>
              </p:cNvSpPr>
              <p:nvPr/>
            </p:nvSpPr>
            <p:spPr bwMode="auto">
              <a:xfrm>
                <a:off x="6372" y="2532"/>
                <a:ext cx="0"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6110" name="Line 48"/>
              <p:cNvSpPr>
                <a:spLocks noChangeShapeType="1"/>
              </p:cNvSpPr>
              <p:nvPr/>
            </p:nvSpPr>
            <p:spPr bwMode="auto">
              <a:xfrm>
                <a:off x="6372" y="3312"/>
                <a:ext cx="0"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6111" name="Line 49"/>
              <p:cNvSpPr>
                <a:spLocks noChangeShapeType="1"/>
              </p:cNvSpPr>
              <p:nvPr/>
            </p:nvSpPr>
            <p:spPr bwMode="auto">
              <a:xfrm>
                <a:off x="6372" y="4092"/>
                <a:ext cx="0"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6112" name="Line 50"/>
              <p:cNvSpPr>
                <a:spLocks noChangeShapeType="1"/>
              </p:cNvSpPr>
              <p:nvPr/>
            </p:nvSpPr>
            <p:spPr bwMode="auto">
              <a:xfrm>
                <a:off x="9075" y="3312"/>
                <a:ext cx="0"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6113" name="Rectangle 51"/>
              <p:cNvSpPr>
                <a:spLocks noChangeArrowheads="1"/>
              </p:cNvSpPr>
              <p:nvPr/>
            </p:nvSpPr>
            <p:spPr bwMode="auto">
              <a:xfrm>
                <a:off x="5292" y="1128"/>
                <a:ext cx="2160" cy="3120"/>
              </a:xfrm>
              <a:prstGeom prst="rect">
                <a:avLst/>
              </a:prstGeom>
              <a:noFill/>
              <a:ln w="12700">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sp>
            <p:nvSpPr>
              <p:cNvPr id="46114" name="Rectangle 52"/>
              <p:cNvSpPr>
                <a:spLocks noChangeArrowheads="1"/>
              </p:cNvSpPr>
              <p:nvPr/>
            </p:nvSpPr>
            <p:spPr bwMode="auto">
              <a:xfrm>
                <a:off x="8172" y="1128"/>
                <a:ext cx="1620" cy="3120"/>
              </a:xfrm>
              <a:prstGeom prst="rect">
                <a:avLst/>
              </a:prstGeom>
              <a:noFill/>
              <a:ln w="12700">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grpSp>
      </p:grpSp>
      <p:sp>
        <p:nvSpPr>
          <p:cNvPr id="46084" name="左大括号 30"/>
          <p:cNvSpPr>
            <a:spLocks/>
          </p:cNvSpPr>
          <p:nvPr/>
        </p:nvSpPr>
        <p:spPr bwMode="auto">
          <a:xfrm>
            <a:off x="1285875" y="1857375"/>
            <a:ext cx="214313" cy="3000375"/>
          </a:xfrm>
          <a:prstGeom prst="leftBrace">
            <a:avLst>
              <a:gd name="adj1" fmla="val 8361"/>
              <a:gd name="adj2" fmla="val 50000"/>
            </a:avLst>
          </a:prstGeom>
          <a:noFill/>
          <a:ln w="19050" algn="ctr">
            <a:solidFill>
              <a:srgbClr val="D60093"/>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sp>
        <p:nvSpPr>
          <p:cNvPr id="46085" name="TextBox 31"/>
          <p:cNvSpPr txBox="1">
            <a:spLocks noChangeArrowheads="1"/>
          </p:cNvSpPr>
          <p:nvPr/>
        </p:nvSpPr>
        <p:spPr bwMode="auto">
          <a:xfrm>
            <a:off x="682625" y="2576513"/>
            <a:ext cx="500063"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zh-CN" altLang="en-US" b="1">
                <a:solidFill>
                  <a:srgbClr val="FF0000"/>
                </a:solidFill>
                <a:latin typeface="楷体_GB2312" pitchFamily="49" charset="-122"/>
                <a:ea typeface="楷体_GB2312" pitchFamily="49" charset="-122"/>
              </a:rPr>
              <a:t>结构设计</a:t>
            </a:r>
          </a:p>
        </p:txBody>
      </p:sp>
      <p:sp>
        <p:nvSpPr>
          <p:cNvPr id="46086" name="左大括号 32"/>
          <p:cNvSpPr>
            <a:spLocks/>
          </p:cNvSpPr>
          <p:nvPr/>
        </p:nvSpPr>
        <p:spPr bwMode="auto">
          <a:xfrm flipH="1">
            <a:off x="6583363" y="1857375"/>
            <a:ext cx="214312" cy="3000375"/>
          </a:xfrm>
          <a:prstGeom prst="leftBrace">
            <a:avLst>
              <a:gd name="adj1" fmla="val 8361"/>
              <a:gd name="adj2" fmla="val 50000"/>
            </a:avLst>
          </a:prstGeom>
          <a:noFill/>
          <a:ln w="19050" algn="ctr">
            <a:solidFill>
              <a:srgbClr val="D60093"/>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sp>
        <p:nvSpPr>
          <p:cNvPr id="46087" name="TextBox 33"/>
          <p:cNvSpPr txBox="1">
            <a:spLocks noChangeArrowheads="1"/>
          </p:cNvSpPr>
          <p:nvPr/>
        </p:nvSpPr>
        <p:spPr bwMode="auto">
          <a:xfrm>
            <a:off x="6786563" y="2714625"/>
            <a:ext cx="500062"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zh-CN" altLang="en-US" b="1">
                <a:solidFill>
                  <a:srgbClr val="FF0000"/>
                </a:solidFill>
                <a:latin typeface="楷体_GB2312" pitchFamily="49" charset="-122"/>
                <a:ea typeface="楷体_GB2312" pitchFamily="49" charset="-122"/>
              </a:rPr>
              <a:t>行为设计</a:t>
            </a:r>
          </a:p>
        </p:txBody>
      </p:sp>
      <p:grpSp>
        <p:nvGrpSpPr>
          <p:cNvPr id="4" name="组合 3"/>
          <p:cNvGrpSpPr/>
          <p:nvPr/>
        </p:nvGrpSpPr>
        <p:grpSpPr>
          <a:xfrm>
            <a:off x="1651316" y="3284934"/>
            <a:ext cx="6378268" cy="1780855"/>
            <a:chOff x="1651317" y="1824197"/>
            <a:chExt cx="6378268" cy="1780855"/>
          </a:xfrm>
        </p:grpSpPr>
        <p:sp>
          <p:nvSpPr>
            <p:cNvPr id="2" name="圆角矩形标注 1"/>
            <p:cNvSpPr/>
            <p:nvPr/>
          </p:nvSpPr>
          <p:spPr>
            <a:xfrm>
              <a:off x="4775519" y="1824197"/>
              <a:ext cx="3254066" cy="1780855"/>
            </a:xfrm>
            <a:prstGeom prst="wedgeRoundRectCallout">
              <a:avLst>
                <a:gd name="adj1" fmla="val -94077"/>
                <a:gd name="adj2" fmla="val 23197"/>
                <a:gd name="adj3" fmla="val 16667"/>
              </a:avLst>
            </a:prstGeom>
            <a:ln w="19050">
              <a:solidFill>
                <a:srgbClr val="C00000"/>
              </a:solidFill>
            </a:ln>
          </p:spPr>
          <p:style>
            <a:lnRef idx="1">
              <a:schemeClr val="accent5"/>
            </a:lnRef>
            <a:fillRef idx="2">
              <a:schemeClr val="accent5"/>
            </a:fillRef>
            <a:effectRef idx="1">
              <a:schemeClr val="accent5"/>
            </a:effectRef>
            <a:fontRef idx="minor">
              <a:schemeClr val="dk1"/>
            </a:fontRef>
          </p:style>
          <p:txBody>
            <a:bodyPr rtlCol="0" anchor="ctr"/>
            <a:lstStyle/>
            <a:p>
              <a:r>
                <a:rPr lang="zh-CN" altLang="en-US" sz="2400" b="1" dirty="0">
                  <a:latin typeface="楷体_GB2312" pitchFamily="49" charset="-122"/>
                  <a:ea typeface="楷体_GB2312" pitchFamily="49" charset="-122"/>
                </a:rPr>
                <a:t>形成数据库的内模式，常用文件级术语描述。如</a:t>
              </a:r>
              <a:r>
                <a:rPr lang="en-US" altLang="zh-CN" sz="2400" b="1" dirty="0">
                  <a:latin typeface="楷体_GB2312" pitchFamily="49" charset="-122"/>
                  <a:ea typeface="楷体_GB2312" pitchFamily="49" charset="-122"/>
                </a:rPr>
                <a:t>DB</a:t>
              </a:r>
              <a:r>
                <a:rPr lang="zh-CN" altLang="en-US" sz="2400" b="1" dirty="0">
                  <a:latin typeface="楷体_GB2312" pitchFamily="49" charset="-122"/>
                  <a:ea typeface="楷体_GB2312" pitchFamily="49" charset="-122"/>
                </a:rPr>
                <a:t>文件或目录、索引。</a:t>
              </a:r>
            </a:p>
          </p:txBody>
        </p:sp>
        <p:sp>
          <p:nvSpPr>
            <p:cNvPr id="3" name="圆角矩形 2"/>
            <p:cNvSpPr/>
            <p:nvPr/>
          </p:nvSpPr>
          <p:spPr>
            <a:xfrm>
              <a:off x="1651317" y="2601200"/>
              <a:ext cx="1987550" cy="744877"/>
            </a:xfrm>
            <a:prstGeom prst="roundRect">
              <a:avLst/>
            </a:prstGeom>
            <a:solidFill>
              <a:srgbClr val="FFFF00">
                <a:alpha val="28000"/>
              </a:srgbClr>
            </a:solidFill>
            <a:ln w="28575">
              <a:solidFill>
                <a:srgbClr val="FF0000"/>
              </a:solidFill>
              <a:prstDash val="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grpSp>
    </p:spTree>
    <p:extLst>
      <p:ext uri="{BB962C8B-B14F-4D97-AF65-F5344CB8AC3E}">
        <p14:creationId xmlns:p14="http://schemas.microsoft.com/office/powerpoint/2010/main" val="92213915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71500" y="152400"/>
            <a:ext cx="7858125" cy="685800"/>
          </a:xfrm>
        </p:spPr>
        <p:txBody>
          <a:bodyPr/>
          <a:lstStyle/>
          <a:p>
            <a:pPr eaLnBrk="1" hangingPunct="1"/>
            <a:r>
              <a:rPr lang="zh-CN" altLang="en-US" dirty="0"/>
              <a:t>（</a:t>
            </a:r>
            <a:r>
              <a:rPr lang="en-US" altLang="zh-CN" dirty="0"/>
              <a:t>1</a:t>
            </a:r>
            <a:r>
              <a:rPr lang="zh-CN" altLang="en-US" dirty="0"/>
              <a:t>）定义单源表视图</a:t>
            </a:r>
          </a:p>
        </p:txBody>
      </p:sp>
      <p:sp>
        <p:nvSpPr>
          <p:cNvPr id="28675" name="Rectangle 3"/>
          <p:cNvSpPr>
            <a:spLocks noGrp="1" noChangeArrowheads="1"/>
          </p:cNvSpPr>
          <p:nvPr>
            <p:ph type="body" idx="1"/>
          </p:nvPr>
        </p:nvSpPr>
        <p:spPr>
          <a:xfrm>
            <a:off x="357188" y="1295400"/>
            <a:ext cx="8329612" cy="4991100"/>
          </a:xfrm>
        </p:spPr>
        <p:txBody>
          <a:bodyPr/>
          <a:lstStyle/>
          <a:p>
            <a:pPr eaLnBrk="1" hangingPunct="1">
              <a:spcBef>
                <a:spcPts val="600"/>
              </a:spcBef>
            </a:pPr>
            <a:r>
              <a:rPr lang="zh-CN" altLang="en-US" b="1" dirty="0"/>
              <a:t>视图的数据取自一个表的</a:t>
            </a:r>
            <a:r>
              <a:rPr lang="zh-CN" altLang="en-US" b="1" dirty="0">
                <a:solidFill>
                  <a:srgbClr val="0000FF"/>
                </a:solidFill>
              </a:rPr>
              <a:t>部分</a:t>
            </a:r>
            <a:r>
              <a:rPr lang="zh-CN" altLang="en-US" b="1" dirty="0">
                <a:solidFill>
                  <a:srgbClr val="FF0000"/>
                </a:solidFill>
              </a:rPr>
              <a:t>行</a:t>
            </a:r>
            <a:r>
              <a:rPr lang="zh-CN" altLang="en-US" b="1" dirty="0"/>
              <a:t>和</a:t>
            </a:r>
            <a:r>
              <a:rPr lang="zh-CN" altLang="en-US" b="1" dirty="0">
                <a:solidFill>
                  <a:srgbClr val="FF0000"/>
                </a:solidFill>
              </a:rPr>
              <a:t>列</a:t>
            </a:r>
            <a:r>
              <a:rPr lang="zh-CN" altLang="en-US" b="1" dirty="0"/>
              <a:t>。</a:t>
            </a:r>
          </a:p>
          <a:p>
            <a:pPr eaLnBrk="1" hangingPunct="1">
              <a:spcBef>
                <a:spcPts val="600"/>
              </a:spcBef>
            </a:pPr>
            <a:r>
              <a:rPr lang="zh-CN" altLang="en-US" b="1" dirty="0">
                <a:solidFill>
                  <a:srgbClr val="FF0000"/>
                </a:solidFill>
              </a:rPr>
              <a:t>例</a:t>
            </a:r>
            <a:r>
              <a:rPr lang="en-US" altLang="zh-CN" b="1" dirty="0">
                <a:solidFill>
                  <a:srgbClr val="FF0000"/>
                </a:solidFill>
              </a:rPr>
              <a:t>1  </a:t>
            </a:r>
            <a:r>
              <a:rPr lang="zh-CN" altLang="en-US" b="1" dirty="0"/>
              <a:t>建立查询信息管理系学生的</a:t>
            </a:r>
            <a:r>
              <a:rPr lang="zh-CN" altLang="en-US" b="1" dirty="0">
                <a:solidFill>
                  <a:srgbClr val="0000FF"/>
                </a:solidFill>
              </a:rPr>
              <a:t>学号</a:t>
            </a:r>
            <a:r>
              <a:rPr lang="zh-CN" altLang="en-US" b="1" dirty="0"/>
              <a:t>、</a:t>
            </a:r>
            <a:r>
              <a:rPr lang="zh-CN" altLang="en-US" b="1" dirty="0">
                <a:solidFill>
                  <a:srgbClr val="0000FF"/>
                </a:solidFill>
              </a:rPr>
              <a:t>姓名</a:t>
            </a:r>
            <a:r>
              <a:rPr lang="zh-CN" altLang="en-US" b="1" dirty="0"/>
              <a:t>、</a:t>
            </a:r>
            <a:r>
              <a:rPr lang="zh-CN" altLang="en-US" b="1" dirty="0">
                <a:solidFill>
                  <a:srgbClr val="0000FF"/>
                </a:solidFill>
              </a:rPr>
              <a:t>性别</a:t>
            </a:r>
            <a:r>
              <a:rPr lang="zh-CN" altLang="en-US" b="1" dirty="0"/>
              <a:t>和</a:t>
            </a:r>
            <a:r>
              <a:rPr lang="zh-CN" altLang="en-US" b="1" dirty="0">
                <a:solidFill>
                  <a:srgbClr val="0000FF"/>
                </a:solidFill>
              </a:rPr>
              <a:t>年龄</a:t>
            </a:r>
            <a:r>
              <a:rPr lang="zh-CN" altLang="en-US" b="1" dirty="0"/>
              <a:t>的视图。</a:t>
            </a:r>
          </a:p>
          <a:p>
            <a:pPr lvl="1" eaLnBrk="1" hangingPunct="1">
              <a:spcBef>
                <a:spcPts val="600"/>
              </a:spcBef>
              <a:buFont typeface="Wingdings" panose="05000000000000000000" pitchFamily="2" charset="2"/>
              <a:buNone/>
            </a:pPr>
            <a:r>
              <a:rPr lang="en-US" altLang="zh-CN" b="1" dirty="0">
                <a:solidFill>
                  <a:srgbClr val="FF0000"/>
                </a:solidFill>
              </a:rPr>
              <a:t>CREATE</a:t>
            </a:r>
            <a:r>
              <a:rPr lang="en-US" altLang="zh-CN" b="1" dirty="0">
                <a:solidFill>
                  <a:srgbClr val="0000FF"/>
                </a:solidFill>
              </a:rPr>
              <a:t> </a:t>
            </a:r>
            <a:r>
              <a:rPr lang="en-US" altLang="zh-CN" b="1" dirty="0">
                <a:solidFill>
                  <a:srgbClr val="FF0000"/>
                </a:solidFill>
              </a:rPr>
              <a:t>VIEW</a:t>
            </a:r>
            <a:r>
              <a:rPr lang="en-US" altLang="zh-CN" b="1" dirty="0"/>
              <a:t> </a:t>
            </a:r>
            <a:r>
              <a:rPr lang="en-US" altLang="zh-CN" b="1" dirty="0" err="1"/>
              <a:t>IS_Student</a:t>
            </a:r>
            <a:endParaRPr lang="en-US" altLang="zh-CN" b="1" dirty="0"/>
          </a:p>
          <a:p>
            <a:pPr lvl="1" eaLnBrk="1" hangingPunct="1">
              <a:spcBef>
                <a:spcPts val="600"/>
              </a:spcBef>
              <a:buFont typeface="Wingdings" panose="05000000000000000000" pitchFamily="2" charset="2"/>
              <a:buNone/>
            </a:pPr>
            <a:r>
              <a:rPr lang="en-US" altLang="zh-CN" b="1" dirty="0">
                <a:solidFill>
                  <a:srgbClr val="0000FF"/>
                </a:solidFill>
              </a:rPr>
              <a:t>AS</a:t>
            </a:r>
          </a:p>
          <a:p>
            <a:pPr lvl="1" eaLnBrk="1" hangingPunct="1">
              <a:spcBef>
                <a:spcPts val="600"/>
              </a:spcBef>
              <a:buFont typeface="Wingdings" panose="05000000000000000000" pitchFamily="2" charset="2"/>
              <a:buNone/>
            </a:pPr>
            <a:r>
              <a:rPr lang="en-US" altLang="zh-CN" b="1" dirty="0">
                <a:solidFill>
                  <a:srgbClr val="0000FF"/>
                </a:solidFill>
              </a:rPr>
              <a:t>   SELECT </a:t>
            </a:r>
            <a:r>
              <a:rPr lang="en-US" altLang="zh-CN" b="1" dirty="0" err="1"/>
              <a:t>Sno</a:t>
            </a:r>
            <a:r>
              <a:rPr lang="en-US" altLang="zh-CN" b="1" dirty="0"/>
              <a:t>, </a:t>
            </a:r>
            <a:r>
              <a:rPr lang="en-US" altLang="zh-CN" b="1" dirty="0" err="1"/>
              <a:t>Sname</a:t>
            </a:r>
            <a:r>
              <a:rPr lang="en-US" altLang="zh-CN" b="1" dirty="0"/>
              <a:t>, </a:t>
            </a:r>
            <a:r>
              <a:rPr lang="en-US" altLang="zh-CN" b="1" dirty="0" err="1"/>
              <a:t>Ssex</a:t>
            </a:r>
            <a:r>
              <a:rPr lang="en-US" altLang="zh-CN" b="1" dirty="0"/>
              <a:t>, Sage</a:t>
            </a:r>
          </a:p>
          <a:p>
            <a:pPr lvl="1" eaLnBrk="1" hangingPunct="1">
              <a:spcBef>
                <a:spcPts val="600"/>
              </a:spcBef>
              <a:buFont typeface="Wingdings" panose="05000000000000000000" pitchFamily="2" charset="2"/>
              <a:buNone/>
            </a:pPr>
            <a:r>
              <a:rPr lang="en-US" altLang="zh-CN" b="1" dirty="0">
                <a:solidFill>
                  <a:srgbClr val="0000FF"/>
                </a:solidFill>
              </a:rPr>
              <a:t>     FROM </a:t>
            </a:r>
            <a:r>
              <a:rPr lang="en-US" altLang="zh-CN" b="1" dirty="0"/>
              <a:t>Student</a:t>
            </a:r>
            <a:r>
              <a:rPr lang="en-US" altLang="zh-CN" b="1" dirty="0">
                <a:solidFill>
                  <a:srgbClr val="0000FF"/>
                </a:solidFill>
              </a:rPr>
              <a:t> </a:t>
            </a:r>
          </a:p>
          <a:p>
            <a:pPr lvl="1" eaLnBrk="1" hangingPunct="1">
              <a:spcBef>
                <a:spcPts val="600"/>
              </a:spcBef>
              <a:buFont typeface="Wingdings" panose="05000000000000000000" pitchFamily="2" charset="2"/>
              <a:buNone/>
            </a:pPr>
            <a:r>
              <a:rPr lang="en-US" altLang="zh-CN" b="1" dirty="0">
                <a:solidFill>
                  <a:srgbClr val="0000FF"/>
                </a:solidFill>
              </a:rPr>
              <a:t>     WHERE </a:t>
            </a:r>
            <a:r>
              <a:rPr lang="en-US" altLang="zh-CN" b="1" dirty="0" err="1"/>
              <a:t>Sdept</a:t>
            </a:r>
            <a:r>
              <a:rPr lang="en-US" altLang="zh-CN" b="1" dirty="0"/>
              <a:t> = '</a:t>
            </a:r>
            <a:r>
              <a:rPr lang="zh-CN" altLang="en-US" b="1" dirty="0"/>
              <a:t>信息管理系</a:t>
            </a:r>
            <a:r>
              <a:rPr lang="en-US" altLang="zh-CN" b="1" dirty="0"/>
              <a:t>'</a:t>
            </a:r>
            <a:endParaRPr lang="zh-CN" altLang="en-US" b="1"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wipe(left)">
                                      <p:cBhvr>
                                        <p:cTn id="7" dur="500"/>
                                        <p:tgtEl>
                                          <p:spTgt spid="28675">
                                            <p:txEl>
                                              <p:pRg st="0" end="0"/>
                                            </p:txEl>
                                          </p:spTgt>
                                        </p:tgtEl>
                                      </p:cBhvr>
                                    </p:animEffect>
                                  </p:childTnLst>
                                </p:cTn>
                              </p:par>
                            </p:childTnLst>
                          </p:cTn>
                        </p:par>
                      </p:childTnLst>
                    </p:cTn>
                  </p:par>
                  <p:par>
                    <p:cTn id="8" fill="hold">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wipe(left)">
                                      <p:cBhvr>
                                        <p:cTn id="12" dur="500"/>
                                        <p:tgtEl>
                                          <p:spTgt spid="28675">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8675">
                                            <p:txEl>
                                              <p:pRg st="2" end="2"/>
                                            </p:txEl>
                                          </p:spTgt>
                                        </p:tgtEl>
                                        <p:attrNameLst>
                                          <p:attrName>style.visibility</p:attrName>
                                        </p:attrNameLst>
                                      </p:cBhvr>
                                      <p:to>
                                        <p:strVal val="visible"/>
                                      </p:to>
                                    </p:set>
                                    <p:animEffect transition="in" filter="wipe(left)">
                                      <p:cBhvr>
                                        <p:cTn id="16" dur="500"/>
                                        <p:tgtEl>
                                          <p:spTgt spid="28675">
                                            <p:txEl>
                                              <p:pRg st="2" end="2"/>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28675">
                                            <p:txEl>
                                              <p:pRg st="3" end="3"/>
                                            </p:txEl>
                                          </p:spTgt>
                                        </p:tgtEl>
                                        <p:attrNameLst>
                                          <p:attrName>style.visibility</p:attrName>
                                        </p:attrNameLst>
                                      </p:cBhvr>
                                      <p:to>
                                        <p:strVal val="visible"/>
                                      </p:to>
                                    </p:set>
                                    <p:animEffect transition="in" filter="wipe(left)">
                                      <p:cBhvr>
                                        <p:cTn id="20" dur="500"/>
                                        <p:tgtEl>
                                          <p:spTgt spid="28675">
                                            <p:txEl>
                                              <p:pRg st="3" end="3"/>
                                            </p:txEl>
                                          </p:spTgt>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28675">
                                            <p:txEl>
                                              <p:pRg st="4" end="4"/>
                                            </p:txEl>
                                          </p:spTgt>
                                        </p:tgtEl>
                                        <p:attrNameLst>
                                          <p:attrName>style.visibility</p:attrName>
                                        </p:attrNameLst>
                                      </p:cBhvr>
                                      <p:to>
                                        <p:strVal val="visible"/>
                                      </p:to>
                                    </p:set>
                                    <p:animEffect transition="in" filter="wipe(left)">
                                      <p:cBhvr>
                                        <p:cTn id="24" dur="500"/>
                                        <p:tgtEl>
                                          <p:spTgt spid="28675">
                                            <p:txEl>
                                              <p:pRg st="4" end="4"/>
                                            </p:txEl>
                                          </p:spTgt>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28675">
                                            <p:txEl>
                                              <p:pRg st="5" end="5"/>
                                            </p:txEl>
                                          </p:spTgt>
                                        </p:tgtEl>
                                        <p:attrNameLst>
                                          <p:attrName>style.visibility</p:attrName>
                                        </p:attrNameLst>
                                      </p:cBhvr>
                                      <p:to>
                                        <p:strVal val="visible"/>
                                      </p:to>
                                    </p:set>
                                    <p:animEffect transition="in" filter="wipe(left)">
                                      <p:cBhvr>
                                        <p:cTn id="28" dur="500"/>
                                        <p:tgtEl>
                                          <p:spTgt spid="28675">
                                            <p:txEl>
                                              <p:pRg st="5" end="5"/>
                                            </p:txEl>
                                          </p:spTgt>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28675">
                                            <p:txEl>
                                              <p:pRg st="6" end="6"/>
                                            </p:txEl>
                                          </p:spTgt>
                                        </p:tgtEl>
                                        <p:attrNameLst>
                                          <p:attrName>style.visibility</p:attrName>
                                        </p:attrNameLst>
                                      </p:cBhvr>
                                      <p:to>
                                        <p:strVal val="visible"/>
                                      </p:to>
                                    </p:set>
                                    <p:animEffect transition="in" filter="wipe(left)">
                                      <p:cBhvr>
                                        <p:cTn id="32" dur="500"/>
                                        <p:tgtEl>
                                          <p:spTgt spid="286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圆角矩形 5"/>
          <p:cNvSpPr>
            <a:spLocks noChangeArrowheads="1"/>
          </p:cNvSpPr>
          <p:nvPr/>
        </p:nvSpPr>
        <p:spPr bwMode="auto">
          <a:xfrm>
            <a:off x="0" y="41275"/>
            <a:ext cx="9144000" cy="3644900"/>
          </a:xfrm>
          <a:prstGeom prst="roundRect">
            <a:avLst>
              <a:gd name="adj" fmla="val 0"/>
            </a:avLst>
          </a:prstGeom>
          <a:solidFill>
            <a:srgbClr val="D8243D"/>
          </a:solidFill>
          <a:ln>
            <a:noFill/>
          </a:ln>
          <a:extLst>
            <a:ext uri="{91240B29-F687-4F45-9708-019B960494DF}">
              <a14:hiddenLine xmlns:a14="http://schemas.microsoft.com/office/drawing/2010/main" w="25400">
                <a:solidFill>
                  <a:srgbClr val="AF7E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4995" name="矩形 6"/>
          <p:cNvSpPr>
            <a:spLocks noChangeArrowheads="1"/>
          </p:cNvSpPr>
          <p:nvPr/>
        </p:nvSpPr>
        <p:spPr bwMode="auto">
          <a:xfrm>
            <a:off x="1260475" y="2741613"/>
            <a:ext cx="5746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en-US" altLang="zh-CN" b="1" i="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7</a:t>
            </a:r>
            <a:endParaRPr lang="zh-CN" altLang="en-US" sz="1800" b="1" dirty="0">
              <a:latin typeface="Arial" panose="020B0604020202020204" pitchFamily="34" charset="0"/>
            </a:endParaRPr>
          </a:p>
        </p:txBody>
      </p:sp>
      <p:sp>
        <p:nvSpPr>
          <p:cNvPr id="84996" name="标题 16"/>
          <p:cNvSpPr>
            <a:spLocks noGrp="1" noChangeArrowheads="1"/>
          </p:cNvSpPr>
          <p:nvPr>
            <p:ph type="title" idx="4294967295"/>
          </p:nvPr>
        </p:nvSpPr>
        <p:spPr>
          <a:xfrm>
            <a:off x="2376488" y="2681288"/>
            <a:ext cx="5581650" cy="1146175"/>
          </a:xfrm>
        </p:spPr>
        <p:txBody>
          <a:bodyPr/>
          <a:lstStyle/>
          <a:p>
            <a:pPr algn="l" eaLnBrk="1" hangingPunct="1"/>
            <a:r>
              <a:rPr lang="zh-CN" altLang="en-US">
                <a:solidFill>
                  <a:schemeClr val="bg1"/>
                </a:solidFill>
                <a:latin typeface="微软雅黑" panose="020B0503020204020204" pitchFamily="34" charset="-122"/>
                <a:ea typeface="微软雅黑" panose="020B0503020204020204" pitchFamily="34" charset="-122"/>
              </a:rPr>
              <a:t>物理结构设计</a:t>
            </a:r>
          </a:p>
        </p:txBody>
      </p:sp>
      <p:pic>
        <p:nvPicPr>
          <p:cNvPr id="84997" name="Picture 14" descr="http://img1.imgtn.bdimg.com/it/u=2680666289,3657577152&amp;fm=21&amp;gp=0.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213" y="4149725"/>
            <a:ext cx="3749675"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3150" y="1484313"/>
            <a:ext cx="865188" cy="90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4999"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0475" y="1484313"/>
            <a:ext cx="981075" cy="90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5000"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3275" y="1484313"/>
            <a:ext cx="911225" cy="90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cove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57200" y="115888"/>
            <a:ext cx="8229600" cy="704850"/>
          </a:xfrm>
        </p:spPr>
        <p:txBody>
          <a:bodyPr/>
          <a:lstStyle/>
          <a:p>
            <a:pPr eaLnBrk="1" hangingPunct="1"/>
            <a:r>
              <a:rPr lang="zh-CN" altLang="en-US"/>
              <a:t>物理结构设计 </a:t>
            </a:r>
          </a:p>
        </p:txBody>
      </p:sp>
      <p:sp>
        <p:nvSpPr>
          <p:cNvPr id="77827" name="Rectangle 3"/>
          <p:cNvSpPr>
            <a:spLocks noGrp="1" noChangeArrowheads="1"/>
          </p:cNvSpPr>
          <p:nvPr>
            <p:ph type="body" idx="1"/>
          </p:nvPr>
        </p:nvSpPr>
        <p:spPr>
          <a:xfrm>
            <a:off x="322263" y="1195388"/>
            <a:ext cx="8407400" cy="4849812"/>
          </a:xfrm>
        </p:spPr>
        <p:txBody>
          <a:bodyPr/>
          <a:lstStyle/>
          <a:p>
            <a:pPr eaLnBrk="1" hangingPunct="1">
              <a:lnSpc>
                <a:spcPct val="110000"/>
              </a:lnSpc>
            </a:pPr>
            <a:r>
              <a:rPr lang="zh-CN" altLang="en-US" b="1" dirty="0"/>
              <a:t>对已确定的逻辑数据结构，利用</a:t>
            </a:r>
            <a:r>
              <a:rPr lang="en-US" altLang="zh-CN" b="1" dirty="0"/>
              <a:t>DBMS</a:t>
            </a:r>
            <a:r>
              <a:rPr lang="zh-CN" altLang="en-US" b="1" dirty="0"/>
              <a:t>提供的</a:t>
            </a:r>
            <a:r>
              <a:rPr lang="zh-CN" altLang="en-US" b="1" dirty="0">
                <a:solidFill>
                  <a:srgbClr val="FF0000"/>
                </a:solidFill>
              </a:rPr>
              <a:t>方法</a:t>
            </a:r>
            <a:r>
              <a:rPr lang="zh-CN" altLang="en-US" b="1" dirty="0"/>
              <a:t>、</a:t>
            </a:r>
            <a:r>
              <a:rPr lang="zh-CN" altLang="en-US" b="1" dirty="0">
                <a:solidFill>
                  <a:srgbClr val="FF0000"/>
                </a:solidFill>
              </a:rPr>
              <a:t>技术</a:t>
            </a:r>
            <a:r>
              <a:rPr lang="zh-CN" altLang="en-US" b="1" dirty="0"/>
              <a:t>，以较优的</a:t>
            </a:r>
            <a:r>
              <a:rPr lang="zh-CN" altLang="en-US" b="1" dirty="0">
                <a:solidFill>
                  <a:srgbClr val="FF0000"/>
                </a:solidFill>
              </a:rPr>
              <a:t>存储结构</a:t>
            </a:r>
            <a:r>
              <a:rPr lang="zh-CN" altLang="en-US" b="1" dirty="0"/>
              <a:t>、</a:t>
            </a:r>
            <a:r>
              <a:rPr lang="zh-CN" altLang="en-US" b="1" dirty="0">
                <a:solidFill>
                  <a:srgbClr val="FF0000"/>
                </a:solidFill>
              </a:rPr>
              <a:t>数据存取路径</a:t>
            </a:r>
            <a:r>
              <a:rPr lang="zh-CN" altLang="en-US" b="1" dirty="0"/>
              <a:t>、</a:t>
            </a:r>
            <a:r>
              <a:rPr lang="zh-CN" altLang="en-US" b="1" dirty="0">
                <a:solidFill>
                  <a:srgbClr val="FF0000"/>
                </a:solidFill>
              </a:rPr>
              <a:t>合理的数据存储位置</a:t>
            </a:r>
            <a:r>
              <a:rPr lang="zh-CN" altLang="en-US" b="1" dirty="0"/>
              <a:t>以及</a:t>
            </a:r>
            <a:r>
              <a:rPr lang="zh-CN" altLang="en-US" b="1" dirty="0">
                <a:solidFill>
                  <a:srgbClr val="FF0000"/>
                </a:solidFill>
              </a:rPr>
              <a:t>存储分配</a:t>
            </a:r>
            <a:r>
              <a:rPr lang="zh-CN" altLang="en-US" b="1" dirty="0"/>
              <a:t>，设计出一个高效的、可实现的物理数据库结构。</a:t>
            </a:r>
            <a:r>
              <a:rPr lang="zh-CN" altLang="en-US" sz="2800" b="1" dirty="0"/>
              <a:t> </a:t>
            </a:r>
          </a:p>
          <a:p>
            <a:pPr eaLnBrk="1" hangingPunct="1">
              <a:lnSpc>
                <a:spcPct val="110000"/>
              </a:lnSpc>
            </a:pPr>
            <a:r>
              <a:rPr lang="zh-CN" altLang="en-US" b="1" dirty="0"/>
              <a:t>数据库的物理设计通常分为两步：</a:t>
            </a:r>
          </a:p>
          <a:p>
            <a:pPr lvl="1" eaLnBrk="1" hangingPunct="1">
              <a:lnSpc>
                <a:spcPct val="110000"/>
              </a:lnSpc>
            </a:pPr>
            <a:r>
              <a:rPr lang="zh-CN" altLang="en-US" sz="2700" b="1" dirty="0">
                <a:solidFill>
                  <a:srgbClr val="FF0000"/>
                </a:solidFill>
              </a:rPr>
              <a:t>确定数据库的物理结构；</a:t>
            </a:r>
          </a:p>
          <a:p>
            <a:pPr lvl="1" eaLnBrk="1" hangingPunct="1">
              <a:lnSpc>
                <a:spcPct val="110000"/>
              </a:lnSpc>
            </a:pPr>
            <a:r>
              <a:rPr lang="zh-CN" altLang="en-US" sz="2700" b="1" dirty="0">
                <a:solidFill>
                  <a:srgbClr val="FF0000"/>
                </a:solidFill>
              </a:rPr>
              <a:t>对物理结构进行时间和空间效率的评价。</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Effect transition="in" filter="wipe(left)">
                                      <p:cBhvr>
                                        <p:cTn id="7" dur="500"/>
                                        <p:tgtEl>
                                          <p:spTgt spid="778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827">
                                            <p:txEl>
                                              <p:pRg st="1" end="1"/>
                                            </p:txEl>
                                          </p:spTgt>
                                        </p:tgtEl>
                                        <p:attrNameLst>
                                          <p:attrName>style.visibility</p:attrName>
                                        </p:attrNameLst>
                                      </p:cBhvr>
                                      <p:to>
                                        <p:strVal val="visible"/>
                                      </p:to>
                                    </p:set>
                                    <p:animEffect transition="in" filter="wipe(left)">
                                      <p:cBhvr>
                                        <p:cTn id="12" dur="500"/>
                                        <p:tgtEl>
                                          <p:spTgt spid="77827">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7827">
                                            <p:txEl>
                                              <p:pRg st="2" end="2"/>
                                            </p:txEl>
                                          </p:spTgt>
                                        </p:tgtEl>
                                        <p:attrNameLst>
                                          <p:attrName>style.visibility</p:attrName>
                                        </p:attrNameLst>
                                      </p:cBhvr>
                                      <p:to>
                                        <p:strVal val="visible"/>
                                      </p:to>
                                    </p:set>
                                    <p:animEffect transition="in" filter="wipe(left)">
                                      <p:cBhvr>
                                        <p:cTn id="15" dur="500"/>
                                        <p:tgtEl>
                                          <p:spTgt spid="77827">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7827">
                                            <p:txEl>
                                              <p:pRg st="3" end="3"/>
                                            </p:txEl>
                                          </p:spTgt>
                                        </p:tgtEl>
                                        <p:attrNameLst>
                                          <p:attrName>style.visibility</p:attrName>
                                        </p:attrNameLst>
                                      </p:cBhvr>
                                      <p:to>
                                        <p:strVal val="visible"/>
                                      </p:to>
                                    </p:set>
                                    <p:animEffect transition="in" filter="wipe(left)">
                                      <p:cBhvr>
                                        <p:cTn id="18" dur="500"/>
                                        <p:tgtEl>
                                          <p:spTgt spid="778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a:xfrm>
            <a:off x="457200" y="115888"/>
            <a:ext cx="8229600" cy="704850"/>
          </a:xfrm>
        </p:spPr>
        <p:txBody>
          <a:bodyPr/>
          <a:lstStyle/>
          <a:p>
            <a:r>
              <a:rPr lang="zh-CN" altLang="en-US"/>
              <a:t>物理结构设计内容</a:t>
            </a:r>
          </a:p>
        </p:txBody>
      </p:sp>
      <p:sp>
        <p:nvSpPr>
          <p:cNvPr id="87043" name="内容占位符 2"/>
          <p:cNvSpPr>
            <a:spLocks noGrp="1"/>
          </p:cNvSpPr>
          <p:nvPr>
            <p:ph idx="1"/>
          </p:nvPr>
        </p:nvSpPr>
        <p:spPr>
          <a:xfrm>
            <a:off x="566738" y="1414463"/>
            <a:ext cx="8001000" cy="4678362"/>
          </a:xfrm>
        </p:spPr>
        <p:txBody>
          <a:bodyPr/>
          <a:lstStyle/>
          <a:p>
            <a:r>
              <a:rPr lang="zh-CN" altLang="zh-CN" b="1"/>
              <a:t>通常关系数据库的</a:t>
            </a:r>
            <a:r>
              <a:rPr lang="zh-CN" altLang="zh-CN" b="1">
                <a:solidFill>
                  <a:srgbClr val="0000FF"/>
                </a:solidFill>
              </a:rPr>
              <a:t>物理结构设计</a:t>
            </a:r>
            <a:r>
              <a:rPr lang="zh-CN" altLang="zh-CN" b="1"/>
              <a:t>主要包括如下内容：</a:t>
            </a:r>
          </a:p>
          <a:p>
            <a:pPr lvl="1"/>
            <a:r>
              <a:rPr lang="zh-CN" altLang="zh-CN" b="1"/>
              <a:t>确定数据的</a:t>
            </a:r>
            <a:r>
              <a:rPr lang="zh-CN" altLang="zh-CN" b="1">
                <a:solidFill>
                  <a:srgbClr val="FF0000"/>
                </a:solidFill>
              </a:rPr>
              <a:t>存取方法</a:t>
            </a:r>
            <a:r>
              <a:rPr lang="zh-CN" altLang="zh-CN" b="1"/>
              <a:t>；</a:t>
            </a:r>
          </a:p>
          <a:p>
            <a:pPr lvl="1"/>
            <a:r>
              <a:rPr lang="zh-CN" altLang="zh-CN" b="1"/>
              <a:t>确定数据的</a:t>
            </a:r>
            <a:r>
              <a:rPr lang="zh-CN" altLang="zh-CN" b="1">
                <a:solidFill>
                  <a:srgbClr val="FF0000"/>
                </a:solidFill>
              </a:rPr>
              <a:t>存储结构</a:t>
            </a:r>
            <a:r>
              <a:rPr lang="zh-CN" altLang="zh-CN" b="1"/>
              <a:t>。</a:t>
            </a:r>
            <a:endParaRPr lang="zh-CN" altLang="en-US" b="1"/>
          </a:p>
        </p:txBody>
      </p:sp>
      <p:pic>
        <p:nvPicPr>
          <p:cNvPr id="870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263" y="2844800"/>
            <a:ext cx="3594100" cy="3459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cove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57200" y="115888"/>
            <a:ext cx="8229600" cy="704850"/>
          </a:xfrm>
        </p:spPr>
        <p:txBody>
          <a:bodyPr/>
          <a:lstStyle/>
          <a:p>
            <a:pPr eaLnBrk="1" hangingPunct="1"/>
            <a:r>
              <a:rPr lang="zh-CN" altLang="en-US"/>
              <a:t>物理结构设计的评价 </a:t>
            </a:r>
          </a:p>
        </p:txBody>
      </p:sp>
      <p:sp>
        <p:nvSpPr>
          <p:cNvPr id="83971" name="Rectangle 3"/>
          <p:cNvSpPr>
            <a:spLocks noGrp="1" noChangeArrowheads="1"/>
          </p:cNvSpPr>
          <p:nvPr>
            <p:ph type="body" idx="1"/>
          </p:nvPr>
        </p:nvSpPr>
        <p:spPr>
          <a:xfrm>
            <a:off x="228600" y="1214438"/>
            <a:ext cx="8593138" cy="5456237"/>
          </a:xfrm>
        </p:spPr>
        <p:txBody>
          <a:bodyPr/>
          <a:lstStyle/>
          <a:p>
            <a:pPr eaLnBrk="1" hangingPunct="1"/>
            <a:r>
              <a:rPr lang="zh-CN" altLang="en-US" b="1"/>
              <a:t>评价物理结构设计的方法完全依赖于</a:t>
            </a:r>
            <a:r>
              <a:rPr lang="zh-CN" altLang="en-US" b="1">
                <a:solidFill>
                  <a:srgbClr val="FF0000"/>
                </a:solidFill>
              </a:rPr>
              <a:t>具体的</a:t>
            </a:r>
            <a:r>
              <a:rPr lang="en-US" altLang="zh-CN" b="1">
                <a:solidFill>
                  <a:srgbClr val="FF0000"/>
                </a:solidFill>
              </a:rPr>
              <a:t>DBMS</a:t>
            </a:r>
            <a:r>
              <a:rPr lang="zh-CN" altLang="en-US" b="1"/>
              <a:t>，主要考虑的是</a:t>
            </a:r>
            <a:r>
              <a:rPr lang="zh-CN" altLang="en-US" b="1">
                <a:solidFill>
                  <a:srgbClr val="FF0000"/>
                </a:solidFill>
              </a:rPr>
              <a:t>操作开销</a:t>
            </a:r>
            <a:r>
              <a:rPr lang="zh-CN" altLang="en-US" b="1"/>
              <a:t>，即为使用户获得及时、准确的数据所需的开销和计算机的资源的开销。</a:t>
            </a:r>
            <a:endParaRPr lang="en-US" altLang="zh-CN" b="1"/>
          </a:p>
          <a:p>
            <a:pPr eaLnBrk="1" hangingPunct="1"/>
            <a:r>
              <a:rPr lang="zh-CN" altLang="en-US" b="1"/>
              <a:t>具体可分为如下几类：</a:t>
            </a:r>
          </a:p>
          <a:p>
            <a:pPr lvl="1" eaLnBrk="1" hangingPunct="1"/>
            <a:r>
              <a:rPr lang="zh-CN" altLang="en-US" sz="3000" b="1">
                <a:solidFill>
                  <a:srgbClr val="FF0000"/>
                </a:solidFill>
                <a:latin typeface="楷体_GB2312" pitchFamily="49" charset="-122"/>
                <a:ea typeface="楷体_GB2312" pitchFamily="49" charset="-122"/>
              </a:rPr>
              <a:t>查询和响应时间</a:t>
            </a:r>
          </a:p>
          <a:p>
            <a:pPr lvl="1" eaLnBrk="1" hangingPunct="1"/>
            <a:r>
              <a:rPr lang="zh-CN" altLang="en-US" sz="3000" b="1">
                <a:solidFill>
                  <a:srgbClr val="FF0000"/>
                </a:solidFill>
                <a:latin typeface="楷体_GB2312" pitchFamily="49" charset="-122"/>
                <a:ea typeface="楷体_GB2312" pitchFamily="49" charset="-122"/>
              </a:rPr>
              <a:t>更新事务的开销</a:t>
            </a:r>
          </a:p>
          <a:p>
            <a:pPr lvl="1" eaLnBrk="1" hangingPunct="1"/>
            <a:r>
              <a:rPr lang="zh-CN" altLang="en-US" sz="3000" b="1">
                <a:solidFill>
                  <a:srgbClr val="FF0000"/>
                </a:solidFill>
                <a:latin typeface="楷体_GB2312" pitchFamily="49" charset="-122"/>
                <a:ea typeface="楷体_GB2312" pitchFamily="49" charset="-122"/>
              </a:rPr>
              <a:t>生成报告的开销</a:t>
            </a:r>
          </a:p>
          <a:p>
            <a:pPr lvl="1" eaLnBrk="1" hangingPunct="1"/>
            <a:r>
              <a:rPr lang="zh-CN" altLang="en-US" sz="3000" b="1">
                <a:solidFill>
                  <a:srgbClr val="FF0000"/>
                </a:solidFill>
                <a:latin typeface="楷体_GB2312" pitchFamily="49" charset="-122"/>
                <a:ea typeface="楷体_GB2312" pitchFamily="49" charset="-122"/>
              </a:rPr>
              <a:t>主存储空间的开销</a:t>
            </a:r>
          </a:p>
          <a:p>
            <a:pPr lvl="1" eaLnBrk="1" hangingPunct="1"/>
            <a:r>
              <a:rPr lang="zh-CN" altLang="en-US" sz="3000" b="1">
                <a:solidFill>
                  <a:srgbClr val="FF0000"/>
                </a:solidFill>
                <a:latin typeface="楷体_GB2312" pitchFamily="49" charset="-122"/>
                <a:ea typeface="楷体_GB2312" pitchFamily="49" charset="-122"/>
              </a:rPr>
              <a:t>辅助存储空间的开销</a:t>
            </a:r>
            <a:r>
              <a:rPr lang="zh-CN" altLang="en-US" sz="3000" b="1">
                <a:latin typeface="楷体_GB2312" pitchFamily="49" charset="-122"/>
                <a:ea typeface="楷体_GB2312" pitchFamily="49" charset="-122"/>
              </a:rPr>
              <a:t>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wipe(left)">
                                      <p:cBhvr>
                                        <p:cTn id="7" dur="500"/>
                                        <p:tgtEl>
                                          <p:spTgt spid="839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3971">
                                            <p:txEl>
                                              <p:pRg st="1" end="1"/>
                                            </p:txEl>
                                          </p:spTgt>
                                        </p:tgtEl>
                                        <p:attrNameLst>
                                          <p:attrName>style.visibility</p:attrName>
                                        </p:attrNameLst>
                                      </p:cBhvr>
                                      <p:to>
                                        <p:strVal val="visible"/>
                                      </p:to>
                                    </p:set>
                                    <p:animEffect transition="in" filter="wipe(left)">
                                      <p:cBhvr>
                                        <p:cTn id="12" dur="500"/>
                                        <p:tgtEl>
                                          <p:spTgt spid="839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3971">
                                            <p:txEl>
                                              <p:pRg st="2" end="2"/>
                                            </p:txEl>
                                          </p:spTgt>
                                        </p:tgtEl>
                                        <p:attrNameLst>
                                          <p:attrName>style.visibility</p:attrName>
                                        </p:attrNameLst>
                                      </p:cBhvr>
                                      <p:to>
                                        <p:strVal val="visible"/>
                                      </p:to>
                                    </p:set>
                                    <p:animEffect transition="in" filter="wipe(left)">
                                      <p:cBhvr>
                                        <p:cTn id="17" dur="500"/>
                                        <p:tgtEl>
                                          <p:spTgt spid="839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3971">
                                            <p:txEl>
                                              <p:pRg st="3" end="3"/>
                                            </p:txEl>
                                          </p:spTgt>
                                        </p:tgtEl>
                                        <p:attrNameLst>
                                          <p:attrName>style.visibility</p:attrName>
                                        </p:attrNameLst>
                                      </p:cBhvr>
                                      <p:to>
                                        <p:strVal val="visible"/>
                                      </p:to>
                                    </p:set>
                                    <p:animEffect transition="in" filter="wipe(left)">
                                      <p:cBhvr>
                                        <p:cTn id="22" dur="500"/>
                                        <p:tgtEl>
                                          <p:spTgt spid="839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3971">
                                            <p:txEl>
                                              <p:pRg st="4" end="4"/>
                                            </p:txEl>
                                          </p:spTgt>
                                        </p:tgtEl>
                                        <p:attrNameLst>
                                          <p:attrName>style.visibility</p:attrName>
                                        </p:attrNameLst>
                                      </p:cBhvr>
                                      <p:to>
                                        <p:strVal val="visible"/>
                                      </p:to>
                                    </p:set>
                                    <p:animEffect transition="in" filter="wipe(left)">
                                      <p:cBhvr>
                                        <p:cTn id="27" dur="500"/>
                                        <p:tgtEl>
                                          <p:spTgt spid="839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3971">
                                            <p:txEl>
                                              <p:pRg st="5" end="5"/>
                                            </p:txEl>
                                          </p:spTgt>
                                        </p:tgtEl>
                                        <p:attrNameLst>
                                          <p:attrName>style.visibility</p:attrName>
                                        </p:attrNameLst>
                                      </p:cBhvr>
                                      <p:to>
                                        <p:strVal val="visible"/>
                                      </p:to>
                                    </p:set>
                                    <p:animEffect transition="in" filter="wipe(left)">
                                      <p:cBhvr>
                                        <p:cTn id="32" dur="500"/>
                                        <p:tgtEl>
                                          <p:spTgt spid="8397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3971">
                                            <p:txEl>
                                              <p:pRg st="6" end="6"/>
                                            </p:txEl>
                                          </p:spTgt>
                                        </p:tgtEl>
                                        <p:attrNameLst>
                                          <p:attrName>style.visibility</p:attrName>
                                        </p:attrNameLst>
                                      </p:cBhvr>
                                      <p:to>
                                        <p:strVal val="visible"/>
                                      </p:to>
                                    </p:set>
                                    <p:animEffect transition="in" filter="wipe(left)">
                                      <p:cBhvr>
                                        <p:cTn id="37" dur="500"/>
                                        <p:tgtEl>
                                          <p:spTgt spid="839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圆角矩形 5"/>
          <p:cNvSpPr>
            <a:spLocks noChangeArrowheads="1"/>
          </p:cNvSpPr>
          <p:nvPr/>
        </p:nvSpPr>
        <p:spPr bwMode="auto">
          <a:xfrm>
            <a:off x="0" y="41275"/>
            <a:ext cx="9144000" cy="3644900"/>
          </a:xfrm>
          <a:prstGeom prst="roundRect">
            <a:avLst>
              <a:gd name="adj" fmla="val 0"/>
            </a:avLst>
          </a:prstGeom>
          <a:solidFill>
            <a:srgbClr val="D8243D"/>
          </a:solidFill>
          <a:ln>
            <a:noFill/>
          </a:ln>
          <a:extLst>
            <a:ext uri="{91240B29-F687-4F45-9708-019B960494DF}">
              <a14:hiddenLine xmlns:a14="http://schemas.microsoft.com/office/drawing/2010/main" w="25400">
                <a:solidFill>
                  <a:srgbClr val="AF7E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9091" name="矩形 6"/>
          <p:cNvSpPr>
            <a:spLocks noChangeArrowheads="1"/>
          </p:cNvSpPr>
          <p:nvPr/>
        </p:nvSpPr>
        <p:spPr bwMode="auto">
          <a:xfrm>
            <a:off x="1260475" y="2741613"/>
            <a:ext cx="5746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en-US" altLang="zh-CN" b="1" i="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8</a:t>
            </a:r>
            <a:endParaRPr lang="zh-CN" altLang="en-US" sz="1800" b="1" dirty="0">
              <a:latin typeface="Arial" panose="020B0604020202020204" pitchFamily="34" charset="0"/>
            </a:endParaRPr>
          </a:p>
        </p:txBody>
      </p:sp>
      <p:sp>
        <p:nvSpPr>
          <p:cNvPr id="89092" name="标题 16"/>
          <p:cNvSpPr>
            <a:spLocks noGrp="1" noChangeArrowheads="1"/>
          </p:cNvSpPr>
          <p:nvPr>
            <p:ph type="title" idx="4294967295"/>
          </p:nvPr>
        </p:nvSpPr>
        <p:spPr>
          <a:xfrm>
            <a:off x="2376488" y="2681288"/>
            <a:ext cx="5581650" cy="1146175"/>
          </a:xfrm>
        </p:spPr>
        <p:txBody>
          <a:bodyPr/>
          <a:lstStyle/>
          <a:p>
            <a:pPr algn="l" eaLnBrk="1" hangingPunct="1"/>
            <a:r>
              <a:rPr lang="zh-CN" altLang="en-US">
                <a:solidFill>
                  <a:schemeClr val="bg1"/>
                </a:solidFill>
                <a:latin typeface="微软雅黑" panose="020B0503020204020204" pitchFamily="34" charset="-122"/>
                <a:ea typeface="微软雅黑" panose="020B0503020204020204" pitchFamily="34" charset="-122"/>
              </a:rPr>
              <a:t>数据库行为设计</a:t>
            </a:r>
          </a:p>
        </p:txBody>
      </p:sp>
      <p:pic>
        <p:nvPicPr>
          <p:cNvPr id="89093" name="Picture 14" descr="http://img1.imgtn.bdimg.com/it/u=2680666289,3657577152&amp;fm=21&amp;gp=0.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213" y="4149725"/>
            <a:ext cx="3749675"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3150" y="1484313"/>
            <a:ext cx="865188" cy="90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9095"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0475" y="1484313"/>
            <a:ext cx="981075" cy="90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9096"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3275" y="1484313"/>
            <a:ext cx="911225" cy="90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cove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57200" y="115888"/>
            <a:ext cx="8229600" cy="704850"/>
          </a:xfrm>
        </p:spPr>
        <p:txBody>
          <a:bodyPr/>
          <a:lstStyle/>
          <a:p>
            <a:pPr eaLnBrk="1" hangingPunct="1"/>
            <a:r>
              <a:rPr lang="en-US" altLang="zh-CN" sz="4000"/>
              <a:t>1. </a:t>
            </a:r>
            <a:r>
              <a:rPr lang="zh-CN" altLang="en-US" sz="4000"/>
              <a:t>功能分析</a:t>
            </a:r>
          </a:p>
        </p:txBody>
      </p:sp>
      <p:sp>
        <p:nvSpPr>
          <p:cNvPr id="86019" name="Rectangle 3"/>
          <p:cNvSpPr>
            <a:spLocks noGrp="1" noChangeArrowheads="1"/>
          </p:cNvSpPr>
          <p:nvPr>
            <p:ph type="body" idx="1"/>
          </p:nvPr>
        </p:nvSpPr>
        <p:spPr>
          <a:xfrm>
            <a:off x="395288" y="1357313"/>
            <a:ext cx="8353425" cy="4808537"/>
          </a:xfrm>
        </p:spPr>
        <p:txBody>
          <a:bodyPr/>
          <a:lstStyle/>
          <a:p>
            <a:pPr eaLnBrk="1" hangingPunct="1"/>
            <a:r>
              <a:rPr lang="zh-CN" altLang="en-US" sz="3600" b="1">
                <a:ea typeface="楷体_GB2312" pitchFamily="49" charset="-122"/>
              </a:rPr>
              <a:t>在进行需求分析时，实际上进行了两项工作</a:t>
            </a:r>
            <a:r>
              <a:rPr lang="en-US" altLang="zh-CN" sz="3600" b="1">
                <a:ea typeface="楷体_GB2312" pitchFamily="49" charset="-122"/>
              </a:rPr>
              <a:t>:</a:t>
            </a:r>
          </a:p>
          <a:p>
            <a:pPr lvl="1" eaLnBrk="1" hangingPunct="1"/>
            <a:r>
              <a:rPr lang="zh-CN" altLang="en-US" b="1">
                <a:ea typeface="楷体_GB2312" pitchFamily="49" charset="-122"/>
              </a:rPr>
              <a:t>“</a:t>
            </a:r>
            <a:r>
              <a:rPr lang="zh-CN" altLang="en-US" b="1">
                <a:solidFill>
                  <a:srgbClr val="FF0000"/>
                </a:solidFill>
                <a:ea typeface="楷体_GB2312" pitchFamily="49" charset="-122"/>
              </a:rPr>
              <a:t>数据流</a:t>
            </a:r>
            <a:r>
              <a:rPr lang="zh-CN" altLang="en-US" b="1">
                <a:ea typeface="楷体_GB2312" pitchFamily="49" charset="-122"/>
              </a:rPr>
              <a:t>”的调查分析，</a:t>
            </a:r>
          </a:p>
          <a:p>
            <a:pPr lvl="1" eaLnBrk="1" hangingPunct="1"/>
            <a:r>
              <a:rPr lang="zh-CN" altLang="en-US" b="1">
                <a:ea typeface="楷体_GB2312" pitchFamily="49" charset="-122"/>
              </a:rPr>
              <a:t>“</a:t>
            </a:r>
            <a:r>
              <a:rPr lang="zh-CN" altLang="en-US" b="1">
                <a:solidFill>
                  <a:srgbClr val="FF0000"/>
                </a:solidFill>
                <a:ea typeface="楷体_GB2312" pitchFamily="49" charset="-122"/>
              </a:rPr>
              <a:t>事务处理</a:t>
            </a:r>
            <a:r>
              <a:rPr lang="zh-CN" altLang="en-US" b="1">
                <a:ea typeface="楷体_GB2312" pitchFamily="49" charset="-122"/>
              </a:rPr>
              <a:t>”过程的调查分析。</a:t>
            </a:r>
          </a:p>
          <a:p>
            <a:pPr eaLnBrk="1" hangingPunct="1"/>
            <a:r>
              <a:rPr lang="zh-CN" altLang="en-US" sz="3600" b="1">
                <a:solidFill>
                  <a:srgbClr val="FF0000"/>
                </a:solidFill>
                <a:ea typeface="楷体_GB2312" pitchFamily="49" charset="-122"/>
              </a:rPr>
              <a:t>数据流</a:t>
            </a:r>
            <a:r>
              <a:rPr lang="zh-CN" altLang="en-US" sz="3600" b="1">
                <a:ea typeface="楷体_GB2312" pitchFamily="49" charset="-122"/>
              </a:rPr>
              <a:t>的调查分析为数据库的信息结构提供了最原始的依据，</a:t>
            </a:r>
          </a:p>
          <a:p>
            <a:pPr eaLnBrk="1" hangingPunct="1"/>
            <a:r>
              <a:rPr lang="zh-CN" altLang="en-US" sz="3600" b="1">
                <a:solidFill>
                  <a:srgbClr val="FF0000"/>
                </a:solidFill>
                <a:ea typeface="楷体_GB2312" pitchFamily="49" charset="-122"/>
              </a:rPr>
              <a:t>事务处理</a:t>
            </a:r>
            <a:r>
              <a:rPr lang="zh-CN" altLang="en-US" sz="3600" b="1">
                <a:ea typeface="楷体_GB2312" pitchFamily="49" charset="-122"/>
              </a:rPr>
              <a:t>的调查分析是行为设计的基础。</a:t>
            </a:r>
            <a:r>
              <a:rPr lang="zh-CN" altLang="en-US" sz="3600" b="1"/>
              <a:t>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Effect transition="in" filter="wipe(left)">
                                      <p:cBhvr>
                                        <p:cTn id="7" dur="500"/>
                                        <p:tgtEl>
                                          <p:spTgt spid="860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019">
                                            <p:txEl>
                                              <p:pRg st="1" end="1"/>
                                            </p:txEl>
                                          </p:spTgt>
                                        </p:tgtEl>
                                        <p:attrNameLst>
                                          <p:attrName>style.visibility</p:attrName>
                                        </p:attrNameLst>
                                      </p:cBhvr>
                                      <p:to>
                                        <p:strVal val="visible"/>
                                      </p:to>
                                    </p:set>
                                    <p:animEffect transition="in" filter="wipe(left)">
                                      <p:cBhvr>
                                        <p:cTn id="12" dur="500"/>
                                        <p:tgtEl>
                                          <p:spTgt spid="8601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animEffect transition="in" filter="wipe(left)">
                                      <p:cBhvr>
                                        <p:cTn id="15" dur="500"/>
                                        <p:tgtEl>
                                          <p:spTgt spid="8601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6019">
                                            <p:txEl>
                                              <p:pRg st="3" end="3"/>
                                            </p:txEl>
                                          </p:spTgt>
                                        </p:tgtEl>
                                        <p:attrNameLst>
                                          <p:attrName>style.visibility</p:attrName>
                                        </p:attrNameLst>
                                      </p:cBhvr>
                                      <p:to>
                                        <p:strVal val="visible"/>
                                      </p:to>
                                    </p:set>
                                    <p:animEffect transition="in" filter="wipe(left)">
                                      <p:cBhvr>
                                        <p:cTn id="20" dur="500"/>
                                        <p:tgtEl>
                                          <p:spTgt spid="86019">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6019">
                                            <p:txEl>
                                              <p:pRg st="4" end="4"/>
                                            </p:txEl>
                                          </p:spTgt>
                                        </p:tgtEl>
                                        <p:attrNameLst>
                                          <p:attrName>style.visibility</p:attrName>
                                        </p:attrNameLst>
                                      </p:cBhvr>
                                      <p:to>
                                        <p:strVal val="visible"/>
                                      </p:to>
                                    </p:set>
                                    <p:animEffect transition="in" filter="wipe(left)">
                                      <p:cBhvr>
                                        <p:cTn id="25" dur="500"/>
                                        <p:tgtEl>
                                          <p:spTgt spid="860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200" y="115888"/>
            <a:ext cx="8229600" cy="704850"/>
          </a:xfrm>
        </p:spPr>
        <p:txBody>
          <a:bodyPr/>
          <a:lstStyle/>
          <a:p>
            <a:pPr eaLnBrk="1" hangingPunct="1"/>
            <a:r>
              <a:rPr lang="zh-CN" altLang="en-US"/>
              <a:t>对行为特性要进行的分析</a:t>
            </a:r>
          </a:p>
        </p:txBody>
      </p:sp>
      <p:sp>
        <p:nvSpPr>
          <p:cNvPr id="87043" name="Rectangle 3"/>
          <p:cNvSpPr>
            <a:spLocks noGrp="1" noChangeArrowheads="1"/>
          </p:cNvSpPr>
          <p:nvPr>
            <p:ph type="body" idx="1"/>
          </p:nvPr>
        </p:nvSpPr>
        <p:spPr>
          <a:xfrm>
            <a:off x="323850" y="1341438"/>
            <a:ext cx="8496300" cy="4911725"/>
          </a:xfrm>
        </p:spPr>
        <p:txBody>
          <a:bodyPr/>
          <a:lstStyle/>
          <a:p>
            <a:pPr marL="476250" indent="-476250" eaLnBrk="1" hangingPunct="1"/>
            <a:r>
              <a:rPr lang="zh-CN" altLang="en-US" sz="3000" b="1" dirty="0"/>
              <a:t>标识所有的</a:t>
            </a:r>
            <a:r>
              <a:rPr lang="zh-CN" altLang="en-US" sz="3000" b="1" dirty="0">
                <a:solidFill>
                  <a:srgbClr val="0000FF"/>
                </a:solidFill>
              </a:rPr>
              <a:t>查询</a:t>
            </a:r>
            <a:r>
              <a:rPr lang="zh-CN" altLang="en-US" sz="3000" b="1" dirty="0"/>
              <a:t>、</a:t>
            </a:r>
            <a:r>
              <a:rPr lang="zh-CN" altLang="en-US" sz="3000" b="1" dirty="0">
                <a:solidFill>
                  <a:srgbClr val="0000FF"/>
                </a:solidFill>
              </a:rPr>
              <a:t>报表</a:t>
            </a:r>
            <a:r>
              <a:rPr lang="zh-CN" altLang="en-US" sz="3000" b="1" dirty="0"/>
              <a:t>、</a:t>
            </a:r>
            <a:r>
              <a:rPr lang="zh-CN" altLang="en-US" sz="3000" b="1" dirty="0">
                <a:solidFill>
                  <a:srgbClr val="0000FF"/>
                </a:solidFill>
              </a:rPr>
              <a:t>事务</a:t>
            </a:r>
            <a:r>
              <a:rPr lang="zh-CN" altLang="en-US" sz="3000" b="1" dirty="0"/>
              <a:t>及</a:t>
            </a:r>
            <a:r>
              <a:rPr lang="zh-CN" altLang="en-US" sz="3000" b="1" dirty="0">
                <a:solidFill>
                  <a:srgbClr val="0000FF"/>
                </a:solidFill>
              </a:rPr>
              <a:t>动态特性</a:t>
            </a:r>
            <a:r>
              <a:rPr lang="zh-CN" altLang="en-US" sz="3000" b="1" dirty="0"/>
              <a:t>，指出对数据库所要进行的</a:t>
            </a:r>
            <a:r>
              <a:rPr lang="zh-CN" altLang="en-US" sz="3000" b="1" dirty="0">
                <a:solidFill>
                  <a:srgbClr val="FF0000"/>
                </a:solidFill>
              </a:rPr>
              <a:t>各种处理</a:t>
            </a:r>
            <a:r>
              <a:rPr lang="zh-CN" altLang="en-US" sz="3000" b="1" dirty="0"/>
              <a:t>。</a:t>
            </a:r>
          </a:p>
          <a:p>
            <a:pPr marL="476250" indent="-476250" eaLnBrk="1" hangingPunct="1"/>
            <a:r>
              <a:rPr lang="zh-CN" altLang="en-US" sz="3000" b="1" dirty="0"/>
              <a:t>指出对每个实体所进行的操作（</a:t>
            </a:r>
            <a:r>
              <a:rPr lang="zh-CN" altLang="en-US" sz="3000" b="1" dirty="0">
                <a:solidFill>
                  <a:srgbClr val="FF0000"/>
                </a:solidFill>
              </a:rPr>
              <a:t>增、删、改、查</a:t>
            </a:r>
            <a:r>
              <a:rPr lang="zh-CN" altLang="en-US" sz="3000" b="1" dirty="0"/>
              <a:t>）。</a:t>
            </a:r>
          </a:p>
          <a:p>
            <a:pPr marL="476250" indent="-476250" eaLnBrk="1" hangingPunct="1"/>
            <a:r>
              <a:rPr lang="zh-CN" altLang="en-US" sz="3000" b="1" dirty="0"/>
              <a:t>给出每个操作的</a:t>
            </a:r>
            <a:r>
              <a:rPr lang="zh-CN" altLang="en-US" sz="3000" b="1" dirty="0">
                <a:solidFill>
                  <a:srgbClr val="FF0000"/>
                </a:solidFill>
              </a:rPr>
              <a:t>语义</a:t>
            </a:r>
            <a:r>
              <a:rPr lang="zh-CN" altLang="en-US" sz="3000" b="1" dirty="0"/>
              <a:t>，包括结构约束和操作约束。</a:t>
            </a:r>
          </a:p>
          <a:p>
            <a:pPr marL="476250" indent="-476250" eaLnBrk="1" hangingPunct="1"/>
            <a:r>
              <a:rPr lang="zh-CN" altLang="en-US" sz="3000" b="1" dirty="0"/>
              <a:t>给出每个操作（针对某一对象）的</a:t>
            </a:r>
            <a:r>
              <a:rPr lang="zh-CN" altLang="en-US" sz="3000" b="1" dirty="0">
                <a:solidFill>
                  <a:srgbClr val="FF0000"/>
                </a:solidFill>
              </a:rPr>
              <a:t>频率</a:t>
            </a:r>
            <a:r>
              <a:rPr lang="zh-CN" altLang="en-US" sz="3000" b="1" dirty="0"/>
              <a:t>。</a:t>
            </a:r>
          </a:p>
          <a:p>
            <a:pPr marL="476250" indent="-476250" eaLnBrk="1" hangingPunct="1"/>
            <a:r>
              <a:rPr lang="zh-CN" altLang="en-US" sz="3000" b="1" dirty="0"/>
              <a:t>给出每个操作（针对某一应用）的</a:t>
            </a:r>
            <a:r>
              <a:rPr lang="zh-CN" altLang="en-US" sz="3000" b="1" dirty="0">
                <a:solidFill>
                  <a:srgbClr val="FF0000"/>
                </a:solidFill>
              </a:rPr>
              <a:t>响应时间</a:t>
            </a:r>
            <a:r>
              <a:rPr lang="zh-CN" altLang="en-US" sz="3000" b="1" dirty="0"/>
              <a:t>。</a:t>
            </a:r>
          </a:p>
          <a:p>
            <a:pPr marL="476250" indent="-476250" eaLnBrk="1" hangingPunct="1"/>
            <a:r>
              <a:rPr lang="zh-CN" altLang="en-US" sz="3000" b="1" dirty="0"/>
              <a:t>给出该系统</a:t>
            </a:r>
            <a:r>
              <a:rPr lang="zh-CN" altLang="en-US" sz="3000" b="1" dirty="0">
                <a:solidFill>
                  <a:srgbClr val="FF0000"/>
                </a:solidFill>
              </a:rPr>
              <a:t>总的目标</a:t>
            </a:r>
            <a:r>
              <a:rPr lang="zh-CN" altLang="en-US" sz="3000" b="1" dirty="0"/>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wipe(left)">
                                      <p:cBhvr>
                                        <p:cTn id="7" dur="500"/>
                                        <p:tgtEl>
                                          <p:spTgt spid="87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7043">
                                            <p:txEl>
                                              <p:pRg st="1" end="1"/>
                                            </p:txEl>
                                          </p:spTgt>
                                        </p:tgtEl>
                                        <p:attrNameLst>
                                          <p:attrName>style.visibility</p:attrName>
                                        </p:attrNameLst>
                                      </p:cBhvr>
                                      <p:to>
                                        <p:strVal val="visible"/>
                                      </p:to>
                                    </p:set>
                                    <p:animEffect transition="in" filter="wipe(left)">
                                      <p:cBhvr>
                                        <p:cTn id="12" dur="500"/>
                                        <p:tgtEl>
                                          <p:spTgt spid="870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7043">
                                            <p:txEl>
                                              <p:pRg st="2" end="2"/>
                                            </p:txEl>
                                          </p:spTgt>
                                        </p:tgtEl>
                                        <p:attrNameLst>
                                          <p:attrName>style.visibility</p:attrName>
                                        </p:attrNameLst>
                                      </p:cBhvr>
                                      <p:to>
                                        <p:strVal val="visible"/>
                                      </p:to>
                                    </p:set>
                                    <p:animEffect transition="in" filter="wipe(left)">
                                      <p:cBhvr>
                                        <p:cTn id="17" dur="500"/>
                                        <p:tgtEl>
                                          <p:spTgt spid="870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7043">
                                            <p:txEl>
                                              <p:pRg st="3" end="3"/>
                                            </p:txEl>
                                          </p:spTgt>
                                        </p:tgtEl>
                                        <p:attrNameLst>
                                          <p:attrName>style.visibility</p:attrName>
                                        </p:attrNameLst>
                                      </p:cBhvr>
                                      <p:to>
                                        <p:strVal val="visible"/>
                                      </p:to>
                                    </p:set>
                                    <p:animEffect transition="in" filter="wipe(left)">
                                      <p:cBhvr>
                                        <p:cTn id="22" dur="500"/>
                                        <p:tgtEl>
                                          <p:spTgt spid="870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7043">
                                            <p:txEl>
                                              <p:pRg st="4" end="4"/>
                                            </p:txEl>
                                          </p:spTgt>
                                        </p:tgtEl>
                                        <p:attrNameLst>
                                          <p:attrName>style.visibility</p:attrName>
                                        </p:attrNameLst>
                                      </p:cBhvr>
                                      <p:to>
                                        <p:strVal val="visible"/>
                                      </p:to>
                                    </p:set>
                                    <p:animEffect transition="in" filter="wipe(left)">
                                      <p:cBhvr>
                                        <p:cTn id="27" dur="500"/>
                                        <p:tgtEl>
                                          <p:spTgt spid="870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7043">
                                            <p:txEl>
                                              <p:pRg st="5" end="5"/>
                                            </p:txEl>
                                          </p:spTgt>
                                        </p:tgtEl>
                                        <p:attrNameLst>
                                          <p:attrName>style.visibility</p:attrName>
                                        </p:attrNameLst>
                                      </p:cBhvr>
                                      <p:to>
                                        <p:strVal val="visible"/>
                                      </p:to>
                                    </p:set>
                                    <p:animEffect transition="in" filter="wipe(left)">
                                      <p:cBhvr>
                                        <p:cTn id="32" dur="500"/>
                                        <p:tgtEl>
                                          <p:spTgt spid="870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457200" y="115888"/>
            <a:ext cx="8229600" cy="704850"/>
          </a:xfrm>
        </p:spPr>
        <p:txBody>
          <a:bodyPr/>
          <a:lstStyle/>
          <a:p>
            <a:pPr eaLnBrk="1" hangingPunct="1"/>
            <a:r>
              <a:rPr lang="zh-CN" altLang="en-US"/>
              <a:t>操作约束</a:t>
            </a:r>
          </a:p>
        </p:txBody>
      </p:sp>
      <p:sp>
        <p:nvSpPr>
          <p:cNvPr id="88067" name="Rectangle 3"/>
          <p:cNvSpPr>
            <a:spLocks noGrp="1" noChangeArrowheads="1"/>
          </p:cNvSpPr>
          <p:nvPr>
            <p:ph type="body" idx="1"/>
          </p:nvPr>
        </p:nvSpPr>
        <p:spPr>
          <a:xfrm>
            <a:off x="547688" y="1285875"/>
            <a:ext cx="8139112" cy="4886325"/>
          </a:xfrm>
        </p:spPr>
        <p:txBody>
          <a:bodyPr/>
          <a:lstStyle/>
          <a:p>
            <a:pPr eaLnBrk="1" hangingPunct="1"/>
            <a:r>
              <a:rPr lang="zh-CN" altLang="en-US" b="1"/>
              <a:t>执行操作要求的前提；</a:t>
            </a:r>
            <a:endParaRPr lang="zh-CN" altLang="en-US" b="1">
              <a:sym typeface="Symbol" panose="05050102010706020507" pitchFamily="18" charset="2"/>
            </a:endParaRPr>
          </a:p>
          <a:p>
            <a:pPr eaLnBrk="1" hangingPunct="1"/>
            <a:r>
              <a:rPr lang="zh-CN" altLang="en-US" b="1"/>
              <a:t>操作的内容；</a:t>
            </a:r>
            <a:endParaRPr lang="zh-CN" altLang="en-US" b="1">
              <a:sym typeface="Symbol" panose="05050102010706020507" pitchFamily="18" charset="2"/>
            </a:endParaRPr>
          </a:p>
          <a:p>
            <a:pPr eaLnBrk="1" hangingPunct="1"/>
            <a:r>
              <a:rPr lang="zh-CN" altLang="en-US" b="1"/>
              <a:t>操作成功后的状态。</a:t>
            </a:r>
          </a:p>
          <a:p>
            <a:pPr eaLnBrk="1" hangingPunct="1"/>
            <a:r>
              <a:rPr lang="zh-CN" altLang="en-US" b="1">
                <a:solidFill>
                  <a:srgbClr val="FF0000"/>
                </a:solidFill>
              </a:rPr>
              <a:t>例如，教师退休行为的操作特征为：</a:t>
            </a:r>
            <a:endParaRPr lang="zh-CN" altLang="en-US" b="1">
              <a:solidFill>
                <a:srgbClr val="FF0000"/>
              </a:solidFill>
              <a:sym typeface="Symbol" panose="05050102010706020507" pitchFamily="18" charset="2"/>
            </a:endParaRPr>
          </a:p>
          <a:p>
            <a:pPr lvl="1" eaLnBrk="1" hangingPunct="1"/>
            <a:r>
              <a:rPr lang="zh-CN" altLang="en-US" b="1"/>
              <a:t>该教师没有未讲授完的课程；</a:t>
            </a:r>
            <a:endParaRPr lang="zh-CN" altLang="en-US" b="1">
              <a:sym typeface="Symbol" panose="05050102010706020507" pitchFamily="18" charset="2"/>
            </a:endParaRPr>
          </a:p>
          <a:p>
            <a:pPr lvl="1" eaLnBrk="1" hangingPunct="1"/>
            <a:r>
              <a:rPr lang="zh-CN" altLang="en-US" b="1"/>
              <a:t>从当前在职教师表中删除此教师记录；</a:t>
            </a:r>
            <a:endParaRPr lang="zh-CN" altLang="en-US" b="1">
              <a:sym typeface="Symbol" panose="05050102010706020507" pitchFamily="18" charset="2"/>
            </a:endParaRPr>
          </a:p>
          <a:p>
            <a:pPr lvl="1" eaLnBrk="1" hangingPunct="1"/>
            <a:r>
              <a:rPr lang="zh-CN" altLang="en-US" b="1"/>
              <a:t>将此教师信息插入到退休教师表中。</a:t>
            </a:r>
            <a:endParaRPr lang="zh-CN" altLang="en-US" sz="3100" b="1"/>
          </a:p>
          <a:p>
            <a:pPr eaLnBrk="1" hangingPunct="1"/>
            <a:endParaRPr lang="zh-CN" altLang="en-US" sz="3500" b="1"/>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Effect transition="in" filter="wipe(left)">
                                      <p:cBhvr>
                                        <p:cTn id="7" dur="500"/>
                                        <p:tgtEl>
                                          <p:spTgt spid="880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8067">
                                            <p:txEl>
                                              <p:pRg st="1" end="1"/>
                                            </p:txEl>
                                          </p:spTgt>
                                        </p:tgtEl>
                                        <p:attrNameLst>
                                          <p:attrName>style.visibility</p:attrName>
                                        </p:attrNameLst>
                                      </p:cBhvr>
                                      <p:to>
                                        <p:strVal val="visible"/>
                                      </p:to>
                                    </p:set>
                                    <p:animEffect transition="in" filter="wipe(left)">
                                      <p:cBhvr>
                                        <p:cTn id="12" dur="500"/>
                                        <p:tgtEl>
                                          <p:spTgt spid="880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8067">
                                            <p:txEl>
                                              <p:pRg st="2" end="2"/>
                                            </p:txEl>
                                          </p:spTgt>
                                        </p:tgtEl>
                                        <p:attrNameLst>
                                          <p:attrName>style.visibility</p:attrName>
                                        </p:attrNameLst>
                                      </p:cBhvr>
                                      <p:to>
                                        <p:strVal val="visible"/>
                                      </p:to>
                                    </p:set>
                                    <p:animEffect transition="in" filter="wipe(left)">
                                      <p:cBhvr>
                                        <p:cTn id="17" dur="500"/>
                                        <p:tgtEl>
                                          <p:spTgt spid="880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8067">
                                            <p:txEl>
                                              <p:pRg st="3" end="3"/>
                                            </p:txEl>
                                          </p:spTgt>
                                        </p:tgtEl>
                                        <p:attrNameLst>
                                          <p:attrName>style.visibility</p:attrName>
                                        </p:attrNameLst>
                                      </p:cBhvr>
                                      <p:to>
                                        <p:strVal val="visible"/>
                                      </p:to>
                                    </p:set>
                                    <p:animEffect transition="in" filter="wipe(left)">
                                      <p:cBhvr>
                                        <p:cTn id="22" dur="500"/>
                                        <p:tgtEl>
                                          <p:spTgt spid="88067">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88067">
                                            <p:txEl>
                                              <p:pRg st="4" end="4"/>
                                            </p:txEl>
                                          </p:spTgt>
                                        </p:tgtEl>
                                        <p:attrNameLst>
                                          <p:attrName>style.visibility</p:attrName>
                                        </p:attrNameLst>
                                      </p:cBhvr>
                                      <p:to>
                                        <p:strVal val="visible"/>
                                      </p:to>
                                    </p:set>
                                    <p:animEffect transition="in" filter="wipe(left)">
                                      <p:cBhvr>
                                        <p:cTn id="25" dur="500"/>
                                        <p:tgtEl>
                                          <p:spTgt spid="88067">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88067">
                                            <p:txEl>
                                              <p:pRg st="5" end="5"/>
                                            </p:txEl>
                                          </p:spTgt>
                                        </p:tgtEl>
                                        <p:attrNameLst>
                                          <p:attrName>style.visibility</p:attrName>
                                        </p:attrNameLst>
                                      </p:cBhvr>
                                      <p:to>
                                        <p:strVal val="visible"/>
                                      </p:to>
                                    </p:set>
                                    <p:animEffect transition="in" filter="wipe(left)">
                                      <p:cBhvr>
                                        <p:cTn id="28" dur="500"/>
                                        <p:tgtEl>
                                          <p:spTgt spid="88067">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88067">
                                            <p:txEl>
                                              <p:pRg st="6" end="6"/>
                                            </p:txEl>
                                          </p:spTgt>
                                        </p:tgtEl>
                                        <p:attrNameLst>
                                          <p:attrName>style.visibility</p:attrName>
                                        </p:attrNameLst>
                                      </p:cBhvr>
                                      <p:to>
                                        <p:strVal val="visible"/>
                                      </p:to>
                                    </p:set>
                                    <p:animEffect transition="in" filter="wipe(left)">
                                      <p:cBhvr>
                                        <p:cTn id="31" dur="500"/>
                                        <p:tgtEl>
                                          <p:spTgt spid="880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57200" y="115888"/>
            <a:ext cx="8229600" cy="704850"/>
          </a:xfrm>
        </p:spPr>
        <p:txBody>
          <a:bodyPr/>
          <a:lstStyle/>
          <a:p>
            <a:pPr eaLnBrk="1" hangingPunct="1"/>
            <a:r>
              <a:rPr lang="en-US" altLang="zh-CN"/>
              <a:t>2.</a:t>
            </a:r>
            <a:r>
              <a:rPr lang="zh-CN" altLang="en-US"/>
              <a:t>功能设计 </a:t>
            </a:r>
          </a:p>
        </p:txBody>
      </p:sp>
      <p:grpSp>
        <p:nvGrpSpPr>
          <p:cNvPr id="89091" name="Group 3"/>
          <p:cNvGrpSpPr>
            <a:grpSpLocks/>
          </p:cNvGrpSpPr>
          <p:nvPr/>
        </p:nvGrpSpPr>
        <p:grpSpPr bwMode="auto">
          <a:xfrm>
            <a:off x="1000125" y="3429000"/>
            <a:ext cx="7056438" cy="2592388"/>
            <a:chOff x="1980" y="2064"/>
            <a:chExt cx="5400" cy="2028"/>
          </a:xfrm>
        </p:grpSpPr>
        <p:sp>
          <p:nvSpPr>
            <p:cNvPr id="93189" name="Text Box 4"/>
            <p:cNvSpPr txBox="1">
              <a:spLocks noChangeArrowheads="1"/>
            </p:cNvSpPr>
            <p:nvPr/>
          </p:nvSpPr>
          <p:spPr bwMode="auto">
            <a:xfrm>
              <a:off x="5220" y="2844"/>
              <a:ext cx="108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en-US" altLang="zh-CN" sz="2800" b="1">
                  <a:solidFill>
                    <a:srgbClr val="FF0000"/>
                  </a:solidFill>
                  <a:latin typeface="Times New Roman" panose="02020603050405020304" pitchFamily="18" charset="0"/>
                </a:rPr>
                <a:t>¨¨</a:t>
              </a:r>
              <a:endParaRPr kumimoji="1" lang="en-US" altLang="zh-CN" sz="5400" b="1">
                <a:solidFill>
                  <a:srgbClr val="FF0000"/>
                </a:solidFill>
                <a:latin typeface="Gulim" pitchFamily="34" charset="-127"/>
                <a:ea typeface="Gulim" pitchFamily="34" charset="-127"/>
              </a:endParaRPr>
            </a:p>
          </p:txBody>
        </p:sp>
        <p:sp>
          <p:nvSpPr>
            <p:cNvPr id="93190" name="Text Box 5"/>
            <p:cNvSpPr txBox="1">
              <a:spLocks noChangeArrowheads="1"/>
            </p:cNvSpPr>
            <p:nvPr/>
          </p:nvSpPr>
          <p:spPr bwMode="auto">
            <a:xfrm>
              <a:off x="4140" y="2064"/>
              <a:ext cx="108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800" b="1">
                  <a:solidFill>
                    <a:srgbClr val="FF0000"/>
                  </a:solidFill>
                  <a:latin typeface="Times New Roman" panose="02020603050405020304" pitchFamily="18" charset="0"/>
                </a:rPr>
                <a:t>目标</a:t>
              </a:r>
              <a:endParaRPr kumimoji="1" lang="zh-CN" altLang="en-US" sz="5400" b="1">
                <a:solidFill>
                  <a:srgbClr val="FF0000"/>
                </a:solidFill>
                <a:latin typeface="Gulim" pitchFamily="34" charset="-127"/>
                <a:ea typeface="Gulim" pitchFamily="34" charset="-127"/>
              </a:endParaRPr>
            </a:p>
          </p:txBody>
        </p:sp>
        <p:sp>
          <p:nvSpPr>
            <p:cNvPr id="93191" name="Text Box 6"/>
            <p:cNvSpPr txBox="1">
              <a:spLocks noChangeArrowheads="1"/>
            </p:cNvSpPr>
            <p:nvPr/>
          </p:nvSpPr>
          <p:spPr bwMode="auto">
            <a:xfrm>
              <a:off x="4140" y="2844"/>
              <a:ext cx="108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800" b="1">
                  <a:solidFill>
                    <a:srgbClr val="FF0000"/>
                  </a:solidFill>
                  <a:latin typeface="Times New Roman" panose="02020603050405020304" pitchFamily="18" charset="0"/>
                </a:rPr>
                <a:t>功能</a:t>
              </a:r>
              <a:r>
                <a:rPr kumimoji="1" lang="en-US" altLang="zh-CN" sz="2800" b="1">
                  <a:solidFill>
                    <a:srgbClr val="FF0000"/>
                  </a:solidFill>
                  <a:latin typeface="Times New Roman" panose="02020603050405020304" pitchFamily="18" charset="0"/>
                </a:rPr>
                <a:t>2</a:t>
              </a:r>
              <a:endParaRPr kumimoji="1" lang="en-US" altLang="zh-CN" sz="5400" b="1">
                <a:solidFill>
                  <a:srgbClr val="FF0000"/>
                </a:solidFill>
                <a:latin typeface="Gulim" pitchFamily="34" charset="-127"/>
                <a:ea typeface="Gulim" pitchFamily="34" charset="-127"/>
              </a:endParaRPr>
            </a:p>
          </p:txBody>
        </p:sp>
        <p:sp>
          <p:nvSpPr>
            <p:cNvPr id="93192" name="Text Box 7"/>
            <p:cNvSpPr txBox="1">
              <a:spLocks noChangeArrowheads="1"/>
            </p:cNvSpPr>
            <p:nvPr/>
          </p:nvSpPr>
          <p:spPr bwMode="auto">
            <a:xfrm>
              <a:off x="6300" y="2844"/>
              <a:ext cx="108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800" b="1">
                  <a:solidFill>
                    <a:srgbClr val="FF0000"/>
                  </a:solidFill>
                  <a:latin typeface="Times New Roman" panose="02020603050405020304" pitchFamily="18" charset="0"/>
                </a:rPr>
                <a:t>功能</a:t>
              </a:r>
              <a:r>
                <a:rPr kumimoji="1" lang="en-US" altLang="zh-CN" sz="2800" b="1">
                  <a:solidFill>
                    <a:srgbClr val="FF0000"/>
                  </a:solidFill>
                  <a:latin typeface="Times New Roman" panose="02020603050405020304" pitchFamily="18" charset="0"/>
                </a:rPr>
                <a:t>n</a:t>
              </a:r>
              <a:endParaRPr kumimoji="1" lang="en-US" altLang="zh-CN" sz="5400" b="1">
                <a:solidFill>
                  <a:srgbClr val="FF0000"/>
                </a:solidFill>
                <a:latin typeface="Gulim" pitchFamily="34" charset="-127"/>
                <a:ea typeface="Gulim" pitchFamily="34" charset="-127"/>
              </a:endParaRPr>
            </a:p>
          </p:txBody>
        </p:sp>
        <p:sp>
          <p:nvSpPr>
            <p:cNvPr id="93193" name="Text Box 8"/>
            <p:cNvSpPr txBox="1">
              <a:spLocks noChangeArrowheads="1"/>
            </p:cNvSpPr>
            <p:nvPr/>
          </p:nvSpPr>
          <p:spPr bwMode="auto">
            <a:xfrm>
              <a:off x="1980" y="2844"/>
              <a:ext cx="108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800" b="1">
                  <a:solidFill>
                    <a:srgbClr val="FF0000"/>
                  </a:solidFill>
                  <a:latin typeface="Times New Roman" panose="02020603050405020304" pitchFamily="18" charset="0"/>
                </a:rPr>
                <a:t>功能</a:t>
              </a:r>
              <a:r>
                <a:rPr kumimoji="1" lang="en-US" altLang="zh-CN" sz="2800" b="1">
                  <a:solidFill>
                    <a:srgbClr val="FF0000"/>
                  </a:solidFill>
                  <a:latin typeface="Times New Roman" panose="02020603050405020304" pitchFamily="18" charset="0"/>
                </a:rPr>
                <a:t>1</a:t>
              </a:r>
              <a:endParaRPr kumimoji="1" lang="en-US" altLang="zh-CN" sz="5400" b="1">
                <a:solidFill>
                  <a:srgbClr val="FF0000"/>
                </a:solidFill>
                <a:latin typeface="Gulim" pitchFamily="34" charset="-127"/>
                <a:ea typeface="Gulim" pitchFamily="34" charset="-127"/>
              </a:endParaRPr>
            </a:p>
          </p:txBody>
        </p:sp>
        <p:sp>
          <p:nvSpPr>
            <p:cNvPr id="93194" name="Text Box 9"/>
            <p:cNvSpPr txBox="1">
              <a:spLocks noChangeArrowheads="1"/>
            </p:cNvSpPr>
            <p:nvPr/>
          </p:nvSpPr>
          <p:spPr bwMode="auto">
            <a:xfrm>
              <a:off x="4140" y="3624"/>
              <a:ext cx="108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800" b="1">
                  <a:solidFill>
                    <a:srgbClr val="FF0000"/>
                  </a:solidFill>
                  <a:latin typeface="Times New Roman" panose="02020603050405020304" pitchFamily="18" charset="0"/>
                </a:rPr>
                <a:t>功能</a:t>
              </a:r>
              <a:r>
                <a:rPr kumimoji="1" lang="en-US" altLang="zh-CN" sz="2800" b="1">
                  <a:solidFill>
                    <a:srgbClr val="FF0000"/>
                  </a:solidFill>
                  <a:latin typeface="Times New Roman" panose="02020603050405020304" pitchFamily="18" charset="0"/>
                </a:rPr>
                <a:t>22</a:t>
              </a:r>
              <a:endParaRPr kumimoji="1" lang="en-US" altLang="zh-CN" sz="5400" b="1">
                <a:solidFill>
                  <a:srgbClr val="FF0000"/>
                </a:solidFill>
                <a:latin typeface="Gulim" pitchFamily="34" charset="-127"/>
                <a:ea typeface="Gulim" pitchFamily="34" charset="-127"/>
              </a:endParaRPr>
            </a:p>
          </p:txBody>
        </p:sp>
        <p:sp>
          <p:nvSpPr>
            <p:cNvPr id="93195" name="Text Box 10"/>
            <p:cNvSpPr txBox="1">
              <a:spLocks noChangeArrowheads="1"/>
            </p:cNvSpPr>
            <p:nvPr/>
          </p:nvSpPr>
          <p:spPr bwMode="auto">
            <a:xfrm>
              <a:off x="5760" y="3624"/>
              <a:ext cx="108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800" b="1">
                  <a:solidFill>
                    <a:srgbClr val="FF0000"/>
                  </a:solidFill>
                  <a:latin typeface="Times New Roman" panose="02020603050405020304" pitchFamily="18" charset="0"/>
                </a:rPr>
                <a:t>功能</a:t>
              </a:r>
              <a:r>
                <a:rPr kumimoji="1" lang="en-US" altLang="zh-CN" sz="2800" b="1">
                  <a:solidFill>
                    <a:srgbClr val="FF0000"/>
                  </a:solidFill>
                  <a:latin typeface="Times New Roman" panose="02020603050405020304" pitchFamily="18" charset="0"/>
                </a:rPr>
                <a:t>23</a:t>
              </a:r>
              <a:endParaRPr kumimoji="1" lang="en-US" altLang="zh-CN" sz="5400" b="1">
                <a:solidFill>
                  <a:srgbClr val="FF0000"/>
                </a:solidFill>
                <a:latin typeface="Gulim" pitchFamily="34" charset="-127"/>
                <a:ea typeface="Gulim" pitchFamily="34" charset="-127"/>
              </a:endParaRPr>
            </a:p>
          </p:txBody>
        </p:sp>
        <p:sp>
          <p:nvSpPr>
            <p:cNvPr id="93196" name="Text Box 11"/>
            <p:cNvSpPr txBox="1">
              <a:spLocks noChangeArrowheads="1"/>
            </p:cNvSpPr>
            <p:nvPr/>
          </p:nvSpPr>
          <p:spPr bwMode="auto">
            <a:xfrm>
              <a:off x="2520" y="3624"/>
              <a:ext cx="108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800" b="1">
                  <a:solidFill>
                    <a:srgbClr val="FF0000"/>
                  </a:solidFill>
                  <a:latin typeface="Times New Roman" panose="02020603050405020304" pitchFamily="18" charset="0"/>
                </a:rPr>
                <a:t>功能</a:t>
              </a:r>
              <a:r>
                <a:rPr kumimoji="1" lang="en-US" altLang="zh-CN" sz="2800" b="1">
                  <a:solidFill>
                    <a:srgbClr val="FF0000"/>
                  </a:solidFill>
                  <a:latin typeface="Times New Roman" panose="02020603050405020304" pitchFamily="18" charset="0"/>
                </a:rPr>
                <a:t>21</a:t>
              </a:r>
              <a:endParaRPr kumimoji="1" lang="en-US" altLang="zh-CN" sz="5400" b="1">
                <a:solidFill>
                  <a:srgbClr val="FF0000"/>
                </a:solidFill>
                <a:latin typeface="Gulim" pitchFamily="34" charset="-127"/>
                <a:ea typeface="Gulim" pitchFamily="34" charset="-127"/>
              </a:endParaRPr>
            </a:p>
          </p:txBody>
        </p:sp>
        <p:sp>
          <p:nvSpPr>
            <p:cNvPr id="93197" name="Line 12"/>
            <p:cNvSpPr>
              <a:spLocks noChangeShapeType="1"/>
            </p:cNvSpPr>
            <p:nvPr/>
          </p:nvSpPr>
          <p:spPr bwMode="auto">
            <a:xfrm>
              <a:off x="4680" y="253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8" name="Line 13"/>
            <p:cNvSpPr>
              <a:spLocks noChangeShapeType="1"/>
            </p:cNvSpPr>
            <p:nvPr/>
          </p:nvSpPr>
          <p:spPr bwMode="auto">
            <a:xfrm>
              <a:off x="2520" y="2688"/>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9" name="Line 14"/>
            <p:cNvSpPr>
              <a:spLocks noChangeShapeType="1"/>
            </p:cNvSpPr>
            <p:nvPr/>
          </p:nvSpPr>
          <p:spPr bwMode="auto">
            <a:xfrm>
              <a:off x="2520" y="2688"/>
              <a:ext cx="43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0" name="Line 15"/>
            <p:cNvSpPr>
              <a:spLocks noChangeShapeType="1"/>
            </p:cNvSpPr>
            <p:nvPr/>
          </p:nvSpPr>
          <p:spPr bwMode="auto">
            <a:xfrm>
              <a:off x="6840" y="2688"/>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1" name="Line 16"/>
            <p:cNvSpPr>
              <a:spLocks noChangeShapeType="1"/>
            </p:cNvSpPr>
            <p:nvPr/>
          </p:nvSpPr>
          <p:spPr bwMode="auto">
            <a:xfrm>
              <a:off x="3060" y="3468"/>
              <a:ext cx="32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2" name="Line 17"/>
            <p:cNvSpPr>
              <a:spLocks noChangeShapeType="1"/>
            </p:cNvSpPr>
            <p:nvPr/>
          </p:nvSpPr>
          <p:spPr bwMode="auto">
            <a:xfrm>
              <a:off x="4680" y="331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3" name="Line 18"/>
            <p:cNvSpPr>
              <a:spLocks noChangeShapeType="1"/>
            </p:cNvSpPr>
            <p:nvPr/>
          </p:nvSpPr>
          <p:spPr bwMode="auto">
            <a:xfrm>
              <a:off x="3060" y="3468"/>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4" name="Line 19"/>
            <p:cNvSpPr>
              <a:spLocks noChangeShapeType="1"/>
            </p:cNvSpPr>
            <p:nvPr/>
          </p:nvSpPr>
          <p:spPr bwMode="auto">
            <a:xfrm>
              <a:off x="6300" y="3468"/>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9092" name="Text Box 20"/>
          <p:cNvSpPr txBox="1">
            <a:spLocks noChangeArrowheads="1"/>
          </p:cNvSpPr>
          <p:nvPr/>
        </p:nvSpPr>
        <p:spPr bwMode="auto">
          <a:xfrm>
            <a:off x="323850" y="1157288"/>
            <a:ext cx="8424863"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latinLnBrk="1" hangingPunct="1">
              <a:spcBef>
                <a:spcPct val="50000"/>
              </a:spcBef>
              <a:buFont typeface="Wingdings" panose="05000000000000000000" pitchFamily="2" charset="2"/>
              <a:buChar char="q"/>
            </a:pPr>
            <a:r>
              <a:rPr kumimoji="1" lang="zh-CN" altLang="en-US" sz="2800" b="1">
                <a:latin typeface="仿宋_GB2312" pitchFamily="49" charset="-122"/>
                <a:ea typeface="仿宋_GB2312" pitchFamily="49" charset="-122"/>
              </a:rPr>
              <a:t>系统目标的实现是通过系统的</a:t>
            </a:r>
            <a:r>
              <a:rPr kumimoji="1" lang="zh-CN" altLang="en-US" sz="2800" b="1">
                <a:solidFill>
                  <a:srgbClr val="FF0000"/>
                </a:solidFill>
                <a:latin typeface="仿宋_GB2312" pitchFamily="49" charset="-122"/>
                <a:ea typeface="仿宋_GB2312" pitchFamily="49" charset="-122"/>
              </a:rPr>
              <a:t>各功能模块</a:t>
            </a:r>
            <a:r>
              <a:rPr kumimoji="1" lang="zh-CN" altLang="en-US" sz="2800" b="1">
                <a:latin typeface="仿宋_GB2312" pitchFamily="49" charset="-122"/>
                <a:ea typeface="仿宋_GB2312" pitchFamily="49" charset="-122"/>
              </a:rPr>
              <a:t>来达到的。由于每个系统功能又可以划分为若干个更具体的</a:t>
            </a:r>
            <a:r>
              <a:rPr kumimoji="1" lang="zh-CN" altLang="en-US" sz="2800" b="1">
                <a:solidFill>
                  <a:srgbClr val="FF0000"/>
                </a:solidFill>
                <a:latin typeface="仿宋_GB2312" pitchFamily="49" charset="-122"/>
                <a:ea typeface="仿宋_GB2312" pitchFamily="49" charset="-122"/>
              </a:rPr>
              <a:t>功能模块</a:t>
            </a:r>
            <a:r>
              <a:rPr kumimoji="1" lang="zh-CN" altLang="en-US" sz="2800" b="1">
                <a:latin typeface="仿宋_GB2312" pitchFamily="49" charset="-122"/>
                <a:ea typeface="仿宋_GB2312" pitchFamily="49" charset="-122"/>
              </a:rPr>
              <a:t>，因此，可以从目标开始，一层一层</a:t>
            </a:r>
            <a:r>
              <a:rPr kumimoji="1" lang="zh-CN" altLang="en-US" sz="2800" b="1">
                <a:solidFill>
                  <a:srgbClr val="FF0000"/>
                </a:solidFill>
                <a:latin typeface="仿宋_GB2312" pitchFamily="49" charset="-122"/>
                <a:ea typeface="仿宋_GB2312" pitchFamily="49" charset="-122"/>
              </a:rPr>
              <a:t>分解</a:t>
            </a:r>
            <a:r>
              <a:rPr kumimoji="1" lang="zh-CN" altLang="en-US" sz="2800" b="1">
                <a:latin typeface="仿宋_GB2312" pitchFamily="49" charset="-122"/>
                <a:ea typeface="仿宋_GB2312" pitchFamily="49" charset="-122"/>
              </a:rPr>
              <a:t>下去，直到每个子功能模块只执行一个</a:t>
            </a:r>
            <a:r>
              <a:rPr kumimoji="1" lang="zh-CN" altLang="en-US" sz="2800" b="1">
                <a:solidFill>
                  <a:srgbClr val="FF0000"/>
                </a:solidFill>
                <a:latin typeface="仿宋_GB2312" pitchFamily="49" charset="-122"/>
                <a:ea typeface="仿宋_GB2312" pitchFamily="49" charset="-122"/>
              </a:rPr>
              <a:t>具体的任务</a:t>
            </a:r>
            <a:r>
              <a:rPr kumimoji="1" lang="zh-CN" altLang="en-US" sz="2800" b="1">
                <a:latin typeface="仿宋_GB2312" pitchFamily="49" charset="-122"/>
                <a:ea typeface="仿宋_GB2312" pitchFamily="49" charset="-122"/>
              </a:rPr>
              <a:t>。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9092"/>
                                        </p:tgtEl>
                                        <p:attrNameLst>
                                          <p:attrName>style.visibility</p:attrName>
                                        </p:attrNameLst>
                                      </p:cBhvr>
                                      <p:to>
                                        <p:strVal val="visible"/>
                                      </p:to>
                                    </p:set>
                                    <p:animEffect transition="in" filter="wipe(left)">
                                      <p:cBhvr>
                                        <p:cTn id="7" dur="500"/>
                                        <p:tgtEl>
                                          <p:spTgt spid="890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89091"/>
                                        </p:tgtEl>
                                        <p:attrNameLst>
                                          <p:attrName>style.visibility</p:attrName>
                                        </p:attrNameLst>
                                      </p:cBhvr>
                                      <p:to>
                                        <p:strVal val="visible"/>
                                      </p:to>
                                    </p:set>
                                    <p:animEffect transition="in" filter="fade">
                                      <p:cBhvr>
                                        <p:cTn id="12" dur="1000"/>
                                        <p:tgtEl>
                                          <p:spTgt spid="89091"/>
                                        </p:tgtEl>
                                      </p:cBhvr>
                                    </p:animEffect>
                                    <p:anim calcmode="lin" valueType="num">
                                      <p:cBhvr>
                                        <p:cTn id="13" dur="1000" fill="hold"/>
                                        <p:tgtEl>
                                          <p:spTgt spid="89091"/>
                                        </p:tgtEl>
                                        <p:attrNameLst>
                                          <p:attrName>ppt_x</p:attrName>
                                        </p:attrNameLst>
                                      </p:cBhvr>
                                      <p:tavLst>
                                        <p:tav tm="0">
                                          <p:val>
                                            <p:strVal val="#ppt_x"/>
                                          </p:val>
                                        </p:tav>
                                        <p:tav tm="100000">
                                          <p:val>
                                            <p:strVal val="#ppt_x"/>
                                          </p:val>
                                        </p:tav>
                                      </p:tavLst>
                                    </p:anim>
                                    <p:anim calcmode="lin" valueType="num">
                                      <p:cBhvr>
                                        <p:cTn id="14" dur="1000" fill="hold"/>
                                        <p:tgtEl>
                                          <p:spTgt spid="890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457200" y="115888"/>
            <a:ext cx="8229600" cy="704850"/>
          </a:xfrm>
        </p:spPr>
        <p:txBody>
          <a:bodyPr/>
          <a:lstStyle/>
          <a:p>
            <a:pPr eaLnBrk="1" hangingPunct="1"/>
            <a:r>
              <a:rPr lang="zh-CN" altLang="en-US"/>
              <a:t>例：“学籍管理”的功能结构图 </a:t>
            </a:r>
          </a:p>
        </p:txBody>
      </p:sp>
      <p:grpSp>
        <p:nvGrpSpPr>
          <p:cNvPr id="94211" name="Group 3"/>
          <p:cNvGrpSpPr>
            <a:grpSpLocks/>
          </p:cNvGrpSpPr>
          <p:nvPr/>
        </p:nvGrpSpPr>
        <p:grpSpPr bwMode="auto">
          <a:xfrm>
            <a:off x="828675" y="1628775"/>
            <a:ext cx="7488238" cy="2665413"/>
            <a:chOff x="1260" y="9218"/>
            <a:chExt cx="5580" cy="2028"/>
          </a:xfrm>
        </p:grpSpPr>
        <p:sp>
          <p:nvSpPr>
            <p:cNvPr id="94212" name="Text Box 4"/>
            <p:cNvSpPr txBox="1">
              <a:spLocks noChangeArrowheads="1"/>
            </p:cNvSpPr>
            <p:nvPr/>
          </p:nvSpPr>
          <p:spPr bwMode="auto">
            <a:xfrm>
              <a:off x="3420" y="9218"/>
              <a:ext cx="126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latinLnBrk="1" hangingPunct="1">
                <a:spcBef>
                  <a:spcPct val="0"/>
                </a:spcBef>
                <a:buFontTx/>
                <a:buNone/>
              </a:pPr>
              <a:r>
                <a:rPr kumimoji="1" lang="zh-CN" altLang="en-US" sz="2800" b="1">
                  <a:solidFill>
                    <a:srgbClr val="0000FF"/>
                  </a:solidFill>
                  <a:latin typeface="Times New Roman" panose="02020603050405020304" pitchFamily="18" charset="0"/>
                  <a:ea typeface="楷体_GB2312" pitchFamily="49" charset="-122"/>
                </a:rPr>
                <a:t>学籍管理</a:t>
              </a:r>
              <a:endParaRPr kumimoji="1" lang="zh-CN" altLang="en-US" sz="5400" b="1">
                <a:solidFill>
                  <a:srgbClr val="0000FF"/>
                </a:solidFill>
                <a:latin typeface="Gulim" pitchFamily="34" charset="-127"/>
                <a:ea typeface="楷体_GB2312" pitchFamily="49" charset="-122"/>
              </a:endParaRPr>
            </a:p>
          </p:txBody>
        </p:sp>
        <p:sp>
          <p:nvSpPr>
            <p:cNvPr id="94213" name="Text Box 5"/>
            <p:cNvSpPr txBox="1">
              <a:spLocks noChangeArrowheads="1"/>
            </p:cNvSpPr>
            <p:nvPr/>
          </p:nvSpPr>
          <p:spPr bwMode="auto">
            <a:xfrm>
              <a:off x="1778" y="9998"/>
              <a:ext cx="126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latinLnBrk="1" hangingPunct="1">
                <a:spcBef>
                  <a:spcPct val="0"/>
                </a:spcBef>
                <a:buFontTx/>
                <a:buNone/>
              </a:pPr>
              <a:r>
                <a:rPr kumimoji="1" lang="zh-CN" altLang="en-US" sz="2800" b="1">
                  <a:solidFill>
                    <a:srgbClr val="FF0000"/>
                  </a:solidFill>
                  <a:latin typeface="Times New Roman" panose="02020603050405020304" pitchFamily="18" charset="0"/>
                  <a:ea typeface="楷体_GB2312" pitchFamily="49" charset="-122"/>
                </a:rPr>
                <a:t>录取分班</a:t>
              </a:r>
              <a:endParaRPr kumimoji="1" lang="zh-CN" altLang="en-US" sz="5400" b="1">
                <a:solidFill>
                  <a:srgbClr val="FF0000"/>
                </a:solidFill>
                <a:latin typeface="Gulim" pitchFamily="34" charset="-127"/>
                <a:ea typeface="楷体_GB2312" pitchFamily="49" charset="-122"/>
              </a:endParaRPr>
            </a:p>
          </p:txBody>
        </p:sp>
        <p:sp>
          <p:nvSpPr>
            <p:cNvPr id="94214" name="Text Box 6"/>
            <p:cNvSpPr txBox="1">
              <a:spLocks noChangeArrowheads="1"/>
            </p:cNvSpPr>
            <p:nvPr/>
          </p:nvSpPr>
          <p:spPr bwMode="auto">
            <a:xfrm>
              <a:off x="3218" y="9998"/>
              <a:ext cx="126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latinLnBrk="1" hangingPunct="1">
                <a:spcBef>
                  <a:spcPct val="0"/>
                </a:spcBef>
                <a:buFontTx/>
                <a:buNone/>
              </a:pPr>
              <a:r>
                <a:rPr kumimoji="1" lang="zh-CN" altLang="en-US" sz="2800" b="1">
                  <a:latin typeface="Times New Roman" panose="02020603050405020304" pitchFamily="18" charset="0"/>
                  <a:ea typeface="楷体_GB2312" pitchFamily="49" charset="-122"/>
                </a:rPr>
                <a:t>入学报到</a:t>
              </a:r>
              <a:endParaRPr kumimoji="1" lang="zh-CN" altLang="en-US" sz="5400" b="1">
                <a:latin typeface="Gulim" pitchFamily="34" charset="-127"/>
                <a:ea typeface="楷体_GB2312" pitchFamily="49" charset="-122"/>
              </a:endParaRPr>
            </a:p>
          </p:txBody>
        </p:sp>
        <p:sp>
          <p:nvSpPr>
            <p:cNvPr id="94215" name="Text Box 7"/>
            <p:cNvSpPr txBox="1">
              <a:spLocks noChangeArrowheads="1"/>
            </p:cNvSpPr>
            <p:nvPr/>
          </p:nvSpPr>
          <p:spPr bwMode="auto">
            <a:xfrm>
              <a:off x="6300" y="10020"/>
              <a:ext cx="54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latinLnBrk="1" hangingPunct="1">
                <a:spcBef>
                  <a:spcPct val="0"/>
                </a:spcBef>
                <a:buFontTx/>
                <a:buNone/>
              </a:pPr>
              <a:r>
                <a:rPr kumimoji="1" lang="en-US" altLang="zh-CN" sz="2800" b="1">
                  <a:latin typeface="Times New Roman" panose="02020603050405020304" pitchFamily="18" charset="0"/>
                  <a:ea typeface="楷体_GB2312" pitchFamily="49" charset="-122"/>
                </a:rPr>
                <a:t>…</a:t>
              </a:r>
              <a:endParaRPr kumimoji="1" lang="en-US" altLang="zh-CN" sz="5400" b="1">
                <a:latin typeface="Gulim" pitchFamily="34" charset="-127"/>
                <a:ea typeface="楷体_GB2312" pitchFamily="49" charset="-122"/>
              </a:endParaRPr>
            </a:p>
          </p:txBody>
        </p:sp>
        <p:sp>
          <p:nvSpPr>
            <p:cNvPr id="94216" name="Text Box 8"/>
            <p:cNvSpPr txBox="1">
              <a:spLocks noChangeArrowheads="1"/>
            </p:cNvSpPr>
            <p:nvPr/>
          </p:nvSpPr>
          <p:spPr bwMode="auto">
            <a:xfrm>
              <a:off x="1260" y="10778"/>
              <a:ext cx="878"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800" b="1">
                  <a:solidFill>
                    <a:srgbClr val="FF0000"/>
                  </a:solidFill>
                  <a:latin typeface="Times New Roman" panose="02020603050405020304" pitchFamily="18" charset="0"/>
                  <a:ea typeface="楷体_GB2312" pitchFamily="49" charset="-122"/>
                </a:rPr>
                <a:t>录入</a:t>
              </a:r>
              <a:endParaRPr kumimoji="1" lang="zh-CN" altLang="en-US" sz="5400" b="1">
                <a:solidFill>
                  <a:srgbClr val="FF0000"/>
                </a:solidFill>
                <a:latin typeface="Gulim" pitchFamily="34" charset="-127"/>
                <a:ea typeface="楷体_GB2312" pitchFamily="49" charset="-122"/>
              </a:endParaRPr>
            </a:p>
          </p:txBody>
        </p:sp>
        <p:sp>
          <p:nvSpPr>
            <p:cNvPr id="94217" name="Text Box 9"/>
            <p:cNvSpPr txBox="1">
              <a:spLocks noChangeArrowheads="1"/>
            </p:cNvSpPr>
            <p:nvPr/>
          </p:nvSpPr>
          <p:spPr bwMode="auto">
            <a:xfrm>
              <a:off x="2318" y="10778"/>
              <a:ext cx="90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800" b="1">
                  <a:solidFill>
                    <a:srgbClr val="FF0000"/>
                  </a:solidFill>
                  <a:latin typeface="Times New Roman" panose="02020603050405020304" pitchFamily="18" charset="0"/>
                  <a:ea typeface="楷体_GB2312" pitchFamily="49" charset="-122"/>
                </a:rPr>
                <a:t>修改</a:t>
              </a:r>
              <a:endParaRPr kumimoji="1" lang="zh-CN" altLang="en-US" sz="5400" b="1">
                <a:solidFill>
                  <a:srgbClr val="FF0000"/>
                </a:solidFill>
                <a:latin typeface="Gulim" pitchFamily="34" charset="-127"/>
                <a:ea typeface="楷体_GB2312" pitchFamily="49" charset="-122"/>
              </a:endParaRPr>
            </a:p>
          </p:txBody>
        </p:sp>
        <p:sp>
          <p:nvSpPr>
            <p:cNvPr id="94218" name="Text Box 10"/>
            <p:cNvSpPr txBox="1">
              <a:spLocks noChangeArrowheads="1"/>
            </p:cNvSpPr>
            <p:nvPr/>
          </p:nvSpPr>
          <p:spPr bwMode="auto">
            <a:xfrm>
              <a:off x="3398" y="10778"/>
              <a:ext cx="90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800" b="1">
                  <a:solidFill>
                    <a:srgbClr val="FF0000"/>
                  </a:solidFill>
                  <a:latin typeface="Times New Roman" panose="02020603050405020304" pitchFamily="18" charset="0"/>
                  <a:ea typeface="楷体_GB2312" pitchFamily="49" charset="-122"/>
                </a:rPr>
                <a:t>查询</a:t>
              </a:r>
              <a:endParaRPr kumimoji="1" lang="zh-CN" altLang="en-US" sz="5400" b="1">
                <a:solidFill>
                  <a:srgbClr val="FF0000"/>
                </a:solidFill>
                <a:latin typeface="Gulim" pitchFamily="34" charset="-127"/>
                <a:ea typeface="楷体_GB2312" pitchFamily="49" charset="-122"/>
              </a:endParaRPr>
            </a:p>
          </p:txBody>
        </p:sp>
        <p:sp>
          <p:nvSpPr>
            <p:cNvPr id="94219" name="Line 11"/>
            <p:cNvSpPr>
              <a:spLocks noChangeShapeType="1"/>
            </p:cNvSpPr>
            <p:nvPr/>
          </p:nvSpPr>
          <p:spPr bwMode="auto">
            <a:xfrm>
              <a:off x="2498" y="10466"/>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20" name="Line 12"/>
            <p:cNvSpPr>
              <a:spLocks noChangeShapeType="1"/>
            </p:cNvSpPr>
            <p:nvPr/>
          </p:nvSpPr>
          <p:spPr bwMode="auto">
            <a:xfrm>
              <a:off x="1778" y="10622"/>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21" name="Line 13"/>
            <p:cNvSpPr>
              <a:spLocks noChangeShapeType="1"/>
            </p:cNvSpPr>
            <p:nvPr/>
          </p:nvSpPr>
          <p:spPr bwMode="auto">
            <a:xfrm>
              <a:off x="1778" y="10622"/>
              <a:ext cx="21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22" name="Line 14"/>
            <p:cNvSpPr>
              <a:spLocks noChangeShapeType="1"/>
            </p:cNvSpPr>
            <p:nvPr/>
          </p:nvSpPr>
          <p:spPr bwMode="auto">
            <a:xfrm>
              <a:off x="2858" y="10622"/>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23" name="Line 15"/>
            <p:cNvSpPr>
              <a:spLocks noChangeShapeType="1"/>
            </p:cNvSpPr>
            <p:nvPr/>
          </p:nvSpPr>
          <p:spPr bwMode="auto">
            <a:xfrm>
              <a:off x="3938" y="10622"/>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24" name="Text Box 16"/>
            <p:cNvSpPr txBox="1">
              <a:spLocks noChangeArrowheads="1"/>
            </p:cNvSpPr>
            <p:nvPr/>
          </p:nvSpPr>
          <p:spPr bwMode="auto">
            <a:xfrm>
              <a:off x="4680" y="10020"/>
              <a:ext cx="1260" cy="46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latinLnBrk="1" hangingPunct="1">
                <a:spcBef>
                  <a:spcPct val="0"/>
                </a:spcBef>
                <a:buFontTx/>
                <a:buNone/>
              </a:pPr>
              <a:r>
                <a:rPr kumimoji="1" lang="zh-CN" altLang="en-US" sz="2800" b="1">
                  <a:latin typeface="Times New Roman" panose="02020603050405020304" pitchFamily="18" charset="0"/>
                  <a:ea typeface="楷体_GB2312" pitchFamily="49" charset="-122"/>
                </a:rPr>
                <a:t>修课管理</a:t>
              </a:r>
              <a:endParaRPr kumimoji="1" lang="zh-CN" altLang="en-US" sz="5400" b="1">
                <a:latin typeface="Gulim" pitchFamily="34" charset="-127"/>
                <a:ea typeface="楷体_GB2312" pitchFamily="49" charset="-122"/>
              </a:endParaRPr>
            </a:p>
          </p:txBody>
        </p:sp>
        <p:sp>
          <p:nvSpPr>
            <p:cNvPr id="94225" name="Line 17"/>
            <p:cNvSpPr>
              <a:spLocks noChangeShapeType="1"/>
            </p:cNvSpPr>
            <p:nvPr/>
          </p:nvSpPr>
          <p:spPr bwMode="auto">
            <a:xfrm>
              <a:off x="2520" y="9864"/>
              <a:ext cx="39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26" name="Line 18"/>
            <p:cNvSpPr>
              <a:spLocks noChangeShapeType="1"/>
            </p:cNvSpPr>
            <p:nvPr/>
          </p:nvSpPr>
          <p:spPr bwMode="auto">
            <a:xfrm>
              <a:off x="4140" y="9708"/>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27" name="Line 19"/>
            <p:cNvSpPr>
              <a:spLocks noChangeShapeType="1"/>
            </p:cNvSpPr>
            <p:nvPr/>
          </p:nvSpPr>
          <p:spPr bwMode="auto">
            <a:xfrm>
              <a:off x="2520" y="9864"/>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28" name="Line 20"/>
            <p:cNvSpPr>
              <a:spLocks noChangeShapeType="1"/>
            </p:cNvSpPr>
            <p:nvPr/>
          </p:nvSpPr>
          <p:spPr bwMode="auto">
            <a:xfrm>
              <a:off x="3960" y="9864"/>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29" name="Line 21"/>
            <p:cNvSpPr>
              <a:spLocks noChangeShapeType="1"/>
            </p:cNvSpPr>
            <p:nvPr/>
          </p:nvSpPr>
          <p:spPr bwMode="auto">
            <a:xfrm>
              <a:off x="5400" y="9864"/>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30" name="Line 22"/>
            <p:cNvSpPr>
              <a:spLocks noChangeShapeType="1"/>
            </p:cNvSpPr>
            <p:nvPr/>
          </p:nvSpPr>
          <p:spPr bwMode="auto">
            <a:xfrm>
              <a:off x="6480" y="9864"/>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71500" y="152400"/>
            <a:ext cx="7858125" cy="685800"/>
          </a:xfrm>
        </p:spPr>
        <p:txBody>
          <a:bodyPr/>
          <a:lstStyle/>
          <a:p>
            <a:pPr eaLnBrk="1" hangingPunct="1"/>
            <a:r>
              <a:rPr lang="zh-CN" altLang="en-US" dirty="0"/>
              <a:t>（</a:t>
            </a:r>
            <a:r>
              <a:rPr lang="en-US" altLang="zh-CN" dirty="0"/>
              <a:t>2</a:t>
            </a:r>
            <a:r>
              <a:rPr lang="zh-CN" altLang="en-US" dirty="0"/>
              <a:t>）定义多源表视图</a:t>
            </a:r>
          </a:p>
        </p:txBody>
      </p:sp>
      <p:sp>
        <p:nvSpPr>
          <p:cNvPr id="29699" name="Rectangle 3"/>
          <p:cNvSpPr>
            <a:spLocks noGrp="1" noChangeArrowheads="1"/>
          </p:cNvSpPr>
          <p:nvPr>
            <p:ph type="body" idx="1"/>
          </p:nvPr>
        </p:nvSpPr>
        <p:spPr>
          <a:xfrm>
            <a:off x="250825" y="1214438"/>
            <a:ext cx="8435975" cy="5167312"/>
          </a:xfrm>
        </p:spPr>
        <p:txBody>
          <a:bodyPr/>
          <a:lstStyle/>
          <a:p>
            <a:pPr eaLnBrk="1" hangingPunct="1"/>
            <a:r>
              <a:rPr lang="zh-CN" altLang="en-US" b="1" dirty="0">
                <a:solidFill>
                  <a:srgbClr val="FF0000"/>
                </a:solidFill>
              </a:rPr>
              <a:t>例</a:t>
            </a:r>
            <a:r>
              <a:rPr lang="en-US" altLang="zh-CN" b="1" dirty="0">
                <a:solidFill>
                  <a:srgbClr val="FF0000"/>
                </a:solidFill>
              </a:rPr>
              <a:t>2  </a:t>
            </a:r>
            <a:r>
              <a:rPr lang="zh-CN" altLang="en-US" b="1" dirty="0"/>
              <a:t>建立信息管理系选修了</a:t>
            </a:r>
            <a:r>
              <a:rPr lang="en-US" altLang="zh-CN" b="1" dirty="0"/>
              <a:t>C001</a:t>
            </a:r>
            <a:r>
              <a:rPr lang="zh-CN" altLang="en-US" b="1" dirty="0"/>
              <a:t>课程的学生的</a:t>
            </a:r>
            <a:r>
              <a:rPr lang="zh-CN" altLang="en-US" b="1" dirty="0">
                <a:solidFill>
                  <a:srgbClr val="FF0000"/>
                </a:solidFill>
              </a:rPr>
              <a:t>学号</a:t>
            </a:r>
            <a:r>
              <a:rPr lang="zh-CN" altLang="en-US" b="1" dirty="0"/>
              <a:t>、</a:t>
            </a:r>
            <a:r>
              <a:rPr lang="zh-CN" altLang="en-US" b="1" dirty="0">
                <a:solidFill>
                  <a:srgbClr val="FF0000"/>
                </a:solidFill>
              </a:rPr>
              <a:t>姓名</a:t>
            </a:r>
            <a:r>
              <a:rPr lang="zh-CN" altLang="en-US" b="1" dirty="0"/>
              <a:t>和</a:t>
            </a:r>
            <a:r>
              <a:rPr lang="zh-CN" altLang="en-US" b="1" dirty="0">
                <a:solidFill>
                  <a:srgbClr val="FF0000"/>
                </a:solidFill>
              </a:rPr>
              <a:t>成绩</a:t>
            </a:r>
            <a:r>
              <a:rPr lang="zh-CN" altLang="en-US" b="1" dirty="0"/>
              <a:t>的视图。</a:t>
            </a:r>
          </a:p>
          <a:p>
            <a:pPr lvl="1" eaLnBrk="1" hangingPunct="1">
              <a:buFont typeface="Wingdings" panose="05000000000000000000" pitchFamily="2" charset="2"/>
              <a:buNone/>
            </a:pPr>
            <a:r>
              <a:rPr lang="en-US" altLang="zh-CN" b="1" dirty="0">
                <a:solidFill>
                  <a:srgbClr val="FF0000"/>
                </a:solidFill>
              </a:rPr>
              <a:t>CREATE</a:t>
            </a:r>
            <a:r>
              <a:rPr lang="en-US" altLang="zh-CN" b="1" dirty="0">
                <a:solidFill>
                  <a:srgbClr val="0000FF"/>
                </a:solidFill>
              </a:rPr>
              <a:t> </a:t>
            </a:r>
            <a:r>
              <a:rPr lang="en-US" altLang="zh-CN" b="1" dirty="0">
                <a:solidFill>
                  <a:srgbClr val="FF0000"/>
                </a:solidFill>
              </a:rPr>
              <a:t>VIEW</a:t>
            </a:r>
            <a:r>
              <a:rPr lang="en-US" altLang="zh-CN" b="1" dirty="0">
                <a:solidFill>
                  <a:srgbClr val="0000FF"/>
                </a:solidFill>
              </a:rPr>
              <a:t> </a:t>
            </a:r>
            <a:r>
              <a:rPr lang="en-US" altLang="zh-CN" b="1" dirty="0"/>
              <a:t>V_IS_S1(</a:t>
            </a:r>
            <a:r>
              <a:rPr lang="en-US" altLang="zh-CN" b="1" dirty="0" err="1"/>
              <a:t>Sno</a:t>
            </a:r>
            <a:r>
              <a:rPr lang="en-US" altLang="zh-CN" b="1" dirty="0"/>
              <a:t>, </a:t>
            </a:r>
            <a:r>
              <a:rPr lang="en-US" altLang="zh-CN" b="1" dirty="0" err="1"/>
              <a:t>Sname</a:t>
            </a:r>
            <a:r>
              <a:rPr lang="en-US" altLang="zh-CN" b="1" dirty="0"/>
              <a:t>, Grade)</a:t>
            </a:r>
          </a:p>
          <a:p>
            <a:pPr lvl="1" eaLnBrk="1" hangingPunct="1">
              <a:buFont typeface="Wingdings" panose="05000000000000000000" pitchFamily="2" charset="2"/>
              <a:buNone/>
            </a:pPr>
            <a:r>
              <a:rPr lang="en-US" altLang="zh-CN" b="1" dirty="0"/>
              <a:t>AS</a:t>
            </a:r>
          </a:p>
          <a:p>
            <a:pPr lvl="1" eaLnBrk="1" hangingPunct="1">
              <a:buFont typeface="Wingdings" panose="05000000000000000000" pitchFamily="2" charset="2"/>
              <a:buNone/>
            </a:pPr>
            <a:r>
              <a:rPr lang="en-US" altLang="zh-CN" b="1" dirty="0"/>
              <a:t>  </a:t>
            </a:r>
            <a:r>
              <a:rPr lang="en-US" altLang="zh-CN" b="1" dirty="0">
                <a:solidFill>
                  <a:srgbClr val="0000FF"/>
                </a:solidFill>
              </a:rPr>
              <a:t>SELECT</a:t>
            </a:r>
            <a:r>
              <a:rPr lang="en-US" altLang="zh-CN" b="1" dirty="0"/>
              <a:t> </a:t>
            </a:r>
            <a:r>
              <a:rPr lang="en-US" altLang="zh-CN" b="1" dirty="0" err="1"/>
              <a:t>Student.Sno</a:t>
            </a:r>
            <a:r>
              <a:rPr lang="en-US" altLang="zh-CN" b="1" dirty="0"/>
              <a:t>, </a:t>
            </a:r>
            <a:r>
              <a:rPr lang="en-US" altLang="zh-CN" b="1" dirty="0" err="1"/>
              <a:t>Sname</a:t>
            </a:r>
            <a:r>
              <a:rPr lang="en-US" altLang="zh-CN" b="1" dirty="0"/>
              <a:t>, Grade</a:t>
            </a:r>
          </a:p>
          <a:p>
            <a:pPr lvl="1" eaLnBrk="1" hangingPunct="1">
              <a:buFont typeface="Wingdings" panose="05000000000000000000" pitchFamily="2" charset="2"/>
              <a:buNone/>
            </a:pPr>
            <a:r>
              <a:rPr lang="en-US" altLang="zh-CN" b="1" dirty="0"/>
              <a:t>    </a:t>
            </a:r>
            <a:r>
              <a:rPr lang="en-US" altLang="zh-CN" b="1" dirty="0">
                <a:solidFill>
                  <a:srgbClr val="0000FF"/>
                </a:solidFill>
              </a:rPr>
              <a:t>FROM</a:t>
            </a:r>
            <a:r>
              <a:rPr lang="en-US" altLang="zh-CN" b="1" dirty="0"/>
              <a:t> Student </a:t>
            </a:r>
            <a:r>
              <a:rPr lang="en-US" altLang="zh-CN" b="1" dirty="0">
                <a:solidFill>
                  <a:srgbClr val="FF0000"/>
                </a:solidFill>
              </a:rPr>
              <a:t>JOIN</a:t>
            </a:r>
            <a:r>
              <a:rPr lang="en-US" altLang="zh-CN" b="1" dirty="0"/>
              <a:t>  SC </a:t>
            </a:r>
          </a:p>
          <a:p>
            <a:pPr lvl="1" eaLnBrk="1" hangingPunct="1">
              <a:buFont typeface="Wingdings" panose="05000000000000000000" pitchFamily="2" charset="2"/>
              <a:buNone/>
            </a:pPr>
            <a:r>
              <a:rPr lang="en-US" altLang="zh-CN" b="1" dirty="0"/>
              <a:t>    </a:t>
            </a:r>
            <a:r>
              <a:rPr lang="en-US" altLang="zh-CN" b="1" dirty="0">
                <a:solidFill>
                  <a:srgbClr val="0000FF"/>
                </a:solidFill>
              </a:rPr>
              <a:t>ON</a:t>
            </a:r>
            <a:r>
              <a:rPr lang="en-US" altLang="zh-CN" b="1" dirty="0"/>
              <a:t> </a:t>
            </a:r>
            <a:r>
              <a:rPr lang="en-US" altLang="zh-CN" b="1" dirty="0" err="1"/>
              <a:t>Student.Sno</a:t>
            </a:r>
            <a:r>
              <a:rPr lang="en-US" altLang="zh-CN" b="1" dirty="0"/>
              <a:t> = </a:t>
            </a:r>
            <a:r>
              <a:rPr lang="en-US" altLang="zh-CN" b="1" dirty="0" err="1"/>
              <a:t>SC.Sno</a:t>
            </a:r>
            <a:endParaRPr lang="en-US" altLang="zh-CN" b="1" dirty="0"/>
          </a:p>
          <a:p>
            <a:pPr lvl="1" eaLnBrk="1" hangingPunct="1">
              <a:buFont typeface="Wingdings" panose="05000000000000000000" pitchFamily="2" charset="2"/>
              <a:buNone/>
            </a:pPr>
            <a:r>
              <a:rPr lang="en-US" altLang="zh-CN" b="1" dirty="0"/>
              <a:t>    </a:t>
            </a:r>
            <a:r>
              <a:rPr lang="en-US" altLang="zh-CN" b="1" dirty="0">
                <a:solidFill>
                  <a:srgbClr val="0000FF"/>
                </a:solidFill>
              </a:rPr>
              <a:t>WHERE</a:t>
            </a:r>
            <a:r>
              <a:rPr lang="en-US" altLang="zh-CN" b="1" dirty="0"/>
              <a:t> </a:t>
            </a:r>
            <a:r>
              <a:rPr lang="en-US" altLang="zh-CN" b="1" dirty="0" err="1"/>
              <a:t>Sdept</a:t>
            </a:r>
            <a:r>
              <a:rPr lang="en-US" altLang="zh-CN" b="1" dirty="0"/>
              <a:t> = '</a:t>
            </a:r>
            <a:r>
              <a:rPr lang="zh-CN" altLang="en-US" b="1" dirty="0"/>
              <a:t>信息管理系</a:t>
            </a:r>
            <a:r>
              <a:rPr lang="en-US" altLang="zh-CN" b="1" dirty="0"/>
              <a:t>'  </a:t>
            </a:r>
          </a:p>
          <a:p>
            <a:pPr lvl="1" eaLnBrk="1" hangingPunct="1">
              <a:buFont typeface="Wingdings" panose="05000000000000000000" pitchFamily="2" charset="2"/>
              <a:buNone/>
            </a:pPr>
            <a:r>
              <a:rPr lang="en-US" altLang="zh-CN" b="1" dirty="0"/>
              <a:t>            </a:t>
            </a:r>
            <a:r>
              <a:rPr lang="en-US" altLang="zh-CN" b="1" dirty="0">
                <a:solidFill>
                  <a:srgbClr val="0000FF"/>
                </a:solidFill>
              </a:rPr>
              <a:t>AND</a:t>
            </a:r>
            <a:r>
              <a:rPr lang="en-US" altLang="zh-CN" b="1" dirty="0"/>
              <a:t>  </a:t>
            </a:r>
            <a:r>
              <a:rPr lang="en-US" altLang="zh-CN" b="1" dirty="0" err="1"/>
              <a:t>SC.Cno</a:t>
            </a:r>
            <a:r>
              <a:rPr lang="en-US" altLang="zh-CN" b="1" dirty="0"/>
              <a:t> = 'C001'</a:t>
            </a:r>
            <a:r>
              <a:rPr lang="en-US" altLang="zh-CN" sz="2400" b="1" dirty="0"/>
              <a:t> </a:t>
            </a:r>
            <a:endParaRPr lang="zh-CN" altLang="en-US" sz="2400" b="1" dirty="0"/>
          </a:p>
        </p:txBody>
      </p:sp>
      <p:sp>
        <p:nvSpPr>
          <p:cNvPr id="4" name="圆角矩形标注 3"/>
          <p:cNvSpPr/>
          <p:nvPr/>
        </p:nvSpPr>
        <p:spPr>
          <a:xfrm>
            <a:off x="4932165" y="4149330"/>
            <a:ext cx="1656759" cy="504825"/>
          </a:xfrm>
          <a:prstGeom prst="wedgeRoundRectCallout">
            <a:avLst>
              <a:gd name="adj1" fmla="val -106082"/>
              <a:gd name="adj2" fmla="val -35757"/>
              <a:gd name="adj3" fmla="val 16667"/>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rPr>
              <a:t>连接两个表</a:t>
            </a:r>
          </a:p>
        </p:txBody>
      </p:sp>
      <p:sp>
        <p:nvSpPr>
          <p:cNvPr id="5" name="圆角矩形标注 4"/>
          <p:cNvSpPr/>
          <p:nvPr/>
        </p:nvSpPr>
        <p:spPr>
          <a:xfrm>
            <a:off x="5508429" y="4591344"/>
            <a:ext cx="1656759" cy="504825"/>
          </a:xfrm>
          <a:prstGeom prst="wedgeRoundRectCallout">
            <a:avLst>
              <a:gd name="adj1" fmla="val -106082"/>
              <a:gd name="adj2" fmla="val -35757"/>
              <a:gd name="adj3" fmla="val 16667"/>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rPr>
              <a:t>连接的条件</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wipe(left)">
                                      <p:cBhvr>
                                        <p:cTn id="7" dur="500"/>
                                        <p:tgtEl>
                                          <p:spTgt spid="29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wipe(left)">
                                      <p:cBhvr>
                                        <p:cTn id="12" dur="500"/>
                                        <p:tgtEl>
                                          <p:spTgt spid="29699">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animEffect transition="in" filter="wipe(left)">
                                      <p:cBhvr>
                                        <p:cTn id="15" dur="500"/>
                                        <p:tgtEl>
                                          <p:spTgt spid="29699">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29699">
                                            <p:txEl>
                                              <p:pRg st="3" end="3"/>
                                            </p:txEl>
                                          </p:spTgt>
                                        </p:tgtEl>
                                        <p:attrNameLst>
                                          <p:attrName>style.visibility</p:attrName>
                                        </p:attrNameLst>
                                      </p:cBhvr>
                                      <p:to>
                                        <p:strVal val="visible"/>
                                      </p:to>
                                    </p:set>
                                    <p:animEffect transition="in" filter="wipe(left)">
                                      <p:cBhvr>
                                        <p:cTn id="18" dur="500"/>
                                        <p:tgtEl>
                                          <p:spTgt spid="29699">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29699">
                                            <p:txEl>
                                              <p:pRg st="4" end="4"/>
                                            </p:txEl>
                                          </p:spTgt>
                                        </p:tgtEl>
                                        <p:attrNameLst>
                                          <p:attrName>style.visibility</p:attrName>
                                        </p:attrNameLst>
                                      </p:cBhvr>
                                      <p:to>
                                        <p:strVal val="visible"/>
                                      </p:to>
                                    </p:set>
                                    <p:animEffect transition="in" filter="wipe(left)">
                                      <p:cBhvr>
                                        <p:cTn id="21" dur="500"/>
                                        <p:tgtEl>
                                          <p:spTgt spid="29699">
                                            <p:txEl>
                                              <p:pRg st="4" end="4"/>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29699">
                                            <p:txEl>
                                              <p:pRg st="5" end="5"/>
                                            </p:txEl>
                                          </p:spTgt>
                                        </p:tgtEl>
                                        <p:attrNameLst>
                                          <p:attrName>style.visibility</p:attrName>
                                        </p:attrNameLst>
                                      </p:cBhvr>
                                      <p:to>
                                        <p:strVal val="visible"/>
                                      </p:to>
                                    </p:set>
                                    <p:animEffect transition="in" filter="wipe(left)">
                                      <p:cBhvr>
                                        <p:cTn id="24" dur="500"/>
                                        <p:tgtEl>
                                          <p:spTgt spid="29699">
                                            <p:txEl>
                                              <p:pRg st="5" end="5"/>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29699">
                                            <p:txEl>
                                              <p:pRg st="6" end="6"/>
                                            </p:txEl>
                                          </p:spTgt>
                                        </p:tgtEl>
                                        <p:attrNameLst>
                                          <p:attrName>style.visibility</p:attrName>
                                        </p:attrNameLst>
                                      </p:cBhvr>
                                      <p:to>
                                        <p:strVal val="visible"/>
                                      </p:to>
                                    </p:set>
                                    <p:animEffect transition="in" filter="wipe(left)">
                                      <p:cBhvr>
                                        <p:cTn id="27" dur="500"/>
                                        <p:tgtEl>
                                          <p:spTgt spid="29699">
                                            <p:txEl>
                                              <p:pRg st="6" end="6"/>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29699">
                                            <p:txEl>
                                              <p:pRg st="7" end="7"/>
                                            </p:txEl>
                                          </p:spTgt>
                                        </p:tgtEl>
                                        <p:attrNameLst>
                                          <p:attrName>style.visibility</p:attrName>
                                        </p:attrNameLst>
                                      </p:cBhvr>
                                      <p:to>
                                        <p:strVal val="visible"/>
                                      </p:to>
                                    </p:set>
                                    <p:animEffect transition="in" filter="wipe(left)">
                                      <p:cBhvr>
                                        <p:cTn id="30" dur="500"/>
                                        <p:tgtEl>
                                          <p:spTgt spid="2969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1000"/>
                                        <p:tgtEl>
                                          <p:spTgt spid="5"/>
                                        </p:tgtEl>
                                      </p:cBhvr>
                                    </p:animEffect>
                                    <p:anim calcmode="lin" valueType="num">
                                      <p:cBhvr>
                                        <p:cTn id="43" dur="1000" fill="hold"/>
                                        <p:tgtEl>
                                          <p:spTgt spid="5"/>
                                        </p:tgtEl>
                                        <p:attrNameLst>
                                          <p:attrName>ppt_x</p:attrName>
                                        </p:attrNameLst>
                                      </p:cBhvr>
                                      <p:tavLst>
                                        <p:tav tm="0">
                                          <p:val>
                                            <p:strVal val="#ppt_x"/>
                                          </p:val>
                                        </p:tav>
                                        <p:tav tm="100000">
                                          <p:val>
                                            <p:strVal val="#ppt_x"/>
                                          </p:val>
                                        </p:tav>
                                      </p:tavLst>
                                    </p:anim>
                                    <p:anim calcmode="lin" valueType="num">
                                      <p:cBhvr>
                                        <p:cTn id="4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457200" y="115888"/>
            <a:ext cx="8229600" cy="704850"/>
          </a:xfrm>
        </p:spPr>
        <p:txBody>
          <a:bodyPr/>
          <a:lstStyle/>
          <a:p>
            <a:pPr eaLnBrk="1" hangingPunct="1"/>
            <a:r>
              <a:rPr lang="en-US" altLang="zh-CN"/>
              <a:t>3. </a:t>
            </a:r>
            <a:r>
              <a:rPr lang="zh-CN" altLang="en-US"/>
              <a:t>事务设计 </a:t>
            </a:r>
          </a:p>
        </p:txBody>
      </p:sp>
      <p:sp>
        <p:nvSpPr>
          <p:cNvPr id="91139" name="Rectangle 3"/>
          <p:cNvSpPr>
            <a:spLocks noGrp="1" noChangeArrowheads="1"/>
          </p:cNvSpPr>
          <p:nvPr>
            <p:ph type="body" idx="1"/>
          </p:nvPr>
        </p:nvSpPr>
        <p:spPr>
          <a:xfrm>
            <a:off x="177800" y="1339850"/>
            <a:ext cx="8677275" cy="4622800"/>
          </a:xfrm>
        </p:spPr>
        <p:txBody>
          <a:bodyPr/>
          <a:lstStyle/>
          <a:p>
            <a:pPr eaLnBrk="1" hangingPunct="1"/>
            <a:r>
              <a:rPr lang="zh-CN" altLang="en-US" sz="3600" b="1"/>
              <a:t>事务处理是计算机模拟人处理事务的过程，包括：</a:t>
            </a:r>
          </a:p>
          <a:p>
            <a:pPr lvl="1" eaLnBrk="1" hangingPunct="1"/>
            <a:r>
              <a:rPr lang="zh-CN" altLang="en-US" b="1">
                <a:solidFill>
                  <a:srgbClr val="FF0000"/>
                </a:solidFill>
              </a:rPr>
              <a:t>输入设计</a:t>
            </a:r>
            <a:r>
              <a:rPr lang="en-US" altLang="zh-CN" b="1">
                <a:solidFill>
                  <a:srgbClr val="FF0000"/>
                </a:solidFill>
              </a:rPr>
              <a:t>:  </a:t>
            </a:r>
            <a:r>
              <a:rPr lang="zh-CN" altLang="en-US" b="1"/>
              <a:t>原始单据的设计格式，数据描述文档</a:t>
            </a:r>
          </a:p>
          <a:p>
            <a:pPr lvl="1" eaLnBrk="1" hangingPunct="1"/>
            <a:r>
              <a:rPr lang="zh-CN" altLang="en-US" b="1">
                <a:solidFill>
                  <a:srgbClr val="FF0000"/>
                </a:solidFill>
              </a:rPr>
              <a:t>输出设计</a:t>
            </a:r>
            <a:r>
              <a:rPr lang="en-US" altLang="zh-CN" b="1">
                <a:solidFill>
                  <a:srgbClr val="FF0000"/>
                </a:solidFill>
              </a:rPr>
              <a:t>:  </a:t>
            </a:r>
            <a:r>
              <a:rPr lang="zh-CN" altLang="en-US" b="1"/>
              <a:t>输出用途、设备选择、输出格式等。</a:t>
            </a:r>
            <a:endParaRPr lang="en-US" altLang="zh-CN" b="1"/>
          </a:p>
          <a:p>
            <a:pPr lvl="1"/>
            <a:r>
              <a:rPr lang="zh-CN" altLang="en-US" b="1">
                <a:solidFill>
                  <a:srgbClr val="FF0000"/>
                </a:solidFill>
              </a:rPr>
              <a:t>功能设计</a:t>
            </a:r>
          </a:p>
          <a:p>
            <a:pPr lvl="1"/>
            <a:r>
              <a:rPr lang="zh-CN" altLang="en-US" b="1">
                <a:solidFill>
                  <a:srgbClr val="FF0000"/>
                </a:solidFill>
              </a:rPr>
              <a:t>等等</a:t>
            </a:r>
          </a:p>
          <a:p>
            <a:pPr lvl="1" eaLnBrk="1" hangingPunct="1"/>
            <a:endParaRPr lang="zh-CN" altLang="en-US" b="1">
              <a:solidFill>
                <a:srgbClr val="FF0000"/>
              </a:solidFill>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wipe(left)">
                                      <p:cBhvr>
                                        <p:cTn id="7" dur="500"/>
                                        <p:tgtEl>
                                          <p:spTgt spid="911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1139">
                                            <p:txEl>
                                              <p:pRg st="1" end="1"/>
                                            </p:txEl>
                                          </p:spTgt>
                                        </p:tgtEl>
                                        <p:attrNameLst>
                                          <p:attrName>style.visibility</p:attrName>
                                        </p:attrNameLst>
                                      </p:cBhvr>
                                      <p:to>
                                        <p:strVal val="visible"/>
                                      </p:to>
                                    </p:set>
                                    <p:animEffect transition="in" filter="wipe(left)">
                                      <p:cBhvr>
                                        <p:cTn id="12" dur="500"/>
                                        <p:tgtEl>
                                          <p:spTgt spid="911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1139">
                                            <p:txEl>
                                              <p:pRg st="2" end="2"/>
                                            </p:txEl>
                                          </p:spTgt>
                                        </p:tgtEl>
                                        <p:attrNameLst>
                                          <p:attrName>style.visibility</p:attrName>
                                        </p:attrNameLst>
                                      </p:cBhvr>
                                      <p:to>
                                        <p:strVal val="visible"/>
                                      </p:to>
                                    </p:set>
                                    <p:animEffect transition="in" filter="wipe(left)">
                                      <p:cBhvr>
                                        <p:cTn id="17" dur="500"/>
                                        <p:tgtEl>
                                          <p:spTgt spid="911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1139">
                                            <p:txEl>
                                              <p:pRg st="3" end="3"/>
                                            </p:txEl>
                                          </p:spTgt>
                                        </p:tgtEl>
                                        <p:attrNameLst>
                                          <p:attrName>style.visibility</p:attrName>
                                        </p:attrNameLst>
                                      </p:cBhvr>
                                      <p:to>
                                        <p:strVal val="visible"/>
                                      </p:to>
                                    </p:set>
                                    <p:animEffect transition="in" filter="wipe(left)">
                                      <p:cBhvr>
                                        <p:cTn id="22" dur="500"/>
                                        <p:tgtEl>
                                          <p:spTgt spid="91139">
                                            <p:txEl>
                                              <p:pRg st="3" end="3"/>
                                            </p:txEl>
                                          </p:spTgt>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91139">
                                            <p:txEl>
                                              <p:pRg st="4" end="4"/>
                                            </p:txEl>
                                          </p:spTgt>
                                        </p:tgtEl>
                                        <p:attrNameLst>
                                          <p:attrName>style.visibility</p:attrName>
                                        </p:attrNameLst>
                                      </p:cBhvr>
                                      <p:to>
                                        <p:strVal val="visible"/>
                                      </p:to>
                                    </p:set>
                                    <p:animEffect transition="in" filter="wipe(left)">
                                      <p:cBhvr>
                                        <p:cTn id="26" dur="500"/>
                                        <p:tgtEl>
                                          <p:spTgt spid="911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457200" y="115888"/>
            <a:ext cx="8229600" cy="704850"/>
          </a:xfrm>
        </p:spPr>
        <p:txBody>
          <a:bodyPr/>
          <a:lstStyle/>
          <a:p>
            <a:pPr eaLnBrk="1" hangingPunct="1"/>
            <a:r>
              <a:rPr lang="zh-CN" altLang="en-US"/>
              <a:t>数据库的安全性和完整性控制</a:t>
            </a:r>
          </a:p>
        </p:txBody>
      </p:sp>
      <p:sp>
        <p:nvSpPr>
          <p:cNvPr id="99331" name="Rectangle 3"/>
          <p:cNvSpPr>
            <a:spLocks noGrp="1" noChangeArrowheads="1"/>
          </p:cNvSpPr>
          <p:nvPr>
            <p:ph type="body" idx="1"/>
          </p:nvPr>
        </p:nvSpPr>
        <p:spPr>
          <a:xfrm>
            <a:off x="457200" y="1268413"/>
            <a:ext cx="8229600" cy="4857750"/>
          </a:xfrm>
        </p:spPr>
        <p:txBody>
          <a:bodyPr/>
          <a:lstStyle/>
          <a:p>
            <a:pPr eaLnBrk="1" hangingPunct="1">
              <a:lnSpc>
                <a:spcPct val="110000"/>
              </a:lnSpc>
            </a:pPr>
            <a:r>
              <a:rPr lang="zh-CN" altLang="en-US" b="1"/>
              <a:t>随着数据库应用环境的变化，对数据库的</a:t>
            </a:r>
            <a:r>
              <a:rPr lang="zh-CN" altLang="en-US" b="1">
                <a:solidFill>
                  <a:srgbClr val="FF0000"/>
                </a:solidFill>
              </a:rPr>
              <a:t>安全性</a:t>
            </a:r>
            <a:r>
              <a:rPr lang="zh-CN" altLang="en-US" b="1"/>
              <a:t>和</a:t>
            </a:r>
            <a:r>
              <a:rPr lang="zh-CN" altLang="en-US" b="1">
                <a:solidFill>
                  <a:srgbClr val="FF0000"/>
                </a:solidFill>
              </a:rPr>
              <a:t>完整性</a:t>
            </a:r>
            <a:r>
              <a:rPr lang="zh-CN" altLang="en-US" b="1"/>
              <a:t>要求也会发生变化。</a:t>
            </a:r>
          </a:p>
          <a:p>
            <a:pPr eaLnBrk="1" hangingPunct="1">
              <a:lnSpc>
                <a:spcPct val="110000"/>
              </a:lnSpc>
            </a:pPr>
            <a:r>
              <a:rPr lang="zh-CN" altLang="en-US" b="1"/>
              <a:t>比如，要</a:t>
            </a:r>
            <a:r>
              <a:rPr lang="zh-CN" altLang="en-US" b="1">
                <a:solidFill>
                  <a:srgbClr val="FF0000"/>
                </a:solidFill>
              </a:rPr>
              <a:t>收回</a:t>
            </a:r>
            <a:r>
              <a:rPr lang="zh-CN" altLang="en-US" b="1"/>
              <a:t>某些用户的</a:t>
            </a:r>
            <a:r>
              <a:rPr lang="zh-CN" altLang="en-US" b="1">
                <a:solidFill>
                  <a:srgbClr val="0000FF"/>
                </a:solidFill>
              </a:rPr>
              <a:t>权限</a:t>
            </a:r>
            <a:r>
              <a:rPr lang="zh-CN" altLang="en-US" b="1"/>
              <a:t>，或</a:t>
            </a:r>
            <a:r>
              <a:rPr lang="zh-CN" altLang="en-US" b="1">
                <a:solidFill>
                  <a:srgbClr val="FF0000"/>
                </a:solidFill>
              </a:rPr>
              <a:t>增加</a:t>
            </a:r>
            <a:r>
              <a:rPr lang="zh-CN" altLang="en-US" b="1"/>
              <a:t>、</a:t>
            </a:r>
            <a:r>
              <a:rPr lang="zh-CN" altLang="en-US" b="1">
                <a:solidFill>
                  <a:srgbClr val="FF0000"/>
                </a:solidFill>
              </a:rPr>
              <a:t>修改</a:t>
            </a:r>
            <a:r>
              <a:rPr lang="zh-CN" altLang="en-US" b="1"/>
              <a:t>某些用户的</a:t>
            </a:r>
            <a:r>
              <a:rPr lang="zh-CN" altLang="en-US" b="1">
                <a:solidFill>
                  <a:srgbClr val="0000FF"/>
                </a:solidFill>
              </a:rPr>
              <a:t>权限</a:t>
            </a:r>
            <a:r>
              <a:rPr lang="zh-CN" altLang="en-US" b="1"/>
              <a:t>，</a:t>
            </a:r>
            <a:r>
              <a:rPr lang="zh-CN" altLang="en-US" b="1">
                <a:solidFill>
                  <a:srgbClr val="FF0000"/>
                </a:solidFill>
              </a:rPr>
              <a:t>增加</a:t>
            </a:r>
            <a:r>
              <a:rPr lang="zh-CN" altLang="en-US" b="1"/>
              <a:t>、</a:t>
            </a:r>
            <a:r>
              <a:rPr lang="zh-CN" altLang="en-US" b="1">
                <a:solidFill>
                  <a:srgbClr val="FF0000"/>
                </a:solidFill>
              </a:rPr>
              <a:t>删除</a:t>
            </a:r>
            <a:r>
              <a:rPr lang="zh-CN" altLang="en-US" b="1">
                <a:solidFill>
                  <a:srgbClr val="0000FF"/>
                </a:solidFill>
              </a:rPr>
              <a:t>用户</a:t>
            </a:r>
            <a:r>
              <a:rPr lang="zh-CN" altLang="en-US" b="1"/>
              <a:t>，或者某些数据的取值范围发生变化等，</a:t>
            </a:r>
          </a:p>
          <a:p>
            <a:pPr eaLnBrk="1" hangingPunct="1">
              <a:lnSpc>
                <a:spcPct val="110000"/>
              </a:lnSpc>
            </a:pPr>
            <a:r>
              <a:rPr lang="zh-CN" altLang="en-US" b="1"/>
              <a:t>这都需要系统管理员对数据库进行</a:t>
            </a:r>
            <a:r>
              <a:rPr lang="zh-CN" altLang="en-US" b="1">
                <a:solidFill>
                  <a:srgbClr val="FF0000"/>
                </a:solidFill>
              </a:rPr>
              <a:t>适当的调整</a:t>
            </a:r>
            <a:r>
              <a:rPr lang="zh-CN" altLang="en-US" b="1"/>
              <a:t>，以反映这些新的变化。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wipe(left)">
                                      <p:cBhvr>
                                        <p:cTn id="7" dur="500"/>
                                        <p:tgtEl>
                                          <p:spTgt spid="993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9331">
                                            <p:txEl>
                                              <p:pRg st="1" end="1"/>
                                            </p:txEl>
                                          </p:spTgt>
                                        </p:tgtEl>
                                        <p:attrNameLst>
                                          <p:attrName>style.visibility</p:attrName>
                                        </p:attrNameLst>
                                      </p:cBhvr>
                                      <p:to>
                                        <p:strVal val="visible"/>
                                      </p:to>
                                    </p:set>
                                    <p:animEffect transition="in" filter="wipe(left)">
                                      <p:cBhvr>
                                        <p:cTn id="12" dur="500"/>
                                        <p:tgtEl>
                                          <p:spTgt spid="993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9331">
                                            <p:txEl>
                                              <p:pRg st="2" end="2"/>
                                            </p:txEl>
                                          </p:spTgt>
                                        </p:tgtEl>
                                        <p:attrNameLst>
                                          <p:attrName>style.visibility</p:attrName>
                                        </p:attrNameLst>
                                      </p:cBhvr>
                                      <p:to>
                                        <p:strVal val="visible"/>
                                      </p:to>
                                    </p:set>
                                    <p:animEffect transition="in" filter="wipe(left)">
                                      <p:cBhvr>
                                        <p:cTn id="17" dur="500"/>
                                        <p:tgtEl>
                                          <p:spTgt spid="993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57200" y="115888"/>
            <a:ext cx="8229600" cy="704850"/>
          </a:xfrm>
        </p:spPr>
        <p:txBody>
          <a:bodyPr/>
          <a:lstStyle/>
          <a:p>
            <a:pPr eaLnBrk="1" hangingPunct="1"/>
            <a:r>
              <a:rPr lang="zh-CN" altLang="en-US"/>
              <a:t>小结</a:t>
            </a:r>
          </a:p>
        </p:txBody>
      </p:sp>
      <p:sp>
        <p:nvSpPr>
          <p:cNvPr id="102403" name="Rectangle 3"/>
          <p:cNvSpPr>
            <a:spLocks noGrp="1" noChangeArrowheads="1"/>
          </p:cNvSpPr>
          <p:nvPr>
            <p:ph type="body" idx="1"/>
          </p:nvPr>
        </p:nvSpPr>
        <p:spPr>
          <a:xfrm>
            <a:off x="285750" y="1214438"/>
            <a:ext cx="8401050" cy="4957762"/>
          </a:xfrm>
        </p:spPr>
        <p:txBody>
          <a:bodyPr/>
          <a:lstStyle/>
          <a:p>
            <a:pPr eaLnBrk="1" hangingPunct="1"/>
            <a:r>
              <a:rPr lang="zh-CN" altLang="en-US" sz="2800" b="1"/>
              <a:t>数据库的结构和应用程序设计的好坏只是</a:t>
            </a:r>
            <a:r>
              <a:rPr lang="zh-CN" altLang="en-US" sz="2800" b="1">
                <a:solidFill>
                  <a:srgbClr val="FF0000"/>
                </a:solidFill>
              </a:rPr>
              <a:t>相对的</a:t>
            </a:r>
            <a:r>
              <a:rPr lang="zh-CN" altLang="en-US" sz="2800" b="1"/>
              <a:t>，它并不能保证数据库应用系统始终处于良好性能。</a:t>
            </a:r>
          </a:p>
          <a:p>
            <a:pPr eaLnBrk="1" hangingPunct="1"/>
            <a:r>
              <a:rPr lang="zh-CN" altLang="en-US" sz="2800" b="1"/>
              <a:t>数据库中的数据随着数据库的使用而发生</a:t>
            </a:r>
            <a:r>
              <a:rPr lang="zh-CN" altLang="en-US" sz="2800" b="1">
                <a:solidFill>
                  <a:srgbClr val="FF0000"/>
                </a:solidFill>
              </a:rPr>
              <a:t>变化</a:t>
            </a:r>
            <a:r>
              <a:rPr lang="zh-CN" altLang="en-US" sz="2800" b="1"/>
              <a:t>，随着这些变化的不断增加，系统的性能就有可能</a:t>
            </a:r>
            <a:r>
              <a:rPr lang="zh-CN" altLang="en-US" sz="2800" b="1">
                <a:solidFill>
                  <a:srgbClr val="FF0000"/>
                </a:solidFill>
              </a:rPr>
              <a:t>日趋下降</a:t>
            </a:r>
            <a:r>
              <a:rPr lang="zh-CN" altLang="en-US" sz="2800" b="1"/>
              <a:t>，即使在不出现故障的情况下，也要对数据库进行</a:t>
            </a:r>
            <a:r>
              <a:rPr lang="zh-CN" altLang="en-US" sz="2800" b="1">
                <a:solidFill>
                  <a:srgbClr val="FF0000"/>
                </a:solidFill>
              </a:rPr>
              <a:t>维护</a:t>
            </a:r>
            <a:r>
              <a:rPr lang="zh-CN" altLang="en-US" sz="2800" b="1"/>
              <a:t>，以便数据库始终能够获得</a:t>
            </a:r>
            <a:r>
              <a:rPr lang="zh-CN" altLang="en-US" sz="2800" b="1">
                <a:solidFill>
                  <a:srgbClr val="FF0000"/>
                </a:solidFill>
              </a:rPr>
              <a:t>较好的性能</a:t>
            </a:r>
            <a:r>
              <a:rPr lang="zh-CN" altLang="en-US" sz="2800" b="1"/>
              <a:t>。</a:t>
            </a:r>
          </a:p>
          <a:p>
            <a:pPr eaLnBrk="1" hangingPunct="1"/>
            <a:r>
              <a:rPr lang="zh-CN" altLang="en-US" sz="2800" b="1"/>
              <a:t>数据库的维护工作与一台机器的维护工作类似，花的</a:t>
            </a:r>
            <a:r>
              <a:rPr lang="zh-CN" altLang="en-US" sz="2800" b="1">
                <a:solidFill>
                  <a:srgbClr val="FF0000"/>
                </a:solidFill>
              </a:rPr>
              <a:t>功夫越多</a:t>
            </a:r>
            <a:r>
              <a:rPr lang="zh-CN" altLang="en-US" sz="2800" b="1"/>
              <a:t>，它</a:t>
            </a:r>
            <a:r>
              <a:rPr lang="zh-CN" altLang="en-US" sz="2800" b="1">
                <a:solidFill>
                  <a:srgbClr val="FF0000"/>
                </a:solidFill>
              </a:rPr>
              <a:t>服务得就越好</a:t>
            </a:r>
            <a:r>
              <a:rPr lang="zh-CN" altLang="en-US" sz="2800" b="1"/>
              <a:t>。</a:t>
            </a:r>
          </a:p>
          <a:p>
            <a:pPr eaLnBrk="1" hangingPunct="1"/>
            <a:r>
              <a:rPr lang="zh-CN" altLang="en-US" sz="2800" b="1"/>
              <a:t>数据库的设计工作</a:t>
            </a:r>
            <a:r>
              <a:rPr lang="zh-CN" altLang="en-US" sz="2800" b="1">
                <a:solidFill>
                  <a:srgbClr val="FF0000"/>
                </a:solidFill>
              </a:rPr>
              <a:t>并非一劳永逸</a:t>
            </a:r>
            <a:r>
              <a:rPr lang="zh-CN" altLang="en-US" sz="2800" b="1"/>
              <a:t>，一个好的数据库应用系统同样需要精心的维护使其保持良好的性能。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wipe(left)">
                                      <p:cBhvr>
                                        <p:cTn id="7" dur="500"/>
                                        <p:tgtEl>
                                          <p:spTgt spid="1024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03">
                                            <p:txEl>
                                              <p:pRg st="1" end="1"/>
                                            </p:txEl>
                                          </p:spTgt>
                                        </p:tgtEl>
                                        <p:attrNameLst>
                                          <p:attrName>style.visibility</p:attrName>
                                        </p:attrNameLst>
                                      </p:cBhvr>
                                      <p:to>
                                        <p:strVal val="visible"/>
                                      </p:to>
                                    </p:set>
                                    <p:animEffect transition="in" filter="wipe(left)">
                                      <p:cBhvr>
                                        <p:cTn id="12" dur="500"/>
                                        <p:tgtEl>
                                          <p:spTgt spid="1024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03">
                                            <p:txEl>
                                              <p:pRg st="2" end="2"/>
                                            </p:txEl>
                                          </p:spTgt>
                                        </p:tgtEl>
                                        <p:attrNameLst>
                                          <p:attrName>style.visibility</p:attrName>
                                        </p:attrNameLst>
                                      </p:cBhvr>
                                      <p:to>
                                        <p:strVal val="visible"/>
                                      </p:to>
                                    </p:set>
                                    <p:animEffect transition="in" filter="wipe(left)">
                                      <p:cBhvr>
                                        <p:cTn id="17" dur="500"/>
                                        <p:tgtEl>
                                          <p:spTgt spid="1024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403">
                                            <p:txEl>
                                              <p:pRg st="3" end="3"/>
                                            </p:txEl>
                                          </p:spTgt>
                                        </p:tgtEl>
                                        <p:attrNameLst>
                                          <p:attrName>style.visibility</p:attrName>
                                        </p:attrNameLst>
                                      </p:cBhvr>
                                      <p:to>
                                        <p:strVal val="visible"/>
                                      </p:to>
                                    </p:set>
                                    <p:animEffect transition="in" filter="wipe(left)">
                                      <p:cBhvr>
                                        <p:cTn id="22" dur="500"/>
                                        <p:tgtEl>
                                          <p:spTgt spid="1024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圆角矩形 5"/>
          <p:cNvSpPr>
            <a:spLocks noChangeArrowheads="1"/>
          </p:cNvSpPr>
          <p:nvPr/>
        </p:nvSpPr>
        <p:spPr bwMode="auto">
          <a:xfrm>
            <a:off x="0" y="41275"/>
            <a:ext cx="9144000" cy="3644900"/>
          </a:xfrm>
          <a:prstGeom prst="roundRect">
            <a:avLst>
              <a:gd name="adj" fmla="val 0"/>
            </a:avLst>
          </a:prstGeom>
          <a:solidFill>
            <a:srgbClr val="D8243D"/>
          </a:solidFill>
          <a:ln>
            <a:noFill/>
          </a:ln>
          <a:extLst>
            <a:ext uri="{91240B29-F687-4F45-9708-019B960494DF}">
              <a14:hiddenLine xmlns:a14="http://schemas.microsoft.com/office/drawing/2010/main" w="25400">
                <a:solidFill>
                  <a:srgbClr val="AF7E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98307" name="标题 16"/>
          <p:cNvSpPr>
            <a:spLocks noGrp="1" noChangeArrowheads="1"/>
          </p:cNvSpPr>
          <p:nvPr>
            <p:ph type="title" idx="4294967295"/>
          </p:nvPr>
        </p:nvSpPr>
        <p:spPr>
          <a:xfrm>
            <a:off x="2376488" y="2681288"/>
            <a:ext cx="5581650" cy="1146175"/>
          </a:xfrm>
        </p:spPr>
        <p:txBody>
          <a:bodyPr/>
          <a:lstStyle/>
          <a:p>
            <a:pPr algn="l" eaLnBrk="1" hangingPunct="1"/>
            <a:r>
              <a:rPr lang="en-US" altLang="zh-CN">
                <a:solidFill>
                  <a:schemeClr val="bg1"/>
                </a:solidFill>
                <a:latin typeface="微软雅黑" panose="020B0503020204020204" pitchFamily="34" charset="-122"/>
                <a:ea typeface="微软雅黑" panose="020B0503020204020204" pitchFamily="34" charset="-122"/>
              </a:rPr>
              <a:t>THANK YOU</a:t>
            </a:r>
            <a:endParaRPr lang="zh-CN" altLang="en-US">
              <a:solidFill>
                <a:schemeClr val="bg1"/>
              </a:solidFill>
              <a:latin typeface="微软雅黑" panose="020B0503020204020204" pitchFamily="34" charset="-122"/>
              <a:ea typeface="微软雅黑" panose="020B0503020204020204" pitchFamily="34" charset="-122"/>
            </a:endParaRPr>
          </a:p>
        </p:txBody>
      </p:sp>
      <p:pic>
        <p:nvPicPr>
          <p:cNvPr id="98308" name="Picture 14" descr="http://img1.imgtn.bdimg.com/it/u=2680666289,3657577152&amp;fm=21&amp;gp=0.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213" y="4149725"/>
            <a:ext cx="3749675"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09"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3150" y="1484313"/>
            <a:ext cx="865188" cy="90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831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0475" y="1484313"/>
            <a:ext cx="981075" cy="90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8311"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3275" y="1484313"/>
            <a:ext cx="911225" cy="90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71500" y="152400"/>
            <a:ext cx="7858125" cy="685800"/>
          </a:xfrm>
        </p:spPr>
        <p:txBody>
          <a:bodyPr/>
          <a:lstStyle/>
          <a:p>
            <a:pPr eaLnBrk="1" hangingPunct="1"/>
            <a:r>
              <a:rPr lang="zh-CN" altLang="en-US" dirty="0"/>
              <a:t>（</a:t>
            </a:r>
            <a:r>
              <a:rPr lang="en-US" altLang="zh-CN" dirty="0"/>
              <a:t>3</a:t>
            </a:r>
            <a:r>
              <a:rPr lang="zh-CN" altLang="en-US" dirty="0"/>
              <a:t>）在已有视图上定义新视图</a:t>
            </a:r>
          </a:p>
        </p:txBody>
      </p:sp>
      <p:sp>
        <p:nvSpPr>
          <p:cNvPr id="30723" name="Rectangle 3"/>
          <p:cNvSpPr>
            <a:spLocks noGrp="1" noChangeArrowheads="1"/>
          </p:cNvSpPr>
          <p:nvPr>
            <p:ph type="body" idx="1"/>
          </p:nvPr>
        </p:nvSpPr>
        <p:spPr>
          <a:xfrm>
            <a:off x="457200" y="1214438"/>
            <a:ext cx="8229600" cy="4957762"/>
          </a:xfrm>
        </p:spPr>
        <p:txBody>
          <a:bodyPr/>
          <a:lstStyle/>
          <a:p>
            <a:pPr eaLnBrk="1" hangingPunct="1"/>
            <a:r>
              <a:rPr lang="zh-CN" altLang="en-US" b="1" dirty="0">
                <a:solidFill>
                  <a:srgbClr val="FF0000"/>
                </a:solidFill>
              </a:rPr>
              <a:t>例</a:t>
            </a:r>
            <a:r>
              <a:rPr lang="en-US" altLang="zh-CN" b="1" dirty="0">
                <a:solidFill>
                  <a:srgbClr val="FF0000"/>
                </a:solidFill>
              </a:rPr>
              <a:t>3  </a:t>
            </a:r>
            <a:r>
              <a:rPr lang="zh-CN" altLang="en-US" b="1" dirty="0"/>
              <a:t>利用例</a:t>
            </a:r>
            <a:r>
              <a:rPr lang="en-US" altLang="zh-CN" b="1" dirty="0"/>
              <a:t>1</a:t>
            </a:r>
            <a:r>
              <a:rPr lang="zh-CN" altLang="en-US" b="1" dirty="0"/>
              <a:t>建立的视图，建立查询信息管理系年龄小于</a:t>
            </a:r>
            <a:r>
              <a:rPr lang="en-US" altLang="zh-CN" b="1" dirty="0"/>
              <a:t>20</a:t>
            </a:r>
            <a:r>
              <a:rPr lang="zh-CN" altLang="en-US" b="1" dirty="0"/>
              <a:t>的学生的</a:t>
            </a:r>
            <a:r>
              <a:rPr lang="zh-CN" altLang="en-US" b="1" dirty="0">
                <a:solidFill>
                  <a:srgbClr val="FF0000"/>
                </a:solidFill>
              </a:rPr>
              <a:t>学号</a:t>
            </a:r>
            <a:r>
              <a:rPr lang="zh-CN" altLang="en-US" b="1" dirty="0"/>
              <a:t>、</a:t>
            </a:r>
            <a:r>
              <a:rPr lang="zh-CN" altLang="en-US" b="1" dirty="0">
                <a:solidFill>
                  <a:srgbClr val="FF0000"/>
                </a:solidFill>
              </a:rPr>
              <a:t>姓名</a:t>
            </a:r>
            <a:r>
              <a:rPr lang="zh-CN" altLang="en-US" b="1" dirty="0"/>
              <a:t>和</a:t>
            </a:r>
            <a:r>
              <a:rPr lang="zh-CN" altLang="en-US" b="1" dirty="0">
                <a:solidFill>
                  <a:srgbClr val="FF0000"/>
                </a:solidFill>
              </a:rPr>
              <a:t>年龄</a:t>
            </a:r>
            <a:r>
              <a:rPr lang="zh-CN" altLang="en-US" b="1" dirty="0"/>
              <a:t>的视图。</a:t>
            </a:r>
          </a:p>
          <a:p>
            <a:pPr lvl="1" eaLnBrk="1" hangingPunct="1">
              <a:buFont typeface="Wingdings" panose="05000000000000000000" pitchFamily="2" charset="2"/>
              <a:buNone/>
            </a:pPr>
            <a:r>
              <a:rPr lang="en-US" altLang="zh-CN" b="1" dirty="0">
                <a:solidFill>
                  <a:srgbClr val="0000FF"/>
                </a:solidFill>
              </a:rPr>
              <a:t>CREATE VIEW </a:t>
            </a:r>
            <a:r>
              <a:rPr lang="en-US" altLang="zh-CN" b="1" dirty="0" err="1">
                <a:solidFill>
                  <a:srgbClr val="FF0000"/>
                </a:solidFill>
              </a:rPr>
              <a:t>IS_Student_Sage</a:t>
            </a:r>
            <a:endParaRPr lang="en-US" altLang="zh-CN" b="1" dirty="0">
              <a:solidFill>
                <a:srgbClr val="FF0000"/>
              </a:solidFill>
            </a:endParaRPr>
          </a:p>
          <a:p>
            <a:pPr lvl="1" eaLnBrk="1" hangingPunct="1">
              <a:buFont typeface="Wingdings" panose="05000000000000000000" pitchFamily="2" charset="2"/>
              <a:buNone/>
            </a:pPr>
            <a:r>
              <a:rPr lang="en-US" altLang="zh-CN" b="1" dirty="0"/>
              <a:t>AS</a:t>
            </a:r>
          </a:p>
          <a:p>
            <a:pPr lvl="1" eaLnBrk="1" hangingPunct="1">
              <a:buFont typeface="Wingdings" panose="05000000000000000000" pitchFamily="2" charset="2"/>
              <a:buNone/>
            </a:pPr>
            <a:r>
              <a:rPr lang="en-US" altLang="zh-CN" b="1" dirty="0"/>
              <a:t>  SELECT </a:t>
            </a:r>
            <a:r>
              <a:rPr lang="en-US" altLang="zh-CN" b="1" dirty="0" err="1"/>
              <a:t>Sno</a:t>
            </a:r>
            <a:r>
              <a:rPr lang="en-US" altLang="zh-CN" b="1" dirty="0"/>
              <a:t>, </a:t>
            </a:r>
            <a:r>
              <a:rPr lang="en-US" altLang="zh-CN" b="1" dirty="0" err="1"/>
              <a:t>Sname</a:t>
            </a:r>
            <a:r>
              <a:rPr lang="en-US" altLang="zh-CN" b="1" dirty="0"/>
              <a:t>, Sage</a:t>
            </a:r>
          </a:p>
          <a:p>
            <a:pPr lvl="1" eaLnBrk="1" hangingPunct="1">
              <a:buFont typeface="Wingdings" panose="05000000000000000000" pitchFamily="2" charset="2"/>
              <a:buNone/>
            </a:pPr>
            <a:r>
              <a:rPr lang="en-US" altLang="zh-CN" b="1" dirty="0"/>
              <a:t>    FROM </a:t>
            </a:r>
            <a:r>
              <a:rPr lang="en-US" altLang="zh-CN" b="1" dirty="0" err="1">
                <a:solidFill>
                  <a:srgbClr val="FF0000"/>
                </a:solidFill>
              </a:rPr>
              <a:t>IS_Student</a:t>
            </a:r>
            <a:r>
              <a:rPr lang="en-US" altLang="zh-CN" b="1" dirty="0">
                <a:solidFill>
                  <a:srgbClr val="FF0000"/>
                </a:solidFill>
              </a:rPr>
              <a:t> </a:t>
            </a:r>
            <a:r>
              <a:rPr lang="en-US" altLang="zh-CN" b="1" dirty="0">
                <a:solidFill>
                  <a:srgbClr val="0000FF"/>
                </a:solidFill>
              </a:rPr>
              <a:t>WHERE Sage &lt; 20</a:t>
            </a:r>
            <a:r>
              <a:rPr lang="en-US" altLang="zh-CN" b="1" dirty="0"/>
              <a:t> </a:t>
            </a:r>
            <a:endParaRPr lang="zh-CN" altLang="en-US" b="1" dirty="0"/>
          </a:p>
        </p:txBody>
      </p:sp>
      <p:sp>
        <p:nvSpPr>
          <p:cNvPr id="4" name="圆角矩形标注 3"/>
          <p:cNvSpPr/>
          <p:nvPr/>
        </p:nvSpPr>
        <p:spPr>
          <a:xfrm>
            <a:off x="3419475" y="5157788"/>
            <a:ext cx="1368425" cy="504825"/>
          </a:xfrm>
          <a:prstGeom prst="wedgeRoundRectCallout">
            <a:avLst>
              <a:gd name="adj1" fmla="val -56997"/>
              <a:gd name="adj2" fmla="val -100280"/>
              <a:gd name="adj3" fmla="val 16667"/>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rPr>
              <a:t>已有视图</a:t>
            </a:r>
          </a:p>
        </p:txBody>
      </p:sp>
      <p:sp>
        <p:nvSpPr>
          <p:cNvPr id="5" name="圆角矩形标注 4"/>
          <p:cNvSpPr/>
          <p:nvPr/>
        </p:nvSpPr>
        <p:spPr>
          <a:xfrm>
            <a:off x="4572000" y="3373438"/>
            <a:ext cx="1368425" cy="504825"/>
          </a:xfrm>
          <a:prstGeom prst="wedgeRoundRectCallout">
            <a:avLst>
              <a:gd name="adj1" fmla="val -63678"/>
              <a:gd name="adj2" fmla="val -82145"/>
              <a:gd name="adj3" fmla="val 16667"/>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rPr>
              <a:t>新的视图</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wipe(left)">
                                      <p:cBhvr>
                                        <p:cTn id="7" dur="500"/>
                                        <p:tgtEl>
                                          <p:spTgt spid="30723">
                                            <p:txEl>
                                              <p:pRg st="0" end="0"/>
                                            </p:txEl>
                                          </p:spTgt>
                                        </p:tgtEl>
                                      </p:cBhvr>
                                    </p:animEffect>
                                  </p:childTnLst>
                                </p:cTn>
                              </p:par>
                            </p:childTnLst>
                          </p:cTn>
                        </p:par>
                      </p:childTnLst>
                    </p:cTn>
                  </p:par>
                  <p:par>
                    <p:cTn id="8" fill="hold">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wipe(left)">
                                      <p:cBhvr>
                                        <p:cTn id="12" dur="500"/>
                                        <p:tgtEl>
                                          <p:spTgt spid="30723">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0723">
                                            <p:txEl>
                                              <p:pRg st="2" end="2"/>
                                            </p:txEl>
                                          </p:spTgt>
                                        </p:tgtEl>
                                        <p:attrNameLst>
                                          <p:attrName>style.visibility</p:attrName>
                                        </p:attrNameLst>
                                      </p:cBhvr>
                                      <p:to>
                                        <p:strVal val="visible"/>
                                      </p:to>
                                    </p:set>
                                    <p:animEffect transition="in" filter="wipe(left)">
                                      <p:cBhvr>
                                        <p:cTn id="16" dur="500"/>
                                        <p:tgtEl>
                                          <p:spTgt spid="30723">
                                            <p:txEl>
                                              <p:pRg st="2" end="2"/>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0723">
                                            <p:txEl>
                                              <p:pRg st="3" end="3"/>
                                            </p:txEl>
                                          </p:spTgt>
                                        </p:tgtEl>
                                        <p:attrNameLst>
                                          <p:attrName>style.visibility</p:attrName>
                                        </p:attrNameLst>
                                      </p:cBhvr>
                                      <p:to>
                                        <p:strVal val="visible"/>
                                      </p:to>
                                    </p:set>
                                    <p:animEffect transition="in" filter="wipe(left)">
                                      <p:cBhvr>
                                        <p:cTn id="20" dur="500"/>
                                        <p:tgtEl>
                                          <p:spTgt spid="30723">
                                            <p:txEl>
                                              <p:pRg st="3" end="3"/>
                                            </p:txEl>
                                          </p:spTgt>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30723">
                                            <p:txEl>
                                              <p:pRg st="4" end="4"/>
                                            </p:txEl>
                                          </p:spTgt>
                                        </p:tgtEl>
                                        <p:attrNameLst>
                                          <p:attrName>style.visibility</p:attrName>
                                        </p:attrNameLst>
                                      </p:cBhvr>
                                      <p:to>
                                        <p:strVal val="visible"/>
                                      </p:to>
                                    </p:set>
                                    <p:animEffect transition="in" filter="wipe(left)">
                                      <p:cBhvr>
                                        <p:cTn id="24" dur="500"/>
                                        <p:tgtEl>
                                          <p:spTgt spid="30723">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anim calcmode="lin" valueType="num">
                                      <p:cBhvr>
                                        <p:cTn id="37" dur="1000" fill="hold"/>
                                        <p:tgtEl>
                                          <p:spTgt spid="5"/>
                                        </p:tgtEl>
                                        <p:attrNameLst>
                                          <p:attrName>ppt_x</p:attrName>
                                        </p:attrNameLst>
                                      </p:cBhvr>
                                      <p:tavLst>
                                        <p:tav tm="0">
                                          <p:val>
                                            <p:strVal val="#ppt_x"/>
                                          </p:val>
                                        </p:tav>
                                        <p:tav tm="100000">
                                          <p:val>
                                            <p:strVal val="#ppt_x"/>
                                          </p:val>
                                        </p:tav>
                                      </p:tavLst>
                                    </p:anim>
                                    <p:anim calcmode="lin" valueType="num">
                                      <p:cBhvr>
                                        <p:cTn id="3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theme/theme1.xml><?xml version="1.0" encoding="utf-8"?>
<a:theme xmlns:a="http://schemas.openxmlformats.org/drawingml/2006/main" name="Office 主题">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bwMode="black">
        <a:noFill/>
        <a:ln w="9525">
          <a:noFill/>
          <a:miter lim="800000"/>
          <a:headEnd/>
          <a:tailEnd/>
        </a:ln>
        <a:effectLst/>
      </a:spPr>
      <a:bodyPr wrap="none">
        <a:spAutoFit/>
      </a:bodyPr>
      <a:lstStyle>
        <a:defPPr eaLnBrk="0" hangingPunct="0">
          <a:defRPr sz="2000" b="1" dirty="0" smtClean="0">
            <a:solidFill>
              <a:schemeClr val="accent4">
                <a:lumMod val="10000"/>
              </a:schemeClr>
            </a:solidFill>
            <a:latin typeface="+mn-ea"/>
            <a:ea typeface="+mn-ea"/>
          </a:defRPr>
        </a:defPPr>
      </a:lstStyle>
    </a:txDef>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157266466</TotalTime>
  <Pages>0</Pages>
  <Words>4925</Words>
  <Characters>0</Characters>
  <Application>Microsoft Office PowerPoint</Application>
  <DocSecurity>0</DocSecurity>
  <PresentationFormat>全屏显示(4:3)</PresentationFormat>
  <Lines>0</Lines>
  <Paragraphs>543</Paragraphs>
  <Slides>83</Slides>
  <Notes>26</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1</vt:i4>
      </vt:variant>
      <vt:variant>
        <vt:lpstr>幻灯片标题</vt:lpstr>
      </vt:variant>
      <vt:variant>
        <vt:i4>83</vt:i4>
      </vt:variant>
    </vt:vector>
  </HeadingPairs>
  <TitlesOfParts>
    <vt:vector size="100" baseType="lpstr">
      <vt:lpstr>Adobe Gothic Std B</vt:lpstr>
      <vt:lpstr>Gulim</vt:lpstr>
      <vt:lpstr>方正综艺简体</vt:lpstr>
      <vt:lpstr>仿宋_GB2312</vt:lpstr>
      <vt:lpstr>黑体</vt:lpstr>
      <vt:lpstr>楷体_GB2312</vt:lpstr>
      <vt:lpstr>宋体</vt:lpstr>
      <vt:lpstr>微软雅黑</vt:lpstr>
      <vt:lpstr>Arial</vt:lpstr>
      <vt:lpstr>Calibri</vt:lpstr>
      <vt:lpstr>Symbol</vt:lpstr>
      <vt:lpstr>Times New Roman</vt:lpstr>
      <vt:lpstr>Verdana</vt:lpstr>
      <vt:lpstr>Wingdings</vt:lpstr>
      <vt:lpstr>Office 主题</vt:lpstr>
      <vt:lpstr>自定义设计方案</vt:lpstr>
      <vt:lpstr>Visio</vt:lpstr>
      <vt:lpstr>PowerPoint 演示文稿</vt:lpstr>
      <vt:lpstr>视图</vt:lpstr>
      <vt:lpstr>视图的基本概念</vt:lpstr>
      <vt:lpstr>视图的基本概念</vt:lpstr>
      <vt:lpstr>视图的基本概念</vt:lpstr>
      <vt:lpstr>1.1 定义视图</vt:lpstr>
      <vt:lpstr>（1）定义单源表视图</vt:lpstr>
      <vt:lpstr>（2）定义多源表视图</vt:lpstr>
      <vt:lpstr>（3）在已有视图上定义新视图</vt:lpstr>
      <vt:lpstr>视图的来源是视图和基本表的组合 </vt:lpstr>
      <vt:lpstr>（4）定义带表达式的视图</vt:lpstr>
      <vt:lpstr>（5）定义含分组统计信息的视图</vt:lpstr>
      <vt:lpstr>1.2 通过视图查询数据</vt:lpstr>
      <vt:lpstr>1.2 通过视图查询数据</vt:lpstr>
      <vt:lpstr>1.2 通过视图查询数据</vt:lpstr>
      <vt:lpstr>1.2 通过视图查询数据</vt:lpstr>
      <vt:lpstr>1.3 修改视图 </vt:lpstr>
      <vt:lpstr>示例</vt:lpstr>
      <vt:lpstr>1.4 删除视图</vt:lpstr>
      <vt:lpstr>注意</vt:lpstr>
      <vt:lpstr>视图的作用 </vt:lpstr>
      <vt:lpstr>索引</vt:lpstr>
      <vt:lpstr>索引的基本概念</vt:lpstr>
      <vt:lpstr>索引的基本概念</vt:lpstr>
      <vt:lpstr>索引及数据间对应关系 </vt:lpstr>
      <vt:lpstr>索引利弊</vt:lpstr>
      <vt:lpstr>数据库设计概述</vt:lpstr>
      <vt:lpstr>数据库设计的特点</vt:lpstr>
      <vt:lpstr>新奥尔良（New Orleans）方法</vt:lpstr>
      <vt:lpstr>数据库设计全过程 </vt:lpstr>
      <vt:lpstr>数据库需求分析</vt:lpstr>
      <vt:lpstr>需求分析的任务</vt:lpstr>
      <vt:lpstr>需求分析任务</vt:lpstr>
      <vt:lpstr>数据流图 </vt:lpstr>
      <vt:lpstr>数据字典</vt:lpstr>
      <vt:lpstr>1.数据项</vt:lpstr>
      <vt:lpstr>2.数据结构</vt:lpstr>
      <vt:lpstr>3.数据流</vt:lpstr>
      <vt:lpstr>4.数据存储</vt:lpstr>
      <vt:lpstr>5.数据处理</vt:lpstr>
      <vt:lpstr>数据库设计全过程 </vt:lpstr>
      <vt:lpstr>概念结构设计</vt:lpstr>
      <vt:lpstr>概念模型的特点 </vt:lpstr>
      <vt:lpstr>1.概念结构设计的方法 </vt:lpstr>
      <vt:lpstr>概念结构设计常用方法</vt:lpstr>
      <vt:lpstr>自底向上的概念结构设计</vt:lpstr>
      <vt:lpstr>2.采用E-R模型方法的概念结构设计 </vt:lpstr>
      <vt:lpstr>局部E-R图设计示例</vt:lpstr>
      <vt:lpstr>局部E-R图设计示例（续）</vt:lpstr>
      <vt:lpstr>设计局部E-R图示例（续）</vt:lpstr>
      <vt:lpstr>设计局部E-R图示例（续）</vt:lpstr>
      <vt:lpstr>设计全局E-R模型 </vt:lpstr>
      <vt:lpstr>PowerPoint 演示文稿</vt:lpstr>
      <vt:lpstr>PowerPoint 演示文稿</vt:lpstr>
      <vt:lpstr>PowerPoint 演示文稿</vt:lpstr>
      <vt:lpstr>优化全局E-R模型 </vt:lpstr>
      <vt:lpstr>PowerPoint 演示文稿</vt:lpstr>
      <vt:lpstr>PowerPoint 演示文稿</vt:lpstr>
      <vt:lpstr>数据库设计全过程 </vt:lpstr>
      <vt:lpstr>逻辑结构设计</vt:lpstr>
      <vt:lpstr>逻辑结构设计 </vt:lpstr>
      <vt:lpstr>E-R模型向关系模型的转换</vt:lpstr>
      <vt:lpstr>1:1转换示例</vt:lpstr>
      <vt:lpstr>1:n转换示例</vt:lpstr>
      <vt:lpstr>m:n转换示例</vt:lpstr>
      <vt:lpstr>PowerPoint 演示文稿</vt:lpstr>
      <vt:lpstr> 设计外模式 </vt:lpstr>
      <vt:lpstr>定义外模式考虑事项</vt:lpstr>
      <vt:lpstr>数据库设计全过程 </vt:lpstr>
      <vt:lpstr>物理结构设计</vt:lpstr>
      <vt:lpstr>物理结构设计 </vt:lpstr>
      <vt:lpstr>物理结构设计内容</vt:lpstr>
      <vt:lpstr>物理结构设计的评价 </vt:lpstr>
      <vt:lpstr>数据库行为设计</vt:lpstr>
      <vt:lpstr>1. 功能分析</vt:lpstr>
      <vt:lpstr>对行为特性要进行的分析</vt:lpstr>
      <vt:lpstr>操作约束</vt:lpstr>
      <vt:lpstr>2.功能设计 </vt:lpstr>
      <vt:lpstr>例：“学籍管理”的功能结构图 </vt:lpstr>
      <vt:lpstr>3. 事务设计 </vt:lpstr>
      <vt:lpstr>数据库的安全性和完整性控制</vt:lpstr>
      <vt:lpstr>小结</vt:lpstr>
      <vt:lpstr>THANK YOU</vt:lpstr>
    </vt:vector>
  </TitlesOfParts>
  <Manager/>
  <Company>AFI</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wangwei</dc:creator>
  <cp:keywords/>
  <dc:description/>
  <cp:lastModifiedBy>44314526@qq.com</cp:lastModifiedBy>
  <cp:revision>523</cp:revision>
  <cp:lastPrinted>1899-12-30T00:00:00Z</cp:lastPrinted>
  <dcterms:created xsi:type="dcterms:W3CDTF">2012-04-27T06:30:00Z</dcterms:created>
  <dcterms:modified xsi:type="dcterms:W3CDTF">2018-03-25T03:40:24Z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2052-8.1.0.2998</vt:lpwstr>
  </property>
</Properties>
</file>