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35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54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57" r:id="rId31"/>
    <p:sldId id="355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7" r:id="rId45"/>
    <p:sldId id="298" r:id="rId46"/>
    <p:sldId id="358" r:id="rId47"/>
    <p:sldId id="300" r:id="rId48"/>
    <p:sldId id="301" r:id="rId49"/>
    <p:sldId id="302" r:id="rId50"/>
    <p:sldId id="356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59" r:id="rId78"/>
    <p:sldId id="347" r:id="rId79"/>
    <p:sldId id="348" r:id="rId80"/>
    <p:sldId id="351" r:id="rId81"/>
    <p:sldId id="360" r:id="rId82"/>
    <p:sldId id="361" r:id="rId83"/>
    <p:sldId id="362" r:id="rId84"/>
    <p:sldId id="353" r:id="rId8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F991D-FC12-41C7-B019-93B720D594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B8E44-BF06-413E-B613-392A0289BFB5}" type="datetime1">
              <a:rPr lang="zh-CN" altLang="en-US"/>
              <a:pPr>
                <a:defRPr/>
              </a:pPr>
              <a:t>2020/5/11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9C26AB7-6355-4F60-9883-FB2D43DC051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A8BD52-F0B8-4900-AD40-984A5B95268B}" type="datetime1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2020/5/11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8" name="圆角矩形 10">
            <a:extLst>
              <a:ext uri="{FF2B5EF4-FFF2-40B4-BE49-F238E27FC236}">
                <a16:creationId xmlns:a16="http://schemas.microsoft.com/office/drawing/2014/main" id="{C8F2029B-ECB9-48A0-8486-3F03BDCD20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8038" y="549275"/>
            <a:ext cx="1330325" cy="1330325"/>
          </a:xfrm>
          <a:prstGeom prst="roundRect">
            <a:avLst>
              <a:gd name="adj" fmla="val 16667"/>
            </a:avLst>
          </a:prstGeom>
          <a:solidFill>
            <a:srgbClr val="D8243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圆角矩形 11">
            <a:extLst>
              <a:ext uri="{FF2B5EF4-FFF2-40B4-BE49-F238E27FC236}">
                <a16:creationId xmlns:a16="http://schemas.microsoft.com/office/drawing/2014/main" id="{6FBABAC6-555F-4A51-AEC8-28BBCE9BD1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70075" y="2027238"/>
            <a:ext cx="1330325" cy="1330325"/>
          </a:xfrm>
          <a:prstGeom prst="roundRect">
            <a:avLst>
              <a:gd name="adj" fmla="val 16667"/>
            </a:avLst>
          </a:prstGeom>
          <a:solidFill>
            <a:srgbClr val="CF5A1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圆角矩形 12">
            <a:extLst>
              <a:ext uri="{FF2B5EF4-FFF2-40B4-BE49-F238E27FC236}">
                <a16:creationId xmlns:a16="http://schemas.microsoft.com/office/drawing/2014/main" id="{56AC585A-E14D-4BD1-A016-91B4B9500B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826000" y="2027238"/>
            <a:ext cx="1330325" cy="1330325"/>
          </a:xfrm>
          <a:prstGeom prst="roundRect">
            <a:avLst>
              <a:gd name="adj" fmla="val 16667"/>
            </a:avLst>
          </a:prstGeom>
          <a:solidFill>
            <a:srgbClr val="3691A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副标题 64">
            <a:extLst>
              <a:ext uri="{FF2B5EF4-FFF2-40B4-BE49-F238E27FC236}">
                <a16:creationId xmlns:a16="http://schemas.microsoft.com/office/drawing/2014/main" id="{35FA8D9B-FE4D-4053-851E-07B7DA3BE3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9750" y="4652963"/>
            <a:ext cx="7057636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endParaRPr lang="zh-CN" altLang="zh-CN" kern="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68A3C352-1855-45B4-B5EC-0408117ACC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2009775"/>
            <a:ext cx="126365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2A817B44-6083-4675-A8C0-60AF3FFF98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661988"/>
            <a:ext cx="14065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B6056E9E-1FDD-4FB8-88EC-1FCDF03CF9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661988"/>
            <a:ext cx="133032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8">
            <a:extLst>
              <a:ext uri="{FF2B5EF4-FFF2-40B4-BE49-F238E27FC236}">
                <a16:creationId xmlns:a16="http://schemas.microsoft.com/office/drawing/2014/main" id="{23E65E63-260F-4E50-8AEA-5DC239F8F8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3" y="1987550"/>
            <a:ext cx="13874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137DDC1-1280-479A-8FBF-000B2BB09F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82575" y="3548063"/>
            <a:ext cx="8251240" cy="101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898084-3D1F-4288-9DB5-958B1B8BE511}"/>
              </a:ext>
            </a:extLst>
          </p:cNvPr>
          <p:cNvSpPr/>
          <p:nvPr userDrawn="1"/>
        </p:nvSpPr>
        <p:spPr>
          <a:xfrm>
            <a:off x="-23813" y="26988"/>
            <a:ext cx="9167813" cy="865187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482"/>
            <a:ext cx="8229600" cy="7052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010"/>
            <a:ext cx="8229600" cy="485815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  <a:lvl4pPr marL="1600200" indent="-228600">
              <a:buFont typeface="Calibri" panose="020F0502020204030204" pitchFamily="34" charset="0"/>
              <a:buChar char="▪"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86877F7-5F4A-4E9C-A357-C25F32E4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7245-68EE-4220-A67D-44C984A4587C}" type="datetime1">
              <a:rPr lang="zh-CN" altLang="en-US"/>
              <a:pPr>
                <a:defRPr/>
              </a:pPr>
              <a:t>2020/5/11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12D9C41-4CAF-4F2F-A6EE-378FB6B2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0E47070-5E1F-4DAA-AD74-3D960A5F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957F9-D183-4E21-B09C-9AC5955ABC0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7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gradFill rotWithShape="1">
          <a:gsLst>
            <a:gs pos="0">
              <a:srgbClr val="E8F1DE"/>
            </a:gs>
            <a:gs pos="50000">
              <a:srgbClr val="9DE3AE"/>
            </a:gs>
            <a:gs pos="100000">
              <a:srgbClr val="99FF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84B64F9-8984-46C6-B99C-613D5728C1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4CB2F-417E-43DB-8CB1-AC82D9FE0684}" type="datetime1">
              <a:rPr lang="zh-CN" altLang="en-US"/>
              <a:pPr>
                <a:defRPr/>
              </a:pPr>
              <a:t>2020/5/11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C569029-1E6F-4906-A824-5678C8E401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B820208-08DD-4189-A01B-C27E070FD7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F9A16-8A94-40BE-AD32-4091D5DDB7F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圆角矩形 12">
            <a:extLst>
              <a:ext uri="{FF2B5EF4-FFF2-40B4-BE49-F238E27FC236}">
                <a16:creationId xmlns:a16="http://schemas.microsoft.com/office/drawing/2014/main" id="{7CE03842-5483-40AE-88E6-C12E9027A6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088"/>
            <a:ext cx="9144000" cy="3644900"/>
          </a:xfrm>
          <a:prstGeom prst="roundRect">
            <a:avLst>
              <a:gd name="adj" fmla="val 0"/>
            </a:avLst>
          </a:prstGeom>
          <a:solidFill>
            <a:srgbClr val="D8243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标题 16">
            <a:extLst>
              <a:ext uri="{FF2B5EF4-FFF2-40B4-BE49-F238E27FC236}">
                <a16:creationId xmlns:a16="http://schemas.microsoft.com/office/drawing/2014/main" id="{C3232A2A-7EF2-4251-8D48-852948BE08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22488" y="2563813"/>
            <a:ext cx="5761037" cy="1146175"/>
          </a:xfrm>
        </p:spPr>
        <p:txBody>
          <a:bodyPr/>
          <a:lstStyle/>
          <a:p>
            <a:pPr algn="l" eaLnBrk="1" hangingPunct="1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4" descr="http://img1.imgtn.bdimg.com/it/u=2680666289,3657577152&amp;fm=21&amp;gp=0.jpg">
            <a:extLst>
              <a:ext uri="{FF2B5EF4-FFF2-40B4-BE49-F238E27FC236}">
                <a16:creationId xmlns:a16="http://schemas.microsoft.com/office/drawing/2014/main" id="{AD5B785D-1EB8-4201-939B-7BB5FD6A17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4149725"/>
            <a:ext cx="374967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1881E6CD-D04A-4DE6-9036-CBD753E104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484313"/>
            <a:ext cx="865188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2E471294-1B8A-4F76-921E-F63AA533C6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484313"/>
            <a:ext cx="94456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16EF9369-4400-493B-933B-A523253C19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484313"/>
            <a:ext cx="91122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922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gradFill rotWithShape="1">
          <a:gsLst>
            <a:gs pos="0">
              <a:srgbClr val="B1EA66"/>
            </a:gs>
            <a:gs pos="39999">
              <a:srgbClr val="99FF99"/>
            </a:gs>
            <a:gs pos="70000">
              <a:srgbClr val="C4D6EB"/>
            </a:gs>
            <a:gs pos="100000">
              <a:srgbClr val="FFEBFA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">
            <a:extLst>
              <a:ext uri="{FF2B5EF4-FFF2-40B4-BE49-F238E27FC236}">
                <a16:creationId xmlns:a16="http://schemas.microsoft.com/office/drawing/2014/main" id="{079D693D-65AD-442F-86DB-A78282C2B16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885113" y="5662613"/>
            <a:ext cx="720725" cy="746125"/>
            <a:chOff x="3600" y="3675"/>
            <a:chExt cx="432" cy="432"/>
          </a:xfrm>
        </p:grpSpPr>
        <p:sp>
          <p:nvSpPr>
            <p:cNvPr id="4" name="Oval 14">
              <a:extLst>
                <a:ext uri="{FF2B5EF4-FFF2-40B4-BE49-F238E27FC236}">
                  <a16:creationId xmlns:a16="http://schemas.microsoft.com/office/drawing/2014/main" id="{B588BDF5-FAEB-43C8-9A79-3D102DBA08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8" y="3709"/>
              <a:ext cx="396" cy="380"/>
            </a:xfrm>
            <a:prstGeom prst="ellipse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pic>
          <p:nvPicPr>
            <p:cNvPr id="5" name="Picture 79" descr="传媒大学LOGO">
              <a:extLst>
                <a:ext uri="{FF2B5EF4-FFF2-40B4-BE49-F238E27FC236}">
                  <a16:creationId xmlns:a16="http://schemas.microsoft.com/office/drawing/2014/main" id="{625C493F-A91B-4197-8259-7C72C4A4F8A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3675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E653A839-33EF-46EA-9E33-E37D6576340B}"/>
              </a:ext>
            </a:extLst>
          </p:cNvPr>
          <p:cNvSpPr/>
          <p:nvPr userDrawn="1"/>
        </p:nvSpPr>
        <p:spPr>
          <a:xfrm>
            <a:off x="-23813" y="26988"/>
            <a:ext cx="9167813" cy="865187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293" y="115482"/>
            <a:ext cx="8229600" cy="7052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3876FFB7-3AA2-421A-AAA8-963689ED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CBE3F-22E6-4E42-A402-CCF7A00A84B9}" type="datetime1">
              <a:rPr lang="zh-CN" altLang="en-US"/>
              <a:pPr>
                <a:defRPr/>
              </a:pPr>
              <a:t>2020/5/11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C99E4BA0-D745-4DA6-8F48-2568DA7F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7A3EE182-B003-49D3-8EB7-EA7AD5DD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D6CB0-5832-4549-9A67-87266613386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46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759FF051-6ADC-487C-BF97-1DD331DB65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5234266F-BA07-4ABD-93EA-0A3141BD8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120BDDCC-ED07-45DC-8A85-014F6E2C597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A17E83-7139-4C3C-9AC4-D3120F58B832}" type="datetime1">
              <a:rPr lang="zh-CN" altLang="en-US"/>
              <a:pPr>
                <a:defRPr/>
              </a:pPr>
              <a:t>2020/5/11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3D5A25B8-60A6-4503-BAD1-A21FAE3F8BE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DCEF8163-66F8-4B36-B185-0F24122B89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C0AA185-5BB5-42F5-AF35-81F8D3809C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0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4653136"/>
            <a:ext cx="6400800" cy="864096"/>
          </a:xfrm>
        </p:spPr>
        <p:txBody>
          <a:bodyPr/>
          <a:lstStyle/>
          <a:p>
            <a:pPr algn="l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讲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Python</a:t>
            </a:r>
            <a:r>
              <a:rPr lang="zh-CN" altLang="en-US" dirty="0"/>
              <a:t>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运行速度，有速度要求的话，用</a:t>
            </a:r>
            <a:r>
              <a:rPr lang="en-US" altLang="zh-CN" dirty="0"/>
              <a:t>C++</a:t>
            </a:r>
            <a:r>
              <a:rPr lang="zh-CN" altLang="en-US" dirty="0"/>
              <a:t>改写关键部分吧。</a:t>
            </a:r>
          </a:p>
          <a:p>
            <a:r>
              <a:rPr lang="zh-CN" altLang="en-US" dirty="0"/>
              <a:t>国内市场较小（国内以</a:t>
            </a:r>
            <a:r>
              <a:rPr lang="en-US" altLang="zh-CN" dirty="0"/>
              <a:t>python</a:t>
            </a:r>
            <a:r>
              <a:rPr lang="zh-CN" altLang="en-US" dirty="0"/>
              <a:t>来做主要开发的，目前只有一些</a:t>
            </a:r>
            <a:r>
              <a:rPr lang="en-US" altLang="zh-CN" dirty="0"/>
              <a:t>web2.0</a:t>
            </a:r>
            <a:r>
              <a:rPr lang="zh-CN" altLang="en-US" dirty="0"/>
              <a:t>公司）。但时间推移，目前很多国内软件公司，尤其是游戏公司，也开始规模使用他。</a:t>
            </a:r>
          </a:p>
          <a:p>
            <a:r>
              <a:rPr lang="zh-CN" altLang="en-US" dirty="0"/>
              <a:t>中文资料匮乏（好的</a:t>
            </a:r>
            <a:r>
              <a:rPr lang="en-US" altLang="zh-CN" dirty="0"/>
              <a:t>python</a:t>
            </a:r>
            <a:r>
              <a:rPr lang="zh-CN" altLang="en-US" dirty="0"/>
              <a:t>中文资料屈指可数）。托社区的福，有几本优秀的教材已经被翻译了，但入门级教材多，高级内容还是只能看英语版。</a:t>
            </a:r>
          </a:p>
          <a:p>
            <a:r>
              <a:rPr lang="zh-CN" altLang="en-US" dirty="0"/>
              <a:t>构架选择太多（没有像</a:t>
            </a:r>
            <a:r>
              <a:rPr lang="en-US" altLang="zh-CN" dirty="0"/>
              <a:t>C#</a:t>
            </a:r>
            <a:r>
              <a:rPr lang="zh-CN" altLang="en-US" dirty="0"/>
              <a:t>这样的官方</a:t>
            </a:r>
            <a:r>
              <a:rPr lang="en-US" altLang="zh-CN" dirty="0" err="1"/>
              <a:t>.net</a:t>
            </a:r>
            <a:r>
              <a:rPr lang="zh-CN" altLang="en-US" dirty="0"/>
              <a:t>构架，也没有像</a:t>
            </a:r>
            <a:r>
              <a:rPr lang="en-US" altLang="zh-CN" dirty="0"/>
              <a:t>ruby</a:t>
            </a:r>
            <a:r>
              <a:rPr lang="zh-CN" altLang="en-US" dirty="0"/>
              <a:t>由于历史较短，构架开发的相对集中。</a:t>
            </a:r>
            <a:r>
              <a:rPr lang="en-US" altLang="zh-CN" dirty="0"/>
              <a:t>Ruby on Rails </a:t>
            </a:r>
            <a:r>
              <a:rPr lang="zh-CN" altLang="en-US" dirty="0"/>
              <a:t>构架开发中小型</a:t>
            </a:r>
            <a:r>
              <a:rPr lang="en-US" altLang="zh-CN" dirty="0"/>
              <a:t>web</a:t>
            </a:r>
            <a:r>
              <a:rPr lang="zh-CN" altLang="en-US" dirty="0"/>
              <a:t>程序天下无敌）。不过这也从另一个侧面说明，</a:t>
            </a:r>
            <a:r>
              <a:rPr lang="en-US" altLang="zh-CN" dirty="0"/>
              <a:t>python</a:t>
            </a:r>
            <a:r>
              <a:rPr lang="zh-CN" altLang="en-US" dirty="0"/>
              <a:t>比较优秀，吸引的人才多，项目也多。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Python</a:t>
            </a:r>
            <a:r>
              <a:rPr lang="zh-CN" altLang="en-US" dirty="0"/>
              <a:t>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Web</a:t>
            </a:r>
            <a:r>
              <a:rPr lang="zh-CN" altLang="en-US" b="1" dirty="0"/>
              <a:t>应用开发</a:t>
            </a:r>
            <a:endParaRPr lang="zh-CN" altLang="en-US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经常被用于</a:t>
            </a:r>
            <a:r>
              <a:rPr lang="en-US" altLang="zh-CN" dirty="0"/>
              <a:t>Web</a:t>
            </a:r>
            <a:r>
              <a:rPr lang="zh-CN" altLang="en-US" dirty="0"/>
              <a:t>开发。比如，通过</a:t>
            </a:r>
            <a:r>
              <a:rPr lang="en-US" altLang="zh-CN" dirty="0" err="1"/>
              <a:t>mod_wsgi</a:t>
            </a:r>
            <a:r>
              <a:rPr lang="zh-CN" altLang="en-US" dirty="0"/>
              <a:t>模块，</a:t>
            </a:r>
            <a:r>
              <a:rPr lang="en-US" altLang="zh-CN" dirty="0"/>
              <a:t>Apache</a:t>
            </a:r>
            <a:r>
              <a:rPr lang="zh-CN" altLang="en-US" dirty="0"/>
              <a:t>可以运行用</a:t>
            </a:r>
            <a:r>
              <a:rPr lang="en-US" altLang="zh-CN" dirty="0"/>
              <a:t>Python</a:t>
            </a:r>
            <a:r>
              <a:rPr lang="zh-CN" altLang="en-US" dirty="0"/>
              <a:t>编写的</a:t>
            </a:r>
            <a:r>
              <a:rPr lang="en-US" altLang="zh-CN" dirty="0"/>
              <a:t>Web</a:t>
            </a:r>
            <a:r>
              <a:rPr lang="zh-CN" altLang="en-US" dirty="0"/>
              <a:t>程序。</a:t>
            </a:r>
            <a:r>
              <a:rPr lang="en-US" altLang="zh-CN" dirty="0"/>
              <a:t>Python</a:t>
            </a:r>
            <a:r>
              <a:rPr lang="zh-CN" altLang="en-US" dirty="0"/>
              <a:t>定义了</a:t>
            </a:r>
            <a:r>
              <a:rPr lang="en-US" altLang="zh-CN" dirty="0"/>
              <a:t>WSGI</a:t>
            </a:r>
            <a:r>
              <a:rPr lang="zh-CN" altLang="en-US" dirty="0"/>
              <a:t>标准应用接口来协调</a:t>
            </a:r>
            <a:r>
              <a:rPr lang="en-US" altLang="zh-CN" dirty="0"/>
              <a:t>Http</a:t>
            </a:r>
            <a:r>
              <a:rPr lang="zh-CN" altLang="en-US" dirty="0"/>
              <a:t>服务器与基于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程序之间的通信。一些</a:t>
            </a:r>
            <a:r>
              <a:rPr lang="en-US" altLang="zh-CN" dirty="0"/>
              <a:t>Web</a:t>
            </a:r>
            <a:r>
              <a:rPr lang="zh-CN" altLang="en-US" dirty="0"/>
              <a:t>框架，如</a:t>
            </a:r>
            <a:r>
              <a:rPr lang="en-US" altLang="zh-CN" dirty="0"/>
              <a:t>Django,TurboGears,web2py,Zope</a:t>
            </a:r>
            <a:r>
              <a:rPr lang="zh-CN" altLang="en-US" dirty="0"/>
              <a:t>等，可以让程序员轻松地开发和管理复杂的</a:t>
            </a:r>
            <a:r>
              <a:rPr lang="en-US" altLang="zh-CN" dirty="0"/>
              <a:t>Web</a:t>
            </a:r>
            <a:r>
              <a:rPr lang="zh-CN" altLang="en-US" dirty="0"/>
              <a:t>程序。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操作系统管理、服务器运维的自动化脚本</a:t>
            </a:r>
            <a:endParaRPr lang="zh-CN" altLang="en-US" dirty="0"/>
          </a:p>
          <a:p>
            <a:pPr lvl="1"/>
            <a:r>
              <a:rPr lang="zh-CN" altLang="en-US" dirty="0"/>
              <a:t>在很多操作系统里，</a:t>
            </a:r>
            <a:r>
              <a:rPr lang="en-US" altLang="zh-CN" dirty="0"/>
              <a:t>Python</a:t>
            </a:r>
            <a:r>
              <a:rPr lang="zh-CN" altLang="en-US" dirty="0"/>
              <a:t>是标准的系统组件。 大多数</a:t>
            </a:r>
            <a:r>
              <a:rPr lang="en-US" altLang="zh-CN" dirty="0"/>
              <a:t>Linux</a:t>
            </a:r>
            <a:r>
              <a:rPr lang="zh-CN" altLang="en-US" dirty="0"/>
              <a:t>发行版以及</a:t>
            </a:r>
            <a:r>
              <a:rPr lang="en-US" altLang="zh-CN" dirty="0" err="1"/>
              <a:t>NetBSD</a:t>
            </a:r>
            <a:r>
              <a:rPr lang="zh-CN" altLang="en-US" dirty="0"/>
              <a:t>、</a:t>
            </a:r>
            <a:r>
              <a:rPr lang="en-US" altLang="zh-CN" dirty="0" err="1"/>
              <a:t>OpenBSD</a:t>
            </a:r>
            <a:r>
              <a:rPr lang="zh-CN" altLang="en-US" dirty="0"/>
              <a:t>和</a:t>
            </a:r>
            <a:r>
              <a:rPr lang="en-US" altLang="zh-CN" dirty="0"/>
              <a:t>Mac OS X</a:t>
            </a:r>
            <a:r>
              <a:rPr lang="zh-CN" altLang="en-US" dirty="0"/>
              <a:t>都集成了</a:t>
            </a:r>
            <a:r>
              <a:rPr lang="en-US" altLang="zh-CN" dirty="0"/>
              <a:t>Python</a:t>
            </a:r>
            <a:r>
              <a:rPr lang="zh-CN" altLang="en-US" dirty="0"/>
              <a:t>，可以在终端下直接运行</a:t>
            </a:r>
            <a:r>
              <a:rPr lang="en-US" altLang="zh-CN" dirty="0"/>
              <a:t>Python</a:t>
            </a:r>
            <a:r>
              <a:rPr lang="zh-CN" altLang="en-US" dirty="0"/>
              <a:t>。有一些</a:t>
            </a:r>
            <a:r>
              <a:rPr lang="en-US" altLang="zh-CN" dirty="0"/>
              <a:t>Linux</a:t>
            </a:r>
            <a:r>
              <a:rPr lang="zh-CN" altLang="en-US" dirty="0"/>
              <a:t>发行版的安装器使用</a:t>
            </a:r>
            <a:r>
              <a:rPr lang="en-US" altLang="zh-CN" dirty="0"/>
              <a:t>Python</a:t>
            </a:r>
            <a:r>
              <a:rPr lang="zh-CN" altLang="en-US" dirty="0"/>
              <a:t>语言编写，比如</a:t>
            </a:r>
            <a:r>
              <a:rPr lang="en-US" altLang="zh-CN" dirty="0" err="1"/>
              <a:t>Ubuntu</a:t>
            </a:r>
            <a:r>
              <a:rPr lang="zh-CN" altLang="en-US" dirty="0"/>
              <a:t>的</a:t>
            </a:r>
            <a:r>
              <a:rPr lang="en-US" altLang="zh-CN" dirty="0"/>
              <a:t>Ubiquity</a:t>
            </a:r>
            <a:r>
              <a:rPr lang="zh-CN" altLang="en-US" dirty="0"/>
              <a:t>安装器</a:t>
            </a:r>
            <a:r>
              <a:rPr lang="en-US" altLang="zh-CN" dirty="0"/>
              <a:t>,Red Hat Linux</a:t>
            </a:r>
            <a:r>
              <a:rPr lang="zh-CN" altLang="en-US" dirty="0"/>
              <a:t>和</a:t>
            </a:r>
            <a:r>
              <a:rPr lang="en-US" altLang="zh-CN" dirty="0"/>
              <a:t>Fedora</a:t>
            </a:r>
            <a:r>
              <a:rPr lang="zh-CN" altLang="en-US" dirty="0"/>
              <a:t>的</a:t>
            </a:r>
            <a:r>
              <a:rPr lang="en-US" altLang="zh-CN" dirty="0"/>
              <a:t>Anaconda</a:t>
            </a:r>
            <a:r>
              <a:rPr lang="zh-CN" altLang="en-US" dirty="0"/>
              <a:t>安装器。</a:t>
            </a:r>
            <a:r>
              <a:rPr lang="en-US" altLang="zh-CN" dirty="0" err="1"/>
              <a:t>Gentoo</a:t>
            </a:r>
            <a:r>
              <a:rPr lang="en-US" altLang="zh-CN" dirty="0"/>
              <a:t> Linux</a:t>
            </a:r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来编写它的</a:t>
            </a:r>
            <a:r>
              <a:rPr lang="en-US" altLang="zh-CN" dirty="0"/>
              <a:t>Portage</a:t>
            </a:r>
            <a:r>
              <a:rPr lang="zh-CN" altLang="en-US" dirty="0"/>
              <a:t>包管理系统。</a:t>
            </a:r>
            <a:r>
              <a:rPr lang="en-US" altLang="zh-CN" dirty="0"/>
              <a:t>Python</a:t>
            </a:r>
            <a:r>
              <a:rPr lang="zh-CN" altLang="en-US" dirty="0"/>
              <a:t>标准库包含了多个调用操作系统功能的库。通过</a:t>
            </a:r>
            <a:r>
              <a:rPr lang="en-US" altLang="zh-CN" dirty="0"/>
              <a:t>pywin32</a:t>
            </a:r>
            <a:r>
              <a:rPr lang="zh-CN" altLang="en-US" dirty="0"/>
              <a:t>这个第三方软件 包，</a:t>
            </a:r>
            <a:r>
              <a:rPr lang="en-US" altLang="zh-CN" dirty="0"/>
              <a:t>Python</a:t>
            </a:r>
            <a:r>
              <a:rPr lang="zh-CN" altLang="en-US" dirty="0"/>
              <a:t>能够访问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COM</a:t>
            </a:r>
            <a:r>
              <a:rPr lang="zh-CN" altLang="en-US" dirty="0"/>
              <a:t>服务及其它</a:t>
            </a:r>
            <a:r>
              <a:rPr lang="en-US" altLang="zh-CN" dirty="0"/>
              <a:t>Windows API</a:t>
            </a:r>
            <a:r>
              <a:rPr lang="zh-CN" altLang="en-US" dirty="0"/>
              <a:t>。使用</a:t>
            </a:r>
            <a:r>
              <a:rPr lang="en-US" altLang="zh-CN" dirty="0" err="1"/>
              <a:t>IronPython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程序能够直接调用</a:t>
            </a:r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  <a:r>
              <a:rPr lang="zh-CN" altLang="en-US" dirty="0"/>
              <a:t>。一般说来，</a:t>
            </a:r>
            <a:r>
              <a:rPr lang="en-US" altLang="zh-CN" dirty="0"/>
              <a:t>Python</a:t>
            </a:r>
            <a:r>
              <a:rPr lang="zh-CN" altLang="en-US" dirty="0"/>
              <a:t>编写的系统管理脚本在可读性、性能、代码重用度、扩展性几方面都优于普通的</a:t>
            </a:r>
            <a:r>
              <a:rPr lang="en-US" altLang="zh-CN" dirty="0"/>
              <a:t>shell</a:t>
            </a:r>
            <a:r>
              <a:rPr lang="zh-CN" altLang="en-US" dirty="0"/>
              <a:t>脚本。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66AE535-9510-48BA-9C05-6A95F5CD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482"/>
            <a:ext cx="8229600" cy="705240"/>
          </a:xfrm>
        </p:spPr>
        <p:txBody>
          <a:bodyPr/>
          <a:lstStyle/>
          <a:p>
            <a:pPr algn="l"/>
            <a:r>
              <a:rPr lang="en-US" altLang="zh-CN" dirty="0"/>
              <a:t>Python</a:t>
            </a:r>
            <a:r>
              <a:rPr lang="zh-CN" altLang="en-US" dirty="0"/>
              <a:t>应用场景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科学计算</a:t>
            </a:r>
            <a:endParaRPr lang="zh-CN" altLang="en-US" dirty="0"/>
          </a:p>
          <a:p>
            <a:pPr lvl="1"/>
            <a:r>
              <a:rPr lang="en-US" altLang="zh-CN" dirty="0" err="1"/>
              <a:t>NumPy,SciPy,Matplotlib</a:t>
            </a:r>
            <a:r>
              <a:rPr lang="zh-CN" altLang="en-US" dirty="0"/>
              <a:t>可以让</a:t>
            </a:r>
            <a:r>
              <a:rPr lang="en-US" altLang="zh-CN" dirty="0"/>
              <a:t>Python</a:t>
            </a:r>
            <a:r>
              <a:rPr lang="zh-CN" altLang="en-US" dirty="0"/>
              <a:t>程序员编写科学计算程序。</a:t>
            </a:r>
          </a:p>
          <a:p>
            <a:r>
              <a:rPr lang="zh-CN" altLang="en-US" b="1" dirty="0"/>
              <a:t>桌面软件</a:t>
            </a:r>
            <a:endParaRPr lang="zh-CN" altLang="en-US" dirty="0"/>
          </a:p>
          <a:p>
            <a:pPr lvl="1"/>
            <a:r>
              <a:rPr lang="en-US" altLang="zh-CN" dirty="0" err="1"/>
              <a:t>PyQt</a:t>
            </a:r>
            <a:r>
              <a:rPr lang="zh-CN" altLang="en-US" dirty="0"/>
              <a:t>、</a:t>
            </a:r>
            <a:r>
              <a:rPr lang="en-US" altLang="zh-CN" dirty="0" err="1"/>
              <a:t>PySide</a:t>
            </a:r>
            <a:r>
              <a:rPr lang="zh-CN" altLang="en-US" dirty="0"/>
              <a:t>、</a:t>
            </a:r>
            <a:r>
              <a:rPr lang="en-US" altLang="zh-CN" dirty="0" err="1"/>
              <a:t>wxPython</a:t>
            </a:r>
            <a:r>
              <a:rPr lang="zh-CN" altLang="en-US" dirty="0"/>
              <a:t>、</a:t>
            </a:r>
            <a:r>
              <a:rPr lang="en-US" altLang="zh-CN" dirty="0" err="1"/>
              <a:t>PyGTK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快速开发桌面应用程序的利器。</a:t>
            </a:r>
          </a:p>
          <a:p>
            <a:r>
              <a:rPr lang="zh-CN" altLang="en-US" b="1" dirty="0"/>
              <a:t>服务器软件（网络软件）</a:t>
            </a:r>
            <a:endParaRPr lang="zh-CN" altLang="en-US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对于各种网络协议的支持很完善，因此经常被用于编写服务器软件、网络爬虫。第三方库</a:t>
            </a:r>
            <a:r>
              <a:rPr lang="en-US" altLang="zh-CN" dirty="0"/>
              <a:t>Twisted</a:t>
            </a:r>
            <a:r>
              <a:rPr lang="zh-CN" altLang="en-US" dirty="0"/>
              <a:t>支持异步网络编程和多数标准的网络协议</a:t>
            </a:r>
            <a:r>
              <a:rPr lang="en-US" altLang="zh-CN" dirty="0"/>
              <a:t>(</a:t>
            </a:r>
            <a:r>
              <a:rPr lang="zh-CN" altLang="en-US" dirty="0"/>
              <a:t>包含客户端和服务器</a:t>
            </a:r>
            <a:r>
              <a:rPr lang="en-US" altLang="zh-CN" dirty="0"/>
              <a:t>)</a:t>
            </a:r>
            <a:r>
              <a:rPr lang="zh-CN" altLang="en-US" dirty="0"/>
              <a:t>，并且提供了多种工具，被广泛用于编写高性能的服务器软件。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8950F36-2F27-43FB-ACE7-F32C2CB8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482"/>
            <a:ext cx="8229600" cy="705240"/>
          </a:xfrm>
        </p:spPr>
        <p:txBody>
          <a:bodyPr/>
          <a:lstStyle/>
          <a:p>
            <a:pPr algn="l"/>
            <a:r>
              <a:rPr lang="en-US" altLang="zh-CN" dirty="0"/>
              <a:t>Python</a:t>
            </a:r>
            <a:r>
              <a:rPr lang="zh-CN" altLang="en-US" dirty="0"/>
              <a:t>应用场景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zh-CN" altLang="en-US" b="1" dirty="0"/>
              <a:t>游戏</a:t>
            </a:r>
            <a:endParaRPr lang="zh-CN" altLang="en-US" dirty="0"/>
          </a:p>
          <a:p>
            <a:pPr lvl="1"/>
            <a:r>
              <a:rPr lang="zh-CN" altLang="en-US" dirty="0"/>
              <a:t>很多游戏使用</a:t>
            </a:r>
            <a:r>
              <a:rPr lang="en-US" altLang="zh-CN" dirty="0"/>
              <a:t>C++</a:t>
            </a:r>
            <a:r>
              <a:rPr lang="zh-CN" altLang="en-US" dirty="0"/>
              <a:t>编写图形显示等高性能模块，而使用</a:t>
            </a:r>
            <a:r>
              <a:rPr lang="en-US" altLang="zh-CN" dirty="0"/>
              <a:t>Python</a:t>
            </a:r>
            <a:r>
              <a:rPr lang="zh-CN" altLang="en-US" dirty="0"/>
              <a:t>或者</a:t>
            </a:r>
            <a:r>
              <a:rPr lang="en-US" altLang="zh-CN" dirty="0" err="1"/>
              <a:t>Lua</a:t>
            </a:r>
            <a:r>
              <a:rPr lang="zh-CN" altLang="en-US" dirty="0"/>
              <a:t>编写游戏的逻辑、服务器。相较于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Lua</a:t>
            </a:r>
            <a:r>
              <a:rPr lang="zh-CN" altLang="en-US" dirty="0"/>
              <a:t>的功能更简单、体积更小；而</a:t>
            </a:r>
            <a:r>
              <a:rPr lang="en-US" altLang="zh-CN" dirty="0"/>
              <a:t>Python</a:t>
            </a:r>
            <a:r>
              <a:rPr lang="zh-CN" altLang="en-US" dirty="0"/>
              <a:t>则支持更多的特性和数据类型。</a:t>
            </a:r>
          </a:p>
          <a:p>
            <a:r>
              <a:rPr lang="zh-CN" altLang="en-US" b="1" dirty="0"/>
              <a:t>构思实现，产品早期原型和迭代</a:t>
            </a:r>
            <a:endParaRPr lang="zh-CN" altLang="en-US" dirty="0"/>
          </a:p>
          <a:p>
            <a:pPr lvl="1"/>
            <a:r>
              <a:rPr lang="en-US" altLang="zh-CN" dirty="0"/>
              <a:t>YouTube</a:t>
            </a:r>
            <a:r>
              <a:rPr lang="zh-CN" altLang="en-US" dirty="0"/>
              <a:t>、</a:t>
            </a:r>
            <a:r>
              <a:rPr lang="en-US" altLang="zh-CN" dirty="0"/>
              <a:t>Google</a:t>
            </a:r>
            <a:r>
              <a:rPr lang="zh-CN" altLang="en-US" dirty="0"/>
              <a:t>、</a:t>
            </a:r>
            <a:r>
              <a:rPr lang="en-US" altLang="zh-CN" dirty="0"/>
              <a:t>Yahoo!</a:t>
            </a:r>
            <a:r>
              <a:rPr lang="zh-CN" altLang="en-US" dirty="0"/>
              <a:t>、</a:t>
            </a:r>
            <a:r>
              <a:rPr lang="en-US" altLang="zh-CN" dirty="0"/>
              <a:t>NASA</a:t>
            </a:r>
            <a:r>
              <a:rPr lang="zh-CN" altLang="en-US" dirty="0"/>
              <a:t>都在内部大量地使用</a:t>
            </a:r>
            <a:r>
              <a:rPr lang="en-US" altLang="zh-CN" dirty="0"/>
              <a:t>Python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AA50825-3C72-4429-AB88-CE4F81CD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482"/>
            <a:ext cx="8229600" cy="705240"/>
          </a:xfrm>
        </p:spPr>
        <p:txBody>
          <a:bodyPr/>
          <a:lstStyle/>
          <a:p>
            <a:pPr algn="l"/>
            <a:r>
              <a:rPr lang="en-US" altLang="zh-CN" dirty="0"/>
              <a:t>Python</a:t>
            </a:r>
            <a:r>
              <a:rPr lang="zh-CN" altLang="en-US" dirty="0"/>
              <a:t>应用场景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134F0-2E1D-4326-B965-2CDE9665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C7245-68EE-4220-A67D-44C984A4587C}" type="datetime1">
              <a:rPr lang="zh-CN" altLang="en-US" smtClean="0"/>
              <a:pPr>
                <a:defRPr/>
              </a:pPr>
              <a:t>2020/5/11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1212D4B-EBA3-4785-B456-8FE64FA8094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2 Python</a:t>
            </a:r>
            <a:r>
              <a:rPr lang="zh-CN" altLang="en-US" dirty="0">
                <a:solidFill>
                  <a:schemeClr val="bg1"/>
                </a:solidFill>
              </a:rPr>
              <a:t>基本语法</a:t>
            </a:r>
          </a:p>
        </p:txBody>
      </p:sp>
    </p:spTree>
    <p:extLst>
      <p:ext uri="{BB962C8B-B14F-4D97-AF65-F5344CB8AC3E}">
        <p14:creationId xmlns:p14="http://schemas.microsoft.com/office/powerpoint/2010/main" val="425317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print (“hello world”)</a:t>
            </a: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同样功能的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main(void)</a:t>
            </a:r>
          </a:p>
          <a:p>
            <a:r>
              <a:rPr lang="en-US" altLang="zh-CN" dirty="0"/>
              <a:t>{</a:t>
            </a:r>
          </a:p>
          <a:p>
            <a:pPr lvl="1">
              <a:buNone/>
            </a:pPr>
            <a:r>
              <a:rPr lang="en-US" altLang="zh-CN" dirty="0"/>
              <a:t>     print (“hello world”);</a:t>
            </a:r>
          </a:p>
          <a:p>
            <a:pPr lvl="1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变量的定义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num1 = 100 #num1</a:t>
            </a:r>
            <a:r>
              <a:rPr lang="zh-CN" altLang="en-US" dirty="0"/>
              <a:t>就是一个变量，就好一个小菜篮子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num2 = 87 #num2</a:t>
            </a:r>
            <a:r>
              <a:rPr lang="zh-CN" altLang="en-US" dirty="0"/>
              <a:t>也是一个变量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result = num1 + num2 #</a:t>
            </a:r>
            <a:r>
              <a:rPr lang="zh-CN" altLang="en-US" dirty="0"/>
              <a:t>把</a:t>
            </a:r>
            <a:r>
              <a:rPr lang="en-US" altLang="zh-CN" dirty="0"/>
              <a:t>num1</a:t>
            </a:r>
            <a:r>
              <a:rPr lang="zh-CN" altLang="en-US" dirty="0"/>
              <a:t>和</a:t>
            </a:r>
            <a:r>
              <a:rPr lang="en-US" altLang="zh-CN" dirty="0"/>
              <a:t>num2</a:t>
            </a:r>
            <a:r>
              <a:rPr lang="zh-CN" altLang="en-US" dirty="0"/>
              <a:t>这两个</a:t>
            </a:r>
            <a:r>
              <a:rPr lang="en-US" altLang="zh-CN" dirty="0"/>
              <a:t>"</a:t>
            </a:r>
            <a:r>
              <a:rPr lang="zh-CN" altLang="en-US" dirty="0"/>
              <a:t>菜篮子</a:t>
            </a:r>
            <a:r>
              <a:rPr lang="en-US" altLang="zh-CN" dirty="0"/>
              <a:t>"</a:t>
            </a:r>
            <a:r>
              <a:rPr lang="zh-CN" altLang="en-US" dirty="0"/>
              <a:t>中的数据进行累加，然后放到 </a:t>
            </a:r>
            <a:r>
              <a:rPr lang="en-US" altLang="zh-CN" dirty="0"/>
              <a:t>result</a:t>
            </a:r>
            <a:r>
              <a:rPr lang="zh-CN" altLang="en-US" dirty="0"/>
              <a:t>变量中</a:t>
            </a:r>
            <a:endParaRPr lang="en-US" altLang="zh-CN" dirty="0"/>
          </a:p>
          <a:p>
            <a:r>
              <a:rPr lang="zh-CN" altLang="en-US" dirty="0"/>
              <a:t>请同学自己联想</a:t>
            </a:r>
            <a:r>
              <a:rPr lang="en-US" altLang="zh-CN" dirty="0"/>
              <a:t>C</a:t>
            </a:r>
            <a:r>
              <a:rPr lang="zh-CN" altLang="en-US" dirty="0"/>
              <a:t>的定义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变量的类型</a:t>
            </a:r>
          </a:p>
        </p:txBody>
      </p:sp>
      <p:pic>
        <p:nvPicPr>
          <p:cNvPr id="1026" name="Picture 2" descr="I:\学习视频\黑马Python就业\课件（www.365cmd.com整理提供）\Python基础\Python基础\Images\01-第1天-17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24744"/>
            <a:ext cx="7380312" cy="48403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C7124-61D2-4FD2-B8D8-B8BF9A2F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C7245-68EE-4220-A67D-44C984A4587C}" type="datetime1">
              <a:rPr lang="zh-CN" altLang="en-US" smtClean="0"/>
              <a:pPr>
                <a:defRPr/>
              </a:pPr>
              <a:t>2020/5/11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9A4B4A2-72D5-40B6-926A-A78611F632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22488" y="2563813"/>
            <a:ext cx="5761037" cy="1146175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1 Python</a:t>
            </a:r>
            <a:r>
              <a:rPr lang="zh-CN" altLang="en-US" dirty="0">
                <a:solidFill>
                  <a:schemeClr val="bg1"/>
                </a:solidFill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3125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怎样知道一个变量的类型呢？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中，只要定义了一个变量，而且它有数据，那么它的类型就已经确定了，不需要咱们开发者主动的去说明它的类型，系统会自动辨别</a:t>
            </a:r>
          </a:p>
          <a:p>
            <a:r>
              <a:rPr lang="zh-CN" altLang="en-US" dirty="0"/>
              <a:t>可以使用</a:t>
            </a:r>
            <a:r>
              <a:rPr lang="en-US" altLang="zh-CN" dirty="0"/>
              <a:t>type(</a:t>
            </a:r>
            <a:r>
              <a:rPr lang="zh-CN" altLang="en-US" dirty="0"/>
              <a:t>变量的名字</a:t>
            </a:r>
            <a:r>
              <a:rPr lang="en-US" altLang="zh-CN" dirty="0"/>
              <a:t>)</a:t>
            </a:r>
            <a:r>
              <a:rPr lang="zh-CN" altLang="en-US" dirty="0"/>
              <a:t>，来查看变量的类型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关键字</a:t>
            </a:r>
            <a:r>
              <a:rPr lang="en-US" altLang="zh-CN" sz="1800" dirty="0"/>
              <a:t>(</a:t>
            </a:r>
            <a:r>
              <a:rPr lang="zh-CN" altLang="en-US" sz="1800" dirty="0"/>
              <a:t>与</a:t>
            </a:r>
            <a:r>
              <a:rPr lang="en-US" altLang="zh-CN" sz="1800" dirty="0"/>
              <a:t>C/C++</a:t>
            </a:r>
            <a:r>
              <a:rPr lang="zh-CN" altLang="en-US" sz="1800" dirty="0"/>
              <a:t>基本无异</a:t>
            </a:r>
            <a:r>
              <a:rPr lang="en-US" altLang="zh-CN" sz="1800" dirty="0"/>
              <a:t>)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      as       assert       break       class continue         def       del      </a:t>
            </a:r>
            <a:r>
              <a:rPr lang="en-US" altLang="zh-CN" dirty="0" err="1"/>
              <a:t>elif</a:t>
            </a:r>
            <a:r>
              <a:rPr lang="en-US" altLang="zh-CN" dirty="0"/>
              <a:t>     else     except exec finally      for      from     global     if in import       is      lambda        not       or          pass         print        raise      return     try    while with      yield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python</a:t>
            </a:r>
            <a:r>
              <a:rPr lang="zh-CN" altLang="en-US" dirty="0"/>
              <a:t>中变量的输出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</a:t>
            </a:r>
            <a:r>
              <a:rPr lang="zh-CN" altLang="en-US" dirty="0"/>
              <a:t>打印提示 </a:t>
            </a:r>
            <a:endParaRPr lang="en-US" altLang="zh-CN" dirty="0"/>
          </a:p>
          <a:p>
            <a:r>
              <a:rPr lang="en-US" altLang="zh-CN" dirty="0"/>
              <a:t>print('hello world') </a:t>
            </a:r>
          </a:p>
          <a:p>
            <a:r>
              <a:rPr lang="en-US" altLang="zh-CN" dirty="0"/>
              <a:t>print('</a:t>
            </a:r>
            <a:r>
              <a:rPr lang="zh-CN" altLang="en-US" dirty="0"/>
              <a:t>给我的卡</a:t>
            </a:r>
            <a:r>
              <a:rPr lang="en-US" altLang="zh-CN" dirty="0"/>
              <a:t>---</a:t>
            </a:r>
            <a:r>
              <a:rPr lang="zh-CN" altLang="en-US" dirty="0"/>
              <a:t>印度语，你好的意思</a:t>
            </a:r>
            <a:r>
              <a:rPr lang="en-US" altLang="zh-CN" dirty="0"/>
              <a:t>')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格式化输出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age = 10 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我今年</a:t>
            </a:r>
            <a:r>
              <a:rPr lang="en-US" altLang="zh-CN" dirty="0"/>
              <a:t>%d</a:t>
            </a:r>
            <a:r>
              <a:rPr lang="zh-CN" altLang="en-US" dirty="0"/>
              <a:t>岁</a:t>
            </a:r>
            <a:r>
              <a:rPr lang="en-US" altLang="zh-CN" dirty="0"/>
              <a:t>"%age) </a:t>
            </a:r>
          </a:p>
          <a:p>
            <a:r>
              <a:rPr lang="en-US" altLang="zh-CN" dirty="0"/>
              <a:t>age += 1 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我今年</a:t>
            </a:r>
            <a:r>
              <a:rPr lang="en-US" altLang="zh-CN" dirty="0"/>
              <a:t>%d</a:t>
            </a:r>
            <a:r>
              <a:rPr lang="zh-CN" altLang="en-US" dirty="0"/>
              <a:t>岁</a:t>
            </a:r>
            <a:r>
              <a:rPr lang="en-US" altLang="zh-CN" dirty="0"/>
              <a:t>"%age) </a:t>
            </a:r>
          </a:p>
          <a:p>
            <a:r>
              <a:rPr lang="en-US" altLang="zh-CN" dirty="0"/>
              <a:t>age += 1 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我今年</a:t>
            </a:r>
            <a:r>
              <a:rPr lang="en-US" altLang="zh-CN" dirty="0"/>
              <a:t>%d</a:t>
            </a:r>
            <a:r>
              <a:rPr lang="zh-CN" altLang="en-US" dirty="0"/>
              <a:t>岁</a:t>
            </a:r>
            <a:r>
              <a:rPr lang="en-US" altLang="zh-CN" dirty="0"/>
              <a:t>"%age)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输出多个变量怎么办？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age = 18 </a:t>
            </a:r>
          </a:p>
          <a:p>
            <a:r>
              <a:rPr lang="en-US" altLang="zh-CN" dirty="0"/>
              <a:t>name = "</a:t>
            </a:r>
            <a:r>
              <a:rPr lang="en-US" altLang="zh-CN" dirty="0" err="1"/>
              <a:t>xiaohua</a:t>
            </a:r>
            <a:r>
              <a:rPr lang="en-US" altLang="zh-CN" dirty="0"/>
              <a:t>" 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我的姓名是</a:t>
            </a:r>
            <a:r>
              <a:rPr lang="en-US" altLang="zh-CN" dirty="0"/>
              <a:t>%s,</a:t>
            </a:r>
            <a:r>
              <a:rPr lang="zh-CN" altLang="en-US" dirty="0"/>
              <a:t>年龄</a:t>
            </a:r>
            <a:r>
              <a:rPr lang="en-US" altLang="zh-CN" dirty="0"/>
              <a:t>%d"%(</a:t>
            </a:r>
            <a:r>
              <a:rPr lang="en-US" altLang="zh-CN" dirty="0" err="1"/>
              <a:t>name,age</a:t>
            </a:r>
            <a:r>
              <a:rPr lang="en-US" altLang="zh-CN" dirty="0"/>
              <a:t>))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Python</a:t>
            </a:r>
            <a:r>
              <a:rPr lang="zh-CN" altLang="en-US" dirty="0"/>
              <a:t>输入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Python2</a:t>
            </a:r>
            <a:r>
              <a:rPr lang="zh-CN" altLang="en-US" dirty="0"/>
              <a:t>版本中：</a:t>
            </a:r>
            <a:endParaRPr lang="en-US" altLang="zh-CN" dirty="0"/>
          </a:p>
          <a:p>
            <a:r>
              <a:rPr lang="en-US" altLang="zh-CN" dirty="0"/>
              <a:t>password = </a:t>
            </a:r>
            <a:r>
              <a:rPr lang="en-US" altLang="zh-CN" dirty="0" err="1"/>
              <a:t>raw_input</a:t>
            </a:r>
            <a:r>
              <a:rPr lang="en-US" altLang="zh-CN" dirty="0"/>
              <a:t>("</a:t>
            </a:r>
            <a:r>
              <a:rPr lang="zh-CN" altLang="en-US" dirty="0"/>
              <a:t>请输入密码</a:t>
            </a:r>
            <a:r>
              <a:rPr lang="en-US" altLang="zh-CN" dirty="0"/>
              <a:t>:") </a:t>
            </a:r>
          </a:p>
          <a:p>
            <a:r>
              <a:rPr lang="en-US" altLang="zh-CN" dirty="0"/>
              <a:t>print '</a:t>
            </a:r>
            <a:r>
              <a:rPr lang="zh-CN" altLang="en-US" dirty="0"/>
              <a:t>您刚刚输入的密码是</a:t>
            </a:r>
            <a:r>
              <a:rPr lang="en-US" altLang="zh-CN" dirty="0"/>
              <a:t>:', password</a:t>
            </a:r>
          </a:p>
          <a:p>
            <a:r>
              <a:rPr lang="zh-CN" altLang="en-US" dirty="0"/>
              <a:t>（想想</a:t>
            </a:r>
            <a:r>
              <a:rPr lang="en-US" altLang="zh-CN" dirty="0"/>
              <a:t>C++</a:t>
            </a:r>
            <a:r>
              <a:rPr lang="zh-CN" altLang="en-US" dirty="0"/>
              <a:t>是如何实现的）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input()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&gt;&gt;&gt; a = input() </a:t>
            </a:r>
          </a:p>
          <a:p>
            <a:r>
              <a:rPr lang="en-US" altLang="zh-CN" sz="2000" dirty="0"/>
              <a:t>123 </a:t>
            </a:r>
          </a:p>
          <a:p>
            <a:r>
              <a:rPr lang="en-US" altLang="zh-CN" sz="2000" dirty="0"/>
              <a:t>&gt;&gt;&gt; a </a:t>
            </a:r>
          </a:p>
          <a:p>
            <a:r>
              <a:rPr lang="en-US" altLang="zh-CN" sz="2000" dirty="0"/>
              <a:t>123</a:t>
            </a:r>
          </a:p>
          <a:p>
            <a:endParaRPr lang="en-US" altLang="zh-CN" sz="2000" dirty="0"/>
          </a:p>
          <a:p>
            <a:r>
              <a:rPr lang="en-US" altLang="zh-CN" sz="2000" dirty="0"/>
              <a:t>&gt;&gt;&gt; a = input()</a:t>
            </a:r>
          </a:p>
          <a:p>
            <a:r>
              <a:rPr lang="en-US" altLang="zh-CN" sz="2000" dirty="0"/>
              <a:t> "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“</a:t>
            </a:r>
          </a:p>
          <a:p>
            <a:r>
              <a:rPr lang="en-US" altLang="zh-CN" sz="2000" dirty="0"/>
              <a:t> &gt;&gt;&gt; a</a:t>
            </a:r>
          </a:p>
          <a:p>
            <a:r>
              <a:rPr lang="en-US" altLang="zh-CN" sz="2000" dirty="0"/>
              <a:t> '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'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Python3</a:t>
            </a:r>
            <a:r>
              <a:rPr lang="zh-CN" altLang="en-US" dirty="0"/>
              <a:t>版本中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</a:t>
            </a:r>
            <a:r>
              <a:rPr lang="en-US" altLang="zh-CN" dirty="0" err="1"/>
              <a:t>raw_input</a:t>
            </a:r>
            <a:r>
              <a:rPr lang="en-US" altLang="zh-CN" dirty="0"/>
              <a:t>()</a:t>
            </a:r>
            <a:r>
              <a:rPr lang="zh-CN" altLang="en-US" dirty="0"/>
              <a:t>函数，只有</a:t>
            </a:r>
            <a:r>
              <a:rPr lang="en-US" altLang="zh-CN" dirty="0"/>
              <a:t>input()</a:t>
            </a:r>
          </a:p>
          <a:p>
            <a:r>
              <a:rPr lang="zh-CN" altLang="en-US" dirty="0"/>
              <a:t>并且 </a:t>
            </a:r>
            <a:r>
              <a:rPr lang="en-US" altLang="zh-CN" dirty="0"/>
              <a:t>python3</a:t>
            </a:r>
            <a:r>
              <a:rPr lang="zh-CN" altLang="en-US" dirty="0"/>
              <a:t>中的</a:t>
            </a:r>
            <a:r>
              <a:rPr lang="en-US" altLang="zh-CN" dirty="0"/>
              <a:t>input</a:t>
            </a:r>
            <a:r>
              <a:rPr lang="zh-CN" altLang="en-US" dirty="0"/>
              <a:t>与</a:t>
            </a:r>
            <a:r>
              <a:rPr lang="en-US" altLang="zh-CN" dirty="0"/>
              <a:t>python2</a:t>
            </a:r>
            <a:r>
              <a:rPr lang="zh-CN" altLang="en-US" dirty="0"/>
              <a:t>中的</a:t>
            </a:r>
            <a:r>
              <a:rPr lang="en-US" altLang="zh-CN" dirty="0" err="1"/>
              <a:t>raw_input</a:t>
            </a:r>
            <a:r>
              <a:rPr lang="en-US" altLang="zh-CN" dirty="0"/>
              <a:t>()</a:t>
            </a:r>
            <a:r>
              <a:rPr lang="zh-CN" altLang="en-US" dirty="0"/>
              <a:t>功能一样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19056" cy="418058"/>
          </a:xfrm>
        </p:spPr>
        <p:txBody>
          <a:bodyPr/>
          <a:lstStyle/>
          <a:p>
            <a:pPr algn="l"/>
            <a:r>
              <a:rPr lang="zh-CN" altLang="en-US" dirty="0"/>
              <a:t>运算符</a:t>
            </a:r>
            <a:r>
              <a:rPr lang="en-US" altLang="zh-CN" dirty="0"/>
              <a:t>(a=10,b=20)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57158" y="1142984"/>
          <a:ext cx="8229600" cy="549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677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655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两个对象相加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+ b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输出结果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793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得到负数或是一个数减去另一个数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- b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输出结果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793">
                <a:tc>
                  <a:txBody>
                    <a:bodyPr/>
                    <a:lstStyle/>
                    <a:p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两个数相乘或是返回一个被重复若干次的字符串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* b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输出结果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677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除以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 b / a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输出结果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8026">
                <a:tc>
                  <a:txBody>
                    <a:bodyPr/>
                    <a:lstStyle/>
                    <a:p>
                      <a:r>
                        <a:rPr lang="en-US" altLang="zh-CN" dirty="0"/>
                        <a:t>//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取整除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zh-CN" altLang="en-US" dirty="0"/>
                      </a:br>
                      <a:r>
                        <a:rPr lang="zh-CN" altLang="en-US" dirty="0"/>
                        <a:t>返回商的整数部分 </a:t>
                      </a:r>
                      <a:r>
                        <a:rPr lang="en-US" altLang="zh-CN" dirty="0"/>
                        <a:t>9//2 </a:t>
                      </a:r>
                      <a:r>
                        <a:rPr lang="zh-CN" altLang="en-US" dirty="0"/>
                        <a:t>输出结果 </a:t>
                      </a:r>
                      <a:r>
                        <a:rPr lang="en-US" altLang="zh-CN" dirty="0"/>
                        <a:t>4 , 9.0//2.0 </a:t>
                      </a:r>
                      <a:r>
                        <a:rPr lang="zh-CN" altLang="en-US" dirty="0"/>
                        <a:t>输出结果 </a:t>
                      </a:r>
                      <a:r>
                        <a:rPr lang="en-US" altLang="zh-CN" dirty="0"/>
                        <a:t>4.0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677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677"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复合运算符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+=      </a:t>
            </a:r>
          </a:p>
          <a:p>
            <a:r>
              <a:rPr lang="en-US" altLang="zh-CN" dirty="0"/>
              <a:t>-=</a:t>
            </a:r>
          </a:p>
          <a:p>
            <a:r>
              <a:rPr lang="en-US" altLang="zh-CN" dirty="0"/>
              <a:t>*=</a:t>
            </a:r>
          </a:p>
          <a:p>
            <a:r>
              <a:rPr lang="en-US" altLang="zh-CN" dirty="0"/>
              <a:t>/=</a:t>
            </a:r>
          </a:p>
          <a:p>
            <a:r>
              <a:rPr lang="en-US" altLang="zh-CN" dirty="0"/>
              <a:t>%=</a:t>
            </a:r>
          </a:p>
          <a:p>
            <a:r>
              <a:rPr lang="en-US" altLang="zh-CN" dirty="0"/>
              <a:t>**=</a:t>
            </a:r>
          </a:p>
          <a:p>
            <a:r>
              <a:rPr lang="en-US" altLang="zh-CN" dirty="0"/>
              <a:t>//=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学习目的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掌握</a:t>
            </a:r>
            <a:r>
              <a:rPr lang="en-US" altLang="zh-CN" dirty="0"/>
              <a:t>python</a:t>
            </a:r>
            <a:r>
              <a:rPr lang="zh-CN" altLang="en-US" dirty="0"/>
              <a:t>的基本语法及特性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能够用</a:t>
            </a:r>
            <a:r>
              <a:rPr lang="en-US" altLang="zh-CN" dirty="0"/>
              <a:t>Python</a:t>
            </a:r>
            <a:r>
              <a:rPr lang="zh-CN" altLang="en-US" dirty="0"/>
              <a:t>完成自己的应用程序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能够掌握快速学习新变成语言的能力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2A57C-398A-4CD7-87AE-2096440E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练习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5B384-3906-4F8F-ADD9-CFA76F8C9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介绍一下</a:t>
            </a:r>
            <a:r>
              <a:rPr lang="en-US" altLang="zh-CN" dirty="0" err="1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Python</a:t>
            </a:r>
            <a:r>
              <a:rPr lang="zh-CN" altLang="en-US" dirty="0"/>
              <a:t>编程的几种工具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大家通过回忆</a:t>
            </a:r>
            <a:r>
              <a:rPr lang="en-US" altLang="zh-CN" dirty="0"/>
              <a:t>C</a:t>
            </a:r>
            <a:r>
              <a:rPr lang="zh-CN" altLang="en-US" dirty="0"/>
              <a:t>语言的语法，练习一下</a:t>
            </a:r>
            <a:r>
              <a:rPr lang="en-US" altLang="zh-CN" dirty="0"/>
              <a:t>Python</a:t>
            </a:r>
            <a:r>
              <a:rPr lang="zh-CN" altLang="en-US" dirty="0"/>
              <a:t>的基础语法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6F443-D784-469E-8238-E76EC547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C7245-68EE-4220-A67D-44C984A4587C}" type="datetime1">
              <a:rPr lang="zh-CN" altLang="en-US" smtClean="0"/>
              <a:pPr>
                <a:defRPr/>
              </a:pPr>
              <a:t>2020/5/11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160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43E72-6922-4D09-A57F-2A17E326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C7245-68EE-4220-A67D-44C984A4587C}" type="datetime1">
              <a:rPr lang="zh-CN" altLang="en-US" smtClean="0"/>
              <a:pPr>
                <a:defRPr/>
              </a:pPr>
              <a:t>2020/5/11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3199805-F3FE-4EE7-9368-BB20363848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22488" y="2563813"/>
            <a:ext cx="5761037" cy="1146175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3 </a:t>
            </a:r>
            <a:r>
              <a:rPr lang="zh-CN" altLang="en-US" dirty="0">
                <a:solidFill>
                  <a:schemeClr val="bg1"/>
                </a:solidFill>
              </a:rPr>
              <a:t>判断循环</a:t>
            </a:r>
          </a:p>
        </p:txBody>
      </p:sp>
    </p:spTree>
    <p:extLst>
      <p:ext uri="{BB962C8B-B14F-4D97-AF65-F5344CB8AC3E}">
        <p14:creationId xmlns:p14="http://schemas.microsoft.com/office/powerpoint/2010/main" val="3672249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判断语句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C00000"/>
                </a:solidFill>
              </a:rPr>
              <a:t>if</a:t>
            </a:r>
            <a:r>
              <a:rPr lang="zh-CN" altLang="en-US" sz="4000" dirty="0">
                <a:solidFill>
                  <a:srgbClr val="C00000"/>
                </a:solidFill>
              </a:rPr>
              <a:t>语句是用来进行判断的，其使用格式如下：</a:t>
            </a:r>
          </a:p>
          <a:p>
            <a:r>
              <a:rPr lang="en-US" altLang="zh-CN" dirty="0"/>
              <a:t>if </a:t>
            </a:r>
            <a:r>
              <a:rPr lang="zh-CN" altLang="en-US" dirty="0"/>
              <a:t>要判断的条件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       </a:t>
            </a:r>
            <a:r>
              <a:rPr lang="zh-CN" altLang="en-US" dirty="0"/>
              <a:t>条件成立时，要做的事情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demo1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age = 30 </a:t>
            </a:r>
          </a:p>
          <a:p>
            <a:r>
              <a:rPr lang="en-US" altLang="zh-CN" dirty="0"/>
              <a:t>print "------if</a:t>
            </a:r>
            <a:r>
              <a:rPr lang="zh-CN" altLang="en-US" dirty="0"/>
              <a:t>判断开始</a:t>
            </a:r>
            <a:r>
              <a:rPr lang="en-US" altLang="zh-CN" dirty="0"/>
              <a:t>------"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if age&gt;=18: </a:t>
            </a:r>
          </a:p>
          <a:p>
            <a:r>
              <a:rPr lang="en-US" altLang="zh-CN" dirty="0"/>
              <a:t>    print "</a:t>
            </a:r>
            <a:r>
              <a:rPr lang="zh-CN" altLang="en-US" dirty="0"/>
              <a:t>我已经成年了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print "------if</a:t>
            </a:r>
            <a:r>
              <a:rPr lang="zh-CN" altLang="en-US" dirty="0"/>
              <a:t>判断结束</a:t>
            </a:r>
            <a:r>
              <a:rPr lang="en-US" altLang="zh-CN" dirty="0"/>
              <a:t>------“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注意：</a:t>
            </a:r>
            <a:r>
              <a:rPr lang="en-US" altLang="zh-CN" dirty="0"/>
              <a:t>python</a:t>
            </a:r>
            <a:r>
              <a:rPr lang="zh-CN" altLang="en-US" dirty="0"/>
              <a:t>中没有</a:t>
            </a:r>
            <a:r>
              <a:rPr lang="en-US" altLang="zh-CN" dirty="0"/>
              <a:t>{} </a:t>
            </a:r>
            <a:r>
              <a:rPr lang="zh-CN" altLang="en-US" dirty="0"/>
              <a:t>而是用</a:t>
            </a:r>
            <a:r>
              <a:rPr lang="en-US" altLang="zh-CN" dirty="0"/>
              <a:t>tab</a:t>
            </a:r>
            <a:r>
              <a:rPr lang="zh-CN" altLang="en-US" dirty="0"/>
              <a:t>键来分类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demo2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age = 16 </a:t>
            </a:r>
          </a:p>
          <a:p>
            <a:r>
              <a:rPr lang="en-US" altLang="zh-CN" dirty="0"/>
              <a:t>print "------if</a:t>
            </a:r>
            <a:r>
              <a:rPr lang="zh-CN" altLang="en-US" dirty="0"/>
              <a:t>判断开始</a:t>
            </a:r>
            <a:r>
              <a:rPr lang="en-US" altLang="zh-CN" dirty="0"/>
              <a:t>------"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if age&gt;=18: </a:t>
            </a:r>
          </a:p>
          <a:p>
            <a:pPr lvl="1"/>
            <a:r>
              <a:rPr lang="en-US" altLang="zh-CN" dirty="0"/>
              <a:t>print "</a:t>
            </a:r>
            <a:r>
              <a:rPr lang="zh-CN" altLang="en-US" dirty="0"/>
              <a:t>我已经成年了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print "------if</a:t>
            </a:r>
            <a:r>
              <a:rPr lang="zh-CN" altLang="en-US" dirty="0"/>
              <a:t>判断结束</a:t>
            </a:r>
            <a:r>
              <a:rPr lang="en-US" altLang="zh-CN" dirty="0"/>
              <a:t>------"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比较运算符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357296"/>
          <a:ext cx="8229600" cy="5120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检查两个操作数的值是否相等，如果是则条件变为真。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检查两个操作数的值是否相等，如果值不相等，则条件变为真。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检查两个操作数的值是否相等，如果值不相等，则条件变为真。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检查左操作数的值是否大于右操作数的值，如果是，则条件成立。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检查左操作数的值是否小于右操作数的值，如果是，则条件成立。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r>
                        <a:rPr lang="en-US" altLang="zh-CN" dirty="0"/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检查左操作数的值是否大于或等于右操作数的值，如果是，则条件成立。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检查左操作数的值是否小于或等于右操作数的值，如果是，则条件成立。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逻辑运算符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96494"/>
              </p:ext>
            </p:extLst>
          </p:nvPr>
        </p:nvGraphicFramePr>
        <p:xfrm>
          <a:off x="457200" y="1268413"/>
          <a:ext cx="8229600" cy="3966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5126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445">
                <a:tc>
                  <a:txBody>
                    <a:bodyPr/>
                    <a:lstStyle/>
                    <a:p>
                      <a:r>
                        <a:rPr lang="en-US" altLang="zh-CN" dirty="0"/>
                        <a:t>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 and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布尔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-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and y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，否则它返回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的计算值。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126">
                <a:tc>
                  <a:txBody>
                    <a:bodyPr/>
                    <a:lstStyle/>
                    <a:p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 or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布尔</a:t>
                      </a:r>
                      <a:r>
                        <a:rPr lang="en-US" altLang="zh-CN" dirty="0"/>
                        <a:t>"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" - </a:t>
                      </a:r>
                      <a:r>
                        <a:rPr lang="zh-CN" altLang="en-US" dirty="0"/>
                        <a:t>如果 </a:t>
                      </a:r>
                      <a:r>
                        <a:rPr lang="en-US" dirty="0"/>
                        <a:t>x </a:t>
                      </a:r>
                      <a:r>
                        <a:rPr lang="zh-CN" altLang="en-US" dirty="0"/>
                        <a:t>是 </a:t>
                      </a:r>
                      <a:r>
                        <a:rPr lang="en-US" dirty="0"/>
                        <a:t>True，</a:t>
                      </a:r>
                      <a:r>
                        <a:rPr lang="zh-CN" altLang="en-US" dirty="0"/>
                        <a:t>它返回 </a:t>
                      </a:r>
                      <a:r>
                        <a:rPr lang="en-US" dirty="0"/>
                        <a:t>True，</a:t>
                      </a:r>
                      <a:r>
                        <a:rPr lang="zh-CN" altLang="en-US" dirty="0"/>
                        <a:t>否则它返回 </a:t>
                      </a:r>
                      <a:r>
                        <a:rPr lang="en-US" dirty="0"/>
                        <a:t>y </a:t>
                      </a:r>
                      <a:r>
                        <a:rPr lang="zh-CN" altLang="en-US" dirty="0"/>
                        <a:t>的计算值。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126">
                <a:tc>
                  <a:txBody>
                    <a:bodyPr/>
                    <a:lstStyle/>
                    <a:p>
                      <a:r>
                        <a:rPr lang="en-US" altLang="zh-CN" dirty="0"/>
                        <a:t>not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布尔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-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，返回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。如果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为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，它返回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判断语句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if-else</a:t>
            </a:r>
          </a:p>
          <a:p>
            <a:r>
              <a:rPr lang="en-US" altLang="zh-CN" dirty="0" err="1"/>
              <a:t>chePiao</a:t>
            </a:r>
            <a:r>
              <a:rPr lang="en-US" altLang="zh-CN" dirty="0"/>
              <a:t> = 1 # </a:t>
            </a:r>
            <a:r>
              <a:rPr lang="zh-CN" altLang="en-US" dirty="0"/>
              <a:t>用</a:t>
            </a:r>
            <a:r>
              <a:rPr lang="en-US" altLang="zh-CN" dirty="0"/>
              <a:t>1</a:t>
            </a:r>
            <a:r>
              <a:rPr lang="zh-CN" altLang="en-US" dirty="0"/>
              <a:t>代表有车票，</a:t>
            </a:r>
            <a:r>
              <a:rPr lang="en-US" altLang="zh-CN" dirty="0"/>
              <a:t>0</a:t>
            </a:r>
            <a:r>
              <a:rPr lang="zh-CN" altLang="en-US" dirty="0"/>
              <a:t>代表没有车票 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chePiao</a:t>
            </a:r>
            <a:r>
              <a:rPr lang="en-US" altLang="zh-CN" dirty="0"/>
              <a:t> == 1: </a:t>
            </a:r>
          </a:p>
          <a:p>
            <a:r>
              <a:rPr lang="en-US" altLang="zh-CN" dirty="0"/>
              <a:t>     print("</a:t>
            </a:r>
            <a:r>
              <a:rPr lang="zh-CN" altLang="en-US" dirty="0"/>
              <a:t>有车票，可以上火车</a:t>
            </a:r>
            <a:r>
              <a:rPr lang="en-US" altLang="zh-CN" dirty="0"/>
              <a:t>") </a:t>
            </a:r>
          </a:p>
          <a:p>
            <a:r>
              <a:rPr lang="en-US" altLang="zh-CN" dirty="0"/>
              <a:t>     print("</a:t>
            </a:r>
            <a:r>
              <a:rPr lang="zh-CN" altLang="en-US" dirty="0"/>
              <a:t>终于可以见到</a:t>
            </a:r>
            <a:r>
              <a:rPr lang="en-US" altLang="zh-CN" dirty="0"/>
              <a:t>Ta</a:t>
            </a:r>
            <a:r>
              <a:rPr lang="zh-CN" altLang="en-US" dirty="0"/>
              <a:t>了，美滋滋</a:t>
            </a:r>
            <a:r>
              <a:rPr lang="en-US" altLang="zh-CN" dirty="0"/>
              <a:t>~~~") </a:t>
            </a:r>
          </a:p>
          <a:p>
            <a:r>
              <a:rPr lang="en-US" altLang="zh-CN" dirty="0"/>
              <a:t>else: </a:t>
            </a:r>
          </a:p>
          <a:p>
            <a:r>
              <a:rPr lang="en-US" altLang="zh-CN" dirty="0"/>
              <a:t>     print("</a:t>
            </a:r>
            <a:r>
              <a:rPr lang="zh-CN" altLang="en-US" dirty="0"/>
              <a:t>没有车票，不能上车</a:t>
            </a:r>
            <a:r>
              <a:rPr lang="en-US" altLang="zh-CN" dirty="0"/>
              <a:t>") </a:t>
            </a:r>
          </a:p>
          <a:p>
            <a:r>
              <a:rPr lang="en-US" altLang="zh-CN" dirty="0"/>
              <a:t>     print("</a:t>
            </a:r>
            <a:r>
              <a:rPr lang="zh-CN" altLang="en-US" dirty="0"/>
              <a:t>亲爱的，那就下次见了，一票难求啊</a:t>
            </a:r>
            <a:r>
              <a:rPr lang="en-US" altLang="zh-CN" dirty="0"/>
              <a:t>~~~~(&gt;_&lt;)~~~~")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elif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语言的 </a:t>
            </a:r>
            <a:r>
              <a:rPr lang="en-US" altLang="zh-CN" dirty="0"/>
              <a:t>if-else</a:t>
            </a:r>
          </a:p>
          <a:p>
            <a:r>
              <a:rPr lang="en-US" altLang="zh-CN" dirty="0"/>
              <a:t>If()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……….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Else if (){</a:t>
            </a:r>
          </a:p>
          <a:p>
            <a:r>
              <a:rPr lang="en-US" altLang="zh-CN"/>
              <a:t>……………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Python</a:t>
            </a:r>
            <a:r>
              <a:rPr lang="zh-CN" altLang="en-US" dirty="0"/>
              <a:t>中的</a:t>
            </a:r>
            <a:r>
              <a:rPr lang="en-US" altLang="zh-CN" dirty="0" err="1"/>
              <a:t>elif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xxx1: 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事情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/>
              <a:t>elif</a:t>
            </a:r>
            <a:r>
              <a:rPr lang="en-US" altLang="zh-CN" dirty="0"/>
              <a:t> xxx2: 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事情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/>
              <a:t>elif</a:t>
            </a:r>
            <a:r>
              <a:rPr lang="en-US" altLang="zh-CN" dirty="0"/>
              <a:t> xxx3: 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事情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Python</a:t>
            </a:r>
            <a:r>
              <a:rPr lang="zh-CN" altLang="en-US" dirty="0"/>
              <a:t>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的发音与拼写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的意思是蟒蛇，源于作者喜欢的一部电视剧 </a:t>
            </a:r>
            <a:r>
              <a:rPr lang="en-US" altLang="zh-CN" dirty="0"/>
              <a:t>(C</a:t>
            </a:r>
            <a:r>
              <a:rPr lang="zh-CN" altLang="en-US" dirty="0"/>
              <a:t>呢？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的作者是</a:t>
            </a:r>
            <a:r>
              <a:rPr lang="en-US" altLang="zh-CN" dirty="0"/>
              <a:t>Guido van </a:t>
            </a:r>
            <a:r>
              <a:rPr lang="en-US" altLang="zh-CN" dirty="0" err="1"/>
              <a:t>Rossum</a:t>
            </a:r>
            <a:r>
              <a:rPr lang="zh-CN" altLang="en-US" dirty="0"/>
              <a:t>（龟叔）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是龟叔在</a:t>
            </a:r>
            <a:r>
              <a:rPr lang="en-US" altLang="zh-CN" dirty="0"/>
              <a:t>1989</a:t>
            </a:r>
            <a:r>
              <a:rPr lang="zh-CN" altLang="en-US" dirty="0"/>
              <a:t>年圣诞节期间，为了打发无聊的圣诞节而用</a:t>
            </a:r>
            <a:r>
              <a:rPr lang="en-US" altLang="zh-CN" dirty="0"/>
              <a:t>C</a:t>
            </a:r>
            <a:r>
              <a:rPr lang="zh-CN" altLang="en-US" dirty="0"/>
              <a:t>编写的一个编程语言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正式诞生于</a:t>
            </a:r>
            <a:r>
              <a:rPr lang="en-US" altLang="zh-CN" dirty="0"/>
              <a:t>1991</a:t>
            </a:r>
            <a:r>
              <a:rPr lang="zh-CN" altLang="en-US" dirty="0"/>
              <a:t>年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的解释器如今有多个语言实现，我们常用的是</a:t>
            </a:r>
            <a:r>
              <a:rPr lang="en-US" altLang="zh-CN" dirty="0" err="1"/>
              <a:t>CPython</a:t>
            </a:r>
            <a:r>
              <a:rPr lang="zh-CN" altLang="en-US" dirty="0"/>
              <a:t>（官方版本的</a:t>
            </a:r>
            <a:r>
              <a:rPr lang="en-US" altLang="zh-CN" dirty="0"/>
              <a:t>C</a:t>
            </a:r>
            <a:r>
              <a:rPr lang="zh-CN" altLang="en-US" dirty="0"/>
              <a:t>语言实现），其他还有</a:t>
            </a:r>
            <a:r>
              <a:rPr lang="en-US" altLang="zh-CN" dirty="0" err="1"/>
              <a:t>Jython</a:t>
            </a:r>
            <a:r>
              <a:rPr lang="zh-CN" altLang="en-US" dirty="0"/>
              <a:t>（可以运行在</a:t>
            </a:r>
            <a:r>
              <a:rPr lang="en-US" altLang="zh-CN" dirty="0"/>
              <a:t>Java</a:t>
            </a:r>
            <a:r>
              <a:rPr lang="zh-CN" altLang="en-US" dirty="0"/>
              <a:t>平台）、</a:t>
            </a:r>
            <a:r>
              <a:rPr lang="en-US" altLang="zh-CN" dirty="0" err="1"/>
              <a:t>IronPython</a:t>
            </a:r>
            <a:r>
              <a:rPr lang="zh-CN" altLang="en-US" dirty="0"/>
              <a:t>（可以运行在</a:t>
            </a:r>
            <a:r>
              <a:rPr lang="en-US" altLang="zh-CN" dirty="0"/>
              <a:t>.NET</a:t>
            </a:r>
            <a:r>
              <a:rPr lang="zh-CN" altLang="en-US" dirty="0"/>
              <a:t>和</a:t>
            </a:r>
            <a:r>
              <a:rPr lang="en-US" altLang="zh-CN" dirty="0"/>
              <a:t>Mono</a:t>
            </a:r>
            <a:r>
              <a:rPr lang="zh-CN" altLang="en-US" dirty="0"/>
              <a:t>平台）、</a:t>
            </a:r>
            <a:r>
              <a:rPr lang="en-US" altLang="zh-CN" dirty="0" err="1"/>
              <a:t>PyPy</a:t>
            </a:r>
            <a:r>
              <a:rPr lang="zh-CN" altLang="en-US" dirty="0"/>
              <a:t>（</a:t>
            </a:r>
            <a:r>
              <a:rPr lang="en-US" altLang="zh-CN" dirty="0"/>
              <a:t>Python</a:t>
            </a:r>
            <a:r>
              <a:rPr lang="zh-CN" altLang="en-US" dirty="0"/>
              <a:t>实现的，支持</a:t>
            </a:r>
            <a:r>
              <a:rPr lang="en-US" altLang="zh-CN" dirty="0"/>
              <a:t>JIT</a:t>
            </a:r>
            <a:r>
              <a:rPr lang="zh-CN" altLang="en-US" dirty="0"/>
              <a:t>即时编译）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目前有两个版本，</a:t>
            </a:r>
            <a:r>
              <a:rPr lang="en-US" altLang="zh-CN" dirty="0"/>
              <a:t>Python2</a:t>
            </a:r>
            <a:r>
              <a:rPr lang="zh-CN" altLang="en-US" dirty="0"/>
              <a:t>和</a:t>
            </a:r>
            <a:r>
              <a:rPr lang="en-US" altLang="zh-CN" dirty="0"/>
              <a:t>Python3</a:t>
            </a:r>
            <a:r>
              <a:rPr lang="zh-CN" altLang="en-US" dirty="0"/>
              <a:t>，最新版分别为</a:t>
            </a:r>
            <a:r>
              <a:rPr lang="en-US" altLang="zh-CN" dirty="0"/>
              <a:t>2.7.12</a:t>
            </a:r>
            <a:r>
              <a:rPr lang="zh-CN" altLang="en-US" dirty="0"/>
              <a:t>和</a:t>
            </a:r>
            <a:r>
              <a:rPr lang="en-US" altLang="zh-CN" dirty="0"/>
              <a:t>3.5.x</a:t>
            </a:r>
            <a:r>
              <a:rPr lang="zh-CN" altLang="en-US" dirty="0"/>
              <a:t>，现阶段大部分公司用的是</a:t>
            </a:r>
            <a:r>
              <a:rPr lang="en-US" altLang="zh-CN" dirty="0"/>
              <a:t>Python2</a:t>
            </a:r>
          </a:p>
          <a:p>
            <a:r>
              <a:rPr lang="en-US" altLang="zh-CN" dirty="0"/>
              <a:t>Life is shot, you need Python. </a:t>
            </a:r>
            <a:r>
              <a:rPr lang="zh-CN" altLang="en-US" dirty="0"/>
              <a:t>人生苦短，我用</a:t>
            </a:r>
            <a:r>
              <a:rPr lang="en-US" altLang="zh-CN" dirty="0"/>
              <a:t>Python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月份 编程语言流行排行榜 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demo: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score = 77 </a:t>
            </a:r>
          </a:p>
          <a:p>
            <a:r>
              <a:rPr lang="en-US" altLang="zh-CN" dirty="0"/>
              <a:t>if score&gt;=90 and score&lt;=100: </a:t>
            </a:r>
          </a:p>
          <a:p>
            <a:r>
              <a:rPr lang="en-US" altLang="zh-CN" dirty="0"/>
              <a:t>     print('</a:t>
            </a:r>
            <a:r>
              <a:rPr lang="zh-CN" altLang="en-US" dirty="0"/>
              <a:t>本次考试，等级为</a:t>
            </a:r>
            <a:r>
              <a:rPr lang="en-US" altLang="zh-CN" dirty="0"/>
              <a:t>A') 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score&gt;=80 and score&lt;90: </a:t>
            </a:r>
          </a:p>
          <a:p>
            <a:r>
              <a:rPr lang="en-US" altLang="zh-CN" dirty="0"/>
              <a:t>      print('</a:t>
            </a:r>
            <a:r>
              <a:rPr lang="zh-CN" altLang="en-US" dirty="0"/>
              <a:t>本次考试，等级为</a:t>
            </a:r>
            <a:r>
              <a:rPr lang="en-US" altLang="zh-CN" dirty="0"/>
              <a:t>B') 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score&gt;=70 and score&lt;80: </a:t>
            </a:r>
          </a:p>
          <a:p>
            <a:r>
              <a:rPr lang="en-US" altLang="zh-CN" dirty="0"/>
              <a:t>      print('</a:t>
            </a:r>
            <a:r>
              <a:rPr lang="zh-CN" altLang="en-US" dirty="0"/>
              <a:t>本次考试，等级为</a:t>
            </a:r>
            <a:r>
              <a:rPr lang="en-US" altLang="zh-CN" dirty="0"/>
              <a:t>C') 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score&gt;=60 and score&lt;70: </a:t>
            </a:r>
          </a:p>
          <a:p>
            <a:r>
              <a:rPr lang="en-US" altLang="zh-CN" dirty="0"/>
              <a:t>      print('</a:t>
            </a:r>
            <a:r>
              <a:rPr lang="zh-CN" altLang="en-US" dirty="0"/>
              <a:t>本次考试，等级为</a:t>
            </a:r>
            <a:r>
              <a:rPr lang="en-US" altLang="zh-CN" dirty="0"/>
              <a:t>D') 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score&gt;=0 and score&lt;60: </a:t>
            </a:r>
          </a:p>
          <a:p>
            <a:r>
              <a:rPr lang="en-US" altLang="zh-CN" dirty="0"/>
              <a:t>      print('</a:t>
            </a:r>
            <a:r>
              <a:rPr lang="zh-CN" altLang="en-US" dirty="0"/>
              <a:t>本次考试，等级为</a:t>
            </a:r>
            <a:r>
              <a:rPr lang="en-US" altLang="zh-CN" dirty="0"/>
              <a:t>E')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嵌套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#coding:utf-8</a:t>
            </a:r>
          </a:p>
          <a:p>
            <a:r>
              <a:rPr lang="en-US" altLang="zh-CN" dirty="0" err="1"/>
              <a:t>chePiao</a:t>
            </a:r>
            <a:r>
              <a:rPr lang="en-US" altLang="zh-CN" dirty="0"/>
              <a:t> = 1 # </a:t>
            </a:r>
            <a:r>
              <a:rPr lang="zh-CN" altLang="en-US" dirty="0"/>
              <a:t>用</a:t>
            </a:r>
            <a:r>
              <a:rPr lang="en-US" altLang="zh-CN" dirty="0"/>
              <a:t>1</a:t>
            </a:r>
            <a:r>
              <a:rPr lang="zh-CN" altLang="en-US" dirty="0"/>
              <a:t>代表有车票，</a:t>
            </a:r>
            <a:r>
              <a:rPr lang="en-US" altLang="zh-CN" dirty="0"/>
              <a:t>0</a:t>
            </a:r>
            <a:r>
              <a:rPr lang="zh-CN" altLang="en-US" dirty="0"/>
              <a:t>代表没有车票 </a:t>
            </a:r>
            <a:endParaRPr lang="en-US" altLang="zh-CN" dirty="0"/>
          </a:p>
          <a:p>
            <a:r>
              <a:rPr lang="en-US" altLang="zh-CN" dirty="0" err="1"/>
              <a:t>daoLenght</a:t>
            </a:r>
            <a:r>
              <a:rPr lang="en-US" altLang="zh-CN" dirty="0"/>
              <a:t> = 9 # </a:t>
            </a:r>
            <a:r>
              <a:rPr lang="zh-CN" altLang="en-US" dirty="0"/>
              <a:t>刀子的长度，单位为</a:t>
            </a:r>
            <a:r>
              <a:rPr lang="en-US" altLang="zh-CN" dirty="0"/>
              <a:t>cm 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chePiao</a:t>
            </a:r>
            <a:r>
              <a:rPr lang="en-US" altLang="zh-CN" dirty="0"/>
              <a:t> == 1: 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有车票，可以进站</a:t>
            </a:r>
            <a:r>
              <a:rPr lang="en-US" altLang="zh-CN" dirty="0"/>
              <a:t>") 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daoLenght</a:t>
            </a:r>
            <a:r>
              <a:rPr lang="en-US" altLang="zh-CN" dirty="0"/>
              <a:t> &lt; 10: </a:t>
            </a:r>
          </a:p>
          <a:p>
            <a:r>
              <a:rPr lang="en-US" altLang="zh-CN" dirty="0"/>
              <a:t>        print("</a:t>
            </a:r>
            <a:r>
              <a:rPr lang="zh-CN" altLang="en-US" dirty="0"/>
              <a:t>通过安检</a:t>
            </a:r>
            <a:r>
              <a:rPr lang="en-US" altLang="zh-CN" dirty="0"/>
              <a:t>") </a:t>
            </a:r>
          </a:p>
          <a:p>
            <a:r>
              <a:rPr lang="en-US" altLang="zh-CN" dirty="0"/>
              <a:t>        print("</a:t>
            </a:r>
            <a:r>
              <a:rPr lang="zh-CN" altLang="en-US" dirty="0"/>
              <a:t>终于可以见到</a:t>
            </a:r>
            <a:r>
              <a:rPr lang="en-US" altLang="zh-CN" dirty="0"/>
              <a:t>Ta</a:t>
            </a:r>
            <a:r>
              <a:rPr lang="zh-CN" altLang="en-US" dirty="0"/>
              <a:t>了，美滋滋</a:t>
            </a:r>
            <a:r>
              <a:rPr lang="en-US" altLang="zh-CN" dirty="0"/>
              <a:t>~~~") </a:t>
            </a:r>
          </a:p>
          <a:p>
            <a:r>
              <a:rPr lang="en-US" altLang="zh-CN" dirty="0"/>
              <a:t>    else: </a:t>
            </a:r>
          </a:p>
          <a:p>
            <a:r>
              <a:rPr lang="en-US" altLang="zh-CN" dirty="0"/>
              <a:t>        print("</a:t>
            </a:r>
            <a:r>
              <a:rPr lang="zh-CN" altLang="en-US" dirty="0"/>
              <a:t>没有通过安检</a:t>
            </a:r>
            <a:r>
              <a:rPr lang="en-US" altLang="zh-CN" dirty="0"/>
              <a:t>") </a:t>
            </a:r>
          </a:p>
          <a:p>
            <a:r>
              <a:rPr lang="en-US" altLang="zh-CN" dirty="0"/>
              <a:t>        print("</a:t>
            </a:r>
            <a:r>
              <a:rPr lang="zh-CN" altLang="en-US" dirty="0"/>
              <a:t>刀子的长度超过规定，等待警察处理</a:t>
            </a:r>
            <a:r>
              <a:rPr lang="en-US" altLang="zh-CN" dirty="0"/>
              <a:t>...") </a:t>
            </a:r>
          </a:p>
          <a:p>
            <a:r>
              <a:rPr lang="en-US" altLang="zh-CN" dirty="0"/>
              <a:t>else: </a:t>
            </a:r>
          </a:p>
          <a:p>
            <a:r>
              <a:rPr lang="en-US" altLang="zh-CN" dirty="0"/>
              <a:t>     print("</a:t>
            </a:r>
            <a:r>
              <a:rPr lang="zh-CN" altLang="en-US" dirty="0"/>
              <a:t>没有车票，不能进站</a:t>
            </a:r>
            <a:r>
              <a:rPr lang="en-US" altLang="zh-CN" dirty="0"/>
              <a:t>") print("</a:t>
            </a:r>
            <a:r>
              <a:rPr lang="zh-CN" altLang="en-US" dirty="0"/>
              <a:t>亲爱的，那就下次见了，一票难求啊</a:t>
            </a:r>
            <a:r>
              <a:rPr lang="en-US" altLang="zh-CN" dirty="0"/>
              <a:t>~~~~(&gt;_&lt;)~~~~")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课堂实验</a:t>
            </a:r>
            <a:r>
              <a:rPr lang="en-US" altLang="zh-CN" dirty="0"/>
              <a:t>1-</a:t>
            </a:r>
            <a:r>
              <a:rPr lang="zh-CN" altLang="en-US" dirty="0"/>
              <a:t>猜拳游戏 </a:t>
            </a:r>
            <a:r>
              <a:rPr lang="en-US" altLang="zh-CN" dirty="0"/>
              <a:t>20</a:t>
            </a:r>
            <a:r>
              <a:rPr lang="zh-CN" altLang="en-US" dirty="0"/>
              <a:t>分钟</a:t>
            </a:r>
          </a:p>
        </p:txBody>
      </p:sp>
      <p:pic>
        <p:nvPicPr>
          <p:cNvPr id="1026" name="Picture 2" descr="I:\学习视频\黑马Python就业\课件（www.365cmd.com整理提供）\Python基础\Python基础\Images\01-第4天-12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448040"/>
            <a:ext cx="8229600" cy="44984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导入一个随机数模块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对随机数取余（范围</a:t>
            </a:r>
            <a:r>
              <a:rPr lang="en-US" altLang="zh-CN" dirty="0"/>
              <a:t>1-3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用取余后的数字跟自己的数字做对比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Demo1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 = 0 </a:t>
            </a:r>
          </a:p>
          <a:p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&lt;10000: </a:t>
            </a:r>
          </a:p>
          <a:p>
            <a:r>
              <a:rPr lang="en-US" altLang="zh-CN" dirty="0"/>
              <a:t>     print(“</a:t>
            </a:r>
            <a:r>
              <a:rPr lang="en-US" altLang="zh-CN" dirty="0" err="1"/>
              <a:t>dsadsa</a:t>
            </a:r>
            <a:r>
              <a:rPr lang="zh-CN" altLang="en-US" dirty="0"/>
              <a:t>，我错了</a:t>
            </a:r>
            <a:r>
              <a:rPr lang="en-US" altLang="zh-CN" dirty="0"/>
              <a:t>") 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i</a:t>
            </a:r>
            <a:r>
              <a:rPr lang="en-US" altLang="zh-CN" dirty="0"/>
              <a:t>+=1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求</a:t>
            </a:r>
            <a:r>
              <a:rPr lang="en-US" altLang="zh-CN" dirty="0"/>
              <a:t>1~100</a:t>
            </a:r>
            <a:r>
              <a:rPr lang="zh-CN" altLang="en-US" dirty="0"/>
              <a:t>的和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#encoding=utf-8 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 = 1 </a:t>
            </a:r>
          </a:p>
          <a:p>
            <a:r>
              <a:rPr lang="en-US" altLang="zh-CN" dirty="0"/>
              <a:t>sum = 0 </a:t>
            </a:r>
          </a:p>
          <a:p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&lt;=100: </a:t>
            </a:r>
          </a:p>
          <a:p>
            <a:r>
              <a:rPr lang="en-US" altLang="zh-CN" dirty="0"/>
              <a:t>    sum = sum +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 1 </a:t>
            </a:r>
          </a:p>
          <a:p>
            <a:r>
              <a:rPr lang="en-US" altLang="zh-CN" dirty="0"/>
              <a:t>print("1~100</a:t>
            </a:r>
            <a:r>
              <a:rPr lang="zh-CN" altLang="en-US" dirty="0"/>
              <a:t>的累积和为</a:t>
            </a:r>
            <a:r>
              <a:rPr lang="en-US" altLang="zh-CN" dirty="0"/>
              <a:t>:%d"%sum)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75840-41A3-4B7C-8758-06D16814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课堂实验</a:t>
            </a:r>
            <a:r>
              <a:rPr lang="en-US" altLang="zh-CN" dirty="0"/>
              <a:t>2-</a:t>
            </a:r>
            <a:r>
              <a:rPr lang="zh-CN" altLang="en-US" dirty="0"/>
              <a:t>九九乘法表 </a:t>
            </a:r>
            <a:r>
              <a:rPr lang="en-US" altLang="zh-CN" dirty="0"/>
              <a:t>20</a:t>
            </a:r>
            <a:r>
              <a:rPr lang="zh-CN" altLang="en-US" dirty="0"/>
              <a:t>分钟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4FE3B-AFAA-4C97-8E76-3C9BAAF4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要求：从</a:t>
            </a:r>
            <a:r>
              <a:rPr lang="en-US" altLang="zh-CN" dirty="0"/>
              <a:t>1</a:t>
            </a:r>
            <a:r>
              <a:rPr lang="zh-CN" altLang="en-US" dirty="0"/>
              <a:t>开始，依次打印出乘法公式，显示格式如下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5C12B-6174-47A5-AFD6-043BC28B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C7245-68EE-4220-A67D-44C984A4587C}" type="datetime1">
              <a:rPr lang="zh-CN" altLang="en-US" smtClean="0"/>
              <a:pPr>
                <a:defRPr/>
              </a:pPr>
              <a:t>2020/5/11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544033-AF58-44B9-9CB7-7B121169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636912"/>
            <a:ext cx="67627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44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C/C++</a:t>
            </a:r>
            <a:r>
              <a:rPr lang="zh-CN" altLang="en-US" dirty="0"/>
              <a:t>不一样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zh-CN" altLang="en-US" dirty="0"/>
              <a:t>临时变量 </a:t>
            </a:r>
            <a:r>
              <a:rPr lang="en-US" altLang="zh-CN" dirty="0"/>
              <a:t>in </a:t>
            </a:r>
            <a:r>
              <a:rPr lang="zh-CN" altLang="en-US" dirty="0"/>
              <a:t>列表或者字符串等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循环满足条件时执行的代码 </a:t>
            </a:r>
            <a:endParaRPr lang="en-US" altLang="zh-CN" dirty="0"/>
          </a:p>
          <a:p>
            <a:r>
              <a:rPr lang="en-US" altLang="zh-CN" dirty="0"/>
              <a:t>else: 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循环不满足条件时执行的代码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demo1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name = '</a:t>
            </a:r>
            <a:r>
              <a:rPr lang="en-US" altLang="zh-CN" dirty="0" err="1"/>
              <a:t>dongGe</a:t>
            </a:r>
            <a:r>
              <a:rPr lang="en-US" altLang="zh-CN" dirty="0"/>
              <a:t>‘</a:t>
            </a:r>
          </a:p>
          <a:p>
            <a:r>
              <a:rPr lang="en-US" altLang="zh-CN" dirty="0"/>
              <a:t> for x in name: </a:t>
            </a:r>
          </a:p>
          <a:p>
            <a:r>
              <a:rPr lang="en-US" altLang="zh-CN" dirty="0"/>
              <a:t>      print(x)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demo2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name = '' </a:t>
            </a:r>
          </a:p>
          <a:p>
            <a:r>
              <a:rPr lang="en-US" altLang="zh-CN" dirty="0"/>
              <a:t>for x in name: </a:t>
            </a:r>
          </a:p>
          <a:p>
            <a:r>
              <a:rPr lang="en-US" altLang="zh-CN" dirty="0"/>
              <a:t>    print(x) </a:t>
            </a:r>
          </a:p>
          <a:p>
            <a:r>
              <a:rPr lang="en-US" altLang="zh-CN" dirty="0"/>
              <a:t>else: 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没有数据</a:t>
            </a:r>
            <a:r>
              <a:rPr lang="en-US" altLang="zh-CN" dirty="0"/>
              <a:t>")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1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5728"/>
            <a:ext cx="6858000" cy="628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7FBD4-E0C0-4ED6-BA32-31183C2A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C7245-68EE-4220-A67D-44C984A4587C}" type="datetime1">
              <a:rPr lang="zh-CN" altLang="en-US" smtClean="0"/>
              <a:pPr>
                <a:defRPr/>
              </a:pPr>
              <a:t>2020/5/11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6A5503E-6188-4268-BDD3-9B83884B414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4 Python</a:t>
            </a:r>
            <a:r>
              <a:rPr lang="zh-CN" altLang="en-US" dirty="0">
                <a:solidFill>
                  <a:schemeClr val="bg1"/>
                </a:solidFill>
              </a:rPr>
              <a:t>其他语法</a:t>
            </a:r>
          </a:p>
        </p:txBody>
      </p:sp>
    </p:spTree>
    <p:extLst>
      <p:ext uri="{BB962C8B-B14F-4D97-AF65-F5344CB8AC3E}">
        <p14:creationId xmlns:p14="http://schemas.microsoft.com/office/powerpoint/2010/main" val="33041453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字符串、列表、元祖、字典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请同学结合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/>
              <a:t>STL</a:t>
            </a:r>
            <a:r>
              <a:rPr lang="zh-CN" altLang="en-US" dirty="0"/>
              <a:t>去理解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dirty="0"/>
              <a:t>python</a:t>
            </a:r>
            <a:r>
              <a:rPr lang="zh-CN" altLang="en-US" b="1" dirty="0"/>
              <a:t>中字符串的格式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 = "hello itcast.cn“</a:t>
            </a:r>
          </a:p>
          <a:p>
            <a:r>
              <a:rPr lang="en-US" altLang="zh-CN" dirty="0"/>
              <a:t>Or</a:t>
            </a:r>
          </a:p>
          <a:p>
            <a:r>
              <a:rPr lang="en-US" altLang="zh-CN" dirty="0"/>
              <a:t>b = 'hello itcast.cn'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字符串怎么输入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userName</a:t>
            </a:r>
            <a:r>
              <a:rPr lang="en-US" altLang="zh-CN" dirty="0"/>
              <a:t> = input('</a:t>
            </a:r>
            <a:r>
              <a:rPr lang="zh-CN" altLang="en-US" dirty="0"/>
              <a:t>请输入用户名</a:t>
            </a:r>
            <a:r>
              <a:rPr lang="en-US" altLang="zh-CN" dirty="0"/>
              <a:t>:') 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用户名为：</a:t>
            </a:r>
            <a:r>
              <a:rPr lang="en-US" altLang="zh-CN" dirty="0"/>
              <a:t>%s"%</a:t>
            </a:r>
            <a:r>
              <a:rPr lang="en-US" altLang="zh-CN" dirty="0" err="1"/>
              <a:t>userName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password = input('</a:t>
            </a:r>
            <a:r>
              <a:rPr lang="zh-CN" altLang="en-US" dirty="0"/>
              <a:t>请输入密码</a:t>
            </a:r>
            <a:r>
              <a:rPr lang="en-US" altLang="zh-CN" dirty="0"/>
              <a:t>:') 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密码为：</a:t>
            </a:r>
            <a:r>
              <a:rPr lang="en-US" altLang="zh-CN" dirty="0"/>
              <a:t>%s"%password)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通过下标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name = '</a:t>
            </a:r>
            <a:r>
              <a:rPr lang="en-US" altLang="zh-CN" dirty="0" err="1"/>
              <a:t>abcdef</a:t>
            </a:r>
            <a:r>
              <a:rPr lang="en-US" altLang="zh-CN" dirty="0"/>
              <a:t>’</a:t>
            </a:r>
          </a:p>
          <a:p>
            <a:endParaRPr lang="en-US" altLang="zh-CN" dirty="0"/>
          </a:p>
          <a:p>
            <a:r>
              <a:rPr lang="en-US" altLang="zh-CN" dirty="0"/>
              <a:t>print(name[0]) </a:t>
            </a:r>
          </a:p>
          <a:p>
            <a:r>
              <a:rPr lang="en-US" altLang="zh-CN" dirty="0"/>
              <a:t>print(name[1]) </a:t>
            </a:r>
          </a:p>
          <a:p>
            <a:r>
              <a:rPr lang="en-US" altLang="zh-CN" dirty="0"/>
              <a:t>print(name[2])</a:t>
            </a:r>
          </a:p>
          <a:p>
            <a:endParaRPr lang="en-US" altLang="zh-CN" dirty="0"/>
          </a:p>
          <a:p>
            <a:r>
              <a:rPr lang="zh-CN" altLang="en-US" dirty="0"/>
              <a:t>回想一下 跟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/>
              <a:t>string</a:t>
            </a:r>
            <a:r>
              <a:rPr lang="zh-CN" altLang="en-US" dirty="0"/>
              <a:t>类型是不是一样呢？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切片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name = '</a:t>
            </a:r>
            <a:r>
              <a:rPr lang="en-US" altLang="zh-CN" dirty="0" err="1"/>
              <a:t>abcdef</a:t>
            </a:r>
            <a:r>
              <a:rPr lang="en-US" altLang="zh-CN" dirty="0"/>
              <a:t>' </a:t>
            </a:r>
          </a:p>
          <a:p>
            <a:r>
              <a:rPr lang="en-US" altLang="zh-CN" dirty="0"/>
              <a:t>print(name[0:3]) # </a:t>
            </a:r>
            <a:r>
              <a:rPr lang="zh-CN" altLang="en-US" dirty="0"/>
              <a:t>取 下标</a:t>
            </a:r>
            <a:r>
              <a:rPr lang="en-US" altLang="zh-CN" dirty="0"/>
              <a:t>0~2 </a:t>
            </a:r>
            <a:r>
              <a:rPr lang="zh-CN" altLang="en-US" dirty="0"/>
              <a:t>的字符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en-US" altLang="zh-CN" dirty="0"/>
              <a:t>a = "</a:t>
            </a:r>
            <a:r>
              <a:rPr lang="en-US" altLang="zh-CN" dirty="0" err="1"/>
              <a:t>abcdef</a:t>
            </a:r>
            <a:r>
              <a:rPr lang="en-US" altLang="zh-CN" dirty="0"/>
              <a:t>“</a:t>
            </a:r>
          </a:p>
          <a:p>
            <a:r>
              <a:rPr lang="en-US" altLang="zh-CN" dirty="0"/>
              <a:t>a[:3]</a:t>
            </a:r>
          </a:p>
          <a:p>
            <a:r>
              <a:rPr lang="en-US" altLang="zh-CN" dirty="0"/>
              <a:t>a[::2]</a:t>
            </a:r>
          </a:p>
          <a:p>
            <a:r>
              <a:rPr lang="en-US" altLang="zh-CN" dirty="0"/>
              <a:t>a[5:1:2] </a:t>
            </a:r>
          </a:p>
          <a:p>
            <a:r>
              <a:rPr lang="en-US" altLang="zh-CN" dirty="0"/>
              <a:t>a[1:5:2]</a:t>
            </a:r>
          </a:p>
          <a:p>
            <a:r>
              <a:rPr lang="en-US" altLang="zh-CN" dirty="0"/>
              <a:t>a[::-2]</a:t>
            </a:r>
          </a:p>
          <a:p>
            <a:r>
              <a:rPr lang="en-US" altLang="zh-CN" dirty="0"/>
              <a:t>a[5:1:-2]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字符串常见操作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mystr</a:t>
            </a:r>
            <a:r>
              <a:rPr lang="en-US" altLang="zh-CN" dirty="0"/>
              <a:t> = 'hello world </a:t>
            </a:r>
            <a:r>
              <a:rPr lang="en-US" altLang="zh-CN" dirty="0" err="1"/>
              <a:t>cuc</a:t>
            </a:r>
            <a:r>
              <a:rPr lang="en-US" altLang="zh-CN" dirty="0"/>
              <a:t> and </a:t>
            </a:r>
            <a:r>
              <a:rPr lang="en-US" altLang="zh-CN" dirty="0" err="1"/>
              <a:t>cuccpp</a:t>
            </a:r>
            <a:r>
              <a:rPr lang="en-US" altLang="zh-CN" dirty="0"/>
              <a:t>‘</a:t>
            </a:r>
          </a:p>
          <a:p>
            <a:r>
              <a:rPr lang="en-US" altLang="zh-CN" b="1" dirty="0"/>
              <a:t>&lt;1&gt;find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mystr.find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, start=0, end=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mystr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mystr.find</a:t>
            </a:r>
            <a:r>
              <a:rPr lang="en-US" altLang="zh-CN" dirty="0"/>
              <a:t>(“</a:t>
            </a:r>
            <a:r>
              <a:rPr lang="en-US" altLang="zh-CN" dirty="0" err="1"/>
              <a:t>cuc</a:t>
            </a:r>
            <a:r>
              <a:rPr lang="en-US" altLang="zh-CN" dirty="0"/>
              <a:t>”)</a:t>
            </a:r>
          </a:p>
          <a:p>
            <a:r>
              <a:rPr lang="en-US" altLang="zh-CN" b="1" dirty="0"/>
              <a:t>&lt;2&gt;count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mystr.count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, start=0, end=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mystr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mystr.count</a:t>
            </a:r>
            <a:r>
              <a:rPr lang="en-US" altLang="zh-CN" dirty="0"/>
              <a:t>(“c”) 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50014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/>
              <a:t>&lt;3&gt;replace</a:t>
            </a:r>
          </a:p>
          <a:p>
            <a:r>
              <a:rPr lang="en-US" altLang="zh-CN" b="1" dirty="0"/>
              <a:t>&lt;4&gt;split</a:t>
            </a:r>
          </a:p>
          <a:p>
            <a:r>
              <a:rPr lang="en-US" altLang="zh-CN" b="1" dirty="0"/>
              <a:t>&lt;5&gt;capitalize</a:t>
            </a:r>
          </a:p>
          <a:p>
            <a:r>
              <a:rPr lang="en-US" altLang="zh-CN" b="1" dirty="0"/>
              <a:t>&lt;6&gt;title</a:t>
            </a:r>
          </a:p>
          <a:p>
            <a:r>
              <a:rPr lang="en-US" altLang="zh-CN" b="1" dirty="0"/>
              <a:t>&lt;7&gt;</a:t>
            </a:r>
            <a:r>
              <a:rPr lang="en-US" altLang="zh-CN" b="1" dirty="0" err="1"/>
              <a:t>startswith</a:t>
            </a:r>
            <a:endParaRPr lang="en-US" altLang="zh-CN" b="1" dirty="0"/>
          </a:p>
          <a:p>
            <a:r>
              <a:rPr lang="en-US" altLang="zh-CN" b="1" dirty="0"/>
              <a:t>&lt;8&gt;</a:t>
            </a:r>
            <a:r>
              <a:rPr lang="en-US" altLang="zh-CN" b="1" dirty="0" err="1"/>
              <a:t>endswith</a:t>
            </a:r>
            <a:endParaRPr lang="en-US" altLang="zh-CN" b="1" dirty="0"/>
          </a:p>
          <a:p>
            <a:r>
              <a:rPr lang="en-US" altLang="zh-CN" b="1" dirty="0"/>
              <a:t>&lt;9&gt;lower</a:t>
            </a:r>
          </a:p>
          <a:p>
            <a:r>
              <a:rPr lang="en-US" altLang="zh-CN" b="1" dirty="0"/>
              <a:t>&lt;10&gt;upper</a:t>
            </a:r>
          </a:p>
          <a:p>
            <a:r>
              <a:rPr lang="en-US" altLang="zh-CN" b="1" dirty="0"/>
              <a:t>&lt;11&gt;</a:t>
            </a:r>
            <a:r>
              <a:rPr lang="en-US" altLang="zh-CN" b="1" dirty="0" err="1"/>
              <a:t>ljust</a:t>
            </a:r>
            <a:endParaRPr lang="en-US" altLang="zh-CN" b="1" dirty="0"/>
          </a:p>
          <a:p>
            <a:r>
              <a:rPr lang="en-US" altLang="zh-CN" b="1" dirty="0"/>
              <a:t>&lt;12&gt;</a:t>
            </a:r>
            <a:r>
              <a:rPr lang="en-US" altLang="zh-CN" b="1" dirty="0" err="1"/>
              <a:t>rjust</a:t>
            </a:r>
            <a:r>
              <a:rPr lang="en-US" altLang="zh-CN" b="1" dirty="0"/>
              <a:t>     </a:t>
            </a:r>
            <a:r>
              <a:rPr lang="zh-CN" altLang="en-US" b="1" dirty="0"/>
              <a:t>以上方法请同学课下自己练</a:t>
            </a:r>
            <a:endParaRPr lang="en-US" altLang="zh-CN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列表介绍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&lt;1&gt;</a:t>
            </a:r>
            <a:r>
              <a:rPr lang="zh-CN" altLang="en-US" b="1" dirty="0"/>
              <a:t>列表的格式</a:t>
            </a:r>
          </a:p>
          <a:p>
            <a:r>
              <a:rPr lang="en-US" altLang="zh-CN" dirty="0" err="1"/>
              <a:t>namesList</a:t>
            </a:r>
            <a:r>
              <a:rPr lang="en-US" altLang="zh-CN" dirty="0"/>
              <a:t> = ['</a:t>
            </a:r>
            <a:r>
              <a:rPr lang="en-US" altLang="zh-CN" dirty="0" err="1"/>
              <a:t>xiaoWang','xiaoZhang','xiaoHua</a:t>
            </a:r>
            <a:r>
              <a:rPr lang="en-US" altLang="zh-CN" dirty="0"/>
              <a:t>']</a:t>
            </a:r>
          </a:p>
          <a:p>
            <a:r>
              <a:rPr lang="zh-CN" altLang="en-US" dirty="0"/>
              <a:t>比</a:t>
            </a:r>
            <a:r>
              <a:rPr lang="en-US" altLang="zh-CN" dirty="0"/>
              <a:t>C/C++</a:t>
            </a:r>
            <a:r>
              <a:rPr lang="zh-CN" altLang="en-US" dirty="0"/>
              <a:t>语言的数组强大的地方在于列表中的元素可以是不同类型的</a:t>
            </a:r>
            <a:endParaRPr lang="en-US" altLang="zh-CN" dirty="0"/>
          </a:p>
          <a:p>
            <a:r>
              <a:rPr lang="en-US" altLang="zh-CN" dirty="0" err="1"/>
              <a:t>testList</a:t>
            </a:r>
            <a:r>
              <a:rPr lang="en-US" altLang="zh-CN" dirty="0"/>
              <a:t> = [1, 'a']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Python</a:t>
            </a:r>
            <a:r>
              <a:rPr lang="zh-CN" altLang="en-US" dirty="0"/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简单</a:t>
            </a:r>
            <a:r>
              <a:rPr lang="en-US" altLang="zh-CN" dirty="0"/>
              <a:t>————Python</a:t>
            </a:r>
            <a:r>
              <a:rPr lang="zh-CN" altLang="en-US" dirty="0"/>
              <a:t>是一种代表简单主义思想的语言。阅读一个良好的</a:t>
            </a:r>
            <a:r>
              <a:rPr lang="en-US" altLang="zh-CN" dirty="0"/>
              <a:t>Python</a:t>
            </a:r>
            <a:r>
              <a:rPr lang="zh-CN" altLang="en-US" dirty="0"/>
              <a:t>程序就感觉像是在读英语一样，尽管这个英语的要求非常严格！</a:t>
            </a:r>
            <a:r>
              <a:rPr lang="en-US" altLang="zh-CN" dirty="0"/>
              <a:t>Python</a:t>
            </a:r>
            <a:r>
              <a:rPr lang="zh-CN" altLang="en-US" dirty="0"/>
              <a:t>的这种伪代码本质是它最大的优点之一。它使你能够专注于解决问题而不是去搞明白语言本身。</a:t>
            </a:r>
          </a:p>
          <a:p>
            <a:r>
              <a:rPr lang="zh-CN" altLang="en-US" dirty="0"/>
              <a:t>易学</a:t>
            </a:r>
            <a:r>
              <a:rPr lang="en-US" altLang="zh-CN" dirty="0"/>
              <a:t>————</a:t>
            </a:r>
            <a:r>
              <a:rPr lang="zh-CN" altLang="en-US" dirty="0"/>
              <a:t>就如同你即将看到的一样，</a:t>
            </a:r>
            <a:r>
              <a:rPr lang="en-US" altLang="zh-CN" dirty="0"/>
              <a:t>Python</a:t>
            </a:r>
            <a:r>
              <a:rPr lang="zh-CN" altLang="en-US" dirty="0"/>
              <a:t>极其容易上手。前面已经提到了，</a:t>
            </a:r>
            <a:r>
              <a:rPr lang="en-US" altLang="zh-CN" dirty="0"/>
              <a:t>Python</a:t>
            </a:r>
            <a:r>
              <a:rPr lang="zh-CN" altLang="en-US" dirty="0"/>
              <a:t>有极其简单的语法。</a:t>
            </a:r>
          </a:p>
          <a:p>
            <a:r>
              <a:rPr lang="zh-CN" altLang="en-US" dirty="0"/>
              <a:t>免费、开源</a:t>
            </a:r>
            <a:r>
              <a:rPr lang="en-US" altLang="zh-CN" dirty="0"/>
              <a:t>————Python</a:t>
            </a:r>
            <a:r>
              <a:rPr lang="zh-CN" altLang="en-US" dirty="0"/>
              <a:t>是</a:t>
            </a:r>
            <a:r>
              <a:rPr lang="en-US" altLang="zh-CN" dirty="0"/>
              <a:t>FLOSS</a:t>
            </a:r>
            <a:r>
              <a:rPr lang="zh-CN" altLang="en-US" dirty="0"/>
              <a:t>（自由</a:t>
            </a:r>
            <a:r>
              <a:rPr lang="en-US" altLang="zh-CN" dirty="0"/>
              <a:t>/</a:t>
            </a:r>
            <a:r>
              <a:rPr lang="zh-CN" altLang="en-US" dirty="0"/>
              <a:t>开放源码软件）之一。简单地说，你可以自由地发布这个软件的拷贝、阅读它的源代码、对它做改动、把它的一部分用于新的自由软件中。</a:t>
            </a:r>
            <a:r>
              <a:rPr lang="en-US" altLang="zh-CN" dirty="0"/>
              <a:t>FLOSS</a:t>
            </a:r>
            <a:r>
              <a:rPr lang="zh-CN" altLang="en-US" dirty="0"/>
              <a:t>是基于一个团体分享知识的概念。这是为什么</a:t>
            </a:r>
            <a:r>
              <a:rPr lang="en-US" altLang="zh-CN" dirty="0"/>
              <a:t>Python</a:t>
            </a:r>
            <a:r>
              <a:rPr lang="zh-CN" altLang="en-US" dirty="0"/>
              <a:t>如此优秀的原因之一</a:t>
            </a:r>
            <a:r>
              <a:rPr lang="en-US" altLang="zh-CN" dirty="0"/>
              <a:t>——</a:t>
            </a:r>
            <a:r>
              <a:rPr lang="zh-CN" altLang="en-US" dirty="0"/>
              <a:t>它是由一群希望看到一个更加优秀的</a:t>
            </a:r>
            <a:r>
              <a:rPr lang="en-US" altLang="zh-CN" dirty="0"/>
              <a:t>Python</a:t>
            </a:r>
            <a:r>
              <a:rPr lang="zh-CN" altLang="en-US" dirty="0"/>
              <a:t>的人创造并经常改进着的。</a:t>
            </a:r>
          </a:p>
          <a:p>
            <a:r>
              <a:rPr lang="zh-CN" altLang="en-US" dirty="0"/>
              <a:t>高层语言</a:t>
            </a:r>
            <a:r>
              <a:rPr lang="en-US" altLang="zh-CN" dirty="0"/>
              <a:t>————</a:t>
            </a:r>
            <a:r>
              <a:rPr lang="zh-CN" altLang="en-US" dirty="0"/>
              <a:t>当你用</a:t>
            </a:r>
            <a:r>
              <a:rPr lang="en-US" altLang="zh-CN" dirty="0"/>
              <a:t>Python</a:t>
            </a:r>
            <a:r>
              <a:rPr lang="zh-CN" altLang="en-US" dirty="0"/>
              <a:t>语言编写程序的时候，你无需考虑诸如如何管理你的程序使用的内存一类的底层细节。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打印列表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namesList</a:t>
            </a:r>
            <a:r>
              <a:rPr lang="en-US" altLang="zh-CN" dirty="0"/>
              <a:t> = ['</a:t>
            </a:r>
            <a:r>
              <a:rPr lang="en-US" altLang="zh-CN" dirty="0" err="1"/>
              <a:t>xiaoWang','xiaoZhang','xiaoHua</a:t>
            </a:r>
            <a:r>
              <a:rPr lang="en-US" altLang="zh-CN" dirty="0"/>
              <a:t>'] 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namesList</a:t>
            </a:r>
            <a:r>
              <a:rPr lang="en-US" altLang="zh-CN" dirty="0"/>
              <a:t>[0]) 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namesList</a:t>
            </a:r>
            <a:r>
              <a:rPr lang="en-US" altLang="zh-CN" dirty="0"/>
              <a:t>[1]) 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namesList</a:t>
            </a:r>
            <a:r>
              <a:rPr lang="en-US" altLang="zh-CN" dirty="0"/>
              <a:t>[2])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列表遍历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namesList</a:t>
            </a:r>
            <a:r>
              <a:rPr lang="en-US" altLang="zh-CN" dirty="0"/>
              <a:t> = ['</a:t>
            </a:r>
            <a:r>
              <a:rPr lang="en-US" altLang="zh-CN" dirty="0" err="1"/>
              <a:t>xiaoWang','xiaoZhang','xiaoHua</a:t>
            </a:r>
            <a:r>
              <a:rPr lang="en-US" altLang="zh-CN" dirty="0"/>
              <a:t>'] for name in </a:t>
            </a:r>
            <a:r>
              <a:rPr lang="en-US" altLang="zh-CN" dirty="0" err="1"/>
              <a:t>namesList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      print(name)</a:t>
            </a:r>
          </a:p>
          <a:p>
            <a:endParaRPr lang="en-US" altLang="zh-CN" dirty="0"/>
          </a:p>
          <a:p>
            <a:r>
              <a:rPr lang="en-US" altLang="zh-CN" dirty="0" err="1"/>
              <a:t>namesList</a:t>
            </a:r>
            <a:r>
              <a:rPr lang="en-US" altLang="zh-CN" dirty="0"/>
              <a:t> = ['</a:t>
            </a:r>
            <a:r>
              <a:rPr lang="en-US" altLang="zh-CN" dirty="0" err="1"/>
              <a:t>xiaoWang','xiaoZhang','xiaoHua</a:t>
            </a:r>
            <a:r>
              <a:rPr lang="en-US" altLang="zh-CN" dirty="0"/>
              <a:t>'] length =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namesList</a:t>
            </a:r>
            <a:r>
              <a:rPr lang="en-US" altLang="zh-CN" dirty="0"/>
              <a:t>) 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 = 0 </a:t>
            </a:r>
          </a:p>
          <a:p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&lt;length: </a:t>
            </a:r>
          </a:p>
          <a:p>
            <a:r>
              <a:rPr lang="en-US" altLang="zh-CN" dirty="0"/>
              <a:t>      print(</a:t>
            </a:r>
            <a:r>
              <a:rPr lang="en-US" altLang="zh-CN" dirty="0" err="1"/>
              <a:t>namesList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 </a:t>
            </a:r>
            <a:r>
              <a:rPr lang="en-US" altLang="zh-CN" dirty="0" err="1"/>
              <a:t>i</a:t>
            </a:r>
            <a:r>
              <a:rPr lang="en-US" altLang="zh-CN" dirty="0"/>
              <a:t>+=1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列表相关操作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/>
              <a:t>&lt;1&gt;</a:t>
            </a:r>
            <a:r>
              <a:rPr lang="zh-CN" altLang="en-US" b="1" dirty="0"/>
              <a:t>添加元素</a:t>
            </a:r>
            <a:r>
              <a:rPr lang="en-US" altLang="zh-CN" b="1" dirty="0"/>
              <a:t>("</a:t>
            </a:r>
            <a:r>
              <a:rPr lang="zh-CN" altLang="en-US" b="1" dirty="0"/>
              <a:t>增</a:t>
            </a:r>
            <a:r>
              <a:rPr lang="en-US" altLang="zh-CN" b="1" dirty="0"/>
              <a:t>"append, extend, insert)</a:t>
            </a:r>
          </a:p>
          <a:p>
            <a:r>
              <a:rPr lang="en-US" altLang="zh-CN" dirty="0"/>
              <a:t>append.</a:t>
            </a:r>
          </a:p>
          <a:p>
            <a:r>
              <a:rPr lang="en-US" altLang="zh-CN" dirty="0"/>
              <a:t>A = ['</a:t>
            </a:r>
            <a:r>
              <a:rPr lang="en-US" altLang="zh-CN" dirty="0" err="1"/>
              <a:t>xiaoWang','xiaoZhang','xiaoHua</a:t>
            </a:r>
            <a:r>
              <a:rPr lang="en-US" altLang="zh-CN" dirty="0"/>
              <a:t>'] </a:t>
            </a:r>
          </a:p>
          <a:p>
            <a:r>
              <a:rPr lang="en-US" altLang="zh-CN" dirty="0"/>
              <a:t>print("-----</a:t>
            </a:r>
            <a:r>
              <a:rPr lang="zh-CN" altLang="en-US" dirty="0"/>
              <a:t>添加之前，列表</a:t>
            </a:r>
            <a:r>
              <a:rPr lang="en-US" altLang="zh-CN" dirty="0"/>
              <a:t>A</a:t>
            </a:r>
            <a:r>
              <a:rPr lang="zh-CN" altLang="en-US" dirty="0"/>
              <a:t>的数据</a:t>
            </a:r>
            <a:r>
              <a:rPr lang="en-US" altLang="zh-CN" dirty="0"/>
              <a:t>-----") 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tempName</a:t>
            </a:r>
            <a:r>
              <a:rPr lang="en-US" altLang="zh-CN" dirty="0"/>
              <a:t> in A: </a:t>
            </a:r>
          </a:p>
          <a:p>
            <a:r>
              <a:rPr lang="en-US" altLang="zh-CN" dirty="0"/>
              <a:t>     print(</a:t>
            </a:r>
            <a:r>
              <a:rPr lang="en-US" altLang="zh-CN" dirty="0" err="1"/>
              <a:t>tempName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提示、并添加元素 </a:t>
            </a:r>
            <a:endParaRPr lang="en-US" altLang="zh-CN" dirty="0"/>
          </a:p>
          <a:p>
            <a:r>
              <a:rPr lang="en-US" altLang="zh-CN" dirty="0"/>
              <a:t>temp = input('</a:t>
            </a:r>
            <a:r>
              <a:rPr lang="zh-CN" altLang="en-US" dirty="0"/>
              <a:t>请输入要添加的学生姓名</a:t>
            </a:r>
            <a:r>
              <a:rPr lang="en-US" altLang="zh-CN" dirty="0"/>
              <a:t>:') </a:t>
            </a:r>
          </a:p>
          <a:p>
            <a:r>
              <a:rPr lang="en-US" altLang="zh-CN" dirty="0" err="1"/>
              <a:t>A.append</a:t>
            </a:r>
            <a:r>
              <a:rPr lang="en-US" altLang="zh-CN" dirty="0"/>
              <a:t>(temp)</a:t>
            </a:r>
          </a:p>
          <a:p>
            <a:r>
              <a:rPr lang="en-US" altLang="zh-CN" dirty="0"/>
              <a:t>print("-----</a:t>
            </a:r>
            <a:r>
              <a:rPr lang="zh-CN" altLang="en-US" dirty="0"/>
              <a:t>添加之后，列表</a:t>
            </a:r>
            <a:r>
              <a:rPr lang="en-US" altLang="zh-CN" dirty="0"/>
              <a:t>A</a:t>
            </a:r>
            <a:r>
              <a:rPr lang="zh-CN" altLang="en-US" dirty="0"/>
              <a:t>的数据</a:t>
            </a:r>
            <a:r>
              <a:rPr lang="en-US" altLang="zh-CN" dirty="0"/>
              <a:t>-----") 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tempName</a:t>
            </a:r>
            <a:r>
              <a:rPr lang="en-US" altLang="zh-CN" dirty="0"/>
              <a:t> in A: </a:t>
            </a:r>
          </a:p>
          <a:p>
            <a:r>
              <a:rPr lang="en-US" altLang="zh-CN" dirty="0"/>
              <a:t>     print(</a:t>
            </a:r>
            <a:r>
              <a:rPr lang="en-US" altLang="zh-CN" dirty="0" err="1"/>
              <a:t>tempName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extend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extend</a:t>
            </a:r>
            <a:r>
              <a:rPr lang="zh-CN" altLang="en-US" dirty="0"/>
              <a:t>可以将另一个集合中的元素逐一添加到列表中</a:t>
            </a:r>
            <a:endParaRPr lang="en-US" altLang="zh-CN" dirty="0"/>
          </a:p>
          <a:p>
            <a:r>
              <a:rPr lang="en-US" altLang="zh-CN" dirty="0"/>
              <a:t>a = [1, 2]</a:t>
            </a:r>
          </a:p>
          <a:p>
            <a:r>
              <a:rPr lang="en-US" altLang="zh-CN" dirty="0"/>
              <a:t>b= [3, 4]</a:t>
            </a:r>
          </a:p>
          <a:p>
            <a:r>
              <a:rPr lang="en-US" altLang="zh-CN" dirty="0" err="1"/>
              <a:t>a.append</a:t>
            </a:r>
            <a:r>
              <a:rPr lang="en-US" altLang="zh-CN" dirty="0"/>
              <a:t>(b)</a:t>
            </a:r>
          </a:p>
          <a:p>
            <a:r>
              <a:rPr lang="en-US" altLang="zh-CN" dirty="0"/>
              <a:t>print a</a:t>
            </a:r>
          </a:p>
          <a:p>
            <a:r>
              <a:rPr lang="en-US" altLang="zh-CN" dirty="0" err="1"/>
              <a:t>a.extend</a:t>
            </a:r>
            <a:r>
              <a:rPr lang="en-US" altLang="zh-CN" dirty="0"/>
              <a:t>(b)</a:t>
            </a:r>
          </a:p>
          <a:p>
            <a:r>
              <a:rPr lang="en-US" altLang="zh-CN" dirty="0"/>
              <a:t>print a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insert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= [0,1,2]</a:t>
            </a:r>
          </a:p>
          <a:p>
            <a:r>
              <a:rPr lang="en-US" altLang="zh-CN" dirty="0" err="1"/>
              <a:t>a.insert</a:t>
            </a:r>
            <a:r>
              <a:rPr lang="en-US" altLang="zh-CN" dirty="0"/>
              <a:t>(1,3)</a:t>
            </a:r>
          </a:p>
          <a:p>
            <a:r>
              <a:rPr lang="en-US" altLang="zh-CN" dirty="0"/>
              <a:t>print a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57403"/>
          </a:xfrm>
        </p:spPr>
        <p:txBody>
          <a:bodyPr/>
          <a:lstStyle/>
          <a:p>
            <a:r>
              <a:rPr lang="en-US" altLang="zh-CN" b="1" dirty="0"/>
              <a:t>&lt;2&gt;</a:t>
            </a:r>
            <a:r>
              <a:rPr lang="zh-CN" altLang="en-US" b="1" dirty="0"/>
              <a:t>修改元素</a:t>
            </a:r>
            <a:r>
              <a:rPr lang="en-US" altLang="zh-CN" b="1" dirty="0"/>
              <a:t>("</a:t>
            </a:r>
            <a:r>
              <a:rPr lang="zh-CN" altLang="en-US" b="1" dirty="0"/>
              <a:t>改</a:t>
            </a:r>
            <a:r>
              <a:rPr lang="en-US" altLang="zh-CN" b="1" dirty="0"/>
              <a:t>")</a:t>
            </a:r>
          </a:p>
          <a:p>
            <a:r>
              <a:rPr lang="en-US" altLang="zh-CN" dirty="0"/>
              <a:t>A = ['</a:t>
            </a:r>
            <a:r>
              <a:rPr lang="en-US" altLang="zh-CN" dirty="0" err="1"/>
              <a:t>xiaoWang','xiaoZhang','xiaoHua</a:t>
            </a:r>
            <a:r>
              <a:rPr lang="en-US" altLang="zh-CN" dirty="0"/>
              <a:t>'] </a:t>
            </a:r>
          </a:p>
          <a:p>
            <a:r>
              <a:rPr lang="en-US" altLang="zh-CN" dirty="0"/>
              <a:t>print("-----</a:t>
            </a:r>
            <a:r>
              <a:rPr lang="zh-CN" altLang="en-US" dirty="0"/>
              <a:t>修改之前，列表</a:t>
            </a:r>
            <a:r>
              <a:rPr lang="en-US" altLang="zh-CN" dirty="0"/>
              <a:t>A</a:t>
            </a:r>
            <a:r>
              <a:rPr lang="zh-CN" altLang="en-US" dirty="0"/>
              <a:t>的数据</a:t>
            </a:r>
            <a:r>
              <a:rPr lang="en-US" altLang="zh-CN" dirty="0"/>
              <a:t>-----") 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tempName</a:t>
            </a:r>
            <a:r>
              <a:rPr lang="en-US" altLang="zh-CN" dirty="0"/>
              <a:t> in A: </a:t>
            </a:r>
          </a:p>
          <a:p>
            <a:r>
              <a:rPr lang="en-US" altLang="zh-CN" dirty="0"/>
              <a:t>      print(</a:t>
            </a:r>
            <a:r>
              <a:rPr lang="en-US" altLang="zh-CN" dirty="0" err="1"/>
              <a:t>tempName</a:t>
            </a:r>
            <a:r>
              <a:rPr lang="en-US" altLang="zh-CN" dirty="0"/>
              <a:t>) #</a:t>
            </a:r>
            <a:r>
              <a:rPr lang="zh-CN" altLang="en-US" dirty="0"/>
              <a:t>修改元素 </a:t>
            </a:r>
            <a:endParaRPr lang="en-US" altLang="zh-CN" dirty="0"/>
          </a:p>
          <a:p>
            <a:r>
              <a:rPr lang="en-US" altLang="zh-CN" dirty="0"/>
              <a:t>     A[1] = '</a:t>
            </a:r>
            <a:r>
              <a:rPr lang="en-US" altLang="zh-CN" dirty="0" err="1"/>
              <a:t>xiaoLu</a:t>
            </a:r>
            <a:r>
              <a:rPr lang="en-US" altLang="zh-CN" dirty="0"/>
              <a:t>' </a:t>
            </a:r>
          </a:p>
          <a:p>
            <a:r>
              <a:rPr lang="en-US" altLang="zh-CN" dirty="0"/>
              <a:t>      print("-----</a:t>
            </a:r>
            <a:r>
              <a:rPr lang="zh-CN" altLang="en-US" dirty="0"/>
              <a:t>修改之后，列表</a:t>
            </a:r>
            <a:r>
              <a:rPr lang="en-US" altLang="zh-CN" dirty="0"/>
              <a:t>A</a:t>
            </a:r>
            <a:r>
              <a:rPr lang="zh-CN" altLang="en-US" dirty="0"/>
              <a:t>的数据</a:t>
            </a:r>
            <a:r>
              <a:rPr lang="en-US" altLang="zh-CN" dirty="0"/>
              <a:t>-----") for </a:t>
            </a:r>
            <a:r>
              <a:rPr lang="en-US" altLang="zh-CN" dirty="0" err="1"/>
              <a:t>tempName</a:t>
            </a:r>
            <a:r>
              <a:rPr lang="en-US" altLang="zh-CN" dirty="0"/>
              <a:t> in A: </a:t>
            </a:r>
          </a:p>
          <a:p>
            <a:r>
              <a:rPr lang="en-US" altLang="zh-CN" dirty="0"/>
              <a:t>       print(</a:t>
            </a:r>
            <a:r>
              <a:rPr lang="en-US" altLang="zh-CN" dirty="0" err="1"/>
              <a:t>tempName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课下自己练练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&lt;3&gt;</a:t>
            </a:r>
            <a:r>
              <a:rPr lang="zh-CN" altLang="en-US" b="1" dirty="0"/>
              <a:t>查找元素</a:t>
            </a:r>
            <a:r>
              <a:rPr lang="en-US" altLang="zh-CN" b="1" dirty="0"/>
              <a:t>("</a:t>
            </a:r>
            <a:r>
              <a:rPr lang="zh-CN" altLang="en-US" b="1" dirty="0"/>
              <a:t>查</a:t>
            </a:r>
            <a:r>
              <a:rPr lang="en-US" altLang="zh-CN" b="1" dirty="0"/>
              <a:t>"in, not in, index, count)</a:t>
            </a:r>
          </a:p>
          <a:p>
            <a:r>
              <a:rPr lang="en-US" altLang="zh-CN" b="1" dirty="0"/>
              <a:t>&lt;4&gt;</a:t>
            </a:r>
            <a:r>
              <a:rPr lang="zh-CN" altLang="en-US" b="1" dirty="0"/>
              <a:t>删除元素</a:t>
            </a:r>
            <a:r>
              <a:rPr lang="en-US" altLang="zh-CN" b="1" dirty="0"/>
              <a:t>("</a:t>
            </a:r>
            <a:r>
              <a:rPr lang="zh-CN" altLang="en-US" b="1" dirty="0"/>
              <a:t>删</a:t>
            </a:r>
            <a:r>
              <a:rPr lang="en-US" altLang="zh-CN" b="1" dirty="0"/>
              <a:t>"del, pop, remove)</a:t>
            </a:r>
          </a:p>
          <a:p>
            <a:r>
              <a:rPr lang="en-US" altLang="zh-CN" b="1" dirty="0"/>
              <a:t>&lt;5&gt;</a:t>
            </a:r>
            <a:r>
              <a:rPr lang="zh-CN" altLang="en-US" b="1" dirty="0"/>
              <a:t>排序</a:t>
            </a:r>
            <a:r>
              <a:rPr lang="en-US" altLang="zh-CN" b="1" dirty="0"/>
              <a:t>(sort, reverse)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元组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的元组与列表类似，不同之处在于</a:t>
            </a:r>
            <a:r>
              <a:rPr lang="zh-CN" altLang="en-US" b="1" dirty="0"/>
              <a:t>元组的元素不能修改</a:t>
            </a:r>
            <a:r>
              <a:rPr lang="zh-CN" altLang="en-US" dirty="0"/>
              <a:t>。元组使用小括号，列表使用方括号。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除了元素不能修改，其他的和列表一样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字典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info = {'name':'</a:t>
            </a:r>
            <a:r>
              <a:rPr lang="zh-CN" altLang="en-US" dirty="0"/>
              <a:t>班长</a:t>
            </a:r>
            <a:r>
              <a:rPr lang="en-US" altLang="zh-CN" dirty="0"/>
              <a:t>', 'id':100, '</a:t>
            </a:r>
            <a:r>
              <a:rPr lang="en-US" altLang="zh-CN" dirty="0" err="1"/>
              <a:t>sex':'f</a:t>
            </a:r>
            <a:r>
              <a:rPr lang="en-US" altLang="zh-CN" dirty="0"/>
              <a:t>', 'address':'</a:t>
            </a:r>
            <a:r>
              <a:rPr lang="zh-CN" altLang="en-US" dirty="0"/>
              <a:t>地球亚洲中国北京</a:t>
            </a:r>
            <a:r>
              <a:rPr lang="en-US" altLang="zh-CN" dirty="0"/>
              <a:t>'}</a:t>
            </a:r>
          </a:p>
          <a:p>
            <a:r>
              <a:rPr lang="zh-CN" altLang="en-US" dirty="0"/>
              <a:t>说明：</a:t>
            </a:r>
          </a:p>
          <a:p>
            <a:r>
              <a:rPr lang="zh-CN" altLang="en-US" dirty="0"/>
              <a:t>字典和列表一样，也能够存储多个数据</a:t>
            </a:r>
          </a:p>
          <a:p>
            <a:r>
              <a:rPr lang="zh-CN" altLang="en-US" dirty="0"/>
              <a:t>列表中找某个元素时，是根据下标进行的</a:t>
            </a:r>
          </a:p>
          <a:p>
            <a:r>
              <a:rPr lang="zh-CN" altLang="en-US" dirty="0"/>
              <a:t>字典中找某个元素时，是根据</a:t>
            </a:r>
            <a:r>
              <a:rPr lang="en-US" altLang="zh-CN" dirty="0"/>
              <a:t>'</a:t>
            </a:r>
            <a:r>
              <a:rPr lang="zh-CN" altLang="en-US" dirty="0"/>
              <a:t>名字</a:t>
            </a:r>
            <a:r>
              <a:rPr lang="en-US" altLang="zh-CN" dirty="0"/>
              <a:t>'</a:t>
            </a:r>
            <a:r>
              <a:rPr lang="zh-CN" altLang="en-US" dirty="0"/>
              <a:t>（就是冒号</a:t>
            </a:r>
            <a:r>
              <a:rPr lang="en-US" altLang="zh-CN" dirty="0"/>
              <a:t>:</a:t>
            </a:r>
            <a:r>
              <a:rPr lang="zh-CN" altLang="en-US" dirty="0"/>
              <a:t>前面的那个值，例如上面代码中的</a:t>
            </a:r>
            <a:r>
              <a:rPr lang="en-US" altLang="zh-CN" dirty="0"/>
              <a:t>'name'</a:t>
            </a:r>
            <a:r>
              <a:rPr lang="zh-CN" altLang="en-US" dirty="0"/>
              <a:t>、</a:t>
            </a:r>
            <a:r>
              <a:rPr lang="en-US" altLang="zh-CN" dirty="0"/>
              <a:t>'id'</a:t>
            </a:r>
            <a:r>
              <a:rPr lang="zh-CN" altLang="en-US" dirty="0"/>
              <a:t>、</a:t>
            </a:r>
            <a:r>
              <a:rPr lang="en-US" altLang="zh-CN" dirty="0"/>
              <a:t>'sex'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字典的每个元素由</a:t>
            </a:r>
            <a:r>
              <a:rPr lang="en-US" altLang="zh-CN" dirty="0"/>
              <a:t>2</a:t>
            </a:r>
            <a:r>
              <a:rPr lang="zh-CN" altLang="en-US" dirty="0"/>
              <a:t>部分组成，键</a:t>
            </a:r>
            <a:r>
              <a:rPr lang="en-US" altLang="zh-CN" dirty="0"/>
              <a:t>:</a:t>
            </a:r>
            <a:r>
              <a:rPr lang="zh-CN" altLang="en-US" dirty="0"/>
              <a:t>值。例如 </a:t>
            </a:r>
            <a:r>
              <a:rPr lang="en-US" altLang="zh-CN" dirty="0"/>
              <a:t>'name':'</a:t>
            </a:r>
            <a:r>
              <a:rPr lang="zh-CN" altLang="en-US" dirty="0"/>
              <a:t>班长</a:t>
            </a:r>
            <a:r>
              <a:rPr lang="en-US" altLang="zh-CN" dirty="0"/>
              <a:t>' ,'name'</a:t>
            </a:r>
            <a:r>
              <a:rPr lang="zh-CN" altLang="en-US" dirty="0"/>
              <a:t>为键，</a:t>
            </a:r>
            <a:r>
              <a:rPr lang="en-US" altLang="zh-CN" dirty="0"/>
              <a:t>'</a:t>
            </a:r>
            <a:r>
              <a:rPr lang="zh-CN" altLang="en-US" dirty="0"/>
              <a:t>班长</a:t>
            </a:r>
            <a:r>
              <a:rPr lang="en-US" altLang="zh-CN" dirty="0"/>
              <a:t>'</a:t>
            </a:r>
            <a:r>
              <a:rPr lang="zh-CN" altLang="en-US" dirty="0"/>
              <a:t>为值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根据键使用值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info = {'name':'</a:t>
            </a:r>
            <a:r>
              <a:rPr lang="zh-CN" altLang="en-US" dirty="0"/>
              <a:t>班长</a:t>
            </a:r>
            <a:r>
              <a:rPr lang="en-US" altLang="zh-CN" dirty="0"/>
              <a:t>', 'id':100, '</a:t>
            </a:r>
            <a:r>
              <a:rPr lang="en-US" altLang="zh-CN" dirty="0" err="1"/>
              <a:t>sex':'f</a:t>
            </a:r>
            <a:r>
              <a:rPr lang="en-US" altLang="zh-CN" dirty="0"/>
              <a:t>', 'address':'</a:t>
            </a:r>
            <a:r>
              <a:rPr lang="zh-CN" altLang="en-US" dirty="0"/>
              <a:t>地球亚洲中国北京</a:t>
            </a:r>
            <a:r>
              <a:rPr lang="en-US" altLang="zh-CN" dirty="0"/>
              <a:t>'} </a:t>
            </a:r>
          </a:p>
          <a:p>
            <a:r>
              <a:rPr lang="en-US" altLang="zh-CN" dirty="0"/>
              <a:t>print(info['name']) </a:t>
            </a:r>
          </a:p>
          <a:p>
            <a:r>
              <a:rPr lang="en-US" altLang="zh-CN" dirty="0"/>
              <a:t>print(info['address'])</a:t>
            </a:r>
          </a:p>
          <a:p>
            <a:r>
              <a:rPr lang="zh-CN" altLang="en-US" dirty="0"/>
              <a:t>若访问不存在的键，则会报错：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44949"/>
            <a:ext cx="8229600" cy="512035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可移植性</a:t>
            </a:r>
            <a:r>
              <a:rPr lang="en-US" altLang="zh-CN" dirty="0"/>
              <a:t>——</a:t>
            </a:r>
            <a:r>
              <a:rPr lang="zh-CN" altLang="en-US" dirty="0"/>
              <a:t>由于它的开源本质，</a:t>
            </a:r>
            <a:r>
              <a:rPr lang="en-US" altLang="zh-CN" dirty="0"/>
              <a:t>Python</a:t>
            </a:r>
            <a:r>
              <a:rPr lang="zh-CN" altLang="en-US" dirty="0"/>
              <a:t>已经被移植在许多平台上（经过改动使它能够工作在不同平台上）。如果你小心地避免使用依赖于系统的特性，那么你的所有</a:t>
            </a:r>
            <a:r>
              <a:rPr lang="en-US" altLang="zh-CN" dirty="0"/>
              <a:t>Python</a:t>
            </a:r>
            <a:r>
              <a:rPr lang="zh-CN" altLang="en-US" dirty="0"/>
              <a:t>程序无需修改就可以在下述任何平台上面运行。这些平台包括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FreeBSD</a:t>
            </a:r>
            <a:r>
              <a:rPr lang="zh-CN" altLang="en-US" dirty="0"/>
              <a:t>、</a:t>
            </a:r>
            <a:r>
              <a:rPr lang="en-US" altLang="zh-CN" dirty="0"/>
              <a:t>Macintosh</a:t>
            </a:r>
            <a:r>
              <a:rPr lang="zh-CN" altLang="en-US" dirty="0"/>
              <a:t>、</a:t>
            </a:r>
            <a:r>
              <a:rPr lang="en-US" altLang="zh-CN" dirty="0"/>
              <a:t>Solaris</a:t>
            </a:r>
            <a:r>
              <a:rPr lang="zh-CN" altLang="en-US" dirty="0"/>
              <a:t>、</a:t>
            </a:r>
            <a:r>
              <a:rPr lang="en-US" altLang="zh-CN" dirty="0"/>
              <a:t>OS/2</a:t>
            </a:r>
            <a:r>
              <a:rPr lang="zh-CN" altLang="en-US" dirty="0"/>
              <a:t>、</a:t>
            </a:r>
            <a:r>
              <a:rPr lang="en-US" altLang="zh-CN" dirty="0"/>
              <a:t>Amiga</a:t>
            </a:r>
            <a:r>
              <a:rPr lang="zh-CN" altLang="en-US" dirty="0"/>
              <a:t>、</a:t>
            </a:r>
            <a:r>
              <a:rPr lang="en-US" altLang="zh-CN" dirty="0"/>
              <a:t>AROS</a:t>
            </a:r>
            <a:r>
              <a:rPr lang="zh-CN" altLang="en-US" dirty="0"/>
              <a:t>、</a:t>
            </a:r>
            <a:r>
              <a:rPr lang="en-US" altLang="zh-CN" dirty="0"/>
              <a:t>AS/400</a:t>
            </a:r>
            <a:r>
              <a:rPr lang="zh-CN" altLang="en-US" dirty="0"/>
              <a:t>、</a:t>
            </a:r>
            <a:r>
              <a:rPr lang="en-US" altLang="zh-CN" dirty="0"/>
              <a:t>BeOS</a:t>
            </a:r>
            <a:r>
              <a:rPr lang="zh-CN" altLang="en-US" dirty="0"/>
              <a:t>、</a:t>
            </a:r>
            <a:r>
              <a:rPr lang="en-US" altLang="zh-CN" dirty="0"/>
              <a:t>OS/390</a:t>
            </a:r>
            <a:r>
              <a:rPr lang="zh-CN" altLang="en-US" dirty="0"/>
              <a:t>、</a:t>
            </a:r>
            <a:r>
              <a:rPr lang="en-US" altLang="zh-CN" dirty="0"/>
              <a:t>z/OS</a:t>
            </a:r>
            <a:r>
              <a:rPr lang="zh-CN" altLang="en-US" dirty="0"/>
              <a:t>、</a:t>
            </a:r>
            <a:r>
              <a:rPr lang="en-US" altLang="zh-CN" dirty="0"/>
              <a:t>Palm OS</a:t>
            </a:r>
            <a:r>
              <a:rPr lang="zh-CN" altLang="en-US" dirty="0"/>
              <a:t>、</a:t>
            </a:r>
            <a:r>
              <a:rPr lang="en-US" altLang="zh-CN" dirty="0"/>
              <a:t>QNX</a:t>
            </a:r>
            <a:r>
              <a:rPr lang="zh-CN" altLang="en-US" dirty="0"/>
              <a:t>、</a:t>
            </a:r>
            <a:r>
              <a:rPr lang="en-US" altLang="zh-CN" dirty="0"/>
              <a:t>VMS</a:t>
            </a:r>
            <a:r>
              <a:rPr lang="zh-CN" altLang="en-US" dirty="0"/>
              <a:t>、</a:t>
            </a:r>
            <a:r>
              <a:rPr lang="en-US" altLang="zh-CN" dirty="0"/>
              <a:t>Psion</a:t>
            </a:r>
            <a:r>
              <a:rPr lang="zh-CN" altLang="en-US" dirty="0"/>
              <a:t>、</a:t>
            </a:r>
            <a:r>
              <a:rPr lang="en-US" altLang="zh-CN" dirty="0" err="1"/>
              <a:t>Acom</a:t>
            </a:r>
            <a:r>
              <a:rPr lang="en-US" altLang="zh-CN" dirty="0"/>
              <a:t> RISC OS</a:t>
            </a:r>
            <a:r>
              <a:rPr lang="zh-CN" altLang="en-US" dirty="0"/>
              <a:t>、</a:t>
            </a:r>
            <a:r>
              <a:rPr lang="en-US" altLang="zh-CN" dirty="0" err="1"/>
              <a:t>VxWorks</a:t>
            </a:r>
            <a:r>
              <a:rPr lang="zh-CN" altLang="en-US" dirty="0"/>
              <a:t>、</a:t>
            </a:r>
            <a:r>
              <a:rPr lang="en-US" altLang="zh-CN" dirty="0"/>
              <a:t>PlayStation</a:t>
            </a:r>
            <a:r>
              <a:rPr lang="zh-CN" altLang="en-US" dirty="0"/>
              <a:t>、</a:t>
            </a:r>
            <a:r>
              <a:rPr lang="en-US" altLang="zh-CN" dirty="0"/>
              <a:t>Sharp </a:t>
            </a:r>
            <a:r>
              <a:rPr lang="en-US" altLang="zh-CN" dirty="0" err="1"/>
              <a:t>Zaurus</a:t>
            </a:r>
            <a:r>
              <a:rPr lang="zh-CN" altLang="en-US" dirty="0"/>
              <a:t>、</a:t>
            </a:r>
            <a:r>
              <a:rPr lang="en-US" altLang="zh-CN" dirty="0"/>
              <a:t>Windows CE</a:t>
            </a:r>
            <a:r>
              <a:rPr lang="zh-CN" altLang="en-US" dirty="0"/>
              <a:t>甚至还有</a:t>
            </a:r>
            <a:r>
              <a:rPr lang="en-US" altLang="zh-CN" dirty="0" err="1"/>
              <a:t>PocketPC</a:t>
            </a:r>
            <a:r>
              <a:rPr lang="zh-CN" altLang="en-US" dirty="0"/>
              <a:t>、</a:t>
            </a:r>
            <a:r>
              <a:rPr lang="en-US" altLang="zh-CN" dirty="0" err="1"/>
              <a:t>Symbian</a:t>
            </a:r>
            <a:r>
              <a:rPr lang="zh-CN" altLang="en-US" dirty="0"/>
              <a:t>以及</a:t>
            </a:r>
            <a:r>
              <a:rPr lang="en-US" altLang="zh-CN" dirty="0"/>
              <a:t>Google</a:t>
            </a:r>
            <a:r>
              <a:rPr lang="zh-CN" altLang="en-US" dirty="0"/>
              <a:t>基于</a:t>
            </a:r>
            <a:r>
              <a:rPr lang="en-US" altLang="zh-CN" dirty="0" err="1"/>
              <a:t>linux</a:t>
            </a:r>
            <a:r>
              <a:rPr lang="zh-CN" altLang="en-US" dirty="0"/>
              <a:t>开发的</a:t>
            </a:r>
            <a:r>
              <a:rPr lang="en-US" altLang="zh-CN" dirty="0"/>
              <a:t>Android</a:t>
            </a:r>
            <a:r>
              <a:rPr lang="zh-CN" altLang="en-US" dirty="0"/>
              <a:t>平台！</a:t>
            </a:r>
          </a:p>
          <a:p>
            <a:r>
              <a:rPr lang="zh-CN" altLang="en-US" dirty="0"/>
              <a:t>解释性</a:t>
            </a:r>
            <a:r>
              <a:rPr lang="en-US" altLang="zh-CN" dirty="0"/>
              <a:t>——Python</a:t>
            </a:r>
            <a:r>
              <a:rPr lang="zh-CN" altLang="en-US" dirty="0"/>
              <a:t>语言写的程序不需要编译成二进制代码。你可以直接从源代码运行程序。在计算机内部，</a:t>
            </a:r>
            <a:r>
              <a:rPr lang="en-US" altLang="zh-CN" dirty="0"/>
              <a:t>Python</a:t>
            </a:r>
            <a:r>
              <a:rPr lang="zh-CN" altLang="en-US" dirty="0"/>
              <a:t>解释器把源代码转换成称为字节码的中间形式，然后再把它翻译成计算机使用的机器语言并运行。事实上，由于你不再需要担心如何编译程序，如何确保连接转载正确的库等等，所有这一切使得使用</a:t>
            </a:r>
            <a:r>
              <a:rPr lang="en-US" altLang="zh-CN" dirty="0"/>
              <a:t>Python</a:t>
            </a:r>
            <a:r>
              <a:rPr lang="zh-CN" altLang="en-US" dirty="0"/>
              <a:t>更加简单。由于你只需要把你的</a:t>
            </a:r>
            <a:r>
              <a:rPr lang="en-US" altLang="zh-CN" dirty="0"/>
              <a:t>Python</a:t>
            </a:r>
            <a:r>
              <a:rPr lang="zh-CN" altLang="en-US" dirty="0"/>
              <a:t>程序拷贝到另外一台计算机上，它就可以工作了，这也使得你的</a:t>
            </a:r>
            <a:r>
              <a:rPr lang="en-US" altLang="zh-CN" dirty="0"/>
              <a:t>Python</a:t>
            </a:r>
            <a:r>
              <a:rPr lang="zh-CN" altLang="en-US" dirty="0"/>
              <a:t>程序更加易于移植。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A983CC3-3028-4BCD-A6D4-A3352183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482"/>
            <a:ext cx="8229600" cy="705240"/>
          </a:xfrm>
        </p:spPr>
        <p:txBody>
          <a:bodyPr/>
          <a:lstStyle/>
          <a:p>
            <a:pPr algn="l"/>
            <a:r>
              <a:rPr lang="en-US" altLang="zh-CN" dirty="0"/>
              <a:t>Python</a:t>
            </a:r>
            <a:r>
              <a:rPr lang="zh-CN" altLang="en-US" dirty="0"/>
              <a:t>优点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列表的常见操作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&lt;1&gt;</a:t>
            </a:r>
            <a:r>
              <a:rPr lang="zh-CN" altLang="en-US" b="1" dirty="0"/>
              <a:t>修改元素</a:t>
            </a:r>
            <a:endParaRPr lang="en-US" altLang="zh-CN" b="1" dirty="0"/>
          </a:p>
          <a:p>
            <a:r>
              <a:rPr lang="en-US" altLang="zh-CN" dirty="0"/>
              <a:t>info = {'name':'</a:t>
            </a:r>
            <a:r>
              <a:rPr lang="zh-CN" altLang="en-US" dirty="0"/>
              <a:t>班长</a:t>
            </a:r>
            <a:r>
              <a:rPr lang="en-US" altLang="zh-CN" dirty="0"/>
              <a:t>', 'id':100, '</a:t>
            </a:r>
            <a:r>
              <a:rPr lang="en-US" altLang="zh-CN" dirty="0" err="1"/>
              <a:t>sex':'f</a:t>
            </a:r>
            <a:r>
              <a:rPr lang="en-US" altLang="zh-CN" dirty="0"/>
              <a:t>', 'address':'</a:t>
            </a:r>
            <a:r>
              <a:rPr lang="zh-CN" altLang="en-US" dirty="0"/>
              <a:t>地球亚洲中国北京</a:t>
            </a:r>
            <a:r>
              <a:rPr lang="en-US" altLang="zh-CN" dirty="0"/>
              <a:t>'} </a:t>
            </a:r>
          </a:p>
          <a:p>
            <a:r>
              <a:rPr lang="en-US" altLang="zh-CN" dirty="0" err="1"/>
              <a:t>newId</a:t>
            </a:r>
            <a:r>
              <a:rPr lang="en-US" altLang="zh-CN" dirty="0"/>
              <a:t> = input('</a:t>
            </a:r>
            <a:r>
              <a:rPr lang="zh-CN" altLang="en-US" dirty="0"/>
              <a:t>请输入新的学号</a:t>
            </a:r>
            <a:r>
              <a:rPr lang="en-US" altLang="zh-CN" dirty="0"/>
              <a:t>') </a:t>
            </a:r>
          </a:p>
          <a:p>
            <a:r>
              <a:rPr lang="en-US" altLang="zh-CN" dirty="0"/>
              <a:t>info['id'] =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newId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print('</a:t>
            </a:r>
            <a:r>
              <a:rPr lang="zh-CN" altLang="en-US" dirty="0"/>
              <a:t>修改之后的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%d:'%info['id'])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4929411"/>
          </a:xfrm>
        </p:spPr>
        <p:txBody>
          <a:bodyPr/>
          <a:lstStyle/>
          <a:p>
            <a:r>
              <a:rPr lang="en-US" altLang="zh-CN" b="1" dirty="0"/>
              <a:t>&lt;2&gt;</a:t>
            </a:r>
            <a:r>
              <a:rPr lang="zh-CN" altLang="en-US" b="1" dirty="0"/>
              <a:t>添加元素</a:t>
            </a:r>
          </a:p>
          <a:p>
            <a:r>
              <a:rPr lang="en-US" altLang="zh-CN" dirty="0"/>
              <a:t>info = {'name':'</a:t>
            </a:r>
            <a:r>
              <a:rPr lang="zh-CN" altLang="en-US" dirty="0"/>
              <a:t>班长</a:t>
            </a:r>
            <a:r>
              <a:rPr lang="en-US" altLang="zh-CN" dirty="0"/>
              <a:t>', '</a:t>
            </a:r>
            <a:r>
              <a:rPr lang="en-US" altLang="zh-CN" dirty="0" err="1"/>
              <a:t>sex':'f</a:t>
            </a:r>
            <a:r>
              <a:rPr lang="en-US" altLang="zh-CN" dirty="0"/>
              <a:t>', 'address':'</a:t>
            </a:r>
            <a:r>
              <a:rPr lang="zh-CN" altLang="en-US" dirty="0"/>
              <a:t>地球亚洲中国北京</a:t>
            </a:r>
            <a:r>
              <a:rPr lang="en-US" altLang="zh-CN" dirty="0"/>
              <a:t>'} </a:t>
            </a:r>
          </a:p>
          <a:p>
            <a:r>
              <a:rPr lang="en-US" altLang="zh-CN" dirty="0"/>
              <a:t># print('id</a:t>
            </a:r>
            <a:r>
              <a:rPr lang="zh-CN" altLang="en-US" dirty="0"/>
              <a:t>为</a:t>
            </a:r>
            <a:r>
              <a:rPr lang="en-US" altLang="zh-CN" dirty="0"/>
              <a:t>:%</a:t>
            </a:r>
            <a:r>
              <a:rPr lang="en-US" altLang="zh-CN" dirty="0" err="1"/>
              <a:t>d'%info</a:t>
            </a:r>
            <a:r>
              <a:rPr lang="en-US" altLang="zh-CN" dirty="0"/>
              <a:t>['id'])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程序会终端运行，因为访问了不存在的键 </a:t>
            </a:r>
            <a:r>
              <a:rPr lang="en-US" altLang="zh-CN" dirty="0" err="1"/>
              <a:t>newId</a:t>
            </a:r>
            <a:r>
              <a:rPr lang="en-US" altLang="zh-CN" dirty="0"/>
              <a:t> = input('</a:t>
            </a:r>
            <a:r>
              <a:rPr lang="zh-CN" altLang="en-US" dirty="0"/>
              <a:t>请输入新的学号</a:t>
            </a:r>
            <a:r>
              <a:rPr lang="en-US" altLang="zh-CN" dirty="0"/>
              <a:t>') </a:t>
            </a:r>
          </a:p>
          <a:p>
            <a:r>
              <a:rPr lang="en-US" altLang="zh-CN" dirty="0"/>
              <a:t>info['id'] = </a:t>
            </a:r>
            <a:r>
              <a:rPr lang="en-US" altLang="zh-CN" dirty="0" err="1"/>
              <a:t>newId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print('</a:t>
            </a:r>
            <a:r>
              <a:rPr lang="zh-CN" altLang="en-US" dirty="0"/>
              <a:t>添加之后的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:%</a:t>
            </a:r>
            <a:r>
              <a:rPr lang="en-US" altLang="zh-CN" dirty="0" err="1"/>
              <a:t>d'%info</a:t>
            </a:r>
            <a:r>
              <a:rPr lang="en-US" altLang="zh-CN" dirty="0"/>
              <a:t>['id'])</a:t>
            </a: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dirty="0"/>
              <a:t>&lt;3&gt;</a:t>
            </a:r>
            <a:r>
              <a:rPr lang="zh-CN" altLang="en-US" b="1" dirty="0"/>
              <a:t>删除元素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info = {'name':'</a:t>
            </a:r>
            <a:r>
              <a:rPr lang="zh-CN" altLang="en-US" dirty="0"/>
              <a:t>班长</a:t>
            </a:r>
            <a:r>
              <a:rPr lang="en-US" altLang="zh-CN" dirty="0"/>
              <a:t>', '</a:t>
            </a:r>
            <a:r>
              <a:rPr lang="en-US" altLang="zh-CN" dirty="0" err="1"/>
              <a:t>sex':'f</a:t>
            </a:r>
            <a:r>
              <a:rPr lang="en-US" altLang="zh-CN" dirty="0"/>
              <a:t>', 'address':'</a:t>
            </a:r>
            <a:r>
              <a:rPr lang="zh-CN" altLang="en-US" dirty="0"/>
              <a:t>地球亚洲中国北京</a:t>
            </a:r>
            <a:r>
              <a:rPr lang="en-US" altLang="zh-CN" dirty="0"/>
              <a:t>'} </a:t>
            </a:r>
          </a:p>
          <a:p>
            <a:r>
              <a:rPr lang="en-US" altLang="zh-CN" dirty="0"/>
              <a:t>print('</a:t>
            </a:r>
            <a:r>
              <a:rPr lang="zh-CN" altLang="en-US" dirty="0"/>
              <a:t>删除前</a:t>
            </a:r>
            <a:r>
              <a:rPr lang="en-US" altLang="zh-CN" dirty="0"/>
              <a:t>,%</a:t>
            </a:r>
            <a:r>
              <a:rPr lang="en-US" altLang="zh-CN" dirty="0" err="1"/>
              <a:t>s'%info</a:t>
            </a:r>
            <a:r>
              <a:rPr lang="en-US" altLang="zh-CN" dirty="0"/>
              <a:t>['name']) </a:t>
            </a:r>
          </a:p>
          <a:p>
            <a:r>
              <a:rPr lang="en-US" altLang="zh-CN" dirty="0"/>
              <a:t>del info['name'] </a:t>
            </a:r>
          </a:p>
          <a:p>
            <a:r>
              <a:rPr lang="en-US" altLang="zh-CN" dirty="0"/>
              <a:t>print('</a:t>
            </a:r>
            <a:r>
              <a:rPr lang="zh-CN" altLang="en-US" dirty="0"/>
              <a:t>删除后</a:t>
            </a:r>
            <a:r>
              <a:rPr lang="en-US" altLang="zh-CN" dirty="0"/>
              <a:t>,%</a:t>
            </a:r>
            <a:r>
              <a:rPr lang="en-US" altLang="zh-CN" dirty="0" err="1"/>
              <a:t>s'%info</a:t>
            </a:r>
            <a:r>
              <a:rPr lang="en-US" altLang="zh-CN" dirty="0"/>
              <a:t>['name'])</a:t>
            </a:r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&lt;1&gt;</a:t>
            </a:r>
            <a:r>
              <a:rPr lang="zh-CN" altLang="en-US" b="1" dirty="0"/>
              <a:t>定义函数</a:t>
            </a:r>
          </a:p>
          <a:p>
            <a:r>
              <a:rPr lang="en-US" altLang="zh-CN" dirty="0"/>
              <a:t>def </a:t>
            </a:r>
            <a:r>
              <a:rPr lang="zh-CN" altLang="en-US" dirty="0"/>
              <a:t>函数名</a:t>
            </a:r>
            <a:r>
              <a:rPr lang="en-US" altLang="zh-CN" dirty="0"/>
              <a:t>():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代码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求和函数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  test(</a:t>
            </a:r>
            <a:r>
              <a:rPr lang="en-US" altLang="zh-CN" dirty="0" err="1"/>
              <a:t>x,y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print (“%d”%(</a:t>
            </a:r>
            <a:r>
              <a:rPr lang="en-US" altLang="zh-CN" dirty="0" err="1"/>
              <a:t>x+y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def add2num(a, b): </a:t>
            </a:r>
          </a:p>
          <a:p>
            <a:r>
              <a:rPr lang="en-US" altLang="zh-CN" dirty="0"/>
              <a:t>      return </a:t>
            </a:r>
            <a:r>
              <a:rPr lang="en-US" altLang="zh-CN" dirty="0" err="1"/>
              <a:t>a+b</a:t>
            </a:r>
            <a:endParaRPr lang="en-US" altLang="zh-CN" dirty="0"/>
          </a:p>
          <a:p>
            <a:r>
              <a:rPr lang="en-US" altLang="zh-CN" dirty="0"/>
              <a:t>C = add2num(1,2)</a:t>
            </a:r>
          </a:p>
          <a:p>
            <a:r>
              <a:rPr lang="en-US" altLang="zh-CN" dirty="0"/>
              <a:t>Print c</a:t>
            </a:r>
            <a:endParaRPr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dirty="0"/>
              <a:t>def </a:t>
            </a:r>
            <a:r>
              <a:rPr lang="en-US" altLang="zh-CN" dirty="0" err="1"/>
              <a:t>printMenu</a:t>
            </a:r>
            <a:r>
              <a:rPr lang="en-US" altLang="zh-CN" dirty="0"/>
              <a:t>(): </a:t>
            </a:r>
          </a:p>
          <a:p>
            <a:r>
              <a:rPr lang="en-US" altLang="zh-CN" dirty="0"/>
              <a:t>      print('--------------------------') </a:t>
            </a:r>
          </a:p>
          <a:p>
            <a:r>
              <a:rPr lang="en-US" altLang="zh-CN" dirty="0"/>
              <a:t>      print(' xx</a:t>
            </a:r>
            <a:r>
              <a:rPr lang="zh-CN" altLang="en-US" dirty="0"/>
              <a:t>涮涮锅 点菜系统</a:t>
            </a:r>
            <a:r>
              <a:rPr lang="en-US" altLang="zh-CN" dirty="0"/>
              <a:t>') </a:t>
            </a:r>
          </a:p>
          <a:p>
            <a:r>
              <a:rPr lang="en-US" altLang="zh-CN" dirty="0"/>
              <a:t>      print('') </a:t>
            </a:r>
          </a:p>
          <a:p>
            <a:r>
              <a:rPr lang="en-US" altLang="zh-CN" dirty="0"/>
              <a:t>      print(' 1. </a:t>
            </a:r>
            <a:r>
              <a:rPr lang="zh-CN" altLang="en-US" dirty="0"/>
              <a:t>羊肉涮涮锅</a:t>
            </a:r>
            <a:r>
              <a:rPr lang="en-US" altLang="zh-CN" dirty="0"/>
              <a:t>') </a:t>
            </a:r>
          </a:p>
          <a:p>
            <a:r>
              <a:rPr lang="en-US" altLang="zh-CN" dirty="0"/>
              <a:t>      print(' 2. </a:t>
            </a:r>
            <a:r>
              <a:rPr lang="zh-CN" altLang="en-US" dirty="0"/>
              <a:t>牛肉涮涮锅</a:t>
            </a:r>
            <a:r>
              <a:rPr lang="en-US" altLang="zh-CN" dirty="0"/>
              <a:t>') </a:t>
            </a:r>
          </a:p>
          <a:p>
            <a:r>
              <a:rPr lang="en-US" altLang="zh-CN" dirty="0"/>
              <a:t>      print(' 3. </a:t>
            </a:r>
            <a:r>
              <a:rPr lang="zh-CN" altLang="en-US" dirty="0"/>
              <a:t>猪肉涮涮锅</a:t>
            </a:r>
            <a:r>
              <a:rPr lang="en-US" altLang="zh-CN" dirty="0"/>
              <a:t>') </a:t>
            </a:r>
          </a:p>
          <a:p>
            <a:r>
              <a:rPr lang="en-US" altLang="zh-CN" dirty="0"/>
              <a:t>      print('--------------------------')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46F35B3-EF7D-40EE-B1F6-B58DCC13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482"/>
            <a:ext cx="8229600" cy="705240"/>
          </a:xfrm>
        </p:spPr>
        <p:txBody>
          <a:bodyPr/>
          <a:lstStyle/>
          <a:p>
            <a:pPr algn="l"/>
            <a:r>
              <a:rPr lang="zh-CN" altLang="en-US" b="1" dirty="0"/>
              <a:t>无参数，无返回值的函数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73427"/>
          </a:xfrm>
        </p:spPr>
        <p:txBody>
          <a:bodyPr/>
          <a:lstStyle/>
          <a:p>
            <a:r>
              <a:rPr lang="en-US" altLang="zh-CN" dirty="0"/>
              <a:t>def </a:t>
            </a:r>
            <a:r>
              <a:rPr lang="en-US" altLang="zh-CN" dirty="0" err="1"/>
              <a:t>getTemperature</a:t>
            </a:r>
            <a:r>
              <a:rPr lang="en-US" altLang="zh-CN" dirty="0"/>
              <a:t>(): #</a:t>
            </a:r>
            <a:r>
              <a:rPr lang="zh-CN" altLang="en-US" dirty="0"/>
              <a:t>这里是获取温度的一些处理过程 </a:t>
            </a:r>
            <a:r>
              <a:rPr lang="en-US" altLang="zh-CN" dirty="0"/>
              <a:t>#</a:t>
            </a:r>
            <a:r>
              <a:rPr lang="zh-CN" altLang="en-US" dirty="0"/>
              <a:t>为了简单起见，先模拟返回一个数据 </a:t>
            </a:r>
            <a:endParaRPr lang="en-US" altLang="zh-CN" dirty="0"/>
          </a:p>
          <a:p>
            <a:r>
              <a:rPr lang="en-US" altLang="zh-CN" dirty="0"/>
              <a:t>      return 24 </a:t>
            </a:r>
          </a:p>
          <a:p>
            <a:r>
              <a:rPr lang="en-US" altLang="zh-CN" dirty="0"/>
              <a:t>temperature = </a:t>
            </a:r>
            <a:r>
              <a:rPr lang="en-US" altLang="zh-CN" dirty="0" err="1"/>
              <a:t>getTemperature</a:t>
            </a:r>
            <a:r>
              <a:rPr lang="en-US" altLang="zh-CN" dirty="0"/>
              <a:t>() </a:t>
            </a:r>
          </a:p>
          <a:p>
            <a:r>
              <a:rPr lang="en-US" altLang="zh-CN" dirty="0"/>
              <a:t>print('</a:t>
            </a:r>
            <a:r>
              <a:rPr lang="zh-CN" altLang="en-US" dirty="0"/>
              <a:t>当前的温度为</a:t>
            </a:r>
            <a:r>
              <a:rPr lang="en-US" altLang="zh-CN" dirty="0"/>
              <a:t>:%</a:t>
            </a:r>
            <a:r>
              <a:rPr lang="en-US" altLang="zh-CN" dirty="0" err="1"/>
              <a:t>d'%temperature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&lt;3&gt;</a:t>
            </a:r>
            <a:r>
              <a:rPr lang="zh-CN" altLang="en-US" b="1" dirty="0"/>
              <a:t>有参数，无返回值的函数</a:t>
            </a:r>
          </a:p>
          <a:p>
            <a:r>
              <a:rPr lang="en-US" altLang="zh-CN" b="1" dirty="0"/>
              <a:t>&lt;4&gt;</a:t>
            </a:r>
            <a:r>
              <a:rPr lang="zh-CN" altLang="en-US" b="1" dirty="0"/>
              <a:t>有参数，有返回值的函数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D44D2AB-C30D-4C38-B3B2-58EAD794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482"/>
            <a:ext cx="8229600" cy="705240"/>
          </a:xfrm>
        </p:spPr>
        <p:txBody>
          <a:bodyPr/>
          <a:lstStyle/>
          <a:p>
            <a:pPr algn="l"/>
            <a:r>
              <a:rPr lang="zh-CN" altLang="en-US" b="1" dirty="0"/>
              <a:t>无参数，有返回值的函数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F6693-A6DC-488A-9937-EF054554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自由练习 </a:t>
            </a:r>
            <a:r>
              <a:rPr lang="en-US" altLang="zh-CN" dirty="0"/>
              <a:t>20</a:t>
            </a:r>
            <a:r>
              <a:rPr lang="zh-CN" altLang="en-US" dirty="0"/>
              <a:t>分钟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1ED02-332C-49F9-ABAC-29755F78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练习上述语法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6DB3C-BBD1-4EB2-B933-0785BCBD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C7245-68EE-4220-A67D-44C984A4587C}" type="datetime1">
              <a:rPr lang="zh-CN" altLang="en-US" smtClean="0"/>
              <a:pPr>
                <a:defRPr/>
              </a:pPr>
              <a:t>2020/5/11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225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86800" cy="705240"/>
          </a:xfrm>
        </p:spPr>
        <p:txBody>
          <a:bodyPr/>
          <a:lstStyle/>
          <a:p>
            <a:pPr algn="l"/>
            <a:r>
              <a:rPr lang="zh-CN" altLang="en-US" dirty="0"/>
              <a:t>课堂实验</a:t>
            </a:r>
            <a:r>
              <a:rPr lang="en-US" altLang="zh-CN" dirty="0"/>
              <a:t>3</a:t>
            </a:r>
            <a:r>
              <a:rPr lang="zh-CN" altLang="en-US" dirty="0"/>
              <a:t>：飞机大战（</a:t>
            </a:r>
            <a:r>
              <a:rPr lang="en-US" altLang="zh-CN" dirty="0"/>
              <a:t>1</a:t>
            </a:r>
            <a:r>
              <a:rPr lang="zh-CN" altLang="en-US" dirty="0"/>
              <a:t>小时）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目的：根据提供的素材，编写一个飞机大战的小游戏，有不同的完成等级：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等级</a:t>
            </a:r>
            <a:r>
              <a:rPr lang="en-US" altLang="zh-CN" dirty="0"/>
              <a:t>1</a:t>
            </a:r>
            <a:r>
              <a:rPr lang="zh-CN" altLang="en-US" dirty="0"/>
              <a:t>、能显示游戏界面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等级</a:t>
            </a:r>
            <a:r>
              <a:rPr lang="en-US" altLang="zh-CN" dirty="0"/>
              <a:t>2</a:t>
            </a:r>
            <a:r>
              <a:rPr lang="zh-CN" altLang="en-US" dirty="0"/>
              <a:t>、飞机可以控制左右移动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等级</a:t>
            </a:r>
            <a:r>
              <a:rPr lang="en-US" altLang="zh-CN" dirty="0"/>
              <a:t>3</a:t>
            </a:r>
            <a:r>
              <a:rPr lang="zh-CN" altLang="en-US" dirty="0"/>
              <a:t>、敌机按照不同方式飞来，并发射子弹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等级</a:t>
            </a:r>
            <a:r>
              <a:rPr lang="en-US" altLang="zh-CN" dirty="0"/>
              <a:t>4</a:t>
            </a:r>
            <a:r>
              <a:rPr lang="zh-CN" altLang="en-US" dirty="0"/>
              <a:t>、可以控制飞机击落敌机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基于</a:t>
            </a:r>
            <a:r>
              <a:rPr lang="en-US" altLang="zh-CN" dirty="0" err="1"/>
              <a:t>pygame</a:t>
            </a:r>
            <a:r>
              <a:rPr lang="en-US" altLang="zh-CN" dirty="0"/>
              <a:t>-</a:t>
            </a:r>
            <a:r>
              <a:rPr lang="zh-CN" altLang="en-US" dirty="0"/>
              <a:t>飞机大战</a:t>
            </a:r>
          </a:p>
        </p:txBody>
      </p:sp>
      <p:pic>
        <p:nvPicPr>
          <p:cNvPr id="2050" name="Picture 2" descr="I:\学习视频\黑马Python就业\课件（www.365cmd.com整理提供）\Python基础\Python基础\Images\项目截图-1py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196752"/>
            <a:ext cx="3374753" cy="53743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面向对象</a:t>
            </a:r>
            <a:r>
              <a:rPr lang="en-US" altLang="zh-CN" dirty="0"/>
              <a:t>————Python</a:t>
            </a:r>
            <a:r>
              <a:rPr lang="zh-CN" altLang="en-US" dirty="0"/>
              <a:t>既支持面向过程的编程也支持面向对象的编程。在“面向过程”的语言中，程序是由过程或仅仅是可重用代码的函数构建起来的。在“面向对象”的语言中，程序是由数据和功能组合而成的对象构建起来的。与其他主要的语言如</a:t>
            </a:r>
            <a:r>
              <a:rPr lang="en-US" altLang="zh-CN" dirty="0"/>
              <a:t>C++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相比，</a:t>
            </a:r>
            <a:r>
              <a:rPr lang="en-US" altLang="zh-CN" dirty="0"/>
              <a:t>Python</a:t>
            </a:r>
            <a:r>
              <a:rPr lang="zh-CN" altLang="en-US" dirty="0"/>
              <a:t>以一种非常强大又简单的方式实现面向对象编程。</a:t>
            </a:r>
          </a:p>
          <a:p>
            <a:r>
              <a:rPr lang="zh-CN" altLang="en-US" dirty="0"/>
              <a:t>可扩展性</a:t>
            </a:r>
            <a:r>
              <a:rPr lang="en-US" altLang="zh-CN" dirty="0"/>
              <a:t>————</a:t>
            </a:r>
            <a:r>
              <a:rPr lang="zh-CN" altLang="en-US" dirty="0"/>
              <a:t>如果你需要你的一段关键代码运行得更快或者希望某些算法不公开，你可以把你的部分程序用</a:t>
            </a:r>
            <a:r>
              <a:rPr lang="en-US" altLang="zh-CN" dirty="0"/>
              <a:t>C</a:t>
            </a:r>
            <a:r>
              <a:rPr lang="zh-CN" altLang="en-US" dirty="0"/>
              <a:t>或</a:t>
            </a:r>
            <a:r>
              <a:rPr lang="en-US" altLang="zh-CN" dirty="0"/>
              <a:t>C++</a:t>
            </a:r>
            <a:r>
              <a:rPr lang="zh-CN" altLang="en-US" dirty="0"/>
              <a:t>编写，然后在你的</a:t>
            </a:r>
            <a:r>
              <a:rPr lang="en-US" altLang="zh-CN" dirty="0"/>
              <a:t>Python</a:t>
            </a:r>
            <a:r>
              <a:rPr lang="zh-CN" altLang="en-US" dirty="0"/>
              <a:t>程序中使用它们。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9087ECD-65E4-4A6F-9EEB-44B4BFBB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482"/>
            <a:ext cx="8229600" cy="705240"/>
          </a:xfrm>
        </p:spPr>
        <p:txBody>
          <a:bodyPr/>
          <a:lstStyle/>
          <a:p>
            <a:pPr algn="l"/>
            <a:r>
              <a:rPr lang="en-US" altLang="zh-CN" dirty="0"/>
              <a:t>Python</a:t>
            </a:r>
            <a:r>
              <a:rPr lang="zh-CN" altLang="en-US" dirty="0"/>
              <a:t>优点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安装方法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pygame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7096B-5FC5-4F41-93DD-CF5FFA38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pygame</a:t>
            </a:r>
            <a:r>
              <a:rPr lang="zh-CN" altLang="en-US" dirty="0"/>
              <a:t>主要函数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57CBB-DB43-421C-A0AF-C55741D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1.pygame.display.set_mode(resolution=(0,0), flags=0, depth=0)  </a:t>
            </a:r>
            <a:r>
              <a:rPr lang="zh-CN" altLang="en-US" dirty="0"/>
              <a:t>初始化一个空的窗口  </a:t>
            </a:r>
            <a:r>
              <a:rPr lang="en-US" altLang="zh-CN" dirty="0"/>
              <a:t>resolution</a:t>
            </a:r>
            <a:r>
              <a:rPr lang="zh-CN" altLang="en-US" dirty="0"/>
              <a:t>：传入一个元祖指定窗口的具体大小，</a:t>
            </a:r>
            <a:r>
              <a:rPr lang="en-US" altLang="zh-CN" dirty="0"/>
              <a:t>flags</a:t>
            </a:r>
            <a:r>
              <a:rPr lang="zh-CN" altLang="en-US" dirty="0"/>
              <a:t>：默认</a:t>
            </a:r>
            <a:r>
              <a:rPr lang="en-US" altLang="zh-CN" dirty="0"/>
              <a:t>0,depth</a:t>
            </a:r>
            <a:r>
              <a:rPr lang="zh-CN" altLang="en-US" dirty="0"/>
              <a:t>：窗口的最大深度，一般传</a:t>
            </a:r>
            <a:r>
              <a:rPr lang="en-US" altLang="zh-CN" dirty="0"/>
              <a:t>32  </a:t>
            </a:r>
            <a:r>
              <a:rPr lang="zh-CN" altLang="en-US" dirty="0"/>
              <a:t>返回一个窗口对象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2.pygame.image.load(str = '') </a:t>
            </a:r>
            <a:r>
              <a:rPr lang="zh-CN" altLang="en-US" dirty="0"/>
              <a:t>创建一个图片对象  </a:t>
            </a:r>
            <a:r>
              <a:rPr lang="en-US" altLang="zh-CN" dirty="0"/>
              <a:t>str</a:t>
            </a:r>
            <a:r>
              <a:rPr lang="zh-CN" altLang="en-US" dirty="0"/>
              <a:t>传入一个图片地址 返回一个图片对象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A7A2E-42E5-4B7D-8E79-9E656A7E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C7245-68EE-4220-A67D-44C984A4587C}" type="datetime1">
              <a:rPr lang="zh-CN" altLang="en-US" smtClean="0"/>
              <a:pPr>
                <a:defRPr/>
              </a:pPr>
              <a:t>2020/5/11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11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F63B5-56BF-4B83-8C19-F2DFBCE90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窗口对象的 </a:t>
            </a:r>
            <a:r>
              <a:rPr lang="en-US" altLang="zh-CN" dirty="0" err="1"/>
              <a:t>blit</a:t>
            </a:r>
            <a:r>
              <a:rPr lang="en-US" altLang="zh-CN" dirty="0"/>
              <a:t>()</a:t>
            </a:r>
            <a:r>
              <a:rPr lang="zh-CN" altLang="en-US" dirty="0"/>
              <a:t>方法 用于加载图片，并制定图片的显示位置，参数</a:t>
            </a:r>
            <a:r>
              <a:rPr lang="en-US" altLang="zh-CN" dirty="0"/>
              <a:t>1 </a:t>
            </a:r>
            <a:r>
              <a:rPr lang="zh-CN" altLang="en-US" dirty="0"/>
              <a:t>传入图片对象，参数</a:t>
            </a:r>
            <a:r>
              <a:rPr lang="en-US" altLang="zh-CN" dirty="0"/>
              <a:t>2,</a:t>
            </a:r>
            <a:r>
              <a:rPr lang="zh-CN" altLang="en-US" dirty="0"/>
              <a:t>传入一个元祖，用于指定图片的加载位置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pygame.display.update</a:t>
            </a:r>
            <a:r>
              <a:rPr lang="en-US" altLang="zh-CN" dirty="0"/>
              <a:t>() </a:t>
            </a:r>
            <a:r>
              <a:rPr lang="zh-CN" altLang="en-US" dirty="0"/>
              <a:t>刷新窗口</a:t>
            </a:r>
          </a:p>
          <a:p>
            <a:r>
              <a:rPr lang="en-US" altLang="zh-CN" dirty="0"/>
              <a:t>5.pygame.event.get() </a:t>
            </a:r>
            <a:r>
              <a:rPr lang="zh-CN" altLang="en-US" dirty="0"/>
              <a:t>获取窗口中产生的事件  并返回一个事件对象的列表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事件对象的属性有 </a:t>
            </a:r>
            <a:r>
              <a:rPr lang="en-US" altLang="zh-CN" dirty="0"/>
              <a:t>type:</a:t>
            </a:r>
            <a:r>
              <a:rPr lang="zh-CN" altLang="en-US" dirty="0"/>
              <a:t>用于判断消息的类型 常见的类型有 </a:t>
            </a:r>
            <a:r>
              <a:rPr lang="en-US" altLang="zh-CN" dirty="0"/>
              <a:t>QUIT</a:t>
            </a:r>
            <a:r>
              <a:rPr lang="zh-CN" altLang="en-US" dirty="0"/>
              <a:t>：是否为退出消息 </a:t>
            </a:r>
            <a:r>
              <a:rPr lang="en-US" altLang="zh-CN" dirty="0"/>
              <a:t>KEYDOWN</a:t>
            </a:r>
            <a:r>
              <a:rPr lang="zh-CN" altLang="en-US" dirty="0"/>
              <a:t>：是否为键盘按下的消息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725FC-FB0F-4AD2-9CF2-9BD30836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C7245-68EE-4220-A67D-44C984A4587C}" type="datetime1">
              <a:rPr lang="zh-CN" altLang="en-US" smtClean="0"/>
              <a:pPr>
                <a:defRPr/>
              </a:pPr>
              <a:t>2020/5/11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C86633D-C17D-4DC1-9AD3-3CB042B0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482"/>
            <a:ext cx="8229600" cy="705240"/>
          </a:xfrm>
        </p:spPr>
        <p:txBody>
          <a:bodyPr/>
          <a:lstStyle/>
          <a:p>
            <a:pPr algn="l"/>
            <a:r>
              <a:rPr lang="en-US" altLang="zh-CN" dirty="0" err="1"/>
              <a:t>pygame</a:t>
            </a:r>
            <a:r>
              <a:rPr lang="zh-CN" altLang="en-US" dirty="0"/>
              <a:t>主要函数</a:t>
            </a:r>
          </a:p>
        </p:txBody>
      </p:sp>
    </p:spTree>
    <p:extLst>
      <p:ext uri="{BB962C8B-B14F-4D97-AF65-F5344CB8AC3E}">
        <p14:creationId xmlns:p14="http://schemas.microsoft.com/office/powerpoint/2010/main" val="695257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6E414-C7AF-4AF2-BB83-39A92959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7.</a:t>
            </a:r>
            <a:r>
              <a:rPr lang="zh-CN" altLang="en-US" dirty="0"/>
              <a:t>常见的键盘消息有如下</a:t>
            </a:r>
          </a:p>
          <a:p>
            <a:pPr lvl="1"/>
            <a:r>
              <a:rPr lang="en-US" altLang="zh-CN" dirty="0" err="1"/>
              <a:t>K_a</a:t>
            </a:r>
            <a:r>
              <a:rPr lang="en-US" altLang="zh-CN" dirty="0"/>
              <a:t> k_26</a:t>
            </a:r>
            <a:r>
              <a:rPr lang="zh-CN" altLang="en-US" dirty="0"/>
              <a:t>个字母表  判断键盘上的该字母是否被按下</a:t>
            </a:r>
          </a:p>
          <a:p>
            <a:pPr lvl="1"/>
            <a:r>
              <a:rPr lang="en-US" altLang="zh-CN" dirty="0"/>
              <a:t>K_SHIFT/LEFT/RIGHT/SPACE/.....  </a:t>
            </a:r>
            <a:r>
              <a:rPr lang="zh-CN" altLang="en-US" dirty="0"/>
              <a:t>分别对应键盘上的功能键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CF152-4946-4665-AB18-75E8D00A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C7245-68EE-4220-A67D-44C984A4587C}" type="datetime1">
              <a:rPr lang="zh-CN" altLang="en-US" smtClean="0"/>
              <a:pPr>
                <a:defRPr/>
              </a:pPr>
              <a:t>2020/5/11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5C4B512-438B-4ADF-B281-CD6C1C85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482"/>
            <a:ext cx="8229600" cy="705240"/>
          </a:xfrm>
        </p:spPr>
        <p:txBody>
          <a:bodyPr/>
          <a:lstStyle/>
          <a:p>
            <a:pPr algn="l"/>
            <a:r>
              <a:rPr lang="en-US" altLang="zh-CN" dirty="0" err="1"/>
              <a:t>pygame</a:t>
            </a:r>
            <a:r>
              <a:rPr lang="zh-CN" altLang="en-US" dirty="0"/>
              <a:t>主要函数</a:t>
            </a:r>
          </a:p>
        </p:txBody>
      </p:sp>
    </p:spTree>
    <p:extLst>
      <p:ext uri="{BB962C8B-B14F-4D97-AF65-F5344CB8AC3E}">
        <p14:creationId xmlns:p14="http://schemas.microsoft.com/office/powerpoint/2010/main" val="17068551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9F0A3-2DEF-4615-A936-0BF6B43A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C7245-68EE-4220-A67D-44C984A4587C}" type="datetime1">
              <a:rPr lang="zh-CN" altLang="en-US" smtClean="0"/>
              <a:pPr>
                <a:defRPr/>
              </a:pPr>
              <a:t>2020/5/11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5FF2364-2F8B-4BF9-BDD5-2D4B9B3BF7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07704" y="2564904"/>
            <a:ext cx="5761037" cy="114617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Thanks</a:t>
            </a:r>
            <a:r>
              <a:rPr lang="zh-CN" altLang="en-US" dirty="0">
                <a:solidFill>
                  <a:schemeClr val="bg1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65637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丰富的库</a:t>
            </a:r>
            <a:r>
              <a:rPr lang="en-US" altLang="zh-CN" dirty="0"/>
              <a:t>————Python</a:t>
            </a:r>
            <a:r>
              <a:rPr lang="zh-CN" altLang="en-US" dirty="0"/>
              <a:t>标准库确实很庞大。它可以帮助你处理各种工作，包括正则表达式、文档生成、单元测试、线程、数据库、网页浏览器、</a:t>
            </a:r>
            <a:r>
              <a:rPr lang="en-US" altLang="zh-CN" dirty="0"/>
              <a:t>CGI</a:t>
            </a:r>
            <a:r>
              <a:rPr lang="zh-CN" altLang="en-US" dirty="0"/>
              <a:t>、</a:t>
            </a:r>
            <a:r>
              <a:rPr lang="en-US" altLang="zh-CN" dirty="0"/>
              <a:t>FTP</a:t>
            </a:r>
            <a:r>
              <a:rPr lang="zh-CN" altLang="en-US" dirty="0"/>
              <a:t>、电子邮件、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/>
              <a:t>XML-RPC</a:t>
            </a:r>
            <a:r>
              <a:rPr lang="zh-CN" altLang="en-US" dirty="0"/>
              <a:t>、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WAV</a:t>
            </a:r>
            <a:r>
              <a:rPr lang="zh-CN" altLang="en-US" dirty="0"/>
              <a:t>文件、密码系统、</a:t>
            </a:r>
            <a:r>
              <a:rPr lang="en-US" altLang="zh-CN" dirty="0"/>
              <a:t>GUI</a:t>
            </a:r>
            <a:r>
              <a:rPr lang="zh-CN" altLang="en-US" dirty="0"/>
              <a:t>（图形用户界面）、</a:t>
            </a:r>
            <a:r>
              <a:rPr lang="en-US" altLang="zh-CN" dirty="0" err="1"/>
              <a:t>Tk</a:t>
            </a:r>
            <a:r>
              <a:rPr lang="zh-CN" altLang="en-US" dirty="0"/>
              <a:t>和其他与系统有关的操作。记住，只要安装了</a:t>
            </a:r>
            <a:r>
              <a:rPr lang="en-US" altLang="zh-CN" dirty="0"/>
              <a:t>Python</a:t>
            </a:r>
            <a:r>
              <a:rPr lang="zh-CN" altLang="en-US" dirty="0"/>
              <a:t>，所有这些功能都是可用的。这被称作</a:t>
            </a:r>
            <a:r>
              <a:rPr lang="en-US" altLang="zh-CN" dirty="0"/>
              <a:t>Python</a:t>
            </a:r>
            <a:r>
              <a:rPr lang="zh-CN" altLang="en-US" dirty="0"/>
              <a:t>的“功能齐全”理念。除了标准库以外，还有许多其他高质量的库，如</a:t>
            </a:r>
            <a:r>
              <a:rPr lang="en-US" altLang="zh-CN" dirty="0" err="1"/>
              <a:t>wxPython</a:t>
            </a:r>
            <a:r>
              <a:rPr lang="zh-CN" altLang="en-US" dirty="0"/>
              <a:t>、</a:t>
            </a:r>
            <a:r>
              <a:rPr lang="en-US" altLang="zh-CN" dirty="0"/>
              <a:t>Twisted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图像库等等。</a:t>
            </a:r>
          </a:p>
          <a:p>
            <a:r>
              <a:rPr lang="zh-CN" altLang="en-US" dirty="0"/>
              <a:t>规范的代码</a:t>
            </a:r>
            <a:r>
              <a:rPr lang="en-US" altLang="zh-CN" dirty="0"/>
              <a:t>————Python</a:t>
            </a:r>
            <a:r>
              <a:rPr lang="zh-CN" altLang="en-US" dirty="0"/>
              <a:t>采用强制缩进的方式使得代码具有极佳的可读性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8E42372-0A84-44D8-A1BD-47DD4150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482"/>
            <a:ext cx="8229600" cy="705240"/>
          </a:xfrm>
        </p:spPr>
        <p:txBody>
          <a:bodyPr/>
          <a:lstStyle/>
          <a:p>
            <a:pPr algn="l"/>
            <a:r>
              <a:rPr lang="en-US" altLang="zh-CN" dirty="0"/>
              <a:t>Python</a:t>
            </a:r>
            <a:r>
              <a:rPr lang="zh-CN" altLang="en-US" dirty="0"/>
              <a:t>优点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black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defRPr sz="2000" b="1" dirty="0" smtClean="0">
            <a:solidFill>
              <a:schemeClr val="accent4">
                <a:lumMod val="10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4504</Words>
  <Application>Microsoft Office PowerPoint</Application>
  <PresentationFormat>全屏显示(4:3)</PresentationFormat>
  <Paragraphs>480</Paragraphs>
  <Slides>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1" baseType="lpstr">
      <vt:lpstr>黑体</vt:lpstr>
      <vt:lpstr>宋体</vt:lpstr>
      <vt:lpstr>微软雅黑</vt:lpstr>
      <vt:lpstr>Arial</vt:lpstr>
      <vt:lpstr>Calibri</vt:lpstr>
      <vt:lpstr>Wingdings</vt:lpstr>
      <vt:lpstr>1_Office 主题</vt:lpstr>
      <vt:lpstr>PowerPoint 演示文稿</vt:lpstr>
      <vt:lpstr>1 Python介绍</vt:lpstr>
      <vt:lpstr>学习目的</vt:lpstr>
      <vt:lpstr>Python发展</vt:lpstr>
      <vt:lpstr>PowerPoint 演示文稿</vt:lpstr>
      <vt:lpstr>Python优点</vt:lpstr>
      <vt:lpstr>Python优点</vt:lpstr>
      <vt:lpstr>Python优点</vt:lpstr>
      <vt:lpstr>Python优点</vt:lpstr>
      <vt:lpstr>Python缺点</vt:lpstr>
      <vt:lpstr>Python应用场景</vt:lpstr>
      <vt:lpstr>Python应用场景</vt:lpstr>
      <vt:lpstr>Python应用场景</vt:lpstr>
      <vt:lpstr>Python应用场景</vt:lpstr>
      <vt:lpstr>2 Python基本语法</vt:lpstr>
      <vt:lpstr>第一个python程序</vt:lpstr>
      <vt:lpstr>同样功能的C语言程序</vt:lpstr>
      <vt:lpstr>变量的定义</vt:lpstr>
      <vt:lpstr>变量的类型</vt:lpstr>
      <vt:lpstr>怎样知道一个变量的类型呢？</vt:lpstr>
      <vt:lpstr>关键字(与C/C++基本无异)</vt:lpstr>
      <vt:lpstr>python中变量的输出</vt:lpstr>
      <vt:lpstr>格式化输出</vt:lpstr>
      <vt:lpstr>输出多个变量怎么办？</vt:lpstr>
      <vt:lpstr>Python输入</vt:lpstr>
      <vt:lpstr>input()</vt:lpstr>
      <vt:lpstr>Python3版本中</vt:lpstr>
      <vt:lpstr>运算符(a=10,b=20)</vt:lpstr>
      <vt:lpstr>复合运算符</vt:lpstr>
      <vt:lpstr>练习10分钟</vt:lpstr>
      <vt:lpstr>3 判断循环</vt:lpstr>
      <vt:lpstr>判断语句</vt:lpstr>
      <vt:lpstr>demo1</vt:lpstr>
      <vt:lpstr>demo2</vt:lpstr>
      <vt:lpstr>比较运算符</vt:lpstr>
      <vt:lpstr>逻辑运算符</vt:lpstr>
      <vt:lpstr>判断语句</vt:lpstr>
      <vt:lpstr>elif</vt:lpstr>
      <vt:lpstr>Python中的elif</vt:lpstr>
      <vt:lpstr>demo:</vt:lpstr>
      <vt:lpstr>嵌套demo</vt:lpstr>
      <vt:lpstr>课堂实验1-猜拳游戏 20分钟</vt:lpstr>
      <vt:lpstr>思路</vt:lpstr>
      <vt:lpstr>循环语句</vt:lpstr>
      <vt:lpstr>求1~100的和</vt:lpstr>
      <vt:lpstr>课堂实验2-九九乘法表 20分钟</vt:lpstr>
      <vt:lpstr>For循环</vt:lpstr>
      <vt:lpstr>demo1</vt:lpstr>
      <vt:lpstr>demo2</vt:lpstr>
      <vt:lpstr>4 Python其他语法</vt:lpstr>
      <vt:lpstr>字符串、列表、元祖、字典</vt:lpstr>
      <vt:lpstr>python中字符串的格式</vt:lpstr>
      <vt:lpstr>字符串怎么输入</vt:lpstr>
      <vt:lpstr>通过下标</vt:lpstr>
      <vt:lpstr>切片</vt:lpstr>
      <vt:lpstr>PowerPoint 演示文稿</vt:lpstr>
      <vt:lpstr>字符串常见操作</vt:lpstr>
      <vt:lpstr>PowerPoint 演示文稿</vt:lpstr>
      <vt:lpstr>列表介绍</vt:lpstr>
      <vt:lpstr>打印列表</vt:lpstr>
      <vt:lpstr>列表遍历</vt:lpstr>
      <vt:lpstr>列表相关操作</vt:lpstr>
      <vt:lpstr>extend</vt:lpstr>
      <vt:lpstr>insert</vt:lpstr>
      <vt:lpstr>PowerPoint 演示文稿</vt:lpstr>
      <vt:lpstr>课下自己练练</vt:lpstr>
      <vt:lpstr>元组</vt:lpstr>
      <vt:lpstr>字典</vt:lpstr>
      <vt:lpstr>根据键使用值</vt:lpstr>
      <vt:lpstr>列表的常见操作</vt:lpstr>
      <vt:lpstr>PowerPoint 演示文稿</vt:lpstr>
      <vt:lpstr>&lt;3&gt;删除元素</vt:lpstr>
      <vt:lpstr>函数</vt:lpstr>
      <vt:lpstr>求和函数</vt:lpstr>
      <vt:lpstr>无参数，无返回值的函数</vt:lpstr>
      <vt:lpstr>无参数，有返回值的函数</vt:lpstr>
      <vt:lpstr>自由练习 20分钟</vt:lpstr>
      <vt:lpstr>课堂实验3：飞机大战（1小时）</vt:lpstr>
      <vt:lpstr>基于pygame-飞机大战</vt:lpstr>
      <vt:lpstr>安装方法</vt:lpstr>
      <vt:lpstr>pygame主要函数</vt:lpstr>
      <vt:lpstr>pygame主要函数</vt:lpstr>
      <vt:lpstr>pygame主要函数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</dc:title>
  <dc:creator>Administrator</dc:creator>
  <cp:lastModifiedBy>李 中仝</cp:lastModifiedBy>
  <cp:revision>66</cp:revision>
  <dcterms:created xsi:type="dcterms:W3CDTF">2018-03-31T13:08:40Z</dcterms:created>
  <dcterms:modified xsi:type="dcterms:W3CDTF">2020-05-11T10:50:20Z</dcterms:modified>
</cp:coreProperties>
</file>