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7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E21"/>
    <a:srgbClr val="4F9BB2"/>
    <a:srgbClr val="FECC46"/>
    <a:srgbClr val="856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5C773-4368-DD49-9F12-E6393348AE8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F8E09-CD7F-2F41-9E9D-58BD5A5F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8E09-CD7F-2F41-9E9D-58BD5A5F1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8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8E09-CD7F-2F41-9E9D-58BD5A5F1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8E09-CD7F-2F41-9E9D-58BD5A5F1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8E09-CD7F-2F41-9E9D-58BD5A5F1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8E09-CD7F-2F41-9E9D-58BD5A5F1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2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8E09-CD7F-2F41-9E9D-58BD5A5F1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1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8E09-CD7F-2F41-9E9D-58BD5A5F1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1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2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5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50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7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1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3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4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beta.vizhub.com/Echo226/78cfc8ea9fa74437ad4049c91c9ddd7b" TargetMode="External"/><Relationship Id="rId7" Type="http://schemas.openxmlformats.org/officeDocument/2006/relationships/hyperlink" Target="https://beta.vizhub.com/Echo226/7a269cc2cb2c40baa8e0bcb69e9a3144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beta.vizhub.com/Echo226/a0135e7314014849b47c849d88ec5497?edit=files&amp;file=index.js" TargetMode="External"/><Relationship Id="rId5" Type="http://schemas.openxmlformats.org/officeDocument/2006/relationships/hyperlink" Target="https://beta.vizhub.com/Echo226/a741fa9b660645698f05b213f2196ca4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beta.vizhub.com/Echo226/d9864c9b0616403a98535e1a02d2a0f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vizhub.com/Echo226/78cfc8ea9fa74437ad4049c91c9ddd7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vizhub.com/Echo226/a741fa9b660645698f05b213f2196ca4" TargetMode="External"/><Relationship Id="rId7" Type="http://schemas.openxmlformats.org/officeDocument/2006/relationships/hyperlink" Target="https://gist.github.com/Echo226/70263548cab194c2c8e49c95fb8b31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beta.vizhub.com/Echo226/7a269cc2cb2c40baa8e0bcb69e9a3144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vizhub.com/Echo226/a0135e7314014849b47c849d88ec5497?edit=files&amp;file=index.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beta.vizhub.com/Echo226/d9864c9b0616403a98535e1a02d2a0f5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ta.vizhub.com/Echo226/40f6502388de4c4d8e985fffbff1d23e" TargetMode="External"/><Relationship Id="rId5" Type="http://schemas.openxmlformats.org/officeDocument/2006/relationships/hyperlink" Target="https://github.com/Echo226/dataviz-usa-flights-performance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phone&#10;&#10;Description automatically generated">
            <a:extLst>
              <a:ext uri="{FF2B5EF4-FFF2-40B4-BE49-F238E27FC236}">
                <a16:creationId xmlns:a16="http://schemas.microsoft.com/office/drawing/2014/main" id="{1BD854F0-2734-CE4A-8E48-193EA2023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79" b="19430"/>
          <a:stretch/>
        </p:blipFill>
        <p:spPr>
          <a:xfrm>
            <a:off x="-217650" y="0"/>
            <a:ext cx="12627299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3E324D-456C-CE4C-A58C-9D957598D804}"/>
              </a:ext>
            </a:extLst>
          </p:cNvPr>
          <p:cNvSpPr/>
          <p:nvPr/>
        </p:nvSpPr>
        <p:spPr>
          <a:xfrm>
            <a:off x="-217650" y="3921159"/>
            <a:ext cx="9158450" cy="1819242"/>
          </a:xfrm>
          <a:prstGeom prst="rect">
            <a:avLst/>
          </a:prstGeom>
          <a:solidFill>
            <a:schemeClr val="dk1">
              <a:alpha val="9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1696A-6B0C-1B45-8CF2-1FC286D0CDC9}"/>
              </a:ext>
            </a:extLst>
          </p:cNvPr>
          <p:cNvSpPr txBox="1"/>
          <p:nvPr/>
        </p:nvSpPr>
        <p:spPr>
          <a:xfrm>
            <a:off x="253999" y="4087683"/>
            <a:ext cx="825232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/>
              <a:t>DataViz Portfolio Video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4330D-2645-C34A-A29A-175A4D9BA1FA}"/>
              </a:ext>
            </a:extLst>
          </p:cNvPr>
          <p:cNvSpPr txBox="1"/>
          <p:nvPr/>
        </p:nvSpPr>
        <p:spPr>
          <a:xfrm>
            <a:off x="3396269" y="5046613"/>
            <a:ext cx="16194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Xinting Yao</a:t>
            </a:r>
          </a:p>
        </p:txBody>
      </p:sp>
    </p:spTree>
    <p:extLst>
      <p:ext uri="{BB962C8B-B14F-4D97-AF65-F5344CB8AC3E}">
        <p14:creationId xmlns:p14="http://schemas.microsoft.com/office/powerpoint/2010/main" val="167093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, phone&#10;&#10;Description automatically generated">
            <a:extLst>
              <a:ext uri="{FF2B5EF4-FFF2-40B4-BE49-F238E27FC236}">
                <a16:creationId xmlns:a16="http://schemas.microsoft.com/office/drawing/2014/main" id="{1BD854F0-2734-CE4A-8E48-193EA2023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" r="29063" b="1"/>
          <a:stretch/>
        </p:blipFill>
        <p:spPr>
          <a:xfrm>
            <a:off x="0" y="0"/>
            <a:ext cx="6366933" cy="7890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032FEB51-0C37-8548-911F-6074928BAA54}"/>
              </a:ext>
            </a:extLst>
          </p:cNvPr>
          <p:cNvGrpSpPr/>
          <p:nvPr/>
        </p:nvGrpSpPr>
        <p:grpSpPr>
          <a:xfrm>
            <a:off x="6549508" y="4677833"/>
            <a:ext cx="5046134" cy="764063"/>
            <a:chOff x="6417734" y="5050367"/>
            <a:chExt cx="4800599" cy="76406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3715281-2217-0D41-9C2A-7CF7BB521829}"/>
                </a:ext>
              </a:extLst>
            </p:cNvPr>
            <p:cNvSpPr/>
            <p:nvPr/>
          </p:nvSpPr>
          <p:spPr>
            <a:xfrm>
              <a:off x="6417734" y="5050367"/>
              <a:ext cx="4800599" cy="764063"/>
            </a:xfrm>
            <a:prstGeom prst="rect">
              <a:avLst/>
            </a:prstGeom>
            <a:solidFill>
              <a:srgbClr val="4F9BB2">
                <a:alpha val="92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84EDBA-6047-D840-8FAF-B4620B2B5501}"/>
                </a:ext>
              </a:extLst>
            </p:cNvPr>
            <p:cNvSpPr/>
            <p:nvPr/>
          </p:nvSpPr>
          <p:spPr>
            <a:xfrm>
              <a:off x="7651719" y="5155399"/>
              <a:ext cx="233262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Future Works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DE891A-1C85-384A-9EF2-78C67FE6D89C}"/>
              </a:ext>
            </a:extLst>
          </p:cNvPr>
          <p:cNvGrpSpPr/>
          <p:nvPr/>
        </p:nvGrpSpPr>
        <p:grpSpPr>
          <a:xfrm>
            <a:off x="6553201" y="1590244"/>
            <a:ext cx="5046134" cy="764063"/>
            <a:chOff x="6366933" y="1353178"/>
            <a:chExt cx="4800599" cy="76406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9941D4-A4CC-DE47-869A-E5D5AD4459D3}"/>
                </a:ext>
              </a:extLst>
            </p:cNvPr>
            <p:cNvSpPr/>
            <p:nvPr/>
          </p:nvSpPr>
          <p:spPr>
            <a:xfrm>
              <a:off x="6366933" y="1353178"/>
              <a:ext cx="4800599" cy="764063"/>
            </a:xfrm>
            <a:prstGeom prst="rect">
              <a:avLst/>
            </a:prstGeom>
            <a:solidFill>
              <a:srgbClr val="FECC46">
                <a:alpha val="92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8EDF1B7-154B-1F43-857B-CAE52E85BF08}"/>
                </a:ext>
              </a:extLst>
            </p:cNvPr>
            <p:cNvSpPr/>
            <p:nvPr/>
          </p:nvSpPr>
          <p:spPr>
            <a:xfrm>
              <a:off x="6793193" y="1458210"/>
              <a:ext cx="394069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Interesting Works Done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293CDC-ACFB-8C44-AC3E-798011663809}"/>
              </a:ext>
            </a:extLst>
          </p:cNvPr>
          <p:cNvGrpSpPr/>
          <p:nvPr/>
        </p:nvGrpSpPr>
        <p:grpSpPr>
          <a:xfrm>
            <a:off x="6549508" y="2846166"/>
            <a:ext cx="5046134" cy="1300504"/>
            <a:chOff x="6363240" y="2473640"/>
            <a:chExt cx="5046134" cy="130050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7F09CA7-B6DA-6F46-91B8-430372C00715}"/>
                </a:ext>
              </a:extLst>
            </p:cNvPr>
            <p:cNvGrpSpPr/>
            <p:nvPr/>
          </p:nvGrpSpPr>
          <p:grpSpPr>
            <a:xfrm>
              <a:off x="6363240" y="2473640"/>
              <a:ext cx="5046134" cy="1300504"/>
              <a:chOff x="6417734" y="3451096"/>
              <a:chExt cx="4800599" cy="1351303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33E324D-456C-CE4C-A58C-9D957598D804}"/>
                  </a:ext>
                </a:extLst>
              </p:cNvPr>
              <p:cNvSpPr/>
              <p:nvPr/>
            </p:nvSpPr>
            <p:spPr>
              <a:xfrm>
                <a:off x="6417734" y="3451096"/>
                <a:ext cx="4800599" cy="1351303"/>
              </a:xfrm>
              <a:prstGeom prst="rect">
                <a:avLst/>
              </a:prstGeom>
              <a:solidFill>
                <a:srgbClr val="E65E21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C7F802E-A857-EA4F-B2DB-7FAFB0C7FD45}"/>
                  </a:ext>
                </a:extLst>
              </p:cNvPr>
              <p:cNvSpPr/>
              <p:nvPr/>
            </p:nvSpPr>
            <p:spPr>
              <a:xfrm>
                <a:off x="7737384" y="3606927"/>
                <a:ext cx="216129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b="1" dirty="0"/>
                  <a:t>Final Project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73848D-BA30-6C48-82D1-4E0C4838AFDF}"/>
                </a:ext>
              </a:extLst>
            </p:cNvPr>
            <p:cNvSpPr txBox="1"/>
            <p:nvPr/>
          </p:nvSpPr>
          <p:spPr>
            <a:xfrm>
              <a:off x="6671154" y="3156785"/>
              <a:ext cx="4738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USA Airports On-Time Performance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20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>
            <a:extLst>
              <a:ext uri="{FF2B5EF4-FFF2-40B4-BE49-F238E27FC236}">
                <a16:creationId xmlns:a16="http://schemas.microsoft.com/office/drawing/2014/main" id="{672C0186-8292-EC4D-A0AA-0054A76FCFA4}"/>
              </a:ext>
            </a:extLst>
          </p:cNvPr>
          <p:cNvGrpSpPr/>
          <p:nvPr/>
        </p:nvGrpSpPr>
        <p:grpSpPr>
          <a:xfrm>
            <a:off x="-5" y="-31901"/>
            <a:ext cx="12192000" cy="946301"/>
            <a:chOff x="0" y="-23357"/>
            <a:chExt cx="12192000" cy="946301"/>
          </a:xfrm>
        </p:grpSpPr>
        <p:sp>
          <p:nvSpPr>
            <p:cNvPr id="5" name="矩形 8">
              <a:extLst>
                <a:ext uri="{FF2B5EF4-FFF2-40B4-BE49-F238E27FC236}">
                  <a16:creationId xmlns:a16="http://schemas.microsoft.com/office/drawing/2014/main" id="{F756C1B5-1EFE-2246-A02B-8B4B3172DD9C}"/>
                </a:ext>
              </a:extLst>
            </p:cNvPr>
            <p:cNvSpPr/>
            <p:nvPr/>
          </p:nvSpPr>
          <p:spPr>
            <a:xfrm>
              <a:off x="0" y="-1"/>
              <a:ext cx="12192000" cy="30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6" name="组合 9">
              <a:extLst>
                <a:ext uri="{FF2B5EF4-FFF2-40B4-BE49-F238E27FC236}">
                  <a16:creationId xmlns:a16="http://schemas.microsoft.com/office/drawing/2014/main" id="{1C797924-2086-7741-BA0B-56FACEB36569}"/>
                </a:ext>
              </a:extLst>
            </p:cNvPr>
            <p:cNvGrpSpPr/>
            <p:nvPr/>
          </p:nvGrpSpPr>
          <p:grpSpPr>
            <a:xfrm>
              <a:off x="263350" y="-23357"/>
              <a:ext cx="746747" cy="946301"/>
              <a:chOff x="263350" y="-23357"/>
              <a:chExt cx="746747" cy="946301"/>
            </a:xfrm>
          </p:grpSpPr>
          <p:sp>
            <p:nvSpPr>
              <p:cNvPr id="7" name="五边形 10">
                <a:extLst>
                  <a:ext uri="{FF2B5EF4-FFF2-40B4-BE49-F238E27FC236}">
                    <a16:creationId xmlns:a16="http://schemas.microsoft.com/office/drawing/2014/main" id="{81E3FD2B-644C-334E-A60B-24CCD744F331}"/>
                  </a:ext>
                </a:extLst>
              </p:cNvPr>
              <p:cNvSpPr/>
              <p:nvPr/>
            </p:nvSpPr>
            <p:spPr>
              <a:xfrm rot="5400000">
                <a:off x="163573" y="76420"/>
                <a:ext cx="946301" cy="746747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id="{650CAC7A-5BFF-8045-B978-D41F20C31872}"/>
                  </a:ext>
                </a:extLst>
              </p:cNvPr>
              <p:cNvSpPr txBox="1"/>
              <p:nvPr/>
            </p:nvSpPr>
            <p:spPr>
              <a:xfrm>
                <a:off x="430578" y="-1"/>
                <a:ext cx="412292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500" b="1" dirty="0">
                    <a:solidFill>
                      <a:schemeClr val="bg1"/>
                    </a:solidFill>
                  </a:rPr>
                  <a:t>1</a:t>
                </a:r>
                <a:endParaRPr lang="zh-CN" altLang="en-US" sz="35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0" name="Picture 9" descr="A picture containing drawing, clock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7835CF5A-C2B8-174D-9C31-67BB18EAB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365" y="898916"/>
            <a:ext cx="1520456" cy="141227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F674EC99-3F6E-2A4C-967B-8699D1C22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659" y="2856390"/>
            <a:ext cx="3342905" cy="17341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42270D-9FAD-2F4F-816A-5EFBF51FA13F}"/>
              </a:ext>
            </a:extLst>
          </p:cNvPr>
          <p:cNvSpPr/>
          <p:nvPr/>
        </p:nvSpPr>
        <p:spPr>
          <a:xfrm>
            <a:off x="477229" y="3220960"/>
            <a:ext cx="1268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Vega-lite-</a:t>
            </a:r>
            <a:r>
              <a:rPr lang="en-US" sz="14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api</a:t>
            </a:r>
            <a:endParaRPr lang="en-US" sz="1400" b="1" dirty="0">
              <a:solidFill>
                <a:schemeClr val="bg1">
                  <a:lumMod val="65000"/>
                  <a:lumOff val="35000"/>
                </a:schemeClr>
              </a:solidFill>
              <a:latin typeface="Poppins"/>
            </a:endParaRPr>
          </a:p>
        </p:txBody>
      </p:sp>
      <p:pic>
        <p:nvPicPr>
          <p:cNvPr id="15" name="Picture 14" descr="A screenshot of a cell phon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2760D5C8-3946-574D-986B-46102600A2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4173" y="2798991"/>
            <a:ext cx="3342906" cy="17359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03DD885-0976-2040-B0F6-776E9573482F}"/>
              </a:ext>
            </a:extLst>
          </p:cNvPr>
          <p:cNvSpPr/>
          <p:nvPr/>
        </p:nvSpPr>
        <p:spPr>
          <a:xfrm>
            <a:off x="2463160" y="2311186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A Clown face</a:t>
            </a:r>
            <a:endParaRPr lang="en-US" sz="14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E04FDE-8C0B-8740-96BA-DC9F597704F4}"/>
              </a:ext>
            </a:extLst>
          </p:cNvPr>
          <p:cNvSpPr/>
          <p:nvPr/>
        </p:nvSpPr>
        <p:spPr>
          <a:xfrm>
            <a:off x="477229" y="1419069"/>
            <a:ext cx="8731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HTML</a:t>
            </a:r>
          </a:p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CSS</a:t>
            </a:r>
          </a:p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SVG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48CFD-264E-A444-ABAB-BE01B846BBCE}"/>
              </a:ext>
            </a:extLst>
          </p:cNvPr>
          <p:cNvSpPr/>
          <p:nvPr/>
        </p:nvSpPr>
        <p:spPr>
          <a:xfrm>
            <a:off x="1905539" y="1021543"/>
            <a:ext cx="45719" cy="14706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1BA603-15B0-9A4C-AE3E-12ADC1B3002E}"/>
              </a:ext>
            </a:extLst>
          </p:cNvPr>
          <p:cNvSpPr/>
          <p:nvPr/>
        </p:nvSpPr>
        <p:spPr>
          <a:xfrm>
            <a:off x="1905539" y="2931639"/>
            <a:ext cx="45719" cy="14706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E48CFD-264E-A444-ABAB-BE01B846BBCE}"/>
              </a:ext>
            </a:extLst>
          </p:cNvPr>
          <p:cNvSpPr/>
          <p:nvPr/>
        </p:nvSpPr>
        <p:spPr>
          <a:xfrm>
            <a:off x="1907851" y="4881367"/>
            <a:ext cx="45719" cy="14706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6C9D4E-3AF1-0E42-A9A2-47A5D5AF306B}"/>
              </a:ext>
            </a:extLst>
          </p:cNvPr>
          <p:cNvSpPr/>
          <p:nvPr/>
        </p:nvSpPr>
        <p:spPr>
          <a:xfrm>
            <a:off x="477229" y="5355080"/>
            <a:ext cx="12688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D3</a:t>
            </a:r>
          </a:p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REACT</a:t>
            </a:r>
          </a:p>
        </p:txBody>
      </p:sp>
      <p:pic>
        <p:nvPicPr>
          <p:cNvPr id="23" name="Picture 22" descr="A screenshot of a cell phon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AF4FB82-95EC-5647-882D-2D54F0ABB0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4173" y="4841972"/>
            <a:ext cx="3002406" cy="1569028"/>
          </a:xfrm>
          <a:prstGeom prst="rect">
            <a:avLst/>
          </a:prstGeom>
        </p:spPr>
      </p:pic>
      <p:pic>
        <p:nvPicPr>
          <p:cNvPr id="24" name="Picture 23">
            <a:hlinkClick r:id="rId11"/>
            <a:extLst>
              <a:ext uri="{FF2B5EF4-FFF2-40B4-BE49-F238E27FC236}">
                <a16:creationId xmlns:a16="http://schemas.microsoft.com/office/drawing/2014/main" id="{1DE2E915-7E7F-0D46-9C3E-9DFDB1D8BF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3160" y="4900958"/>
            <a:ext cx="2788929" cy="145105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2A9ADF0-F244-374B-BE65-E7CFCA5EE790}"/>
              </a:ext>
            </a:extLst>
          </p:cNvPr>
          <p:cNvSpPr/>
          <p:nvPr/>
        </p:nvSpPr>
        <p:spPr>
          <a:xfrm>
            <a:off x="4119928" y="1844929"/>
            <a:ext cx="3849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</a:schemeClr>
                </a:solidFill>
                <a:latin typeface="Poppins"/>
              </a:rPr>
              <a:t>Circle, ellipse, path, </a:t>
            </a:r>
            <a:r>
              <a:rPr lang="en-US" sz="1400" b="1" dirty="0" err="1">
                <a:solidFill>
                  <a:schemeClr val="tx1">
                    <a:lumMod val="85000"/>
                  </a:schemeClr>
                </a:solidFill>
                <a:latin typeface="Poppins"/>
              </a:rPr>
              <a:t>rect</a:t>
            </a:r>
            <a:r>
              <a:rPr lang="en-US" sz="1400" b="1" dirty="0">
                <a:solidFill>
                  <a:schemeClr val="tx1">
                    <a:lumMod val="85000"/>
                  </a:schemeClr>
                </a:solidFill>
                <a:latin typeface="Poppins"/>
              </a:rPr>
              <a:t>, line, polygon, polyline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A9ADF0-F244-374B-BE65-E7CFCA5EE790}"/>
              </a:ext>
            </a:extLst>
          </p:cNvPr>
          <p:cNvSpPr/>
          <p:nvPr/>
        </p:nvSpPr>
        <p:spPr>
          <a:xfrm>
            <a:off x="4119928" y="1844928"/>
            <a:ext cx="615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Circle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4BC0F3-7750-5A4C-A486-79BE5E833C54}"/>
              </a:ext>
            </a:extLst>
          </p:cNvPr>
          <p:cNvSpPr/>
          <p:nvPr/>
        </p:nvSpPr>
        <p:spPr>
          <a:xfrm>
            <a:off x="4610245" y="1842251"/>
            <a:ext cx="746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ellipse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4B9548-07B3-7541-9C91-50DEFA7C379E}"/>
              </a:ext>
            </a:extLst>
          </p:cNvPr>
          <p:cNvSpPr/>
          <p:nvPr/>
        </p:nvSpPr>
        <p:spPr>
          <a:xfrm>
            <a:off x="5605420" y="1844561"/>
            <a:ext cx="746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rect</a:t>
            </a:r>
            <a:endParaRPr lang="en-US" sz="1400" b="1" dirty="0">
              <a:solidFill>
                <a:schemeClr val="bg1">
                  <a:lumMod val="65000"/>
                  <a:lumOff val="35000"/>
                </a:schemeClr>
              </a:solidFill>
              <a:latin typeface="Poppin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4BC0F3-7750-5A4C-A486-79BE5E833C54}"/>
              </a:ext>
            </a:extLst>
          </p:cNvPr>
          <p:cNvSpPr/>
          <p:nvPr/>
        </p:nvSpPr>
        <p:spPr>
          <a:xfrm>
            <a:off x="5176427" y="1841883"/>
            <a:ext cx="746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356512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>
            <a:extLst>
              <a:ext uri="{FF2B5EF4-FFF2-40B4-BE49-F238E27FC236}">
                <a16:creationId xmlns:a16="http://schemas.microsoft.com/office/drawing/2014/main" id="{672C0186-8292-EC4D-A0AA-0054A76FCFA4}"/>
              </a:ext>
            </a:extLst>
          </p:cNvPr>
          <p:cNvGrpSpPr/>
          <p:nvPr/>
        </p:nvGrpSpPr>
        <p:grpSpPr>
          <a:xfrm>
            <a:off x="-5" y="-31901"/>
            <a:ext cx="12192000" cy="946301"/>
            <a:chOff x="0" y="-23357"/>
            <a:chExt cx="12192000" cy="946301"/>
          </a:xfrm>
        </p:grpSpPr>
        <p:sp>
          <p:nvSpPr>
            <p:cNvPr id="5" name="矩形 8">
              <a:extLst>
                <a:ext uri="{FF2B5EF4-FFF2-40B4-BE49-F238E27FC236}">
                  <a16:creationId xmlns:a16="http://schemas.microsoft.com/office/drawing/2014/main" id="{F756C1B5-1EFE-2246-A02B-8B4B3172DD9C}"/>
                </a:ext>
              </a:extLst>
            </p:cNvPr>
            <p:cNvSpPr/>
            <p:nvPr/>
          </p:nvSpPr>
          <p:spPr>
            <a:xfrm>
              <a:off x="0" y="-1"/>
              <a:ext cx="12192000" cy="30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6" name="组合 9">
              <a:extLst>
                <a:ext uri="{FF2B5EF4-FFF2-40B4-BE49-F238E27FC236}">
                  <a16:creationId xmlns:a16="http://schemas.microsoft.com/office/drawing/2014/main" id="{1C797924-2086-7741-BA0B-56FACEB36569}"/>
                </a:ext>
              </a:extLst>
            </p:cNvPr>
            <p:cNvGrpSpPr/>
            <p:nvPr/>
          </p:nvGrpSpPr>
          <p:grpSpPr>
            <a:xfrm>
              <a:off x="263350" y="-23357"/>
              <a:ext cx="746747" cy="946301"/>
              <a:chOff x="263350" y="-23357"/>
              <a:chExt cx="746747" cy="946301"/>
            </a:xfrm>
          </p:grpSpPr>
          <p:sp>
            <p:nvSpPr>
              <p:cNvPr id="7" name="五边形 10">
                <a:extLst>
                  <a:ext uri="{FF2B5EF4-FFF2-40B4-BE49-F238E27FC236}">
                    <a16:creationId xmlns:a16="http://schemas.microsoft.com/office/drawing/2014/main" id="{81E3FD2B-644C-334E-A60B-24CCD744F331}"/>
                  </a:ext>
                </a:extLst>
              </p:cNvPr>
              <p:cNvSpPr/>
              <p:nvPr/>
            </p:nvSpPr>
            <p:spPr>
              <a:xfrm rot="5400000">
                <a:off x="163573" y="76420"/>
                <a:ext cx="946301" cy="746747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id="{650CAC7A-5BFF-8045-B978-D41F20C31872}"/>
                  </a:ext>
                </a:extLst>
              </p:cNvPr>
              <p:cNvSpPr txBox="1"/>
              <p:nvPr/>
            </p:nvSpPr>
            <p:spPr>
              <a:xfrm>
                <a:off x="430578" y="-1"/>
                <a:ext cx="412292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500" b="1" dirty="0">
                    <a:solidFill>
                      <a:schemeClr val="bg1"/>
                    </a:solidFill>
                  </a:rPr>
                  <a:t>1</a:t>
                </a:r>
                <a:endParaRPr lang="zh-CN" altLang="en-US" sz="35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0" name="Picture 9" descr="A picture containing drawing, clock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7835CF5A-C2B8-174D-9C31-67BB18EAB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464" y="791735"/>
            <a:ext cx="3865757" cy="35906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03DD885-0976-2040-B0F6-776E9573482F}"/>
              </a:ext>
            </a:extLst>
          </p:cNvPr>
          <p:cNvSpPr/>
          <p:nvPr/>
        </p:nvSpPr>
        <p:spPr>
          <a:xfrm>
            <a:off x="3650620" y="4586979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A Clown face</a:t>
            </a:r>
            <a:endParaRPr lang="en-US" sz="14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E04FDE-8C0B-8740-96BA-DC9F597704F4}"/>
              </a:ext>
            </a:extLst>
          </p:cNvPr>
          <p:cNvSpPr/>
          <p:nvPr/>
        </p:nvSpPr>
        <p:spPr>
          <a:xfrm>
            <a:off x="477229" y="1419069"/>
            <a:ext cx="8731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HTML</a:t>
            </a:r>
          </a:p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CSS</a:t>
            </a:r>
          </a:p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SVG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48CFD-264E-A444-ABAB-BE01B846BBCE}"/>
              </a:ext>
            </a:extLst>
          </p:cNvPr>
          <p:cNvSpPr/>
          <p:nvPr/>
        </p:nvSpPr>
        <p:spPr>
          <a:xfrm>
            <a:off x="1905539" y="1021543"/>
            <a:ext cx="45719" cy="38598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A9ADF0-F244-374B-BE65-E7CFCA5EE790}"/>
              </a:ext>
            </a:extLst>
          </p:cNvPr>
          <p:cNvSpPr/>
          <p:nvPr/>
        </p:nvSpPr>
        <p:spPr>
          <a:xfrm>
            <a:off x="6154221" y="4573613"/>
            <a:ext cx="3849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</a:schemeClr>
                </a:solidFill>
                <a:latin typeface="Poppins"/>
              </a:rPr>
              <a:t>Circle, ellipse, path, </a:t>
            </a:r>
            <a:r>
              <a:rPr lang="en-US" sz="1400" b="1" dirty="0" err="1">
                <a:solidFill>
                  <a:schemeClr val="tx1">
                    <a:lumMod val="85000"/>
                  </a:schemeClr>
                </a:solidFill>
                <a:latin typeface="Poppins"/>
              </a:rPr>
              <a:t>rect</a:t>
            </a:r>
            <a:r>
              <a:rPr lang="en-US" sz="1400" b="1" dirty="0">
                <a:solidFill>
                  <a:schemeClr val="tx1">
                    <a:lumMod val="85000"/>
                  </a:schemeClr>
                </a:solidFill>
                <a:latin typeface="Poppins"/>
              </a:rPr>
              <a:t>, line, polygon, polyline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E790DE-87F2-2949-BF46-BC493BF8644B}"/>
              </a:ext>
            </a:extLst>
          </p:cNvPr>
          <p:cNvGrpSpPr/>
          <p:nvPr/>
        </p:nvGrpSpPr>
        <p:grpSpPr>
          <a:xfrm>
            <a:off x="6154221" y="4570567"/>
            <a:ext cx="2232240" cy="310822"/>
            <a:chOff x="6154221" y="4570567"/>
            <a:chExt cx="2232240" cy="3108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A9ADF0-F244-374B-BE65-E7CFCA5EE790}"/>
                </a:ext>
              </a:extLst>
            </p:cNvPr>
            <p:cNvSpPr/>
            <p:nvPr/>
          </p:nvSpPr>
          <p:spPr>
            <a:xfrm>
              <a:off x="6154221" y="4573612"/>
              <a:ext cx="6154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</a:rPr>
                <a:t>Circle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64BC0F3-7750-5A4C-A486-79BE5E833C54}"/>
                </a:ext>
              </a:extLst>
            </p:cNvPr>
            <p:cNvSpPr/>
            <p:nvPr/>
          </p:nvSpPr>
          <p:spPr>
            <a:xfrm>
              <a:off x="6644538" y="4570935"/>
              <a:ext cx="7467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</a:rPr>
                <a:t>ellipse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74B9548-07B3-7541-9C91-50DEFA7C379E}"/>
                </a:ext>
              </a:extLst>
            </p:cNvPr>
            <p:cNvSpPr/>
            <p:nvPr/>
          </p:nvSpPr>
          <p:spPr>
            <a:xfrm>
              <a:off x="7639713" y="4573245"/>
              <a:ext cx="7467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err="1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</a:rPr>
                <a:t>rect</a:t>
              </a:r>
              <a:endPara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64BC0F3-7750-5A4C-A486-79BE5E833C54}"/>
                </a:ext>
              </a:extLst>
            </p:cNvPr>
            <p:cNvSpPr/>
            <p:nvPr/>
          </p:nvSpPr>
          <p:spPr>
            <a:xfrm>
              <a:off x="7210720" y="4570567"/>
              <a:ext cx="7467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</a:rPr>
                <a:t>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3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>
            <a:extLst>
              <a:ext uri="{FF2B5EF4-FFF2-40B4-BE49-F238E27FC236}">
                <a16:creationId xmlns:a16="http://schemas.microsoft.com/office/drawing/2014/main" id="{672C0186-8292-EC4D-A0AA-0054A76FCFA4}"/>
              </a:ext>
            </a:extLst>
          </p:cNvPr>
          <p:cNvGrpSpPr/>
          <p:nvPr/>
        </p:nvGrpSpPr>
        <p:grpSpPr>
          <a:xfrm>
            <a:off x="-5" y="-31901"/>
            <a:ext cx="12192000" cy="946301"/>
            <a:chOff x="0" y="-23357"/>
            <a:chExt cx="12192000" cy="946301"/>
          </a:xfrm>
        </p:grpSpPr>
        <p:sp>
          <p:nvSpPr>
            <p:cNvPr id="5" name="矩形 8">
              <a:extLst>
                <a:ext uri="{FF2B5EF4-FFF2-40B4-BE49-F238E27FC236}">
                  <a16:creationId xmlns:a16="http://schemas.microsoft.com/office/drawing/2014/main" id="{F756C1B5-1EFE-2246-A02B-8B4B3172DD9C}"/>
                </a:ext>
              </a:extLst>
            </p:cNvPr>
            <p:cNvSpPr/>
            <p:nvPr/>
          </p:nvSpPr>
          <p:spPr>
            <a:xfrm>
              <a:off x="0" y="-1"/>
              <a:ext cx="12192000" cy="30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6" name="组合 9">
              <a:extLst>
                <a:ext uri="{FF2B5EF4-FFF2-40B4-BE49-F238E27FC236}">
                  <a16:creationId xmlns:a16="http://schemas.microsoft.com/office/drawing/2014/main" id="{1C797924-2086-7741-BA0B-56FACEB36569}"/>
                </a:ext>
              </a:extLst>
            </p:cNvPr>
            <p:cNvGrpSpPr/>
            <p:nvPr/>
          </p:nvGrpSpPr>
          <p:grpSpPr>
            <a:xfrm>
              <a:off x="263350" y="-23357"/>
              <a:ext cx="746747" cy="946301"/>
              <a:chOff x="263350" y="-23357"/>
              <a:chExt cx="746747" cy="946301"/>
            </a:xfrm>
          </p:grpSpPr>
          <p:sp>
            <p:nvSpPr>
              <p:cNvPr id="7" name="五边形 10">
                <a:extLst>
                  <a:ext uri="{FF2B5EF4-FFF2-40B4-BE49-F238E27FC236}">
                    <a16:creationId xmlns:a16="http://schemas.microsoft.com/office/drawing/2014/main" id="{81E3FD2B-644C-334E-A60B-24CCD744F331}"/>
                  </a:ext>
                </a:extLst>
              </p:cNvPr>
              <p:cNvSpPr/>
              <p:nvPr/>
            </p:nvSpPr>
            <p:spPr>
              <a:xfrm rot="5400000">
                <a:off x="163573" y="76420"/>
                <a:ext cx="946301" cy="746747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id="{650CAC7A-5BFF-8045-B978-D41F20C31872}"/>
                  </a:ext>
                </a:extLst>
              </p:cNvPr>
              <p:cNvSpPr txBox="1"/>
              <p:nvPr/>
            </p:nvSpPr>
            <p:spPr>
              <a:xfrm>
                <a:off x="430578" y="-1"/>
                <a:ext cx="412292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500" b="1" dirty="0">
                    <a:solidFill>
                      <a:schemeClr val="bg1"/>
                    </a:solidFill>
                  </a:rPr>
                  <a:t>1</a:t>
                </a:r>
                <a:endParaRPr lang="zh-CN" altLang="en-US" sz="35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" name="Picture 11" descr="A close up of a map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F674EC99-3F6E-2A4C-967B-8699D1C22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547" y="814201"/>
            <a:ext cx="5232839" cy="27145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42270D-9FAD-2F4F-816A-5EFBF51FA13F}"/>
              </a:ext>
            </a:extLst>
          </p:cNvPr>
          <p:cNvSpPr/>
          <p:nvPr/>
        </p:nvSpPr>
        <p:spPr>
          <a:xfrm>
            <a:off x="421474" y="3220960"/>
            <a:ext cx="1268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Vega-lite-</a:t>
            </a:r>
            <a:r>
              <a:rPr lang="en-US" sz="14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api</a:t>
            </a:r>
            <a:endParaRPr lang="en-US" sz="1400" b="1" dirty="0">
              <a:solidFill>
                <a:schemeClr val="bg1">
                  <a:lumMod val="65000"/>
                  <a:lumOff val="35000"/>
                </a:schemeClr>
              </a:solidFill>
              <a:latin typeface="Poppins"/>
            </a:endParaRPr>
          </a:p>
        </p:txBody>
      </p:sp>
      <p:pic>
        <p:nvPicPr>
          <p:cNvPr id="15" name="Picture 14" descr="A screenshot of a cell phon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760D5C8-3946-574D-986B-46102600A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546" y="3657607"/>
            <a:ext cx="5330913" cy="27682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81BA603-15B0-9A4C-AE3E-12ADC1B3002E}"/>
              </a:ext>
            </a:extLst>
          </p:cNvPr>
          <p:cNvSpPr/>
          <p:nvPr/>
        </p:nvSpPr>
        <p:spPr>
          <a:xfrm flipH="1">
            <a:off x="1895501" y="992458"/>
            <a:ext cx="45719" cy="54306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33C76F-67BC-2D49-AC92-1A792A6A2BC1}"/>
              </a:ext>
            </a:extLst>
          </p:cNvPr>
          <p:cNvSpPr/>
          <p:nvPr/>
        </p:nvSpPr>
        <p:spPr>
          <a:xfrm>
            <a:off x="8428785" y="3349830"/>
            <a:ext cx="2220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Google Play Store Apps</a:t>
            </a:r>
          </a:p>
        </p:txBody>
      </p:sp>
      <p:sp>
        <p:nvSpPr>
          <p:cNvPr id="2" name="Oval 1">
            <a:hlinkClick r:id="rId7"/>
            <a:extLst>
              <a:ext uri="{FF2B5EF4-FFF2-40B4-BE49-F238E27FC236}">
                <a16:creationId xmlns:a16="http://schemas.microsoft.com/office/drawing/2014/main" id="{7B141D3C-FBCF-4E42-BA7F-3AF36028B620}"/>
              </a:ext>
            </a:extLst>
          </p:cNvPr>
          <p:cNvSpPr/>
          <p:nvPr/>
        </p:nvSpPr>
        <p:spPr>
          <a:xfrm>
            <a:off x="8241502" y="3429000"/>
            <a:ext cx="178420" cy="17841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>
            <a:extLst>
              <a:ext uri="{FF2B5EF4-FFF2-40B4-BE49-F238E27FC236}">
                <a16:creationId xmlns:a16="http://schemas.microsoft.com/office/drawing/2014/main" id="{672C0186-8292-EC4D-A0AA-0054A76FCFA4}"/>
              </a:ext>
            </a:extLst>
          </p:cNvPr>
          <p:cNvGrpSpPr/>
          <p:nvPr/>
        </p:nvGrpSpPr>
        <p:grpSpPr>
          <a:xfrm>
            <a:off x="-5" y="-31901"/>
            <a:ext cx="12192000" cy="946301"/>
            <a:chOff x="0" y="-23357"/>
            <a:chExt cx="12192000" cy="946301"/>
          </a:xfrm>
        </p:grpSpPr>
        <p:sp>
          <p:nvSpPr>
            <p:cNvPr id="5" name="矩形 8">
              <a:extLst>
                <a:ext uri="{FF2B5EF4-FFF2-40B4-BE49-F238E27FC236}">
                  <a16:creationId xmlns:a16="http://schemas.microsoft.com/office/drawing/2014/main" id="{F756C1B5-1EFE-2246-A02B-8B4B3172DD9C}"/>
                </a:ext>
              </a:extLst>
            </p:cNvPr>
            <p:cNvSpPr/>
            <p:nvPr/>
          </p:nvSpPr>
          <p:spPr>
            <a:xfrm>
              <a:off x="0" y="-1"/>
              <a:ext cx="12192000" cy="30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6" name="组合 9">
              <a:extLst>
                <a:ext uri="{FF2B5EF4-FFF2-40B4-BE49-F238E27FC236}">
                  <a16:creationId xmlns:a16="http://schemas.microsoft.com/office/drawing/2014/main" id="{1C797924-2086-7741-BA0B-56FACEB36569}"/>
                </a:ext>
              </a:extLst>
            </p:cNvPr>
            <p:cNvGrpSpPr/>
            <p:nvPr/>
          </p:nvGrpSpPr>
          <p:grpSpPr>
            <a:xfrm>
              <a:off x="263350" y="-23357"/>
              <a:ext cx="746747" cy="946301"/>
              <a:chOff x="263350" y="-23357"/>
              <a:chExt cx="746747" cy="946301"/>
            </a:xfrm>
          </p:grpSpPr>
          <p:sp>
            <p:nvSpPr>
              <p:cNvPr id="7" name="五边形 10">
                <a:extLst>
                  <a:ext uri="{FF2B5EF4-FFF2-40B4-BE49-F238E27FC236}">
                    <a16:creationId xmlns:a16="http://schemas.microsoft.com/office/drawing/2014/main" id="{81E3FD2B-644C-334E-A60B-24CCD744F331}"/>
                  </a:ext>
                </a:extLst>
              </p:cNvPr>
              <p:cNvSpPr/>
              <p:nvPr/>
            </p:nvSpPr>
            <p:spPr>
              <a:xfrm rot="5400000">
                <a:off x="163573" y="76420"/>
                <a:ext cx="946301" cy="746747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id="{650CAC7A-5BFF-8045-B978-D41F20C31872}"/>
                  </a:ext>
                </a:extLst>
              </p:cNvPr>
              <p:cNvSpPr txBox="1"/>
              <p:nvPr/>
            </p:nvSpPr>
            <p:spPr>
              <a:xfrm>
                <a:off x="430578" y="-1"/>
                <a:ext cx="412292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500" b="1" dirty="0">
                    <a:solidFill>
                      <a:schemeClr val="bg1"/>
                    </a:solidFill>
                  </a:rPr>
                  <a:t>1</a:t>
                </a:r>
                <a:endParaRPr lang="zh-CN" altLang="en-US" sz="35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86C9D4E-3AF1-0E42-A9A2-47A5D5AF306B}"/>
              </a:ext>
            </a:extLst>
          </p:cNvPr>
          <p:cNvSpPr/>
          <p:nvPr/>
        </p:nvSpPr>
        <p:spPr>
          <a:xfrm>
            <a:off x="477229" y="5355080"/>
            <a:ext cx="12688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D3</a:t>
            </a:r>
          </a:p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REACT</a:t>
            </a:r>
          </a:p>
        </p:txBody>
      </p:sp>
      <p:pic>
        <p:nvPicPr>
          <p:cNvPr id="24" name="Picture 23">
            <a:hlinkClick r:id="rId3"/>
            <a:extLst>
              <a:ext uri="{FF2B5EF4-FFF2-40B4-BE49-F238E27FC236}">
                <a16:creationId xmlns:a16="http://schemas.microsoft.com/office/drawing/2014/main" id="{1DE2E915-7E7F-0D46-9C3E-9DFDB1D8B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380" y="1257038"/>
            <a:ext cx="4174509" cy="21719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EE5BFAE-5B6B-3649-BA3B-56BB7DCEC6CF}"/>
              </a:ext>
            </a:extLst>
          </p:cNvPr>
          <p:cNvSpPr/>
          <p:nvPr/>
        </p:nvSpPr>
        <p:spPr>
          <a:xfrm flipH="1">
            <a:off x="1895501" y="992458"/>
            <a:ext cx="45719" cy="54306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screenshot of a cell phon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AF4FB82-95EC-5647-882D-2D54F0ABB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211" y="3884478"/>
            <a:ext cx="3815268" cy="199382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864686-F41C-0341-8450-6E0C847CDEF0}"/>
              </a:ext>
            </a:extLst>
          </p:cNvPr>
          <p:cNvSpPr/>
          <p:nvPr/>
        </p:nvSpPr>
        <p:spPr>
          <a:xfrm>
            <a:off x="7174470" y="4171271"/>
            <a:ext cx="1723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Work with ‘TIME’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F9CFEA-97EB-7048-848C-E99E0641CCAB}"/>
              </a:ext>
            </a:extLst>
          </p:cNvPr>
          <p:cNvGrpSpPr/>
          <p:nvPr/>
        </p:nvGrpSpPr>
        <p:grpSpPr>
          <a:xfrm>
            <a:off x="4980873" y="3951385"/>
            <a:ext cx="3917166" cy="1055327"/>
            <a:chOff x="4980873" y="3951385"/>
            <a:chExt cx="3917166" cy="10553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F2846F-9186-4443-8C11-5EC7B552D258}"/>
                </a:ext>
              </a:extLst>
            </p:cNvPr>
            <p:cNvSpPr/>
            <p:nvPr/>
          </p:nvSpPr>
          <p:spPr>
            <a:xfrm>
              <a:off x="4980873" y="3951385"/>
              <a:ext cx="1215487" cy="1055327"/>
            </a:xfrm>
            <a:prstGeom prst="rect">
              <a:avLst/>
            </a:prstGeom>
            <a:noFill/>
            <a:ln w="19050">
              <a:solidFill>
                <a:srgbClr val="4F9B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E3DEF5-9879-4C41-AFEE-2C2A4433B779}"/>
                </a:ext>
              </a:extLst>
            </p:cNvPr>
            <p:cNvSpPr/>
            <p:nvPr/>
          </p:nvSpPr>
          <p:spPr>
            <a:xfrm>
              <a:off x="7174470" y="4479048"/>
              <a:ext cx="172356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</a:rPr>
                <a:t>Menus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366352F-4D7F-E04A-90C3-55A5E0CE72AD}"/>
              </a:ext>
            </a:extLst>
          </p:cNvPr>
          <p:cNvSpPr/>
          <p:nvPr/>
        </p:nvSpPr>
        <p:spPr>
          <a:xfrm>
            <a:off x="7174469" y="2189130"/>
            <a:ext cx="1723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Geospatial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0F627B-4D57-A540-A30E-DF7A22886F2B}"/>
              </a:ext>
            </a:extLst>
          </p:cNvPr>
          <p:cNvSpPr/>
          <p:nvPr/>
        </p:nvSpPr>
        <p:spPr>
          <a:xfrm>
            <a:off x="7174469" y="4786825"/>
            <a:ext cx="1723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Tooltip</a:t>
            </a:r>
          </a:p>
        </p:txBody>
      </p:sp>
    </p:spTree>
    <p:extLst>
      <p:ext uri="{BB962C8B-B14F-4D97-AF65-F5344CB8AC3E}">
        <p14:creationId xmlns:p14="http://schemas.microsoft.com/office/powerpoint/2010/main" val="41657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>
            <a:extLst>
              <a:ext uri="{FF2B5EF4-FFF2-40B4-BE49-F238E27FC236}">
                <a16:creationId xmlns:a16="http://schemas.microsoft.com/office/drawing/2014/main" id="{672C0186-8292-EC4D-A0AA-0054A76FCFA4}"/>
              </a:ext>
            </a:extLst>
          </p:cNvPr>
          <p:cNvGrpSpPr/>
          <p:nvPr/>
        </p:nvGrpSpPr>
        <p:grpSpPr>
          <a:xfrm>
            <a:off x="0" y="-38718"/>
            <a:ext cx="12192000" cy="946301"/>
            <a:chOff x="0" y="-23357"/>
            <a:chExt cx="12192000" cy="946301"/>
          </a:xfrm>
        </p:grpSpPr>
        <p:sp>
          <p:nvSpPr>
            <p:cNvPr id="5" name="矩形 8">
              <a:extLst>
                <a:ext uri="{FF2B5EF4-FFF2-40B4-BE49-F238E27FC236}">
                  <a16:creationId xmlns:a16="http://schemas.microsoft.com/office/drawing/2014/main" id="{F756C1B5-1EFE-2246-A02B-8B4B3172DD9C}"/>
                </a:ext>
              </a:extLst>
            </p:cNvPr>
            <p:cNvSpPr/>
            <p:nvPr/>
          </p:nvSpPr>
          <p:spPr>
            <a:xfrm>
              <a:off x="0" y="-1"/>
              <a:ext cx="12192000" cy="30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6" name="组合 9">
              <a:extLst>
                <a:ext uri="{FF2B5EF4-FFF2-40B4-BE49-F238E27FC236}">
                  <a16:creationId xmlns:a16="http://schemas.microsoft.com/office/drawing/2014/main" id="{1C797924-2086-7741-BA0B-56FACEB36569}"/>
                </a:ext>
              </a:extLst>
            </p:cNvPr>
            <p:cNvGrpSpPr/>
            <p:nvPr/>
          </p:nvGrpSpPr>
          <p:grpSpPr>
            <a:xfrm>
              <a:off x="263350" y="-23357"/>
              <a:ext cx="746747" cy="946301"/>
              <a:chOff x="263350" y="-23357"/>
              <a:chExt cx="746747" cy="946301"/>
            </a:xfrm>
          </p:grpSpPr>
          <p:sp>
            <p:nvSpPr>
              <p:cNvPr id="7" name="五边形 10">
                <a:extLst>
                  <a:ext uri="{FF2B5EF4-FFF2-40B4-BE49-F238E27FC236}">
                    <a16:creationId xmlns:a16="http://schemas.microsoft.com/office/drawing/2014/main" id="{81E3FD2B-644C-334E-A60B-24CCD744F331}"/>
                  </a:ext>
                </a:extLst>
              </p:cNvPr>
              <p:cNvSpPr/>
              <p:nvPr/>
            </p:nvSpPr>
            <p:spPr>
              <a:xfrm rot="5400000">
                <a:off x="163573" y="76420"/>
                <a:ext cx="946301" cy="746747"/>
              </a:xfrm>
              <a:prstGeom prst="homePlate">
                <a:avLst/>
              </a:prstGeom>
              <a:solidFill>
                <a:srgbClr val="E65E21"/>
              </a:solidFill>
              <a:ln>
                <a:noFill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id="{650CAC7A-5BFF-8045-B978-D41F20C31872}"/>
                  </a:ext>
                </a:extLst>
              </p:cNvPr>
              <p:cNvSpPr txBox="1"/>
              <p:nvPr/>
            </p:nvSpPr>
            <p:spPr>
              <a:xfrm>
                <a:off x="430578" y="-1"/>
                <a:ext cx="412292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500" b="1" dirty="0">
                    <a:solidFill>
                      <a:schemeClr val="bg1"/>
                    </a:solidFill>
                  </a:rPr>
                  <a:t>2</a:t>
                </a:r>
                <a:endParaRPr lang="zh-CN" altLang="en-US" sz="35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4DFEB2A7-FA63-E141-AD86-DBD2D50AE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90" r="7546"/>
          <a:stretch/>
        </p:blipFill>
        <p:spPr>
          <a:xfrm>
            <a:off x="6022362" y="1300979"/>
            <a:ext cx="5749510" cy="370858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E0D8279-5291-154C-A686-A40E3A1FB6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85" r="5721"/>
          <a:stretch/>
        </p:blipFill>
        <p:spPr>
          <a:xfrm>
            <a:off x="289926" y="1545909"/>
            <a:ext cx="5749510" cy="343696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A181CDE-540A-E44E-B250-E3B523DA20CA}"/>
              </a:ext>
            </a:extLst>
          </p:cNvPr>
          <p:cNvSpPr/>
          <p:nvPr/>
        </p:nvSpPr>
        <p:spPr>
          <a:xfrm>
            <a:off x="2869591" y="682863"/>
            <a:ext cx="59235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USA Airports On-time Performance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624BAB-B0DA-9F43-88EB-BC3EB1A1240C}"/>
              </a:ext>
            </a:extLst>
          </p:cNvPr>
          <p:cNvSpPr/>
          <p:nvPr/>
        </p:nvSpPr>
        <p:spPr>
          <a:xfrm>
            <a:off x="1467115" y="5150508"/>
            <a:ext cx="280495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Map with airports’ locations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CFD7AA-2B2C-0240-A6EB-AFD539F97395}"/>
              </a:ext>
            </a:extLst>
          </p:cNvPr>
          <p:cNvSpPr/>
          <p:nvPr/>
        </p:nvSpPr>
        <p:spPr>
          <a:xfrm>
            <a:off x="7214977" y="5157028"/>
            <a:ext cx="348761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Radial Chart with Top-5 Busiest Airports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824271-E23A-FC4C-9801-629974C90C33}"/>
              </a:ext>
            </a:extLst>
          </p:cNvPr>
          <p:cNvGrpSpPr/>
          <p:nvPr/>
        </p:nvGrpSpPr>
        <p:grpSpPr>
          <a:xfrm>
            <a:off x="5798909" y="6011738"/>
            <a:ext cx="6266710" cy="616825"/>
            <a:chOff x="4561124" y="6011738"/>
            <a:chExt cx="6266710" cy="6168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5A2120-DFE4-6345-BF61-27EC7E3A6D78}"/>
                </a:ext>
              </a:extLst>
            </p:cNvPr>
            <p:cNvSpPr/>
            <p:nvPr/>
          </p:nvSpPr>
          <p:spPr>
            <a:xfrm>
              <a:off x="4561125" y="6320786"/>
              <a:ext cx="530770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</a:rPr>
                <a:t>Github</a:t>
              </a:r>
              <a:r>
                <a:rPr lang="en-US" sz="1400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</a:rPr>
                <a:t>: </a:t>
              </a:r>
              <a:r>
                <a:rPr lang="en-US" sz="1400" dirty="0">
                  <a:hlinkClick r:id="rId5"/>
                </a:rPr>
                <a:t>https://github.com/Echo226/dataviz-usa-flights-performance</a:t>
              </a:r>
              <a:endParaRPr lang="en-US" sz="14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E5DEEB-BB5E-774B-8462-500DE6C70DF4}"/>
                </a:ext>
              </a:extLst>
            </p:cNvPr>
            <p:cNvSpPr/>
            <p:nvPr/>
          </p:nvSpPr>
          <p:spPr>
            <a:xfrm>
              <a:off x="4561124" y="6011738"/>
              <a:ext cx="62667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</a:rPr>
                <a:t>Vithub</a:t>
              </a:r>
              <a:r>
                <a:rPr lang="en-US" sz="1400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</a:rPr>
                <a:t>: </a:t>
              </a:r>
              <a:r>
                <a:rPr lang="en-US" sz="1400" dirty="0">
                  <a:hlinkClick r:id="rId6"/>
                </a:rPr>
                <a:t>https://beta.vizhub.com/Echo226/40f6502388de4c4d8e985fffbff1d23e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006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>
            <a:extLst>
              <a:ext uri="{FF2B5EF4-FFF2-40B4-BE49-F238E27FC236}">
                <a16:creationId xmlns:a16="http://schemas.microsoft.com/office/drawing/2014/main" id="{672C0186-8292-EC4D-A0AA-0054A76FCFA4}"/>
              </a:ext>
            </a:extLst>
          </p:cNvPr>
          <p:cNvGrpSpPr/>
          <p:nvPr/>
        </p:nvGrpSpPr>
        <p:grpSpPr>
          <a:xfrm>
            <a:off x="0" y="-38718"/>
            <a:ext cx="12192000" cy="946301"/>
            <a:chOff x="0" y="-23357"/>
            <a:chExt cx="12192000" cy="946301"/>
          </a:xfrm>
        </p:grpSpPr>
        <p:sp>
          <p:nvSpPr>
            <p:cNvPr id="5" name="矩形 8">
              <a:extLst>
                <a:ext uri="{FF2B5EF4-FFF2-40B4-BE49-F238E27FC236}">
                  <a16:creationId xmlns:a16="http://schemas.microsoft.com/office/drawing/2014/main" id="{F756C1B5-1EFE-2246-A02B-8B4B3172DD9C}"/>
                </a:ext>
              </a:extLst>
            </p:cNvPr>
            <p:cNvSpPr/>
            <p:nvPr/>
          </p:nvSpPr>
          <p:spPr>
            <a:xfrm>
              <a:off x="0" y="-1"/>
              <a:ext cx="12192000" cy="30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6" name="组合 9">
              <a:extLst>
                <a:ext uri="{FF2B5EF4-FFF2-40B4-BE49-F238E27FC236}">
                  <a16:creationId xmlns:a16="http://schemas.microsoft.com/office/drawing/2014/main" id="{1C797924-2086-7741-BA0B-56FACEB36569}"/>
                </a:ext>
              </a:extLst>
            </p:cNvPr>
            <p:cNvGrpSpPr/>
            <p:nvPr/>
          </p:nvGrpSpPr>
          <p:grpSpPr>
            <a:xfrm>
              <a:off x="263350" y="-23357"/>
              <a:ext cx="746747" cy="946301"/>
              <a:chOff x="263350" y="-23357"/>
              <a:chExt cx="746747" cy="946301"/>
            </a:xfrm>
          </p:grpSpPr>
          <p:sp>
            <p:nvSpPr>
              <p:cNvPr id="7" name="五边形 10">
                <a:extLst>
                  <a:ext uri="{FF2B5EF4-FFF2-40B4-BE49-F238E27FC236}">
                    <a16:creationId xmlns:a16="http://schemas.microsoft.com/office/drawing/2014/main" id="{81E3FD2B-644C-334E-A60B-24CCD744F331}"/>
                  </a:ext>
                </a:extLst>
              </p:cNvPr>
              <p:cNvSpPr/>
              <p:nvPr/>
            </p:nvSpPr>
            <p:spPr>
              <a:xfrm rot="5400000">
                <a:off x="163573" y="76420"/>
                <a:ext cx="946301" cy="746747"/>
              </a:xfrm>
              <a:prstGeom prst="homePlate">
                <a:avLst/>
              </a:prstGeom>
              <a:solidFill>
                <a:srgbClr val="4F9BB2"/>
              </a:solidFill>
              <a:ln>
                <a:noFill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id="{650CAC7A-5BFF-8045-B978-D41F20C31872}"/>
                  </a:ext>
                </a:extLst>
              </p:cNvPr>
              <p:cNvSpPr txBox="1"/>
              <p:nvPr/>
            </p:nvSpPr>
            <p:spPr>
              <a:xfrm>
                <a:off x="430578" y="-1"/>
                <a:ext cx="412292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500" b="1" dirty="0">
                    <a:solidFill>
                      <a:schemeClr val="bg1"/>
                    </a:solidFill>
                  </a:rPr>
                  <a:t>3</a:t>
                </a:r>
                <a:endParaRPr lang="zh-CN" altLang="en-US" sz="35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E0D8279-5291-154C-A686-A40E3A1FB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85" r="5721"/>
          <a:stretch/>
        </p:blipFill>
        <p:spPr>
          <a:xfrm>
            <a:off x="289926" y="1144466"/>
            <a:ext cx="5749510" cy="34369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518BC7-11C9-C84D-8F26-5FD23C9449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3" t="-1242" r="7363" b="1242"/>
          <a:stretch/>
        </p:blipFill>
        <p:spPr>
          <a:xfrm>
            <a:off x="6295288" y="1144466"/>
            <a:ext cx="5506547" cy="3436969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643D9508-A842-DA42-92BA-73139DC4D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736" y="1095743"/>
            <a:ext cx="5687935" cy="361428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EAF0050-D09C-BF42-B6C3-FC851AD07A08}"/>
              </a:ext>
            </a:extLst>
          </p:cNvPr>
          <p:cNvGrpSpPr/>
          <p:nvPr/>
        </p:nvGrpSpPr>
        <p:grpSpPr>
          <a:xfrm>
            <a:off x="402169" y="1418444"/>
            <a:ext cx="9166718" cy="4421610"/>
            <a:chOff x="402169" y="1418444"/>
            <a:chExt cx="9166718" cy="44216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C22469-AD34-CC45-B064-52D810785EEC}"/>
                </a:ext>
              </a:extLst>
            </p:cNvPr>
            <p:cNvGrpSpPr/>
            <p:nvPr/>
          </p:nvGrpSpPr>
          <p:grpSpPr>
            <a:xfrm>
              <a:off x="7141646" y="1418444"/>
              <a:ext cx="2427241" cy="2667250"/>
              <a:chOff x="8009165" y="-700254"/>
              <a:chExt cx="2427241" cy="266725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3F75ECD-4FD8-4548-A8AF-245C83838327}"/>
                  </a:ext>
                </a:extLst>
              </p:cNvPr>
              <p:cNvGrpSpPr/>
              <p:nvPr/>
            </p:nvGrpSpPr>
            <p:grpSpPr>
              <a:xfrm>
                <a:off x="8124395" y="-341385"/>
                <a:ext cx="2211652" cy="2217141"/>
                <a:chOff x="8124395" y="-341385"/>
                <a:chExt cx="2211652" cy="2217141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FE28B1C-178C-1044-899D-760DB3A72187}"/>
                    </a:ext>
                  </a:extLst>
                </p:cNvPr>
                <p:cNvSpPr/>
                <p:nvPr/>
              </p:nvSpPr>
              <p:spPr>
                <a:xfrm>
                  <a:off x="8250773" y="-215005"/>
                  <a:ext cx="1984910" cy="1979246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508403C-A946-E74B-9A26-28810FABC5E4}"/>
                    </a:ext>
                  </a:extLst>
                </p:cNvPr>
                <p:cNvSpPr/>
                <p:nvPr/>
              </p:nvSpPr>
              <p:spPr>
                <a:xfrm>
                  <a:off x="8124395" y="-341385"/>
                  <a:ext cx="2211652" cy="2217141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588760C-ECDD-9D41-BBCA-17E0D2EB9839}"/>
                    </a:ext>
                  </a:extLst>
                </p:cNvPr>
                <p:cNvSpPr/>
                <p:nvPr/>
              </p:nvSpPr>
              <p:spPr>
                <a:xfrm>
                  <a:off x="8414324" y="-40303"/>
                  <a:ext cx="1654093" cy="1659580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1D4D75-D505-6545-9BBE-E8089C39109F}"/>
                  </a:ext>
                </a:extLst>
              </p:cNvPr>
              <p:cNvSpPr txBox="1"/>
              <p:nvPr/>
            </p:nvSpPr>
            <p:spPr>
              <a:xfrm>
                <a:off x="9230221" y="-700254"/>
                <a:ext cx="32893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15</a:t>
                </a:r>
              </a:p>
              <a:p>
                <a:r>
                  <a:rPr lang="en-US" sz="11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10</a:t>
                </a:r>
              </a:p>
              <a:p>
                <a:r>
                  <a:rPr lang="en-US" sz="11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5</a:t>
                </a:r>
              </a:p>
              <a:p>
                <a:r>
                  <a:rPr lang="en-US" sz="11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151439B-443D-D647-BAE1-89077A9EFC01}"/>
                  </a:ext>
                </a:extLst>
              </p:cNvPr>
              <p:cNvSpPr/>
              <p:nvPr/>
            </p:nvSpPr>
            <p:spPr>
              <a:xfrm>
                <a:off x="8009165" y="-456614"/>
                <a:ext cx="2427241" cy="242361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03F0C4-3965-064B-BCD0-88B8BB77AB65}"/>
                </a:ext>
              </a:extLst>
            </p:cNvPr>
            <p:cNvSpPr/>
            <p:nvPr/>
          </p:nvSpPr>
          <p:spPr>
            <a:xfrm>
              <a:off x="402169" y="5439944"/>
              <a:ext cx="41787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</a:rPr>
                <a:t>Add radius axes to radial chart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A181CDE-540A-E44E-B250-E3B523DA20CA}"/>
              </a:ext>
            </a:extLst>
          </p:cNvPr>
          <p:cNvSpPr/>
          <p:nvPr/>
        </p:nvSpPr>
        <p:spPr>
          <a:xfrm>
            <a:off x="402169" y="5824268"/>
            <a:ext cx="4627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Combine the Map with the Radial Chart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181CDE-540A-E44E-B250-E3B523DA20CA}"/>
              </a:ext>
            </a:extLst>
          </p:cNvPr>
          <p:cNvSpPr/>
          <p:nvPr/>
        </p:nvSpPr>
        <p:spPr>
          <a:xfrm>
            <a:off x="4808745" y="446582"/>
            <a:ext cx="25745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Future Works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D69C52-6C43-BB41-9719-94085B4A7908}"/>
              </a:ext>
            </a:extLst>
          </p:cNvPr>
          <p:cNvSpPr/>
          <p:nvPr/>
        </p:nvSpPr>
        <p:spPr>
          <a:xfrm>
            <a:off x="402169" y="5055620"/>
            <a:ext cx="41787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Poppins"/>
              </a:rPr>
              <a:t>Add Alaska and Hawaii to the map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7B7C2A-9399-A742-BDD8-A177AF9FE56E}"/>
              </a:ext>
            </a:extLst>
          </p:cNvPr>
          <p:cNvSpPr/>
          <p:nvPr/>
        </p:nvSpPr>
        <p:spPr>
          <a:xfrm>
            <a:off x="3021980" y="3478902"/>
            <a:ext cx="142701" cy="1459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3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phone&#10;&#10;Description automatically generated">
            <a:extLst>
              <a:ext uri="{FF2B5EF4-FFF2-40B4-BE49-F238E27FC236}">
                <a16:creationId xmlns:a16="http://schemas.microsoft.com/office/drawing/2014/main" id="{1BD854F0-2734-CE4A-8E48-193EA2023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79" b="19430"/>
          <a:stretch/>
        </p:blipFill>
        <p:spPr>
          <a:xfrm>
            <a:off x="-217650" y="0"/>
            <a:ext cx="12627299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3E324D-456C-CE4C-A58C-9D957598D804}"/>
              </a:ext>
            </a:extLst>
          </p:cNvPr>
          <p:cNvSpPr/>
          <p:nvPr/>
        </p:nvSpPr>
        <p:spPr>
          <a:xfrm>
            <a:off x="-217650" y="3921159"/>
            <a:ext cx="9158450" cy="1819242"/>
          </a:xfrm>
          <a:prstGeom prst="rect">
            <a:avLst/>
          </a:prstGeom>
          <a:solidFill>
            <a:schemeClr val="dk1">
              <a:alpha val="9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1696A-6B0C-1B45-8CF2-1FC286D0CDC9}"/>
              </a:ext>
            </a:extLst>
          </p:cNvPr>
          <p:cNvSpPr txBox="1"/>
          <p:nvPr/>
        </p:nvSpPr>
        <p:spPr>
          <a:xfrm>
            <a:off x="131337" y="4065381"/>
            <a:ext cx="862922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/>
              <a:t>THANKS FOR WATCHING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4330D-2645-C34A-A29A-175A4D9BA1FA}"/>
              </a:ext>
            </a:extLst>
          </p:cNvPr>
          <p:cNvSpPr txBox="1"/>
          <p:nvPr/>
        </p:nvSpPr>
        <p:spPr>
          <a:xfrm>
            <a:off x="3396269" y="5046613"/>
            <a:ext cx="16194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Xinting Yao</a:t>
            </a:r>
          </a:p>
        </p:txBody>
      </p:sp>
    </p:spTree>
    <p:extLst>
      <p:ext uri="{BB962C8B-B14F-4D97-AF65-F5344CB8AC3E}">
        <p14:creationId xmlns:p14="http://schemas.microsoft.com/office/powerpoint/2010/main" val="105755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</TotalTime>
  <Words>162</Words>
  <Application>Microsoft Macintosh PowerPoint</Application>
  <PresentationFormat>Widescreen</PresentationFormat>
  <Paragraphs>63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Poppins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Xinting</dc:creator>
  <cp:lastModifiedBy>Yao, Xinting</cp:lastModifiedBy>
  <cp:revision>23</cp:revision>
  <dcterms:created xsi:type="dcterms:W3CDTF">2019-10-28T01:07:19Z</dcterms:created>
  <dcterms:modified xsi:type="dcterms:W3CDTF">2019-10-29T21:13:29Z</dcterms:modified>
</cp:coreProperties>
</file>