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sldIdLst>
    <p:sldId id="276" r:id="rId2"/>
    <p:sldId id="284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58" r:id="rId11"/>
    <p:sldId id="259" r:id="rId12"/>
    <p:sldId id="275" r:id="rId13"/>
    <p:sldId id="265" r:id="rId14"/>
    <p:sldId id="260" r:id="rId15"/>
    <p:sldId id="262" r:id="rId16"/>
    <p:sldId id="263" r:id="rId17"/>
    <p:sldId id="269" r:id="rId18"/>
    <p:sldId id="273" r:id="rId19"/>
    <p:sldId id="274" r:id="rId20"/>
    <p:sldId id="285" r:id="rId21"/>
  </p:sldIdLst>
  <p:sldSz cx="18288000" cy="10287000"/>
  <p:notesSz cx="6858000" cy="9144000"/>
  <p:embeddedFontLst>
    <p:embeddedFont>
      <p:font typeface="等线" panose="02010600030101010101" pitchFamily="2" charset="-122"/>
      <p:regular r:id="rId23"/>
      <p:bold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Cambria Math" panose="02040503050406030204" pitchFamily="18" charset="0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94" autoAdjust="0"/>
    <p:restoredTop sz="94332" autoAdjust="0"/>
  </p:normalViewPr>
  <p:slideViewPr>
    <p:cSldViewPr>
      <p:cViewPr varScale="1">
        <p:scale>
          <a:sx n="60" d="100"/>
          <a:sy n="60" d="100"/>
        </p:scale>
        <p:origin x="72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03D659-DA34-4973-B5DB-F734416E4C31}" type="datetimeFigureOut">
              <a:rPr lang="zh-CN" altLang="en-US" smtClean="0"/>
              <a:t>2022/2/1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3D4D2-B787-42D4-B738-C6E48978B4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072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3D4D2-B787-42D4-B738-C6E48978B4B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350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jpeg"/><Relationship Id="rId5" Type="http://schemas.openxmlformats.org/officeDocument/2006/relationships/image" Target="../media/image1.png"/><Relationship Id="rId4" Type="http://schemas.openxmlformats.org/officeDocument/2006/relationships/image" Target="../media/image3.svg"/><Relationship Id="rId9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3.svg"/><Relationship Id="rId7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3" Type="http://schemas.openxmlformats.org/officeDocument/2006/relationships/image" Target="../media/image3.svg"/><Relationship Id="rId7" Type="http://schemas.openxmlformats.org/officeDocument/2006/relationships/image" Target="../media/image2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4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B8693C9-E098-4201-BD1B-261E3A1457B7}"/>
              </a:ext>
            </a:extLst>
          </p:cNvPr>
          <p:cNvSpPr/>
          <p:nvPr/>
        </p:nvSpPr>
        <p:spPr>
          <a:xfrm>
            <a:off x="762000" y="2761238"/>
            <a:ext cx="16992600" cy="569386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8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Data Analysis &amp; Knowledge discovery</a:t>
            </a:r>
          </a:p>
          <a:p>
            <a:pPr algn="ctr"/>
            <a:r>
              <a:rPr lang="en-US" altLang="zh-CN" sz="7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Group Project</a:t>
            </a:r>
          </a:p>
          <a:p>
            <a:pPr algn="ctr"/>
            <a:endParaRPr lang="en-US" altLang="zh-CN" sz="8800" b="1" spc="5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algn="ctr"/>
            <a:endParaRPr lang="en-US" altLang="zh-CN" sz="88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algn="ctr"/>
            <a:r>
              <a:rPr lang="en-US" altLang="zh-CN" sz="36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Xinyue Chen</a:t>
            </a:r>
          </a:p>
        </p:txBody>
      </p:sp>
      <p:pic>
        <p:nvPicPr>
          <p:cNvPr id="19" name="图片 18" descr="徽标&#10;&#10;描述已自动生成">
            <a:extLst>
              <a:ext uri="{FF2B5EF4-FFF2-40B4-BE49-F238E27FC236}">
                <a16:creationId xmlns:a16="http://schemas.microsoft.com/office/drawing/2014/main" id="{4D26AE02-637A-4749-951E-F30FF386E39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34" b="25915"/>
          <a:stretch/>
        </p:blipFill>
        <p:spPr>
          <a:xfrm>
            <a:off x="15393114" y="9448800"/>
            <a:ext cx="2894886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174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4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2700000">
            <a:off x="1096263" y="952444"/>
            <a:ext cx="22074859" cy="1310651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B8693C9-E098-4201-BD1B-261E3A1457B7}"/>
              </a:ext>
            </a:extLst>
          </p:cNvPr>
          <p:cNvSpPr/>
          <p:nvPr/>
        </p:nvSpPr>
        <p:spPr>
          <a:xfrm>
            <a:off x="-1301688" y="2476500"/>
            <a:ext cx="8344479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8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Part 2 </a:t>
            </a:r>
          </a:p>
          <a:p>
            <a:pPr algn="ctr"/>
            <a:r>
              <a:rPr lang="en-US" altLang="zh-CN" sz="8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Classification</a:t>
            </a:r>
            <a:endParaRPr lang="zh-CN" altLang="en-US" sz="80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8" name="图片 7" descr="徽标&#10;&#10;描述已自动生成">
            <a:extLst>
              <a:ext uri="{FF2B5EF4-FFF2-40B4-BE49-F238E27FC236}">
                <a16:creationId xmlns:a16="http://schemas.microsoft.com/office/drawing/2014/main" id="{7630C31B-3222-4B22-8506-AC93A445826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34" b="25915"/>
          <a:stretch/>
        </p:blipFill>
        <p:spPr>
          <a:xfrm>
            <a:off x="15773400" y="9448800"/>
            <a:ext cx="2894886" cy="838200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AEEC152F-6079-43F5-8400-D50C08FC8111}"/>
              </a:ext>
            </a:extLst>
          </p:cNvPr>
          <p:cNvGrpSpPr/>
          <p:nvPr/>
        </p:nvGrpSpPr>
        <p:grpSpPr>
          <a:xfrm>
            <a:off x="8991600" y="2705100"/>
            <a:ext cx="4953000" cy="6081345"/>
            <a:chOff x="11506200" y="2798576"/>
            <a:chExt cx="4953000" cy="6081345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139BD3AC-977E-4BCC-B95C-B274004F455F}"/>
                </a:ext>
              </a:extLst>
            </p:cNvPr>
            <p:cNvSpPr txBox="1"/>
            <p:nvPr/>
          </p:nvSpPr>
          <p:spPr>
            <a:xfrm>
              <a:off x="11811000" y="2798576"/>
              <a:ext cx="4648200" cy="6081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4400" dirty="0"/>
                <a:t>Data processing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4400" dirty="0"/>
                <a:t>Linear regression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4400" dirty="0"/>
                <a:t>LDA and QDA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4400" dirty="0"/>
                <a:t>Classification tree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4400" dirty="0"/>
                <a:t>Random forest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4400" dirty="0"/>
                <a:t>Boosting</a:t>
              </a: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7C8070B6-0B84-487A-9B72-C66039EEA87B}"/>
                </a:ext>
              </a:extLst>
            </p:cNvPr>
            <p:cNvSpPr/>
            <p:nvPr/>
          </p:nvSpPr>
          <p:spPr>
            <a:xfrm>
              <a:off x="11506200" y="3390900"/>
              <a:ext cx="152400" cy="1524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663A5428-EA9C-4C5E-98A0-ED0E2CBEBA70}"/>
                </a:ext>
              </a:extLst>
            </p:cNvPr>
            <p:cNvSpPr/>
            <p:nvPr/>
          </p:nvSpPr>
          <p:spPr>
            <a:xfrm>
              <a:off x="11506200" y="4349273"/>
              <a:ext cx="152400" cy="1524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15E564DF-4A7D-48E3-B1C7-FEB98CF2CE51}"/>
                </a:ext>
              </a:extLst>
            </p:cNvPr>
            <p:cNvSpPr/>
            <p:nvPr/>
          </p:nvSpPr>
          <p:spPr>
            <a:xfrm>
              <a:off x="11506200" y="5330506"/>
              <a:ext cx="152400" cy="1524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CC6045A7-5DAA-4D83-AF2D-D8DF9753931E}"/>
                </a:ext>
              </a:extLst>
            </p:cNvPr>
            <p:cNvSpPr/>
            <p:nvPr/>
          </p:nvSpPr>
          <p:spPr>
            <a:xfrm>
              <a:off x="11506200" y="6311739"/>
              <a:ext cx="152400" cy="1524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6D37F9F7-3A19-4040-84ED-B1FC756A4865}"/>
                </a:ext>
              </a:extLst>
            </p:cNvPr>
            <p:cNvSpPr/>
            <p:nvPr/>
          </p:nvSpPr>
          <p:spPr>
            <a:xfrm>
              <a:off x="11506200" y="7353300"/>
              <a:ext cx="152400" cy="1524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3BCB492F-B83A-43A1-9EDF-6E0E571F18AF}"/>
                </a:ext>
              </a:extLst>
            </p:cNvPr>
            <p:cNvSpPr/>
            <p:nvPr/>
          </p:nvSpPr>
          <p:spPr>
            <a:xfrm>
              <a:off x="11506200" y="8394861"/>
              <a:ext cx="152400" cy="1524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68318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4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2700000">
            <a:off x="1096263" y="817938"/>
            <a:ext cx="22074859" cy="1310651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B8693C9-E098-4201-BD1B-261E3A1457B7}"/>
              </a:ext>
            </a:extLst>
          </p:cNvPr>
          <p:cNvSpPr/>
          <p:nvPr/>
        </p:nvSpPr>
        <p:spPr>
          <a:xfrm>
            <a:off x="0" y="2933699"/>
            <a:ext cx="5543416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6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Data</a:t>
            </a:r>
          </a:p>
          <a:p>
            <a:pPr algn="ctr"/>
            <a:r>
              <a:rPr lang="en-US" altLang="zh-CN" sz="6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Processing</a:t>
            </a:r>
            <a:endParaRPr lang="zh-CN" altLang="en-US" sz="60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4" name="图片 3" descr="徽标&#10;&#10;描述已自动生成">
            <a:extLst>
              <a:ext uri="{FF2B5EF4-FFF2-40B4-BE49-F238E27FC236}">
                <a16:creationId xmlns:a16="http://schemas.microsoft.com/office/drawing/2014/main" id="{A3C7FC3C-535A-4885-A4F0-EF008A9EA8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34" b="25915"/>
          <a:stretch/>
        </p:blipFill>
        <p:spPr>
          <a:xfrm>
            <a:off x="15695085" y="9563100"/>
            <a:ext cx="2894886" cy="8382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256744F-B7F2-465A-B725-7A0A02DE80A8}"/>
              </a:ext>
            </a:extLst>
          </p:cNvPr>
          <p:cNvSpPr txBox="1"/>
          <p:nvPr/>
        </p:nvSpPr>
        <p:spPr>
          <a:xfrm>
            <a:off x="7736615" y="2541029"/>
            <a:ext cx="9067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attach(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OpenData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a=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OurData$taxroll_number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newdata1=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OpenData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[c(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Assessment.Year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==2015),]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newdata2=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OpenData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[c(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Assessment.Year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==2016),]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b=match(newdata1$Account.Number,a)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index=which(b!=0)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newdata3=newdata1[index,]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length(index)</a:t>
            </a:r>
          </a:p>
          <a:p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 71523</a:t>
            </a:r>
          </a:p>
          <a:p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c=match(newdata2$Account.Number,a)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index2=which(c!=0)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newdata4=newdata2[index2,]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length(index2)</a:t>
            </a:r>
          </a:p>
          <a:p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 71441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35C158B-B986-4852-803F-AACD511E5CE9}"/>
              </a:ext>
            </a:extLst>
          </p:cNvPr>
          <p:cNvSpPr txBox="1"/>
          <p:nvPr/>
        </p:nvSpPr>
        <p:spPr>
          <a:xfrm>
            <a:off x="7736615" y="3314700"/>
            <a:ext cx="7151363" cy="769441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zh-CN" altLang="en-US" sz="11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433F253-EC4C-4BAA-8B96-8EFF81154CEC}"/>
              </a:ext>
            </a:extLst>
          </p:cNvPr>
          <p:cNvSpPr txBox="1"/>
          <p:nvPr/>
        </p:nvSpPr>
        <p:spPr>
          <a:xfrm>
            <a:off x="13299215" y="4180194"/>
            <a:ext cx="3505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2"/>
                </a:solidFill>
              </a:rPr>
              <a:t>Open property assessment data </a:t>
            </a:r>
          </a:p>
          <a:p>
            <a:r>
              <a:rPr lang="en-US" altLang="zh-CN" sz="2800" dirty="0">
                <a:solidFill>
                  <a:schemeClr val="accent2"/>
                </a:solidFill>
              </a:rPr>
              <a:t>(2015 and 2016)</a:t>
            </a:r>
            <a:endParaRPr lang="zh-CN" alt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975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4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2700000">
            <a:off x="1096263" y="817938"/>
            <a:ext cx="22074859" cy="1310651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B8693C9-E098-4201-BD1B-261E3A1457B7}"/>
              </a:ext>
            </a:extLst>
          </p:cNvPr>
          <p:cNvSpPr/>
          <p:nvPr/>
        </p:nvSpPr>
        <p:spPr>
          <a:xfrm>
            <a:off x="0" y="2933700"/>
            <a:ext cx="5543416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6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Data</a:t>
            </a:r>
          </a:p>
          <a:p>
            <a:pPr algn="ctr"/>
            <a:r>
              <a:rPr lang="en-US" altLang="zh-CN" sz="6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Processing</a:t>
            </a:r>
            <a:endParaRPr lang="zh-CN" altLang="en-US" sz="60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4" name="图片 3" descr="徽标&#10;&#10;描述已自动生成">
            <a:extLst>
              <a:ext uri="{FF2B5EF4-FFF2-40B4-BE49-F238E27FC236}">
                <a16:creationId xmlns:a16="http://schemas.microsoft.com/office/drawing/2014/main" id="{A3C7FC3C-535A-4885-A4F0-EF008A9EA8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34" b="25915"/>
          <a:stretch/>
        </p:blipFill>
        <p:spPr>
          <a:xfrm>
            <a:off x="15695085" y="9563100"/>
            <a:ext cx="2894886" cy="8382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256744F-B7F2-465A-B725-7A0A02DE80A8}"/>
              </a:ext>
            </a:extLst>
          </p:cNvPr>
          <p:cNvSpPr txBox="1"/>
          <p:nvPr/>
        </p:nvSpPr>
        <p:spPr>
          <a:xfrm>
            <a:off x="7926553" y="2324100"/>
            <a:ext cx="921597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attach(Data)</a:t>
            </a:r>
          </a:p>
          <a:p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basement=</a:t>
            </a:r>
            <a:r>
              <a:rPr lang="en-US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as.numeric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basement_finished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=="Yes")</a:t>
            </a:r>
          </a:p>
          <a:p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  <a:p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Data2=</a:t>
            </a:r>
            <a:r>
              <a:rPr lang="en-US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data.frame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(Data[,-c(</a:t>
            </a:r>
            <a:r>
              <a:rPr lang="en-US" altLang="zh-CN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 NA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)],basement,…)</a:t>
            </a:r>
          </a:p>
          <a:p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Data2=</a:t>
            </a:r>
            <a:r>
              <a:rPr lang="en-US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na.omit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(Data2)</a:t>
            </a:r>
          </a:p>
          <a:p>
            <a:r>
              <a:rPr lang="en-US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effective_build_year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as.numeric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(Data2$effective_build_year)</a:t>
            </a:r>
          </a:p>
          <a:p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Prediction=rep(0,70620)</a:t>
            </a:r>
          </a:p>
          <a:p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Prediction[Data2$X2016.Assessed_Value&gt;Data2$X2015.Assessed_Value]=1</a:t>
            </a:r>
          </a:p>
          <a:p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Data3=</a:t>
            </a:r>
            <a:r>
              <a:rPr lang="en-US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data.frame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(Data2[,-c(</a:t>
            </a:r>
            <a:r>
              <a:rPr lang="en-US" altLang="zh-CN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 predictors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)],</a:t>
            </a:r>
            <a:r>
              <a:rPr lang="en-US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effective_build_year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,…)</a:t>
            </a:r>
          </a:p>
          <a:p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dim(Data3)</a:t>
            </a:r>
          </a:p>
          <a:p>
            <a:r>
              <a:rPr lang="en-US" altLang="zh-CN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 70620     19 </a:t>
            </a:r>
          </a:p>
          <a:p>
            <a:endParaRPr lang="en-US" altLang="zh-CN" sz="20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names(Data3)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3A326EA-F19A-40C2-8CFE-3CFCB8E48B1D}"/>
              </a:ext>
            </a:extLst>
          </p:cNvPr>
          <p:cNvSpPr txBox="1"/>
          <p:nvPr/>
        </p:nvSpPr>
        <p:spPr>
          <a:xfrm>
            <a:off x="7239000" y="6972300"/>
            <a:ext cx="6477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 "</a:t>
            </a:r>
            <a:r>
              <a:rPr lang="en-US" altLang="zh-CN" sz="20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taxroll_number</a:t>
            </a:r>
            <a:r>
              <a:rPr lang="en-US" altLang="zh-CN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                "</a:t>
            </a:r>
            <a:r>
              <a:rPr lang="en-US" altLang="zh-CN" sz="20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net_area</a:t>
            </a:r>
            <a:r>
              <a:rPr lang="en-US" altLang="zh-CN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               </a:t>
            </a:r>
          </a:p>
          <a:p>
            <a:r>
              <a:rPr lang="en-US" altLang="zh-CN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 "</a:t>
            </a:r>
            <a:r>
              <a:rPr lang="en-US" altLang="zh-CN" sz="20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house_number</a:t>
            </a:r>
            <a:r>
              <a:rPr lang="en-US" altLang="zh-CN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                "M2_1"                    </a:t>
            </a:r>
          </a:p>
          <a:p>
            <a:r>
              <a:rPr lang="en-US" altLang="zh-CN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[5] "M2_2"                                "</a:t>
            </a:r>
            <a:r>
              <a:rPr lang="en-US" altLang="zh-CN" sz="20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lon</a:t>
            </a:r>
            <a:r>
              <a:rPr lang="en-US" altLang="zh-CN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                    </a:t>
            </a:r>
          </a:p>
          <a:p>
            <a:r>
              <a:rPr lang="en-US" altLang="zh-CN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[7] "</a:t>
            </a:r>
            <a:r>
              <a:rPr lang="en-US" altLang="zh-CN" sz="20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</a:t>
            </a:r>
            <a:r>
              <a:rPr lang="en-US" altLang="zh-CN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                                    "X2015.Assessed_Value"    </a:t>
            </a:r>
          </a:p>
          <a:p>
            <a:r>
              <a:rPr lang="en-US" altLang="zh-CN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[9] "X2016.Assessed_Value"   "basement"                </a:t>
            </a:r>
          </a:p>
          <a:p>
            <a:r>
              <a:rPr lang="en-US" altLang="zh-CN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[11] "garage"                            "fireplace"               </a:t>
            </a:r>
          </a:p>
          <a:p>
            <a:r>
              <a:rPr lang="en-US" altLang="zh-CN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[13] "taxable"                           "complete"                </a:t>
            </a:r>
          </a:p>
          <a:p>
            <a:r>
              <a:rPr lang="en-US" altLang="zh-CN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[15] "</a:t>
            </a:r>
            <a:r>
              <a:rPr lang="en-US" altLang="zh-CN" sz="20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walkout.basement</a:t>
            </a:r>
            <a:r>
              <a:rPr lang="en-US" altLang="zh-CN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         "</a:t>
            </a:r>
            <a:r>
              <a:rPr lang="en-US" altLang="zh-CN" sz="20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air.conditioning</a:t>
            </a:r>
            <a:r>
              <a:rPr lang="en-US" altLang="zh-CN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       </a:t>
            </a:r>
          </a:p>
          <a:p>
            <a:r>
              <a:rPr lang="en-US" altLang="zh-CN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[17] "</a:t>
            </a:r>
            <a:r>
              <a:rPr lang="en-US" altLang="zh-CN" sz="20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effective_build_year</a:t>
            </a:r>
            <a:r>
              <a:rPr lang="en-US" altLang="zh-CN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     "</a:t>
            </a:r>
            <a:r>
              <a:rPr lang="en-US" altLang="zh-CN" sz="20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building_count</a:t>
            </a:r>
            <a:r>
              <a:rPr lang="en-US" altLang="zh-CN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         </a:t>
            </a:r>
          </a:p>
          <a:p>
            <a:r>
              <a:rPr lang="en-US" altLang="zh-CN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[19] "Prediction"</a:t>
            </a:r>
          </a:p>
        </p:txBody>
      </p:sp>
    </p:spTree>
    <p:extLst>
      <p:ext uri="{BB962C8B-B14F-4D97-AF65-F5344CB8AC3E}">
        <p14:creationId xmlns:p14="http://schemas.microsoft.com/office/powerpoint/2010/main" val="888212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4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2700000">
            <a:off x="867662" y="1046538"/>
            <a:ext cx="22074859" cy="1310651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B8693C9-E098-4201-BD1B-261E3A1457B7}"/>
              </a:ext>
            </a:extLst>
          </p:cNvPr>
          <p:cNvSpPr/>
          <p:nvPr/>
        </p:nvSpPr>
        <p:spPr>
          <a:xfrm>
            <a:off x="-209234" y="2362200"/>
            <a:ext cx="5543416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6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Logistic Regression</a:t>
            </a:r>
            <a:endParaRPr lang="zh-CN" altLang="en-US" sz="60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4" name="图片 3" descr="徽标&#10;&#10;描述已自动生成">
            <a:extLst>
              <a:ext uri="{FF2B5EF4-FFF2-40B4-BE49-F238E27FC236}">
                <a16:creationId xmlns:a16="http://schemas.microsoft.com/office/drawing/2014/main" id="{A3C7FC3C-535A-4885-A4F0-EF008A9EA8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34" b="25915"/>
          <a:stretch/>
        </p:blipFill>
        <p:spPr>
          <a:xfrm>
            <a:off x="15730037" y="9563100"/>
            <a:ext cx="2894886" cy="838200"/>
          </a:xfrm>
          <a:prstGeom prst="rect">
            <a:avLst/>
          </a:prstGeom>
        </p:spPr>
      </p:pic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E2A4A2D9-34C1-4858-A8CB-D97EAC414F6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44" t="24870" r="34779" b="21999"/>
          <a:stretch/>
        </p:blipFill>
        <p:spPr>
          <a:xfrm>
            <a:off x="5972592" y="2419189"/>
            <a:ext cx="5708917" cy="3886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8" name="图片 17" descr="文本&#10;&#10;描述已自动生成">
            <a:extLst>
              <a:ext uri="{FF2B5EF4-FFF2-40B4-BE49-F238E27FC236}">
                <a16:creationId xmlns:a16="http://schemas.microsoft.com/office/drawing/2014/main" id="{B3C4DF1C-CEDD-4025-A1D8-553DA82DC41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50" t="18723" r="14578" b="39826"/>
          <a:stretch/>
        </p:blipFill>
        <p:spPr>
          <a:xfrm>
            <a:off x="11858387" y="3101529"/>
            <a:ext cx="5981394" cy="39658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A88082CE-CF6A-4B55-8909-443FB86D0791}"/>
              </a:ext>
            </a:extLst>
          </p:cNvPr>
          <p:cNvSpPr txBox="1"/>
          <p:nvPr/>
        </p:nvSpPr>
        <p:spPr>
          <a:xfrm>
            <a:off x="5829744" y="6499042"/>
            <a:ext cx="6553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2"/>
                </a:solidFill>
              </a:rPr>
              <a:t>Error rate: 32.696%</a:t>
            </a:r>
          </a:p>
          <a:p>
            <a:r>
              <a:rPr lang="en-US" altLang="zh-CN" sz="2800" dirty="0">
                <a:solidFill>
                  <a:schemeClr val="accent2"/>
                </a:solidFill>
              </a:rPr>
              <a:t>                   32.739% </a:t>
            </a:r>
          </a:p>
          <a:p>
            <a:r>
              <a:rPr lang="en-US" altLang="zh-CN" sz="2800" dirty="0">
                <a:solidFill>
                  <a:schemeClr val="accent2"/>
                </a:solidFill>
              </a:rPr>
              <a:t>(after removing insignificant predictors)</a:t>
            </a:r>
            <a:endParaRPr lang="zh-CN" altLang="en-US" sz="2800" dirty="0">
              <a:solidFill>
                <a:schemeClr val="accent2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B1D4CCC-11FA-4781-98D2-946F82843983}"/>
              </a:ext>
            </a:extLst>
          </p:cNvPr>
          <p:cNvSpPr txBox="1"/>
          <p:nvPr/>
        </p:nvSpPr>
        <p:spPr>
          <a:xfrm>
            <a:off x="11878052" y="7261072"/>
            <a:ext cx="59617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2"/>
                </a:solidFill>
              </a:rPr>
              <a:t>Error rate: 32.739%</a:t>
            </a:r>
          </a:p>
          <a:p>
            <a:r>
              <a:rPr lang="en-US" altLang="zh-CN" sz="2800" dirty="0">
                <a:solidFill>
                  <a:schemeClr val="accent2"/>
                </a:solidFill>
              </a:rPr>
              <a:t>                   32.795% </a:t>
            </a:r>
          </a:p>
          <a:p>
            <a:r>
              <a:rPr lang="en-US" altLang="zh-CN" sz="2800" dirty="0">
                <a:solidFill>
                  <a:schemeClr val="accent2"/>
                </a:solidFill>
              </a:rPr>
              <a:t>(after removing insignificant predictors)</a:t>
            </a:r>
            <a:endParaRPr lang="zh-CN" altLang="en-US" sz="2800" dirty="0">
              <a:solidFill>
                <a:schemeClr val="accent2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37C0B0A-CE69-4545-BEF9-321EC43600B1}"/>
              </a:ext>
            </a:extLst>
          </p:cNvPr>
          <p:cNvSpPr txBox="1"/>
          <p:nvPr/>
        </p:nvSpPr>
        <p:spPr>
          <a:xfrm>
            <a:off x="6334637" y="1834414"/>
            <a:ext cx="55434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2"/>
                </a:solidFill>
              </a:rPr>
              <a:t>2015_assessed_value included</a:t>
            </a:r>
            <a:endParaRPr lang="zh-CN" altLang="en-US" sz="3200" dirty="0">
              <a:solidFill>
                <a:schemeClr val="accent2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EB5C07F-4922-48FD-817C-BAF5C7B7E8F4}"/>
              </a:ext>
            </a:extLst>
          </p:cNvPr>
          <p:cNvSpPr txBox="1"/>
          <p:nvPr/>
        </p:nvSpPr>
        <p:spPr>
          <a:xfrm>
            <a:off x="11863304" y="2510686"/>
            <a:ext cx="59813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2"/>
                </a:solidFill>
              </a:rPr>
              <a:t>2015_assessed_value not included</a:t>
            </a:r>
            <a:endParaRPr lang="zh-CN" altLang="en-US" sz="3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299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4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2700000">
            <a:off x="715263" y="1435687"/>
            <a:ext cx="22074859" cy="1310651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B8693C9-E098-4201-BD1B-261E3A1457B7}"/>
              </a:ext>
            </a:extLst>
          </p:cNvPr>
          <p:cNvSpPr/>
          <p:nvPr/>
        </p:nvSpPr>
        <p:spPr>
          <a:xfrm>
            <a:off x="152400" y="3070621"/>
            <a:ext cx="5543416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6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LDA and QDA</a:t>
            </a:r>
            <a:endParaRPr lang="zh-CN" altLang="en-US" sz="60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4" name="图片 3" descr="徽标&#10;&#10;描述已自动生成">
            <a:extLst>
              <a:ext uri="{FF2B5EF4-FFF2-40B4-BE49-F238E27FC236}">
                <a16:creationId xmlns:a16="http://schemas.microsoft.com/office/drawing/2014/main" id="{506D0085-C2B4-4473-B7FB-811AB053A28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34" b="25915"/>
          <a:stretch/>
        </p:blipFill>
        <p:spPr>
          <a:xfrm>
            <a:off x="15849600" y="9586546"/>
            <a:ext cx="2894886" cy="838200"/>
          </a:xfrm>
          <a:prstGeom prst="rect">
            <a:avLst/>
          </a:prstGeom>
        </p:spPr>
      </p:pic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01297B1-A6F2-45D0-9DCC-3681A7D7B3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298094"/>
              </p:ext>
            </p:extLst>
          </p:nvPr>
        </p:nvGraphicFramePr>
        <p:xfrm>
          <a:off x="7010400" y="3461760"/>
          <a:ext cx="10452389" cy="3657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82879">
                  <a:extLst>
                    <a:ext uri="{9D8B030D-6E8A-4147-A177-3AD203B41FA5}">
                      <a16:colId xmlns:a16="http://schemas.microsoft.com/office/drawing/2014/main" val="1977190273"/>
                    </a:ext>
                  </a:extLst>
                </a:gridCol>
                <a:gridCol w="3391910">
                  <a:extLst>
                    <a:ext uri="{9D8B030D-6E8A-4147-A177-3AD203B41FA5}">
                      <a16:colId xmlns:a16="http://schemas.microsoft.com/office/drawing/2014/main" val="3323818499"/>
                    </a:ext>
                  </a:extLst>
                </a:gridCol>
                <a:gridCol w="3377600">
                  <a:extLst>
                    <a:ext uri="{9D8B030D-6E8A-4147-A177-3AD203B41FA5}">
                      <a16:colId xmlns:a16="http://schemas.microsoft.com/office/drawing/2014/main" val="2066434248"/>
                    </a:ext>
                  </a:extLst>
                </a:gridCol>
              </a:tblGrid>
              <a:tr h="7098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bg1"/>
                          </a:solidFill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dirty="0">
                          <a:solidFill>
                            <a:schemeClr val="bg1"/>
                          </a:solidFill>
                        </a:rPr>
                        <a:t>2015_assessed_value included</a:t>
                      </a:r>
                      <a:r>
                        <a:rPr lang="zh-CN" altLang="en-US" sz="36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3600" dirty="0">
                          <a:solidFill>
                            <a:schemeClr val="bg1"/>
                          </a:solidFill>
                        </a:rPr>
                        <a:t>(%)</a:t>
                      </a:r>
                      <a:endParaRPr lang="zh-CN" altLang="en-US" sz="3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dirty="0">
                          <a:solidFill>
                            <a:schemeClr val="bg1"/>
                          </a:solidFill>
                        </a:rPr>
                        <a:t>2015_assessed_value not included</a:t>
                      </a:r>
                      <a:r>
                        <a:rPr lang="zh-CN" altLang="en-US" sz="36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3600" dirty="0">
                          <a:solidFill>
                            <a:schemeClr val="bg1"/>
                          </a:solidFill>
                        </a:rPr>
                        <a:t>(%)</a:t>
                      </a:r>
                      <a:endParaRPr lang="zh-CN" altLang="en-US" sz="3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550054"/>
                  </a:ext>
                </a:extLst>
              </a:tr>
              <a:tr h="2683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Logistic regression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32.696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32.739</a:t>
                      </a:r>
                      <a:endParaRPr lang="zh-CN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965775"/>
                  </a:ext>
                </a:extLst>
              </a:tr>
              <a:tr h="6253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LDA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28.066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28.122</a:t>
                      </a:r>
                      <a:endParaRPr lang="zh-CN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87449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QDA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27.584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33.617</a:t>
                      </a:r>
                      <a:endParaRPr lang="zh-CN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630751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315E7275-5146-4AEA-BE96-E862B978092F}"/>
              </a:ext>
            </a:extLst>
          </p:cNvPr>
          <p:cNvSpPr txBox="1"/>
          <p:nvPr/>
        </p:nvSpPr>
        <p:spPr>
          <a:xfrm>
            <a:off x="8534043" y="7132879"/>
            <a:ext cx="8763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</a:rPr>
              <a:t>1. The observations can be Gaussian.</a:t>
            </a:r>
          </a:p>
          <a:p>
            <a:endParaRPr lang="en-US" altLang="zh-CN" sz="32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</a:rPr>
              <a:t>2. 2015_assessed_value is a significant predictor.</a:t>
            </a:r>
            <a:endParaRPr lang="zh-CN" alt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230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4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-2700000">
            <a:off x="334263" y="1650747"/>
            <a:ext cx="22074859" cy="1310651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B8693C9-E098-4201-BD1B-261E3A1457B7}"/>
              </a:ext>
            </a:extLst>
          </p:cNvPr>
          <p:cNvSpPr/>
          <p:nvPr/>
        </p:nvSpPr>
        <p:spPr>
          <a:xfrm>
            <a:off x="203859" y="2733988"/>
            <a:ext cx="5543416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6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Classification</a:t>
            </a:r>
          </a:p>
          <a:p>
            <a:pPr algn="ctr"/>
            <a:r>
              <a:rPr lang="en-US" altLang="zh-CN" sz="6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Tree</a:t>
            </a:r>
          </a:p>
        </p:txBody>
      </p:sp>
      <p:pic>
        <p:nvPicPr>
          <p:cNvPr id="4" name="图片 3" descr="徽标&#10;&#10;描述已自动生成">
            <a:extLst>
              <a:ext uri="{FF2B5EF4-FFF2-40B4-BE49-F238E27FC236}">
                <a16:creationId xmlns:a16="http://schemas.microsoft.com/office/drawing/2014/main" id="{BA9CCE28-8467-4CDB-830C-BF6DB0A0941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34" b="25915"/>
          <a:stretch/>
        </p:blipFill>
        <p:spPr>
          <a:xfrm>
            <a:off x="15849600" y="9586546"/>
            <a:ext cx="2894886" cy="838200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9FD3336F-ABA2-48E3-A9A7-23A913BF4885}"/>
              </a:ext>
            </a:extLst>
          </p:cNvPr>
          <p:cNvGrpSpPr/>
          <p:nvPr/>
        </p:nvGrpSpPr>
        <p:grpSpPr>
          <a:xfrm>
            <a:off x="5562600" y="1552658"/>
            <a:ext cx="7526462" cy="3771313"/>
            <a:chOff x="5960938" y="3734388"/>
            <a:chExt cx="10266812" cy="5852158"/>
          </a:xfrm>
        </p:grpSpPr>
        <p:pic>
          <p:nvPicPr>
            <p:cNvPr id="6" name="图片 5" descr="图示&#10;&#10;描述已自动生成">
              <a:extLst>
                <a:ext uri="{FF2B5EF4-FFF2-40B4-BE49-F238E27FC236}">
                  <a16:creationId xmlns:a16="http://schemas.microsoft.com/office/drawing/2014/main" id="{657918D9-6188-4887-AE06-5B616B7B0F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29" t="8043" r="3125" b="10455"/>
            <a:stretch/>
          </p:blipFill>
          <p:spPr>
            <a:xfrm>
              <a:off x="5960938" y="4557346"/>
              <a:ext cx="10266812" cy="50292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9F2A5CA-20C8-4FAE-B40B-FEFC42829D8D}"/>
                </a:ext>
              </a:extLst>
            </p:cNvPr>
            <p:cNvSpPr txBox="1"/>
            <p:nvPr/>
          </p:nvSpPr>
          <p:spPr>
            <a:xfrm>
              <a:off x="7696198" y="3734388"/>
              <a:ext cx="7723649" cy="9074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2"/>
                  </a:solidFill>
                </a:rPr>
                <a:t>2015_assessed_value included</a:t>
              </a:r>
              <a:endParaRPr lang="zh-CN" altLang="en-US" sz="3200" dirty="0">
                <a:solidFill>
                  <a:schemeClr val="accent2"/>
                </a:solidFill>
              </a:endParaRPr>
            </a:p>
          </p:txBody>
        </p:sp>
        <p:pic>
          <p:nvPicPr>
            <p:cNvPr id="12" name="图片 11" descr="文本&#10;&#10;描述已自动生成">
              <a:extLst>
                <a:ext uri="{FF2B5EF4-FFF2-40B4-BE49-F238E27FC236}">
                  <a16:creationId xmlns:a16="http://schemas.microsoft.com/office/drawing/2014/main" id="{19249A21-4C91-4DD5-AD63-8766D165BB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75739" y="4557346"/>
              <a:ext cx="2952011" cy="1592371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A4F070D4-EB73-4FBF-8F27-1D41E071882F}"/>
              </a:ext>
            </a:extLst>
          </p:cNvPr>
          <p:cNvGrpSpPr/>
          <p:nvPr/>
        </p:nvGrpSpPr>
        <p:grpSpPr>
          <a:xfrm>
            <a:off x="9665747" y="5323971"/>
            <a:ext cx="7774201" cy="4032337"/>
            <a:chOff x="5802086" y="3526872"/>
            <a:chExt cx="10500807" cy="5646367"/>
          </a:xfrm>
        </p:grpSpPr>
        <p:pic>
          <p:nvPicPr>
            <p:cNvPr id="9" name="图片 8" descr="图示&#10;&#10;描述已自动生成">
              <a:extLst>
                <a:ext uri="{FF2B5EF4-FFF2-40B4-BE49-F238E27FC236}">
                  <a16:creationId xmlns:a16="http://schemas.microsoft.com/office/drawing/2014/main" id="{3793071B-49E4-459F-AC45-5AFEC2C5D1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71" t="6717" r="3646" b="9638"/>
            <a:stretch/>
          </p:blipFill>
          <p:spPr>
            <a:xfrm>
              <a:off x="5802086" y="4411244"/>
              <a:ext cx="10500807" cy="476199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9F1E04AC-6869-4A0C-BE1A-058B94C8E79C}"/>
                </a:ext>
              </a:extLst>
            </p:cNvPr>
            <p:cNvSpPr txBox="1"/>
            <p:nvPr/>
          </p:nvSpPr>
          <p:spPr>
            <a:xfrm>
              <a:off x="6823069" y="3526872"/>
              <a:ext cx="8458838" cy="8188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2"/>
                  </a:solidFill>
                </a:rPr>
                <a:t>2015_assessed_value not included</a:t>
              </a:r>
              <a:endParaRPr lang="zh-CN" altLang="en-US" sz="3200" dirty="0">
                <a:solidFill>
                  <a:schemeClr val="accent2"/>
                </a:solidFill>
              </a:endParaRPr>
            </a:p>
          </p:txBody>
        </p:sp>
        <p:pic>
          <p:nvPicPr>
            <p:cNvPr id="13" name="图片 12" descr="文本&#10;&#10;描述已自动生成">
              <a:extLst>
                <a:ext uri="{FF2B5EF4-FFF2-40B4-BE49-F238E27FC236}">
                  <a16:creationId xmlns:a16="http://schemas.microsoft.com/office/drawing/2014/main" id="{B4C810C5-BDA9-4181-90EF-2E5E66EDF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57515" y="4446547"/>
              <a:ext cx="2423607" cy="1166951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EF82D6B9-8346-4159-ADFE-98D1E7CA5CB3}"/>
              </a:ext>
            </a:extLst>
          </p:cNvPr>
          <p:cNvSpPr txBox="1"/>
          <p:nvPr/>
        </p:nvSpPr>
        <p:spPr>
          <a:xfrm>
            <a:off x="2337797" y="7640419"/>
            <a:ext cx="752646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zh-CN" sz="3200" dirty="0">
                <a:solidFill>
                  <a:schemeClr val="accent2"/>
                </a:solidFill>
              </a:rPr>
              <a:t>Using unpruned trees first.</a:t>
            </a:r>
          </a:p>
          <a:p>
            <a:pPr marL="514350" indent="-514350">
              <a:buAutoNum type="arabicPeriod"/>
            </a:pPr>
            <a:r>
              <a:rPr lang="en-US" altLang="zh-CN" sz="3200" dirty="0">
                <a:solidFill>
                  <a:schemeClr val="accent2"/>
                </a:solidFill>
              </a:rPr>
              <a:t>Using pruned trees then.</a:t>
            </a:r>
          </a:p>
          <a:p>
            <a:r>
              <a:rPr lang="en-US" altLang="zh-CN" sz="3200" dirty="0">
                <a:solidFill>
                  <a:schemeClr val="accent2"/>
                </a:solidFill>
              </a:rPr>
              <a:t>Pruned trees did not improve the accuracy.</a:t>
            </a:r>
          </a:p>
          <a:p>
            <a:r>
              <a:rPr lang="en-US" altLang="zh-CN" sz="3200" dirty="0">
                <a:solidFill>
                  <a:schemeClr val="accent2"/>
                </a:solidFill>
              </a:rPr>
              <a:t>Pruned tree cannot select the best tree size.</a:t>
            </a:r>
            <a:endParaRPr lang="zh-CN" altLang="en-US" sz="3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521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4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2700000">
            <a:off x="410463" y="1427538"/>
            <a:ext cx="22074859" cy="1310651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B8693C9-E098-4201-BD1B-261E3A1457B7}"/>
              </a:ext>
            </a:extLst>
          </p:cNvPr>
          <p:cNvSpPr/>
          <p:nvPr/>
        </p:nvSpPr>
        <p:spPr>
          <a:xfrm>
            <a:off x="-372230" y="2339321"/>
            <a:ext cx="4634426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6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Bagging</a:t>
            </a:r>
            <a:endParaRPr lang="zh-CN" altLang="en-US" sz="60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4" name="图片 3" descr="徽标&#10;&#10;描述已自动生成">
            <a:extLst>
              <a:ext uri="{FF2B5EF4-FFF2-40B4-BE49-F238E27FC236}">
                <a16:creationId xmlns:a16="http://schemas.microsoft.com/office/drawing/2014/main" id="{69691DCF-34B1-4DB0-A67D-5B43C0E8D36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34" b="25915"/>
          <a:stretch/>
        </p:blipFill>
        <p:spPr>
          <a:xfrm>
            <a:off x="15849600" y="9586546"/>
            <a:ext cx="2894886" cy="838200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1297D93E-654E-4CF2-B0F9-DDF15D581BA7}"/>
              </a:ext>
            </a:extLst>
          </p:cNvPr>
          <p:cNvGrpSpPr/>
          <p:nvPr/>
        </p:nvGrpSpPr>
        <p:grpSpPr>
          <a:xfrm>
            <a:off x="4648200" y="2274509"/>
            <a:ext cx="5723013" cy="5803624"/>
            <a:chOff x="4648200" y="2274509"/>
            <a:chExt cx="5723013" cy="5803624"/>
          </a:xfrm>
        </p:grpSpPr>
        <p:pic>
          <p:nvPicPr>
            <p:cNvPr id="5" name="图片 4" descr="图形用户界面, 文本, 应用程序, 电子邮件&#10;&#10;描述已自动生成">
              <a:extLst>
                <a:ext uri="{FF2B5EF4-FFF2-40B4-BE49-F238E27FC236}">
                  <a16:creationId xmlns:a16="http://schemas.microsoft.com/office/drawing/2014/main" id="{B6C59B85-B373-4E24-96FB-39836FADC7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36" r="28094" b="36656"/>
            <a:stretch/>
          </p:blipFill>
          <p:spPr>
            <a:xfrm>
              <a:off x="4648200" y="2274509"/>
              <a:ext cx="5683313" cy="1497391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AE4A6ACD-5842-463C-809A-948A8544B27C}"/>
                </a:ext>
              </a:extLst>
            </p:cNvPr>
            <p:cNvSpPr txBox="1"/>
            <p:nvPr/>
          </p:nvSpPr>
          <p:spPr>
            <a:xfrm>
              <a:off x="4687901" y="7493358"/>
              <a:ext cx="56833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2"/>
                  </a:solidFill>
                </a:rPr>
                <a:t>2015_assessed_value included</a:t>
              </a:r>
              <a:endParaRPr lang="zh-CN" alt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4A049FD2-0ED3-4349-BA1C-AEDF601FCAEE}"/>
                </a:ext>
              </a:extLst>
            </p:cNvPr>
            <p:cNvSpPr txBox="1"/>
            <p:nvPr/>
          </p:nvSpPr>
          <p:spPr>
            <a:xfrm>
              <a:off x="6534016" y="3351727"/>
              <a:ext cx="32366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accent2"/>
                  </a:solidFill>
                </a:rPr>
                <a:t>Error rate: 9.771%</a:t>
              </a:r>
              <a:endParaRPr lang="zh-CN" altLang="en-US" sz="2800" dirty="0">
                <a:solidFill>
                  <a:schemeClr val="accent2"/>
                </a:solidFill>
              </a:endParaRPr>
            </a:p>
          </p:txBody>
        </p:sp>
      </p:grpSp>
      <p:pic>
        <p:nvPicPr>
          <p:cNvPr id="10" name="图片 9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EF7D39C5-8C4A-4983-86E2-219AB2F8A55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4" t="7340" r="18909" b="37630"/>
          <a:stretch/>
        </p:blipFill>
        <p:spPr>
          <a:xfrm>
            <a:off x="11128458" y="2231263"/>
            <a:ext cx="6246290" cy="14973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E7AEB85-81F8-43FF-AAC5-788772C9F23C}"/>
              </a:ext>
            </a:extLst>
          </p:cNvPr>
          <p:cNvSpPr txBox="1"/>
          <p:nvPr/>
        </p:nvSpPr>
        <p:spPr>
          <a:xfrm>
            <a:off x="11277243" y="7493358"/>
            <a:ext cx="601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2"/>
                </a:solidFill>
              </a:rPr>
              <a:t>2015_assessed_value not included</a:t>
            </a:r>
            <a:endParaRPr lang="zh-CN" altLang="en-US" sz="3200" dirty="0">
              <a:solidFill>
                <a:schemeClr val="accent2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F98B146-309C-4056-A757-F4A4E544DB61}"/>
              </a:ext>
            </a:extLst>
          </p:cNvPr>
          <p:cNvSpPr txBox="1"/>
          <p:nvPr/>
        </p:nvSpPr>
        <p:spPr>
          <a:xfrm>
            <a:off x="13030200" y="3334042"/>
            <a:ext cx="3236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2"/>
                </a:solidFill>
              </a:rPr>
              <a:t>Error rate: 10.408%</a:t>
            </a:r>
            <a:endParaRPr lang="zh-CN" altLang="en-US" sz="2800" dirty="0">
              <a:solidFill>
                <a:schemeClr val="accent2"/>
              </a:solidFill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61EB942C-7F6C-40CA-A701-C116D283D9DB}"/>
              </a:ext>
            </a:extLst>
          </p:cNvPr>
          <p:cNvGrpSpPr/>
          <p:nvPr/>
        </p:nvGrpSpPr>
        <p:grpSpPr>
          <a:xfrm>
            <a:off x="4648199" y="5765078"/>
            <a:ext cx="5683314" cy="1722039"/>
            <a:chOff x="5408824" y="2444917"/>
            <a:chExt cx="5683314" cy="1722039"/>
          </a:xfrm>
        </p:grpSpPr>
        <p:pic>
          <p:nvPicPr>
            <p:cNvPr id="14" name="图片 13" descr="图形用户界面, 文本, 应用程序, 电子邮件&#10;&#10;描述已自动生成">
              <a:extLst>
                <a:ext uri="{FF2B5EF4-FFF2-40B4-BE49-F238E27FC236}">
                  <a16:creationId xmlns:a16="http://schemas.microsoft.com/office/drawing/2014/main" id="{6ADF0D5F-044E-45BE-97AD-4578CAEE72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70" r="29384" b="36898"/>
            <a:stretch/>
          </p:blipFill>
          <p:spPr>
            <a:xfrm>
              <a:off x="5408824" y="2444917"/>
              <a:ext cx="5683314" cy="1579861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23FA25FA-5282-43B1-BF36-8A4C0816597B}"/>
                </a:ext>
              </a:extLst>
            </p:cNvPr>
            <p:cNvSpPr txBox="1"/>
            <p:nvPr/>
          </p:nvSpPr>
          <p:spPr>
            <a:xfrm>
              <a:off x="7413809" y="3643736"/>
              <a:ext cx="32366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accent2"/>
                  </a:solidFill>
                </a:rPr>
                <a:t>Error rate: 9.742%</a:t>
              </a:r>
              <a:endParaRPr lang="zh-CN" altLang="en-US" sz="2800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EC4F9B31-FA6B-45AE-85FA-5ABAF324F33C}"/>
              </a:ext>
            </a:extLst>
          </p:cNvPr>
          <p:cNvSpPr/>
          <p:nvPr/>
        </p:nvSpPr>
        <p:spPr>
          <a:xfrm>
            <a:off x="-219000" y="5515970"/>
            <a:ext cx="4327967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6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Random Forest</a:t>
            </a:r>
            <a:endParaRPr lang="zh-CN" altLang="en-US" sz="60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17" name="图片 16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1E812F85-A83E-4D00-9327-907EA04BCB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50" r="21446" b="40449"/>
          <a:stretch/>
        </p:blipFill>
        <p:spPr>
          <a:xfrm>
            <a:off x="11140051" y="5700695"/>
            <a:ext cx="6233549" cy="16442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801B5619-EEAB-491D-AFD3-277524110E88}"/>
              </a:ext>
            </a:extLst>
          </p:cNvPr>
          <p:cNvSpPr txBox="1"/>
          <p:nvPr/>
        </p:nvSpPr>
        <p:spPr>
          <a:xfrm>
            <a:off x="13106400" y="6896100"/>
            <a:ext cx="3236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2"/>
                </a:solidFill>
              </a:rPr>
              <a:t>Error rate: 10.096%</a:t>
            </a:r>
            <a:endParaRPr lang="zh-CN" altLang="en-US" sz="2800" dirty="0">
              <a:solidFill>
                <a:schemeClr val="accent2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8715E8A-85D1-4F2D-8CFD-B8F60B72BD66}"/>
              </a:ext>
            </a:extLst>
          </p:cNvPr>
          <p:cNvSpPr txBox="1"/>
          <p:nvPr/>
        </p:nvSpPr>
        <p:spPr>
          <a:xfrm>
            <a:off x="8382000" y="8885710"/>
            <a:ext cx="51477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Random forest has higher test set accuracy than the bagging.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76060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4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2700000">
            <a:off x="-199137" y="1503738"/>
            <a:ext cx="22074859" cy="1310651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B8693C9-E098-4201-BD1B-261E3A1457B7}"/>
              </a:ext>
            </a:extLst>
          </p:cNvPr>
          <p:cNvSpPr/>
          <p:nvPr/>
        </p:nvSpPr>
        <p:spPr>
          <a:xfrm>
            <a:off x="-152400" y="1866900"/>
            <a:ext cx="411480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6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Bagging</a:t>
            </a:r>
            <a:endParaRPr lang="zh-CN" altLang="en-US" sz="60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4" name="图片 3" descr="徽标&#10;&#10;描述已自动生成">
            <a:extLst>
              <a:ext uri="{FF2B5EF4-FFF2-40B4-BE49-F238E27FC236}">
                <a16:creationId xmlns:a16="http://schemas.microsoft.com/office/drawing/2014/main" id="{69691DCF-34B1-4DB0-A67D-5B43C0E8D36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34" b="25915"/>
          <a:stretch/>
        </p:blipFill>
        <p:spPr>
          <a:xfrm>
            <a:off x="15849600" y="9586546"/>
            <a:ext cx="2894886" cy="838200"/>
          </a:xfrm>
          <a:prstGeom prst="rect">
            <a:avLst/>
          </a:prstGeom>
        </p:spPr>
      </p:pic>
      <p:pic>
        <p:nvPicPr>
          <p:cNvPr id="5" name="图片 4" descr="图表, 散点图&#10;&#10;描述已自动生成">
            <a:extLst>
              <a:ext uri="{FF2B5EF4-FFF2-40B4-BE49-F238E27FC236}">
                <a16:creationId xmlns:a16="http://schemas.microsoft.com/office/drawing/2014/main" id="{275A4DE9-65DB-41B3-A482-E4832E22560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1394"/>
          <a:stretch/>
        </p:blipFill>
        <p:spPr>
          <a:xfrm>
            <a:off x="5943600" y="574919"/>
            <a:ext cx="4663408" cy="39998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图片 8" descr="电脑屏幕截图&#10;&#10;描述已自动生成">
            <a:extLst>
              <a:ext uri="{FF2B5EF4-FFF2-40B4-BE49-F238E27FC236}">
                <a16:creationId xmlns:a16="http://schemas.microsoft.com/office/drawing/2014/main" id="{FA42CD50-5062-47B3-93BA-3826EB79FFA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22" t="11394" r="-1"/>
          <a:stretch/>
        </p:blipFill>
        <p:spPr>
          <a:xfrm>
            <a:off x="11963400" y="615823"/>
            <a:ext cx="4663408" cy="40673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2B87E2A-3E7D-463B-A0F6-F0FC7D2B2E6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9249"/>
          <a:stretch/>
        </p:blipFill>
        <p:spPr>
          <a:xfrm>
            <a:off x="5962432" y="5091685"/>
            <a:ext cx="4783945" cy="42472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D898080-1ED9-4D24-976A-B232A904BAA3}"/>
              </a:ext>
            </a:extLst>
          </p:cNvPr>
          <p:cNvSpPr txBox="1"/>
          <p:nvPr/>
        </p:nvSpPr>
        <p:spPr>
          <a:xfrm>
            <a:off x="5777034" y="9143283"/>
            <a:ext cx="562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2"/>
                </a:solidFill>
              </a:rPr>
              <a:t>2015_assessed_value included</a:t>
            </a:r>
            <a:endParaRPr lang="zh-CN" altLang="en-US" sz="3200" dirty="0">
              <a:solidFill>
                <a:schemeClr val="accent2"/>
              </a:solidFill>
            </a:endParaRPr>
          </a:p>
        </p:txBody>
      </p:sp>
      <p:pic>
        <p:nvPicPr>
          <p:cNvPr id="12" name="图片 11" descr="电脑屏幕截图&#10;&#10;描述已自动生成">
            <a:extLst>
              <a:ext uri="{FF2B5EF4-FFF2-40B4-BE49-F238E27FC236}">
                <a16:creationId xmlns:a16="http://schemas.microsoft.com/office/drawing/2014/main" id="{E5F09F01-D67D-488D-A2C6-DA2BE3F89B8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42" t="7587"/>
          <a:stretch/>
        </p:blipFill>
        <p:spPr>
          <a:xfrm>
            <a:off x="11922576" y="5195315"/>
            <a:ext cx="4632704" cy="41436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23069CD-025B-4F2B-ACA6-9E5FC0A7F612}"/>
              </a:ext>
            </a:extLst>
          </p:cNvPr>
          <p:cNvSpPr txBox="1"/>
          <p:nvPr/>
        </p:nvSpPr>
        <p:spPr>
          <a:xfrm>
            <a:off x="11658600" y="9136894"/>
            <a:ext cx="6000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2"/>
                </a:solidFill>
              </a:rPr>
              <a:t>2015_assessed_value not included</a:t>
            </a:r>
            <a:endParaRPr lang="zh-CN" altLang="en-US" sz="3200" dirty="0">
              <a:solidFill>
                <a:schemeClr val="accent2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AB21435-3EF5-46C6-8C82-B8C6FE9BB6CA}"/>
              </a:ext>
            </a:extLst>
          </p:cNvPr>
          <p:cNvSpPr/>
          <p:nvPr/>
        </p:nvSpPr>
        <p:spPr>
          <a:xfrm>
            <a:off x="-866708" y="5250515"/>
            <a:ext cx="5543416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6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Random</a:t>
            </a:r>
          </a:p>
          <a:p>
            <a:pPr algn="ctr"/>
            <a:r>
              <a:rPr lang="en-US" altLang="zh-CN" sz="6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Forest</a:t>
            </a:r>
            <a:endParaRPr lang="zh-CN" altLang="en-US" sz="60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63A5C13-A3C5-4364-B233-A46983C54405}"/>
              </a:ext>
            </a:extLst>
          </p:cNvPr>
          <p:cNvSpPr txBox="1"/>
          <p:nvPr/>
        </p:nvSpPr>
        <p:spPr>
          <a:xfrm>
            <a:off x="5974080" y="800100"/>
            <a:ext cx="4632928" cy="769441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zh-CN" altLang="en-US" sz="11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C7A1FA9-72D4-44CA-A4A3-453684C4309A}"/>
              </a:ext>
            </a:extLst>
          </p:cNvPr>
          <p:cNvSpPr txBox="1"/>
          <p:nvPr/>
        </p:nvSpPr>
        <p:spPr>
          <a:xfrm>
            <a:off x="11993880" y="868680"/>
            <a:ext cx="4632928" cy="600164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US" altLang="zh-CN" sz="1100" dirty="0"/>
          </a:p>
          <a:p>
            <a:endParaRPr lang="en-US" altLang="zh-CN" sz="1100" dirty="0"/>
          </a:p>
          <a:p>
            <a:endParaRPr lang="zh-CN" altLang="en-US" sz="11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43CF619-DB2F-4B4D-BD0F-179E7DF96CB2}"/>
              </a:ext>
            </a:extLst>
          </p:cNvPr>
          <p:cNvSpPr txBox="1"/>
          <p:nvPr/>
        </p:nvSpPr>
        <p:spPr>
          <a:xfrm>
            <a:off x="6037940" y="5450570"/>
            <a:ext cx="4632928" cy="769441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zh-CN" altLang="en-US" sz="11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6A8F422-EADD-4F80-A0B1-5CEA8E4426DA}"/>
              </a:ext>
            </a:extLst>
          </p:cNvPr>
          <p:cNvSpPr txBox="1"/>
          <p:nvPr/>
        </p:nvSpPr>
        <p:spPr>
          <a:xfrm>
            <a:off x="11922352" y="5603968"/>
            <a:ext cx="4632928" cy="600164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US" altLang="zh-CN" sz="1100" dirty="0"/>
          </a:p>
          <a:p>
            <a:endParaRPr lang="en-US" altLang="zh-CN" sz="1100" dirty="0"/>
          </a:p>
          <a:p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1172798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4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2700000">
            <a:off x="562863" y="1669736"/>
            <a:ext cx="22074859" cy="1310651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B8693C9-E098-4201-BD1B-261E3A1457B7}"/>
              </a:ext>
            </a:extLst>
          </p:cNvPr>
          <p:cNvSpPr/>
          <p:nvPr/>
        </p:nvSpPr>
        <p:spPr>
          <a:xfrm>
            <a:off x="198301" y="3621711"/>
            <a:ext cx="426720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6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Boosting</a:t>
            </a:r>
            <a:endParaRPr lang="zh-CN" altLang="en-US" sz="60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4" name="图片 3" descr="徽标&#10;&#10;描述已自动生成">
            <a:extLst>
              <a:ext uri="{FF2B5EF4-FFF2-40B4-BE49-F238E27FC236}">
                <a16:creationId xmlns:a16="http://schemas.microsoft.com/office/drawing/2014/main" id="{69691DCF-34B1-4DB0-A67D-5B43C0E8D36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34" b="25915"/>
          <a:stretch/>
        </p:blipFill>
        <p:spPr>
          <a:xfrm>
            <a:off x="15849600" y="9586546"/>
            <a:ext cx="2894886" cy="8382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A049FD2-0ED3-4349-BA1C-AEDF601FCAEE}"/>
              </a:ext>
            </a:extLst>
          </p:cNvPr>
          <p:cNvSpPr txBox="1"/>
          <p:nvPr/>
        </p:nvSpPr>
        <p:spPr>
          <a:xfrm>
            <a:off x="15392400" y="3621711"/>
            <a:ext cx="259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2"/>
                </a:solidFill>
              </a:rPr>
              <a:t>Error rate: 22.175%</a:t>
            </a:r>
            <a:endParaRPr lang="zh-CN" altLang="en-US" sz="2800" dirty="0">
              <a:solidFill>
                <a:schemeClr val="accent2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F98B146-309C-4056-A757-F4A4E544DB61}"/>
              </a:ext>
            </a:extLst>
          </p:cNvPr>
          <p:cNvSpPr txBox="1"/>
          <p:nvPr/>
        </p:nvSpPr>
        <p:spPr>
          <a:xfrm>
            <a:off x="15392400" y="6604128"/>
            <a:ext cx="24568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2"/>
                </a:solidFill>
              </a:rPr>
              <a:t>Error rate: 23.025%</a:t>
            </a:r>
            <a:endParaRPr lang="zh-CN" altLang="en-US" sz="2800" dirty="0">
              <a:solidFill>
                <a:schemeClr val="accent2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8B02913-1763-4507-81F8-30099F362F54}"/>
              </a:ext>
            </a:extLst>
          </p:cNvPr>
          <p:cNvSpPr txBox="1"/>
          <p:nvPr/>
        </p:nvSpPr>
        <p:spPr>
          <a:xfrm>
            <a:off x="7141762" y="3295137"/>
            <a:ext cx="956078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boost.fit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gbm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(Prediction~.,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data=Data3[train,],distribution="</a:t>
            </a:r>
            <a:r>
              <a:rPr lang="en-US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bernoulli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",</a:t>
            </a:r>
          </a:p>
          <a:p>
            <a:r>
              <a:rPr lang="en-US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n.trees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=500,interaction.depth=6,shrinkage=0.01)</a:t>
            </a:r>
          </a:p>
          <a:p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boost.fit2=</a:t>
            </a:r>
            <a:r>
              <a:rPr lang="en-US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gbm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(Prediction~.-X2015.Assessed_Value,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data=Data3[train,],distribution="</a:t>
            </a:r>
            <a:r>
              <a:rPr lang="en-US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bernoulli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",</a:t>
            </a:r>
          </a:p>
          <a:p>
            <a:r>
              <a:rPr lang="en-US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n.trees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=500,interaction.depth=6,shrinkage=0.01)</a:t>
            </a:r>
          </a:p>
          <a:p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4C2CFDD-42D1-4965-8ED3-D50D15F4399F}"/>
              </a:ext>
            </a:extLst>
          </p:cNvPr>
          <p:cNvSpPr txBox="1"/>
          <p:nvPr/>
        </p:nvSpPr>
        <p:spPr>
          <a:xfrm>
            <a:off x="7620000" y="4525541"/>
            <a:ext cx="5662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2"/>
                </a:solidFill>
              </a:rPr>
              <a:t>2015_assessed_value included</a:t>
            </a:r>
            <a:endParaRPr lang="zh-CN" altLang="en-US" sz="3200" dirty="0">
              <a:solidFill>
                <a:schemeClr val="accent2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0D53933-FE16-4D69-88FC-F51CEF6E37B1}"/>
              </a:ext>
            </a:extLst>
          </p:cNvPr>
          <p:cNvSpPr txBox="1"/>
          <p:nvPr/>
        </p:nvSpPr>
        <p:spPr>
          <a:xfrm>
            <a:off x="7619999" y="7534086"/>
            <a:ext cx="6491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2"/>
                </a:solidFill>
              </a:rPr>
              <a:t>2015_assessed_value not included</a:t>
            </a:r>
            <a:endParaRPr lang="zh-CN" altLang="en-US" sz="3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903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4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2700000">
            <a:off x="334264" y="1427537"/>
            <a:ext cx="22074859" cy="1310651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B8693C9-E098-4201-BD1B-261E3A1457B7}"/>
              </a:ext>
            </a:extLst>
          </p:cNvPr>
          <p:cNvSpPr/>
          <p:nvPr/>
        </p:nvSpPr>
        <p:spPr>
          <a:xfrm>
            <a:off x="685800" y="3848100"/>
            <a:ext cx="426720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6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Summary</a:t>
            </a:r>
            <a:endParaRPr lang="zh-CN" altLang="en-US" sz="60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4" name="图片 3" descr="徽标&#10;&#10;描述已自动生成">
            <a:extLst>
              <a:ext uri="{FF2B5EF4-FFF2-40B4-BE49-F238E27FC236}">
                <a16:creationId xmlns:a16="http://schemas.microsoft.com/office/drawing/2014/main" id="{69691DCF-34B1-4DB0-A67D-5B43C0E8D36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34" b="25915"/>
          <a:stretch/>
        </p:blipFill>
        <p:spPr>
          <a:xfrm>
            <a:off x="15849600" y="9586546"/>
            <a:ext cx="2894886" cy="838200"/>
          </a:xfrm>
          <a:prstGeom prst="rect">
            <a:avLst/>
          </a:prstGeom>
        </p:spPr>
      </p:pic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1C86110C-6782-42EC-B516-73268F0456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899227"/>
              </p:ext>
            </p:extLst>
          </p:nvPr>
        </p:nvGraphicFramePr>
        <p:xfrm>
          <a:off x="7086600" y="3238500"/>
          <a:ext cx="9220200" cy="4648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998021">
                  <a:extLst>
                    <a:ext uri="{9D8B030D-6E8A-4147-A177-3AD203B41FA5}">
                      <a16:colId xmlns:a16="http://schemas.microsoft.com/office/drawing/2014/main" val="843381383"/>
                    </a:ext>
                  </a:extLst>
                </a:gridCol>
                <a:gridCol w="3097384">
                  <a:extLst>
                    <a:ext uri="{9D8B030D-6E8A-4147-A177-3AD203B41FA5}">
                      <a16:colId xmlns:a16="http://schemas.microsoft.com/office/drawing/2014/main" val="2223502006"/>
                    </a:ext>
                  </a:extLst>
                </a:gridCol>
                <a:gridCol w="3124795">
                  <a:extLst>
                    <a:ext uri="{9D8B030D-6E8A-4147-A177-3AD203B41FA5}">
                      <a16:colId xmlns:a16="http://schemas.microsoft.com/office/drawing/2014/main" val="2452554491"/>
                    </a:ext>
                  </a:extLst>
                </a:gridCol>
              </a:tblGrid>
              <a:tr h="5810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Model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Test error rate 1 (%)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Test error rate 2 (%)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406287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Logistic regression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32.696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32.739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707906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LDA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28.066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28.122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165532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QDA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27.584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33.617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286957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Classification tree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28.915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28.915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266655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Bagging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9.771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10.408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353316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Random forest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9.742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10.096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108628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Boosting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22.175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23.025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854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4970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4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2700000">
            <a:off x="600383" y="1275137"/>
            <a:ext cx="22074859" cy="1310651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B8693C9-E098-4201-BD1B-261E3A1457B7}"/>
              </a:ext>
            </a:extLst>
          </p:cNvPr>
          <p:cNvSpPr/>
          <p:nvPr/>
        </p:nvSpPr>
        <p:spPr>
          <a:xfrm>
            <a:off x="-800679" y="1181100"/>
            <a:ext cx="8344479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8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Part 1 </a:t>
            </a:r>
          </a:p>
          <a:p>
            <a:pPr algn="ctr"/>
            <a:r>
              <a:rPr lang="en-US" altLang="zh-CN" sz="8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Regression</a:t>
            </a:r>
            <a:endParaRPr lang="zh-CN" altLang="en-US" sz="80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D8BB9FB8-2904-417D-A239-47EEE6963AA8}"/>
              </a:ext>
            </a:extLst>
          </p:cNvPr>
          <p:cNvGrpSpPr/>
          <p:nvPr/>
        </p:nvGrpSpPr>
        <p:grpSpPr>
          <a:xfrm>
            <a:off x="8414300" y="2478329"/>
            <a:ext cx="8839200" cy="7097007"/>
            <a:chOff x="8991600" y="2705100"/>
            <a:chExt cx="8839200" cy="7097007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AEEC152F-6079-43F5-8400-D50C08FC8111}"/>
                </a:ext>
              </a:extLst>
            </p:cNvPr>
            <p:cNvGrpSpPr/>
            <p:nvPr/>
          </p:nvGrpSpPr>
          <p:grpSpPr>
            <a:xfrm>
              <a:off x="8991600" y="2705100"/>
              <a:ext cx="8839200" cy="7097007"/>
              <a:chOff x="11506200" y="2798576"/>
              <a:chExt cx="8839200" cy="7097007"/>
            </a:xfrm>
          </p:grpSpPr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39BD3AC-977E-4BCC-B95C-B274004F455F}"/>
                  </a:ext>
                </a:extLst>
              </p:cNvPr>
              <p:cNvSpPr txBox="1"/>
              <p:nvPr/>
            </p:nvSpPr>
            <p:spPr>
              <a:xfrm>
                <a:off x="12268200" y="2798576"/>
                <a:ext cx="8077200" cy="70970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4400" dirty="0"/>
                  <a:t>Data </a:t>
                </a:r>
                <a:r>
                  <a:rPr lang="en-GB" altLang="zh-CN" sz="4400" dirty="0" err="1"/>
                  <a:t>Preprocessing</a:t>
                </a:r>
                <a:r>
                  <a:rPr lang="en-GB" altLang="zh-CN" sz="4400" dirty="0"/>
                  <a:t> </a:t>
                </a:r>
                <a:endParaRPr lang="en-US" altLang="zh-CN" sz="44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4400" dirty="0"/>
                  <a:t>Linear Regression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4400" dirty="0"/>
                  <a:t>Group Lasso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4400" dirty="0"/>
                  <a:t>Ridge Regression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4400" dirty="0"/>
                  <a:t>Polynomial regression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4400" dirty="0"/>
                  <a:t>Regression tree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4400" dirty="0"/>
                  <a:t>Boosting</a:t>
                </a:r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7C8070B6-0B84-487A-9B72-C66039EEA87B}"/>
                  </a:ext>
                </a:extLst>
              </p:cNvPr>
              <p:cNvSpPr/>
              <p:nvPr/>
            </p:nvSpPr>
            <p:spPr>
              <a:xfrm>
                <a:off x="11506200" y="3390900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663A5428-EA9C-4C5E-98A0-ED0E2CBEBA70}"/>
                  </a:ext>
                </a:extLst>
              </p:cNvPr>
              <p:cNvSpPr/>
              <p:nvPr/>
            </p:nvSpPr>
            <p:spPr>
              <a:xfrm>
                <a:off x="11506200" y="4349273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15E564DF-4A7D-48E3-B1C7-FEB98CF2CE51}"/>
                  </a:ext>
                </a:extLst>
              </p:cNvPr>
              <p:cNvSpPr/>
              <p:nvPr/>
            </p:nvSpPr>
            <p:spPr>
              <a:xfrm>
                <a:off x="11506200" y="5330506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CC6045A7-5DAA-4D83-AF2D-D8DF9753931E}"/>
                  </a:ext>
                </a:extLst>
              </p:cNvPr>
              <p:cNvSpPr/>
              <p:nvPr/>
            </p:nvSpPr>
            <p:spPr>
              <a:xfrm>
                <a:off x="11506200" y="6311739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6D37F9F7-3A19-4040-84ED-B1FC756A4865}"/>
                  </a:ext>
                </a:extLst>
              </p:cNvPr>
              <p:cNvSpPr/>
              <p:nvPr/>
            </p:nvSpPr>
            <p:spPr>
              <a:xfrm>
                <a:off x="11506200" y="7353300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3BCB492F-B83A-43A1-9EDF-6E0E571F18AF}"/>
                  </a:ext>
                </a:extLst>
              </p:cNvPr>
              <p:cNvSpPr/>
              <p:nvPr/>
            </p:nvSpPr>
            <p:spPr>
              <a:xfrm>
                <a:off x="11506200" y="8394861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F1AA301D-25C2-4E4E-B29C-30B21BDBA1E0}"/>
                </a:ext>
              </a:extLst>
            </p:cNvPr>
            <p:cNvSpPr/>
            <p:nvPr/>
          </p:nvSpPr>
          <p:spPr>
            <a:xfrm>
              <a:off x="8991600" y="9334500"/>
              <a:ext cx="152400" cy="1524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9" name="图片 18" descr="徽标&#10;&#10;描述已自动生成">
            <a:extLst>
              <a:ext uri="{FF2B5EF4-FFF2-40B4-BE49-F238E27FC236}">
                <a16:creationId xmlns:a16="http://schemas.microsoft.com/office/drawing/2014/main" id="{4D26AE02-637A-4749-951E-F30FF386E39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34" b="25915"/>
          <a:stretch/>
        </p:blipFill>
        <p:spPr>
          <a:xfrm>
            <a:off x="15695085" y="9563100"/>
            <a:ext cx="2894886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49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4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B8693C9-E098-4201-BD1B-261E3A1457B7}"/>
              </a:ext>
            </a:extLst>
          </p:cNvPr>
          <p:cNvSpPr/>
          <p:nvPr/>
        </p:nvSpPr>
        <p:spPr>
          <a:xfrm>
            <a:off x="647700" y="3296186"/>
            <a:ext cx="16992600" cy="62478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8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Thank you for watching!</a:t>
            </a:r>
            <a:endParaRPr lang="en-US" altLang="zh-CN" sz="72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algn="ctr"/>
            <a:endParaRPr lang="en-US" altLang="zh-CN" sz="88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algn="ctr"/>
            <a:endParaRPr lang="en-US" altLang="zh-CN" sz="88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algn="ctr"/>
            <a:endParaRPr lang="en-US" altLang="zh-CN" sz="36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algn="ctr"/>
            <a:r>
              <a:rPr lang="en-US" altLang="zh-CN" sz="36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Zuyuan</a:t>
            </a:r>
            <a:r>
              <a:rPr lang="en-US" altLang="zh-CN" sz="36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Tian</a:t>
            </a:r>
          </a:p>
          <a:p>
            <a:pPr algn="ctr"/>
            <a:r>
              <a:rPr lang="en-US" altLang="zh-CN" sz="36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Xinyue Chen</a:t>
            </a:r>
          </a:p>
          <a:p>
            <a:pPr algn="ctr"/>
            <a:r>
              <a:rPr lang="en-US" altLang="zh-CN" sz="36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Department of Electrical &amp; Computer Engineering</a:t>
            </a:r>
          </a:p>
        </p:txBody>
      </p:sp>
      <p:pic>
        <p:nvPicPr>
          <p:cNvPr id="19" name="图片 18" descr="徽标&#10;&#10;描述已自动生成">
            <a:extLst>
              <a:ext uri="{FF2B5EF4-FFF2-40B4-BE49-F238E27FC236}">
                <a16:creationId xmlns:a16="http://schemas.microsoft.com/office/drawing/2014/main" id="{4D26AE02-637A-4749-951E-F30FF386E39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34" b="25915"/>
          <a:stretch/>
        </p:blipFill>
        <p:spPr>
          <a:xfrm>
            <a:off x="15695085" y="9563100"/>
            <a:ext cx="2894886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346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4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2700000">
            <a:off x="80754" y="-986570"/>
            <a:ext cx="22074859" cy="1691552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B8693C9-E098-4201-BD1B-261E3A1457B7}"/>
              </a:ext>
            </a:extLst>
          </p:cNvPr>
          <p:cNvSpPr/>
          <p:nvPr/>
        </p:nvSpPr>
        <p:spPr>
          <a:xfrm>
            <a:off x="-457200" y="732725"/>
            <a:ext cx="5543416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6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Data</a:t>
            </a:r>
          </a:p>
          <a:p>
            <a:pPr algn="ctr"/>
            <a:r>
              <a:rPr lang="en-US" altLang="zh-CN" sz="6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Pre-processing</a:t>
            </a:r>
            <a:endParaRPr lang="zh-CN" altLang="en-US" sz="60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4" name="图片 3" descr="徽标&#10;&#10;描述已自动生成">
            <a:extLst>
              <a:ext uri="{FF2B5EF4-FFF2-40B4-BE49-F238E27FC236}">
                <a16:creationId xmlns:a16="http://schemas.microsoft.com/office/drawing/2014/main" id="{A3C7FC3C-535A-4885-A4F0-EF008A9EA8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34" b="25915"/>
          <a:stretch/>
        </p:blipFill>
        <p:spPr>
          <a:xfrm>
            <a:off x="15695085" y="9563100"/>
            <a:ext cx="2894886" cy="8382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5C279B7-C04D-4D3E-B7F0-A31F16C8478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00200" y="4687006"/>
            <a:ext cx="6627284" cy="47244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82030D2-6E07-4D93-8D33-0C4CC6B426FC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81688" y="4567374"/>
            <a:ext cx="7010400" cy="487455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7807B0F-605C-40D8-AFD4-0EECD01F9A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74767" y="2405782"/>
            <a:ext cx="11281112" cy="2202073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B36E3A9E-E5B5-4E9D-A6BC-4245F1C87F1B}"/>
              </a:ext>
            </a:extLst>
          </p:cNvPr>
          <p:cNvSpPr/>
          <p:nvPr/>
        </p:nvSpPr>
        <p:spPr>
          <a:xfrm>
            <a:off x="9381688" y="2481217"/>
            <a:ext cx="3115112" cy="7572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63E5D8C-1406-4144-9963-4F008DCF2E6A}"/>
              </a:ext>
            </a:extLst>
          </p:cNvPr>
          <p:cNvSpPr/>
          <p:nvPr/>
        </p:nvSpPr>
        <p:spPr>
          <a:xfrm>
            <a:off x="9381688" y="3429001"/>
            <a:ext cx="3115112" cy="952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409A2DE-EEAC-444D-80CF-1D4467DC7C52}"/>
              </a:ext>
            </a:extLst>
          </p:cNvPr>
          <p:cNvSpPr/>
          <p:nvPr/>
        </p:nvSpPr>
        <p:spPr>
          <a:xfrm>
            <a:off x="13070213" y="2857501"/>
            <a:ext cx="3007987" cy="3234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6117971-DD4E-4C47-9B40-9DB4CEB7AC37}"/>
              </a:ext>
            </a:extLst>
          </p:cNvPr>
          <p:cNvSpPr/>
          <p:nvPr/>
        </p:nvSpPr>
        <p:spPr>
          <a:xfrm>
            <a:off x="13136042" y="3734655"/>
            <a:ext cx="3007987" cy="3234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BCDF1AE-D2CB-47BE-AAA5-9FA8076939BE}"/>
              </a:ext>
            </a:extLst>
          </p:cNvPr>
          <p:cNvSpPr/>
          <p:nvPr/>
        </p:nvSpPr>
        <p:spPr>
          <a:xfrm>
            <a:off x="6373701" y="3200133"/>
            <a:ext cx="2770299" cy="10794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D840608-2E8F-4DB2-82D9-A90C1AF1273C}"/>
              </a:ext>
            </a:extLst>
          </p:cNvPr>
          <p:cNvSpPr txBox="1"/>
          <p:nvPr/>
        </p:nvSpPr>
        <p:spPr>
          <a:xfrm>
            <a:off x="5462831" y="1675496"/>
            <a:ext cx="1089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Totally 19 variables are reserved and 11 of them are categorical variables:</a:t>
            </a:r>
            <a:endParaRPr lang="zh-CN" altLang="en-US" sz="28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A20019F-9049-4E22-B35C-B7AC4334E52D}"/>
              </a:ext>
            </a:extLst>
          </p:cNvPr>
          <p:cNvSpPr txBox="1"/>
          <p:nvPr/>
        </p:nvSpPr>
        <p:spPr>
          <a:xfrm>
            <a:off x="3063320" y="9458980"/>
            <a:ext cx="3701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Before Log transform</a:t>
            </a:r>
            <a:endParaRPr lang="zh-CN" altLang="en-US" sz="28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519710C-7F83-4B02-921A-278D92E73809}"/>
              </a:ext>
            </a:extLst>
          </p:cNvPr>
          <p:cNvSpPr txBox="1"/>
          <p:nvPr/>
        </p:nvSpPr>
        <p:spPr>
          <a:xfrm>
            <a:off x="11745420" y="9301490"/>
            <a:ext cx="3701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After Log transform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31397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4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">
            <a:extLst>
              <a:ext uri="{FF2B5EF4-FFF2-40B4-BE49-F238E27FC236}">
                <a16:creationId xmlns:a16="http://schemas.microsoft.com/office/drawing/2014/main" id="{60B3DA45-CDE6-4355-8D72-1910F4AE30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18900000">
            <a:off x="80754" y="-986570"/>
            <a:ext cx="22074859" cy="1691552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B8693C9-E098-4201-BD1B-261E3A1457B7}"/>
              </a:ext>
            </a:extLst>
          </p:cNvPr>
          <p:cNvSpPr/>
          <p:nvPr/>
        </p:nvSpPr>
        <p:spPr>
          <a:xfrm>
            <a:off x="-666616" y="605437"/>
            <a:ext cx="5543416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6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Linear</a:t>
            </a:r>
          </a:p>
          <a:p>
            <a:pPr algn="ctr"/>
            <a:r>
              <a:rPr lang="en-US" altLang="zh-CN" sz="6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Regression</a:t>
            </a:r>
            <a:endParaRPr lang="zh-CN" altLang="en-US" sz="60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4" name="图片 3" descr="徽标&#10;&#10;描述已自动生成">
            <a:extLst>
              <a:ext uri="{FF2B5EF4-FFF2-40B4-BE49-F238E27FC236}">
                <a16:creationId xmlns:a16="http://schemas.microsoft.com/office/drawing/2014/main" id="{A3C7FC3C-535A-4885-A4F0-EF008A9EA8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34" b="25915"/>
          <a:stretch/>
        </p:blipFill>
        <p:spPr>
          <a:xfrm>
            <a:off x="15695085" y="9563100"/>
            <a:ext cx="2894886" cy="838200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C9F0F61D-AFCA-4972-BB8D-0B9613177915}"/>
              </a:ext>
            </a:extLst>
          </p:cNvPr>
          <p:cNvGrpSpPr/>
          <p:nvPr/>
        </p:nvGrpSpPr>
        <p:grpSpPr>
          <a:xfrm>
            <a:off x="4930956" y="1838956"/>
            <a:ext cx="3913731" cy="5632238"/>
            <a:chOff x="5446185" y="2682109"/>
            <a:chExt cx="3657600" cy="5575411"/>
          </a:xfrm>
        </p:grpSpPr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76328854-9B3B-40B7-83FB-937330DE1692}"/>
                </a:ext>
              </a:extLst>
            </p:cNvPr>
            <p:cNvPicPr/>
            <p:nvPr/>
          </p:nvPicPr>
          <p:blipFill rotWithShape="1">
            <a:blip r:embed="rId5"/>
            <a:srcRect l="37839" t="12758" r="7911" b="9420"/>
            <a:stretch/>
          </p:blipFill>
          <p:spPr>
            <a:xfrm>
              <a:off x="5446185" y="2682109"/>
              <a:ext cx="3657600" cy="4876800"/>
            </a:xfrm>
            <a:prstGeom prst="rect">
              <a:avLst/>
            </a:prstGeom>
          </p:spPr>
        </p:pic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EBC891A9-F75D-4CB3-A71E-49E6D74F83DB}"/>
                </a:ext>
              </a:extLst>
            </p:cNvPr>
            <p:cNvSpPr txBox="1"/>
            <p:nvPr/>
          </p:nvSpPr>
          <p:spPr>
            <a:xfrm>
              <a:off x="5990650" y="7734300"/>
              <a:ext cx="25686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Original Dataset </a:t>
              </a:r>
              <a:endParaRPr lang="zh-CN" altLang="en-US" sz="2800" dirty="0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E4F3EC74-0962-4BC7-B2F9-603338E4A03B}"/>
              </a:ext>
            </a:extLst>
          </p:cNvPr>
          <p:cNvGrpSpPr/>
          <p:nvPr/>
        </p:nvGrpSpPr>
        <p:grpSpPr>
          <a:xfrm>
            <a:off x="9013731" y="1801091"/>
            <a:ext cx="5084618" cy="5621847"/>
            <a:chOff x="8239991" y="2652318"/>
            <a:chExt cx="5084618" cy="5621847"/>
          </a:xfrm>
        </p:grpSpPr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796AA171-B6D1-4526-81AA-D4DAE21B5C03}"/>
                </a:ext>
              </a:extLst>
            </p:cNvPr>
            <p:cNvPicPr/>
            <p:nvPr/>
          </p:nvPicPr>
          <p:blipFill rotWithShape="1">
            <a:blip r:embed="rId6"/>
            <a:srcRect l="40542" t="12758" r="5797" b="10696"/>
            <a:stretch/>
          </p:blipFill>
          <p:spPr>
            <a:xfrm>
              <a:off x="8762999" y="2652318"/>
              <a:ext cx="4062493" cy="4937764"/>
            </a:xfrm>
            <a:prstGeom prst="rect">
              <a:avLst/>
            </a:prstGeom>
          </p:spPr>
        </p:pic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40EB91CA-608B-43CB-AC8A-99C733EB84E2}"/>
                </a:ext>
              </a:extLst>
            </p:cNvPr>
            <p:cNvSpPr txBox="1"/>
            <p:nvPr/>
          </p:nvSpPr>
          <p:spPr>
            <a:xfrm>
              <a:off x="8239991" y="7750945"/>
              <a:ext cx="50846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Removing 4 leverage observation</a:t>
              </a:r>
              <a:endParaRPr lang="zh-CN" altLang="en-US" sz="2800" dirty="0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E3DE3E8-1EC7-486E-8E48-44052CF2DF83}"/>
              </a:ext>
            </a:extLst>
          </p:cNvPr>
          <p:cNvGrpSpPr/>
          <p:nvPr/>
        </p:nvGrpSpPr>
        <p:grpSpPr>
          <a:xfrm>
            <a:off x="14132985" y="1801091"/>
            <a:ext cx="3926415" cy="5621847"/>
            <a:chOff x="13731877" y="2727845"/>
            <a:chExt cx="3926415" cy="5621847"/>
          </a:xfrm>
        </p:grpSpPr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B96694F6-D233-4066-9CA5-43B4172C9E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36708" t="10630" r="12363" b="13106"/>
            <a:stretch/>
          </p:blipFill>
          <p:spPr>
            <a:xfrm>
              <a:off x="13731877" y="2727845"/>
              <a:ext cx="3926415" cy="4937764"/>
            </a:xfrm>
            <a:prstGeom prst="rect">
              <a:avLst/>
            </a:prstGeom>
          </p:spPr>
        </p:pic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9BB08E77-2598-453C-A024-1FBE25150351}"/>
                </a:ext>
              </a:extLst>
            </p:cNvPr>
            <p:cNvSpPr txBox="1"/>
            <p:nvPr/>
          </p:nvSpPr>
          <p:spPr>
            <a:xfrm>
              <a:off x="13866285" y="7826472"/>
              <a:ext cx="3657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Applying Log transform</a:t>
              </a:r>
              <a:endParaRPr lang="zh-CN" altLang="en-US" sz="2800" dirty="0"/>
            </a:p>
          </p:txBody>
        </p:sp>
      </p:grp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E8BC2A14-41D3-46E4-8A6D-1FBC8F4EF559}"/>
              </a:ext>
            </a:extLst>
          </p:cNvPr>
          <p:cNvGraphicFramePr>
            <a:graphicFrameLocks noGrp="1"/>
          </p:cNvGraphicFramePr>
          <p:nvPr/>
        </p:nvGraphicFramePr>
        <p:xfrm>
          <a:off x="1578126" y="7764780"/>
          <a:ext cx="15517685" cy="146304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183569">
                  <a:extLst>
                    <a:ext uri="{9D8B030D-6E8A-4147-A177-3AD203B41FA5}">
                      <a16:colId xmlns:a16="http://schemas.microsoft.com/office/drawing/2014/main" val="2342485250"/>
                    </a:ext>
                  </a:extLst>
                </a:gridCol>
                <a:gridCol w="3014770">
                  <a:extLst>
                    <a:ext uri="{9D8B030D-6E8A-4147-A177-3AD203B41FA5}">
                      <a16:colId xmlns:a16="http://schemas.microsoft.com/office/drawing/2014/main" val="3581323807"/>
                    </a:ext>
                  </a:extLst>
                </a:gridCol>
                <a:gridCol w="5142844">
                  <a:extLst>
                    <a:ext uri="{9D8B030D-6E8A-4147-A177-3AD203B41FA5}">
                      <a16:colId xmlns:a16="http://schemas.microsoft.com/office/drawing/2014/main" val="3525044197"/>
                    </a:ext>
                  </a:extLst>
                </a:gridCol>
                <a:gridCol w="5176502">
                  <a:extLst>
                    <a:ext uri="{9D8B030D-6E8A-4147-A177-3AD203B41FA5}">
                      <a16:colId xmlns:a16="http://schemas.microsoft.com/office/drawing/2014/main" val="1502463686"/>
                    </a:ext>
                  </a:extLst>
                </a:gridCol>
              </a:tblGrid>
              <a:tr h="737747"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Original data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Remove 4 leverage points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/>
                        <a:t>Take log-transform on the predicted value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1237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RMSE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1643067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1209026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3883287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623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0291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4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>
            <a:extLst>
              <a:ext uri="{FF2B5EF4-FFF2-40B4-BE49-F238E27FC236}">
                <a16:creationId xmlns:a16="http://schemas.microsoft.com/office/drawing/2014/main" id="{4056BA36-F0A2-4C68-B204-B6EDDDF520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18900000">
            <a:off x="80754" y="-1416280"/>
            <a:ext cx="22074859" cy="1691552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B8693C9-E098-4201-BD1B-261E3A1457B7}"/>
              </a:ext>
            </a:extLst>
          </p:cNvPr>
          <p:cNvSpPr/>
          <p:nvPr/>
        </p:nvSpPr>
        <p:spPr>
          <a:xfrm>
            <a:off x="-533400" y="708655"/>
            <a:ext cx="5543416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6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Group</a:t>
            </a:r>
            <a:r>
              <a:rPr lang="zh-CN" altLang="en-US" sz="6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altLang="zh-CN" sz="6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Lasso</a:t>
            </a:r>
          </a:p>
        </p:txBody>
      </p:sp>
      <p:pic>
        <p:nvPicPr>
          <p:cNvPr id="4" name="图片 3" descr="徽标&#10;&#10;描述已自动生成">
            <a:extLst>
              <a:ext uri="{FF2B5EF4-FFF2-40B4-BE49-F238E27FC236}">
                <a16:creationId xmlns:a16="http://schemas.microsoft.com/office/drawing/2014/main" id="{A3C7FC3C-535A-4885-A4F0-EF008A9EA8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34" b="25915"/>
          <a:stretch/>
        </p:blipFill>
        <p:spPr>
          <a:xfrm>
            <a:off x="15695085" y="9563100"/>
            <a:ext cx="2894886" cy="838200"/>
          </a:xfrm>
          <a:prstGeom prst="rect">
            <a:avLst/>
          </a:prstGeom>
        </p:spPr>
      </p:pic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E8BC2A14-41D3-46E4-8A6D-1FBC8F4EF559}"/>
              </a:ext>
            </a:extLst>
          </p:cNvPr>
          <p:cNvGraphicFramePr>
            <a:graphicFrameLocks noGrp="1"/>
          </p:cNvGraphicFramePr>
          <p:nvPr/>
        </p:nvGraphicFramePr>
        <p:xfrm>
          <a:off x="1752600" y="6405837"/>
          <a:ext cx="15517685" cy="3011687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183569">
                  <a:extLst>
                    <a:ext uri="{9D8B030D-6E8A-4147-A177-3AD203B41FA5}">
                      <a16:colId xmlns:a16="http://schemas.microsoft.com/office/drawing/2014/main" val="2342485250"/>
                    </a:ext>
                  </a:extLst>
                </a:gridCol>
                <a:gridCol w="3014770">
                  <a:extLst>
                    <a:ext uri="{9D8B030D-6E8A-4147-A177-3AD203B41FA5}">
                      <a16:colId xmlns:a16="http://schemas.microsoft.com/office/drawing/2014/main" val="3581323807"/>
                    </a:ext>
                  </a:extLst>
                </a:gridCol>
                <a:gridCol w="5142844">
                  <a:extLst>
                    <a:ext uri="{9D8B030D-6E8A-4147-A177-3AD203B41FA5}">
                      <a16:colId xmlns:a16="http://schemas.microsoft.com/office/drawing/2014/main" val="3525044197"/>
                    </a:ext>
                  </a:extLst>
                </a:gridCol>
                <a:gridCol w="5176502">
                  <a:extLst>
                    <a:ext uri="{9D8B030D-6E8A-4147-A177-3AD203B41FA5}">
                      <a16:colId xmlns:a16="http://schemas.microsoft.com/office/drawing/2014/main" val="1502463686"/>
                    </a:ext>
                  </a:extLst>
                </a:gridCol>
              </a:tblGrid>
              <a:tr h="897315"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Original data(No. of variables)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Remove 4 leverage points(No. of variables)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/>
                        <a:t>Take log-transform on the predicted value(No. of variables)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123741"/>
                  </a:ext>
                </a:extLst>
              </a:tr>
              <a:tr h="4920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RMSE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1234205(3 var.)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1168305(25 var.)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1847568(8 var.)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623895"/>
                  </a:ext>
                </a:extLst>
              </a:tr>
              <a:tr h="1548647"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/>
                        <a:t>Net_area</a:t>
                      </a:r>
                      <a:endParaRPr lang="en-US" altLang="zh-CN" sz="2800" dirty="0"/>
                    </a:p>
                    <a:p>
                      <a:pPr algn="ctr"/>
                      <a:r>
                        <a:rPr lang="en-US" altLang="zh-CN" sz="2800" dirty="0" err="1"/>
                        <a:t>Building_count</a:t>
                      </a:r>
                      <a:r>
                        <a:rPr lang="en-US" altLang="zh-CN" sz="2800" dirty="0"/>
                        <a:t> </a:t>
                      </a:r>
                    </a:p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/>
                        <a:t>Net_area</a:t>
                      </a:r>
                      <a:r>
                        <a:rPr lang="en-US" altLang="zh-CN" sz="2800" dirty="0"/>
                        <a:t>; </a:t>
                      </a:r>
                      <a:r>
                        <a:rPr lang="en-US" altLang="zh-CN" sz="2800" dirty="0" err="1"/>
                        <a:t>Building_count</a:t>
                      </a:r>
                      <a:r>
                        <a:rPr lang="en-US" altLang="zh-CN" sz="2800" dirty="0"/>
                        <a:t>; Property (6 classes);</a:t>
                      </a:r>
                      <a:r>
                        <a:rPr lang="en-US" altLang="zh-CN" sz="2800" dirty="0" err="1"/>
                        <a:t>fully_taxable</a:t>
                      </a:r>
                      <a:endParaRPr lang="en-US" altLang="zh-CN" sz="2800" dirty="0"/>
                    </a:p>
                    <a:p>
                      <a:pPr algn="ctr"/>
                      <a:r>
                        <a:rPr lang="en-US" altLang="zh-CN" sz="2800" dirty="0"/>
                        <a:t>Valuation(17 classes)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/>
                        <a:t>Net_area</a:t>
                      </a:r>
                      <a:r>
                        <a:rPr lang="en-US" altLang="zh-CN" sz="2800" dirty="0"/>
                        <a:t>; </a:t>
                      </a:r>
                      <a:r>
                        <a:rPr lang="en-US" altLang="zh-CN" sz="2800" dirty="0" err="1"/>
                        <a:t>Building_count</a:t>
                      </a:r>
                      <a:endParaRPr lang="en-US" altLang="zh-CN" sz="2800" dirty="0"/>
                    </a:p>
                    <a:p>
                      <a:pPr algn="ctr"/>
                      <a:r>
                        <a:rPr lang="en-US" altLang="zh-CN" sz="2800" dirty="0"/>
                        <a:t>Property (6 classes)</a:t>
                      </a:r>
                    </a:p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827266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79451A55-8E88-40BB-91BD-A77EFC805F23}"/>
              </a:ext>
            </a:extLst>
          </p:cNvPr>
          <p:cNvSpPr txBox="1"/>
          <p:nvPr/>
        </p:nvSpPr>
        <p:spPr>
          <a:xfrm>
            <a:off x="4610100" y="1496642"/>
            <a:ext cx="9067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Simple group lasso cannot be used for group selection, and not suitable for multilevel categorical variables. So, the group lasso approach is applied. </a:t>
            </a:r>
            <a:endParaRPr lang="zh-CN" altLang="en-US" sz="2800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A5FB63AF-F15F-428D-8026-B0A17CEF6B09}"/>
              </a:ext>
            </a:extLst>
          </p:cNvPr>
          <p:cNvPicPr/>
          <p:nvPr/>
        </p:nvPicPr>
        <p:blipFill rotWithShape="1">
          <a:blip r:embed="rId5"/>
          <a:srcRect r="52577"/>
          <a:stretch/>
        </p:blipFill>
        <p:spPr>
          <a:xfrm>
            <a:off x="11567220" y="2627337"/>
            <a:ext cx="5334000" cy="33403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62810D06-E0F5-4E9A-BD03-1955364265D1}"/>
                  </a:ext>
                </a:extLst>
              </p:cNvPr>
              <p:cNvSpPr txBox="1"/>
              <p:nvPr/>
            </p:nvSpPr>
            <p:spPr>
              <a:xfrm>
                <a:off x="4553857" y="3356797"/>
                <a:ext cx="6934200" cy="26108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Tx/>
                  <a:buAutoNum type="arabicPeriod"/>
                </a:pPr>
                <a:r>
                  <a:rPr lang="en-US" altLang="zh-CN" sz="2800" dirty="0"/>
                  <a:t>Fit the group lasso model with different number of variables(different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altLang="zh-CN" sz="2800" dirty="0"/>
                  <a:t>)</a:t>
                </a: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en-US" altLang="zh-CN" sz="2800" dirty="0"/>
                  <a:t>Use validation set to find the best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endParaRPr lang="en-US" altLang="zh-CN" sz="2800" dirty="0"/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en-US" altLang="zh-CN" sz="2800" dirty="0"/>
                  <a:t>Calculate the RMSE</a:t>
                </a: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62810D06-E0F5-4E9A-BD03-1955364265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3857" y="3356797"/>
                <a:ext cx="6934200" cy="2610843"/>
              </a:xfrm>
              <a:prstGeom prst="rect">
                <a:avLst/>
              </a:prstGeom>
              <a:blipFill>
                <a:blip r:embed="rId6"/>
                <a:stretch>
                  <a:fillRect l="-1845" b="-58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2374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4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>
            <a:extLst>
              <a:ext uri="{FF2B5EF4-FFF2-40B4-BE49-F238E27FC236}">
                <a16:creationId xmlns:a16="http://schemas.microsoft.com/office/drawing/2014/main" id="{C3ED6B2F-DF3D-4E72-A34A-63DAB7432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18900000">
            <a:off x="-757445" y="-1035281"/>
            <a:ext cx="22074859" cy="1691552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B8693C9-E098-4201-BD1B-261E3A1457B7}"/>
              </a:ext>
            </a:extLst>
          </p:cNvPr>
          <p:cNvSpPr/>
          <p:nvPr/>
        </p:nvSpPr>
        <p:spPr>
          <a:xfrm>
            <a:off x="-838199" y="403855"/>
            <a:ext cx="5543416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6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Ridge Regression</a:t>
            </a:r>
          </a:p>
        </p:txBody>
      </p:sp>
      <p:pic>
        <p:nvPicPr>
          <p:cNvPr id="4" name="图片 3" descr="徽标&#10;&#10;描述已自动生成">
            <a:extLst>
              <a:ext uri="{FF2B5EF4-FFF2-40B4-BE49-F238E27FC236}">
                <a16:creationId xmlns:a16="http://schemas.microsoft.com/office/drawing/2014/main" id="{A3C7FC3C-535A-4885-A4F0-EF008A9EA8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34" b="25915"/>
          <a:stretch/>
        </p:blipFill>
        <p:spPr>
          <a:xfrm>
            <a:off x="15695085" y="9563100"/>
            <a:ext cx="2894886" cy="838200"/>
          </a:xfrm>
          <a:prstGeom prst="rect">
            <a:avLst/>
          </a:prstGeom>
        </p:spPr>
      </p:pic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E8BC2A14-41D3-46E4-8A6D-1FBC8F4EF559}"/>
              </a:ext>
            </a:extLst>
          </p:cNvPr>
          <p:cNvGraphicFramePr>
            <a:graphicFrameLocks noGrp="1"/>
          </p:cNvGraphicFramePr>
          <p:nvPr/>
        </p:nvGraphicFramePr>
        <p:xfrm>
          <a:off x="2238308" y="8535793"/>
          <a:ext cx="13182600" cy="146304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854988">
                  <a:extLst>
                    <a:ext uri="{9D8B030D-6E8A-4147-A177-3AD203B41FA5}">
                      <a16:colId xmlns:a16="http://schemas.microsoft.com/office/drawing/2014/main" val="2342485250"/>
                    </a:ext>
                  </a:extLst>
                </a:gridCol>
                <a:gridCol w="2561111">
                  <a:extLst>
                    <a:ext uri="{9D8B030D-6E8A-4147-A177-3AD203B41FA5}">
                      <a16:colId xmlns:a16="http://schemas.microsoft.com/office/drawing/2014/main" val="3581323807"/>
                    </a:ext>
                  </a:extLst>
                </a:gridCol>
                <a:gridCol w="4167564">
                  <a:extLst>
                    <a:ext uri="{9D8B030D-6E8A-4147-A177-3AD203B41FA5}">
                      <a16:colId xmlns:a16="http://schemas.microsoft.com/office/drawing/2014/main" val="3525044197"/>
                    </a:ext>
                  </a:extLst>
                </a:gridCol>
                <a:gridCol w="4598937">
                  <a:extLst>
                    <a:ext uri="{9D8B030D-6E8A-4147-A177-3AD203B41FA5}">
                      <a16:colId xmlns:a16="http://schemas.microsoft.com/office/drawing/2014/main" val="1502463686"/>
                    </a:ext>
                  </a:extLst>
                </a:gridCol>
              </a:tblGrid>
              <a:tr h="737747"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Original data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Remove 4 leverage points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/>
                        <a:t>Take log-transform on the predicted value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1237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RMSE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1573103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1144672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3359222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623895"/>
                  </a:ext>
                </a:extLst>
              </a:tr>
            </a:tbl>
          </a:graphicData>
        </a:graphic>
      </p:graphicFrame>
      <p:pic>
        <p:nvPicPr>
          <p:cNvPr id="10" name="图片 9">
            <a:extLst>
              <a:ext uri="{FF2B5EF4-FFF2-40B4-BE49-F238E27FC236}">
                <a16:creationId xmlns:a16="http://schemas.microsoft.com/office/drawing/2014/main" id="{B4C37B75-703F-4570-B73F-4FC195F36934}"/>
              </a:ext>
            </a:extLst>
          </p:cNvPr>
          <p:cNvPicPr/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17862" y="4414549"/>
            <a:ext cx="6017725" cy="347215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72AC96B-C759-48BD-839B-17FE03ECC7F5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9403183" y="4414549"/>
            <a:ext cx="6017725" cy="347215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3EC8B82-EC17-4BDD-AD1E-04D7D85D2B5A}"/>
              </a:ext>
            </a:extLst>
          </p:cNvPr>
          <p:cNvSpPr txBox="1"/>
          <p:nvPr/>
        </p:nvSpPr>
        <p:spPr>
          <a:xfrm>
            <a:off x="3237604" y="3784600"/>
            <a:ext cx="396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Cross Validation curves: </a:t>
            </a:r>
            <a:endParaRPr lang="zh-CN" altLang="en-US" sz="28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5BD918D-3237-4854-A54C-D4DF0F48CF8A}"/>
              </a:ext>
            </a:extLst>
          </p:cNvPr>
          <p:cNvSpPr txBox="1"/>
          <p:nvPr/>
        </p:nvSpPr>
        <p:spPr>
          <a:xfrm>
            <a:off x="7189118" y="1425287"/>
            <a:ext cx="7772400" cy="1964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800" dirty="0"/>
              <a:t>Fit the regression tree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800" dirty="0"/>
              <a:t>Use cross validation to find the best tress size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800" dirty="0"/>
              <a:t>Calculate the RMSE</a:t>
            </a:r>
          </a:p>
        </p:txBody>
      </p:sp>
    </p:spTree>
    <p:extLst>
      <p:ext uri="{BB962C8B-B14F-4D97-AF65-F5344CB8AC3E}">
        <p14:creationId xmlns:p14="http://schemas.microsoft.com/office/powerpoint/2010/main" val="2592793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4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>
            <a:extLst>
              <a:ext uri="{FF2B5EF4-FFF2-40B4-BE49-F238E27FC236}">
                <a16:creationId xmlns:a16="http://schemas.microsoft.com/office/drawing/2014/main" id="{CA3798B4-9D75-4F2A-9F69-A8C5940733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18900000">
            <a:off x="-757445" y="-1035281"/>
            <a:ext cx="22074859" cy="1691552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B8693C9-E098-4201-BD1B-261E3A1457B7}"/>
              </a:ext>
            </a:extLst>
          </p:cNvPr>
          <p:cNvSpPr/>
          <p:nvPr/>
        </p:nvSpPr>
        <p:spPr>
          <a:xfrm>
            <a:off x="-838199" y="403855"/>
            <a:ext cx="5543416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6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Regression</a:t>
            </a:r>
          </a:p>
          <a:p>
            <a:pPr algn="ctr"/>
            <a:r>
              <a:rPr lang="en-US" altLang="zh-CN" sz="6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Tree</a:t>
            </a:r>
          </a:p>
        </p:txBody>
      </p:sp>
      <p:pic>
        <p:nvPicPr>
          <p:cNvPr id="4" name="图片 3" descr="徽标&#10;&#10;描述已自动生成">
            <a:extLst>
              <a:ext uri="{FF2B5EF4-FFF2-40B4-BE49-F238E27FC236}">
                <a16:creationId xmlns:a16="http://schemas.microsoft.com/office/drawing/2014/main" id="{A3C7FC3C-535A-4885-A4F0-EF008A9EA8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34" b="25915"/>
          <a:stretch/>
        </p:blipFill>
        <p:spPr>
          <a:xfrm>
            <a:off x="15695085" y="9563100"/>
            <a:ext cx="2894886" cy="838200"/>
          </a:xfrm>
          <a:prstGeom prst="rect">
            <a:avLst/>
          </a:prstGeom>
        </p:spPr>
      </p:pic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E8BC2A14-41D3-46E4-8A6D-1FBC8F4EF559}"/>
              </a:ext>
            </a:extLst>
          </p:cNvPr>
          <p:cNvGraphicFramePr>
            <a:graphicFrameLocks noGrp="1"/>
          </p:cNvGraphicFramePr>
          <p:nvPr/>
        </p:nvGraphicFramePr>
        <p:xfrm>
          <a:off x="2209800" y="8625837"/>
          <a:ext cx="13182600" cy="146304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854988">
                  <a:extLst>
                    <a:ext uri="{9D8B030D-6E8A-4147-A177-3AD203B41FA5}">
                      <a16:colId xmlns:a16="http://schemas.microsoft.com/office/drawing/2014/main" val="2342485250"/>
                    </a:ext>
                  </a:extLst>
                </a:gridCol>
                <a:gridCol w="2561111">
                  <a:extLst>
                    <a:ext uri="{9D8B030D-6E8A-4147-A177-3AD203B41FA5}">
                      <a16:colId xmlns:a16="http://schemas.microsoft.com/office/drawing/2014/main" val="3581323807"/>
                    </a:ext>
                  </a:extLst>
                </a:gridCol>
                <a:gridCol w="4167564">
                  <a:extLst>
                    <a:ext uri="{9D8B030D-6E8A-4147-A177-3AD203B41FA5}">
                      <a16:colId xmlns:a16="http://schemas.microsoft.com/office/drawing/2014/main" val="3525044197"/>
                    </a:ext>
                  </a:extLst>
                </a:gridCol>
                <a:gridCol w="4598937">
                  <a:extLst>
                    <a:ext uri="{9D8B030D-6E8A-4147-A177-3AD203B41FA5}">
                      <a16:colId xmlns:a16="http://schemas.microsoft.com/office/drawing/2014/main" val="1502463686"/>
                    </a:ext>
                  </a:extLst>
                </a:gridCol>
              </a:tblGrid>
              <a:tr h="737747"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Original data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Remove 4 leverage points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/>
                        <a:t>Take log-transform on the predicted value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1237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RMSE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1832701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1409465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1348284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623895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5C6B2F0A-A4A8-45A7-B98B-DF2FCA6481B6}"/>
              </a:ext>
            </a:extLst>
          </p:cNvPr>
          <p:cNvSpPr txBox="1"/>
          <p:nvPr/>
        </p:nvSpPr>
        <p:spPr>
          <a:xfrm>
            <a:off x="8524808" y="1531759"/>
            <a:ext cx="8493613" cy="1964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800" dirty="0"/>
              <a:t>Fit the regression tree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800" dirty="0"/>
              <a:t>Use cross-validation to find the best number of leaves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800" dirty="0"/>
              <a:t>Calculate the RMSE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372AFD12-F960-4F28-A05C-0441FD3D796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1423" y="4110918"/>
            <a:ext cx="5220575" cy="4190476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7F96778-ED88-4662-88DA-40087B2AA61F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81998" y="4324829"/>
            <a:ext cx="5638800" cy="37888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E4A07762-68A7-4D1F-A5FF-FD8D9CC784B3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115800" y="4147673"/>
            <a:ext cx="5638800" cy="382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620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4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>
            <a:extLst>
              <a:ext uri="{FF2B5EF4-FFF2-40B4-BE49-F238E27FC236}">
                <a16:creationId xmlns:a16="http://schemas.microsoft.com/office/drawing/2014/main" id="{8EE95FBA-520A-4E4B-B7EE-9B13FB5A86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18900000">
            <a:off x="461755" y="-494865"/>
            <a:ext cx="22074859" cy="1691552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B8693C9-E098-4201-BD1B-261E3A1457B7}"/>
              </a:ext>
            </a:extLst>
          </p:cNvPr>
          <p:cNvSpPr/>
          <p:nvPr/>
        </p:nvSpPr>
        <p:spPr>
          <a:xfrm>
            <a:off x="-133216" y="400330"/>
            <a:ext cx="5543416" cy="286232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6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Polynomial Regression and Boosting</a:t>
            </a:r>
          </a:p>
        </p:txBody>
      </p:sp>
      <p:pic>
        <p:nvPicPr>
          <p:cNvPr id="4" name="图片 3" descr="徽标&#10;&#10;描述已自动生成">
            <a:extLst>
              <a:ext uri="{FF2B5EF4-FFF2-40B4-BE49-F238E27FC236}">
                <a16:creationId xmlns:a16="http://schemas.microsoft.com/office/drawing/2014/main" id="{A3C7FC3C-535A-4885-A4F0-EF008A9EA8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34" b="25915"/>
          <a:stretch/>
        </p:blipFill>
        <p:spPr>
          <a:xfrm>
            <a:off x="15695085" y="9563100"/>
            <a:ext cx="2894886" cy="838200"/>
          </a:xfrm>
          <a:prstGeom prst="rect">
            <a:avLst/>
          </a:prstGeom>
        </p:spPr>
      </p:pic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E8BC2A14-41D3-46E4-8A6D-1FBC8F4EF559}"/>
              </a:ext>
            </a:extLst>
          </p:cNvPr>
          <p:cNvGraphicFramePr>
            <a:graphicFrameLocks noGrp="1"/>
          </p:cNvGraphicFramePr>
          <p:nvPr/>
        </p:nvGraphicFramePr>
        <p:xfrm>
          <a:off x="3048000" y="7962900"/>
          <a:ext cx="13182600" cy="1255907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854988">
                  <a:extLst>
                    <a:ext uri="{9D8B030D-6E8A-4147-A177-3AD203B41FA5}">
                      <a16:colId xmlns:a16="http://schemas.microsoft.com/office/drawing/2014/main" val="2342485250"/>
                    </a:ext>
                  </a:extLst>
                </a:gridCol>
                <a:gridCol w="2561111">
                  <a:extLst>
                    <a:ext uri="{9D8B030D-6E8A-4147-A177-3AD203B41FA5}">
                      <a16:colId xmlns:a16="http://schemas.microsoft.com/office/drawing/2014/main" val="3581323807"/>
                    </a:ext>
                  </a:extLst>
                </a:gridCol>
                <a:gridCol w="4167564">
                  <a:extLst>
                    <a:ext uri="{9D8B030D-6E8A-4147-A177-3AD203B41FA5}">
                      <a16:colId xmlns:a16="http://schemas.microsoft.com/office/drawing/2014/main" val="3525044197"/>
                    </a:ext>
                  </a:extLst>
                </a:gridCol>
                <a:gridCol w="4598937">
                  <a:extLst>
                    <a:ext uri="{9D8B030D-6E8A-4147-A177-3AD203B41FA5}">
                      <a16:colId xmlns:a16="http://schemas.microsoft.com/office/drawing/2014/main" val="1502463686"/>
                    </a:ext>
                  </a:extLst>
                </a:gridCol>
              </a:tblGrid>
              <a:tr h="7377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Boosting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Original data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Remove 4 leverage points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/>
                        <a:t>Take log on the response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1237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RMSE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1621652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1381113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1293904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623895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F6742B9C-F04B-444B-9130-1A28730DF0F4}"/>
              </a:ext>
            </a:extLst>
          </p:cNvPr>
          <p:cNvSpPr txBox="1"/>
          <p:nvPr/>
        </p:nvSpPr>
        <p:spPr>
          <a:xfrm>
            <a:off x="3200400" y="6858001"/>
            <a:ext cx="10668000" cy="671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Number of trees: 5000	Tree depth: 1	Shrinkage: 0.1</a:t>
            </a:r>
            <a:endParaRPr lang="zh-CN" altLang="en-US" sz="2800" dirty="0"/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CE6F8F9D-E256-4B15-991E-2D09B66BBD30}"/>
              </a:ext>
            </a:extLst>
          </p:cNvPr>
          <p:cNvGraphicFramePr>
            <a:graphicFrameLocks noGrp="1"/>
          </p:cNvGraphicFramePr>
          <p:nvPr/>
        </p:nvGraphicFramePr>
        <p:xfrm>
          <a:off x="4343400" y="4666668"/>
          <a:ext cx="13182600" cy="1255907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854988">
                  <a:extLst>
                    <a:ext uri="{9D8B030D-6E8A-4147-A177-3AD203B41FA5}">
                      <a16:colId xmlns:a16="http://schemas.microsoft.com/office/drawing/2014/main" val="2342485250"/>
                    </a:ext>
                  </a:extLst>
                </a:gridCol>
                <a:gridCol w="2561111">
                  <a:extLst>
                    <a:ext uri="{9D8B030D-6E8A-4147-A177-3AD203B41FA5}">
                      <a16:colId xmlns:a16="http://schemas.microsoft.com/office/drawing/2014/main" val="3581323807"/>
                    </a:ext>
                  </a:extLst>
                </a:gridCol>
                <a:gridCol w="4167564">
                  <a:extLst>
                    <a:ext uri="{9D8B030D-6E8A-4147-A177-3AD203B41FA5}">
                      <a16:colId xmlns:a16="http://schemas.microsoft.com/office/drawing/2014/main" val="3525044197"/>
                    </a:ext>
                  </a:extLst>
                </a:gridCol>
                <a:gridCol w="4598937">
                  <a:extLst>
                    <a:ext uri="{9D8B030D-6E8A-4147-A177-3AD203B41FA5}">
                      <a16:colId xmlns:a16="http://schemas.microsoft.com/office/drawing/2014/main" val="1502463686"/>
                    </a:ext>
                  </a:extLst>
                </a:gridCol>
              </a:tblGrid>
              <a:tr h="7377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Polynomial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Original data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Remove 4 leverage points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/>
                        <a:t>Take log on the response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1237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RMSE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1479008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1299116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40327199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623895"/>
                  </a:ext>
                </a:extLst>
              </a:tr>
            </a:tbl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711AA0CF-F8E1-4386-8985-F69A5AA69E80}"/>
              </a:ext>
            </a:extLst>
          </p:cNvPr>
          <p:cNvSpPr txBox="1"/>
          <p:nvPr/>
        </p:nvSpPr>
        <p:spPr>
          <a:xfrm>
            <a:off x="4495800" y="3695700"/>
            <a:ext cx="9296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assessed_value~poly(net_area,2)+poly(building_count,3)</a:t>
            </a:r>
          </a:p>
        </p:txBody>
      </p:sp>
    </p:spTree>
    <p:extLst>
      <p:ext uri="{BB962C8B-B14F-4D97-AF65-F5344CB8AC3E}">
        <p14:creationId xmlns:p14="http://schemas.microsoft.com/office/powerpoint/2010/main" val="3665365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4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>
            <a:extLst>
              <a:ext uri="{FF2B5EF4-FFF2-40B4-BE49-F238E27FC236}">
                <a16:creationId xmlns:a16="http://schemas.microsoft.com/office/drawing/2014/main" id="{8EE95FBA-520A-4E4B-B7EE-9B13FB5A86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18900000">
            <a:off x="-1367045" y="-1263880"/>
            <a:ext cx="22074859" cy="1691552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B8693C9-E098-4201-BD1B-261E3A1457B7}"/>
              </a:ext>
            </a:extLst>
          </p:cNvPr>
          <p:cNvSpPr/>
          <p:nvPr/>
        </p:nvSpPr>
        <p:spPr>
          <a:xfrm>
            <a:off x="152400" y="495300"/>
            <a:ext cx="3714616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6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Summary</a:t>
            </a:r>
          </a:p>
        </p:txBody>
      </p:sp>
      <p:pic>
        <p:nvPicPr>
          <p:cNvPr id="4" name="图片 3" descr="徽标&#10;&#10;描述已自动生成">
            <a:extLst>
              <a:ext uri="{FF2B5EF4-FFF2-40B4-BE49-F238E27FC236}">
                <a16:creationId xmlns:a16="http://schemas.microsoft.com/office/drawing/2014/main" id="{A3C7FC3C-535A-4885-A4F0-EF008A9EA8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34" b="25915"/>
          <a:stretch/>
        </p:blipFill>
        <p:spPr>
          <a:xfrm>
            <a:off x="15695085" y="9563100"/>
            <a:ext cx="2894886" cy="838200"/>
          </a:xfrm>
          <a:prstGeom prst="rect">
            <a:avLst/>
          </a:prstGeom>
        </p:spPr>
      </p:pic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90622C9-0956-49AB-8575-2D9199A09721}"/>
              </a:ext>
            </a:extLst>
          </p:cNvPr>
          <p:cNvGraphicFramePr>
            <a:graphicFrameLocks noGrp="1"/>
          </p:cNvGraphicFramePr>
          <p:nvPr/>
        </p:nvGraphicFramePr>
        <p:xfrm>
          <a:off x="1981200" y="3409043"/>
          <a:ext cx="14755685" cy="405384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87135473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707830918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934320621"/>
                    </a:ext>
                  </a:extLst>
                </a:gridCol>
                <a:gridCol w="4697285">
                  <a:extLst>
                    <a:ext uri="{9D8B030D-6E8A-4147-A177-3AD203B41FA5}">
                      <a16:colId xmlns:a16="http://schemas.microsoft.com/office/drawing/2014/main" val="96041868"/>
                    </a:ext>
                  </a:extLst>
                </a:gridCol>
              </a:tblGrid>
              <a:tr h="737747"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Original data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Remove 4 leverage points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/>
                        <a:t>Take log-transform on the predicted value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9542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Linear Model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1643067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1209026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3883287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409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Group Lasso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1234205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1168305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1847568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5262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Ridge Regression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1573103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1144672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3359222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438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Regression Tree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1832701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1409465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1348284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6141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Polynomial 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1479008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1299116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40327199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983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Boosting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1621652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1381113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1293904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267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6289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2307</TotalTime>
  <Words>1128</Words>
  <Application>Microsoft Office PowerPoint</Application>
  <PresentationFormat>Custom</PresentationFormat>
  <Paragraphs>276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Calibri</vt:lpstr>
      <vt:lpstr>等线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Xinyue Chen</cp:lastModifiedBy>
  <cp:revision>108</cp:revision>
  <dcterms:created xsi:type="dcterms:W3CDTF">2006-08-16T00:00:00Z</dcterms:created>
  <dcterms:modified xsi:type="dcterms:W3CDTF">2022-02-01T22:29:00Z</dcterms:modified>
  <dc:identifier>DAEa9uDDFfg</dc:identifier>
</cp:coreProperties>
</file>