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72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57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9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B8CE-3150-435A-BAE8-19B13680AAA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1E8C9-084C-457E-9743-905A491D4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1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1E8C9-084C-457E-9743-905A491D4B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8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之后介绍</a:t>
            </a:r>
            <a:r>
              <a:rPr lang="en-US" altLang="zh-CN" dirty="0"/>
              <a:t>git</a:t>
            </a:r>
            <a:r>
              <a:rPr lang="zh-CN" altLang="en-US" dirty="0"/>
              <a:t>的四个区，五种状态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1E8C9-084C-457E-9743-905A491D4B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9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1E8C9-084C-457E-9743-905A491D4B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9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8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2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5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7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5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6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7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2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3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8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2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0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DA432D-AC14-4159-B3A6-97F3D49F15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70F07F-EEC6-4778-AF81-79EBC1A6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7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u013780471/article/details/5343766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E%97%E7%BA%B3%E6%96%AF%C2%B7%E6%89%98%E7%93%A6%E5%85%B9" TargetMode="External"/><Relationship Id="rId2" Type="http://schemas.openxmlformats.org/officeDocument/2006/relationships/hyperlink" Target="https://zh.wikipedia.org/wiki/%E5%88%86%E6%95%A3%E5%BC%8F%E7%89%88%E6%9C%AC%E6%8E%A7%E5%88%B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Linux%E5%86%85%E6%A0%B8" TargetMode="External"/><Relationship Id="rId4" Type="http://schemas.openxmlformats.org/officeDocument/2006/relationships/hyperlink" Target="https://zh.wikipedia.org/wiki/GP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20165-B3D5-49C3-8EB3-E6CB64BCF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4" y="1380069"/>
            <a:ext cx="9833249" cy="1388534"/>
          </a:xfrm>
        </p:spPr>
        <p:txBody>
          <a:bodyPr/>
          <a:lstStyle/>
          <a:p>
            <a:r>
              <a:rPr lang="zh-CN" altLang="en-US" dirty="0"/>
              <a:t>深度工作室：</a:t>
            </a:r>
            <a:r>
              <a:rPr lang="en-US" altLang="zh-CN" dirty="0"/>
              <a:t>git/GitHub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01A82-1C8D-4C7B-AD0C-651615770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703618"/>
            <a:ext cx="6987645" cy="1388534"/>
          </a:xfrm>
        </p:spPr>
        <p:txBody>
          <a:bodyPr/>
          <a:lstStyle/>
          <a:p>
            <a:r>
              <a:rPr lang="zh-CN" altLang="en-US" dirty="0"/>
              <a:t>制作人：深度学习方向</a:t>
            </a:r>
            <a:r>
              <a:rPr lang="en-US" altLang="zh-CN" dirty="0"/>
              <a:t>-</a:t>
            </a:r>
            <a:r>
              <a:rPr lang="zh-CN" altLang="en-US" dirty="0"/>
              <a:t>黄楠</a:t>
            </a:r>
          </a:p>
        </p:txBody>
      </p:sp>
    </p:spTree>
    <p:extLst>
      <p:ext uri="{BB962C8B-B14F-4D97-AF65-F5344CB8AC3E}">
        <p14:creationId xmlns:p14="http://schemas.microsoft.com/office/powerpoint/2010/main" val="170212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C99A4-61EA-4FEA-8AA1-8C613FBA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2453"/>
            <a:ext cx="10018713" cy="725905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五种状态间的撤销操作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18D38-1506-496F-861D-BE2FD471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C8380C-9BE3-4FE9-BB45-C1755B92220A}"/>
              </a:ext>
            </a:extLst>
          </p:cNvPr>
          <p:cNvSpPr txBox="1"/>
          <p:nvPr/>
        </p:nvSpPr>
        <p:spPr>
          <a:xfrm>
            <a:off x="1909010" y="898358"/>
            <a:ext cx="972151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已修改，但未暂存</a:t>
            </a:r>
          </a:p>
          <a:p>
            <a:endParaRPr lang="en-US" altLang="zh-CN" sz="2800" dirty="0"/>
          </a:p>
          <a:p>
            <a:r>
              <a:rPr lang="en-US" altLang="zh-CN" sz="2800" dirty="0"/>
              <a:t>$ git diff	#</a:t>
            </a:r>
            <a:r>
              <a:rPr lang="zh-CN" altLang="en-US" sz="2800" dirty="0"/>
              <a:t>列出所有的修改</a:t>
            </a:r>
            <a:endParaRPr lang="en-US" altLang="zh-CN" sz="2800" dirty="0"/>
          </a:p>
          <a:p>
            <a:r>
              <a:rPr lang="en-US" altLang="zh-CN" sz="2800" dirty="0"/>
              <a:t>$ git diff xx.txt xx2.txt	#</a:t>
            </a:r>
            <a:r>
              <a:rPr lang="zh-CN" altLang="en-US" sz="2800" dirty="0"/>
              <a:t>列出某（几）个文件的修改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$</a:t>
            </a:r>
            <a:r>
              <a:rPr lang="zh-CN" altLang="en-US" sz="2800" dirty="0"/>
              <a:t> </a:t>
            </a:r>
            <a:r>
              <a:rPr lang="en-US" altLang="zh-CN" sz="2800" dirty="0"/>
              <a:t>git checkout	#</a:t>
            </a:r>
            <a:r>
              <a:rPr lang="zh-CN" altLang="en-US" sz="2800" dirty="0"/>
              <a:t>撤销项目下所有的修改</a:t>
            </a:r>
            <a:endParaRPr lang="en-US" altLang="zh-CN" sz="2800" dirty="0"/>
          </a:p>
          <a:p>
            <a:r>
              <a:rPr lang="en-US" altLang="zh-CN" sz="2800" dirty="0"/>
              <a:t>$</a:t>
            </a:r>
            <a:r>
              <a:rPr lang="zh-CN" altLang="en-US" sz="2800" dirty="0"/>
              <a:t> </a:t>
            </a: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checkout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#</a:t>
            </a:r>
            <a:r>
              <a:rPr lang="zh-CN" altLang="en-US" sz="2800" dirty="0"/>
              <a:t>撤销当前目录下所有修改</a:t>
            </a:r>
            <a:endParaRPr lang="en-US" altLang="zh-CN" sz="2800" dirty="0"/>
          </a:p>
          <a:p>
            <a:r>
              <a:rPr lang="en-US" altLang="zh-CN" sz="2800" dirty="0"/>
              <a:t>$ git checkout xx.txt xx2.txt	#</a:t>
            </a:r>
            <a:r>
              <a:rPr lang="zh-CN" altLang="en-US" sz="2800" dirty="0"/>
              <a:t>撤销某（几）个文件的修改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$ git clean –f 	#untracked</a:t>
            </a:r>
            <a:r>
              <a:rPr lang="zh-CN" altLang="en-US" sz="2800" dirty="0"/>
              <a:t>状态，撤销新增的文件</a:t>
            </a:r>
            <a:endParaRPr lang="en-US" altLang="zh-CN" sz="2800" dirty="0"/>
          </a:p>
          <a:p>
            <a:r>
              <a:rPr lang="en-US" altLang="zh-CN" sz="2800" dirty="0"/>
              <a:t>$ git clean –df	#untracked</a:t>
            </a:r>
            <a:r>
              <a:rPr lang="zh-CN" altLang="en-US" sz="2800" dirty="0"/>
              <a:t>状态，撤销新增的文件和文件夹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70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A01C-C68A-4B19-AD42-06331EEB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64F25-1DDF-4D4C-B042-2CE21853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3995CA-8C23-4CE9-BA2A-CDA2B9509202}"/>
              </a:ext>
            </a:extLst>
          </p:cNvPr>
          <p:cNvSpPr txBox="1"/>
          <p:nvPr/>
        </p:nvSpPr>
        <p:spPr>
          <a:xfrm>
            <a:off x="1393552" y="536763"/>
            <a:ext cx="1020022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已暂存，未提交</a:t>
            </a:r>
          </a:p>
          <a:p>
            <a:endParaRPr lang="en-US" altLang="zh-CN" sz="3200" dirty="0"/>
          </a:p>
          <a:p>
            <a:r>
              <a:rPr lang="en-US" altLang="zh-CN" sz="3200" dirty="0"/>
              <a:t>$ git diff –cached	#</a:t>
            </a:r>
            <a:r>
              <a:rPr lang="zh-CN" altLang="en-US" sz="3200" dirty="0"/>
              <a:t>显示暂存区与本地仓库的差异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$</a:t>
            </a:r>
            <a:r>
              <a:rPr lang="zh-CN" altLang="en-US" sz="3200" dirty="0"/>
              <a:t> </a:t>
            </a:r>
            <a:r>
              <a:rPr lang="en-US" altLang="zh-CN" sz="3200" dirty="0"/>
              <a:t>git</a:t>
            </a:r>
            <a:r>
              <a:rPr lang="zh-CN" altLang="en-US" sz="3200" dirty="0"/>
              <a:t> </a:t>
            </a:r>
            <a:r>
              <a:rPr lang="en-US" altLang="zh-CN" sz="3200" dirty="0"/>
              <a:t>reset	#</a:t>
            </a:r>
            <a:r>
              <a:rPr lang="zh-CN" altLang="en-US" sz="3200" dirty="0"/>
              <a:t>暂存区的修改恢复到工作区</a:t>
            </a:r>
            <a:endParaRPr lang="en-US" altLang="zh-CN" sz="3200" dirty="0"/>
          </a:p>
          <a:p>
            <a:r>
              <a:rPr lang="en-US" altLang="zh-CN" sz="3200" dirty="0"/>
              <a:t>$</a:t>
            </a:r>
            <a:r>
              <a:rPr lang="zh-CN" altLang="en-US" sz="3200" dirty="0"/>
              <a:t> </a:t>
            </a:r>
            <a:r>
              <a:rPr lang="en-US" altLang="zh-CN" sz="3200" dirty="0"/>
              <a:t>git</a:t>
            </a:r>
            <a:r>
              <a:rPr lang="zh-CN" altLang="en-US" sz="3200" dirty="0"/>
              <a:t> </a:t>
            </a:r>
            <a:r>
              <a:rPr lang="en-US" altLang="zh-CN" sz="3200" dirty="0"/>
              <a:t>reset</a:t>
            </a:r>
            <a:r>
              <a:rPr lang="zh-CN" altLang="en-US" sz="3200" dirty="0"/>
              <a:t> </a:t>
            </a:r>
            <a:r>
              <a:rPr lang="en-US" altLang="zh-CN" sz="3200" dirty="0"/>
              <a:t>–soft	#</a:t>
            </a:r>
            <a:r>
              <a:rPr lang="zh-CN" altLang="en-US" sz="3200" dirty="0"/>
              <a:t>与</a:t>
            </a:r>
            <a:r>
              <a:rPr lang="en-US" altLang="zh-CN" sz="3200" dirty="0"/>
              <a:t>git reset</a:t>
            </a:r>
            <a:r>
              <a:rPr lang="zh-CN" altLang="en-US" sz="3200" dirty="0"/>
              <a:t>等价，回到已修改状态，</a:t>
            </a:r>
            <a:endParaRPr lang="en-US" altLang="zh-CN" sz="3200" dirty="0"/>
          </a:p>
          <a:p>
            <a:r>
              <a:rPr lang="en-US" altLang="zh-CN" sz="3200" dirty="0"/>
              <a:t>						</a:t>
            </a:r>
            <a:r>
              <a:rPr lang="zh-CN" altLang="en-US" sz="3200" dirty="0"/>
              <a:t>修改的内容仍在工作区中</a:t>
            </a:r>
            <a:endParaRPr lang="en-US" altLang="zh-CN" sz="3200" dirty="0"/>
          </a:p>
          <a:p>
            <a:r>
              <a:rPr lang="en-US" altLang="zh-CN" sz="3200" dirty="0"/>
              <a:t>$ git reset –hard	#</a:t>
            </a:r>
            <a:r>
              <a:rPr lang="zh-CN" altLang="en-US" sz="3200" dirty="0"/>
              <a:t>回到未修改状态，清空暂存区和工作区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7282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2AE9-CDEA-450D-8C0B-31EA4861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C7903-8BA6-4C4B-B0BF-7E7DAD3A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541FEE-B099-4011-A051-D279CA3D9E11}"/>
              </a:ext>
            </a:extLst>
          </p:cNvPr>
          <p:cNvSpPr txBox="1"/>
          <p:nvPr/>
        </p:nvSpPr>
        <p:spPr>
          <a:xfrm>
            <a:off x="1484310" y="0"/>
            <a:ext cx="10511211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已提交，未推送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$ git diff &lt;branch-name1&gt; &lt;branch-name2&gt;	</a:t>
            </a:r>
          </a:p>
          <a:p>
            <a:r>
              <a:rPr lang="en-US" altLang="zh-CN" sz="3200" dirty="0"/>
              <a:t>#</a:t>
            </a:r>
            <a:r>
              <a:rPr lang="zh-CN" altLang="en-US" sz="3200" dirty="0"/>
              <a:t>比较两个分支之间的差异</a:t>
            </a:r>
            <a:endParaRPr lang="en-US" altLang="zh-CN" sz="3200" dirty="0"/>
          </a:p>
          <a:p>
            <a:r>
              <a:rPr lang="en-US" altLang="zh-CN" sz="3200" dirty="0"/>
              <a:t>$ git diff master origin/master	</a:t>
            </a:r>
          </a:p>
          <a:p>
            <a:r>
              <a:rPr lang="en-US" altLang="zh-CN" sz="3200" dirty="0"/>
              <a:t>#</a:t>
            </a:r>
            <a:r>
              <a:rPr lang="zh-CN" altLang="en-US" sz="3200" dirty="0"/>
              <a:t>查看本地仓库与本地远程仓库的差异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$ git reset --hard </a:t>
            </a:r>
            <a:r>
              <a:rPr lang="en-US" altLang="zh-CN" sz="3200" dirty="0" err="1"/>
              <a:t>prigin</a:t>
            </a:r>
            <a:r>
              <a:rPr lang="en-US" altLang="zh-CN" sz="3200" dirty="0"/>
              <a:t>/master	#</a:t>
            </a:r>
            <a:r>
              <a:rPr lang="zh-CN" altLang="en-US" sz="3200" dirty="0"/>
              <a:t>回退与本地远程仓库一致</a:t>
            </a:r>
            <a:endParaRPr lang="en-US" altLang="zh-CN" sz="3200" dirty="0"/>
          </a:p>
          <a:p>
            <a:r>
              <a:rPr lang="en-US" altLang="zh-CN" sz="3200" dirty="0"/>
              <a:t>$ git reset –hard HEAD^	#</a:t>
            </a:r>
            <a:r>
              <a:rPr lang="zh-CN" altLang="en-US" sz="3200" dirty="0"/>
              <a:t>回退到本地仓库上一个版本</a:t>
            </a:r>
            <a:endParaRPr lang="en-US" altLang="zh-CN" sz="3200" dirty="0"/>
          </a:p>
          <a:p>
            <a:r>
              <a:rPr lang="en-US" altLang="zh-CN" sz="3200" dirty="0"/>
              <a:t>$ git reset –hard &lt;hash code&gt;	#</a:t>
            </a:r>
            <a:r>
              <a:rPr lang="zh-CN" altLang="en-US" sz="3200" dirty="0"/>
              <a:t>回退到任意版本</a:t>
            </a:r>
            <a:endParaRPr lang="en-US" altLang="zh-CN" sz="3200" dirty="0"/>
          </a:p>
          <a:p>
            <a:r>
              <a:rPr lang="en-US" altLang="zh-CN" sz="3200" dirty="0"/>
              <a:t>$ git rest –soft </a:t>
            </a:r>
            <a:r>
              <a:rPr lang="zh-CN" altLang="en-US" sz="3200" dirty="0"/>
              <a:t>或者 </a:t>
            </a:r>
            <a:r>
              <a:rPr lang="en-US" altLang="zh-CN" sz="3200" dirty="0"/>
              <a:t>$ git reset	#</a:t>
            </a:r>
            <a:r>
              <a:rPr lang="zh-CN" altLang="en-US" sz="3200" dirty="0"/>
              <a:t>回退且回到已修改状态，</a:t>
            </a:r>
            <a:endParaRPr lang="en-US" altLang="zh-CN" sz="3200" dirty="0"/>
          </a:p>
          <a:p>
            <a:r>
              <a:rPr lang="zh-CN" altLang="en-US" sz="3200" dirty="0"/>
              <a:t>修改仍保留在工作区中。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968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09B11-588F-4E42-9C96-048DC11E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0CCE9-3F6F-487B-B6AC-03298CDF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74C2B8-96A0-4FC7-8500-FD3514E53676}"/>
              </a:ext>
            </a:extLst>
          </p:cNvPr>
          <p:cNvSpPr txBox="1"/>
          <p:nvPr/>
        </p:nvSpPr>
        <p:spPr>
          <a:xfrm>
            <a:off x="1484310" y="685800"/>
            <a:ext cx="96776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已推送到远程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$ git push –f origin master	#</a:t>
            </a:r>
            <a:r>
              <a:rPr lang="zh-CN" altLang="en-US" sz="3200" dirty="0"/>
              <a:t>强制覆盖远程分支</a:t>
            </a:r>
            <a:endParaRPr lang="en-US" altLang="zh-CN" sz="3200" dirty="0"/>
          </a:p>
          <a:p>
            <a:r>
              <a:rPr lang="en-US" altLang="zh-CN" sz="3200" dirty="0"/>
              <a:t>$</a:t>
            </a:r>
            <a:r>
              <a:rPr lang="zh-CN" altLang="en-US" sz="3200" dirty="0"/>
              <a:t> </a:t>
            </a:r>
            <a:r>
              <a:rPr lang="en-US" altLang="zh-CN" sz="3200" dirty="0"/>
              <a:t>git</a:t>
            </a:r>
            <a:r>
              <a:rPr lang="zh-CN" altLang="en-US" sz="3200" dirty="0"/>
              <a:t> </a:t>
            </a:r>
            <a:r>
              <a:rPr lang="en-US" altLang="zh-CN" sz="3200" dirty="0"/>
              <a:t>push</a:t>
            </a:r>
            <a:r>
              <a:rPr lang="zh-CN" altLang="en-US" sz="3200" dirty="0"/>
              <a:t> </a:t>
            </a:r>
            <a:r>
              <a:rPr lang="en-US" altLang="zh-CN" sz="3200" dirty="0"/>
              <a:t>–f	#</a:t>
            </a:r>
            <a:r>
              <a:rPr lang="zh-CN" altLang="en-US" sz="3200" dirty="0"/>
              <a:t>如果之前已经用</a:t>
            </a:r>
            <a:r>
              <a:rPr lang="en-US" altLang="zh-CN" sz="3200" dirty="0"/>
              <a:t>-u</a:t>
            </a:r>
            <a:r>
              <a:rPr lang="zh-CN" altLang="en-US" sz="3200" dirty="0"/>
              <a:t>关联过可省略分支名</a:t>
            </a:r>
          </a:p>
        </p:txBody>
      </p:sp>
    </p:spTree>
    <p:extLst>
      <p:ext uri="{BB962C8B-B14F-4D97-AF65-F5344CB8AC3E}">
        <p14:creationId xmlns:p14="http://schemas.microsoft.com/office/powerpoint/2010/main" val="79411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A447-9BB4-4BF9-87CD-9D10D3BC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37" y="0"/>
            <a:ext cx="10018713" cy="88231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部分总结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A9030-9D68-4898-B1DC-C1BDE94C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87117"/>
            <a:ext cx="10018713" cy="46040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首先，先用</a:t>
            </a:r>
            <a:r>
              <a:rPr lang="en-US" altLang="zh-CN" sz="3200" dirty="0"/>
              <a:t>git status</a:t>
            </a:r>
            <a:r>
              <a:rPr lang="zh-CN" altLang="en-US" sz="3200" dirty="0"/>
              <a:t>查看下当前状态。</a:t>
            </a:r>
          </a:p>
          <a:p>
            <a:r>
              <a:rPr lang="en-US" altLang="zh-CN" sz="3200" dirty="0"/>
              <a:t>git reset</a:t>
            </a:r>
            <a:r>
              <a:rPr lang="zh-CN" altLang="en-US" sz="3200" dirty="0"/>
              <a:t>可以作用于本地仓库，用于回退</a:t>
            </a:r>
            <a:r>
              <a:rPr lang="en-US" altLang="zh-CN" sz="3200" dirty="0"/>
              <a:t>/</a:t>
            </a:r>
            <a:r>
              <a:rPr lang="zh-CN" altLang="en-US" sz="3200" dirty="0"/>
              <a:t>前进到任意版本，也可以作用于暂存区，用于撤销暂存区修改。有</a:t>
            </a:r>
            <a:r>
              <a:rPr lang="en-US" altLang="zh-CN" sz="3200" dirty="0"/>
              <a:t>hard</a:t>
            </a:r>
            <a:r>
              <a:rPr lang="zh-CN" altLang="en-US" sz="3200" dirty="0"/>
              <a:t>和</a:t>
            </a:r>
            <a:r>
              <a:rPr lang="en-US" altLang="zh-CN" sz="3200" dirty="0"/>
              <a:t>soft2</a:t>
            </a:r>
            <a:r>
              <a:rPr lang="zh-CN" altLang="en-US" sz="3200" dirty="0"/>
              <a:t>个参数。</a:t>
            </a:r>
            <a:r>
              <a:rPr lang="en-US" altLang="zh-CN" sz="3200" dirty="0"/>
              <a:t>soft</a:t>
            </a:r>
            <a:r>
              <a:rPr lang="zh-CN" altLang="en-US" sz="3200" dirty="0"/>
              <a:t>参数可以省略，</a:t>
            </a:r>
            <a:r>
              <a:rPr lang="en-US" altLang="zh-CN" sz="3200" dirty="0"/>
              <a:t>soft</a:t>
            </a:r>
            <a:r>
              <a:rPr lang="zh-CN" altLang="en-US" sz="3200" dirty="0"/>
              <a:t>参数表示撤销的修改仍放在工作区中。</a:t>
            </a:r>
          </a:p>
          <a:p>
            <a:r>
              <a:rPr lang="en-US" altLang="zh-CN" sz="3200" dirty="0"/>
              <a:t>git checkout</a:t>
            </a:r>
            <a:r>
              <a:rPr lang="zh-CN" altLang="en-US" sz="3200" dirty="0"/>
              <a:t>用于撤销删除和修改，</a:t>
            </a:r>
            <a:r>
              <a:rPr lang="en-US" altLang="zh-CN" sz="3200" dirty="0"/>
              <a:t>git clean -df</a:t>
            </a:r>
            <a:r>
              <a:rPr lang="zh-CN" altLang="en-US" sz="3200" dirty="0"/>
              <a:t>用于撤销新增。</a:t>
            </a:r>
          </a:p>
          <a:p>
            <a:r>
              <a:rPr lang="en-US" altLang="zh-CN" sz="3200" dirty="0"/>
              <a:t>git diff</a:t>
            </a:r>
            <a:r>
              <a:rPr lang="zh-CN" altLang="en-US" sz="3200" dirty="0"/>
              <a:t>可以查看工作区、暂存区、仓库之间的修改和差异，参数不同。</a:t>
            </a:r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4D3FC7-CF06-49A8-AC28-D2409A647DC0}"/>
              </a:ext>
            </a:extLst>
          </p:cNvPr>
          <p:cNvSpPr txBox="1"/>
          <p:nvPr/>
        </p:nvSpPr>
        <p:spPr>
          <a:xfrm>
            <a:off x="2077868" y="5880559"/>
            <a:ext cx="11787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较全的</a:t>
            </a:r>
            <a:r>
              <a:rPr lang="en-US" altLang="zh-CN" sz="2200" dirty="0"/>
              <a:t>git</a:t>
            </a:r>
            <a:r>
              <a:rPr lang="zh-CN" altLang="en-US" sz="2200" dirty="0"/>
              <a:t>命令：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https://blog.csdn.net/u013780471/article/details/53437661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35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FC493-1065-4CD3-85C0-90B3B412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1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8800" dirty="0"/>
              <a:t>GitHub</a:t>
            </a:r>
            <a:r>
              <a:rPr lang="zh-CN" altLang="en-US" sz="8800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91649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E719-9193-491A-9BCA-198ED189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5678"/>
          </a:xfrm>
        </p:spPr>
        <p:txBody>
          <a:bodyPr/>
          <a:lstStyle/>
          <a:p>
            <a:r>
              <a:rPr lang="zh-CN" altLang="en-US" dirty="0"/>
              <a:t>主页内容介绍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2FB6AD-0AB9-40A1-8CF7-F800C666C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42495"/>
            <a:ext cx="12192000" cy="2909815"/>
          </a:xfrm>
        </p:spPr>
      </p:pic>
    </p:spTree>
    <p:extLst>
      <p:ext uri="{BB962C8B-B14F-4D97-AF65-F5344CB8AC3E}">
        <p14:creationId xmlns:p14="http://schemas.microsoft.com/office/powerpoint/2010/main" val="145130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DAAC8-F876-42E3-801D-ECAB4333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Watching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Star &amp; Fork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A363D-F9D4-4536-9A07-65A988A1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3811"/>
            <a:ext cx="10018713" cy="3577389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Watch</a:t>
            </a:r>
            <a:r>
              <a:rPr lang="zh-CN" altLang="en-US" sz="2800" dirty="0"/>
              <a:t>中有四个选项：只有当参与了或者被</a:t>
            </a:r>
            <a:r>
              <a:rPr lang="en-US" altLang="zh-CN" sz="2800" dirty="0"/>
              <a:t>@</a:t>
            </a:r>
            <a:r>
              <a:rPr lang="zh-CN" altLang="en-US" sz="2800" dirty="0"/>
              <a:t>才通知、只有当新版本发布且参与了或者被</a:t>
            </a:r>
            <a:r>
              <a:rPr lang="en-US" altLang="zh-CN" sz="2800" dirty="0"/>
              <a:t>@</a:t>
            </a:r>
            <a:r>
              <a:rPr lang="zh-CN" altLang="en-US" sz="2800" dirty="0"/>
              <a:t>才通知、关注所有对话、完全忽略通知。</a:t>
            </a:r>
            <a:endParaRPr lang="en-US" altLang="zh-CN" sz="2800" dirty="0"/>
          </a:p>
          <a:p>
            <a:r>
              <a:rPr lang="en-US" altLang="zh-CN" sz="2800" dirty="0"/>
              <a:t>Star</a:t>
            </a:r>
            <a:r>
              <a:rPr lang="zh-CN" altLang="en-US" sz="2800" dirty="0"/>
              <a:t>：收藏功能，见到有用的、好的项目养成</a:t>
            </a:r>
            <a:r>
              <a:rPr lang="en-US" altLang="zh-CN" sz="2800" dirty="0"/>
              <a:t>star</a:t>
            </a:r>
            <a:r>
              <a:rPr lang="zh-CN" altLang="en-US" sz="2800" dirty="0"/>
              <a:t>的习惯</a:t>
            </a:r>
            <a:endParaRPr lang="en-US" altLang="zh-CN" sz="2800" dirty="0"/>
          </a:p>
          <a:p>
            <a:r>
              <a:rPr lang="en-US" altLang="zh-CN" sz="2800" dirty="0"/>
              <a:t>Fork</a:t>
            </a:r>
            <a:r>
              <a:rPr lang="zh-CN" altLang="en-US" sz="2800" dirty="0"/>
              <a:t>：将别人的仓库复制一份到自己仓库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注：</a:t>
            </a:r>
            <a:r>
              <a:rPr lang="en-US" altLang="zh-CN" sz="2800" dirty="0"/>
              <a:t>Fork</a:t>
            </a:r>
            <a:r>
              <a:rPr lang="zh-CN" altLang="en-US" sz="2800" dirty="0"/>
              <a:t>与</a:t>
            </a:r>
            <a:r>
              <a:rPr lang="en-US" altLang="zh-CN" sz="2800" dirty="0"/>
              <a:t>Clone</a:t>
            </a:r>
            <a:r>
              <a:rPr lang="zh-CN" altLang="en-US" sz="2800" dirty="0"/>
              <a:t>的区别在于：</a:t>
            </a:r>
            <a:r>
              <a:rPr lang="en-US" altLang="zh-CN" sz="2800" dirty="0"/>
              <a:t>Clone</a:t>
            </a:r>
            <a:r>
              <a:rPr lang="zh-CN" altLang="en-US" sz="2800" dirty="0"/>
              <a:t>保存到本地，而</a:t>
            </a:r>
            <a:r>
              <a:rPr lang="en-US" altLang="zh-CN" sz="2800" dirty="0"/>
              <a:t>Fork</a:t>
            </a:r>
            <a:r>
              <a:rPr lang="zh-CN" altLang="en-US" sz="2800" dirty="0"/>
              <a:t>存至自己的仓库</a:t>
            </a:r>
          </a:p>
        </p:txBody>
      </p:sp>
    </p:spTree>
    <p:extLst>
      <p:ext uri="{BB962C8B-B14F-4D97-AF65-F5344CB8AC3E}">
        <p14:creationId xmlns:p14="http://schemas.microsoft.com/office/powerpoint/2010/main" val="296019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54D3-5FFF-4EE8-9556-91001F63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66800"/>
          </a:xfrm>
        </p:spPr>
        <p:txBody>
          <a:bodyPr/>
          <a:lstStyle/>
          <a:p>
            <a:r>
              <a:rPr lang="zh-CN" altLang="en-US" dirty="0"/>
              <a:t>查找仓库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69F17B-C282-44B2-BA0D-361FD6D75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3895"/>
            <a:ext cx="12334592" cy="41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1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86DFB-7664-48BD-BB78-2AD3FD4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2347"/>
            <a:ext cx="10018713" cy="934453"/>
          </a:xfrm>
        </p:spPr>
        <p:txBody>
          <a:bodyPr/>
          <a:lstStyle/>
          <a:p>
            <a:r>
              <a:rPr lang="zh-CN" altLang="en-US" dirty="0"/>
              <a:t>仓库查找结果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8C9DCFA-5E84-4A86-93D1-A0247FFAA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70" y="2197769"/>
            <a:ext cx="12234270" cy="3192379"/>
          </a:xfrm>
        </p:spPr>
      </p:pic>
    </p:spTree>
    <p:extLst>
      <p:ext uri="{BB962C8B-B14F-4D97-AF65-F5344CB8AC3E}">
        <p14:creationId xmlns:p14="http://schemas.microsoft.com/office/powerpoint/2010/main" val="34581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89D004-3B8E-495F-BB60-C2109A33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48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git</a:t>
            </a:r>
            <a:r>
              <a:rPr lang="zh-CN" altLang="en-US" sz="9600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38796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3D68B-8E92-4542-89B0-EF69DDBF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011"/>
            <a:ext cx="10018713" cy="1062789"/>
          </a:xfrm>
        </p:spPr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25AE0-B91E-4EF3-AAB3-D0419F83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9D9DF-A8F6-43AA-9C36-D82A952F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12192000" cy="5000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E12465-4250-4B4E-B050-56F42722AC49}"/>
              </a:ext>
            </a:extLst>
          </p:cNvPr>
          <p:cNvSpPr txBox="1"/>
          <p:nvPr/>
        </p:nvSpPr>
        <p:spPr>
          <a:xfrm>
            <a:off x="795333" y="5267980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注：此时用户名变为自己用户名，因为是把仓库复制到自己名下</a:t>
            </a:r>
          </a:p>
        </p:txBody>
      </p:sp>
    </p:spTree>
    <p:extLst>
      <p:ext uri="{BB962C8B-B14F-4D97-AF65-F5344CB8AC3E}">
        <p14:creationId xmlns:p14="http://schemas.microsoft.com/office/powerpoint/2010/main" val="146721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268EE-0D31-4DF6-AE4E-5CD267E7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058" y="188494"/>
            <a:ext cx="10018713" cy="1222429"/>
          </a:xfrm>
        </p:spPr>
        <p:txBody>
          <a:bodyPr/>
          <a:lstStyle/>
          <a:p>
            <a:r>
              <a:rPr lang="en-US" altLang="zh-CN" dirty="0"/>
              <a:t>Clone &amp; Download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120C0A-1C0B-40AD-9F1D-9C14E6A7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09" y="1283369"/>
            <a:ext cx="9211810" cy="5205663"/>
          </a:xfrm>
        </p:spPr>
      </p:pic>
    </p:spTree>
    <p:extLst>
      <p:ext uri="{BB962C8B-B14F-4D97-AF65-F5344CB8AC3E}">
        <p14:creationId xmlns:p14="http://schemas.microsoft.com/office/powerpoint/2010/main" val="257412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35870-2A4C-48C3-90BB-D9217B1E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479" y="0"/>
            <a:ext cx="10018713" cy="1026694"/>
          </a:xfrm>
        </p:spPr>
        <p:txBody>
          <a:bodyPr/>
          <a:lstStyle/>
          <a:p>
            <a:r>
              <a:rPr lang="en-US" altLang="zh-CN" dirty="0"/>
              <a:t>Commit changes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CDC33-8E40-4465-A2AE-40AF1D80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321" y="1026694"/>
            <a:ext cx="10018713" cy="102669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此处</a:t>
            </a:r>
            <a:r>
              <a:rPr lang="en-US" altLang="zh-CN" sz="2800" dirty="0"/>
              <a:t>commit</a:t>
            </a:r>
            <a:r>
              <a:rPr lang="zh-CN" altLang="en-US" sz="2800" dirty="0"/>
              <a:t>与之前</a:t>
            </a:r>
            <a:r>
              <a:rPr lang="en-US" altLang="zh-CN" sz="2800" dirty="0"/>
              <a:t>git</a:t>
            </a:r>
            <a:r>
              <a:rPr lang="zh-CN" altLang="en-US" sz="2800" dirty="0"/>
              <a:t>讲的一直，就是修改文件后，将修改后的文件提交到本地仓库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D5253C-07F1-4507-A749-463E7F4A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51" y="2077454"/>
            <a:ext cx="10019048" cy="20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AC1A98-6664-44C4-B6FE-FDA9D3F0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51" y="4205723"/>
            <a:ext cx="10019048" cy="26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6B635-F3B3-4109-98AD-4E11F047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883F7-0B98-4C45-BAD3-A610E4C6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DC54F8-8E63-4B48-BFD1-9B498BDD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7" y="657571"/>
            <a:ext cx="10914286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6A1AF-BADB-4B5A-B70D-E34F6A6A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87379"/>
          </a:xfrm>
        </p:spPr>
        <p:txBody>
          <a:bodyPr/>
          <a:lstStyle/>
          <a:p>
            <a:r>
              <a:rPr lang="en-US" altLang="zh-CN" dirty="0"/>
              <a:t>Pull Request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2556B-69F6-4972-8F26-60F73B5C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31" y="2057400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当你修改了</a:t>
            </a:r>
            <a:r>
              <a:rPr lang="en-US" altLang="zh-CN" sz="3600" dirty="0"/>
              <a:t>Fork</a:t>
            </a:r>
            <a:r>
              <a:rPr lang="zh-CN" altLang="en-US" sz="3600" dirty="0"/>
              <a:t>来的仓库中文件后，你觉得自己的修改有价值时，可以进行</a:t>
            </a:r>
            <a:r>
              <a:rPr lang="en-US" altLang="zh-CN" sz="3600" dirty="0"/>
              <a:t>Pull Request</a:t>
            </a:r>
            <a:r>
              <a:rPr lang="zh-CN" altLang="en-US" sz="3600" dirty="0"/>
              <a:t>，当原仓库管理者认为你的修改确实有价值则会同意你的</a:t>
            </a:r>
            <a:r>
              <a:rPr lang="en-US" altLang="zh-CN" sz="3600" dirty="0"/>
              <a:t>request</a:t>
            </a:r>
            <a:r>
              <a:rPr lang="zh-CN" altLang="en-US" sz="3600" dirty="0"/>
              <a:t>，进行合并操作。</a:t>
            </a:r>
          </a:p>
        </p:txBody>
      </p:sp>
    </p:spTree>
    <p:extLst>
      <p:ext uri="{BB962C8B-B14F-4D97-AF65-F5344CB8AC3E}">
        <p14:creationId xmlns:p14="http://schemas.microsoft.com/office/powerpoint/2010/main" val="144460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D6FAE-43A1-4BB0-AE06-FFD57674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75874"/>
            <a:ext cx="10018713" cy="9625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F97E0-738E-4ABD-BC55-F4B4825A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7D7D8-EC95-4C53-9BF9-250828E0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21" y="1258000"/>
            <a:ext cx="10504762" cy="56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3AB9CE-7B21-439B-BD11-7350EDB1F9FC}"/>
              </a:ext>
            </a:extLst>
          </p:cNvPr>
          <p:cNvSpPr txBox="1"/>
          <p:nvPr/>
        </p:nvSpPr>
        <p:spPr>
          <a:xfrm>
            <a:off x="1484309" y="0"/>
            <a:ext cx="1039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首先，新建一个</a:t>
            </a:r>
            <a:r>
              <a:rPr lang="en-US" altLang="zh-CN" sz="3600" dirty="0"/>
              <a:t>Pull Request</a:t>
            </a:r>
            <a:r>
              <a:rPr lang="zh-CN" altLang="en-US" sz="3600" dirty="0"/>
              <a:t>（前提是有更改且</a:t>
            </a:r>
            <a:r>
              <a:rPr lang="en-US" altLang="zh-CN" sz="3600" dirty="0"/>
              <a:t>commit</a:t>
            </a:r>
            <a:r>
              <a:rPr lang="zh-CN" altLang="en-US" sz="3600" dirty="0"/>
              <a:t>了）</a:t>
            </a:r>
          </a:p>
        </p:txBody>
      </p:sp>
    </p:spTree>
    <p:extLst>
      <p:ext uri="{BB962C8B-B14F-4D97-AF65-F5344CB8AC3E}">
        <p14:creationId xmlns:p14="http://schemas.microsoft.com/office/powerpoint/2010/main" val="86588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8D9202-B241-4D64-A66C-80F31429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80" y="0"/>
            <a:ext cx="917564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21663F-5D82-4F8B-AE20-DA3D4398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60ACF-582B-476F-8B9A-1A5EDD53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7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F008-3AE1-48D5-B42B-479B4112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54405"/>
            <a:ext cx="10018713" cy="1062789"/>
          </a:xfrm>
        </p:spPr>
        <p:txBody>
          <a:bodyPr/>
          <a:lstStyle/>
          <a:p>
            <a:r>
              <a:rPr lang="zh-CN" altLang="en-US" dirty="0"/>
              <a:t>其会读取</a:t>
            </a:r>
            <a:r>
              <a:rPr lang="en-US" altLang="zh-CN" dirty="0"/>
              <a:t>commit</a:t>
            </a:r>
            <a:r>
              <a:rPr lang="zh-CN" altLang="en-US" dirty="0"/>
              <a:t>中的说明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B90D4-3D23-4531-9BE2-77CD3526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429C46-69F6-4411-8D86-B3DCCCF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61" y="1415716"/>
            <a:ext cx="961241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4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68A81-3CBD-415E-BD6A-3112EAD1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431EF1B-8C4C-4ACE-82C6-FD7045A59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4" y="0"/>
            <a:ext cx="9203951" cy="6858000"/>
          </a:xfrm>
        </p:spPr>
      </p:pic>
    </p:spTree>
    <p:extLst>
      <p:ext uri="{BB962C8B-B14F-4D97-AF65-F5344CB8AC3E}">
        <p14:creationId xmlns:p14="http://schemas.microsoft.com/office/powerpoint/2010/main" val="656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D3AF0-8050-4DA1-84C8-C1EE1769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B9042EF-67AB-473D-BE0A-493863547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81" y="0"/>
            <a:ext cx="8781208" cy="6886152"/>
          </a:xfrm>
        </p:spPr>
      </p:pic>
    </p:spTree>
    <p:extLst>
      <p:ext uri="{BB962C8B-B14F-4D97-AF65-F5344CB8AC3E}">
        <p14:creationId xmlns:p14="http://schemas.microsoft.com/office/powerpoint/2010/main" val="31591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6F5E5-72D0-48FB-9849-B82FABBF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git</a:t>
            </a:r>
            <a:r>
              <a:rPr lang="zh-CN" altLang="en-US" sz="4400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BB387-1A02-4ECF-A737-B4341B38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b="1" dirty="0">
                <a:solidFill>
                  <a:srgbClr val="222222"/>
                </a:solidFill>
                <a:latin typeface="Arial" panose="020B0604020202020204" pitchFamily="34" charset="0"/>
              </a:rPr>
              <a:t>git</a:t>
            </a:r>
            <a:r>
              <a:rPr lang="zh-CN" altLang="zh-CN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是一个</a:t>
            </a:r>
            <a:r>
              <a:rPr lang="zh-CN" altLang="zh-CN" sz="40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分布式版本控制"/>
              </a:rPr>
              <a:t>分布式版本控制</a:t>
            </a:r>
            <a:r>
              <a:rPr lang="zh-CN" altLang="zh-CN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软件，最初由</a:t>
            </a:r>
            <a:r>
              <a:rPr lang="zh-CN" altLang="zh-CN" sz="40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林纳斯·托瓦兹"/>
              </a:rPr>
              <a:t>林纳斯·托瓦兹</a:t>
            </a:r>
            <a:r>
              <a:rPr lang="zh-CN" altLang="zh-CN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创作，于2005年以</a:t>
            </a:r>
            <a:r>
              <a:rPr lang="zh-CN" altLang="zh-CN" sz="40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tooltip="GPL"/>
              </a:rPr>
              <a:t>GPL</a:t>
            </a:r>
            <a:r>
              <a:rPr lang="zh-CN" altLang="zh-CN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发布。最初目的是为更好地管理</a:t>
            </a:r>
            <a:r>
              <a:rPr lang="zh-CN" altLang="zh-CN" sz="40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tooltip="Linux内核"/>
              </a:rPr>
              <a:t>Linux内核</a:t>
            </a:r>
            <a:r>
              <a:rPr lang="zh-CN" altLang="zh-CN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开发而设计</a:t>
            </a:r>
            <a:r>
              <a:rPr lang="zh-CN" altLang="en-US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zh-CN" altLang="en-US" sz="4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取自维基百科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098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930B-0286-4A1F-86BA-EF0F8C1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E1FEE-9AE9-4D4C-9EB8-2AA4529D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A09F9-B5B9-4D07-81C7-F0D54E9E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"/>
            <a:ext cx="5486400" cy="22088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70A1AC-915A-4195-8EEE-996E496D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2238623"/>
            <a:ext cx="6390476" cy="19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80FC95-82EA-4437-81AB-DC28A7C9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524" y="4229099"/>
            <a:ext cx="6580952" cy="1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EF5E74-CE24-485D-A3CA-9F9EB36EE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725" y="76251"/>
            <a:ext cx="9257143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8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3969-D28D-42EF-91F2-8E08E688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ED2E9-D4F9-4489-8240-C77C83F0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50170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当你对</a:t>
            </a:r>
            <a:r>
              <a:rPr lang="en-US" altLang="zh-CN" sz="4800" dirty="0"/>
              <a:t>Fork</a:t>
            </a:r>
            <a:r>
              <a:rPr lang="zh-CN" altLang="en-US" sz="4800" dirty="0"/>
              <a:t>的仓库存在一定疑问、或者可能找到</a:t>
            </a:r>
            <a:r>
              <a:rPr lang="en-US" altLang="zh-CN" sz="4800" dirty="0"/>
              <a:t>bug</a:t>
            </a:r>
            <a:r>
              <a:rPr lang="zh-CN" altLang="en-US" sz="4800" dirty="0"/>
              <a:t>时可以创建一个</a:t>
            </a:r>
            <a:r>
              <a:rPr lang="en-US" altLang="zh-CN" sz="4800" dirty="0"/>
              <a:t>issue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82827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E391B-E9EE-4339-9267-3283EA0B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B3D06-0960-4DA3-84D5-811F7D09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15EA2F-2C77-4BD9-B2C0-8897062E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2" y="543285"/>
            <a:ext cx="10719088" cy="56289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B08D35-3A1C-49F3-9B38-ADD3C6B7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81381"/>
            <a:ext cx="10885714" cy="6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54AE-234B-4FAC-8CA1-FC9A8294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5514-FF4D-47FD-9227-4F220EC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7CB0A-3833-48E5-A933-B5C471BC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424238"/>
            <a:ext cx="10066667" cy="60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01F4FC-CFE9-42A8-91E3-204CD5FA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66" y="343285"/>
            <a:ext cx="10466667" cy="61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C8F03-CEE9-43E1-8C19-97E51DA14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666" y="243285"/>
            <a:ext cx="9266667" cy="6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D770-63F8-4BC3-8BD2-2FD1B06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65" y="0"/>
            <a:ext cx="10018713" cy="955828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pull</a:t>
            </a:r>
            <a:r>
              <a:rPr lang="zh-CN" altLang="en-US" sz="5400" dirty="0"/>
              <a:t>或者</a:t>
            </a:r>
            <a:r>
              <a:rPr lang="en-US" altLang="zh-CN" sz="5400" dirty="0"/>
              <a:t>fetch</a:t>
            </a:r>
            <a:r>
              <a:rPr lang="zh-CN" altLang="en-US" sz="5400" dirty="0"/>
              <a:t>、</a:t>
            </a:r>
            <a:r>
              <a:rPr lang="en-US" altLang="zh-CN" sz="5400" dirty="0"/>
              <a:t>merge</a:t>
            </a:r>
            <a:r>
              <a:rPr lang="zh-CN" altLang="en-US" sz="5400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B4DC3-8336-4953-921E-55348AF2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274" y="2587100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当本地仓库和远程仓库版本不一致时，可以采用之前提到的</a:t>
            </a:r>
            <a:r>
              <a:rPr lang="en-US" altLang="zh-CN" sz="4800" dirty="0"/>
              <a:t>pull</a:t>
            </a:r>
            <a:r>
              <a:rPr lang="zh-CN" altLang="en-US" sz="4800" dirty="0"/>
              <a:t>（同步到本地）或者先</a:t>
            </a:r>
            <a:r>
              <a:rPr lang="en-US" altLang="zh-CN" sz="4800" dirty="0"/>
              <a:t>fetch</a:t>
            </a:r>
            <a:r>
              <a:rPr lang="zh-CN" altLang="en-US" sz="4800" dirty="0"/>
              <a:t>（到本地仓库）然后</a:t>
            </a:r>
            <a:r>
              <a:rPr lang="en-US" altLang="zh-CN" sz="4800" dirty="0"/>
              <a:t>merge</a:t>
            </a:r>
            <a:r>
              <a:rPr lang="zh-CN" altLang="en-US" sz="4800" dirty="0"/>
              <a:t>（合并修改）。</a:t>
            </a:r>
          </a:p>
        </p:txBody>
      </p:sp>
    </p:spTree>
    <p:extLst>
      <p:ext uri="{BB962C8B-B14F-4D97-AF65-F5344CB8AC3E}">
        <p14:creationId xmlns:p14="http://schemas.microsoft.com/office/powerpoint/2010/main" val="2014767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486E-26EA-4E57-80AB-3B1BDB3A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65694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资料补充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5F906-3CE9-4E68-9D39-FF46E952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371DB5-1B59-49AB-94CA-582BE0912C21}"/>
              </a:ext>
            </a:extLst>
          </p:cNvPr>
          <p:cNvSpPr txBox="1"/>
          <p:nvPr/>
        </p:nvSpPr>
        <p:spPr>
          <a:xfrm>
            <a:off x="1713390" y="958788"/>
            <a:ext cx="8956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GitHub </a:t>
            </a:r>
            <a:r>
              <a:rPr lang="zh-CN" altLang="en-US" sz="2400" b="1" dirty="0"/>
              <a:t>新手详细教程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https://blog.csdn.net/Hanani_Jia/article/details/77950594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2A8505-7BCB-47F9-A331-61FB3375C5AB}"/>
              </a:ext>
            </a:extLst>
          </p:cNvPr>
          <p:cNvSpPr txBox="1"/>
          <p:nvPr/>
        </p:nvSpPr>
        <p:spPr>
          <a:xfrm>
            <a:off x="1713390" y="3123198"/>
            <a:ext cx="102387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同时注意</a:t>
            </a:r>
            <a:r>
              <a:rPr lang="en-US" altLang="zh-CN" sz="2800" dirty="0"/>
              <a:t>GitHub</a:t>
            </a:r>
            <a:r>
              <a:rPr lang="zh-CN" altLang="en-US" sz="2800" dirty="0"/>
              <a:t>是个开源的社区，如果你把文件放在公共仓库，</a:t>
            </a:r>
            <a:endParaRPr lang="en-US" altLang="zh-CN" sz="2800" dirty="0"/>
          </a:p>
          <a:p>
            <a:r>
              <a:rPr lang="zh-CN" altLang="en-US" sz="2800" dirty="0"/>
              <a:t>你的文件对任何人都是可见的，换句话说别人可以直接拿去用。</a:t>
            </a:r>
            <a:endParaRPr lang="en-US" altLang="zh-CN" sz="2800" dirty="0"/>
          </a:p>
          <a:p>
            <a:r>
              <a:rPr lang="zh-CN" altLang="en-US" sz="2800" dirty="0"/>
              <a:t>如果认为比较重要的文件可以存在私有仓库或者单纯放在本地</a:t>
            </a:r>
            <a:endParaRPr lang="en-US" altLang="zh-CN" sz="2800" dirty="0"/>
          </a:p>
          <a:p>
            <a:r>
              <a:rPr lang="zh-CN" altLang="en-US" sz="2800" dirty="0"/>
              <a:t>仓库。</a:t>
            </a:r>
          </a:p>
        </p:txBody>
      </p:sp>
    </p:spTree>
    <p:extLst>
      <p:ext uri="{BB962C8B-B14F-4D97-AF65-F5344CB8AC3E}">
        <p14:creationId xmlns:p14="http://schemas.microsoft.com/office/powerpoint/2010/main" val="2586698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AC4A7D-A080-4F4D-8241-E6951DAF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388618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E96B-CAC1-4AFD-AC1E-2709AB40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什么是分布式版本控制软件？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9CA4-778B-4CF3-95E5-E5A55AD0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0504"/>
            <a:ext cx="10283620" cy="48502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版本控制系统分为集中式与分布式，如何理解二者区别？</a:t>
            </a:r>
            <a:endParaRPr lang="en-US" altLang="zh-CN" dirty="0"/>
          </a:p>
          <a:p>
            <a:r>
              <a:rPr lang="zh-CN" altLang="en-US" dirty="0"/>
              <a:t>简单来说：</a:t>
            </a:r>
            <a:endParaRPr lang="en-US" altLang="zh-CN" dirty="0"/>
          </a:p>
          <a:p>
            <a:r>
              <a:rPr lang="zh-CN" altLang="en-US" dirty="0"/>
              <a:t>集中式版本控制系统可以理解为版本库存于中央服务器中，干活时每个</a:t>
            </a:r>
            <a:r>
              <a:rPr lang="en-US" altLang="zh-CN" dirty="0"/>
              <a:t>worker</a:t>
            </a:r>
            <a:r>
              <a:rPr lang="zh-CN" altLang="en-US" dirty="0"/>
              <a:t>需要从中央服务器中获取最新的版本，干完活了，再把自己的活推送给中央服务器。（一人处理一个文件时需要上锁，导致别人</a:t>
            </a:r>
            <a:r>
              <a:rPr lang="zh-CN" altLang="en-US" b="1" dirty="0">
                <a:solidFill>
                  <a:srgbClr val="FF0000"/>
                </a:solidFill>
              </a:rPr>
              <a:t>没法同时处理同一文件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分布式版本控制系统先，分布式版本控制系统根本没有“中央服务器”，</a:t>
            </a:r>
            <a:r>
              <a:rPr lang="zh-CN" altLang="en-US" b="1" dirty="0">
                <a:solidFill>
                  <a:srgbClr val="FF0000"/>
                </a:solidFill>
              </a:rPr>
              <a:t>每个人的电脑上都是一个完整的版本库</a:t>
            </a:r>
            <a:r>
              <a:rPr lang="zh-CN" altLang="en-US" dirty="0"/>
              <a:t>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dirty="0"/>
              <a:t>A</a:t>
            </a:r>
            <a:r>
              <a:rPr lang="zh-CN" altLang="en-US" dirty="0"/>
              <a:t>，你的同事也在他的电脑上改了文件</a:t>
            </a:r>
            <a:r>
              <a:rPr lang="en-US" altLang="zh-CN" dirty="0"/>
              <a:t>A</a:t>
            </a:r>
            <a:r>
              <a:rPr lang="zh-CN" altLang="en-US" dirty="0"/>
              <a:t>，这时，你们俩之间只需把各自的修改推送给对方，就可以互相看到对方的修改了。</a:t>
            </a:r>
          </a:p>
        </p:txBody>
      </p:sp>
    </p:spTree>
    <p:extLst>
      <p:ext uri="{BB962C8B-B14F-4D97-AF65-F5344CB8AC3E}">
        <p14:creationId xmlns:p14="http://schemas.microsoft.com/office/powerpoint/2010/main" val="39177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3F26E-9D57-45BC-99A8-EB362B00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389EB8-9B33-453F-8BF9-7FB7E9D63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98" y="3048000"/>
            <a:ext cx="3636482" cy="31242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14C50E-5FCB-4C95-981F-AA7B3F6FE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20" y="3195637"/>
            <a:ext cx="3914775" cy="28289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552EAA-4937-43F0-AFBE-4E1D6187A232}"/>
              </a:ext>
            </a:extLst>
          </p:cNvPr>
          <p:cNvSpPr/>
          <p:nvPr/>
        </p:nvSpPr>
        <p:spPr>
          <a:xfrm>
            <a:off x="2453528" y="105340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集中式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E49714-287D-4571-B67A-EC493AA553BE}"/>
              </a:ext>
            </a:extLst>
          </p:cNvPr>
          <p:cNvSpPr/>
          <p:nvPr/>
        </p:nvSpPr>
        <p:spPr>
          <a:xfrm>
            <a:off x="7774379" y="1053261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分布式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B60E5175-5903-4756-B26C-B03D9EE5E4C1}"/>
              </a:ext>
            </a:extLst>
          </p:cNvPr>
          <p:cNvSpPr/>
          <p:nvPr/>
        </p:nvSpPr>
        <p:spPr>
          <a:xfrm>
            <a:off x="3273287" y="2009866"/>
            <a:ext cx="583096" cy="1185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F168368-AB0D-44FD-A909-462800B194BD}"/>
              </a:ext>
            </a:extLst>
          </p:cNvPr>
          <p:cNvSpPr/>
          <p:nvPr/>
        </p:nvSpPr>
        <p:spPr>
          <a:xfrm>
            <a:off x="8613910" y="1976734"/>
            <a:ext cx="583096" cy="1071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0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40D35-BAB9-47C6-B536-9FF36435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的四个区、五种状态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F4880-79CE-4249-8556-EDDF155A8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4000" b="1" dirty="0"/>
              <a:t>四个区</a:t>
            </a:r>
          </a:p>
          <a:p>
            <a:r>
              <a:rPr lang="zh-CN" altLang="en-US" sz="4000" dirty="0"/>
              <a:t>工作区</a:t>
            </a:r>
            <a:r>
              <a:rPr lang="en-US" altLang="zh-CN" sz="4000" dirty="0"/>
              <a:t>(Working Area)</a:t>
            </a:r>
          </a:p>
          <a:p>
            <a:r>
              <a:rPr lang="zh-CN" altLang="en-US" sz="4000" dirty="0"/>
              <a:t>暂存区</a:t>
            </a:r>
            <a:r>
              <a:rPr lang="en-US" altLang="zh-CN" sz="4000" dirty="0"/>
              <a:t>(Stage)</a:t>
            </a:r>
          </a:p>
          <a:p>
            <a:r>
              <a:rPr lang="zh-CN" altLang="en-US" sz="4000" dirty="0"/>
              <a:t>本地仓库</a:t>
            </a:r>
            <a:r>
              <a:rPr lang="en-US" altLang="zh-CN" sz="4000" dirty="0"/>
              <a:t>(Local Repository)</a:t>
            </a:r>
          </a:p>
          <a:p>
            <a:r>
              <a:rPr lang="zh-CN" altLang="en-US" sz="4000" dirty="0"/>
              <a:t>远程仓库</a:t>
            </a:r>
            <a:r>
              <a:rPr lang="en-US" altLang="zh-CN" sz="4000" dirty="0"/>
              <a:t>(Remote Repository)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C5430F2-6A0B-4F4C-A4CB-6B92AC6F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2280" y="3048000"/>
            <a:ext cx="4895056" cy="3124200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五种状态</a:t>
            </a:r>
          </a:p>
          <a:p>
            <a:r>
              <a:rPr lang="zh-CN" altLang="en-US" sz="2800" dirty="0"/>
              <a:t>未修改</a:t>
            </a:r>
            <a:r>
              <a:rPr lang="en-US" altLang="zh-CN" sz="2800" dirty="0"/>
              <a:t>(Origin)</a:t>
            </a:r>
          </a:p>
          <a:p>
            <a:r>
              <a:rPr lang="zh-CN" altLang="en-US" sz="2800" dirty="0"/>
              <a:t>已修改</a:t>
            </a:r>
            <a:r>
              <a:rPr lang="en-US" altLang="zh-CN" sz="2800" dirty="0"/>
              <a:t>(Modified)&amp;</a:t>
            </a:r>
            <a:r>
              <a:rPr lang="zh-CN" altLang="en-US" sz="2800" dirty="0"/>
              <a:t>未追踪</a:t>
            </a:r>
            <a:r>
              <a:rPr lang="en-US" altLang="zh-CN" sz="2800" dirty="0"/>
              <a:t>(Untracked)</a:t>
            </a:r>
          </a:p>
          <a:p>
            <a:r>
              <a:rPr lang="zh-CN" altLang="en-US" sz="2800" dirty="0"/>
              <a:t>已暂存</a:t>
            </a:r>
            <a:r>
              <a:rPr lang="en-US" altLang="zh-CN" sz="2800" dirty="0"/>
              <a:t>(Staged)</a:t>
            </a:r>
          </a:p>
          <a:p>
            <a:r>
              <a:rPr lang="zh-CN" altLang="en-US" sz="2800" dirty="0"/>
              <a:t>已提交</a:t>
            </a:r>
            <a:r>
              <a:rPr lang="en-US" altLang="zh-CN" sz="2800" dirty="0"/>
              <a:t>(Committed)</a:t>
            </a:r>
          </a:p>
          <a:p>
            <a:r>
              <a:rPr lang="zh-CN" altLang="en-US" sz="2800" dirty="0"/>
              <a:t>已推送</a:t>
            </a:r>
            <a:r>
              <a:rPr lang="en-US" altLang="zh-CN" sz="2800" dirty="0"/>
              <a:t>(Pushed)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17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C2617AF-9A23-4BE3-83EF-B978C8CA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1920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的四个区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A88AA4FF-E076-4FF2-A9F9-48324331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54153" y="2491410"/>
            <a:ext cx="10018713" cy="3981656"/>
          </a:xfrm>
        </p:spPr>
        <p:txBody>
          <a:bodyPr/>
          <a:lstStyle/>
          <a:p>
            <a:r>
              <a:rPr lang="zh-CN" altLang="en-US" dirty="0"/>
              <a:t>图片出处：</a:t>
            </a:r>
            <a:r>
              <a:rPr lang="en-US" altLang="zh-CN" dirty="0"/>
              <a:t>CSDN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567461-6ED6-4E5D-90BE-04022386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88" y="1219201"/>
            <a:ext cx="9434302" cy="47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6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AB8CB-7AF0-4D36-AD95-31BFDCEE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35" y="-72888"/>
            <a:ext cx="10018713" cy="1139688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的五种状态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6CFA0-D13A-4BD3-AD79-76C591F1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4310" y="2080591"/>
            <a:ext cx="10018713" cy="3710609"/>
          </a:xfrm>
        </p:spPr>
        <p:txBody>
          <a:bodyPr/>
          <a:lstStyle/>
          <a:p>
            <a:r>
              <a:rPr lang="zh-CN" altLang="en-US" dirty="0"/>
              <a:t>图片出处：</a:t>
            </a:r>
            <a:r>
              <a:rPr lang="en-US" altLang="zh-CN" dirty="0"/>
              <a:t>CSDN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D03DF9-C532-44FE-88FB-651251947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0" y="898331"/>
            <a:ext cx="9263204" cy="50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42E53-0E3F-41E6-A600-44B7E189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"/>
            <a:ext cx="10018714" cy="1066801"/>
          </a:xfrm>
        </p:spPr>
        <p:txBody>
          <a:bodyPr>
            <a:normAutofit fontScale="90000"/>
          </a:bodyPr>
          <a:lstStyle/>
          <a:p>
            <a:pPr algn="l"/>
            <a:br>
              <a:rPr lang="zh-CN" altLang="en-US" dirty="0"/>
            </a:br>
            <a:r>
              <a:rPr lang="zh-CN" altLang="en-US" sz="3100" b="1" dirty="0"/>
              <a:t>顺序操作</a:t>
            </a:r>
            <a:br>
              <a:rPr lang="en-US" altLang="zh-CN" sz="3100" b="1" dirty="0"/>
            </a:br>
            <a:r>
              <a:rPr lang="en-US" altLang="zh-CN" sz="3100" dirty="0"/>
              <a:t>step 1</a:t>
            </a:r>
            <a:r>
              <a:rPr lang="zh-CN" altLang="en-US" sz="3100" dirty="0"/>
              <a:t>：工作区与仓库保持一致</a:t>
            </a:r>
            <a:br>
              <a:rPr lang="zh-CN" altLang="en-US" sz="3100" dirty="0"/>
            </a:br>
            <a:r>
              <a:rPr lang="en-US" altLang="zh-CN" sz="3100" dirty="0"/>
              <a:t>step 2</a:t>
            </a:r>
            <a:r>
              <a:rPr lang="zh-CN" altLang="en-US" sz="3100" dirty="0"/>
              <a:t>：文件增删改，变为已修改状态</a:t>
            </a:r>
            <a:br>
              <a:rPr lang="zh-CN" altLang="en-US" sz="3100" dirty="0"/>
            </a:br>
            <a:r>
              <a:rPr lang="en-US" altLang="zh-CN" sz="3100" dirty="0"/>
              <a:t>step 3</a:t>
            </a:r>
            <a:r>
              <a:rPr lang="zh-CN" altLang="en-US" sz="3100" dirty="0"/>
              <a:t>：</a:t>
            </a:r>
            <a:r>
              <a:rPr lang="en-US" altLang="zh-CN" sz="3100" dirty="0"/>
              <a:t>git add </a:t>
            </a:r>
            <a:r>
              <a:rPr lang="zh-CN" altLang="en-US" sz="3100" dirty="0"/>
              <a:t>，变为已暂存状态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EBC1AE-F1F4-4238-9613-30A7B6D3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FD6C06-7EC1-4B2E-82FC-4E5DF672209D}"/>
              </a:ext>
            </a:extLst>
          </p:cNvPr>
          <p:cNvSpPr txBox="1"/>
          <p:nvPr/>
        </p:nvSpPr>
        <p:spPr>
          <a:xfrm>
            <a:off x="2240301" y="1581159"/>
            <a:ext cx="1001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$ git add –all    #</a:t>
            </a:r>
            <a:r>
              <a:rPr lang="zh-CN" altLang="en-US" sz="3600" dirty="0"/>
              <a:t>当前项目下的所有更改</a:t>
            </a:r>
            <a:endParaRPr lang="en-US" altLang="zh-CN" sz="3600" dirty="0"/>
          </a:p>
          <a:p>
            <a:r>
              <a:rPr lang="en-US" altLang="zh-CN" sz="3600" dirty="0"/>
              <a:t>$ git add </a:t>
            </a:r>
            <a:r>
              <a:rPr lang="zh-CN" altLang="en-US" sz="3600" dirty="0"/>
              <a:t> </a:t>
            </a:r>
            <a:r>
              <a:rPr lang="en-US" altLang="zh-CN" sz="3600" dirty="0"/>
              <a:t>.	#</a:t>
            </a:r>
            <a:r>
              <a:rPr lang="zh-CN" altLang="en-US" sz="3600" dirty="0"/>
              <a:t>当前目录下的所有更改</a:t>
            </a:r>
            <a:endParaRPr lang="en-US" altLang="zh-CN" sz="3600" dirty="0"/>
          </a:p>
          <a:p>
            <a:r>
              <a:rPr lang="en-US" altLang="zh-CN" sz="3600" dirty="0"/>
              <a:t>$ git add xx.txt xx2.txt	#</a:t>
            </a:r>
            <a:r>
              <a:rPr lang="zh-CN" altLang="en-US" sz="3600" dirty="0"/>
              <a:t>添加</a:t>
            </a:r>
            <a:r>
              <a:rPr lang="en-US" altLang="zh-CN" sz="3600" dirty="0"/>
              <a:t>1</a:t>
            </a:r>
            <a:r>
              <a:rPr lang="zh-CN" altLang="en-US" sz="3600" dirty="0"/>
              <a:t>或多个指定文件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2B44F9-2F8D-4EA4-BE30-4F777766A3C9}"/>
              </a:ext>
            </a:extLst>
          </p:cNvPr>
          <p:cNvSpPr txBox="1"/>
          <p:nvPr/>
        </p:nvSpPr>
        <p:spPr>
          <a:xfrm>
            <a:off x="8422105" y="169776"/>
            <a:ext cx="3608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注：使用的是</a:t>
            </a:r>
            <a:r>
              <a:rPr lang="en-US" altLang="zh-CN" sz="2800" dirty="0"/>
              <a:t>git bash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gitpull</a:t>
            </a:r>
            <a:r>
              <a:rPr lang="zh-CN" altLang="en-US" sz="2800" dirty="0"/>
              <a:t>另讲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026E1A-8933-4948-8B07-20CDFFDC504C}"/>
              </a:ext>
            </a:extLst>
          </p:cNvPr>
          <p:cNvSpPr txBox="1"/>
          <p:nvPr/>
        </p:nvSpPr>
        <p:spPr>
          <a:xfrm>
            <a:off x="1484310" y="3114459"/>
            <a:ext cx="549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step 4</a:t>
            </a:r>
            <a:r>
              <a:rPr lang="zh-CN" altLang="en-US" sz="2800" dirty="0">
                <a:latin typeface="+mj-lt"/>
              </a:rPr>
              <a:t>：</a:t>
            </a:r>
            <a:r>
              <a:rPr lang="en-US" altLang="zh-CN" sz="2800" dirty="0">
                <a:latin typeface="+mj-lt"/>
              </a:rPr>
              <a:t>git push</a:t>
            </a:r>
            <a:r>
              <a:rPr lang="zh-CN" altLang="en-US" sz="2800" dirty="0">
                <a:latin typeface="+mj-lt"/>
              </a:rPr>
              <a:t>，变为已推送状态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2F7A53-8AE3-4254-BF82-413AF046FE31}"/>
              </a:ext>
            </a:extLst>
          </p:cNvPr>
          <p:cNvSpPr txBox="1"/>
          <p:nvPr/>
        </p:nvSpPr>
        <p:spPr>
          <a:xfrm>
            <a:off x="2240301" y="3637679"/>
            <a:ext cx="97898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$ git push –u origin master	#</a:t>
            </a:r>
            <a:r>
              <a:rPr lang="zh-CN" altLang="en-US" sz="3200" dirty="0"/>
              <a:t>第一次需要关联远程仓库</a:t>
            </a:r>
            <a:endParaRPr lang="en-US" altLang="zh-CN" sz="3200" dirty="0"/>
          </a:p>
          <a:p>
            <a:r>
              <a:rPr lang="zh-CN" altLang="en-US" sz="3200" dirty="0"/>
              <a:t>与本地仓库</a:t>
            </a:r>
            <a:endParaRPr lang="en-US" altLang="zh-CN" sz="3200" dirty="0"/>
          </a:p>
          <a:p>
            <a:r>
              <a:rPr lang="en-US" altLang="zh-CN" sz="3200" dirty="0"/>
              <a:t>$ git push	#</a:t>
            </a:r>
            <a:r>
              <a:rPr lang="zh-CN" altLang="en-US" sz="3200" dirty="0"/>
              <a:t>之后再推送就不用指明推送的远程分支了</a:t>
            </a:r>
            <a:endParaRPr lang="en-US" altLang="zh-CN" sz="3200" dirty="0"/>
          </a:p>
          <a:p>
            <a:r>
              <a:rPr lang="en-US" altLang="zh-CN" sz="3200" dirty="0"/>
              <a:t>$ git branch	#</a:t>
            </a:r>
            <a:r>
              <a:rPr lang="zh-CN" altLang="en-US" sz="3200" dirty="0"/>
              <a:t>查看本地仓库分支</a:t>
            </a:r>
            <a:endParaRPr lang="en-US" altLang="zh-CN" sz="3200" dirty="0"/>
          </a:p>
          <a:p>
            <a:r>
              <a:rPr lang="en-US" altLang="zh-CN" sz="3200" dirty="0"/>
              <a:t>$ git branch –a	#</a:t>
            </a:r>
            <a:r>
              <a:rPr lang="zh-CN" altLang="en-US" sz="3200" dirty="0"/>
              <a:t>查看本地仓库和本地远程仓库的所有</a:t>
            </a:r>
            <a:endParaRPr lang="en-US" altLang="zh-CN" sz="3200" dirty="0"/>
          </a:p>
          <a:p>
            <a:r>
              <a:rPr lang="zh-CN" altLang="en-US" sz="3200" dirty="0"/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67210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382</TotalTime>
  <Words>1365</Words>
  <Application>Microsoft Office PowerPoint</Application>
  <PresentationFormat>宽屏</PresentationFormat>
  <Paragraphs>119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宋体</vt:lpstr>
      <vt:lpstr>Arial</vt:lpstr>
      <vt:lpstr>Corbel</vt:lpstr>
      <vt:lpstr>视差</vt:lpstr>
      <vt:lpstr>深度工作室：git/GitHub入门</vt:lpstr>
      <vt:lpstr>git部分</vt:lpstr>
      <vt:lpstr>git起源</vt:lpstr>
      <vt:lpstr>什么是分布式版本控制软件？</vt:lpstr>
      <vt:lpstr>PowerPoint 演示文稿</vt:lpstr>
      <vt:lpstr>git的四个区、五种状态</vt:lpstr>
      <vt:lpstr>git的四个区</vt:lpstr>
      <vt:lpstr>git的五种状态</vt:lpstr>
      <vt:lpstr> 顺序操作 step 1：工作区与仓库保持一致 step 2：文件增删改，变为已修改状态 step 3：git add ，变为已暂存状态</vt:lpstr>
      <vt:lpstr>五种状态间的撤销操作 </vt:lpstr>
      <vt:lpstr>PowerPoint 演示文稿</vt:lpstr>
      <vt:lpstr>PowerPoint 演示文稿</vt:lpstr>
      <vt:lpstr>PowerPoint 演示文稿</vt:lpstr>
      <vt:lpstr>git部分总结</vt:lpstr>
      <vt:lpstr>GitHub部分</vt:lpstr>
      <vt:lpstr>主页内容介绍</vt:lpstr>
      <vt:lpstr>Watching &amp; Star &amp; Fork介绍</vt:lpstr>
      <vt:lpstr>查找仓库</vt:lpstr>
      <vt:lpstr>仓库查找结果</vt:lpstr>
      <vt:lpstr>Fork操作</vt:lpstr>
      <vt:lpstr>Clone &amp; Download</vt:lpstr>
      <vt:lpstr>Commit changes操作</vt:lpstr>
      <vt:lpstr>PowerPoint 演示文稿</vt:lpstr>
      <vt:lpstr>Pull Request操作</vt:lpstr>
      <vt:lpstr>PowerPoint 演示文稿</vt:lpstr>
      <vt:lpstr>PowerPoint 演示文稿</vt:lpstr>
      <vt:lpstr>其会读取commit中的说明</vt:lpstr>
      <vt:lpstr>PowerPoint 演示文稿</vt:lpstr>
      <vt:lpstr>PowerPoint 演示文稿</vt:lpstr>
      <vt:lpstr>PowerPoint 演示文稿</vt:lpstr>
      <vt:lpstr>Issue 操作</vt:lpstr>
      <vt:lpstr>PowerPoint 演示文稿</vt:lpstr>
      <vt:lpstr>PowerPoint 演示文稿</vt:lpstr>
      <vt:lpstr>pull或者fetch、merge操作</vt:lpstr>
      <vt:lpstr>资料补充</vt:lpstr>
      <vt:lpstr>感谢观看！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深度工作室：Git/GitHub入门</dc:title>
  <dc:creator>共 振</dc:creator>
  <cp:lastModifiedBy>共 振</cp:lastModifiedBy>
  <cp:revision>72</cp:revision>
  <dcterms:created xsi:type="dcterms:W3CDTF">2019-11-19T10:35:56Z</dcterms:created>
  <dcterms:modified xsi:type="dcterms:W3CDTF">2019-11-20T04:54:43Z</dcterms:modified>
</cp:coreProperties>
</file>