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43"/>
  </p:notesMasterIdLst>
  <p:sldIdLst>
    <p:sldId id="272" r:id="rId2"/>
    <p:sldId id="273" r:id="rId3"/>
    <p:sldId id="337" r:id="rId4"/>
    <p:sldId id="309" r:id="rId5"/>
    <p:sldId id="326" r:id="rId6"/>
    <p:sldId id="327" r:id="rId7"/>
    <p:sldId id="328" r:id="rId8"/>
    <p:sldId id="338" r:id="rId9"/>
    <p:sldId id="335" r:id="rId10"/>
    <p:sldId id="274" r:id="rId11"/>
    <p:sldId id="333" r:id="rId12"/>
    <p:sldId id="334" r:id="rId13"/>
    <p:sldId id="313" r:id="rId14"/>
    <p:sldId id="312" r:id="rId15"/>
    <p:sldId id="277" r:id="rId16"/>
    <p:sldId id="311" r:id="rId17"/>
    <p:sldId id="310" r:id="rId18"/>
    <p:sldId id="316" r:id="rId19"/>
    <p:sldId id="281" r:id="rId20"/>
    <p:sldId id="280" r:id="rId21"/>
    <p:sldId id="317" r:id="rId22"/>
    <p:sldId id="318" r:id="rId23"/>
    <p:sldId id="283" r:id="rId24"/>
    <p:sldId id="290" r:id="rId25"/>
    <p:sldId id="319" r:id="rId26"/>
    <p:sldId id="321" r:id="rId27"/>
    <p:sldId id="285" r:id="rId28"/>
    <p:sldId id="323" r:id="rId29"/>
    <p:sldId id="324" r:id="rId30"/>
    <p:sldId id="286" r:id="rId31"/>
    <p:sldId id="287" r:id="rId32"/>
    <p:sldId id="329" r:id="rId33"/>
    <p:sldId id="331" r:id="rId34"/>
    <p:sldId id="332" r:id="rId35"/>
    <p:sldId id="330" r:id="rId36"/>
    <p:sldId id="288" r:id="rId37"/>
    <p:sldId id="325" r:id="rId38"/>
    <p:sldId id="289" r:id="rId39"/>
    <p:sldId id="336" r:id="rId40"/>
    <p:sldId id="291" r:id="rId41"/>
    <p:sldId id="29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94609" autoAdjust="0"/>
  </p:normalViewPr>
  <p:slideViewPr>
    <p:cSldViewPr>
      <p:cViewPr varScale="1">
        <p:scale>
          <a:sx n="120" d="100"/>
          <a:sy n="120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F668-90AB-47F9-8FFC-D83115A10C8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916C0-4BB0-4474-B76E-62606A1F0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35310-9943-44C0-9FF3-3CCEE7F5985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三个问题：</a:t>
            </a:r>
          </a:p>
          <a:p>
            <a:r>
              <a:rPr lang="zh-CN" altLang="en-US"/>
              <a:t>知识和能力</a:t>
            </a:r>
          </a:p>
          <a:p>
            <a:r>
              <a:rPr lang="zh-CN" altLang="en-US"/>
              <a:t>技术和管理</a:t>
            </a:r>
          </a:p>
          <a:p>
            <a:r>
              <a:rPr lang="zh-CN" altLang="en-US"/>
              <a:t>性格与习惯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916C0-4BB0-4474-B76E-62606A1F0B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916C0-4BB0-4474-B76E-62606A1F0B0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2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7CD077-9243-47FC-B8DE-D3070489332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1126CB-8CA2-46A1-BD49-407D994A44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7.jpeg"/><Relationship Id="rId7" Type="http://schemas.openxmlformats.org/officeDocument/2006/relationships/image" Target="../media/image30.w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emf"/><Relationship Id="rId4" Type="http://schemas.openxmlformats.org/officeDocument/2006/relationships/image" Target="../media/image17.jpeg"/><Relationship Id="rId9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924240" y="404664"/>
            <a:ext cx="3040247" cy="2438399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身边的</a:t>
            </a:r>
            <a:b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项目管理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6148717" y="3933056"/>
            <a:ext cx="2898068" cy="1368798"/>
          </a:xfrm>
        </p:spPr>
        <p:txBody>
          <a:bodyPr/>
          <a:lstStyle/>
          <a:p>
            <a:pPr algn="r"/>
            <a:r>
              <a:rPr lang="zh-CN" altLang="en-US" dirty="0"/>
              <a:t>项目管理基础知识讲座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6176" y="576838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by </a:t>
            </a:r>
            <a:r>
              <a:rPr lang="zh-CN" altLang="en-US" dirty="0"/>
              <a:t>朱智寅</a:t>
            </a:r>
            <a:endParaRPr lang="en-US" altLang="zh-CN" dirty="0"/>
          </a:p>
          <a:p>
            <a:r>
              <a:rPr lang="en-US" altLang="zh-CN" dirty="0"/>
              <a:t>zzy19860808@gmail.com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41" y="0"/>
            <a:ext cx="5962493" cy="6885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01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项目的三重制约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3" descr="白色大理石"/>
          <p:cNvSpPr>
            <a:spLocks noChangeArrowheads="1"/>
          </p:cNvSpPr>
          <p:nvPr/>
        </p:nvSpPr>
        <p:spPr bwMode="auto">
          <a:xfrm>
            <a:off x="1377752" y="1779984"/>
            <a:ext cx="6019800" cy="3962400"/>
          </a:xfrm>
          <a:prstGeom prst="triangle">
            <a:avLst>
              <a:gd name="adj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2770584"/>
            <a:ext cx="2438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Arial" charset="0"/>
              </a:rPr>
              <a:t>范围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Arial" charset="0"/>
              </a:rPr>
              <a:t>Scope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97352" y="2694384"/>
            <a:ext cx="152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Arial" charset="0"/>
              </a:rPr>
              <a:t>进度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Arial" charset="0"/>
              </a:rPr>
              <a:t>Time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87552" y="5818584"/>
            <a:ext cx="152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Arial" charset="0"/>
              </a:rPr>
              <a:t>成本</a:t>
            </a:r>
            <a:r>
              <a:rPr lang="en-US" altLang="zh-CN" sz="3200">
                <a:solidFill>
                  <a:srgbClr val="FF0000"/>
                </a:solidFill>
                <a:latin typeface="Arial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06558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项目的范围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项目的范围指确保项目</a:t>
            </a:r>
            <a:r>
              <a:rPr lang="zh-CN" altLang="en-US" dirty="0">
                <a:solidFill>
                  <a:schemeClr val="tx1"/>
                </a:solidFill>
              </a:rPr>
              <a:t>做且只做</a:t>
            </a:r>
            <a:r>
              <a:rPr lang="zh-CN" altLang="en-US" dirty="0">
                <a:solidFill>
                  <a:srgbClr val="FF0000"/>
                </a:solidFill>
              </a:rPr>
              <a:t>成功</a:t>
            </a:r>
            <a:r>
              <a:rPr lang="zh-CN" altLang="en-US" dirty="0"/>
              <a:t>完成项目所需的全部工作的各过程。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产品范围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项目范围</a:t>
            </a:r>
          </a:p>
        </p:txBody>
      </p:sp>
    </p:spTree>
    <p:extLst>
      <p:ext uri="{BB962C8B-B14F-4D97-AF65-F5344CB8AC3E}">
        <p14:creationId xmlns:p14="http://schemas.microsoft.com/office/powerpoint/2010/main" val="288019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项目的成本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是否变动：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变动成本：随工作量或生产量变化而变化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固定成本：生产时不会变化</a:t>
            </a:r>
            <a:endParaRPr lang="en-US" altLang="zh-CN" dirty="0"/>
          </a:p>
          <a:p>
            <a:r>
              <a:rPr lang="zh-CN" altLang="en-US" dirty="0"/>
              <a:t>是否直接：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直接成本：直接归于项目。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间接成本：为多余一个项目提供支出。</a:t>
            </a:r>
          </a:p>
        </p:txBody>
      </p:sp>
    </p:spTree>
    <p:extLst>
      <p:ext uri="{BB962C8B-B14F-4D97-AF65-F5344CB8AC3E}">
        <p14:creationId xmlns:p14="http://schemas.microsoft.com/office/powerpoint/2010/main" val="97795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战略、运营和项目管理的关系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2376" y="1844824"/>
            <a:ext cx="3505200" cy="914400"/>
          </a:xfrm>
          <a:prstGeom prst="rect">
            <a:avLst/>
          </a:prstGeom>
          <a:solidFill>
            <a:srgbClr val="0066FF"/>
          </a:solidFill>
          <a:ln w="25400" algn="ctr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Arial" charset="0"/>
              </a:rPr>
              <a:t>战略管理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5576" y="4892824"/>
            <a:ext cx="2590800" cy="914400"/>
          </a:xfrm>
          <a:prstGeom prst="rect">
            <a:avLst/>
          </a:prstGeom>
          <a:solidFill>
            <a:srgbClr val="0066FF"/>
          </a:solidFill>
          <a:ln w="25400" algn="ctr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Arial" charset="0"/>
              </a:rPr>
              <a:t>项目管理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22176" y="4892824"/>
            <a:ext cx="2667000" cy="914400"/>
          </a:xfrm>
          <a:prstGeom prst="rect">
            <a:avLst/>
          </a:prstGeom>
          <a:solidFill>
            <a:srgbClr val="0066FF"/>
          </a:solidFill>
          <a:ln w="254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Arial" charset="0"/>
              </a:rPr>
              <a:t>运营管理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763789" y="5272237"/>
            <a:ext cx="1601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679776" y="2835424"/>
            <a:ext cx="2438400" cy="1905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4070176" y="2835424"/>
            <a:ext cx="2438400" cy="1905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9" descr="白色大理石"/>
          <p:cNvSpPr txBox="1">
            <a:spLocks noChangeArrowheads="1"/>
          </p:cNvSpPr>
          <p:nvPr/>
        </p:nvSpPr>
        <p:spPr bwMode="auto">
          <a:xfrm>
            <a:off x="6356176" y="3140224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</a:rPr>
              <a:t>选择做哪些项目</a:t>
            </a:r>
          </a:p>
        </p:txBody>
      </p:sp>
      <p:sp>
        <p:nvSpPr>
          <p:cNvPr id="12" name="Text Box 10" descr="白色大理石"/>
          <p:cNvSpPr txBox="1">
            <a:spLocks noChangeArrowheads="1"/>
          </p:cNvSpPr>
          <p:nvPr/>
        </p:nvSpPr>
        <p:spPr bwMode="auto">
          <a:xfrm>
            <a:off x="3917776" y="3673624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</a:rPr>
              <a:t>支持战略目标的实现</a:t>
            </a:r>
          </a:p>
        </p:txBody>
      </p:sp>
      <p:sp>
        <p:nvSpPr>
          <p:cNvPr id="13" name="Text Box 11" descr="白色大理石"/>
          <p:cNvSpPr txBox="1">
            <a:spLocks noChangeArrowheads="1"/>
          </p:cNvSpPr>
          <p:nvPr/>
        </p:nvSpPr>
        <p:spPr bwMode="auto">
          <a:xfrm>
            <a:off x="3917776" y="5350024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</a:rPr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33005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组织结构</a:t>
            </a:r>
            <a:r>
              <a:rPr lang="en-US" altLang="zh-CN" dirty="0"/>
              <a:t>——</a:t>
            </a:r>
            <a:r>
              <a:rPr lang="zh-CN" altLang="en-US" dirty="0"/>
              <a:t>职能型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23528" y="1484784"/>
            <a:ext cx="8137525" cy="4248150"/>
            <a:chOff x="144" y="480"/>
            <a:chExt cx="5126" cy="267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018" y="616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总裁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249" y="1341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职能经理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blackWhite">
            <a:xfrm>
              <a:off x="2018" y="1341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职能经理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blackWhite">
            <a:xfrm>
              <a:off x="3878" y="1341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职能经理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blackWhite">
            <a:xfrm>
              <a:off x="657" y="1931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blackWhite">
            <a:xfrm>
              <a:off x="657" y="2384"/>
              <a:ext cx="862" cy="318"/>
            </a:xfrm>
            <a:prstGeom prst="rect">
              <a:avLst/>
            </a:prstGeom>
            <a:solidFill>
              <a:srgbClr val="CCFF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blackWhite">
            <a:xfrm>
              <a:off x="657" y="2838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blackWhite">
            <a:xfrm>
              <a:off x="4286" y="1931"/>
              <a:ext cx="862" cy="318"/>
            </a:xfrm>
            <a:prstGeom prst="rect">
              <a:avLst/>
            </a:prstGeom>
            <a:solidFill>
              <a:srgbClr val="CCFF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White">
            <a:xfrm>
              <a:off x="4286" y="2384"/>
              <a:ext cx="862" cy="318"/>
            </a:xfrm>
            <a:prstGeom prst="rect">
              <a:avLst/>
            </a:prstGeom>
            <a:solidFill>
              <a:srgbClr val="CCFF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blackWhite">
            <a:xfrm>
              <a:off x="4286" y="2838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blackWhite">
            <a:xfrm>
              <a:off x="2426" y="1931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blackWhite">
            <a:xfrm>
              <a:off x="2426" y="2384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blackWhite">
            <a:xfrm>
              <a:off x="2426" y="2838"/>
              <a:ext cx="862" cy="318"/>
            </a:xfrm>
            <a:prstGeom prst="rect">
              <a:avLst/>
            </a:prstGeom>
            <a:solidFill>
              <a:srgbClr val="CCFF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08" y="979"/>
              <a:ext cx="0" cy="3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839" y="1160"/>
              <a:ext cx="376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839" y="1160"/>
              <a:ext cx="0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604" y="1160"/>
              <a:ext cx="0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31" y="1704"/>
              <a:ext cx="0" cy="13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31" y="3065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31" y="2113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31" y="2566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200" y="1704"/>
              <a:ext cx="0" cy="13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200" y="3065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200" y="2113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200" y="2566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060" y="1704"/>
              <a:ext cx="0" cy="13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060" y="3065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4060" y="2113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060" y="2566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150" y="706"/>
              <a:ext cx="27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144" y="900"/>
              <a:ext cx="5126" cy="907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422" y="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 b="0">
                  <a:latin typeface="Tahoma" pitchFamily="34" charset="0"/>
                  <a:ea typeface="宋体" charset="-122"/>
                  <a:cs typeface="Arial" charset="0"/>
                </a:rPr>
                <a:t>项目协调</a:t>
              </a:r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blackWhite">
          <a:xfrm>
            <a:off x="1542728" y="5980584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>
                        <a:gamma/>
                        <a:tint val="0"/>
                        <a:invGamma/>
                      </a:srgbClr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虚线框表示参与项目活动的职员</a:t>
            </a:r>
          </a:p>
        </p:txBody>
      </p:sp>
    </p:spTree>
    <p:extLst>
      <p:ext uri="{BB962C8B-B14F-4D97-AF65-F5344CB8AC3E}">
        <p14:creationId xmlns:p14="http://schemas.microsoft.com/office/powerpoint/2010/main" val="175347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组织结构</a:t>
            </a:r>
            <a:r>
              <a:rPr lang="en-US" altLang="zh-CN" dirty="0"/>
              <a:t>——</a:t>
            </a:r>
            <a:r>
              <a:rPr lang="zh-CN" altLang="en-US" dirty="0"/>
              <a:t>矩阵型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1340" y="2076599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endParaRPr lang="en-US" altLang="zh-CN" sz="2000" b="0" dirty="0">
              <a:latin typeface="Arial" charset="0"/>
            </a:endParaRPr>
          </a:p>
          <a:p>
            <a:pPr marL="342900" indent="-342900" algn="l">
              <a:lnSpc>
                <a:spcPct val="150000"/>
              </a:lnSpc>
            </a:pPr>
            <a:endParaRPr lang="en-US" altLang="zh-CN" sz="2000" b="0" dirty="0">
              <a:latin typeface="Arial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000" b="0" dirty="0">
              <a:latin typeface="Arial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000" b="0" dirty="0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3347715" y="1652736"/>
            <a:ext cx="2016125" cy="576263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总裁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539428" y="2803674"/>
            <a:ext cx="2016125" cy="576262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项目经理的经理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3347715" y="2803674"/>
            <a:ext cx="2016125" cy="576262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职能经理</a:t>
            </a:r>
            <a:r>
              <a:rPr lang="en-US" altLang="zh-CN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A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6300465" y="2803674"/>
            <a:ext cx="2016125" cy="576262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职能经理</a:t>
            </a:r>
            <a:r>
              <a:rPr lang="en-US" altLang="zh-CN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blackWhite">
          <a:xfrm>
            <a:off x="1187128" y="3740299"/>
            <a:ext cx="1368425" cy="504825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项目经理</a:t>
            </a:r>
            <a:r>
              <a:rPr lang="en-US" altLang="zh-CN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A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1187128" y="4459436"/>
            <a:ext cx="1368425" cy="504825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项目经理</a:t>
            </a:r>
            <a:r>
              <a:rPr lang="en-US" altLang="zh-CN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B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1187128" y="5180161"/>
            <a:ext cx="1368425" cy="504825"/>
          </a:xfrm>
          <a:prstGeom prst="rect">
            <a:avLst/>
          </a:prstGeom>
          <a:solidFill>
            <a:srgbClr val="CCFF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latin typeface="Arial" charset="0"/>
                <a:ea typeface="宋体" charset="-122"/>
                <a:cs typeface="Arial" charset="0"/>
              </a:rPr>
              <a:t>项目经理</a:t>
            </a:r>
            <a:r>
              <a:rPr lang="en-US" altLang="zh-CN" sz="1600" b="0">
                <a:latin typeface="Arial" charset="0"/>
                <a:ea typeface="宋体" charset="-122"/>
                <a:cs typeface="Arial" charset="0"/>
              </a:rPr>
              <a:t>C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blackWhite">
          <a:xfrm>
            <a:off x="6948165" y="3740299"/>
            <a:ext cx="1368425" cy="504825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职员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blackWhite">
          <a:xfrm>
            <a:off x="6948165" y="4459436"/>
            <a:ext cx="1368425" cy="504825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职员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6948165" y="5180161"/>
            <a:ext cx="1368425" cy="504825"/>
          </a:xfrm>
          <a:prstGeom prst="rect">
            <a:avLst/>
          </a:prstGeom>
          <a:solidFill>
            <a:srgbClr val="CCFF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latin typeface="Arial" charset="0"/>
                <a:ea typeface="宋体" charset="-122"/>
                <a:cs typeface="Arial" charset="0"/>
              </a:rPr>
              <a:t>职员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blackWhite">
          <a:xfrm>
            <a:off x="3995415" y="3740299"/>
            <a:ext cx="1368425" cy="504825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职员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blackWhite">
          <a:xfrm>
            <a:off x="3995415" y="4459436"/>
            <a:ext cx="1368425" cy="504825"/>
          </a:xfrm>
          <a:prstGeom prst="rect">
            <a:avLst/>
          </a:prstGeom>
          <a:solidFill>
            <a:srgbClr val="00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bg1"/>
                </a:solidFill>
                <a:latin typeface="Arial" charset="0"/>
                <a:ea typeface="宋体" charset="-122"/>
                <a:cs typeface="Arial" charset="0"/>
              </a:rPr>
              <a:t>职员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blackWhite">
          <a:xfrm>
            <a:off x="3995415" y="5180161"/>
            <a:ext cx="1368425" cy="504825"/>
          </a:xfrm>
          <a:prstGeom prst="rect">
            <a:avLst/>
          </a:prstGeom>
          <a:solidFill>
            <a:srgbClr val="CCFF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extrusionH="1762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308" rIns="21308" bIns="21308">
            <a:flatTx/>
          </a:bodyPr>
          <a:lstStyle/>
          <a:p>
            <a:pPr algn="ctr" defTabSz="804863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>
                <a:latin typeface="Arial" charset="0"/>
                <a:ea typeface="宋体" charset="-122"/>
                <a:cs typeface="Arial" charset="0"/>
              </a:rPr>
              <a:t>职员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284340" y="2228999"/>
            <a:ext cx="0" cy="5746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476053" y="2516336"/>
            <a:ext cx="59769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476053" y="2516336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452990" y="2516336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828353" y="3379936"/>
            <a:ext cx="0" cy="2160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828353" y="5540524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828353" y="4029224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28353" y="4748361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636640" y="3379936"/>
            <a:ext cx="0" cy="2160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636640" y="5540524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636640" y="4029224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636640" y="4748361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589390" y="3379936"/>
            <a:ext cx="0" cy="2160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589390" y="5540524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589390" y="4029224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589390" y="4748361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32"/>
          <p:cNvSpPr>
            <a:spLocks noChangeArrowheads="1"/>
          </p:cNvSpPr>
          <p:nvPr/>
        </p:nvSpPr>
        <p:spPr bwMode="auto">
          <a:xfrm>
            <a:off x="323528" y="5108724"/>
            <a:ext cx="8208962" cy="9366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blackWhite">
          <a:xfrm>
            <a:off x="448940" y="6056461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>
                        <a:gamma/>
                        <a:tint val="0"/>
                        <a:invGamma/>
                      </a:srgbClr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矩阵型组织存在最多的冲突，原因是：界限不清和项目与职能目标不同</a:t>
            </a:r>
          </a:p>
        </p:txBody>
      </p:sp>
    </p:spTree>
    <p:extLst>
      <p:ext uri="{BB962C8B-B14F-4D97-AF65-F5344CB8AC3E}">
        <p14:creationId xmlns:p14="http://schemas.microsoft.com/office/powerpoint/2010/main" val="200739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组织结构</a:t>
            </a:r>
            <a:r>
              <a:rPr lang="en-US" altLang="zh-CN" dirty="0"/>
              <a:t>——</a:t>
            </a:r>
            <a:r>
              <a:rPr lang="zh-CN" altLang="en-US" dirty="0"/>
              <a:t>项目型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95288" y="1420837"/>
            <a:ext cx="8291512" cy="4800600"/>
            <a:chOff x="249" y="528"/>
            <a:chExt cx="5223" cy="302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88" y="960"/>
              <a:ext cx="5184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50000"/>
                </a:lnSpc>
              </a:pPr>
              <a:endParaRPr lang="en-US" altLang="zh-CN" sz="2000" b="0">
                <a:latin typeface="Arial" charset="0"/>
              </a:endParaRPr>
            </a:p>
            <a:p>
              <a:pPr marL="342900" indent="-342900" algn="l">
                <a:lnSpc>
                  <a:spcPct val="150000"/>
                </a:lnSpc>
              </a:pPr>
              <a:endParaRPr lang="en-US" altLang="zh-CN" sz="2000" b="0">
                <a:latin typeface="Arial" charset="0"/>
              </a:endParaRPr>
            </a:p>
            <a:p>
              <a:pPr marL="342900" indent="-342900" algn="l">
                <a:lnSpc>
                  <a:spcPct val="150000"/>
                </a:lnSpc>
                <a:buFont typeface="Wingdings" pitchFamily="2" charset="2"/>
                <a:buChar char="n"/>
              </a:pPr>
              <a:endParaRPr lang="en-US" altLang="zh-CN" sz="2000" b="0">
                <a:latin typeface="Arial" charset="0"/>
              </a:endParaRPr>
            </a:p>
            <a:p>
              <a:pPr marL="342900" indent="-342900" algn="l">
                <a:lnSpc>
                  <a:spcPct val="150000"/>
                </a:lnSpc>
                <a:buFont typeface="Wingdings" pitchFamily="2" charset="2"/>
                <a:buChar char="n"/>
              </a:pPr>
              <a:endParaRPr lang="en-US" altLang="zh-CN" sz="2000" b="0">
                <a:latin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2018" y="693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总裁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blackWhite">
            <a:xfrm>
              <a:off x="249" y="1418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项目经理</a:t>
              </a:r>
              <a:r>
                <a:rPr lang="en-US" altLang="zh-CN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A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blackWhite">
            <a:xfrm>
              <a:off x="2018" y="1418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项目经理</a:t>
              </a:r>
              <a:r>
                <a:rPr lang="en-US" altLang="zh-CN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B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blackWhite">
            <a:xfrm>
              <a:off x="3878" y="1418"/>
              <a:ext cx="1270" cy="363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项目经理</a:t>
              </a:r>
              <a:r>
                <a:rPr lang="en-US" altLang="zh-CN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C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blackWhite">
            <a:xfrm>
              <a:off x="657" y="2008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blackWhite">
            <a:xfrm>
              <a:off x="657" y="2461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blackWhite">
            <a:xfrm>
              <a:off x="657" y="2915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White">
            <a:xfrm>
              <a:off x="4286" y="2008"/>
              <a:ext cx="862" cy="318"/>
            </a:xfrm>
            <a:prstGeom prst="rect">
              <a:avLst/>
            </a:prstGeom>
            <a:solidFill>
              <a:srgbClr val="CCFF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blackWhite">
            <a:xfrm>
              <a:off x="4286" y="2461"/>
              <a:ext cx="862" cy="318"/>
            </a:xfrm>
            <a:prstGeom prst="rect">
              <a:avLst/>
            </a:prstGeom>
            <a:solidFill>
              <a:srgbClr val="CCFF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blackWhite">
            <a:xfrm>
              <a:off x="4286" y="2915"/>
              <a:ext cx="862" cy="318"/>
            </a:xfrm>
            <a:prstGeom prst="rect">
              <a:avLst/>
            </a:prstGeom>
            <a:solidFill>
              <a:srgbClr val="CCFF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blackWhite">
            <a:xfrm>
              <a:off x="2426" y="2008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blackWhite">
            <a:xfrm>
              <a:off x="2426" y="2461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blackWhite">
            <a:xfrm>
              <a:off x="2426" y="2915"/>
              <a:ext cx="862" cy="318"/>
            </a:xfrm>
            <a:prstGeom prst="rect">
              <a:avLst/>
            </a:prstGeom>
            <a:solidFill>
              <a:srgbClr val="0000FF"/>
            </a:solidFill>
            <a:ln w="12700" algn="ctr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728" tIns="21308" rIns="21308" bIns="21308">
              <a:flatTx/>
            </a:bodyPr>
            <a:lstStyle/>
            <a:p>
              <a:pPr algn="ctr" defTabSz="804863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Arial" charset="0"/>
                  <a:ea typeface="宋体" charset="-122"/>
                  <a:cs typeface="Arial" charset="0"/>
                </a:rPr>
                <a:t>职员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608" y="1056"/>
              <a:ext cx="0" cy="3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839" y="1237"/>
              <a:ext cx="376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39" y="1237"/>
              <a:ext cx="0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604" y="1237"/>
              <a:ext cx="0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31" y="1781"/>
              <a:ext cx="0" cy="13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31" y="3142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31" y="2190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31" y="2643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200" y="1781"/>
              <a:ext cx="0" cy="13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200" y="3142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200" y="2190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200" y="2643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060" y="1781"/>
              <a:ext cx="0" cy="13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4060" y="3142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060" y="2190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060" y="2643"/>
              <a:ext cx="2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3787" y="965"/>
              <a:ext cx="1497" cy="249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4150" y="783"/>
              <a:ext cx="27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416" y="52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 b="0">
                  <a:latin typeface="Tahoma" pitchFamily="34" charset="0"/>
                  <a:ea typeface="宋体" charset="-122"/>
                  <a:cs typeface="Arial" charset="0"/>
                </a:rPr>
                <a:t>项目协调</a:t>
              </a:r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blackWhite">
          <a:xfrm>
            <a:off x="1447800" y="5840437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>
                        <a:gamma/>
                        <a:tint val="0"/>
                        <a:invGamma/>
                      </a:srgbClr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虚线框表示参与项目活动的职员</a:t>
            </a:r>
          </a:p>
        </p:txBody>
      </p:sp>
    </p:spTree>
    <p:extLst>
      <p:ext uri="{BB962C8B-B14F-4D97-AF65-F5344CB8AC3E}">
        <p14:creationId xmlns:p14="http://schemas.microsoft.com/office/powerpoint/2010/main" val="175347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项目管理五大过程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39354" y="1216025"/>
            <a:ext cx="6586538" cy="5181600"/>
            <a:chOff x="768" y="-48"/>
            <a:chExt cx="4149" cy="3264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1001" y="-48"/>
              <a:ext cx="3602" cy="3264"/>
            </a:xfrm>
            <a:custGeom>
              <a:avLst/>
              <a:gdLst>
                <a:gd name="T0" fmla="*/ 7643 w 9159"/>
                <a:gd name="T1" fmla="*/ 2340 h 6782"/>
                <a:gd name="T2" fmla="*/ 3433 w 9159"/>
                <a:gd name="T3" fmla="*/ 581 h 6782"/>
                <a:gd name="T4" fmla="*/ 1516 w 9159"/>
                <a:gd name="T5" fmla="*/ 2340 h 6782"/>
                <a:gd name="T6" fmla="*/ 1516 w 9159"/>
                <a:gd name="T7" fmla="*/ 2340 h 6782"/>
                <a:gd name="T8" fmla="*/ 0 w 9159"/>
                <a:gd name="T9" fmla="*/ 2549 h 6782"/>
                <a:gd name="T10" fmla="*/ 0 w 9159"/>
                <a:gd name="T11" fmla="*/ 4233 h 6782"/>
                <a:gd name="T12" fmla="*/ 1516 w 9159"/>
                <a:gd name="T13" fmla="*/ 4442 h 6782"/>
                <a:gd name="T14" fmla="*/ 5726 w 9159"/>
                <a:gd name="T15" fmla="*/ 6201 h 6782"/>
                <a:gd name="T16" fmla="*/ 7643 w 9159"/>
                <a:gd name="T17" fmla="*/ 4442 h 6782"/>
                <a:gd name="T18" fmla="*/ 7643 w 9159"/>
                <a:gd name="T19" fmla="*/ 4442 h 6782"/>
                <a:gd name="T20" fmla="*/ 9159 w 9159"/>
                <a:gd name="T21" fmla="*/ 4233 h 6782"/>
                <a:gd name="T22" fmla="*/ 9159 w 9159"/>
                <a:gd name="T23" fmla="*/ 2549 h 6782"/>
                <a:gd name="T24" fmla="*/ 7643 w 9159"/>
                <a:gd name="T25" fmla="*/ 2340 h 6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59" h="6782">
                  <a:moveTo>
                    <a:pt x="7643" y="2340"/>
                  </a:moveTo>
                  <a:cubicBezTo>
                    <a:pt x="7010" y="788"/>
                    <a:pt x="5125" y="0"/>
                    <a:pt x="3433" y="581"/>
                  </a:cubicBezTo>
                  <a:cubicBezTo>
                    <a:pt x="2547" y="885"/>
                    <a:pt x="1847" y="1526"/>
                    <a:pt x="1516" y="2340"/>
                  </a:cubicBezTo>
                  <a:lnTo>
                    <a:pt x="1516" y="2340"/>
                  </a:lnTo>
                  <a:lnTo>
                    <a:pt x="0" y="2549"/>
                  </a:lnTo>
                  <a:lnTo>
                    <a:pt x="0" y="4233"/>
                  </a:lnTo>
                  <a:lnTo>
                    <a:pt x="1516" y="4442"/>
                  </a:lnTo>
                  <a:cubicBezTo>
                    <a:pt x="2149" y="5994"/>
                    <a:pt x="4034" y="6782"/>
                    <a:pt x="5726" y="6201"/>
                  </a:cubicBezTo>
                  <a:cubicBezTo>
                    <a:pt x="6612" y="5897"/>
                    <a:pt x="7312" y="5255"/>
                    <a:pt x="7643" y="4442"/>
                  </a:cubicBezTo>
                  <a:lnTo>
                    <a:pt x="7643" y="4442"/>
                  </a:lnTo>
                  <a:lnTo>
                    <a:pt x="9159" y="4233"/>
                  </a:lnTo>
                  <a:lnTo>
                    <a:pt x="9159" y="2549"/>
                  </a:lnTo>
                  <a:lnTo>
                    <a:pt x="7643" y="234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68" y="278"/>
              <a:ext cx="4149" cy="2518"/>
              <a:chOff x="768" y="278"/>
              <a:chExt cx="4149" cy="2518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768" y="882"/>
                <a:ext cx="1291" cy="1519"/>
              </a:xfrm>
              <a:custGeom>
                <a:avLst/>
                <a:gdLst>
                  <a:gd name="T0" fmla="*/ 0 w 916"/>
                  <a:gd name="T1" fmla="*/ 661 h 881"/>
                  <a:gd name="T2" fmla="*/ 696 w 916"/>
                  <a:gd name="T3" fmla="*/ 661 h 881"/>
                  <a:gd name="T4" fmla="*/ 696 w 916"/>
                  <a:gd name="T5" fmla="*/ 881 h 881"/>
                  <a:gd name="T6" fmla="*/ 916 w 916"/>
                  <a:gd name="T7" fmla="*/ 440 h 881"/>
                  <a:gd name="T8" fmla="*/ 696 w 916"/>
                  <a:gd name="T9" fmla="*/ 0 h 881"/>
                  <a:gd name="T10" fmla="*/ 696 w 916"/>
                  <a:gd name="T11" fmla="*/ 220 h 881"/>
                  <a:gd name="T12" fmla="*/ 0 w 916"/>
                  <a:gd name="T13" fmla="*/ 220 h 881"/>
                  <a:gd name="T14" fmla="*/ 0 w 916"/>
                  <a:gd name="T15" fmla="*/ 661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6" h="881">
                    <a:moveTo>
                      <a:pt x="0" y="661"/>
                    </a:moveTo>
                    <a:lnTo>
                      <a:pt x="696" y="661"/>
                    </a:lnTo>
                    <a:lnTo>
                      <a:pt x="696" y="881"/>
                    </a:lnTo>
                    <a:lnTo>
                      <a:pt x="916" y="440"/>
                    </a:lnTo>
                    <a:lnTo>
                      <a:pt x="696" y="0"/>
                    </a:lnTo>
                    <a:lnTo>
                      <a:pt x="696" y="220"/>
                    </a:lnTo>
                    <a:lnTo>
                      <a:pt x="0" y="220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3366FF"/>
              </a:solidFill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992" y="1577"/>
                <a:ext cx="64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0">
                    <a:solidFill>
                      <a:srgbClr val="FFFFFF"/>
                    </a:solidFill>
                    <a:latin typeface="宋体" charset="-122"/>
                    <a:ea typeface="宋体" charset="-122"/>
                    <a:cs typeface="Arial" charset="0"/>
                  </a:rPr>
                  <a:t>启动各过程</a:t>
                </a:r>
                <a:endParaRPr lang="zh-CN" altLang="en-US" sz="1600" b="0"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3624" y="882"/>
                <a:ext cx="1293" cy="1519"/>
              </a:xfrm>
              <a:custGeom>
                <a:avLst/>
                <a:gdLst>
                  <a:gd name="T0" fmla="*/ 0 w 917"/>
                  <a:gd name="T1" fmla="*/ 661 h 881"/>
                  <a:gd name="T2" fmla="*/ 696 w 917"/>
                  <a:gd name="T3" fmla="*/ 661 h 881"/>
                  <a:gd name="T4" fmla="*/ 696 w 917"/>
                  <a:gd name="T5" fmla="*/ 881 h 881"/>
                  <a:gd name="T6" fmla="*/ 917 w 917"/>
                  <a:gd name="T7" fmla="*/ 440 h 881"/>
                  <a:gd name="T8" fmla="*/ 696 w 917"/>
                  <a:gd name="T9" fmla="*/ 0 h 881"/>
                  <a:gd name="T10" fmla="*/ 696 w 917"/>
                  <a:gd name="T11" fmla="*/ 220 h 881"/>
                  <a:gd name="T12" fmla="*/ 0 w 917"/>
                  <a:gd name="T13" fmla="*/ 220 h 881"/>
                  <a:gd name="T14" fmla="*/ 0 w 917"/>
                  <a:gd name="T15" fmla="*/ 661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7" h="881">
                    <a:moveTo>
                      <a:pt x="0" y="661"/>
                    </a:moveTo>
                    <a:lnTo>
                      <a:pt x="696" y="661"/>
                    </a:lnTo>
                    <a:lnTo>
                      <a:pt x="696" y="881"/>
                    </a:lnTo>
                    <a:lnTo>
                      <a:pt x="917" y="440"/>
                    </a:lnTo>
                    <a:lnTo>
                      <a:pt x="696" y="0"/>
                    </a:lnTo>
                    <a:lnTo>
                      <a:pt x="696" y="220"/>
                    </a:lnTo>
                    <a:lnTo>
                      <a:pt x="0" y="220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3366FF"/>
              </a:solidFill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848" y="1577"/>
                <a:ext cx="64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0">
                    <a:solidFill>
                      <a:srgbClr val="FFFFFF"/>
                    </a:solidFill>
                    <a:latin typeface="宋体" charset="-122"/>
                    <a:ea typeface="宋体" charset="-122"/>
                    <a:cs typeface="Arial" charset="0"/>
                  </a:rPr>
                  <a:t>收尾各过程</a:t>
                </a:r>
                <a:endParaRPr lang="zh-CN" altLang="en-US" sz="1600" b="0"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2023" y="1458"/>
                <a:ext cx="1374" cy="1338"/>
              </a:xfrm>
              <a:custGeom>
                <a:avLst/>
                <a:gdLst>
                  <a:gd name="T0" fmla="*/ 2242 w 3497"/>
                  <a:gd name="T1" fmla="*/ 1911 h 2779"/>
                  <a:gd name="T2" fmla="*/ 2601 w 3497"/>
                  <a:gd name="T3" fmla="*/ 1563 h 2779"/>
                  <a:gd name="T4" fmla="*/ 2601 w 3497"/>
                  <a:gd name="T5" fmla="*/ 0 h 2779"/>
                  <a:gd name="T6" fmla="*/ 3497 w 3497"/>
                  <a:gd name="T7" fmla="*/ 0 h 2779"/>
                  <a:gd name="T8" fmla="*/ 3497 w 3497"/>
                  <a:gd name="T9" fmla="*/ 1563 h 2779"/>
                  <a:gd name="T10" fmla="*/ 2242 w 3497"/>
                  <a:gd name="T11" fmla="*/ 2779 h 2779"/>
                  <a:gd name="T12" fmla="*/ 2242 w 3497"/>
                  <a:gd name="T13" fmla="*/ 2779 h 2779"/>
                  <a:gd name="T14" fmla="*/ 1794 w 3497"/>
                  <a:gd name="T15" fmla="*/ 2779 h 2779"/>
                  <a:gd name="T16" fmla="*/ 449 w 3497"/>
                  <a:gd name="T17" fmla="*/ 1477 h 2779"/>
                  <a:gd name="T18" fmla="*/ 449 w 3497"/>
                  <a:gd name="T19" fmla="*/ 1477 h 2779"/>
                  <a:gd name="T20" fmla="*/ 449 w 3497"/>
                  <a:gd name="T21" fmla="*/ 1477 h 2779"/>
                  <a:gd name="T22" fmla="*/ 449 w 3497"/>
                  <a:gd name="T23" fmla="*/ 1042 h 2779"/>
                  <a:gd name="T24" fmla="*/ 0 w 3497"/>
                  <a:gd name="T25" fmla="*/ 1042 h 2779"/>
                  <a:gd name="T26" fmla="*/ 897 w 3497"/>
                  <a:gd name="T27" fmla="*/ 608 h 2779"/>
                  <a:gd name="T28" fmla="*/ 1794 w 3497"/>
                  <a:gd name="T29" fmla="*/ 1042 h 2779"/>
                  <a:gd name="T30" fmla="*/ 1345 w 3497"/>
                  <a:gd name="T31" fmla="*/ 1042 h 2779"/>
                  <a:gd name="T32" fmla="*/ 1345 w 3497"/>
                  <a:gd name="T33" fmla="*/ 1477 h 2779"/>
                  <a:gd name="T34" fmla="*/ 1794 w 3497"/>
                  <a:gd name="T35" fmla="*/ 1911 h 2779"/>
                  <a:gd name="T36" fmla="*/ 1794 w 3497"/>
                  <a:gd name="T37" fmla="*/ 1911 h 2779"/>
                  <a:gd name="T38" fmla="*/ 2242 w 3497"/>
                  <a:gd name="T39" fmla="*/ 1911 h 2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97" h="2779">
                    <a:moveTo>
                      <a:pt x="2242" y="1911"/>
                    </a:moveTo>
                    <a:cubicBezTo>
                      <a:pt x="2440" y="1911"/>
                      <a:pt x="2601" y="1755"/>
                      <a:pt x="2601" y="1563"/>
                    </a:cubicBezTo>
                    <a:lnTo>
                      <a:pt x="2601" y="0"/>
                    </a:lnTo>
                    <a:lnTo>
                      <a:pt x="3497" y="0"/>
                    </a:lnTo>
                    <a:lnTo>
                      <a:pt x="3497" y="1563"/>
                    </a:lnTo>
                    <a:cubicBezTo>
                      <a:pt x="3497" y="2235"/>
                      <a:pt x="2935" y="2779"/>
                      <a:pt x="2242" y="2779"/>
                    </a:cubicBezTo>
                    <a:lnTo>
                      <a:pt x="2242" y="2779"/>
                    </a:lnTo>
                    <a:lnTo>
                      <a:pt x="1794" y="2779"/>
                    </a:lnTo>
                    <a:cubicBezTo>
                      <a:pt x="1051" y="2779"/>
                      <a:pt x="449" y="2196"/>
                      <a:pt x="449" y="1477"/>
                    </a:cubicBezTo>
                    <a:cubicBezTo>
                      <a:pt x="449" y="1477"/>
                      <a:pt x="449" y="1477"/>
                      <a:pt x="449" y="1477"/>
                    </a:cubicBezTo>
                    <a:lnTo>
                      <a:pt x="449" y="1477"/>
                    </a:lnTo>
                    <a:lnTo>
                      <a:pt x="449" y="1042"/>
                    </a:lnTo>
                    <a:lnTo>
                      <a:pt x="0" y="1042"/>
                    </a:lnTo>
                    <a:lnTo>
                      <a:pt x="897" y="608"/>
                    </a:lnTo>
                    <a:lnTo>
                      <a:pt x="1794" y="1042"/>
                    </a:lnTo>
                    <a:lnTo>
                      <a:pt x="1345" y="1042"/>
                    </a:lnTo>
                    <a:lnTo>
                      <a:pt x="1345" y="1477"/>
                    </a:lnTo>
                    <a:cubicBezTo>
                      <a:pt x="1345" y="1716"/>
                      <a:pt x="1546" y="1911"/>
                      <a:pt x="1794" y="1911"/>
                    </a:cubicBezTo>
                    <a:cubicBezTo>
                      <a:pt x="1794" y="1911"/>
                      <a:pt x="1794" y="1911"/>
                      <a:pt x="1794" y="1911"/>
                    </a:cubicBezTo>
                    <a:lnTo>
                      <a:pt x="2242" y="1911"/>
                    </a:lnTo>
                    <a:close/>
                  </a:path>
                </a:pathLst>
              </a:custGeom>
              <a:solidFill>
                <a:srgbClr val="3366FF"/>
              </a:solidFill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188" y="497"/>
                <a:ext cx="1374" cy="1170"/>
              </a:xfrm>
              <a:custGeom>
                <a:avLst/>
                <a:gdLst>
                  <a:gd name="T0" fmla="*/ 1255 w 3497"/>
                  <a:gd name="T1" fmla="*/ 760 h 2432"/>
                  <a:gd name="T2" fmla="*/ 897 w 3497"/>
                  <a:gd name="T3" fmla="*/ 1064 h 2432"/>
                  <a:gd name="T4" fmla="*/ 897 w 3497"/>
                  <a:gd name="T5" fmla="*/ 1064 h 2432"/>
                  <a:gd name="T6" fmla="*/ 897 w 3497"/>
                  <a:gd name="T7" fmla="*/ 2432 h 2432"/>
                  <a:gd name="T8" fmla="*/ 0 w 3497"/>
                  <a:gd name="T9" fmla="*/ 2432 h 2432"/>
                  <a:gd name="T10" fmla="*/ 0 w 3497"/>
                  <a:gd name="T11" fmla="*/ 1064 h 2432"/>
                  <a:gd name="T12" fmla="*/ 1255 w 3497"/>
                  <a:gd name="T13" fmla="*/ 0 h 2432"/>
                  <a:gd name="T14" fmla="*/ 1255 w 3497"/>
                  <a:gd name="T15" fmla="*/ 0 h 2432"/>
                  <a:gd name="T16" fmla="*/ 1704 w 3497"/>
                  <a:gd name="T17" fmla="*/ 0 h 2432"/>
                  <a:gd name="T18" fmla="*/ 3049 w 3497"/>
                  <a:gd name="T19" fmla="*/ 1140 h 2432"/>
                  <a:gd name="T20" fmla="*/ 3049 w 3497"/>
                  <a:gd name="T21" fmla="*/ 1140 h 2432"/>
                  <a:gd name="T22" fmla="*/ 3049 w 3497"/>
                  <a:gd name="T23" fmla="*/ 1140 h 2432"/>
                  <a:gd name="T24" fmla="*/ 3049 w 3497"/>
                  <a:gd name="T25" fmla="*/ 1520 h 2432"/>
                  <a:gd name="T26" fmla="*/ 3497 w 3497"/>
                  <a:gd name="T27" fmla="*/ 1520 h 2432"/>
                  <a:gd name="T28" fmla="*/ 2600 w 3497"/>
                  <a:gd name="T29" fmla="*/ 1900 h 2432"/>
                  <a:gd name="T30" fmla="*/ 1704 w 3497"/>
                  <a:gd name="T31" fmla="*/ 1520 h 2432"/>
                  <a:gd name="T32" fmla="*/ 2152 w 3497"/>
                  <a:gd name="T33" fmla="*/ 1520 h 2432"/>
                  <a:gd name="T34" fmla="*/ 2152 w 3497"/>
                  <a:gd name="T35" fmla="*/ 1140 h 2432"/>
                  <a:gd name="T36" fmla="*/ 1704 w 3497"/>
                  <a:gd name="T37" fmla="*/ 760 h 2432"/>
                  <a:gd name="T38" fmla="*/ 1704 w 3497"/>
                  <a:gd name="T39" fmla="*/ 760 h 2432"/>
                  <a:gd name="T40" fmla="*/ 1704 w 3497"/>
                  <a:gd name="T41" fmla="*/ 760 h 2432"/>
                  <a:gd name="T42" fmla="*/ 1255 w 3497"/>
                  <a:gd name="T43" fmla="*/ 760 h 2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97" h="2432">
                    <a:moveTo>
                      <a:pt x="1255" y="760"/>
                    </a:moveTo>
                    <a:cubicBezTo>
                      <a:pt x="1057" y="760"/>
                      <a:pt x="897" y="897"/>
                      <a:pt x="897" y="1064"/>
                    </a:cubicBezTo>
                    <a:lnTo>
                      <a:pt x="897" y="1064"/>
                    </a:lnTo>
                    <a:lnTo>
                      <a:pt x="897" y="2432"/>
                    </a:lnTo>
                    <a:lnTo>
                      <a:pt x="0" y="2432"/>
                    </a:lnTo>
                    <a:lnTo>
                      <a:pt x="0" y="1064"/>
                    </a:lnTo>
                    <a:cubicBezTo>
                      <a:pt x="0" y="477"/>
                      <a:pt x="562" y="0"/>
                      <a:pt x="1255" y="0"/>
                    </a:cubicBezTo>
                    <a:lnTo>
                      <a:pt x="1255" y="0"/>
                    </a:lnTo>
                    <a:lnTo>
                      <a:pt x="1704" y="0"/>
                    </a:lnTo>
                    <a:cubicBezTo>
                      <a:pt x="2446" y="0"/>
                      <a:pt x="3049" y="511"/>
                      <a:pt x="3049" y="1140"/>
                    </a:cubicBezTo>
                    <a:cubicBezTo>
                      <a:pt x="3049" y="1140"/>
                      <a:pt x="3049" y="1140"/>
                      <a:pt x="3049" y="1140"/>
                    </a:cubicBezTo>
                    <a:lnTo>
                      <a:pt x="3049" y="1140"/>
                    </a:lnTo>
                    <a:lnTo>
                      <a:pt x="3049" y="1520"/>
                    </a:lnTo>
                    <a:lnTo>
                      <a:pt x="3497" y="1520"/>
                    </a:lnTo>
                    <a:lnTo>
                      <a:pt x="2600" y="1900"/>
                    </a:lnTo>
                    <a:lnTo>
                      <a:pt x="1704" y="1520"/>
                    </a:lnTo>
                    <a:lnTo>
                      <a:pt x="2152" y="1520"/>
                    </a:lnTo>
                    <a:lnTo>
                      <a:pt x="2152" y="1140"/>
                    </a:lnTo>
                    <a:cubicBezTo>
                      <a:pt x="2152" y="931"/>
                      <a:pt x="1951" y="760"/>
                      <a:pt x="1704" y="760"/>
                    </a:cubicBezTo>
                    <a:cubicBezTo>
                      <a:pt x="1704" y="760"/>
                      <a:pt x="1704" y="760"/>
                      <a:pt x="1704" y="760"/>
                    </a:cubicBezTo>
                    <a:lnTo>
                      <a:pt x="1704" y="760"/>
                    </a:lnTo>
                    <a:lnTo>
                      <a:pt x="1255" y="760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2463" y="614"/>
                <a:ext cx="64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0">
                    <a:solidFill>
                      <a:srgbClr val="FFFFFF"/>
                    </a:solidFill>
                    <a:latin typeface="宋体" charset="-122"/>
                    <a:ea typeface="宋体" charset="-122"/>
                    <a:cs typeface="Arial" charset="0"/>
                  </a:rPr>
                  <a:t>规划各过程</a:t>
                </a:r>
                <a:endParaRPr lang="zh-CN" altLang="en-US" sz="1600" b="0"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2485" y="2412"/>
                <a:ext cx="64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0">
                    <a:solidFill>
                      <a:srgbClr val="FFFFFF"/>
                    </a:solidFill>
                    <a:latin typeface="宋体" charset="-122"/>
                    <a:ea typeface="宋体" charset="-122"/>
                    <a:cs typeface="Arial" charset="0"/>
                  </a:rPr>
                  <a:t>执行各过程</a:t>
                </a:r>
                <a:endParaRPr lang="zh-CN" altLang="en-US" sz="1600" b="0"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2496" y="278"/>
                <a:ext cx="64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0">
                    <a:latin typeface="宋体" charset="-122"/>
                    <a:ea typeface="宋体" charset="-122"/>
                    <a:cs typeface="Arial" charset="0"/>
                  </a:rPr>
                  <a:t>监控各过程</a:t>
                </a:r>
                <a:endParaRPr lang="zh-CN" altLang="en-US" sz="1600" b="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52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制定项目章程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项目章程的批准，标志着项目的</a:t>
            </a:r>
            <a:r>
              <a:rPr lang="zh-CN" altLang="en-US" b="1" dirty="0">
                <a:solidFill>
                  <a:srgbClr val="FF0000"/>
                </a:solidFill>
              </a:rPr>
              <a:t>正式启动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项目章程中将任命</a:t>
            </a:r>
            <a:r>
              <a:rPr lang="zh-CN" altLang="en-US" b="1" dirty="0">
                <a:solidFill>
                  <a:srgbClr val="FF0000"/>
                </a:solidFill>
              </a:rPr>
              <a:t>项目经理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识别干系人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干系人是指所有受项目影响的人员或者组织。</a:t>
            </a:r>
            <a:endParaRPr lang="en-US" altLang="zh-CN" dirty="0"/>
          </a:p>
          <a:p>
            <a:r>
              <a:rPr lang="zh-CN" altLang="en-US" dirty="0"/>
              <a:t>影响包括</a:t>
            </a:r>
            <a:r>
              <a:rPr lang="zh-CN" altLang="en-US" dirty="0">
                <a:solidFill>
                  <a:srgbClr val="FF0000"/>
                </a:solidFill>
              </a:rPr>
              <a:t>正面</a:t>
            </a:r>
            <a:r>
              <a:rPr lang="zh-CN" altLang="en-US" dirty="0"/>
              <a:t>影响和</a:t>
            </a:r>
            <a:r>
              <a:rPr lang="zh-CN" altLang="en-US" dirty="0">
                <a:solidFill>
                  <a:srgbClr val="FF0000"/>
                </a:solidFill>
              </a:rPr>
              <a:t>负面</a:t>
            </a:r>
            <a:r>
              <a:rPr lang="zh-CN" altLang="en-US" dirty="0"/>
              <a:t>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562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神马是项目管理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项目是为创造独特的产品、服务或成果而进行的零时性工作。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971600" y="3501009"/>
            <a:ext cx="7992888" cy="2160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临时性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独特性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渐进明细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1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50" y="2643827"/>
            <a:ext cx="1296143" cy="13103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6" y="2660477"/>
            <a:ext cx="1524000" cy="1143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16" y="4444468"/>
            <a:ext cx="784501" cy="19100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7" y="4444468"/>
            <a:ext cx="741343" cy="180500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19" y="4511667"/>
            <a:ext cx="741343" cy="18050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2" y="4474229"/>
            <a:ext cx="741343" cy="18050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25" y="4511667"/>
            <a:ext cx="741343" cy="1805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76" y="4503156"/>
            <a:ext cx="741343" cy="18050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4" y="4500252"/>
            <a:ext cx="741343" cy="18050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01" y="2660477"/>
            <a:ext cx="1293674" cy="129367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09" y="2377108"/>
            <a:ext cx="1190625" cy="17097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53" y="4474229"/>
            <a:ext cx="2670842" cy="172819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H="1">
            <a:off x="3772762" y="3025251"/>
            <a:ext cx="1192088" cy="9233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81863" y="3025251"/>
            <a:ext cx="579005" cy="923330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zh-CN" altLang="en-US" dirty="0"/>
              <a:t>识别干系人</a:t>
            </a:r>
          </a:p>
        </p:txBody>
      </p:sp>
    </p:spTree>
    <p:extLst>
      <p:ext uri="{BB962C8B-B14F-4D97-AF65-F5344CB8AC3E}">
        <p14:creationId xmlns:p14="http://schemas.microsoft.com/office/powerpoint/2010/main" val="9678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制定干系人管理策略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3028"/>
              </p:ext>
            </p:extLst>
          </p:nvPr>
        </p:nvGraphicFramePr>
        <p:xfrm>
          <a:off x="457200" y="1646642"/>
          <a:ext cx="8229600" cy="4526091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正式的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非正式的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口头方式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演讲，报告，汇报，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谈判，会议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谈话，电话，打招呼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书面方式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合同，报告，会议纪要，报表，备忘录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，笔记，便条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非语言沟通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手语，信号灯，音乐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表情，声调，拥抱，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握手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工具沟通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电话，传真，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Email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，手机，面对面，快递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5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制定干系人管理策略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100080"/>
              </p:ext>
            </p:extLst>
          </p:nvPr>
        </p:nvGraphicFramePr>
        <p:xfrm>
          <a:off x="523056" y="1988840"/>
          <a:ext cx="8153400" cy="2907348"/>
        </p:xfrm>
        <a:graphic>
          <a:graphicData uri="http://schemas.openxmlformats.org/drawingml/2006/table">
            <a:tbl>
              <a:tblPr/>
              <a:tblGrid>
                <a:gridCol w="210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特点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适用场景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正式书面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适合保存、内容不走样、有格式要求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根据合同进行的沟通：终止与某供应商的合作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正式口头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速度快，不易保存，需要很多条件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项目启动会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非正式口头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效率高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某个团队成员表现不太好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非正式书面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适合保存，格式没有要求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团队成员的笔记、便条、即时贴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3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收集需求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3235799" cy="4392488"/>
          </a:xfrm>
        </p:spPr>
      </p:pic>
      <p:sp>
        <p:nvSpPr>
          <p:cNvPr id="7" name="TextBox 6"/>
          <p:cNvSpPr txBox="1"/>
          <p:nvPr/>
        </p:nvSpPr>
        <p:spPr>
          <a:xfrm>
            <a:off x="4572000" y="3068960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</a:rPr>
              <a:t>你所了解的需求</a:t>
            </a:r>
            <a:endParaRPr lang="en-US" altLang="zh-CN" sz="3200" dirty="0">
              <a:solidFill>
                <a:schemeClr val="tx2"/>
              </a:solidFill>
            </a:endParaRPr>
          </a:p>
          <a:p>
            <a:r>
              <a:rPr lang="zh-CN" altLang="en-US" sz="3200" dirty="0">
                <a:solidFill>
                  <a:schemeClr val="tx2"/>
                </a:solidFill>
              </a:rPr>
              <a:t>只是冰山的一角。</a:t>
            </a:r>
          </a:p>
        </p:txBody>
      </p:sp>
    </p:spTree>
    <p:extLst>
      <p:ext uri="{BB962C8B-B14F-4D97-AF65-F5344CB8AC3E}">
        <p14:creationId xmlns:p14="http://schemas.microsoft.com/office/powerpoint/2010/main" val="96788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头脑风暴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554162"/>
            <a:ext cx="8443664" cy="3387006"/>
          </a:xfrm>
        </p:spPr>
        <p:txBody>
          <a:bodyPr>
            <a:normAutofit/>
          </a:bodyPr>
          <a:lstStyle/>
          <a:p>
            <a:r>
              <a:rPr lang="zh-CN" altLang="en-US" dirty="0"/>
              <a:t>头脑风暴法出自“头脑风暴”一词。所谓头脑风暴</a:t>
            </a:r>
            <a:r>
              <a:rPr lang="en-US" altLang="zh-CN" dirty="0"/>
              <a:t>(Brain-Storming)</a:t>
            </a:r>
            <a:r>
              <a:rPr lang="zh-CN" altLang="en-US" dirty="0"/>
              <a:t>，最早是精神病理学上的用语，指精神病患者的精神错乱状态而言的，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068960"/>
            <a:ext cx="4614450" cy="3456384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683568" y="2996952"/>
            <a:ext cx="3312368" cy="3960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          而现在则成为无限制的自由联想和讨论的代名词，其目的在于产生新观念或激发创新设想。</a:t>
            </a:r>
          </a:p>
        </p:txBody>
      </p:sp>
    </p:spTree>
    <p:extLst>
      <p:ext uri="{BB962C8B-B14F-4D97-AF65-F5344CB8AC3E}">
        <p14:creationId xmlns:p14="http://schemas.microsoft.com/office/powerpoint/2010/main" val="215562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思维导图</a:t>
            </a:r>
          </a:p>
        </p:txBody>
      </p:sp>
      <p:pic>
        <p:nvPicPr>
          <p:cNvPr id="4" name="Picture 4" descr="学习的方法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3" y="1295400"/>
            <a:ext cx="8208912" cy="540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81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六顶思考帽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01216" y="2251868"/>
            <a:ext cx="1600200" cy="677863"/>
            <a:chOff x="240" y="486"/>
            <a:chExt cx="1536" cy="90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40" y="912"/>
              <a:ext cx="1536" cy="480"/>
            </a:xfrm>
            <a:prstGeom prst="ellipse">
              <a:avLst/>
            </a:prstGeom>
            <a:solidFill>
              <a:srgbClr val="0000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73" y="486"/>
              <a:ext cx="672" cy="788"/>
            </a:xfrm>
            <a:prstGeom prst="can">
              <a:avLst>
                <a:gd name="adj" fmla="val 29315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蓝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01216" y="3463131"/>
            <a:ext cx="1600200" cy="677862"/>
            <a:chOff x="240" y="486"/>
            <a:chExt cx="1536" cy="90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40" y="912"/>
              <a:ext cx="1536" cy="48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73" y="486"/>
              <a:ext cx="672" cy="788"/>
            </a:xfrm>
            <a:prstGeom prst="can">
              <a:avLst>
                <a:gd name="adj" fmla="val 2931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宋体" charset="-122"/>
                </a:rPr>
                <a:t>黄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01216" y="4902993"/>
            <a:ext cx="1600200" cy="677863"/>
            <a:chOff x="240" y="486"/>
            <a:chExt cx="1536" cy="90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40" y="912"/>
              <a:ext cx="1536" cy="4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673" y="486"/>
              <a:ext cx="672" cy="788"/>
            </a:xfrm>
            <a:prstGeom prst="can">
              <a:avLst>
                <a:gd name="adj" fmla="val 2931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白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716216" y="5055393"/>
            <a:ext cx="1600200" cy="677863"/>
            <a:chOff x="240" y="486"/>
            <a:chExt cx="1536" cy="90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40" y="912"/>
              <a:ext cx="1536" cy="4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673" y="486"/>
              <a:ext cx="672" cy="788"/>
            </a:xfrm>
            <a:prstGeom prst="can">
              <a:avLst>
                <a:gd name="adj" fmla="val 29315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969696"/>
                    </a:outerShdw>
                  </a:effectLst>
                  <a:latin typeface="Arial" charset="0"/>
                  <a:ea typeface="宋体" charset="-122"/>
                </a:rPr>
                <a:t>黑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716216" y="3539331"/>
            <a:ext cx="1600200" cy="677862"/>
            <a:chOff x="240" y="486"/>
            <a:chExt cx="1536" cy="90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40" y="912"/>
              <a:ext cx="1536" cy="48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673" y="486"/>
              <a:ext cx="672" cy="787"/>
            </a:xfrm>
            <a:prstGeom prst="can">
              <a:avLst>
                <a:gd name="adj" fmla="val 2927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宋体" charset="-122"/>
                </a:rPr>
                <a:t>红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716216" y="2251868"/>
            <a:ext cx="1600200" cy="677863"/>
            <a:chOff x="240" y="486"/>
            <a:chExt cx="1536" cy="90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40" y="912"/>
              <a:ext cx="1536" cy="480"/>
            </a:xfrm>
            <a:prstGeom prst="ellipse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673" y="486"/>
              <a:ext cx="672" cy="788"/>
            </a:xfrm>
            <a:prstGeom prst="can">
              <a:avLst>
                <a:gd name="adj" fmla="val 29315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绿</a:t>
              </a:r>
            </a:p>
          </p:txBody>
        </p:sp>
      </p:grp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3820616" y="3378993"/>
            <a:ext cx="1600200" cy="1244600"/>
          </a:xfrm>
          <a:prstGeom prst="hexagon">
            <a:avLst>
              <a:gd name="adj" fmla="val 32143"/>
              <a:gd name="vf" fmla="val 115470"/>
            </a:avLst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项目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601416" y="2769393"/>
            <a:ext cx="1143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742829" y="2770981"/>
            <a:ext cx="457200" cy="6096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601416" y="3988593"/>
            <a:ext cx="12192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601416" y="5436393"/>
            <a:ext cx="1143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3744416" y="4674393"/>
            <a:ext cx="457200" cy="762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5039816" y="2693193"/>
            <a:ext cx="457200" cy="685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497016" y="2693193"/>
            <a:ext cx="12192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5420816" y="3988593"/>
            <a:ext cx="12192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5497016" y="5588793"/>
            <a:ext cx="12192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 flipV="1">
            <a:off x="5039816" y="4674393"/>
            <a:ext cx="457200" cy="914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3" name="Text Box 32" descr="白色大理石"/>
          <p:cNvSpPr txBox="1">
            <a:spLocks noChangeArrowheads="1"/>
          </p:cNvSpPr>
          <p:nvPr/>
        </p:nvSpPr>
        <p:spPr bwMode="auto">
          <a:xfrm>
            <a:off x="2601416" y="238839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334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冷静逻辑性思维</a:t>
            </a:r>
          </a:p>
        </p:txBody>
      </p:sp>
      <p:sp>
        <p:nvSpPr>
          <p:cNvPr id="34" name="Text Box 33" descr="白色大理石"/>
          <p:cNvSpPr txBox="1">
            <a:spLocks noChangeArrowheads="1"/>
          </p:cNvSpPr>
          <p:nvPr/>
        </p:nvSpPr>
        <p:spPr bwMode="auto">
          <a:xfrm>
            <a:off x="2449016" y="357584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334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乐观积极思维</a:t>
            </a:r>
          </a:p>
        </p:txBody>
      </p:sp>
      <p:sp>
        <p:nvSpPr>
          <p:cNvPr id="35" name="Text Box 34" descr="白色大理石"/>
          <p:cNvSpPr txBox="1">
            <a:spLocks noChangeArrowheads="1"/>
          </p:cNvSpPr>
          <p:nvPr/>
        </p:nvSpPr>
        <p:spPr bwMode="auto">
          <a:xfrm>
            <a:off x="2525216" y="505539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334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中立客观性思维</a:t>
            </a:r>
          </a:p>
        </p:txBody>
      </p:sp>
      <p:sp>
        <p:nvSpPr>
          <p:cNvPr id="36" name="Text Box 35" descr="白色大理石"/>
          <p:cNvSpPr txBox="1">
            <a:spLocks noChangeArrowheads="1"/>
          </p:cNvSpPr>
          <p:nvPr/>
        </p:nvSpPr>
        <p:spPr bwMode="auto">
          <a:xfrm>
            <a:off x="5192216" y="235664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334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跳跃创造性思维</a:t>
            </a:r>
          </a:p>
        </p:txBody>
      </p:sp>
      <p:sp>
        <p:nvSpPr>
          <p:cNvPr id="37" name="Text Box 36" descr="白色大理石"/>
          <p:cNvSpPr txBox="1">
            <a:spLocks noChangeArrowheads="1"/>
          </p:cNvSpPr>
          <p:nvPr/>
        </p:nvSpPr>
        <p:spPr bwMode="auto">
          <a:xfrm>
            <a:off x="5268416" y="360759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334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感性直觉思维</a:t>
            </a:r>
          </a:p>
        </p:txBody>
      </p:sp>
      <p:sp>
        <p:nvSpPr>
          <p:cNvPr id="38" name="Text Box 37" descr="白色大理石"/>
          <p:cNvSpPr txBox="1">
            <a:spLocks noChangeArrowheads="1"/>
          </p:cNvSpPr>
          <p:nvPr/>
        </p:nvSpPr>
        <p:spPr bwMode="auto">
          <a:xfrm>
            <a:off x="5344616" y="505539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334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谨慎消极性思维</a:t>
            </a:r>
          </a:p>
        </p:txBody>
      </p:sp>
    </p:spTree>
    <p:extLst>
      <p:ext uri="{BB962C8B-B14F-4D97-AF65-F5344CB8AC3E}">
        <p14:creationId xmlns:p14="http://schemas.microsoft.com/office/powerpoint/2010/main" val="348044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WBS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27166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、识别可交付成果和工作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、确定分解结构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、将上层分解为下层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、分配标识号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、核实工作的分解的程度是否必要而又足够</a:t>
            </a:r>
          </a:p>
        </p:txBody>
      </p:sp>
    </p:spTree>
    <p:extLst>
      <p:ext uri="{BB962C8B-B14F-4D97-AF65-F5344CB8AC3E}">
        <p14:creationId xmlns:p14="http://schemas.microsoft.com/office/powerpoint/2010/main" val="116381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WBS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1813" y="1436712"/>
            <a:ext cx="1903412" cy="608013"/>
          </a:xfrm>
          <a:prstGeom prst="rect">
            <a:avLst/>
          </a:prstGeom>
          <a:gradFill rotWithShape="1">
            <a:gsLst>
              <a:gs pos="0">
                <a:srgbClr val="07AD99"/>
              </a:gs>
              <a:gs pos="50000">
                <a:srgbClr val="07AD99">
                  <a:gamma/>
                  <a:tint val="0"/>
                  <a:invGamma/>
                </a:srgbClr>
              </a:gs>
              <a:gs pos="100000">
                <a:srgbClr val="07AD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家庭装修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676400" y="20463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676400" y="219871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2579712"/>
            <a:ext cx="990600" cy="533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设施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4600" y="2579712"/>
            <a:ext cx="990600" cy="533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结构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0" y="2579712"/>
            <a:ext cx="990600" cy="533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墙体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181600" y="2579712"/>
            <a:ext cx="990600" cy="533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地板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53200" y="2579712"/>
            <a:ext cx="990600" cy="533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门窗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010400" y="2198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38800" y="2198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67200" y="2198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048000" y="2198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676400" y="31131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143000" y="3646512"/>
            <a:ext cx="990600" cy="457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厨房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438400" y="3646512"/>
            <a:ext cx="990600" cy="457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厕所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733800" y="3646512"/>
            <a:ext cx="990600" cy="457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洗浴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029200" y="3646512"/>
            <a:ext cx="990600" cy="457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空调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324600" y="3646512"/>
            <a:ext cx="990600" cy="457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照明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620000" y="3646512"/>
            <a:ext cx="990600" cy="4572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CC00">
                  <a:gamma/>
                  <a:tint val="0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通讯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43000" y="4713312"/>
            <a:ext cx="990600" cy="533400"/>
          </a:xfrm>
          <a:prstGeom prst="rect">
            <a:avLst/>
          </a:prstGeom>
          <a:gradFill rotWithShape="1">
            <a:gsLst>
              <a:gs pos="0">
                <a:srgbClr val="EC45F9"/>
              </a:gs>
              <a:gs pos="50000">
                <a:srgbClr val="EC45F9">
                  <a:gamma/>
                  <a:tint val="0"/>
                  <a:invGamma/>
                </a:srgbClr>
              </a:gs>
              <a:gs pos="100000">
                <a:srgbClr val="EC45F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洁具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514600" y="4713312"/>
            <a:ext cx="990600" cy="533400"/>
          </a:xfrm>
          <a:prstGeom prst="rect">
            <a:avLst/>
          </a:prstGeom>
          <a:gradFill rotWithShape="1">
            <a:gsLst>
              <a:gs pos="0">
                <a:srgbClr val="EC45F9"/>
              </a:gs>
              <a:gs pos="50000">
                <a:srgbClr val="EC45F9">
                  <a:gamma/>
                  <a:tint val="0"/>
                  <a:invGamma/>
                </a:srgbClr>
              </a:gs>
              <a:gs pos="100000">
                <a:srgbClr val="EC45F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燃具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810000" y="4713312"/>
            <a:ext cx="990600" cy="533400"/>
          </a:xfrm>
          <a:prstGeom prst="rect">
            <a:avLst/>
          </a:prstGeom>
          <a:gradFill rotWithShape="1">
            <a:gsLst>
              <a:gs pos="0">
                <a:srgbClr val="EC45F9"/>
              </a:gs>
              <a:gs pos="50000">
                <a:srgbClr val="EC45F9">
                  <a:gamma/>
                  <a:tint val="0"/>
                  <a:invGamma/>
                </a:srgbClr>
              </a:gs>
              <a:gs pos="100000">
                <a:srgbClr val="EC45F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风机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181600" y="4713312"/>
            <a:ext cx="990600" cy="533400"/>
          </a:xfrm>
          <a:prstGeom prst="rect">
            <a:avLst/>
          </a:prstGeom>
          <a:gradFill rotWithShape="1">
            <a:gsLst>
              <a:gs pos="0">
                <a:srgbClr val="EC45F9"/>
              </a:gs>
              <a:gs pos="50000">
                <a:srgbClr val="EC45F9">
                  <a:gamma/>
                  <a:tint val="0"/>
                  <a:invGamma/>
                </a:srgbClr>
              </a:gs>
              <a:gs pos="100000">
                <a:srgbClr val="EC45F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垃圾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553200" y="4713312"/>
            <a:ext cx="990600" cy="533400"/>
          </a:xfrm>
          <a:prstGeom prst="rect">
            <a:avLst/>
          </a:prstGeom>
          <a:gradFill rotWithShape="1">
            <a:gsLst>
              <a:gs pos="0">
                <a:srgbClr val="EC45F9"/>
              </a:gs>
              <a:gs pos="50000">
                <a:srgbClr val="EC45F9">
                  <a:gamma/>
                  <a:tint val="0"/>
                  <a:invGamma/>
                </a:srgbClr>
              </a:gs>
              <a:gs pos="100000">
                <a:srgbClr val="EC45F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橱柜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143000" y="5703912"/>
            <a:ext cx="990600" cy="5334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水池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14600" y="5703912"/>
            <a:ext cx="990600" cy="5334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上水管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810000" y="5703912"/>
            <a:ext cx="990600" cy="5334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下水道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181600" y="5703912"/>
            <a:ext cx="990600" cy="5334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龙头阀门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553200" y="5703912"/>
            <a:ext cx="990600" cy="5334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过滤网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1676400" y="3341712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8153400" y="33417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781800" y="33417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562600" y="33417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267200" y="33417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971800" y="33417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1676400" y="41799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1676400" y="440851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7010400" y="44085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562600" y="44085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267200" y="44085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2971800" y="44085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1676400" y="52467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1676400" y="539911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5562600" y="53991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267200" y="53991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2971800" y="53991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7010400" y="53991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28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WBS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7560" y="1690464"/>
            <a:ext cx="3124200" cy="533400"/>
          </a:xfrm>
          <a:prstGeom prst="rect">
            <a:avLst/>
          </a:prstGeom>
          <a:gradFill rotWithShape="1">
            <a:gsLst>
              <a:gs pos="0">
                <a:srgbClr val="07AD99"/>
              </a:gs>
              <a:gs pos="50000">
                <a:srgbClr val="07AD99">
                  <a:gamma/>
                  <a:tint val="0"/>
                  <a:invGamma/>
                </a:srgbClr>
              </a:gs>
              <a:gs pos="100000">
                <a:srgbClr val="07AD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文艺演出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2833464"/>
            <a:ext cx="1752600" cy="457200"/>
          </a:xfrm>
          <a:prstGeom prst="rect">
            <a:avLst/>
          </a:prstGeom>
          <a:gradFill rotWithShape="1">
            <a:gsLst>
              <a:gs pos="0">
                <a:srgbClr val="94059F"/>
              </a:gs>
              <a:gs pos="50000">
                <a:srgbClr val="94059F">
                  <a:gamma/>
                  <a:tint val="0"/>
                  <a:invGamma/>
                </a:srgbClr>
              </a:gs>
              <a:gs pos="100000">
                <a:srgbClr val="94059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节目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2760" y="2833464"/>
            <a:ext cx="1752600" cy="457200"/>
          </a:xfrm>
          <a:prstGeom prst="rect">
            <a:avLst/>
          </a:prstGeom>
          <a:gradFill rotWithShape="1">
            <a:gsLst>
              <a:gs pos="0">
                <a:srgbClr val="E79D31"/>
              </a:gs>
              <a:gs pos="50000">
                <a:srgbClr val="E79D31">
                  <a:gamma/>
                  <a:tint val="0"/>
                  <a:invGamma/>
                </a:srgbClr>
              </a:gs>
              <a:gs pos="100000">
                <a:srgbClr val="E79D3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剧务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3960" y="2833464"/>
            <a:ext cx="1752600" cy="457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后勤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55160" y="2833464"/>
            <a:ext cx="1752600" cy="457200"/>
          </a:xfrm>
          <a:prstGeom prst="rect">
            <a:avLst/>
          </a:prstGeom>
          <a:gradFill rotWithShape="1">
            <a:gsLst>
              <a:gs pos="0">
                <a:srgbClr val="1106E4"/>
              </a:gs>
              <a:gs pos="50000">
                <a:srgbClr val="1106E4">
                  <a:gamma/>
                  <a:tint val="0"/>
                  <a:invGamma/>
                </a:srgbClr>
              </a:gs>
              <a:gs pos="100000">
                <a:srgbClr val="1106E4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经营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49760" y="2604864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449760" y="26048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469560" y="26048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497760" y="22238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30960" y="26048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488360" y="26048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2560" y="3519264"/>
            <a:ext cx="1524000" cy="457200"/>
          </a:xfrm>
          <a:prstGeom prst="rect">
            <a:avLst/>
          </a:prstGeom>
          <a:gradFill rotWithShape="1">
            <a:gsLst>
              <a:gs pos="0">
                <a:srgbClr val="94059F"/>
              </a:gs>
              <a:gs pos="50000">
                <a:srgbClr val="94059F">
                  <a:gamma/>
                  <a:tint val="0"/>
                  <a:invGamma/>
                </a:srgbClr>
              </a:gs>
              <a:gs pos="100000">
                <a:srgbClr val="94059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策划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92560" y="4128864"/>
            <a:ext cx="1524000" cy="457200"/>
          </a:xfrm>
          <a:prstGeom prst="rect">
            <a:avLst/>
          </a:prstGeom>
          <a:gradFill rotWithShape="1">
            <a:gsLst>
              <a:gs pos="0">
                <a:srgbClr val="94059F"/>
              </a:gs>
              <a:gs pos="50000">
                <a:srgbClr val="94059F">
                  <a:gamma/>
                  <a:tint val="0"/>
                  <a:invGamma/>
                </a:srgbClr>
              </a:gs>
              <a:gs pos="100000">
                <a:srgbClr val="94059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编导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992560" y="4738464"/>
            <a:ext cx="1524000" cy="457200"/>
          </a:xfrm>
          <a:prstGeom prst="rect">
            <a:avLst/>
          </a:prstGeom>
          <a:gradFill rotWithShape="1">
            <a:gsLst>
              <a:gs pos="0">
                <a:srgbClr val="94059F"/>
              </a:gs>
              <a:gs pos="50000">
                <a:srgbClr val="94059F">
                  <a:gamma/>
                  <a:tint val="0"/>
                  <a:invGamma/>
                </a:srgbClr>
              </a:gs>
              <a:gs pos="100000">
                <a:srgbClr val="94059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排练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92560" y="5348064"/>
            <a:ext cx="1524000" cy="457200"/>
          </a:xfrm>
          <a:prstGeom prst="rect">
            <a:avLst/>
          </a:prstGeom>
          <a:gradFill rotWithShape="1">
            <a:gsLst>
              <a:gs pos="0">
                <a:srgbClr val="94059F"/>
              </a:gs>
              <a:gs pos="50000">
                <a:srgbClr val="94059F">
                  <a:gamma/>
                  <a:tint val="0"/>
                  <a:invGamma/>
                </a:srgbClr>
              </a:gs>
              <a:gs pos="100000">
                <a:srgbClr val="94059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表演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87760" y="3290664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87760" y="55766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87760" y="49670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87760" y="43574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87760" y="37478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973760" y="3519264"/>
            <a:ext cx="1524000" cy="457200"/>
          </a:xfrm>
          <a:prstGeom prst="rect">
            <a:avLst/>
          </a:prstGeom>
          <a:gradFill rotWithShape="1">
            <a:gsLst>
              <a:gs pos="0">
                <a:srgbClr val="E79D31"/>
              </a:gs>
              <a:gs pos="50000">
                <a:srgbClr val="E79D31">
                  <a:gamma/>
                  <a:tint val="0"/>
                  <a:invGamma/>
                </a:srgbClr>
              </a:gs>
              <a:gs pos="100000">
                <a:srgbClr val="E79D3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化妆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973760" y="4128864"/>
            <a:ext cx="1524000" cy="457200"/>
          </a:xfrm>
          <a:prstGeom prst="rect">
            <a:avLst/>
          </a:prstGeom>
          <a:gradFill rotWithShape="1">
            <a:gsLst>
              <a:gs pos="0">
                <a:srgbClr val="E79D31"/>
              </a:gs>
              <a:gs pos="50000">
                <a:srgbClr val="E79D31">
                  <a:gamma/>
                  <a:tint val="0"/>
                  <a:invGamma/>
                </a:srgbClr>
              </a:gs>
              <a:gs pos="100000">
                <a:srgbClr val="E79D3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道具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3760" y="4738464"/>
            <a:ext cx="1524000" cy="457200"/>
          </a:xfrm>
          <a:prstGeom prst="rect">
            <a:avLst/>
          </a:prstGeom>
          <a:gradFill rotWithShape="1">
            <a:gsLst>
              <a:gs pos="0">
                <a:srgbClr val="E79D31"/>
              </a:gs>
              <a:gs pos="50000">
                <a:srgbClr val="E79D31">
                  <a:gamma/>
                  <a:tint val="0"/>
                  <a:invGamma/>
                </a:srgbClr>
              </a:gs>
              <a:gs pos="100000">
                <a:srgbClr val="E79D3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灯光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973760" y="5348064"/>
            <a:ext cx="1524000" cy="457200"/>
          </a:xfrm>
          <a:prstGeom prst="rect">
            <a:avLst/>
          </a:prstGeom>
          <a:gradFill rotWithShape="1">
            <a:gsLst>
              <a:gs pos="0">
                <a:srgbClr val="E79D31"/>
              </a:gs>
              <a:gs pos="50000">
                <a:srgbClr val="E79D31">
                  <a:gamma/>
                  <a:tint val="0"/>
                  <a:invGamma/>
                </a:srgbClr>
              </a:gs>
              <a:gs pos="100000">
                <a:srgbClr val="E79D3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音响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668960" y="55766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2668960" y="49670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668960" y="43574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2668960" y="37478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031160" y="3519264"/>
            <a:ext cx="1524000" cy="457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交通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031160" y="4128864"/>
            <a:ext cx="1524000" cy="457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就餐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031160" y="4738464"/>
            <a:ext cx="1524000" cy="457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住宿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031160" y="5348064"/>
            <a:ext cx="1524000" cy="457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安全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726360" y="55766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726360" y="49670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726360" y="43574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4726360" y="37478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088560" y="3519264"/>
            <a:ext cx="1524000" cy="457200"/>
          </a:xfrm>
          <a:prstGeom prst="rect">
            <a:avLst/>
          </a:prstGeom>
          <a:gradFill rotWithShape="1">
            <a:gsLst>
              <a:gs pos="0">
                <a:srgbClr val="1106E4"/>
              </a:gs>
              <a:gs pos="50000">
                <a:srgbClr val="1106E4">
                  <a:gamma/>
                  <a:tint val="0"/>
                  <a:invGamma/>
                </a:srgbClr>
              </a:gs>
              <a:gs pos="100000">
                <a:srgbClr val="1106E4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广告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7088560" y="4128864"/>
            <a:ext cx="1524000" cy="457200"/>
          </a:xfrm>
          <a:prstGeom prst="rect">
            <a:avLst/>
          </a:prstGeom>
          <a:gradFill rotWithShape="1">
            <a:gsLst>
              <a:gs pos="0">
                <a:srgbClr val="1106E4"/>
              </a:gs>
              <a:gs pos="50000">
                <a:srgbClr val="1106E4">
                  <a:gamma/>
                  <a:tint val="0"/>
                  <a:invGamma/>
                </a:srgbClr>
              </a:gs>
              <a:gs pos="100000">
                <a:srgbClr val="1106E4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销售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7088560" y="4738464"/>
            <a:ext cx="1524000" cy="457200"/>
          </a:xfrm>
          <a:prstGeom prst="rect">
            <a:avLst/>
          </a:prstGeom>
          <a:gradFill rotWithShape="1">
            <a:gsLst>
              <a:gs pos="0">
                <a:srgbClr val="1106E4"/>
              </a:gs>
              <a:gs pos="50000">
                <a:srgbClr val="1106E4">
                  <a:gamma/>
                  <a:tint val="0"/>
                  <a:invGamma/>
                </a:srgbClr>
              </a:gs>
              <a:gs pos="100000">
                <a:srgbClr val="1106E4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票务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7088560" y="5348064"/>
            <a:ext cx="1524000" cy="457200"/>
          </a:xfrm>
          <a:prstGeom prst="rect">
            <a:avLst/>
          </a:prstGeom>
          <a:gradFill rotWithShape="1">
            <a:gsLst>
              <a:gs pos="0">
                <a:srgbClr val="1106E4"/>
              </a:gs>
              <a:gs pos="50000">
                <a:srgbClr val="1106E4">
                  <a:gamma/>
                  <a:tint val="0"/>
                  <a:invGamma/>
                </a:srgbClr>
              </a:gs>
              <a:gs pos="100000">
                <a:srgbClr val="1106E4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财务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83760" y="55766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783760" y="49670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783760" y="43574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783760" y="374786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2668960" y="3290664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4726360" y="3290664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6783760" y="3290664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项目管理的重要性</a:t>
            </a:r>
          </a:p>
        </p:txBody>
      </p:sp>
      <p:sp>
        <p:nvSpPr>
          <p:cNvPr id="223257" name="AutoShape 25"/>
          <p:cNvSpPr>
            <a:spLocks noChangeArrowheads="1"/>
          </p:cNvSpPr>
          <p:nvPr/>
        </p:nvSpPr>
        <p:spPr bwMode="auto">
          <a:xfrm>
            <a:off x="4953000" y="2057400"/>
            <a:ext cx="3124200" cy="2909888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8" name="AutoShape 26"/>
          <p:cNvSpPr>
            <a:spLocks noChangeArrowheads="1"/>
          </p:cNvSpPr>
          <p:nvPr/>
        </p:nvSpPr>
        <p:spPr bwMode="auto">
          <a:xfrm>
            <a:off x="685800" y="2057400"/>
            <a:ext cx="2971800" cy="2909888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3259" name="Text Box 27"/>
          <p:cNvSpPr txBox="1">
            <a:spLocks noChangeArrowheads="1"/>
          </p:cNvSpPr>
          <p:nvPr/>
        </p:nvSpPr>
        <p:spPr bwMode="auto">
          <a:xfrm>
            <a:off x="1981200" y="32146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223260" name="Text Box 28"/>
          <p:cNvSpPr txBox="1">
            <a:spLocks noChangeArrowheads="1"/>
          </p:cNvSpPr>
          <p:nvPr/>
        </p:nvSpPr>
        <p:spPr bwMode="auto">
          <a:xfrm>
            <a:off x="1981200" y="45862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685800" y="2286000"/>
            <a:ext cx="38100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600"/>
              <a:t>          </a:t>
            </a:r>
            <a:r>
              <a:rPr lang="zh-CN" altLang="en-US" sz="2600" b="1" u="sng"/>
              <a:t>非专业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endParaRPr lang="zh-CN" altLang="en-US" sz="22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200"/>
              <a:t>没有明确的目标；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200"/>
              <a:t>没有计划；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200"/>
              <a:t>没有系统；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200"/>
              <a:t>没有意识；</a:t>
            </a:r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5257800" y="2209800"/>
            <a:ext cx="2986088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600"/>
              <a:t>         </a:t>
            </a:r>
            <a:r>
              <a:rPr lang="zh-CN" altLang="en-US" sz="2600" b="1" u="sng"/>
              <a:t>专业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endParaRPr lang="zh-CN" altLang="en-US" sz="22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200"/>
              <a:t>有明确的目标；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200"/>
              <a:t>有计划；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200"/>
              <a:t>有系统；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§"/>
            </a:pPr>
            <a:r>
              <a:rPr lang="zh-CN" altLang="en-US" sz="2600"/>
              <a:t>有意识；</a:t>
            </a:r>
          </a:p>
        </p:txBody>
      </p:sp>
      <p:sp>
        <p:nvSpPr>
          <p:cNvPr id="223263" name="AutoShape 31"/>
          <p:cNvSpPr>
            <a:spLocks noChangeArrowheads="1"/>
          </p:cNvSpPr>
          <p:nvPr/>
        </p:nvSpPr>
        <p:spPr bwMode="auto">
          <a:xfrm>
            <a:off x="3886200" y="3062288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2A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1676400" y="5043488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3265" name="AutoShape 33"/>
          <p:cNvSpPr>
            <a:spLocks noChangeArrowheads="1"/>
          </p:cNvSpPr>
          <p:nvPr/>
        </p:nvSpPr>
        <p:spPr bwMode="auto">
          <a:xfrm>
            <a:off x="6096000" y="5043488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3266" name="Text Box 34"/>
          <p:cNvSpPr txBox="1">
            <a:spLocks noChangeArrowheads="1"/>
          </p:cNvSpPr>
          <p:nvPr/>
        </p:nvSpPr>
        <p:spPr bwMode="auto">
          <a:xfrm>
            <a:off x="1219200" y="5576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低成功率</a:t>
            </a:r>
          </a:p>
        </p:txBody>
      </p: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5638800" y="5576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高成功率</a:t>
            </a:r>
          </a:p>
        </p:txBody>
      </p: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1447800" y="14716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一般事务</a:t>
            </a:r>
          </a:p>
        </p:txBody>
      </p:sp>
      <p:sp>
        <p:nvSpPr>
          <p:cNvPr id="223270" name="Text Box 38"/>
          <p:cNvSpPr txBox="1">
            <a:spLocks noChangeArrowheads="1"/>
          </p:cNvSpPr>
          <p:nvPr/>
        </p:nvSpPr>
        <p:spPr bwMode="auto">
          <a:xfrm>
            <a:off x="5638800" y="1524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项目管理</a:t>
            </a:r>
          </a:p>
        </p:txBody>
      </p:sp>
    </p:spTree>
    <p:extLst>
      <p:ext uri="{BB962C8B-B14F-4D97-AF65-F5344CB8AC3E}">
        <p14:creationId xmlns:p14="http://schemas.microsoft.com/office/powerpoint/2010/main" val="64612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活动排序</a:t>
            </a:r>
          </a:p>
        </p:txBody>
      </p:sp>
      <p:pic>
        <p:nvPicPr>
          <p:cNvPr id="4" name="Picture 3" descr="j01955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3280"/>
            <a:ext cx="1476375" cy="1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29958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827213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285698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1266"/>
            <a:ext cx="1706563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29000" y="1694135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Arial" charset="0"/>
              </a:rPr>
              <a:t>硬逻辑：先打地基，然后盖建筑。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2000" y="3429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Arial" charset="0"/>
              </a:rPr>
              <a:t>外部逻辑：依赖于其他因素，如只有天气合适，才适合滑雪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81400" y="5193754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</a:rPr>
              <a:t>软逻辑：可以先高尔夫，再游泳，也可反之进行</a:t>
            </a:r>
          </a:p>
        </p:txBody>
      </p:sp>
    </p:spTree>
    <p:extLst>
      <p:ext uri="{BB962C8B-B14F-4D97-AF65-F5344CB8AC3E}">
        <p14:creationId xmlns:p14="http://schemas.microsoft.com/office/powerpoint/2010/main" val="967881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关键路径法</a:t>
            </a:r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783160"/>
            <a:ext cx="1066800" cy="685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33725"/>
                  <a:invGamma/>
                </a:srgbClr>
              </a:gs>
              <a:gs pos="100000">
                <a:srgbClr val="FF6600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开始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1411560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活动</a:t>
            </a:r>
            <a:r>
              <a:rPr lang="en-US" altLang="zh-CN" sz="1600">
                <a:latin typeface="Arial" charset="0"/>
              </a:rPr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2783160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活动</a:t>
            </a:r>
            <a:r>
              <a:rPr lang="en-US" altLang="zh-CN" sz="1600">
                <a:latin typeface="Arial" charset="0"/>
              </a:rPr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2783160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活动</a:t>
            </a:r>
            <a:r>
              <a:rPr lang="en-US" altLang="zh-CN" sz="1600">
                <a:latin typeface="Arial" charset="0"/>
              </a:rPr>
              <a:t>C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95600" y="4307160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活动</a:t>
            </a:r>
            <a:r>
              <a:rPr lang="en-US" altLang="zh-CN" sz="1600">
                <a:latin typeface="Arial" charset="0"/>
              </a:rPr>
              <a:t>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91200" y="2783160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活动</a:t>
            </a:r>
            <a:r>
              <a:rPr lang="en-US" altLang="zh-CN" sz="1600">
                <a:latin typeface="Arial" charset="0"/>
              </a:rPr>
              <a:t>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0" y="4230960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活动</a:t>
            </a:r>
            <a:r>
              <a:rPr lang="en-US" altLang="zh-CN" sz="1600">
                <a:latin typeface="Arial" charset="0"/>
              </a:rPr>
              <a:t>F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91400" y="2783160"/>
            <a:ext cx="1066800" cy="685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33725"/>
                  <a:invGamma/>
                </a:srgbClr>
              </a:gs>
              <a:gs pos="100000">
                <a:srgbClr val="FF6600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结束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371600" y="308796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819400" y="1792560"/>
            <a:ext cx="114300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276600" y="308796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514600" y="3468960"/>
            <a:ext cx="3810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962400" y="461196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029200" y="1716360"/>
            <a:ext cx="10668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029200" y="308796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858000" y="3087960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6172200" y="3468960"/>
            <a:ext cx="304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533400" y="5069160"/>
            <a:ext cx="7467600" cy="1600200"/>
          </a:xfrm>
          <a:prstGeom prst="wedgeRectCallout">
            <a:avLst>
              <a:gd name="adj1" fmla="val -18921"/>
              <a:gd name="adj2" fmla="val -894"/>
            </a:avLst>
          </a:prstGeom>
          <a:gradFill rotWithShape="1">
            <a:gsLst>
              <a:gs pos="0">
                <a:srgbClr val="BBD4F3"/>
              </a:gs>
              <a:gs pos="50000">
                <a:srgbClr val="BBD4F3">
                  <a:gamma/>
                  <a:tint val="0"/>
                  <a:invGamma/>
                </a:srgbClr>
              </a:gs>
              <a:gs pos="100000">
                <a:srgbClr val="BBD4F3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1</a:t>
            </a:r>
            <a:r>
              <a:rPr lang="zh-CN" altLang="en-US" sz="1600">
                <a:latin typeface="Arial" charset="0"/>
              </a:rPr>
              <a:t>、关键路径可能有一条或多条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2</a:t>
            </a:r>
            <a:r>
              <a:rPr lang="zh-CN" altLang="en-US" sz="1600">
                <a:latin typeface="Arial" charset="0"/>
              </a:rPr>
              <a:t>、越多意味着风险越大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3</a:t>
            </a:r>
            <a:r>
              <a:rPr lang="zh-CN" altLang="en-US" sz="1600">
                <a:latin typeface="Arial" charset="0"/>
              </a:rPr>
              <a:t>、总时差 </a:t>
            </a:r>
            <a:r>
              <a:rPr lang="en-US" altLang="zh-CN" sz="1600">
                <a:latin typeface="Arial" charset="0"/>
              </a:rPr>
              <a:t>TF</a:t>
            </a:r>
            <a:r>
              <a:rPr lang="zh-CN" altLang="en-US" sz="1600">
                <a:latin typeface="Arial" charset="0"/>
              </a:rPr>
              <a:t>决定进度安排灵活性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4</a:t>
            </a:r>
            <a:r>
              <a:rPr lang="zh-CN" altLang="en-US" sz="1600">
                <a:latin typeface="Arial" charset="0"/>
              </a:rPr>
              <a:t>、自由时差（ </a:t>
            </a:r>
            <a:r>
              <a:rPr lang="en-US" altLang="zh-CN" sz="1600">
                <a:latin typeface="Arial" charset="0"/>
              </a:rPr>
              <a:t>FF</a:t>
            </a:r>
            <a:r>
              <a:rPr lang="zh-CN" altLang="en-US" sz="1600">
                <a:latin typeface="Arial" charset="0"/>
              </a:rPr>
              <a:t>）决定后续活动安排灵活性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5</a:t>
            </a:r>
            <a:r>
              <a:rPr lang="zh-CN" altLang="en-US" sz="1600">
                <a:latin typeface="Arial" charset="0"/>
              </a:rPr>
              <a:t>、路径时差</a:t>
            </a:r>
            <a:r>
              <a:rPr lang="en-US" altLang="zh-CN" sz="1600">
                <a:latin typeface="Arial" charset="0"/>
              </a:rPr>
              <a:t>=</a:t>
            </a:r>
            <a:r>
              <a:rPr lang="zh-CN" altLang="en-US" sz="1600">
                <a:latin typeface="Arial" charset="0"/>
              </a:rPr>
              <a:t>总时差</a:t>
            </a:r>
            <a:r>
              <a:rPr lang="en-US" altLang="zh-CN" sz="1600">
                <a:latin typeface="Arial" charset="0"/>
              </a:rPr>
              <a:t>-</a:t>
            </a:r>
            <a:r>
              <a:rPr lang="zh-CN" altLang="en-US" sz="1600">
                <a:latin typeface="Arial" charset="0"/>
              </a:rPr>
              <a:t>自由时差</a:t>
            </a:r>
          </a:p>
        </p:txBody>
      </p:sp>
    </p:spTree>
    <p:extLst>
      <p:ext uri="{BB962C8B-B14F-4D97-AF65-F5344CB8AC3E}">
        <p14:creationId xmlns:p14="http://schemas.microsoft.com/office/powerpoint/2010/main" val="215562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进度压缩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5400" y="1519064"/>
            <a:ext cx="1066800" cy="685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33725"/>
                  <a:invGamma/>
                </a:srgbClr>
              </a:gs>
              <a:gs pos="100000">
                <a:srgbClr val="FF6600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开始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9600" y="1519064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B  5</a:t>
            </a:r>
            <a:r>
              <a:rPr lang="zh-CN" altLang="en-US" sz="1600">
                <a:latin typeface="Arial" charset="0"/>
              </a:rPr>
              <a:t>天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1519064"/>
            <a:ext cx="1066800" cy="685800"/>
          </a:xfrm>
          <a:prstGeom prst="rect">
            <a:avLst/>
          </a:prstGeom>
          <a:gradFill rotWithShape="1">
            <a:gsLst>
              <a:gs pos="0">
                <a:srgbClr val="8AB5EA"/>
              </a:gs>
              <a:gs pos="50000">
                <a:srgbClr val="8AB5EA">
                  <a:gamma/>
                  <a:tint val="33725"/>
                  <a:invGamma/>
                </a:srgbClr>
              </a:gs>
              <a:gs pos="100000">
                <a:srgbClr val="8AB5EA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A 10</a:t>
            </a:r>
            <a:r>
              <a:rPr lang="zh-CN" altLang="en-US" sz="1600">
                <a:latin typeface="Arial" charset="0"/>
              </a:rPr>
              <a:t>天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24600" y="1519064"/>
            <a:ext cx="1066800" cy="685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33725"/>
                  <a:invGamma/>
                </a:srgbClr>
              </a:gs>
              <a:gs pos="100000">
                <a:srgbClr val="FF6600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结束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362200" y="1900064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962400" y="1900064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86400" y="1823864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899592" y="5069160"/>
            <a:ext cx="7467600" cy="1600200"/>
          </a:xfrm>
          <a:prstGeom prst="wedgeRectCallout">
            <a:avLst>
              <a:gd name="adj1" fmla="val -18921"/>
              <a:gd name="adj2" fmla="val -894"/>
            </a:avLst>
          </a:prstGeom>
          <a:gradFill rotWithShape="1">
            <a:gsLst>
              <a:gs pos="0">
                <a:srgbClr val="BBD4F3"/>
              </a:gs>
              <a:gs pos="50000">
                <a:srgbClr val="BBD4F3">
                  <a:gamma/>
                  <a:tint val="0"/>
                  <a:invGamma/>
                </a:srgbClr>
              </a:gs>
              <a:gs pos="100000">
                <a:srgbClr val="BBD4F3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charset="0"/>
              </a:rPr>
              <a:t>1</a:t>
            </a:r>
            <a:r>
              <a:rPr lang="zh-CN" altLang="en-US" sz="1800" b="0">
                <a:latin typeface="Arial" charset="0"/>
              </a:rPr>
              <a:t>、赶工</a:t>
            </a:r>
            <a:r>
              <a:rPr lang="en-US" altLang="zh-CN" sz="1800" b="0">
                <a:latin typeface="Arial" charset="0"/>
              </a:rPr>
              <a:t>Crashing</a:t>
            </a:r>
            <a:r>
              <a:rPr lang="zh-CN" altLang="en-US" sz="1800" b="0">
                <a:latin typeface="Arial" charset="0"/>
              </a:rPr>
              <a:t>：增大资源投入，用资源换时间，需要计算哪个最合适；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charset="0"/>
              </a:rPr>
              <a:t>2</a:t>
            </a:r>
            <a:r>
              <a:rPr lang="zh-CN" altLang="en-US" sz="1800" b="0">
                <a:latin typeface="Arial" charset="0"/>
              </a:rPr>
              <a:t>、快速跟进 </a:t>
            </a:r>
            <a:r>
              <a:rPr lang="en-US" altLang="zh-CN" sz="1800" b="0">
                <a:latin typeface="Arial" charset="0"/>
              </a:rPr>
              <a:t>Fast tracking</a:t>
            </a:r>
            <a:r>
              <a:rPr lang="zh-CN" altLang="en-US" sz="1800" b="0">
                <a:latin typeface="Arial" charset="0"/>
              </a:rPr>
              <a:t>：改变活动逻辑关系，增大了项目风险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91400" y="1671464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总历时为</a:t>
            </a:r>
            <a:r>
              <a:rPr lang="en-US" altLang="zh-CN" sz="1600">
                <a:latin typeface="Arial" charset="0"/>
              </a:rPr>
              <a:t>15</a:t>
            </a:r>
            <a:r>
              <a:rPr lang="zh-CN" altLang="en-US" sz="1600">
                <a:latin typeface="Arial" charset="0"/>
              </a:rPr>
              <a:t>天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4800" y="2460848"/>
            <a:ext cx="8686800" cy="762000"/>
            <a:chOff x="192" y="1152"/>
            <a:chExt cx="5472" cy="48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16" y="1152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33725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Arial" charset="0"/>
                </a:rPr>
                <a:t>开始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84" y="1152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8AB5EA"/>
                </a:gs>
                <a:gs pos="50000">
                  <a:srgbClr val="8AB5EA">
                    <a:gamma/>
                    <a:tint val="33725"/>
                    <a:invGamma/>
                  </a:srgbClr>
                </a:gs>
                <a:gs pos="100000">
                  <a:srgbClr val="8AB5EA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charset="0"/>
                </a:rPr>
                <a:t>B  5</a:t>
              </a:r>
              <a:r>
                <a:rPr lang="zh-CN" altLang="en-US" sz="1600">
                  <a:latin typeface="Arial" charset="0"/>
                </a:rPr>
                <a:t>天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24" y="1152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8AB5EA"/>
                </a:gs>
                <a:gs pos="50000">
                  <a:srgbClr val="8AB5EA">
                    <a:gamma/>
                    <a:tint val="33725"/>
                    <a:invGamma/>
                  </a:srgbClr>
                </a:gs>
                <a:gs pos="100000">
                  <a:srgbClr val="8AB5EA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charset="0"/>
                </a:rPr>
                <a:t>A 5</a:t>
              </a:r>
              <a:r>
                <a:rPr lang="zh-CN" altLang="en-US" sz="1600">
                  <a:latin typeface="Arial" charset="0"/>
                </a:rPr>
                <a:t>天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984" y="1152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33725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Arial" charset="0"/>
                </a:rPr>
                <a:t>结束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488" y="1392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496" y="1392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456" y="1344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656" y="1248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Arial" charset="0"/>
                </a:rPr>
                <a:t>总历时为</a:t>
              </a:r>
              <a:r>
                <a:rPr lang="en-US" altLang="zh-CN" sz="1600">
                  <a:latin typeface="Arial" charset="0"/>
                </a:rPr>
                <a:t>10</a:t>
              </a:r>
              <a:r>
                <a:rPr lang="zh-CN" altLang="en-US" sz="1600">
                  <a:latin typeface="Arial" charset="0"/>
                </a:rPr>
                <a:t>天</a:t>
              </a:r>
            </a:p>
          </p:txBody>
        </p:sp>
        <p:pic>
          <p:nvPicPr>
            <p:cNvPr id="22" name="Picture 21" descr="j0222015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152"/>
              <a:ext cx="478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52400" y="3340968"/>
            <a:ext cx="8839200" cy="1600200"/>
            <a:chOff x="96" y="1776"/>
            <a:chExt cx="5568" cy="1008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816" y="1968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33725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Arial" charset="0"/>
                </a:rPr>
                <a:t>开始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304" y="2352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8AB5EA"/>
                </a:gs>
                <a:gs pos="50000">
                  <a:srgbClr val="8AB5EA">
                    <a:gamma/>
                    <a:tint val="33725"/>
                    <a:invGamma/>
                  </a:srgbClr>
                </a:gs>
                <a:gs pos="100000">
                  <a:srgbClr val="8AB5EA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charset="0"/>
                </a:rPr>
                <a:t>B  5</a:t>
              </a:r>
              <a:r>
                <a:rPr lang="zh-CN" altLang="en-US" sz="1600">
                  <a:latin typeface="Arial" charset="0"/>
                </a:rPr>
                <a:t>天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304" y="1776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8AB5EA"/>
                </a:gs>
                <a:gs pos="50000">
                  <a:srgbClr val="8AB5EA">
                    <a:gamma/>
                    <a:tint val="33725"/>
                    <a:invGamma/>
                  </a:srgbClr>
                </a:gs>
                <a:gs pos="100000">
                  <a:srgbClr val="8AB5EA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charset="0"/>
                </a:rPr>
                <a:t>A 10</a:t>
              </a:r>
              <a:r>
                <a:rPr lang="zh-CN" altLang="en-US" sz="1600">
                  <a:latin typeface="Arial" charset="0"/>
                </a:rPr>
                <a:t>天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84" y="1968"/>
              <a:ext cx="672" cy="432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33725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Arial" charset="0"/>
                </a:rPr>
                <a:t>结束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1488" y="2208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264" y="2208"/>
              <a:ext cx="7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656" y="2064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Arial" charset="0"/>
                </a:rPr>
                <a:t>总历时为</a:t>
              </a:r>
              <a:r>
                <a:rPr lang="en-US" altLang="zh-CN" sz="1600">
                  <a:latin typeface="Arial" charset="0"/>
                </a:rPr>
                <a:t>10</a:t>
              </a:r>
              <a:r>
                <a:rPr lang="zh-CN" altLang="en-US" sz="1600">
                  <a:latin typeface="Arial" charset="0"/>
                </a:rPr>
                <a:t>天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920" y="2016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920" y="2016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920" y="2496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976" y="2016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976" y="2544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264" y="201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37" name="Picture 36" descr="j033236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936"/>
              <a:ext cx="576" cy="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2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马斯洛需求层次理论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371600" y="6264101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5397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自我实现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50449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生理需求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40543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安全保障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4800" y="3278014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社会交往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2439814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荣誉自尊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1600" y="1387301"/>
            <a:ext cx="6934200" cy="8382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600" y="2225501"/>
            <a:ext cx="6934200" cy="8382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600" y="3063701"/>
            <a:ext cx="6934200" cy="8382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71600" y="3901901"/>
            <a:ext cx="6934200" cy="838200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1600" y="4740101"/>
            <a:ext cx="6934200" cy="838200"/>
          </a:xfrm>
          <a:prstGeom prst="rect">
            <a:avLst/>
          </a:prstGeom>
          <a:solidFill>
            <a:srgbClr val="000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1371600" y="5273501"/>
            <a:ext cx="7543800" cy="1295400"/>
          </a:xfrm>
          <a:prstGeom prst="rightArrow">
            <a:avLst>
              <a:gd name="adj1" fmla="val 52315"/>
              <a:gd name="adj2" fmla="val 4799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95800" y="5578301"/>
            <a:ext cx="15240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骨干层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62800" y="5578301"/>
            <a:ext cx="10668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决策层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9800" y="5578301"/>
            <a:ext cx="11430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管理层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971800" y="5578301"/>
            <a:ext cx="15240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正式工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47800" y="5578301"/>
            <a:ext cx="1524000" cy="6858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临时工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1371600" y="1387301"/>
            <a:ext cx="6858000" cy="411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1371600" y="1158701"/>
            <a:ext cx="0" cy="510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371600" y="6416501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Arial" charset="0"/>
              </a:rPr>
              <a:t>欲望与道德无关，与道德有关的是达到欲望的手段</a:t>
            </a:r>
          </a:p>
        </p:txBody>
      </p:sp>
    </p:spTree>
    <p:extLst>
      <p:ext uri="{BB962C8B-B14F-4D97-AF65-F5344CB8AC3E}">
        <p14:creationId xmlns:p14="http://schemas.microsoft.com/office/powerpoint/2010/main" val="952857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赫兹伯格因素理论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保健因素不能产生激励效果，但差的会有负作用。</a:t>
            </a:r>
            <a:endParaRPr lang="en-US" altLang="zh-CN" dirty="0"/>
          </a:p>
          <a:p>
            <a:r>
              <a:rPr lang="zh-CN" altLang="en-US" dirty="0"/>
              <a:t>能发挥激励作用的是激励因素。</a:t>
            </a:r>
            <a:endParaRPr lang="en-US" altLang="zh-CN" dirty="0"/>
          </a:p>
          <a:p>
            <a:r>
              <a:rPr lang="zh-CN" altLang="en-US" dirty="0"/>
              <a:t>激励人们的是工作本身</a:t>
            </a:r>
            <a:endParaRPr lang="en-US" altLang="zh-CN" dirty="0"/>
          </a:p>
          <a:p>
            <a:r>
              <a:rPr lang="zh-CN" altLang="en-US" dirty="0"/>
              <a:t>最好的激励是奖励和帮助成长；加薪没有很好的效果。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50589" y="1685924"/>
            <a:ext cx="4267200" cy="452596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保健因素有：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工作条件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工资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个人生活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工作关系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安全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激励因素有：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责任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自我实现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专业成长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表扬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01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X-Y</a:t>
            </a:r>
            <a:r>
              <a:rPr lang="zh-CN" altLang="en-US" dirty="0"/>
              <a:t>理论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42792" y="6591200"/>
            <a:ext cx="2718064" cy="394857"/>
          </a:xfrm>
        </p:spPr>
        <p:txBody>
          <a:bodyPr/>
          <a:lstStyle/>
          <a:p>
            <a:r>
              <a:rPr lang="zh-CN" altLang="en-US"/>
              <a:t>吴永达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747695"/>
              </p:ext>
            </p:extLst>
          </p:nvPr>
        </p:nvGraphicFramePr>
        <p:xfrm>
          <a:off x="323528" y="1412776"/>
          <a:ext cx="8496944" cy="5186633"/>
        </p:xfrm>
        <a:graphic>
          <a:graphicData uri="http://schemas.openxmlformats.org/drawingml/2006/table">
            <a:tbl>
              <a:tblPr/>
              <a:tblGrid>
                <a:gridCol w="115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4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理论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Y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理论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基本论点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人之初，性本懒；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每个人都是好逸恶劳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人之初，性本勤；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每个人都希望创造价值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企业特点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等级森严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气氛紧张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管理者是监工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管理者职责监督、管理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环境宽松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气氛和谐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管理者是服务者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管理者职责创造良好的环境平台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管理手段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严厉的惩罚手段：电网、末位淘汰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激励、目标导向、股东分红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背景场景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工业化时代，对蓝领进行管理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知识时代，对白领进行管理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10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8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冲突管理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475631" y="6248796"/>
            <a:ext cx="640873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475631" y="1462484"/>
            <a:ext cx="1587" cy="4786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18493" y="3813571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66493" y="1756171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" descr="花束"/>
          <p:cNvSpPr>
            <a:spLocks noChangeArrowheads="1"/>
          </p:cNvSpPr>
          <p:nvPr/>
        </p:nvSpPr>
        <p:spPr bwMode="auto">
          <a:xfrm>
            <a:off x="3728293" y="3127771"/>
            <a:ext cx="1828800" cy="11953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" descr="绿色大理石"/>
          <p:cNvSpPr txBox="1">
            <a:spLocks noChangeArrowheads="1"/>
          </p:cNvSpPr>
          <p:nvPr/>
        </p:nvSpPr>
        <p:spPr bwMode="auto">
          <a:xfrm>
            <a:off x="2204293" y="2289571"/>
            <a:ext cx="1447800" cy="12192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Tahoma" pitchFamily="34" charset="0"/>
                <a:ea typeface="宋体" charset="-122"/>
                <a:cs typeface="Arial" charset="0"/>
              </a:rPr>
              <a:t>强制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Tahoma" pitchFamily="34" charset="0"/>
                <a:ea typeface="宋体" charset="-122"/>
                <a:cs typeface="Arial" charset="0"/>
              </a:rPr>
              <a:t>Forcing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Tahoma" pitchFamily="34" charset="0"/>
                <a:ea typeface="宋体" charset="-122"/>
                <a:cs typeface="Arial" charset="0"/>
              </a:rPr>
              <a:t>Win-lose</a:t>
            </a:r>
          </a:p>
        </p:txBody>
      </p:sp>
      <p:sp>
        <p:nvSpPr>
          <p:cNvPr id="10" name="Rectangle 9" descr="水滴"/>
          <p:cNvSpPr>
            <a:spLocks noChangeArrowheads="1"/>
          </p:cNvSpPr>
          <p:nvPr/>
        </p:nvSpPr>
        <p:spPr bwMode="auto">
          <a:xfrm>
            <a:off x="5557093" y="2213371"/>
            <a:ext cx="2209800" cy="119062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ahoma" pitchFamily="34" charset="0"/>
                <a:ea typeface="宋体" charset="-122"/>
                <a:cs typeface="Arial" charset="0"/>
              </a:rPr>
              <a:t>解决问题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ahoma" pitchFamily="34" charset="0"/>
                <a:ea typeface="宋体" charset="-122"/>
                <a:cs typeface="Arial" charset="0"/>
              </a:rPr>
              <a:t>Confronting/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ahoma" pitchFamily="34" charset="0"/>
                <a:ea typeface="宋体" charset="-122"/>
                <a:cs typeface="Arial" charset="0"/>
              </a:rPr>
              <a:t>Problem Solving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ahoma" pitchFamily="34" charset="0"/>
                <a:ea typeface="宋体" charset="-122"/>
                <a:cs typeface="Arial" charset="0"/>
              </a:rPr>
              <a:t>Win-win</a:t>
            </a:r>
          </a:p>
        </p:txBody>
      </p:sp>
      <p:sp>
        <p:nvSpPr>
          <p:cNvPr id="11" name="Rectangle 10" descr="羊皮纸"/>
          <p:cNvSpPr>
            <a:spLocks noChangeArrowheads="1"/>
          </p:cNvSpPr>
          <p:nvPr/>
        </p:nvSpPr>
        <p:spPr bwMode="auto">
          <a:xfrm>
            <a:off x="1899493" y="4756546"/>
            <a:ext cx="1905000" cy="11906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ahoma" pitchFamily="34" charset="0"/>
                <a:ea typeface="宋体" charset="-122"/>
                <a:cs typeface="Arial" charset="0"/>
              </a:rPr>
              <a:t>撤退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ahoma" pitchFamily="34" charset="0"/>
                <a:ea typeface="宋体" charset="-122"/>
                <a:cs typeface="Arial" charset="0"/>
              </a:rPr>
              <a:t>Withdrawing/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ahoma" pitchFamily="34" charset="0"/>
                <a:ea typeface="宋体" charset="-122"/>
                <a:cs typeface="Arial" charset="0"/>
              </a:rPr>
              <a:t>Avoiding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ahoma" pitchFamily="34" charset="0"/>
                <a:ea typeface="宋体" charset="-122"/>
                <a:cs typeface="Arial" charset="0"/>
              </a:rPr>
              <a:t>Lose-leave</a:t>
            </a:r>
          </a:p>
        </p:txBody>
      </p:sp>
      <p:sp>
        <p:nvSpPr>
          <p:cNvPr id="12" name="Rectangle 11" descr="信纸"/>
          <p:cNvSpPr>
            <a:spLocks noChangeArrowheads="1"/>
          </p:cNvSpPr>
          <p:nvPr/>
        </p:nvSpPr>
        <p:spPr bwMode="auto">
          <a:xfrm>
            <a:off x="5480893" y="4651771"/>
            <a:ext cx="2362200" cy="1343025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ahoma" pitchFamily="34" charset="0"/>
                <a:ea typeface="宋体" charset="-122"/>
                <a:cs typeface="Arial" charset="0"/>
              </a:rPr>
              <a:t>调和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ahoma" pitchFamily="34" charset="0"/>
                <a:ea typeface="宋体" charset="-122"/>
                <a:cs typeface="Arial" charset="0"/>
              </a:rPr>
              <a:t>（求同存异）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ahoma" pitchFamily="34" charset="0"/>
                <a:ea typeface="宋体" charset="-122"/>
                <a:cs typeface="Arial" charset="0"/>
              </a:rPr>
              <a:t>Smoothing/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ahoma" pitchFamily="34" charset="0"/>
                <a:ea typeface="宋体" charset="-122"/>
                <a:cs typeface="Arial" charset="0"/>
              </a:rPr>
              <a:t>Accommodating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latin typeface="Tahoma" pitchFamily="34" charset="0"/>
                <a:ea typeface="宋体" charset="-122"/>
                <a:cs typeface="Arial" charset="0"/>
              </a:rPr>
              <a:t>Yield-lose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67968" y="3356371"/>
            <a:ext cx="1841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ahoma" pitchFamily="34" charset="0"/>
                <a:ea typeface="宋体" charset="-122"/>
                <a:cs typeface="Arial" charset="0"/>
              </a:rPr>
              <a:t>妥协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ahoma" pitchFamily="34" charset="0"/>
                <a:ea typeface="宋体" charset="-122"/>
                <a:cs typeface="Arial" charset="0"/>
              </a:rPr>
              <a:t>Compromising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ahoma" pitchFamily="34" charset="0"/>
                <a:ea typeface="宋体" charset="-122"/>
                <a:cs typeface="Arial" charset="0"/>
              </a:rPr>
              <a:t>（各让一步）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78731" y="1532334"/>
            <a:ext cx="458787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latin typeface="Franklin Gothic Medium" pitchFamily="34" charset="0"/>
                <a:cs typeface="Arial" charset="0"/>
              </a:rPr>
              <a:t>面向解决问题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80493" y="6548834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面向人际关系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93" y="1222771"/>
            <a:ext cx="9334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93" y="1222771"/>
            <a:ext cx="1143000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93" y="3813571"/>
            <a:ext cx="9906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93" y="3661171"/>
            <a:ext cx="788988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 descr="花束"/>
          <p:cNvSpPr>
            <a:spLocks noChangeArrowheads="1"/>
          </p:cNvSpPr>
          <p:nvPr/>
        </p:nvSpPr>
        <p:spPr bwMode="auto">
          <a:xfrm>
            <a:off x="3804493" y="1146571"/>
            <a:ext cx="1524000" cy="11953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合作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charset="0"/>
              </a:rPr>
              <a:t>Collaborating</a:t>
            </a:r>
          </a:p>
        </p:txBody>
      </p:sp>
    </p:spTree>
    <p:extLst>
      <p:ext uri="{BB962C8B-B14F-4D97-AF65-F5344CB8AC3E}">
        <p14:creationId xmlns:p14="http://schemas.microsoft.com/office/powerpoint/2010/main" val="116381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组建项目团队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775642" cy="3960440"/>
          </a:xfrm>
        </p:spPr>
      </p:pic>
      <p:sp>
        <p:nvSpPr>
          <p:cNvPr id="5" name="TextBox 4"/>
          <p:cNvSpPr txBox="1"/>
          <p:nvPr/>
        </p:nvSpPr>
        <p:spPr>
          <a:xfrm>
            <a:off x="2915816" y="55892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明星项目团队</a:t>
            </a:r>
          </a:p>
        </p:txBody>
      </p:sp>
    </p:spTree>
    <p:extLst>
      <p:ext uri="{BB962C8B-B14F-4D97-AF65-F5344CB8AC3E}">
        <p14:creationId xmlns:p14="http://schemas.microsoft.com/office/powerpoint/2010/main" val="132446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风险识别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3900" y="350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风险管理在于提高积极实践的概率影响，降低消极时间的概率影响。</a:t>
            </a:r>
            <a:endParaRPr lang="en-US" altLang="zh-CN" dirty="0"/>
          </a:p>
          <a:p>
            <a:r>
              <a:rPr lang="zh-CN" altLang="en-US" dirty="0"/>
              <a:t>已知风险</a:t>
            </a:r>
            <a:endParaRPr lang="en-US" altLang="zh-CN" dirty="0"/>
          </a:p>
          <a:p>
            <a:r>
              <a:rPr lang="zh-CN" altLang="en-US" dirty="0"/>
              <a:t>未知的已知风险</a:t>
            </a:r>
            <a:endParaRPr lang="en-US" altLang="zh-CN" dirty="0"/>
          </a:p>
          <a:p>
            <a:r>
              <a:rPr lang="zh-CN" altLang="en-US" dirty="0"/>
              <a:t>未知的未知风险</a:t>
            </a:r>
          </a:p>
        </p:txBody>
      </p:sp>
    </p:spTree>
    <p:extLst>
      <p:ext uri="{BB962C8B-B14F-4D97-AF65-F5344CB8AC3E}">
        <p14:creationId xmlns:p14="http://schemas.microsoft.com/office/powerpoint/2010/main" val="967881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消极风险应对的主要措施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596892"/>
              </p:ext>
            </p:extLst>
          </p:nvPr>
        </p:nvGraphicFramePr>
        <p:xfrm>
          <a:off x="518864" y="1916832"/>
          <a:ext cx="8229600" cy="37922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特点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情景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回避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Avoid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改变计划或范围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去掉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WBS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中有风险的工作包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或由第三方来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消除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缓解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Mitigate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降低概率或后果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雇佣有经验的雇员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转移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Transference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转给第三方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购买保险或第三方担保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积极接受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Acceptance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准备备用计划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准备应急储备金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有风险不能回避和减轻，准备备用计划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被动接受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Acceptance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什么都不作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1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这些都是项目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74395"/>
            <a:ext cx="2670495" cy="4032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16" y="2780928"/>
            <a:ext cx="5256584" cy="3125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4572000" y="170344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</a:rPr>
              <a:t>曼哈顿计划</a:t>
            </a:r>
          </a:p>
        </p:txBody>
      </p:sp>
    </p:spTree>
    <p:extLst>
      <p:ext uri="{BB962C8B-B14F-4D97-AF65-F5344CB8AC3E}">
        <p14:creationId xmlns:p14="http://schemas.microsoft.com/office/powerpoint/2010/main" val="604809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风险的监控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90600" y="4172421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67621"/>
            <a:ext cx="1219200" cy="6858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风险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828800" y="3181821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828800" y="501062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828800" y="318182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90800" y="2800821"/>
            <a:ext cx="1219200" cy="6858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已识别的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90800" y="4705821"/>
            <a:ext cx="1219200" cy="6858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新风险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191000" y="2419821"/>
            <a:ext cx="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191000" y="2419821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191000" y="3791421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19600" y="2191221"/>
            <a:ext cx="838200" cy="73025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做风险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应对计划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34200" y="2235671"/>
            <a:ext cx="609600" cy="18288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如果不能达到效果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191000" y="4401021"/>
            <a:ext cx="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810000" y="5163021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191000" y="4401021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191000" y="5772621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19600" y="4172421"/>
            <a:ext cx="1676400" cy="4572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当前已发生负面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19600" y="5391621"/>
            <a:ext cx="1219200" cy="4572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尚未发生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638800" y="5696421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858000" y="4216871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权变措施</a:t>
            </a:r>
            <a:r>
              <a:rPr lang="zh-CN" altLang="en-US" sz="1600">
                <a:solidFill>
                  <a:srgbClr val="FF6600"/>
                </a:solidFill>
                <a:latin typeface="Arial" charset="0"/>
              </a:rPr>
              <a:t> 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858000" y="5512271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更新识别、分析、应对规划</a:t>
            </a:r>
            <a:r>
              <a:rPr lang="zh-CN" altLang="en-US" sz="1600">
                <a:solidFill>
                  <a:srgbClr val="FF6600"/>
                </a:solidFill>
                <a:latin typeface="Arial" charset="0"/>
              </a:rPr>
              <a:t> 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6172200" y="4369271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19600" y="3150071"/>
            <a:ext cx="838200" cy="7620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0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采取了积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极的接受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257800" y="3559646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943600" y="3073871"/>
            <a:ext cx="1066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应急计划或风险储备 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810000" y="322627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257800" y="2540471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943600" y="2172171"/>
            <a:ext cx="106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charset="0"/>
              </a:rPr>
              <a:t>执行应对计划 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7543800" y="307387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14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15562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这些都是项目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52928" cy="5566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311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这些都是项目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616624" cy="44922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31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这些都是项目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757532" cy="5068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1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89173"/>
            <a:ext cx="6324600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项目管理学习方向</a:t>
            </a:r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1905000" y="6048077"/>
            <a:ext cx="5959475" cy="4730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价值观（生活的意义 ） 人生观（使命）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1905000" y="5440065"/>
            <a:ext cx="5959475" cy="47307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性格 思想 态度 习惯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905000" y="4828877"/>
            <a:ext cx="5959475" cy="473075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环境理解能力（观察、分析、思索） 想象力 决策能力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905000" y="4219277"/>
            <a:ext cx="5959475" cy="47307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能力（沟通 激励 谈判 处事 处世）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1905000" y="3685877"/>
            <a:ext cx="5959475" cy="47307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项目管理</a:t>
            </a: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PMBOK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1905000" y="2939752"/>
            <a:ext cx="533400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工程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项目</a:t>
            </a:r>
          </a:p>
        </p:txBody>
      </p:sp>
      <p:sp>
        <p:nvSpPr>
          <p:cNvPr id="365577" name="Rectangle 9"/>
          <p:cNvSpPr>
            <a:spLocks noChangeArrowheads="1"/>
          </p:cNvSpPr>
          <p:nvPr/>
        </p:nvSpPr>
        <p:spPr bwMode="auto">
          <a:xfrm>
            <a:off x="2590800" y="2939752"/>
            <a:ext cx="569913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质量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改进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3276600" y="2939752"/>
            <a:ext cx="608013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产品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研发</a:t>
            </a: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4038600" y="2939752"/>
            <a:ext cx="647700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HR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项目</a:t>
            </a: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4800600" y="2939752"/>
            <a:ext cx="609600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市场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营销</a:t>
            </a:r>
          </a:p>
        </p:txBody>
      </p:sp>
      <p:sp>
        <p:nvSpPr>
          <p:cNvPr id="365581" name="Rectangle 13"/>
          <p:cNvSpPr>
            <a:spLocks noChangeArrowheads="1"/>
          </p:cNvSpPr>
          <p:nvPr/>
        </p:nvSpPr>
        <p:spPr bwMode="auto">
          <a:xfrm>
            <a:off x="5562600" y="2939752"/>
            <a:ext cx="681038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信息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技术</a:t>
            </a:r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6400800" y="2939752"/>
            <a:ext cx="681038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大型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活动</a:t>
            </a:r>
          </a:p>
        </p:txBody>
      </p:sp>
      <p:sp>
        <p:nvSpPr>
          <p:cNvPr id="365583" name="Rectangle 15"/>
          <p:cNvSpPr>
            <a:spLocks noChangeArrowheads="1"/>
          </p:cNvSpPr>
          <p:nvPr/>
        </p:nvSpPr>
        <p:spPr bwMode="auto">
          <a:xfrm>
            <a:off x="7162800" y="2939752"/>
            <a:ext cx="681038" cy="6318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咨询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项目</a:t>
            </a:r>
          </a:p>
        </p:txBody>
      </p:sp>
      <p:sp>
        <p:nvSpPr>
          <p:cNvPr id="365584" name="Rectangle 16"/>
          <p:cNvSpPr>
            <a:spLocks noChangeArrowheads="1"/>
          </p:cNvSpPr>
          <p:nvPr/>
        </p:nvSpPr>
        <p:spPr bwMode="auto">
          <a:xfrm>
            <a:off x="1905000" y="2406352"/>
            <a:ext cx="1371600" cy="473075"/>
          </a:xfrm>
          <a:prstGeom prst="rect">
            <a:avLst/>
          </a:prstGeom>
          <a:solidFill>
            <a:srgbClr val="1106E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IT</a:t>
            </a: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行业</a:t>
            </a:r>
          </a:p>
        </p:txBody>
      </p:sp>
      <p:sp>
        <p:nvSpPr>
          <p:cNvPr id="365585" name="Rectangle 17"/>
          <p:cNvSpPr>
            <a:spLocks noChangeArrowheads="1"/>
          </p:cNvSpPr>
          <p:nvPr/>
        </p:nvSpPr>
        <p:spPr bwMode="auto">
          <a:xfrm>
            <a:off x="3352800" y="2406352"/>
            <a:ext cx="1447800" cy="473075"/>
          </a:xfrm>
          <a:prstGeom prst="rect">
            <a:avLst/>
          </a:prstGeom>
          <a:solidFill>
            <a:srgbClr val="1106E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建筑行业</a:t>
            </a:r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4953000" y="2406352"/>
            <a:ext cx="1371600" cy="473075"/>
          </a:xfrm>
          <a:prstGeom prst="rect">
            <a:avLst/>
          </a:prstGeom>
          <a:solidFill>
            <a:srgbClr val="1106E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生产经营行业</a:t>
            </a: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6400800" y="2406352"/>
            <a:ext cx="1447800" cy="473075"/>
          </a:xfrm>
          <a:prstGeom prst="rect">
            <a:avLst/>
          </a:prstGeom>
          <a:solidFill>
            <a:srgbClr val="1106E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咨询培训行业</a:t>
            </a:r>
          </a:p>
        </p:txBody>
      </p:sp>
      <p:sp>
        <p:nvSpPr>
          <p:cNvPr id="365588" name="Rectangle 20"/>
          <p:cNvSpPr>
            <a:spLocks noChangeArrowheads="1"/>
          </p:cNvSpPr>
          <p:nvPr/>
        </p:nvSpPr>
        <p:spPr bwMode="auto">
          <a:xfrm>
            <a:off x="1905000" y="1857077"/>
            <a:ext cx="1676400" cy="47307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特殊项目管理</a:t>
            </a:r>
          </a:p>
        </p:txBody>
      </p:sp>
      <p:sp>
        <p:nvSpPr>
          <p:cNvPr id="365589" name="Rectangle 21"/>
          <p:cNvSpPr>
            <a:spLocks noChangeArrowheads="1"/>
          </p:cNvSpPr>
          <p:nvPr/>
        </p:nvSpPr>
        <p:spPr bwMode="auto">
          <a:xfrm>
            <a:off x="3810000" y="1872952"/>
            <a:ext cx="2057400" cy="47307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大型项目管理</a:t>
            </a:r>
          </a:p>
        </p:txBody>
      </p:sp>
      <p:sp>
        <p:nvSpPr>
          <p:cNvPr id="365590" name="Rectangle 22"/>
          <p:cNvSpPr>
            <a:spLocks noChangeArrowheads="1"/>
          </p:cNvSpPr>
          <p:nvPr/>
        </p:nvSpPr>
        <p:spPr bwMode="auto">
          <a:xfrm>
            <a:off x="6019800" y="1872952"/>
            <a:ext cx="1787525" cy="473075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多项目管理</a:t>
            </a:r>
          </a:p>
        </p:txBody>
      </p:sp>
      <p:sp>
        <p:nvSpPr>
          <p:cNvPr id="365591" name="Rectangle 23"/>
          <p:cNvSpPr>
            <a:spLocks noChangeArrowheads="1"/>
          </p:cNvSpPr>
          <p:nvPr/>
        </p:nvSpPr>
        <p:spPr bwMode="auto">
          <a:xfrm>
            <a:off x="1905000" y="1323677"/>
            <a:ext cx="5867400" cy="473075"/>
          </a:xfrm>
          <a:prstGeom prst="rect">
            <a:avLst/>
          </a:prstGeom>
          <a:solidFill>
            <a:srgbClr val="0033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特定企业项目管理</a:t>
            </a:r>
          </a:p>
        </p:txBody>
      </p:sp>
      <p:sp>
        <p:nvSpPr>
          <p:cNvPr id="365592" name="AutoShape 24"/>
          <p:cNvSpPr>
            <a:spLocks noChangeArrowheads="1"/>
          </p:cNvSpPr>
          <p:nvPr/>
        </p:nvSpPr>
        <p:spPr bwMode="auto">
          <a:xfrm>
            <a:off x="152400" y="1339552"/>
            <a:ext cx="1295400" cy="5257800"/>
          </a:xfrm>
          <a:prstGeom prst="upDownArrow">
            <a:avLst>
              <a:gd name="adj1" fmla="val 45315"/>
              <a:gd name="adj2" fmla="val 34895"/>
            </a:avLst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65593" name="Rectangle 25"/>
          <p:cNvSpPr>
            <a:spLocks noChangeArrowheads="1"/>
          </p:cNvSpPr>
          <p:nvPr/>
        </p:nvSpPr>
        <p:spPr bwMode="auto">
          <a:xfrm>
            <a:off x="8077200" y="4235152"/>
            <a:ext cx="685800" cy="229393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做人</a:t>
            </a:r>
          </a:p>
        </p:txBody>
      </p: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8077200" y="1339552"/>
            <a:ext cx="685800" cy="2743200"/>
          </a:xfrm>
          <a:prstGeom prst="rect">
            <a:avLst/>
          </a:prstGeom>
          <a:gradFill rotWithShape="1">
            <a:gsLst>
              <a:gs pos="0">
                <a:srgbClr val="1106E4"/>
              </a:gs>
              <a:gs pos="50000">
                <a:srgbClr val="1106E4">
                  <a:gamma/>
                  <a:tint val="0"/>
                  <a:invGamma/>
                </a:srgbClr>
              </a:gs>
              <a:gs pos="100000">
                <a:srgbClr val="1106E4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做事</a:t>
            </a:r>
          </a:p>
        </p:txBody>
      </p:sp>
    </p:spTree>
    <p:extLst>
      <p:ext uri="{BB962C8B-B14F-4D97-AF65-F5344CB8AC3E}">
        <p14:creationId xmlns:p14="http://schemas.microsoft.com/office/powerpoint/2010/main" val="146726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我们身边的项目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300" dirty="0"/>
              <a:t>建造一座大楼、一座工厂或一座水库</a:t>
            </a:r>
          </a:p>
          <a:p>
            <a:pPr>
              <a:lnSpc>
                <a:spcPct val="120000"/>
              </a:lnSpc>
            </a:pPr>
            <a:r>
              <a:rPr lang="zh-CN" altLang="en-US" sz="2300" dirty="0"/>
              <a:t>举办各种类型的活动，如一次会议、一次晚宴、一次庆典等</a:t>
            </a:r>
          </a:p>
          <a:p>
            <a:pPr>
              <a:lnSpc>
                <a:spcPct val="120000"/>
              </a:lnSpc>
            </a:pPr>
            <a:r>
              <a:rPr lang="zh-CN" altLang="en-US" sz="2300" dirty="0"/>
              <a:t>进行一个组织的规划、规划实施一项活动</a:t>
            </a:r>
          </a:p>
          <a:p>
            <a:pPr>
              <a:lnSpc>
                <a:spcPct val="120000"/>
              </a:lnSpc>
            </a:pPr>
            <a:r>
              <a:rPr lang="zh-CN" altLang="en-US" sz="2300" dirty="0"/>
              <a:t>进行一次旅行、解决某个研究课题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600" b="1" dirty="0"/>
              <a:t>    在当今社会中，一切都是项目，一切也将成为项目。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600" dirty="0"/>
              <a:t> </a:t>
            </a:r>
            <a:r>
              <a:rPr kumimoji="1" lang="en-US" altLang="zh-CN" sz="2600" dirty="0">
                <a:latin typeface="Arial"/>
              </a:rPr>
              <a:t>—</a:t>
            </a:r>
            <a:r>
              <a:rPr kumimoji="1" lang="zh-CN" altLang="en-US" sz="2600" b="1" dirty="0"/>
              <a:t>美国项目管理专业资质认证委员会主席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600" b="1" dirty="0"/>
              <a:t>Paul Grace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46075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1137</TotalTime>
  <Words>1450</Words>
  <Application>Microsoft Office PowerPoint</Application>
  <PresentationFormat>全屏显示(4:3)</PresentationFormat>
  <Paragraphs>433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黑体</vt:lpstr>
      <vt:lpstr>宋体</vt:lpstr>
      <vt:lpstr>Arial</vt:lpstr>
      <vt:lpstr>Calibri</vt:lpstr>
      <vt:lpstr>Franklin Gothic Book</vt:lpstr>
      <vt:lpstr>Franklin Gothic Medium</vt:lpstr>
      <vt:lpstr>Tahoma</vt:lpstr>
      <vt:lpstr>Times New Roman</vt:lpstr>
      <vt:lpstr>Wingdings</vt:lpstr>
      <vt:lpstr>Wingdings 2</vt:lpstr>
      <vt:lpstr>跋涉</vt:lpstr>
      <vt:lpstr>身边的 项目管理</vt:lpstr>
      <vt:lpstr>神马是项目管理</vt:lpstr>
      <vt:lpstr>项目管理的重要性</vt:lpstr>
      <vt:lpstr>这些都是项目</vt:lpstr>
      <vt:lpstr>这些都是项目</vt:lpstr>
      <vt:lpstr>这些都是项目</vt:lpstr>
      <vt:lpstr>这些都是项目</vt:lpstr>
      <vt:lpstr>项目管理学习方向</vt:lpstr>
      <vt:lpstr>我们身边的项目</vt:lpstr>
      <vt:lpstr>项目的三重制约</vt:lpstr>
      <vt:lpstr>项目的范围</vt:lpstr>
      <vt:lpstr>项目的成本</vt:lpstr>
      <vt:lpstr>战略、运营和项目管理的关系</vt:lpstr>
      <vt:lpstr>组织结构——职能型</vt:lpstr>
      <vt:lpstr>组织结构——矩阵型</vt:lpstr>
      <vt:lpstr>组织结构——项目型</vt:lpstr>
      <vt:lpstr>项目管理五大过程</vt:lpstr>
      <vt:lpstr>制定项目章程</vt:lpstr>
      <vt:lpstr>识别干系人</vt:lpstr>
      <vt:lpstr>识别干系人</vt:lpstr>
      <vt:lpstr>制定干系人管理策略</vt:lpstr>
      <vt:lpstr>制定干系人管理策略</vt:lpstr>
      <vt:lpstr>收集需求</vt:lpstr>
      <vt:lpstr>头脑风暴</vt:lpstr>
      <vt:lpstr>思维导图</vt:lpstr>
      <vt:lpstr>六顶思考帽</vt:lpstr>
      <vt:lpstr>创建WBS</vt:lpstr>
      <vt:lpstr>创建WBS</vt:lpstr>
      <vt:lpstr>创建WBS</vt:lpstr>
      <vt:lpstr>活动排序</vt:lpstr>
      <vt:lpstr>关键路径法CPM</vt:lpstr>
      <vt:lpstr>进度压缩</vt:lpstr>
      <vt:lpstr>马斯洛需求层次理论</vt:lpstr>
      <vt:lpstr>赫兹伯格因素理论</vt:lpstr>
      <vt:lpstr>X-Y理论</vt:lpstr>
      <vt:lpstr>冲突管理</vt:lpstr>
      <vt:lpstr>组建项目团队</vt:lpstr>
      <vt:lpstr>风险识别</vt:lpstr>
      <vt:lpstr>消极风险应对的主要措施</vt:lpstr>
      <vt:lpstr>风险的监控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项目管理李云飞Email：hitlyf@163.com</dc:title>
  <dc:creator>Tony</dc:creator>
  <cp:lastModifiedBy>liu xin</cp:lastModifiedBy>
  <cp:revision>46</cp:revision>
  <dcterms:created xsi:type="dcterms:W3CDTF">2011-07-19T17:03:57Z</dcterms:created>
  <dcterms:modified xsi:type="dcterms:W3CDTF">2019-03-29T11:42:45Z</dcterms:modified>
</cp:coreProperties>
</file>